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7.xml" ContentType="application/vnd.openxmlformats-officedocument.themeOverride+xml"/>
  <Override PartName="/ppt/notesSlides/notesSlide3.xml" ContentType="application/vnd.openxmlformats-officedocument.presentationml.notesSlide+xml"/>
  <Override PartName="/ppt/theme/themeOverride18.xml" ContentType="application/vnd.openxmlformats-officedocument.themeOverride+xml"/>
  <Override PartName="/ppt/notesSlides/notesSlide4.xml" ContentType="application/vnd.openxmlformats-officedocument.presentationml.notesSlide+xml"/>
  <Override PartName="/ppt/theme/themeOverride19.xml" ContentType="application/vnd.openxmlformats-officedocument.themeOverride+xml"/>
  <Override PartName="/ppt/notesSlides/notesSlide5.xml" ContentType="application/vnd.openxmlformats-officedocument.presentationml.notesSlide+xml"/>
  <Override PartName="/ppt/theme/themeOverride20.xml" ContentType="application/vnd.openxmlformats-officedocument.themeOverride+xml"/>
  <Override PartName="/ppt/notesSlides/notesSlide6.xml" ContentType="application/vnd.openxmlformats-officedocument.presentationml.notesSlide+xml"/>
  <Override PartName="/ppt/theme/themeOverride2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2.xml" ContentType="application/vnd.openxmlformats-officedocument.themeOverride+xml"/>
  <Override PartName="/ppt/notesSlides/notesSlide10.xml" ContentType="application/vnd.openxmlformats-officedocument.presentationml.notesSl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90"/>
  </p:notesMasterIdLst>
  <p:handoutMasterIdLst>
    <p:handoutMasterId r:id="rId91"/>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53" r:id="rId30"/>
    <p:sldId id="352" r:id="rId31"/>
    <p:sldId id="355" r:id="rId32"/>
    <p:sldId id="305" r:id="rId33"/>
    <p:sldId id="354" r:id="rId34"/>
    <p:sldId id="356" r:id="rId35"/>
    <p:sldId id="302" r:id="rId36"/>
    <p:sldId id="339" r:id="rId37"/>
    <p:sldId id="340" r:id="rId38"/>
    <p:sldId id="341" r:id="rId39"/>
    <p:sldId id="342" r:id="rId40"/>
    <p:sldId id="338" r:id="rId41"/>
    <p:sldId id="307" r:id="rId42"/>
    <p:sldId id="337" r:id="rId43"/>
    <p:sldId id="304" r:id="rId44"/>
    <p:sldId id="309" r:id="rId45"/>
    <p:sldId id="310" r:id="rId46"/>
    <p:sldId id="311" r:id="rId47"/>
    <p:sldId id="312" r:id="rId48"/>
    <p:sldId id="313" r:id="rId49"/>
    <p:sldId id="314" r:id="rId50"/>
    <p:sldId id="315" r:id="rId51"/>
    <p:sldId id="343" r:id="rId52"/>
    <p:sldId id="344" r:id="rId53"/>
    <p:sldId id="333" r:id="rId54"/>
    <p:sldId id="316" r:id="rId55"/>
    <p:sldId id="317" r:id="rId56"/>
    <p:sldId id="334"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5" r:id="rId71"/>
    <p:sldId id="331" r:id="rId72"/>
    <p:sldId id="332" r:id="rId73"/>
    <p:sldId id="276" r:id="rId74"/>
    <p:sldId id="275" r:id="rId75"/>
    <p:sldId id="274" r:id="rId76"/>
    <p:sldId id="273" r:id="rId77"/>
    <p:sldId id="272" r:id="rId78"/>
    <p:sldId id="263" r:id="rId79"/>
    <p:sldId id="261" r:id="rId80"/>
    <p:sldId id="260" r:id="rId81"/>
    <p:sldId id="259" r:id="rId82"/>
    <p:sldId id="264" r:id="rId83"/>
    <p:sldId id="265" r:id="rId84"/>
    <p:sldId id="270" r:id="rId85"/>
    <p:sldId id="266" r:id="rId86"/>
    <p:sldId id="267" r:id="rId87"/>
    <p:sldId id="268" r:id="rId88"/>
    <p:sldId id="269"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712" autoAdjust="0"/>
  </p:normalViewPr>
  <p:slideViewPr>
    <p:cSldViewPr snapToGrid="0">
      <p:cViewPr varScale="1">
        <p:scale>
          <a:sx n="114" d="100"/>
          <a:sy n="114" d="100"/>
        </p:scale>
        <p:origin x="792" y="102"/>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2018/4/9</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81</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72</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73</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74</a:t>
            </a:fld>
            <a:endParaRPr lang="zh-CN" altLang="en-US"/>
          </a:p>
        </p:txBody>
      </p:sp>
    </p:spTree>
    <p:extLst>
      <p:ext uri="{BB962C8B-B14F-4D97-AF65-F5344CB8AC3E}">
        <p14:creationId xmlns:p14="http://schemas.microsoft.com/office/powerpoint/2010/main" val="396497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75</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76</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77</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80</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7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7.png"/></Relationships>
</file>

<file path=ppt/slides/_rels/slide7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7.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019175" y="1340070"/>
            <a:ext cx="6096000" cy="3293209"/>
          </a:xfrm>
          <a:prstGeom prst="rect">
            <a:avLst/>
          </a:prstGeom>
        </p:spPr>
        <p:txBody>
          <a:bodyPr>
            <a:spAutoFit/>
          </a:bodyPr>
          <a:lstStyle/>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"Host": "localhost", </a:t>
            </a:r>
          </a:p>
          <a:p>
            <a:r>
              <a:rPr lang="en-US" altLang="zh-CN" sz="1600" dirty="0">
                <a:latin typeface="Anonymous Pro" panose="02060609030202000504" pitchFamily="49" charset="0"/>
                <a:ea typeface="Anonymous Pro" panose="02060609030202000504" pitchFamily="49" charset="0"/>
              </a:rPr>
              <a:t>     "Port": 8080</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 ["Get", "Post"]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5857875" y="2033712"/>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：下游请求路由</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：下游请求方式，有</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https</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：下游请求的</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和端口，为了配合负载均衡，可以配置多项</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上游请求路由</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上游请求谓词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"ClientWhitelist": [ "admin"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"EnableRateLimiting": true,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 "1m",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"PeriodTimespan": 15,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"Limit": 5</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rPr>
              <a:t> </a:t>
            </a: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745433"/>
            <a:ext cx="50494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Anonymous Pro" panose="02060609030202000504" pitchFamily="49" charset="0"/>
                <a:cs typeface="Courier New" panose="02070309020205020404" pitchFamily="49" charset="0"/>
              </a:rPr>
              <a:t>GlobalConfiguration中 </a:t>
            </a:r>
            <a:endParaRPr kumimoji="0" lang="en-US" altLang="zh-CN" sz="1600" b="1" i="0" u="none" strike="noStrike" cap="none" normalizeH="0" baseline="0" dirty="0">
              <a:ln>
                <a:noFill/>
              </a:ln>
              <a:effectLst/>
              <a:latin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"ClientIdHeader": "clientid",</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a:t>
            </a:r>
            <a:r>
              <a:rPr lang="en-US" altLang="zh-CN" sz="1600" dirty="0" err="1">
                <a:latin typeface="Anonymous Pro" panose="02060609030202000504" pitchFamily="49" charset="0"/>
                <a:ea typeface="Anonymous Pro" panose="02060609030202000504" pitchFamily="49" charset="0"/>
                <a:cs typeface="Courier New" panose="02070309020205020404" pitchFamily="49" charset="0"/>
              </a:rPr>
              <a:t>HttpStatusCode</a:t>
            </a: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600,</a:t>
            </a:r>
            <a:r>
              <a:rPr lang="zh-CN" altLang="zh-CN" sz="1600" dirty="0">
                <a:latin typeface="Anonymous Pro" panose="02060609030202000504" pitchFamily="49" charset="0"/>
                <a:cs typeface="Courier New" panose="02070309020205020404" pitchFamily="49" charset="0"/>
              </a:rPr>
              <a:t> </a:t>
            </a:r>
            <a:endParaRPr lang="en-US" altLang="zh-CN" sz="1600" dirty="0">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rPr>
              <a:t> </a:t>
            </a: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白名单，不受限流控制的</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2m, 3h, 4d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间隔多少秒后可以重试</a:t>
            </a:r>
          </a:p>
          <a:p>
            <a:r>
              <a:rPr lang="en-US" altLang="zh-CN" sz="1600" dirty="0">
                <a:latin typeface="宋体" panose="02010600030101010101" pitchFamily="2" charset="-122"/>
                <a:ea typeface="宋体" panose="02010600030101010101" pitchFamily="2" charset="-122"/>
              </a:rPr>
              <a:t>Limit Period</a:t>
            </a:r>
            <a:r>
              <a:rPr lang="zh-CN" altLang="en-US" sz="1600" dirty="0">
                <a:latin typeface="宋体" panose="02010600030101010101" pitchFamily="2" charset="-122"/>
                <a:ea typeface="宋体" panose="02010600030101010101" pitchFamily="2" charset="-122"/>
              </a:rPr>
              <a:t>设定时间段内允许的最大请求数</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4841673" y="3745433"/>
            <a:ext cx="7087471"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识别请求头，默认是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被限流后，当请求过载时返回的提示消息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当请求过载时返回的</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状态码</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DisableRateLimitHeaders</a:t>
            </a:r>
            <a:r>
              <a:rPr lang="zh-CN" altLang="en-US" sz="1600" dirty="0">
                <a:latin typeface="宋体" panose="02010600030101010101" pitchFamily="2" charset="-122"/>
                <a:ea typeface="宋体" panose="02010600030101010101" pitchFamily="2" charset="-122"/>
              </a:rPr>
              <a:t>此值指定是否禁用</a:t>
            </a:r>
            <a:r>
              <a:rPr lang="en-US" altLang="zh-CN" sz="1600" dirty="0">
                <a:latin typeface="宋体" panose="02010600030101010101" pitchFamily="2" charset="-122"/>
                <a:ea typeface="宋体" panose="02010600030101010101" pitchFamily="2" charset="-122"/>
              </a:rPr>
              <a:t>X-Rate-Limit</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Rety</a:t>
            </a:r>
            <a:r>
              <a:rPr lang="en-US" altLang="zh-CN" sz="1600" dirty="0">
                <a:latin typeface="宋体" panose="02010600030101010101" pitchFamily="2" charset="-122"/>
                <a:ea typeface="宋体" panose="02010600030101010101" pitchFamily="2" charset="-122"/>
              </a:rPr>
              <a:t>-After</a:t>
            </a:r>
            <a:r>
              <a:rPr lang="zh-CN" altLang="en-US" sz="1600" dirty="0">
                <a:latin typeface="宋体" panose="02010600030101010101" pitchFamily="2" charset="-122"/>
                <a:ea typeface="宋体" panose="02010600030101010101" pitchFamily="2" charset="-122"/>
              </a:rPr>
              <a:t>标头</a:t>
            </a:r>
          </a:p>
        </p:txBody>
      </p:sp>
    </p:spTree>
    <p:extLst>
      <p:ext uri="{BB962C8B-B14F-4D97-AF65-F5344CB8AC3E}">
        <p14:creationId xmlns:p14="http://schemas.microsoft.com/office/powerpoint/2010/main" val="20636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019175" y="2391841"/>
            <a:ext cx="4477710" cy="1569660"/>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QoSOptions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"ExceptionsAllowedBeforeBreaking":3, </a:t>
            </a:r>
          </a:p>
          <a:p>
            <a:r>
              <a:rPr lang="en-US" altLang="zh-CN" sz="1600" dirty="0">
                <a:latin typeface="Anonymous Pro" panose="02060609030202000504" pitchFamily="49" charset="0"/>
                <a:ea typeface="Anonymous Pro" panose="02060609030202000504" pitchFamily="49" charset="0"/>
              </a:rPr>
              <a:t>  "DurationOfBreak":10, </a:t>
            </a:r>
          </a:p>
          <a:p>
            <a:r>
              <a:rPr lang="en-US" altLang="zh-CN" sz="1600" dirty="0">
                <a:latin typeface="Anonymous Pro" panose="02060609030202000504" pitchFamily="49" charset="0"/>
                <a:ea typeface="Anonymous Pro" panose="02060609030202000504" pitchFamily="49" charset="0"/>
              </a:rPr>
              <a:t>  "TimeoutValue":5000 </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396193" y="2755508"/>
            <a:ext cx="6096000" cy="830997"/>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允许异常请求数</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熔断时间，以秒为单位</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请求超时数，以毫秒为单位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8" y="1387456"/>
            <a:ext cx="7654739" cy="3046988"/>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 "Host": "192.168.2.157", "Port": 6801, }, </a:t>
            </a:r>
          </a:p>
          <a:p>
            <a:r>
              <a:rPr lang="en-US" altLang="zh-CN" sz="1600" dirty="0">
                <a:latin typeface="Anonymous Pro" panose="02060609030202000504" pitchFamily="49" charset="0"/>
                <a:ea typeface="Anonymous Pro" panose="02060609030202000504" pitchFamily="49" charset="0"/>
              </a:rPr>
              <a:t>    { "Host": “192.168.1.126", "Port": 6801,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LoadBalancer</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RoundRobin</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Get","Post</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轮询请求</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无负载均衡</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err="1"/>
              <a:t>Ocelot+Consul</a:t>
            </a:r>
            <a:r>
              <a:rPr lang="zh-CN" altLang="en-US" dirty="0"/>
              <a:t>负载均衡</a:t>
            </a:r>
          </a:p>
        </p:txBody>
      </p:sp>
      <p:sp>
        <p:nvSpPr>
          <p:cNvPr id="3" name="矩形 2">
            <a:extLst>
              <a:ext uri="{FF2B5EF4-FFF2-40B4-BE49-F238E27FC236}">
                <a16:creationId xmlns:a16="http://schemas.microsoft.com/office/drawing/2014/main" id="{4BF10FFE-ABFF-4DB1-94E2-952C425921E2}"/>
              </a:ext>
            </a:extLst>
          </p:cNvPr>
          <p:cNvSpPr/>
          <p:nvPr/>
        </p:nvSpPr>
        <p:spPr>
          <a:xfrm>
            <a:off x="980184" y="1425843"/>
            <a:ext cx="4769372" cy="4708981"/>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DownstreamScheme</a:t>
            </a:r>
            <a:r>
              <a:rPr lang="en-US" altLang="zh-CN" sz="1200" dirty="0">
                <a:latin typeface="Anonymous Pro" panose="02060609030202000504" pitchFamily="49" charset="0"/>
                <a:ea typeface="Anonymous Pro" panose="02060609030202000504" pitchFamily="49" charset="0"/>
              </a:rPr>
              <a:t>": "http",</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DownstreamHost</a:t>
            </a:r>
            <a:r>
              <a:rPr lang="en-US" altLang="zh-CN" sz="1200" dirty="0">
                <a:latin typeface="Anonymous Pro" panose="02060609030202000504" pitchFamily="49" charset="0"/>
                <a:ea typeface="Anonymous Pro" panose="02060609030202000504" pitchFamily="49" charset="0"/>
              </a:rPr>
              <a:t>": "localhost",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DownstreamPort</a:t>
            </a:r>
            <a:r>
              <a:rPr lang="en-US" altLang="zh-CN" sz="1200" dirty="0">
                <a:latin typeface="Anonymous Pro" panose="02060609030202000504" pitchFamily="49" charset="0"/>
                <a:ea typeface="Anonymous Pro" panose="02060609030202000504" pitchFamily="49" charset="0"/>
              </a:rPr>
              <a:t>": 6801,</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UpstreamHttpMethod</a:t>
            </a:r>
            <a:r>
              <a:rPr lang="en-US" altLang="zh-CN" sz="1200" dirty="0">
                <a:latin typeface="Anonymous Pro" panose="02060609030202000504" pitchFamily="49" charset="0"/>
                <a:ea typeface="Anonymous Pro" panose="02060609030202000504" pitchFamily="49" charset="0"/>
              </a:rPr>
              <a:t>": [ "Get", "Post" ],</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ServiceName</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basicsservice</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LoadBalancer</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RoundRobin</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UseServiceDiscovery</a:t>
            </a:r>
            <a:r>
              <a:rPr lang="en-US" altLang="zh-CN" sz="1200" dirty="0">
                <a:solidFill>
                  <a:srgbClr val="FF0000"/>
                </a:solidFill>
                <a:latin typeface="Anonymous Pro" panose="02060609030202000504" pitchFamily="49" charset="0"/>
                <a:ea typeface="Anonymous Pro" panose="02060609030202000504" pitchFamily="49" charset="0"/>
              </a:rPr>
              <a:t>": true,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ReRouteIsCaseSensitive</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QoSOptions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ExceptionsAllowedBeforeBreaking</a:t>
            </a:r>
            <a:r>
              <a:rPr lang="en-US" altLang="zh-CN" sz="1200" dirty="0">
                <a:latin typeface="Anonymous Pro" panose="02060609030202000504" pitchFamily="49" charset="0"/>
                <a:ea typeface="Anonymous Pro" panose="02060609030202000504" pitchFamily="49" charset="0"/>
              </a:rPr>
              <a:t>": 3,</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DurationOfBreak</a:t>
            </a:r>
            <a:r>
              <a:rPr lang="en-US" altLang="zh-CN" sz="1200" dirty="0">
                <a:latin typeface="Anonymous Pro" panose="02060609030202000504" pitchFamily="49" charset="0"/>
                <a:ea typeface="Anonymous Pro" panose="02060609030202000504" pitchFamily="49" charset="0"/>
              </a:rPr>
              <a:t>": 10,</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TimeoutValue</a:t>
            </a:r>
            <a:r>
              <a:rPr lang="en-US" altLang="zh-CN" sz="1200" dirty="0">
                <a:latin typeface="Anonymous Pro" panose="02060609030202000504" pitchFamily="49" charset="0"/>
                <a:ea typeface="Anonymous Pro" panose="02060609030202000504" pitchFamily="49" charset="0"/>
              </a:rPr>
              <a:t>": 5000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HttpHandlerOptions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AllowAutoRedirect</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UseCookieContainer</a:t>
            </a:r>
            <a:r>
              <a:rPr lang="en-US" altLang="zh-CN" sz="1200" dirty="0">
                <a:latin typeface="Anonymous Pro" panose="02060609030202000504" pitchFamily="49" charset="0"/>
                <a:ea typeface="Anonymous Pro" panose="02060609030202000504" pitchFamily="49" charset="0"/>
              </a:rPr>
              <a:t>": false</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AuthenticationProviderKey</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GSWBearer</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AllowedScopes</a:t>
            </a:r>
            <a:r>
              <a:rPr lang="en-US" altLang="zh-CN" sz="1200" dirty="0">
                <a:latin typeface="Anonymous Pro" panose="02060609030202000504" pitchFamily="49" charset="0"/>
                <a:ea typeface="Anonymous Pro" panose="02060609030202000504" pitchFamily="49" charset="0"/>
              </a:rPr>
              <a:t>": []</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4" name="矩形 3">
            <a:extLst>
              <a:ext uri="{FF2B5EF4-FFF2-40B4-BE49-F238E27FC236}">
                <a16:creationId xmlns:a16="http://schemas.microsoft.com/office/drawing/2014/main" id="{CEEB93A5-D8BD-40E1-A585-9C6C44D92C79}"/>
              </a:ext>
            </a:extLst>
          </p:cNvPr>
          <p:cNvSpPr/>
          <p:nvPr/>
        </p:nvSpPr>
        <p:spPr>
          <a:xfrm>
            <a:off x="5114489" y="3429000"/>
            <a:ext cx="2948514" cy="1200329"/>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GlobalConfiguration</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ServiceDiscoveryProvider</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"Host": "localhost",</a:t>
            </a:r>
          </a:p>
          <a:p>
            <a:r>
              <a:rPr lang="en-US" altLang="zh-CN" sz="1200" dirty="0">
                <a:latin typeface="Anonymous Pro" panose="02060609030202000504" pitchFamily="49" charset="0"/>
                <a:ea typeface="Anonymous Pro" panose="02060609030202000504" pitchFamily="49" charset="0"/>
              </a:rPr>
              <a:t>      "Port": 8500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6" name="矩形 5">
            <a:extLst>
              <a:ext uri="{FF2B5EF4-FFF2-40B4-BE49-F238E27FC236}">
                <a16:creationId xmlns:a16="http://schemas.microsoft.com/office/drawing/2014/main" id="{1791F9D6-DE70-4F28-8A1C-45BDD92B934A}"/>
              </a:ext>
            </a:extLst>
          </p:cNvPr>
          <p:cNvSpPr/>
          <p:nvPr/>
        </p:nvSpPr>
        <p:spPr>
          <a:xfrm>
            <a:off x="4964813" y="1830489"/>
            <a:ext cx="6486159"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ServiceName</a:t>
            </a:r>
            <a:r>
              <a:rPr lang="en-US" altLang="zh-CN" sz="1600" dirty="0">
                <a:latin typeface="宋体" panose="02010600030101010101" pitchFamily="2" charset="-122"/>
                <a:ea typeface="宋体" panose="02010600030101010101" pitchFamily="2" charset="-122"/>
              </a:rPr>
              <a:t> Consul</a:t>
            </a:r>
            <a:r>
              <a:rPr lang="zh-CN" altLang="en-US" sz="1600" dirty="0">
                <a:latin typeface="宋体" panose="02010600030101010101" pitchFamily="2" charset="-122"/>
                <a:ea typeface="宋体" panose="02010600030101010101" pitchFamily="2" charset="-122"/>
              </a:rPr>
              <a:t>中注册服务的名称</a:t>
            </a:r>
          </a:p>
          <a:p>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负载均衡的方式：</a:t>
            </a:r>
            <a:r>
              <a:rPr lang="en-US" altLang="zh-CN" sz="1600" dirty="0" err="1">
                <a:latin typeface="宋体" panose="02010600030101010101" pitchFamily="2" charset="-122"/>
                <a:ea typeface="宋体" panose="02010600030101010101" pitchFamily="2" charset="-122"/>
              </a:rPr>
              <a:t>LeastConnection</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RoundRobin</a:t>
            </a:r>
            <a:r>
              <a:rPr lang="zh-CN" altLang="en-US" sz="1600" dirty="0">
                <a:latin typeface="宋体" panose="02010600030101010101" pitchFamily="2" charset="-122"/>
                <a:ea typeface="宋体" panose="02010600030101010101" pitchFamily="2" charset="-122"/>
              </a:rPr>
              <a:t>，轮询请求；</a:t>
            </a:r>
            <a:r>
              <a:rPr lang="en-US" altLang="zh-CN" sz="1600" dirty="0" err="1">
                <a:latin typeface="宋体" panose="02010600030101010101" pitchFamily="2" charset="-122"/>
                <a:ea typeface="宋体" panose="02010600030101010101" pitchFamily="2" charset="-122"/>
              </a:rPr>
              <a:t>NoLoadBalance</a:t>
            </a:r>
            <a:r>
              <a:rPr lang="zh-CN" altLang="en-US" sz="1600" dirty="0">
                <a:latin typeface="宋体" panose="02010600030101010101" pitchFamily="2" charset="-122"/>
                <a:ea typeface="宋体" panose="02010600030101010101" pitchFamily="2" charset="-122"/>
              </a:rPr>
              <a:t>，无负载均衡</a:t>
            </a:r>
          </a:p>
          <a:p>
            <a:r>
              <a:rPr lang="en-US" altLang="zh-CN" sz="1600" dirty="0" err="1">
                <a:latin typeface="宋体" panose="02010600030101010101" pitchFamily="2" charset="-122"/>
                <a:ea typeface="宋体" panose="02010600030101010101" pitchFamily="2" charset="-122"/>
              </a:rPr>
              <a:t>UseServiceDiscovery</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是否启用负载均衡</a:t>
            </a:r>
            <a:endParaRPr lang="zh-CN" altLang="en-US" sz="1600" b="0" i="0" dirty="0">
              <a:effectLst/>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0AB7CCCC-D8DF-4C9D-84F5-C52A6438EA35}"/>
              </a:ext>
            </a:extLst>
          </p:cNvPr>
          <p:cNvSpPr/>
          <p:nvPr/>
        </p:nvSpPr>
        <p:spPr>
          <a:xfrm>
            <a:off x="5114489" y="4565847"/>
            <a:ext cx="6486159" cy="584775"/>
          </a:xfrm>
          <a:prstGeom prst="rect">
            <a:avLst/>
          </a:prstGeom>
        </p:spPr>
        <p:txBody>
          <a:bodyPr wrap="square">
            <a:spAutoFit/>
          </a:bodyPr>
          <a:lstStyle/>
          <a:p>
            <a:r>
              <a:rPr lang="zh-CN" altLang="en-US" sz="1600" b="0" i="0" dirty="0">
                <a:effectLst/>
                <a:latin typeface="宋体" panose="02010600030101010101" pitchFamily="2" charset="-122"/>
                <a:ea typeface="宋体" panose="02010600030101010101" pitchFamily="2" charset="-122"/>
              </a:rPr>
              <a:t>启用</a:t>
            </a:r>
            <a:r>
              <a:rPr lang="en-US" altLang="zh-CN" sz="1600" b="0" i="0" dirty="0">
                <a:effectLst/>
                <a:latin typeface="宋体" panose="02010600030101010101" pitchFamily="2" charset="-122"/>
                <a:ea typeface="宋体" panose="02010600030101010101" pitchFamily="2" charset="-122"/>
              </a:rPr>
              <a:t>Consul</a:t>
            </a:r>
            <a:r>
              <a:rPr lang="zh-CN" altLang="en-US" sz="1600" b="0" i="0" dirty="0">
                <a:effectLst/>
                <a:latin typeface="宋体" panose="02010600030101010101" pitchFamily="2" charset="-122"/>
                <a:ea typeface="宋体" panose="02010600030101010101" pitchFamily="2" charset="-122"/>
              </a:rPr>
              <a:t>负载均衡，需要在</a:t>
            </a:r>
            <a:r>
              <a:rPr lang="en-US" altLang="zh-CN" sz="1600" b="0" i="0" dirty="0" err="1">
                <a:effectLst/>
                <a:latin typeface="宋体" panose="02010600030101010101" pitchFamily="2" charset="-122"/>
                <a:ea typeface="宋体" panose="02010600030101010101" pitchFamily="2" charset="-122"/>
              </a:rPr>
              <a:t>GlobalConfiguration</a:t>
            </a:r>
            <a:r>
              <a:rPr lang="zh-CN" altLang="en-US" sz="1600" dirty="0">
                <a:latin typeface="宋体" panose="02010600030101010101" pitchFamily="2" charset="-122"/>
                <a:ea typeface="宋体" panose="02010600030101010101" pitchFamily="2" charset="-122"/>
              </a:rPr>
              <a:t>中配置，</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Consul</a:t>
            </a:r>
            <a:r>
              <a:rPr lang="zh-CN" altLang="en-US" sz="1600" dirty="0">
                <a:latin typeface="宋体" panose="02010600030101010101" pitchFamily="2" charset="-122"/>
                <a:ea typeface="宋体" panose="02010600030101010101" pitchFamily="2" charset="-122"/>
              </a:rPr>
              <a:t>所在的</a:t>
            </a:r>
            <a:r>
              <a:rPr lang="en-US" altLang="zh-CN" sz="1600" dirty="0" err="1">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Port</a:t>
            </a:r>
            <a:r>
              <a:rPr lang="zh-CN" altLang="en-US" sz="1600" dirty="0">
                <a:latin typeface="宋体" panose="02010600030101010101" pitchFamily="2" charset="-122"/>
                <a:ea typeface="宋体" panose="02010600030101010101" pitchFamily="2" charset="-122"/>
              </a:rPr>
              <a:t>为默认</a:t>
            </a:r>
            <a:r>
              <a:rPr lang="en-US" altLang="zh-CN" sz="1600" dirty="0">
                <a:latin typeface="宋体" panose="02010600030101010101" pitchFamily="2" charset="-122"/>
                <a:ea typeface="宋体" panose="02010600030101010101" pitchFamily="2" charset="-122"/>
              </a:rPr>
              <a:t>Consul http </a:t>
            </a:r>
            <a:r>
              <a:rPr lang="en-US" altLang="zh-CN" sz="1600" dirty="0" err="1">
                <a:latin typeface="宋体" panose="02010600030101010101" pitchFamily="2" charset="-122"/>
                <a:ea typeface="宋体" panose="02010600030101010101" pitchFamily="2" charset="-122"/>
              </a:rPr>
              <a:t>aip</a:t>
            </a:r>
            <a:r>
              <a:rPr lang="zh-CN" altLang="en-US" sz="1600" dirty="0">
                <a:latin typeface="宋体" panose="02010600030101010101" pitchFamily="2" charset="-122"/>
                <a:ea typeface="宋体" panose="02010600030101010101" pitchFamily="2" charset="-122"/>
              </a:rPr>
              <a:t>端口</a:t>
            </a:r>
            <a:r>
              <a:rPr lang="en-US" altLang="zh-CN" sz="1600" dirty="0">
                <a:latin typeface="宋体" panose="02010600030101010101" pitchFamily="2" charset="-122"/>
                <a:ea typeface="宋体" panose="02010600030101010101" pitchFamily="2" charset="-122"/>
              </a:rPr>
              <a:t>8500</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30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2403979" y="2754644"/>
            <a:ext cx="7033636"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JWTAuthorizePolicy</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191626" cy="369332"/>
          </a:xfrm>
          <a:prstGeom prst="rect">
            <a:avLst/>
          </a:prstGeom>
        </p:spPr>
        <p:txBody>
          <a:bodyPr wrap="none">
            <a:spAutoFit/>
          </a:bodyPr>
          <a:lstStyle/>
          <a:p>
            <a:r>
              <a:rPr lang="zh-CN" altLang="en-US" dirty="0"/>
              <a:t>自定义</a:t>
            </a:r>
            <a:r>
              <a:rPr lang="en-US" altLang="zh-CN" dirty="0"/>
              <a:t>JWT</a:t>
            </a:r>
            <a:r>
              <a:rPr lang="zh-CN" altLang="en-US" dirty="0"/>
              <a:t>验证组件</a:t>
            </a:r>
          </a:p>
        </p:txBody>
      </p:sp>
    </p:spTree>
    <p:extLst>
      <p:ext uri="{BB962C8B-B14F-4D97-AF65-F5344CB8AC3E}">
        <p14:creationId xmlns:p14="http://schemas.microsoft.com/office/powerpoint/2010/main" val="125649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2496196" cy="523220"/>
          </a:xfrm>
          <a:prstGeom prst="rect">
            <a:avLst/>
          </a:prstGeom>
          <a:noFill/>
        </p:spPr>
        <p:txBody>
          <a:bodyPr wrap="none" rtlCol="0">
            <a:spAutoFit/>
          </a:bodyPr>
          <a:lstStyle/>
          <a:p>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统一验证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D4443852-9937-49ED-A28A-59FFEFE9553C}"/>
              </a:ext>
            </a:extLst>
          </p:cNvPr>
          <p:cNvPicPr>
            <a:picLocks noChangeAspect="1"/>
          </p:cNvPicPr>
          <p:nvPr/>
        </p:nvPicPr>
        <p:blipFill>
          <a:blip r:embed="rId2"/>
          <a:stretch>
            <a:fillRect/>
          </a:stretch>
        </p:blipFill>
        <p:spPr>
          <a:xfrm>
            <a:off x="1505493" y="2238499"/>
            <a:ext cx="8685714" cy="1980952"/>
          </a:xfrm>
          <a:prstGeom prst="rect">
            <a:avLst/>
          </a:prstGeom>
        </p:spPr>
      </p:pic>
    </p:spTree>
    <p:extLst>
      <p:ext uri="{BB962C8B-B14F-4D97-AF65-F5344CB8AC3E}">
        <p14:creationId xmlns:p14="http://schemas.microsoft.com/office/powerpoint/2010/main" val="3502073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3" name="图片 2">
            <a:extLst>
              <a:ext uri="{FF2B5EF4-FFF2-40B4-BE49-F238E27FC236}">
                <a16:creationId xmlns:a16="http://schemas.microsoft.com/office/drawing/2014/main" id="{B8ED9B4A-496A-4278-851E-E94B0C275623}"/>
              </a:ext>
            </a:extLst>
          </p:cNvPr>
          <p:cNvPicPr>
            <a:picLocks noChangeAspect="1"/>
          </p:cNvPicPr>
          <p:nvPr/>
        </p:nvPicPr>
        <p:blipFill>
          <a:blip r:embed="rId2"/>
          <a:stretch>
            <a:fillRect/>
          </a:stretch>
        </p:blipFill>
        <p:spPr>
          <a:xfrm>
            <a:off x="2072232" y="1200541"/>
            <a:ext cx="7852818" cy="5647163"/>
          </a:xfrm>
          <a:prstGeom prst="rect">
            <a:avLst/>
          </a:prstGeom>
        </p:spPr>
      </p:pic>
    </p:spTree>
    <p:extLst>
      <p:ext uri="{BB962C8B-B14F-4D97-AF65-F5344CB8AC3E}">
        <p14:creationId xmlns:p14="http://schemas.microsoft.com/office/powerpoint/2010/main" val="3217944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8E2DF9E4-41A2-4AFF-9F12-C2260E2BC9AF}"/>
              </a:ext>
            </a:extLst>
          </p:cNvPr>
          <p:cNvPicPr>
            <a:picLocks noChangeAspect="1"/>
          </p:cNvPicPr>
          <p:nvPr/>
        </p:nvPicPr>
        <p:blipFill>
          <a:blip r:embed="rId2"/>
          <a:stretch>
            <a:fillRect/>
          </a:stretch>
        </p:blipFill>
        <p:spPr>
          <a:xfrm>
            <a:off x="2209800" y="1187904"/>
            <a:ext cx="6071728" cy="5670096"/>
          </a:xfrm>
          <a:prstGeom prst="rect">
            <a:avLst/>
          </a:prstGeom>
        </p:spPr>
      </p:pic>
    </p:spTree>
    <p:extLst>
      <p:ext uri="{BB962C8B-B14F-4D97-AF65-F5344CB8AC3E}">
        <p14:creationId xmlns:p14="http://schemas.microsoft.com/office/powerpoint/2010/main" val="2800320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LisAPI.dll</a:t>
            </a:r>
            <a:r>
              <a:rPr lang="zh-CN" altLang="en-US" dirty="0"/>
              <a:t>来运行</a:t>
            </a:r>
            <a:r>
              <a:rPr lang="en-US" altLang="zh-CN" dirty="0"/>
              <a:t>asp.net core</a:t>
            </a:r>
            <a:r>
              <a:rPr lang="zh-CN" altLang="en-US" dirty="0"/>
              <a:t>项目，注意大小写</a:t>
            </a:r>
          </a:p>
          <a:p>
            <a:r>
              <a:rPr lang="zh-CN" altLang="en-US" dirty="0"/>
              <a:t>ENTRYPOINT ["dotnet", "LisAPI.dll"]</a:t>
            </a:r>
          </a:p>
        </p:txBody>
      </p:sp>
    </p:spTree>
    <p:extLst>
      <p:ext uri="{BB962C8B-B14F-4D97-AF65-F5344CB8AC3E}">
        <p14:creationId xmlns:p14="http://schemas.microsoft.com/office/powerpoint/2010/main" val="405147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7212841" cy="2062103"/>
          </a:xfrm>
          <a:prstGeom prst="rect">
            <a:avLst/>
          </a:prstGeom>
        </p:spPr>
        <p:txBody>
          <a:bodyPr wrap="square">
            <a:spAutoFit/>
          </a:bodyPr>
          <a:lstStyle/>
          <a:p>
            <a:r>
              <a:rPr lang="en-US" altLang="zh-CN" sz="3200" dirty="0"/>
              <a:t>docker build -t </a:t>
            </a:r>
            <a:r>
              <a:rPr lang="en-US" altLang="zh-CN" sz="3200" dirty="0" err="1"/>
              <a:t>lisapi:latest</a:t>
            </a:r>
            <a:r>
              <a:rPr lang="en-US" altLang="zh-CN" sz="3200" dirty="0"/>
              <a:t> .</a:t>
            </a:r>
            <a:br>
              <a:rPr lang="en-US" altLang="zh-CN" sz="3200" dirty="0"/>
            </a:br>
            <a:br>
              <a:rPr lang="en-US" altLang="zh-CN" sz="3200" dirty="0"/>
            </a:br>
            <a:r>
              <a:rPr lang="en-US" altLang="zh-CN" sz="3200" dirty="0"/>
              <a:t>docker run -it -p 5002:5002 </a:t>
            </a:r>
            <a:r>
              <a:rPr lang="en-US" altLang="zh-CN" sz="3200" dirty="0" err="1"/>
              <a:t>lisapi:latest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754644"/>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4259822" y="3977237"/>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4536949" y="4298944"/>
            <a:ext cx="2450030" cy="369332"/>
          </a:xfrm>
          <a:prstGeom prst="rect">
            <a:avLst/>
          </a:prstGeom>
        </p:spPr>
        <p:txBody>
          <a:bodyPr wrap="none">
            <a:spAutoFit/>
          </a:bodyPr>
          <a:lstStyle/>
          <a:p>
            <a:r>
              <a:rPr lang="en-US" altLang="zh-CN" u="sng"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4317293" y="3634859"/>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zh-CN" altLang="en-US" dirty="0"/>
              <a:t>监控</a:t>
            </a:r>
          </a:p>
        </p:txBody>
      </p:sp>
      <p:sp>
        <p:nvSpPr>
          <p:cNvPr id="2" name="矩形 1">
            <a:extLst>
              <a:ext uri="{FF2B5EF4-FFF2-40B4-BE49-F238E27FC236}">
                <a16:creationId xmlns:a16="http://schemas.microsoft.com/office/drawing/2014/main" id="{B5D0D883-0186-4056-84D2-27C2CD5BBAFB}"/>
              </a:ext>
            </a:extLst>
          </p:cNvPr>
          <p:cNvSpPr/>
          <p:nvPr/>
        </p:nvSpPr>
        <p:spPr>
          <a:xfrm>
            <a:off x="2404534" y="1340070"/>
            <a:ext cx="6561666" cy="830997"/>
          </a:xfrm>
          <a:prstGeom prst="rect">
            <a:avLst/>
          </a:prstGeom>
        </p:spPr>
        <p:txBody>
          <a:bodyPr wrap="square">
            <a:spAutoFit/>
          </a:bodyPr>
          <a:lstStyle/>
          <a:p>
            <a:r>
              <a:rPr lang="en-US" altLang="zh-CN" sz="1600" dirty="0">
                <a:latin typeface="等线" panose="02010600030101010101" pitchFamily="2" charset="-122"/>
                <a:cs typeface="Times New Roman" panose="02020603050405020304" pitchFamily="18" charset="0"/>
              </a:rPr>
              <a:t>1</a:t>
            </a:r>
            <a:r>
              <a:rPr lang="zh-CN" altLang="en-US" sz="1600" dirty="0">
                <a:latin typeface="等线" panose="02010600030101010101" pitchFamily="2" charset="-122"/>
                <a:cs typeface="Times New Roman" panose="02020603050405020304" pitchFamily="18" charset="0"/>
              </a:rPr>
              <a:t>、创建</a:t>
            </a:r>
            <a:r>
              <a:rPr lang="en-US" altLang="zh-CN" sz="1600" dirty="0" err="1">
                <a:latin typeface="等线" panose="02010600030101010101" pitchFamily="2" charset="-122"/>
                <a:cs typeface="Times New Roman" panose="02020603050405020304" pitchFamily="18" charset="0"/>
              </a:rPr>
              <a:t>InfluxDB</a:t>
            </a:r>
            <a:r>
              <a:rPr lang="zh-CN" altLang="en-US" sz="1600" dirty="0">
                <a:latin typeface="等线" panose="02010600030101010101" pitchFamily="2" charset="-122"/>
                <a:cs typeface="Times New Roman" panose="02020603050405020304" pitchFamily="18" charset="0"/>
              </a:rPr>
              <a:t>数据库</a:t>
            </a:r>
            <a:endParaRPr lang="en-US" altLang="zh-CN" sz="1600" dirty="0">
              <a:latin typeface="等线" panose="02010600030101010101" pitchFamily="2" charset="-122"/>
              <a:cs typeface="Times New Roman" panose="02020603050405020304" pitchFamily="18" charset="0"/>
            </a:endParaRPr>
          </a:p>
          <a:p>
            <a:r>
              <a:rPr lang="en-US" altLang="zh-CN" sz="1600" dirty="0">
                <a:cs typeface="Times New Roman" panose="02020603050405020304" pitchFamily="18" charset="0"/>
              </a:rPr>
              <a:t>2</a:t>
            </a:r>
            <a:r>
              <a:rPr lang="zh-CN" altLang="en-US" sz="1600" dirty="0">
                <a:cs typeface="Times New Roman" panose="02020603050405020304" pitchFamily="18" charset="0"/>
              </a:rPr>
              <a:t>、配置</a:t>
            </a:r>
            <a:r>
              <a:rPr lang="en-US" altLang="zh-CN" sz="1600" dirty="0" err="1">
                <a:latin typeface="等线" panose="02010600030101010101" pitchFamily="2" charset="-122"/>
                <a:cs typeface="Times New Roman" panose="02020603050405020304" pitchFamily="18" charset="0"/>
              </a:rPr>
              <a:t>Grafana</a:t>
            </a:r>
            <a:r>
              <a:rPr lang="zh-CN" altLang="en-US" sz="1600" dirty="0">
                <a:latin typeface="等线" panose="02010600030101010101" pitchFamily="2" charset="-122"/>
                <a:cs typeface="Times New Roman" panose="02020603050405020304" pitchFamily="18" charset="0"/>
              </a:rPr>
              <a:t>，然后启动网关程序，登录</a:t>
            </a:r>
            <a:r>
              <a:rPr lang="en-US" altLang="zh-CN" sz="1600" dirty="0">
                <a:latin typeface="等线" panose="02010600030101010101" pitchFamily="2" charset="-122"/>
                <a:cs typeface="Times New Roman" panose="02020603050405020304" pitchFamily="18" charset="0"/>
              </a:rPr>
              <a:t>localhost:3000</a:t>
            </a:r>
            <a:r>
              <a:rPr lang="zh-CN" altLang="en-US" sz="1600" dirty="0">
                <a:latin typeface="等线" panose="02010600030101010101" pitchFamily="2" charset="-122"/>
                <a:cs typeface="Times New Roman" panose="02020603050405020304" pitchFamily="18" charset="0"/>
              </a:rPr>
              <a:t>查看监控信息，用户名密码是：</a:t>
            </a:r>
            <a:r>
              <a:rPr lang="en-US" altLang="zh-CN" sz="1600" dirty="0">
                <a:latin typeface="等线" panose="02010600030101010101" pitchFamily="2" charset="-122"/>
                <a:cs typeface="Times New Roman" panose="02020603050405020304" pitchFamily="18" charset="0"/>
              </a:rPr>
              <a:t>admin</a:t>
            </a:r>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2959312" y="2334464"/>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6297403" y="2334464"/>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6297403" y="4570725"/>
            <a:ext cx="3195955" cy="1922149"/>
          </a:xfrm>
          <a:prstGeom prst="rect">
            <a:avLst/>
          </a:prstGeom>
        </p:spPr>
      </p:pic>
    </p:spTree>
    <p:extLst>
      <p:ext uri="{BB962C8B-B14F-4D97-AF65-F5344CB8AC3E}">
        <p14:creationId xmlns:p14="http://schemas.microsoft.com/office/powerpoint/2010/main" val="1819153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Metrics.App</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08622813"/>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935006" y="1824159"/>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12631</TotalTime>
  <Words>4439</Words>
  <Application>Microsoft Office PowerPoint</Application>
  <PresentationFormat>宽屏</PresentationFormat>
  <Paragraphs>744</Paragraphs>
  <Slides>87</Slides>
  <Notes>10</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87</vt:i4>
      </vt:variant>
    </vt:vector>
  </HeadingPairs>
  <TitlesOfParts>
    <vt:vector size="106" baseType="lpstr">
      <vt:lpstr>&amp;quot</vt:lpstr>
      <vt:lpstr>Helvetica Neue</vt:lpstr>
      <vt:lpstr>Inconsolata</vt:lpstr>
      <vt:lpstr>等线</vt:lpstr>
      <vt:lpstr>等线 Light</vt:lpstr>
      <vt:lpstr>宋体</vt:lpstr>
      <vt:lpstr>Microsoft YaHei</vt:lpstr>
      <vt:lpstr>新宋体</vt:lpstr>
      <vt:lpstr>Anonymous Pro</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Ocelot路由</vt:lpstr>
      <vt:lpstr>Ocelot限流</vt:lpstr>
      <vt:lpstr>Ocelot熔断</vt:lpstr>
      <vt:lpstr>Ocelot负载均衡</vt:lpstr>
      <vt:lpstr>Ocelot+Consul负载均衡</vt:lpstr>
      <vt:lpstr>PowerPoint 演示文稿</vt:lpstr>
      <vt:lpstr>Ocelot统一验证</vt:lpstr>
      <vt:lpstr>PowerPoint 演示文稿</vt:lpstr>
      <vt:lpstr>Docker</vt:lpstr>
      <vt:lpstr>Docker</vt:lpstr>
      <vt:lpstr>Docker</vt:lpstr>
      <vt:lpstr>Docker生成asp.net core镜像和运行</vt:lpstr>
      <vt:lpstr>Docker生成asp.net core镜像和运行</vt:lpstr>
      <vt:lpstr>PowerPoint 演示文稿</vt:lpstr>
      <vt:lpstr>监控</vt:lpstr>
      <vt:lpstr>PowerPoint 演示文稿</vt:lpstr>
      <vt:lpstr>高质量代码</vt:lpstr>
      <vt:lpstr>单元测试</vt:lpstr>
      <vt:lpstr>优秀单元测试特性</vt:lpstr>
      <vt:lpstr>XUnit</vt:lpstr>
      <vt:lpstr>XUnit</vt:lpstr>
      <vt:lpstr>XUnit</vt:lpstr>
      <vt:lpstr>PowerPoint 演示文稿</vt:lpstr>
      <vt:lpstr>Jenkins</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Metrics.App</vt:lpstr>
      <vt:lpstr>Exceptionless</vt:lpstr>
      <vt:lpstr>Dapper</vt:lpstr>
      <vt:lpstr>CAP定理</vt:lpstr>
      <vt:lpstr>最终一致性  </vt:lpstr>
      <vt:lpstr>最终一致性-补偿机制</vt:lpstr>
      <vt:lpstr>幂等和防重</vt:lpstr>
      <vt:lpstr>RabbitMQ</vt:lpstr>
      <vt:lpstr>MassTransit</vt:lpstr>
      <vt:lpstr>Quartz.Net</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138</cp:revision>
  <dcterms:created xsi:type="dcterms:W3CDTF">2017-11-23T01:18:02Z</dcterms:created>
  <dcterms:modified xsi:type="dcterms:W3CDTF">2018-04-09T06:00:01Z</dcterms:modified>
</cp:coreProperties>
</file>