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2.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1.xml" ContentType="application/vnd.openxmlformats-officedocument.themeOverride+xml"/>
  <Override PartName="/ppt/notesSlides/notesSlide3.xml" ContentType="application/vnd.openxmlformats-officedocument.presentationml.notesSlide+xml"/>
  <Override PartName="/ppt/theme/themeOverride22.xml" ContentType="application/vnd.openxmlformats-officedocument.themeOverride+xml"/>
  <Override PartName="/ppt/notesSlides/notesSlide4.xml" ContentType="application/vnd.openxmlformats-officedocument.presentationml.notesSlide+xml"/>
  <Override PartName="/ppt/theme/themeOverride23.xml" ContentType="application/vnd.openxmlformats-officedocument.themeOverride+xml"/>
  <Override PartName="/ppt/notesSlides/notesSlide5.xml" ContentType="application/vnd.openxmlformats-officedocument.presentationml.notesSlide+xml"/>
  <Override PartName="/ppt/theme/themeOverride24.xml" ContentType="application/vnd.openxmlformats-officedocument.themeOverride+xml"/>
  <Override PartName="/ppt/notesSlides/notesSlide6.xml" ContentType="application/vnd.openxmlformats-officedocument.presentationml.notesSlide+xml"/>
  <Override PartName="/ppt/theme/themeOverride25.xml" ContentType="application/vnd.openxmlformats-officedocument.themeOverride+xml"/>
  <Override PartName="/ppt/notesSlides/notesSlide7.xml" ContentType="application/vnd.openxmlformats-officedocument.presentationml.notesSlide+xml"/>
  <Override PartName="/ppt/theme/themeOverride26.xml" ContentType="application/vnd.openxmlformats-officedocument.themeOverride+xml"/>
  <Override PartName="/ppt/notesSlides/notesSlide8.xml" ContentType="application/vnd.openxmlformats-officedocument.presentationml.notesSl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84"/>
  </p:notesMasterIdLst>
  <p:handoutMasterIdLst>
    <p:handoutMasterId r:id="rId85"/>
  </p:handoutMasterIdLst>
  <p:sldIdLst>
    <p:sldId id="262" r:id="rId3"/>
    <p:sldId id="281" r:id="rId4"/>
    <p:sldId id="345" r:id="rId5"/>
    <p:sldId id="346" r:id="rId6"/>
    <p:sldId id="271" r:id="rId7"/>
    <p:sldId id="336" r:id="rId8"/>
    <p:sldId id="263" r:id="rId9"/>
    <p:sldId id="261" r:id="rId10"/>
    <p:sldId id="260" r:id="rId11"/>
    <p:sldId id="259" r:id="rId12"/>
    <p:sldId id="296"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308" r:id="rId27"/>
    <p:sldId id="297" r:id="rId28"/>
    <p:sldId id="298" r:id="rId29"/>
    <p:sldId id="299" r:id="rId30"/>
    <p:sldId id="300" r:id="rId31"/>
    <p:sldId id="301" r:id="rId32"/>
    <p:sldId id="302" r:id="rId33"/>
    <p:sldId id="305" r:id="rId34"/>
    <p:sldId id="339" r:id="rId35"/>
    <p:sldId id="340" r:id="rId36"/>
    <p:sldId id="341" r:id="rId37"/>
    <p:sldId id="342" r:id="rId38"/>
    <p:sldId id="338" r:id="rId39"/>
    <p:sldId id="307" r:id="rId40"/>
    <p:sldId id="337" r:id="rId41"/>
    <p:sldId id="304" r:id="rId42"/>
    <p:sldId id="309" r:id="rId43"/>
    <p:sldId id="310" r:id="rId44"/>
    <p:sldId id="311" r:id="rId45"/>
    <p:sldId id="312" r:id="rId46"/>
    <p:sldId id="313" r:id="rId47"/>
    <p:sldId id="314" r:id="rId48"/>
    <p:sldId id="315" r:id="rId49"/>
    <p:sldId id="343" r:id="rId50"/>
    <p:sldId id="344" r:id="rId51"/>
    <p:sldId id="333" r:id="rId52"/>
    <p:sldId id="316" r:id="rId53"/>
    <p:sldId id="317" r:id="rId54"/>
    <p:sldId id="334"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5" r:id="rId69"/>
    <p:sldId id="331" r:id="rId70"/>
    <p:sldId id="332" r:id="rId71"/>
    <p:sldId id="276" r:id="rId72"/>
    <p:sldId id="275" r:id="rId73"/>
    <p:sldId id="274" r:id="rId74"/>
    <p:sldId id="273" r:id="rId75"/>
    <p:sldId id="272" r:id="rId76"/>
    <p:sldId id="264" r:id="rId77"/>
    <p:sldId id="265" r:id="rId78"/>
    <p:sldId id="270" r:id="rId79"/>
    <p:sldId id="266" r:id="rId80"/>
    <p:sldId id="267" r:id="rId81"/>
    <p:sldId id="268" r:id="rId82"/>
    <p:sldId id="269"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6940" autoAdjust="0"/>
  </p:normalViewPr>
  <p:slideViewPr>
    <p:cSldViewPr snapToGrid="0">
      <p:cViewPr varScale="1">
        <p:scale>
          <a:sx n="86" d="100"/>
          <a:sy n="86" d="100"/>
        </p:scale>
        <p:origin x="816" y="72"/>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2018/4/4</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a:t>
            </a:fld>
            <a:endParaRPr lang="zh-CN" altLang="en-US"/>
          </a:p>
        </p:txBody>
      </p:sp>
    </p:spTree>
    <p:extLst>
      <p:ext uri="{BB962C8B-B14F-4D97-AF65-F5344CB8AC3E}">
        <p14:creationId xmlns:p14="http://schemas.microsoft.com/office/powerpoint/2010/main" val="405138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10</a:t>
            </a:fld>
            <a:endParaRPr lang="zh-CN" altLang="en-US"/>
          </a:p>
        </p:txBody>
      </p:sp>
    </p:spTree>
    <p:extLst>
      <p:ext uri="{BB962C8B-B14F-4D97-AF65-F5344CB8AC3E}">
        <p14:creationId xmlns:p14="http://schemas.microsoft.com/office/powerpoint/2010/main" val="32696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70</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71</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72</a:t>
            </a:fld>
            <a:endParaRPr lang="zh-CN" altLang="en-US"/>
          </a:p>
        </p:txBody>
      </p:sp>
    </p:spTree>
    <p:extLst>
      <p:ext uri="{BB962C8B-B14F-4D97-AF65-F5344CB8AC3E}">
        <p14:creationId xmlns:p14="http://schemas.microsoft.com/office/powerpoint/2010/main" val="396497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73</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74</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75</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2018/4/4</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4.xml"/><Relationship Id="rId1" Type="http://schemas.openxmlformats.org/officeDocument/2006/relationships/themeOverride" Target="../theme/themeOverride18.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hemeOverride" Target="../theme/themeOverride4.xml"/><Relationship Id="rId4" Type="http://schemas.openxmlformats.org/officeDocument/2006/relationships/image" Target="../media/image12.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0.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themeOverride" Target="../theme/themeOverride5.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themeOverride" Target="../theme/themeOverride6.xml"/><Relationship Id="rId6" Type="http://schemas.openxmlformats.org/officeDocument/2006/relationships/image" Target="../media/image3.png"/><Relationship Id="rId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963283" y="2014269"/>
            <a:ext cx="9144000"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9144000"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359285556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2286000" y="1204602"/>
            <a:ext cx="6400800"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graphicFrame>
        <p:nvGraphicFramePr>
          <p:cNvPr id="4" name="表格 3">
            <a:extLst>
              <a:ext uri="{FF2B5EF4-FFF2-40B4-BE49-F238E27FC236}">
                <a16:creationId xmlns:a16="http://schemas.microsoft.com/office/drawing/2014/main" id="{01C428FF-B132-44B1-9A4F-6E2B172B297F}"/>
              </a:ext>
            </a:extLst>
          </p:cNvPr>
          <p:cNvGraphicFramePr>
            <a:graphicFrameLocks noGrp="1"/>
          </p:cNvGraphicFramePr>
          <p:nvPr>
            <p:extLst/>
          </p:nvPr>
        </p:nvGraphicFramePr>
        <p:xfrm>
          <a:off x="2244725" y="1955800"/>
          <a:ext cx="7702550" cy="164592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954653263"/>
                    </a:ext>
                  </a:extLst>
                </a:gridCol>
                <a:gridCol w="1303867">
                  <a:extLst>
                    <a:ext uri="{9D8B030D-6E8A-4147-A177-3AD203B41FA5}">
                      <a16:colId xmlns:a16="http://schemas.microsoft.com/office/drawing/2014/main" val="1124419094"/>
                    </a:ext>
                  </a:extLst>
                </a:gridCol>
                <a:gridCol w="3276600">
                  <a:extLst>
                    <a:ext uri="{9D8B030D-6E8A-4147-A177-3AD203B41FA5}">
                      <a16:colId xmlns:a16="http://schemas.microsoft.com/office/drawing/2014/main" val="1880647064"/>
                    </a:ext>
                  </a:extLst>
                </a:gridCol>
                <a:gridCol w="1521883">
                  <a:extLst>
                    <a:ext uri="{9D8B030D-6E8A-4147-A177-3AD203B41FA5}">
                      <a16:colId xmlns:a16="http://schemas.microsoft.com/office/drawing/2014/main" val="1542105306"/>
                    </a:ext>
                  </a:extLst>
                </a:gridCol>
              </a:tblGrid>
              <a:tr h="218987">
                <a:tc>
                  <a:txBody>
                    <a:bodyPr/>
                    <a:lstStyle/>
                    <a:p>
                      <a:r>
                        <a:rPr lang="en-US" altLang="zh-CN" dirty="0"/>
                        <a:t>IP</a:t>
                      </a:r>
                      <a:endParaRPr lang="zh-CN" altLang="en-US" dirty="0"/>
                    </a:p>
                  </a:txBody>
                  <a:tcPr/>
                </a:tc>
                <a:tc>
                  <a:txBody>
                    <a:bodyPr/>
                    <a:lstStyle/>
                    <a:p>
                      <a:r>
                        <a:rPr lang="zh-CN" altLang="en-US" dirty="0"/>
                        <a:t>服务</a:t>
                      </a:r>
                    </a:p>
                  </a:txBody>
                  <a:tcPr/>
                </a:tc>
                <a:tc>
                  <a:txBody>
                    <a:bodyPr/>
                    <a:lstStyle/>
                    <a:p>
                      <a:r>
                        <a:rPr lang="zh-CN" altLang="en-US" dirty="0"/>
                        <a:t>服务</a:t>
                      </a:r>
                      <a:r>
                        <a:rPr lang="en-US" altLang="zh-CN" dirty="0" err="1"/>
                        <a:t>url</a:t>
                      </a:r>
                      <a:endParaRPr lang="zh-CN" altLang="en-US" dirty="0"/>
                    </a:p>
                  </a:txBody>
                  <a:tcPr/>
                </a:tc>
                <a:tc>
                  <a:txBody>
                    <a:bodyPr/>
                    <a:lstStyle/>
                    <a:p>
                      <a:r>
                        <a:rPr lang="zh-CN" altLang="en-US" dirty="0"/>
                        <a:t>类型</a:t>
                      </a:r>
                    </a:p>
                  </a:txBody>
                  <a:tcPr/>
                </a:tc>
                <a:extLst>
                  <a:ext uri="{0D108BD9-81ED-4DB2-BD59-A6C34878D82A}">
                    <a16:rowId xmlns:a16="http://schemas.microsoft.com/office/drawing/2014/main" val="2463901991"/>
                  </a:ext>
                </a:extLst>
              </a:tr>
              <a:tr h="377978">
                <a:tc>
                  <a:txBody>
                    <a:bodyPr/>
                    <a:lstStyle/>
                    <a:p>
                      <a:r>
                        <a:rPr lang="en-US" altLang="zh-CN" dirty="0"/>
                        <a:t>192.168.1.101</a:t>
                      </a:r>
                      <a:endParaRPr lang="zh-CN" altLang="en-US" dirty="0"/>
                    </a:p>
                  </a:txBody>
                  <a:tcPr/>
                </a:tc>
                <a:tc>
                  <a:txBody>
                    <a:bodyPr/>
                    <a:lstStyle/>
                    <a:p>
                      <a:r>
                        <a:rPr lang="en-US" altLang="zh-CN" dirty="0"/>
                        <a:t>Service5000</a:t>
                      </a:r>
                      <a:endParaRPr lang="zh-CN" altLang="en-US" dirty="0"/>
                    </a:p>
                  </a:txBody>
                  <a:tcPr/>
                </a:tc>
                <a:tc>
                  <a:txBody>
                    <a:bodyPr/>
                    <a:lstStyle/>
                    <a:p>
                      <a:r>
                        <a:rPr lang="en-US" altLang="zh-CN" dirty="0"/>
                        <a:t>http://192.168.1.101:5000</a:t>
                      </a:r>
                      <a:endParaRPr lang="zh-CN" altLang="en-US" dirty="0"/>
                    </a:p>
                  </a:txBody>
                  <a:tcPr/>
                </a:tc>
                <a:tc>
                  <a:txBody>
                    <a:bodyPr/>
                    <a:lstStyle/>
                    <a:p>
                      <a:r>
                        <a:rPr lang="en-US" altLang="zh-CN" dirty="0"/>
                        <a:t>Server</a:t>
                      </a:r>
                      <a:endParaRPr lang="zh-CN" altLang="en-US" dirty="0"/>
                    </a:p>
                  </a:txBody>
                  <a:tcPr/>
                </a:tc>
                <a:extLst>
                  <a:ext uri="{0D108BD9-81ED-4DB2-BD59-A6C34878D82A}">
                    <a16:rowId xmlns:a16="http://schemas.microsoft.com/office/drawing/2014/main" val="3013130071"/>
                  </a:ext>
                </a:extLst>
              </a:tr>
              <a:tr h="377978">
                <a:tc>
                  <a:txBody>
                    <a:bodyPr/>
                    <a:lstStyle/>
                    <a:p>
                      <a:r>
                        <a:rPr lang="en-US" altLang="zh-CN" dirty="0"/>
                        <a:t>192.168.1.126</a:t>
                      </a:r>
                      <a:endParaRPr lang="zh-CN" altLang="en-US" dirty="0"/>
                    </a:p>
                  </a:txBody>
                  <a:tcPr/>
                </a:tc>
                <a:tc>
                  <a:txBody>
                    <a:bodyPr/>
                    <a:lstStyle/>
                    <a:p>
                      <a:r>
                        <a:rPr lang="en-US" altLang="zh-CN" dirty="0"/>
                        <a:t>Service5000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http://192.168.1.126:5000</a:t>
                      </a:r>
                      <a:endParaRPr lang="zh-CN" altLang="en-US" dirty="0"/>
                    </a:p>
                    <a:p>
                      <a:endParaRPr lang="zh-CN" altLang="en-US" dirty="0"/>
                    </a:p>
                  </a:txBody>
                  <a:tcPr/>
                </a:tc>
                <a:tc>
                  <a:txBody>
                    <a:bodyPr/>
                    <a:lstStyle/>
                    <a:p>
                      <a:r>
                        <a:rPr lang="en-US" altLang="zh-CN" dirty="0"/>
                        <a:t>Server</a:t>
                      </a:r>
                      <a:endParaRPr lang="zh-CN" altLang="en-US" dirty="0"/>
                    </a:p>
                  </a:txBody>
                  <a:tcPr/>
                </a:tc>
                <a:extLst>
                  <a:ext uri="{0D108BD9-81ED-4DB2-BD59-A6C34878D82A}">
                    <a16:rowId xmlns:a16="http://schemas.microsoft.com/office/drawing/2014/main" val="3112249631"/>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9068" y="1591819"/>
            <a:ext cx="8322733"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tmp</a:t>
            </a:r>
            <a:r>
              <a:rPr lang="en-US" altLang="zh-CN" dirty="0">
                <a:latin typeface="宋体" panose="02010600030101010101" pitchFamily="2" charset="-122"/>
                <a:ea typeface="宋体" panose="02010600030101010101" pitchFamily="2" charset="-122"/>
              </a:rPr>
              <a:t>/consul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2269068" y="2836419"/>
            <a:ext cx="8322733"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tmp</a:t>
            </a:r>
            <a:r>
              <a:rPr lang="en-US" altLang="zh-CN" dirty="0">
                <a:latin typeface="宋体" panose="02010600030101010101" pitchFamily="2" charset="-122"/>
                <a:ea typeface="宋体" panose="02010600030101010101" pitchFamily="2" charset="-122"/>
              </a:rPr>
              <a:t>/consul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2269068" y="4426636"/>
            <a:ext cx="7357533"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4519" y="1573623"/>
            <a:ext cx="8322733"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9068" y="1591819"/>
            <a:ext cx="8322733"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2062692" y="1704135"/>
            <a:ext cx="8303683"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995848" y="233537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2218267" y="1268958"/>
            <a:ext cx="4572000" cy="646331"/>
          </a:xfrm>
          <a:prstGeom prst="rect">
            <a:avLst/>
          </a:prstGeom>
        </p:spPr>
        <p:txBody>
          <a:bodyPr>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1579585"/>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7" y="1935824"/>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2269068" y="1591819"/>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2269067" y="2274838"/>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2269067" y="489533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379134" y="2459504"/>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686631D5-C552-48D8-9FE2-A21CFB41C28B}"/>
              </a:ext>
            </a:extLst>
          </p:cNvPr>
          <p:cNvSpPr/>
          <p:nvPr/>
        </p:nvSpPr>
        <p:spPr>
          <a:xfrm>
            <a:off x="2870200" y="1340069"/>
            <a:ext cx="6604000" cy="8586966"/>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ReRoutes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5001,</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5002,</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pPr algn="just"/>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0387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3.7037E-6 L -3.33333E-6 -0.45348 " pathEditMode="relative" rAng="0" ptsTypes="AA">
                                      <p:cBhvr>
                                        <p:cTn id="6" dur="2000" fill="hold"/>
                                        <p:tgtEl>
                                          <p:spTgt spid="3"/>
                                        </p:tgtEl>
                                        <p:attrNameLst>
                                          <p:attrName>ppt_x</p:attrName>
                                          <p:attrName>ppt_y</p:attrName>
                                        </p:attrNameLst>
                                      </p:cBhvr>
                                      <p:rCtr x="0" y="-2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微服务优势</a:t>
            </a:r>
          </a:p>
        </p:txBody>
      </p:sp>
      <p:sp>
        <p:nvSpPr>
          <p:cNvPr id="3" name="内容占位符 2">
            <a:extLst>
              <a:ext uri="{FF2B5EF4-FFF2-40B4-BE49-F238E27FC236}">
                <a16:creationId xmlns:a16="http://schemas.microsoft.com/office/drawing/2014/main" id="{7358A827-9E59-4F11-99B3-916879EC181D}"/>
              </a:ext>
            </a:extLst>
          </p:cNvPr>
          <p:cNvSpPr>
            <a:spLocks noGrp="1"/>
          </p:cNvSpPr>
          <p:nvPr>
            <p:ph idx="1"/>
          </p:nvPr>
        </p:nvSpPr>
        <p:spPr>
          <a:xfrm>
            <a:off x="838200" y="1340069"/>
            <a:ext cx="10515600" cy="5451348"/>
          </a:xfrm>
        </p:spPr>
        <p:txBody>
          <a:bodyPr>
            <a:normAutofit fontScale="85000" lnSpcReduction="10000"/>
          </a:bodyPr>
          <a:lstStyle/>
          <a:p>
            <a:pPr marL="0" indent="0">
              <a:lnSpc>
                <a:spcPts val="2600"/>
              </a:lnSpc>
              <a:buNone/>
            </a:pPr>
            <a:r>
              <a:rPr lang="zh-CN" altLang="zh-CN" b="1" dirty="0">
                <a:latin typeface="宋体" panose="02010600030101010101" pitchFamily="2" charset="-122"/>
                <a:ea typeface="宋体" panose="02010600030101010101" pitchFamily="2" charset="-122"/>
              </a:rPr>
              <a:t>相对于传统单体服务来说，微服务具有很多的优势，主要体现在以下方面</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新人加入团队，不需要了解所有的业务代码，只需要了解他所接管的服务的代码，新人学习时间成本减少。</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26833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5" name="图片 4">
            <a:extLst>
              <a:ext uri="{FF2B5EF4-FFF2-40B4-BE49-F238E27FC236}">
                <a16:creationId xmlns:a16="http://schemas.microsoft.com/office/drawing/2014/main" id="{F89E728F-3D2F-4A24-8912-4F2D4B754B47}"/>
              </a:ext>
            </a:extLst>
          </p:cNvPr>
          <p:cNvPicPr/>
          <p:nvPr/>
        </p:nvPicPr>
        <p:blipFill>
          <a:blip r:embed="rId2"/>
          <a:stretch>
            <a:fillRect/>
          </a:stretch>
        </p:blipFill>
        <p:spPr>
          <a:xfrm>
            <a:off x="3166533" y="1862668"/>
            <a:ext cx="5977467" cy="3369732"/>
          </a:xfrm>
          <a:prstGeom prst="rect">
            <a:avLst/>
          </a:prstGeom>
        </p:spPr>
      </p:pic>
    </p:spTree>
    <p:extLst>
      <p:ext uri="{BB962C8B-B14F-4D97-AF65-F5344CB8AC3E}">
        <p14:creationId xmlns:p14="http://schemas.microsoft.com/office/powerpoint/2010/main" val="2862008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2496196" cy="523220"/>
          </a:xfrm>
          <a:prstGeom prst="rect">
            <a:avLst/>
          </a:prstGeom>
          <a:noFill/>
        </p:spPr>
        <p:txBody>
          <a:bodyPr wrap="none" rtlCol="0">
            <a:spAutoFit/>
          </a:bodyPr>
          <a:lstStyle/>
          <a:p>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统一验证</a:t>
            </a:r>
          </a:p>
        </p:txBody>
      </p:sp>
    </p:spTree>
    <p:extLst>
      <p:ext uri="{BB962C8B-B14F-4D97-AF65-F5344CB8AC3E}">
        <p14:creationId xmlns:p14="http://schemas.microsoft.com/office/powerpoint/2010/main" val="3223946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负载均衡和容错保护</a:t>
            </a:r>
          </a:p>
        </p:txBody>
      </p:sp>
      <p:sp>
        <p:nvSpPr>
          <p:cNvPr id="3" name="矩形 2">
            <a:extLst>
              <a:ext uri="{FF2B5EF4-FFF2-40B4-BE49-F238E27FC236}">
                <a16:creationId xmlns:a16="http://schemas.microsoft.com/office/drawing/2014/main" id="{4BF10FFE-ABFF-4DB1-94E2-952C425921E2}"/>
              </a:ext>
            </a:extLst>
          </p:cNvPr>
          <p:cNvSpPr/>
          <p:nvPr/>
        </p:nvSpPr>
        <p:spPr>
          <a:xfrm>
            <a:off x="2260602" y="1412251"/>
            <a:ext cx="4013199" cy="4524315"/>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DownstreamScheme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"http"</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DownstreamHost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DownstreamPort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5002,</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UpstreamHttpMethod</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A31515"/>
                </a:solidFill>
                <a:latin typeface="新宋体" panose="02010609030101010101" pitchFamily="49" charset="-122"/>
                <a:ea typeface="新宋体" panose="02010609030101010101" pitchFamily="49" charset="-122"/>
              </a:rPr>
              <a:t>"Get"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"Post"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ServiceName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LoadBalancer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LeastConnection</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UseServiceDiscovery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true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ReRouteIsCaseSensitive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QoSOptions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ExceptionsAllowedBeforeBreaking</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3,</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DurationOfBreak</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10,</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TimeoutValue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HttpHandlerOptions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AllowAutoRedirect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UseCookieContainer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endParaRPr lang="en-US" altLang="zh-CN" sz="1200" dirty="0">
              <a:solidFill>
                <a:srgbClr val="000000"/>
              </a:solidFill>
              <a:latin typeface="新宋体" panose="02010609030101010101" pitchFamily="49" charset="-122"/>
              <a:ea typeface="新宋体" panose="02010609030101010101" pitchFamily="49" charset="-122"/>
            </a:endParaRP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AuthenticationProviderKey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GSWBearer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AllowedScopes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CEEB93A5-D8BD-40E1-A585-9C6C44D92C79}"/>
              </a:ext>
            </a:extLst>
          </p:cNvPr>
          <p:cNvSpPr/>
          <p:nvPr/>
        </p:nvSpPr>
        <p:spPr>
          <a:xfrm>
            <a:off x="6982885" y="1602012"/>
            <a:ext cx="2948514" cy="1200329"/>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GlobalConfiguration</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ServiceDiscoveryProvider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"Host"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"Port"</a:t>
            </a:r>
            <a:r>
              <a:rPr lang="en-US" altLang="zh-CN" sz="1200" dirty="0">
                <a:solidFill>
                  <a:srgbClr val="000000"/>
                </a:solidFill>
                <a:latin typeface="新宋体" panose="02010609030101010101" pitchFamily="49" charset="-122"/>
                <a:ea typeface="新宋体" panose="02010609030101010101" pitchFamily="49" charset="-122"/>
              </a:rPr>
              <a:t>: 8500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1613841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D4443852-9937-49ED-A28A-59FFEFE9553C}"/>
              </a:ext>
            </a:extLst>
          </p:cNvPr>
          <p:cNvPicPr>
            <a:picLocks noChangeAspect="1"/>
          </p:cNvPicPr>
          <p:nvPr/>
        </p:nvPicPr>
        <p:blipFill>
          <a:blip r:embed="rId2"/>
          <a:stretch>
            <a:fillRect/>
          </a:stretch>
        </p:blipFill>
        <p:spPr>
          <a:xfrm>
            <a:off x="1505493" y="2238499"/>
            <a:ext cx="8685714" cy="1980952"/>
          </a:xfrm>
          <a:prstGeom prst="rect">
            <a:avLst/>
          </a:prstGeom>
        </p:spPr>
      </p:pic>
    </p:spTree>
    <p:extLst>
      <p:ext uri="{BB962C8B-B14F-4D97-AF65-F5344CB8AC3E}">
        <p14:creationId xmlns:p14="http://schemas.microsoft.com/office/powerpoint/2010/main" val="3502073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3" name="图片 2">
            <a:extLst>
              <a:ext uri="{FF2B5EF4-FFF2-40B4-BE49-F238E27FC236}">
                <a16:creationId xmlns:a16="http://schemas.microsoft.com/office/drawing/2014/main" id="{B8ED9B4A-496A-4278-851E-E94B0C275623}"/>
              </a:ext>
            </a:extLst>
          </p:cNvPr>
          <p:cNvPicPr>
            <a:picLocks noChangeAspect="1"/>
          </p:cNvPicPr>
          <p:nvPr/>
        </p:nvPicPr>
        <p:blipFill>
          <a:blip r:embed="rId2"/>
          <a:stretch>
            <a:fillRect/>
          </a:stretch>
        </p:blipFill>
        <p:spPr>
          <a:xfrm>
            <a:off x="2072232" y="1200541"/>
            <a:ext cx="7852818" cy="5647163"/>
          </a:xfrm>
          <a:prstGeom prst="rect">
            <a:avLst/>
          </a:prstGeom>
        </p:spPr>
      </p:pic>
    </p:spTree>
    <p:extLst>
      <p:ext uri="{BB962C8B-B14F-4D97-AF65-F5344CB8AC3E}">
        <p14:creationId xmlns:p14="http://schemas.microsoft.com/office/powerpoint/2010/main" val="3217944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8E2DF9E4-41A2-4AFF-9F12-C2260E2BC9AF}"/>
              </a:ext>
            </a:extLst>
          </p:cNvPr>
          <p:cNvPicPr>
            <a:picLocks noChangeAspect="1"/>
          </p:cNvPicPr>
          <p:nvPr/>
        </p:nvPicPr>
        <p:blipFill>
          <a:blip r:embed="rId2"/>
          <a:stretch>
            <a:fillRect/>
          </a:stretch>
        </p:blipFill>
        <p:spPr>
          <a:xfrm>
            <a:off x="2209800" y="1187904"/>
            <a:ext cx="6071728" cy="5670096"/>
          </a:xfrm>
          <a:prstGeom prst="rect">
            <a:avLst/>
          </a:prstGeom>
        </p:spPr>
      </p:pic>
    </p:spTree>
    <p:extLst>
      <p:ext uri="{BB962C8B-B14F-4D97-AF65-F5344CB8AC3E}">
        <p14:creationId xmlns:p14="http://schemas.microsoft.com/office/powerpoint/2010/main" val="2800320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LisAPI.dll</a:t>
            </a:r>
            <a:r>
              <a:rPr lang="zh-CN" altLang="en-US" dirty="0"/>
              <a:t>来运行</a:t>
            </a:r>
            <a:r>
              <a:rPr lang="en-US" altLang="zh-CN" dirty="0"/>
              <a:t>asp.net core</a:t>
            </a:r>
            <a:r>
              <a:rPr lang="zh-CN" altLang="en-US" dirty="0"/>
              <a:t>项目，注意大小写</a:t>
            </a:r>
          </a:p>
          <a:p>
            <a:r>
              <a:rPr lang="zh-CN" altLang="en-US" dirty="0"/>
              <a:t>ENTRYPOINT ["dotnet", "LisAPI.dll"]</a:t>
            </a:r>
          </a:p>
        </p:txBody>
      </p:sp>
    </p:spTree>
    <p:extLst>
      <p:ext uri="{BB962C8B-B14F-4D97-AF65-F5344CB8AC3E}">
        <p14:creationId xmlns:p14="http://schemas.microsoft.com/office/powerpoint/2010/main" val="4051475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7212841" cy="2062103"/>
          </a:xfrm>
          <a:prstGeom prst="rect">
            <a:avLst/>
          </a:prstGeom>
        </p:spPr>
        <p:txBody>
          <a:bodyPr wrap="square">
            <a:spAutoFit/>
          </a:bodyPr>
          <a:lstStyle/>
          <a:p>
            <a:r>
              <a:rPr lang="en-US" altLang="zh-CN" sz="3200" dirty="0"/>
              <a:t>docker build -t </a:t>
            </a:r>
            <a:r>
              <a:rPr lang="en-US" altLang="zh-CN" sz="3200" dirty="0" err="1"/>
              <a:t>lisapi:latest</a:t>
            </a:r>
            <a:r>
              <a:rPr lang="en-US" altLang="zh-CN" sz="3200" dirty="0"/>
              <a:t> .</a:t>
            </a:r>
            <a:br>
              <a:rPr lang="en-US" altLang="zh-CN" sz="3200" dirty="0"/>
            </a:br>
            <a:br>
              <a:rPr lang="en-US" altLang="zh-CN" sz="3200" dirty="0"/>
            </a:br>
            <a:r>
              <a:rPr lang="en-US" altLang="zh-CN" sz="3200" dirty="0"/>
              <a:t>docker run -it -p 5002:5002 </a:t>
            </a:r>
            <a:r>
              <a:rPr lang="en-US" altLang="zh-CN" sz="3200" dirty="0" err="1"/>
              <a:t>lisapi:latest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754644"/>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4259822" y="3977237"/>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4536949" y="4298944"/>
            <a:ext cx="2450030" cy="369332"/>
          </a:xfrm>
          <a:prstGeom prst="rect">
            <a:avLst/>
          </a:prstGeom>
        </p:spPr>
        <p:txBody>
          <a:bodyPr wrap="none">
            <a:spAutoFit/>
          </a:bodyPr>
          <a:lstStyle/>
          <a:p>
            <a:r>
              <a:rPr lang="en-US" altLang="zh-CN" u="sng"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4317293" y="3634859"/>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微服务优势</a:t>
            </a:r>
          </a:p>
        </p:txBody>
      </p:sp>
      <p:sp>
        <p:nvSpPr>
          <p:cNvPr id="3" name="内容占位符 2">
            <a:extLst>
              <a:ext uri="{FF2B5EF4-FFF2-40B4-BE49-F238E27FC236}">
                <a16:creationId xmlns:a16="http://schemas.microsoft.com/office/drawing/2014/main" id="{7358A827-9E59-4F11-99B3-916879EC181D}"/>
              </a:ext>
            </a:extLst>
          </p:cNvPr>
          <p:cNvSpPr>
            <a:spLocks noGrp="1"/>
          </p:cNvSpPr>
          <p:nvPr>
            <p:ph idx="1"/>
          </p:nvPr>
        </p:nvSpPr>
        <p:spPr>
          <a:xfrm>
            <a:off x="838200" y="1340069"/>
            <a:ext cx="10515600" cy="5451348"/>
          </a:xfrm>
        </p:spPr>
        <p:txBody>
          <a:bodyPr>
            <a:normAutofit/>
          </a:bodyPr>
          <a:lstStyle/>
          <a:p>
            <a:pPr marL="0" indent="0">
              <a:lnSpc>
                <a:spcPts val="2600"/>
              </a:lnSpc>
              <a:buNone/>
            </a:pP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a:t>
            </a:r>
            <a:r>
              <a:rPr lang="zh-CN" altLang="zh-CN" sz="2400" dirty="0">
                <a:latin typeface="宋体" panose="02010600030101010101" pitchFamily="2" charset="-122"/>
                <a:ea typeface="宋体" panose="02010600030101010101" pitchFamily="2" charset="-122"/>
              </a:rPr>
              <a:t>）如果是一个单体的应用，由于业务的复杂性、代码的耦合性，以及可能存在的历史问题。在重写一个单体应用时，要求重写的应用的人员了解所有的业务，所以重写单体应用是非常困难的，并且重写风险也较高。如果是微服务系统，由于微服务系统是按照业务的进行拆分的，并且有坚实的服务边界，所以重写某个服务就相当于重写某一个业务的代码，非常简单。</a:t>
            </a:r>
          </a:p>
          <a:p>
            <a:pPr marL="0" indent="0">
              <a:lnSpc>
                <a:spcPts val="2600"/>
              </a:lnSpc>
              <a:buNone/>
            </a:pP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5</a:t>
            </a:r>
            <a:r>
              <a:rPr lang="zh-CN" altLang="zh-CN" sz="2400"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6</a:t>
            </a:r>
            <a:r>
              <a:rPr lang="zh-CN" altLang="zh-CN" sz="2400" dirty="0">
                <a:latin typeface="宋体" panose="02010600030101010101" pitchFamily="2" charset="-122"/>
                <a:ea typeface="宋体" panose="02010600030101010101" pitchFamily="2" charset="-122"/>
              </a:rPr>
              <a:t>）微服务在</a:t>
            </a:r>
            <a:r>
              <a:rPr lang="en-US" altLang="zh-CN" sz="2400" dirty="0">
                <a:latin typeface="宋体" panose="02010600030101010101" pitchFamily="2" charset="-122"/>
                <a:ea typeface="宋体" panose="02010600030101010101" pitchFamily="2" charset="-122"/>
              </a:rPr>
              <a:t>CAP</a:t>
            </a:r>
            <a:r>
              <a:rPr lang="zh-CN" altLang="zh-CN" sz="2400" dirty="0">
                <a:latin typeface="宋体" panose="02010600030101010101" pitchFamily="2" charset="-122"/>
                <a:ea typeface="宋体" panose="02010600030101010101" pitchFamily="2" charset="-122"/>
              </a:rPr>
              <a:t>理论中采用的是</a:t>
            </a:r>
            <a:r>
              <a:rPr lang="en-US" altLang="zh-CN" sz="2400" dirty="0">
                <a:latin typeface="宋体" panose="02010600030101010101" pitchFamily="2" charset="-122"/>
                <a:ea typeface="宋体" panose="02010600030101010101" pitchFamily="2" charset="-122"/>
              </a:rPr>
              <a:t>AP</a:t>
            </a:r>
            <a:r>
              <a:rPr lang="zh-CN" altLang="zh-CN" sz="2400" dirty="0">
                <a:latin typeface="宋体" panose="02010600030101010101" pitchFamily="2" charset="-122"/>
                <a:ea typeface="宋体" panose="02010600030101010101" pitchFamily="2" charset="-122"/>
              </a:rPr>
              <a:t>架构，即具有高可用和分区容错的特点。高可用主要体现在系统</a:t>
            </a:r>
            <a:r>
              <a:rPr lang="en-US" altLang="zh-CN" sz="2400" dirty="0">
                <a:latin typeface="宋体" panose="02010600030101010101" pitchFamily="2" charset="-122"/>
                <a:ea typeface="宋体" panose="02010600030101010101" pitchFamily="2" charset="-122"/>
              </a:rPr>
              <a:t>7 × 24</a:t>
            </a:r>
            <a:r>
              <a:rPr lang="zh-CN" altLang="zh-CN" sz="2400"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pPr marL="0" indent="0">
              <a:lnSpc>
                <a:spcPts val="2600"/>
              </a:lnSpc>
              <a:buNone/>
            </a:pP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89303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zh-CN" altLang="en-US" dirty="0"/>
              <a:t>监控</a:t>
            </a:r>
          </a:p>
        </p:txBody>
      </p:sp>
      <p:sp>
        <p:nvSpPr>
          <p:cNvPr id="2" name="矩形 1">
            <a:extLst>
              <a:ext uri="{FF2B5EF4-FFF2-40B4-BE49-F238E27FC236}">
                <a16:creationId xmlns:a16="http://schemas.microsoft.com/office/drawing/2014/main" id="{B5D0D883-0186-4056-84D2-27C2CD5BBAFB}"/>
              </a:ext>
            </a:extLst>
          </p:cNvPr>
          <p:cNvSpPr/>
          <p:nvPr/>
        </p:nvSpPr>
        <p:spPr>
          <a:xfrm>
            <a:off x="2404534" y="1340070"/>
            <a:ext cx="6561666" cy="830997"/>
          </a:xfrm>
          <a:prstGeom prst="rect">
            <a:avLst/>
          </a:prstGeom>
        </p:spPr>
        <p:txBody>
          <a:bodyPr wrap="square">
            <a:spAutoFit/>
          </a:bodyPr>
          <a:lstStyle/>
          <a:p>
            <a:r>
              <a:rPr lang="en-US" altLang="zh-CN" sz="1600" dirty="0">
                <a:latin typeface="等线" panose="02010600030101010101" pitchFamily="2" charset="-122"/>
                <a:cs typeface="Times New Roman" panose="02020603050405020304" pitchFamily="18" charset="0"/>
              </a:rPr>
              <a:t>1</a:t>
            </a:r>
            <a:r>
              <a:rPr lang="zh-CN" altLang="en-US" sz="1600" dirty="0">
                <a:latin typeface="等线" panose="02010600030101010101" pitchFamily="2" charset="-122"/>
                <a:cs typeface="Times New Roman" panose="02020603050405020304" pitchFamily="18" charset="0"/>
              </a:rPr>
              <a:t>、创建</a:t>
            </a:r>
            <a:r>
              <a:rPr lang="en-US" altLang="zh-CN" sz="1600" dirty="0" err="1">
                <a:latin typeface="等线" panose="02010600030101010101" pitchFamily="2" charset="-122"/>
                <a:cs typeface="Times New Roman" panose="02020603050405020304" pitchFamily="18" charset="0"/>
              </a:rPr>
              <a:t>InfluxDB</a:t>
            </a:r>
            <a:r>
              <a:rPr lang="zh-CN" altLang="en-US" sz="1600" dirty="0">
                <a:latin typeface="等线" panose="02010600030101010101" pitchFamily="2" charset="-122"/>
                <a:cs typeface="Times New Roman" panose="02020603050405020304" pitchFamily="18" charset="0"/>
              </a:rPr>
              <a:t>数据库</a:t>
            </a:r>
            <a:endParaRPr lang="en-US" altLang="zh-CN" sz="1600" dirty="0">
              <a:latin typeface="等线" panose="02010600030101010101" pitchFamily="2" charset="-122"/>
              <a:cs typeface="Times New Roman" panose="02020603050405020304" pitchFamily="18" charset="0"/>
            </a:endParaRPr>
          </a:p>
          <a:p>
            <a:r>
              <a:rPr lang="en-US" altLang="zh-CN" sz="1600" dirty="0">
                <a:cs typeface="Times New Roman" panose="02020603050405020304" pitchFamily="18" charset="0"/>
              </a:rPr>
              <a:t>2</a:t>
            </a:r>
            <a:r>
              <a:rPr lang="zh-CN" altLang="en-US" sz="1600" dirty="0">
                <a:cs typeface="Times New Roman" panose="02020603050405020304" pitchFamily="18" charset="0"/>
              </a:rPr>
              <a:t>、配置</a:t>
            </a:r>
            <a:r>
              <a:rPr lang="en-US" altLang="zh-CN" sz="1600" dirty="0" err="1">
                <a:latin typeface="等线" panose="02010600030101010101" pitchFamily="2" charset="-122"/>
                <a:cs typeface="Times New Roman" panose="02020603050405020304" pitchFamily="18" charset="0"/>
              </a:rPr>
              <a:t>Grafana</a:t>
            </a:r>
            <a:r>
              <a:rPr lang="zh-CN" altLang="en-US" sz="1600" dirty="0">
                <a:latin typeface="等线" panose="02010600030101010101" pitchFamily="2" charset="-122"/>
                <a:cs typeface="Times New Roman" panose="02020603050405020304" pitchFamily="18" charset="0"/>
              </a:rPr>
              <a:t>，然后启动网关程序，登录</a:t>
            </a:r>
            <a:r>
              <a:rPr lang="en-US" altLang="zh-CN" sz="1600" dirty="0">
                <a:latin typeface="等线" panose="02010600030101010101" pitchFamily="2" charset="-122"/>
                <a:cs typeface="Times New Roman" panose="02020603050405020304" pitchFamily="18" charset="0"/>
              </a:rPr>
              <a:t>localhost:3000</a:t>
            </a:r>
            <a:r>
              <a:rPr lang="zh-CN" altLang="en-US" sz="1600" dirty="0">
                <a:latin typeface="等线" panose="02010600030101010101" pitchFamily="2" charset="-122"/>
                <a:cs typeface="Times New Roman" panose="02020603050405020304" pitchFamily="18" charset="0"/>
              </a:rPr>
              <a:t>查看监控信息，用户名密码是：</a:t>
            </a:r>
            <a:r>
              <a:rPr lang="en-US" altLang="zh-CN" sz="1600" dirty="0">
                <a:latin typeface="等线" panose="02010600030101010101" pitchFamily="2" charset="-122"/>
                <a:cs typeface="Times New Roman" panose="02020603050405020304" pitchFamily="18" charset="0"/>
              </a:rPr>
              <a:t>admin</a:t>
            </a:r>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2959312" y="2334464"/>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6297403" y="2334464"/>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6297403" y="4570725"/>
            <a:ext cx="3195955" cy="1922149"/>
          </a:xfrm>
          <a:prstGeom prst="rect">
            <a:avLst/>
          </a:prstGeom>
        </p:spPr>
      </p:pic>
    </p:spTree>
    <p:extLst>
      <p:ext uri="{BB962C8B-B14F-4D97-AF65-F5344CB8AC3E}">
        <p14:creationId xmlns:p14="http://schemas.microsoft.com/office/powerpoint/2010/main" val="1819153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zh-CN" altLang="en-US" dirty="0"/>
              <a:t>微构件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集群：服务注册，服务发现，分布式配置</a:t>
            </a:r>
            <a:endParaRPr lang="en-US" altLang="zh-CN" dirty="0"/>
          </a:p>
          <a:p>
            <a:r>
              <a:rPr lang="en-US" altLang="zh-CN" dirty="0"/>
              <a:t>APM</a:t>
            </a:r>
            <a:r>
              <a:rPr lang="zh-CN" altLang="en-US" dirty="0"/>
              <a:t>：</a:t>
            </a:r>
            <a:r>
              <a:rPr lang="en-US" altLang="zh-CN" dirty="0" err="1"/>
              <a:t>Metrac.App,Buttfly</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a:t>RabbitMQ</a:t>
            </a:r>
            <a:r>
              <a:rPr lang="zh-CN" altLang="en-US" dirty="0"/>
              <a:t>，</a:t>
            </a:r>
            <a:r>
              <a:rPr lang="en-US" altLang="zh-CN" dirty="0" err="1"/>
              <a:t>Masstransit</a:t>
            </a:r>
            <a:endParaRPr lang="en-US" altLang="zh-CN" dirty="0"/>
          </a:p>
          <a:p>
            <a:r>
              <a:rPr lang="zh-CN" altLang="en-US" dirty="0"/>
              <a:t>测试：</a:t>
            </a:r>
            <a:r>
              <a:rPr lang="en-US" altLang="zh-CN" dirty="0" err="1"/>
              <a:t>XUnit</a:t>
            </a:r>
            <a:r>
              <a:rPr lang="zh-CN" altLang="en-US" dirty="0"/>
              <a:t>，</a:t>
            </a:r>
            <a:r>
              <a:rPr lang="en-US" altLang="zh-CN" dirty="0" err="1"/>
              <a:t>Moq</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259083202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Metrics.App</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08622813"/>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935006" y="1824159"/>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428385475"/>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238968"/>
      </p:ext>
    </p:extLst>
  </p:cSld>
  <p:clrMapOvr>
    <a:overrideClrMapping bg1="lt1" tx1="dk1" bg2="lt2" tx2="dk2" accent1="accent1" accent2="accent2" accent3="accent3" accent4="accent4" accent5="accent5" accent6="accent6" hlink="hlink" folHlink="folHlink"/>
  </p:clrMapOvr>
  <p:transition spd="slow">
    <p:push dir="u"/>
  </p:transition>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11768</TotalTime>
  <Words>4102</Words>
  <Application>Microsoft Office PowerPoint</Application>
  <PresentationFormat>宽屏</PresentationFormat>
  <Paragraphs>631</Paragraphs>
  <Slides>81</Slides>
  <Notes>8</Notes>
  <HiddenSlides>1</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81</vt:i4>
      </vt:variant>
    </vt:vector>
  </HeadingPairs>
  <TitlesOfParts>
    <vt:vector size="98" baseType="lpstr">
      <vt:lpstr>&amp;quot</vt:lpstr>
      <vt:lpstr>Inconsolata</vt:lpstr>
      <vt:lpstr>等线</vt:lpstr>
      <vt:lpstr>等线 Light</vt:lpstr>
      <vt:lpstr>宋体</vt:lpstr>
      <vt:lpstr>Microsoft YaHei</vt:lpstr>
      <vt:lpstr>新宋体</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微服务优势</vt:lpstr>
      <vt:lpstr>微服务优势</vt:lpstr>
      <vt:lpstr>PowerPoint 演示文稿</vt:lpstr>
      <vt:lpstr>微构件</vt:lpstr>
      <vt:lpstr>CAP定理</vt:lpstr>
      <vt:lpstr>最终一致性  </vt:lpstr>
      <vt:lpstr>补偿机制</vt:lpstr>
      <vt:lpstr>幂等和防重</vt:lpstr>
      <vt:lpstr>PowerPoint 演示文稿</vt:lpstr>
      <vt:lpstr>consul</vt:lpstr>
      <vt:lpstr>Consul cli</vt:lpstr>
      <vt:lpstr>Consul cli</vt:lpstr>
      <vt:lpstr>Consul cli</vt:lpstr>
      <vt:lpstr>Consul cli</vt:lpstr>
      <vt:lpstr>Consul cli</vt:lpstr>
      <vt:lpstr>Consul cli</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vt:lpstr>
      <vt:lpstr>Ocelot</vt:lpstr>
      <vt:lpstr>Ocelot统一验证</vt:lpstr>
      <vt:lpstr>Ocelot负载均衡和容错保护</vt:lpstr>
      <vt:lpstr>PowerPoint 演示文稿</vt:lpstr>
      <vt:lpstr>Docker</vt:lpstr>
      <vt:lpstr>Docker</vt:lpstr>
      <vt:lpstr>Docker</vt:lpstr>
      <vt:lpstr>Docker生成asp.net core镜像和运行</vt:lpstr>
      <vt:lpstr>Docker生成asp.net core镜像和运行</vt:lpstr>
      <vt:lpstr>PowerPoint 演示文稿</vt:lpstr>
      <vt:lpstr>监控</vt:lpstr>
      <vt:lpstr>PowerPoint 演示文稿</vt:lpstr>
      <vt:lpstr>高质量代码</vt:lpstr>
      <vt:lpstr>单元测试</vt:lpstr>
      <vt:lpstr>优秀单元测试特性</vt:lpstr>
      <vt:lpstr>XUnit</vt:lpstr>
      <vt:lpstr>XUnit</vt:lpstr>
      <vt:lpstr>XUnit</vt:lpstr>
      <vt:lpstr>PowerPoint 演示文稿</vt:lpstr>
      <vt:lpstr>Jenkins</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Metrics.App</vt:lpstr>
      <vt:lpstr>Exceptionless</vt:lpstr>
      <vt:lpstr>Dapper</vt:lpstr>
      <vt:lpstr>RabbitMQ</vt:lpstr>
      <vt:lpstr>MassTransit</vt:lpstr>
      <vt:lpstr>Quartz.Net</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89</cp:revision>
  <dcterms:created xsi:type="dcterms:W3CDTF">2017-11-23T01:18:02Z</dcterms:created>
  <dcterms:modified xsi:type="dcterms:W3CDTF">2018-04-04T07:50:34Z</dcterms:modified>
</cp:coreProperties>
</file>