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notesSlides/notesSlide3.xml" ContentType="application/vnd.openxmlformats-officedocument.presentationml.notesSlide+xml"/>
  <Override PartName="/ppt/theme/themeOverride17.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8.xml" ContentType="application/vnd.openxmlformats-officedocument.themeOverride+xml"/>
  <Override PartName="/ppt/theme/themeOverride19.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0.xml" ContentType="application/vnd.openxmlformats-officedocument.themeOverride+xml"/>
  <Override PartName="/ppt/notesSlides/notesSlide8.xml" ContentType="application/vnd.openxmlformats-officedocument.presentationml.notesSlide+xml"/>
  <Override PartName="/ppt/theme/themeOverride21.xml" ContentType="application/vnd.openxmlformats-officedocument.themeOverr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02"/>
  </p:notesMasterIdLst>
  <p:handoutMasterIdLst>
    <p:handoutMasterId r:id="rId103"/>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57" r:id="rId38"/>
    <p:sldId id="340" r:id="rId39"/>
    <p:sldId id="341" r:id="rId40"/>
    <p:sldId id="342" r:id="rId41"/>
    <p:sldId id="338" r:id="rId42"/>
    <p:sldId id="307" r:id="rId43"/>
    <p:sldId id="337" r:id="rId44"/>
    <p:sldId id="304" r:id="rId45"/>
    <p:sldId id="363" r:id="rId46"/>
    <p:sldId id="364" r:id="rId47"/>
    <p:sldId id="365" r:id="rId48"/>
    <p:sldId id="358" r:id="rId49"/>
    <p:sldId id="359" r:id="rId50"/>
    <p:sldId id="366" r:id="rId51"/>
    <p:sldId id="273" r:id="rId52"/>
    <p:sldId id="367" r:id="rId53"/>
    <p:sldId id="368" r:id="rId54"/>
    <p:sldId id="263" r:id="rId55"/>
    <p:sldId id="261" r:id="rId56"/>
    <p:sldId id="260" r:id="rId57"/>
    <p:sldId id="259" r:id="rId58"/>
    <p:sldId id="360" r:id="rId59"/>
    <p:sldId id="265" r:id="rId60"/>
    <p:sldId id="369" r:id="rId61"/>
    <p:sldId id="362" r:id="rId62"/>
    <p:sldId id="270" r:id="rId63"/>
    <p:sldId id="370" r:id="rId64"/>
    <p:sldId id="343" r:id="rId65"/>
    <p:sldId id="371" r:id="rId66"/>
    <p:sldId id="344" r:id="rId67"/>
    <p:sldId id="309" r:id="rId68"/>
    <p:sldId id="310" r:id="rId69"/>
    <p:sldId id="311" r:id="rId70"/>
    <p:sldId id="312" r:id="rId71"/>
    <p:sldId id="313" r:id="rId72"/>
    <p:sldId id="314" r:id="rId73"/>
    <p:sldId id="315" r:id="rId74"/>
    <p:sldId id="333" r:id="rId75"/>
    <p:sldId id="316" r:id="rId76"/>
    <p:sldId id="317" r:id="rId77"/>
    <p:sldId id="334"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5" r:id="rId92"/>
    <p:sldId id="331" r:id="rId93"/>
    <p:sldId id="332" r:id="rId94"/>
    <p:sldId id="276" r:id="rId95"/>
    <p:sldId id="275" r:id="rId96"/>
    <p:sldId id="272" r:id="rId97"/>
    <p:sldId id="266" r:id="rId98"/>
    <p:sldId id="267" r:id="rId99"/>
    <p:sldId id="268" r:id="rId100"/>
    <p:sldId id="269" r:id="rId10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712" autoAdjust="0"/>
  </p:normalViewPr>
  <p:slideViewPr>
    <p:cSldViewPr snapToGrid="0">
      <p:cViewPr varScale="1">
        <p:scale>
          <a:sx n="126" d="100"/>
          <a:sy n="126" d="100"/>
        </p:scale>
        <p:origin x="348" y="12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2018/4/16</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95</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49</a:t>
            </a:fld>
            <a:endParaRPr lang="zh-CN" altLang="en-US"/>
          </a:p>
        </p:txBody>
      </p:sp>
    </p:spTree>
    <p:extLst>
      <p:ext uri="{BB962C8B-B14F-4D97-AF65-F5344CB8AC3E}">
        <p14:creationId xmlns:p14="http://schemas.microsoft.com/office/powerpoint/2010/main" val="343882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50</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51</a:t>
            </a:fld>
            <a:endParaRPr lang="zh-CN" altLang="en-US"/>
          </a:p>
        </p:txBody>
      </p:sp>
    </p:spTree>
    <p:extLst>
      <p:ext uri="{BB962C8B-B14F-4D97-AF65-F5344CB8AC3E}">
        <p14:creationId xmlns:p14="http://schemas.microsoft.com/office/powerpoint/2010/main" val="3080120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53</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56</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93</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94</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2018/4/16</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hyperlink" Target="https://grafana.com/get" TargetMode="External"/><Relationship Id="rId5" Type="http://schemas.openxmlformats.org/officeDocument/2006/relationships/hyperlink" Target="https://portal.influxdata.com/" TargetMode="Externa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hyperlink" Target="https://exceptionless.co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s://github.com/exceptionless/Exceptionless/relea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7.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 Id="rId9" Type="http://schemas.openxmlformats.org/officeDocument/2006/relationships/image" Target="../media/image1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6801</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5004062" cy="523220"/>
          </a:xfrm>
          <a:prstGeom prst="rect">
            <a:avLst/>
          </a:prstGeom>
          <a:noFill/>
        </p:spPr>
        <p:txBody>
          <a:bodyPr wrap="none" rtlCol="0">
            <a:spAutoFit/>
          </a:bodyPr>
          <a:lstStyle/>
          <a:p>
            <a:r>
              <a:rPr lang="en-US" altLang="zh-CN" sz="2800" dirty="0" err="1"/>
              <a:t>HisMicrosoervice</a:t>
            </a:r>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sp>
        <p:nvSpPr>
          <p:cNvPr id="3" name="文本框 2">
            <a:extLst>
              <a:ext uri="{FF2B5EF4-FFF2-40B4-BE49-F238E27FC236}">
                <a16:creationId xmlns:a16="http://schemas.microsoft.com/office/drawing/2014/main" id="{751C5741-C6E1-475C-AAFD-CA88A6C3A276}"/>
              </a:ext>
            </a:extLst>
          </p:cNvPr>
          <p:cNvSpPr txBox="1"/>
          <p:nvPr/>
        </p:nvSpPr>
        <p:spPr>
          <a:xfrm>
            <a:off x="1672654" y="1950590"/>
            <a:ext cx="8385745" cy="646331"/>
          </a:xfrm>
          <a:prstGeom prst="rect">
            <a:avLst/>
          </a:prstGeom>
          <a:noFill/>
        </p:spPr>
        <p:txBody>
          <a:bodyPr wrap="square" rtlCol="0">
            <a:spAutoFit/>
          </a:bodyPr>
          <a:lstStyle/>
          <a:p>
            <a:r>
              <a:rPr lang="zh-CN" altLang="en-US" dirty="0"/>
              <a:t>容器是一个打包了应用服务的环境。它是一个轻量级的虚拟机，每一个容器由一组特定的应用和必要的依赖库组成。</a:t>
            </a:r>
          </a:p>
        </p:txBody>
      </p:sp>
      <p:sp>
        <p:nvSpPr>
          <p:cNvPr id="5" name="AutoShape 2" descr="https://ss0.bdstatic.com/70cFvHSh_Q1YnxGkpoWK1HF6hhy/it/u=46204048,697885358&amp;fm=27&amp;gp=0.jpg">
            <a:extLst>
              <a:ext uri="{FF2B5EF4-FFF2-40B4-BE49-F238E27FC236}">
                <a16:creationId xmlns:a16="http://schemas.microsoft.com/office/drawing/2014/main" id="{B4DDDA06-189E-4EC0-BAAF-F53D16A705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ss0.bdstatic.com/70cFvHSh_Q1YnxGkpoWK1HF6hhy/it/u=46204048,697885358&amp;fm=27&amp;gp=0.jpg">
            <a:extLst>
              <a:ext uri="{FF2B5EF4-FFF2-40B4-BE49-F238E27FC236}">
                <a16:creationId xmlns:a16="http://schemas.microsoft.com/office/drawing/2014/main" id="{4ED189BB-C3BF-4762-8529-4288A3241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838" y="3040171"/>
            <a:ext cx="4064430" cy="203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8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镜像</a:t>
            </a:r>
          </a:p>
        </p:txBody>
      </p:sp>
      <p:sp>
        <p:nvSpPr>
          <p:cNvPr id="3" name="矩形 2">
            <a:extLst>
              <a:ext uri="{FF2B5EF4-FFF2-40B4-BE49-F238E27FC236}">
                <a16:creationId xmlns:a16="http://schemas.microsoft.com/office/drawing/2014/main" id="{B895A7ED-2A69-432C-82BE-4B84017C551C}"/>
              </a:ext>
            </a:extLst>
          </p:cNvPr>
          <p:cNvSpPr/>
          <p:nvPr/>
        </p:nvSpPr>
        <p:spPr>
          <a:xfrm>
            <a:off x="1394232" y="2438768"/>
            <a:ext cx="9016506" cy="1477328"/>
          </a:xfrm>
          <a:prstGeom prst="rect">
            <a:avLst/>
          </a:prstGeom>
        </p:spPr>
        <p:txBody>
          <a:bodyPr wrap="square">
            <a:spAutoFit/>
          </a:bodyPr>
          <a:lstStyle/>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images:</a:t>
            </a:r>
            <a:r>
              <a:rPr lang="zh-CN" altLang="en-US" dirty="0">
                <a:latin typeface="宋体" panose="02010600030101010101" pitchFamily="2" charset="-122"/>
                <a:ea typeface="宋体" panose="02010600030101010101" pitchFamily="2" charset="-122"/>
              </a:rPr>
              <a:t>查看本地镜像，</a:t>
            </a:r>
            <a:r>
              <a:rPr lang="en-US" altLang="zh-CN" dirty="0">
                <a:latin typeface="宋体" panose="02010600030101010101" pitchFamily="2" charset="-122"/>
                <a:ea typeface="宋体" panose="02010600030101010101" pitchFamily="2" charset="-122"/>
              </a:rPr>
              <a:t>docker images </a:t>
            </a:r>
            <a:r>
              <a:rPr lang="en-US" altLang="zh-CN" dirty="0" err="1">
                <a:latin typeface="宋体" panose="02010600030101010101" pitchFamily="2" charset="-122"/>
                <a:ea typeface="宋体" panose="02010600030101010101" pitchFamily="2" charset="-122"/>
              </a:rPr>
              <a:t>ubu</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，通配符查看</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ubuntu:</a:t>
            </a:r>
            <a:r>
              <a:rPr lang="zh-CN" altLang="en-US" dirty="0">
                <a:latin typeface="宋体" panose="02010600030101010101" pitchFamily="2" charset="-122"/>
                <a:ea typeface="宋体" panose="02010600030101010101" pitchFamily="2" charset="-122"/>
              </a:rPr>
              <a:t>查看镜像详细信息</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search </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搜索</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上符合要求的镜像</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pull </a:t>
            </a:r>
            <a:r>
              <a:rPr lang="en-US" altLang="zh-CN" dirty="0" err="1">
                <a:latin typeface="宋体" panose="02010600030101010101" pitchFamily="2" charset="-122"/>
                <a:ea typeface="宋体" panose="02010600030101010101" pitchFamily="2" charset="-122"/>
              </a:rPr>
              <a:t>microsoft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拉取镜像，在</a:t>
            </a:r>
            <a:r>
              <a:rPr lang="en-US" altLang="zh-CN" dirty="0">
                <a:latin typeface="宋体" panose="02010600030101010101" pitchFamily="2" charset="-122"/>
                <a:ea typeface="宋体" panose="02010600030101010101" pitchFamily="2" charset="-122"/>
              </a:rPr>
              <a:t>run</a:t>
            </a:r>
            <a:r>
              <a:rPr lang="zh-CN" altLang="en-US" dirty="0">
                <a:latin typeface="宋体" panose="02010600030101010101" pitchFamily="2" charset="-122"/>
                <a:ea typeface="宋体" panose="02010600030101010101" pitchFamily="2" charset="-122"/>
              </a:rPr>
              <a:t>时不用从</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拉取</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ID1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：删除镜像</a:t>
            </a:r>
            <a:r>
              <a:rPr lang="en-US" altLang="zh-CN" dirty="0">
                <a:latin typeface="宋体" panose="02010600030101010101" pitchFamily="2" charset="-122"/>
                <a:ea typeface="宋体" panose="02010600030101010101" pitchFamily="2" charset="-122"/>
              </a:rPr>
              <a:t>ID1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，如果强制删除加</a:t>
            </a:r>
            <a:r>
              <a:rPr lang="en-US" altLang="zh-CN" dirty="0">
                <a:latin typeface="宋体" panose="02010600030101010101" pitchFamily="2" charset="-122"/>
                <a:ea typeface="宋体" panose="02010600030101010101" pitchFamily="2" charset="-122"/>
              </a:rPr>
              <a:t>-f</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容器</a:t>
            </a:r>
          </a:p>
        </p:txBody>
      </p:sp>
      <p:sp>
        <p:nvSpPr>
          <p:cNvPr id="4" name="矩形 3">
            <a:extLst>
              <a:ext uri="{FF2B5EF4-FFF2-40B4-BE49-F238E27FC236}">
                <a16:creationId xmlns:a16="http://schemas.microsoft.com/office/drawing/2014/main" id="{F6F31C80-4AFC-49F3-91A5-3B5CB67669D9}"/>
              </a:ext>
            </a:extLst>
          </p:cNvPr>
          <p:cNvSpPr/>
          <p:nvPr/>
        </p:nvSpPr>
        <p:spPr>
          <a:xfrm>
            <a:off x="838200" y="1335894"/>
            <a:ext cx="10681676" cy="535531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docker create ubuntu:14.04：创建容器，处于停止状态</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ps</a:t>
            </a:r>
            <a:r>
              <a:rPr lang="zh-CN" altLang="en-US" dirty="0">
                <a:latin typeface="宋体" panose="02010600030101010101" pitchFamily="2" charset="-122"/>
                <a:ea typeface="宋体" panose="02010600030101010101" pitchFamily="2" charset="-122"/>
              </a:rPr>
              <a:t>：查看运行的容器，加</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查看所有容器。加</a:t>
            </a:r>
            <a:r>
              <a:rPr lang="en-US" altLang="zh-CN" dirty="0">
                <a:latin typeface="宋体" panose="02010600030101010101" pitchFamily="2" charset="-122"/>
                <a:ea typeface="宋体" panose="02010600030101010101" pitchFamily="2" charset="-122"/>
              </a:rPr>
              <a:t>-l</a:t>
            </a:r>
            <a:r>
              <a:rPr lang="zh-CN" altLang="en-US" dirty="0">
                <a:latin typeface="宋体" panose="02010600030101010101" pitchFamily="2" charset="-122"/>
                <a:ea typeface="宋体" panose="02010600030101010101" pitchFamily="2" charset="-122"/>
              </a:rPr>
              <a:t>查询出最后创建的容器，加</a:t>
            </a:r>
            <a:r>
              <a:rPr lang="en-US" altLang="zh-CN" dirty="0">
                <a:latin typeface="宋体" panose="02010600030101010101" pitchFamily="2" charset="-122"/>
                <a:ea typeface="宋体" panose="02010600030101010101" pitchFamily="2" charset="-122"/>
              </a:rPr>
              <a:t>-n=3</a:t>
            </a:r>
            <a:r>
              <a:rPr lang="zh-CN" altLang="en-US" dirty="0">
                <a:latin typeface="宋体" panose="02010600030101010101" pitchFamily="2" charset="-122"/>
                <a:ea typeface="宋体" panose="02010600030101010101" pitchFamily="2" charset="-122"/>
              </a:rPr>
              <a:t>查看最后创建的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start </a:t>
            </a:r>
            <a:r>
              <a:rPr lang="zh-CN" altLang="en-US" dirty="0">
                <a:latin typeface="宋体" panose="02010600030101010101" pitchFamily="2" charset="-122"/>
                <a:ea typeface="宋体" panose="02010600030101010101" pitchFamily="2" charset="-122"/>
              </a:rPr>
              <a:t>容器名：运行已存在的容器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stop </a:t>
            </a:r>
            <a:r>
              <a:rPr lang="zh-CN" altLang="sv-SE" dirty="0">
                <a:latin typeface="宋体" panose="02010600030101010101" pitchFamily="2" charset="-122"/>
                <a:ea typeface="宋体" panose="02010600030101010101" pitchFamily="2" charset="-122"/>
              </a:rPr>
              <a:t>容器名：停止容器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容器名：删除容器，</a:t>
            </a: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$(docker </a:t>
            </a:r>
            <a:r>
              <a:rPr lang="en-US" altLang="zh-CN" dirty="0" err="1">
                <a:latin typeface="宋体" panose="02010600030101010101" pitchFamily="2" charset="-122"/>
                <a:ea typeface="宋体" panose="02010600030101010101" pitchFamily="2" charset="-122"/>
              </a:rPr>
              <a:t>ps</a:t>
            </a:r>
            <a:r>
              <a:rPr lang="en-US" altLang="zh-CN" dirty="0">
                <a:latin typeface="宋体" panose="02010600030101010101" pitchFamily="2" charset="-122"/>
                <a:ea typeface="宋体" panose="02010600030101010101" pitchFamily="2" charset="-122"/>
              </a:rPr>
              <a:t> -a -q)</a:t>
            </a:r>
            <a:r>
              <a:rPr lang="zh-CN" altLang="en-US" dirty="0">
                <a:latin typeface="宋体" panose="02010600030101010101" pitchFamily="2" charset="-122"/>
                <a:ea typeface="宋体" panose="02010600030101010101" pitchFamily="2" charset="-122"/>
              </a:rPr>
              <a:t>删除所有容器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run -i -t --name ubuntu14 ubuntu:14.04 /bin/bash</a:t>
            </a:r>
            <a:r>
              <a:rPr lang="zh-CN" altLang="en-US" dirty="0">
                <a:latin typeface="宋体" panose="02010600030101010101" pitchFamily="2" charset="-122"/>
                <a:ea typeface="宋体" panose="02010600030101010101" pitchFamily="2" charset="-122"/>
              </a:rPr>
              <a:t>：运行一个</a:t>
            </a:r>
            <a:r>
              <a:rPr lang="en-US" altLang="zh-CN" dirty="0">
                <a:latin typeface="宋体" panose="02010600030101010101" pitchFamily="2" charset="-122"/>
                <a:ea typeface="宋体" panose="02010600030101010101" pitchFamily="2" charset="-122"/>
              </a:rPr>
              <a:t>ubuntu14.04</a:t>
            </a:r>
            <a:r>
              <a:rPr lang="zh-CN" altLang="en-US" dirty="0">
                <a:latin typeface="宋体" panose="02010600030101010101" pitchFamily="2" charset="-122"/>
                <a:ea typeface="宋体" panose="02010600030101010101" pitchFamily="2" charset="-122"/>
              </a:rPr>
              <a:t>的，带终端的容器，名字叫</a:t>
            </a:r>
            <a:r>
              <a:rPr lang="en-US" altLang="zh-CN" dirty="0">
                <a:latin typeface="宋体" panose="02010600030101010101" pitchFamily="2" charset="-122"/>
                <a:ea typeface="宋体" panose="02010600030101010101" pitchFamily="2" charset="-122"/>
              </a:rPr>
              <a:t>ubuntu14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用于打开容器的标准输入，</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让容器建立一个命令行终端</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run --name back_ubuntu14 -d ubuntu:14.04 /bin/</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-c "while </a:t>
            </a:r>
            <a:r>
              <a:rPr lang="en-US" altLang="zh-CN" dirty="0" err="1">
                <a:latin typeface="宋体" panose="02010600030101010101" pitchFamily="2" charset="-122"/>
                <a:ea typeface="宋体" panose="02010600030101010101" pitchFamily="2" charset="-122"/>
              </a:rPr>
              <a:t>true;do</a:t>
            </a:r>
            <a:r>
              <a:rPr lang="en-US" altLang="zh-CN" dirty="0">
                <a:latin typeface="宋体" panose="02010600030101010101" pitchFamily="2" charset="-122"/>
                <a:ea typeface="宋体" panose="02010600030101010101" pitchFamily="2" charset="-122"/>
              </a:rPr>
              <a:t> echo hello </a:t>
            </a:r>
            <a:r>
              <a:rPr lang="en-US" altLang="zh-CN" dirty="0" err="1">
                <a:latin typeface="宋体" panose="02010600030101010101" pitchFamily="2" charset="-122"/>
                <a:ea typeface="宋体" panose="02010600030101010101" pitchFamily="2" charset="-122"/>
              </a:rPr>
              <a:t>world;sleep</a:t>
            </a:r>
            <a:r>
              <a:rPr lang="en-US" altLang="zh-CN" dirty="0">
                <a:latin typeface="宋体" panose="02010600030101010101" pitchFamily="2" charset="-122"/>
                <a:ea typeface="宋体" panose="02010600030101010101" pitchFamily="2" charset="-122"/>
              </a:rPr>
              <a:t> 1;done"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是后台开容器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attach </a:t>
            </a:r>
            <a:r>
              <a:rPr lang="zh-CN" altLang="sv-SE" dirty="0">
                <a:latin typeface="宋体" panose="02010600030101010101" pitchFamily="2" charset="-122"/>
                <a:ea typeface="宋体" panose="02010600030101010101" pitchFamily="2" charset="-122"/>
              </a:rPr>
              <a:t>容器名：依附容器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logs -f --tail=5  back_ubuntu14</a:t>
            </a:r>
            <a:r>
              <a:rPr lang="zh-CN" altLang="en-US" dirty="0">
                <a:latin typeface="宋体" panose="02010600030101010101" pitchFamily="2" charset="-122"/>
                <a:ea typeface="宋体" panose="02010600030101010101" pitchFamily="2" charset="-122"/>
              </a:rPr>
              <a:t>：查看最近的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条日志</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top </a:t>
            </a:r>
            <a:r>
              <a:rPr lang="zh-CN" altLang="en-US" dirty="0">
                <a:latin typeface="宋体" panose="02010600030101010101" pitchFamily="2" charset="-122"/>
                <a:ea typeface="宋体" panose="02010600030101010101" pitchFamily="2" charset="-122"/>
              </a:rPr>
              <a:t>容器名：查看容器进程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a:t>
            </a:r>
            <a:r>
              <a:rPr lang="zh-CN" altLang="en-US" dirty="0">
                <a:latin typeface="宋体" panose="02010600030101010101" pitchFamily="2" charset="-122"/>
                <a:ea typeface="宋体" panose="02010600030101010101" pitchFamily="2" charset="-122"/>
              </a:rPr>
              <a:t>容器名：查看容器信息，查看具体子项</a:t>
            </a:r>
            <a:r>
              <a:rPr lang="en-US" altLang="zh-CN" dirty="0">
                <a:latin typeface="宋体" panose="02010600030101010101" pitchFamily="2" charset="-122"/>
                <a:ea typeface="宋体" panose="02010600030101010101" pitchFamily="2" charset="-122"/>
              </a:rPr>
              <a:t>docker inspect --format='{{.</a:t>
            </a:r>
            <a:r>
              <a:rPr lang="en-US" altLang="zh-CN" dirty="0" err="1">
                <a:latin typeface="宋体" panose="02010600030101010101" pitchFamily="2" charset="-122"/>
                <a:ea typeface="宋体" panose="02010600030101010101" pitchFamily="2" charset="-122"/>
              </a:rPr>
              <a:t>NetworkSettings.IPAddress</a:t>
            </a:r>
            <a:r>
              <a:rPr lang="en-US" altLang="zh-CN" dirty="0">
                <a:latin typeface="宋体" panose="02010600030101010101" pitchFamily="2" charset="-122"/>
                <a:ea typeface="宋体" panose="02010600030101010101" pitchFamily="2" charset="-122"/>
              </a:rPr>
              <a:t>}}'  back_ubuntu14</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export </a:t>
            </a:r>
            <a:r>
              <a:rPr lang="zh-CN" altLang="en-US" dirty="0">
                <a:latin typeface="宋体" panose="02010600030101010101" pitchFamily="2" charset="-122"/>
                <a:ea typeface="宋体" panose="02010600030101010101" pitchFamily="2" charset="-122"/>
              </a:rPr>
              <a:t>容器名 </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：导出容器</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win </a:t>
            </a:r>
            <a:r>
              <a:rPr lang="en-US" altLang="zh-CN" dirty="0" err="1">
                <a:latin typeface="宋体" panose="02010600030101010101" pitchFamily="2" charset="-122"/>
                <a:ea typeface="宋体" panose="02010600030101010101" pitchFamily="2" charset="-122"/>
              </a:rPr>
              <a:t>powershell</a:t>
            </a:r>
            <a:r>
              <a:rPr lang="zh-CN" altLang="en-US" dirty="0">
                <a:latin typeface="宋体" panose="02010600030101010101" pitchFamily="2" charset="-122"/>
                <a:ea typeface="宋体" panose="02010600030101010101" pitchFamily="2" charset="-122"/>
              </a:rPr>
              <a:t>下  </a:t>
            </a:r>
            <a:r>
              <a:rPr lang="en-US" altLang="zh-CN" dirty="0">
                <a:latin typeface="宋体" panose="02010600030101010101" pitchFamily="2" charset="-122"/>
                <a:ea typeface="宋体" panose="02010600030101010101" pitchFamily="2" charset="-122"/>
              </a:rPr>
              <a:t>docker export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-o </a:t>
            </a:r>
            <a:r>
              <a:rPr lang="zh-CN" altLang="en-US" dirty="0">
                <a:latin typeface="宋体" panose="02010600030101010101" pitchFamily="2" charset="-122"/>
                <a:ea typeface="宋体" panose="02010600030101010101" pitchFamily="2" charset="-122"/>
              </a:rPr>
              <a:t>名字</a:t>
            </a:r>
            <a:r>
              <a:rPr lang="en-US" altLang="zh-CN" dirty="0">
                <a:latin typeface="宋体" panose="02010600030101010101" pitchFamily="2" charset="-122"/>
                <a:ea typeface="宋体" panose="02010600030101010101" pitchFamily="2" charset="-122"/>
              </a:rPr>
              <a:t>.tar</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import </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：导入镜像</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commit -m="</a:t>
            </a:r>
            <a:r>
              <a:rPr lang="en-US" altLang="zh-CN" dirty="0" err="1">
                <a:latin typeface="宋体" panose="02010600030101010101" pitchFamily="2" charset="-122"/>
                <a:ea typeface="宋体" panose="02010600030101010101" pitchFamily="2" charset="-122"/>
              </a:rPr>
              <a:t>abc</a:t>
            </a:r>
            <a:r>
              <a:rPr lang="en-US" altLang="zh-CN" dirty="0">
                <a:latin typeface="宋体" panose="02010600030101010101" pitchFamily="2" charset="-122"/>
                <a:ea typeface="宋体" panose="02010600030101010101" pitchFamily="2" charset="-122"/>
              </a:rPr>
              <a:t>" --author="gsw"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a:t>
            </a:r>
            <a:r>
              <a:rPr lang="zh-CN" altLang="en-US" dirty="0">
                <a:latin typeface="宋体" panose="02010600030101010101" pitchFamily="2" charset="-122"/>
                <a:ea typeface="宋体" panose="02010600030101010101" pitchFamily="2" charset="-122"/>
              </a:rPr>
              <a:t>镜像名称：提交容器到本地镜像</a:t>
            </a:r>
          </a:p>
        </p:txBody>
      </p:sp>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en-US" altLang="zh-CN" dirty="0" err="1"/>
              <a:t>Dockefile</a:t>
            </a:r>
            <a:endParaRPr lang="zh-CN" altLang="en-US" dirty="0"/>
          </a:p>
        </p:txBody>
      </p:sp>
      <p:sp>
        <p:nvSpPr>
          <p:cNvPr id="3" name="矩形 2">
            <a:extLst>
              <a:ext uri="{FF2B5EF4-FFF2-40B4-BE49-F238E27FC236}">
                <a16:creationId xmlns:a16="http://schemas.microsoft.com/office/drawing/2014/main" id="{ADFF714A-F0D7-4CD8-A8CE-070C7473E54A}"/>
              </a:ext>
            </a:extLst>
          </p:cNvPr>
          <p:cNvSpPr/>
          <p:nvPr/>
        </p:nvSpPr>
        <p:spPr>
          <a:xfrm>
            <a:off x="925794" y="1264956"/>
            <a:ext cx="10428006"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FROM：指定待扩展的父级镜像。除了注释外，在文件开头必须是一个FROM指令，接下来的指令便在这个父级镜像的环境中运行，直到遇到下一个FROM指令。通过添加多个FROM指令，可以在同一个Dockerfile文件中创建多个镜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MAINTAINER</a:t>
            </a:r>
            <a:r>
              <a:rPr lang="zh-CN" altLang="en-US" sz="1600" dirty="0">
                <a:latin typeface="宋体" panose="02010600030101010101" pitchFamily="2" charset="-122"/>
                <a:ea typeface="宋体" panose="02010600030101010101" pitchFamily="2" charset="-122"/>
              </a:rPr>
              <a:t>：用来声明创建的镜像的作都信息。非必需</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：用来修改镜像命令，常用来安装库、程序 以及配置程序。一条</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指令执行完毕后，会在当前镜像上创建一个新的镜像层，接下来的指令会在新的镜像上继续执行。</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：用来指明容器内进程对外开放的端口，多个端口之间使用空格隔开。运行容器时，通过参数</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大写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即可将</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里所指定的端口映射到主机上国外的坠机端口，其队容器或主机就可以通过映射后的端口与此容器通信。同时，我们也可以通过</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小写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参数将</a:t>
            </a:r>
            <a:r>
              <a:rPr lang="en-US" altLang="zh-CN" sz="1600" dirty="0" err="1">
                <a:latin typeface="宋体" panose="02010600030101010101" pitchFamily="2" charset="-122"/>
                <a:ea typeface="宋体" panose="02010600030101010101" pitchFamily="2" charset="-122"/>
              </a:rPr>
              <a:t>Dockerfile</a:t>
            </a:r>
            <a:r>
              <a:rPr lang="zh-CN" altLang="en-US" sz="1600" dirty="0">
                <a:latin typeface="宋体" panose="02010600030101010101" pitchFamily="2" charset="-122"/>
                <a:ea typeface="宋体" panose="02010600030101010101" pitchFamily="2" charset="-122"/>
              </a:rPr>
              <a:t>中</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中没有的端口设置成公开的。</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ADD</a:t>
            </a:r>
            <a:r>
              <a:rPr lang="zh-CN" altLang="en-US" sz="1600" dirty="0">
                <a:latin typeface="宋体" panose="02010600030101010101" pitchFamily="2" charset="-122"/>
                <a:ea typeface="宋体" panose="02010600030101010101" pitchFamily="2" charset="-122"/>
              </a:rPr>
              <a:t>：向新镜像中添加文件，这个文件可以是一个主机文件，也可以是一个网络文件，也可以是一个文件夹。</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VOLUME</a:t>
            </a:r>
            <a:r>
              <a:rPr lang="zh-CN" altLang="en-US" sz="1600" dirty="0">
                <a:latin typeface="宋体" panose="02010600030101010101" pitchFamily="2" charset="-122"/>
                <a:ea typeface="宋体" panose="02010600030101010101" pitchFamily="2" charset="-122"/>
              </a:rPr>
              <a:t>：在镜像里创建一个指定路径的挂载点，这个路径可以来自主机或都其他容器。多个容器可以通过同一个挂载点共享数据，即便其中一个容器已经停止，挂载点也仍然可以访问，只有当挂载点的容器引用全部消失时，挂载点才会自动删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WORKDIR</a:t>
            </a:r>
            <a:r>
              <a:rPr lang="zh-CN" altLang="en-US" sz="1600" dirty="0">
                <a:latin typeface="宋体" panose="02010600030101010101" pitchFamily="2" charset="-122"/>
                <a:ea typeface="宋体" panose="02010600030101010101" pitchFamily="2" charset="-122"/>
              </a:rPr>
              <a:t>：为接下来执行的指令指定一个新的工作目录，这个目录可以是绝对目录，也可以是相对目录。</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ENV</a:t>
            </a:r>
            <a:r>
              <a:rPr lang="zh-CN" altLang="en-US" sz="1600" dirty="0">
                <a:latin typeface="宋体" panose="02010600030101010101" pitchFamily="2" charset="-122"/>
                <a:ea typeface="宋体" panose="02010600030101010101" pitchFamily="2" charset="-122"/>
              </a:rPr>
              <a:t>：设置容器运行的环境变量。在运行容器的时候，通过</a:t>
            </a:r>
            <a:r>
              <a:rPr lang="en-US" altLang="zh-CN" sz="1600" dirty="0">
                <a:latin typeface="宋体" panose="02010600030101010101" pitchFamily="2" charset="-122"/>
                <a:ea typeface="宋体" panose="02010600030101010101" pitchFamily="2" charset="-122"/>
              </a:rPr>
              <a:t>-e</a:t>
            </a:r>
            <a:r>
              <a:rPr lang="zh-CN" altLang="en-US" sz="1600" dirty="0">
                <a:latin typeface="宋体" panose="02010600030101010101" pitchFamily="2" charset="-122"/>
                <a:ea typeface="宋体" panose="02010600030101010101" pitchFamily="2" charset="-122"/>
              </a:rPr>
              <a:t>参数可以修改这个环境变量值 ，也可以添加新的环境变量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：用来设置启动容器时默认运行的命令。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：与</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类似，它也是用来指定容器启动时默认运行的命令。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USER</a:t>
            </a:r>
            <a:r>
              <a:rPr lang="zh-CN" altLang="en-US" sz="1600" dirty="0">
                <a:latin typeface="宋体" panose="02010600030101010101" pitchFamily="2" charset="-122"/>
                <a:ea typeface="宋体" panose="02010600030101010101" pitchFamily="2" charset="-122"/>
              </a:rPr>
              <a:t>：为容器的运行及接下来</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等指令的运行指定用户或</a:t>
            </a:r>
            <a:r>
              <a:rPr lang="en-US" altLang="zh-CN" sz="1600" dirty="0">
                <a:latin typeface="宋体" panose="02010600030101010101" pitchFamily="2" charset="-122"/>
                <a:ea typeface="宋体" panose="02010600030101010101" pitchFamily="2" charset="-122"/>
              </a:rPr>
              <a:t>UID</a:t>
            </a: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：触发指令。构建镜像的时候，</a:t>
            </a:r>
            <a:r>
              <a:rPr lang="en-US" altLang="zh-CN" sz="1600" dirty="0">
                <a:latin typeface="宋体" panose="02010600030101010101" pitchFamily="2" charset="-122"/>
                <a:ea typeface="宋体" panose="02010600030101010101" pitchFamily="2" charset="-122"/>
              </a:rPr>
              <a:t>Docker</a:t>
            </a:r>
            <a:r>
              <a:rPr lang="zh-CN" altLang="en-US" sz="1600" dirty="0">
                <a:latin typeface="宋体" panose="02010600030101010101" pitchFamily="2" charset="-122"/>
                <a:ea typeface="宋体" panose="02010600030101010101" pitchFamily="2" charset="-122"/>
              </a:rPr>
              <a:t>的镜像构建器会将所有的</a:t>
            </a: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指令指定的命令保存到镜像的元数据中，这些命令在当前镜像的构建的构建过程中并不会执行。只有新的镜像用用</a:t>
            </a:r>
            <a:r>
              <a:rPr lang="en-US" altLang="zh-CN" sz="1600" dirty="0">
                <a:latin typeface="宋体" panose="02010600030101010101" pitchFamily="2" charset="-122"/>
                <a:ea typeface="宋体" panose="02010600030101010101" pitchFamily="2" charset="-122"/>
              </a:rPr>
              <a:t>FRMO</a:t>
            </a:r>
            <a:r>
              <a:rPr lang="zh-CN" altLang="en-US" sz="1600" dirty="0">
                <a:latin typeface="宋体" panose="02010600030101010101" pitchFamily="2" charset="-122"/>
                <a:ea typeface="宋体" panose="02010600030101010101" pitchFamily="2" charset="-122"/>
              </a:rPr>
              <a:t>指令指定父镜像为这个镜像时，便会触发。</a:t>
            </a:r>
          </a:p>
        </p:txBody>
      </p:sp>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BasicsService.dll</a:t>
            </a:r>
            <a:r>
              <a:rPr lang="zh-CN" altLang="en-US" dirty="0"/>
              <a:t>来运行</a:t>
            </a:r>
            <a:r>
              <a:rPr lang="en-US" altLang="zh-CN" dirty="0"/>
              <a:t>asp.net core</a:t>
            </a:r>
            <a:r>
              <a:rPr lang="zh-CN" altLang="en-US" dirty="0"/>
              <a:t>项目，注意大小写</a:t>
            </a:r>
          </a:p>
          <a:p>
            <a:r>
              <a:rPr lang="zh-CN" altLang="en-US" dirty="0"/>
              <a:t>ENTRYPOINT ["dotnet", “</a:t>
            </a:r>
            <a:r>
              <a:rPr lang="en-US" altLang="zh-CN" dirty="0" err="1"/>
              <a:t>BasicsService</a:t>
            </a:r>
            <a:r>
              <a:rPr lang="zh-CN" altLang="en-US" dirty="0"/>
              <a:t>.dll"]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8593064" cy="2062103"/>
          </a:xfrm>
          <a:prstGeom prst="rect">
            <a:avLst/>
          </a:prstGeom>
        </p:spPr>
        <p:txBody>
          <a:bodyPr wrap="square">
            <a:spAutoFit/>
          </a:bodyPr>
          <a:lstStyle/>
          <a:p>
            <a:r>
              <a:rPr lang="en-US" altLang="zh-CN" sz="3200" dirty="0"/>
              <a:t>docker build -t </a:t>
            </a:r>
            <a:r>
              <a:rPr lang="en-US" altLang="zh-CN" sz="3200" dirty="0" err="1"/>
              <a:t>basicsservice:latest</a:t>
            </a:r>
            <a:r>
              <a:rPr lang="en-US" altLang="zh-CN" sz="3200" dirty="0"/>
              <a:t> .</a:t>
            </a:r>
            <a:br>
              <a:rPr lang="en-US" altLang="zh-CN" sz="3200" dirty="0"/>
            </a:br>
            <a:br>
              <a:rPr lang="en-US" altLang="zh-CN" sz="3200" dirty="0"/>
            </a:br>
            <a:r>
              <a:rPr lang="en-US" altLang="zh-CN" sz="3200" dirty="0"/>
              <a:t>docker run -it -p 6801:6801  </a:t>
            </a:r>
            <a:r>
              <a:rPr lang="en-US" altLang="zh-CN" sz="3200" dirty="0" err="1"/>
              <a:t>basicsservice:latest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830145"/>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5145011" y="3731004"/>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8884719" y="3731004"/>
            <a:ext cx="2450030" cy="369332"/>
          </a:xfrm>
          <a:prstGeom prst="rect">
            <a:avLst/>
          </a:prstGeom>
        </p:spPr>
        <p:txBody>
          <a:bodyPr wrap="none">
            <a:spAutoFit/>
          </a:bodyPr>
          <a:lstStyle/>
          <a:p>
            <a:r>
              <a:rPr lang="en-US" altLang="zh-CN"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1583229" y="3731004"/>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err="1"/>
              <a:t>APM-InfluxDB+Grafana</a:t>
            </a:r>
            <a:endParaRPr lang="zh-CN" altLang="en-US" dirty="0"/>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5393206" y="1596232"/>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8595986" y="1596232"/>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8595986" y="3832493"/>
            <a:ext cx="3195955" cy="1922149"/>
          </a:xfrm>
          <a:prstGeom prst="rect">
            <a:avLst/>
          </a:prstGeom>
        </p:spPr>
      </p:pic>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5016758"/>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influxdb</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hlinkClick r:id="rId5"/>
              </a:rPr>
              <a:t>https://portal.influxdata.com</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en-US" altLang="zh-CN"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hlinkClick r:id="rId6"/>
              </a:rPr>
              <a:t>https://grafana.com/get</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influxd.exe</a:t>
            </a: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a:latin typeface="宋体" panose="02010600030101010101" pitchFamily="2" charset="-122"/>
                <a:ea typeface="宋体" panose="02010600030101010101" pitchFamily="2" charset="-122"/>
              </a:rPr>
              <a:t>bin</a:t>
            </a:r>
            <a:r>
              <a:rPr lang="zh-CN" altLang="en-US" sz="1600" dirty="0">
                <a:latin typeface="宋体" panose="02010600030101010101" pitchFamily="2" charset="-122"/>
                <a:ea typeface="宋体" panose="02010600030101010101" pitchFamily="2" charset="-122"/>
              </a:rPr>
              <a:t>目录下</a:t>
            </a:r>
            <a:r>
              <a:rPr lang="en-US" altLang="zh-CN" sz="1600" dirty="0">
                <a:latin typeface="宋体" panose="02010600030101010101" pitchFamily="2" charset="-122"/>
                <a:ea typeface="宋体" panose="02010600030101010101" pitchFamily="2" charset="-122"/>
              </a:rPr>
              <a:t>grafana-server.exe</a:t>
            </a: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influx.exe</a:t>
            </a:r>
            <a:r>
              <a:rPr lang="zh-CN" altLang="en-US" sz="1600" dirty="0">
                <a:latin typeface="宋体" panose="02010600030101010101" pitchFamily="2" charset="-122"/>
                <a:ea typeface="宋体" panose="02010600030101010101" pitchFamily="2" charset="-122"/>
              </a:rPr>
              <a:t>，输入</a:t>
            </a:r>
            <a:r>
              <a:rPr lang="en-US" altLang="zh-CN" sz="1600" dirty="0">
                <a:latin typeface="宋体" panose="02010600030101010101" pitchFamily="2" charset="-122"/>
                <a:ea typeface="宋体" panose="02010600030101010101" pitchFamily="2" charset="-122"/>
              </a:rPr>
              <a:t>create database </a:t>
            </a:r>
            <a:r>
              <a:rPr lang="en-US" altLang="zh-CN" sz="1600" dirty="0" err="1">
                <a:latin typeface="宋体" panose="02010600030101010101" pitchFamily="2" charset="-122"/>
                <a:ea typeface="宋体" panose="02010600030101010101" pitchFamily="2" charset="-122"/>
              </a:rPr>
              <a:t>MetricsDB</a:t>
            </a:r>
            <a:r>
              <a:rPr lang="zh-CN" altLang="en-US" sz="1600" dirty="0">
                <a:latin typeface="宋体" panose="02010600030101010101" pitchFamily="2" charset="-122"/>
                <a:ea typeface="宋体" panose="02010600030101010101" pitchFamily="2" charset="-122"/>
              </a:rPr>
              <a:t>创建数据库，同时</a:t>
            </a:r>
            <a:r>
              <a:rPr lang="en-US" altLang="zh-CN" sz="1600" dirty="0">
                <a:latin typeface="宋体" panose="02010600030101010101" pitchFamily="2" charset="-122"/>
                <a:ea typeface="宋体" panose="02010600030101010101" pitchFamily="2" charset="-122"/>
              </a:rPr>
              <a:t>create user “user1” with </a:t>
            </a:r>
            <a:r>
              <a:rPr lang="en-US" altLang="zh-CN" sz="1600">
                <a:latin typeface="宋体" panose="02010600030101010101" pitchFamily="2" charset="-122"/>
                <a:ea typeface="宋体" panose="02010600030101010101" pitchFamily="2" charset="-122"/>
              </a:rPr>
              <a:t>password ‘123456’ </a:t>
            </a:r>
            <a:r>
              <a:rPr lang="zh-CN" altLang="en-US" sz="1600" dirty="0">
                <a:latin typeface="宋体" panose="02010600030101010101" pitchFamily="2" charset="-122"/>
                <a:ea typeface="宋体" panose="02010600030101010101" pitchFamily="2" charset="-122"/>
              </a:rPr>
              <a:t>创建用户</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a:latin typeface="宋体" panose="02010600030101010101" pitchFamily="2" charset="-122"/>
                <a:ea typeface="宋体" panose="02010600030101010101" pitchFamily="2" charset="-122"/>
                <a:cs typeface="Times New Roman" panose="02020603050405020304" pitchFamily="18" charset="0"/>
              </a:rPr>
              <a:t>、配置</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，然后启动网关程序，登录</a:t>
            </a:r>
            <a:r>
              <a:rPr lang="en-US" altLang="zh-CN" sz="1600" dirty="0">
                <a:latin typeface="宋体" panose="02010600030101010101" pitchFamily="2" charset="-122"/>
                <a:ea typeface="宋体" panose="02010600030101010101" pitchFamily="2" charset="-122"/>
                <a:cs typeface="Times New Roman" panose="02020603050405020304" pitchFamily="18" charset="0"/>
              </a:rPr>
              <a:t>localhost:3000</a:t>
            </a:r>
            <a:r>
              <a:rPr lang="zh-CN" altLang="en-US" sz="1600" dirty="0">
                <a:latin typeface="宋体" panose="02010600030101010101" pitchFamily="2" charset="-122"/>
                <a:ea typeface="宋体" panose="02010600030101010101" pitchFamily="2" charset="-122"/>
                <a:cs typeface="Times New Roman" panose="02020603050405020304" pitchFamily="18" charset="0"/>
              </a:rPr>
              <a:t>查看监控信息，用户名密码是：</a:t>
            </a:r>
            <a:r>
              <a:rPr lang="en-US" altLang="zh-CN" sz="1600" dirty="0">
                <a:latin typeface="宋体" panose="02010600030101010101" pitchFamily="2" charset="-122"/>
                <a:ea typeface="宋体" panose="02010600030101010101" pitchFamily="2" charset="-122"/>
                <a:cs typeface="Times New Roman" panose="02020603050405020304" pitchFamily="18" charset="0"/>
              </a:rPr>
              <a:t>admin</a:t>
            </a:r>
          </a:p>
          <a:p>
            <a:endParaRPr lang="en-US" altLang="zh-CN" sz="16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830997"/>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、打开</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err="1">
                <a:latin typeface="宋体" panose="02010600030101010101" pitchFamily="2" charset="-122"/>
                <a:ea typeface="宋体" panose="02010600030101010101" pitchFamily="2" charset="-122"/>
              </a:rPr>
              <a:t>conf</a:t>
            </a:r>
            <a:r>
              <a:rPr lang="zh-CN" altLang="en-US" sz="1600" dirty="0">
                <a:latin typeface="宋体" panose="02010600030101010101" pitchFamily="2" charset="-122"/>
                <a:ea typeface="宋体" panose="02010600030101010101" pitchFamily="2" charset="-122"/>
              </a:rPr>
              <a:t>目录下的</a:t>
            </a:r>
            <a:r>
              <a:rPr lang="en-US" altLang="zh-CN" sz="1600" dirty="0">
                <a:latin typeface="宋体" panose="02010600030101010101" pitchFamily="2" charset="-122"/>
                <a:ea typeface="宋体" panose="02010600030101010101" pitchFamily="2" charset="-122"/>
              </a:rPr>
              <a:t>defaults.ini</a:t>
            </a:r>
            <a:r>
              <a:rPr lang="zh-CN" altLang="en-US" sz="1600" dirty="0">
                <a:latin typeface="宋体" panose="02010600030101010101" pitchFamily="2" charset="-122"/>
                <a:ea typeface="宋体" panose="02010600030101010101" pitchFamily="2" charset="-122"/>
              </a:rPr>
              <a:t>，填写</a:t>
            </a:r>
            <a:r>
              <a:rPr lang="en-US" altLang="zh-CN" sz="1600" dirty="0">
                <a:latin typeface="宋体" panose="02010600030101010101" pitchFamily="2" charset="-122"/>
                <a:ea typeface="宋体" panose="02010600030101010101" pitchFamily="2" charset="-122"/>
              </a:rPr>
              <a:t>[smtp]</a:t>
            </a:r>
            <a:r>
              <a:rPr lang="zh-CN" altLang="en-US" sz="1600" dirty="0">
                <a:latin typeface="宋体" panose="02010600030101010101" pitchFamily="2" charset="-122"/>
                <a:ea typeface="宋体" panose="02010600030101010101" pitchFamily="2" charset="-122"/>
              </a:rPr>
              <a:t>节点信息</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C7465AB0-8195-448B-8A6E-254257DE665B}"/>
              </a:ext>
            </a:extLst>
          </p:cNvPr>
          <p:cNvSpPr/>
          <p:nvPr/>
        </p:nvSpPr>
        <p:spPr>
          <a:xfrm>
            <a:off x="1129300" y="2367171"/>
            <a:ext cx="5073380" cy="2292935"/>
          </a:xfrm>
          <a:prstGeom prst="rect">
            <a:avLst/>
          </a:prstGeom>
        </p:spPr>
        <p:txBody>
          <a:bodyPr wrap="square">
            <a:spAutoFit/>
          </a:bodyPr>
          <a:lstStyle/>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[smtp]</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enabled = true</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host = smtp.163.com:25</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user =</a:t>
            </a:r>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gswmicroservice</a:t>
            </a:r>
            <a:endParaRPr lang="en-US" altLang="zh-CN" sz="1100" dirty="0">
              <a:latin typeface="Anonymous Pro" panose="02060609030202000504" pitchFamily="49" charset="0"/>
              <a:ea typeface="Anonymous Pro" panose="02060609030202000504" pitchFamily="49" charset="0"/>
              <a:cs typeface="Times New Roman" panose="02020603050405020304" pitchFamily="18" charset="0"/>
            </a:endParaRPr>
          </a:p>
          <a:p>
            <a:r>
              <a:rPr lang="en-US" altLang="zh-CN" sz="1100" dirty="0">
                <a:solidFill>
                  <a:srgbClr val="00B050"/>
                </a:solidFill>
                <a:latin typeface="Anonymous Pro" panose="02060609030202000504" pitchFamily="49" charset="0"/>
                <a:ea typeface="Anonymous Pro" panose="02060609030202000504" pitchFamily="49" charset="0"/>
                <a:cs typeface="Times New Roman" panose="02020603050405020304" pitchFamily="18" charset="0"/>
              </a:rPr>
              <a:t># If the password contains # or ; you have to wrap it with triple quotes. Ex """#password;"""</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password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cert_file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key_file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skip_verify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false</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from_address</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gswmicroservice@163.com</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from_name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Grafana</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ehlo_identity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p:txBody>
      </p:sp>
      <p:pic>
        <p:nvPicPr>
          <p:cNvPr id="3" name="图片 2">
            <a:extLst>
              <a:ext uri="{FF2B5EF4-FFF2-40B4-BE49-F238E27FC236}">
                <a16:creationId xmlns:a16="http://schemas.microsoft.com/office/drawing/2014/main" id="{454425F5-F295-4B72-B015-2E5407F7C6E6}"/>
              </a:ext>
            </a:extLst>
          </p:cNvPr>
          <p:cNvPicPr>
            <a:picLocks noChangeAspect="1"/>
          </p:cNvPicPr>
          <p:nvPr/>
        </p:nvPicPr>
        <p:blipFill>
          <a:blip r:embed="rId2"/>
          <a:stretch>
            <a:fillRect/>
          </a:stretch>
        </p:blipFill>
        <p:spPr>
          <a:xfrm>
            <a:off x="7245547" y="1340070"/>
            <a:ext cx="3065199" cy="5027864"/>
          </a:xfrm>
          <a:prstGeom prst="rect">
            <a:avLst/>
          </a:prstGeom>
        </p:spPr>
      </p:pic>
    </p:spTree>
    <p:extLst>
      <p:ext uri="{BB962C8B-B14F-4D97-AF65-F5344CB8AC3E}">
        <p14:creationId xmlns:p14="http://schemas.microsoft.com/office/powerpoint/2010/main" val="2332230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4" y="1536174"/>
            <a:ext cx="4792980" cy="584775"/>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、进入</a:t>
            </a:r>
            <a:r>
              <a:rPr lang="en-US" altLang="zh-CN" sz="1600" dirty="0">
                <a:latin typeface="宋体" panose="02010600030101010101" pitchFamily="2" charset="-122"/>
                <a:ea typeface="宋体" panose="02010600030101010101" pitchFamily="2" charset="-122"/>
                <a:cs typeface="Times New Roman" panose="02020603050405020304" pitchFamily="18" charset="0"/>
              </a:rPr>
              <a:t>App 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的主界面，找到</a:t>
            </a:r>
            <a:r>
              <a:rPr lang="en-US" altLang="zh-CN" sz="1600" dirty="0">
                <a:latin typeface="宋体" panose="02010600030101010101" pitchFamily="2" charset="-122"/>
                <a:ea typeface="宋体" panose="02010600030101010101" pitchFamily="2" charset="-122"/>
                <a:cs typeface="Times New Roman" panose="02020603050405020304" pitchFamily="18" charset="0"/>
              </a:rPr>
              <a:t>Throughput</a:t>
            </a:r>
            <a:r>
              <a:rPr lang="zh-CN" altLang="en-US" sz="1600" dirty="0">
                <a:latin typeface="宋体" panose="02010600030101010101" pitchFamily="2" charset="-122"/>
                <a:ea typeface="宋体" panose="02010600030101010101" pitchFamily="2" charset="-122"/>
                <a:cs typeface="Times New Roman" panose="02020603050405020304" pitchFamily="18" charset="0"/>
              </a:rPr>
              <a:t>面板，</a:t>
            </a:r>
            <a:r>
              <a:rPr lang="en-US" altLang="zh-CN" sz="1600" dirty="0">
                <a:latin typeface="宋体" panose="02010600030101010101" pitchFamily="2" charset="-122"/>
                <a:ea typeface="宋体" panose="02010600030101010101" pitchFamily="2" charset="-122"/>
                <a:cs typeface="Times New Roman" panose="02020603050405020304" pitchFamily="18" charset="0"/>
              </a:rPr>
              <a:t>Edit,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a:latin typeface="宋体" panose="02010600030101010101" pitchFamily="2" charset="-122"/>
                <a:ea typeface="宋体" panose="02010600030101010101" pitchFamily="2" charset="-122"/>
                <a:cs typeface="Times New Roman" panose="02020603050405020304" pitchFamily="18" charset="0"/>
              </a:rPr>
              <a:t>Add Query</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D3AB7AA-1E2E-40B6-890B-C5771FCD50D5}"/>
              </a:ext>
            </a:extLst>
          </p:cNvPr>
          <p:cNvPicPr>
            <a:picLocks noChangeAspect="1"/>
          </p:cNvPicPr>
          <p:nvPr/>
        </p:nvPicPr>
        <p:blipFill>
          <a:blip r:embed="rId2"/>
          <a:stretch>
            <a:fillRect/>
          </a:stretch>
        </p:blipFill>
        <p:spPr>
          <a:xfrm>
            <a:off x="1162448" y="2436760"/>
            <a:ext cx="4377292" cy="3729991"/>
          </a:xfrm>
          <a:prstGeom prst="rect">
            <a:avLst/>
          </a:prstGeom>
        </p:spPr>
      </p:pic>
      <p:pic>
        <p:nvPicPr>
          <p:cNvPr id="6" name="图片 5">
            <a:extLst>
              <a:ext uri="{FF2B5EF4-FFF2-40B4-BE49-F238E27FC236}">
                <a16:creationId xmlns:a16="http://schemas.microsoft.com/office/drawing/2014/main" id="{A7929E7C-0B1F-4668-AE2E-8F6D2BE63054}"/>
              </a:ext>
            </a:extLst>
          </p:cNvPr>
          <p:cNvPicPr>
            <a:picLocks noChangeAspect="1"/>
          </p:cNvPicPr>
          <p:nvPr/>
        </p:nvPicPr>
        <p:blipFill>
          <a:blip r:embed="rId3"/>
          <a:stretch>
            <a:fillRect/>
          </a:stretch>
        </p:blipFill>
        <p:spPr>
          <a:xfrm>
            <a:off x="6379848" y="1850888"/>
            <a:ext cx="3979546" cy="2399263"/>
          </a:xfrm>
          <a:prstGeom prst="rect">
            <a:avLst/>
          </a:prstGeom>
        </p:spPr>
      </p:pic>
      <p:pic>
        <p:nvPicPr>
          <p:cNvPr id="7" name="图片 6">
            <a:extLst>
              <a:ext uri="{FF2B5EF4-FFF2-40B4-BE49-F238E27FC236}">
                <a16:creationId xmlns:a16="http://schemas.microsoft.com/office/drawing/2014/main" id="{28F78C49-0053-4255-982F-7F11BEA2CAE7}"/>
              </a:ext>
            </a:extLst>
          </p:cNvPr>
          <p:cNvPicPr>
            <a:picLocks noChangeAspect="1"/>
          </p:cNvPicPr>
          <p:nvPr/>
        </p:nvPicPr>
        <p:blipFill>
          <a:blip r:embed="rId4"/>
          <a:stretch>
            <a:fillRect/>
          </a:stretch>
        </p:blipFill>
        <p:spPr>
          <a:xfrm>
            <a:off x="6379848" y="4378189"/>
            <a:ext cx="3979546" cy="2068837"/>
          </a:xfrm>
          <a:prstGeom prst="rect">
            <a:avLst/>
          </a:prstGeom>
        </p:spPr>
      </p:pic>
      <p:sp>
        <p:nvSpPr>
          <p:cNvPr id="10" name="矩形 9">
            <a:extLst>
              <a:ext uri="{FF2B5EF4-FFF2-40B4-BE49-F238E27FC236}">
                <a16:creationId xmlns:a16="http://schemas.microsoft.com/office/drawing/2014/main" id="{ED218564-4EF6-471E-B432-4A3C73A30FEF}"/>
              </a:ext>
            </a:extLst>
          </p:cNvPr>
          <p:cNvSpPr/>
          <p:nvPr/>
        </p:nvSpPr>
        <p:spPr>
          <a:xfrm>
            <a:off x="6246494" y="1490007"/>
            <a:ext cx="4566286" cy="338554"/>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Cretae</a:t>
            </a:r>
            <a:r>
              <a:rPr lang="en-US" altLang="zh-CN" sz="1600" dirty="0">
                <a:latin typeface="宋体" panose="02010600030101010101" pitchFamily="2" charset="-122"/>
                <a:ea typeface="宋体" panose="02010600030101010101" pitchFamily="2" charset="-122"/>
                <a:cs typeface="Times New Roman" panose="02020603050405020304" pitchFamily="18" charset="0"/>
              </a:rPr>
              <a:t> 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1">
            <a:extLst>
              <a:ext uri="{FF2B5EF4-FFF2-40B4-BE49-F238E27FC236}">
                <a16:creationId xmlns:a16="http://schemas.microsoft.com/office/drawing/2014/main" id="{49CA03C3-DC83-41B3-90A6-7C71AABAA85F}"/>
              </a:ext>
            </a:extLst>
          </p:cNvPr>
          <p:cNvSpPr/>
          <p:nvPr/>
        </p:nvSpPr>
        <p:spPr>
          <a:xfrm>
            <a:off x="2118360" y="2918460"/>
            <a:ext cx="624840" cy="1981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1325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246993"/>
            <a:ext cx="3943351" cy="338554"/>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运行效果和邮件如下图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83E6026F-0679-443C-B946-CB73E7BEF7FD}"/>
              </a:ext>
            </a:extLst>
          </p:cNvPr>
          <p:cNvPicPr>
            <a:picLocks noChangeAspect="1"/>
          </p:cNvPicPr>
          <p:nvPr/>
        </p:nvPicPr>
        <p:blipFill>
          <a:blip r:embed="rId2"/>
          <a:stretch>
            <a:fillRect/>
          </a:stretch>
        </p:blipFill>
        <p:spPr>
          <a:xfrm>
            <a:off x="2512692" y="1641671"/>
            <a:ext cx="6737987" cy="2372943"/>
          </a:xfrm>
          <a:prstGeom prst="rect">
            <a:avLst/>
          </a:prstGeom>
        </p:spPr>
      </p:pic>
      <p:pic>
        <p:nvPicPr>
          <p:cNvPr id="3" name="图片 2">
            <a:extLst>
              <a:ext uri="{FF2B5EF4-FFF2-40B4-BE49-F238E27FC236}">
                <a16:creationId xmlns:a16="http://schemas.microsoft.com/office/drawing/2014/main" id="{D600E296-C06B-4264-8847-FA154AFF3F14}"/>
              </a:ext>
            </a:extLst>
          </p:cNvPr>
          <p:cNvPicPr>
            <a:picLocks noChangeAspect="1"/>
          </p:cNvPicPr>
          <p:nvPr/>
        </p:nvPicPr>
        <p:blipFill>
          <a:blip r:embed="rId3"/>
          <a:stretch>
            <a:fillRect/>
          </a:stretch>
        </p:blipFill>
        <p:spPr>
          <a:xfrm>
            <a:off x="2512692" y="4182256"/>
            <a:ext cx="2974898" cy="2519013"/>
          </a:xfrm>
          <a:prstGeom prst="rect">
            <a:avLst/>
          </a:prstGeom>
        </p:spPr>
      </p:pic>
      <p:pic>
        <p:nvPicPr>
          <p:cNvPr id="8" name="图片 7">
            <a:extLst>
              <a:ext uri="{FF2B5EF4-FFF2-40B4-BE49-F238E27FC236}">
                <a16:creationId xmlns:a16="http://schemas.microsoft.com/office/drawing/2014/main" id="{145DE6D4-F2D3-44D3-9198-01E0BFB324FD}"/>
              </a:ext>
            </a:extLst>
          </p:cNvPr>
          <p:cNvPicPr>
            <a:picLocks noChangeAspect="1"/>
          </p:cNvPicPr>
          <p:nvPr/>
        </p:nvPicPr>
        <p:blipFill>
          <a:blip r:embed="rId4"/>
          <a:stretch>
            <a:fillRect/>
          </a:stretch>
        </p:blipFill>
        <p:spPr>
          <a:xfrm>
            <a:off x="6011007" y="4182256"/>
            <a:ext cx="3239672" cy="2515723"/>
          </a:xfrm>
          <a:prstGeom prst="rect">
            <a:avLst/>
          </a:prstGeom>
        </p:spPr>
      </p:pic>
    </p:spTree>
    <p:extLst>
      <p:ext uri="{BB962C8B-B14F-4D97-AF65-F5344CB8AC3E}">
        <p14:creationId xmlns:p14="http://schemas.microsoft.com/office/powerpoint/2010/main" val="268696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a:t>
            </a:r>
            <a:r>
              <a:rPr lang="en-US" altLang="zh-CN" dirty="0" err="1"/>
              <a:t>App.Metrics</a:t>
            </a:r>
            <a:endParaRPr lang="zh-CN" altLang="en-US" dirty="0"/>
          </a:p>
        </p:txBody>
      </p:sp>
      <p:sp>
        <p:nvSpPr>
          <p:cNvPr id="4" name="Rectangle 2">
            <a:extLst>
              <a:ext uri="{FF2B5EF4-FFF2-40B4-BE49-F238E27FC236}">
                <a16:creationId xmlns:a16="http://schemas.microsoft.com/office/drawing/2014/main" id="{4E5DD499-361B-47B5-8568-0A4B371663CB}"/>
              </a:ext>
            </a:extLst>
          </p:cNvPr>
          <p:cNvSpPr>
            <a:spLocks noChangeArrowheads="1"/>
          </p:cNvSpPr>
          <p:nvPr/>
        </p:nvSpPr>
        <p:spPr bwMode="auto">
          <a:xfrm>
            <a:off x="1261175" y="1310773"/>
            <a:ext cx="556113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a:ln>
                  <a:noFill/>
                </a:ln>
                <a:effectLst/>
                <a:latin typeface="Anonymous Pro" panose="02060609030202000504" pitchFamily="49" charset="0"/>
              </a:rPr>
              <a:t>ConfigureServices</a:t>
            </a:r>
            <a:endParaRPr kumimoji="0" lang="en-US" altLang="zh-CN" sz="1200" b="1" i="0" u="none" strike="noStrike" cap="none" normalizeH="0" baseline="0" dirty="0">
              <a:ln>
                <a:noFill/>
              </a:ln>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"InfluxDB:IsOpen"</a:t>
            </a:r>
            <a:r>
              <a:rPr kumimoji="0" lang="zh-CN" altLang="zh-CN" sz="900" b="0" i="0" u="none" strike="noStrike" cap="none" normalizeH="0" baseline="0" dirty="0">
                <a:ln>
                  <a:noFill/>
                </a:ln>
                <a:solidFill>
                  <a:srgbClr val="000000"/>
                </a:solidFill>
                <a:effectLst/>
                <a:latin typeface="Anonymous Pro" panose="02060609030202000504" pitchFamily="49" charset="0"/>
              </a:rPr>
              <a:t>).Value.ToLower();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database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InfluxDBConStr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app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env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username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password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uri = </a:t>
            </a:r>
            <a:r>
              <a:rPr kumimoji="0" lang="zh-CN" altLang="zh-CN" sz="900" b="0" i="0" u="none" strike="noStrike" cap="none" normalizeH="0" baseline="0" dirty="0">
                <a:ln>
                  <a:noFill/>
                </a:ln>
                <a:solidFill>
                  <a:srgbClr val="0000FF"/>
                </a:solidFill>
                <a:effectLst/>
                <a:latin typeface="Anonymous Pro" panose="02060609030202000504" pitchFamily="49" charset="0"/>
              </a:rPr>
              <a:t>new</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B91AF"/>
                </a:solidFill>
                <a:effectLst/>
                <a:latin typeface="Anonymous Pro" panose="02060609030202000504" pitchFamily="49" charset="0"/>
              </a:rPr>
              <a:t>Uri</a:t>
            </a:r>
            <a:r>
              <a:rPr kumimoji="0" lang="zh-CN" altLang="zh-CN" sz="900" b="0" i="0" u="none" strike="noStrike" cap="none" normalizeH="0" baseline="0" dirty="0">
                <a:ln>
                  <a:noFill/>
                </a:ln>
                <a:solidFill>
                  <a:srgbClr val="000000"/>
                </a:solidFill>
                <a:effectLst/>
                <a:latin typeface="Anonymous Pro" panose="02060609030202000504" pitchFamily="49" charset="0"/>
              </a:rPr>
              <a:t>(InfluxDBConStr);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metrics = </a:t>
            </a:r>
            <a:r>
              <a:rPr kumimoji="0" lang="zh-CN" altLang="zh-CN" sz="900" b="0" i="0" u="none" strike="noStrike" cap="none" normalizeH="0" baseline="0" dirty="0">
                <a:ln>
                  <a:noFill/>
                </a:ln>
                <a:solidFill>
                  <a:srgbClr val="2B91AF"/>
                </a:solidFill>
                <a:effectLst/>
                <a:latin typeface="Anonymous Pro" panose="02060609030202000504" pitchFamily="49" charset="0"/>
              </a:rPr>
              <a:t>AppMetrics</a:t>
            </a:r>
            <a:r>
              <a:rPr kumimoji="0" lang="zh-CN" altLang="zh-CN" sz="900" b="0" i="0" u="none" strike="noStrike" cap="none" normalizeH="0" baseline="0" dirty="0">
                <a:ln>
                  <a:noFill/>
                </a:ln>
                <a:solidFill>
                  <a:srgbClr val="000000"/>
                </a:solidFill>
                <a:effectLst/>
                <a:latin typeface="Anonymous Pro" panose="02060609030202000504" pitchFamily="49" charset="0"/>
              </a:rPr>
              <a:t>.CreateDefaultBuilder()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.Configuration.Configure(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options.AddAppTag(app);</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options.AddEnvTag(env);</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.Report.ToInfluxDb(</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options.InfluxDb.BaseUri = uri;</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options.InfluxDb.Database = database;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options.InfluxDb.UserName = username;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options.InfluxDb.Password = password;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options.HttpPolicy.BackoffPeriod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.FromSeconds(30);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options.HttpPolicy.FailuresBeforeBackoff = 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options.HttpPolicy.Timeout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.FromSeconds(10);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options.FlushInterval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.Build();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services.AddMetrics(metrics);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services.AddMetricsReportScheduler();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services.AddMetricsTrackingMiddleware();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69C4AF5-8462-4B89-944D-F2D5F57FD5AF}"/>
              </a:ext>
            </a:extLst>
          </p:cNvPr>
          <p:cNvSpPr>
            <a:spLocks noChangeArrowheads="1"/>
          </p:cNvSpPr>
          <p:nvPr/>
        </p:nvSpPr>
        <p:spPr bwMode="auto">
          <a:xfrm>
            <a:off x="6995160" y="1479874"/>
            <a:ext cx="4748416"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a:latin typeface="Anonymous Pro" panose="02060609030202000504" pitchFamily="49" charset="0"/>
              </a:rPr>
              <a:t>Configure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].ToLower();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DD6AA417-05FA-4EFD-9C68-A8C16C3B13DB}"/>
              </a:ext>
            </a:extLst>
          </p:cNvPr>
          <p:cNvSpPr>
            <a:spLocks noChangeArrowheads="1"/>
          </p:cNvSpPr>
          <p:nvPr/>
        </p:nvSpPr>
        <p:spPr bwMode="auto">
          <a:xfrm>
            <a:off x="6995160" y="3323718"/>
            <a:ext cx="3122971"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err="1">
                <a:latin typeface="Anonymous Pro" panose="02060609030202000504" pitchFamily="49" charset="0"/>
              </a:rPr>
              <a:t>appsettings.json</a:t>
            </a:r>
            <a:endParaRPr lang="en-US" altLang="zh-CN" sz="900" b="1" dirty="0">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2E75B6"/>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2E75B6"/>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"influxDBTest"</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"http://localhost:8086"</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"user1"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"111111"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"HIS"</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"Ocelot"</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356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7367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Exceptionless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875863" y="3729587"/>
            <a:ext cx="2624565" cy="369332"/>
          </a:xfrm>
          <a:prstGeom prst="rect">
            <a:avLst/>
          </a:prstGeom>
        </p:spPr>
        <p:txBody>
          <a:bodyPr wrap="none">
            <a:spAutoFit/>
          </a:bodyPr>
          <a:lstStyle/>
          <a:p>
            <a:r>
              <a:rPr lang="zh-CN" altLang="en-US" dirty="0"/>
              <a:t>https://</a:t>
            </a:r>
            <a:r>
              <a:rPr lang="en-US" altLang="zh-CN" dirty="0"/>
              <a:t>exceptionless.com</a:t>
            </a:r>
            <a:endParaRPr lang="zh-CN" altLang="en-US" dirty="0"/>
          </a:p>
        </p:txBody>
      </p:sp>
    </p:spTree>
    <p:extLst>
      <p:ext uri="{BB962C8B-B14F-4D97-AF65-F5344CB8AC3E}">
        <p14:creationId xmlns:p14="http://schemas.microsoft.com/office/powerpoint/2010/main" val="1117542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4" name="矩形 3">
            <a:extLst>
              <a:ext uri="{FF2B5EF4-FFF2-40B4-BE49-F238E27FC236}">
                <a16:creationId xmlns:a16="http://schemas.microsoft.com/office/drawing/2014/main" id="{CC225297-ACA4-44AF-B435-7ABA90F4EC56}"/>
              </a:ext>
            </a:extLst>
          </p:cNvPr>
          <p:cNvSpPr/>
          <p:nvPr/>
        </p:nvSpPr>
        <p:spPr>
          <a:xfrm>
            <a:off x="1246915" y="1554642"/>
            <a:ext cx="10106885" cy="4093428"/>
          </a:xfrm>
          <a:prstGeom prst="rect">
            <a:avLst/>
          </a:prstGeom>
        </p:spPr>
        <p:txBody>
          <a:bodyPr wrap="square">
            <a:spAutoFit/>
          </a:bodyPr>
          <a:lstStyle/>
          <a:p>
            <a:r>
              <a:rPr lang="en-US" altLang="zh-CN" dirty="0"/>
              <a:t>1</a:t>
            </a:r>
            <a:r>
              <a:rPr lang="zh-CN" altLang="en-US" dirty="0"/>
              <a:t>、在线方式</a:t>
            </a:r>
            <a:endParaRPr lang="en-US" altLang="zh-CN" dirty="0"/>
          </a:p>
          <a:p>
            <a:r>
              <a:rPr lang="en-US" altLang="zh-CN" dirty="0"/>
              <a:t>       </a:t>
            </a:r>
            <a:r>
              <a:rPr lang="en-US" altLang="zh-CN" dirty="0">
                <a:hlinkClick r:id="rId3"/>
              </a:rPr>
              <a:t>https://exceptionless.com/</a:t>
            </a:r>
            <a:r>
              <a:rPr lang="zh-CN" altLang="en-US" dirty="0"/>
              <a:t>注册用户，新建</a:t>
            </a:r>
            <a:r>
              <a:rPr lang="en-US" altLang="zh-CN" dirty="0"/>
              <a:t>Organizations</a:t>
            </a:r>
            <a:r>
              <a:rPr lang="zh-CN" altLang="en-US" dirty="0"/>
              <a:t>和</a:t>
            </a:r>
            <a:r>
              <a:rPr lang="en-US" altLang="zh-CN" dirty="0"/>
              <a:t>Project</a:t>
            </a:r>
            <a:r>
              <a:rPr lang="zh-CN" altLang="en-US" dirty="0"/>
              <a:t>，并选项目类型。</a:t>
            </a:r>
            <a:endParaRPr lang="en-US" altLang="zh-CN" dirty="0"/>
          </a:p>
          <a:p>
            <a:endParaRPr lang="en-US" altLang="zh-CN" dirty="0"/>
          </a:p>
          <a:p>
            <a:endParaRPr lang="en-US" altLang="zh-CN" dirty="0"/>
          </a:p>
          <a:p>
            <a:r>
              <a:rPr lang="en-US" altLang="zh-CN" dirty="0"/>
              <a:t>2</a:t>
            </a:r>
            <a:r>
              <a:rPr lang="zh-CN" altLang="en-US" dirty="0"/>
              <a:t>、离线方式</a:t>
            </a:r>
            <a:endParaRPr lang="en-US" altLang="zh-CN" dirty="0"/>
          </a:p>
          <a:p>
            <a:r>
              <a:rPr lang="en-US" altLang="zh-CN" dirty="0"/>
              <a:t>      </a:t>
            </a:r>
            <a:r>
              <a:rPr lang="zh-CN" altLang="en-US" dirty="0"/>
              <a:t>下载地址：</a:t>
            </a:r>
            <a:r>
              <a:rPr lang="zh-CN" altLang="en-US" dirty="0">
                <a:hlinkClick r:id="rId4"/>
              </a:rPr>
              <a:t>https://github.com/exceptionless/Exceptionless/releases</a:t>
            </a:r>
            <a:endParaRPr lang="en-US" altLang="zh-CN" dirty="0"/>
          </a:p>
          <a:p>
            <a:r>
              <a:rPr lang="en-US" altLang="zh-CN" dirty="0"/>
              <a:t>      </a:t>
            </a:r>
            <a:r>
              <a:rPr lang="zh-CN" altLang="en-US" dirty="0"/>
              <a:t>解压压缩包，运行</a:t>
            </a:r>
            <a:r>
              <a:rPr lang="en-US" altLang="zh-CN" dirty="0"/>
              <a:t>Start.bat</a:t>
            </a:r>
          </a:p>
          <a:p>
            <a:r>
              <a:rPr lang="en-US" altLang="zh-CN" dirty="0"/>
              <a:t>      </a:t>
            </a:r>
            <a:r>
              <a:rPr lang="zh-CN" altLang="en-US" dirty="0"/>
              <a:t>系统会自动下载</a:t>
            </a:r>
            <a:r>
              <a:rPr lang="en-US" altLang="zh-CN" dirty="0" err="1"/>
              <a:t>elasticsearch</a:t>
            </a:r>
            <a:r>
              <a:rPr lang="zh-CN" altLang="en-US" dirty="0"/>
              <a:t>和</a:t>
            </a:r>
            <a:r>
              <a:rPr lang="en-US" altLang="zh-CN" dirty="0" err="1"/>
              <a:t>kibana</a:t>
            </a:r>
            <a:endParaRPr lang="en-US" altLang="zh-CN" dirty="0"/>
          </a:p>
          <a:p>
            <a:endParaRPr lang="en-US" altLang="zh-CN" sz="1400" dirty="0">
              <a:latin typeface="宋体" panose="02010600030101010101" pitchFamily="2" charset="-122"/>
              <a:ea typeface="宋体" panose="02010600030101010101" pitchFamily="2" charset="-122"/>
            </a:endParaRPr>
          </a:p>
          <a:p>
            <a:r>
              <a:rPr lang="en-US" altLang="zh-CN" sz="1400" dirty="0" err="1">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是一个基于</a:t>
            </a:r>
            <a:r>
              <a:rPr lang="en-US" altLang="zh-CN" sz="1400" dirty="0">
                <a:latin typeface="宋体" panose="02010600030101010101" pitchFamily="2" charset="-122"/>
                <a:ea typeface="宋体" panose="02010600030101010101" pitchFamily="2" charset="-122"/>
              </a:rPr>
              <a:t>Lucene</a:t>
            </a:r>
            <a:r>
              <a:rPr lang="zh-CN" altLang="en-US" sz="1400" dirty="0">
                <a:latin typeface="宋体" panose="02010600030101010101" pitchFamily="2" charset="-122"/>
                <a:ea typeface="宋体" panose="02010600030101010101" pitchFamily="2" charset="-122"/>
              </a:rPr>
              <a:t>的搜索服务器。它提供了一个分布式多用户能力的全文搜索引擎，基于</a:t>
            </a:r>
            <a:r>
              <a:rPr lang="en-US" altLang="zh-CN" sz="1400" dirty="0">
                <a:latin typeface="宋体" panose="02010600030101010101" pitchFamily="2" charset="-122"/>
                <a:ea typeface="宋体" panose="02010600030101010101" pitchFamily="2" charset="-122"/>
              </a:rPr>
              <a:t>RESTful web</a:t>
            </a:r>
            <a:r>
              <a:rPr lang="zh-CN" altLang="en-US" sz="1400" dirty="0">
                <a:latin typeface="宋体" panose="02010600030101010101" pitchFamily="2" charset="-122"/>
                <a:ea typeface="宋体" panose="02010600030101010101" pitchFamily="2" charset="-122"/>
              </a:rPr>
              <a:t>接口。</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是用</a:t>
            </a:r>
            <a:r>
              <a:rPr lang="en-US" altLang="zh-CN" sz="1400" dirty="0">
                <a:latin typeface="宋体" panose="02010600030101010101" pitchFamily="2" charset="-122"/>
                <a:ea typeface="宋体" panose="02010600030101010101" pitchFamily="2" charset="-122"/>
              </a:rPr>
              <a:t>Java</a:t>
            </a:r>
            <a:r>
              <a:rPr lang="zh-CN" altLang="en-US" sz="1400" dirty="0">
                <a:latin typeface="宋体" panose="02010600030101010101" pitchFamily="2" charset="-122"/>
                <a:ea typeface="宋体" panose="02010600030101010101" pitchFamily="2" charset="-122"/>
              </a:rPr>
              <a:t>开发的，并作为</a:t>
            </a:r>
            <a:r>
              <a:rPr lang="en-US" altLang="zh-CN" sz="1400" dirty="0">
                <a:latin typeface="宋体" panose="02010600030101010101" pitchFamily="2" charset="-122"/>
                <a:ea typeface="宋体" panose="02010600030101010101" pitchFamily="2" charset="-122"/>
              </a:rPr>
              <a:t>Apache</a:t>
            </a:r>
            <a:r>
              <a:rPr lang="zh-CN" altLang="en-US" sz="1400" dirty="0">
                <a:latin typeface="宋体" panose="02010600030101010101" pitchFamily="2" charset="-122"/>
                <a:ea typeface="宋体" panose="02010600030101010101" pitchFamily="2" charset="-122"/>
              </a:rPr>
              <a:t>许可条款下的开放源码发布，是当前流行的企业级搜索引擎。设计用于云计算中，能够达到实时搜索，稳定，可靠，快速，安装使用方便。</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是一个开源的分析与可视化平台，设计出来用于和</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一起使用的。你可以用</a:t>
            </a:r>
            <a:r>
              <a:rPr lang="en-US" altLang="zh-CN" sz="1400" dirty="0" err="1">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搜索、查看、交互存放在</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索引里的数据，使用各种不同的图表、表格、地图等</a:t>
            </a:r>
            <a:r>
              <a:rPr lang="en-US" altLang="zh-CN" sz="1400" dirty="0" err="1">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能够很轻易地展示高级数据分析与可视化。</a:t>
            </a:r>
            <a:endParaRPr lang="en-US" altLang="zh-CN" sz="1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54240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pic>
        <p:nvPicPr>
          <p:cNvPr id="3" name="图片 2">
            <a:extLst>
              <a:ext uri="{FF2B5EF4-FFF2-40B4-BE49-F238E27FC236}">
                <a16:creationId xmlns:a16="http://schemas.microsoft.com/office/drawing/2014/main" id="{96F521C2-EC7E-41FC-A825-E78D38E41BCE}"/>
              </a:ext>
            </a:extLst>
          </p:cNvPr>
          <p:cNvPicPr>
            <a:picLocks noChangeAspect="1"/>
          </p:cNvPicPr>
          <p:nvPr/>
        </p:nvPicPr>
        <p:blipFill>
          <a:blip r:embed="rId4"/>
          <a:stretch>
            <a:fillRect/>
          </a:stretch>
        </p:blipFill>
        <p:spPr>
          <a:xfrm>
            <a:off x="1135380" y="1340070"/>
            <a:ext cx="9860288" cy="4626390"/>
          </a:xfrm>
          <a:prstGeom prst="rect">
            <a:avLst/>
          </a:prstGeom>
        </p:spPr>
      </p:pic>
      <p:sp>
        <p:nvSpPr>
          <p:cNvPr id="6" name="Rectangle 1">
            <a:extLst>
              <a:ext uri="{FF2B5EF4-FFF2-40B4-BE49-F238E27FC236}">
                <a16:creationId xmlns:a16="http://schemas.microsoft.com/office/drawing/2014/main" id="{49AE9AC1-5235-4A96-B8D8-4821AA1D8CA4}"/>
              </a:ext>
            </a:extLst>
          </p:cNvPr>
          <p:cNvSpPr>
            <a:spLocks noChangeArrowheads="1"/>
          </p:cNvSpPr>
          <p:nvPr/>
        </p:nvSpPr>
        <p:spPr bwMode="auto">
          <a:xfrm>
            <a:off x="5691188" y="1301750"/>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152352"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graphicFrame>
        <p:nvGraphicFramePr>
          <p:cNvPr id="5" name="表格 4">
            <a:extLst>
              <a:ext uri="{FF2B5EF4-FFF2-40B4-BE49-F238E27FC236}">
                <a16:creationId xmlns:a16="http://schemas.microsoft.com/office/drawing/2014/main" id="{BBB50E4F-7108-4782-A842-E9DF4166C969}"/>
              </a:ext>
            </a:extLst>
          </p:cNvPr>
          <p:cNvGraphicFramePr>
            <a:graphicFrameLocks noGrp="1"/>
          </p:cNvGraphicFramePr>
          <p:nvPr>
            <p:extLst>
              <p:ext uri="{D42A27DB-BD31-4B8C-83A1-F6EECF244321}">
                <p14:modId xmlns:p14="http://schemas.microsoft.com/office/powerpoint/2010/main" val="2991710791"/>
              </p:ext>
            </p:extLst>
          </p:nvPr>
        </p:nvGraphicFramePr>
        <p:xfrm>
          <a:off x="1438275" y="1340070"/>
          <a:ext cx="9315450" cy="8951572"/>
        </p:xfrm>
        <a:graphic>
          <a:graphicData uri="http://schemas.openxmlformats.org/drawingml/2006/table">
            <a:tbl>
              <a:tblPr/>
              <a:tblGrid>
                <a:gridCol w="1409700">
                  <a:extLst>
                    <a:ext uri="{9D8B030D-6E8A-4147-A177-3AD203B41FA5}">
                      <a16:colId xmlns:a16="http://schemas.microsoft.com/office/drawing/2014/main" val="2275527466"/>
                    </a:ext>
                  </a:extLst>
                </a:gridCol>
                <a:gridCol w="2960370">
                  <a:extLst>
                    <a:ext uri="{9D8B030D-6E8A-4147-A177-3AD203B41FA5}">
                      <a16:colId xmlns:a16="http://schemas.microsoft.com/office/drawing/2014/main" val="801649688"/>
                    </a:ext>
                  </a:extLst>
                </a:gridCol>
                <a:gridCol w="1413510">
                  <a:extLst>
                    <a:ext uri="{9D8B030D-6E8A-4147-A177-3AD203B41FA5}">
                      <a16:colId xmlns:a16="http://schemas.microsoft.com/office/drawing/2014/main" val="863397390"/>
                    </a:ext>
                  </a:extLst>
                </a:gridCol>
                <a:gridCol w="3531870">
                  <a:extLst>
                    <a:ext uri="{9D8B030D-6E8A-4147-A177-3AD203B41FA5}">
                      <a16:colId xmlns:a16="http://schemas.microsoft.com/office/drawing/2014/main" val="3139904113"/>
                    </a:ext>
                  </a:extLst>
                </a:gridCol>
              </a:tblGrid>
              <a:tr h="231470">
                <a:tc>
                  <a:txBody>
                    <a:bodyPr/>
                    <a:lstStyle/>
                    <a:p>
                      <a:r>
                        <a:rPr lang="en-US" sz="1100" b="1">
                          <a:effectLst/>
                        </a:rPr>
                        <a:t>TERM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EXAMPLE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FIELD REQUIRED? (field:term)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98688799"/>
                  </a:ext>
                </a:extLst>
              </a:tr>
              <a:tr h="167345">
                <a:tc>
                  <a:txBody>
                    <a:bodyPr/>
                    <a:lstStyle/>
                    <a:p>
                      <a:r>
                        <a:rPr lang="zh-CN" altLang="en-US" sz="1100">
                          <a:effectLst/>
                        </a:rPr>
                        <a: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100">
                          <a:effectLst/>
                        </a:rPr>
                        <a: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Shows all events (including hidden and 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93489472"/>
                  </a:ext>
                </a:extLst>
              </a:tr>
              <a:tr h="120339">
                <a:tc>
                  <a:txBody>
                    <a:bodyPr/>
                    <a:lstStyle/>
                    <a:p>
                      <a:r>
                        <a:rPr lang="en-US" sz="1100" dirty="0">
                          <a:effectLst/>
                        </a:rPr>
                        <a:t>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dirty="0">
                          <a:effectLst/>
                        </a:rPr>
                        <a:t>id:54d8315ce6bb2d0500bcc7b4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Documents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418327599"/>
                  </a:ext>
                </a:extLst>
              </a:tr>
              <a:tr h="126359">
                <a:tc>
                  <a:txBody>
                    <a:bodyPr/>
                    <a:lstStyle/>
                    <a:p>
                      <a:r>
                        <a:rPr lang="en-US" sz="1100">
                          <a:effectLst/>
                        </a:rPr>
                        <a:t>organization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organization:54d8315ce6bb2d0500bcc7b4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Organization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83517205"/>
                  </a:ext>
                </a:extLst>
              </a:tr>
              <a:tr h="126359">
                <a:tc>
                  <a:txBody>
                    <a:bodyPr/>
                    <a:lstStyle/>
                    <a:p>
                      <a:r>
                        <a:rPr lang="en-US" sz="1100">
                          <a:effectLst/>
                        </a:rPr>
                        <a:t>project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project:54d8315ce6bb2d0500bcc7b4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Project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42624548"/>
                  </a:ext>
                </a:extLst>
              </a:tr>
              <a:tr h="126359">
                <a:tc>
                  <a:txBody>
                    <a:bodyPr/>
                    <a:lstStyle/>
                    <a:p>
                      <a:r>
                        <a:rPr lang="en-US" sz="1100">
                          <a:effectLst/>
                        </a:rPr>
                        <a:t>stack</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stack:54d8315ce6bb2d0500bcc7b4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Stack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55258081"/>
                  </a:ext>
                </a:extLst>
              </a:tr>
              <a:tr h="120339">
                <a:tc>
                  <a:txBody>
                    <a:bodyPr/>
                    <a:lstStyle/>
                    <a:p>
                      <a:r>
                        <a:rPr lang="en-US" sz="1100">
                          <a:effectLst/>
                        </a:rPr>
                        <a:t>reference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reference:12345678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Reference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60687772"/>
                  </a:ext>
                </a:extLst>
              </a:tr>
              <a:tr h="120339">
                <a:tc>
                  <a:txBody>
                    <a:bodyPr/>
                    <a:lstStyle/>
                    <a:p>
                      <a:r>
                        <a:rPr lang="en-US" sz="1100">
                          <a:effectLst/>
                        </a:rPr>
                        <a:t>session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session:12345678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Session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129578"/>
                  </a:ext>
                </a:extLst>
              </a:tr>
              <a:tr h="120339">
                <a:tc>
                  <a:txBody>
                    <a:bodyPr/>
                    <a:lstStyle/>
                    <a:p>
                      <a:r>
                        <a:rPr lang="en-US" sz="1100">
                          <a:effectLst/>
                        </a:rPr>
                        <a:t>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type:error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Event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93475912"/>
                  </a:ext>
                </a:extLst>
              </a:tr>
              <a:tr h="126359">
                <a:tc>
                  <a:txBody>
                    <a:bodyPr/>
                    <a:lstStyle/>
                    <a:p>
                      <a:r>
                        <a:rPr lang="en-US" sz="1100">
                          <a:effectLst/>
                        </a:rPr>
                        <a:t>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source:"my log source" or "my log 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Event 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77464962"/>
                  </a:ext>
                </a:extLst>
              </a:tr>
              <a:tr h="120339">
                <a:tc>
                  <a:txBody>
                    <a:bodyPr/>
                    <a:lstStyle/>
                    <a:p>
                      <a:r>
                        <a:rPr lang="en-US" sz="1100">
                          <a:effectLst/>
                        </a:rPr>
                        <a:t>level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level:Error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Log level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84540263"/>
                  </a:ext>
                </a:extLst>
              </a:tr>
              <a:tr h="126359">
                <a:tc>
                  <a:txBody>
                    <a:bodyPr/>
                    <a:lstStyle/>
                    <a:p>
                      <a:r>
                        <a:rPr lang="en-US" sz="1100">
                          <a:effectLst/>
                        </a:rPr>
                        <a:t>date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date:"2020-10-16T12:00:00.000"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Occurrence date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74411150"/>
                  </a:ext>
                </a:extLst>
              </a:tr>
              <a:tr h="126359">
                <a:tc>
                  <a:txBody>
                    <a:bodyPr/>
                    <a:lstStyle/>
                    <a:p>
                      <a:r>
                        <a:rPr lang="en-US" sz="1100">
                          <a:effectLst/>
                        </a:rPr>
                        <a:t>first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first:true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 if first occurrence of event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31724778"/>
                  </a:ext>
                </a:extLst>
              </a:tr>
              <a:tr h="231470">
                <a:tc>
                  <a:txBody>
                    <a:bodyPr/>
                    <a:lstStyle/>
                    <a:p>
                      <a:r>
                        <a:rPr lang="en-US" sz="1100">
                          <a:effectLst/>
                        </a:rPr>
                        <a:t>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message:"My error message" or "My error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Event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95479572"/>
                  </a:ext>
                </a:extLst>
              </a:tr>
              <a:tr h="126359">
                <a:tc>
                  <a:txBody>
                    <a:bodyPr/>
                    <a:lstStyle/>
                    <a:p>
                      <a:r>
                        <a:rPr lang="en-US" sz="1100">
                          <a:effectLst/>
                        </a:rPr>
                        <a:t>tag</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tag:"Blake Niemyjski" or tag:Blake or blake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Tags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13190669"/>
                  </a:ext>
                </a:extLst>
              </a:tr>
              <a:tr h="120339">
                <a:tc>
                  <a:txBody>
                    <a:bodyPr/>
                    <a:lstStyle/>
                    <a:p>
                      <a:r>
                        <a:rPr lang="en-US" sz="1100">
                          <a:effectLst/>
                        </a:rPr>
                        <a:t>value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value:1</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Value of event (used in charts)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70033896"/>
                  </a:ext>
                </a:extLst>
              </a:tr>
              <a:tr h="120339">
                <a:tc>
                  <a:txBody>
                    <a:bodyPr/>
                    <a:lstStyle/>
                    <a:p>
                      <a:r>
                        <a:rPr lang="en-US" sz="1100">
                          <a:effectLst/>
                        </a:rPr>
                        <a:t>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fixed:true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 if marked as 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74680948"/>
                  </a:ext>
                </a:extLst>
              </a:tr>
              <a:tr h="120339">
                <a:tc>
                  <a:txBody>
                    <a:bodyPr/>
                    <a:lstStyle/>
                    <a:p>
                      <a:r>
                        <a:rPr lang="en-US" sz="1100">
                          <a:effectLst/>
                        </a:rPr>
                        <a:t>hidden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hidden:true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 if marked as hidden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81438317"/>
                  </a:ext>
                </a:extLst>
              </a:tr>
              <a:tr h="126359">
                <a:tc>
                  <a:txBody>
                    <a:bodyPr/>
                    <a:lstStyle/>
                    <a:p>
                      <a:r>
                        <a:rPr lang="en-US" sz="1100">
                          <a:effectLst/>
                        </a:rPr>
                        <a:t>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version:1 or version:1.0 or version:1.0.0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Application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9716949"/>
                  </a:ext>
                </a:extLst>
              </a:tr>
              <a:tr h="120339">
                <a:tc>
                  <a:txBody>
                    <a:bodyPr/>
                    <a:lstStyle/>
                    <a:p>
                      <a:r>
                        <a:rPr lang="en-US" sz="1100">
                          <a:effectLst/>
                        </a:rPr>
                        <a:t>machine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machine:Server or Server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 name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942257403"/>
                  </a:ext>
                </a:extLst>
              </a:tr>
              <a:tr h="120339">
                <a:tc>
                  <a:txBody>
                    <a:bodyPr/>
                    <a:lstStyle/>
                    <a:p>
                      <a:r>
                        <a:rPr lang="en-US" sz="1100">
                          <a:effectLst/>
                        </a:rPr>
                        <a:t>ip</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ip:127.0.0.1 or 127.0.0.1</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IP address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61920508"/>
                  </a:ext>
                </a:extLst>
              </a:tr>
              <a:tr h="120339">
                <a:tc>
                  <a:txBody>
                    <a:bodyPr/>
                    <a:lstStyle/>
                    <a:p>
                      <a:r>
                        <a:rPr lang="en-US" sz="1100">
                          <a:effectLst/>
                        </a:rPr>
                        <a:t>architecture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architecture:x64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 architecture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3563435"/>
                  </a:ext>
                </a:extLst>
              </a:tr>
              <a:tr h="126359">
                <a:tc>
                  <a:txBody>
                    <a:bodyPr/>
                    <a:lstStyle/>
                    <a:p>
                      <a:r>
                        <a:rPr lang="en-US" sz="1100">
                          <a:effectLst/>
                        </a:rPr>
                        <a:t>useragent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useragent:IE or useragent:"Mozilla/5.0"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 Agent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1626010"/>
                  </a:ext>
                </a:extLst>
              </a:tr>
              <a:tr h="120339">
                <a:tc>
                  <a:txBody>
                    <a:bodyPr/>
                    <a:lstStyle/>
                    <a:p>
                      <a:r>
                        <a:rPr lang="en-US" sz="1100">
                          <a:effectLst/>
                        </a:rPr>
                        <a:t>path</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path:"/cart" or "/cart"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URL path</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6026601"/>
                  </a:ext>
                </a:extLst>
              </a:tr>
              <a:tr h="120339">
                <a:tc>
                  <a:txBody>
                    <a:bodyPr/>
                    <a:lstStyle/>
                    <a:p>
                      <a:r>
                        <a:rPr lang="en-US" sz="1100">
                          <a:effectLst/>
                        </a:rPr>
                        <a:t>browser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browser:Chrome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31347946"/>
                  </a:ext>
                </a:extLst>
              </a:tr>
              <a:tr h="120339">
                <a:tc>
                  <a:txBody>
                    <a:bodyPr/>
                    <a:lstStyle/>
                    <a:p>
                      <a:r>
                        <a:rPr lang="en-US" sz="1100">
                          <a:effectLst/>
                        </a:rPr>
                        <a:t>browser.version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browser.version:50.0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Browser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04353636"/>
                  </a:ext>
                </a:extLst>
              </a:tr>
              <a:tr h="120339">
                <a:tc>
                  <a:txBody>
                    <a:bodyPr/>
                    <a:lstStyle/>
                    <a:p>
                      <a:r>
                        <a:rPr lang="en-US" sz="1100">
                          <a:effectLst/>
                        </a:rPr>
                        <a:t>browser.major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browser.major:50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 major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23801501"/>
                  </a:ext>
                </a:extLst>
              </a:tr>
              <a:tr h="120339">
                <a:tc>
                  <a:txBody>
                    <a:bodyPr/>
                    <a:lstStyle/>
                    <a:p>
                      <a:r>
                        <a:rPr lang="en-US" sz="1100">
                          <a:effectLst/>
                        </a:rPr>
                        <a:t>device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device:iPhone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Device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85457890"/>
                  </a:ext>
                </a:extLst>
              </a:tr>
              <a:tr h="120339">
                <a:tc>
                  <a:txBody>
                    <a:bodyPr/>
                    <a:lstStyle/>
                    <a:p>
                      <a:r>
                        <a:rPr lang="en-US" sz="1100">
                          <a:effectLst/>
                        </a:rPr>
                        <a:t>os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os:iOS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Operating System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90191454"/>
                  </a:ext>
                </a:extLst>
              </a:tr>
              <a:tr h="120339">
                <a:tc>
                  <a:txBody>
                    <a:bodyPr/>
                    <a:lstStyle/>
                    <a:p>
                      <a:r>
                        <a:rPr lang="en-US" sz="1100">
                          <a:effectLst/>
                        </a:rPr>
                        <a:t>os.version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os.version:8.0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Operating System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502392517"/>
                  </a:ext>
                </a:extLst>
              </a:tr>
              <a:tr h="126359">
                <a:tc>
                  <a:txBody>
                    <a:bodyPr/>
                    <a:lstStyle/>
                    <a:p>
                      <a:r>
                        <a:rPr lang="en-US" sz="1100">
                          <a:effectLst/>
                        </a:rPr>
                        <a:t>os.major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os.major:8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Operating System major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9761311"/>
                  </a:ext>
                </a:extLst>
              </a:tr>
              <a:tr h="120339">
                <a:tc>
                  <a:txBody>
                    <a:bodyPr/>
                    <a:lstStyle/>
                    <a:p>
                      <a:r>
                        <a:rPr lang="en-US" sz="1100">
                          <a:effectLst/>
                        </a:rPr>
                        <a:t>bot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bot:true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bot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33661630"/>
                  </a:ext>
                </a:extLst>
              </a:tr>
              <a:tr h="120339">
                <a:tc>
                  <a:txBody>
                    <a:bodyPr/>
                    <a:lstStyle/>
                    <a:p>
                      <a:r>
                        <a:rPr lang="en-US" sz="1100">
                          <a:effectLst/>
                        </a:rPr>
                        <a:t>error.code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error.code:500 or 500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code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1772110"/>
                  </a:ext>
                </a:extLst>
              </a:tr>
              <a:tr h="331294">
                <a:tc>
                  <a:txBody>
                    <a:bodyPr/>
                    <a:lstStyle/>
                    <a:p>
                      <a:r>
                        <a:rPr lang="en-US" sz="1100">
                          <a:effectLst/>
                        </a:rPr>
                        <a:t>error.message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error.message:"A NullReferenceException occurred" or "A NullReferenceException occurred"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09749125"/>
                  </a:ext>
                </a:extLst>
              </a:tr>
              <a:tr h="231470">
                <a:tc>
                  <a:txBody>
                    <a:bodyPr/>
                    <a:lstStyle/>
                    <a:p>
                      <a:r>
                        <a:rPr lang="en-US" sz="1100">
                          <a:effectLst/>
                        </a:rPr>
                        <a:t>error.type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error.type:"System.NullReferenceException" or "System.NullReferenceException"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81056895"/>
                  </a:ext>
                </a:extLst>
              </a:tr>
              <a:tr h="249320">
                <a:tc>
                  <a:txBody>
                    <a:bodyPr/>
                    <a:lstStyle/>
                    <a:p>
                      <a:r>
                        <a:rPr lang="en-US" sz="1100">
                          <a:effectLst/>
                        </a:rPr>
                        <a:t>error.targettype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error.targettype:"System.NullReferenceException"or "System.NullReferenceException"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 target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27861067"/>
                  </a:ext>
                </a:extLst>
              </a:tr>
              <a:tr h="231470">
                <a:tc>
                  <a:txBody>
                    <a:bodyPr/>
                    <a:lstStyle/>
                    <a:p>
                      <a:r>
                        <a:rPr lang="en-US" sz="1100">
                          <a:effectLst/>
                        </a:rPr>
                        <a:t>error.targetmethod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error.targetmethod:AssociateWithCurrentThread or AssociateWithCurrentThread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target method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80218722"/>
                  </a:ext>
                </a:extLst>
              </a:tr>
              <a:tr h="231470">
                <a:tc>
                  <a:txBody>
                    <a:bodyPr/>
                    <a:lstStyle/>
                    <a:p>
                      <a:r>
                        <a:rPr lang="en-US" sz="1100">
                          <a:effectLst/>
                        </a:rPr>
                        <a:t>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user:"random user identifier" or "random user identifier"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Uniquely identifies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34274307"/>
                  </a:ext>
                </a:extLst>
              </a:tr>
              <a:tr h="167345">
                <a:tc>
                  <a:txBody>
                    <a:bodyPr/>
                    <a:lstStyle/>
                    <a:p>
                      <a:r>
                        <a:rPr lang="en-US" sz="1100">
                          <a:effectLst/>
                        </a:rPr>
                        <a:t>user.name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user:"Exceptionless User" or "Exceptionless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Friendly name of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80473574"/>
                  </a:ext>
                </a:extLst>
              </a:tr>
              <a:tr h="231470">
                <a:tc>
                  <a:txBody>
                    <a:bodyPr/>
                    <a:lstStyle/>
                    <a:p>
                      <a:r>
                        <a:rPr lang="en-US" sz="1100">
                          <a:effectLst/>
                        </a:rPr>
                        <a:t>user.description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user.description:"I clicked the button" or "I clicked the button"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 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16290346"/>
                  </a:ext>
                </a:extLst>
              </a:tr>
              <a:tr h="231470">
                <a:tc>
                  <a:txBody>
                    <a:bodyPr/>
                    <a:lstStyle/>
                    <a:p>
                      <a:r>
                        <a:rPr lang="en-US" sz="1100">
                          <a:effectLst/>
                        </a:rPr>
                        <a:t>user.email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user.email:"support@exceptionless.io" or "support@exceptionless.io"</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dirty="0">
                          <a:effectLst/>
                        </a:rPr>
                        <a:t>User Email Address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728753168"/>
                  </a:ext>
                </a:extLst>
              </a:tr>
            </a:tbl>
          </a:graphicData>
        </a:graphic>
      </p:graphicFrame>
      <p:sp>
        <p:nvSpPr>
          <p:cNvPr id="6" name="Rectangle 1">
            <a:extLst>
              <a:ext uri="{FF2B5EF4-FFF2-40B4-BE49-F238E27FC236}">
                <a16:creationId xmlns:a16="http://schemas.microsoft.com/office/drawing/2014/main" id="{49AE9AC1-5235-4A96-B8D8-4821AA1D8CA4}"/>
              </a:ext>
            </a:extLst>
          </p:cNvPr>
          <p:cNvSpPr>
            <a:spLocks noChangeArrowheads="1"/>
          </p:cNvSpPr>
          <p:nvPr/>
        </p:nvSpPr>
        <p:spPr bwMode="auto">
          <a:xfrm>
            <a:off x="5691188" y="1301750"/>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152352"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889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8510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数据一致性</a:t>
            </a:r>
          </a:p>
        </p:txBody>
      </p:sp>
    </p:spTree>
    <p:extLst>
      <p:ext uri="{BB962C8B-B14F-4D97-AF65-F5344CB8AC3E}">
        <p14:creationId xmlns:p14="http://schemas.microsoft.com/office/powerpoint/2010/main" val="2574462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828916" y="1354257"/>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9653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MassTransit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3179973" cy="369332"/>
          </a:xfrm>
          <a:prstGeom prst="rect">
            <a:avLst/>
          </a:prstGeom>
        </p:spPr>
        <p:txBody>
          <a:bodyPr wrap="none">
            <a:spAutoFit/>
          </a:bodyPr>
          <a:lstStyle/>
          <a:p>
            <a:r>
              <a:rPr lang="en-US" altLang="zh-CN" dirty="0"/>
              <a:t>http://masstransit-project.com/</a:t>
            </a:r>
            <a:endParaRPr lang="zh-CN" altLang="en-US" dirty="0"/>
          </a:p>
        </p:txBody>
      </p:sp>
    </p:spTree>
    <p:extLst>
      <p:ext uri="{BB962C8B-B14F-4D97-AF65-F5344CB8AC3E}">
        <p14:creationId xmlns:p14="http://schemas.microsoft.com/office/powerpoint/2010/main" val="640031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r>
              <a:rPr lang="en-US" altLang="zh-CN" dirty="0" err="1"/>
              <a:t>MassTransit</a:t>
            </a:r>
            <a:r>
              <a:rPr lang="zh-CN" altLang="en-US" dirty="0"/>
              <a:t>是一个开源、免费、轻量级的消息总线，用于</a:t>
            </a:r>
            <a:r>
              <a:rPr lang="en-US" altLang="zh-CN" dirty="0" err="1"/>
              <a:t>.net</a:t>
            </a:r>
            <a:r>
              <a:rPr lang="zh-CN" altLang="en-US" dirty="0"/>
              <a:t>分布式开发。</a:t>
            </a:r>
            <a:endParaRPr lang="en-US" altLang="zh-CN" dirty="0"/>
          </a:p>
          <a:p>
            <a:r>
              <a:rPr lang="en-US" altLang="zh-CN" dirty="0" err="1"/>
              <a:t>MassTransit</a:t>
            </a:r>
            <a:r>
              <a:rPr lang="zh-CN" altLang="en-US" dirty="0"/>
              <a:t>基于</a:t>
            </a:r>
            <a:r>
              <a:rPr lang="en-US" altLang="zh-CN" dirty="0"/>
              <a:t>RabbitMQ</a:t>
            </a:r>
            <a:r>
              <a:rPr lang="zh-CN" altLang="en-US" dirty="0"/>
              <a:t>或</a:t>
            </a:r>
            <a:r>
              <a:rPr lang="en-US" altLang="zh-CN" dirty="0"/>
              <a:t>Azure Service Bus</a:t>
            </a:r>
            <a:r>
              <a:rPr lang="zh-CN" altLang="en-US" dirty="0"/>
              <a:t>封装。</a:t>
            </a:r>
            <a:endParaRPr lang="en-US" altLang="zh-CN" dirty="0"/>
          </a:p>
          <a:p>
            <a:pPr marL="0" indent="0">
              <a:buNone/>
            </a:pPr>
            <a:endParaRPr lang="zh-CN" altLang="en-US" dirty="0"/>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a:xfrm>
            <a:off x="4838700" y="3215639"/>
            <a:ext cx="2514600" cy="1097281"/>
          </a:xfrm>
        </p:spPr>
        <p:txBody>
          <a:bodyPr>
            <a:normAutofit/>
          </a:bodyPr>
          <a:lstStyle/>
          <a:p>
            <a:pPr marL="0" indent="0">
              <a:buNone/>
            </a:pPr>
            <a:r>
              <a:rPr lang="en-US" altLang="zh-CN" sz="6000" dirty="0"/>
              <a:t>Demo</a:t>
            </a:r>
            <a:endParaRPr lang="zh-CN" altLang="en-US" sz="6000" dirty="0"/>
          </a:p>
        </p:txBody>
      </p:sp>
    </p:spTree>
    <p:extLst>
      <p:ext uri="{BB962C8B-B14F-4D97-AF65-F5344CB8AC3E}">
        <p14:creationId xmlns:p14="http://schemas.microsoft.com/office/powerpoint/2010/main" val="359634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03393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Quartz.NET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365323" y="3729587"/>
            <a:ext cx="3474990" cy="369332"/>
          </a:xfrm>
          <a:prstGeom prst="rect">
            <a:avLst/>
          </a:prstGeom>
        </p:spPr>
        <p:txBody>
          <a:bodyPr wrap="none">
            <a:spAutoFit/>
          </a:bodyPr>
          <a:lstStyle/>
          <a:p>
            <a:r>
              <a:rPr lang="en-US" altLang="zh-CN" dirty="0"/>
              <a:t>https://www.quartz-scheduler.net/</a:t>
            </a:r>
            <a:endParaRPr lang="zh-CN" altLang="en-US" dirty="0"/>
          </a:p>
        </p:txBody>
      </p:sp>
    </p:spTree>
    <p:extLst>
      <p:ext uri="{BB962C8B-B14F-4D97-AF65-F5344CB8AC3E}">
        <p14:creationId xmlns:p14="http://schemas.microsoft.com/office/powerpoint/2010/main" val="1678565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4" name="内容占位符 2">
            <a:extLst>
              <a:ext uri="{FF2B5EF4-FFF2-40B4-BE49-F238E27FC236}">
                <a16:creationId xmlns:a16="http://schemas.microsoft.com/office/drawing/2014/main" id="{D803F5C2-1B41-40A4-A55F-C5783B7AE241}"/>
              </a:ext>
            </a:extLst>
          </p:cNvPr>
          <p:cNvSpPr txBox="1">
            <a:spLocks/>
          </p:cNvSpPr>
          <p:nvPr/>
        </p:nvSpPr>
        <p:spPr>
          <a:xfrm>
            <a:off x="990600" y="1492469"/>
            <a:ext cx="10515600" cy="4836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Quartz.Net</a:t>
            </a:r>
            <a:r>
              <a:rPr lang="zh-CN" altLang="en-US" dirty="0"/>
              <a:t>是一个强大，开源，轻量的作业调度框架。</a:t>
            </a:r>
            <a:endParaRPr lang="en-US" altLang="zh-CN" dirty="0"/>
          </a:p>
          <a:p>
            <a:r>
              <a:rPr lang="zh-CN" altLang="en-US" dirty="0"/>
              <a:t>支持数据库，集群，</a:t>
            </a:r>
            <a:r>
              <a:rPr lang="en-US" altLang="zh-CN" dirty="0" err="1"/>
              <a:t>Cron</a:t>
            </a:r>
            <a:r>
              <a:rPr lang="en-US" altLang="zh-CN" dirty="0"/>
              <a:t>-like</a:t>
            </a:r>
            <a:r>
              <a:rPr lang="zh-CN" altLang="en-US" dirty="0"/>
              <a:t>表达式。</a:t>
            </a:r>
            <a:endParaRPr lang="en-US" altLang="zh-CN" dirty="0"/>
          </a:p>
          <a:p>
            <a:pPr marL="0" indent="0">
              <a:buFont typeface="Arial" panose="020B0604020202020204" pitchFamily="34" charset="0"/>
              <a:buNone/>
            </a:pPr>
            <a:endParaRPr lang="zh-CN" altLang="en-US" dirty="0"/>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5" name="内容占位符 2">
            <a:extLst>
              <a:ext uri="{FF2B5EF4-FFF2-40B4-BE49-F238E27FC236}">
                <a16:creationId xmlns:a16="http://schemas.microsoft.com/office/drawing/2014/main" id="{E23F6CF5-AD90-4659-A453-A0952F6BB2B3}"/>
              </a:ext>
            </a:extLst>
          </p:cNvPr>
          <p:cNvSpPr>
            <a:spLocks noGrp="1"/>
          </p:cNvSpPr>
          <p:nvPr>
            <p:ph idx="1"/>
          </p:nvPr>
        </p:nvSpPr>
        <p:spPr>
          <a:xfrm>
            <a:off x="4838700" y="3215639"/>
            <a:ext cx="2514600" cy="1097281"/>
          </a:xfrm>
        </p:spPr>
        <p:txBody>
          <a:bodyPr>
            <a:normAutofit/>
          </a:bodyPr>
          <a:lstStyle/>
          <a:p>
            <a:pPr marL="0" indent="0">
              <a:buNone/>
            </a:pPr>
            <a:r>
              <a:rPr lang="en-US" altLang="zh-CN" sz="6000" dirty="0"/>
              <a:t>Demo</a:t>
            </a:r>
            <a:endParaRPr lang="zh-CN" altLang="en-US" sz="6000" dirty="0"/>
          </a:p>
        </p:txBody>
      </p:sp>
    </p:spTree>
    <p:extLst>
      <p:ext uri="{BB962C8B-B14F-4D97-AF65-F5344CB8AC3E}">
        <p14:creationId xmlns:p14="http://schemas.microsoft.com/office/powerpoint/2010/main" val="4075476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8129546" cy="646331"/>
          </a:xfrm>
          <a:prstGeom prst="rect">
            <a:avLst/>
          </a:prstGeom>
        </p:spPr>
        <p:txBody>
          <a:bodyPr wrap="square">
            <a:spAutoFit/>
          </a:bodyPr>
          <a:lstStyle/>
          <a:p>
            <a:r>
              <a:rPr lang="en-US" altLang="zh-CN" dirty="0"/>
              <a:t>1</a:t>
            </a:r>
            <a:r>
              <a:rPr lang="zh-CN" altLang="en-US" dirty="0"/>
              <a:t>、注意首次登录</a:t>
            </a:r>
            <a:endParaRPr lang="en-US" altLang="zh-CN" dirty="0"/>
          </a:p>
          <a:p>
            <a:r>
              <a:rPr lang="en-US" altLang="zh-CN" dirty="0"/>
              <a:t>2</a:t>
            </a:r>
            <a:r>
              <a:rPr lang="zh-CN" altLang="en-US" dirty="0"/>
              <a:t>、配置下设置邮件通知，注意要写上“系统管理员邮件地址”才会测试成功</a:t>
            </a:r>
          </a:p>
        </p:txBody>
      </p:sp>
      <p:pic>
        <p:nvPicPr>
          <p:cNvPr id="4" name="图片 3">
            <a:extLst>
              <a:ext uri="{FF2B5EF4-FFF2-40B4-BE49-F238E27FC236}">
                <a16:creationId xmlns:a16="http://schemas.microsoft.com/office/drawing/2014/main" id="{C13C402F-BDF0-4DCD-86BF-D0629ECAB13C}"/>
              </a:ext>
            </a:extLst>
          </p:cNvPr>
          <p:cNvPicPr>
            <a:picLocks noChangeAspect="1"/>
          </p:cNvPicPr>
          <p:nvPr/>
        </p:nvPicPr>
        <p:blipFill>
          <a:blip r:embed="rId2"/>
          <a:stretch>
            <a:fillRect/>
          </a:stretch>
        </p:blipFill>
        <p:spPr>
          <a:xfrm>
            <a:off x="2019300" y="2593220"/>
            <a:ext cx="7399020" cy="3596027"/>
          </a:xfrm>
          <a:prstGeom prst="rect">
            <a:avLst/>
          </a:prstGeom>
        </p:spPr>
      </p:pic>
    </p:spTree>
    <p:extLst>
      <p:ext uri="{BB962C8B-B14F-4D97-AF65-F5344CB8AC3E}">
        <p14:creationId xmlns:p14="http://schemas.microsoft.com/office/powerpoint/2010/main" val="3852712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18976</TotalTime>
  <Words>6283</Words>
  <Application>Microsoft Office PowerPoint</Application>
  <PresentationFormat>宽屏</PresentationFormat>
  <Paragraphs>1058</Paragraphs>
  <Slides>99</Slides>
  <Notes>10</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99</vt:i4>
      </vt:variant>
    </vt:vector>
  </HeadingPairs>
  <TitlesOfParts>
    <vt:vector size="118" baseType="lpstr">
      <vt:lpstr>&amp;quot</vt:lpstr>
      <vt:lpstr>Helvetica Neue</vt:lpstr>
      <vt:lpstr>Inconsolata</vt:lpstr>
      <vt:lpstr>等线</vt:lpstr>
      <vt:lpstr>等线 Light</vt:lpstr>
      <vt:lpstr>宋体</vt:lpstr>
      <vt:lpstr>微软雅黑</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Ocelot验证</vt:lpstr>
      <vt:lpstr>PowerPoint 演示文稿</vt:lpstr>
      <vt:lpstr>Docker</vt:lpstr>
      <vt:lpstr>Docker-镜像</vt:lpstr>
      <vt:lpstr>Docker-容器</vt:lpstr>
      <vt:lpstr>Docker-Dockefile</vt:lpstr>
      <vt:lpstr>Docker生成asp.net core镜像和运行</vt:lpstr>
      <vt:lpstr>Docker生成asp.net core镜像和运行</vt:lpstr>
      <vt:lpstr>PowerPoint 演示文稿</vt:lpstr>
      <vt:lpstr>APM-InfluxDB+Grafana</vt:lpstr>
      <vt:lpstr>APM-Grafana告警</vt:lpstr>
      <vt:lpstr>APM-Grafana告警</vt:lpstr>
      <vt:lpstr>APM-Grafana告警</vt:lpstr>
      <vt:lpstr>APM-App.Metrics</vt:lpstr>
      <vt:lpstr>PowerPoint 演示文稿</vt:lpstr>
      <vt:lpstr>Exceptionless</vt:lpstr>
      <vt:lpstr>Exceptionless</vt:lpstr>
      <vt:lpstr>Exceptionless</vt:lpstr>
      <vt:lpstr>PowerPoint 演示文稿</vt:lpstr>
      <vt:lpstr>CAP定理</vt:lpstr>
      <vt:lpstr>最终一致性  </vt:lpstr>
      <vt:lpstr>最终一致性-补偿机制</vt:lpstr>
      <vt:lpstr>幂等和防重</vt:lpstr>
      <vt:lpstr>PowerPoint 演示文稿</vt:lpstr>
      <vt:lpstr>MassTransit</vt:lpstr>
      <vt:lpstr>MassTransit</vt:lpstr>
      <vt:lpstr>PowerPoint 演示文稿</vt:lpstr>
      <vt:lpstr>Quartz.Net</vt:lpstr>
      <vt:lpstr>Quartz.Net</vt:lpstr>
      <vt:lpstr>PowerPoint 演示文稿</vt:lpstr>
      <vt:lpstr>Jenkins</vt:lpstr>
      <vt:lpstr>Jenkins</vt:lpstr>
      <vt:lpstr>PowerPoint 演示文稿</vt:lpstr>
      <vt:lpstr>高质量代码</vt:lpstr>
      <vt:lpstr>单元测试</vt:lpstr>
      <vt:lpstr>优秀单元测试特性</vt:lpstr>
      <vt:lpstr>XUnit</vt:lpstr>
      <vt:lpstr>XUnit</vt:lpstr>
      <vt:lpstr>XUnit</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Dapper</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185</cp:revision>
  <dcterms:created xsi:type="dcterms:W3CDTF">2017-11-23T01:18:02Z</dcterms:created>
  <dcterms:modified xsi:type="dcterms:W3CDTF">2018-04-17T05:30:57Z</dcterms:modified>
</cp:coreProperties>
</file>