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3.xml" ContentType="application/vnd.openxmlformats-officedocument.presentationml.notesSlide+xml"/>
  <Override PartName="/ppt/theme/themeOverride1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8.xml" ContentType="application/vnd.openxmlformats-officedocument.themeOverride+xml"/>
  <Override PartName="/ppt/notesSlides/notesSlide7.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1.xml" ContentType="application/vnd.openxmlformats-officedocument.themeOverride+xml"/>
  <Override PartName="/ppt/notesSlides/notesSlide8.xml" ContentType="application/vnd.openxmlformats-officedocument.presentationml.notesSlide+xml"/>
  <Override PartName="/ppt/theme/themeOverride22.xml" ContentType="application/vnd.openxmlformats-officedocument.themeOverride+xml"/>
  <Override PartName="/ppt/notesSlides/notesSlide9.xml" ContentType="application/vnd.openxmlformats-officedocument.presentationml.notesSlide+xml"/>
  <Override PartName="/ppt/theme/themeOverride23.xml" ContentType="application/vnd.openxmlformats-officedocument.themeOverride+xml"/>
  <Override PartName="/ppt/notesSlides/notesSlide10.xml" ContentType="application/vnd.openxmlformats-officedocument.presentationml.notesSl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9"/>
  </p:notesMasterIdLst>
  <p:handoutMasterIdLst>
    <p:handoutMasterId r:id="rId100"/>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63" r:id="rId46"/>
    <p:sldId id="364" r:id="rId47"/>
    <p:sldId id="365" r:id="rId48"/>
    <p:sldId id="358" r:id="rId49"/>
    <p:sldId id="359" r:id="rId50"/>
    <p:sldId id="366" r:id="rId51"/>
    <p:sldId id="273" r:id="rId52"/>
    <p:sldId id="263" r:id="rId53"/>
    <p:sldId id="261" r:id="rId54"/>
    <p:sldId id="260" r:id="rId55"/>
    <p:sldId id="259" r:id="rId56"/>
    <p:sldId id="361" r:id="rId57"/>
    <p:sldId id="264" r:id="rId58"/>
    <p:sldId id="360" r:id="rId59"/>
    <p:sldId id="265" r:id="rId60"/>
    <p:sldId id="362" r:id="rId61"/>
    <p:sldId id="270" r:id="rId62"/>
    <p:sldId id="343" r:id="rId63"/>
    <p:sldId id="344" r:id="rId64"/>
    <p:sldId id="309" r:id="rId65"/>
    <p:sldId id="310" r:id="rId66"/>
    <p:sldId id="311" r:id="rId67"/>
    <p:sldId id="312" r:id="rId68"/>
    <p:sldId id="313" r:id="rId69"/>
    <p:sldId id="314" r:id="rId70"/>
    <p:sldId id="315" r:id="rId71"/>
    <p:sldId id="333" r:id="rId72"/>
    <p:sldId id="316" r:id="rId73"/>
    <p:sldId id="317" r:id="rId74"/>
    <p:sldId id="334"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5" r:id="rId89"/>
    <p:sldId id="331" r:id="rId90"/>
    <p:sldId id="332" r:id="rId91"/>
    <p:sldId id="276" r:id="rId92"/>
    <p:sldId id="275" r:id="rId93"/>
    <p:sldId id="272" r:id="rId94"/>
    <p:sldId id="266" r:id="rId95"/>
    <p:sldId id="267" r:id="rId96"/>
    <p:sldId id="268" r:id="rId97"/>
    <p:sldId id="269"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5712" autoAdjust="0"/>
  </p:normalViewPr>
  <p:slideViewPr>
    <p:cSldViewPr snapToGrid="0">
      <p:cViewPr varScale="1">
        <p:scale>
          <a:sx n="126" d="100"/>
          <a:sy n="126" d="100"/>
        </p:scale>
        <p:origin x="348" y="12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2018/4/13</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92</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49</a:t>
            </a:fld>
            <a:endParaRPr lang="zh-CN" altLang="en-US"/>
          </a:p>
        </p:txBody>
      </p:sp>
    </p:spTree>
    <p:extLst>
      <p:ext uri="{BB962C8B-B14F-4D97-AF65-F5344CB8AC3E}">
        <p14:creationId xmlns:p14="http://schemas.microsoft.com/office/powerpoint/2010/main" val="343882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50</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51</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54</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56</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90</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91</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2018/4/12</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hyperlink" Target="https://grafana.com/get" TargetMode="External"/><Relationship Id="rId5" Type="http://schemas.openxmlformats.org/officeDocument/2006/relationships/hyperlink" Target="https://portal.influxdata.com/" TargetMode="Externa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mailto:gswmicroservice@163.com"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hyperlink" Target="https://exceptionl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github.com/exceptionless/Exceptionless/rele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5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2.png"/><Relationship Id="rId9"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5004062" cy="523220"/>
          </a:xfrm>
          <a:prstGeom prst="rect">
            <a:avLst/>
          </a:prstGeom>
          <a:noFill/>
        </p:spPr>
        <p:txBody>
          <a:bodyPr wrap="none" rtlCol="0">
            <a:spAutoFit/>
          </a:bodyPr>
          <a:lstStyle/>
          <a:p>
            <a:r>
              <a:rPr lang="en-US" altLang="zh-CN" sz="2800" dirty="0" err="1"/>
              <a:t>HisMicrosoervice</a:t>
            </a:r>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838200" y="1335894"/>
            <a:ext cx="10681676"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830145"/>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5145011" y="3731004"/>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8884719" y="3731004"/>
            <a:ext cx="2450030" cy="369332"/>
          </a:xfrm>
          <a:prstGeom prst="rect">
            <a:avLst/>
          </a:prstGeom>
        </p:spPr>
        <p:txBody>
          <a:bodyPr wrap="none">
            <a:spAutoFit/>
          </a:bodyPr>
          <a:lstStyle/>
          <a:p>
            <a:r>
              <a:rPr lang="en-US" altLang="zh-CN"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1583229" y="3731004"/>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err="1"/>
              <a:t>APM-InfluxDB+Grafana</a:t>
            </a:r>
            <a:endParaRPr lang="zh-CN" altLang="en-US" dirty="0"/>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5393206" y="1596232"/>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8595986" y="1596232"/>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8595986" y="3832493"/>
            <a:ext cx="3195955" cy="1922149"/>
          </a:xfrm>
          <a:prstGeom prst="rect">
            <a:avLst/>
          </a:prstGeom>
        </p:spPr>
      </p:pic>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5016758"/>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influxdb</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hlinkClick r:id="rId5"/>
              </a:rPr>
              <a:t>https://portal.influxdata.com</a:t>
            </a:r>
            <a:endParaRPr lang="en-US" altLang="zh-CN" sz="1600" dirty="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、下载  </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en-US" altLang="zh-CN"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hlinkClick r:id="rId6"/>
              </a:rPr>
              <a:t>https://grafana.com/get</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influxd.exe</a:t>
            </a:r>
          </a:p>
          <a:p>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a:latin typeface="宋体" panose="02010600030101010101" pitchFamily="2" charset="-122"/>
                <a:ea typeface="宋体" panose="02010600030101010101" pitchFamily="2" charset="-122"/>
              </a:rPr>
              <a:t>bin</a:t>
            </a:r>
            <a:r>
              <a:rPr lang="zh-CN" altLang="en-US" sz="1600" dirty="0">
                <a:latin typeface="宋体" panose="02010600030101010101" pitchFamily="2" charset="-122"/>
                <a:ea typeface="宋体" panose="02010600030101010101" pitchFamily="2" charset="-122"/>
              </a:rPr>
              <a:t>目录下</a:t>
            </a:r>
            <a:r>
              <a:rPr lang="en-US" altLang="zh-CN" sz="1600" dirty="0">
                <a:latin typeface="宋体" panose="02010600030101010101" pitchFamily="2" charset="-122"/>
                <a:ea typeface="宋体" panose="02010600030101010101" pitchFamily="2" charset="-122"/>
              </a:rPr>
              <a:t>grafana-server.exe</a:t>
            </a:r>
          </a:p>
          <a:p>
            <a:endParaRPr lang="zh-CN" altLang="en-US"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rPr>
              <a:t>运行</a:t>
            </a:r>
            <a:r>
              <a:rPr lang="en-US" altLang="zh-CN" sz="1600" dirty="0" err="1">
                <a:latin typeface="宋体" panose="02010600030101010101" pitchFamily="2" charset="-122"/>
                <a:ea typeface="宋体" panose="02010600030101010101" pitchFamily="2" charset="-122"/>
              </a:rPr>
              <a:t>influxdb</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版本号下的</a:t>
            </a:r>
            <a:r>
              <a:rPr lang="en-US" altLang="zh-CN" sz="1600" dirty="0">
                <a:latin typeface="宋体" panose="02010600030101010101" pitchFamily="2" charset="-122"/>
                <a:ea typeface="宋体" panose="02010600030101010101" pitchFamily="2" charset="-122"/>
              </a:rPr>
              <a:t>influx.exe</a:t>
            </a:r>
            <a:r>
              <a:rPr lang="zh-CN" altLang="en-US" sz="1600" dirty="0">
                <a:latin typeface="宋体" panose="02010600030101010101" pitchFamily="2" charset="-122"/>
                <a:ea typeface="宋体" panose="02010600030101010101" pitchFamily="2" charset="-122"/>
              </a:rPr>
              <a:t>，输入</a:t>
            </a:r>
            <a:r>
              <a:rPr lang="en-US" altLang="zh-CN" sz="1600" dirty="0">
                <a:latin typeface="宋体" panose="02010600030101010101" pitchFamily="2" charset="-122"/>
                <a:ea typeface="宋体" panose="02010600030101010101" pitchFamily="2" charset="-122"/>
              </a:rPr>
              <a:t>create database </a:t>
            </a:r>
            <a:r>
              <a:rPr lang="en-US" altLang="zh-CN" sz="1600" dirty="0" err="1">
                <a:latin typeface="宋体" panose="02010600030101010101" pitchFamily="2" charset="-122"/>
                <a:ea typeface="宋体" panose="02010600030101010101" pitchFamily="2" charset="-122"/>
              </a:rPr>
              <a:t>MetricsDB</a:t>
            </a:r>
            <a:r>
              <a:rPr lang="zh-CN" altLang="en-US" sz="1600" dirty="0">
                <a:latin typeface="宋体" panose="02010600030101010101" pitchFamily="2" charset="-122"/>
                <a:ea typeface="宋体" panose="02010600030101010101" pitchFamily="2" charset="-122"/>
              </a:rPr>
              <a:t>创建数据库，同时</a:t>
            </a:r>
            <a:r>
              <a:rPr lang="en-US" altLang="zh-CN" sz="1600" dirty="0">
                <a:latin typeface="宋体" panose="02010600030101010101" pitchFamily="2" charset="-122"/>
                <a:ea typeface="宋体" panose="02010600030101010101" pitchFamily="2" charset="-122"/>
              </a:rPr>
              <a:t>create user “user1” with </a:t>
            </a:r>
            <a:r>
              <a:rPr lang="en-US" altLang="zh-CN" sz="1600">
                <a:latin typeface="宋体" panose="02010600030101010101" pitchFamily="2" charset="-122"/>
                <a:ea typeface="宋体" panose="02010600030101010101" pitchFamily="2" charset="-122"/>
              </a:rPr>
              <a:t>password ‘123456’ </a:t>
            </a:r>
            <a:r>
              <a:rPr lang="zh-CN" altLang="en-US" sz="1600" dirty="0">
                <a:latin typeface="宋体" panose="02010600030101010101" pitchFamily="2" charset="-122"/>
                <a:ea typeface="宋体" panose="02010600030101010101" pitchFamily="2" charset="-122"/>
              </a:rPr>
              <a:t>创建用户</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a:latin typeface="宋体" panose="02010600030101010101" pitchFamily="2" charset="-122"/>
                <a:ea typeface="宋体" panose="02010600030101010101" pitchFamily="2" charset="-122"/>
                <a:cs typeface="Times New Roman" panose="02020603050405020304" pitchFamily="18" charset="0"/>
              </a:rPr>
              <a:t>、配置</a:t>
            </a:r>
            <a:r>
              <a:rPr lang="en-US" altLang="zh-CN" sz="1600" dirty="0">
                <a:latin typeface="宋体" panose="02010600030101010101" pitchFamily="2" charset="-122"/>
                <a:ea typeface="宋体" panose="02010600030101010101" pitchFamily="2" charset="-122"/>
                <a:cs typeface="Times New Roman" panose="02020603050405020304" pitchFamily="18" charset="0"/>
              </a:rPr>
              <a:t>Grafana</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，然后启动网关程序，登录</a:t>
            </a:r>
            <a:r>
              <a:rPr lang="en-US" altLang="zh-CN" sz="1600" dirty="0">
                <a:latin typeface="宋体" panose="02010600030101010101" pitchFamily="2" charset="-122"/>
                <a:ea typeface="宋体" panose="02010600030101010101" pitchFamily="2" charset="-122"/>
                <a:cs typeface="Times New Roman" panose="02020603050405020304" pitchFamily="18" charset="0"/>
              </a:rPr>
              <a:t>localhost:3000</a:t>
            </a:r>
            <a:r>
              <a:rPr lang="zh-CN" altLang="en-US" sz="1600" dirty="0">
                <a:latin typeface="宋体" panose="02010600030101010101" pitchFamily="2" charset="-122"/>
                <a:ea typeface="宋体" panose="02010600030101010101" pitchFamily="2" charset="-122"/>
                <a:cs typeface="Times New Roman" panose="02020603050405020304" pitchFamily="18" charset="0"/>
              </a:rPr>
              <a:t>查看监控信息，用户名密码是：</a:t>
            </a:r>
            <a:r>
              <a:rPr lang="en-US" altLang="zh-CN" sz="1600" dirty="0">
                <a:latin typeface="宋体" panose="02010600030101010101" pitchFamily="2" charset="-122"/>
                <a:ea typeface="宋体" panose="02010600030101010101" pitchFamily="2" charset="-122"/>
                <a:cs typeface="Times New Roman" panose="02020603050405020304" pitchFamily="18" charset="0"/>
              </a:rPr>
              <a:t>admin</a:t>
            </a:r>
          </a:p>
          <a:p>
            <a:endParaRPr lang="en-US" altLang="zh-CN" sz="16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536174"/>
            <a:ext cx="4172628"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、打开</a:t>
            </a:r>
            <a:r>
              <a:rPr lang="en-US" altLang="zh-CN" sz="1600" dirty="0" err="1">
                <a:latin typeface="宋体" panose="02010600030101010101" pitchFamily="2" charset="-122"/>
                <a:ea typeface="宋体" panose="02010600030101010101" pitchFamily="2" charset="-122"/>
              </a:rPr>
              <a:t>grafana</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版本号下，</a:t>
            </a:r>
            <a:r>
              <a:rPr lang="en-US" altLang="zh-CN" sz="1600" dirty="0" err="1">
                <a:latin typeface="宋体" panose="02010600030101010101" pitchFamily="2" charset="-122"/>
                <a:ea typeface="宋体" panose="02010600030101010101" pitchFamily="2" charset="-122"/>
              </a:rPr>
              <a:t>conf</a:t>
            </a:r>
            <a:r>
              <a:rPr lang="zh-CN" altLang="en-US" sz="1600" dirty="0">
                <a:latin typeface="宋体" panose="02010600030101010101" pitchFamily="2" charset="-122"/>
                <a:ea typeface="宋体" panose="02010600030101010101" pitchFamily="2" charset="-122"/>
              </a:rPr>
              <a:t>目录下的</a:t>
            </a:r>
            <a:r>
              <a:rPr lang="en-US" altLang="zh-CN" sz="1600" dirty="0">
                <a:latin typeface="宋体" panose="02010600030101010101" pitchFamily="2" charset="-122"/>
                <a:ea typeface="宋体" panose="02010600030101010101" pitchFamily="2" charset="-122"/>
              </a:rPr>
              <a:t>defaults.ini</a:t>
            </a:r>
            <a:r>
              <a:rPr lang="zh-CN" altLang="en-US" sz="1600" dirty="0">
                <a:latin typeface="宋体" panose="02010600030101010101" pitchFamily="2" charset="-122"/>
                <a:ea typeface="宋体" panose="02010600030101010101" pitchFamily="2" charset="-122"/>
              </a:rPr>
              <a:t>，填写</a:t>
            </a:r>
            <a:r>
              <a:rPr lang="en-US" altLang="zh-CN" sz="1600" dirty="0">
                <a:latin typeface="宋体" panose="02010600030101010101" pitchFamily="2" charset="-122"/>
                <a:ea typeface="宋体" panose="02010600030101010101" pitchFamily="2" charset="-122"/>
              </a:rPr>
              <a:t>[smtp]</a:t>
            </a:r>
            <a:r>
              <a:rPr lang="zh-CN" altLang="en-US" sz="1600" dirty="0">
                <a:latin typeface="宋体" panose="02010600030101010101" pitchFamily="2" charset="-122"/>
                <a:ea typeface="宋体" panose="02010600030101010101" pitchFamily="2" charset="-122"/>
              </a:rPr>
              <a:t>节点信息</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C7465AB0-8195-448B-8A6E-254257DE665B}"/>
              </a:ext>
            </a:extLst>
          </p:cNvPr>
          <p:cNvSpPr/>
          <p:nvPr/>
        </p:nvSpPr>
        <p:spPr>
          <a:xfrm>
            <a:off x="1129300" y="2367171"/>
            <a:ext cx="5073380" cy="2292935"/>
          </a:xfrm>
          <a:prstGeom prst="rect">
            <a:avLst/>
          </a:prstGeom>
        </p:spPr>
        <p:txBody>
          <a:bodyPr wrap="square">
            <a:spAutoFit/>
          </a:bodyPr>
          <a:lstStyle/>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[smtp]</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enabled = true</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host = smtp.163.com:25</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user =</a:t>
            </a:r>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gswmicroservice</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a:solidFill>
                  <a:srgbClr val="00B050"/>
                </a:solidFill>
                <a:latin typeface="Anonymous Pro" panose="02060609030202000504" pitchFamily="49" charset="0"/>
                <a:ea typeface="Anonymous Pro" panose="02060609030202000504" pitchFamily="49" charset="0"/>
                <a:cs typeface="Times New Roman" panose="02020603050405020304" pitchFamily="18" charset="0"/>
              </a:rPr>
              <a:t># If the password contains # or ; you have to wrap it with triple quotes. Ex """#password;"""</a:t>
            </a:r>
          </a:p>
          <a:p>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password =gsw790622</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cert_file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key_file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skip_verify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false</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from_address</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hlinkClick r:id="rId2"/>
              </a:rPr>
              <a:t>gswmicroservice@163.com</a:t>
            </a:r>
            <a:endParaRPr lang="en-US" altLang="zh-CN" sz="1100" dirty="0">
              <a:latin typeface="Anonymous Pro" panose="02060609030202000504" pitchFamily="49" charset="0"/>
              <a:ea typeface="Anonymous Pro" panose="02060609030202000504" pitchFamily="49" charset="0"/>
              <a:cs typeface="Times New Roman" panose="02020603050405020304" pitchFamily="18" charset="0"/>
            </a:endParaRP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from_name</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 Grafana</a:t>
            </a:r>
          </a:p>
          <a:p>
            <a:r>
              <a:rPr lang="en-US" altLang="zh-CN" sz="1100" dirty="0" err="1">
                <a:latin typeface="Anonymous Pro" panose="02060609030202000504" pitchFamily="49" charset="0"/>
                <a:ea typeface="Anonymous Pro" panose="02060609030202000504" pitchFamily="49" charset="0"/>
                <a:cs typeface="Times New Roman" panose="02020603050405020304" pitchFamily="18" charset="0"/>
              </a:rPr>
              <a:t>ehlo_identity</a:t>
            </a:r>
            <a:r>
              <a:rPr lang="en-US" altLang="zh-CN" sz="1100" dirty="0">
                <a:latin typeface="Anonymous Pro" panose="02060609030202000504" pitchFamily="49" charset="0"/>
                <a:ea typeface="Anonymous Pro" panose="02060609030202000504" pitchFamily="49" charset="0"/>
                <a:cs typeface="Times New Roman" panose="02020603050405020304" pitchFamily="18" charset="0"/>
              </a:rPr>
              <a:t> =</a:t>
            </a:r>
          </a:p>
        </p:txBody>
      </p:sp>
      <p:pic>
        <p:nvPicPr>
          <p:cNvPr id="3" name="图片 2">
            <a:extLst>
              <a:ext uri="{FF2B5EF4-FFF2-40B4-BE49-F238E27FC236}">
                <a16:creationId xmlns:a16="http://schemas.microsoft.com/office/drawing/2014/main" id="{454425F5-F295-4B72-B015-2E5407F7C6E6}"/>
              </a:ext>
            </a:extLst>
          </p:cNvPr>
          <p:cNvPicPr>
            <a:picLocks noChangeAspect="1"/>
          </p:cNvPicPr>
          <p:nvPr/>
        </p:nvPicPr>
        <p:blipFill>
          <a:blip r:embed="rId3"/>
          <a:stretch>
            <a:fillRect/>
          </a:stretch>
        </p:blipFill>
        <p:spPr>
          <a:xfrm>
            <a:off x="7245547" y="1340070"/>
            <a:ext cx="3065199" cy="5027864"/>
          </a:xfrm>
          <a:prstGeom prst="rect">
            <a:avLst/>
          </a:prstGeom>
        </p:spPr>
      </p:pic>
    </p:spTree>
    <p:extLst>
      <p:ext uri="{BB962C8B-B14F-4D97-AF65-F5344CB8AC3E}">
        <p14:creationId xmlns:p14="http://schemas.microsoft.com/office/powerpoint/2010/main" val="233223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4" y="1536174"/>
            <a:ext cx="3943351" cy="830997"/>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dirty="0">
                <a:latin typeface="宋体" panose="02010600030101010101" pitchFamily="2" charset="-122"/>
                <a:ea typeface="宋体" panose="02010600030101010101" pitchFamily="2" charset="-122"/>
                <a:cs typeface="Times New Roman" panose="02020603050405020304" pitchFamily="18" charset="0"/>
              </a:rPr>
              <a:t>、进入</a:t>
            </a:r>
            <a:r>
              <a:rPr lang="en-US" altLang="zh-CN" sz="1600" dirty="0">
                <a:latin typeface="宋体" panose="02010600030101010101" pitchFamily="2" charset="-122"/>
                <a:ea typeface="宋体" panose="02010600030101010101" pitchFamily="2" charset="-122"/>
                <a:cs typeface="Times New Roman" panose="02020603050405020304" pitchFamily="18" charset="0"/>
              </a:rPr>
              <a:t>App 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的主界面，找到</a:t>
            </a:r>
            <a:r>
              <a:rPr lang="en-US" altLang="zh-CN" sz="1600" dirty="0">
                <a:latin typeface="宋体" panose="02010600030101010101" pitchFamily="2" charset="-122"/>
                <a:ea typeface="宋体" panose="02010600030101010101" pitchFamily="2" charset="-122"/>
                <a:cs typeface="Times New Roman" panose="02020603050405020304" pitchFamily="18" charset="0"/>
              </a:rPr>
              <a:t>Throughput</a:t>
            </a:r>
            <a:r>
              <a:rPr lang="zh-CN" altLang="en-US" sz="1600" dirty="0">
                <a:latin typeface="宋体" panose="02010600030101010101" pitchFamily="2" charset="-122"/>
                <a:ea typeface="宋体" panose="02010600030101010101" pitchFamily="2" charset="-122"/>
                <a:cs typeface="Times New Roman" panose="02020603050405020304" pitchFamily="18" charset="0"/>
              </a:rPr>
              <a:t>面板，</a:t>
            </a:r>
            <a:r>
              <a:rPr lang="en-US" altLang="zh-CN" sz="1600" dirty="0">
                <a:latin typeface="宋体" panose="02010600030101010101" pitchFamily="2" charset="-122"/>
                <a:ea typeface="宋体" panose="02010600030101010101" pitchFamily="2" charset="-122"/>
                <a:cs typeface="Times New Roman" panose="02020603050405020304" pitchFamily="18" charset="0"/>
              </a:rPr>
              <a:t>Edit,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Metrics</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a:latin typeface="宋体" panose="02010600030101010101" pitchFamily="2" charset="-122"/>
                <a:ea typeface="宋体" panose="02010600030101010101" pitchFamily="2" charset="-122"/>
                <a:cs typeface="Times New Roman" panose="02020603050405020304" pitchFamily="18" charset="0"/>
              </a:rPr>
              <a:t>Add Query</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3AB7AA-1E2E-40B6-890B-C5771FCD50D5}"/>
              </a:ext>
            </a:extLst>
          </p:cNvPr>
          <p:cNvPicPr>
            <a:picLocks noChangeAspect="1"/>
          </p:cNvPicPr>
          <p:nvPr/>
        </p:nvPicPr>
        <p:blipFill>
          <a:blip r:embed="rId2"/>
          <a:stretch>
            <a:fillRect/>
          </a:stretch>
        </p:blipFill>
        <p:spPr>
          <a:xfrm>
            <a:off x="1145702" y="2598667"/>
            <a:ext cx="3565363" cy="3038128"/>
          </a:xfrm>
          <a:prstGeom prst="rect">
            <a:avLst/>
          </a:prstGeom>
        </p:spPr>
      </p:pic>
      <p:pic>
        <p:nvPicPr>
          <p:cNvPr id="6" name="图片 5">
            <a:extLst>
              <a:ext uri="{FF2B5EF4-FFF2-40B4-BE49-F238E27FC236}">
                <a16:creationId xmlns:a16="http://schemas.microsoft.com/office/drawing/2014/main" id="{A7929E7C-0B1F-4668-AE2E-8F6D2BE63054}"/>
              </a:ext>
            </a:extLst>
          </p:cNvPr>
          <p:cNvPicPr>
            <a:picLocks noChangeAspect="1"/>
          </p:cNvPicPr>
          <p:nvPr/>
        </p:nvPicPr>
        <p:blipFill>
          <a:blip r:embed="rId3"/>
          <a:stretch>
            <a:fillRect/>
          </a:stretch>
        </p:blipFill>
        <p:spPr>
          <a:xfrm>
            <a:off x="6440993" y="2363059"/>
            <a:ext cx="3146687" cy="1897133"/>
          </a:xfrm>
          <a:prstGeom prst="rect">
            <a:avLst/>
          </a:prstGeom>
        </p:spPr>
      </p:pic>
      <p:pic>
        <p:nvPicPr>
          <p:cNvPr id="7" name="图片 6">
            <a:extLst>
              <a:ext uri="{FF2B5EF4-FFF2-40B4-BE49-F238E27FC236}">
                <a16:creationId xmlns:a16="http://schemas.microsoft.com/office/drawing/2014/main" id="{28F78C49-0053-4255-982F-7F11BEA2CAE7}"/>
              </a:ext>
            </a:extLst>
          </p:cNvPr>
          <p:cNvPicPr>
            <a:picLocks noChangeAspect="1"/>
          </p:cNvPicPr>
          <p:nvPr/>
        </p:nvPicPr>
        <p:blipFill>
          <a:blip r:embed="rId4"/>
          <a:stretch>
            <a:fillRect/>
          </a:stretch>
        </p:blipFill>
        <p:spPr>
          <a:xfrm>
            <a:off x="6440993" y="4413642"/>
            <a:ext cx="3148183" cy="1636638"/>
          </a:xfrm>
          <a:prstGeom prst="rect">
            <a:avLst/>
          </a:prstGeom>
        </p:spPr>
      </p:pic>
      <p:sp>
        <p:nvSpPr>
          <p:cNvPr id="10" name="矩形 9">
            <a:extLst>
              <a:ext uri="{FF2B5EF4-FFF2-40B4-BE49-F238E27FC236}">
                <a16:creationId xmlns:a16="http://schemas.microsoft.com/office/drawing/2014/main" id="{ED218564-4EF6-471E-B432-4A3C73A30FEF}"/>
              </a:ext>
            </a:extLst>
          </p:cNvPr>
          <p:cNvSpPr/>
          <p:nvPr/>
        </p:nvSpPr>
        <p:spPr>
          <a:xfrm>
            <a:off x="6238874" y="1613118"/>
            <a:ext cx="4566286" cy="338554"/>
          </a:xfrm>
          <a:prstGeom prst="rect">
            <a:avLst/>
          </a:prstGeom>
        </p:spPr>
        <p:txBody>
          <a:bodyPr wrap="square">
            <a:spAutoFit/>
          </a:bodyPr>
          <a:lstStyle/>
          <a:p>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a:latin typeface="宋体" panose="02010600030101010101" pitchFamily="2" charset="-122"/>
                <a:ea typeface="宋体" panose="02010600030101010101" pitchFamily="2" charset="-122"/>
                <a:cs typeface="Times New Roman" panose="02020603050405020304" pitchFamily="18" charset="0"/>
              </a:rPr>
              <a:t>、然后选择</a:t>
            </a:r>
            <a:r>
              <a:rPr lang="en-US" altLang="zh-CN" sz="1600" dirty="0">
                <a:latin typeface="宋体" panose="02010600030101010101" pitchFamily="2" charset="-122"/>
                <a:ea typeface="宋体" panose="02010600030101010101" pitchFamily="2" charset="-122"/>
                <a:cs typeface="Times New Roman" panose="02020603050405020304" pitchFamily="18" charset="0"/>
              </a:rPr>
              <a:t>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选项卡</a:t>
            </a:r>
            <a:r>
              <a:rPr lang="en-US" altLang="zh-CN" sz="1600" dirty="0" err="1">
                <a:latin typeface="宋体" panose="02010600030101010101" pitchFamily="2" charset="-122"/>
                <a:ea typeface="宋体" panose="02010600030101010101" pitchFamily="2" charset="-122"/>
                <a:cs typeface="Times New Roman" panose="02020603050405020304" pitchFamily="18" charset="0"/>
              </a:rPr>
              <a:t>Cretae</a:t>
            </a:r>
            <a:r>
              <a:rPr lang="en-US" altLang="zh-CN" sz="1600" dirty="0">
                <a:latin typeface="宋体" panose="02010600030101010101" pitchFamily="2" charset="-122"/>
                <a:ea typeface="宋体" panose="02010600030101010101" pitchFamily="2" charset="-122"/>
                <a:cs typeface="Times New Roman" panose="02020603050405020304" pitchFamily="18" charset="0"/>
              </a:rPr>
              <a:t> Alert,</a:t>
            </a:r>
            <a:r>
              <a:rPr lang="zh-CN" altLang="en-US" sz="1600" dirty="0">
                <a:latin typeface="宋体" panose="02010600030101010101" pitchFamily="2" charset="-122"/>
                <a:ea typeface="宋体" panose="02010600030101010101" pitchFamily="2" charset="-122"/>
                <a:cs typeface="Times New Roman" panose="02020603050405020304" pitchFamily="18" charset="0"/>
              </a:rPr>
              <a:t>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7132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APM-Grafana</a:t>
            </a:r>
            <a:r>
              <a:rPr lang="zh-CN" altLang="en-US" dirty="0"/>
              <a:t>告警</a:t>
            </a:r>
          </a:p>
        </p:txBody>
      </p:sp>
      <p:sp>
        <p:nvSpPr>
          <p:cNvPr id="9" name="矩形 8">
            <a:extLst>
              <a:ext uri="{FF2B5EF4-FFF2-40B4-BE49-F238E27FC236}">
                <a16:creationId xmlns:a16="http://schemas.microsoft.com/office/drawing/2014/main" id="{E04F5700-BCE2-4F28-BEBF-6645A4394804}"/>
              </a:ext>
            </a:extLst>
          </p:cNvPr>
          <p:cNvSpPr/>
          <p:nvPr/>
        </p:nvSpPr>
        <p:spPr>
          <a:xfrm>
            <a:off x="1019175" y="1246993"/>
            <a:ext cx="3943351"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运行效果和邮件如下图</a:t>
            </a:r>
            <a:endParaRPr lang="en-US" altLang="zh-CN" sz="16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83E6026F-0679-443C-B946-CB73E7BEF7FD}"/>
              </a:ext>
            </a:extLst>
          </p:cNvPr>
          <p:cNvPicPr>
            <a:picLocks noChangeAspect="1"/>
          </p:cNvPicPr>
          <p:nvPr/>
        </p:nvPicPr>
        <p:blipFill>
          <a:blip r:embed="rId2"/>
          <a:stretch>
            <a:fillRect/>
          </a:stretch>
        </p:blipFill>
        <p:spPr>
          <a:xfrm>
            <a:off x="2512692" y="1641671"/>
            <a:ext cx="6737987" cy="2372943"/>
          </a:xfrm>
          <a:prstGeom prst="rect">
            <a:avLst/>
          </a:prstGeom>
        </p:spPr>
      </p:pic>
      <p:pic>
        <p:nvPicPr>
          <p:cNvPr id="3" name="图片 2">
            <a:extLst>
              <a:ext uri="{FF2B5EF4-FFF2-40B4-BE49-F238E27FC236}">
                <a16:creationId xmlns:a16="http://schemas.microsoft.com/office/drawing/2014/main" id="{D600E296-C06B-4264-8847-FA154AFF3F14}"/>
              </a:ext>
            </a:extLst>
          </p:cNvPr>
          <p:cNvPicPr>
            <a:picLocks noChangeAspect="1"/>
          </p:cNvPicPr>
          <p:nvPr/>
        </p:nvPicPr>
        <p:blipFill>
          <a:blip r:embed="rId3"/>
          <a:stretch>
            <a:fillRect/>
          </a:stretch>
        </p:blipFill>
        <p:spPr>
          <a:xfrm>
            <a:off x="2512692" y="4182256"/>
            <a:ext cx="2974898" cy="2519013"/>
          </a:xfrm>
          <a:prstGeom prst="rect">
            <a:avLst/>
          </a:prstGeom>
        </p:spPr>
      </p:pic>
      <p:pic>
        <p:nvPicPr>
          <p:cNvPr id="8" name="图片 7">
            <a:extLst>
              <a:ext uri="{FF2B5EF4-FFF2-40B4-BE49-F238E27FC236}">
                <a16:creationId xmlns:a16="http://schemas.microsoft.com/office/drawing/2014/main" id="{145DE6D4-F2D3-44D3-9198-01E0BFB324FD}"/>
              </a:ext>
            </a:extLst>
          </p:cNvPr>
          <p:cNvPicPr>
            <a:picLocks noChangeAspect="1"/>
          </p:cNvPicPr>
          <p:nvPr/>
        </p:nvPicPr>
        <p:blipFill>
          <a:blip r:embed="rId4"/>
          <a:stretch>
            <a:fillRect/>
          </a:stretch>
        </p:blipFill>
        <p:spPr>
          <a:xfrm>
            <a:off x="6011007" y="4182256"/>
            <a:ext cx="3239672" cy="2515723"/>
          </a:xfrm>
          <a:prstGeom prst="rect">
            <a:avLst/>
          </a:prstGeom>
        </p:spPr>
      </p:pic>
    </p:spTree>
    <p:extLst>
      <p:ext uri="{BB962C8B-B14F-4D97-AF65-F5344CB8AC3E}">
        <p14:creationId xmlns:p14="http://schemas.microsoft.com/office/powerpoint/2010/main" val="26869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APM-</a:t>
            </a:r>
            <a:r>
              <a:rPr lang="en-US" altLang="zh-CN" dirty="0" err="1"/>
              <a:t>App.Metrics</a:t>
            </a:r>
            <a:endParaRPr lang="zh-CN" altLang="en-US" dirty="0"/>
          </a:p>
        </p:txBody>
      </p:sp>
      <p:sp>
        <p:nvSpPr>
          <p:cNvPr id="4" name="Rectangle 2">
            <a:extLst>
              <a:ext uri="{FF2B5EF4-FFF2-40B4-BE49-F238E27FC236}">
                <a16:creationId xmlns:a16="http://schemas.microsoft.com/office/drawing/2014/main" id="{4E5DD499-361B-47B5-8568-0A4B371663CB}"/>
              </a:ext>
            </a:extLst>
          </p:cNvPr>
          <p:cNvSpPr>
            <a:spLocks noChangeArrowheads="1"/>
          </p:cNvSpPr>
          <p:nvPr/>
        </p:nvSpPr>
        <p:spPr bwMode="auto">
          <a:xfrm>
            <a:off x="1261175" y="1310773"/>
            <a:ext cx="55611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a:ln>
                  <a:noFill/>
                </a:ln>
                <a:effectLst/>
                <a:latin typeface="Anonymous Pro" panose="02060609030202000504" pitchFamily="49" charset="0"/>
              </a:rPr>
              <a:t>ConfigureServices</a:t>
            </a:r>
            <a:endParaRPr kumimoji="0" lang="en-US" altLang="zh-CN" sz="1200" b="1" i="0" u="none" strike="noStrike" cap="none" normalizeH="0" baseline="0" dirty="0">
              <a:ln>
                <a:noFill/>
              </a:ln>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"InfluxDB:IsOpen"</a:t>
            </a:r>
            <a:r>
              <a:rPr kumimoji="0" lang="zh-CN" altLang="zh-CN" sz="900" b="0" i="0" u="none" strike="noStrike" cap="none" normalizeH="0" baseline="0" dirty="0">
                <a:ln>
                  <a:noFill/>
                </a:ln>
                <a:solidFill>
                  <a:srgbClr val="000000"/>
                </a:solidFill>
                <a:effectLst/>
                <a:latin typeface="Anonymous Pro" panose="02060609030202000504" pitchFamily="49" charset="0"/>
              </a:rPr>
              <a:t>).Value.ToLower();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database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InfluxDBConStr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app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env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username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password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uri = </a:t>
            </a:r>
            <a:r>
              <a:rPr kumimoji="0" lang="zh-CN" altLang="zh-CN" sz="900" b="0" i="0" u="none" strike="noStrike" cap="none" normalizeH="0" baseline="0" dirty="0">
                <a:ln>
                  <a:noFill/>
                </a:ln>
                <a:solidFill>
                  <a:srgbClr val="0000FF"/>
                </a:solidFill>
                <a:effectLst/>
                <a:latin typeface="Anonymous Pro" panose="02060609030202000504" pitchFamily="49" charset="0"/>
              </a:rPr>
              <a:t>new</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B91AF"/>
                </a:solidFill>
                <a:effectLst/>
                <a:latin typeface="Anonymous Pro" panose="02060609030202000504" pitchFamily="49" charset="0"/>
              </a:rPr>
              <a:t>Uri</a:t>
            </a:r>
            <a:r>
              <a:rPr kumimoji="0" lang="zh-CN" altLang="zh-CN" sz="900" b="0" i="0" u="none" strike="noStrike" cap="none" normalizeH="0" baseline="0" dirty="0">
                <a:ln>
                  <a:noFill/>
                </a:ln>
                <a:solidFill>
                  <a:srgbClr val="000000"/>
                </a:solidFill>
                <a:effectLst/>
                <a:latin typeface="Anonymous Pro" panose="02060609030202000504" pitchFamily="49" charset="0"/>
              </a:rPr>
              <a:t>(InfluxDBConStr);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var</a:t>
            </a:r>
            <a:r>
              <a:rPr kumimoji="0" lang="zh-CN" altLang="zh-CN" sz="900" b="0" i="0" u="none" strike="noStrike" cap="none" normalizeH="0" baseline="0" dirty="0">
                <a:ln>
                  <a:noFill/>
                </a:ln>
                <a:solidFill>
                  <a:srgbClr val="000000"/>
                </a:solidFill>
                <a:effectLst/>
                <a:latin typeface="Anonymous Pro" panose="02060609030202000504" pitchFamily="49" charset="0"/>
              </a:rPr>
              <a:t> metrics = </a:t>
            </a:r>
            <a:r>
              <a:rPr kumimoji="0" lang="zh-CN" altLang="zh-CN" sz="900" b="0" i="0" u="none" strike="noStrike" cap="none" normalizeH="0" baseline="0" dirty="0">
                <a:ln>
                  <a:noFill/>
                </a:ln>
                <a:solidFill>
                  <a:srgbClr val="2B91AF"/>
                </a:solidFill>
                <a:effectLst/>
                <a:latin typeface="Anonymous Pro" panose="02060609030202000504" pitchFamily="49" charset="0"/>
              </a:rPr>
              <a:t>AppMetrics</a:t>
            </a:r>
            <a:r>
              <a:rPr kumimoji="0" lang="zh-CN" altLang="zh-CN" sz="900" b="0" i="0" u="none" strike="noStrike" cap="none" normalizeH="0" baseline="0" dirty="0">
                <a:ln>
                  <a:noFill/>
                </a:ln>
                <a:solidFill>
                  <a:srgbClr val="000000"/>
                </a:solidFill>
                <a:effectLst/>
                <a:latin typeface="Anonymous Pro" panose="02060609030202000504" pitchFamily="49" charset="0"/>
              </a:rPr>
              <a:t>.CreateDefaultBuilder()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.Configuration.Configure(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options.AddAppTag(app);</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options.AddEnvTag(env);</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.Report.ToInfluxDb(</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 =&gt;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options.InfluxDb.BaseUri = uri;</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options.InfluxDb.Database = database;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options.InfluxDb.UserName = username;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options.InfluxDb.Password = password;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options.HttpPolicy.BackoffPeriod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.FromSeconds(30);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options.HttpPolicy.FailuresBeforeBackoff = 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options.HttpPolicy.Timeout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.FromSeconds(10);</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options.FlushInterval = </a:t>
            </a:r>
            <a:r>
              <a:rPr kumimoji="0" lang="zh-CN" altLang="zh-CN" sz="900" b="0" i="0" u="none" strike="noStrike" cap="none" normalizeH="0" baseline="0" dirty="0">
                <a:ln>
                  <a:noFill/>
                </a:ln>
                <a:solidFill>
                  <a:srgbClr val="2B91AF"/>
                </a:solidFill>
                <a:effectLst/>
                <a:latin typeface="Anonymous Pro" panose="02060609030202000504" pitchFamily="49" charset="0"/>
              </a:rPr>
              <a:t>TimeSpan</a:t>
            </a:r>
            <a:r>
              <a:rPr kumimoji="0" lang="zh-CN" altLang="zh-CN" sz="900" b="0" i="0" u="none" strike="noStrike" cap="none" normalizeH="0" baseline="0" dirty="0">
                <a:ln>
                  <a:noFill/>
                </a:ln>
                <a:solidFill>
                  <a:srgbClr val="000000"/>
                </a:solidFill>
                <a:effectLst/>
                <a:latin typeface="Anonymous Pro" panose="02060609030202000504" pitchFamily="49" charset="0"/>
              </a:rPr>
              <a:t>.FromSeconds(5);</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.Build();</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services.AddMetrics(metrics);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services.AddMetricsReportScheduler();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services.AddMetricsTrackingMiddleware();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services.AddMetricsEndpoints();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9C4AF5-8462-4B89-944D-F2D5F57FD5AF}"/>
              </a:ext>
            </a:extLst>
          </p:cNvPr>
          <p:cNvSpPr>
            <a:spLocks noChangeArrowheads="1"/>
          </p:cNvSpPr>
          <p:nvPr/>
        </p:nvSpPr>
        <p:spPr bwMode="auto">
          <a:xfrm>
            <a:off x="6995160" y="1479874"/>
            <a:ext cx="47484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a:latin typeface="Anonymous Pro" panose="02060609030202000504" pitchFamily="49" charset="0"/>
              </a:rPr>
              <a:t>Configure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0000FF"/>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string</a:t>
            </a:r>
            <a:r>
              <a:rPr kumimoji="0" lang="zh-CN" altLang="zh-CN" sz="900" b="0" i="0" u="none" strike="noStrike" cap="none" normalizeH="0" baseline="0" dirty="0">
                <a:ln>
                  <a:noFill/>
                </a:ln>
                <a:solidFill>
                  <a:srgbClr val="000000"/>
                </a:solidFill>
                <a:effectLst/>
                <a:latin typeface="Anonymous Pro" panose="02060609030202000504" pitchFamily="49" charset="0"/>
              </a:rPr>
              <a:t> IsOpen = Configuration.GetSection(</a:t>
            </a:r>
            <a:r>
              <a:rPr kumimoji="0" lang="zh-CN" altLang="zh-CN" sz="900" b="0" i="0" u="none" strike="noStrike" cap="none" normalizeH="0" baseline="0" dirty="0">
                <a:ln>
                  <a:noFill/>
                </a:ln>
                <a:solidFill>
                  <a:srgbClr val="A31515"/>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a:t>
            </a:r>
            <a:r>
              <a:rPr kumimoji="0" lang="zh-CN" altLang="zh-CN" sz="900" b="0" i="0" u="none" strike="noStrike" cap="none" normalizeH="0" baseline="0" dirty="0">
                <a:ln>
                  <a:noFill/>
                </a:ln>
                <a:solidFill>
                  <a:srgbClr val="A31515"/>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].ToLower();</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Anonymous Pro" panose="02060609030202000504" pitchFamily="49" charset="0"/>
              </a:rPr>
              <a:t>if</a:t>
            </a:r>
            <a:r>
              <a:rPr kumimoji="0" lang="zh-CN" altLang="zh-CN" sz="900" b="0" i="0" u="none" strike="noStrike" cap="none" normalizeH="0" baseline="0" dirty="0">
                <a:ln>
                  <a:noFill/>
                </a:ln>
                <a:solidFill>
                  <a:srgbClr val="000000"/>
                </a:solidFill>
                <a:effectLst/>
                <a:latin typeface="Anonymous Pro" panose="02060609030202000504" pitchFamily="49" charset="0"/>
              </a:rPr>
              <a:t> (IsOpen == </a:t>
            </a:r>
            <a:r>
              <a:rPr kumimoji="0" lang="zh-CN" altLang="zh-CN" sz="900" b="0" i="0" u="none" strike="noStrike" cap="none" normalizeH="0" baseline="0" dirty="0">
                <a:ln>
                  <a:noFill/>
                </a:ln>
                <a:solidFill>
                  <a:srgbClr val="A31515"/>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app.UseMetricsAllMiddleware();</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app.UseMetricsAllEndpoints();</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DD6AA417-05FA-4EFD-9C68-A8C16C3B13DB}"/>
              </a:ext>
            </a:extLst>
          </p:cNvPr>
          <p:cNvSpPr>
            <a:spLocks noChangeArrowheads="1"/>
          </p:cNvSpPr>
          <p:nvPr/>
        </p:nvSpPr>
        <p:spPr bwMode="auto">
          <a:xfrm>
            <a:off x="6995160" y="3323718"/>
            <a:ext cx="3122971"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900" b="1" dirty="0" err="1">
                <a:latin typeface="Anonymous Pro" panose="02060609030202000504" pitchFamily="49" charset="0"/>
              </a:rPr>
              <a:t>appsettings.json</a:t>
            </a:r>
            <a:endParaRPr lang="en-US" altLang="zh-CN" sz="900" b="1" dirty="0">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a:ln>
                <a:noFill/>
              </a:ln>
              <a:solidFill>
                <a:srgbClr val="2E75B6"/>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2E75B6"/>
                </a:solidFill>
                <a:effectLst/>
                <a:latin typeface="Anonymous Pro" panose="02060609030202000504" pitchFamily="49" charset="0"/>
              </a:rPr>
              <a:t>"InfluxDB"</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"IsOpen"</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0000FF"/>
                </a:solidFill>
                <a:effectLst/>
                <a:latin typeface="Anonymous Pro" panose="02060609030202000504" pitchFamily="49" charset="0"/>
              </a:rPr>
              <a:t>true</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"DataBaseName"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"influxDBTest"</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"ConnectionString"</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"http://localhost:8086"</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"username"</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"user1"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"password"</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"111111"</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"app"</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"HIS"</a:t>
            </a: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2E75B6"/>
                </a:solidFill>
                <a:effectLst/>
                <a:latin typeface="Anonymous Pro" panose="02060609030202000504" pitchFamily="49" charset="0"/>
              </a:rPr>
              <a:t>"env"</a:t>
            </a:r>
            <a:r>
              <a:rPr kumimoji="0" lang="zh-CN" altLang="zh-CN" sz="900" b="0" i="0" u="none" strike="noStrike" cap="none" normalizeH="0" baseline="0" dirty="0">
                <a:ln>
                  <a:noFill/>
                </a:ln>
                <a:solidFill>
                  <a:srgbClr val="000000"/>
                </a:solidFill>
                <a:effectLst/>
                <a:latin typeface="Anonymous Pro" panose="02060609030202000504" pitchFamily="49" charset="0"/>
              </a:rPr>
              <a:t>: </a:t>
            </a:r>
            <a:r>
              <a:rPr kumimoji="0" lang="zh-CN" altLang="zh-CN" sz="900" b="0" i="0" u="none" strike="noStrike" cap="none" normalizeH="0" baseline="0" dirty="0">
                <a:ln>
                  <a:noFill/>
                </a:ln>
                <a:solidFill>
                  <a:srgbClr val="A31515"/>
                </a:solidFill>
                <a:effectLst/>
                <a:latin typeface="Anonymous Pro" panose="02060609030202000504" pitchFamily="49" charset="0"/>
              </a:rPr>
              <a:t>"Ocelot"</a:t>
            </a:r>
            <a:r>
              <a:rPr kumimoji="0" lang="zh-CN" altLang="zh-CN" sz="900" b="0" i="0" u="none" strike="noStrike" cap="none" normalizeH="0" baseline="0" dirty="0">
                <a:ln>
                  <a:noFill/>
                </a:ln>
                <a:solidFill>
                  <a:srgbClr val="000000"/>
                </a:solidFill>
                <a:effectLst/>
                <a:latin typeface="Anonymous Pro" panose="02060609030202000504" pitchFamily="49" charset="0"/>
              </a:rPr>
              <a:t> </a:t>
            </a:r>
            <a:endParaRPr kumimoji="0" lang="en-US" altLang="zh-CN" sz="900" b="0" i="0" u="none" strike="noStrike" cap="none" normalizeH="0" baseline="0" dirty="0">
              <a:ln>
                <a:noFill/>
              </a:ln>
              <a:solidFill>
                <a:srgbClr val="000000"/>
              </a:solidFill>
              <a:effectLst/>
              <a:latin typeface="Anonymous Pro" panose="020606090302020005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Anonymous Pro" panose="020606090302020005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35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7367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Exceptionless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875863" y="3729587"/>
            <a:ext cx="2624565" cy="369332"/>
          </a:xfrm>
          <a:prstGeom prst="rect">
            <a:avLst/>
          </a:prstGeom>
        </p:spPr>
        <p:txBody>
          <a:bodyPr wrap="none">
            <a:spAutoFit/>
          </a:bodyPr>
          <a:lstStyle/>
          <a:p>
            <a:r>
              <a:rPr lang="zh-CN" altLang="en-US" dirty="0"/>
              <a:t>https://</a:t>
            </a:r>
            <a:r>
              <a:rPr lang="en-US" altLang="zh-CN" dirty="0"/>
              <a:t>exceptionless.com</a:t>
            </a:r>
            <a:endParaRPr lang="zh-CN" altLang="en-US" dirty="0"/>
          </a:p>
        </p:txBody>
      </p:sp>
    </p:spTree>
    <p:extLst>
      <p:ext uri="{BB962C8B-B14F-4D97-AF65-F5344CB8AC3E}">
        <p14:creationId xmlns:p14="http://schemas.microsoft.com/office/powerpoint/2010/main" val="111754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246915" y="1554642"/>
            <a:ext cx="10106885" cy="4093428"/>
          </a:xfrm>
          <a:prstGeom prst="rect">
            <a:avLst/>
          </a:prstGeom>
        </p:spPr>
        <p:txBody>
          <a:bodyPr wrap="square">
            <a:spAutoFit/>
          </a:bodyPr>
          <a:lstStyle/>
          <a:p>
            <a:r>
              <a:rPr lang="en-US" altLang="zh-CN" dirty="0"/>
              <a:t>1</a:t>
            </a:r>
            <a:r>
              <a:rPr lang="zh-CN" altLang="en-US" dirty="0"/>
              <a:t>、在线方式</a:t>
            </a:r>
            <a:endParaRPr lang="en-US" altLang="zh-CN" dirty="0"/>
          </a:p>
          <a:p>
            <a:r>
              <a:rPr lang="en-US" altLang="zh-CN" dirty="0"/>
              <a:t>       </a:t>
            </a:r>
            <a:r>
              <a:rPr lang="en-US" altLang="zh-CN" dirty="0">
                <a:hlinkClick r:id="rId3"/>
              </a:rPr>
              <a:t>https://exceptionless.com/</a:t>
            </a:r>
            <a:r>
              <a:rPr lang="zh-CN" altLang="en-US" dirty="0"/>
              <a:t>注册用户，新建</a:t>
            </a:r>
            <a:r>
              <a:rPr lang="en-US" altLang="zh-CN" dirty="0"/>
              <a:t>Organizations</a:t>
            </a:r>
            <a:r>
              <a:rPr lang="zh-CN" altLang="en-US" dirty="0"/>
              <a:t>和</a:t>
            </a:r>
            <a:r>
              <a:rPr lang="en-US" altLang="zh-CN" dirty="0"/>
              <a:t>Project</a:t>
            </a:r>
            <a:r>
              <a:rPr lang="zh-CN" altLang="en-US" dirty="0"/>
              <a:t>，并选项目类型。</a:t>
            </a:r>
            <a:endParaRPr lang="en-US" altLang="zh-CN" dirty="0"/>
          </a:p>
          <a:p>
            <a:endParaRPr lang="en-US" altLang="zh-CN" dirty="0"/>
          </a:p>
          <a:p>
            <a:endParaRPr lang="en-US" altLang="zh-CN" dirty="0"/>
          </a:p>
          <a:p>
            <a:r>
              <a:rPr lang="en-US" altLang="zh-CN" dirty="0"/>
              <a:t>2</a:t>
            </a:r>
            <a:r>
              <a:rPr lang="zh-CN" altLang="en-US" dirty="0"/>
              <a:t>、离线方式</a:t>
            </a:r>
            <a:endParaRPr lang="en-US" altLang="zh-CN" dirty="0"/>
          </a:p>
          <a:p>
            <a:r>
              <a:rPr lang="en-US" altLang="zh-CN" dirty="0"/>
              <a:t>      </a:t>
            </a:r>
            <a:r>
              <a:rPr lang="zh-CN" altLang="en-US" dirty="0"/>
              <a:t>下载地址：</a:t>
            </a:r>
            <a:r>
              <a:rPr lang="zh-CN" altLang="en-US" dirty="0">
                <a:hlinkClick r:id="rId4"/>
              </a:rPr>
              <a:t>https://github.com/exceptionless/Exceptionless/releases</a:t>
            </a:r>
            <a:endParaRPr lang="en-US" altLang="zh-CN" dirty="0"/>
          </a:p>
          <a:p>
            <a:r>
              <a:rPr lang="en-US" altLang="zh-CN" dirty="0"/>
              <a:t>      </a:t>
            </a:r>
            <a:r>
              <a:rPr lang="zh-CN" altLang="en-US" dirty="0"/>
              <a:t>解压压缩包，运行</a:t>
            </a:r>
            <a:r>
              <a:rPr lang="en-US" altLang="zh-CN" dirty="0"/>
              <a:t>Start.bat</a:t>
            </a:r>
          </a:p>
          <a:p>
            <a:r>
              <a:rPr lang="en-US" altLang="zh-CN" dirty="0"/>
              <a:t>      </a:t>
            </a:r>
            <a:r>
              <a:rPr lang="zh-CN" altLang="en-US" dirty="0"/>
              <a:t>系统会自动下载</a:t>
            </a:r>
            <a:r>
              <a:rPr lang="en-US" altLang="zh-CN" dirty="0" err="1"/>
              <a:t>elasticsearch</a:t>
            </a:r>
            <a:r>
              <a:rPr lang="zh-CN" altLang="en-US" dirty="0"/>
              <a:t>和</a:t>
            </a:r>
            <a:r>
              <a:rPr lang="en-US" altLang="zh-CN" dirty="0" err="1"/>
              <a:t>kibana</a:t>
            </a:r>
            <a:endParaRPr lang="en-US" altLang="zh-CN" dirty="0"/>
          </a:p>
          <a:p>
            <a:endParaRPr lang="en-US" altLang="zh-CN" sz="1400" dirty="0">
              <a:latin typeface="宋体" panose="02010600030101010101" pitchFamily="2" charset="-122"/>
              <a:ea typeface="宋体" panose="02010600030101010101" pitchFamily="2" charset="-122"/>
            </a:endParaRPr>
          </a:p>
          <a:p>
            <a:r>
              <a:rPr lang="en-US" altLang="zh-CN" sz="1400" dirty="0" err="1">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是一个基于</a:t>
            </a:r>
            <a:r>
              <a:rPr lang="en-US" altLang="zh-CN" sz="1400" dirty="0">
                <a:latin typeface="宋体" panose="02010600030101010101" pitchFamily="2" charset="-122"/>
                <a:ea typeface="宋体" panose="02010600030101010101" pitchFamily="2" charset="-122"/>
              </a:rPr>
              <a:t>Lucene</a:t>
            </a:r>
            <a:r>
              <a:rPr lang="zh-CN" altLang="en-US" sz="1400" dirty="0">
                <a:latin typeface="宋体" panose="02010600030101010101" pitchFamily="2" charset="-122"/>
                <a:ea typeface="宋体" panose="02010600030101010101" pitchFamily="2" charset="-122"/>
              </a:rPr>
              <a:t>的搜索服务器。它提供了一个分布式多用户能力的全文搜索引擎，基于</a:t>
            </a:r>
            <a:r>
              <a:rPr lang="en-US" altLang="zh-CN" sz="1400" dirty="0">
                <a:latin typeface="宋体" panose="02010600030101010101" pitchFamily="2" charset="-122"/>
                <a:ea typeface="宋体" panose="02010600030101010101" pitchFamily="2" charset="-122"/>
              </a:rPr>
              <a:t>RESTful web</a:t>
            </a:r>
            <a:r>
              <a:rPr lang="zh-CN" altLang="en-US" sz="1400" dirty="0">
                <a:latin typeface="宋体" panose="02010600030101010101" pitchFamily="2" charset="-122"/>
                <a:ea typeface="宋体" panose="02010600030101010101" pitchFamily="2" charset="-122"/>
              </a:rPr>
              <a:t>接口。</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是用</a:t>
            </a:r>
            <a:r>
              <a:rPr lang="en-US" altLang="zh-CN" sz="1400" dirty="0">
                <a:latin typeface="宋体" panose="02010600030101010101" pitchFamily="2" charset="-122"/>
                <a:ea typeface="宋体" panose="02010600030101010101" pitchFamily="2" charset="-122"/>
              </a:rPr>
              <a:t>Java</a:t>
            </a:r>
            <a:r>
              <a:rPr lang="zh-CN" altLang="en-US" sz="1400" dirty="0">
                <a:latin typeface="宋体" panose="02010600030101010101" pitchFamily="2" charset="-122"/>
                <a:ea typeface="宋体" panose="02010600030101010101" pitchFamily="2" charset="-122"/>
              </a:rPr>
              <a:t>开发的，并作为</a:t>
            </a:r>
            <a:r>
              <a:rPr lang="en-US" altLang="zh-CN" sz="1400" dirty="0">
                <a:latin typeface="宋体" panose="02010600030101010101" pitchFamily="2" charset="-122"/>
                <a:ea typeface="宋体" panose="02010600030101010101" pitchFamily="2" charset="-122"/>
              </a:rPr>
              <a:t>Apache</a:t>
            </a:r>
            <a:r>
              <a:rPr lang="zh-CN" altLang="en-US" sz="1400" dirty="0">
                <a:latin typeface="宋体" panose="02010600030101010101" pitchFamily="2" charset="-122"/>
                <a:ea typeface="宋体" panose="02010600030101010101" pitchFamily="2" charset="-122"/>
              </a:rPr>
              <a:t>许可条款下的开放源码发布，是当前流行的企业级搜索引擎。设计用于云计算中，能够达到实时搜索，稳定，可靠，快速，安装使用方便。</a:t>
            </a:r>
            <a:endParaRPr lang="en-US" altLang="zh-CN" sz="14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是一个开源的分析与可视化平台，设计出来用于和</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一起使用的。你可以用</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搜索、查看、交互存放在</a:t>
            </a:r>
            <a:r>
              <a:rPr lang="en-US" altLang="zh-CN" sz="1400" dirty="0">
                <a:latin typeface="宋体" panose="02010600030101010101" pitchFamily="2" charset="-122"/>
                <a:ea typeface="宋体" panose="02010600030101010101" pitchFamily="2" charset="-122"/>
              </a:rPr>
              <a:t>Elasticsearch</a:t>
            </a:r>
            <a:r>
              <a:rPr lang="zh-CN" altLang="en-US" sz="1400" dirty="0">
                <a:latin typeface="宋体" panose="02010600030101010101" pitchFamily="2" charset="-122"/>
                <a:ea typeface="宋体" panose="02010600030101010101" pitchFamily="2" charset="-122"/>
              </a:rPr>
              <a:t>索引里的数据，使用各种不同的图表、表格、地图等</a:t>
            </a:r>
            <a:r>
              <a:rPr lang="en-US" altLang="zh-CN" sz="1400" dirty="0" err="1">
                <a:latin typeface="宋体" panose="02010600030101010101" pitchFamily="2" charset="-122"/>
                <a:ea typeface="宋体" panose="02010600030101010101" pitchFamily="2" charset="-122"/>
              </a:rPr>
              <a:t>kibana</a:t>
            </a:r>
            <a:r>
              <a:rPr lang="zh-CN" altLang="en-US" sz="1400" dirty="0">
                <a:latin typeface="宋体" panose="02010600030101010101" pitchFamily="2" charset="-122"/>
                <a:ea typeface="宋体" panose="02010600030101010101" pitchFamily="2" charset="-122"/>
              </a:rPr>
              <a:t>能够很轻易地展示高级数据分析与可视化。</a:t>
            </a:r>
            <a:endParaRPr lang="en-US" altLang="zh-CN" sz="1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54240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4" name="矩形 3">
            <a:extLst>
              <a:ext uri="{FF2B5EF4-FFF2-40B4-BE49-F238E27FC236}">
                <a16:creationId xmlns:a16="http://schemas.microsoft.com/office/drawing/2014/main" id="{CC225297-ACA4-44AF-B435-7ABA90F4EC56}"/>
              </a:ext>
            </a:extLst>
          </p:cNvPr>
          <p:cNvSpPr/>
          <p:nvPr/>
        </p:nvSpPr>
        <p:spPr>
          <a:xfrm>
            <a:off x="1612675" y="1340070"/>
            <a:ext cx="6676571" cy="369332"/>
          </a:xfrm>
          <a:prstGeom prst="rect">
            <a:avLst/>
          </a:prstGeom>
        </p:spPr>
        <p:txBody>
          <a:bodyPr wrap="none">
            <a:spAutoFit/>
          </a:bodyPr>
          <a:lstStyle/>
          <a:p>
            <a:r>
              <a:rPr lang="zh-CN" altLang="en-US" dirty="0"/>
              <a:t>下载地址：https://github.com/exceptionless/Exceptionless/releases</a:t>
            </a:r>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828916" y="1340068"/>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310867" y="2754644"/>
            <a:ext cx="3746083"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RabbitMQ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2774157" cy="369332"/>
          </a:xfrm>
          <a:prstGeom prst="rect">
            <a:avLst/>
          </a:prstGeom>
        </p:spPr>
        <p:txBody>
          <a:bodyPr wrap="none">
            <a:spAutoFit/>
          </a:bodyPr>
          <a:lstStyle/>
          <a:p>
            <a:r>
              <a:rPr lang="en-US" altLang="zh-CN" dirty="0"/>
              <a:t>http://www.rabbitmq.com/</a:t>
            </a:r>
            <a:endParaRPr lang="zh-CN" altLang="en-US" dirty="0"/>
          </a:p>
        </p:txBody>
      </p:sp>
    </p:spTree>
    <p:extLst>
      <p:ext uri="{BB962C8B-B14F-4D97-AF65-F5344CB8AC3E}">
        <p14:creationId xmlns:p14="http://schemas.microsoft.com/office/powerpoint/2010/main" val="1040058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396535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MassTransit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93923" y="3729587"/>
            <a:ext cx="3179973" cy="369332"/>
          </a:xfrm>
          <a:prstGeom prst="rect">
            <a:avLst/>
          </a:prstGeom>
        </p:spPr>
        <p:txBody>
          <a:bodyPr wrap="none">
            <a:spAutoFit/>
          </a:bodyPr>
          <a:lstStyle/>
          <a:p>
            <a:r>
              <a:rPr lang="en-US" altLang="zh-CN" dirty="0"/>
              <a:t>http://masstransit-project.com/</a:t>
            </a:r>
            <a:endParaRPr lang="zh-CN" altLang="en-US" dirty="0"/>
          </a:p>
        </p:txBody>
      </p:sp>
    </p:spTree>
    <p:extLst>
      <p:ext uri="{BB962C8B-B14F-4D97-AF65-F5344CB8AC3E}">
        <p14:creationId xmlns:p14="http://schemas.microsoft.com/office/powerpoint/2010/main" val="640031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033937" y="2754644"/>
            <a:ext cx="471848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Quartz.NET</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365323" y="3729587"/>
            <a:ext cx="3474990" cy="369332"/>
          </a:xfrm>
          <a:prstGeom prst="rect">
            <a:avLst/>
          </a:prstGeom>
        </p:spPr>
        <p:txBody>
          <a:bodyPr wrap="none">
            <a:spAutoFit/>
          </a:bodyPr>
          <a:lstStyle/>
          <a:p>
            <a:r>
              <a:rPr lang="en-US" altLang="zh-CN" dirty="0"/>
              <a:t>https://www.quartz-scheduler.net/</a:t>
            </a:r>
            <a:endParaRPr lang="zh-CN" altLang="en-US" dirty="0"/>
          </a:p>
        </p:txBody>
      </p:sp>
    </p:spTree>
    <p:extLst>
      <p:ext uri="{BB962C8B-B14F-4D97-AF65-F5344CB8AC3E}">
        <p14:creationId xmlns:p14="http://schemas.microsoft.com/office/powerpoint/2010/main" val="167856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16943</TotalTime>
  <Words>5821</Words>
  <Application>Microsoft Office PowerPoint</Application>
  <PresentationFormat>宽屏</PresentationFormat>
  <Paragraphs>885</Paragraphs>
  <Slides>96</Slides>
  <Notes>10</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96</vt:i4>
      </vt:variant>
    </vt:vector>
  </HeadingPairs>
  <TitlesOfParts>
    <vt:vector size="115"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APM-InfluxDB+Grafana</vt:lpstr>
      <vt:lpstr>APM-Grafana告警</vt:lpstr>
      <vt:lpstr>APM-Grafana告警</vt:lpstr>
      <vt:lpstr>APM-Grafana告警</vt:lpstr>
      <vt:lpstr>APM-App.Metrics</vt:lpstr>
      <vt:lpstr>PowerPoint 演示文稿</vt:lpstr>
      <vt:lpstr>Exceptionless</vt:lpstr>
      <vt:lpstr>Exceptionless</vt:lpstr>
      <vt:lpstr>CAP定理</vt:lpstr>
      <vt:lpstr>最终一致性  </vt:lpstr>
      <vt:lpstr>最终一致性-补偿机制</vt:lpstr>
      <vt:lpstr>幂等和防重</vt:lpstr>
      <vt:lpstr>PowerPoint 演示文稿</vt:lpstr>
      <vt:lpstr>RabbitMQ</vt:lpstr>
      <vt:lpstr>PowerPoint 演示文稿</vt:lpstr>
      <vt:lpstr>MassTransit</vt:lpstr>
      <vt:lpstr>PowerPoint 演示文稿</vt:lpstr>
      <vt:lpstr>Quartz.Net</vt:lpstr>
      <vt:lpstr>PowerPoint 演示文稿</vt:lpstr>
      <vt:lpstr>Jenkins</vt:lpstr>
      <vt:lpstr>PowerPoint 演示文稿</vt:lpstr>
      <vt:lpstr>高质量代码</vt:lpstr>
      <vt:lpstr>单元测试</vt:lpstr>
      <vt:lpstr>优秀单元测试特性</vt:lpstr>
      <vt:lpstr>XUnit</vt:lpstr>
      <vt:lpstr>XUnit</vt:lpstr>
      <vt:lpstr>XUnit</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Dapper</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170</cp:revision>
  <dcterms:created xsi:type="dcterms:W3CDTF">2017-11-23T01:18:02Z</dcterms:created>
  <dcterms:modified xsi:type="dcterms:W3CDTF">2018-04-13T01:59:08Z</dcterms:modified>
</cp:coreProperties>
</file>