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heme/themeOverride17.xml" ContentType="application/vnd.openxmlformats-officedocument.themeOverride+xml"/>
  <Override PartName="/ppt/notesSlides/notesSlide3.xml" ContentType="application/vnd.openxmlformats-officedocument.presentationml.notesSlide+xml"/>
  <Override PartName="/ppt/theme/themeOverride18.xml" ContentType="application/vnd.openxmlformats-officedocument.themeOverride+xml"/>
  <Override PartName="/ppt/notesSlides/notesSlide4.xml" ContentType="application/vnd.openxmlformats-officedocument.presentationml.notesSlide+xml"/>
  <Override PartName="/ppt/theme/themeOverride19.xml" ContentType="application/vnd.openxmlformats-officedocument.themeOverride+xml"/>
  <Override PartName="/ppt/notesSlides/notesSlide5.xml" ContentType="application/vnd.openxmlformats-officedocument.presentationml.notesSlide+xml"/>
  <Override PartName="/ppt/theme/themeOverride20.xml" ContentType="application/vnd.openxmlformats-officedocument.themeOverride+xml"/>
  <Override PartName="/ppt/notesSlides/notesSlide6.xml" ContentType="application/vnd.openxmlformats-officedocument.presentationml.notesSlide+xml"/>
  <Override PartName="/ppt/theme/themeOverride21.xml" ContentType="application/vnd.openxmlformats-officedocument.themeOverr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heme/themeOverride22.xml" ContentType="application/vnd.openxmlformats-officedocument.themeOverride+xml"/>
  <Override PartName="/ppt/notesSlides/notesSlide10.xml" ContentType="application/vnd.openxmlformats-officedocument.presentationml.notesSlide+xml"/>
  <Override PartName="/ppt/theme/themeOverride23.xml" ContentType="application/vnd.openxmlformats-officedocument.themeOverride+xml"/>
  <Override PartName="/ppt/theme/themeOverride24.xml" ContentType="application/vnd.openxmlformats-officedocument.themeOverride+xml"/>
  <Override PartName="/ppt/theme/themeOverride25.xml" ContentType="application/vnd.openxmlformats-officedocument.themeOverride+xml"/>
  <Override PartName="/ppt/theme/themeOverride26.xml" ContentType="application/vnd.openxmlformats-officedocument.themeOverride+xml"/>
  <Override PartName="/ppt/theme/themeOverride27.xml" ContentType="application/vnd.openxmlformats-officedocument.themeOverride+xml"/>
  <Override PartName="/ppt/theme/themeOverride28.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4" r:id="rId2"/>
  </p:sldMasterIdLst>
  <p:notesMasterIdLst>
    <p:notesMasterId r:id="rId90"/>
  </p:notesMasterIdLst>
  <p:handoutMasterIdLst>
    <p:handoutMasterId r:id="rId91"/>
  </p:handoutMasterIdLst>
  <p:sldIdLst>
    <p:sldId id="262" r:id="rId3"/>
    <p:sldId id="281" r:id="rId4"/>
    <p:sldId id="350" r:id="rId5"/>
    <p:sldId id="347" r:id="rId6"/>
    <p:sldId id="349" r:id="rId7"/>
    <p:sldId id="348" r:id="rId8"/>
    <p:sldId id="351" r:id="rId9"/>
    <p:sldId id="336" r:id="rId10"/>
    <p:sldId id="271" r:id="rId11"/>
    <p:sldId id="296" r:id="rId12"/>
    <p:sldId id="282" r:id="rId13"/>
    <p:sldId id="283" r:id="rId14"/>
    <p:sldId id="284" r:id="rId15"/>
    <p:sldId id="285" r:id="rId16"/>
    <p:sldId id="286" r:id="rId17"/>
    <p:sldId id="287" r:id="rId18"/>
    <p:sldId id="288" r:id="rId19"/>
    <p:sldId id="289" r:id="rId20"/>
    <p:sldId id="290" r:id="rId21"/>
    <p:sldId id="291" r:id="rId22"/>
    <p:sldId id="292" r:id="rId23"/>
    <p:sldId id="293" r:id="rId24"/>
    <p:sldId id="294" r:id="rId25"/>
    <p:sldId id="308" r:id="rId26"/>
    <p:sldId id="297" r:id="rId27"/>
    <p:sldId id="298" r:id="rId28"/>
    <p:sldId id="299" r:id="rId29"/>
    <p:sldId id="300" r:id="rId30"/>
    <p:sldId id="353" r:id="rId31"/>
    <p:sldId id="352" r:id="rId32"/>
    <p:sldId id="355" r:id="rId33"/>
    <p:sldId id="305" r:id="rId34"/>
    <p:sldId id="354" r:id="rId35"/>
    <p:sldId id="302" r:id="rId36"/>
    <p:sldId id="339" r:id="rId37"/>
    <p:sldId id="340" r:id="rId38"/>
    <p:sldId id="341" r:id="rId39"/>
    <p:sldId id="342" r:id="rId40"/>
    <p:sldId id="338" r:id="rId41"/>
    <p:sldId id="307" r:id="rId42"/>
    <p:sldId id="337" r:id="rId43"/>
    <p:sldId id="304" r:id="rId44"/>
    <p:sldId id="309" r:id="rId45"/>
    <p:sldId id="310" r:id="rId46"/>
    <p:sldId id="311" r:id="rId47"/>
    <p:sldId id="312" r:id="rId48"/>
    <p:sldId id="313" r:id="rId49"/>
    <p:sldId id="314" r:id="rId50"/>
    <p:sldId id="315" r:id="rId51"/>
    <p:sldId id="343" r:id="rId52"/>
    <p:sldId id="344" r:id="rId53"/>
    <p:sldId id="333" r:id="rId54"/>
    <p:sldId id="316" r:id="rId55"/>
    <p:sldId id="317" r:id="rId56"/>
    <p:sldId id="334" r:id="rId57"/>
    <p:sldId id="318" r:id="rId58"/>
    <p:sldId id="319" r:id="rId59"/>
    <p:sldId id="320" r:id="rId60"/>
    <p:sldId id="321" r:id="rId61"/>
    <p:sldId id="322" r:id="rId62"/>
    <p:sldId id="323" r:id="rId63"/>
    <p:sldId id="324" r:id="rId64"/>
    <p:sldId id="325" r:id="rId65"/>
    <p:sldId id="326" r:id="rId66"/>
    <p:sldId id="327" r:id="rId67"/>
    <p:sldId id="328" r:id="rId68"/>
    <p:sldId id="329" r:id="rId69"/>
    <p:sldId id="330" r:id="rId70"/>
    <p:sldId id="335" r:id="rId71"/>
    <p:sldId id="331" r:id="rId72"/>
    <p:sldId id="332" r:id="rId73"/>
    <p:sldId id="276" r:id="rId74"/>
    <p:sldId id="275" r:id="rId75"/>
    <p:sldId id="274" r:id="rId76"/>
    <p:sldId id="273" r:id="rId77"/>
    <p:sldId id="272" r:id="rId78"/>
    <p:sldId id="263" r:id="rId79"/>
    <p:sldId id="261" r:id="rId80"/>
    <p:sldId id="260" r:id="rId81"/>
    <p:sldId id="259" r:id="rId82"/>
    <p:sldId id="264" r:id="rId83"/>
    <p:sldId id="265" r:id="rId84"/>
    <p:sldId id="270" r:id="rId85"/>
    <p:sldId id="266" r:id="rId86"/>
    <p:sldId id="267" r:id="rId87"/>
    <p:sldId id="268" r:id="rId88"/>
    <p:sldId id="269" r:id="rId8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457" autoAdjust="0"/>
    <p:restoredTop sz="95712" autoAdjust="0"/>
  </p:normalViewPr>
  <p:slideViewPr>
    <p:cSldViewPr snapToGrid="0">
      <p:cViewPr varScale="1">
        <p:scale>
          <a:sx n="116" d="100"/>
          <a:sy n="116" d="100"/>
        </p:scale>
        <p:origin x="706" y="72"/>
      </p:cViewPr>
      <p:guideLst/>
    </p:cSldViewPr>
  </p:slideViewPr>
  <p:notesTextViewPr>
    <p:cViewPr>
      <p:scale>
        <a:sx n="1" d="1"/>
        <a:sy n="1" d="1"/>
      </p:scale>
      <p:origin x="0" y="0"/>
    </p:cViewPr>
  </p:notesTextViewPr>
  <p:notesViewPr>
    <p:cSldViewPr snapToGrid="0">
      <p:cViewPr varScale="1">
        <p:scale>
          <a:sx n="86" d="100"/>
          <a:sy n="86" d="100"/>
        </p:scale>
        <p:origin x="3864"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slide" Target="slides/slide87.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notesMaster" Target="notesMasters/notesMaster1.xml"/><Relationship Id="rId95" Type="http://schemas.openxmlformats.org/officeDocument/2006/relationships/tableStyles" Target="tableStyle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C12F0C-71FB-41B8-8605-FA6A421D8AC1}" type="doc">
      <dgm:prSet loTypeId="urn:microsoft.com/office/officeart/2008/layout/VerticalCurvedList" loCatId="list" qsTypeId="urn:microsoft.com/office/officeart/2005/8/quickstyle/simple1" qsCatId="simple" csTypeId="urn:microsoft.com/office/officeart/2005/8/colors/colorful5" csCatId="colorful" phldr="1"/>
      <dgm:spPr/>
      <dgm:t>
        <a:bodyPr/>
        <a:lstStyle/>
        <a:p>
          <a:endParaRPr lang="zh-CN" altLang="en-US"/>
        </a:p>
      </dgm:t>
    </dgm:pt>
    <dgm:pt modelId="{D6E4FB33-517F-4C7E-9917-7F8D30576F14}">
      <dgm:prSet phldrT="[文本]"/>
      <dgm:spPr/>
      <dgm:t>
        <a:bodyPr/>
        <a:lstStyle/>
        <a:p>
          <a:r>
            <a:rPr lang="zh-CN" altLang="en-US" dirty="0"/>
            <a:t>开发独立</a:t>
          </a:r>
        </a:p>
      </dgm:t>
    </dgm:pt>
    <dgm:pt modelId="{450DBC9D-A45C-4C47-B50A-74F9979B1164}" type="parTrans" cxnId="{652B63A3-44D2-4772-98BC-0F2A9B6931A1}">
      <dgm:prSet/>
      <dgm:spPr/>
      <dgm:t>
        <a:bodyPr/>
        <a:lstStyle/>
        <a:p>
          <a:endParaRPr lang="zh-CN" altLang="en-US"/>
        </a:p>
      </dgm:t>
    </dgm:pt>
    <dgm:pt modelId="{7033AEA2-FE3C-4028-BC7C-C1C58F7F581C}" type="sibTrans" cxnId="{652B63A3-44D2-4772-98BC-0F2A9B6931A1}">
      <dgm:prSet/>
      <dgm:spPr/>
      <dgm:t>
        <a:bodyPr/>
        <a:lstStyle/>
        <a:p>
          <a:endParaRPr lang="zh-CN" altLang="en-US"/>
        </a:p>
      </dgm:t>
    </dgm:pt>
    <dgm:pt modelId="{E441B769-BA52-461B-A961-921F88229B8F}">
      <dgm:prSet phldrT="[文本]"/>
      <dgm:spPr/>
      <dgm:t>
        <a:bodyPr/>
        <a:lstStyle/>
        <a:p>
          <a:r>
            <a:rPr lang="zh-CN" altLang="en-US" dirty="0"/>
            <a:t>横向扩展</a:t>
          </a:r>
        </a:p>
      </dgm:t>
    </dgm:pt>
    <dgm:pt modelId="{0E6C1A53-18EE-498A-A3C9-73E7605C5E18}" type="parTrans" cxnId="{E8CF750C-1044-4044-A01A-5EC7798D4D7E}">
      <dgm:prSet/>
      <dgm:spPr/>
      <dgm:t>
        <a:bodyPr/>
        <a:lstStyle/>
        <a:p>
          <a:endParaRPr lang="zh-CN" altLang="en-US"/>
        </a:p>
      </dgm:t>
    </dgm:pt>
    <dgm:pt modelId="{98054E16-C7E9-4069-8A7C-6C2C3C52BC4F}" type="sibTrans" cxnId="{E8CF750C-1044-4044-A01A-5EC7798D4D7E}">
      <dgm:prSet/>
      <dgm:spPr/>
      <dgm:t>
        <a:bodyPr/>
        <a:lstStyle/>
        <a:p>
          <a:endParaRPr lang="zh-CN" altLang="en-US"/>
        </a:p>
      </dgm:t>
    </dgm:pt>
    <dgm:pt modelId="{B04421B5-603E-4194-BDFB-EA714BF0E8E0}">
      <dgm:prSet phldrT="[文本]"/>
      <dgm:spPr/>
      <dgm:t>
        <a:bodyPr/>
        <a:lstStyle/>
        <a:p>
          <a:r>
            <a:rPr lang="zh-CN" altLang="en-US" dirty="0"/>
            <a:t>低耦合</a:t>
          </a:r>
        </a:p>
      </dgm:t>
    </dgm:pt>
    <dgm:pt modelId="{92688C0D-D5EC-4B84-86FB-9A1BF60EF9D7}" type="parTrans" cxnId="{4C8558B5-04A2-4FD0-949E-62FB440BFAB8}">
      <dgm:prSet/>
      <dgm:spPr/>
      <dgm:t>
        <a:bodyPr/>
        <a:lstStyle/>
        <a:p>
          <a:endParaRPr lang="zh-CN" altLang="en-US"/>
        </a:p>
      </dgm:t>
    </dgm:pt>
    <dgm:pt modelId="{CD1CE065-FDA3-44E7-B166-97CF9B8AFD4D}" type="sibTrans" cxnId="{4C8558B5-04A2-4FD0-949E-62FB440BFAB8}">
      <dgm:prSet/>
      <dgm:spPr/>
      <dgm:t>
        <a:bodyPr/>
        <a:lstStyle/>
        <a:p>
          <a:endParaRPr lang="zh-CN" altLang="en-US"/>
        </a:p>
      </dgm:t>
    </dgm:pt>
    <dgm:pt modelId="{72DA3731-4DD3-451D-B431-E4EDD68C57F0}">
      <dgm:prSet phldrT="[文本]"/>
      <dgm:spPr/>
      <dgm:t>
        <a:bodyPr/>
        <a:lstStyle/>
        <a:p>
          <a:r>
            <a:rPr lang="en-US" altLang="zh-CN" dirty="0"/>
            <a:t>CAP</a:t>
          </a:r>
          <a:endParaRPr lang="zh-CN" altLang="en-US" dirty="0"/>
        </a:p>
      </dgm:t>
    </dgm:pt>
    <dgm:pt modelId="{AE3B85C1-11A2-4622-B295-F86A1FDD0B51}" type="parTrans" cxnId="{7A1B8498-A562-49CD-8701-5E20496B7161}">
      <dgm:prSet/>
      <dgm:spPr/>
      <dgm:t>
        <a:bodyPr/>
        <a:lstStyle/>
        <a:p>
          <a:endParaRPr lang="zh-CN" altLang="en-US"/>
        </a:p>
      </dgm:t>
    </dgm:pt>
    <dgm:pt modelId="{839F1CDF-E62E-4811-BC4F-82A6D883EBF8}" type="sibTrans" cxnId="{7A1B8498-A562-49CD-8701-5E20496B7161}">
      <dgm:prSet/>
      <dgm:spPr/>
      <dgm:t>
        <a:bodyPr/>
        <a:lstStyle/>
        <a:p>
          <a:endParaRPr lang="zh-CN" altLang="en-US"/>
        </a:p>
      </dgm:t>
    </dgm:pt>
    <dgm:pt modelId="{4DC7BE82-6AC6-44EF-BB04-310F1BE1D6AD}">
      <dgm:prSet phldrT="[文本]"/>
      <dgm:spPr/>
      <dgm:t>
        <a:bodyPr/>
        <a:lstStyle/>
        <a:p>
          <a:r>
            <a:rPr lang="zh-CN" altLang="en-US" dirty="0"/>
            <a:t>独立部署</a:t>
          </a:r>
        </a:p>
      </dgm:t>
    </dgm:pt>
    <dgm:pt modelId="{F17A7D77-400A-4E65-ACA2-F8093B5546CF}" type="parTrans" cxnId="{6D6883F0-EDE2-4A82-98F8-6724B26D05D4}">
      <dgm:prSet/>
      <dgm:spPr/>
      <dgm:t>
        <a:bodyPr/>
        <a:lstStyle/>
        <a:p>
          <a:endParaRPr lang="zh-CN" altLang="en-US"/>
        </a:p>
      </dgm:t>
    </dgm:pt>
    <dgm:pt modelId="{AA36AD22-D623-460D-8114-77AC5FC81181}" type="sibTrans" cxnId="{6D6883F0-EDE2-4A82-98F8-6724B26D05D4}">
      <dgm:prSet/>
      <dgm:spPr/>
      <dgm:t>
        <a:bodyPr/>
        <a:lstStyle/>
        <a:p>
          <a:endParaRPr lang="zh-CN" altLang="en-US"/>
        </a:p>
      </dgm:t>
    </dgm:pt>
    <dgm:pt modelId="{9B23B5FC-7B63-44C6-BEF2-0082DC5B61E8}" type="pres">
      <dgm:prSet presAssocID="{60C12F0C-71FB-41B8-8605-FA6A421D8AC1}" presName="Name0" presStyleCnt="0">
        <dgm:presLayoutVars>
          <dgm:chMax val="7"/>
          <dgm:chPref val="7"/>
          <dgm:dir/>
        </dgm:presLayoutVars>
      </dgm:prSet>
      <dgm:spPr/>
    </dgm:pt>
    <dgm:pt modelId="{9F7C6C01-3707-49AA-A7FB-AD09F81B2430}" type="pres">
      <dgm:prSet presAssocID="{60C12F0C-71FB-41B8-8605-FA6A421D8AC1}" presName="Name1" presStyleCnt="0"/>
      <dgm:spPr/>
    </dgm:pt>
    <dgm:pt modelId="{9BD74234-CD71-4E3F-9FA5-996B4779F8E5}" type="pres">
      <dgm:prSet presAssocID="{60C12F0C-71FB-41B8-8605-FA6A421D8AC1}" presName="cycle" presStyleCnt="0"/>
      <dgm:spPr/>
    </dgm:pt>
    <dgm:pt modelId="{7E5C6736-0D67-4221-8B73-DE8D64FA8A83}" type="pres">
      <dgm:prSet presAssocID="{60C12F0C-71FB-41B8-8605-FA6A421D8AC1}" presName="srcNode" presStyleLbl="node1" presStyleIdx="0" presStyleCnt="5"/>
      <dgm:spPr/>
    </dgm:pt>
    <dgm:pt modelId="{367DECBD-1F75-4665-9789-5E2D51B5E5D7}" type="pres">
      <dgm:prSet presAssocID="{60C12F0C-71FB-41B8-8605-FA6A421D8AC1}" presName="conn" presStyleLbl="parChTrans1D2" presStyleIdx="0" presStyleCnt="1"/>
      <dgm:spPr/>
    </dgm:pt>
    <dgm:pt modelId="{1857847F-FBCF-437D-8AB7-4923FE41DBB0}" type="pres">
      <dgm:prSet presAssocID="{60C12F0C-71FB-41B8-8605-FA6A421D8AC1}" presName="extraNode" presStyleLbl="node1" presStyleIdx="0" presStyleCnt="5"/>
      <dgm:spPr/>
    </dgm:pt>
    <dgm:pt modelId="{03A2C825-3680-4ADA-A65B-043466D9301D}" type="pres">
      <dgm:prSet presAssocID="{60C12F0C-71FB-41B8-8605-FA6A421D8AC1}" presName="dstNode" presStyleLbl="node1" presStyleIdx="0" presStyleCnt="5"/>
      <dgm:spPr/>
    </dgm:pt>
    <dgm:pt modelId="{99414D15-2DE3-4746-8665-816A49831AE1}" type="pres">
      <dgm:prSet presAssocID="{D6E4FB33-517F-4C7E-9917-7F8D30576F14}" presName="text_1" presStyleLbl="node1" presStyleIdx="0" presStyleCnt="5">
        <dgm:presLayoutVars>
          <dgm:bulletEnabled val="1"/>
        </dgm:presLayoutVars>
      </dgm:prSet>
      <dgm:spPr/>
    </dgm:pt>
    <dgm:pt modelId="{125DD70D-41C9-456C-B84D-B8C5AADDDF99}" type="pres">
      <dgm:prSet presAssocID="{D6E4FB33-517F-4C7E-9917-7F8D30576F14}" presName="accent_1" presStyleCnt="0"/>
      <dgm:spPr/>
    </dgm:pt>
    <dgm:pt modelId="{CD197096-0890-458C-941D-DA595B920F9F}" type="pres">
      <dgm:prSet presAssocID="{D6E4FB33-517F-4C7E-9917-7F8D30576F14}" presName="accentRepeatNode" presStyleLbl="solidFgAcc1" presStyleIdx="0" presStyleCnt="5"/>
      <dgm:spPr/>
    </dgm:pt>
    <dgm:pt modelId="{A99924A4-F8BE-4600-A0E9-40487805387A}" type="pres">
      <dgm:prSet presAssocID="{E441B769-BA52-461B-A961-921F88229B8F}" presName="text_2" presStyleLbl="node1" presStyleIdx="1" presStyleCnt="5">
        <dgm:presLayoutVars>
          <dgm:bulletEnabled val="1"/>
        </dgm:presLayoutVars>
      </dgm:prSet>
      <dgm:spPr/>
    </dgm:pt>
    <dgm:pt modelId="{2AF96309-D7BD-4F78-9516-22672C95F288}" type="pres">
      <dgm:prSet presAssocID="{E441B769-BA52-461B-A961-921F88229B8F}" presName="accent_2" presStyleCnt="0"/>
      <dgm:spPr/>
    </dgm:pt>
    <dgm:pt modelId="{22B6438D-025A-417B-BEFA-4AFC69476F48}" type="pres">
      <dgm:prSet presAssocID="{E441B769-BA52-461B-A961-921F88229B8F}" presName="accentRepeatNode" presStyleLbl="solidFgAcc1" presStyleIdx="1" presStyleCnt="5"/>
      <dgm:spPr/>
    </dgm:pt>
    <dgm:pt modelId="{835283B1-438B-4020-A686-C2D9E78DD963}" type="pres">
      <dgm:prSet presAssocID="{B04421B5-603E-4194-BDFB-EA714BF0E8E0}" presName="text_3" presStyleLbl="node1" presStyleIdx="2" presStyleCnt="5">
        <dgm:presLayoutVars>
          <dgm:bulletEnabled val="1"/>
        </dgm:presLayoutVars>
      </dgm:prSet>
      <dgm:spPr/>
    </dgm:pt>
    <dgm:pt modelId="{B97D68DB-ECF0-4AAC-8D8E-24BB164000C8}" type="pres">
      <dgm:prSet presAssocID="{B04421B5-603E-4194-BDFB-EA714BF0E8E0}" presName="accent_3" presStyleCnt="0"/>
      <dgm:spPr/>
    </dgm:pt>
    <dgm:pt modelId="{AFD81A94-8210-4F42-8FB5-D8C96C79F13B}" type="pres">
      <dgm:prSet presAssocID="{B04421B5-603E-4194-BDFB-EA714BF0E8E0}" presName="accentRepeatNode" presStyleLbl="solidFgAcc1" presStyleIdx="2" presStyleCnt="5"/>
      <dgm:spPr/>
    </dgm:pt>
    <dgm:pt modelId="{96AF9435-07B1-4C28-912F-9E57D7DDEAD1}" type="pres">
      <dgm:prSet presAssocID="{4DC7BE82-6AC6-44EF-BB04-310F1BE1D6AD}" presName="text_4" presStyleLbl="node1" presStyleIdx="3" presStyleCnt="5">
        <dgm:presLayoutVars>
          <dgm:bulletEnabled val="1"/>
        </dgm:presLayoutVars>
      </dgm:prSet>
      <dgm:spPr/>
    </dgm:pt>
    <dgm:pt modelId="{E3142C3E-E97D-4A0B-A7C4-1834A08CF6B8}" type="pres">
      <dgm:prSet presAssocID="{4DC7BE82-6AC6-44EF-BB04-310F1BE1D6AD}" presName="accent_4" presStyleCnt="0"/>
      <dgm:spPr/>
    </dgm:pt>
    <dgm:pt modelId="{86C6A2D5-AED2-43C0-91A8-DF41F8B58D20}" type="pres">
      <dgm:prSet presAssocID="{4DC7BE82-6AC6-44EF-BB04-310F1BE1D6AD}" presName="accentRepeatNode" presStyleLbl="solidFgAcc1" presStyleIdx="3" presStyleCnt="5"/>
      <dgm:spPr/>
    </dgm:pt>
    <dgm:pt modelId="{19140609-5AC1-4D2A-8EDE-49F4B628B6CF}" type="pres">
      <dgm:prSet presAssocID="{72DA3731-4DD3-451D-B431-E4EDD68C57F0}" presName="text_5" presStyleLbl="node1" presStyleIdx="4" presStyleCnt="5">
        <dgm:presLayoutVars>
          <dgm:bulletEnabled val="1"/>
        </dgm:presLayoutVars>
      </dgm:prSet>
      <dgm:spPr/>
    </dgm:pt>
    <dgm:pt modelId="{B0D8E2D8-A12C-4DC1-9029-02487565453F}" type="pres">
      <dgm:prSet presAssocID="{72DA3731-4DD3-451D-B431-E4EDD68C57F0}" presName="accent_5" presStyleCnt="0"/>
      <dgm:spPr/>
    </dgm:pt>
    <dgm:pt modelId="{20B386FE-6324-4029-9A64-B384EAF212D3}" type="pres">
      <dgm:prSet presAssocID="{72DA3731-4DD3-451D-B431-E4EDD68C57F0}" presName="accentRepeatNode" presStyleLbl="solidFgAcc1" presStyleIdx="4" presStyleCnt="5"/>
      <dgm:spPr/>
    </dgm:pt>
  </dgm:ptLst>
  <dgm:cxnLst>
    <dgm:cxn modelId="{E8CF750C-1044-4044-A01A-5EC7798D4D7E}" srcId="{60C12F0C-71FB-41B8-8605-FA6A421D8AC1}" destId="{E441B769-BA52-461B-A961-921F88229B8F}" srcOrd="1" destOrd="0" parTransId="{0E6C1A53-18EE-498A-A3C9-73E7605C5E18}" sibTransId="{98054E16-C7E9-4069-8A7C-6C2C3C52BC4F}"/>
    <dgm:cxn modelId="{B60F6916-28CE-4211-9B43-D707C956157A}" type="presOf" srcId="{D6E4FB33-517F-4C7E-9917-7F8D30576F14}" destId="{99414D15-2DE3-4746-8665-816A49831AE1}" srcOrd="0" destOrd="0" presId="urn:microsoft.com/office/officeart/2008/layout/VerticalCurvedList"/>
    <dgm:cxn modelId="{37774C85-8E62-4497-A245-973D96D95A66}" type="presOf" srcId="{4DC7BE82-6AC6-44EF-BB04-310F1BE1D6AD}" destId="{96AF9435-07B1-4C28-912F-9E57D7DDEAD1}" srcOrd="0" destOrd="0" presId="urn:microsoft.com/office/officeart/2008/layout/VerticalCurvedList"/>
    <dgm:cxn modelId="{7A1B8498-A562-49CD-8701-5E20496B7161}" srcId="{60C12F0C-71FB-41B8-8605-FA6A421D8AC1}" destId="{72DA3731-4DD3-451D-B431-E4EDD68C57F0}" srcOrd="4" destOrd="0" parTransId="{AE3B85C1-11A2-4622-B295-F86A1FDD0B51}" sibTransId="{839F1CDF-E62E-4811-BC4F-82A6D883EBF8}"/>
    <dgm:cxn modelId="{652B63A3-44D2-4772-98BC-0F2A9B6931A1}" srcId="{60C12F0C-71FB-41B8-8605-FA6A421D8AC1}" destId="{D6E4FB33-517F-4C7E-9917-7F8D30576F14}" srcOrd="0" destOrd="0" parTransId="{450DBC9D-A45C-4C47-B50A-74F9979B1164}" sibTransId="{7033AEA2-FE3C-4028-BC7C-C1C58F7F581C}"/>
    <dgm:cxn modelId="{CF8798A4-E71F-4887-89C2-44EF72C75870}" type="presOf" srcId="{7033AEA2-FE3C-4028-BC7C-C1C58F7F581C}" destId="{367DECBD-1F75-4665-9789-5E2D51B5E5D7}" srcOrd="0" destOrd="0" presId="urn:microsoft.com/office/officeart/2008/layout/VerticalCurvedList"/>
    <dgm:cxn modelId="{CE3F9EA9-8487-416E-A0C3-CBD7367E5E9B}" type="presOf" srcId="{72DA3731-4DD3-451D-B431-E4EDD68C57F0}" destId="{19140609-5AC1-4D2A-8EDE-49F4B628B6CF}" srcOrd="0" destOrd="0" presId="urn:microsoft.com/office/officeart/2008/layout/VerticalCurvedList"/>
    <dgm:cxn modelId="{4C8558B5-04A2-4FD0-949E-62FB440BFAB8}" srcId="{60C12F0C-71FB-41B8-8605-FA6A421D8AC1}" destId="{B04421B5-603E-4194-BDFB-EA714BF0E8E0}" srcOrd="2" destOrd="0" parTransId="{92688C0D-D5EC-4B84-86FB-9A1BF60EF9D7}" sibTransId="{CD1CE065-FDA3-44E7-B166-97CF9B8AFD4D}"/>
    <dgm:cxn modelId="{FFBD74BD-8D43-494A-9E97-B6E7D421C10C}" type="presOf" srcId="{B04421B5-603E-4194-BDFB-EA714BF0E8E0}" destId="{835283B1-438B-4020-A686-C2D9E78DD963}" srcOrd="0" destOrd="0" presId="urn:microsoft.com/office/officeart/2008/layout/VerticalCurvedList"/>
    <dgm:cxn modelId="{C474F0CA-F553-4FF8-8C89-1B01F3964439}" type="presOf" srcId="{E441B769-BA52-461B-A961-921F88229B8F}" destId="{A99924A4-F8BE-4600-A0E9-40487805387A}" srcOrd="0" destOrd="0" presId="urn:microsoft.com/office/officeart/2008/layout/VerticalCurvedList"/>
    <dgm:cxn modelId="{6D6883F0-EDE2-4A82-98F8-6724B26D05D4}" srcId="{60C12F0C-71FB-41B8-8605-FA6A421D8AC1}" destId="{4DC7BE82-6AC6-44EF-BB04-310F1BE1D6AD}" srcOrd="3" destOrd="0" parTransId="{F17A7D77-400A-4E65-ACA2-F8093B5546CF}" sibTransId="{AA36AD22-D623-460D-8114-77AC5FC81181}"/>
    <dgm:cxn modelId="{F115DCF0-F3DE-457A-B4EA-34CAC4F597CE}" type="presOf" srcId="{60C12F0C-71FB-41B8-8605-FA6A421D8AC1}" destId="{9B23B5FC-7B63-44C6-BEF2-0082DC5B61E8}" srcOrd="0" destOrd="0" presId="urn:microsoft.com/office/officeart/2008/layout/VerticalCurvedList"/>
    <dgm:cxn modelId="{3353473F-FB05-47D3-A9BA-583FAF1C7E37}" type="presParOf" srcId="{9B23B5FC-7B63-44C6-BEF2-0082DC5B61E8}" destId="{9F7C6C01-3707-49AA-A7FB-AD09F81B2430}" srcOrd="0" destOrd="0" presId="urn:microsoft.com/office/officeart/2008/layout/VerticalCurvedList"/>
    <dgm:cxn modelId="{BEB4E5DE-090C-4591-8425-95752B3625CA}" type="presParOf" srcId="{9F7C6C01-3707-49AA-A7FB-AD09F81B2430}" destId="{9BD74234-CD71-4E3F-9FA5-996B4779F8E5}" srcOrd="0" destOrd="0" presId="urn:microsoft.com/office/officeart/2008/layout/VerticalCurvedList"/>
    <dgm:cxn modelId="{556ACE31-D984-4EF6-A4E5-23B8B10BC1CF}" type="presParOf" srcId="{9BD74234-CD71-4E3F-9FA5-996B4779F8E5}" destId="{7E5C6736-0D67-4221-8B73-DE8D64FA8A83}" srcOrd="0" destOrd="0" presId="urn:microsoft.com/office/officeart/2008/layout/VerticalCurvedList"/>
    <dgm:cxn modelId="{6AB42EFA-B29E-488E-8224-9BA5EB2D9E7C}" type="presParOf" srcId="{9BD74234-CD71-4E3F-9FA5-996B4779F8E5}" destId="{367DECBD-1F75-4665-9789-5E2D51B5E5D7}" srcOrd="1" destOrd="0" presId="urn:microsoft.com/office/officeart/2008/layout/VerticalCurvedList"/>
    <dgm:cxn modelId="{25F0CF7E-441F-4A0C-A365-5E06BFE2CE5B}" type="presParOf" srcId="{9BD74234-CD71-4E3F-9FA5-996B4779F8E5}" destId="{1857847F-FBCF-437D-8AB7-4923FE41DBB0}" srcOrd="2" destOrd="0" presId="urn:microsoft.com/office/officeart/2008/layout/VerticalCurvedList"/>
    <dgm:cxn modelId="{BCDD142F-73F7-4339-A27A-A3419C2E5D88}" type="presParOf" srcId="{9BD74234-CD71-4E3F-9FA5-996B4779F8E5}" destId="{03A2C825-3680-4ADA-A65B-043466D9301D}" srcOrd="3" destOrd="0" presId="urn:microsoft.com/office/officeart/2008/layout/VerticalCurvedList"/>
    <dgm:cxn modelId="{4CE93FFA-9778-49F9-9C2C-7B46A109771D}" type="presParOf" srcId="{9F7C6C01-3707-49AA-A7FB-AD09F81B2430}" destId="{99414D15-2DE3-4746-8665-816A49831AE1}" srcOrd="1" destOrd="0" presId="urn:microsoft.com/office/officeart/2008/layout/VerticalCurvedList"/>
    <dgm:cxn modelId="{E224A18D-E8AA-4D34-8CE0-AE065E2A0D1A}" type="presParOf" srcId="{9F7C6C01-3707-49AA-A7FB-AD09F81B2430}" destId="{125DD70D-41C9-456C-B84D-B8C5AADDDF99}" srcOrd="2" destOrd="0" presId="urn:microsoft.com/office/officeart/2008/layout/VerticalCurvedList"/>
    <dgm:cxn modelId="{1645D5D8-9008-426C-8D07-CCC34EA8FFDE}" type="presParOf" srcId="{125DD70D-41C9-456C-B84D-B8C5AADDDF99}" destId="{CD197096-0890-458C-941D-DA595B920F9F}" srcOrd="0" destOrd="0" presId="urn:microsoft.com/office/officeart/2008/layout/VerticalCurvedList"/>
    <dgm:cxn modelId="{83EE90AA-D976-4FFF-982B-F58D40427A10}" type="presParOf" srcId="{9F7C6C01-3707-49AA-A7FB-AD09F81B2430}" destId="{A99924A4-F8BE-4600-A0E9-40487805387A}" srcOrd="3" destOrd="0" presId="urn:microsoft.com/office/officeart/2008/layout/VerticalCurvedList"/>
    <dgm:cxn modelId="{3C1BE7E4-49A7-4856-87D3-858A12D98837}" type="presParOf" srcId="{9F7C6C01-3707-49AA-A7FB-AD09F81B2430}" destId="{2AF96309-D7BD-4F78-9516-22672C95F288}" srcOrd="4" destOrd="0" presId="urn:microsoft.com/office/officeart/2008/layout/VerticalCurvedList"/>
    <dgm:cxn modelId="{6EE54364-7E60-4E30-A56B-72A43BADA49C}" type="presParOf" srcId="{2AF96309-D7BD-4F78-9516-22672C95F288}" destId="{22B6438D-025A-417B-BEFA-4AFC69476F48}" srcOrd="0" destOrd="0" presId="urn:microsoft.com/office/officeart/2008/layout/VerticalCurvedList"/>
    <dgm:cxn modelId="{96CF5E78-F58C-42E5-804E-19ECF0C2B640}" type="presParOf" srcId="{9F7C6C01-3707-49AA-A7FB-AD09F81B2430}" destId="{835283B1-438B-4020-A686-C2D9E78DD963}" srcOrd="5" destOrd="0" presId="urn:microsoft.com/office/officeart/2008/layout/VerticalCurvedList"/>
    <dgm:cxn modelId="{C93739F4-9C9E-466C-B3D1-272FADFD0AA8}" type="presParOf" srcId="{9F7C6C01-3707-49AA-A7FB-AD09F81B2430}" destId="{B97D68DB-ECF0-4AAC-8D8E-24BB164000C8}" srcOrd="6" destOrd="0" presId="urn:microsoft.com/office/officeart/2008/layout/VerticalCurvedList"/>
    <dgm:cxn modelId="{CEA631A1-1FDB-4F77-8463-DA1A1351AEF9}" type="presParOf" srcId="{B97D68DB-ECF0-4AAC-8D8E-24BB164000C8}" destId="{AFD81A94-8210-4F42-8FB5-D8C96C79F13B}" srcOrd="0" destOrd="0" presId="urn:microsoft.com/office/officeart/2008/layout/VerticalCurvedList"/>
    <dgm:cxn modelId="{EC8A1C28-C933-4F0A-A355-0ECA7F9F0366}" type="presParOf" srcId="{9F7C6C01-3707-49AA-A7FB-AD09F81B2430}" destId="{96AF9435-07B1-4C28-912F-9E57D7DDEAD1}" srcOrd="7" destOrd="0" presId="urn:microsoft.com/office/officeart/2008/layout/VerticalCurvedList"/>
    <dgm:cxn modelId="{E6843AE9-B1DA-42DC-8C64-E10E2E1B9ACB}" type="presParOf" srcId="{9F7C6C01-3707-49AA-A7FB-AD09F81B2430}" destId="{E3142C3E-E97D-4A0B-A7C4-1834A08CF6B8}" srcOrd="8" destOrd="0" presId="urn:microsoft.com/office/officeart/2008/layout/VerticalCurvedList"/>
    <dgm:cxn modelId="{BE01C134-47FA-4043-8054-348101859981}" type="presParOf" srcId="{E3142C3E-E97D-4A0B-A7C4-1834A08CF6B8}" destId="{86C6A2D5-AED2-43C0-91A8-DF41F8B58D20}" srcOrd="0" destOrd="0" presId="urn:microsoft.com/office/officeart/2008/layout/VerticalCurvedList"/>
    <dgm:cxn modelId="{6D38FF4A-8AB0-48B4-9599-A28042B2A783}" type="presParOf" srcId="{9F7C6C01-3707-49AA-A7FB-AD09F81B2430}" destId="{19140609-5AC1-4D2A-8EDE-49F4B628B6CF}" srcOrd="9" destOrd="0" presId="urn:microsoft.com/office/officeart/2008/layout/VerticalCurvedList"/>
    <dgm:cxn modelId="{5C4E6221-35EE-44F5-8412-7C36A577B958}" type="presParOf" srcId="{9F7C6C01-3707-49AA-A7FB-AD09F81B2430}" destId="{B0D8E2D8-A12C-4DC1-9029-02487565453F}" srcOrd="10" destOrd="0" presId="urn:microsoft.com/office/officeart/2008/layout/VerticalCurvedList"/>
    <dgm:cxn modelId="{74DF12E4-1D6B-463A-A8AF-9A26165B6130}" type="presParOf" srcId="{B0D8E2D8-A12C-4DC1-9029-02487565453F}" destId="{20B386FE-6324-4029-9A64-B384EAF212D3}"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A6B5D15-CDEF-4579-89BC-3E6A07C2F66D}"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zh-CN" altLang="en-US"/>
        </a:p>
      </dgm:t>
    </dgm:pt>
    <dgm:pt modelId="{A373A4E2-EA9E-4F1C-9D39-88154315AD54}">
      <dgm:prSet phldrT="[文本]"/>
      <dgm:spPr/>
      <dgm:t>
        <a:bodyPr/>
        <a:lstStyle/>
        <a:p>
          <a:r>
            <a:rPr lang="en-US" altLang="zh-CN" dirty="0"/>
            <a:t>Spring Cloud Eureka</a:t>
          </a:r>
          <a:endParaRPr lang="zh-CN" altLang="en-US" dirty="0"/>
        </a:p>
      </dgm:t>
    </dgm:pt>
    <dgm:pt modelId="{615D19D7-5BDC-419F-8EF1-5B239C80C04B}" type="parTrans" cxnId="{9BD02F5D-FBFF-47BA-B33E-9893E0B23A09}">
      <dgm:prSet/>
      <dgm:spPr/>
      <dgm:t>
        <a:bodyPr/>
        <a:lstStyle/>
        <a:p>
          <a:endParaRPr lang="zh-CN" altLang="en-US"/>
        </a:p>
      </dgm:t>
    </dgm:pt>
    <dgm:pt modelId="{01AF24DC-4884-493B-8B0E-4D3A438F38DB}" type="sibTrans" cxnId="{9BD02F5D-FBFF-47BA-B33E-9893E0B23A09}">
      <dgm:prSet/>
      <dgm:spPr/>
      <dgm:t>
        <a:bodyPr/>
        <a:lstStyle/>
        <a:p>
          <a:endParaRPr lang="zh-CN" altLang="en-US"/>
        </a:p>
      </dgm:t>
    </dgm:pt>
    <dgm:pt modelId="{56600869-2431-448B-B4B2-53B623CD1988}">
      <dgm:prSet phldrT="[文本]"/>
      <dgm:spPr/>
      <dgm:t>
        <a:bodyPr/>
        <a:lstStyle/>
        <a:p>
          <a:r>
            <a:rPr lang="zh-CN" altLang="en-US" dirty="0"/>
            <a:t>服务治理：服务注册，服务发现</a:t>
          </a:r>
        </a:p>
      </dgm:t>
    </dgm:pt>
    <dgm:pt modelId="{7769B95A-FAF2-4FB8-9176-DC738002490A}" type="parTrans" cxnId="{66363E9F-8B7D-477D-9F40-514A8AC8B30C}">
      <dgm:prSet/>
      <dgm:spPr/>
      <dgm:t>
        <a:bodyPr/>
        <a:lstStyle/>
        <a:p>
          <a:endParaRPr lang="zh-CN" altLang="en-US"/>
        </a:p>
      </dgm:t>
    </dgm:pt>
    <dgm:pt modelId="{22FA6678-B6F6-4836-82F0-4AD33B8210F1}" type="sibTrans" cxnId="{66363E9F-8B7D-477D-9F40-514A8AC8B30C}">
      <dgm:prSet/>
      <dgm:spPr/>
      <dgm:t>
        <a:bodyPr/>
        <a:lstStyle/>
        <a:p>
          <a:endParaRPr lang="zh-CN" altLang="en-US"/>
        </a:p>
      </dgm:t>
    </dgm:pt>
    <dgm:pt modelId="{851E2D75-18B0-4535-BCBD-945400C7FFAB}">
      <dgm:prSet phldrT="[文本]"/>
      <dgm:spPr/>
      <dgm:t>
        <a:bodyPr/>
        <a:lstStyle/>
        <a:p>
          <a:r>
            <a:rPr lang="en-US" altLang="zh-CN" dirty="0"/>
            <a:t>Spring Cloud Ribbon</a:t>
          </a:r>
          <a:endParaRPr lang="zh-CN" altLang="en-US" dirty="0"/>
        </a:p>
      </dgm:t>
    </dgm:pt>
    <dgm:pt modelId="{2D7201C1-CF26-4366-B912-A47BC22FAB3C}" type="parTrans" cxnId="{0B952541-374D-4E79-BBDE-BBF1DB063A2E}">
      <dgm:prSet/>
      <dgm:spPr/>
      <dgm:t>
        <a:bodyPr/>
        <a:lstStyle/>
        <a:p>
          <a:endParaRPr lang="zh-CN" altLang="en-US"/>
        </a:p>
      </dgm:t>
    </dgm:pt>
    <dgm:pt modelId="{B1F6DD3B-1A56-44EE-837F-C338EF3D9790}" type="sibTrans" cxnId="{0B952541-374D-4E79-BBDE-BBF1DB063A2E}">
      <dgm:prSet/>
      <dgm:spPr/>
      <dgm:t>
        <a:bodyPr/>
        <a:lstStyle/>
        <a:p>
          <a:endParaRPr lang="zh-CN" altLang="en-US"/>
        </a:p>
      </dgm:t>
    </dgm:pt>
    <dgm:pt modelId="{5C107CC7-36C7-4EE9-BCC0-21C91C56AC0F}">
      <dgm:prSet phldrT="[文本]"/>
      <dgm:spPr/>
      <dgm:t>
        <a:bodyPr/>
        <a:lstStyle/>
        <a:p>
          <a:r>
            <a:rPr lang="zh-CN" altLang="en-US" dirty="0"/>
            <a:t>一个基于</a:t>
          </a:r>
          <a:r>
            <a:rPr lang="en-US" altLang="zh-CN" dirty="0"/>
            <a:t>HTTP</a:t>
          </a:r>
          <a:r>
            <a:rPr lang="zh-CN" altLang="en-US" dirty="0"/>
            <a:t>和</a:t>
          </a:r>
          <a:r>
            <a:rPr lang="en-US" altLang="zh-CN" dirty="0"/>
            <a:t>TCP</a:t>
          </a:r>
          <a:r>
            <a:rPr lang="zh-CN" altLang="en-US" dirty="0"/>
            <a:t>的客户端的负载均衡工具</a:t>
          </a:r>
        </a:p>
      </dgm:t>
    </dgm:pt>
    <dgm:pt modelId="{0BE99CED-1FA7-4059-AE60-B95ABC53D1F2}" type="parTrans" cxnId="{403BF9BB-FCDF-40FE-A9F8-A63EEFF15C9B}">
      <dgm:prSet/>
      <dgm:spPr/>
      <dgm:t>
        <a:bodyPr/>
        <a:lstStyle/>
        <a:p>
          <a:endParaRPr lang="zh-CN" altLang="en-US"/>
        </a:p>
      </dgm:t>
    </dgm:pt>
    <dgm:pt modelId="{88A044C6-D449-4048-AFB6-B71CAC60B3E7}" type="sibTrans" cxnId="{403BF9BB-FCDF-40FE-A9F8-A63EEFF15C9B}">
      <dgm:prSet/>
      <dgm:spPr/>
      <dgm:t>
        <a:bodyPr/>
        <a:lstStyle/>
        <a:p>
          <a:endParaRPr lang="zh-CN" altLang="en-US"/>
        </a:p>
      </dgm:t>
    </dgm:pt>
    <dgm:pt modelId="{73389876-73BF-43C6-A59D-86BBA35A34AA}">
      <dgm:prSet phldrT="[文本]"/>
      <dgm:spPr/>
      <dgm:t>
        <a:bodyPr/>
        <a:lstStyle/>
        <a:p>
          <a:r>
            <a:rPr lang="en-US" altLang="zh-CN" dirty="0"/>
            <a:t>Spring Cloud </a:t>
          </a:r>
          <a:r>
            <a:rPr lang="en-US" altLang="zh-CN" dirty="0" err="1"/>
            <a:t>Hystrix</a:t>
          </a:r>
          <a:endParaRPr lang="zh-CN" altLang="en-US" dirty="0"/>
        </a:p>
      </dgm:t>
    </dgm:pt>
    <dgm:pt modelId="{E7865EFD-243C-4CBA-9B41-91896D7FEC50}" type="parTrans" cxnId="{7CF2FBB0-F8F0-49CF-9844-4A0590FA24CC}">
      <dgm:prSet/>
      <dgm:spPr/>
      <dgm:t>
        <a:bodyPr/>
        <a:lstStyle/>
        <a:p>
          <a:endParaRPr lang="zh-CN" altLang="en-US"/>
        </a:p>
      </dgm:t>
    </dgm:pt>
    <dgm:pt modelId="{B78CE6CB-FBD8-4A8C-AD43-7014EE41C257}" type="sibTrans" cxnId="{7CF2FBB0-F8F0-49CF-9844-4A0590FA24CC}">
      <dgm:prSet/>
      <dgm:spPr/>
      <dgm:t>
        <a:bodyPr/>
        <a:lstStyle/>
        <a:p>
          <a:endParaRPr lang="zh-CN" altLang="en-US"/>
        </a:p>
      </dgm:t>
    </dgm:pt>
    <dgm:pt modelId="{8726B50E-97D3-4F5A-AE9F-F40E91D964F8}">
      <dgm:prSet phldrT="[文本]"/>
      <dgm:spPr/>
      <dgm:t>
        <a:bodyPr/>
        <a:lstStyle/>
        <a:p>
          <a:r>
            <a:rPr lang="en-US" altLang="zh-CN" dirty="0"/>
            <a:t>Spring Cloud Feign</a:t>
          </a:r>
          <a:endParaRPr lang="zh-CN" altLang="en-US" dirty="0"/>
        </a:p>
      </dgm:t>
    </dgm:pt>
    <dgm:pt modelId="{2FBA6E53-F05D-4046-AC54-E973CDD941F6}" type="parTrans" cxnId="{0B7B52E5-DBAD-41C3-8A66-A89DBBFCD769}">
      <dgm:prSet/>
      <dgm:spPr/>
      <dgm:t>
        <a:bodyPr/>
        <a:lstStyle/>
        <a:p>
          <a:endParaRPr lang="zh-CN" altLang="en-US"/>
        </a:p>
      </dgm:t>
    </dgm:pt>
    <dgm:pt modelId="{ABC4F659-464F-4C78-B48D-5DB5EA9EC990}" type="sibTrans" cxnId="{0B7B52E5-DBAD-41C3-8A66-A89DBBFCD769}">
      <dgm:prSet/>
      <dgm:spPr/>
      <dgm:t>
        <a:bodyPr/>
        <a:lstStyle/>
        <a:p>
          <a:endParaRPr lang="zh-CN" altLang="en-US"/>
        </a:p>
      </dgm:t>
    </dgm:pt>
    <dgm:pt modelId="{8EF60824-CDF7-4AA1-9292-5C76E7EF5570}">
      <dgm:prSet phldrT="[文本]"/>
      <dgm:spPr/>
      <dgm:t>
        <a:bodyPr/>
        <a:lstStyle/>
        <a:p>
          <a:r>
            <a:rPr lang="zh-CN" altLang="en-US" dirty="0"/>
            <a:t>具务服务降级、服务熔断、线程和信号隔离、请求缓存、请求合并以及服务监控等强大功能</a:t>
          </a:r>
        </a:p>
      </dgm:t>
    </dgm:pt>
    <dgm:pt modelId="{4EE51202-146C-4C2A-8A8C-A99E7831FF28}" type="parTrans" cxnId="{F624DC05-B4CF-46CB-AEC2-4326FF48C96A}">
      <dgm:prSet/>
      <dgm:spPr/>
      <dgm:t>
        <a:bodyPr/>
        <a:lstStyle/>
        <a:p>
          <a:endParaRPr lang="zh-CN" altLang="en-US"/>
        </a:p>
      </dgm:t>
    </dgm:pt>
    <dgm:pt modelId="{42BB0085-2EDE-4D74-9D09-D01F2DF937E2}" type="sibTrans" cxnId="{F624DC05-B4CF-46CB-AEC2-4326FF48C96A}">
      <dgm:prSet/>
      <dgm:spPr/>
      <dgm:t>
        <a:bodyPr/>
        <a:lstStyle/>
        <a:p>
          <a:endParaRPr lang="zh-CN" altLang="en-US"/>
        </a:p>
      </dgm:t>
    </dgm:pt>
    <dgm:pt modelId="{9ECFCA27-09D2-4473-B765-B8C446832B4C}">
      <dgm:prSet phldrT="[文本]"/>
      <dgm:spPr/>
      <dgm:t>
        <a:bodyPr/>
        <a:lstStyle/>
        <a:p>
          <a:r>
            <a:rPr lang="en-US" altLang="zh-CN" dirty="0"/>
            <a:t>Spring Cloud </a:t>
          </a:r>
          <a:r>
            <a:rPr lang="en-US" altLang="zh-CN" dirty="0" err="1"/>
            <a:t>Zuul</a:t>
          </a:r>
          <a:endParaRPr lang="zh-CN" altLang="en-US" dirty="0"/>
        </a:p>
      </dgm:t>
    </dgm:pt>
    <dgm:pt modelId="{AB6FA8E6-4F5F-4656-882F-35BF84CCB97D}" type="parTrans" cxnId="{9843DEC5-11BD-4F54-A581-104A486B64E4}">
      <dgm:prSet/>
      <dgm:spPr/>
      <dgm:t>
        <a:bodyPr/>
        <a:lstStyle/>
        <a:p>
          <a:endParaRPr lang="zh-CN" altLang="en-US"/>
        </a:p>
      </dgm:t>
    </dgm:pt>
    <dgm:pt modelId="{2EF3B616-D4A2-4104-9CB6-ABC2B7E03C0E}" type="sibTrans" cxnId="{9843DEC5-11BD-4F54-A581-104A486B64E4}">
      <dgm:prSet/>
      <dgm:spPr/>
      <dgm:t>
        <a:bodyPr/>
        <a:lstStyle/>
        <a:p>
          <a:endParaRPr lang="zh-CN" altLang="en-US"/>
        </a:p>
      </dgm:t>
    </dgm:pt>
    <dgm:pt modelId="{84C47146-6B81-4E09-BD86-43E8CFC5A361}">
      <dgm:prSet phldrT="[文本]"/>
      <dgm:spPr/>
      <dgm:t>
        <a:bodyPr/>
        <a:lstStyle/>
        <a:p>
          <a:r>
            <a:rPr lang="en-US" altLang="zh-CN" dirty="0"/>
            <a:t>Spring Cloud </a:t>
          </a:r>
          <a:r>
            <a:rPr lang="en-US" altLang="zh-CN" dirty="0" err="1"/>
            <a:t>Ribbon+Spring</a:t>
          </a:r>
          <a:r>
            <a:rPr lang="en-US" altLang="zh-CN" dirty="0"/>
            <a:t> Cloud </a:t>
          </a:r>
          <a:r>
            <a:rPr lang="en-US" altLang="zh-CN" dirty="0" err="1"/>
            <a:t>Hystrix</a:t>
          </a:r>
          <a:r>
            <a:rPr lang="en-US" altLang="zh-CN" dirty="0"/>
            <a:t>+</a:t>
          </a:r>
          <a:r>
            <a:rPr lang="zh-CN" altLang="en-US" dirty="0"/>
            <a:t>声明式客户端定义方式</a:t>
          </a:r>
        </a:p>
      </dgm:t>
    </dgm:pt>
    <dgm:pt modelId="{122728CE-2FE4-4433-92BC-94557AA2847E}" type="parTrans" cxnId="{EB40F29B-AB8C-4225-B0EF-0ADBE82F174A}">
      <dgm:prSet/>
      <dgm:spPr/>
      <dgm:t>
        <a:bodyPr/>
        <a:lstStyle/>
        <a:p>
          <a:endParaRPr lang="zh-CN" altLang="en-US"/>
        </a:p>
      </dgm:t>
    </dgm:pt>
    <dgm:pt modelId="{8C2EABC5-EC69-43C5-8C00-FC5A66253697}" type="sibTrans" cxnId="{EB40F29B-AB8C-4225-B0EF-0ADBE82F174A}">
      <dgm:prSet/>
      <dgm:spPr/>
      <dgm:t>
        <a:bodyPr/>
        <a:lstStyle/>
        <a:p>
          <a:endParaRPr lang="zh-CN" altLang="en-US"/>
        </a:p>
      </dgm:t>
    </dgm:pt>
    <dgm:pt modelId="{ABE774B2-8CCE-48BA-9B53-18B6A10551E9}">
      <dgm:prSet phldrT="[文本]"/>
      <dgm:spPr/>
      <dgm:t>
        <a:bodyPr/>
        <a:lstStyle/>
        <a:p>
          <a:r>
            <a:rPr lang="en-US" altLang="zh-CN" dirty="0"/>
            <a:t>Spring Cloud Config</a:t>
          </a:r>
          <a:endParaRPr lang="zh-CN" altLang="en-US" dirty="0"/>
        </a:p>
      </dgm:t>
    </dgm:pt>
    <dgm:pt modelId="{A6A517C5-0588-485A-A6AA-0C622519A038}" type="parTrans" cxnId="{254A06E7-D415-4F81-B8A0-E566ACA03E40}">
      <dgm:prSet/>
      <dgm:spPr/>
      <dgm:t>
        <a:bodyPr/>
        <a:lstStyle/>
        <a:p>
          <a:endParaRPr lang="zh-CN" altLang="en-US"/>
        </a:p>
      </dgm:t>
    </dgm:pt>
    <dgm:pt modelId="{5DAC45A1-D75E-43B0-8378-2E1BA5D3B9F8}" type="sibTrans" cxnId="{254A06E7-D415-4F81-B8A0-E566ACA03E40}">
      <dgm:prSet/>
      <dgm:spPr/>
      <dgm:t>
        <a:bodyPr/>
        <a:lstStyle/>
        <a:p>
          <a:endParaRPr lang="zh-CN" altLang="en-US"/>
        </a:p>
      </dgm:t>
    </dgm:pt>
    <dgm:pt modelId="{DE608EEC-8471-461F-96A3-6B2FCFA5B365}">
      <dgm:prSet phldrT="[文本]"/>
      <dgm:spPr/>
      <dgm:t>
        <a:bodyPr/>
        <a:lstStyle/>
        <a:p>
          <a:r>
            <a:rPr lang="en-US" altLang="zh-CN" dirty="0"/>
            <a:t>API</a:t>
          </a:r>
          <a:r>
            <a:rPr lang="zh-CN" altLang="en-US" dirty="0"/>
            <a:t>网关</a:t>
          </a:r>
        </a:p>
      </dgm:t>
    </dgm:pt>
    <dgm:pt modelId="{48F1B211-CF19-40BD-8FF8-D734E2AAD12F}" type="parTrans" cxnId="{A88F9C93-DE72-4BF4-B464-8E8E32ABB679}">
      <dgm:prSet/>
      <dgm:spPr/>
      <dgm:t>
        <a:bodyPr/>
        <a:lstStyle/>
        <a:p>
          <a:endParaRPr lang="zh-CN" altLang="en-US"/>
        </a:p>
      </dgm:t>
    </dgm:pt>
    <dgm:pt modelId="{7F3A7788-E3DA-47EC-BE94-E84EE57423E4}" type="sibTrans" cxnId="{A88F9C93-DE72-4BF4-B464-8E8E32ABB679}">
      <dgm:prSet/>
      <dgm:spPr/>
      <dgm:t>
        <a:bodyPr/>
        <a:lstStyle/>
        <a:p>
          <a:endParaRPr lang="zh-CN" altLang="en-US"/>
        </a:p>
      </dgm:t>
    </dgm:pt>
    <dgm:pt modelId="{C8C037E4-488A-4FE3-B2AF-21A0CB9A8228}">
      <dgm:prSet phldrT="[文本]"/>
      <dgm:spPr/>
      <dgm:t>
        <a:bodyPr/>
        <a:lstStyle/>
        <a:p>
          <a:r>
            <a:rPr lang="en-US" altLang="zh-CN" dirty="0"/>
            <a:t>Spring Cloud Bus</a:t>
          </a:r>
          <a:endParaRPr lang="zh-CN" altLang="en-US" dirty="0"/>
        </a:p>
      </dgm:t>
    </dgm:pt>
    <dgm:pt modelId="{7FE229DE-68C4-4D01-997D-93BD940F6F0A}" type="parTrans" cxnId="{54847234-D955-4E6F-B5E5-A1F6E47C0FC0}">
      <dgm:prSet/>
      <dgm:spPr/>
      <dgm:t>
        <a:bodyPr/>
        <a:lstStyle/>
        <a:p>
          <a:endParaRPr lang="zh-CN" altLang="en-US"/>
        </a:p>
      </dgm:t>
    </dgm:pt>
    <dgm:pt modelId="{F12B0BDC-9293-4CA3-A518-B9A1A2DEF55F}" type="sibTrans" cxnId="{54847234-D955-4E6F-B5E5-A1F6E47C0FC0}">
      <dgm:prSet/>
      <dgm:spPr/>
      <dgm:t>
        <a:bodyPr/>
        <a:lstStyle/>
        <a:p>
          <a:endParaRPr lang="zh-CN" altLang="en-US"/>
        </a:p>
      </dgm:t>
    </dgm:pt>
    <dgm:pt modelId="{97B760B7-FED7-45A8-8C97-F3C63EF38217}">
      <dgm:prSet phldrT="[文本]"/>
      <dgm:spPr/>
      <dgm:t>
        <a:bodyPr/>
        <a:lstStyle/>
        <a:p>
          <a:r>
            <a:rPr lang="zh-CN" altLang="en-US" dirty="0"/>
            <a:t>分布式配置中心</a:t>
          </a:r>
        </a:p>
      </dgm:t>
    </dgm:pt>
    <dgm:pt modelId="{C20751A1-651E-4CBE-A843-2A673774F32C}" type="parTrans" cxnId="{D95254DF-6E79-4855-9133-CB88A0311D3C}">
      <dgm:prSet/>
      <dgm:spPr/>
      <dgm:t>
        <a:bodyPr/>
        <a:lstStyle/>
        <a:p>
          <a:endParaRPr lang="zh-CN" altLang="en-US"/>
        </a:p>
      </dgm:t>
    </dgm:pt>
    <dgm:pt modelId="{8F9C4517-96D2-4177-9CF3-CB2065631640}" type="sibTrans" cxnId="{D95254DF-6E79-4855-9133-CB88A0311D3C}">
      <dgm:prSet/>
      <dgm:spPr/>
      <dgm:t>
        <a:bodyPr/>
        <a:lstStyle/>
        <a:p>
          <a:endParaRPr lang="zh-CN" altLang="en-US"/>
        </a:p>
      </dgm:t>
    </dgm:pt>
    <dgm:pt modelId="{C0FEB040-13F7-45C7-A554-6B9B2439E1CB}">
      <dgm:prSet phldrT="[文本]"/>
      <dgm:spPr/>
      <dgm:t>
        <a:bodyPr/>
        <a:lstStyle/>
        <a:p>
          <a:r>
            <a:rPr lang="en-US" altLang="zh-CN" dirty="0"/>
            <a:t>Spring Cloud Stream</a:t>
          </a:r>
          <a:endParaRPr lang="zh-CN" altLang="en-US" dirty="0"/>
        </a:p>
      </dgm:t>
    </dgm:pt>
    <dgm:pt modelId="{0F301EFD-604E-4D09-AB4B-1A521CEE65E8}" type="parTrans" cxnId="{C63427B0-23EE-4F2C-8F11-0447E0200DA9}">
      <dgm:prSet/>
      <dgm:spPr/>
      <dgm:t>
        <a:bodyPr/>
        <a:lstStyle/>
        <a:p>
          <a:endParaRPr lang="zh-CN" altLang="en-US"/>
        </a:p>
      </dgm:t>
    </dgm:pt>
    <dgm:pt modelId="{596B6F0C-F835-44C3-BB10-82DB3978B7C9}" type="sibTrans" cxnId="{C63427B0-23EE-4F2C-8F11-0447E0200DA9}">
      <dgm:prSet/>
      <dgm:spPr/>
      <dgm:t>
        <a:bodyPr/>
        <a:lstStyle/>
        <a:p>
          <a:endParaRPr lang="zh-CN" altLang="en-US"/>
        </a:p>
      </dgm:t>
    </dgm:pt>
    <dgm:pt modelId="{06656042-EC39-4D8C-9FBA-54970CE672D2}">
      <dgm:prSet phldrT="[文本]"/>
      <dgm:spPr/>
      <dgm:t>
        <a:bodyPr/>
        <a:lstStyle/>
        <a:p>
          <a:r>
            <a:rPr lang="zh-CN" altLang="en-US" dirty="0"/>
            <a:t>消息总线</a:t>
          </a:r>
        </a:p>
      </dgm:t>
    </dgm:pt>
    <dgm:pt modelId="{5F534A09-C167-4900-A8F7-03211A6EE7AE}" type="parTrans" cxnId="{8ED2817B-C02B-4C84-B92E-2EE7CD59AF1B}">
      <dgm:prSet/>
      <dgm:spPr/>
      <dgm:t>
        <a:bodyPr/>
        <a:lstStyle/>
        <a:p>
          <a:endParaRPr lang="zh-CN" altLang="en-US"/>
        </a:p>
      </dgm:t>
    </dgm:pt>
    <dgm:pt modelId="{E90A57A8-9B33-40D9-9779-D3502C95DD60}" type="sibTrans" cxnId="{8ED2817B-C02B-4C84-B92E-2EE7CD59AF1B}">
      <dgm:prSet/>
      <dgm:spPr/>
      <dgm:t>
        <a:bodyPr/>
        <a:lstStyle/>
        <a:p>
          <a:endParaRPr lang="zh-CN" altLang="en-US"/>
        </a:p>
      </dgm:t>
    </dgm:pt>
    <dgm:pt modelId="{878671E6-0755-4C0B-ACDC-4D74EA776DE4}">
      <dgm:prSet phldrT="[文本]"/>
      <dgm:spPr/>
      <dgm:t>
        <a:bodyPr/>
        <a:lstStyle/>
        <a:p>
          <a:r>
            <a:rPr lang="en-US" altLang="zh-CN" dirty="0"/>
            <a:t>Spring Cloud Sleuth</a:t>
          </a:r>
          <a:endParaRPr lang="zh-CN" altLang="en-US" dirty="0"/>
        </a:p>
      </dgm:t>
    </dgm:pt>
    <dgm:pt modelId="{5F1EC074-E4BC-4C14-9ED8-1999B9CCA645}" type="parTrans" cxnId="{4D950238-CAF8-4386-8942-AF41EB0DFDA0}">
      <dgm:prSet/>
      <dgm:spPr/>
      <dgm:t>
        <a:bodyPr/>
        <a:lstStyle/>
        <a:p>
          <a:endParaRPr lang="zh-CN" altLang="en-US"/>
        </a:p>
      </dgm:t>
    </dgm:pt>
    <dgm:pt modelId="{208D4FAE-2302-4233-ACFE-91AEE3C9E189}" type="sibTrans" cxnId="{4D950238-CAF8-4386-8942-AF41EB0DFDA0}">
      <dgm:prSet/>
      <dgm:spPr/>
      <dgm:t>
        <a:bodyPr/>
        <a:lstStyle/>
        <a:p>
          <a:endParaRPr lang="zh-CN" altLang="en-US"/>
        </a:p>
      </dgm:t>
    </dgm:pt>
    <dgm:pt modelId="{14F82183-D7F5-4BFF-8739-B7026853174F}">
      <dgm:prSet phldrT="[文本]"/>
      <dgm:spPr/>
      <dgm:t>
        <a:bodyPr/>
        <a:lstStyle/>
        <a:p>
          <a:r>
            <a:rPr lang="zh-CN" altLang="en-US" dirty="0"/>
            <a:t>用来为微服务应用构建消息驱动能力的框架</a:t>
          </a:r>
        </a:p>
      </dgm:t>
    </dgm:pt>
    <dgm:pt modelId="{3D7D3F3F-DC28-4B6D-8F1A-75BD503EF8C7}" type="parTrans" cxnId="{1829C5DA-E5C8-448F-B5B0-29B7152C29BE}">
      <dgm:prSet/>
      <dgm:spPr/>
      <dgm:t>
        <a:bodyPr/>
        <a:lstStyle/>
        <a:p>
          <a:endParaRPr lang="zh-CN" altLang="en-US"/>
        </a:p>
      </dgm:t>
    </dgm:pt>
    <dgm:pt modelId="{1AC14574-6FD6-44E2-9A98-FC3C48D0CC9D}" type="sibTrans" cxnId="{1829C5DA-E5C8-448F-B5B0-29B7152C29BE}">
      <dgm:prSet/>
      <dgm:spPr/>
      <dgm:t>
        <a:bodyPr/>
        <a:lstStyle/>
        <a:p>
          <a:endParaRPr lang="zh-CN" altLang="en-US"/>
        </a:p>
      </dgm:t>
    </dgm:pt>
    <dgm:pt modelId="{C935935D-E396-43B5-81C6-6C43DBFC0616}">
      <dgm:prSet phldrT="[文本]"/>
      <dgm:spPr/>
      <dgm:t>
        <a:bodyPr/>
        <a:lstStyle/>
        <a:p>
          <a:r>
            <a:rPr lang="zh-CN" altLang="en-US" dirty="0"/>
            <a:t>分布式服务跟踪</a:t>
          </a:r>
        </a:p>
      </dgm:t>
    </dgm:pt>
    <dgm:pt modelId="{FDD1E0F1-9D36-4AD6-A55B-0CB1F9EFF7A6}" type="parTrans" cxnId="{6AFD0828-0BF1-47B8-A327-92CE47543F2C}">
      <dgm:prSet/>
      <dgm:spPr/>
      <dgm:t>
        <a:bodyPr/>
        <a:lstStyle/>
        <a:p>
          <a:endParaRPr lang="zh-CN" altLang="en-US"/>
        </a:p>
      </dgm:t>
    </dgm:pt>
    <dgm:pt modelId="{1B311D4C-2CF9-49A9-97F2-5122B138D8CC}" type="sibTrans" cxnId="{6AFD0828-0BF1-47B8-A327-92CE47543F2C}">
      <dgm:prSet/>
      <dgm:spPr/>
      <dgm:t>
        <a:bodyPr/>
        <a:lstStyle/>
        <a:p>
          <a:endParaRPr lang="zh-CN" altLang="en-US"/>
        </a:p>
      </dgm:t>
    </dgm:pt>
    <dgm:pt modelId="{704C105E-6AD7-4CF4-8E3D-27C365D21CD0}" type="pres">
      <dgm:prSet presAssocID="{3A6B5D15-CDEF-4579-89BC-3E6A07C2F66D}" presName="linear" presStyleCnt="0">
        <dgm:presLayoutVars>
          <dgm:animLvl val="lvl"/>
          <dgm:resizeHandles val="exact"/>
        </dgm:presLayoutVars>
      </dgm:prSet>
      <dgm:spPr/>
    </dgm:pt>
    <dgm:pt modelId="{541A64EC-547A-4148-A573-3228A456F8BB}" type="pres">
      <dgm:prSet presAssocID="{A373A4E2-EA9E-4F1C-9D39-88154315AD54}" presName="parentText" presStyleLbl="node1" presStyleIdx="0" presStyleCnt="9">
        <dgm:presLayoutVars>
          <dgm:chMax val="0"/>
          <dgm:bulletEnabled val="1"/>
        </dgm:presLayoutVars>
      </dgm:prSet>
      <dgm:spPr/>
    </dgm:pt>
    <dgm:pt modelId="{916829B7-8A7A-4737-9035-6E0A98D907BB}" type="pres">
      <dgm:prSet presAssocID="{A373A4E2-EA9E-4F1C-9D39-88154315AD54}" presName="childText" presStyleLbl="revTx" presStyleIdx="0" presStyleCnt="9">
        <dgm:presLayoutVars>
          <dgm:bulletEnabled val="1"/>
        </dgm:presLayoutVars>
      </dgm:prSet>
      <dgm:spPr/>
    </dgm:pt>
    <dgm:pt modelId="{5AF2A135-3129-4FED-8B07-D347EA45E829}" type="pres">
      <dgm:prSet presAssocID="{851E2D75-18B0-4535-BCBD-945400C7FFAB}" presName="parentText" presStyleLbl="node1" presStyleIdx="1" presStyleCnt="9">
        <dgm:presLayoutVars>
          <dgm:chMax val="0"/>
          <dgm:bulletEnabled val="1"/>
        </dgm:presLayoutVars>
      </dgm:prSet>
      <dgm:spPr/>
    </dgm:pt>
    <dgm:pt modelId="{E0D5CA64-3B47-42BA-A34D-29D13BCADCA0}" type="pres">
      <dgm:prSet presAssocID="{851E2D75-18B0-4535-BCBD-945400C7FFAB}" presName="childText" presStyleLbl="revTx" presStyleIdx="1" presStyleCnt="9">
        <dgm:presLayoutVars>
          <dgm:bulletEnabled val="1"/>
        </dgm:presLayoutVars>
      </dgm:prSet>
      <dgm:spPr/>
    </dgm:pt>
    <dgm:pt modelId="{112009D7-D4E0-4A96-A3EF-8C82381A2CC9}" type="pres">
      <dgm:prSet presAssocID="{73389876-73BF-43C6-A59D-86BBA35A34AA}" presName="parentText" presStyleLbl="node1" presStyleIdx="2" presStyleCnt="9">
        <dgm:presLayoutVars>
          <dgm:chMax val="0"/>
          <dgm:bulletEnabled val="1"/>
        </dgm:presLayoutVars>
      </dgm:prSet>
      <dgm:spPr/>
    </dgm:pt>
    <dgm:pt modelId="{7B721A63-5740-4242-850F-457EFE1AABDA}" type="pres">
      <dgm:prSet presAssocID="{73389876-73BF-43C6-A59D-86BBA35A34AA}" presName="childText" presStyleLbl="revTx" presStyleIdx="2" presStyleCnt="9">
        <dgm:presLayoutVars>
          <dgm:bulletEnabled val="1"/>
        </dgm:presLayoutVars>
      </dgm:prSet>
      <dgm:spPr/>
    </dgm:pt>
    <dgm:pt modelId="{2B177F03-1628-4019-BF65-C00E1C8D75AD}" type="pres">
      <dgm:prSet presAssocID="{8726B50E-97D3-4F5A-AE9F-F40E91D964F8}" presName="parentText" presStyleLbl="node1" presStyleIdx="3" presStyleCnt="9">
        <dgm:presLayoutVars>
          <dgm:chMax val="0"/>
          <dgm:bulletEnabled val="1"/>
        </dgm:presLayoutVars>
      </dgm:prSet>
      <dgm:spPr/>
    </dgm:pt>
    <dgm:pt modelId="{43AE18D6-0E28-44B5-9AE5-3B0473835E28}" type="pres">
      <dgm:prSet presAssocID="{8726B50E-97D3-4F5A-AE9F-F40E91D964F8}" presName="childText" presStyleLbl="revTx" presStyleIdx="3" presStyleCnt="9">
        <dgm:presLayoutVars>
          <dgm:bulletEnabled val="1"/>
        </dgm:presLayoutVars>
      </dgm:prSet>
      <dgm:spPr/>
    </dgm:pt>
    <dgm:pt modelId="{93F4F326-0635-4195-8CDA-42AC4C3FA9AC}" type="pres">
      <dgm:prSet presAssocID="{9ECFCA27-09D2-4473-B765-B8C446832B4C}" presName="parentText" presStyleLbl="node1" presStyleIdx="4" presStyleCnt="9">
        <dgm:presLayoutVars>
          <dgm:chMax val="0"/>
          <dgm:bulletEnabled val="1"/>
        </dgm:presLayoutVars>
      </dgm:prSet>
      <dgm:spPr/>
    </dgm:pt>
    <dgm:pt modelId="{77898C4B-0AFD-4236-91EE-ADD05765A862}" type="pres">
      <dgm:prSet presAssocID="{9ECFCA27-09D2-4473-B765-B8C446832B4C}" presName="childText" presStyleLbl="revTx" presStyleIdx="4" presStyleCnt="9">
        <dgm:presLayoutVars>
          <dgm:bulletEnabled val="1"/>
        </dgm:presLayoutVars>
      </dgm:prSet>
      <dgm:spPr/>
    </dgm:pt>
    <dgm:pt modelId="{48E7F467-5433-434A-8640-E5A7A24CCF4B}" type="pres">
      <dgm:prSet presAssocID="{ABE774B2-8CCE-48BA-9B53-18B6A10551E9}" presName="parentText" presStyleLbl="node1" presStyleIdx="5" presStyleCnt="9">
        <dgm:presLayoutVars>
          <dgm:chMax val="0"/>
          <dgm:bulletEnabled val="1"/>
        </dgm:presLayoutVars>
      </dgm:prSet>
      <dgm:spPr/>
    </dgm:pt>
    <dgm:pt modelId="{4C0AC033-C63B-464F-8C16-AE1088DA3FC7}" type="pres">
      <dgm:prSet presAssocID="{ABE774B2-8CCE-48BA-9B53-18B6A10551E9}" presName="childText" presStyleLbl="revTx" presStyleIdx="5" presStyleCnt="9">
        <dgm:presLayoutVars>
          <dgm:bulletEnabled val="1"/>
        </dgm:presLayoutVars>
      </dgm:prSet>
      <dgm:spPr/>
    </dgm:pt>
    <dgm:pt modelId="{1269702F-2BB7-4699-A2A6-9D7D564509B8}" type="pres">
      <dgm:prSet presAssocID="{C8C037E4-488A-4FE3-B2AF-21A0CB9A8228}" presName="parentText" presStyleLbl="node1" presStyleIdx="6" presStyleCnt="9">
        <dgm:presLayoutVars>
          <dgm:chMax val="0"/>
          <dgm:bulletEnabled val="1"/>
        </dgm:presLayoutVars>
      </dgm:prSet>
      <dgm:spPr/>
    </dgm:pt>
    <dgm:pt modelId="{1B066F7F-70CD-4539-B1B8-5474CDCEF7FB}" type="pres">
      <dgm:prSet presAssocID="{C8C037E4-488A-4FE3-B2AF-21A0CB9A8228}" presName="childText" presStyleLbl="revTx" presStyleIdx="6" presStyleCnt="9">
        <dgm:presLayoutVars>
          <dgm:bulletEnabled val="1"/>
        </dgm:presLayoutVars>
      </dgm:prSet>
      <dgm:spPr/>
    </dgm:pt>
    <dgm:pt modelId="{05695A38-1E22-4793-A769-A91D6F1E21C3}" type="pres">
      <dgm:prSet presAssocID="{C0FEB040-13F7-45C7-A554-6B9B2439E1CB}" presName="parentText" presStyleLbl="node1" presStyleIdx="7" presStyleCnt="9">
        <dgm:presLayoutVars>
          <dgm:chMax val="0"/>
          <dgm:bulletEnabled val="1"/>
        </dgm:presLayoutVars>
      </dgm:prSet>
      <dgm:spPr/>
    </dgm:pt>
    <dgm:pt modelId="{749C8543-1A38-4AD5-9416-4C3064781079}" type="pres">
      <dgm:prSet presAssocID="{C0FEB040-13F7-45C7-A554-6B9B2439E1CB}" presName="childText" presStyleLbl="revTx" presStyleIdx="7" presStyleCnt="9">
        <dgm:presLayoutVars>
          <dgm:bulletEnabled val="1"/>
        </dgm:presLayoutVars>
      </dgm:prSet>
      <dgm:spPr/>
    </dgm:pt>
    <dgm:pt modelId="{FD0CDABD-76CD-4CD2-870B-61AF527FBC6A}" type="pres">
      <dgm:prSet presAssocID="{878671E6-0755-4C0B-ACDC-4D74EA776DE4}" presName="parentText" presStyleLbl="node1" presStyleIdx="8" presStyleCnt="9">
        <dgm:presLayoutVars>
          <dgm:chMax val="0"/>
          <dgm:bulletEnabled val="1"/>
        </dgm:presLayoutVars>
      </dgm:prSet>
      <dgm:spPr/>
    </dgm:pt>
    <dgm:pt modelId="{B699DEE2-3F7F-4FB0-9E31-4AA3B34CB3AB}" type="pres">
      <dgm:prSet presAssocID="{878671E6-0755-4C0B-ACDC-4D74EA776DE4}" presName="childText" presStyleLbl="revTx" presStyleIdx="8" presStyleCnt="9">
        <dgm:presLayoutVars>
          <dgm:bulletEnabled val="1"/>
        </dgm:presLayoutVars>
      </dgm:prSet>
      <dgm:spPr/>
    </dgm:pt>
  </dgm:ptLst>
  <dgm:cxnLst>
    <dgm:cxn modelId="{F624DC05-B4CF-46CB-AEC2-4326FF48C96A}" srcId="{73389876-73BF-43C6-A59D-86BBA35A34AA}" destId="{8EF60824-CDF7-4AA1-9292-5C76E7EF5570}" srcOrd="0" destOrd="0" parTransId="{4EE51202-146C-4C2A-8A8C-A99E7831FF28}" sibTransId="{42BB0085-2EDE-4D74-9D09-D01F2DF937E2}"/>
    <dgm:cxn modelId="{D9DE880A-C944-42DE-815F-9E9E37F30AE4}" type="presOf" srcId="{DE608EEC-8471-461F-96A3-6B2FCFA5B365}" destId="{77898C4B-0AFD-4236-91EE-ADD05765A862}" srcOrd="0" destOrd="0" presId="urn:microsoft.com/office/officeart/2005/8/layout/vList2"/>
    <dgm:cxn modelId="{6AFD0828-0BF1-47B8-A327-92CE47543F2C}" srcId="{878671E6-0755-4C0B-ACDC-4D74EA776DE4}" destId="{C935935D-E396-43B5-81C6-6C43DBFC0616}" srcOrd="0" destOrd="0" parTransId="{FDD1E0F1-9D36-4AD6-A55B-0CB1F9EFF7A6}" sibTransId="{1B311D4C-2CF9-49A9-97F2-5122B138D8CC}"/>
    <dgm:cxn modelId="{FAD1C830-265E-4278-8E70-65287DFF9F0E}" type="presOf" srcId="{9ECFCA27-09D2-4473-B765-B8C446832B4C}" destId="{93F4F326-0635-4195-8CDA-42AC4C3FA9AC}" srcOrd="0" destOrd="0" presId="urn:microsoft.com/office/officeart/2005/8/layout/vList2"/>
    <dgm:cxn modelId="{F75C0F33-812D-44AB-A089-13BE2CBD79D0}" type="presOf" srcId="{851E2D75-18B0-4535-BCBD-945400C7FFAB}" destId="{5AF2A135-3129-4FED-8B07-D347EA45E829}" srcOrd="0" destOrd="0" presId="urn:microsoft.com/office/officeart/2005/8/layout/vList2"/>
    <dgm:cxn modelId="{54847234-D955-4E6F-B5E5-A1F6E47C0FC0}" srcId="{3A6B5D15-CDEF-4579-89BC-3E6A07C2F66D}" destId="{C8C037E4-488A-4FE3-B2AF-21A0CB9A8228}" srcOrd="6" destOrd="0" parTransId="{7FE229DE-68C4-4D01-997D-93BD940F6F0A}" sibTransId="{F12B0BDC-9293-4CA3-A518-B9A1A2DEF55F}"/>
    <dgm:cxn modelId="{4377E435-6C0D-440E-8D85-6FE7B3879DE7}" type="presOf" srcId="{8726B50E-97D3-4F5A-AE9F-F40E91D964F8}" destId="{2B177F03-1628-4019-BF65-C00E1C8D75AD}" srcOrd="0" destOrd="0" presId="urn:microsoft.com/office/officeart/2005/8/layout/vList2"/>
    <dgm:cxn modelId="{4D950238-CAF8-4386-8942-AF41EB0DFDA0}" srcId="{3A6B5D15-CDEF-4579-89BC-3E6A07C2F66D}" destId="{878671E6-0755-4C0B-ACDC-4D74EA776DE4}" srcOrd="8" destOrd="0" parTransId="{5F1EC074-E4BC-4C14-9ED8-1999B9CCA645}" sibTransId="{208D4FAE-2302-4233-ACFE-91AEE3C9E189}"/>
    <dgm:cxn modelId="{9BD02F5D-FBFF-47BA-B33E-9893E0B23A09}" srcId="{3A6B5D15-CDEF-4579-89BC-3E6A07C2F66D}" destId="{A373A4E2-EA9E-4F1C-9D39-88154315AD54}" srcOrd="0" destOrd="0" parTransId="{615D19D7-5BDC-419F-8EF1-5B239C80C04B}" sibTransId="{01AF24DC-4884-493B-8B0E-4D3A438F38DB}"/>
    <dgm:cxn modelId="{0B952541-374D-4E79-BBDE-BBF1DB063A2E}" srcId="{3A6B5D15-CDEF-4579-89BC-3E6A07C2F66D}" destId="{851E2D75-18B0-4535-BCBD-945400C7FFAB}" srcOrd="1" destOrd="0" parTransId="{2D7201C1-CF26-4366-B912-A47BC22FAB3C}" sibTransId="{B1F6DD3B-1A56-44EE-837F-C338EF3D9790}"/>
    <dgm:cxn modelId="{EFFB4642-4420-428B-89F0-EB19AA5C4627}" type="presOf" srcId="{C0FEB040-13F7-45C7-A554-6B9B2439E1CB}" destId="{05695A38-1E22-4793-A769-A91D6F1E21C3}" srcOrd="0" destOrd="0" presId="urn:microsoft.com/office/officeart/2005/8/layout/vList2"/>
    <dgm:cxn modelId="{33516863-4092-4801-87E8-4185B572EDFD}" type="presOf" srcId="{8EF60824-CDF7-4AA1-9292-5C76E7EF5570}" destId="{7B721A63-5740-4242-850F-457EFE1AABDA}" srcOrd="0" destOrd="0" presId="urn:microsoft.com/office/officeart/2005/8/layout/vList2"/>
    <dgm:cxn modelId="{BE8CF352-8A4F-4B1B-AB39-354BB8767641}" type="presOf" srcId="{C8C037E4-488A-4FE3-B2AF-21A0CB9A8228}" destId="{1269702F-2BB7-4699-A2A6-9D7D564509B8}" srcOrd="0" destOrd="0" presId="urn:microsoft.com/office/officeart/2005/8/layout/vList2"/>
    <dgm:cxn modelId="{C4BD7675-F7C4-4911-8755-26EC885EAFF4}" type="presOf" srcId="{878671E6-0755-4C0B-ACDC-4D74EA776DE4}" destId="{FD0CDABD-76CD-4CD2-870B-61AF527FBC6A}" srcOrd="0" destOrd="0" presId="urn:microsoft.com/office/officeart/2005/8/layout/vList2"/>
    <dgm:cxn modelId="{D265B175-8888-4982-8786-771440D52622}" type="presOf" srcId="{97B760B7-FED7-45A8-8C97-F3C63EF38217}" destId="{4C0AC033-C63B-464F-8C16-AE1088DA3FC7}" srcOrd="0" destOrd="0" presId="urn:microsoft.com/office/officeart/2005/8/layout/vList2"/>
    <dgm:cxn modelId="{8ED2817B-C02B-4C84-B92E-2EE7CD59AF1B}" srcId="{C8C037E4-488A-4FE3-B2AF-21A0CB9A8228}" destId="{06656042-EC39-4D8C-9FBA-54970CE672D2}" srcOrd="0" destOrd="0" parTransId="{5F534A09-C167-4900-A8F7-03211A6EE7AE}" sibTransId="{E90A57A8-9B33-40D9-9779-D3502C95DD60}"/>
    <dgm:cxn modelId="{3D6F168D-6423-4E04-8BC3-DCB1BD12278A}" type="presOf" srcId="{06656042-EC39-4D8C-9FBA-54970CE672D2}" destId="{1B066F7F-70CD-4539-B1B8-5474CDCEF7FB}" srcOrd="0" destOrd="0" presId="urn:microsoft.com/office/officeart/2005/8/layout/vList2"/>
    <dgm:cxn modelId="{A88F9C93-DE72-4BF4-B464-8E8E32ABB679}" srcId="{9ECFCA27-09D2-4473-B765-B8C446832B4C}" destId="{DE608EEC-8471-461F-96A3-6B2FCFA5B365}" srcOrd="0" destOrd="0" parTransId="{48F1B211-CF19-40BD-8FF8-D734E2AAD12F}" sibTransId="{7F3A7788-E3DA-47EC-BE94-E84EE57423E4}"/>
    <dgm:cxn modelId="{1AA2029B-1609-48E7-B64A-ABD36BD9BCA8}" type="presOf" srcId="{84C47146-6B81-4E09-BD86-43E8CFC5A361}" destId="{43AE18D6-0E28-44B5-9AE5-3B0473835E28}" srcOrd="0" destOrd="0" presId="urn:microsoft.com/office/officeart/2005/8/layout/vList2"/>
    <dgm:cxn modelId="{EB40F29B-AB8C-4225-B0EF-0ADBE82F174A}" srcId="{8726B50E-97D3-4F5A-AE9F-F40E91D964F8}" destId="{84C47146-6B81-4E09-BD86-43E8CFC5A361}" srcOrd="0" destOrd="0" parTransId="{122728CE-2FE4-4433-92BC-94557AA2847E}" sibTransId="{8C2EABC5-EC69-43C5-8C00-FC5A66253697}"/>
    <dgm:cxn modelId="{66363E9F-8B7D-477D-9F40-514A8AC8B30C}" srcId="{A373A4E2-EA9E-4F1C-9D39-88154315AD54}" destId="{56600869-2431-448B-B4B2-53B623CD1988}" srcOrd="0" destOrd="0" parTransId="{7769B95A-FAF2-4FB8-9176-DC738002490A}" sibTransId="{22FA6678-B6F6-4836-82F0-4AD33B8210F1}"/>
    <dgm:cxn modelId="{3A815AA2-D596-4370-8103-4F4BC8B7C3B2}" type="presOf" srcId="{5C107CC7-36C7-4EE9-BCC0-21C91C56AC0F}" destId="{E0D5CA64-3B47-42BA-A34D-29D13BCADCA0}" srcOrd="0" destOrd="0" presId="urn:microsoft.com/office/officeart/2005/8/layout/vList2"/>
    <dgm:cxn modelId="{069D82A6-89F5-49DF-BD8A-F9AF44E490F0}" type="presOf" srcId="{C935935D-E396-43B5-81C6-6C43DBFC0616}" destId="{B699DEE2-3F7F-4FB0-9E31-4AA3B34CB3AB}" srcOrd="0" destOrd="0" presId="urn:microsoft.com/office/officeart/2005/8/layout/vList2"/>
    <dgm:cxn modelId="{AA865EA7-7F68-45BE-86BC-FD1EDED8C553}" type="presOf" srcId="{3A6B5D15-CDEF-4579-89BC-3E6A07C2F66D}" destId="{704C105E-6AD7-4CF4-8E3D-27C365D21CD0}" srcOrd="0" destOrd="0" presId="urn:microsoft.com/office/officeart/2005/8/layout/vList2"/>
    <dgm:cxn modelId="{C63427B0-23EE-4F2C-8F11-0447E0200DA9}" srcId="{3A6B5D15-CDEF-4579-89BC-3E6A07C2F66D}" destId="{C0FEB040-13F7-45C7-A554-6B9B2439E1CB}" srcOrd="7" destOrd="0" parTransId="{0F301EFD-604E-4D09-AB4B-1A521CEE65E8}" sibTransId="{596B6F0C-F835-44C3-BB10-82DB3978B7C9}"/>
    <dgm:cxn modelId="{7CF2FBB0-F8F0-49CF-9844-4A0590FA24CC}" srcId="{3A6B5D15-CDEF-4579-89BC-3E6A07C2F66D}" destId="{73389876-73BF-43C6-A59D-86BBA35A34AA}" srcOrd="2" destOrd="0" parTransId="{E7865EFD-243C-4CBA-9B41-91896D7FEC50}" sibTransId="{B78CE6CB-FBD8-4A8C-AD43-7014EE41C257}"/>
    <dgm:cxn modelId="{9E0090B2-3AD9-45B9-A7D2-50B619328DCB}" type="presOf" srcId="{A373A4E2-EA9E-4F1C-9D39-88154315AD54}" destId="{541A64EC-547A-4148-A573-3228A456F8BB}" srcOrd="0" destOrd="0" presId="urn:microsoft.com/office/officeart/2005/8/layout/vList2"/>
    <dgm:cxn modelId="{4452F2B3-62AC-47C7-A14A-75A5676614BA}" type="presOf" srcId="{ABE774B2-8CCE-48BA-9B53-18B6A10551E9}" destId="{48E7F467-5433-434A-8640-E5A7A24CCF4B}" srcOrd="0" destOrd="0" presId="urn:microsoft.com/office/officeart/2005/8/layout/vList2"/>
    <dgm:cxn modelId="{00C659BB-746D-4945-A40F-1C19510EF61E}" type="presOf" srcId="{14F82183-D7F5-4BFF-8739-B7026853174F}" destId="{749C8543-1A38-4AD5-9416-4C3064781079}" srcOrd="0" destOrd="0" presId="urn:microsoft.com/office/officeart/2005/8/layout/vList2"/>
    <dgm:cxn modelId="{403BF9BB-FCDF-40FE-A9F8-A63EEFF15C9B}" srcId="{851E2D75-18B0-4535-BCBD-945400C7FFAB}" destId="{5C107CC7-36C7-4EE9-BCC0-21C91C56AC0F}" srcOrd="0" destOrd="0" parTransId="{0BE99CED-1FA7-4059-AE60-B95ABC53D1F2}" sibTransId="{88A044C6-D449-4048-AFB6-B71CAC60B3E7}"/>
    <dgm:cxn modelId="{9843DEC5-11BD-4F54-A581-104A486B64E4}" srcId="{3A6B5D15-CDEF-4579-89BC-3E6A07C2F66D}" destId="{9ECFCA27-09D2-4473-B765-B8C446832B4C}" srcOrd="4" destOrd="0" parTransId="{AB6FA8E6-4F5F-4656-882F-35BF84CCB97D}" sibTransId="{2EF3B616-D4A2-4104-9CB6-ABC2B7E03C0E}"/>
    <dgm:cxn modelId="{1829C5DA-E5C8-448F-B5B0-29B7152C29BE}" srcId="{C0FEB040-13F7-45C7-A554-6B9B2439E1CB}" destId="{14F82183-D7F5-4BFF-8739-B7026853174F}" srcOrd="0" destOrd="0" parTransId="{3D7D3F3F-DC28-4B6D-8F1A-75BD503EF8C7}" sibTransId="{1AC14574-6FD6-44E2-9A98-FC3C48D0CC9D}"/>
    <dgm:cxn modelId="{D95254DF-6E79-4855-9133-CB88A0311D3C}" srcId="{ABE774B2-8CCE-48BA-9B53-18B6A10551E9}" destId="{97B760B7-FED7-45A8-8C97-F3C63EF38217}" srcOrd="0" destOrd="0" parTransId="{C20751A1-651E-4CBE-A843-2A673774F32C}" sibTransId="{8F9C4517-96D2-4177-9CF3-CB2065631640}"/>
    <dgm:cxn modelId="{B5FD3CE4-46D1-4ADE-A567-8F83535E772F}" type="presOf" srcId="{73389876-73BF-43C6-A59D-86BBA35A34AA}" destId="{112009D7-D4E0-4A96-A3EF-8C82381A2CC9}" srcOrd="0" destOrd="0" presId="urn:microsoft.com/office/officeart/2005/8/layout/vList2"/>
    <dgm:cxn modelId="{0B7B52E5-DBAD-41C3-8A66-A89DBBFCD769}" srcId="{3A6B5D15-CDEF-4579-89BC-3E6A07C2F66D}" destId="{8726B50E-97D3-4F5A-AE9F-F40E91D964F8}" srcOrd="3" destOrd="0" parTransId="{2FBA6E53-F05D-4046-AC54-E973CDD941F6}" sibTransId="{ABC4F659-464F-4C78-B48D-5DB5EA9EC990}"/>
    <dgm:cxn modelId="{254A06E7-D415-4F81-B8A0-E566ACA03E40}" srcId="{3A6B5D15-CDEF-4579-89BC-3E6A07C2F66D}" destId="{ABE774B2-8CCE-48BA-9B53-18B6A10551E9}" srcOrd="5" destOrd="0" parTransId="{A6A517C5-0588-485A-A6AA-0C622519A038}" sibTransId="{5DAC45A1-D75E-43B0-8378-2E1BA5D3B9F8}"/>
    <dgm:cxn modelId="{AA59BFEF-C976-4CAD-BD04-3B78F0EE08A4}" type="presOf" srcId="{56600869-2431-448B-B4B2-53B623CD1988}" destId="{916829B7-8A7A-4737-9035-6E0A98D907BB}" srcOrd="0" destOrd="0" presId="urn:microsoft.com/office/officeart/2005/8/layout/vList2"/>
    <dgm:cxn modelId="{A1E53192-FC3A-43E0-93F2-11602F631A88}" type="presParOf" srcId="{704C105E-6AD7-4CF4-8E3D-27C365D21CD0}" destId="{541A64EC-547A-4148-A573-3228A456F8BB}" srcOrd="0" destOrd="0" presId="urn:microsoft.com/office/officeart/2005/8/layout/vList2"/>
    <dgm:cxn modelId="{B67EA1F1-5DBF-4FF5-A238-81E3326F20F0}" type="presParOf" srcId="{704C105E-6AD7-4CF4-8E3D-27C365D21CD0}" destId="{916829B7-8A7A-4737-9035-6E0A98D907BB}" srcOrd="1" destOrd="0" presId="urn:microsoft.com/office/officeart/2005/8/layout/vList2"/>
    <dgm:cxn modelId="{6E43C6CD-73E9-4575-9292-6751B7DD9331}" type="presParOf" srcId="{704C105E-6AD7-4CF4-8E3D-27C365D21CD0}" destId="{5AF2A135-3129-4FED-8B07-D347EA45E829}" srcOrd="2" destOrd="0" presId="urn:microsoft.com/office/officeart/2005/8/layout/vList2"/>
    <dgm:cxn modelId="{894D06FF-3461-4C3B-ABF2-A89F1BAC32D1}" type="presParOf" srcId="{704C105E-6AD7-4CF4-8E3D-27C365D21CD0}" destId="{E0D5CA64-3B47-42BA-A34D-29D13BCADCA0}" srcOrd="3" destOrd="0" presId="urn:microsoft.com/office/officeart/2005/8/layout/vList2"/>
    <dgm:cxn modelId="{DCE5BB15-81CB-4B83-AE31-5F838F934F22}" type="presParOf" srcId="{704C105E-6AD7-4CF4-8E3D-27C365D21CD0}" destId="{112009D7-D4E0-4A96-A3EF-8C82381A2CC9}" srcOrd="4" destOrd="0" presId="urn:microsoft.com/office/officeart/2005/8/layout/vList2"/>
    <dgm:cxn modelId="{0897D144-7B23-4F91-B43C-6E14567FAF08}" type="presParOf" srcId="{704C105E-6AD7-4CF4-8E3D-27C365D21CD0}" destId="{7B721A63-5740-4242-850F-457EFE1AABDA}" srcOrd="5" destOrd="0" presId="urn:microsoft.com/office/officeart/2005/8/layout/vList2"/>
    <dgm:cxn modelId="{EF706251-0B70-4B79-AF53-7DF0F996073B}" type="presParOf" srcId="{704C105E-6AD7-4CF4-8E3D-27C365D21CD0}" destId="{2B177F03-1628-4019-BF65-C00E1C8D75AD}" srcOrd="6" destOrd="0" presId="urn:microsoft.com/office/officeart/2005/8/layout/vList2"/>
    <dgm:cxn modelId="{E3387974-53C0-4526-B941-CB897F41F683}" type="presParOf" srcId="{704C105E-6AD7-4CF4-8E3D-27C365D21CD0}" destId="{43AE18D6-0E28-44B5-9AE5-3B0473835E28}" srcOrd="7" destOrd="0" presId="urn:microsoft.com/office/officeart/2005/8/layout/vList2"/>
    <dgm:cxn modelId="{BFEE2220-7C4F-43DC-BC3C-CD10B28DC72F}" type="presParOf" srcId="{704C105E-6AD7-4CF4-8E3D-27C365D21CD0}" destId="{93F4F326-0635-4195-8CDA-42AC4C3FA9AC}" srcOrd="8" destOrd="0" presId="urn:microsoft.com/office/officeart/2005/8/layout/vList2"/>
    <dgm:cxn modelId="{0ABD9DE4-2EB2-494C-8C6A-A36BC51D0BCD}" type="presParOf" srcId="{704C105E-6AD7-4CF4-8E3D-27C365D21CD0}" destId="{77898C4B-0AFD-4236-91EE-ADD05765A862}" srcOrd="9" destOrd="0" presId="urn:microsoft.com/office/officeart/2005/8/layout/vList2"/>
    <dgm:cxn modelId="{08A05C46-BAB0-4DAE-929A-B4AE2DE88B8D}" type="presParOf" srcId="{704C105E-6AD7-4CF4-8E3D-27C365D21CD0}" destId="{48E7F467-5433-434A-8640-E5A7A24CCF4B}" srcOrd="10" destOrd="0" presId="urn:microsoft.com/office/officeart/2005/8/layout/vList2"/>
    <dgm:cxn modelId="{04C14322-3900-4A35-88C3-981C3564D9E4}" type="presParOf" srcId="{704C105E-6AD7-4CF4-8E3D-27C365D21CD0}" destId="{4C0AC033-C63B-464F-8C16-AE1088DA3FC7}" srcOrd="11" destOrd="0" presId="urn:microsoft.com/office/officeart/2005/8/layout/vList2"/>
    <dgm:cxn modelId="{6A9E5070-D852-458C-A79F-D28B1012BF9A}" type="presParOf" srcId="{704C105E-6AD7-4CF4-8E3D-27C365D21CD0}" destId="{1269702F-2BB7-4699-A2A6-9D7D564509B8}" srcOrd="12" destOrd="0" presId="urn:microsoft.com/office/officeart/2005/8/layout/vList2"/>
    <dgm:cxn modelId="{7C1D4118-6FA6-4ED8-9E83-353C779A9C59}" type="presParOf" srcId="{704C105E-6AD7-4CF4-8E3D-27C365D21CD0}" destId="{1B066F7F-70CD-4539-B1B8-5474CDCEF7FB}" srcOrd="13" destOrd="0" presId="urn:microsoft.com/office/officeart/2005/8/layout/vList2"/>
    <dgm:cxn modelId="{616B7D61-A1E6-4EB8-AC23-24145F6AC610}" type="presParOf" srcId="{704C105E-6AD7-4CF4-8E3D-27C365D21CD0}" destId="{05695A38-1E22-4793-A769-A91D6F1E21C3}" srcOrd="14" destOrd="0" presId="urn:microsoft.com/office/officeart/2005/8/layout/vList2"/>
    <dgm:cxn modelId="{58275FE7-7F77-45FB-B9DA-07E9AA1CE818}" type="presParOf" srcId="{704C105E-6AD7-4CF4-8E3D-27C365D21CD0}" destId="{749C8543-1A38-4AD5-9416-4C3064781079}" srcOrd="15" destOrd="0" presId="urn:microsoft.com/office/officeart/2005/8/layout/vList2"/>
    <dgm:cxn modelId="{AF3A38F1-F05C-44E7-9DC4-A527DFB9ABB2}" type="presParOf" srcId="{704C105E-6AD7-4CF4-8E3D-27C365D21CD0}" destId="{FD0CDABD-76CD-4CD2-870B-61AF527FBC6A}" srcOrd="16" destOrd="0" presId="urn:microsoft.com/office/officeart/2005/8/layout/vList2"/>
    <dgm:cxn modelId="{A4FB6856-908F-4C4E-B125-6C21CB62674B}" type="presParOf" srcId="{704C105E-6AD7-4CF4-8E3D-27C365D21CD0}" destId="{B699DEE2-3F7F-4FB0-9E31-4AA3B34CB3AB}" srcOrd="1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0C12F0C-71FB-41B8-8605-FA6A421D8AC1}" type="doc">
      <dgm:prSet loTypeId="urn:microsoft.com/office/officeart/2008/layout/VerticalCurvedList" loCatId="list" qsTypeId="urn:microsoft.com/office/officeart/2005/8/quickstyle/simple1" qsCatId="simple" csTypeId="urn:microsoft.com/office/officeart/2005/8/colors/colorful5" csCatId="colorful" phldr="1"/>
      <dgm:spPr/>
      <dgm:t>
        <a:bodyPr/>
        <a:lstStyle/>
        <a:p>
          <a:endParaRPr lang="zh-CN" altLang="en-US"/>
        </a:p>
      </dgm:t>
    </dgm:pt>
    <dgm:pt modelId="{D6E4FB33-517F-4C7E-9917-7F8D30576F14}">
      <dgm:prSet phldrT="[文本]"/>
      <dgm:spPr/>
      <dgm:t>
        <a:bodyPr/>
        <a:lstStyle/>
        <a:p>
          <a:r>
            <a:rPr lang="zh-CN" altLang="en-US" dirty="0"/>
            <a:t>集群管理</a:t>
          </a:r>
        </a:p>
      </dgm:t>
    </dgm:pt>
    <dgm:pt modelId="{450DBC9D-A45C-4C47-B50A-74F9979B1164}" type="parTrans" cxnId="{652B63A3-44D2-4772-98BC-0F2A9B6931A1}">
      <dgm:prSet/>
      <dgm:spPr/>
      <dgm:t>
        <a:bodyPr/>
        <a:lstStyle/>
        <a:p>
          <a:endParaRPr lang="zh-CN" altLang="en-US"/>
        </a:p>
      </dgm:t>
    </dgm:pt>
    <dgm:pt modelId="{7033AEA2-FE3C-4028-BC7C-C1C58F7F581C}" type="sibTrans" cxnId="{652B63A3-44D2-4772-98BC-0F2A9B6931A1}">
      <dgm:prSet/>
      <dgm:spPr/>
      <dgm:t>
        <a:bodyPr/>
        <a:lstStyle/>
        <a:p>
          <a:endParaRPr lang="zh-CN" altLang="en-US"/>
        </a:p>
      </dgm:t>
    </dgm:pt>
    <dgm:pt modelId="{E441B769-BA52-461B-A961-921F88229B8F}">
      <dgm:prSet phldrT="[文本]"/>
      <dgm:spPr/>
      <dgm:t>
        <a:bodyPr/>
        <a:lstStyle/>
        <a:p>
          <a:r>
            <a:rPr lang="zh-CN" altLang="en-US" dirty="0"/>
            <a:t>服务治理</a:t>
          </a:r>
        </a:p>
      </dgm:t>
    </dgm:pt>
    <dgm:pt modelId="{0E6C1A53-18EE-498A-A3C9-73E7605C5E18}" type="parTrans" cxnId="{E8CF750C-1044-4044-A01A-5EC7798D4D7E}">
      <dgm:prSet/>
      <dgm:spPr/>
      <dgm:t>
        <a:bodyPr/>
        <a:lstStyle/>
        <a:p>
          <a:endParaRPr lang="zh-CN" altLang="en-US"/>
        </a:p>
      </dgm:t>
    </dgm:pt>
    <dgm:pt modelId="{98054E16-C7E9-4069-8A7C-6C2C3C52BC4F}" type="sibTrans" cxnId="{E8CF750C-1044-4044-A01A-5EC7798D4D7E}">
      <dgm:prSet/>
      <dgm:spPr/>
      <dgm:t>
        <a:bodyPr/>
        <a:lstStyle/>
        <a:p>
          <a:endParaRPr lang="zh-CN" altLang="en-US"/>
        </a:p>
      </dgm:t>
    </dgm:pt>
    <dgm:pt modelId="{B04421B5-603E-4194-BDFB-EA714BF0E8E0}">
      <dgm:prSet phldrT="[文本]"/>
      <dgm:spPr/>
      <dgm:t>
        <a:bodyPr/>
        <a:lstStyle/>
        <a:p>
          <a:r>
            <a:rPr lang="zh-CN" altLang="en-US" dirty="0"/>
            <a:t>负载均衡</a:t>
          </a:r>
        </a:p>
      </dgm:t>
    </dgm:pt>
    <dgm:pt modelId="{92688C0D-D5EC-4B84-86FB-9A1BF60EF9D7}" type="parTrans" cxnId="{4C8558B5-04A2-4FD0-949E-62FB440BFAB8}">
      <dgm:prSet/>
      <dgm:spPr/>
      <dgm:t>
        <a:bodyPr/>
        <a:lstStyle/>
        <a:p>
          <a:endParaRPr lang="zh-CN" altLang="en-US"/>
        </a:p>
      </dgm:t>
    </dgm:pt>
    <dgm:pt modelId="{CD1CE065-FDA3-44E7-B166-97CF9B8AFD4D}" type="sibTrans" cxnId="{4C8558B5-04A2-4FD0-949E-62FB440BFAB8}">
      <dgm:prSet/>
      <dgm:spPr/>
      <dgm:t>
        <a:bodyPr/>
        <a:lstStyle/>
        <a:p>
          <a:endParaRPr lang="zh-CN" altLang="en-US"/>
        </a:p>
      </dgm:t>
    </dgm:pt>
    <dgm:pt modelId="{4DC7BE82-6AC6-44EF-BB04-310F1BE1D6AD}">
      <dgm:prSet phldrT="[文本]"/>
      <dgm:spPr/>
      <dgm:t>
        <a:bodyPr/>
        <a:lstStyle/>
        <a:p>
          <a:r>
            <a:rPr lang="zh-CN" altLang="en-US" dirty="0"/>
            <a:t>监控</a:t>
          </a:r>
        </a:p>
      </dgm:t>
    </dgm:pt>
    <dgm:pt modelId="{F17A7D77-400A-4E65-ACA2-F8093B5546CF}" type="parTrans" cxnId="{6D6883F0-EDE2-4A82-98F8-6724B26D05D4}">
      <dgm:prSet/>
      <dgm:spPr/>
      <dgm:t>
        <a:bodyPr/>
        <a:lstStyle/>
        <a:p>
          <a:endParaRPr lang="zh-CN" altLang="en-US"/>
        </a:p>
      </dgm:t>
    </dgm:pt>
    <dgm:pt modelId="{AA36AD22-D623-460D-8114-77AC5FC81181}" type="sibTrans" cxnId="{6D6883F0-EDE2-4A82-98F8-6724B26D05D4}">
      <dgm:prSet/>
      <dgm:spPr/>
      <dgm:t>
        <a:bodyPr/>
        <a:lstStyle/>
        <a:p>
          <a:endParaRPr lang="zh-CN" altLang="en-US"/>
        </a:p>
      </dgm:t>
    </dgm:pt>
    <dgm:pt modelId="{1306F8D1-D1EF-4513-BD1C-2FCFFF9209A8}">
      <dgm:prSet phldrT="[文本]"/>
      <dgm:spPr/>
      <dgm:t>
        <a:bodyPr/>
        <a:lstStyle/>
        <a:p>
          <a:r>
            <a:rPr lang="en-US" altLang="zh-CN" dirty="0"/>
            <a:t>Docker</a:t>
          </a:r>
          <a:r>
            <a:rPr lang="zh-CN" altLang="en-US" dirty="0"/>
            <a:t>编排，调度</a:t>
          </a:r>
        </a:p>
      </dgm:t>
    </dgm:pt>
    <dgm:pt modelId="{E0CEF6A1-9B24-41AD-9C33-C4F0DD453B3C}" type="parTrans" cxnId="{66211CBD-945A-4698-B208-C3647E03EF98}">
      <dgm:prSet/>
      <dgm:spPr/>
      <dgm:t>
        <a:bodyPr/>
        <a:lstStyle/>
        <a:p>
          <a:endParaRPr lang="zh-CN" altLang="en-US"/>
        </a:p>
      </dgm:t>
    </dgm:pt>
    <dgm:pt modelId="{EA6D253F-A77D-42DF-8987-4FBEC73138F3}" type="sibTrans" cxnId="{66211CBD-945A-4698-B208-C3647E03EF98}">
      <dgm:prSet/>
      <dgm:spPr/>
      <dgm:t>
        <a:bodyPr/>
        <a:lstStyle/>
        <a:p>
          <a:endParaRPr lang="zh-CN" altLang="en-US"/>
        </a:p>
      </dgm:t>
    </dgm:pt>
    <dgm:pt modelId="{92923DF4-6CD8-428C-85F2-7C0F1A866197}">
      <dgm:prSet phldrT="[文本]"/>
      <dgm:spPr/>
      <dgm:t>
        <a:bodyPr/>
        <a:lstStyle/>
        <a:p>
          <a:r>
            <a:rPr lang="zh-CN" altLang="en-US" dirty="0"/>
            <a:t>认证</a:t>
          </a:r>
        </a:p>
      </dgm:t>
    </dgm:pt>
    <dgm:pt modelId="{08ECDD55-3A3C-4A1F-B8B3-B7F092B97F5E}" type="parTrans" cxnId="{AAC4455A-8D81-4C60-8DDD-BF5948D25BDA}">
      <dgm:prSet/>
      <dgm:spPr/>
      <dgm:t>
        <a:bodyPr/>
        <a:lstStyle/>
        <a:p>
          <a:endParaRPr lang="zh-CN" altLang="en-US"/>
        </a:p>
      </dgm:t>
    </dgm:pt>
    <dgm:pt modelId="{EF51CAA1-FC34-4244-870E-48B709E23B90}" type="sibTrans" cxnId="{AAC4455A-8D81-4C60-8DDD-BF5948D25BDA}">
      <dgm:prSet/>
      <dgm:spPr/>
      <dgm:t>
        <a:bodyPr/>
        <a:lstStyle/>
        <a:p>
          <a:endParaRPr lang="zh-CN" altLang="en-US"/>
        </a:p>
      </dgm:t>
    </dgm:pt>
    <dgm:pt modelId="{46DB5A2A-7EAD-47F1-A9D9-1C52853F4C39}">
      <dgm:prSet phldrT="[文本]"/>
      <dgm:spPr/>
      <dgm:t>
        <a:bodyPr/>
        <a:lstStyle/>
        <a:p>
          <a:r>
            <a:rPr lang="zh-CN" altLang="en-US" dirty="0"/>
            <a:t>弹性伸缩</a:t>
          </a:r>
        </a:p>
      </dgm:t>
    </dgm:pt>
    <dgm:pt modelId="{1CB71E3A-844A-46DA-AD3E-BBDCBC8378F0}" type="parTrans" cxnId="{A49EFB44-3FAB-4267-81AA-4E6AF74457C1}">
      <dgm:prSet/>
      <dgm:spPr/>
      <dgm:t>
        <a:bodyPr/>
        <a:lstStyle/>
        <a:p>
          <a:endParaRPr lang="zh-CN" altLang="en-US"/>
        </a:p>
      </dgm:t>
    </dgm:pt>
    <dgm:pt modelId="{95C9BC3A-AEFA-42AC-96DE-3071A148D23B}" type="sibTrans" cxnId="{A49EFB44-3FAB-4267-81AA-4E6AF74457C1}">
      <dgm:prSet/>
      <dgm:spPr/>
      <dgm:t>
        <a:bodyPr/>
        <a:lstStyle/>
        <a:p>
          <a:endParaRPr lang="zh-CN" altLang="en-US"/>
        </a:p>
      </dgm:t>
    </dgm:pt>
    <dgm:pt modelId="{7FF17069-B091-4ED6-800C-B410E45C2FA4}">
      <dgm:prSet phldrT="[文本]"/>
      <dgm:spPr/>
      <dgm:t>
        <a:bodyPr/>
        <a:lstStyle/>
        <a:p>
          <a:endParaRPr lang="zh-CN" altLang="en-US" dirty="0"/>
        </a:p>
      </dgm:t>
    </dgm:pt>
    <dgm:pt modelId="{1968DF23-2DA9-4FAD-8ACA-FCCEDDFF14B1}" type="parTrans" cxnId="{46136C77-7208-41D7-A36A-E15D7151E8F9}">
      <dgm:prSet/>
      <dgm:spPr/>
      <dgm:t>
        <a:bodyPr/>
        <a:lstStyle/>
        <a:p>
          <a:endParaRPr lang="zh-CN" altLang="en-US"/>
        </a:p>
      </dgm:t>
    </dgm:pt>
    <dgm:pt modelId="{0B3975DE-A3E0-4C49-883F-956802870279}" type="sibTrans" cxnId="{46136C77-7208-41D7-A36A-E15D7151E8F9}">
      <dgm:prSet/>
      <dgm:spPr/>
      <dgm:t>
        <a:bodyPr/>
        <a:lstStyle/>
        <a:p>
          <a:endParaRPr lang="zh-CN" altLang="en-US"/>
        </a:p>
      </dgm:t>
    </dgm:pt>
    <dgm:pt modelId="{9B23B5FC-7B63-44C6-BEF2-0082DC5B61E8}" type="pres">
      <dgm:prSet presAssocID="{60C12F0C-71FB-41B8-8605-FA6A421D8AC1}" presName="Name0" presStyleCnt="0">
        <dgm:presLayoutVars>
          <dgm:chMax val="7"/>
          <dgm:chPref val="7"/>
          <dgm:dir/>
        </dgm:presLayoutVars>
      </dgm:prSet>
      <dgm:spPr/>
    </dgm:pt>
    <dgm:pt modelId="{9F7C6C01-3707-49AA-A7FB-AD09F81B2430}" type="pres">
      <dgm:prSet presAssocID="{60C12F0C-71FB-41B8-8605-FA6A421D8AC1}" presName="Name1" presStyleCnt="0"/>
      <dgm:spPr/>
    </dgm:pt>
    <dgm:pt modelId="{9BD74234-CD71-4E3F-9FA5-996B4779F8E5}" type="pres">
      <dgm:prSet presAssocID="{60C12F0C-71FB-41B8-8605-FA6A421D8AC1}" presName="cycle" presStyleCnt="0"/>
      <dgm:spPr/>
    </dgm:pt>
    <dgm:pt modelId="{7E5C6736-0D67-4221-8B73-DE8D64FA8A83}" type="pres">
      <dgm:prSet presAssocID="{60C12F0C-71FB-41B8-8605-FA6A421D8AC1}" presName="srcNode" presStyleLbl="node1" presStyleIdx="0" presStyleCnt="7"/>
      <dgm:spPr/>
    </dgm:pt>
    <dgm:pt modelId="{367DECBD-1F75-4665-9789-5E2D51B5E5D7}" type="pres">
      <dgm:prSet presAssocID="{60C12F0C-71FB-41B8-8605-FA6A421D8AC1}" presName="conn" presStyleLbl="parChTrans1D2" presStyleIdx="0" presStyleCnt="1"/>
      <dgm:spPr/>
    </dgm:pt>
    <dgm:pt modelId="{1857847F-FBCF-437D-8AB7-4923FE41DBB0}" type="pres">
      <dgm:prSet presAssocID="{60C12F0C-71FB-41B8-8605-FA6A421D8AC1}" presName="extraNode" presStyleLbl="node1" presStyleIdx="0" presStyleCnt="7"/>
      <dgm:spPr/>
    </dgm:pt>
    <dgm:pt modelId="{03A2C825-3680-4ADA-A65B-043466D9301D}" type="pres">
      <dgm:prSet presAssocID="{60C12F0C-71FB-41B8-8605-FA6A421D8AC1}" presName="dstNode" presStyleLbl="node1" presStyleIdx="0" presStyleCnt="7"/>
      <dgm:spPr/>
    </dgm:pt>
    <dgm:pt modelId="{144407EB-FF02-4134-AFF2-85857615D645}" type="pres">
      <dgm:prSet presAssocID="{1306F8D1-D1EF-4513-BD1C-2FCFFF9209A8}" presName="text_1" presStyleLbl="node1" presStyleIdx="0" presStyleCnt="7">
        <dgm:presLayoutVars>
          <dgm:bulletEnabled val="1"/>
        </dgm:presLayoutVars>
      </dgm:prSet>
      <dgm:spPr/>
    </dgm:pt>
    <dgm:pt modelId="{18F092EF-877B-43B2-A269-2EAB1C25673E}" type="pres">
      <dgm:prSet presAssocID="{1306F8D1-D1EF-4513-BD1C-2FCFFF9209A8}" presName="accent_1" presStyleCnt="0"/>
      <dgm:spPr/>
    </dgm:pt>
    <dgm:pt modelId="{98781028-49CB-4BBF-9A36-6DE8E5C9ABE7}" type="pres">
      <dgm:prSet presAssocID="{1306F8D1-D1EF-4513-BD1C-2FCFFF9209A8}" presName="accentRepeatNode" presStyleLbl="solidFgAcc1" presStyleIdx="0" presStyleCnt="7"/>
      <dgm:spPr/>
    </dgm:pt>
    <dgm:pt modelId="{8250ECB6-D6B9-41D7-AF5F-6F207CAF7493}" type="pres">
      <dgm:prSet presAssocID="{D6E4FB33-517F-4C7E-9917-7F8D30576F14}" presName="text_2" presStyleLbl="node1" presStyleIdx="1" presStyleCnt="7">
        <dgm:presLayoutVars>
          <dgm:bulletEnabled val="1"/>
        </dgm:presLayoutVars>
      </dgm:prSet>
      <dgm:spPr/>
    </dgm:pt>
    <dgm:pt modelId="{1F7A7729-40FF-460F-95B5-082B0958183C}" type="pres">
      <dgm:prSet presAssocID="{D6E4FB33-517F-4C7E-9917-7F8D30576F14}" presName="accent_2" presStyleCnt="0"/>
      <dgm:spPr/>
    </dgm:pt>
    <dgm:pt modelId="{CD197096-0890-458C-941D-DA595B920F9F}" type="pres">
      <dgm:prSet presAssocID="{D6E4FB33-517F-4C7E-9917-7F8D30576F14}" presName="accentRepeatNode" presStyleLbl="solidFgAcc1" presStyleIdx="1" presStyleCnt="7"/>
      <dgm:spPr/>
    </dgm:pt>
    <dgm:pt modelId="{AF15615D-E631-4FCD-B87B-A5458E2E469A}" type="pres">
      <dgm:prSet presAssocID="{46DB5A2A-7EAD-47F1-A9D9-1C52853F4C39}" presName="text_3" presStyleLbl="node1" presStyleIdx="2" presStyleCnt="7">
        <dgm:presLayoutVars>
          <dgm:bulletEnabled val="1"/>
        </dgm:presLayoutVars>
      </dgm:prSet>
      <dgm:spPr/>
    </dgm:pt>
    <dgm:pt modelId="{CAF8A340-DAEF-4F73-A049-0EBB79064655}" type="pres">
      <dgm:prSet presAssocID="{46DB5A2A-7EAD-47F1-A9D9-1C52853F4C39}" presName="accent_3" presStyleCnt="0"/>
      <dgm:spPr/>
    </dgm:pt>
    <dgm:pt modelId="{4F38F397-2137-43EB-BD99-41A8BD6BF440}" type="pres">
      <dgm:prSet presAssocID="{46DB5A2A-7EAD-47F1-A9D9-1C52853F4C39}" presName="accentRepeatNode" presStyleLbl="solidFgAcc1" presStyleIdx="2" presStyleCnt="7"/>
      <dgm:spPr/>
    </dgm:pt>
    <dgm:pt modelId="{DBDE5F97-D0C7-41E9-8D26-35D734C164A8}" type="pres">
      <dgm:prSet presAssocID="{E441B769-BA52-461B-A961-921F88229B8F}" presName="text_4" presStyleLbl="node1" presStyleIdx="3" presStyleCnt="7">
        <dgm:presLayoutVars>
          <dgm:bulletEnabled val="1"/>
        </dgm:presLayoutVars>
      </dgm:prSet>
      <dgm:spPr/>
    </dgm:pt>
    <dgm:pt modelId="{2889DB50-BE90-439C-AB94-5B7E5038B869}" type="pres">
      <dgm:prSet presAssocID="{E441B769-BA52-461B-A961-921F88229B8F}" presName="accent_4" presStyleCnt="0"/>
      <dgm:spPr/>
    </dgm:pt>
    <dgm:pt modelId="{22B6438D-025A-417B-BEFA-4AFC69476F48}" type="pres">
      <dgm:prSet presAssocID="{E441B769-BA52-461B-A961-921F88229B8F}" presName="accentRepeatNode" presStyleLbl="solidFgAcc1" presStyleIdx="3" presStyleCnt="7"/>
      <dgm:spPr/>
    </dgm:pt>
    <dgm:pt modelId="{C982B75E-D7B8-4B14-A812-B3878C6782E3}" type="pres">
      <dgm:prSet presAssocID="{B04421B5-603E-4194-BDFB-EA714BF0E8E0}" presName="text_5" presStyleLbl="node1" presStyleIdx="4" presStyleCnt="7">
        <dgm:presLayoutVars>
          <dgm:bulletEnabled val="1"/>
        </dgm:presLayoutVars>
      </dgm:prSet>
      <dgm:spPr/>
    </dgm:pt>
    <dgm:pt modelId="{45B88795-7F62-49E4-9A87-7D7F50BF657C}" type="pres">
      <dgm:prSet presAssocID="{B04421B5-603E-4194-BDFB-EA714BF0E8E0}" presName="accent_5" presStyleCnt="0"/>
      <dgm:spPr/>
    </dgm:pt>
    <dgm:pt modelId="{AFD81A94-8210-4F42-8FB5-D8C96C79F13B}" type="pres">
      <dgm:prSet presAssocID="{B04421B5-603E-4194-BDFB-EA714BF0E8E0}" presName="accentRepeatNode" presStyleLbl="solidFgAcc1" presStyleIdx="4" presStyleCnt="7"/>
      <dgm:spPr/>
    </dgm:pt>
    <dgm:pt modelId="{A3593331-60F9-474B-A2BB-D818DE9104B7}" type="pres">
      <dgm:prSet presAssocID="{4DC7BE82-6AC6-44EF-BB04-310F1BE1D6AD}" presName="text_6" presStyleLbl="node1" presStyleIdx="5" presStyleCnt="7">
        <dgm:presLayoutVars>
          <dgm:bulletEnabled val="1"/>
        </dgm:presLayoutVars>
      </dgm:prSet>
      <dgm:spPr/>
    </dgm:pt>
    <dgm:pt modelId="{0A19DF45-ED05-4DB0-98A8-05A8EC8691DD}" type="pres">
      <dgm:prSet presAssocID="{4DC7BE82-6AC6-44EF-BB04-310F1BE1D6AD}" presName="accent_6" presStyleCnt="0"/>
      <dgm:spPr/>
    </dgm:pt>
    <dgm:pt modelId="{86C6A2D5-AED2-43C0-91A8-DF41F8B58D20}" type="pres">
      <dgm:prSet presAssocID="{4DC7BE82-6AC6-44EF-BB04-310F1BE1D6AD}" presName="accentRepeatNode" presStyleLbl="solidFgAcc1" presStyleIdx="5" presStyleCnt="7"/>
      <dgm:spPr/>
    </dgm:pt>
    <dgm:pt modelId="{2325FB26-5CC4-4A77-A779-110F8F104398}" type="pres">
      <dgm:prSet presAssocID="{92923DF4-6CD8-428C-85F2-7C0F1A866197}" presName="text_7" presStyleLbl="node1" presStyleIdx="6" presStyleCnt="7">
        <dgm:presLayoutVars>
          <dgm:bulletEnabled val="1"/>
        </dgm:presLayoutVars>
      </dgm:prSet>
      <dgm:spPr/>
    </dgm:pt>
    <dgm:pt modelId="{80C0FC91-B8C1-4AB0-A3DB-F8EB0A088EB1}" type="pres">
      <dgm:prSet presAssocID="{92923DF4-6CD8-428C-85F2-7C0F1A866197}" presName="accent_7" presStyleCnt="0"/>
      <dgm:spPr/>
    </dgm:pt>
    <dgm:pt modelId="{542B7076-3973-4F0F-9ED7-1B522CEA9D9C}" type="pres">
      <dgm:prSet presAssocID="{92923DF4-6CD8-428C-85F2-7C0F1A866197}" presName="accentRepeatNode" presStyleLbl="solidFgAcc1" presStyleIdx="6" presStyleCnt="7"/>
      <dgm:spPr/>
    </dgm:pt>
  </dgm:ptLst>
  <dgm:cxnLst>
    <dgm:cxn modelId="{E8CF750C-1044-4044-A01A-5EC7798D4D7E}" srcId="{60C12F0C-71FB-41B8-8605-FA6A421D8AC1}" destId="{E441B769-BA52-461B-A961-921F88229B8F}" srcOrd="3" destOrd="0" parTransId="{0E6C1A53-18EE-498A-A3C9-73E7605C5E18}" sibTransId="{98054E16-C7E9-4069-8A7C-6C2C3C52BC4F}"/>
    <dgm:cxn modelId="{7BB8A227-ACF4-402A-9BFB-FAF5B8CD2E29}" type="presOf" srcId="{1306F8D1-D1EF-4513-BD1C-2FCFFF9209A8}" destId="{144407EB-FF02-4134-AFF2-85857615D645}" srcOrd="0" destOrd="0" presId="urn:microsoft.com/office/officeart/2008/layout/VerticalCurvedList"/>
    <dgm:cxn modelId="{A49EFB44-3FAB-4267-81AA-4E6AF74457C1}" srcId="{60C12F0C-71FB-41B8-8605-FA6A421D8AC1}" destId="{46DB5A2A-7EAD-47F1-A9D9-1C52853F4C39}" srcOrd="2" destOrd="0" parTransId="{1CB71E3A-844A-46DA-AD3E-BBDCBC8378F0}" sibTransId="{95C9BC3A-AEFA-42AC-96DE-3071A148D23B}"/>
    <dgm:cxn modelId="{42450C6A-EBCD-4CFC-BB99-14519B8AF51F}" type="presOf" srcId="{EA6D253F-A77D-42DF-8987-4FBEC73138F3}" destId="{367DECBD-1F75-4665-9789-5E2D51B5E5D7}" srcOrd="0" destOrd="0" presId="urn:microsoft.com/office/officeart/2008/layout/VerticalCurvedList"/>
    <dgm:cxn modelId="{46136C77-7208-41D7-A36A-E15D7151E8F9}" srcId="{60C12F0C-71FB-41B8-8605-FA6A421D8AC1}" destId="{7FF17069-B091-4ED6-800C-B410E45C2FA4}" srcOrd="7" destOrd="0" parTransId="{1968DF23-2DA9-4FAD-8ACA-FCCEDDFF14B1}" sibTransId="{0B3975DE-A3E0-4C49-883F-956802870279}"/>
    <dgm:cxn modelId="{AAC4455A-8D81-4C60-8DDD-BF5948D25BDA}" srcId="{60C12F0C-71FB-41B8-8605-FA6A421D8AC1}" destId="{92923DF4-6CD8-428C-85F2-7C0F1A866197}" srcOrd="6" destOrd="0" parTransId="{08ECDD55-3A3C-4A1F-B8B3-B7F092B97F5E}" sibTransId="{EF51CAA1-FC34-4244-870E-48B709E23B90}"/>
    <dgm:cxn modelId="{ED5F797F-E1EA-4731-8A54-C06AC6B02AB2}" type="presOf" srcId="{4DC7BE82-6AC6-44EF-BB04-310F1BE1D6AD}" destId="{A3593331-60F9-474B-A2BB-D818DE9104B7}" srcOrd="0" destOrd="0" presId="urn:microsoft.com/office/officeart/2008/layout/VerticalCurvedList"/>
    <dgm:cxn modelId="{78B8D288-4137-4E77-AE10-1A0C04DBA408}" type="presOf" srcId="{E441B769-BA52-461B-A961-921F88229B8F}" destId="{DBDE5F97-D0C7-41E9-8D26-35D734C164A8}" srcOrd="0" destOrd="0" presId="urn:microsoft.com/office/officeart/2008/layout/VerticalCurvedList"/>
    <dgm:cxn modelId="{69DFAAA1-07DA-4C3A-B14B-048197627AA9}" type="presOf" srcId="{D6E4FB33-517F-4C7E-9917-7F8D30576F14}" destId="{8250ECB6-D6B9-41D7-AF5F-6F207CAF7493}" srcOrd="0" destOrd="0" presId="urn:microsoft.com/office/officeart/2008/layout/VerticalCurvedList"/>
    <dgm:cxn modelId="{652B63A3-44D2-4772-98BC-0F2A9B6931A1}" srcId="{60C12F0C-71FB-41B8-8605-FA6A421D8AC1}" destId="{D6E4FB33-517F-4C7E-9917-7F8D30576F14}" srcOrd="1" destOrd="0" parTransId="{450DBC9D-A45C-4C47-B50A-74F9979B1164}" sibTransId="{7033AEA2-FE3C-4028-BC7C-C1C58F7F581C}"/>
    <dgm:cxn modelId="{BA6A79A4-6143-479D-B361-8D89AAD3A51E}" type="presOf" srcId="{46DB5A2A-7EAD-47F1-A9D9-1C52853F4C39}" destId="{AF15615D-E631-4FCD-B87B-A5458E2E469A}" srcOrd="0" destOrd="0" presId="urn:microsoft.com/office/officeart/2008/layout/VerticalCurvedList"/>
    <dgm:cxn modelId="{4C8558B5-04A2-4FD0-949E-62FB440BFAB8}" srcId="{60C12F0C-71FB-41B8-8605-FA6A421D8AC1}" destId="{B04421B5-603E-4194-BDFB-EA714BF0E8E0}" srcOrd="4" destOrd="0" parTransId="{92688C0D-D5EC-4B84-86FB-9A1BF60EF9D7}" sibTransId="{CD1CE065-FDA3-44E7-B166-97CF9B8AFD4D}"/>
    <dgm:cxn modelId="{66211CBD-945A-4698-B208-C3647E03EF98}" srcId="{60C12F0C-71FB-41B8-8605-FA6A421D8AC1}" destId="{1306F8D1-D1EF-4513-BD1C-2FCFFF9209A8}" srcOrd="0" destOrd="0" parTransId="{E0CEF6A1-9B24-41AD-9C33-C4F0DD453B3C}" sibTransId="{EA6D253F-A77D-42DF-8987-4FBEC73138F3}"/>
    <dgm:cxn modelId="{2B35CEBE-CC64-48E9-B385-483F2B2DDC36}" type="presOf" srcId="{92923DF4-6CD8-428C-85F2-7C0F1A866197}" destId="{2325FB26-5CC4-4A77-A779-110F8F104398}" srcOrd="0" destOrd="0" presId="urn:microsoft.com/office/officeart/2008/layout/VerticalCurvedList"/>
    <dgm:cxn modelId="{6E3E47CB-768F-4BDE-8DDA-2A9776D79B86}" type="presOf" srcId="{B04421B5-603E-4194-BDFB-EA714BF0E8E0}" destId="{C982B75E-D7B8-4B14-A812-B3878C6782E3}" srcOrd="0" destOrd="0" presId="urn:microsoft.com/office/officeart/2008/layout/VerticalCurvedList"/>
    <dgm:cxn modelId="{6D6883F0-EDE2-4A82-98F8-6724B26D05D4}" srcId="{60C12F0C-71FB-41B8-8605-FA6A421D8AC1}" destId="{4DC7BE82-6AC6-44EF-BB04-310F1BE1D6AD}" srcOrd="5" destOrd="0" parTransId="{F17A7D77-400A-4E65-ACA2-F8093B5546CF}" sibTransId="{AA36AD22-D623-460D-8114-77AC5FC81181}"/>
    <dgm:cxn modelId="{F115DCF0-F3DE-457A-B4EA-34CAC4F597CE}" type="presOf" srcId="{60C12F0C-71FB-41B8-8605-FA6A421D8AC1}" destId="{9B23B5FC-7B63-44C6-BEF2-0082DC5B61E8}" srcOrd="0" destOrd="0" presId="urn:microsoft.com/office/officeart/2008/layout/VerticalCurvedList"/>
    <dgm:cxn modelId="{3353473F-FB05-47D3-A9BA-583FAF1C7E37}" type="presParOf" srcId="{9B23B5FC-7B63-44C6-BEF2-0082DC5B61E8}" destId="{9F7C6C01-3707-49AA-A7FB-AD09F81B2430}" srcOrd="0" destOrd="0" presId="urn:microsoft.com/office/officeart/2008/layout/VerticalCurvedList"/>
    <dgm:cxn modelId="{BEB4E5DE-090C-4591-8425-95752B3625CA}" type="presParOf" srcId="{9F7C6C01-3707-49AA-A7FB-AD09F81B2430}" destId="{9BD74234-CD71-4E3F-9FA5-996B4779F8E5}" srcOrd="0" destOrd="0" presId="urn:microsoft.com/office/officeart/2008/layout/VerticalCurvedList"/>
    <dgm:cxn modelId="{556ACE31-D984-4EF6-A4E5-23B8B10BC1CF}" type="presParOf" srcId="{9BD74234-CD71-4E3F-9FA5-996B4779F8E5}" destId="{7E5C6736-0D67-4221-8B73-DE8D64FA8A83}" srcOrd="0" destOrd="0" presId="urn:microsoft.com/office/officeart/2008/layout/VerticalCurvedList"/>
    <dgm:cxn modelId="{6AB42EFA-B29E-488E-8224-9BA5EB2D9E7C}" type="presParOf" srcId="{9BD74234-CD71-4E3F-9FA5-996B4779F8E5}" destId="{367DECBD-1F75-4665-9789-5E2D51B5E5D7}" srcOrd="1" destOrd="0" presId="urn:microsoft.com/office/officeart/2008/layout/VerticalCurvedList"/>
    <dgm:cxn modelId="{25F0CF7E-441F-4A0C-A365-5E06BFE2CE5B}" type="presParOf" srcId="{9BD74234-CD71-4E3F-9FA5-996B4779F8E5}" destId="{1857847F-FBCF-437D-8AB7-4923FE41DBB0}" srcOrd="2" destOrd="0" presId="urn:microsoft.com/office/officeart/2008/layout/VerticalCurvedList"/>
    <dgm:cxn modelId="{BCDD142F-73F7-4339-A27A-A3419C2E5D88}" type="presParOf" srcId="{9BD74234-CD71-4E3F-9FA5-996B4779F8E5}" destId="{03A2C825-3680-4ADA-A65B-043466D9301D}" srcOrd="3" destOrd="0" presId="urn:microsoft.com/office/officeart/2008/layout/VerticalCurvedList"/>
    <dgm:cxn modelId="{53482976-B643-424B-B946-4FADDC0DE32E}" type="presParOf" srcId="{9F7C6C01-3707-49AA-A7FB-AD09F81B2430}" destId="{144407EB-FF02-4134-AFF2-85857615D645}" srcOrd="1" destOrd="0" presId="urn:microsoft.com/office/officeart/2008/layout/VerticalCurvedList"/>
    <dgm:cxn modelId="{34E1B686-D1BB-44A5-AB19-391B23000741}" type="presParOf" srcId="{9F7C6C01-3707-49AA-A7FB-AD09F81B2430}" destId="{18F092EF-877B-43B2-A269-2EAB1C25673E}" srcOrd="2" destOrd="0" presId="urn:microsoft.com/office/officeart/2008/layout/VerticalCurvedList"/>
    <dgm:cxn modelId="{638F961B-9E32-46CB-BFA1-977FDF5309C8}" type="presParOf" srcId="{18F092EF-877B-43B2-A269-2EAB1C25673E}" destId="{98781028-49CB-4BBF-9A36-6DE8E5C9ABE7}" srcOrd="0" destOrd="0" presId="urn:microsoft.com/office/officeart/2008/layout/VerticalCurvedList"/>
    <dgm:cxn modelId="{2B4172FB-D4B0-46C1-AD9A-A15A90DFFA60}" type="presParOf" srcId="{9F7C6C01-3707-49AA-A7FB-AD09F81B2430}" destId="{8250ECB6-D6B9-41D7-AF5F-6F207CAF7493}" srcOrd="3" destOrd="0" presId="urn:microsoft.com/office/officeart/2008/layout/VerticalCurvedList"/>
    <dgm:cxn modelId="{724A2B2F-CFB6-4170-8BFE-1A33BE74C5B8}" type="presParOf" srcId="{9F7C6C01-3707-49AA-A7FB-AD09F81B2430}" destId="{1F7A7729-40FF-460F-95B5-082B0958183C}" srcOrd="4" destOrd="0" presId="urn:microsoft.com/office/officeart/2008/layout/VerticalCurvedList"/>
    <dgm:cxn modelId="{DD9B065A-92E1-4462-84E0-13E3E90999D8}" type="presParOf" srcId="{1F7A7729-40FF-460F-95B5-082B0958183C}" destId="{CD197096-0890-458C-941D-DA595B920F9F}" srcOrd="0" destOrd="0" presId="urn:microsoft.com/office/officeart/2008/layout/VerticalCurvedList"/>
    <dgm:cxn modelId="{109A2CA6-36F6-4626-A816-2F55B585BEC8}" type="presParOf" srcId="{9F7C6C01-3707-49AA-A7FB-AD09F81B2430}" destId="{AF15615D-E631-4FCD-B87B-A5458E2E469A}" srcOrd="5" destOrd="0" presId="urn:microsoft.com/office/officeart/2008/layout/VerticalCurvedList"/>
    <dgm:cxn modelId="{49622C78-8E7D-4F21-9D4C-F2B7436170C4}" type="presParOf" srcId="{9F7C6C01-3707-49AA-A7FB-AD09F81B2430}" destId="{CAF8A340-DAEF-4F73-A049-0EBB79064655}" srcOrd="6" destOrd="0" presId="urn:microsoft.com/office/officeart/2008/layout/VerticalCurvedList"/>
    <dgm:cxn modelId="{1B80904C-A2CC-498F-8C81-243FD755A654}" type="presParOf" srcId="{CAF8A340-DAEF-4F73-A049-0EBB79064655}" destId="{4F38F397-2137-43EB-BD99-41A8BD6BF440}" srcOrd="0" destOrd="0" presId="urn:microsoft.com/office/officeart/2008/layout/VerticalCurvedList"/>
    <dgm:cxn modelId="{B96CB497-A183-42ED-923C-ABA698E0BAE5}" type="presParOf" srcId="{9F7C6C01-3707-49AA-A7FB-AD09F81B2430}" destId="{DBDE5F97-D0C7-41E9-8D26-35D734C164A8}" srcOrd="7" destOrd="0" presId="urn:microsoft.com/office/officeart/2008/layout/VerticalCurvedList"/>
    <dgm:cxn modelId="{9748FA7E-BAF0-4E0B-9F56-54459A38C182}" type="presParOf" srcId="{9F7C6C01-3707-49AA-A7FB-AD09F81B2430}" destId="{2889DB50-BE90-439C-AB94-5B7E5038B869}" srcOrd="8" destOrd="0" presId="urn:microsoft.com/office/officeart/2008/layout/VerticalCurvedList"/>
    <dgm:cxn modelId="{84DC5C2C-103E-41E3-AACF-CFB24CEC9665}" type="presParOf" srcId="{2889DB50-BE90-439C-AB94-5B7E5038B869}" destId="{22B6438D-025A-417B-BEFA-4AFC69476F48}" srcOrd="0" destOrd="0" presId="urn:microsoft.com/office/officeart/2008/layout/VerticalCurvedList"/>
    <dgm:cxn modelId="{2A2BF001-F9FF-43B3-B3B4-FD99145E539C}" type="presParOf" srcId="{9F7C6C01-3707-49AA-A7FB-AD09F81B2430}" destId="{C982B75E-D7B8-4B14-A812-B3878C6782E3}" srcOrd="9" destOrd="0" presId="urn:microsoft.com/office/officeart/2008/layout/VerticalCurvedList"/>
    <dgm:cxn modelId="{F5EBF192-E0D7-495B-BF93-4DC4D572B85C}" type="presParOf" srcId="{9F7C6C01-3707-49AA-A7FB-AD09F81B2430}" destId="{45B88795-7F62-49E4-9A87-7D7F50BF657C}" srcOrd="10" destOrd="0" presId="urn:microsoft.com/office/officeart/2008/layout/VerticalCurvedList"/>
    <dgm:cxn modelId="{1840C9A4-2645-4436-96AE-F8C667161351}" type="presParOf" srcId="{45B88795-7F62-49E4-9A87-7D7F50BF657C}" destId="{AFD81A94-8210-4F42-8FB5-D8C96C79F13B}" srcOrd="0" destOrd="0" presId="urn:microsoft.com/office/officeart/2008/layout/VerticalCurvedList"/>
    <dgm:cxn modelId="{94935463-D35F-4FC3-B9C5-F3BE464D6565}" type="presParOf" srcId="{9F7C6C01-3707-49AA-A7FB-AD09F81B2430}" destId="{A3593331-60F9-474B-A2BB-D818DE9104B7}" srcOrd="11" destOrd="0" presId="urn:microsoft.com/office/officeart/2008/layout/VerticalCurvedList"/>
    <dgm:cxn modelId="{228DF662-9149-480D-8863-CB9A20687A06}" type="presParOf" srcId="{9F7C6C01-3707-49AA-A7FB-AD09F81B2430}" destId="{0A19DF45-ED05-4DB0-98A8-05A8EC8691DD}" srcOrd="12" destOrd="0" presId="urn:microsoft.com/office/officeart/2008/layout/VerticalCurvedList"/>
    <dgm:cxn modelId="{9D1D4A89-0C50-4CC4-9334-2A7100C3715A}" type="presParOf" srcId="{0A19DF45-ED05-4DB0-98A8-05A8EC8691DD}" destId="{86C6A2D5-AED2-43C0-91A8-DF41F8B58D20}" srcOrd="0" destOrd="0" presId="urn:microsoft.com/office/officeart/2008/layout/VerticalCurvedList"/>
    <dgm:cxn modelId="{B6BC16DF-64B4-413C-BDFF-D1C0DE02A4F5}" type="presParOf" srcId="{9F7C6C01-3707-49AA-A7FB-AD09F81B2430}" destId="{2325FB26-5CC4-4A77-A779-110F8F104398}" srcOrd="13" destOrd="0" presId="urn:microsoft.com/office/officeart/2008/layout/VerticalCurvedList"/>
    <dgm:cxn modelId="{46BCC33E-D086-4D19-B163-6166CB8BA17F}" type="presParOf" srcId="{9F7C6C01-3707-49AA-A7FB-AD09F81B2430}" destId="{80C0FC91-B8C1-4AB0-A3DB-F8EB0A088EB1}" srcOrd="14" destOrd="0" presId="urn:microsoft.com/office/officeart/2008/layout/VerticalCurvedList"/>
    <dgm:cxn modelId="{3382DEF8-A7D0-4C79-B1E0-13785256B635}" type="presParOf" srcId="{80C0FC91-B8C1-4AB0-A3DB-F8EB0A088EB1}" destId="{542B7076-3973-4F0F-9ED7-1B522CEA9D9C}"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546584F-4B2B-430C-8328-C87C686077E8}" type="doc">
      <dgm:prSet loTypeId="urn:microsoft.com/office/officeart/2005/8/layout/chart3" loCatId="cycle" qsTypeId="urn:microsoft.com/office/officeart/2005/8/quickstyle/simple1" qsCatId="simple" csTypeId="urn:microsoft.com/office/officeart/2005/8/colors/colorful4" csCatId="colorful" phldr="1"/>
      <dgm:spPr/>
    </dgm:pt>
    <dgm:pt modelId="{7E6B0A55-3227-4890-BA78-72BA50FC42C1}">
      <dgm:prSet phldrT="[文本]"/>
      <dgm:spPr/>
      <dgm:t>
        <a:bodyPr/>
        <a:lstStyle/>
        <a:p>
          <a:r>
            <a:rPr lang="zh-CN" altLang="en-US" dirty="0"/>
            <a:t>代码</a:t>
          </a:r>
        </a:p>
      </dgm:t>
    </dgm:pt>
    <dgm:pt modelId="{7EFEF4D9-0388-40A0-A360-E7E36736151F}" type="parTrans" cxnId="{A86017EE-3D50-473F-9D8C-9569AB883E1E}">
      <dgm:prSet/>
      <dgm:spPr/>
      <dgm:t>
        <a:bodyPr/>
        <a:lstStyle/>
        <a:p>
          <a:endParaRPr lang="zh-CN" altLang="en-US"/>
        </a:p>
      </dgm:t>
    </dgm:pt>
    <dgm:pt modelId="{DFBFE082-E97A-4310-8201-4A6D66414A80}" type="sibTrans" cxnId="{A86017EE-3D50-473F-9D8C-9569AB883E1E}">
      <dgm:prSet/>
      <dgm:spPr/>
      <dgm:t>
        <a:bodyPr/>
        <a:lstStyle/>
        <a:p>
          <a:endParaRPr lang="zh-CN" altLang="en-US"/>
        </a:p>
      </dgm:t>
    </dgm:pt>
    <dgm:pt modelId="{81BE7146-8950-4C15-92A6-FB2F5F5FE547}">
      <dgm:prSet phldrT="[文本]"/>
      <dgm:spPr/>
      <dgm:t>
        <a:bodyPr/>
        <a:lstStyle/>
        <a:p>
          <a:r>
            <a:rPr lang="zh-CN" altLang="en-US" dirty="0"/>
            <a:t>可读性</a:t>
          </a:r>
        </a:p>
      </dgm:t>
    </dgm:pt>
    <dgm:pt modelId="{C2D3A79E-DCDF-474B-B3D3-4EF1E9BCB579}" type="parTrans" cxnId="{C670C180-6E52-409D-B67C-9A2592A59600}">
      <dgm:prSet/>
      <dgm:spPr/>
      <dgm:t>
        <a:bodyPr/>
        <a:lstStyle/>
        <a:p>
          <a:endParaRPr lang="zh-CN" altLang="en-US"/>
        </a:p>
      </dgm:t>
    </dgm:pt>
    <dgm:pt modelId="{E1D4D0A2-C0E6-4363-BCCD-A84E098B4965}" type="sibTrans" cxnId="{C670C180-6E52-409D-B67C-9A2592A59600}">
      <dgm:prSet/>
      <dgm:spPr/>
      <dgm:t>
        <a:bodyPr/>
        <a:lstStyle/>
        <a:p>
          <a:endParaRPr lang="zh-CN" altLang="en-US"/>
        </a:p>
      </dgm:t>
    </dgm:pt>
    <dgm:pt modelId="{9D9DB0F3-CBA1-4C04-8A30-BA5F81B5F4F7}">
      <dgm:prSet phldrT="[文本]"/>
      <dgm:spPr/>
      <dgm:t>
        <a:bodyPr/>
        <a:lstStyle/>
        <a:p>
          <a:r>
            <a:rPr lang="zh-CN" altLang="en-US" dirty="0"/>
            <a:t>单元测试</a:t>
          </a:r>
        </a:p>
      </dgm:t>
    </dgm:pt>
    <dgm:pt modelId="{A0C82CDA-C4C7-4625-874A-8619181A3FF0}" type="parTrans" cxnId="{3A989080-0EDC-48A6-9596-0853346168F6}">
      <dgm:prSet/>
      <dgm:spPr/>
      <dgm:t>
        <a:bodyPr/>
        <a:lstStyle/>
        <a:p>
          <a:endParaRPr lang="zh-CN" altLang="en-US"/>
        </a:p>
      </dgm:t>
    </dgm:pt>
    <dgm:pt modelId="{B5F2AF49-5479-4EA6-8D6A-F9CFB806BB5F}" type="sibTrans" cxnId="{3A989080-0EDC-48A6-9596-0853346168F6}">
      <dgm:prSet/>
      <dgm:spPr/>
      <dgm:t>
        <a:bodyPr/>
        <a:lstStyle/>
        <a:p>
          <a:endParaRPr lang="zh-CN" altLang="en-US"/>
        </a:p>
      </dgm:t>
    </dgm:pt>
    <dgm:pt modelId="{AB8C7AA9-33D4-426B-AE51-58A943DE5143}" type="pres">
      <dgm:prSet presAssocID="{7546584F-4B2B-430C-8328-C87C686077E8}" presName="compositeShape" presStyleCnt="0">
        <dgm:presLayoutVars>
          <dgm:chMax val="7"/>
          <dgm:dir/>
          <dgm:resizeHandles val="exact"/>
        </dgm:presLayoutVars>
      </dgm:prSet>
      <dgm:spPr/>
    </dgm:pt>
    <dgm:pt modelId="{EB61BD01-BA0C-45A5-949D-2101F6DDA1AD}" type="pres">
      <dgm:prSet presAssocID="{7546584F-4B2B-430C-8328-C87C686077E8}" presName="wedge1" presStyleLbl="node1" presStyleIdx="0" presStyleCnt="3"/>
      <dgm:spPr/>
    </dgm:pt>
    <dgm:pt modelId="{0D560E89-C3AC-4AB0-8A31-7BECF47DDAFA}" type="pres">
      <dgm:prSet presAssocID="{7546584F-4B2B-430C-8328-C87C686077E8}" presName="wedge1Tx" presStyleLbl="node1" presStyleIdx="0" presStyleCnt="3">
        <dgm:presLayoutVars>
          <dgm:chMax val="0"/>
          <dgm:chPref val="0"/>
          <dgm:bulletEnabled val="1"/>
        </dgm:presLayoutVars>
      </dgm:prSet>
      <dgm:spPr/>
    </dgm:pt>
    <dgm:pt modelId="{0056E128-C16D-428B-A112-F70C8E3B91FB}" type="pres">
      <dgm:prSet presAssocID="{7546584F-4B2B-430C-8328-C87C686077E8}" presName="wedge2" presStyleLbl="node1" presStyleIdx="1" presStyleCnt="3"/>
      <dgm:spPr/>
    </dgm:pt>
    <dgm:pt modelId="{093E6100-3BED-4472-9692-D7558E17DBE8}" type="pres">
      <dgm:prSet presAssocID="{7546584F-4B2B-430C-8328-C87C686077E8}" presName="wedge2Tx" presStyleLbl="node1" presStyleIdx="1" presStyleCnt="3">
        <dgm:presLayoutVars>
          <dgm:chMax val="0"/>
          <dgm:chPref val="0"/>
          <dgm:bulletEnabled val="1"/>
        </dgm:presLayoutVars>
      </dgm:prSet>
      <dgm:spPr/>
    </dgm:pt>
    <dgm:pt modelId="{20463932-4CE6-4C6D-93BF-0A42A37A1128}" type="pres">
      <dgm:prSet presAssocID="{7546584F-4B2B-430C-8328-C87C686077E8}" presName="wedge3" presStyleLbl="node1" presStyleIdx="2" presStyleCnt="3"/>
      <dgm:spPr/>
    </dgm:pt>
    <dgm:pt modelId="{270411B4-E74E-496A-8F23-DD294A217E9D}" type="pres">
      <dgm:prSet presAssocID="{7546584F-4B2B-430C-8328-C87C686077E8}" presName="wedge3Tx" presStyleLbl="node1" presStyleIdx="2" presStyleCnt="3">
        <dgm:presLayoutVars>
          <dgm:chMax val="0"/>
          <dgm:chPref val="0"/>
          <dgm:bulletEnabled val="1"/>
        </dgm:presLayoutVars>
      </dgm:prSet>
      <dgm:spPr/>
    </dgm:pt>
  </dgm:ptLst>
  <dgm:cxnLst>
    <dgm:cxn modelId="{D031731C-104A-4E32-AC3A-2818045C7384}" type="presOf" srcId="{7E6B0A55-3227-4890-BA78-72BA50FC42C1}" destId="{EB61BD01-BA0C-45A5-949D-2101F6DDA1AD}" srcOrd="0" destOrd="0" presId="urn:microsoft.com/office/officeart/2005/8/layout/chart3"/>
    <dgm:cxn modelId="{E09EAC37-F97A-48D5-8AFB-74BD5D26EE14}" type="presOf" srcId="{81BE7146-8950-4C15-92A6-FB2F5F5FE547}" destId="{093E6100-3BED-4472-9692-D7558E17DBE8}" srcOrd="1" destOrd="0" presId="urn:microsoft.com/office/officeart/2005/8/layout/chart3"/>
    <dgm:cxn modelId="{73A28F52-58F1-4627-9040-90F5062700C4}" type="presOf" srcId="{7E6B0A55-3227-4890-BA78-72BA50FC42C1}" destId="{0D560E89-C3AC-4AB0-8A31-7BECF47DDAFA}" srcOrd="1" destOrd="0" presId="urn:microsoft.com/office/officeart/2005/8/layout/chart3"/>
    <dgm:cxn modelId="{3A989080-0EDC-48A6-9596-0853346168F6}" srcId="{7546584F-4B2B-430C-8328-C87C686077E8}" destId="{9D9DB0F3-CBA1-4C04-8A30-BA5F81B5F4F7}" srcOrd="2" destOrd="0" parTransId="{A0C82CDA-C4C7-4625-874A-8619181A3FF0}" sibTransId="{B5F2AF49-5479-4EA6-8D6A-F9CFB806BB5F}"/>
    <dgm:cxn modelId="{C670C180-6E52-409D-B67C-9A2592A59600}" srcId="{7546584F-4B2B-430C-8328-C87C686077E8}" destId="{81BE7146-8950-4C15-92A6-FB2F5F5FE547}" srcOrd="1" destOrd="0" parTransId="{C2D3A79E-DCDF-474B-B3D3-4EF1E9BCB579}" sibTransId="{E1D4D0A2-C0E6-4363-BCCD-A84E098B4965}"/>
    <dgm:cxn modelId="{E2877184-1973-4C4A-8802-76CA57F5B541}" type="presOf" srcId="{9D9DB0F3-CBA1-4C04-8A30-BA5F81B5F4F7}" destId="{20463932-4CE6-4C6D-93BF-0A42A37A1128}" srcOrd="0" destOrd="0" presId="urn:microsoft.com/office/officeart/2005/8/layout/chart3"/>
    <dgm:cxn modelId="{EA98EA84-E272-42FC-A37F-DA6778BE9154}" type="presOf" srcId="{9D9DB0F3-CBA1-4C04-8A30-BA5F81B5F4F7}" destId="{270411B4-E74E-496A-8F23-DD294A217E9D}" srcOrd="1" destOrd="0" presId="urn:microsoft.com/office/officeart/2005/8/layout/chart3"/>
    <dgm:cxn modelId="{B9A191E1-38DA-4524-A7EA-480624942CAF}" type="presOf" srcId="{7546584F-4B2B-430C-8328-C87C686077E8}" destId="{AB8C7AA9-33D4-426B-AE51-58A943DE5143}" srcOrd="0" destOrd="0" presId="urn:microsoft.com/office/officeart/2005/8/layout/chart3"/>
    <dgm:cxn modelId="{A86017EE-3D50-473F-9D8C-9569AB883E1E}" srcId="{7546584F-4B2B-430C-8328-C87C686077E8}" destId="{7E6B0A55-3227-4890-BA78-72BA50FC42C1}" srcOrd="0" destOrd="0" parTransId="{7EFEF4D9-0388-40A0-A360-E7E36736151F}" sibTransId="{DFBFE082-E97A-4310-8201-4A6D66414A80}"/>
    <dgm:cxn modelId="{D0B8A9FC-8F43-44C7-8645-8EA7B6DEF25C}" type="presOf" srcId="{81BE7146-8950-4C15-92A6-FB2F5F5FE547}" destId="{0056E128-C16D-428B-A112-F70C8E3B91FB}" srcOrd="0" destOrd="0" presId="urn:microsoft.com/office/officeart/2005/8/layout/chart3"/>
    <dgm:cxn modelId="{1A3E86FF-E212-4ED4-BC6B-53344AE90A5E}" type="presParOf" srcId="{AB8C7AA9-33D4-426B-AE51-58A943DE5143}" destId="{EB61BD01-BA0C-45A5-949D-2101F6DDA1AD}" srcOrd="0" destOrd="0" presId="urn:microsoft.com/office/officeart/2005/8/layout/chart3"/>
    <dgm:cxn modelId="{9F3F0A24-8B1A-47C3-BE0D-38C1D5062E1B}" type="presParOf" srcId="{AB8C7AA9-33D4-426B-AE51-58A943DE5143}" destId="{0D560E89-C3AC-4AB0-8A31-7BECF47DDAFA}" srcOrd="1" destOrd="0" presId="urn:microsoft.com/office/officeart/2005/8/layout/chart3"/>
    <dgm:cxn modelId="{BF08B86D-474D-4B25-8E86-585E68F9CA56}" type="presParOf" srcId="{AB8C7AA9-33D4-426B-AE51-58A943DE5143}" destId="{0056E128-C16D-428B-A112-F70C8E3B91FB}" srcOrd="2" destOrd="0" presId="urn:microsoft.com/office/officeart/2005/8/layout/chart3"/>
    <dgm:cxn modelId="{295CA2ED-42AB-4835-AE86-941EE0C3CD64}" type="presParOf" srcId="{AB8C7AA9-33D4-426B-AE51-58A943DE5143}" destId="{093E6100-3BED-4472-9692-D7558E17DBE8}" srcOrd="3" destOrd="0" presId="urn:microsoft.com/office/officeart/2005/8/layout/chart3"/>
    <dgm:cxn modelId="{C03106D7-1B75-4342-828E-7596CE580573}" type="presParOf" srcId="{AB8C7AA9-33D4-426B-AE51-58A943DE5143}" destId="{20463932-4CE6-4C6D-93BF-0A42A37A1128}" srcOrd="4" destOrd="0" presId="urn:microsoft.com/office/officeart/2005/8/layout/chart3"/>
    <dgm:cxn modelId="{F6AF57F0-C61A-47D6-A939-0590A9AA1968}" type="presParOf" srcId="{AB8C7AA9-33D4-426B-AE51-58A943DE5143}" destId="{270411B4-E74E-496A-8F23-DD294A217E9D}" srcOrd="5" destOrd="0" presId="urn:microsoft.com/office/officeart/2005/8/layout/char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7DECBD-1F75-4665-9789-5E2D51B5E5D7}">
      <dsp:nvSpPr>
        <dsp:cNvPr id="0" name=""/>
        <dsp:cNvSpPr/>
      </dsp:nvSpPr>
      <dsp:spPr>
        <a:xfrm>
          <a:off x="-5469021" y="-837383"/>
          <a:ext cx="6511879" cy="6511879"/>
        </a:xfrm>
        <a:prstGeom prst="blockArc">
          <a:avLst>
            <a:gd name="adj1" fmla="val 18900000"/>
            <a:gd name="adj2" fmla="val 2700000"/>
            <a:gd name="adj3" fmla="val 332"/>
          </a:avLst>
        </a:pr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9414D15-2DE3-4746-8665-816A49831AE1}">
      <dsp:nvSpPr>
        <dsp:cNvPr id="0" name=""/>
        <dsp:cNvSpPr/>
      </dsp:nvSpPr>
      <dsp:spPr>
        <a:xfrm>
          <a:off x="455978" y="302222"/>
          <a:ext cx="5784948" cy="604832"/>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86" tIns="71120" rIns="71120" bIns="71120" numCol="1" spcCol="1270" anchor="ctr" anchorCtr="0">
          <a:noAutofit/>
        </a:bodyPr>
        <a:lstStyle/>
        <a:p>
          <a:pPr marL="0" lvl="0" indent="0" algn="l" defTabSz="1244600">
            <a:lnSpc>
              <a:spcPct val="90000"/>
            </a:lnSpc>
            <a:spcBef>
              <a:spcPct val="0"/>
            </a:spcBef>
            <a:spcAft>
              <a:spcPct val="35000"/>
            </a:spcAft>
            <a:buNone/>
          </a:pPr>
          <a:r>
            <a:rPr lang="zh-CN" altLang="en-US" sz="2800" kern="1200" dirty="0"/>
            <a:t>开发独立</a:t>
          </a:r>
        </a:p>
      </dsp:txBody>
      <dsp:txXfrm>
        <a:off x="455978" y="302222"/>
        <a:ext cx="5784948" cy="604832"/>
      </dsp:txXfrm>
    </dsp:sp>
    <dsp:sp modelId="{CD197096-0890-458C-941D-DA595B920F9F}">
      <dsp:nvSpPr>
        <dsp:cNvPr id="0" name=""/>
        <dsp:cNvSpPr/>
      </dsp:nvSpPr>
      <dsp:spPr>
        <a:xfrm>
          <a:off x="77958" y="226618"/>
          <a:ext cx="756040" cy="756040"/>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99924A4-F8BE-4600-A0E9-40487805387A}">
      <dsp:nvSpPr>
        <dsp:cNvPr id="0" name=""/>
        <dsp:cNvSpPr/>
      </dsp:nvSpPr>
      <dsp:spPr>
        <a:xfrm>
          <a:off x="889383" y="1209181"/>
          <a:ext cx="5351543" cy="604832"/>
        </a:xfrm>
        <a:prstGeom prst="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86" tIns="71120" rIns="71120" bIns="71120" numCol="1" spcCol="1270" anchor="ctr" anchorCtr="0">
          <a:noAutofit/>
        </a:bodyPr>
        <a:lstStyle/>
        <a:p>
          <a:pPr marL="0" lvl="0" indent="0" algn="l" defTabSz="1244600">
            <a:lnSpc>
              <a:spcPct val="90000"/>
            </a:lnSpc>
            <a:spcBef>
              <a:spcPct val="0"/>
            </a:spcBef>
            <a:spcAft>
              <a:spcPct val="35000"/>
            </a:spcAft>
            <a:buNone/>
          </a:pPr>
          <a:r>
            <a:rPr lang="zh-CN" altLang="en-US" sz="2800" kern="1200" dirty="0"/>
            <a:t>横向扩展</a:t>
          </a:r>
        </a:p>
      </dsp:txBody>
      <dsp:txXfrm>
        <a:off x="889383" y="1209181"/>
        <a:ext cx="5351543" cy="604832"/>
      </dsp:txXfrm>
    </dsp:sp>
    <dsp:sp modelId="{22B6438D-025A-417B-BEFA-4AFC69476F48}">
      <dsp:nvSpPr>
        <dsp:cNvPr id="0" name=""/>
        <dsp:cNvSpPr/>
      </dsp:nvSpPr>
      <dsp:spPr>
        <a:xfrm>
          <a:off x="511363" y="1133577"/>
          <a:ext cx="756040" cy="756040"/>
        </a:xfrm>
        <a:prstGeom prst="ellipse">
          <a:avLst/>
        </a:prstGeom>
        <a:solidFill>
          <a:schemeClr val="lt1">
            <a:hueOff val="0"/>
            <a:satOff val="0"/>
            <a:lumOff val="0"/>
            <a:alphaOff val="0"/>
          </a:schemeClr>
        </a:solidFill>
        <a:ln w="12700" cap="flat" cmpd="sng" algn="ctr">
          <a:solidFill>
            <a:schemeClr val="accent5">
              <a:hueOff val="-1689636"/>
              <a:satOff val="-4355"/>
              <a:lumOff val="-2941"/>
              <a:alphaOff val="0"/>
            </a:schemeClr>
          </a:solidFill>
          <a:prstDash val="solid"/>
          <a:miter lim="800000"/>
        </a:ln>
        <a:effectLst/>
      </dsp:spPr>
      <dsp:style>
        <a:lnRef idx="2">
          <a:scrgbClr r="0" g="0" b="0"/>
        </a:lnRef>
        <a:fillRef idx="1">
          <a:scrgbClr r="0" g="0" b="0"/>
        </a:fillRef>
        <a:effectRef idx="0">
          <a:scrgbClr r="0" g="0" b="0"/>
        </a:effectRef>
        <a:fontRef idx="minor"/>
      </dsp:style>
    </dsp:sp>
    <dsp:sp modelId="{835283B1-438B-4020-A686-C2D9E78DD963}">
      <dsp:nvSpPr>
        <dsp:cNvPr id="0" name=""/>
        <dsp:cNvSpPr/>
      </dsp:nvSpPr>
      <dsp:spPr>
        <a:xfrm>
          <a:off x="1022404" y="2116140"/>
          <a:ext cx="5218522" cy="604832"/>
        </a:xfrm>
        <a:prstGeom prst="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86" tIns="71120" rIns="71120" bIns="71120" numCol="1" spcCol="1270" anchor="ctr" anchorCtr="0">
          <a:noAutofit/>
        </a:bodyPr>
        <a:lstStyle/>
        <a:p>
          <a:pPr marL="0" lvl="0" indent="0" algn="l" defTabSz="1244600">
            <a:lnSpc>
              <a:spcPct val="90000"/>
            </a:lnSpc>
            <a:spcBef>
              <a:spcPct val="0"/>
            </a:spcBef>
            <a:spcAft>
              <a:spcPct val="35000"/>
            </a:spcAft>
            <a:buNone/>
          </a:pPr>
          <a:r>
            <a:rPr lang="zh-CN" altLang="en-US" sz="2800" kern="1200" dirty="0"/>
            <a:t>低耦合</a:t>
          </a:r>
        </a:p>
      </dsp:txBody>
      <dsp:txXfrm>
        <a:off x="1022404" y="2116140"/>
        <a:ext cx="5218522" cy="604832"/>
      </dsp:txXfrm>
    </dsp:sp>
    <dsp:sp modelId="{AFD81A94-8210-4F42-8FB5-D8C96C79F13B}">
      <dsp:nvSpPr>
        <dsp:cNvPr id="0" name=""/>
        <dsp:cNvSpPr/>
      </dsp:nvSpPr>
      <dsp:spPr>
        <a:xfrm>
          <a:off x="644384" y="2040536"/>
          <a:ext cx="756040" cy="756040"/>
        </a:xfrm>
        <a:prstGeom prst="ellipse">
          <a:avLst/>
        </a:prstGeom>
        <a:solidFill>
          <a:schemeClr val="lt1">
            <a:hueOff val="0"/>
            <a:satOff val="0"/>
            <a:lumOff val="0"/>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dsp:style>
    </dsp:sp>
    <dsp:sp modelId="{96AF9435-07B1-4C28-912F-9E57D7DDEAD1}">
      <dsp:nvSpPr>
        <dsp:cNvPr id="0" name=""/>
        <dsp:cNvSpPr/>
      </dsp:nvSpPr>
      <dsp:spPr>
        <a:xfrm>
          <a:off x="889383" y="3023098"/>
          <a:ext cx="5351543" cy="604832"/>
        </a:xfrm>
        <a:prstGeom prst="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86" tIns="71120" rIns="71120" bIns="71120" numCol="1" spcCol="1270" anchor="ctr" anchorCtr="0">
          <a:noAutofit/>
        </a:bodyPr>
        <a:lstStyle/>
        <a:p>
          <a:pPr marL="0" lvl="0" indent="0" algn="l" defTabSz="1244600">
            <a:lnSpc>
              <a:spcPct val="90000"/>
            </a:lnSpc>
            <a:spcBef>
              <a:spcPct val="0"/>
            </a:spcBef>
            <a:spcAft>
              <a:spcPct val="35000"/>
            </a:spcAft>
            <a:buNone/>
          </a:pPr>
          <a:r>
            <a:rPr lang="zh-CN" altLang="en-US" sz="2800" kern="1200" dirty="0"/>
            <a:t>独立部署</a:t>
          </a:r>
        </a:p>
      </dsp:txBody>
      <dsp:txXfrm>
        <a:off x="889383" y="3023098"/>
        <a:ext cx="5351543" cy="604832"/>
      </dsp:txXfrm>
    </dsp:sp>
    <dsp:sp modelId="{86C6A2D5-AED2-43C0-91A8-DF41F8B58D20}">
      <dsp:nvSpPr>
        <dsp:cNvPr id="0" name=""/>
        <dsp:cNvSpPr/>
      </dsp:nvSpPr>
      <dsp:spPr>
        <a:xfrm>
          <a:off x="511363" y="2947494"/>
          <a:ext cx="756040" cy="756040"/>
        </a:xfrm>
        <a:prstGeom prst="ellipse">
          <a:avLst/>
        </a:prstGeom>
        <a:solidFill>
          <a:schemeClr val="lt1">
            <a:hueOff val="0"/>
            <a:satOff val="0"/>
            <a:lumOff val="0"/>
            <a:alphaOff val="0"/>
          </a:schemeClr>
        </a:solidFill>
        <a:ln w="12700" cap="flat" cmpd="sng" algn="ctr">
          <a:solidFill>
            <a:schemeClr val="accent5">
              <a:hueOff val="-5068907"/>
              <a:satOff val="-13064"/>
              <a:lumOff val="-8824"/>
              <a:alphaOff val="0"/>
            </a:schemeClr>
          </a:solidFill>
          <a:prstDash val="solid"/>
          <a:miter lim="800000"/>
        </a:ln>
        <a:effectLst/>
      </dsp:spPr>
      <dsp:style>
        <a:lnRef idx="2">
          <a:scrgbClr r="0" g="0" b="0"/>
        </a:lnRef>
        <a:fillRef idx="1">
          <a:scrgbClr r="0" g="0" b="0"/>
        </a:fillRef>
        <a:effectRef idx="0">
          <a:scrgbClr r="0" g="0" b="0"/>
        </a:effectRef>
        <a:fontRef idx="minor"/>
      </dsp:style>
    </dsp:sp>
    <dsp:sp modelId="{19140609-5AC1-4D2A-8EDE-49F4B628B6CF}">
      <dsp:nvSpPr>
        <dsp:cNvPr id="0" name=""/>
        <dsp:cNvSpPr/>
      </dsp:nvSpPr>
      <dsp:spPr>
        <a:xfrm>
          <a:off x="455978" y="3930057"/>
          <a:ext cx="5784948" cy="604832"/>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86" tIns="71120" rIns="71120" bIns="71120" numCol="1" spcCol="1270" anchor="ctr" anchorCtr="0">
          <a:noAutofit/>
        </a:bodyPr>
        <a:lstStyle/>
        <a:p>
          <a:pPr marL="0" lvl="0" indent="0" algn="l" defTabSz="1244600">
            <a:lnSpc>
              <a:spcPct val="90000"/>
            </a:lnSpc>
            <a:spcBef>
              <a:spcPct val="0"/>
            </a:spcBef>
            <a:spcAft>
              <a:spcPct val="35000"/>
            </a:spcAft>
            <a:buNone/>
          </a:pPr>
          <a:r>
            <a:rPr lang="en-US" altLang="zh-CN" sz="2800" kern="1200" dirty="0"/>
            <a:t>CAP</a:t>
          </a:r>
          <a:endParaRPr lang="zh-CN" altLang="en-US" sz="2800" kern="1200" dirty="0"/>
        </a:p>
      </dsp:txBody>
      <dsp:txXfrm>
        <a:off x="455978" y="3930057"/>
        <a:ext cx="5784948" cy="604832"/>
      </dsp:txXfrm>
    </dsp:sp>
    <dsp:sp modelId="{20B386FE-6324-4029-9A64-B384EAF212D3}">
      <dsp:nvSpPr>
        <dsp:cNvPr id="0" name=""/>
        <dsp:cNvSpPr/>
      </dsp:nvSpPr>
      <dsp:spPr>
        <a:xfrm>
          <a:off x="77958" y="3854453"/>
          <a:ext cx="756040" cy="756040"/>
        </a:xfrm>
        <a:prstGeom prst="ellipse">
          <a:avLst/>
        </a:prstGeom>
        <a:solidFill>
          <a:schemeClr val="lt1">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1A64EC-547A-4148-A573-3228A456F8BB}">
      <dsp:nvSpPr>
        <dsp:cNvPr id="0" name=""/>
        <dsp:cNvSpPr/>
      </dsp:nvSpPr>
      <dsp:spPr>
        <a:xfrm>
          <a:off x="0" y="95127"/>
          <a:ext cx="6835076" cy="359774"/>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altLang="zh-CN" sz="1500" kern="1200" dirty="0"/>
            <a:t>Spring Cloud Eureka</a:t>
          </a:r>
          <a:endParaRPr lang="zh-CN" altLang="en-US" sz="1500" kern="1200" dirty="0"/>
        </a:p>
      </dsp:txBody>
      <dsp:txXfrm>
        <a:off x="17563" y="112690"/>
        <a:ext cx="6799950" cy="324648"/>
      </dsp:txXfrm>
    </dsp:sp>
    <dsp:sp modelId="{916829B7-8A7A-4737-9035-6E0A98D907BB}">
      <dsp:nvSpPr>
        <dsp:cNvPr id="0" name=""/>
        <dsp:cNvSpPr/>
      </dsp:nvSpPr>
      <dsp:spPr>
        <a:xfrm>
          <a:off x="0" y="454902"/>
          <a:ext cx="6835076"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014"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zh-CN" altLang="en-US" sz="1200" kern="1200" dirty="0"/>
            <a:t>服务治理：服务注册，服务发现</a:t>
          </a:r>
        </a:p>
      </dsp:txBody>
      <dsp:txXfrm>
        <a:off x="0" y="454902"/>
        <a:ext cx="6835076" cy="248400"/>
      </dsp:txXfrm>
    </dsp:sp>
    <dsp:sp modelId="{5AF2A135-3129-4FED-8B07-D347EA45E829}">
      <dsp:nvSpPr>
        <dsp:cNvPr id="0" name=""/>
        <dsp:cNvSpPr/>
      </dsp:nvSpPr>
      <dsp:spPr>
        <a:xfrm>
          <a:off x="0" y="703302"/>
          <a:ext cx="6835076" cy="359774"/>
        </a:xfrm>
        <a:prstGeom prst="roundRect">
          <a:avLst/>
        </a:prstGeom>
        <a:solidFill>
          <a:schemeClr val="accent5">
            <a:hueOff val="-844818"/>
            <a:satOff val="-2177"/>
            <a:lumOff val="-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altLang="zh-CN" sz="1500" kern="1200" dirty="0"/>
            <a:t>Spring Cloud Ribbon</a:t>
          </a:r>
          <a:endParaRPr lang="zh-CN" altLang="en-US" sz="1500" kern="1200" dirty="0"/>
        </a:p>
      </dsp:txBody>
      <dsp:txXfrm>
        <a:off x="17563" y="720865"/>
        <a:ext cx="6799950" cy="324648"/>
      </dsp:txXfrm>
    </dsp:sp>
    <dsp:sp modelId="{E0D5CA64-3B47-42BA-A34D-29D13BCADCA0}">
      <dsp:nvSpPr>
        <dsp:cNvPr id="0" name=""/>
        <dsp:cNvSpPr/>
      </dsp:nvSpPr>
      <dsp:spPr>
        <a:xfrm>
          <a:off x="0" y="1063077"/>
          <a:ext cx="6835076"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014"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zh-CN" altLang="en-US" sz="1200" kern="1200" dirty="0"/>
            <a:t>一个基于</a:t>
          </a:r>
          <a:r>
            <a:rPr lang="en-US" altLang="zh-CN" sz="1200" kern="1200" dirty="0"/>
            <a:t>HTTP</a:t>
          </a:r>
          <a:r>
            <a:rPr lang="zh-CN" altLang="en-US" sz="1200" kern="1200" dirty="0"/>
            <a:t>和</a:t>
          </a:r>
          <a:r>
            <a:rPr lang="en-US" altLang="zh-CN" sz="1200" kern="1200" dirty="0"/>
            <a:t>TCP</a:t>
          </a:r>
          <a:r>
            <a:rPr lang="zh-CN" altLang="en-US" sz="1200" kern="1200" dirty="0"/>
            <a:t>的客户端的负载均衡工具</a:t>
          </a:r>
        </a:p>
      </dsp:txBody>
      <dsp:txXfrm>
        <a:off x="0" y="1063077"/>
        <a:ext cx="6835076" cy="248400"/>
      </dsp:txXfrm>
    </dsp:sp>
    <dsp:sp modelId="{112009D7-D4E0-4A96-A3EF-8C82381A2CC9}">
      <dsp:nvSpPr>
        <dsp:cNvPr id="0" name=""/>
        <dsp:cNvSpPr/>
      </dsp:nvSpPr>
      <dsp:spPr>
        <a:xfrm>
          <a:off x="0" y="1311477"/>
          <a:ext cx="6835076" cy="359774"/>
        </a:xfrm>
        <a:prstGeom prst="round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altLang="zh-CN" sz="1500" kern="1200" dirty="0"/>
            <a:t>Spring Cloud </a:t>
          </a:r>
          <a:r>
            <a:rPr lang="en-US" altLang="zh-CN" sz="1500" kern="1200" dirty="0" err="1"/>
            <a:t>Hystrix</a:t>
          </a:r>
          <a:endParaRPr lang="zh-CN" altLang="en-US" sz="1500" kern="1200" dirty="0"/>
        </a:p>
      </dsp:txBody>
      <dsp:txXfrm>
        <a:off x="17563" y="1329040"/>
        <a:ext cx="6799950" cy="324648"/>
      </dsp:txXfrm>
    </dsp:sp>
    <dsp:sp modelId="{7B721A63-5740-4242-850F-457EFE1AABDA}">
      <dsp:nvSpPr>
        <dsp:cNvPr id="0" name=""/>
        <dsp:cNvSpPr/>
      </dsp:nvSpPr>
      <dsp:spPr>
        <a:xfrm>
          <a:off x="0" y="1671252"/>
          <a:ext cx="6835076"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014"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zh-CN" altLang="en-US" sz="1200" kern="1200" dirty="0"/>
            <a:t>具务服务降级、服务熔断、线程和信号隔离、请求缓存、请求合并以及服务监控等强大功能</a:t>
          </a:r>
        </a:p>
      </dsp:txBody>
      <dsp:txXfrm>
        <a:off x="0" y="1671252"/>
        <a:ext cx="6835076" cy="248400"/>
      </dsp:txXfrm>
    </dsp:sp>
    <dsp:sp modelId="{2B177F03-1628-4019-BF65-C00E1C8D75AD}">
      <dsp:nvSpPr>
        <dsp:cNvPr id="0" name=""/>
        <dsp:cNvSpPr/>
      </dsp:nvSpPr>
      <dsp:spPr>
        <a:xfrm>
          <a:off x="0" y="1919652"/>
          <a:ext cx="6835076" cy="359774"/>
        </a:xfrm>
        <a:prstGeom prst="roundRect">
          <a:avLst/>
        </a:prstGeom>
        <a:solidFill>
          <a:schemeClr val="accent5">
            <a:hueOff val="-2534453"/>
            <a:satOff val="-6532"/>
            <a:lumOff val="-4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altLang="zh-CN" sz="1500" kern="1200" dirty="0"/>
            <a:t>Spring Cloud Feign</a:t>
          </a:r>
          <a:endParaRPr lang="zh-CN" altLang="en-US" sz="1500" kern="1200" dirty="0"/>
        </a:p>
      </dsp:txBody>
      <dsp:txXfrm>
        <a:off x="17563" y="1937215"/>
        <a:ext cx="6799950" cy="324648"/>
      </dsp:txXfrm>
    </dsp:sp>
    <dsp:sp modelId="{43AE18D6-0E28-44B5-9AE5-3B0473835E28}">
      <dsp:nvSpPr>
        <dsp:cNvPr id="0" name=""/>
        <dsp:cNvSpPr/>
      </dsp:nvSpPr>
      <dsp:spPr>
        <a:xfrm>
          <a:off x="0" y="2279427"/>
          <a:ext cx="6835076"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014"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en-US" altLang="zh-CN" sz="1200" kern="1200" dirty="0"/>
            <a:t>Spring Cloud </a:t>
          </a:r>
          <a:r>
            <a:rPr lang="en-US" altLang="zh-CN" sz="1200" kern="1200" dirty="0" err="1"/>
            <a:t>Ribbon+Spring</a:t>
          </a:r>
          <a:r>
            <a:rPr lang="en-US" altLang="zh-CN" sz="1200" kern="1200" dirty="0"/>
            <a:t> Cloud </a:t>
          </a:r>
          <a:r>
            <a:rPr lang="en-US" altLang="zh-CN" sz="1200" kern="1200" dirty="0" err="1"/>
            <a:t>Hystrix</a:t>
          </a:r>
          <a:r>
            <a:rPr lang="en-US" altLang="zh-CN" sz="1200" kern="1200" dirty="0"/>
            <a:t>+</a:t>
          </a:r>
          <a:r>
            <a:rPr lang="zh-CN" altLang="en-US" sz="1200" kern="1200" dirty="0"/>
            <a:t>声明式客户端定义方式</a:t>
          </a:r>
        </a:p>
      </dsp:txBody>
      <dsp:txXfrm>
        <a:off x="0" y="2279427"/>
        <a:ext cx="6835076" cy="248400"/>
      </dsp:txXfrm>
    </dsp:sp>
    <dsp:sp modelId="{93F4F326-0635-4195-8CDA-42AC4C3FA9AC}">
      <dsp:nvSpPr>
        <dsp:cNvPr id="0" name=""/>
        <dsp:cNvSpPr/>
      </dsp:nvSpPr>
      <dsp:spPr>
        <a:xfrm>
          <a:off x="0" y="2527827"/>
          <a:ext cx="6835076" cy="359774"/>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altLang="zh-CN" sz="1500" kern="1200" dirty="0"/>
            <a:t>Spring Cloud </a:t>
          </a:r>
          <a:r>
            <a:rPr lang="en-US" altLang="zh-CN" sz="1500" kern="1200" dirty="0" err="1"/>
            <a:t>Zuul</a:t>
          </a:r>
          <a:endParaRPr lang="zh-CN" altLang="en-US" sz="1500" kern="1200" dirty="0"/>
        </a:p>
      </dsp:txBody>
      <dsp:txXfrm>
        <a:off x="17563" y="2545390"/>
        <a:ext cx="6799950" cy="324648"/>
      </dsp:txXfrm>
    </dsp:sp>
    <dsp:sp modelId="{77898C4B-0AFD-4236-91EE-ADD05765A862}">
      <dsp:nvSpPr>
        <dsp:cNvPr id="0" name=""/>
        <dsp:cNvSpPr/>
      </dsp:nvSpPr>
      <dsp:spPr>
        <a:xfrm>
          <a:off x="0" y="2887602"/>
          <a:ext cx="6835076"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014"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en-US" altLang="zh-CN" sz="1200" kern="1200" dirty="0"/>
            <a:t>API</a:t>
          </a:r>
          <a:r>
            <a:rPr lang="zh-CN" altLang="en-US" sz="1200" kern="1200" dirty="0"/>
            <a:t>网关</a:t>
          </a:r>
        </a:p>
      </dsp:txBody>
      <dsp:txXfrm>
        <a:off x="0" y="2887602"/>
        <a:ext cx="6835076" cy="248400"/>
      </dsp:txXfrm>
    </dsp:sp>
    <dsp:sp modelId="{48E7F467-5433-434A-8640-E5A7A24CCF4B}">
      <dsp:nvSpPr>
        <dsp:cNvPr id="0" name=""/>
        <dsp:cNvSpPr/>
      </dsp:nvSpPr>
      <dsp:spPr>
        <a:xfrm>
          <a:off x="0" y="3136002"/>
          <a:ext cx="6835076" cy="359774"/>
        </a:xfrm>
        <a:prstGeom prst="roundRect">
          <a:avLst/>
        </a:prstGeom>
        <a:solidFill>
          <a:schemeClr val="accent5">
            <a:hueOff val="-4224089"/>
            <a:satOff val="-10887"/>
            <a:lumOff val="-7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altLang="zh-CN" sz="1500" kern="1200" dirty="0"/>
            <a:t>Spring Cloud Config</a:t>
          </a:r>
          <a:endParaRPr lang="zh-CN" altLang="en-US" sz="1500" kern="1200" dirty="0"/>
        </a:p>
      </dsp:txBody>
      <dsp:txXfrm>
        <a:off x="17563" y="3153565"/>
        <a:ext cx="6799950" cy="324648"/>
      </dsp:txXfrm>
    </dsp:sp>
    <dsp:sp modelId="{4C0AC033-C63B-464F-8C16-AE1088DA3FC7}">
      <dsp:nvSpPr>
        <dsp:cNvPr id="0" name=""/>
        <dsp:cNvSpPr/>
      </dsp:nvSpPr>
      <dsp:spPr>
        <a:xfrm>
          <a:off x="0" y="3495777"/>
          <a:ext cx="6835076"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014"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zh-CN" altLang="en-US" sz="1200" kern="1200" dirty="0"/>
            <a:t>分布式配置中心</a:t>
          </a:r>
        </a:p>
      </dsp:txBody>
      <dsp:txXfrm>
        <a:off x="0" y="3495777"/>
        <a:ext cx="6835076" cy="248400"/>
      </dsp:txXfrm>
    </dsp:sp>
    <dsp:sp modelId="{1269702F-2BB7-4699-A2A6-9D7D564509B8}">
      <dsp:nvSpPr>
        <dsp:cNvPr id="0" name=""/>
        <dsp:cNvSpPr/>
      </dsp:nvSpPr>
      <dsp:spPr>
        <a:xfrm>
          <a:off x="0" y="3744177"/>
          <a:ext cx="6835076" cy="359774"/>
        </a:xfrm>
        <a:prstGeom prst="round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altLang="zh-CN" sz="1500" kern="1200" dirty="0"/>
            <a:t>Spring Cloud Bus</a:t>
          </a:r>
          <a:endParaRPr lang="zh-CN" altLang="en-US" sz="1500" kern="1200" dirty="0"/>
        </a:p>
      </dsp:txBody>
      <dsp:txXfrm>
        <a:off x="17563" y="3761740"/>
        <a:ext cx="6799950" cy="324648"/>
      </dsp:txXfrm>
    </dsp:sp>
    <dsp:sp modelId="{1B066F7F-70CD-4539-B1B8-5474CDCEF7FB}">
      <dsp:nvSpPr>
        <dsp:cNvPr id="0" name=""/>
        <dsp:cNvSpPr/>
      </dsp:nvSpPr>
      <dsp:spPr>
        <a:xfrm>
          <a:off x="0" y="4103953"/>
          <a:ext cx="6835076"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014"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zh-CN" altLang="en-US" sz="1200" kern="1200" dirty="0"/>
            <a:t>消息总线</a:t>
          </a:r>
        </a:p>
      </dsp:txBody>
      <dsp:txXfrm>
        <a:off x="0" y="4103953"/>
        <a:ext cx="6835076" cy="248400"/>
      </dsp:txXfrm>
    </dsp:sp>
    <dsp:sp modelId="{05695A38-1E22-4793-A769-A91D6F1E21C3}">
      <dsp:nvSpPr>
        <dsp:cNvPr id="0" name=""/>
        <dsp:cNvSpPr/>
      </dsp:nvSpPr>
      <dsp:spPr>
        <a:xfrm>
          <a:off x="0" y="4352353"/>
          <a:ext cx="6835076" cy="359774"/>
        </a:xfrm>
        <a:prstGeom prst="roundRect">
          <a:avLst/>
        </a:prstGeom>
        <a:solidFill>
          <a:schemeClr val="accent5">
            <a:hueOff val="-5913725"/>
            <a:satOff val="-15242"/>
            <a:lumOff val="-102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altLang="zh-CN" sz="1500" kern="1200" dirty="0"/>
            <a:t>Spring Cloud Stream</a:t>
          </a:r>
          <a:endParaRPr lang="zh-CN" altLang="en-US" sz="1500" kern="1200" dirty="0"/>
        </a:p>
      </dsp:txBody>
      <dsp:txXfrm>
        <a:off x="17563" y="4369916"/>
        <a:ext cx="6799950" cy="324648"/>
      </dsp:txXfrm>
    </dsp:sp>
    <dsp:sp modelId="{749C8543-1A38-4AD5-9416-4C3064781079}">
      <dsp:nvSpPr>
        <dsp:cNvPr id="0" name=""/>
        <dsp:cNvSpPr/>
      </dsp:nvSpPr>
      <dsp:spPr>
        <a:xfrm>
          <a:off x="0" y="4712128"/>
          <a:ext cx="6835076"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014"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zh-CN" altLang="en-US" sz="1200" kern="1200" dirty="0"/>
            <a:t>用来为微服务应用构建消息驱动能力的框架</a:t>
          </a:r>
        </a:p>
      </dsp:txBody>
      <dsp:txXfrm>
        <a:off x="0" y="4712128"/>
        <a:ext cx="6835076" cy="248400"/>
      </dsp:txXfrm>
    </dsp:sp>
    <dsp:sp modelId="{FD0CDABD-76CD-4CD2-870B-61AF527FBC6A}">
      <dsp:nvSpPr>
        <dsp:cNvPr id="0" name=""/>
        <dsp:cNvSpPr/>
      </dsp:nvSpPr>
      <dsp:spPr>
        <a:xfrm>
          <a:off x="0" y="4960528"/>
          <a:ext cx="6835076" cy="359774"/>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altLang="zh-CN" sz="1500" kern="1200" dirty="0"/>
            <a:t>Spring Cloud Sleuth</a:t>
          </a:r>
          <a:endParaRPr lang="zh-CN" altLang="en-US" sz="1500" kern="1200" dirty="0"/>
        </a:p>
      </dsp:txBody>
      <dsp:txXfrm>
        <a:off x="17563" y="4978091"/>
        <a:ext cx="6799950" cy="324648"/>
      </dsp:txXfrm>
    </dsp:sp>
    <dsp:sp modelId="{B699DEE2-3F7F-4FB0-9E31-4AA3B34CB3AB}">
      <dsp:nvSpPr>
        <dsp:cNvPr id="0" name=""/>
        <dsp:cNvSpPr/>
      </dsp:nvSpPr>
      <dsp:spPr>
        <a:xfrm>
          <a:off x="0" y="5320303"/>
          <a:ext cx="6835076"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014"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zh-CN" altLang="en-US" sz="1200" kern="1200" dirty="0"/>
            <a:t>分布式服务跟踪</a:t>
          </a:r>
        </a:p>
      </dsp:txBody>
      <dsp:txXfrm>
        <a:off x="0" y="5320303"/>
        <a:ext cx="6835076" cy="2484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7DECBD-1F75-4665-9789-5E2D51B5E5D7}">
      <dsp:nvSpPr>
        <dsp:cNvPr id="0" name=""/>
        <dsp:cNvSpPr/>
      </dsp:nvSpPr>
      <dsp:spPr>
        <a:xfrm>
          <a:off x="-4735591" y="-726071"/>
          <a:ext cx="5642090" cy="5642090"/>
        </a:xfrm>
        <a:prstGeom prst="blockArc">
          <a:avLst>
            <a:gd name="adj1" fmla="val 18900000"/>
            <a:gd name="adj2" fmla="val 2700000"/>
            <a:gd name="adj3" fmla="val 383"/>
          </a:avLst>
        </a:pr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44407EB-FF02-4134-AFF2-85857615D645}">
      <dsp:nvSpPr>
        <dsp:cNvPr id="0" name=""/>
        <dsp:cNvSpPr/>
      </dsp:nvSpPr>
      <dsp:spPr>
        <a:xfrm>
          <a:off x="293924" y="190475"/>
          <a:ext cx="5958463" cy="380782"/>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2246" tIns="45720" rIns="45720" bIns="45720" numCol="1" spcCol="1270" anchor="ctr" anchorCtr="0">
          <a:noAutofit/>
        </a:bodyPr>
        <a:lstStyle/>
        <a:p>
          <a:pPr marL="0" lvl="0" indent="0" algn="l" defTabSz="800100">
            <a:lnSpc>
              <a:spcPct val="90000"/>
            </a:lnSpc>
            <a:spcBef>
              <a:spcPct val="0"/>
            </a:spcBef>
            <a:spcAft>
              <a:spcPct val="35000"/>
            </a:spcAft>
            <a:buNone/>
          </a:pPr>
          <a:r>
            <a:rPr lang="en-US" altLang="zh-CN" sz="1800" kern="1200" dirty="0"/>
            <a:t>Docker</a:t>
          </a:r>
          <a:r>
            <a:rPr lang="zh-CN" altLang="en-US" sz="1800" kern="1200" dirty="0"/>
            <a:t>编排，调度</a:t>
          </a:r>
        </a:p>
      </dsp:txBody>
      <dsp:txXfrm>
        <a:off x="293924" y="190475"/>
        <a:ext cx="5958463" cy="380782"/>
      </dsp:txXfrm>
    </dsp:sp>
    <dsp:sp modelId="{98781028-49CB-4BBF-9A36-6DE8E5C9ABE7}">
      <dsp:nvSpPr>
        <dsp:cNvPr id="0" name=""/>
        <dsp:cNvSpPr/>
      </dsp:nvSpPr>
      <dsp:spPr>
        <a:xfrm>
          <a:off x="55935" y="142877"/>
          <a:ext cx="475978" cy="475978"/>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250ECB6-D6B9-41D7-AF5F-6F207CAF7493}">
      <dsp:nvSpPr>
        <dsp:cNvPr id="0" name=""/>
        <dsp:cNvSpPr/>
      </dsp:nvSpPr>
      <dsp:spPr>
        <a:xfrm>
          <a:off x="638757" y="761983"/>
          <a:ext cx="5613630" cy="380782"/>
        </a:xfrm>
        <a:prstGeom prst="rect">
          <a:avLst/>
        </a:prstGeom>
        <a:solidFill>
          <a:schemeClr val="accent5">
            <a:hueOff val="-1126424"/>
            <a:satOff val="-2903"/>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2246" tIns="45720" rIns="45720" bIns="45720" numCol="1" spcCol="1270" anchor="ctr" anchorCtr="0">
          <a:noAutofit/>
        </a:bodyPr>
        <a:lstStyle/>
        <a:p>
          <a:pPr marL="0" lvl="0" indent="0" algn="l" defTabSz="800100">
            <a:lnSpc>
              <a:spcPct val="90000"/>
            </a:lnSpc>
            <a:spcBef>
              <a:spcPct val="0"/>
            </a:spcBef>
            <a:spcAft>
              <a:spcPct val="35000"/>
            </a:spcAft>
            <a:buNone/>
          </a:pPr>
          <a:r>
            <a:rPr lang="zh-CN" altLang="en-US" sz="1800" kern="1200" dirty="0"/>
            <a:t>集群管理</a:t>
          </a:r>
        </a:p>
      </dsp:txBody>
      <dsp:txXfrm>
        <a:off x="638757" y="761983"/>
        <a:ext cx="5613630" cy="380782"/>
      </dsp:txXfrm>
    </dsp:sp>
    <dsp:sp modelId="{CD197096-0890-458C-941D-DA595B920F9F}">
      <dsp:nvSpPr>
        <dsp:cNvPr id="0" name=""/>
        <dsp:cNvSpPr/>
      </dsp:nvSpPr>
      <dsp:spPr>
        <a:xfrm>
          <a:off x="400768" y="714386"/>
          <a:ext cx="475978" cy="475978"/>
        </a:xfrm>
        <a:prstGeom prst="ellipse">
          <a:avLst/>
        </a:prstGeom>
        <a:solidFill>
          <a:schemeClr val="lt1">
            <a:hueOff val="0"/>
            <a:satOff val="0"/>
            <a:lumOff val="0"/>
            <a:alphaOff val="0"/>
          </a:schemeClr>
        </a:solidFill>
        <a:ln w="12700" cap="flat" cmpd="sng" algn="ctr">
          <a:solidFill>
            <a:schemeClr val="accent5">
              <a:hueOff val="-1126424"/>
              <a:satOff val="-2903"/>
              <a:lumOff val="-1961"/>
              <a:alphaOff val="0"/>
            </a:schemeClr>
          </a:solidFill>
          <a:prstDash val="solid"/>
          <a:miter lim="800000"/>
        </a:ln>
        <a:effectLst/>
      </dsp:spPr>
      <dsp:style>
        <a:lnRef idx="2">
          <a:scrgbClr r="0" g="0" b="0"/>
        </a:lnRef>
        <a:fillRef idx="1">
          <a:scrgbClr r="0" g="0" b="0"/>
        </a:fillRef>
        <a:effectRef idx="0">
          <a:scrgbClr r="0" g="0" b="0"/>
        </a:effectRef>
        <a:fontRef idx="minor"/>
      </dsp:style>
    </dsp:sp>
    <dsp:sp modelId="{AF15615D-E631-4FCD-B87B-A5458E2E469A}">
      <dsp:nvSpPr>
        <dsp:cNvPr id="0" name=""/>
        <dsp:cNvSpPr/>
      </dsp:nvSpPr>
      <dsp:spPr>
        <a:xfrm>
          <a:off x="827724" y="1333073"/>
          <a:ext cx="5424663" cy="380782"/>
        </a:xfrm>
        <a:prstGeom prst="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2246" tIns="45720" rIns="45720" bIns="45720" numCol="1" spcCol="1270" anchor="ctr" anchorCtr="0">
          <a:noAutofit/>
        </a:bodyPr>
        <a:lstStyle/>
        <a:p>
          <a:pPr marL="0" lvl="0" indent="0" algn="l" defTabSz="800100">
            <a:lnSpc>
              <a:spcPct val="90000"/>
            </a:lnSpc>
            <a:spcBef>
              <a:spcPct val="0"/>
            </a:spcBef>
            <a:spcAft>
              <a:spcPct val="35000"/>
            </a:spcAft>
            <a:buNone/>
          </a:pPr>
          <a:r>
            <a:rPr lang="zh-CN" altLang="en-US" sz="1800" kern="1200" dirty="0"/>
            <a:t>弹性伸缩</a:t>
          </a:r>
        </a:p>
      </dsp:txBody>
      <dsp:txXfrm>
        <a:off x="827724" y="1333073"/>
        <a:ext cx="5424663" cy="380782"/>
      </dsp:txXfrm>
    </dsp:sp>
    <dsp:sp modelId="{4F38F397-2137-43EB-BD99-41A8BD6BF440}">
      <dsp:nvSpPr>
        <dsp:cNvPr id="0" name=""/>
        <dsp:cNvSpPr/>
      </dsp:nvSpPr>
      <dsp:spPr>
        <a:xfrm>
          <a:off x="589735" y="1285476"/>
          <a:ext cx="475978" cy="475978"/>
        </a:xfrm>
        <a:prstGeom prst="ellipse">
          <a:avLst/>
        </a:prstGeom>
        <a:solidFill>
          <a:schemeClr val="lt1">
            <a:hueOff val="0"/>
            <a:satOff val="0"/>
            <a:lumOff val="0"/>
            <a:alphaOff val="0"/>
          </a:schemeClr>
        </a:solidFill>
        <a:ln w="12700" cap="flat" cmpd="sng" algn="ctr">
          <a:solidFill>
            <a:schemeClr val="accent5">
              <a:hueOff val="-2252848"/>
              <a:satOff val="-5806"/>
              <a:lumOff val="-3922"/>
              <a:alphaOff val="0"/>
            </a:schemeClr>
          </a:solidFill>
          <a:prstDash val="solid"/>
          <a:miter lim="800000"/>
        </a:ln>
        <a:effectLst/>
      </dsp:spPr>
      <dsp:style>
        <a:lnRef idx="2">
          <a:scrgbClr r="0" g="0" b="0"/>
        </a:lnRef>
        <a:fillRef idx="1">
          <a:scrgbClr r="0" g="0" b="0"/>
        </a:fillRef>
        <a:effectRef idx="0">
          <a:scrgbClr r="0" g="0" b="0"/>
        </a:effectRef>
        <a:fontRef idx="minor"/>
      </dsp:style>
    </dsp:sp>
    <dsp:sp modelId="{DBDE5F97-D0C7-41E9-8D26-35D734C164A8}">
      <dsp:nvSpPr>
        <dsp:cNvPr id="0" name=""/>
        <dsp:cNvSpPr/>
      </dsp:nvSpPr>
      <dsp:spPr>
        <a:xfrm>
          <a:off x="888059" y="1904582"/>
          <a:ext cx="5364328" cy="380782"/>
        </a:xfrm>
        <a:prstGeom prst="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2246" tIns="45720" rIns="45720" bIns="45720" numCol="1" spcCol="1270" anchor="ctr" anchorCtr="0">
          <a:noAutofit/>
        </a:bodyPr>
        <a:lstStyle/>
        <a:p>
          <a:pPr marL="0" lvl="0" indent="0" algn="l" defTabSz="800100">
            <a:lnSpc>
              <a:spcPct val="90000"/>
            </a:lnSpc>
            <a:spcBef>
              <a:spcPct val="0"/>
            </a:spcBef>
            <a:spcAft>
              <a:spcPct val="35000"/>
            </a:spcAft>
            <a:buNone/>
          </a:pPr>
          <a:r>
            <a:rPr lang="zh-CN" altLang="en-US" sz="1800" kern="1200" dirty="0"/>
            <a:t>服务治理</a:t>
          </a:r>
        </a:p>
      </dsp:txBody>
      <dsp:txXfrm>
        <a:off x="888059" y="1904582"/>
        <a:ext cx="5364328" cy="380782"/>
      </dsp:txXfrm>
    </dsp:sp>
    <dsp:sp modelId="{22B6438D-025A-417B-BEFA-4AFC69476F48}">
      <dsp:nvSpPr>
        <dsp:cNvPr id="0" name=""/>
        <dsp:cNvSpPr/>
      </dsp:nvSpPr>
      <dsp:spPr>
        <a:xfrm>
          <a:off x="650070" y="1856984"/>
          <a:ext cx="475978" cy="475978"/>
        </a:xfrm>
        <a:prstGeom prst="ellipse">
          <a:avLst/>
        </a:prstGeom>
        <a:solidFill>
          <a:schemeClr val="lt1">
            <a:hueOff val="0"/>
            <a:satOff val="0"/>
            <a:lumOff val="0"/>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dsp:style>
    </dsp:sp>
    <dsp:sp modelId="{C982B75E-D7B8-4B14-A812-B3878C6782E3}">
      <dsp:nvSpPr>
        <dsp:cNvPr id="0" name=""/>
        <dsp:cNvSpPr/>
      </dsp:nvSpPr>
      <dsp:spPr>
        <a:xfrm>
          <a:off x="827724" y="2476091"/>
          <a:ext cx="5424663" cy="380782"/>
        </a:xfrm>
        <a:prstGeom prst="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2246" tIns="45720" rIns="45720" bIns="45720" numCol="1" spcCol="1270" anchor="ctr" anchorCtr="0">
          <a:noAutofit/>
        </a:bodyPr>
        <a:lstStyle/>
        <a:p>
          <a:pPr marL="0" lvl="0" indent="0" algn="l" defTabSz="800100">
            <a:lnSpc>
              <a:spcPct val="90000"/>
            </a:lnSpc>
            <a:spcBef>
              <a:spcPct val="0"/>
            </a:spcBef>
            <a:spcAft>
              <a:spcPct val="35000"/>
            </a:spcAft>
            <a:buNone/>
          </a:pPr>
          <a:r>
            <a:rPr lang="zh-CN" altLang="en-US" sz="1800" kern="1200" dirty="0"/>
            <a:t>负载均衡</a:t>
          </a:r>
        </a:p>
      </dsp:txBody>
      <dsp:txXfrm>
        <a:off x="827724" y="2476091"/>
        <a:ext cx="5424663" cy="380782"/>
      </dsp:txXfrm>
    </dsp:sp>
    <dsp:sp modelId="{AFD81A94-8210-4F42-8FB5-D8C96C79F13B}">
      <dsp:nvSpPr>
        <dsp:cNvPr id="0" name=""/>
        <dsp:cNvSpPr/>
      </dsp:nvSpPr>
      <dsp:spPr>
        <a:xfrm>
          <a:off x="589735" y="2428493"/>
          <a:ext cx="475978" cy="475978"/>
        </a:xfrm>
        <a:prstGeom prst="ellipse">
          <a:avLst/>
        </a:prstGeom>
        <a:solidFill>
          <a:schemeClr val="lt1">
            <a:hueOff val="0"/>
            <a:satOff val="0"/>
            <a:lumOff val="0"/>
            <a:alphaOff val="0"/>
          </a:schemeClr>
        </a:solidFill>
        <a:ln w="12700" cap="flat" cmpd="sng" algn="ctr">
          <a:solidFill>
            <a:schemeClr val="accent5">
              <a:hueOff val="-4505695"/>
              <a:satOff val="-11613"/>
              <a:lumOff val="-7843"/>
              <a:alphaOff val="0"/>
            </a:schemeClr>
          </a:solidFill>
          <a:prstDash val="solid"/>
          <a:miter lim="800000"/>
        </a:ln>
        <a:effectLst/>
      </dsp:spPr>
      <dsp:style>
        <a:lnRef idx="2">
          <a:scrgbClr r="0" g="0" b="0"/>
        </a:lnRef>
        <a:fillRef idx="1">
          <a:scrgbClr r="0" g="0" b="0"/>
        </a:fillRef>
        <a:effectRef idx="0">
          <a:scrgbClr r="0" g="0" b="0"/>
        </a:effectRef>
        <a:fontRef idx="minor"/>
      </dsp:style>
    </dsp:sp>
    <dsp:sp modelId="{A3593331-60F9-474B-A2BB-D818DE9104B7}">
      <dsp:nvSpPr>
        <dsp:cNvPr id="0" name=""/>
        <dsp:cNvSpPr/>
      </dsp:nvSpPr>
      <dsp:spPr>
        <a:xfrm>
          <a:off x="638757" y="3047181"/>
          <a:ext cx="5613630" cy="380782"/>
        </a:xfrm>
        <a:prstGeom prst="rect">
          <a:avLst/>
        </a:prstGeom>
        <a:solidFill>
          <a:schemeClr val="accent5">
            <a:hueOff val="-5632119"/>
            <a:satOff val="-14516"/>
            <a:lumOff val="-9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2246" tIns="45720" rIns="45720" bIns="45720" numCol="1" spcCol="1270" anchor="ctr" anchorCtr="0">
          <a:noAutofit/>
        </a:bodyPr>
        <a:lstStyle/>
        <a:p>
          <a:pPr marL="0" lvl="0" indent="0" algn="l" defTabSz="800100">
            <a:lnSpc>
              <a:spcPct val="90000"/>
            </a:lnSpc>
            <a:spcBef>
              <a:spcPct val="0"/>
            </a:spcBef>
            <a:spcAft>
              <a:spcPct val="35000"/>
            </a:spcAft>
            <a:buNone/>
          </a:pPr>
          <a:r>
            <a:rPr lang="zh-CN" altLang="en-US" sz="1800" kern="1200" dirty="0"/>
            <a:t>监控</a:t>
          </a:r>
        </a:p>
      </dsp:txBody>
      <dsp:txXfrm>
        <a:off x="638757" y="3047181"/>
        <a:ext cx="5613630" cy="380782"/>
      </dsp:txXfrm>
    </dsp:sp>
    <dsp:sp modelId="{86C6A2D5-AED2-43C0-91A8-DF41F8B58D20}">
      <dsp:nvSpPr>
        <dsp:cNvPr id="0" name=""/>
        <dsp:cNvSpPr/>
      </dsp:nvSpPr>
      <dsp:spPr>
        <a:xfrm>
          <a:off x="400768" y="2999583"/>
          <a:ext cx="475978" cy="475978"/>
        </a:xfrm>
        <a:prstGeom prst="ellipse">
          <a:avLst/>
        </a:prstGeom>
        <a:solidFill>
          <a:schemeClr val="lt1">
            <a:hueOff val="0"/>
            <a:satOff val="0"/>
            <a:lumOff val="0"/>
            <a:alphaOff val="0"/>
          </a:schemeClr>
        </a:solidFill>
        <a:ln w="12700" cap="flat" cmpd="sng" algn="ctr">
          <a:solidFill>
            <a:schemeClr val="accent5">
              <a:hueOff val="-5632119"/>
              <a:satOff val="-14516"/>
              <a:lumOff val="-9804"/>
              <a:alphaOff val="0"/>
            </a:schemeClr>
          </a:solidFill>
          <a:prstDash val="solid"/>
          <a:miter lim="800000"/>
        </a:ln>
        <a:effectLst/>
      </dsp:spPr>
      <dsp:style>
        <a:lnRef idx="2">
          <a:scrgbClr r="0" g="0" b="0"/>
        </a:lnRef>
        <a:fillRef idx="1">
          <a:scrgbClr r="0" g="0" b="0"/>
        </a:fillRef>
        <a:effectRef idx="0">
          <a:scrgbClr r="0" g="0" b="0"/>
        </a:effectRef>
        <a:fontRef idx="minor"/>
      </dsp:style>
    </dsp:sp>
    <dsp:sp modelId="{2325FB26-5CC4-4A77-A779-110F8F104398}">
      <dsp:nvSpPr>
        <dsp:cNvPr id="0" name=""/>
        <dsp:cNvSpPr/>
      </dsp:nvSpPr>
      <dsp:spPr>
        <a:xfrm>
          <a:off x="293924" y="3618690"/>
          <a:ext cx="5958463" cy="380782"/>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2246" tIns="45720" rIns="45720" bIns="45720" numCol="1" spcCol="1270" anchor="ctr" anchorCtr="0">
          <a:noAutofit/>
        </a:bodyPr>
        <a:lstStyle/>
        <a:p>
          <a:pPr marL="0" lvl="0" indent="0" algn="l" defTabSz="800100">
            <a:lnSpc>
              <a:spcPct val="90000"/>
            </a:lnSpc>
            <a:spcBef>
              <a:spcPct val="0"/>
            </a:spcBef>
            <a:spcAft>
              <a:spcPct val="35000"/>
            </a:spcAft>
            <a:buNone/>
          </a:pPr>
          <a:r>
            <a:rPr lang="zh-CN" altLang="en-US" sz="1800" kern="1200" dirty="0"/>
            <a:t>认证</a:t>
          </a:r>
        </a:p>
      </dsp:txBody>
      <dsp:txXfrm>
        <a:off x="293924" y="3618690"/>
        <a:ext cx="5958463" cy="380782"/>
      </dsp:txXfrm>
    </dsp:sp>
    <dsp:sp modelId="{542B7076-3973-4F0F-9ED7-1B522CEA9D9C}">
      <dsp:nvSpPr>
        <dsp:cNvPr id="0" name=""/>
        <dsp:cNvSpPr/>
      </dsp:nvSpPr>
      <dsp:spPr>
        <a:xfrm>
          <a:off x="55935" y="3571092"/>
          <a:ext cx="475978" cy="475978"/>
        </a:xfrm>
        <a:prstGeom prst="ellipse">
          <a:avLst/>
        </a:prstGeom>
        <a:solidFill>
          <a:schemeClr val="lt1">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61BD01-BA0C-45A5-949D-2101F6DDA1AD}">
      <dsp:nvSpPr>
        <dsp:cNvPr id="0" name=""/>
        <dsp:cNvSpPr/>
      </dsp:nvSpPr>
      <dsp:spPr>
        <a:xfrm>
          <a:off x="1780469" y="282115"/>
          <a:ext cx="3510769" cy="3510769"/>
        </a:xfrm>
        <a:prstGeom prst="pie">
          <a:avLst>
            <a:gd name="adj1" fmla="val 16200000"/>
            <a:gd name="adj2" fmla="val 180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代码</a:t>
          </a:r>
        </a:p>
      </dsp:txBody>
      <dsp:txXfrm>
        <a:off x="3689241" y="929935"/>
        <a:ext cx="1191153" cy="1170256"/>
      </dsp:txXfrm>
    </dsp:sp>
    <dsp:sp modelId="{0056E128-C16D-428B-A112-F70C8E3B91FB}">
      <dsp:nvSpPr>
        <dsp:cNvPr id="0" name=""/>
        <dsp:cNvSpPr/>
      </dsp:nvSpPr>
      <dsp:spPr>
        <a:xfrm>
          <a:off x="1599497" y="386602"/>
          <a:ext cx="3510769" cy="3510769"/>
        </a:xfrm>
        <a:prstGeom prst="pie">
          <a:avLst>
            <a:gd name="adj1" fmla="val 1800000"/>
            <a:gd name="adj2" fmla="val 9000000"/>
          </a:avLst>
        </a:prstGeom>
        <a:solidFill>
          <a:schemeClr val="accent4">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可读性</a:t>
          </a:r>
        </a:p>
      </dsp:txBody>
      <dsp:txXfrm>
        <a:off x="2560779" y="2601730"/>
        <a:ext cx="1588205" cy="1086666"/>
      </dsp:txXfrm>
    </dsp:sp>
    <dsp:sp modelId="{20463932-4CE6-4C6D-93BF-0A42A37A1128}">
      <dsp:nvSpPr>
        <dsp:cNvPr id="0" name=""/>
        <dsp:cNvSpPr/>
      </dsp:nvSpPr>
      <dsp:spPr>
        <a:xfrm>
          <a:off x="1599497" y="386602"/>
          <a:ext cx="3510769" cy="3510769"/>
        </a:xfrm>
        <a:prstGeom prst="pie">
          <a:avLst>
            <a:gd name="adj1" fmla="val 9000000"/>
            <a:gd name="adj2" fmla="val 16200000"/>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单元测试</a:t>
          </a:r>
        </a:p>
      </dsp:txBody>
      <dsp:txXfrm>
        <a:off x="1975651" y="1076217"/>
        <a:ext cx="1191153" cy="1170256"/>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E09F3C54-D6B0-4527-86FC-8B912E36CE0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542C47A1-2318-4C57-ADC0-41B6E31E2A3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1284AC3-330C-4A4D-A40A-A593CCF73DF9}" type="datetimeFigureOut">
              <a:rPr lang="zh-CN" altLang="en-US" smtClean="0"/>
              <a:t>2018/4/8</a:t>
            </a:fld>
            <a:endParaRPr lang="zh-CN" altLang="en-US"/>
          </a:p>
        </p:txBody>
      </p:sp>
      <p:sp>
        <p:nvSpPr>
          <p:cNvPr id="4" name="页脚占位符 3">
            <a:extLst>
              <a:ext uri="{FF2B5EF4-FFF2-40B4-BE49-F238E27FC236}">
                <a16:creationId xmlns:a16="http://schemas.microsoft.com/office/drawing/2014/main" id="{21E8C782-94CD-4F3E-85D7-6D694551FF8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442CE1CA-7AE5-4583-9108-350410D9337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5165F4E-5E01-4FB2-8A4B-87C4BA0FB109}" type="slidenum">
              <a:rPr lang="zh-CN" altLang="en-US" smtClean="0"/>
              <a:t>‹#›</a:t>
            </a:fld>
            <a:endParaRPr lang="zh-CN" altLang="en-US"/>
          </a:p>
        </p:txBody>
      </p:sp>
    </p:spTree>
    <p:extLst>
      <p:ext uri="{BB962C8B-B14F-4D97-AF65-F5344CB8AC3E}">
        <p14:creationId xmlns:p14="http://schemas.microsoft.com/office/powerpoint/2010/main" val="35401369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27AB5A-91C6-4572-89F4-D4756DB3E64C}" type="datetimeFigureOut">
              <a:rPr lang="zh-CN" altLang="en-US" smtClean="0"/>
              <a:t>2018/4/8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883861-EE9A-4F0E-9D0E-6E21E7F1E6EE}" type="slidenum">
              <a:rPr lang="zh-CN" altLang="en-US" smtClean="0"/>
              <a:t>‹#›</a:t>
            </a:fld>
            <a:endParaRPr lang="zh-CN" altLang="en-US"/>
          </a:p>
        </p:txBody>
      </p:sp>
    </p:spTree>
    <p:extLst>
      <p:ext uri="{BB962C8B-B14F-4D97-AF65-F5344CB8AC3E}">
        <p14:creationId xmlns:p14="http://schemas.microsoft.com/office/powerpoint/2010/main" val="1461082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nSpc>
                <a:spcPts val="2600"/>
              </a:lnSpc>
              <a:buNone/>
            </a:pPr>
            <a:r>
              <a:rPr lang="zh-CN" altLang="zh-CN"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1</a:t>
            </a:r>
            <a:r>
              <a:rPr lang="zh-CN" altLang="zh-CN"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开发独立</a:t>
            </a:r>
            <a:r>
              <a:rPr lang="zh-CN" altLang="en-US"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将一个复杂的业务分解成若干小的业务，每个业务拆分成一个服务，服务的边界明确，将复杂的问题简单化。服务按照业务拆分，编码也是按照业务来拆分，代码的可读性和可扩展性增加。如果是微服务系统，由于微服务系统是按照业务的进行拆分的，并且有坚实的服务边界，所以重写某个服务就相当于重写某一个业务的代码，非常简单。</a:t>
            </a:r>
            <a:endParaRPr lang="en-US" altLang="zh-CN" dirty="0">
              <a:latin typeface="宋体" panose="02010600030101010101" pitchFamily="2" charset="-122"/>
              <a:ea typeface="宋体" panose="02010600030101010101" pitchFamily="2" charset="-122"/>
            </a:endParaRPr>
          </a:p>
          <a:p>
            <a:pPr marL="0" indent="0">
              <a:lnSpc>
                <a:spcPts val="2600"/>
              </a:lnSpc>
              <a:buNone/>
            </a:pPr>
            <a:r>
              <a:rPr lang="zh-CN" altLang="zh-CN"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2</a:t>
            </a:r>
            <a:r>
              <a:rPr lang="zh-CN" altLang="zh-CN"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横向扩展</a:t>
            </a:r>
            <a:r>
              <a:rPr lang="zh-CN" altLang="en-US"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由于微服务系统是分布式系统，服务与服务之间没有任何的耦合。随着业务的增加，可以根据业务再拆分服务，具有极强的横向扩展能力。随着应用的用户量的增加，并发量增加，可以将微服务集群化部署，从而增加系统的负载能力。简而言之，微服务系统的微服务单元具有很强的横向扩展能力。</a:t>
            </a:r>
          </a:p>
          <a:p>
            <a:pPr marL="0" indent="0">
              <a:lnSpc>
                <a:spcPts val="2600"/>
              </a:lnSpc>
              <a:buNone/>
            </a:pPr>
            <a:r>
              <a:rPr lang="zh-CN" altLang="zh-CN"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3</a:t>
            </a:r>
            <a:r>
              <a:rPr lang="zh-CN" altLang="zh-CN"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低耦合</a:t>
            </a:r>
            <a:r>
              <a:rPr lang="zh-CN" altLang="en-US"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服务与服务之间通过</a:t>
            </a:r>
            <a:r>
              <a:rPr lang="en-US" altLang="zh-CN" dirty="0">
                <a:latin typeface="宋体" panose="02010600030101010101" pitchFamily="2" charset="-122"/>
                <a:ea typeface="宋体" panose="02010600030101010101" pitchFamily="2" charset="-122"/>
              </a:rPr>
              <a:t>HTTP</a:t>
            </a:r>
            <a:r>
              <a:rPr lang="zh-CN" altLang="zh-CN" dirty="0">
                <a:latin typeface="宋体" panose="02010600030101010101" pitchFamily="2" charset="-122"/>
                <a:ea typeface="宋体" panose="02010600030101010101" pitchFamily="2" charset="-122"/>
              </a:rPr>
              <a:t>网络通信协议来通信，单个微服务内部高度耦合，服务与服务之间完全独立，无耦合。这使得微服务可以采用任何的开发语言和技术来实现。开发人员不再被强迫使用公司以前的技术或者已经过时的技术，而是可以自由选择最适合业务场景的或者最适合自己的开发语言和技术，提高开发效率、降低开发成本。</a:t>
            </a:r>
            <a:endParaRPr lang="en-US" altLang="zh-CN" dirty="0">
              <a:latin typeface="宋体" panose="02010600030101010101" pitchFamily="2" charset="-122"/>
              <a:ea typeface="宋体" panose="02010600030101010101" pitchFamily="2" charset="-122"/>
            </a:endParaRPr>
          </a:p>
          <a:p>
            <a:pPr marL="0" indent="0">
              <a:lnSpc>
                <a:spcPts val="2600"/>
              </a:lnSpc>
              <a:buNone/>
            </a:pPr>
            <a:r>
              <a:rPr lang="zh-CN" altLang="zh-CN"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4</a:t>
            </a:r>
            <a:r>
              <a:rPr lang="zh-CN" altLang="zh-CN"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独立部署：</a:t>
            </a:r>
            <a:r>
              <a:rPr lang="zh-CN" altLang="zh-CN" dirty="0">
                <a:latin typeface="宋体" panose="02010600030101010101" pitchFamily="2" charset="-122"/>
                <a:ea typeface="宋体" panose="02010600030101010101" pitchFamily="2" charset="-122"/>
              </a:rPr>
              <a:t>微服务的每个服务单元都是独立部署的，即独立运行在某个进程里。微服务的修改和部署对其他服务没有影响。试想，假设一个应用只有一个简单的修改，如果是单体架构，需要测试和部署整个应用；而如果采用微服务架构，只需要测试并部署被修改的那个服务，这就大大减少了测试和部署的时间。</a:t>
            </a:r>
          </a:p>
          <a:p>
            <a:pPr marL="0" indent="0">
              <a:lnSpc>
                <a:spcPts val="2600"/>
              </a:lnSpc>
              <a:buNone/>
            </a:pPr>
            <a:r>
              <a:rPr lang="zh-CN" altLang="zh-CN"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5</a:t>
            </a:r>
            <a:r>
              <a:rPr lang="zh-CN" altLang="zh-CN" dirty="0">
                <a:latin typeface="宋体" panose="02010600030101010101" pitchFamily="2" charset="-122"/>
                <a:ea typeface="宋体" panose="02010600030101010101" pitchFamily="2" charset="-122"/>
              </a:rPr>
              <a:t>）</a:t>
            </a:r>
            <a:r>
              <a:rPr lang="en-US" altLang="zh-CN" b="1" dirty="0">
                <a:latin typeface="宋体" panose="02010600030101010101" pitchFamily="2" charset="-122"/>
                <a:ea typeface="宋体" panose="02010600030101010101" pitchFamily="2" charset="-122"/>
              </a:rPr>
              <a:t>CAP</a:t>
            </a:r>
            <a:r>
              <a:rPr lang="zh-CN" altLang="en-US"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微服务在</a:t>
            </a:r>
            <a:r>
              <a:rPr lang="en-US" altLang="zh-CN" dirty="0">
                <a:latin typeface="宋体" panose="02010600030101010101" pitchFamily="2" charset="-122"/>
                <a:ea typeface="宋体" panose="02010600030101010101" pitchFamily="2" charset="-122"/>
              </a:rPr>
              <a:t>CAP</a:t>
            </a:r>
            <a:r>
              <a:rPr lang="zh-CN" altLang="zh-CN" dirty="0">
                <a:latin typeface="宋体" panose="02010600030101010101" pitchFamily="2" charset="-122"/>
                <a:ea typeface="宋体" panose="02010600030101010101" pitchFamily="2" charset="-122"/>
              </a:rPr>
              <a:t>理论中采用的是</a:t>
            </a:r>
            <a:r>
              <a:rPr lang="en-US" altLang="zh-CN" dirty="0">
                <a:latin typeface="宋体" panose="02010600030101010101" pitchFamily="2" charset="-122"/>
                <a:ea typeface="宋体" panose="02010600030101010101" pitchFamily="2" charset="-122"/>
              </a:rPr>
              <a:t>AP</a:t>
            </a:r>
            <a:r>
              <a:rPr lang="zh-CN" altLang="zh-CN" dirty="0">
                <a:latin typeface="宋体" panose="02010600030101010101" pitchFamily="2" charset="-122"/>
                <a:ea typeface="宋体" panose="02010600030101010101" pitchFamily="2" charset="-122"/>
              </a:rPr>
              <a:t>架构，即具有高可用和分区容错的特点。高可用主要体现在系统</a:t>
            </a:r>
            <a:r>
              <a:rPr lang="en-US" altLang="zh-CN" dirty="0">
                <a:latin typeface="宋体" panose="02010600030101010101" pitchFamily="2" charset="-122"/>
                <a:ea typeface="宋体" panose="02010600030101010101" pitchFamily="2" charset="-122"/>
              </a:rPr>
              <a:t>7 × 24</a:t>
            </a:r>
            <a:r>
              <a:rPr lang="zh-CN" altLang="zh-CN" dirty="0">
                <a:latin typeface="宋体" panose="02010600030101010101" pitchFamily="2" charset="-122"/>
                <a:ea typeface="宋体" panose="02010600030101010101" pitchFamily="2" charset="-122"/>
              </a:rPr>
              <a:t>小时不间断的服务，它要求系统有大量的服务器集群，从而提高了系统的负载能力。另外，分区容错也使得系统更加健壮。</a:t>
            </a:r>
          </a:p>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3</a:t>
            </a:fld>
            <a:endParaRPr lang="zh-CN" altLang="en-US"/>
          </a:p>
        </p:txBody>
      </p:sp>
    </p:spTree>
    <p:extLst>
      <p:ext uri="{BB962C8B-B14F-4D97-AF65-F5344CB8AC3E}">
        <p14:creationId xmlns:p14="http://schemas.microsoft.com/office/powerpoint/2010/main" val="11601048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81</a:t>
            </a:fld>
            <a:endParaRPr lang="zh-CN" altLang="en-US"/>
          </a:p>
        </p:txBody>
      </p:sp>
    </p:spTree>
    <p:extLst>
      <p:ext uri="{BB962C8B-B14F-4D97-AF65-F5344CB8AC3E}">
        <p14:creationId xmlns:p14="http://schemas.microsoft.com/office/powerpoint/2010/main" val="3844096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服务降级主要包括容错降级和屏蔽降级</a:t>
            </a:r>
          </a:p>
          <a:p>
            <a:r>
              <a:rPr lang="zh-CN" altLang="en-US" sz="1200" b="0" i="0" kern="1200" dirty="0">
                <a:solidFill>
                  <a:schemeClr val="tx1"/>
                </a:solidFill>
                <a:effectLst/>
                <a:latin typeface="+mn-lt"/>
                <a:ea typeface="+mn-ea"/>
                <a:cs typeface="+mn-cs"/>
              </a:rPr>
              <a:t>屏蔽降级：</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throw null </a:t>
            </a:r>
            <a:r>
              <a:rPr lang="zh-CN" altLang="en-US" sz="1200" b="0" i="0" kern="1200" dirty="0">
                <a:solidFill>
                  <a:schemeClr val="tx1"/>
                </a:solidFill>
                <a:effectLst/>
                <a:latin typeface="+mn-lt"/>
                <a:ea typeface="+mn-ea"/>
                <a:cs typeface="+mn-cs"/>
              </a:rPr>
              <a:t>不发起远程调用，直接返回空</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throw exception </a:t>
            </a:r>
            <a:r>
              <a:rPr lang="zh-CN" altLang="en-US" sz="1200" b="0" i="0" kern="1200" dirty="0">
                <a:solidFill>
                  <a:schemeClr val="tx1"/>
                </a:solidFill>
                <a:effectLst/>
                <a:latin typeface="+mn-lt"/>
                <a:ea typeface="+mn-ea"/>
                <a:cs typeface="+mn-cs"/>
              </a:rPr>
              <a:t>不发起远程调用，直接抛出指定异常</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execute bean </a:t>
            </a:r>
            <a:r>
              <a:rPr lang="zh-CN" altLang="en-US" sz="1200" b="0" i="0" kern="1200" dirty="0">
                <a:solidFill>
                  <a:schemeClr val="tx1"/>
                </a:solidFill>
                <a:effectLst/>
                <a:latin typeface="+mn-lt"/>
                <a:ea typeface="+mn-ea"/>
                <a:cs typeface="+mn-cs"/>
              </a:rPr>
              <a:t>不发起远程调用，直接执行本地模拟接口实现</a:t>
            </a:r>
          </a:p>
          <a:p>
            <a:br>
              <a:rPr lang="zh-CN" altLang="en-US" sz="1200" b="0" i="0" kern="1200" dirty="0">
                <a:solidFill>
                  <a:schemeClr val="tx1"/>
                </a:solidFill>
                <a:effectLst/>
                <a:latin typeface="+mn-lt"/>
                <a:ea typeface="+mn-ea"/>
                <a:cs typeface="+mn-cs"/>
              </a:rPr>
            </a:b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服务降级是可逆操作，当系统压力恢复到一定值不需要降级服务时，要重新发起远程调用，服务状态改为正常</a:t>
            </a:r>
          </a:p>
          <a:p>
            <a:br>
              <a:rPr lang="zh-CN" altLang="en-US" sz="1200" b="0" i="0" kern="1200" dirty="0">
                <a:solidFill>
                  <a:schemeClr val="tx1"/>
                </a:solidFill>
                <a:effectLst/>
                <a:latin typeface="+mn-lt"/>
                <a:ea typeface="+mn-ea"/>
                <a:cs typeface="+mn-cs"/>
              </a:rPr>
            </a:b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容错降级：非核心服务不可调用时，可以对故障服务做业务放通，保证主流程不受影响</a:t>
            </a:r>
          </a:p>
          <a:p>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RPC</a:t>
            </a:r>
            <a:r>
              <a:rPr lang="zh-CN" altLang="en-US" sz="1200" b="0" i="0" kern="1200" dirty="0">
                <a:solidFill>
                  <a:schemeClr val="tx1"/>
                </a:solidFill>
                <a:effectLst/>
                <a:latin typeface="+mn-lt"/>
                <a:ea typeface="+mn-ea"/>
                <a:cs typeface="+mn-cs"/>
              </a:rPr>
              <a:t>异常：通常指超时、消息解码异常、流控异常、系统拥塞保护异常等</a:t>
            </a:r>
          </a:p>
          <a:p>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Service</a:t>
            </a:r>
            <a:r>
              <a:rPr lang="zh-CN" altLang="en-US" sz="1200" b="0" i="0" kern="1200" dirty="0">
                <a:solidFill>
                  <a:schemeClr val="tx1"/>
                </a:solidFill>
                <a:effectLst/>
                <a:latin typeface="+mn-lt"/>
                <a:ea typeface="+mn-ea"/>
                <a:cs typeface="+mn-cs"/>
              </a:rPr>
              <a:t>异常 </a:t>
            </a:r>
            <a:r>
              <a:rPr lang="en-US" altLang="zh-CN" sz="1200" b="0" i="0" kern="1200" dirty="0" err="1">
                <a:solidFill>
                  <a:schemeClr val="tx1"/>
                </a:solidFill>
                <a:effectLst/>
                <a:latin typeface="+mn-lt"/>
                <a:ea typeface="+mn-ea"/>
                <a:cs typeface="+mn-cs"/>
              </a:rPr>
              <a:t>eg</a:t>
            </a:r>
            <a:r>
              <a:rPr lang="zh-CN" altLang="en-US" sz="1200" b="0" i="0" kern="1200" dirty="0">
                <a:solidFill>
                  <a:schemeClr val="tx1"/>
                </a:solidFill>
                <a:effectLst/>
                <a:latin typeface="+mn-lt"/>
                <a:ea typeface="+mn-ea"/>
                <a:cs typeface="+mn-cs"/>
              </a:rPr>
              <a:t>登录校验异常、数据库操作失败异常等</a:t>
            </a:r>
          </a:p>
          <a:p>
            <a:br>
              <a:rPr lang="zh-CN" altLang="en-US" sz="1200" b="0" i="0" kern="1200" dirty="0">
                <a:solidFill>
                  <a:schemeClr val="tx1"/>
                </a:solidFill>
                <a:effectLst/>
                <a:latin typeface="+mn-lt"/>
                <a:ea typeface="+mn-ea"/>
                <a:cs typeface="+mn-cs"/>
              </a:rPr>
            </a:b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容错降级和屏蔽降级的区别在于：</a:t>
            </a:r>
          </a:p>
          <a:p>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）触发条件不同：屏蔽降级往往是人工根据系统的运行，手动设置</a:t>
            </a:r>
          </a:p>
          <a:p>
            <a:r>
              <a:rPr lang="zh-CN" altLang="en-US" sz="1200" b="0" i="0" kern="1200" dirty="0">
                <a:solidFill>
                  <a:schemeClr val="tx1"/>
                </a:solidFill>
                <a:effectLst/>
                <a:latin typeface="+mn-lt"/>
                <a:ea typeface="+mn-ea"/>
                <a:cs typeface="+mn-cs"/>
              </a:rPr>
              <a:t>                容错降级是根据服务调用返回的结果，结合当前的服务级别，自动匹配触发</a:t>
            </a:r>
          </a:p>
          <a:p>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）作用不同：容错降级是服务不可用时，让消费者执行业务放通</a:t>
            </a:r>
          </a:p>
          <a:p>
            <a:r>
              <a:rPr lang="zh-CN" altLang="en-US" sz="1200" b="0" i="0" kern="1200" dirty="0">
                <a:solidFill>
                  <a:schemeClr val="tx1"/>
                </a:solidFill>
                <a:effectLst/>
                <a:latin typeface="+mn-lt"/>
                <a:ea typeface="+mn-ea"/>
                <a:cs typeface="+mn-cs"/>
              </a:rPr>
              <a:t>            屏蔽降级主要目的是将原属于降级业务的资源调配出来供核心业务使用</a:t>
            </a:r>
          </a:p>
          <a:p>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）调用机制不同，一个发起远程服务调用，一个只做本地调用</a:t>
            </a:r>
          </a:p>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4</a:t>
            </a:fld>
            <a:endParaRPr lang="zh-CN" altLang="en-US"/>
          </a:p>
        </p:txBody>
      </p:sp>
    </p:spTree>
    <p:extLst>
      <p:ext uri="{BB962C8B-B14F-4D97-AF65-F5344CB8AC3E}">
        <p14:creationId xmlns:p14="http://schemas.microsoft.com/office/powerpoint/2010/main" val="4014335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72</a:t>
            </a:fld>
            <a:endParaRPr lang="zh-CN" altLang="en-US"/>
          </a:p>
        </p:txBody>
      </p:sp>
    </p:spTree>
    <p:extLst>
      <p:ext uri="{BB962C8B-B14F-4D97-AF65-F5344CB8AC3E}">
        <p14:creationId xmlns:p14="http://schemas.microsoft.com/office/powerpoint/2010/main" val="26905862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73</a:t>
            </a:fld>
            <a:endParaRPr lang="zh-CN" altLang="en-US"/>
          </a:p>
        </p:txBody>
      </p:sp>
    </p:spTree>
    <p:extLst>
      <p:ext uri="{BB962C8B-B14F-4D97-AF65-F5344CB8AC3E}">
        <p14:creationId xmlns:p14="http://schemas.microsoft.com/office/powerpoint/2010/main" val="28788852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74</a:t>
            </a:fld>
            <a:endParaRPr lang="zh-CN" altLang="en-US"/>
          </a:p>
        </p:txBody>
      </p:sp>
    </p:spTree>
    <p:extLst>
      <p:ext uri="{BB962C8B-B14F-4D97-AF65-F5344CB8AC3E}">
        <p14:creationId xmlns:p14="http://schemas.microsoft.com/office/powerpoint/2010/main" val="39649731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75</a:t>
            </a:fld>
            <a:endParaRPr lang="zh-CN" altLang="en-US"/>
          </a:p>
        </p:txBody>
      </p:sp>
    </p:spTree>
    <p:extLst>
      <p:ext uri="{BB962C8B-B14F-4D97-AF65-F5344CB8AC3E}">
        <p14:creationId xmlns:p14="http://schemas.microsoft.com/office/powerpoint/2010/main" val="37389318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76</a:t>
            </a:fld>
            <a:endParaRPr lang="zh-CN" altLang="en-US"/>
          </a:p>
        </p:txBody>
      </p:sp>
    </p:spTree>
    <p:extLst>
      <p:ext uri="{BB962C8B-B14F-4D97-AF65-F5344CB8AC3E}">
        <p14:creationId xmlns:p14="http://schemas.microsoft.com/office/powerpoint/2010/main" val="28754592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ACID</a:t>
            </a:r>
            <a:r>
              <a:rPr lang="zh-CN" altLang="en-US" sz="1200" b="0" i="0" kern="1200" dirty="0">
                <a:solidFill>
                  <a:schemeClr val="tx1"/>
                </a:solidFill>
                <a:effectLst/>
                <a:latin typeface="+mn-lt"/>
                <a:ea typeface="+mn-ea"/>
                <a:cs typeface="+mn-cs"/>
              </a:rPr>
              <a:t>：指数据库事务正确执行的四个基本要素的缩写。包含：原子性（</a:t>
            </a:r>
            <a:r>
              <a:rPr lang="en-US" altLang="zh-CN" sz="1200" b="0" i="0" kern="1200" dirty="0">
                <a:solidFill>
                  <a:schemeClr val="tx1"/>
                </a:solidFill>
                <a:effectLst/>
                <a:latin typeface="+mn-lt"/>
                <a:ea typeface="+mn-ea"/>
                <a:cs typeface="+mn-cs"/>
              </a:rPr>
              <a:t>Atomicity</a:t>
            </a:r>
            <a:r>
              <a:rPr lang="zh-CN" altLang="en-US" sz="1200" b="0" i="0" kern="1200" dirty="0">
                <a:solidFill>
                  <a:schemeClr val="tx1"/>
                </a:solidFill>
                <a:effectLst/>
                <a:latin typeface="+mn-lt"/>
                <a:ea typeface="+mn-ea"/>
                <a:cs typeface="+mn-cs"/>
              </a:rPr>
              <a:t>）、一致性（</a:t>
            </a:r>
            <a:r>
              <a:rPr lang="en-US" altLang="zh-CN" sz="1200" b="0" i="0" kern="1200" dirty="0">
                <a:solidFill>
                  <a:schemeClr val="tx1"/>
                </a:solidFill>
                <a:effectLst/>
                <a:latin typeface="+mn-lt"/>
                <a:ea typeface="+mn-ea"/>
                <a:cs typeface="+mn-cs"/>
              </a:rPr>
              <a:t>Consistency</a:t>
            </a:r>
            <a:r>
              <a:rPr lang="zh-CN" altLang="en-US" sz="1200" b="0" i="0" kern="1200" dirty="0">
                <a:solidFill>
                  <a:schemeClr val="tx1"/>
                </a:solidFill>
                <a:effectLst/>
                <a:latin typeface="+mn-lt"/>
                <a:ea typeface="+mn-ea"/>
                <a:cs typeface="+mn-cs"/>
              </a:rPr>
              <a:t>）、隔离性（</a:t>
            </a:r>
            <a:r>
              <a:rPr lang="en-US" altLang="zh-CN" sz="1200" b="0" i="0" kern="1200" dirty="0">
                <a:solidFill>
                  <a:schemeClr val="tx1"/>
                </a:solidFill>
                <a:effectLst/>
                <a:latin typeface="+mn-lt"/>
                <a:ea typeface="+mn-ea"/>
                <a:cs typeface="+mn-cs"/>
              </a:rPr>
              <a:t>Isolation</a:t>
            </a:r>
            <a:r>
              <a:rPr lang="zh-CN" altLang="en-US" sz="1200" b="0" i="0" kern="1200" dirty="0">
                <a:solidFill>
                  <a:schemeClr val="tx1"/>
                </a:solidFill>
                <a:effectLst/>
                <a:latin typeface="+mn-lt"/>
                <a:ea typeface="+mn-ea"/>
                <a:cs typeface="+mn-cs"/>
              </a:rPr>
              <a:t>）、持久性（</a:t>
            </a:r>
            <a:r>
              <a:rPr lang="en-US" altLang="zh-CN" sz="1200" b="0" i="0" kern="1200" dirty="0">
                <a:solidFill>
                  <a:schemeClr val="tx1"/>
                </a:solidFill>
                <a:effectLst/>
                <a:latin typeface="+mn-lt"/>
                <a:ea typeface="+mn-ea"/>
                <a:cs typeface="+mn-cs"/>
              </a:rPr>
              <a:t>Durability</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AMQP</a:t>
            </a:r>
            <a:r>
              <a:rPr lang="zh-CN" altLang="en-US" sz="1200" b="0" i="0" kern="1200" dirty="0">
                <a:solidFill>
                  <a:schemeClr val="tx1"/>
                </a:solidFill>
                <a:effectLst/>
                <a:latin typeface="+mn-lt"/>
                <a:ea typeface="+mn-ea"/>
                <a:cs typeface="+mn-cs"/>
              </a:rPr>
              <a:t>：即</a:t>
            </a:r>
            <a:r>
              <a:rPr lang="en-US" altLang="zh-CN" sz="1200" b="0" i="0" kern="1200" dirty="0">
                <a:solidFill>
                  <a:schemeClr val="tx1"/>
                </a:solidFill>
                <a:effectLst/>
                <a:latin typeface="+mn-lt"/>
                <a:ea typeface="+mn-ea"/>
                <a:cs typeface="+mn-cs"/>
              </a:rPr>
              <a:t>Advanced Message Queuing Protocol,</a:t>
            </a:r>
            <a:r>
              <a:rPr lang="zh-CN" altLang="en-US" sz="1200" b="0" i="0" kern="1200" dirty="0">
                <a:solidFill>
                  <a:schemeClr val="tx1"/>
                </a:solidFill>
                <a:effectLst/>
                <a:latin typeface="+mn-lt"/>
                <a:ea typeface="+mn-ea"/>
                <a:cs typeface="+mn-cs"/>
              </a:rPr>
              <a:t>一个提供统一消息服务的应用层标准高级消息队列协议</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是应用层协议的一个开放标准</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为面向消息的中间件设计。</a:t>
            </a:r>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77</a:t>
            </a:fld>
            <a:endParaRPr lang="zh-CN" altLang="en-US"/>
          </a:p>
        </p:txBody>
      </p:sp>
    </p:spTree>
    <p:extLst>
      <p:ext uri="{BB962C8B-B14F-4D97-AF65-F5344CB8AC3E}">
        <p14:creationId xmlns:p14="http://schemas.microsoft.com/office/powerpoint/2010/main" val="24155259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80</a:t>
            </a:fld>
            <a:endParaRPr lang="zh-CN" altLang="en-US"/>
          </a:p>
        </p:txBody>
      </p:sp>
    </p:spTree>
    <p:extLst>
      <p:ext uri="{BB962C8B-B14F-4D97-AF65-F5344CB8AC3E}">
        <p14:creationId xmlns:p14="http://schemas.microsoft.com/office/powerpoint/2010/main" val="38424338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307019"/>
            <a:ext cx="10363200" cy="2102070"/>
          </a:xfrm>
        </p:spPr>
        <p:txBody>
          <a:bodyPr anchor="b"/>
          <a:lstStyle>
            <a:lvl1pPr algn="l">
              <a:defRPr sz="6000"/>
            </a:lvl1pPr>
          </a:lstStyle>
          <a:p>
            <a:r>
              <a:rPr lang="zh-CN" altLang="en-US" dirty="0"/>
              <a:t>单击此处编辑母版标题样式</a:t>
            </a:r>
            <a:endParaRPr lang="en-US" dirty="0"/>
          </a:p>
        </p:txBody>
      </p:sp>
      <p:sp>
        <p:nvSpPr>
          <p:cNvPr id="3" name="Subtitle 2"/>
          <p:cNvSpPr>
            <a:spLocks noGrp="1"/>
          </p:cNvSpPr>
          <p:nvPr>
            <p:ph type="subTitle" idx="1"/>
          </p:nvPr>
        </p:nvSpPr>
        <p:spPr>
          <a:xfrm>
            <a:off x="1439917" y="4734911"/>
            <a:ext cx="9144000" cy="12691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单击以编辑母版副标题样式</a:t>
            </a:r>
            <a:endParaRPr lang="en-US" dirty="0"/>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878694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147269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320578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bg>
      <p:bgPr>
        <a:solidFill>
          <a:schemeClr val="bg1"/>
        </a:solidFill>
        <a:effectLst/>
      </p:bgPr>
    </p:bg>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6F49D966-B65A-4A67-96AA-4EB61A32D9FA}"/>
              </a:ext>
            </a:extLst>
          </p:cNvPr>
          <p:cNvSpPr>
            <a:spLocks noGrp="1"/>
          </p:cNvSpPr>
          <p:nvPr>
            <p:ph type="dt" sz="half" idx="10"/>
          </p:nvPr>
        </p:nvSpPr>
        <p:spPr/>
        <p:txBody>
          <a:bodyPr/>
          <a:lstStyle/>
          <a:p>
            <a:fld id="{B5C6865F-4BDD-4639-A07D-FA9B90AC3D8F}" type="datetimeFigureOut">
              <a:rPr lang="zh-CN" altLang="en-US" smtClean="0"/>
              <a:t>2018/4/8</a:t>
            </a:fld>
            <a:endParaRPr lang="zh-CN" altLang="en-US"/>
          </a:p>
        </p:txBody>
      </p:sp>
      <p:sp>
        <p:nvSpPr>
          <p:cNvPr id="4" name="页脚占位符 3">
            <a:extLst>
              <a:ext uri="{FF2B5EF4-FFF2-40B4-BE49-F238E27FC236}">
                <a16:creationId xmlns:a16="http://schemas.microsoft.com/office/drawing/2014/main" id="{B5FA7C38-9BCA-4941-855B-3E952279F88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54EE6C6-2019-49DA-9B6A-6E7255B71A7F}"/>
              </a:ext>
            </a:extLst>
          </p:cNvPr>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36126790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307019"/>
            <a:ext cx="10363200" cy="2102070"/>
          </a:xfrm>
        </p:spPr>
        <p:txBody>
          <a:bodyPr anchor="b"/>
          <a:lstStyle>
            <a:lvl1pPr algn="l">
              <a:defRPr sz="6000"/>
            </a:lvl1pPr>
          </a:lstStyle>
          <a:p>
            <a:r>
              <a:rPr lang="zh-CN" altLang="en-US" dirty="0"/>
              <a:t>单击此处编辑母版标题样式</a:t>
            </a:r>
            <a:endParaRPr lang="en-US" dirty="0"/>
          </a:p>
        </p:txBody>
      </p:sp>
      <p:sp>
        <p:nvSpPr>
          <p:cNvPr id="3" name="Subtitle 2"/>
          <p:cNvSpPr>
            <a:spLocks noGrp="1"/>
          </p:cNvSpPr>
          <p:nvPr>
            <p:ph type="subTitle" idx="1"/>
          </p:nvPr>
        </p:nvSpPr>
        <p:spPr>
          <a:xfrm>
            <a:off x="1439917" y="4734911"/>
            <a:ext cx="9144000" cy="12691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单击以编辑母版副标题样式</a:t>
            </a:r>
            <a:endParaRPr lang="en-US" dirty="0"/>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36021256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4051063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12593840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5C6865F-4BDD-4639-A07D-FA9B90AC3D8F}" type="datetimeFigureOut">
              <a:rPr lang="zh-CN" altLang="en-US" smtClean="0"/>
              <a:t>2018/4/8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42455456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1"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5C6865F-4BDD-4639-A07D-FA9B90AC3D8F}" type="datetimeFigureOut">
              <a:rPr lang="zh-CN" altLang="en-US" smtClean="0"/>
              <a:t>2018/4/8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6824148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5C6865F-4BDD-4639-A07D-FA9B90AC3D8F}" type="datetimeFigureOut">
              <a:rPr lang="zh-CN" altLang="en-US" smtClean="0"/>
              <a:t>2018/4/8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5283620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C6865F-4BDD-4639-A07D-FA9B90AC3D8F}" type="datetimeFigureOut">
              <a:rPr lang="zh-CN" altLang="en-US" smtClean="0"/>
              <a:t>2018/4/8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377251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11777278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B5C6865F-4BDD-4639-A07D-FA9B90AC3D8F}" type="datetimeFigureOut">
              <a:rPr lang="zh-CN" altLang="en-US" smtClean="0"/>
              <a:t>2018/4/8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3020083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B5C6865F-4BDD-4639-A07D-FA9B90AC3D8F}" type="datetimeFigureOut">
              <a:rPr lang="zh-CN" altLang="en-US" smtClean="0"/>
              <a:t>2018/4/8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16275520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15273285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360523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自定义版式">
    <p:bg>
      <p:bgPr>
        <a:solidFill>
          <a:schemeClr val="bg1"/>
        </a:solidFill>
        <a:effectLst/>
      </p:bgPr>
    </p:bg>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6F49D966-B65A-4A67-96AA-4EB61A32D9FA}"/>
              </a:ext>
            </a:extLst>
          </p:cNvPr>
          <p:cNvSpPr>
            <a:spLocks noGrp="1"/>
          </p:cNvSpPr>
          <p:nvPr>
            <p:ph type="dt" sz="half" idx="10"/>
          </p:nvPr>
        </p:nvSpPr>
        <p:spPr/>
        <p:txBody>
          <a:bodyPr/>
          <a:lstStyle/>
          <a:p>
            <a:fld id="{B5C6865F-4BDD-4639-A07D-FA9B90AC3D8F}" type="datetimeFigureOut">
              <a:rPr lang="zh-CN" altLang="en-US" smtClean="0"/>
              <a:t>2018/4/8</a:t>
            </a:fld>
            <a:endParaRPr lang="zh-CN" altLang="en-US"/>
          </a:p>
        </p:txBody>
      </p:sp>
      <p:sp>
        <p:nvSpPr>
          <p:cNvPr id="4" name="页脚占位符 3">
            <a:extLst>
              <a:ext uri="{FF2B5EF4-FFF2-40B4-BE49-F238E27FC236}">
                <a16:creationId xmlns:a16="http://schemas.microsoft.com/office/drawing/2014/main" id="{B5FA7C38-9BCA-4941-855B-3E952279F88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54EE6C6-2019-49DA-9B6A-6E7255B71A7F}"/>
              </a:ext>
            </a:extLst>
          </p:cNvPr>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3348619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16178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5C6865F-4BDD-4639-A07D-FA9B90AC3D8F}" type="datetimeFigureOut">
              <a:rPr lang="zh-CN" altLang="en-US" smtClean="0"/>
              <a:t>2018/4/8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807183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175348"/>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9" y="1491384"/>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9" y="2444693"/>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1" y="1491384"/>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1" y="2444693"/>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5C6865F-4BDD-4639-A07D-FA9B90AC3D8F}" type="datetimeFigureOut">
              <a:rPr lang="zh-CN" altLang="en-US" smtClean="0"/>
              <a:t>2018/4/8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4173627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5C6865F-4BDD-4639-A07D-FA9B90AC3D8F}" type="datetimeFigureOut">
              <a:rPr lang="zh-CN" altLang="en-US" smtClean="0"/>
              <a:t>2018/4/8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8783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C6865F-4BDD-4639-A07D-FA9B90AC3D8F}" type="datetimeFigureOut">
              <a:rPr lang="zh-CN" altLang="en-US" smtClean="0"/>
              <a:t>2018/4/8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1463618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B5C6865F-4BDD-4639-A07D-FA9B90AC3D8F}" type="datetimeFigureOut">
              <a:rPr lang="zh-CN" altLang="en-US" smtClean="0"/>
              <a:t>2018/4/8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028767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B5C6865F-4BDD-4639-A07D-FA9B90AC3D8F}" type="datetimeFigureOut">
              <a:rPr lang="zh-CN" altLang="en-US" smtClean="0"/>
              <a:t>2018/4/8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4213946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97494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340069"/>
            <a:ext cx="10515600" cy="4836894"/>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C6865F-4BDD-4639-A07D-FA9B90AC3D8F}" type="datetimeFigureOut">
              <a:rPr lang="zh-CN" altLang="en-US" smtClean="0"/>
              <a:t>2018/4/8</a:t>
            </a:fld>
            <a:endParaRPr lang="zh-CN" alt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9490851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9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97494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340069"/>
            <a:ext cx="10515600" cy="4836894"/>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C6865F-4BDD-4639-A07D-FA9B90AC3D8F}" type="datetimeFigureOut">
              <a:rPr lang="zh-CN" altLang="en-US" smtClean="0"/>
              <a:t>2018/4/8</a:t>
            </a:fld>
            <a:endParaRPr lang="zh-CN" alt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89870576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5.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slideLayout" Target="../slideLayouts/slideLayout14.xml"/><Relationship Id="rId1" Type="http://schemas.openxmlformats.org/officeDocument/2006/relationships/themeOverride" Target="../theme/themeOverride6.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8.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9.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10.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11.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14.xml"/><Relationship Id="rId1" Type="http://schemas.openxmlformats.org/officeDocument/2006/relationships/themeOverride" Target="../theme/themeOverride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4.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14.xml"/><Relationship Id="rId1" Type="http://schemas.openxmlformats.org/officeDocument/2006/relationships/themeOverride" Target="../theme/themeOverride13.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14.xml"/><Relationship Id="rId1" Type="http://schemas.openxmlformats.org/officeDocument/2006/relationships/themeOverride" Target="../theme/themeOverride14.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14.xml"/><Relationship Id="rId1" Type="http://schemas.openxmlformats.org/officeDocument/2006/relationships/themeOverride" Target="../theme/themeOverride15.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19.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4.xml"/><Relationship Id="rId4" Type="http://schemas.openxmlformats.org/officeDocument/2006/relationships/image" Target="../media/image2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9.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4.xml"/><Relationship Id="rId1" Type="http://schemas.openxmlformats.org/officeDocument/2006/relationships/themeOverride" Target="../theme/themeOverride17.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4.xml"/><Relationship Id="rId1" Type="http://schemas.openxmlformats.org/officeDocument/2006/relationships/themeOverride" Target="../theme/themeOverride18.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4.xml"/><Relationship Id="rId1" Type="http://schemas.openxmlformats.org/officeDocument/2006/relationships/themeOverride" Target="../theme/themeOverride19.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4.xml"/><Relationship Id="rId1" Type="http://schemas.openxmlformats.org/officeDocument/2006/relationships/themeOverride" Target="../theme/themeOverride20.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4.xml"/><Relationship Id="rId1" Type="http://schemas.openxmlformats.org/officeDocument/2006/relationships/themeOverride" Target="../theme/themeOverride21.xml"/></Relationships>
</file>

<file path=ppt/slides/_rels/slide7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2.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7.png"/></Relationships>
</file>

<file path=ppt/slides/_rels/slide7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2.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7.png"/><Relationship Id="rId9"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4.xml"/><Relationship Id="rId1" Type="http://schemas.openxmlformats.org/officeDocument/2006/relationships/themeOverride" Target="../theme/themeOverride22.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23.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24.xml"/></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25.xml"/></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26.xml"/></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27.xml"/></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28.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slideLayout" Target="../slideLayouts/slideLayout19.xml"/><Relationship Id="rId1" Type="http://schemas.openxmlformats.org/officeDocument/2006/relationships/themeOverride" Target="../theme/themeOverride3.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62755D-2127-4715-8F47-B3082B739EA4}"/>
              </a:ext>
            </a:extLst>
          </p:cNvPr>
          <p:cNvSpPr>
            <a:spLocks noGrp="1"/>
          </p:cNvSpPr>
          <p:nvPr>
            <p:ph type="ctrTitle"/>
          </p:nvPr>
        </p:nvSpPr>
        <p:spPr>
          <a:xfrm>
            <a:off x="1021649" y="2150456"/>
            <a:ext cx="7276045" cy="1080083"/>
          </a:xfrm>
        </p:spPr>
        <p:txBody>
          <a:bodyPr/>
          <a:lstStyle/>
          <a:p>
            <a:r>
              <a:rPr lang="zh-CN" altLang="en-US" dirty="0"/>
              <a:t>基于</a:t>
            </a:r>
            <a:r>
              <a:rPr lang="en-US" altLang="zh-CN" dirty="0" err="1"/>
              <a:t>.net</a:t>
            </a:r>
            <a:r>
              <a:rPr lang="en-US" altLang="zh-CN" dirty="0"/>
              <a:t> core</a:t>
            </a:r>
            <a:r>
              <a:rPr lang="zh-CN" altLang="en-US" dirty="0"/>
              <a:t>微服务</a:t>
            </a:r>
          </a:p>
        </p:txBody>
      </p:sp>
      <p:sp>
        <p:nvSpPr>
          <p:cNvPr id="3" name="副标题 2">
            <a:extLst>
              <a:ext uri="{FF2B5EF4-FFF2-40B4-BE49-F238E27FC236}">
                <a16:creationId xmlns:a16="http://schemas.microsoft.com/office/drawing/2014/main" id="{81C63252-7805-43F6-885E-941E8AE51742}"/>
              </a:ext>
            </a:extLst>
          </p:cNvPr>
          <p:cNvSpPr>
            <a:spLocks noGrp="1"/>
          </p:cNvSpPr>
          <p:nvPr>
            <p:ph type="subTitle" idx="1"/>
          </p:nvPr>
        </p:nvSpPr>
        <p:spPr>
          <a:xfrm>
            <a:off x="894271" y="4393376"/>
            <a:ext cx="8006538" cy="1080083"/>
          </a:xfrm>
        </p:spPr>
        <p:txBody>
          <a:bodyPr/>
          <a:lstStyle/>
          <a:p>
            <a:pPr algn="r"/>
            <a:r>
              <a:rPr lang="zh-CN" altLang="en-US" dirty="0"/>
              <a:t>桂素伟</a:t>
            </a:r>
          </a:p>
        </p:txBody>
      </p:sp>
    </p:spTree>
    <p:extLst>
      <p:ext uri="{BB962C8B-B14F-4D97-AF65-F5344CB8AC3E}">
        <p14:creationId xmlns:p14="http://schemas.microsoft.com/office/powerpoint/2010/main" val="947038153"/>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4595722" y="2754644"/>
            <a:ext cx="300055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a:t>Consul</a:t>
            </a:r>
            <a:endParaRPr lang="zh-CN" altLang="en-US" sz="6600" dirty="0"/>
          </a:p>
        </p:txBody>
      </p:sp>
      <p:sp>
        <p:nvSpPr>
          <p:cNvPr id="3" name="文本框 2">
            <a:extLst>
              <a:ext uri="{FF2B5EF4-FFF2-40B4-BE49-F238E27FC236}">
                <a16:creationId xmlns:a16="http://schemas.microsoft.com/office/drawing/2014/main" id="{4B53B73B-D740-4CA0-85AB-4FF0B5A402E2}"/>
              </a:ext>
            </a:extLst>
          </p:cNvPr>
          <p:cNvSpPr txBox="1"/>
          <p:nvPr/>
        </p:nvSpPr>
        <p:spPr>
          <a:xfrm>
            <a:off x="3991155" y="3544921"/>
            <a:ext cx="4571999" cy="369332"/>
          </a:xfrm>
          <a:prstGeom prst="rect">
            <a:avLst/>
          </a:prstGeom>
          <a:noFill/>
        </p:spPr>
        <p:txBody>
          <a:bodyPr wrap="square" rtlCol="0">
            <a:spAutoFit/>
          </a:bodyPr>
          <a:lstStyle/>
          <a:p>
            <a:r>
              <a:rPr lang="en-US" altLang="zh-CN" dirty="0"/>
              <a:t>https://www.consul.io/downloads.html</a:t>
            </a:r>
            <a:endParaRPr lang="zh-CN" altLang="en-US" dirty="0"/>
          </a:p>
        </p:txBody>
      </p:sp>
    </p:spTree>
    <p:extLst>
      <p:ext uri="{BB962C8B-B14F-4D97-AF65-F5344CB8AC3E}">
        <p14:creationId xmlns:p14="http://schemas.microsoft.com/office/powerpoint/2010/main" val="263724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a:t>
            </a:r>
            <a:endParaRPr lang="zh-CN" altLang="en-US" dirty="0"/>
          </a:p>
        </p:txBody>
      </p:sp>
      <p:sp>
        <p:nvSpPr>
          <p:cNvPr id="3" name="矩形 2">
            <a:extLst>
              <a:ext uri="{FF2B5EF4-FFF2-40B4-BE49-F238E27FC236}">
                <a16:creationId xmlns:a16="http://schemas.microsoft.com/office/drawing/2014/main" id="{E4639915-16CD-481E-A7AB-D66F7D2BDC64}"/>
              </a:ext>
            </a:extLst>
          </p:cNvPr>
          <p:cNvSpPr/>
          <p:nvPr/>
        </p:nvSpPr>
        <p:spPr>
          <a:xfrm>
            <a:off x="2260600" y="1827541"/>
            <a:ext cx="7886700" cy="1846659"/>
          </a:xfrm>
          <a:prstGeom prst="rect">
            <a:avLst/>
          </a:prstGeom>
        </p:spPr>
        <p:txBody>
          <a:bodyPr wrap="square">
            <a:spAutoFit/>
          </a:bodyPr>
          <a:lstStyle/>
          <a:p>
            <a:r>
              <a:rPr lang="en-US" altLang="zh-CN" b="1" dirty="0">
                <a:solidFill>
                  <a:srgbClr val="454545"/>
                </a:solidFill>
                <a:latin typeface="&amp;quot"/>
              </a:rPr>
              <a:t>Consul</a:t>
            </a:r>
            <a:r>
              <a:rPr lang="zh-CN" altLang="en-US" b="1" dirty="0">
                <a:solidFill>
                  <a:srgbClr val="454545"/>
                </a:solidFill>
                <a:latin typeface="&amp;quot"/>
              </a:rPr>
              <a:t>是什么？</a:t>
            </a:r>
            <a:endParaRPr lang="en-US" altLang="zh-CN" b="1" dirty="0">
              <a:solidFill>
                <a:srgbClr val="454545"/>
              </a:solidFill>
              <a:latin typeface="&amp;quot"/>
            </a:endParaRPr>
          </a:p>
          <a:p>
            <a:pPr indent="457200"/>
            <a:r>
              <a:rPr lang="en-US" altLang="zh-CN" sz="1600" dirty="0" err="1">
                <a:latin typeface="宋体" panose="02010600030101010101" pitchFamily="2" charset="-122"/>
                <a:ea typeface="宋体" panose="02010600030101010101" pitchFamily="2" charset="-122"/>
              </a:rPr>
              <a:t>HashiCorp</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公司开发的产品</a:t>
            </a:r>
            <a:endParaRPr lang="en-US" altLang="zh-CN" sz="1600" dirty="0">
              <a:solidFill>
                <a:srgbClr val="454545"/>
              </a:solidFill>
              <a:latin typeface="宋体" panose="02010600030101010101" pitchFamily="2" charset="-122"/>
              <a:ea typeface="宋体" panose="02010600030101010101" pitchFamily="2" charset="-122"/>
            </a:endParaRPr>
          </a:p>
          <a:p>
            <a:pPr indent="457200"/>
            <a:r>
              <a:rPr lang="zh-CN" altLang="en-US" sz="1600" dirty="0">
                <a:solidFill>
                  <a:srgbClr val="454545"/>
                </a:solidFill>
                <a:latin typeface="宋体" panose="02010600030101010101" pitchFamily="2" charset="-122"/>
                <a:ea typeface="宋体" panose="02010600030101010101" pitchFamily="2" charset="-122"/>
              </a:rPr>
              <a:t>是一个服务管理软件。</a:t>
            </a:r>
          </a:p>
          <a:p>
            <a:pPr indent="457200"/>
            <a:r>
              <a:rPr lang="zh-CN" altLang="en-US" sz="1600" dirty="0">
                <a:solidFill>
                  <a:srgbClr val="454545"/>
                </a:solidFill>
                <a:latin typeface="宋体" panose="02010600030101010101" pitchFamily="2" charset="-122"/>
                <a:ea typeface="宋体" panose="02010600030101010101" pitchFamily="2" charset="-122"/>
              </a:rPr>
              <a:t>支持多数据中心下，分布式高可用的，服务发现和配置共享，支持健康检查，允许分布式存储键值对。</a:t>
            </a:r>
          </a:p>
          <a:p>
            <a:pPr indent="457200"/>
            <a:r>
              <a:rPr lang="zh-CN" altLang="en-US" sz="1600" dirty="0">
                <a:solidFill>
                  <a:srgbClr val="454545"/>
                </a:solidFill>
                <a:latin typeface="宋体" panose="02010600030101010101" pitchFamily="2" charset="-122"/>
                <a:ea typeface="宋体" panose="02010600030101010101" pitchFamily="2" charset="-122"/>
              </a:rPr>
              <a:t>一致性协议采用 </a:t>
            </a:r>
            <a:r>
              <a:rPr lang="en-US" altLang="zh-CN" sz="1600" dirty="0">
                <a:solidFill>
                  <a:srgbClr val="454545"/>
                </a:solidFill>
                <a:latin typeface="宋体" panose="02010600030101010101" pitchFamily="2" charset="-122"/>
                <a:ea typeface="宋体" panose="02010600030101010101" pitchFamily="2" charset="-122"/>
              </a:rPr>
              <a:t>Raft </a:t>
            </a:r>
            <a:r>
              <a:rPr lang="zh-CN" altLang="en-US" sz="1600" dirty="0">
                <a:solidFill>
                  <a:srgbClr val="454545"/>
                </a:solidFill>
                <a:latin typeface="宋体" panose="02010600030101010101" pitchFamily="2" charset="-122"/>
                <a:ea typeface="宋体" panose="02010600030101010101" pitchFamily="2" charset="-122"/>
              </a:rPr>
              <a:t>算法</a:t>
            </a:r>
            <a:r>
              <a:rPr lang="en-US" altLang="zh-CN" sz="1600" dirty="0">
                <a:solidFill>
                  <a:srgbClr val="454545"/>
                </a:solidFill>
                <a:latin typeface="宋体" panose="02010600030101010101" pitchFamily="2" charset="-122"/>
                <a:ea typeface="宋体" panose="02010600030101010101" pitchFamily="2" charset="-122"/>
              </a:rPr>
              <a:t>,</a:t>
            </a:r>
            <a:r>
              <a:rPr lang="zh-CN" altLang="en-US" sz="1600" dirty="0">
                <a:solidFill>
                  <a:srgbClr val="454545"/>
                </a:solidFill>
                <a:latin typeface="宋体" panose="02010600030101010101" pitchFamily="2" charset="-122"/>
                <a:ea typeface="宋体" panose="02010600030101010101" pitchFamily="2" charset="-122"/>
              </a:rPr>
              <a:t>用来保证服务的高可用，成员管理和消息广播 采用</a:t>
            </a:r>
            <a:r>
              <a:rPr lang="en-US" altLang="zh-CN" sz="1600" dirty="0">
                <a:solidFill>
                  <a:srgbClr val="454545"/>
                </a:solidFill>
                <a:latin typeface="宋体" panose="02010600030101010101" pitchFamily="2" charset="-122"/>
                <a:ea typeface="宋体" panose="02010600030101010101" pitchFamily="2" charset="-122"/>
              </a:rPr>
              <a:t>GOSSIP</a:t>
            </a:r>
            <a:r>
              <a:rPr lang="zh-CN" altLang="en-US" sz="1600" dirty="0">
                <a:solidFill>
                  <a:srgbClr val="454545"/>
                </a:solidFill>
                <a:latin typeface="宋体" panose="02010600030101010101" pitchFamily="2" charset="-122"/>
                <a:ea typeface="宋体" panose="02010600030101010101" pitchFamily="2" charset="-122"/>
              </a:rPr>
              <a:t>协议，支持</a:t>
            </a:r>
            <a:r>
              <a:rPr lang="en-US" altLang="zh-CN" sz="1600" dirty="0">
                <a:solidFill>
                  <a:srgbClr val="454545"/>
                </a:solidFill>
                <a:latin typeface="宋体" panose="02010600030101010101" pitchFamily="2" charset="-122"/>
                <a:ea typeface="宋体" panose="02010600030101010101" pitchFamily="2" charset="-122"/>
              </a:rPr>
              <a:t>ACL</a:t>
            </a:r>
            <a:r>
              <a:rPr lang="zh-CN" altLang="en-US" sz="1600" dirty="0">
                <a:solidFill>
                  <a:srgbClr val="454545"/>
                </a:solidFill>
                <a:latin typeface="宋体" panose="02010600030101010101" pitchFamily="2" charset="-122"/>
                <a:ea typeface="宋体" panose="02010600030101010101" pitchFamily="2" charset="-122"/>
              </a:rPr>
              <a:t>访问控制。</a:t>
            </a:r>
          </a:p>
        </p:txBody>
      </p:sp>
    </p:spTree>
    <p:extLst>
      <p:ext uri="{BB962C8B-B14F-4D97-AF65-F5344CB8AC3E}">
        <p14:creationId xmlns:p14="http://schemas.microsoft.com/office/powerpoint/2010/main" val="2076866569"/>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 cli</a:t>
            </a:r>
            <a:endParaRPr lang="zh-CN" altLang="en-US" dirty="0"/>
          </a:p>
        </p:txBody>
      </p:sp>
      <p:sp>
        <p:nvSpPr>
          <p:cNvPr id="9" name="矩形 8">
            <a:extLst>
              <a:ext uri="{FF2B5EF4-FFF2-40B4-BE49-F238E27FC236}">
                <a16:creationId xmlns:a16="http://schemas.microsoft.com/office/drawing/2014/main" id="{89CB6463-9E39-467C-B559-2F1957B0F8A8}"/>
              </a:ext>
            </a:extLst>
          </p:cNvPr>
          <p:cNvSpPr/>
          <p:nvPr/>
        </p:nvSpPr>
        <p:spPr>
          <a:xfrm>
            <a:off x="2260601" y="1236220"/>
            <a:ext cx="8322733" cy="5262979"/>
          </a:xfrm>
          <a:prstGeom prst="rect">
            <a:avLst/>
          </a:prstGeom>
        </p:spPr>
        <p:txBody>
          <a:bodyPr wrap="square">
            <a:spAutoFit/>
          </a:bodyPr>
          <a:lstStyle/>
          <a:p>
            <a:r>
              <a:rPr lang="zh-CN" altLang="en-US" sz="1400" dirty="0"/>
              <a:t>$ consul</a:t>
            </a:r>
          </a:p>
          <a:p>
            <a:r>
              <a:rPr lang="zh-CN" altLang="en-US" sz="1400" dirty="0"/>
              <a:t>usage: consul [--version] [--help] &lt;command&gt; [&lt;args&gt;]</a:t>
            </a:r>
          </a:p>
          <a:p>
            <a:endParaRPr lang="zh-CN" altLang="en-US" sz="1400" dirty="0"/>
          </a:p>
          <a:p>
            <a:r>
              <a:rPr lang="zh-CN" altLang="en-US" sz="1400" dirty="0"/>
              <a:t>Available commands are:</a:t>
            </a:r>
          </a:p>
          <a:p>
            <a:r>
              <a:rPr lang="zh-CN" altLang="en-US" sz="1400" dirty="0"/>
              <a:t>    agent              Runs a Consul agent</a:t>
            </a:r>
          </a:p>
          <a:p>
            <a:r>
              <a:rPr lang="zh-CN" altLang="en-US" sz="1400" dirty="0"/>
              <a:t>    configtest       Validate config file</a:t>
            </a:r>
          </a:p>
          <a:p>
            <a:r>
              <a:rPr lang="zh-CN" altLang="en-US" sz="1400" dirty="0"/>
              <a:t>    event              Fire a new event</a:t>
            </a:r>
          </a:p>
          <a:p>
            <a:r>
              <a:rPr lang="zh-CN" altLang="en-US" sz="1400" dirty="0"/>
              <a:t>    exec                Executes a command on Consul nodes</a:t>
            </a:r>
          </a:p>
          <a:p>
            <a:r>
              <a:rPr lang="zh-CN" altLang="en-US" sz="1400" dirty="0"/>
              <a:t>    force-leave    Forces a member of the cluster to enter the "left" state</a:t>
            </a:r>
          </a:p>
          <a:p>
            <a:r>
              <a:rPr lang="zh-CN" altLang="en-US" sz="1400" dirty="0"/>
              <a:t>    info                 Provides debugging information for operators</a:t>
            </a:r>
          </a:p>
          <a:p>
            <a:r>
              <a:rPr lang="zh-CN" altLang="en-US" sz="1400" dirty="0"/>
              <a:t>    join                 Tell Consul agent to join cluster</a:t>
            </a:r>
          </a:p>
          <a:p>
            <a:r>
              <a:rPr lang="zh-CN" altLang="en-US" sz="1400" dirty="0"/>
              <a:t>    keygen           Generates a new encryption key</a:t>
            </a:r>
          </a:p>
          <a:p>
            <a:r>
              <a:rPr lang="zh-CN" altLang="en-US" sz="1400" dirty="0"/>
              <a:t>    keyring           Manages gossip layer encryption keys</a:t>
            </a:r>
          </a:p>
          <a:p>
            <a:r>
              <a:rPr lang="zh-CN" altLang="en-US" sz="1400" dirty="0"/>
              <a:t>    kv                    Interact with the KV store</a:t>
            </a:r>
          </a:p>
          <a:p>
            <a:r>
              <a:rPr lang="zh-CN" altLang="en-US" sz="1400" dirty="0"/>
              <a:t>    leave              Gracefully leaves the Consul cluster and shuts down</a:t>
            </a:r>
          </a:p>
          <a:p>
            <a:r>
              <a:rPr lang="zh-CN" altLang="en-US" sz="1400" dirty="0"/>
              <a:t>    lock                Execute a command holding a lock</a:t>
            </a:r>
          </a:p>
          <a:p>
            <a:r>
              <a:rPr lang="zh-CN" altLang="en-US" sz="1400" dirty="0"/>
              <a:t>    maint             Controls node or service maintenance mode</a:t>
            </a:r>
          </a:p>
          <a:p>
            <a:r>
              <a:rPr lang="zh-CN" altLang="en-US" sz="1400" dirty="0"/>
              <a:t>    members      Lists the members of a Consul cluster</a:t>
            </a:r>
          </a:p>
          <a:p>
            <a:r>
              <a:rPr lang="zh-CN" altLang="en-US" sz="1400" dirty="0"/>
              <a:t>    monitor        Stream logs from a Consul agent</a:t>
            </a:r>
          </a:p>
          <a:p>
            <a:r>
              <a:rPr lang="zh-CN" altLang="en-US" sz="1400" dirty="0"/>
              <a:t>    operator       Provides cluster-level tools for Consul operators</a:t>
            </a:r>
          </a:p>
          <a:p>
            <a:r>
              <a:rPr lang="zh-CN" altLang="en-US" sz="1400" dirty="0"/>
              <a:t>    reload           Triggers the agent to reload configuration files</a:t>
            </a:r>
          </a:p>
          <a:p>
            <a:r>
              <a:rPr lang="zh-CN" altLang="en-US" sz="1400" dirty="0"/>
              <a:t>    rtt                  Estimates network round trip time between nodes</a:t>
            </a:r>
          </a:p>
          <a:p>
            <a:r>
              <a:rPr lang="zh-CN" altLang="en-US" sz="1400" dirty="0"/>
              <a:t>    version         Prints the Consul version</a:t>
            </a:r>
          </a:p>
          <a:p>
            <a:r>
              <a:rPr lang="zh-CN" altLang="en-US" sz="1400" dirty="0"/>
              <a:t>    watch           Watch for changes in Consul</a:t>
            </a:r>
          </a:p>
        </p:txBody>
      </p:sp>
    </p:spTree>
    <p:extLst>
      <p:ext uri="{BB962C8B-B14F-4D97-AF65-F5344CB8AC3E}">
        <p14:creationId xmlns:p14="http://schemas.microsoft.com/office/powerpoint/2010/main" val="1279725414"/>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a:t>
            </a:r>
            <a:endParaRPr lang="zh-CN" altLang="en-US" dirty="0"/>
          </a:p>
        </p:txBody>
      </p:sp>
      <p:pic>
        <p:nvPicPr>
          <p:cNvPr id="6" name="图片 5">
            <a:extLst>
              <a:ext uri="{FF2B5EF4-FFF2-40B4-BE49-F238E27FC236}">
                <a16:creationId xmlns:a16="http://schemas.microsoft.com/office/drawing/2014/main" id="{DBFE0024-D008-4C40-BE88-7EEA13A25C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7461" y="1184527"/>
            <a:ext cx="5597079" cy="5554940"/>
          </a:xfrm>
          <a:prstGeom prst="rect">
            <a:avLst/>
          </a:prstGeom>
        </p:spPr>
      </p:pic>
    </p:spTree>
    <p:extLst>
      <p:ext uri="{BB962C8B-B14F-4D97-AF65-F5344CB8AC3E}">
        <p14:creationId xmlns:p14="http://schemas.microsoft.com/office/powerpoint/2010/main" val="3659673978"/>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a:t>
            </a:r>
            <a:endParaRPr lang="zh-CN" altLang="en-US" dirty="0"/>
          </a:p>
        </p:txBody>
      </p:sp>
      <p:sp>
        <p:nvSpPr>
          <p:cNvPr id="4" name="矩形 3">
            <a:extLst>
              <a:ext uri="{FF2B5EF4-FFF2-40B4-BE49-F238E27FC236}">
                <a16:creationId xmlns:a16="http://schemas.microsoft.com/office/drawing/2014/main" id="{F34BB262-189F-4F50-8805-56ECB0170BCF}"/>
              </a:ext>
            </a:extLst>
          </p:cNvPr>
          <p:cNvSpPr/>
          <p:nvPr/>
        </p:nvSpPr>
        <p:spPr>
          <a:xfrm>
            <a:off x="1128889" y="1204602"/>
            <a:ext cx="7557911" cy="5509200"/>
          </a:xfrm>
          <a:prstGeom prst="rect">
            <a:avLst/>
          </a:prstGeom>
        </p:spPr>
        <p:txBody>
          <a:bodyPr wrap="square">
            <a:spAutoFit/>
          </a:bodyPr>
          <a:lstStyle/>
          <a:p>
            <a:r>
              <a:rPr lang="zh-CN" altLang="en-US" sz="1600" dirty="0">
                <a:latin typeface="宋体" panose="02010600030101010101" pitchFamily="2" charset="-122"/>
                <a:ea typeface="宋体" panose="02010600030101010101" pitchFamily="2" charset="-122"/>
              </a:rPr>
              <a:t>配置文件</a:t>
            </a:r>
            <a:r>
              <a:rPr lang="en-US" altLang="zh-CN" sz="1600" dirty="0" err="1">
                <a:latin typeface="宋体" panose="02010600030101010101" pitchFamily="2" charset="-122"/>
                <a:ea typeface="宋体" panose="02010600030101010101" pitchFamily="2" charset="-122"/>
              </a:rPr>
              <a:t>Config.json</a:t>
            </a:r>
            <a:endParaRPr lang="en-US" altLang="zh-CN" sz="1600" dirty="0">
              <a:latin typeface="宋体" panose="02010600030101010101" pitchFamily="2" charset="-122"/>
              <a:ea typeface="宋体" panose="02010600030101010101" pitchFamily="2" charset="-122"/>
            </a:endParaRPr>
          </a:p>
          <a:p>
            <a:r>
              <a:rPr lang="zh-CN" altLang="en-US" sz="1600" dirty="0">
                <a:latin typeface="宋体" panose="02010600030101010101" pitchFamily="2" charset="-122"/>
                <a:ea typeface="宋体" panose="02010600030101010101" pitchFamily="2" charset="-122"/>
              </a:rPr>
              <a:t>{</a:t>
            </a:r>
          </a:p>
          <a:p>
            <a:r>
              <a:rPr lang="zh-CN" altLang="en-US" sz="1600" dirty="0">
                <a:latin typeface="宋体" panose="02010600030101010101" pitchFamily="2" charset="-122"/>
                <a:ea typeface="宋体" panose="02010600030101010101" pitchFamily="2" charset="-122"/>
              </a:rPr>
              <a:t>    "encrypt": "7TnJPB4lKtjEcCWWjN6jSA==",</a:t>
            </a:r>
          </a:p>
          <a:p>
            <a:r>
              <a:rPr lang="zh-CN" altLang="en-US" sz="1600" dirty="0">
                <a:latin typeface="宋体" panose="02010600030101010101" pitchFamily="2" charset="-122"/>
                <a:ea typeface="宋体" panose="02010600030101010101" pitchFamily="2" charset="-122"/>
              </a:rPr>
              <a:t>    "services": [</a:t>
            </a:r>
          </a:p>
          <a:p>
            <a:r>
              <a:rPr lang="zh-CN" altLang="en-US" sz="1600" dirty="0">
                <a:latin typeface="宋体" panose="02010600030101010101" pitchFamily="2" charset="-122"/>
                <a:ea typeface="宋体" panose="02010600030101010101" pitchFamily="2" charset="-122"/>
              </a:rPr>
              <a:t>        {</a:t>
            </a:r>
          </a:p>
          <a:p>
            <a:r>
              <a:rPr lang="zh-CN" altLang="en-US" sz="1600" dirty="0">
                <a:latin typeface="宋体" panose="02010600030101010101" pitchFamily="2" charset="-122"/>
                <a:ea typeface="宋体" panose="02010600030101010101" pitchFamily="2" charset="-122"/>
              </a:rPr>
              <a:t>            "id": "service001",</a:t>
            </a:r>
          </a:p>
          <a:p>
            <a:r>
              <a:rPr lang="zh-CN" altLang="en-US" sz="1600" dirty="0">
                <a:latin typeface="宋体" panose="02010600030101010101" pitchFamily="2" charset="-122"/>
                <a:ea typeface="宋体" panose="02010600030101010101" pitchFamily="2" charset="-122"/>
              </a:rPr>
              <a:t>            "name" : “</a:t>
            </a:r>
            <a:r>
              <a:rPr lang="en-US" altLang="zh-CN" sz="1600" dirty="0">
                <a:latin typeface="宋体" panose="02010600030101010101" pitchFamily="2" charset="-122"/>
                <a:ea typeface="宋体" panose="02010600030101010101" pitchFamily="2" charset="-122"/>
              </a:rPr>
              <a:t>service5000</a:t>
            </a:r>
            <a:r>
              <a:rPr lang="zh-CN" altLang="en-US" sz="1600" dirty="0">
                <a:latin typeface="宋体" panose="02010600030101010101" pitchFamily="2" charset="-122"/>
                <a:ea typeface="宋体" panose="02010600030101010101" pitchFamily="2" charset="-122"/>
              </a:rPr>
              <a:t>",</a:t>
            </a:r>
          </a:p>
          <a:p>
            <a:r>
              <a:rPr lang="zh-CN" altLang="en-US" sz="1600" dirty="0">
                <a:latin typeface="宋体" panose="02010600030101010101" pitchFamily="2" charset="-122"/>
                <a:ea typeface="宋体" panose="02010600030101010101" pitchFamily="2" charset="-122"/>
              </a:rPr>
              <a:t>            "tags": [</a:t>
            </a:r>
          </a:p>
          <a:p>
            <a:r>
              <a:rPr lang="zh-CN" altLang="en-US" sz="1600" dirty="0">
                <a:latin typeface="宋体" panose="02010600030101010101" pitchFamily="2" charset="-122"/>
                <a:ea typeface="宋体" panose="02010600030101010101" pitchFamily="2" charset="-122"/>
              </a:rPr>
              <a:t>                "service5000"</a:t>
            </a:r>
          </a:p>
          <a:p>
            <a:r>
              <a:rPr lang="zh-CN" altLang="en-US" sz="1600" dirty="0">
                <a:latin typeface="宋体" panose="02010600030101010101" pitchFamily="2" charset="-122"/>
                <a:ea typeface="宋体" panose="02010600030101010101" pitchFamily="2" charset="-122"/>
              </a:rPr>
              <a:t>            ],</a:t>
            </a:r>
          </a:p>
          <a:p>
            <a:r>
              <a:rPr lang="zh-CN" altLang="en-US" sz="1600" dirty="0">
                <a:latin typeface="宋体" panose="02010600030101010101" pitchFamily="2" charset="-122"/>
                <a:ea typeface="宋体" panose="02010600030101010101" pitchFamily="2" charset="-122"/>
              </a:rPr>
              <a:t>            "address": "192.168.1.101",</a:t>
            </a:r>
          </a:p>
          <a:p>
            <a:r>
              <a:rPr lang="zh-CN" altLang="en-US" sz="1600" dirty="0">
                <a:latin typeface="宋体" panose="02010600030101010101" pitchFamily="2" charset="-122"/>
                <a:ea typeface="宋体" panose="02010600030101010101" pitchFamily="2" charset="-122"/>
              </a:rPr>
              <a:t>            "port": 5000,</a:t>
            </a:r>
          </a:p>
          <a:p>
            <a:r>
              <a:rPr lang="zh-CN" altLang="en-US" sz="1600" dirty="0">
                <a:latin typeface="宋体" panose="02010600030101010101" pitchFamily="2" charset="-122"/>
                <a:ea typeface="宋体" panose="02010600030101010101" pitchFamily="2" charset="-122"/>
              </a:rPr>
              <a:t>            "checks": [</a:t>
            </a:r>
          </a:p>
          <a:p>
            <a:r>
              <a:rPr lang="zh-CN" altLang="en-US" sz="1600" dirty="0">
                <a:latin typeface="宋体" panose="02010600030101010101" pitchFamily="2" charset="-122"/>
                <a:ea typeface="宋体" panose="02010600030101010101" pitchFamily="2" charset="-122"/>
              </a:rPr>
              <a:t>                {</a:t>
            </a:r>
          </a:p>
          <a:p>
            <a:r>
              <a:rPr lang="zh-CN" altLang="en-US" sz="1600" dirty="0">
                <a:latin typeface="宋体" panose="02010600030101010101" pitchFamily="2" charset="-122"/>
                <a:ea typeface="宋体" panose="02010600030101010101" pitchFamily="2" charset="-122"/>
              </a:rPr>
              <a:t>                    "name": "dotnetcoresample_check",</a:t>
            </a:r>
          </a:p>
          <a:p>
            <a:r>
              <a:rPr lang="zh-CN" altLang="en-US" sz="1600" dirty="0">
                <a:latin typeface="宋体" panose="02010600030101010101" pitchFamily="2" charset="-122"/>
                <a:ea typeface="宋体" panose="02010600030101010101" pitchFamily="2" charset="-122"/>
              </a:rPr>
              <a:t>                    "http": "http://192.168.1.101:5000/",</a:t>
            </a:r>
          </a:p>
          <a:p>
            <a:r>
              <a:rPr lang="zh-CN" altLang="en-US" sz="1600" dirty="0">
                <a:latin typeface="宋体" panose="02010600030101010101" pitchFamily="2" charset="-122"/>
                <a:ea typeface="宋体" panose="02010600030101010101" pitchFamily="2" charset="-122"/>
              </a:rPr>
              <a:t>                    "interval": "10s"</a:t>
            </a:r>
          </a:p>
          <a:p>
            <a:r>
              <a:rPr lang="zh-CN" altLang="en-US" sz="1600" dirty="0">
                <a:latin typeface="宋体" panose="02010600030101010101" pitchFamily="2" charset="-122"/>
                <a:ea typeface="宋体" panose="02010600030101010101" pitchFamily="2" charset="-122"/>
              </a:rPr>
              <a:t>                }</a:t>
            </a:r>
          </a:p>
          <a:p>
            <a:r>
              <a:rPr lang="zh-CN" altLang="en-US" sz="1600" dirty="0">
                <a:latin typeface="宋体" panose="02010600030101010101" pitchFamily="2" charset="-122"/>
                <a:ea typeface="宋体" panose="02010600030101010101" pitchFamily="2" charset="-122"/>
              </a:rPr>
              <a:t>            ]</a:t>
            </a:r>
          </a:p>
          <a:p>
            <a:r>
              <a:rPr lang="zh-CN" altLang="en-US" sz="1600" dirty="0">
                <a:latin typeface="宋体" panose="02010600030101010101" pitchFamily="2" charset="-122"/>
                <a:ea typeface="宋体" panose="02010600030101010101" pitchFamily="2" charset="-122"/>
              </a:rPr>
              <a:t>        }</a:t>
            </a:r>
          </a:p>
          <a:p>
            <a:r>
              <a:rPr lang="zh-CN" altLang="en-US" sz="1600" dirty="0">
                <a:latin typeface="宋体" panose="02010600030101010101" pitchFamily="2" charset="-122"/>
                <a:ea typeface="宋体" panose="02010600030101010101" pitchFamily="2" charset="-122"/>
              </a:rPr>
              <a:t>    ]</a:t>
            </a:r>
          </a:p>
          <a:p>
            <a:r>
              <a:rPr lang="zh-CN" altLang="en-US" sz="1600" dirty="0">
                <a:latin typeface="宋体" panose="02010600030101010101" pitchFamily="2" charset="-122"/>
                <a:ea typeface="宋体" panose="02010600030101010101" pitchFamily="2" charset="-122"/>
              </a:rPr>
              <a:t>}</a:t>
            </a:r>
          </a:p>
        </p:txBody>
      </p:sp>
    </p:spTree>
    <p:extLst>
      <p:ext uri="{BB962C8B-B14F-4D97-AF65-F5344CB8AC3E}">
        <p14:creationId xmlns:p14="http://schemas.microsoft.com/office/powerpoint/2010/main" val="1829763126"/>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a:t>
            </a:r>
            <a:endParaRPr lang="zh-CN" altLang="en-US" dirty="0"/>
          </a:p>
        </p:txBody>
      </p:sp>
      <p:graphicFrame>
        <p:nvGraphicFramePr>
          <p:cNvPr id="3" name="表格 2">
            <a:extLst>
              <a:ext uri="{FF2B5EF4-FFF2-40B4-BE49-F238E27FC236}">
                <a16:creationId xmlns:a16="http://schemas.microsoft.com/office/drawing/2014/main" id="{CBB2769C-D62A-47EB-9D7B-66DEBFC70656}"/>
              </a:ext>
            </a:extLst>
          </p:cNvPr>
          <p:cNvGraphicFramePr>
            <a:graphicFrameLocks noGrp="1"/>
          </p:cNvGraphicFramePr>
          <p:nvPr>
            <p:extLst>
              <p:ext uri="{D42A27DB-BD31-4B8C-83A1-F6EECF244321}">
                <p14:modId xmlns:p14="http://schemas.microsoft.com/office/powerpoint/2010/main" val="39681220"/>
              </p:ext>
            </p:extLst>
          </p:nvPr>
        </p:nvGraphicFramePr>
        <p:xfrm>
          <a:off x="1371601" y="1729740"/>
          <a:ext cx="9585960" cy="2194560"/>
        </p:xfrm>
        <a:graphic>
          <a:graphicData uri="http://schemas.openxmlformats.org/drawingml/2006/table">
            <a:tbl>
              <a:tblPr firstRow="1" firstCol="1" bandRow="1">
                <a:tableStyleId>{5940675A-B579-460E-94D1-54222C63F5DA}</a:tableStyleId>
              </a:tblPr>
              <a:tblGrid>
                <a:gridCol w="1683906">
                  <a:extLst>
                    <a:ext uri="{9D8B030D-6E8A-4147-A177-3AD203B41FA5}">
                      <a16:colId xmlns:a16="http://schemas.microsoft.com/office/drawing/2014/main" val="2074116568"/>
                    </a:ext>
                  </a:extLst>
                </a:gridCol>
                <a:gridCol w="2396911">
                  <a:extLst>
                    <a:ext uri="{9D8B030D-6E8A-4147-A177-3AD203B41FA5}">
                      <a16:colId xmlns:a16="http://schemas.microsoft.com/office/drawing/2014/main" val="3037581196"/>
                    </a:ext>
                  </a:extLst>
                </a:gridCol>
                <a:gridCol w="1230482">
                  <a:extLst>
                    <a:ext uri="{9D8B030D-6E8A-4147-A177-3AD203B41FA5}">
                      <a16:colId xmlns:a16="http://schemas.microsoft.com/office/drawing/2014/main" val="1865493726"/>
                    </a:ext>
                  </a:extLst>
                </a:gridCol>
                <a:gridCol w="4274661">
                  <a:extLst>
                    <a:ext uri="{9D8B030D-6E8A-4147-A177-3AD203B41FA5}">
                      <a16:colId xmlns:a16="http://schemas.microsoft.com/office/drawing/2014/main" val="2245660565"/>
                    </a:ext>
                  </a:extLst>
                </a:gridCol>
              </a:tblGrid>
              <a:tr h="138007">
                <a:tc>
                  <a:txBody>
                    <a:bodyPr/>
                    <a:lstStyle/>
                    <a:p>
                      <a:pPr algn="ctr">
                        <a:spcAft>
                          <a:spcPts val="0"/>
                        </a:spcAft>
                      </a:pPr>
                      <a:r>
                        <a:rPr lang="zh-CN" sz="1800" b="1" kern="100" dirty="0">
                          <a:effectLst/>
                        </a:rPr>
                        <a:t>服务名称</a:t>
                      </a:r>
                      <a:endParaRPr lang="zh-CN" sz="18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lumMod val="75000"/>
                      </a:schemeClr>
                    </a:solidFill>
                  </a:tcPr>
                </a:tc>
                <a:tc>
                  <a:txBody>
                    <a:bodyPr/>
                    <a:lstStyle/>
                    <a:p>
                      <a:pPr algn="ctr">
                        <a:spcAft>
                          <a:spcPts val="0"/>
                        </a:spcAft>
                      </a:pPr>
                      <a:r>
                        <a:rPr lang="zh-CN" sz="1800" b="1" kern="100">
                          <a:effectLst/>
                        </a:rPr>
                        <a:t>项目名称</a:t>
                      </a:r>
                      <a:endParaRPr lang="zh-CN" sz="18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lumMod val="75000"/>
                      </a:schemeClr>
                    </a:solidFill>
                  </a:tcPr>
                </a:tc>
                <a:tc>
                  <a:txBody>
                    <a:bodyPr/>
                    <a:lstStyle/>
                    <a:p>
                      <a:pPr algn="ctr">
                        <a:spcAft>
                          <a:spcPts val="0"/>
                        </a:spcAft>
                      </a:pPr>
                      <a:r>
                        <a:rPr lang="zh-CN" sz="1800" b="1" kern="100">
                          <a:effectLst/>
                        </a:rPr>
                        <a:t>服务端口</a:t>
                      </a:r>
                      <a:endParaRPr lang="zh-CN" sz="18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lumMod val="75000"/>
                      </a:schemeClr>
                    </a:solidFill>
                  </a:tcPr>
                </a:tc>
                <a:tc>
                  <a:txBody>
                    <a:bodyPr/>
                    <a:lstStyle/>
                    <a:p>
                      <a:pPr algn="ctr">
                        <a:spcAft>
                          <a:spcPts val="0"/>
                        </a:spcAft>
                      </a:pPr>
                      <a:r>
                        <a:rPr lang="zh-CN" sz="1800" b="1" kern="100" dirty="0">
                          <a:effectLst/>
                        </a:rPr>
                        <a:t>服务说明</a:t>
                      </a:r>
                      <a:endParaRPr lang="zh-CN" sz="18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lumMod val="75000"/>
                      </a:schemeClr>
                    </a:solidFill>
                  </a:tcPr>
                </a:tc>
                <a:extLst>
                  <a:ext uri="{0D108BD9-81ED-4DB2-BD59-A6C34878D82A}">
                    <a16:rowId xmlns:a16="http://schemas.microsoft.com/office/drawing/2014/main" val="3083322349"/>
                  </a:ext>
                </a:extLst>
              </a:tr>
              <a:tr h="182880">
                <a:tc>
                  <a:txBody>
                    <a:bodyPr/>
                    <a:lstStyle/>
                    <a:p>
                      <a:pPr algn="just">
                        <a:spcAft>
                          <a:spcPts val="0"/>
                        </a:spcAft>
                      </a:pPr>
                      <a:r>
                        <a:rPr lang="en-US" sz="1800" kern="100" dirty="0">
                          <a:effectLst/>
                        </a:rPr>
                        <a:t>API</a:t>
                      </a:r>
                      <a:r>
                        <a:rPr lang="zh-CN" sz="1800" kern="100" dirty="0">
                          <a:effectLst/>
                        </a:rPr>
                        <a:t>网关</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dirty="0" err="1">
                          <a:effectLst/>
                        </a:rPr>
                        <a:t>OcelotGatewayService</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dirty="0">
                          <a:effectLst/>
                        </a:rPr>
                        <a:t>6800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dirty="0">
                          <a:effectLst/>
                        </a:rPr>
                        <a:t>API</a:t>
                      </a:r>
                      <a:r>
                        <a:rPr lang="zh-CN" sz="1800" kern="100" dirty="0">
                          <a:effectLst/>
                        </a:rPr>
                        <a:t>网关</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02615394"/>
                  </a:ext>
                </a:extLst>
              </a:tr>
              <a:tr h="138007">
                <a:tc>
                  <a:txBody>
                    <a:bodyPr/>
                    <a:lstStyle/>
                    <a:p>
                      <a:pPr algn="just">
                        <a:spcAft>
                          <a:spcPts val="0"/>
                        </a:spcAft>
                      </a:pPr>
                      <a:r>
                        <a:rPr lang="zh-CN" sz="1800" kern="100">
                          <a:effectLst/>
                        </a:rPr>
                        <a:t>基础服务</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BasicService</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6801</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微服务的基础资料管理</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68289953"/>
                  </a:ext>
                </a:extLst>
              </a:tr>
              <a:tr h="138007">
                <a:tc>
                  <a:txBody>
                    <a:bodyPr/>
                    <a:lstStyle/>
                    <a:p>
                      <a:pPr algn="just">
                        <a:spcAft>
                          <a:spcPts val="0"/>
                        </a:spcAft>
                      </a:pPr>
                      <a:r>
                        <a:rPr lang="zh-CN" sz="1800" kern="100" dirty="0">
                          <a:effectLst/>
                        </a:rPr>
                        <a:t>进销存服务</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InvoicingService</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6802</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dirty="0">
                          <a:effectLst/>
                        </a:rPr>
                        <a:t>负责药房药局的数据信息管理</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790648021"/>
                  </a:ext>
                </a:extLst>
              </a:tr>
              <a:tr h="138007">
                <a:tc>
                  <a:txBody>
                    <a:bodyPr/>
                    <a:lstStyle/>
                    <a:p>
                      <a:pPr algn="just">
                        <a:spcAft>
                          <a:spcPts val="0"/>
                        </a:spcAft>
                      </a:pPr>
                      <a:r>
                        <a:rPr lang="zh-CN" sz="1800" kern="100">
                          <a:effectLst/>
                        </a:rPr>
                        <a:t>门诊服务</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OutpatientService</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6803</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门诊业务管理</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55932386"/>
                  </a:ext>
                </a:extLst>
              </a:tr>
              <a:tr h="138007">
                <a:tc>
                  <a:txBody>
                    <a:bodyPr/>
                    <a:lstStyle/>
                    <a:p>
                      <a:pPr algn="just">
                        <a:spcAft>
                          <a:spcPts val="0"/>
                        </a:spcAft>
                      </a:pPr>
                      <a:r>
                        <a:rPr lang="zh-CN" sz="1800" kern="100">
                          <a:effectLst/>
                        </a:rPr>
                        <a:t>住院服务</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InpatientService</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6804</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住院业务管理</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10344941"/>
                  </a:ext>
                </a:extLst>
              </a:tr>
              <a:tr h="138007">
                <a:tc>
                  <a:txBody>
                    <a:bodyPr/>
                    <a:lstStyle/>
                    <a:p>
                      <a:pPr algn="just">
                        <a:spcAft>
                          <a:spcPts val="0"/>
                        </a:spcAft>
                      </a:pPr>
                      <a:r>
                        <a:rPr lang="zh-CN" sz="1800" kern="100">
                          <a:effectLst/>
                        </a:rPr>
                        <a:t>结算服务</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SettlementService</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6805</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门诊，住院结算管理</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859488016"/>
                  </a:ext>
                </a:extLst>
              </a:tr>
              <a:tr h="138007">
                <a:tc>
                  <a:txBody>
                    <a:bodyPr/>
                    <a:lstStyle/>
                    <a:p>
                      <a:pPr algn="just">
                        <a:spcAft>
                          <a:spcPts val="0"/>
                        </a:spcAft>
                      </a:pPr>
                      <a:r>
                        <a:rPr lang="zh-CN" sz="1800" kern="100">
                          <a:effectLst/>
                        </a:rPr>
                        <a:t>认证服务</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AuthenticationService</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6806</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dirty="0">
                          <a:effectLst/>
                        </a:rPr>
                        <a:t>负责用户认证，通过返回</a:t>
                      </a:r>
                      <a:r>
                        <a:rPr lang="en-US" sz="1800" kern="100" dirty="0">
                          <a:effectLst/>
                        </a:rPr>
                        <a:t>token</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6950798"/>
                  </a:ext>
                </a:extLst>
              </a:tr>
            </a:tbl>
          </a:graphicData>
        </a:graphic>
      </p:graphicFrame>
    </p:spTree>
    <p:extLst>
      <p:ext uri="{BB962C8B-B14F-4D97-AF65-F5344CB8AC3E}">
        <p14:creationId xmlns:p14="http://schemas.microsoft.com/office/powerpoint/2010/main" val="4243181831"/>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a:t>
            </a:r>
            <a:endParaRPr lang="zh-CN" altLang="en-US" dirty="0"/>
          </a:p>
        </p:txBody>
      </p:sp>
      <p:sp>
        <p:nvSpPr>
          <p:cNvPr id="9" name="矩形 8">
            <a:extLst>
              <a:ext uri="{FF2B5EF4-FFF2-40B4-BE49-F238E27FC236}">
                <a16:creationId xmlns:a16="http://schemas.microsoft.com/office/drawing/2014/main" id="{89CB6463-9E39-467C-B559-2F1957B0F8A8}"/>
              </a:ext>
            </a:extLst>
          </p:cNvPr>
          <p:cNvSpPr/>
          <p:nvPr/>
        </p:nvSpPr>
        <p:spPr>
          <a:xfrm>
            <a:off x="1196340" y="1591819"/>
            <a:ext cx="9395461" cy="923330"/>
          </a:xfrm>
          <a:prstGeom prst="rect">
            <a:avLst/>
          </a:prstGeom>
        </p:spPr>
        <p:txBody>
          <a:bodyPr wrap="square">
            <a:spAutoFit/>
          </a:bodyPr>
          <a:lstStyle/>
          <a:p>
            <a:r>
              <a:rPr lang="zh-CN" altLang="en-US" dirty="0">
                <a:latin typeface="宋体" panose="02010600030101010101" pitchFamily="2" charset="-122"/>
                <a:ea typeface="宋体" panose="02010600030101010101" pitchFamily="2" charset="-122"/>
              </a:rPr>
              <a:t>第一台</a:t>
            </a:r>
            <a:r>
              <a:rPr lang="en-US" altLang="zh-CN" dirty="0">
                <a:latin typeface="宋体" panose="02010600030101010101" pitchFamily="2" charset="-122"/>
                <a:ea typeface="宋体" panose="02010600030101010101" pitchFamily="2" charset="-122"/>
              </a:rPr>
              <a:t>service</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consul agent -server -datacenter=dc1 -bootstrap -data-</a:t>
            </a:r>
            <a:r>
              <a:rPr lang="en-US" altLang="zh-CN" dirty="0" err="1">
                <a:latin typeface="宋体" panose="02010600030101010101" pitchFamily="2" charset="-122"/>
                <a:ea typeface="宋体" panose="02010600030101010101" pitchFamily="2" charset="-122"/>
              </a:rPr>
              <a:t>dir</a:t>
            </a:r>
            <a:r>
              <a:rPr lang="en-US" altLang="zh-CN" dirty="0">
                <a:latin typeface="宋体" panose="02010600030101010101" pitchFamily="2" charset="-122"/>
                <a:ea typeface="宋体" panose="02010600030101010101" pitchFamily="2" charset="-122"/>
              </a:rPr>
              <a:t> ./data -config-file ./</a:t>
            </a:r>
            <a:r>
              <a:rPr lang="en-US" altLang="zh-CN" dirty="0" err="1">
                <a:latin typeface="宋体" panose="02010600030101010101" pitchFamily="2" charset="-122"/>
                <a:ea typeface="宋体" panose="02010600030101010101" pitchFamily="2" charset="-122"/>
              </a:rPr>
              <a:t>conf</a:t>
            </a:r>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ui-dir</a:t>
            </a:r>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dist</a:t>
            </a:r>
            <a:r>
              <a:rPr lang="en-US" altLang="zh-CN" dirty="0">
                <a:latin typeface="宋体" panose="02010600030101010101" pitchFamily="2" charset="-122"/>
                <a:ea typeface="宋体" panose="02010600030101010101" pitchFamily="2" charset="-122"/>
              </a:rPr>
              <a:t> -node=n1 -bind 192.168.1.101 </a:t>
            </a:r>
            <a:endParaRPr lang="zh-CN" altLang="zh-CN" dirty="0">
              <a:latin typeface="宋体" panose="02010600030101010101" pitchFamily="2" charset="-122"/>
              <a:ea typeface="宋体" panose="02010600030101010101" pitchFamily="2" charset="-122"/>
            </a:endParaRPr>
          </a:p>
        </p:txBody>
      </p:sp>
      <p:sp>
        <p:nvSpPr>
          <p:cNvPr id="5" name="矩形 4">
            <a:extLst>
              <a:ext uri="{FF2B5EF4-FFF2-40B4-BE49-F238E27FC236}">
                <a16:creationId xmlns:a16="http://schemas.microsoft.com/office/drawing/2014/main" id="{79DFF23E-4833-4257-9F40-3AEE30C30AFD}"/>
              </a:ext>
            </a:extLst>
          </p:cNvPr>
          <p:cNvSpPr/>
          <p:nvPr/>
        </p:nvSpPr>
        <p:spPr>
          <a:xfrm>
            <a:off x="1196340" y="2836419"/>
            <a:ext cx="9395461" cy="923330"/>
          </a:xfrm>
          <a:prstGeom prst="rect">
            <a:avLst/>
          </a:prstGeom>
        </p:spPr>
        <p:txBody>
          <a:bodyPr wrap="square">
            <a:spAutoFit/>
          </a:bodyPr>
          <a:lstStyle/>
          <a:p>
            <a:r>
              <a:rPr lang="zh-CN" altLang="en-US" dirty="0">
                <a:latin typeface="宋体" panose="02010600030101010101" pitchFamily="2" charset="-122"/>
                <a:ea typeface="宋体" panose="02010600030101010101" pitchFamily="2" charset="-122"/>
              </a:rPr>
              <a:t>第二台</a:t>
            </a:r>
            <a:r>
              <a:rPr lang="en-US" altLang="zh-CN" dirty="0">
                <a:latin typeface="宋体" panose="02010600030101010101" pitchFamily="2" charset="-122"/>
                <a:ea typeface="宋体" panose="02010600030101010101" pitchFamily="2" charset="-122"/>
              </a:rPr>
              <a:t>service</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consul agent -server -datacenter=dc1 -data-</a:t>
            </a:r>
            <a:r>
              <a:rPr lang="en-US" altLang="zh-CN" dirty="0" err="1">
                <a:latin typeface="宋体" panose="02010600030101010101" pitchFamily="2" charset="-122"/>
                <a:ea typeface="宋体" panose="02010600030101010101" pitchFamily="2" charset="-122"/>
              </a:rPr>
              <a:t>dir</a:t>
            </a:r>
            <a:r>
              <a:rPr lang="en-US" altLang="zh-CN" dirty="0">
                <a:latin typeface="宋体" panose="02010600030101010101" pitchFamily="2" charset="-122"/>
                <a:ea typeface="宋体" panose="02010600030101010101" pitchFamily="2" charset="-122"/>
              </a:rPr>
              <a:t> ./data -config-file ./</a:t>
            </a:r>
            <a:r>
              <a:rPr lang="en-US" altLang="zh-CN" dirty="0" err="1">
                <a:latin typeface="宋体" panose="02010600030101010101" pitchFamily="2" charset="-122"/>
                <a:ea typeface="宋体" panose="02010600030101010101" pitchFamily="2" charset="-122"/>
              </a:rPr>
              <a:t>conf</a:t>
            </a:r>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ui-dir</a:t>
            </a:r>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dist</a:t>
            </a:r>
            <a:r>
              <a:rPr lang="en-US" altLang="zh-CN" dirty="0">
                <a:latin typeface="宋体" panose="02010600030101010101" pitchFamily="2" charset="-122"/>
                <a:ea typeface="宋体" panose="02010600030101010101" pitchFamily="2" charset="-122"/>
              </a:rPr>
              <a:t> -node=n2 -bind 192.168.1.126 </a:t>
            </a:r>
            <a:endParaRPr lang="zh-CN" altLang="zh-CN" dirty="0">
              <a:latin typeface="宋体" panose="02010600030101010101" pitchFamily="2" charset="-122"/>
              <a:ea typeface="宋体" panose="02010600030101010101" pitchFamily="2" charset="-122"/>
            </a:endParaRPr>
          </a:p>
        </p:txBody>
      </p:sp>
      <p:sp>
        <p:nvSpPr>
          <p:cNvPr id="3" name="矩形 2">
            <a:extLst>
              <a:ext uri="{FF2B5EF4-FFF2-40B4-BE49-F238E27FC236}">
                <a16:creationId xmlns:a16="http://schemas.microsoft.com/office/drawing/2014/main" id="{BEC2F195-8561-42F9-8D64-1887C5098DC1}"/>
              </a:ext>
            </a:extLst>
          </p:cNvPr>
          <p:cNvSpPr/>
          <p:nvPr/>
        </p:nvSpPr>
        <p:spPr>
          <a:xfrm>
            <a:off x="1196340" y="4426636"/>
            <a:ext cx="8430261" cy="646331"/>
          </a:xfrm>
          <a:prstGeom prst="rect">
            <a:avLst/>
          </a:prstGeom>
        </p:spPr>
        <p:txBody>
          <a:bodyPr wrap="square">
            <a:spAutoFit/>
          </a:bodyPr>
          <a:lstStyle/>
          <a:p>
            <a:pPr algn="just"/>
            <a:r>
              <a:rPr lang="en-US" altLang="zh-CN" kern="100" dirty="0">
                <a:latin typeface="宋体" panose="02010600030101010101" pitchFamily="2" charset="-122"/>
                <a:ea typeface="宋体" panose="02010600030101010101" pitchFamily="2" charset="-122"/>
                <a:cs typeface="Times New Roman" panose="02020603050405020304" pitchFamily="18" charset="0"/>
              </a:rPr>
              <a:t>client</a:t>
            </a:r>
            <a:r>
              <a:rPr lang="zh-CN" altLang="en-US" kern="100" dirty="0">
                <a:latin typeface="宋体" panose="02010600030101010101" pitchFamily="2" charset="-122"/>
                <a:ea typeface="宋体" panose="02010600030101010101" pitchFamily="2" charset="-122"/>
                <a:cs typeface="Times New Roman" panose="02020603050405020304" pitchFamily="18" charset="0"/>
              </a:rPr>
              <a:t>：</a:t>
            </a:r>
            <a:endParaRPr lang="en-US" altLang="zh-CN" kern="100" dirty="0">
              <a:latin typeface="宋体" panose="02010600030101010101" pitchFamily="2" charset="-122"/>
              <a:ea typeface="宋体" panose="02010600030101010101" pitchFamily="2" charset="-122"/>
              <a:cs typeface="Times New Roman" panose="02020603050405020304" pitchFamily="18" charset="0"/>
            </a:endParaRPr>
          </a:p>
          <a:p>
            <a:pPr algn="just"/>
            <a:r>
              <a:rPr lang="en-US" altLang="zh-CN" kern="100" dirty="0">
                <a:latin typeface="宋体" panose="02010600030101010101" pitchFamily="2" charset="-122"/>
                <a:ea typeface="宋体" panose="02010600030101010101" pitchFamily="2" charset="-122"/>
                <a:cs typeface="Times New Roman" panose="02020603050405020304" pitchFamily="18" charset="0"/>
              </a:rPr>
              <a:t>consul agent -datacenter=dc1 -data-</a:t>
            </a:r>
            <a:r>
              <a:rPr lang="en-US" altLang="zh-CN" kern="100" dirty="0" err="1">
                <a:latin typeface="宋体" panose="02010600030101010101" pitchFamily="2" charset="-122"/>
                <a:ea typeface="宋体" panose="02010600030101010101" pitchFamily="2" charset="-122"/>
                <a:cs typeface="Times New Roman" panose="02020603050405020304" pitchFamily="18" charset="0"/>
              </a:rPr>
              <a:t>dir</a:t>
            </a:r>
            <a:r>
              <a:rPr lang="en-US" altLang="zh-CN" kern="100" dirty="0">
                <a:latin typeface="宋体" panose="02010600030101010101" pitchFamily="2" charset="-122"/>
                <a:ea typeface="宋体" panose="02010600030101010101" pitchFamily="2" charset="-122"/>
                <a:cs typeface="Times New Roman" panose="02020603050405020304" pitchFamily="18" charset="0"/>
              </a:rPr>
              <a:t> /</a:t>
            </a:r>
            <a:r>
              <a:rPr lang="en-US" altLang="zh-CN" kern="100" dirty="0" err="1">
                <a:latin typeface="宋体" panose="02010600030101010101" pitchFamily="2" charset="-122"/>
                <a:ea typeface="宋体" panose="02010600030101010101" pitchFamily="2" charset="-122"/>
                <a:cs typeface="Times New Roman" panose="02020603050405020304" pitchFamily="18" charset="0"/>
              </a:rPr>
              <a:t>tmp</a:t>
            </a:r>
            <a:r>
              <a:rPr lang="en-US" altLang="zh-CN" kern="100" dirty="0">
                <a:latin typeface="宋体" panose="02010600030101010101" pitchFamily="2" charset="-122"/>
                <a:ea typeface="宋体" panose="02010600030101010101" pitchFamily="2" charset="-122"/>
                <a:cs typeface="Times New Roman" panose="02020603050405020304" pitchFamily="18" charset="0"/>
              </a:rPr>
              <a:t>/consul -node cn1</a:t>
            </a:r>
            <a:endParaRPr lang="zh-CN" altLang="zh-CN" kern="100" dirty="0">
              <a:latin typeface="宋体" panose="02010600030101010101" pitchFamily="2" charset="-122"/>
              <a:ea typeface="宋体" panose="02010600030101010101" pitchFamily="2" charset="-122"/>
              <a:cs typeface="Times New Roman" panose="02020603050405020304" pitchFamily="18" charset="0"/>
            </a:endParaRPr>
          </a:p>
        </p:txBody>
      </p:sp>
      <p:sp>
        <p:nvSpPr>
          <p:cNvPr id="6" name="矩形 5">
            <a:extLst>
              <a:ext uri="{FF2B5EF4-FFF2-40B4-BE49-F238E27FC236}">
                <a16:creationId xmlns:a16="http://schemas.microsoft.com/office/drawing/2014/main" id="{A23EB640-A4EF-4034-8EF3-68E0A7AAC1A3}"/>
              </a:ext>
            </a:extLst>
          </p:cNvPr>
          <p:cNvSpPr/>
          <p:nvPr/>
        </p:nvSpPr>
        <p:spPr>
          <a:xfrm>
            <a:off x="2269068" y="5416687"/>
            <a:ext cx="7357533" cy="646331"/>
          </a:xfrm>
          <a:prstGeom prst="rect">
            <a:avLst/>
          </a:prstGeom>
        </p:spPr>
        <p:txBody>
          <a:bodyPr wrap="square">
            <a:spAutoFit/>
          </a:bodyPr>
          <a:lstStyle/>
          <a:p>
            <a:pPr algn="just"/>
            <a:r>
              <a:rPr lang="en-US"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Mac OX</a:t>
            </a:r>
            <a:r>
              <a:rPr lang="zh-CN" altLang="en-US"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系统，进入</a:t>
            </a:r>
            <a:r>
              <a:rPr lang="en-US"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consul</a:t>
            </a:r>
            <a:r>
              <a:rPr lang="zh-CN" altLang="en-US"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所在目录执行：</a:t>
            </a:r>
            <a:endParaRPr lang="en-US"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a:p>
            <a:pPr algn="just"/>
            <a:r>
              <a:rPr lang="en-US" altLang="zh-CN" kern="100" dirty="0" err="1">
                <a:solidFill>
                  <a:srgbClr val="FF0000"/>
                </a:solidFill>
                <a:latin typeface="宋体" panose="02010600030101010101" pitchFamily="2" charset="-122"/>
                <a:ea typeface="宋体" panose="02010600030101010101" pitchFamily="2" charset="-122"/>
                <a:cs typeface="Times New Roman" panose="02020603050405020304" pitchFamily="18" charset="0"/>
              </a:rPr>
              <a:t>Sudo</a:t>
            </a:r>
            <a:r>
              <a:rPr lang="en-US"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 </a:t>
            </a:r>
            <a:r>
              <a:rPr lang="en-US" altLang="zh-CN" kern="100" dirty="0" err="1">
                <a:solidFill>
                  <a:srgbClr val="FF0000"/>
                </a:solidFill>
                <a:latin typeface="宋体" panose="02010600030101010101" pitchFamily="2" charset="-122"/>
                <a:ea typeface="宋体" panose="02010600030101010101" pitchFamily="2" charset="-122"/>
                <a:cs typeface="Times New Roman" panose="02020603050405020304" pitchFamily="18" charset="0"/>
              </a:rPr>
              <a:t>scp</a:t>
            </a:r>
            <a:r>
              <a:rPr lang="en-US"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 consul /</a:t>
            </a:r>
            <a:r>
              <a:rPr lang="en-US" altLang="zh-CN" kern="100" dirty="0" err="1">
                <a:solidFill>
                  <a:srgbClr val="FF0000"/>
                </a:solidFill>
                <a:latin typeface="宋体" panose="02010600030101010101" pitchFamily="2" charset="-122"/>
                <a:ea typeface="宋体" panose="02010600030101010101" pitchFamily="2" charset="-122"/>
                <a:cs typeface="Times New Roman" panose="02020603050405020304" pitchFamily="18" charset="0"/>
              </a:rPr>
              <a:t>usr</a:t>
            </a:r>
            <a:r>
              <a:rPr lang="en-US"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/local/bin/</a:t>
            </a:r>
            <a:endParaRPr lang="zh-CN"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148467521"/>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a:t>
            </a:r>
            <a:endParaRPr lang="zh-CN" altLang="en-US" dirty="0"/>
          </a:p>
        </p:txBody>
      </p:sp>
      <p:sp>
        <p:nvSpPr>
          <p:cNvPr id="9" name="矩形 8">
            <a:extLst>
              <a:ext uri="{FF2B5EF4-FFF2-40B4-BE49-F238E27FC236}">
                <a16:creationId xmlns:a16="http://schemas.microsoft.com/office/drawing/2014/main" id="{89CB6463-9E39-467C-B559-2F1957B0F8A8}"/>
              </a:ext>
            </a:extLst>
          </p:cNvPr>
          <p:cNvSpPr/>
          <p:nvPr/>
        </p:nvSpPr>
        <p:spPr>
          <a:xfrm>
            <a:off x="1036321" y="1573623"/>
            <a:ext cx="9550932" cy="2585323"/>
          </a:xfrm>
          <a:prstGeom prst="rect">
            <a:avLst/>
          </a:prstGeom>
        </p:spPr>
        <p:txBody>
          <a:bodyPr wrap="square">
            <a:spAutoFit/>
          </a:bodyPr>
          <a:lstStyle/>
          <a:p>
            <a:r>
              <a:rPr lang="zh-CN" altLang="en-US" dirty="0">
                <a:latin typeface="宋体" panose="02010600030101010101" pitchFamily="2" charset="-122"/>
                <a:ea typeface="宋体" panose="02010600030101010101" pitchFamily="2" charset="-122"/>
              </a:rPr>
              <a:t>查看集群成员：</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consul members</a:t>
            </a: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把</a:t>
            </a:r>
            <a:r>
              <a:rPr lang="en-US" altLang="zh-CN" dirty="0">
                <a:latin typeface="宋体" panose="02010600030101010101" pitchFamily="2" charset="-122"/>
                <a:ea typeface="宋体" panose="02010600030101010101" pitchFamily="2" charset="-122"/>
              </a:rPr>
              <a:t>192.168.1.126</a:t>
            </a:r>
            <a:r>
              <a:rPr lang="zh-CN" altLang="en-US" dirty="0">
                <a:latin typeface="宋体" panose="02010600030101010101" pitchFamily="2" charset="-122"/>
                <a:ea typeface="宋体" panose="02010600030101010101" pitchFamily="2" charset="-122"/>
              </a:rPr>
              <a:t>加入集群</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consul join 192.168.1.126</a:t>
            </a: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查看节点</a:t>
            </a:r>
            <a:r>
              <a:rPr lang="en-US" altLang="zh-CN" dirty="0">
                <a:latin typeface="宋体" panose="02010600030101010101" pitchFamily="2" charset="-122"/>
                <a:ea typeface="宋体" panose="02010600030101010101" pitchFamily="2" charset="-122"/>
              </a:rPr>
              <a:t>raft</a:t>
            </a:r>
            <a:r>
              <a:rPr lang="zh-CN" altLang="en-US" dirty="0">
                <a:latin typeface="宋体" panose="02010600030101010101" pitchFamily="2" charset="-122"/>
                <a:ea typeface="宋体" panose="02010600030101010101" pitchFamily="2" charset="-122"/>
              </a:rPr>
              <a:t>信息</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consul operator raft list-peers</a:t>
            </a:r>
          </a:p>
          <a:p>
            <a:endParaRPr lang="zh-CN"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270109811"/>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 http </a:t>
            </a:r>
            <a:r>
              <a:rPr lang="en-US" altLang="zh-CN" dirty="0" err="1"/>
              <a:t>api</a:t>
            </a:r>
            <a:endParaRPr lang="zh-CN" altLang="en-US" dirty="0"/>
          </a:p>
        </p:txBody>
      </p:sp>
      <p:sp>
        <p:nvSpPr>
          <p:cNvPr id="9" name="矩形 8">
            <a:extLst>
              <a:ext uri="{FF2B5EF4-FFF2-40B4-BE49-F238E27FC236}">
                <a16:creationId xmlns:a16="http://schemas.microsoft.com/office/drawing/2014/main" id="{89CB6463-9E39-467C-B559-2F1957B0F8A8}"/>
              </a:ext>
            </a:extLst>
          </p:cNvPr>
          <p:cNvSpPr/>
          <p:nvPr/>
        </p:nvSpPr>
        <p:spPr>
          <a:xfrm>
            <a:off x="960700" y="1591819"/>
            <a:ext cx="9631102" cy="1754326"/>
          </a:xfrm>
          <a:prstGeom prst="rect">
            <a:avLst/>
          </a:prstGeom>
        </p:spPr>
        <p:txBody>
          <a:bodyPr wrap="square">
            <a:spAutoFit/>
          </a:bodyPr>
          <a:lstStyle/>
          <a:p>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http </a:t>
            </a:r>
            <a:r>
              <a:rPr lang="en-US" altLang="zh-CN" dirty="0" err="1">
                <a:latin typeface="宋体" panose="02010600030101010101" pitchFamily="2" charset="-122"/>
                <a:ea typeface="宋体" panose="02010600030101010101" pitchFamily="2" charset="-122"/>
              </a:rPr>
              <a:t>api</a:t>
            </a:r>
            <a:r>
              <a:rPr lang="zh-CN" altLang="en-US" dirty="0">
                <a:latin typeface="宋体" panose="02010600030101010101" pitchFamily="2" charset="-122"/>
                <a:ea typeface="宋体" panose="02010600030101010101" pitchFamily="2" charset="-122"/>
              </a:rPr>
              <a:t>官方文档地址：</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https://www.consul.io/api/index.html</a:t>
            </a:r>
          </a:p>
          <a:p>
            <a:endParaRPr lang="en-US" altLang="zh-CN" dirty="0">
              <a:latin typeface="宋体" panose="02010600030101010101" pitchFamily="2" charset="-122"/>
              <a:ea typeface="宋体" panose="02010600030101010101" pitchFamily="2" charset="-122"/>
            </a:endParaRPr>
          </a:p>
          <a:p>
            <a:r>
              <a:rPr lang="en-US" altLang="zh-CN" dirty="0" err="1">
                <a:latin typeface="宋体" panose="02010600030101010101" pitchFamily="2" charset="-122"/>
                <a:ea typeface="宋体" panose="02010600030101010101" pitchFamily="2" charset="-122"/>
              </a:rPr>
              <a:t>Api</a:t>
            </a:r>
            <a:r>
              <a:rPr lang="zh-CN" altLang="en-US" dirty="0">
                <a:latin typeface="宋体" panose="02010600030101010101" pitchFamily="2" charset="-122"/>
                <a:ea typeface="宋体" panose="02010600030101010101" pitchFamily="2" charset="-122"/>
              </a:rPr>
              <a:t>本地</a:t>
            </a:r>
            <a:r>
              <a:rPr lang="en-US" altLang="zh-CN" dirty="0">
                <a:latin typeface="宋体" panose="02010600030101010101" pitchFamily="2" charset="-122"/>
                <a:ea typeface="宋体" panose="02010600030101010101" pitchFamily="2" charset="-122"/>
              </a:rPr>
              <a:t>url:</a:t>
            </a:r>
          </a:p>
          <a:p>
            <a:r>
              <a:rPr lang="en-US" altLang="zh-CN" dirty="0">
                <a:latin typeface="宋体" panose="02010600030101010101" pitchFamily="2" charset="-122"/>
                <a:ea typeface="宋体" panose="02010600030101010101" pitchFamily="2" charset="-122"/>
              </a:rPr>
              <a:t>http://localhost:8500/v1/agent/services</a:t>
            </a:r>
            <a:endParaRPr lang="zh-CN"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734977988"/>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 http </a:t>
            </a:r>
            <a:r>
              <a:rPr lang="en-US" altLang="zh-CN" dirty="0" err="1"/>
              <a:t>api</a:t>
            </a:r>
            <a:endParaRPr lang="zh-CN" altLang="en-US" dirty="0"/>
          </a:p>
        </p:txBody>
      </p:sp>
      <p:pic>
        <p:nvPicPr>
          <p:cNvPr id="4" name="图片 3">
            <a:extLst>
              <a:ext uri="{FF2B5EF4-FFF2-40B4-BE49-F238E27FC236}">
                <a16:creationId xmlns:a16="http://schemas.microsoft.com/office/drawing/2014/main" id="{9E611E22-9EE4-4962-9F18-DDEFBF3FC5BB}"/>
              </a:ext>
            </a:extLst>
          </p:cNvPr>
          <p:cNvPicPr>
            <a:picLocks noChangeAspect="1"/>
          </p:cNvPicPr>
          <p:nvPr/>
        </p:nvPicPr>
        <p:blipFill>
          <a:blip r:embed="rId3"/>
          <a:stretch>
            <a:fillRect/>
          </a:stretch>
        </p:blipFill>
        <p:spPr>
          <a:xfrm>
            <a:off x="1584368" y="2038190"/>
            <a:ext cx="8572839" cy="3011579"/>
          </a:xfrm>
          <a:prstGeom prst="rect">
            <a:avLst/>
          </a:prstGeom>
        </p:spPr>
      </p:pic>
      <p:sp>
        <p:nvSpPr>
          <p:cNvPr id="5" name="矩形 4">
            <a:extLst>
              <a:ext uri="{FF2B5EF4-FFF2-40B4-BE49-F238E27FC236}">
                <a16:creationId xmlns:a16="http://schemas.microsoft.com/office/drawing/2014/main" id="{1B52C47B-A603-4059-9B20-5A5358C20E19}"/>
              </a:ext>
            </a:extLst>
          </p:cNvPr>
          <p:cNvSpPr/>
          <p:nvPr/>
        </p:nvSpPr>
        <p:spPr>
          <a:xfrm>
            <a:off x="1013460" y="1268958"/>
            <a:ext cx="5776807" cy="646331"/>
          </a:xfrm>
          <a:prstGeom prst="rect">
            <a:avLst/>
          </a:prstGeom>
        </p:spPr>
        <p:txBody>
          <a:bodyPr wrap="square">
            <a:spAutoFit/>
          </a:bodyPr>
          <a:lstStyle/>
          <a:p>
            <a:r>
              <a:rPr lang="en-US" altLang="zh-CN" dirty="0">
                <a:latin typeface="宋体" panose="02010600030101010101" pitchFamily="2" charset="-122"/>
                <a:ea typeface="宋体" panose="02010600030101010101" pitchFamily="2" charset="-122"/>
              </a:rPr>
              <a:t>Consul</a:t>
            </a:r>
            <a:r>
              <a:rPr lang="zh-CN" altLang="en-US" dirty="0">
                <a:latin typeface="宋体" panose="02010600030101010101" pitchFamily="2" charset="-122"/>
                <a:ea typeface="宋体" panose="02010600030101010101" pitchFamily="2" charset="-122"/>
              </a:rPr>
              <a:t>提供一个</a:t>
            </a:r>
            <a:r>
              <a:rPr lang="en-US" altLang="zh-CN" dirty="0">
                <a:latin typeface="宋体" panose="02010600030101010101" pitchFamily="2" charset="-122"/>
                <a:ea typeface="宋体" panose="02010600030101010101" pitchFamily="2" charset="-122"/>
              </a:rPr>
              <a:t>UI</a:t>
            </a:r>
            <a:r>
              <a:rPr lang="zh-CN" altLang="en-US" dirty="0">
                <a:latin typeface="宋体" panose="02010600030101010101" pitchFamily="2" charset="-122"/>
                <a:ea typeface="宋体" panose="02010600030101010101" pitchFamily="2" charset="-122"/>
              </a:rPr>
              <a:t>访问地址：</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http://localhost:8500/</a:t>
            </a:r>
          </a:p>
        </p:txBody>
      </p:sp>
    </p:spTree>
    <p:extLst>
      <p:ext uri="{BB962C8B-B14F-4D97-AF65-F5344CB8AC3E}">
        <p14:creationId xmlns:p14="http://schemas.microsoft.com/office/powerpoint/2010/main" val="4257340881"/>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zh-CN" altLang="en-US" dirty="0"/>
              <a:t>微服务</a:t>
            </a:r>
          </a:p>
        </p:txBody>
      </p:sp>
      <p:sp>
        <p:nvSpPr>
          <p:cNvPr id="3" name="内容占位符 2">
            <a:extLst>
              <a:ext uri="{FF2B5EF4-FFF2-40B4-BE49-F238E27FC236}">
                <a16:creationId xmlns:a16="http://schemas.microsoft.com/office/drawing/2014/main" id="{A18FBF26-62AC-499E-90F4-FAA5A225D9E6}"/>
              </a:ext>
            </a:extLst>
          </p:cNvPr>
          <p:cNvSpPr>
            <a:spLocks noGrp="1"/>
          </p:cNvSpPr>
          <p:nvPr>
            <p:ph idx="1"/>
          </p:nvPr>
        </p:nvSpPr>
        <p:spPr>
          <a:xfrm>
            <a:off x="838200" y="1168398"/>
            <a:ext cx="10515600" cy="5317066"/>
          </a:xfrm>
        </p:spPr>
        <p:txBody>
          <a:bodyPr>
            <a:noAutofit/>
          </a:bodyPr>
          <a:lstStyle/>
          <a:p>
            <a:pPr marL="0" indent="457200">
              <a:buNone/>
            </a:pPr>
            <a:r>
              <a:rPr lang="zh-CN" altLang="en-US" sz="2400" dirty="0"/>
              <a:t>一种架构模式，提倡将单一应用程序划分成一组小的服务，服务之间互相协调、互相配合，为用户提供最终价值。</a:t>
            </a:r>
            <a:endParaRPr lang="en-US" altLang="zh-CN" sz="2400" dirty="0"/>
          </a:p>
          <a:p>
            <a:pPr marL="0" indent="457200">
              <a:buNone/>
            </a:pPr>
            <a:endParaRPr lang="en-US" altLang="zh-CN" sz="800" dirty="0"/>
          </a:p>
          <a:p>
            <a:pPr marL="0" indent="457200">
              <a:buNone/>
            </a:pPr>
            <a:r>
              <a:rPr lang="zh-CN" altLang="en-US" sz="2400" dirty="0"/>
              <a:t>每个服务运行在其独立的进程中，服务与服务间采用轻量级的通信机制互相沟通（</a:t>
            </a:r>
            <a:r>
              <a:rPr lang="en-US" altLang="zh-CN" sz="2400" dirty="0"/>
              <a:t>RESTful API</a:t>
            </a:r>
            <a:r>
              <a:rPr lang="zh-CN" altLang="en-US" sz="2400" dirty="0"/>
              <a:t>）。</a:t>
            </a:r>
            <a:endParaRPr lang="en-US" altLang="zh-CN" sz="2400" dirty="0"/>
          </a:p>
          <a:p>
            <a:pPr marL="0" indent="457200">
              <a:buNone/>
            </a:pPr>
            <a:endParaRPr lang="en-US" altLang="zh-CN" sz="800" dirty="0"/>
          </a:p>
          <a:p>
            <a:pPr marL="0" indent="457200">
              <a:buNone/>
            </a:pPr>
            <a:r>
              <a:rPr lang="zh-CN" altLang="en-US" sz="2400" dirty="0"/>
              <a:t>每个服务都围绕着具体的业务进行构建，并且能够被独立地部署到生产环境、类生产环境等。</a:t>
            </a:r>
            <a:endParaRPr lang="en-US" altLang="zh-CN" sz="2400" dirty="0"/>
          </a:p>
          <a:p>
            <a:pPr marL="0" indent="457200">
              <a:buNone/>
            </a:pPr>
            <a:endParaRPr lang="en-US" altLang="zh-CN" sz="800" dirty="0"/>
          </a:p>
          <a:p>
            <a:pPr marL="0" indent="457200">
              <a:buNone/>
            </a:pPr>
            <a:r>
              <a:rPr lang="zh-CN" altLang="en-US" sz="2400" dirty="0"/>
              <a:t>应尽量避免统一的、集中式的服管理机制，对具体的一个服务而言，应根据业务上下文，选择合适的语言、工具对其进行构建。</a:t>
            </a:r>
            <a:endParaRPr lang="en-US" altLang="zh-CN" sz="2400" dirty="0"/>
          </a:p>
          <a:p>
            <a:pPr marL="0" indent="0">
              <a:buNone/>
            </a:pPr>
            <a:r>
              <a:rPr lang="en-US" altLang="zh-CN" sz="2400" dirty="0"/>
              <a:t>                                                    </a:t>
            </a:r>
          </a:p>
          <a:p>
            <a:pPr marL="0" indent="0">
              <a:buNone/>
            </a:pPr>
            <a:r>
              <a:rPr lang="en-US" altLang="zh-CN" sz="2400" dirty="0"/>
              <a:t>                                                                                                                ——</a:t>
            </a:r>
            <a:r>
              <a:rPr lang="zh-CN" altLang="en-US" sz="2400" dirty="0"/>
              <a:t>马丁</a:t>
            </a:r>
            <a:r>
              <a:rPr lang="en-US" altLang="zh-CN" sz="2400" dirty="0"/>
              <a:t>•</a:t>
            </a:r>
            <a:r>
              <a:rPr lang="zh-CN" altLang="en-US" sz="2400" dirty="0"/>
              <a:t>福勒</a:t>
            </a:r>
          </a:p>
        </p:txBody>
      </p:sp>
    </p:spTree>
    <p:extLst>
      <p:ext uri="{BB962C8B-B14F-4D97-AF65-F5344CB8AC3E}">
        <p14:creationId xmlns:p14="http://schemas.microsoft.com/office/powerpoint/2010/main" val="2436145172"/>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 http </a:t>
            </a:r>
            <a:r>
              <a:rPr lang="en-US" altLang="zh-CN" dirty="0" err="1"/>
              <a:t>api</a:t>
            </a:r>
            <a:endParaRPr lang="zh-CN" altLang="en-US" dirty="0"/>
          </a:p>
        </p:txBody>
      </p:sp>
      <p:pic>
        <p:nvPicPr>
          <p:cNvPr id="3" name="图片 2">
            <a:extLst>
              <a:ext uri="{FF2B5EF4-FFF2-40B4-BE49-F238E27FC236}">
                <a16:creationId xmlns:a16="http://schemas.microsoft.com/office/drawing/2014/main" id="{D6BD9E21-EC66-4DC1-BB74-FF1540F2C674}"/>
              </a:ext>
            </a:extLst>
          </p:cNvPr>
          <p:cNvPicPr>
            <a:picLocks noChangeAspect="1"/>
          </p:cNvPicPr>
          <p:nvPr/>
        </p:nvPicPr>
        <p:blipFill>
          <a:blip r:embed="rId3"/>
          <a:stretch>
            <a:fillRect/>
          </a:stretch>
        </p:blipFill>
        <p:spPr>
          <a:xfrm>
            <a:off x="1735667" y="2007849"/>
            <a:ext cx="8720667" cy="3549399"/>
          </a:xfrm>
          <a:prstGeom prst="rect">
            <a:avLst/>
          </a:prstGeom>
        </p:spPr>
      </p:pic>
    </p:spTree>
    <p:extLst>
      <p:ext uri="{BB962C8B-B14F-4D97-AF65-F5344CB8AC3E}">
        <p14:creationId xmlns:p14="http://schemas.microsoft.com/office/powerpoint/2010/main" val="952681882"/>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 http </a:t>
            </a:r>
            <a:r>
              <a:rPr lang="en-US" altLang="zh-CN" dirty="0" err="1"/>
              <a:t>api</a:t>
            </a:r>
            <a:endParaRPr lang="zh-CN" altLang="en-US" dirty="0"/>
          </a:p>
        </p:txBody>
      </p:sp>
      <p:pic>
        <p:nvPicPr>
          <p:cNvPr id="3" name="图片 2">
            <a:extLst>
              <a:ext uri="{FF2B5EF4-FFF2-40B4-BE49-F238E27FC236}">
                <a16:creationId xmlns:a16="http://schemas.microsoft.com/office/drawing/2014/main" id="{A96429F1-8A71-4BCE-B6A1-1E2F992094F6}"/>
              </a:ext>
            </a:extLst>
          </p:cNvPr>
          <p:cNvPicPr>
            <a:picLocks noChangeAspect="1"/>
          </p:cNvPicPr>
          <p:nvPr/>
        </p:nvPicPr>
        <p:blipFill>
          <a:blip r:embed="rId3"/>
          <a:stretch>
            <a:fillRect/>
          </a:stretch>
        </p:blipFill>
        <p:spPr>
          <a:xfrm>
            <a:off x="3052233" y="1211720"/>
            <a:ext cx="6087534" cy="3908699"/>
          </a:xfrm>
          <a:prstGeom prst="rect">
            <a:avLst/>
          </a:prstGeom>
        </p:spPr>
      </p:pic>
      <p:pic>
        <p:nvPicPr>
          <p:cNvPr id="5" name="图片 4">
            <a:extLst>
              <a:ext uri="{FF2B5EF4-FFF2-40B4-BE49-F238E27FC236}">
                <a16:creationId xmlns:a16="http://schemas.microsoft.com/office/drawing/2014/main" id="{C828B404-7490-4CD2-9A31-2F5DFD32841E}"/>
              </a:ext>
            </a:extLst>
          </p:cNvPr>
          <p:cNvPicPr>
            <a:picLocks noChangeAspect="1"/>
          </p:cNvPicPr>
          <p:nvPr/>
        </p:nvPicPr>
        <p:blipFill>
          <a:blip r:embed="rId4"/>
          <a:stretch>
            <a:fillRect/>
          </a:stretch>
        </p:blipFill>
        <p:spPr>
          <a:xfrm>
            <a:off x="5596863" y="4368800"/>
            <a:ext cx="1794537" cy="2514129"/>
          </a:xfrm>
          <a:prstGeom prst="rect">
            <a:avLst/>
          </a:prstGeom>
        </p:spPr>
      </p:pic>
    </p:spTree>
    <p:extLst>
      <p:ext uri="{BB962C8B-B14F-4D97-AF65-F5344CB8AC3E}">
        <p14:creationId xmlns:p14="http://schemas.microsoft.com/office/powerpoint/2010/main" val="632348403"/>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 http </a:t>
            </a:r>
            <a:r>
              <a:rPr lang="en-US" altLang="zh-CN" dirty="0" err="1"/>
              <a:t>api</a:t>
            </a:r>
            <a:endParaRPr lang="zh-CN" altLang="en-US" dirty="0"/>
          </a:p>
        </p:txBody>
      </p:sp>
      <p:pic>
        <p:nvPicPr>
          <p:cNvPr id="3" name="图片 2">
            <a:extLst>
              <a:ext uri="{FF2B5EF4-FFF2-40B4-BE49-F238E27FC236}">
                <a16:creationId xmlns:a16="http://schemas.microsoft.com/office/drawing/2014/main" id="{3337A821-9D52-4BB7-938B-AB328E169827}"/>
              </a:ext>
            </a:extLst>
          </p:cNvPr>
          <p:cNvPicPr>
            <a:picLocks noChangeAspect="1"/>
          </p:cNvPicPr>
          <p:nvPr/>
        </p:nvPicPr>
        <p:blipFill>
          <a:blip r:embed="rId3"/>
          <a:stretch>
            <a:fillRect/>
          </a:stretch>
        </p:blipFill>
        <p:spPr>
          <a:xfrm>
            <a:off x="2065866" y="2185162"/>
            <a:ext cx="8060267" cy="2843774"/>
          </a:xfrm>
          <a:prstGeom prst="rect">
            <a:avLst/>
          </a:prstGeom>
        </p:spPr>
      </p:pic>
    </p:spTree>
    <p:extLst>
      <p:ext uri="{BB962C8B-B14F-4D97-AF65-F5344CB8AC3E}">
        <p14:creationId xmlns:p14="http://schemas.microsoft.com/office/powerpoint/2010/main" val="1995258479"/>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 DNS</a:t>
            </a:r>
            <a:endParaRPr lang="zh-CN" altLang="en-US" dirty="0"/>
          </a:p>
        </p:txBody>
      </p:sp>
      <p:sp>
        <p:nvSpPr>
          <p:cNvPr id="3" name="矩形 2">
            <a:extLst>
              <a:ext uri="{FF2B5EF4-FFF2-40B4-BE49-F238E27FC236}">
                <a16:creationId xmlns:a16="http://schemas.microsoft.com/office/drawing/2014/main" id="{DE4E4BF1-D560-4B0E-95A0-BC8EA436274B}"/>
              </a:ext>
            </a:extLst>
          </p:cNvPr>
          <p:cNvSpPr/>
          <p:nvPr/>
        </p:nvSpPr>
        <p:spPr>
          <a:xfrm>
            <a:off x="838200" y="1155404"/>
            <a:ext cx="8322733" cy="369332"/>
          </a:xfrm>
          <a:prstGeom prst="rect">
            <a:avLst/>
          </a:prstGeom>
        </p:spPr>
        <p:txBody>
          <a:bodyPr wrap="square">
            <a:spAutoFit/>
          </a:bodyPr>
          <a:lstStyle/>
          <a:p>
            <a:r>
              <a:rPr lang="en-US" altLang="zh-CN" dirty="0">
                <a:latin typeface="宋体" panose="02010600030101010101" pitchFamily="2" charset="-122"/>
                <a:ea typeface="宋体" panose="02010600030101010101" pitchFamily="2" charset="-122"/>
              </a:rPr>
              <a:t>DnsAgent.exe</a:t>
            </a:r>
            <a:r>
              <a:rPr lang="zh-CN" altLang="en-US" dirty="0">
                <a:latin typeface="宋体" panose="02010600030101010101" pitchFamily="2" charset="-122"/>
                <a:ea typeface="宋体" panose="02010600030101010101" pitchFamily="2" charset="-122"/>
              </a:rPr>
              <a:t>作为</a:t>
            </a:r>
            <a:r>
              <a:rPr lang="en-US" altLang="zh-CN" dirty="0">
                <a:latin typeface="宋体" panose="02010600030101010101" pitchFamily="2" charset="-122"/>
                <a:ea typeface="宋体" panose="02010600030101010101" pitchFamily="2" charset="-122"/>
              </a:rPr>
              <a:t>DNS</a:t>
            </a:r>
            <a:r>
              <a:rPr lang="zh-CN" altLang="en-US" dirty="0">
                <a:latin typeface="宋体" panose="02010600030101010101" pitchFamily="2" charset="-122"/>
                <a:ea typeface="宋体" panose="02010600030101010101" pitchFamily="2" charset="-122"/>
              </a:rPr>
              <a:t>工具</a:t>
            </a:r>
            <a:endParaRPr lang="en-US" altLang="zh-CN" dirty="0">
              <a:latin typeface="宋体" panose="02010600030101010101" pitchFamily="2" charset="-122"/>
              <a:ea typeface="宋体" panose="02010600030101010101" pitchFamily="2" charset="-122"/>
            </a:endParaRPr>
          </a:p>
        </p:txBody>
      </p:sp>
      <p:sp>
        <p:nvSpPr>
          <p:cNvPr id="4" name="矩形 3">
            <a:extLst>
              <a:ext uri="{FF2B5EF4-FFF2-40B4-BE49-F238E27FC236}">
                <a16:creationId xmlns:a16="http://schemas.microsoft.com/office/drawing/2014/main" id="{22C3542B-65FB-41F5-A24D-F025A5EA91E4}"/>
              </a:ext>
            </a:extLst>
          </p:cNvPr>
          <p:cNvSpPr/>
          <p:nvPr/>
        </p:nvSpPr>
        <p:spPr>
          <a:xfrm>
            <a:off x="838200" y="1524736"/>
            <a:ext cx="4572000" cy="2308324"/>
          </a:xfrm>
          <a:prstGeom prst="rect">
            <a:avLst/>
          </a:prstGeom>
        </p:spPr>
        <p:txBody>
          <a:bodyPr>
            <a:spAutoFit/>
          </a:bodyPr>
          <a:lstStyle/>
          <a:p>
            <a:r>
              <a:rPr lang="zh-CN" altLang="en-US" dirty="0"/>
              <a:t>[</a:t>
            </a:r>
          </a:p>
          <a:p>
            <a:r>
              <a:rPr lang="zh-CN" altLang="en-US" dirty="0"/>
              <a:t>  {</a:t>
            </a:r>
          </a:p>
          <a:p>
            <a:r>
              <a:rPr lang="zh-CN" altLang="en-US" dirty="0"/>
              <a:t>  "Pattern": "^.*\\.consul$",</a:t>
            </a:r>
          </a:p>
          <a:p>
            <a:r>
              <a:rPr lang="zh-CN" altLang="en-US" dirty="0"/>
              <a:t>  "NameServer": "127.0.0.1:8600",</a:t>
            </a:r>
          </a:p>
          <a:p>
            <a:r>
              <a:rPr lang="zh-CN" altLang="en-US" dirty="0"/>
              <a:t>  "QueryTimeout": 1000,</a:t>
            </a:r>
          </a:p>
          <a:p>
            <a:r>
              <a:rPr lang="zh-CN" altLang="en-US" dirty="0"/>
              <a:t>  "CompressionMutation": false</a:t>
            </a:r>
          </a:p>
          <a:p>
            <a:r>
              <a:rPr lang="zh-CN" altLang="en-US" dirty="0"/>
              <a:t>  }</a:t>
            </a:r>
          </a:p>
          <a:p>
            <a:r>
              <a:rPr lang="zh-CN" altLang="en-US" dirty="0"/>
              <a:t>]</a:t>
            </a:r>
          </a:p>
        </p:txBody>
      </p:sp>
      <p:sp>
        <p:nvSpPr>
          <p:cNvPr id="5" name="矩形 4">
            <a:extLst>
              <a:ext uri="{FF2B5EF4-FFF2-40B4-BE49-F238E27FC236}">
                <a16:creationId xmlns:a16="http://schemas.microsoft.com/office/drawing/2014/main" id="{2D7A7E43-CA84-4E06-9B1B-8494D6CEFF84}"/>
              </a:ext>
            </a:extLst>
          </p:cNvPr>
          <p:cNvSpPr/>
          <p:nvPr/>
        </p:nvSpPr>
        <p:spPr>
          <a:xfrm>
            <a:off x="830580" y="4293354"/>
            <a:ext cx="8322733" cy="369332"/>
          </a:xfrm>
          <a:prstGeom prst="rect">
            <a:avLst/>
          </a:prstGeom>
        </p:spPr>
        <p:txBody>
          <a:bodyPr wrap="square">
            <a:spAutoFit/>
          </a:bodyPr>
          <a:lstStyle/>
          <a:p>
            <a:r>
              <a:rPr lang="zh-CN" altLang="en-US" dirty="0">
                <a:latin typeface="宋体" panose="02010600030101010101" pitchFamily="2" charset="-122"/>
                <a:ea typeface="宋体" panose="02010600030101010101" pitchFamily="2" charset="-122"/>
              </a:rPr>
              <a:t>访问地址：</a:t>
            </a:r>
            <a:r>
              <a:rPr lang="en-US" altLang="zh-CN" dirty="0">
                <a:latin typeface="宋体" panose="02010600030101010101" pitchFamily="2" charset="-122"/>
                <a:ea typeface="宋体" panose="02010600030101010101" pitchFamily="2" charset="-122"/>
              </a:rPr>
              <a:t>http://</a:t>
            </a:r>
            <a:r>
              <a:rPr lang="zh-CN" altLang="en-US" dirty="0">
                <a:latin typeface="宋体" panose="02010600030101010101" pitchFamily="2" charset="-122"/>
                <a:ea typeface="宋体" panose="02010600030101010101" pitchFamily="2" charset="-122"/>
              </a:rPr>
              <a:t>服务名称</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service.consul</a:t>
            </a:r>
            <a:endParaRPr lang="en-US"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012535970"/>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4595722" y="2754644"/>
            <a:ext cx="300055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a:t>Ocelot</a:t>
            </a:r>
            <a:endParaRPr lang="zh-CN" altLang="en-US" sz="6600" dirty="0"/>
          </a:p>
        </p:txBody>
      </p:sp>
      <p:sp>
        <p:nvSpPr>
          <p:cNvPr id="3" name="矩形 2">
            <a:extLst>
              <a:ext uri="{FF2B5EF4-FFF2-40B4-BE49-F238E27FC236}">
                <a16:creationId xmlns:a16="http://schemas.microsoft.com/office/drawing/2014/main" id="{2F0329B6-B929-46B5-A4B9-89C41167BE3B}"/>
              </a:ext>
            </a:extLst>
          </p:cNvPr>
          <p:cNvSpPr/>
          <p:nvPr/>
        </p:nvSpPr>
        <p:spPr>
          <a:xfrm>
            <a:off x="3923731" y="3729587"/>
            <a:ext cx="3902350" cy="369332"/>
          </a:xfrm>
          <a:prstGeom prst="rect">
            <a:avLst/>
          </a:prstGeom>
        </p:spPr>
        <p:txBody>
          <a:bodyPr wrap="none">
            <a:spAutoFit/>
          </a:bodyPr>
          <a:lstStyle/>
          <a:p>
            <a:r>
              <a:rPr lang="zh-CN" altLang="en-US" dirty="0"/>
              <a:t>https://github.com/TomPallister/Ocelot</a:t>
            </a:r>
          </a:p>
        </p:txBody>
      </p:sp>
    </p:spTree>
    <p:extLst>
      <p:ext uri="{BB962C8B-B14F-4D97-AF65-F5344CB8AC3E}">
        <p14:creationId xmlns:p14="http://schemas.microsoft.com/office/powerpoint/2010/main" val="36444253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Ocelot</a:t>
            </a:r>
            <a:endParaRPr lang="zh-CN" altLang="en-US" dirty="0"/>
          </a:p>
        </p:txBody>
      </p:sp>
      <p:pic>
        <p:nvPicPr>
          <p:cNvPr id="6" name="图片 5">
            <a:extLst>
              <a:ext uri="{FF2B5EF4-FFF2-40B4-BE49-F238E27FC236}">
                <a16:creationId xmlns:a16="http://schemas.microsoft.com/office/drawing/2014/main" id="{5DE8D190-255D-4202-B06D-469F8A259BAA}"/>
              </a:ext>
            </a:extLst>
          </p:cNvPr>
          <p:cNvPicPr/>
          <p:nvPr/>
        </p:nvPicPr>
        <p:blipFill>
          <a:blip r:embed="rId2"/>
          <a:stretch>
            <a:fillRect/>
          </a:stretch>
        </p:blipFill>
        <p:spPr>
          <a:xfrm>
            <a:off x="3187700" y="2765401"/>
            <a:ext cx="5816600" cy="2793049"/>
          </a:xfrm>
          <a:prstGeom prst="rect">
            <a:avLst/>
          </a:prstGeom>
        </p:spPr>
      </p:pic>
      <p:sp>
        <p:nvSpPr>
          <p:cNvPr id="5" name="内容占位符 2">
            <a:extLst>
              <a:ext uri="{FF2B5EF4-FFF2-40B4-BE49-F238E27FC236}">
                <a16:creationId xmlns:a16="http://schemas.microsoft.com/office/drawing/2014/main" id="{4A1B7961-203C-4FDF-933B-807BFFBF76ED}"/>
              </a:ext>
            </a:extLst>
          </p:cNvPr>
          <p:cNvSpPr>
            <a:spLocks noGrp="1"/>
          </p:cNvSpPr>
          <p:nvPr>
            <p:ph idx="1"/>
          </p:nvPr>
        </p:nvSpPr>
        <p:spPr>
          <a:xfrm>
            <a:off x="2193650" y="1709401"/>
            <a:ext cx="7886700" cy="674998"/>
          </a:xfrm>
        </p:spPr>
        <p:txBody>
          <a:bodyPr>
            <a:normAutofit/>
          </a:bodyPr>
          <a:lstStyle/>
          <a:p>
            <a:pPr marL="0" indent="457200">
              <a:buNone/>
            </a:pPr>
            <a:r>
              <a:rPr lang="en-US" altLang="zh-CN" sz="2000" dirty="0" err="1"/>
              <a:t>Api</a:t>
            </a:r>
            <a:r>
              <a:rPr lang="zh-CN" altLang="en-US" sz="2000" dirty="0"/>
              <a:t>网关，可以完成统一验证，监控等工作。</a:t>
            </a:r>
          </a:p>
        </p:txBody>
      </p:sp>
    </p:spTree>
    <p:extLst>
      <p:ext uri="{BB962C8B-B14F-4D97-AF65-F5344CB8AC3E}">
        <p14:creationId xmlns:p14="http://schemas.microsoft.com/office/powerpoint/2010/main" val="26942461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Ocelot</a:t>
            </a:r>
            <a:endParaRPr lang="zh-CN" altLang="en-US" dirty="0"/>
          </a:p>
        </p:txBody>
      </p:sp>
      <p:sp>
        <p:nvSpPr>
          <p:cNvPr id="3" name="矩形 2">
            <a:extLst>
              <a:ext uri="{FF2B5EF4-FFF2-40B4-BE49-F238E27FC236}">
                <a16:creationId xmlns:a16="http://schemas.microsoft.com/office/drawing/2014/main" id="{B53948CE-1337-4152-A147-C9E683AF050D}"/>
              </a:ext>
            </a:extLst>
          </p:cNvPr>
          <p:cNvSpPr/>
          <p:nvPr/>
        </p:nvSpPr>
        <p:spPr>
          <a:xfrm>
            <a:off x="2494314" y="1415534"/>
            <a:ext cx="2411238" cy="369332"/>
          </a:xfrm>
          <a:prstGeom prst="rect">
            <a:avLst/>
          </a:prstGeom>
        </p:spPr>
        <p:txBody>
          <a:bodyPr wrap="none">
            <a:spAutoFit/>
          </a:bodyPr>
          <a:lstStyle/>
          <a:p>
            <a:r>
              <a:rPr lang="en-US" altLang="zh-CN" dirty="0">
                <a:latin typeface="等线" panose="02010600030101010101" pitchFamily="2" charset="-122"/>
                <a:cs typeface="Times New Roman" panose="02020603050405020304" pitchFamily="18" charset="0"/>
              </a:rPr>
              <a:t>Install-Package Ocelot</a:t>
            </a:r>
            <a:endParaRPr lang="zh-CN" altLang="en-US" dirty="0"/>
          </a:p>
        </p:txBody>
      </p:sp>
      <p:sp>
        <p:nvSpPr>
          <p:cNvPr id="4" name="矩形 3">
            <a:extLst>
              <a:ext uri="{FF2B5EF4-FFF2-40B4-BE49-F238E27FC236}">
                <a16:creationId xmlns:a16="http://schemas.microsoft.com/office/drawing/2014/main" id="{1D19959F-84F3-4BBE-AD6D-D84B4D89DD4D}"/>
              </a:ext>
            </a:extLst>
          </p:cNvPr>
          <p:cNvSpPr/>
          <p:nvPr/>
        </p:nvSpPr>
        <p:spPr>
          <a:xfrm>
            <a:off x="2743201" y="2276483"/>
            <a:ext cx="5884333" cy="3416320"/>
          </a:xfrm>
          <a:prstGeom prst="rect">
            <a:avLst/>
          </a:prstGeom>
        </p:spPr>
        <p:txBody>
          <a:bodyPr wrap="square">
            <a:spAutoFit/>
          </a:bodyPr>
          <a:lstStyle/>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public</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static</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IWebHost</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BuildWebHost</a:t>
            </a:r>
            <a:r>
              <a:rPr lang="en-US" altLang="zh-CN" sz="1200" kern="0" dirty="0">
                <a:solidFill>
                  <a:srgbClr val="000000"/>
                </a:solidFill>
                <a:latin typeface="新宋体" panose="02010609030101010101" pitchFamily="49" charset="-122"/>
                <a:cs typeface="新宋体" panose="02010609030101010101" pitchFamily="49" charset="-122"/>
              </a:rPr>
              <a:t>(</a:t>
            </a:r>
            <a:r>
              <a:rPr lang="en-US" altLang="zh-CN" sz="1200" kern="0" dirty="0">
                <a:solidFill>
                  <a:srgbClr val="0000FF"/>
                </a:solidFill>
                <a:latin typeface="新宋体" panose="02010609030101010101" pitchFamily="49" charset="-122"/>
                <a:cs typeface="新宋体" panose="02010609030101010101" pitchFamily="49" charset="-122"/>
              </a:rPr>
              <a:t>string</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args</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IWebHostBuilder</a:t>
            </a:r>
            <a:r>
              <a:rPr lang="en-US" altLang="zh-CN" sz="1200" kern="0" dirty="0">
                <a:solidFill>
                  <a:srgbClr val="000000"/>
                </a:solidFill>
                <a:latin typeface="新宋体" panose="02010609030101010101" pitchFamily="49" charset="-122"/>
                <a:cs typeface="新宋体" panose="02010609030101010101" pitchFamily="49" charset="-122"/>
              </a:rPr>
              <a:t> builder = </a:t>
            </a:r>
            <a:r>
              <a:rPr lang="en-US" altLang="zh-CN" sz="1200" kern="0" dirty="0">
                <a:solidFill>
                  <a:srgbClr val="0000FF"/>
                </a:solidFill>
                <a:latin typeface="新宋体" panose="02010609030101010101" pitchFamily="49" charset="-122"/>
                <a:cs typeface="新宋体" panose="02010609030101010101" pitchFamily="49" charset="-122"/>
              </a:rPr>
              <a:t>new</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WebHostBuilder</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8000"/>
                </a:solidFill>
                <a:latin typeface="新宋体" panose="02010609030101010101" pitchFamily="49" charset="-122"/>
                <a:cs typeface="新宋体" panose="02010609030101010101" pitchFamily="49" charset="-122"/>
              </a:rPr>
              <a:t>//</a:t>
            </a:r>
            <a:r>
              <a:rPr lang="zh-CN" altLang="zh-CN" sz="1200" kern="0" dirty="0">
                <a:solidFill>
                  <a:srgbClr val="008000"/>
                </a:solidFill>
                <a:latin typeface="等线" panose="02010600030101010101" pitchFamily="2" charset="-122"/>
                <a:ea typeface="新宋体" panose="02010609030101010101" pitchFamily="49" charset="-122"/>
                <a:cs typeface="新宋体" panose="02010609030101010101" pitchFamily="49" charset="-122"/>
              </a:rPr>
              <a:t>注入</a:t>
            </a:r>
            <a:r>
              <a:rPr lang="en-US" altLang="zh-CN" sz="1200" kern="0" dirty="0" err="1">
                <a:solidFill>
                  <a:srgbClr val="008000"/>
                </a:solidFill>
                <a:latin typeface="等线" panose="02010600030101010101" pitchFamily="2" charset="-122"/>
                <a:ea typeface="新宋体" panose="02010609030101010101" pitchFamily="49" charset="-122"/>
                <a:cs typeface="新宋体" panose="02010609030101010101" pitchFamily="49" charset="-122"/>
              </a:rPr>
              <a:t>WebHostBuilder</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return</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builder.ConfigureServices</a:t>
            </a:r>
            <a:r>
              <a:rPr lang="en-US" altLang="zh-CN" sz="1200" kern="0" dirty="0">
                <a:solidFill>
                  <a:srgbClr val="000000"/>
                </a:solidFill>
                <a:latin typeface="新宋体" panose="02010609030101010101" pitchFamily="49" charset="-122"/>
                <a:cs typeface="新宋体" panose="02010609030101010101" pitchFamily="49" charset="-122"/>
              </a:rPr>
              <a:t>(service =&gt;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service.AddSingleton</a:t>
            </a:r>
            <a:r>
              <a:rPr lang="en-US" altLang="zh-CN" sz="1200" kern="0" dirty="0">
                <a:solidFill>
                  <a:srgbClr val="000000"/>
                </a:solidFill>
                <a:latin typeface="新宋体" panose="02010609030101010101" pitchFamily="49" charset="-122"/>
                <a:cs typeface="新宋体" panose="02010609030101010101" pitchFamily="49" charset="-122"/>
              </a:rPr>
              <a:t>(builder);</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8000"/>
                </a:solidFill>
                <a:latin typeface="新宋体" panose="02010609030101010101" pitchFamily="49" charset="-122"/>
                <a:cs typeface="新宋体" panose="02010609030101010101" pitchFamily="49" charset="-122"/>
              </a:rPr>
              <a:t>//</a:t>
            </a:r>
            <a:r>
              <a:rPr lang="zh-CN" altLang="zh-CN" sz="1200" kern="0" dirty="0">
                <a:solidFill>
                  <a:srgbClr val="008000"/>
                </a:solidFill>
                <a:latin typeface="等线" panose="02010600030101010101" pitchFamily="2" charset="-122"/>
                <a:ea typeface="新宋体" panose="02010609030101010101" pitchFamily="49" charset="-122"/>
                <a:cs typeface="新宋体" panose="02010609030101010101" pitchFamily="49" charset="-122"/>
              </a:rPr>
              <a:t>加载</a:t>
            </a:r>
            <a:r>
              <a:rPr lang="en-US" altLang="zh-CN" sz="1200" kern="0" dirty="0">
                <a:solidFill>
                  <a:srgbClr val="008000"/>
                </a:solidFill>
                <a:latin typeface="等线" panose="02010600030101010101" pitchFamily="2" charset="-122"/>
                <a:ea typeface="新宋体" panose="02010609030101010101" pitchFamily="49" charset="-122"/>
                <a:cs typeface="新宋体" panose="02010609030101010101" pitchFamily="49" charset="-122"/>
              </a:rPr>
              <a:t>configuration</a:t>
            </a:r>
            <a:r>
              <a:rPr lang="zh-CN" altLang="zh-CN" sz="1200" kern="0" dirty="0">
                <a:solidFill>
                  <a:srgbClr val="008000"/>
                </a:solidFill>
                <a:latin typeface="等线" panose="02010600030101010101" pitchFamily="2" charset="-122"/>
                <a:ea typeface="新宋体" panose="02010609030101010101" pitchFamily="49" charset="-122"/>
                <a:cs typeface="新宋体" panose="02010609030101010101" pitchFamily="49" charset="-122"/>
              </a:rPr>
              <a:t>配置文人年</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ConfigureAppConfiguration</a:t>
            </a:r>
            <a:r>
              <a:rPr lang="en-US" altLang="zh-CN" sz="1200" kern="0" dirty="0">
                <a:solidFill>
                  <a:srgbClr val="000000"/>
                </a:solidFill>
                <a:latin typeface="新宋体" panose="02010609030101010101" pitchFamily="49" charset="-122"/>
                <a:cs typeface="新宋体" panose="02010609030101010101" pitchFamily="49" charset="-122"/>
              </a:rPr>
              <a:t>(</a:t>
            </a:r>
            <a:r>
              <a:rPr lang="en-US" altLang="zh-CN" sz="1200" kern="0" dirty="0" err="1">
                <a:solidFill>
                  <a:srgbClr val="000000"/>
                </a:solidFill>
                <a:latin typeface="新宋体" panose="02010609030101010101" pitchFamily="49" charset="-122"/>
                <a:cs typeface="新宋体" panose="02010609030101010101" pitchFamily="49" charset="-122"/>
              </a:rPr>
              <a:t>conbuilder</a:t>
            </a:r>
            <a:r>
              <a:rPr lang="en-US" altLang="zh-CN" sz="1200" kern="0" dirty="0">
                <a:solidFill>
                  <a:srgbClr val="000000"/>
                </a:solidFill>
                <a:latin typeface="新宋体" panose="02010609030101010101" pitchFamily="49" charset="-122"/>
                <a:cs typeface="新宋体" panose="02010609030101010101" pitchFamily="49" charset="-122"/>
              </a:rPr>
              <a:t> =&gt;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conbuilder.AddJsonFile</a:t>
            </a:r>
            <a:r>
              <a:rPr lang="en-US" altLang="zh-CN" sz="1200" kern="0" dirty="0">
                <a:solidFill>
                  <a:srgbClr val="000000"/>
                </a:solidFill>
                <a:latin typeface="新宋体" panose="02010609030101010101" pitchFamily="49" charset="-122"/>
                <a:cs typeface="新宋体" panose="02010609030101010101" pitchFamily="49" charset="-122"/>
              </a:rPr>
              <a:t>(</a:t>
            </a:r>
            <a:r>
              <a:rPr lang="en-US" altLang="zh-CN" sz="1200" kern="0" dirty="0">
                <a:solidFill>
                  <a:srgbClr val="A31515"/>
                </a:solidFill>
                <a:latin typeface="新宋体" panose="02010609030101010101" pitchFamily="49" charset="-122"/>
                <a:cs typeface="新宋体" panose="02010609030101010101" pitchFamily="49" charset="-122"/>
              </a:rPr>
              <a:t>"</a:t>
            </a:r>
            <a:r>
              <a:rPr lang="en-US" altLang="zh-CN" sz="1200" kern="0" dirty="0" err="1">
                <a:solidFill>
                  <a:srgbClr val="A31515"/>
                </a:solidFill>
                <a:latin typeface="新宋体" panose="02010609030101010101" pitchFamily="49" charset="-122"/>
                <a:cs typeface="新宋体" panose="02010609030101010101" pitchFamily="49" charset="-122"/>
              </a:rPr>
              <a:t>configuration.json</a:t>
            </a:r>
            <a:r>
              <a:rPr lang="en-US" altLang="zh-CN" sz="1200" kern="0" dirty="0">
                <a:solidFill>
                  <a:srgbClr val="A31515"/>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UseKestrel</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UseUrls</a:t>
            </a:r>
            <a:r>
              <a:rPr lang="en-US" altLang="zh-CN" sz="1200" kern="0" dirty="0">
                <a:solidFill>
                  <a:srgbClr val="000000"/>
                </a:solidFill>
                <a:latin typeface="新宋体" panose="02010609030101010101" pitchFamily="49" charset="-122"/>
                <a:cs typeface="新宋体" panose="02010609030101010101" pitchFamily="49" charset="-122"/>
              </a:rPr>
              <a:t>(</a:t>
            </a:r>
            <a:r>
              <a:rPr lang="en-US" altLang="zh-CN" sz="1200" kern="0" dirty="0">
                <a:solidFill>
                  <a:srgbClr val="A31515"/>
                </a:solidFill>
                <a:latin typeface="新宋体" panose="02010609030101010101" pitchFamily="49" charset="-122"/>
                <a:cs typeface="新宋体" panose="02010609030101010101" pitchFamily="49" charset="-122"/>
              </a:rPr>
              <a:t>"http://*:5000"</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UseStartup</a:t>
            </a:r>
            <a:r>
              <a:rPr lang="en-US" altLang="zh-CN" sz="1200" kern="0" dirty="0">
                <a:solidFill>
                  <a:srgbClr val="000000"/>
                </a:solidFill>
                <a:latin typeface="新宋体" panose="02010609030101010101" pitchFamily="49" charset="-122"/>
                <a:cs typeface="新宋体" panose="02010609030101010101" pitchFamily="49" charset="-122"/>
              </a:rPr>
              <a:t>&lt;Startup&gt;()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.Build();</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en-US" sz="1200" dirty="0"/>
          </a:p>
        </p:txBody>
      </p:sp>
    </p:spTree>
    <p:extLst>
      <p:ext uri="{BB962C8B-B14F-4D97-AF65-F5344CB8AC3E}">
        <p14:creationId xmlns:p14="http://schemas.microsoft.com/office/powerpoint/2010/main" val="16214827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Ocelot</a:t>
            </a:r>
            <a:endParaRPr lang="zh-CN" altLang="en-US" dirty="0"/>
          </a:p>
        </p:txBody>
      </p:sp>
      <p:sp>
        <p:nvSpPr>
          <p:cNvPr id="5" name="矩形 4">
            <a:extLst>
              <a:ext uri="{FF2B5EF4-FFF2-40B4-BE49-F238E27FC236}">
                <a16:creationId xmlns:a16="http://schemas.microsoft.com/office/drawing/2014/main" id="{5C6E9FCC-0CA1-4711-AAD3-22CAC740C517}"/>
              </a:ext>
            </a:extLst>
          </p:cNvPr>
          <p:cNvSpPr/>
          <p:nvPr/>
        </p:nvSpPr>
        <p:spPr>
          <a:xfrm>
            <a:off x="2227830" y="2288465"/>
            <a:ext cx="6663267" cy="1938992"/>
          </a:xfrm>
          <a:prstGeom prst="rect">
            <a:avLst/>
          </a:prstGeom>
        </p:spPr>
        <p:txBody>
          <a:bodyPr wrap="square">
            <a:spAutoFit/>
          </a:bodyPr>
          <a:lstStyle/>
          <a:p>
            <a:r>
              <a:rPr lang="zh-CN" altLang="zh-CN" sz="1200" kern="0" dirty="0">
                <a:solidFill>
                  <a:srgbClr val="000000"/>
                </a:solidFill>
                <a:latin typeface="等线" panose="02010600030101010101" pitchFamily="2" charset="-122"/>
                <a:ea typeface="新宋体" panose="02010609030101010101" pitchFamily="49" charset="-122"/>
                <a:cs typeface="新宋体" panose="02010609030101010101" pitchFamily="49" charset="-122"/>
              </a:rPr>
              <a:t> </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public</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void</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ConfigureServices</a:t>
            </a:r>
            <a:r>
              <a:rPr lang="en-US" altLang="zh-CN" sz="1200" kern="0" dirty="0">
                <a:solidFill>
                  <a:srgbClr val="000000"/>
                </a:solidFill>
                <a:latin typeface="新宋体" panose="02010609030101010101" pitchFamily="49" charset="-122"/>
                <a:cs typeface="新宋体" panose="02010609030101010101" pitchFamily="49" charset="-122"/>
              </a:rPr>
              <a:t>(</a:t>
            </a:r>
            <a:r>
              <a:rPr lang="en-US" altLang="zh-CN" sz="1200" kern="0" dirty="0" err="1">
                <a:solidFill>
                  <a:srgbClr val="000000"/>
                </a:solidFill>
                <a:latin typeface="新宋体" panose="02010609030101010101" pitchFamily="49" charset="-122"/>
                <a:cs typeface="新宋体" panose="02010609030101010101" pitchFamily="49" charset="-122"/>
              </a:rPr>
              <a:t>IServiceCollection</a:t>
            </a:r>
            <a:r>
              <a:rPr lang="en-US" altLang="zh-CN" sz="1200" kern="0" dirty="0">
                <a:solidFill>
                  <a:srgbClr val="000000"/>
                </a:solidFill>
                <a:latin typeface="新宋体" panose="02010609030101010101" pitchFamily="49" charset="-122"/>
                <a:cs typeface="新宋体" panose="02010609030101010101" pitchFamily="49" charset="-122"/>
              </a:rPr>
              <a:t> services)</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8000"/>
                </a:solidFill>
                <a:latin typeface="新宋体" panose="02010609030101010101" pitchFamily="49" charset="-122"/>
                <a:cs typeface="新宋体" panose="02010609030101010101" pitchFamily="49" charset="-122"/>
              </a:rPr>
              <a:t>//</a:t>
            </a:r>
            <a:r>
              <a:rPr lang="zh-CN" altLang="zh-CN" sz="1200" kern="0" dirty="0">
                <a:solidFill>
                  <a:srgbClr val="008000"/>
                </a:solidFill>
                <a:latin typeface="等线" panose="02010600030101010101" pitchFamily="2" charset="-122"/>
                <a:ea typeface="新宋体" panose="02010609030101010101" pitchFamily="49" charset="-122"/>
                <a:cs typeface="新宋体" panose="02010609030101010101" pitchFamily="49" charset="-122"/>
              </a:rPr>
              <a:t>注入配置文件，</a:t>
            </a:r>
            <a:r>
              <a:rPr lang="en-US" altLang="zh-CN" sz="1200" kern="0" dirty="0" err="1">
                <a:solidFill>
                  <a:srgbClr val="008000"/>
                </a:solidFill>
                <a:latin typeface="等线" panose="02010600030101010101" pitchFamily="2" charset="-122"/>
                <a:ea typeface="新宋体" panose="02010609030101010101" pitchFamily="49" charset="-122"/>
                <a:cs typeface="新宋体" panose="02010609030101010101" pitchFamily="49" charset="-122"/>
              </a:rPr>
              <a:t>AddOcelot</a:t>
            </a:r>
            <a:r>
              <a:rPr lang="zh-CN" altLang="zh-CN" sz="1200" kern="0" dirty="0">
                <a:solidFill>
                  <a:srgbClr val="008000"/>
                </a:solidFill>
                <a:latin typeface="等线" panose="02010600030101010101" pitchFamily="2" charset="-122"/>
                <a:ea typeface="新宋体" panose="02010609030101010101" pitchFamily="49" charset="-122"/>
                <a:cs typeface="新宋体" panose="02010609030101010101" pitchFamily="49" charset="-122"/>
              </a:rPr>
              <a:t>要求参数是</a:t>
            </a:r>
            <a:r>
              <a:rPr lang="en-US" altLang="zh-CN" sz="1200" kern="0" dirty="0" err="1">
                <a:solidFill>
                  <a:srgbClr val="008000"/>
                </a:solidFill>
                <a:latin typeface="等线" panose="02010600030101010101" pitchFamily="2" charset="-122"/>
                <a:ea typeface="新宋体" panose="02010609030101010101" pitchFamily="49" charset="-122"/>
                <a:cs typeface="新宋体" panose="02010609030101010101" pitchFamily="49" charset="-122"/>
              </a:rPr>
              <a:t>IConfigurationRoot</a:t>
            </a:r>
            <a:r>
              <a:rPr lang="zh-CN" altLang="zh-CN" sz="1200" kern="0" dirty="0">
                <a:solidFill>
                  <a:srgbClr val="008000"/>
                </a:solidFill>
                <a:latin typeface="等线" panose="02010600030101010101" pitchFamily="2" charset="-122"/>
                <a:ea typeface="新宋体" panose="02010609030101010101" pitchFamily="49" charset="-122"/>
                <a:cs typeface="新宋体" panose="02010609030101010101" pitchFamily="49" charset="-122"/>
              </a:rPr>
              <a:t>类型，所以要作个转换</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services.AddOcelot</a:t>
            </a:r>
            <a:r>
              <a:rPr lang="en-US" altLang="zh-CN" sz="1200" kern="0" dirty="0">
                <a:solidFill>
                  <a:srgbClr val="000000"/>
                </a:solidFill>
                <a:latin typeface="新宋体" panose="02010609030101010101" pitchFamily="49" charset="-122"/>
                <a:cs typeface="新宋体" panose="02010609030101010101" pitchFamily="49" charset="-122"/>
              </a:rPr>
              <a:t>(Configuration </a:t>
            </a:r>
            <a:r>
              <a:rPr lang="en-US" altLang="zh-CN" sz="1200" kern="0" dirty="0">
                <a:solidFill>
                  <a:srgbClr val="0000FF"/>
                </a:solidFill>
                <a:latin typeface="新宋体" panose="02010609030101010101" pitchFamily="49" charset="-122"/>
                <a:cs typeface="新宋体" panose="02010609030101010101" pitchFamily="49" charset="-122"/>
              </a:rPr>
              <a:t>as</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ConfigurationRoot</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public</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void</a:t>
            </a:r>
            <a:r>
              <a:rPr lang="en-US" altLang="zh-CN" sz="1200" kern="0" dirty="0">
                <a:solidFill>
                  <a:srgbClr val="000000"/>
                </a:solidFill>
                <a:latin typeface="新宋体" panose="02010609030101010101" pitchFamily="49" charset="-122"/>
                <a:cs typeface="新宋体" panose="02010609030101010101" pitchFamily="49" charset="-122"/>
              </a:rPr>
              <a:t> Configure(</a:t>
            </a:r>
            <a:r>
              <a:rPr lang="en-US" altLang="zh-CN" sz="1200" kern="0" dirty="0" err="1">
                <a:solidFill>
                  <a:srgbClr val="000000"/>
                </a:solidFill>
                <a:latin typeface="新宋体" panose="02010609030101010101" pitchFamily="49" charset="-122"/>
                <a:cs typeface="新宋体" panose="02010609030101010101" pitchFamily="49" charset="-122"/>
              </a:rPr>
              <a:t>IApplicationBuilder</a:t>
            </a:r>
            <a:r>
              <a:rPr lang="en-US" altLang="zh-CN" sz="1200" kern="0" dirty="0">
                <a:solidFill>
                  <a:srgbClr val="000000"/>
                </a:solidFill>
                <a:latin typeface="新宋体" panose="02010609030101010101" pitchFamily="49" charset="-122"/>
                <a:cs typeface="新宋体" panose="02010609030101010101" pitchFamily="49" charset="-122"/>
              </a:rPr>
              <a:t> app, </a:t>
            </a:r>
            <a:r>
              <a:rPr lang="en-US" altLang="zh-CN" sz="1200" kern="0" dirty="0" err="1">
                <a:solidFill>
                  <a:srgbClr val="000000"/>
                </a:solidFill>
                <a:latin typeface="新宋体" panose="02010609030101010101" pitchFamily="49" charset="-122"/>
                <a:cs typeface="新宋体" panose="02010609030101010101" pitchFamily="49" charset="-122"/>
              </a:rPr>
              <a:t>IHostingEnvironment</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env</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8000"/>
                </a:solidFill>
                <a:latin typeface="新宋体" panose="02010609030101010101" pitchFamily="49" charset="-122"/>
                <a:cs typeface="新宋体" panose="02010609030101010101" pitchFamily="49" charset="-122"/>
              </a:rPr>
              <a:t>//</a:t>
            </a:r>
            <a:r>
              <a:rPr lang="zh-CN" altLang="zh-CN" sz="1200" kern="0" dirty="0">
                <a:solidFill>
                  <a:srgbClr val="008000"/>
                </a:solidFill>
                <a:latin typeface="等线" panose="02010600030101010101" pitchFamily="2" charset="-122"/>
                <a:ea typeface="新宋体" panose="02010609030101010101" pitchFamily="49" charset="-122"/>
                <a:cs typeface="新宋体" panose="02010609030101010101" pitchFamily="49" charset="-122"/>
              </a:rPr>
              <a:t>添加中间件</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app.UseOcelot</a:t>
            </a:r>
            <a:r>
              <a:rPr lang="en-US" altLang="zh-CN" sz="1200" kern="0" dirty="0">
                <a:solidFill>
                  <a:srgbClr val="000000"/>
                </a:solidFill>
                <a:latin typeface="新宋体" panose="02010609030101010101" pitchFamily="49" charset="-122"/>
                <a:cs typeface="新宋体" panose="02010609030101010101" pitchFamily="49" charset="-122"/>
              </a:rPr>
              <a:t>().Wait();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8127719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Ocelot</a:t>
            </a:r>
            <a:endParaRPr lang="zh-CN" altLang="en-US" dirty="0"/>
          </a:p>
        </p:txBody>
      </p:sp>
      <p:sp>
        <p:nvSpPr>
          <p:cNvPr id="3" name="矩形 2">
            <a:extLst>
              <a:ext uri="{FF2B5EF4-FFF2-40B4-BE49-F238E27FC236}">
                <a16:creationId xmlns:a16="http://schemas.microsoft.com/office/drawing/2014/main" id="{686631D5-C552-48D8-9FE2-A21CFB41C28B}"/>
              </a:ext>
            </a:extLst>
          </p:cNvPr>
          <p:cNvSpPr/>
          <p:nvPr/>
        </p:nvSpPr>
        <p:spPr>
          <a:xfrm>
            <a:off x="1028243" y="1425588"/>
            <a:ext cx="6604000" cy="8586966"/>
          </a:xfrm>
          <a:prstGeom prst="rect">
            <a:avLst/>
          </a:prstGeom>
        </p:spPr>
        <p:txBody>
          <a:bodyPr wrap="square">
            <a:spAutoFit/>
          </a:bodyPr>
          <a:lstStyle/>
          <a:p>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ReRoutes</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DownstreamPathTemplate</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A31515"/>
                </a:solidFill>
                <a:latin typeface="新宋体" panose="02010609030101010101" pitchFamily="49" charset="-122"/>
                <a:cs typeface="新宋体" panose="02010609030101010101" pitchFamily="49" charset="-122"/>
              </a:rPr>
              <a:t>"/</a:t>
            </a:r>
            <a:r>
              <a:rPr lang="en-US" altLang="zh-CN" sz="1200" kern="0" dirty="0" err="1">
                <a:solidFill>
                  <a:srgbClr val="A31515"/>
                </a:solidFill>
                <a:latin typeface="新宋体" panose="02010609030101010101" pitchFamily="49" charset="-122"/>
                <a:cs typeface="新宋体" panose="02010609030101010101" pitchFamily="49" charset="-122"/>
              </a:rPr>
              <a:t>demoaapi</a:t>
            </a:r>
            <a:r>
              <a:rPr lang="en-US" altLang="zh-CN" sz="1200" kern="0" dirty="0">
                <a:solidFill>
                  <a:srgbClr val="A31515"/>
                </a:solidFill>
                <a:latin typeface="新宋体" panose="02010609030101010101" pitchFamily="49" charset="-122"/>
                <a:cs typeface="新宋体" panose="02010609030101010101" pitchFamily="49" charset="-122"/>
              </a:rPr>
              <a:t>/values"</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DownstreamScheme</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A31515"/>
                </a:solidFill>
                <a:latin typeface="新宋体" panose="02010609030101010101" pitchFamily="49" charset="-122"/>
                <a:cs typeface="新宋体" panose="02010609030101010101" pitchFamily="49" charset="-122"/>
              </a:rPr>
              <a:t>"http"</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DownstreamPort</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5001,</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DownstreamHost</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A31515"/>
                </a:solidFill>
                <a:latin typeface="新宋体" panose="02010609030101010101" pitchFamily="49" charset="-122"/>
                <a:cs typeface="新宋体" panose="02010609030101010101" pitchFamily="49" charset="-122"/>
              </a:rPr>
              <a:t>"localhost"</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UpstreamPathTemplate</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A31515"/>
                </a:solidFill>
                <a:latin typeface="新宋体" panose="02010609030101010101" pitchFamily="49" charset="-122"/>
                <a:cs typeface="新宋体" panose="02010609030101010101" pitchFamily="49" charset="-122"/>
              </a:rPr>
              <a:t>"/</a:t>
            </a:r>
            <a:r>
              <a:rPr lang="en-US" altLang="zh-CN" sz="1200" kern="0" dirty="0" err="1">
                <a:solidFill>
                  <a:srgbClr val="A31515"/>
                </a:solidFill>
                <a:latin typeface="新宋体" panose="02010609030101010101" pitchFamily="49" charset="-122"/>
                <a:cs typeface="新宋体" panose="02010609030101010101" pitchFamily="49" charset="-122"/>
              </a:rPr>
              <a:t>demoaapi</a:t>
            </a:r>
            <a:r>
              <a:rPr lang="en-US" altLang="zh-CN" sz="1200" kern="0" dirty="0">
                <a:solidFill>
                  <a:srgbClr val="A31515"/>
                </a:solidFill>
                <a:latin typeface="新宋体" panose="02010609030101010101" pitchFamily="49" charset="-122"/>
                <a:cs typeface="新宋体" panose="02010609030101010101" pitchFamily="49" charset="-122"/>
              </a:rPr>
              <a:t>/values"</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UpstreamHttpMethod</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 </a:t>
            </a:r>
            <a:r>
              <a:rPr lang="en-US" altLang="zh-CN" sz="1200" kern="0" dirty="0">
                <a:solidFill>
                  <a:srgbClr val="A31515"/>
                </a:solidFill>
                <a:latin typeface="新宋体" panose="02010609030101010101" pitchFamily="49" charset="-122"/>
                <a:cs typeface="新宋体" panose="02010609030101010101" pitchFamily="49" charset="-122"/>
              </a:rPr>
              <a:t>"Get"</a:t>
            </a:r>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QoSOptions</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ExceptionsAllowedBeforeBreaking</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3,</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DurationOfBreak</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10,</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TimeoutValue</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5000</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HttpHandlerOptions</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AllowAutoRedirect</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false</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UseCookieContainer</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false</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AuthenticationOptions</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AuthenticationProviderKey</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A31515"/>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AllowedScopes</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DownstreamPathTemplate</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A31515"/>
                </a:solidFill>
                <a:latin typeface="新宋体" panose="02010609030101010101" pitchFamily="49" charset="-122"/>
                <a:cs typeface="新宋体" panose="02010609030101010101" pitchFamily="49" charset="-122"/>
              </a:rPr>
              <a:t>"/</a:t>
            </a:r>
            <a:r>
              <a:rPr lang="en-US" altLang="zh-CN" sz="1200" kern="0" dirty="0" err="1">
                <a:solidFill>
                  <a:srgbClr val="A31515"/>
                </a:solidFill>
                <a:latin typeface="新宋体" panose="02010609030101010101" pitchFamily="49" charset="-122"/>
                <a:cs typeface="新宋体" panose="02010609030101010101" pitchFamily="49" charset="-122"/>
              </a:rPr>
              <a:t>demobapi</a:t>
            </a:r>
            <a:r>
              <a:rPr lang="en-US" altLang="zh-CN" sz="1200" kern="0" dirty="0">
                <a:solidFill>
                  <a:srgbClr val="A31515"/>
                </a:solidFill>
                <a:latin typeface="新宋体" panose="02010609030101010101" pitchFamily="49" charset="-122"/>
                <a:cs typeface="新宋体" panose="02010609030101010101" pitchFamily="49" charset="-122"/>
              </a:rPr>
              <a:t>/values"</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DownstreamScheme</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A31515"/>
                </a:solidFill>
                <a:latin typeface="新宋体" panose="02010609030101010101" pitchFamily="49" charset="-122"/>
                <a:cs typeface="新宋体" panose="02010609030101010101" pitchFamily="49" charset="-122"/>
              </a:rPr>
              <a:t>"http"</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DownstreamPort</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5002,</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DownstreamHost</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A31515"/>
                </a:solidFill>
                <a:latin typeface="新宋体" panose="02010609030101010101" pitchFamily="49" charset="-122"/>
                <a:cs typeface="新宋体" panose="02010609030101010101" pitchFamily="49" charset="-122"/>
              </a:rPr>
              <a:t>"localhost"</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UpstreamPathTemplate</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A31515"/>
                </a:solidFill>
                <a:latin typeface="新宋体" panose="02010609030101010101" pitchFamily="49" charset="-122"/>
                <a:cs typeface="新宋体" panose="02010609030101010101" pitchFamily="49" charset="-122"/>
              </a:rPr>
              <a:t>"/</a:t>
            </a:r>
            <a:r>
              <a:rPr lang="en-US" altLang="zh-CN" sz="1200" kern="0" dirty="0" err="1">
                <a:solidFill>
                  <a:srgbClr val="A31515"/>
                </a:solidFill>
                <a:latin typeface="新宋体" panose="02010609030101010101" pitchFamily="49" charset="-122"/>
                <a:cs typeface="新宋体" panose="02010609030101010101" pitchFamily="49" charset="-122"/>
              </a:rPr>
              <a:t>demobapi</a:t>
            </a:r>
            <a:r>
              <a:rPr lang="en-US" altLang="zh-CN" sz="1200" kern="0" dirty="0">
                <a:solidFill>
                  <a:srgbClr val="A31515"/>
                </a:solidFill>
                <a:latin typeface="新宋体" panose="02010609030101010101" pitchFamily="49" charset="-122"/>
                <a:cs typeface="新宋体" panose="02010609030101010101" pitchFamily="49" charset="-122"/>
              </a:rPr>
              <a:t>/values"</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UpstreamHttpMethod</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 </a:t>
            </a:r>
            <a:r>
              <a:rPr lang="en-US" altLang="zh-CN" sz="1200" kern="0" dirty="0">
                <a:solidFill>
                  <a:srgbClr val="A31515"/>
                </a:solidFill>
                <a:latin typeface="新宋体" panose="02010609030101010101" pitchFamily="49" charset="-122"/>
                <a:cs typeface="新宋体" panose="02010609030101010101" pitchFamily="49" charset="-122"/>
              </a:rPr>
              <a:t>"Get"</a:t>
            </a:r>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QoSOptions</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ExceptionsAllowedBeforeBreaking</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3,</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DurationOfBreak</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10,</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TimeoutValue</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5000</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HttpHandlerOptions</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AllowAutoRedirect</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false</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UseCookieContainer</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false</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AuthenticationOptions</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AuthenticationProviderKey</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A31515"/>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AllowedScopes</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pPr algn="just"/>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p:txBody>
      </p:sp>
      <p:sp>
        <p:nvSpPr>
          <p:cNvPr id="4" name="矩形 3">
            <a:extLst>
              <a:ext uri="{FF2B5EF4-FFF2-40B4-BE49-F238E27FC236}">
                <a16:creationId xmlns:a16="http://schemas.microsoft.com/office/drawing/2014/main" id="{FD49B93C-39A2-42A9-93E0-3B3E7300687D}"/>
              </a:ext>
            </a:extLst>
          </p:cNvPr>
          <p:cNvSpPr/>
          <p:nvPr/>
        </p:nvSpPr>
        <p:spPr>
          <a:xfrm>
            <a:off x="5975396" y="1813291"/>
            <a:ext cx="6096000" cy="2800767"/>
          </a:xfrm>
          <a:prstGeom prst="rect">
            <a:avLst/>
          </a:prstGeom>
        </p:spPr>
        <p:txBody>
          <a:bodyPr>
            <a:spAutoFit/>
          </a:bodyPr>
          <a:lstStyle/>
          <a:p>
            <a:r>
              <a:rPr lang="en-US" altLang="zh-CN" sz="1600" dirty="0">
                <a:solidFill>
                  <a:srgbClr val="3C4858"/>
                </a:solidFill>
                <a:latin typeface="宋体" panose="02010600030101010101" pitchFamily="2" charset="-122"/>
                <a:ea typeface="宋体" panose="02010600030101010101" pitchFamily="2" charset="-122"/>
              </a:rPr>
              <a:t>Downstream</a:t>
            </a:r>
            <a:r>
              <a:rPr lang="zh-CN" altLang="en-US" sz="1600" dirty="0">
                <a:solidFill>
                  <a:srgbClr val="3C4858"/>
                </a:solidFill>
                <a:latin typeface="宋体" panose="02010600030101010101" pitchFamily="2" charset="-122"/>
                <a:ea typeface="宋体" panose="02010600030101010101" pitchFamily="2" charset="-122"/>
              </a:rPr>
              <a:t>是下游服务配置</a:t>
            </a:r>
          </a:p>
          <a:p>
            <a:r>
              <a:rPr lang="en-US" altLang="zh-CN" sz="1600" dirty="0" err="1">
                <a:solidFill>
                  <a:srgbClr val="3C4858"/>
                </a:solidFill>
                <a:latin typeface="宋体" panose="02010600030101010101" pitchFamily="2" charset="-122"/>
                <a:ea typeface="宋体" panose="02010600030101010101" pitchFamily="2" charset="-122"/>
              </a:rPr>
              <a:t>UpStream</a:t>
            </a:r>
            <a:r>
              <a:rPr lang="zh-CN" altLang="en-US" sz="1600" dirty="0">
                <a:solidFill>
                  <a:srgbClr val="3C4858"/>
                </a:solidFill>
                <a:latin typeface="宋体" panose="02010600030101010101" pitchFamily="2" charset="-122"/>
                <a:ea typeface="宋体" panose="02010600030101010101" pitchFamily="2" charset="-122"/>
              </a:rPr>
              <a:t>是上游服务配置</a:t>
            </a:r>
          </a:p>
          <a:p>
            <a:r>
              <a:rPr lang="en-US" altLang="zh-CN" sz="1600" dirty="0">
                <a:solidFill>
                  <a:srgbClr val="3C4858"/>
                </a:solidFill>
                <a:latin typeface="宋体" panose="02010600030101010101" pitchFamily="2" charset="-122"/>
                <a:ea typeface="宋体" panose="02010600030101010101" pitchFamily="2" charset="-122"/>
              </a:rPr>
              <a:t>Aggregates </a:t>
            </a:r>
            <a:r>
              <a:rPr lang="zh-CN" altLang="en-US" sz="1600" dirty="0">
                <a:solidFill>
                  <a:srgbClr val="3C4858"/>
                </a:solidFill>
                <a:latin typeface="宋体" panose="02010600030101010101" pitchFamily="2" charset="-122"/>
                <a:ea typeface="宋体" panose="02010600030101010101" pitchFamily="2" charset="-122"/>
              </a:rPr>
              <a:t>服务聚合配置</a:t>
            </a:r>
          </a:p>
          <a:p>
            <a:r>
              <a:rPr lang="en-US" altLang="zh-CN" sz="1600" dirty="0" err="1">
                <a:solidFill>
                  <a:srgbClr val="3C4858"/>
                </a:solidFill>
                <a:latin typeface="宋体" panose="02010600030101010101" pitchFamily="2" charset="-122"/>
                <a:ea typeface="宋体" panose="02010600030101010101" pitchFamily="2" charset="-122"/>
              </a:rPr>
              <a:t>ServiceName</a:t>
            </a:r>
            <a:r>
              <a:rPr lang="en-US" altLang="zh-CN" sz="1600" dirty="0">
                <a:solidFill>
                  <a:srgbClr val="3C4858"/>
                </a:solidFill>
                <a:latin typeface="宋体" panose="02010600030101010101" pitchFamily="2" charset="-122"/>
                <a:ea typeface="宋体" panose="02010600030101010101" pitchFamily="2" charset="-122"/>
              </a:rPr>
              <a:t>, </a:t>
            </a:r>
            <a:r>
              <a:rPr lang="en-US" altLang="zh-CN" sz="1600" dirty="0" err="1">
                <a:solidFill>
                  <a:srgbClr val="3C4858"/>
                </a:solidFill>
                <a:latin typeface="宋体" panose="02010600030101010101" pitchFamily="2" charset="-122"/>
                <a:ea typeface="宋体" panose="02010600030101010101" pitchFamily="2" charset="-122"/>
              </a:rPr>
              <a:t>LoadBalancer</a:t>
            </a:r>
            <a:r>
              <a:rPr lang="en-US" altLang="zh-CN" sz="1600" dirty="0">
                <a:solidFill>
                  <a:srgbClr val="3C4858"/>
                </a:solidFill>
                <a:latin typeface="宋体" panose="02010600030101010101" pitchFamily="2" charset="-122"/>
                <a:ea typeface="宋体" panose="02010600030101010101" pitchFamily="2" charset="-122"/>
              </a:rPr>
              <a:t>, </a:t>
            </a:r>
            <a:r>
              <a:rPr lang="en-US" altLang="zh-CN" sz="1600" dirty="0" err="1">
                <a:solidFill>
                  <a:srgbClr val="3C4858"/>
                </a:solidFill>
                <a:latin typeface="宋体" panose="02010600030101010101" pitchFamily="2" charset="-122"/>
                <a:ea typeface="宋体" panose="02010600030101010101" pitchFamily="2" charset="-122"/>
              </a:rPr>
              <a:t>UseServiceDiscovery</a:t>
            </a:r>
            <a:r>
              <a:rPr lang="en-US" altLang="zh-CN" sz="1600" dirty="0">
                <a:solidFill>
                  <a:srgbClr val="3C4858"/>
                </a:solidFill>
                <a:latin typeface="宋体" panose="02010600030101010101" pitchFamily="2" charset="-122"/>
                <a:ea typeface="宋体" panose="02010600030101010101" pitchFamily="2" charset="-122"/>
              </a:rPr>
              <a:t> </a:t>
            </a:r>
            <a:r>
              <a:rPr lang="zh-CN" altLang="en-US" sz="1600" dirty="0">
                <a:solidFill>
                  <a:srgbClr val="3C4858"/>
                </a:solidFill>
                <a:latin typeface="宋体" panose="02010600030101010101" pitchFamily="2" charset="-122"/>
                <a:ea typeface="宋体" panose="02010600030101010101" pitchFamily="2" charset="-122"/>
              </a:rPr>
              <a:t>配置服务发现</a:t>
            </a:r>
          </a:p>
          <a:p>
            <a:r>
              <a:rPr lang="en-US" altLang="zh-CN" sz="1600" dirty="0" err="1">
                <a:solidFill>
                  <a:srgbClr val="3C4858"/>
                </a:solidFill>
                <a:latin typeface="宋体" panose="02010600030101010101" pitchFamily="2" charset="-122"/>
                <a:ea typeface="宋体" panose="02010600030101010101" pitchFamily="2" charset="-122"/>
              </a:rPr>
              <a:t>AuthenticationOptions</a:t>
            </a:r>
            <a:r>
              <a:rPr lang="en-US" altLang="zh-CN" sz="1600" dirty="0">
                <a:solidFill>
                  <a:srgbClr val="3C4858"/>
                </a:solidFill>
                <a:latin typeface="宋体" panose="02010600030101010101" pitchFamily="2" charset="-122"/>
                <a:ea typeface="宋体" panose="02010600030101010101" pitchFamily="2" charset="-122"/>
              </a:rPr>
              <a:t> </a:t>
            </a:r>
            <a:r>
              <a:rPr lang="zh-CN" altLang="en-US" sz="1600" dirty="0">
                <a:solidFill>
                  <a:srgbClr val="3C4858"/>
                </a:solidFill>
                <a:latin typeface="宋体" panose="02010600030101010101" pitchFamily="2" charset="-122"/>
                <a:ea typeface="宋体" panose="02010600030101010101" pitchFamily="2" charset="-122"/>
              </a:rPr>
              <a:t>配置服务认证</a:t>
            </a:r>
          </a:p>
          <a:p>
            <a:r>
              <a:rPr lang="en-US" altLang="zh-CN" sz="1600" dirty="0" err="1">
                <a:solidFill>
                  <a:srgbClr val="3C4858"/>
                </a:solidFill>
                <a:latin typeface="宋体" panose="02010600030101010101" pitchFamily="2" charset="-122"/>
                <a:ea typeface="宋体" panose="02010600030101010101" pitchFamily="2" charset="-122"/>
              </a:rPr>
              <a:t>RouteClaimsRequirement</a:t>
            </a:r>
            <a:r>
              <a:rPr lang="en-US" altLang="zh-CN" sz="1600" dirty="0">
                <a:solidFill>
                  <a:srgbClr val="3C4858"/>
                </a:solidFill>
                <a:latin typeface="宋体" panose="02010600030101010101" pitchFamily="2" charset="-122"/>
                <a:ea typeface="宋体" panose="02010600030101010101" pitchFamily="2" charset="-122"/>
              </a:rPr>
              <a:t> </a:t>
            </a:r>
            <a:r>
              <a:rPr lang="zh-CN" altLang="en-US" sz="1600" dirty="0">
                <a:solidFill>
                  <a:srgbClr val="3C4858"/>
                </a:solidFill>
                <a:latin typeface="宋体" panose="02010600030101010101" pitchFamily="2" charset="-122"/>
                <a:ea typeface="宋体" panose="02010600030101010101" pitchFamily="2" charset="-122"/>
              </a:rPr>
              <a:t>配置</a:t>
            </a:r>
            <a:r>
              <a:rPr lang="en-US" altLang="zh-CN" sz="1600" dirty="0">
                <a:solidFill>
                  <a:srgbClr val="3C4858"/>
                </a:solidFill>
                <a:latin typeface="宋体" panose="02010600030101010101" pitchFamily="2" charset="-122"/>
                <a:ea typeface="宋体" panose="02010600030101010101" pitchFamily="2" charset="-122"/>
              </a:rPr>
              <a:t>Claims</a:t>
            </a:r>
            <a:r>
              <a:rPr lang="zh-CN" altLang="en-US" sz="1600" dirty="0">
                <a:solidFill>
                  <a:srgbClr val="3C4858"/>
                </a:solidFill>
                <a:latin typeface="宋体" panose="02010600030101010101" pitchFamily="2" charset="-122"/>
                <a:ea typeface="宋体" panose="02010600030101010101" pitchFamily="2" charset="-122"/>
              </a:rPr>
              <a:t>鉴权</a:t>
            </a:r>
          </a:p>
          <a:p>
            <a:r>
              <a:rPr lang="en-US" altLang="zh-CN" sz="1600" dirty="0" err="1">
                <a:solidFill>
                  <a:srgbClr val="3C4858"/>
                </a:solidFill>
                <a:latin typeface="宋体" panose="02010600030101010101" pitchFamily="2" charset="-122"/>
                <a:ea typeface="宋体" panose="02010600030101010101" pitchFamily="2" charset="-122"/>
              </a:rPr>
              <a:t>RateLimitOptions</a:t>
            </a:r>
            <a:r>
              <a:rPr lang="zh-CN" altLang="en-US" sz="1600" dirty="0">
                <a:solidFill>
                  <a:srgbClr val="3C4858"/>
                </a:solidFill>
                <a:latin typeface="宋体" panose="02010600030101010101" pitchFamily="2" charset="-122"/>
                <a:ea typeface="宋体" panose="02010600030101010101" pitchFamily="2" charset="-122"/>
              </a:rPr>
              <a:t>为限流配置</a:t>
            </a:r>
          </a:p>
          <a:p>
            <a:r>
              <a:rPr lang="en-US" altLang="zh-CN" sz="1600" dirty="0" err="1">
                <a:solidFill>
                  <a:srgbClr val="3C4858"/>
                </a:solidFill>
                <a:latin typeface="宋体" panose="02010600030101010101" pitchFamily="2" charset="-122"/>
                <a:ea typeface="宋体" panose="02010600030101010101" pitchFamily="2" charset="-122"/>
              </a:rPr>
              <a:t>FileCacheOptions</a:t>
            </a:r>
            <a:r>
              <a:rPr lang="en-US" altLang="zh-CN" sz="1600" dirty="0">
                <a:solidFill>
                  <a:srgbClr val="3C4858"/>
                </a:solidFill>
                <a:latin typeface="宋体" panose="02010600030101010101" pitchFamily="2" charset="-122"/>
                <a:ea typeface="宋体" panose="02010600030101010101" pitchFamily="2" charset="-122"/>
              </a:rPr>
              <a:t> </a:t>
            </a:r>
            <a:r>
              <a:rPr lang="zh-CN" altLang="en-US" sz="1600" dirty="0">
                <a:solidFill>
                  <a:srgbClr val="3C4858"/>
                </a:solidFill>
                <a:latin typeface="宋体" panose="02010600030101010101" pitchFamily="2" charset="-122"/>
                <a:ea typeface="宋体" panose="02010600030101010101" pitchFamily="2" charset="-122"/>
              </a:rPr>
              <a:t>缓存配置</a:t>
            </a:r>
          </a:p>
          <a:p>
            <a:r>
              <a:rPr lang="en-US" altLang="zh-CN" sz="1600" dirty="0" err="1">
                <a:solidFill>
                  <a:srgbClr val="3C4858"/>
                </a:solidFill>
                <a:latin typeface="宋体" panose="02010600030101010101" pitchFamily="2" charset="-122"/>
                <a:ea typeface="宋体" panose="02010600030101010101" pitchFamily="2" charset="-122"/>
              </a:rPr>
              <a:t>QosOptions</a:t>
            </a:r>
            <a:r>
              <a:rPr lang="en-US" altLang="zh-CN" sz="1600" dirty="0">
                <a:solidFill>
                  <a:srgbClr val="3C4858"/>
                </a:solidFill>
                <a:latin typeface="宋体" panose="02010600030101010101" pitchFamily="2" charset="-122"/>
                <a:ea typeface="宋体" panose="02010600030101010101" pitchFamily="2" charset="-122"/>
              </a:rPr>
              <a:t> </a:t>
            </a:r>
            <a:r>
              <a:rPr lang="zh-CN" altLang="en-US" sz="1600" dirty="0">
                <a:solidFill>
                  <a:srgbClr val="3C4858"/>
                </a:solidFill>
                <a:latin typeface="宋体" panose="02010600030101010101" pitchFamily="2" charset="-122"/>
                <a:ea typeface="宋体" panose="02010600030101010101" pitchFamily="2" charset="-122"/>
              </a:rPr>
              <a:t>服务质量与熔断</a:t>
            </a:r>
          </a:p>
          <a:p>
            <a:r>
              <a:rPr lang="en-US" altLang="zh-CN" sz="1600" dirty="0" err="1">
                <a:solidFill>
                  <a:srgbClr val="3C4858"/>
                </a:solidFill>
                <a:latin typeface="宋体" panose="02010600030101010101" pitchFamily="2" charset="-122"/>
                <a:ea typeface="宋体" panose="02010600030101010101" pitchFamily="2" charset="-122"/>
              </a:rPr>
              <a:t>DownstreamHeaderTransform</a:t>
            </a:r>
            <a:r>
              <a:rPr lang="zh-CN" altLang="en-US" sz="1600" dirty="0">
                <a:solidFill>
                  <a:srgbClr val="3C4858"/>
                </a:solidFill>
                <a:latin typeface="宋体" panose="02010600030101010101" pitchFamily="2" charset="-122"/>
                <a:ea typeface="宋体" panose="02010600030101010101" pitchFamily="2" charset="-122"/>
              </a:rPr>
              <a:t>头信息转发</a:t>
            </a:r>
            <a:endParaRPr lang="zh-CN" altLang="en-US" sz="1600" b="0" i="0" dirty="0">
              <a:solidFill>
                <a:srgbClr val="3C4858"/>
              </a:solidFill>
              <a:effectLst/>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703871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3.33333E-6 3.7037E-6 L -3.33333E-6 -0.45348 " pathEditMode="relative" rAng="0" ptsTypes="AA">
                                      <p:cBhvr>
                                        <p:cTn id="6" dur="2000" fill="hold"/>
                                        <p:tgtEl>
                                          <p:spTgt spid="3"/>
                                        </p:tgtEl>
                                        <p:attrNameLst>
                                          <p:attrName>ppt_x</p:attrName>
                                          <p:attrName>ppt_y</p:attrName>
                                        </p:attrNameLst>
                                      </p:cBhvr>
                                      <p:rCtr x="0" y="-226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C66BBC21-41BD-4D30-BBB1-DDD396D74863}"/>
              </a:ext>
            </a:extLst>
          </p:cNvPr>
          <p:cNvSpPr>
            <a:spLocks noGrp="1"/>
          </p:cNvSpPr>
          <p:nvPr>
            <p:ph type="title"/>
          </p:nvPr>
        </p:nvSpPr>
        <p:spPr>
          <a:xfrm>
            <a:off x="1019175" y="365127"/>
            <a:ext cx="7886700" cy="974943"/>
          </a:xfrm>
        </p:spPr>
        <p:txBody>
          <a:bodyPr>
            <a:normAutofit/>
          </a:bodyPr>
          <a:lstStyle/>
          <a:p>
            <a:r>
              <a:rPr lang="en-US" altLang="zh-CN" dirty="0"/>
              <a:t>Ocelot</a:t>
            </a:r>
            <a:r>
              <a:rPr lang="zh-CN" altLang="en-US" dirty="0"/>
              <a:t>路由</a:t>
            </a:r>
          </a:p>
        </p:txBody>
      </p:sp>
      <p:sp>
        <p:nvSpPr>
          <p:cNvPr id="2" name="矩形 1">
            <a:extLst>
              <a:ext uri="{FF2B5EF4-FFF2-40B4-BE49-F238E27FC236}">
                <a16:creationId xmlns:a16="http://schemas.microsoft.com/office/drawing/2014/main" id="{DF0D1491-07A5-4E07-8D7B-DAE6AA5991C7}"/>
              </a:ext>
            </a:extLst>
          </p:cNvPr>
          <p:cNvSpPr/>
          <p:nvPr/>
        </p:nvSpPr>
        <p:spPr>
          <a:xfrm>
            <a:off x="1203371" y="1378129"/>
            <a:ext cx="6096000" cy="2554545"/>
          </a:xfrm>
          <a:prstGeom prst="rect">
            <a:avLst/>
          </a:prstGeom>
        </p:spPr>
        <p:txBody>
          <a:bodyPr>
            <a:spAutoFit/>
          </a:bodyPr>
          <a:lstStyle/>
          <a:p>
            <a:r>
              <a:rPr lang="en-US" altLang="zh-CN" sz="1600" dirty="0">
                <a:solidFill>
                  <a:srgbClr val="444444"/>
                </a:solidFill>
                <a:latin typeface="宋体" panose="02010600030101010101" pitchFamily="2" charset="-122"/>
                <a:ea typeface="宋体" panose="02010600030101010101" pitchFamily="2" charset="-122"/>
              </a:rPr>
              <a:t>{ </a:t>
            </a:r>
          </a:p>
          <a:p>
            <a:r>
              <a:rPr lang="en-US" altLang="zh-CN" sz="1600" dirty="0">
                <a:solidFill>
                  <a:srgbClr val="444444"/>
                </a:solidFill>
                <a:latin typeface="宋体" panose="02010600030101010101" pitchFamily="2" charset="-122"/>
                <a:ea typeface="宋体" panose="02010600030101010101" pitchFamily="2" charset="-122"/>
              </a:rPr>
              <a:t>"</a:t>
            </a:r>
            <a:r>
              <a:rPr lang="en-US" altLang="zh-CN" sz="1600" dirty="0" err="1">
                <a:solidFill>
                  <a:srgbClr val="444444"/>
                </a:solidFill>
                <a:latin typeface="宋体" panose="02010600030101010101" pitchFamily="2" charset="-122"/>
                <a:ea typeface="宋体" panose="02010600030101010101" pitchFamily="2" charset="-122"/>
              </a:rPr>
              <a:t>DownstreamPathTemplate</a:t>
            </a:r>
            <a:r>
              <a:rPr lang="en-US" altLang="zh-CN" sz="1600" dirty="0">
                <a:solidFill>
                  <a:srgbClr val="444444"/>
                </a:solidFill>
                <a:latin typeface="宋体" panose="02010600030101010101" pitchFamily="2" charset="-122"/>
                <a:ea typeface="宋体" panose="02010600030101010101" pitchFamily="2" charset="-122"/>
              </a:rPr>
              <a:t>": </a:t>
            </a:r>
            <a:r>
              <a:rPr lang="en-US" altLang="zh-CN" sz="1600" dirty="0">
                <a:solidFill>
                  <a:srgbClr val="880000"/>
                </a:solidFill>
                <a:latin typeface="宋体" panose="02010600030101010101" pitchFamily="2" charset="-122"/>
                <a:ea typeface="宋体" panose="02010600030101010101" pitchFamily="2" charset="-122"/>
              </a:rPr>
              <a:t>"/</a:t>
            </a:r>
            <a:r>
              <a:rPr lang="en-US" altLang="zh-CN" sz="1600" dirty="0" err="1">
                <a:solidFill>
                  <a:srgbClr val="880000"/>
                </a:solidFill>
                <a:latin typeface="宋体" panose="02010600030101010101" pitchFamily="2" charset="-122"/>
                <a:ea typeface="宋体" panose="02010600030101010101" pitchFamily="2" charset="-122"/>
              </a:rPr>
              <a:t>api</a:t>
            </a:r>
            <a:r>
              <a:rPr lang="en-US" altLang="zh-CN" sz="1600" dirty="0">
                <a:solidFill>
                  <a:srgbClr val="880000"/>
                </a:solidFill>
                <a:latin typeface="宋体" panose="02010600030101010101" pitchFamily="2" charset="-122"/>
                <a:ea typeface="宋体" panose="02010600030101010101" pitchFamily="2" charset="-122"/>
              </a:rPr>
              <a:t>/post/{</a:t>
            </a:r>
            <a:r>
              <a:rPr lang="en-US" altLang="zh-CN" sz="1600" dirty="0" err="1">
                <a:solidFill>
                  <a:srgbClr val="880000"/>
                </a:solidFill>
                <a:latin typeface="宋体" panose="02010600030101010101" pitchFamily="2" charset="-122"/>
                <a:ea typeface="宋体" panose="02010600030101010101" pitchFamily="2" charset="-122"/>
              </a:rPr>
              <a:t>postId</a:t>
            </a:r>
            <a:r>
              <a:rPr lang="en-US" altLang="zh-CN" sz="1600" dirty="0">
                <a:solidFill>
                  <a:srgbClr val="880000"/>
                </a:solidFill>
                <a:latin typeface="宋体" panose="02010600030101010101" pitchFamily="2" charset="-122"/>
                <a:ea typeface="宋体" panose="02010600030101010101" pitchFamily="2" charset="-122"/>
              </a:rPr>
              <a:t>}"</a:t>
            </a:r>
            <a:r>
              <a:rPr lang="en-US" altLang="zh-CN" sz="1600" dirty="0">
                <a:solidFill>
                  <a:srgbClr val="444444"/>
                </a:solidFill>
                <a:latin typeface="宋体" panose="02010600030101010101" pitchFamily="2" charset="-122"/>
                <a:ea typeface="宋体" panose="02010600030101010101" pitchFamily="2" charset="-122"/>
              </a:rPr>
              <a:t>, "</a:t>
            </a:r>
            <a:r>
              <a:rPr lang="en-US" altLang="zh-CN" sz="1600" dirty="0" err="1">
                <a:solidFill>
                  <a:srgbClr val="444444"/>
                </a:solidFill>
                <a:latin typeface="宋体" panose="02010600030101010101" pitchFamily="2" charset="-122"/>
                <a:ea typeface="宋体" panose="02010600030101010101" pitchFamily="2" charset="-122"/>
              </a:rPr>
              <a:t>DownstreamScheme</a:t>
            </a:r>
            <a:r>
              <a:rPr lang="en-US" altLang="zh-CN" sz="1600" dirty="0">
                <a:solidFill>
                  <a:srgbClr val="444444"/>
                </a:solidFill>
                <a:latin typeface="宋体" panose="02010600030101010101" pitchFamily="2" charset="-122"/>
                <a:ea typeface="宋体" panose="02010600030101010101" pitchFamily="2" charset="-122"/>
              </a:rPr>
              <a:t>": </a:t>
            </a:r>
            <a:r>
              <a:rPr lang="en-US" altLang="zh-CN" sz="1600" dirty="0">
                <a:solidFill>
                  <a:srgbClr val="880000"/>
                </a:solidFill>
                <a:latin typeface="宋体" panose="02010600030101010101" pitchFamily="2" charset="-122"/>
                <a:ea typeface="宋体" panose="02010600030101010101" pitchFamily="2" charset="-122"/>
              </a:rPr>
              <a:t>"https"</a:t>
            </a:r>
            <a:r>
              <a:rPr lang="en-US" altLang="zh-CN" sz="1600" dirty="0">
                <a:solidFill>
                  <a:srgbClr val="444444"/>
                </a:solidFill>
                <a:latin typeface="宋体" panose="02010600030101010101" pitchFamily="2" charset="-122"/>
                <a:ea typeface="宋体" panose="02010600030101010101" pitchFamily="2" charset="-122"/>
              </a:rPr>
              <a:t>, </a:t>
            </a:r>
          </a:p>
          <a:p>
            <a:r>
              <a:rPr lang="en-US" altLang="zh-CN" sz="1600" dirty="0">
                <a:solidFill>
                  <a:srgbClr val="444444"/>
                </a:solidFill>
                <a:latin typeface="宋体" panose="02010600030101010101" pitchFamily="2" charset="-122"/>
                <a:ea typeface="宋体" panose="02010600030101010101" pitchFamily="2" charset="-122"/>
              </a:rPr>
              <a:t>"</a:t>
            </a:r>
            <a:r>
              <a:rPr lang="en-US" altLang="zh-CN" sz="1600" dirty="0" err="1">
                <a:solidFill>
                  <a:srgbClr val="444444"/>
                </a:solidFill>
                <a:latin typeface="宋体" panose="02010600030101010101" pitchFamily="2" charset="-122"/>
                <a:ea typeface="宋体" panose="02010600030101010101" pitchFamily="2" charset="-122"/>
              </a:rPr>
              <a:t>DownstreamHostAndPorts</a:t>
            </a:r>
            <a:r>
              <a:rPr lang="en-US" altLang="zh-CN" sz="1600" dirty="0">
                <a:solidFill>
                  <a:srgbClr val="444444"/>
                </a:solidFill>
                <a:latin typeface="宋体" panose="02010600030101010101" pitchFamily="2" charset="-122"/>
                <a:ea typeface="宋体" panose="02010600030101010101" pitchFamily="2" charset="-122"/>
              </a:rPr>
              <a:t>":</a:t>
            </a:r>
          </a:p>
          <a:p>
            <a:r>
              <a:rPr lang="en-US" altLang="zh-CN" sz="1600" dirty="0">
                <a:solidFill>
                  <a:srgbClr val="444444"/>
                </a:solidFill>
                <a:latin typeface="宋体" panose="02010600030101010101" pitchFamily="2" charset="-122"/>
                <a:ea typeface="宋体" panose="02010600030101010101" pitchFamily="2" charset="-122"/>
              </a:rPr>
              <a:t> [ </a:t>
            </a:r>
          </a:p>
          <a:p>
            <a:r>
              <a:rPr lang="en-US" altLang="zh-CN" sz="1600" dirty="0">
                <a:solidFill>
                  <a:srgbClr val="444444"/>
                </a:solidFill>
                <a:latin typeface="宋体" panose="02010600030101010101" pitchFamily="2" charset="-122"/>
                <a:ea typeface="宋体" panose="02010600030101010101" pitchFamily="2" charset="-122"/>
              </a:rPr>
              <a:t>{ "Host": </a:t>
            </a:r>
            <a:r>
              <a:rPr lang="en-US" altLang="zh-CN" sz="1600" dirty="0">
                <a:solidFill>
                  <a:srgbClr val="880000"/>
                </a:solidFill>
                <a:latin typeface="宋体" panose="02010600030101010101" pitchFamily="2" charset="-122"/>
                <a:ea typeface="宋体" panose="02010600030101010101" pitchFamily="2" charset="-122"/>
              </a:rPr>
              <a:t>"localhost"</a:t>
            </a:r>
            <a:r>
              <a:rPr lang="en-US" altLang="zh-CN" sz="1600" dirty="0">
                <a:solidFill>
                  <a:srgbClr val="444444"/>
                </a:solidFill>
                <a:latin typeface="宋体" panose="02010600030101010101" pitchFamily="2" charset="-122"/>
                <a:ea typeface="宋体" panose="02010600030101010101" pitchFamily="2" charset="-122"/>
              </a:rPr>
              <a:t>, "Port": </a:t>
            </a:r>
            <a:r>
              <a:rPr lang="en-US" altLang="zh-CN" sz="1600" dirty="0">
                <a:solidFill>
                  <a:srgbClr val="880000"/>
                </a:solidFill>
                <a:latin typeface="宋体" panose="02010600030101010101" pitchFamily="2" charset="-122"/>
                <a:ea typeface="宋体" panose="02010600030101010101" pitchFamily="2" charset="-122"/>
              </a:rPr>
              <a:t>80</a:t>
            </a:r>
            <a:r>
              <a:rPr lang="en-US" altLang="zh-CN" sz="1600" dirty="0">
                <a:solidFill>
                  <a:srgbClr val="444444"/>
                </a:solidFill>
                <a:latin typeface="宋体" panose="02010600030101010101" pitchFamily="2" charset="-122"/>
                <a:ea typeface="宋体" panose="02010600030101010101" pitchFamily="2" charset="-122"/>
              </a:rPr>
              <a:t>, } </a:t>
            </a:r>
          </a:p>
          <a:p>
            <a:r>
              <a:rPr lang="en-US" altLang="zh-CN" sz="1600" dirty="0">
                <a:solidFill>
                  <a:srgbClr val="444444"/>
                </a:solidFill>
                <a:latin typeface="宋体" panose="02010600030101010101" pitchFamily="2" charset="-122"/>
                <a:ea typeface="宋体" panose="02010600030101010101" pitchFamily="2" charset="-122"/>
              </a:rPr>
              <a:t>], </a:t>
            </a:r>
          </a:p>
          <a:p>
            <a:r>
              <a:rPr lang="en-US" altLang="zh-CN" sz="1600" dirty="0">
                <a:solidFill>
                  <a:srgbClr val="444444"/>
                </a:solidFill>
                <a:latin typeface="宋体" panose="02010600030101010101" pitchFamily="2" charset="-122"/>
                <a:ea typeface="宋体" panose="02010600030101010101" pitchFamily="2" charset="-122"/>
              </a:rPr>
              <a:t>"</a:t>
            </a:r>
            <a:r>
              <a:rPr lang="en-US" altLang="zh-CN" sz="1600" dirty="0" err="1">
                <a:solidFill>
                  <a:srgbClr val="444444"/>
                </a:solidFill>
                <a:latin typeface="宋体" panose="02010600030101010101" pitchFamily="2" charset="-122"/>
                <a:ea typeface="宋体" panose="02010600030101010101" pitchFamily="2" charset="-122"/>
              </a:rPr>
              <a:t>UpstreamPathTemplate</a:t>
            </a:r>
            <a:r>
              <a:rPr lang="en-US" altLang="zh-CN" sz="1600" dirty="0">
                <a:solidFill>
                  <a:srgbClr val="444444"/>
                </a:solidFill>
                <a:latin typeface="宋体" panose="02010600030101010101" pitchFamily="2" charset="-122"/>
                <a:ea typeface="宋体" panose="02010600030101010101" pitchFamily="2" charset="-122"/>
              </a:rPr>
              <a:t>": </a:t>
            </a:r>
            <a:r>
              <a:rPr lang="en-US" altLang="zh-CN" sz="1600" dirty="0">
                <a:solidFill>
                  <a:srgbClr val="880000"/>
                </a:solidFill>
                <a:latin typeface="宋体" panose="02010600030101010101" pitchFamily="2" charset="-122"/>
                <a:ea typeface="宋体" panose="02010600030101010101" pitchFamily="2" charset="-122"/>
              </a:rPr>
              <a:t>"/post/{</a:t>
            </a:r>
            <a:r>
              <a:rPr lang="en-US" altLang="zh-CN" sz="1600" dirty="0" err="1">
                <a:solidFill>
                  <a:srgbClr val="880000"/>
                </a:solidFill>
                <a:latin typeface="宋体" panose="02010600030101010101" pitchFamily="2" charset="-122"/>
                <a:ea typeface="宋体" panose="02010600030101010101" pitchFamily="2" charset="-122"/>
              </a:rPr>
              <a:t>postId</a:t>
            </a:r>
            <a:r>
              <a:rPr lang="en-US" altLang="zh-CN" sz="1600" dirty="0">
                <a:solidFill>
                  <a:srgbClr val="880000"/>
                </a:solidFill>
                <a:latin typeface="宋体" panose="02010600030101010101" pitchFamily="2" charset="-122"/>
                <a:ea typeface="宋体" panose="02010600030101010101" pitchFamily="2" charset="-122"/>
              </a:rPr>
              <a:t>}"</a:t>
            </a:r>
            <a:r>
              <a:rPr lang="en-US" altLang="zh-CN" sz="1600" dirty="0">
                <a:solidFill>
                  <a:srgbClr val="444444"/>
                </a:solidFill>
                <a:latin typeface="宋体" panose="02010600030101010101" pitchFamily="2" charset="-122"/>
                <a:ea typeface="宋体" panose="02010600030101010101" pitchFamily="2" charset="-122"/>
              </a:rPr>
              <a:t>, "</a:t>
            </a:r>
            <a:r>
              <a:rPr lang="en-US" altLang="zh-CN" sz="1600" dirty="0" err="1">
                <a:solidFill>
                  <a:srgbClr val="444444"/>
                </a:solidFill>
                <a:latin typeface="宋体" panose="02010600030101010101" pitchFamily="2" charset="-122"/>
                <a:ea typeface="宋体" panose="02010600030101010101" pitchFamily="2" charset="-122"/>
              </a:rPr>
              <a:t>UpstreamHttpMethod</a:t>
            </a:r>
            <a:r>
              <a:rPr lang="en-US" altLang="zh-CN" sz="1600" dirty="0">
                <a:solidFill>
                  <a:srgbClr val="444444"/>
                </a:solidFill>
                <a:latin typeface="宋体" panose="02010600030101010101" pitchFamily="2" charset="-122"/>
                <a:ea typeface="宋体" panose="02010600030101010101" pitchFamily="2" charset="-122"/>
              </a:rPr>
              <a:t>": [ </a:t>
            </a:r>
            <a:r>
              <a:rPr lang="en-US" altLang="zh-CN" sz="1600" dirty="0">
                <a:solidFill>
                  <a:srgbClr val="880000"/>
                </a:solidFill>
                <a:latin typeface="宋体" panose="02010600030101010101" pitchFamily="2" charset="-122"/>
                <a:ea typeface="宋体" panose="02010600030101010101" pitchFamily="2" charset="-122"/>
              </a:rPr>
              <a:t>"Get"</a:t>
            </a:r>
            <a:r>
              <a:rPr lang="en-US" altLang="zh-CN" sz="1600" dirty="0">
                <a:solidFill>
                  <a:srgbClr val="444444"/>
                </a:solidFill>
                <a:latin typeface="宋体" panose="02010600030101010101" pitchFamily="2" charset="-122"/>
                <a:ea typeface="宋体" panose="02010600030101010101" pitchFamily="2" charset="-122"/>
              </a:rPr>
              <a:t>]</a:t>
            </a:r>
          </a:p>
          <a:p>
            <a:r>
              <a:rPr lang="en-US" altLang="zh-CN" sz="1600" dirty="0">
                <a:solidFill>
                  <a:srgbClr val="444444"/>
                </a:solidFill>
                <a:latin typeface="宋体" panose="02010600030101010101" pitchFamily="2" charset="-122"/>
                <a:ea typeface="宋体" panose="02010600030101010101" pitchFamily="2" charset="-122"/>
              </a:rPr>
              <a:t> }</a:t>
            </a:r>
            <a:endParaRPr lang="zh-CN" altLang="en-US" sz="1600" dirty="0">
              <a:latin typeface="宋体" panose="02010600030101010101" pitchFamily="2" charset="-122"/>
              <a:ea typeface="宋体" panose="02010600030101010101" pitchFamily="2" charset="-122"/>
            </a:endParaRPr>
          </a:p>
        </p:txBody>
      </p:sp>
      <p:sp>
        <p:nvSpPr>
          <p:cNvPr id="6" name="矩形 5">
            <a:extLst>
              <a:ext uri="{FF2B5EF4-FFF2-40B4-BE49-F238E27FC236}">
                <a16:creationId xmlns:a16="http://schemas.microsoft.com/office/drawing/2014/main" id="{7E9F998B-E42B-4290-A9D3-9AC6DA31BE38}"/>
              </a:ext>
            </a:extLst>
          </p:cNvPr>
          <p:cNvSpPr/>
          <p:nvPr/>
        </p:nvSpPr>
        <p:spPr>
          <a:xfrm>
            <a:off x="1315203" y="4290350"/>
            <a:ext cx="6096000" cy="1569660"/>
          </a:xfrm>
          <a:prstGeom prst="rect">
            <a:avLst/>
          </a:prstGeom>
        </p:spPr>
        <p:txBody>
          <a:bodyPr>
            <a:spAutoFit/>
          </a:bodyPr>
          <a:lstStyle/>
          <a:p>
            <a:r>
              <a:rPr lang="en-US" altLang="zh-CN" sz="1600" dirty="0" err="1">
                <a:latin typeface="宋体" panose="02010600030101010101" pitchFamily="2" charset="-122"/>
                <a:ea typeface="宋体" panose="02010600030101010101" pitchFamily="2" charset="-122"/>
              </a:rPr>
              <a:t>DownstreamPathTemplate</a:t>
            </a:r>
            <a:r>
              <a:rPr lang="zh-CN" altLang="en-US" sz="1600" dirty="0">
                <a:latin typeface="宋体" panose="02010600030101010101" pitchFamily="2" charset="-122"/>
                <a:ea typeface="宋体" panose="02010600030101010101" pitchFamily="2" charset="-122"/>
              </a:rPr>
              <a:t>：下游戏</a:t>
            </a:r>
          </a:p>
          <a:p>
            <a:r>
              <a:rPr lang="en-US" altLang="zh-CN" sz="1600" dirty="0" err="1">
                <a:latin typeface="宋体" panose="02010600030101010101" pitchFamily="2" charset="-122"/>
                <a:ea typeface="宋体" panose="02010600030101010101" pitchFamily="2" charset="-122"/>
              </a:rPr>
              <a:t>DownstreamScheme</a:t>
            </a:r>
            <a:r>
              <a:rPr lang="zh-CN" altLang="en-US" sz="1600" dirty="0">
                <a:latin typeface="宋体" panose="02010600030101010101" pitchFamily="2" charset="-122"/>
                <a:ea typeface="宋体" panose="02010600030101010101" pitchFamily="2" charset="-122"/>
              </a:rPr>
              <a:t>：下游服务</a:t>
            </a:r>
            <a:r>
              <a:rPr lang="en-US" altLang="zh-CN" sz="1600" dirty="0">
                <a:latin typeface="宋体" panose="02010600030101010101" pitchFamily="2" charset="-122"/>
                <a:ea typeface="宋体" panose="02010600030101010101" pitchFamily="2" charset="-122"/>
              </a:rPr>
              <a:t>http schema</a:t>
            </a:r>
          </a:p>
          <a:p>
            <a:r>
              <a:rPr lang="en-US" altLang="zh-CN" sz="1600" dirty="0" err="1">
                <a:latin typeface="宋体" panose="02010600030101010101" pitchFamily="2" charset="-122"/>
                <a:ea typeface="宋体" panose="02010600030101010101" pitchFamily="2" charset="-122"/>
              </a:rPr>
              <a:t>DownstreamHostAndPorts</a:t>
            </a:r>
            <a:r>
              <a:rPr lang="zh-CN" altLang="en-US" sz="1600" dirty="0">
                <a:latin typeface="宋体" panose="02010600030101010101" pitchFamily="2" charset="-122"/>
                <a:ea typeface="宋体" panose="02010600030101010101" pitchFamily="2" charset="-122"/>
              </a:rPr>
              <a:t>：下游服务的地址，如果使用</a:t>
            </a:r>
            <a:r>
              <a:rPr lang="en-US" altLang="zh-CN" sz="1600" dirty="0" err="1">
                <a:latin typeface="宋体" panose="02010600030101010101" pitchFamily="2" charset="-122"/>
                <a:ea typeface="宋体" panose="02010600030101010101" pitchFamily="2" charset="-122"/>
              </a:rPr>
              <a:t>LoadBalancer</a:t>
            </a:r>
            <a:r>
              <a:rPr lang="zh-CN" altLang="en-US" sz="1600" dirty="0">
                <a:latin typeface="宋体" panose="02010600030101010101" pitchFamily="2" charset="-122"/>
                <a:ea typeface="宋体" panose="02010600030101010101" pitchFamily="2" charset="-122"/>
              </a:rPr>
              <a:t>的话这里可以填多项</a:t>
            </a:r>
          </a:p>
          <a:p>
            <a:r>
              <a:rPr lang="en-US" altLang="zh-CN" sz="1600" dirty="0" err="1">
                <a:latin typeface="宋体" panose="02010600030101010101" pitchFamily="2" charset="-122"/>
                <a:ea typeface="宋体" panose="02010600030101010101" pitchFamily="2" charset="-122"/>
              </a:rPr>
              <a:t>UpstreamPathTemplate</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上游也就是用户输入的请求</a:t>
            </a:r>
            <a:r>
              <a:rPr lang="en-US" altLang="zh-CN" sz="1600" dirty="0" err="1">
                <a:latin typeface="宋体" panose="02010600030101010101" pitchFamily="2" charset="-122"/>
                <a:ea typeface="宋体" panose="02010600030101010101" pitchFamily="2" charset="-122"/>
              </a:rPr>
              <a:t>Url</a:t>
            </a:r>
            <a:r>
              <a:rPr lang="zh-CN" altLang="en-US" sz="1600" dirty="0">
                <a:latin typeface="宋体" panose="02010600030101010101" pitchFamily="2" charset="-122"/>
                <a:ea typeface="宋体" panose="02010600030101010101" pitchFamily="2" charset="-122"/>
              </a:rPr>
              <a:t>模板</a:t>
            </a:r>
          </a:p>
          <a:p>
            <a:r>
              <a:rPr lang="en-US" altLang="zh-CN" sz="1600" dirty="0" err="1">
                <a:latin typeface="宋体" panose="02010600030101010101" pitchFamily="2" charset="-122"/>
                <a:ea typeface="宋体" panose="02010600030101010101" pitchFamily="2" charset="-122"/>
              </a:rPr>
              <a:t>UpstreamHttpMethod</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上游请求</a:t>
            </a:r>
            <a:r>
              <a:rPr lang="en-US" altLang="zh-CN" sz="1600" dirty="0">
                <a:latin typeface="宋体" panose="02010600030101010101" pitchFamily="2" charset="-122"/>
                <a:ea typeface="宋体" panose="02010600030101010101" pitchFamily="2" charset="-122"/>
              </a:rPr>
              <a:t>http</a:t>
            </a:r>
            <a:r>
              <a:rPr lang="zh-CN" altLang="en-US" sz="1600" dirty="0">
                <a:latin typeface="宋体" panose="02010600030101010101" pitchFamily="2" charset="-122"/>
                <a:ea typeface="宋体" panose="02010600030101010101" pitchFamily="2" charset="-122"/>
              </a:rPr>
              <a:t>方法，可使用数组</a:t>
            </a:r>
            <a:endParaRPr lang="zh-CN" altLang="en-US" sz="1600" b="0" i="0" dirty="0">
              <a:effectLst/>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110659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4A3741-6677-4590-9807-E727E2AE27C3}"/>
              </a:ext>
            </a:extLst>
          </p:cNvPr>
          <p:cNvSpPr>
            <a:spLocks noGrp="1"/>
          </p:cNvSpPr>
          <p:nvPr>
            <p:ph type="title"/>
          </p:nvPr>
        </p:nvSpPr>
        <p:spPr/>
        <p:txBody>
          <a:bodyPr/>
          <a:lstStyle/>
          <a:p>
            <a:r>
              <a:rPr lang="zh-CN" altLang="en-US" dirty="0"/>
              <a:t>微服务特点</a:t>
            </a:r>
          </a:p>
        </p:txBody>
      </p:sp>
      <p:graphicFrame>
        <p:nvGraphicFramePr>
          <p:cNvPr id="6" name="内容占位符 5">
            <a:extLst>
              <a:ext uri="{FF2B5EF4-FFF2-40B4-BE49-F238E27FC236}">
                <a16:creationId xmlns:a16="http://schemas.microsoft.com/office/drawing/2014/main" id="{73878299-441A-4D48-9630-0D6260D9E31A}"/>
              </a:ext>
            </a:extLst>
          </p:cNvPr>
          <p:cNvGraphicFramePr>
            <a:graphicFrameLocks noGrp="1"/>
          </p:cNvGraphicFramePr>
          <p:nvPr>
            <p:ph idx="1"/>
            <p:extLst>
              <p:ext uri="{D42A27DB-BD31-4B8C-83A1-F6EECF244321}">
                <p14:modId xmlns:p14="http://schemas.microsoft.com/office/powerpoint/2010/main" val="3199580245"/>
              </p:ext>
            </p:extLst>
          </p:nvPr>
        </p:nvGraphicFramePr>
        <p:xfrm>
          <a:off x="2649245" y="1384000"/>
          <a:ext cx="6308324" cy="48371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92509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C66BBC21-41BD-4D30-BBB1-DDD396D74863}"/>
              </a:ext>
            </a:extLst>
          </p:cNvPr>
          <p:cNvSpPr>
            <a:spLocks noGrp="1"/>
          </p:cNvSpPr>
          <p:nvPr>
            <p:ph type="title"/>
          </p:nvPr>
        </p:nvSpPr>
        <p:spPr>
          <a:xfrm>
            <a:off x="1019175" y="365127"/>
            <a:ext cx="7886700" cy="974943"/>
          </a:xfrm>
        </p:spPr>
        <p:txBody>
          <a:bodyPr>
            <a:normAutofit/>
          </a:bodyPr>
          <a:lstStyle/>
          <a:p>
            <a:r>
              <a:rPr lang="en-US" altLang="zh-CN" dirty="0"/>
              <a:t>Ocelot</a:t>
            </a:r>
            <a:r>
              <a:rPr lang="zh-CN" altLang="en-US" dirty="0"/>
              <a:t>限流</a:t>
            </a:r>
          </a:p>
        </p:txBody>
      </p:sp>
      <p:sp>
        <p:nvSpPr>
          <p:cNvPr id="2" name="Rectangle 1">
            <a:extLst>
              <a:ext uri="{FF2B5EF4-FFF2-40B4-BE49-F238E27FC236}">
                <a16:creationId xmlns:a16="http://schemas.microsoft.com/office/drawing/2014/main" id="{31D08A41-CF5D-422E-913C-3425D0BDE2E6}"/>
              </a:ext>
            </a:extLst>
          </p:cNvPr>
          <p:cNvSpPr>
            <a:spLocks noChangeArrowheads="1"/>
          </p:cNvSpPr>
          <p:nvPr/>
        </p:nvSpPr>
        <p:spPr bwMode="auto">
          <a:xfrm>
            <a:off x="1019175" y="1343103"/>
            <a:ext cx="4769478" cy="1969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effectLst/>
                <a:latin typeface="Courier New" panose="02070309020205020404" pitchFamily="49" charset="0"/>
                <a:cs typeface="Courier New" panose="02070309020205020404" pitchFamily="49" charset="0"/>
              </a:rPr>
              <a:t>"RateLimitOptions": </a:t>
            </a:r>
            <a:endParaRPr kumimoji="0" lang="en-US" altLang="zh-CN" sz="1600" b="0" i="0" u="none" strike="noStrike" cap="none" normalizeH="0" baseline="0" dirty="0">
              <a:ln>
                <a:noFill/>
              </a:ln>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effectLst/>
                <a:latin typeface="Courier New" panose="02070309020205020404" pitchFamily="49" charset="0"/>
                <a:cs typeface="Courier New" panose="02070309020205020404" pitchFamily="49" charset="0"/>
              </a:rPr>
              <a:t>{ </a:t>
            </a:r>
            <a:endParaRPr kumimoji="0" lang="en-US" altLang="zh-CN" sz="1600" b="0" i="0" u="none" strike="noStrike" cap="none" normalizeH="0" baseline="0" dirty="0">
              <a:ln>
                <a:noFill/>
              </a:ln>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effectLst/>
                <a:latin typeface="Courier New" panose="02070309020205020404" pitchFamily="49" charset="0"/>
                <a:cs typeface="Courier New" panose="02070309020205020404" pitchFamily="49" charset="0"/>
              </a:rPr>
              <a:t>"ClientWhitelist": [ "admin" ],</a:t>
            </a:r>
            <a:endParaRPr kumimoji="0" lang="en-US" altLang="zh-CN" sz="1600" b="0" i="0" u="none" strike="noStrike" cap="none" normalizeH="0" baseline="0" dirty="0">
              <a:ln>
                <a:noFill/>
              </a:ln>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effectLst/>
                <a:latin typeface="Courier New" panose="02070309020205020404" pitchFamily="49" charset="0"/>
                <a:cs typeface="Courier New" panose="02070309020205020404" pitchFamily="49" charset="0"/>
              </a:rPr>
              <a:t>"EnableRateLimiting": true,</a:t>
            </a:r>
            <a:endParaRPr kumimoji="0" lang="en-US" altLang="zh-CN" sz="1600" b="0" i="0" u="none" strike="noStrike" cap="none" normalizeH="0" baseline="0" dirty="0">
              <a:ln>
                <a:noFill/>
              </a:ln>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effectLst/>
                <a:latin typeface="Courier New" panose="02070309020205020404" pitchFamily="49" charset="0"/>
                <a:cs typeface="Courier New" panose="02070309020205020404" pitchFamily="49" charset="0"/>
              </a:rPr>
              <a:t>"Period": "1m", </a:t>
            </a:r>
            <a:endParaRPr kumimoji="0" lang="en-US" altLang="zh-CN" sz="1600" b="0" i="0" u="none" strike="noStrike" cap="none" normalizeH="0" baseline="0" dirty="0">
              <a:ln>
                <a:noFill/>
              </a:ln>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effectLst/>
                <a:latin typeface="Courier New" panose="02070309020205020404" pitchFamily="49" charset="0"/>
                <a:cs typeface="Courier New" panose="02070309020205020404" pitchFamily="49" charset="0"/>
              </a:rPr>
              <a:t>"PeriodTimespan": 15, </a:t>
            </a:r>
            <a:endParaRPr kumimoji="0" lang="en-US" altLang="zh-CN" sz="1600" b="0" i="0" u="none" strike="noStrike" cap="none" normalizeH="0" baseline="0" dirty="0">
              <a:ln>
                <a:noFill/>
              </a:ln>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effectLst/>
                <a:latin typeface="Courier New" panose="02070309020205020404" pitchFamily="49" charset="0"/>
                <a:cs typeface="Courier New" panose="02070309020205020404" pitchFamily="49" charset="0"/>
              </a:rPr>
              <a:t>"Limit": 5</a:t>
            </a:r>
            <a:endParaRPr kumimoji="0" lang="en-US" altLang="zh-CN" sz="1600" b="0" i="0" u="none" strike="noStrike" cap="none" normalizeH="0" baseline="0" dirty="0">
              <a:ln>
                <a:noFill/>
              </a:ln>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effectLst/>
                <a:latin typeface="Courier New" panose="02070309020205020404" pitchFamily="49" charset="0"/>
                <a:cs typeface="Courier New" panose="02070309020205020404" pitchFamily="49" charset="0"/>
              </a:rPr>
              <a:t> }</a:t>
            </a:r>
            <a:r>
              <a:rPr kumimoji="0" lang="zh-CN" altLang="zh-CN" sz="1600" b="0" i="0" u="none" strike="noStrike" cap="none" normalizeH="0" baseline="0" dirty="0">
                <a:ln>
                  <a:noFill/>
                </a:ln>
                <a:effectLst/>
              </a:rPr>
              <a:t> </a:t>
            </a:r>
            <a:endParaRPr kumimoji="0" lang="zh-CN" altLang="zh-CN" sz="1600" b="0" i="0" u="none" strike="noStrike" cap="none" normalizeH="0" baseline="0" dirty="0">
              <a:ln>
                <a:noFill/>
              </a:ln>
              <a:effectLst/>
              <a:latin typeface="Arial" panose="020B0604020202020204" pitchFamily="34" charset="0"/>
            </a:endParaRPr>
          </a:p>
        </p:txBody>
      </p:sp>
      <p:sp>
        <p:nvSpPr>
          <p:cNvPr id="8" name="Rectangle 3">
            <a:extLst>
              <a:ext uri="{FF2B5EF4-FFF2-40B4-BE49-F238E27FC236}">
                <a16:creationId xmlns:a16="http://schemas.microsoft.com/office/drawing/2014/main" id="{93C87D34-2D95-4085-82FC-B6444281359D}"/>
              </a:ext>
            </a:extLst>
          </p:cNvPr>
          <p:cNvSpPr>
            <a:spLocks noChangeArrowheads="1"/>
          </p:cNvSpPr>
          <p:nvPr/>
        </p:nvSpPr>
        <p:spPr bwMode="auto">
          <a:xfrm>
            <a:off x="1019175" y="3662522"/>
            <a:ext cx="5307543" cy="2000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effectLst/>
                <a:latin typeface="Courier New" panose="02070309020205020404" pitchFamily="49" charset="0"/>
                <a:cs typeface="Courier New" panose="02070309020205020404" pitchFamily="49" charset="0"/>
              </a:rPr>
              <a:t>GlobalConfiguration中 </a:t>
            </a:r>
            <a:endParaRPr kumimoji="0" lang="en-US" altLang="zh-CN" sz="1600" b="0" i="0" u="none" strike="noStrike" cap="none" normalizeH="0" baseline="0" dirty="0">
              <a:ln>
                <a:noFill/>
              </a:ln>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effectLst/>
                <a:latin typeface="Courier New" panose="02070309020205020404" pitchFamily="49" charset="0"/>
                <a:cs typeface="Courier New" panose="02070309020205020404" pitchFamily="49" charset="0"/>
              </a:rPr>
              <a:t>"RateLimitOptions": </a:t>
            </a:r>
            <a:endParaRPr kumimoji="0" lang="en-US" altLang="zh-CN" sz="1600" b="0" i="0" u="none" strike="noStrike" cap="none" normalizeH="0" baseline="0" dirty="0">
              <a:ln>
                <a:noFill/>
              </a:ln>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effectLst/>
                <a:latin typeface="Courier New" panose="02070309020205020404" pitchFamily="49" charset="0"/>
                <a:cs typeface="Courier New" panose="02070309020205020404" pitchFamily="49" charset="0"/>
              </a:rPr>
              <a:t>{ </a:t>
            </a:r>
            <a:endParaRPr kumimoji="0" lang="en-US" altLang="zh-CN" sz="1600" b="0" i="0" u="none" strike="noStrike" cap="none" normalizeH="0" baseline="0" dirty="0">
              <a:ln>
                <a:noFill/>
              </a:ln>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effectLst/>
                <a:latin typeface="Courier New" panose="02070309020205020404" pitchFamily="49" charset="0"/>
                <a:cs typeface="Courier New" panose="02070309020205020404" pitchFamily="49" charset="0"/>
              </a:rPr>
              <a:t>"ClientIdHeader": "client_id",</a:t>
            </a:r>
            <a:endParaRPr kumimoji="0" lang="en-US" altLang="zh-CN" sz="1600" b="0" i="0" u="none" strike="noStrike" cap="none" normalizeH="0" baseline="0" dirty="0">
              <a:ln>
                <a:noFill/>
              </a:ln>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effectLst/>
                <a:latin typeface="Courier New" panose="02070309020205020404" pitchFamily="49" charset="0"/>
                <a:cs typeface="Courier New" panose="02070309020205020404" pitchFamily="49" charset="0"/>
              </a:rPr>
              <a:t>"QuotaExceededMessage": "too more request",</a:t>
            </a:r>
            <a:endParaRPr kumimoji="0" lang="en-US" altLang="zh-CN" sz="1600" b="0" i="0" u="none" strike="noStrike" cap="none" normalizeH="0" baseline="0" dirty="0">
              <a:ln>
                <a:noFill/>
              </a:ln>
              <a:effectLst/>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US" altLang="zh-CN" sz="1600" dirty="0">
                <a:latin typeface="Courier New" panose="02070309020205020404" pitchFamily="49" charset="0"/>
                <a:cs typeface="Courier New" panose="02070309020205020404" pitchFamily="49" charset="0"/>
              </a:rPr>
              <a:t>"</a:t>
            </a:r>
            <a:r>
              <a:rPr lang="en-US" altLang="zh-CN" sz="1600" dirty="0" err="1">
                <a:latin typeface="Courier New" panose="02070309020205020404" pitchFamily="49" charset="0"/>
                <a:cs typeface="Courier New" panose="02070309020205020404" pitchFamily="49" charset="0"/>
              </a:rPr>
              <a:t>HttpStatusCode</a:t>
            </a:r>
            <a:r>
              <a:rPr lang="en-US" altLang="zh-CN" sz="1600" dirty="0">
                <a:latin typeface="Courier New" panose="02070309020205020404" pitchFamily="49" charset="0"/>
                <a:cs typeface="Courier New" panose="02070309020205020404" pitchFamily="49" charset="0"/>
              </a:rPr>
              <a:t>": 600,</a:t>
            </a:r>
            <a:r>
              <a:rPr lang="zh-CN" altLang="zh-CN" sz="1600" dirty="0">
                <a:latin typeface="Courier New" panose="02070309020205020404" pitchFamily="49" charset="0"/>
                <a:cs typeface="Courier New" panose="02070309020205020404" pitchFamily="49" charset="0"/>
              </a:rPr>
              <a:t> </a:t>
            </a:r>
            <a:endParaRPr lang="en-US" altLang="zh-CN" sz="1600" dirty="0">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effectLst/>
                <a:latin typeface="Courier New" panose="02070309020205020404" pitchFamily="49" charset="0"/>
                <a:cs typeface="Courier New" panose="02070309020205020404" pitchFamily="49" charset="0"/>
              </a:rPr>
              <a:t>"DisableRateLimitHeaders": false</a:t>
            </a:r>
            <a:endParaRPr kumimoji="0" lang="en-US" altLang="zh-CN" sz="1600" b="0" i="0" u="none" strike="noStrike" cap="none" normalizeH="0" baseline="0" dirty="0">
              <a:ln>
                <a:noFill/>
              </a:ln>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effectLst/>
                <a:latin typeface="Courier New" panose="02070309020205020404" pitchFamily="49" charset="0"/>
                <a:cs typeface="Courier New" panose="02070309020205020404" pitchFamily="49" charset="0"/>
              </a:rPr>
              <a:t>}</a:t>
            </a:r>
            <a:r>
              <a:rPr kumimoji="0" lang="zh-CN" altLang="zh-CN" sz="1600" b="0" i="0" u="none" strike="noStrike" cap="none" normalizeH="0" baseline="0" dirty="0">
                <a:ln>
                  <a:noFill/>
                </a:ln>
                <a:effectLst/>
              </a:rPr>
              <a:t> </a:t>
            </a:r>
            <a:endParaRPr kumimoji="0" lang="zh-CN" altLang="zh-CN" sz="1600" b="0" i="0" u="none" strike="noStrike" cap="none" normalizeH="0" baseline="0" dirty="0">
              <a:ln>
                <a:noFill/>
              </a:ln>
              <a:effectLst/>
              <a:latin typeface="Arial" panose="020B0604020202020204" pitchFamily="34" charset="0"/>
            </a:endParaRPr>
          </a:p>
        </p:txBody>
      </p:sp>
      <p:sp>
        <p:nvSpPr>
          <p:cNvPr id="9" name="矩形 8">
            <a:extLst>
              <a:ext uri="{FF2B5EF4-FFF2-40B4-BE49-F238E27FC236}">
                <a16:creationId xmlns:a16="http://schemas.microsoft.com/office/drawing/2014/main" id="{B6389E0A-CE01-4FB3-89C3-81AE19842EA8}"/>
              </a:ext>
            </a:extLst>
          </p:cNvPr>
          <p:cNvSpPr/>
          <p:nvPr/>
        </p:nvSpPr>
        <p:spPr>
          <a:xfrm>
            <a:off x="5370180" y="1692752"/>
            <a:ext cx="6096000" cy="1323439"/>
          </a:xfrm>
          <a:prstGeom prst="rect">
            <a:avLst/>
          </a:prstGeom>
        </p:spPr>
        <p:txBody>
          <a:bodyPr>
            <a:spAutoFit/>
          </a:bodyPr>
          <a:lstStyle/>
          <a:p>
            <a:r>
              <a:rPr lang="en-US" altLang="zh-CN" sz="1600" dirty="0" err="1">
                <a:latin typeface="宋体" panose="02010600030101010101" pitchFamily="2" charset="-122"/>
                <a:ea typeface="宋体" panose="02010600030101010101" pitchFamily="2" charset="-122"/>
              </a:rPr>
              <a:t>ClientWihteList</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白名单</a:t>
            </a:r>
          </a:p>
          <a:p>
            <a:r>
              <a:rPr lang="en-US" altLang="zh-CN" sz="1600" dirty="0" err="1">
                <a:latin typeface="宋体" panose="02010600030101010101" pitchFamily="2" charset="-122"/>
                <a:ea typeface="宋体" panose="02010600030101010101" pitchFamily="2" charset="-122"/>
              </a:rPr>
              <a:t>EnableRateLimiting</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是否启用限流</a:t>
            </a:r>
          </a:p>
          <a:p>
            <a:r>
              <a:rPr lang="en-US" altLang="zh-CN" sz="1600" dirty="0">
                <a:latin typeface="宋体" panose="02010600030101010101" pitchFamily="2" charset="-122"/>
                <a:ea typeface="宋体" panose="02010600030101010101" pitchFamily="2" charset="-122"/>
              </a:rPr>
              <a:t>Period </a:t>
            </a:r>
            <a:r>
              <a:rPr lang="zh-CN" altLang="en-US" sz="1600" dirty="0">
                <a:latin typeface="宋体" panose="02010600030101010101" pitchFamily="2" charset="-122"/>
                <a:ea typeface="宋体" panose="02010600030101010101" pitchFamily="2" charset="-122"/>
              </a:rPr>
              <a:t>统计时间段：</a:t>
            </a:r>
            <a:r>
              <a:rPr lang="en-US" altLang="zh-CN" sz="1600" dirty="0">
                <a:latin typeface="宋体" panose="02010600030101010101" pitchFamily="2" charset="-122"/>
                <a:ea typeface="宋体" panose="02010600030101010101" pitchFamily="2" charset="-122"/>
              </a:rPr>
              <a:t>1s, 5m, 1h, 1d</a:t>
            </a:r>
          </a:p>
          <a:p>
            <a:r>
              <a:rPr lang="en-US" altLang="zh-CN" sz="1600" dirty="0" err="1">
                <a:latin typeface="宋体" panose="02010600030101010101" pitchFamily="2" charset="-122"/>
                <a:ea typeface="宋体" panose="02010600030101010101" pitchFamily="2" charset="-122"/>
              </a:rPr>
              <a:t>PeroidTimeSpan</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多少秒之后客户端可以重试</a:t>
            </a:r>
          </a:p>
          <a:p>
            <a:r>
              <a:rPr lang="en-US" altLang="zh-CN" sz="1600" dirty="0">
                <a:latin typeface="宋体" panose="02010600030101010101" pitchFamily="2" charset="-122"/>
                <a:ea typeface="宋体" panose="02010600030101010101" pitchFamily="2" charset="-122"/>
              </a:rPr>
              <a:t>Limit </a:t>
            </a:r>
            <a:r>
              <a:rPr lang="zh-CN" altLang="en-US" sz="1600" dirty="0">
                <a:latin typeface="宋体" panose="02010600030101010101" pitchFamily="2" charset="-122"/>
                <a:ea typeface="宋体" panose="02010600030101010101" pitchFamily="2" charset="-122"/>
              </a:rPr>
              <a:t>在统计时间段内允许的最大请求数量</a:t>
            </a:r>
            <a:endParaRPr lang="zh-CN" altLang="en-US" sz="1600" b="0" i="0" dirty="0">
              <a:effectLst/>
              <a:latin typeface="宋体" panose="02010600030101010101" pitchFamily="2" charset="-122"/>
              <a:ea typeface="宋体" panose="02010600030101010101" pitchFamily="2" charset="-122"/>
            </a:endParaRPr>
          </a:p>
        </p:txBody>
      </p:sp>
      <p:sp>
        <p:nvSpPr>
          <p:cNvPr id="10" name="矩形 9">
            <a:extLst>
              <a:ext uri="{FF2B5EF4-FFF2-40B4-BE49-F238E27FC236}">
                <a16:creationId xmlns:a16="http://schemas.microsoft.com/office/drawing/2014/main" id="{A2438554-BE90-4592-9E66-53B9B13EF05C}"/>
              </a:ext>
            </a:extLst>
          </p:cNvPr>
          <p:cNvSpPr/>
          <p:nvPr/>
        </p:nvSpPr>
        <p:spPr>
          <a:xfrm>
            <a:off x="6484440" y="4346224"/>
            <a:ext cx="6096000" cy="1077218"/>
          </a:xfrm>
          <a:prstGeom prst="rect">
            <a:avLst/>
          </a:prstGeom>
        </p:spPr>
        <p:txBody>
          <a:bodyPr>
            <a:spAutoFit/>
          </a:bodyPr>
          <a:lstStyle/>
          <a:p>
            <a:r>
              <a:rPr lang="en-US" altLang="zh-CN" sz="1600" dirty="0" err="1">
                <a:latin typeface="宋体" panose="02010600030101010101" pitchFamily="2" charset="-122"/>
                <a:ea typeface="宋体" panose="02010600030101010101" pitchFamily="2" charset="-122"/>
              </a:rPr>
              <a:t>ClientIdHeader</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用来识别客户端的请求头，默认是 </a:t>
            </a:r>
            <a:r>
              <a:rPr lang="en-US" altLang="zh-CN" sz="1600" dirty="0" err="1">
                <a:latin typeface="宋体" panose="02010600030101010101" pitchFamily="2" charset="-122"/>
                <a:ea typeface="宋体" panose="02010600030101010101" pitchFamily="2" charset="-122"/>
              </a:rPr>
              <a:t>ClientId</a:t>
            </a:r>
            <a:endParaRPr lang="en-US" altLang="zh-CN" sz="1600" dirty="0">
              <a:latin typeface="宋体" panose="02010600030101010101" pitchFamily="2" charset="-122"/>
              <a:ea typeface="宋体" panose="02010600030101010101" pitchFamily="2" charset="-122"/>
            </a:endParaRPr>
          </a:p>
          <a:p>
            <a:r>
              <a:rPr lang="en-US" altLang="zh-CN" sz="1600" dirty="0" err="1">
                <a:latin typeface="宋体" panose="02010600030101010101" pitchFamily="2" charset="-122"/>
                <a:ea typeface="宋体" panose="02010600030101010101" pitchFamily="2" charset="-122"/>
              </a:rPr>
              <a:t>QuotaExceedMessage</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当请求过载被截断时返回的消息</a:t>
            </a:r>
          </a:p>
          <a:p>
            <a:r>
              <a:rPr lang="en-US" altLang="zh-CN" sz="1600" dirty="0" err="1">
                <a:latin typeface="宋体" panose="02010600030101010101" pitchFamily="2" charset="-122"/>
                <a:ea typeface="宋体" panose="02010600030101010101" pitchFamily="2" charset="-122"/>
              </a:rPr>
              <a:t>HttpStatusCode</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当请求过载被截断时返回的</a:t>
            </a:r>
            <a:r>
              <a:rPr lang="en-US" altLang="zh-CN" sz="1600" dirty="0">
                <a:latin typeface="宋体" panose="02010600030101010101" pitchFamily="2" charset="-122"/>
                <a:ea typeface="宋体" panose="02010600030101010101" pitchFamily="2" charset="-122"/>
              </a:rPr>
              <a:t>http status</a:t>
            </a:r>
          </a:p>
          <a:p>
            <a:r>
              <a:rPr lang="en-US" altLang="zh-CN" sz="1600" dirty="0">
                <a:latin typeface="宋体" panose="02010600030101010101" pitchFamily="2" charset="-122"/>
                <a:ea typeface="宋体" panose="02010600030101010101" pitchFamily="2" charset="-122"/>
              </a:rPr>
              <a:t>Http</a:t>
            </a:r>
            <a:r>
              <a:rPr lang="zh-CN" altLang="en-US" sz="1600" dirty="0">
                <a:latin typeface="宋体" panose="02010600030101010101" pitchFamily="2" charset="-122"/>
                <a:ea typeface="宋体" panose="02010600030101010101" pitchFamily="2" charset="-122"/>
              </a:rPr>
              <a:t>头  </a:t>
            </a:r>
            <a:r>
              <a:rPr lang="en-US" altLang="zh-CN" sz="1600" dirty="0">
                <a:latin typeface="宋体" panose="02010600030101010101" pitchFamily="2" charset="-122"/>
                <a:ea typeface="宋体" panose="02010600030101010101" pitchFamily="2" charset="-122"/>
              </a:rPr>
              <a:t>X-Rate-Limit </a:t>
            </a:r>
            <a:r>
              <a:rPr lang="zh-CN" altLang="en-US" sz="1600" dirty="0">
                <a:latin typeface="宋体" panose="02010600030101010101" pitchFamily="2" charset="-122"/>
                <a:ea typeface="宋体" panose="02010600030101010101" pitchFamily="2" charset="-122"/>
              </a:rPr>
              <a:t>和 </a:t>
            </a:r>
            <a:r>
              <a:rPr lang="en-US" altLang="zh-CN" sz="1600" dirty="0">
                <a:latin typeface="宋体" panose="02010600030101010101" pitchFamily="2" charset="-122"/>
                <a:ea typeface="宋体" panose="02010600030101010101" pitchFamily="2" charset="-122"/>
              </a:rPr>
              <a:t>Retry-After </a:t>
            </a:r>
            <a:r>
              <a:rPr lang="zh-CN" altLang="en-US" sz="1600" dirty="0">
                <a:latin typeface="宋体" panose="02010600030101010101" pitchFamily="2" charset="-122"/>
                <a:ea typeface="宋体" panose="02010600030101010101" pitchFamily="2" charset="-122"/>
              </a:rPr>
              <a:t>是否禁用</a:t>
            </a:r>
          </a:p>
        </p:txBody>
      </p:sp>
    </p:spTree>
    <p:extLst>
      <p:ext uri="{BB962C8B-B14F-4D97-AF65-F5344CB8AC3E}">
        <p14:creationId xmlns:p14="http://schemas.microsoft.com/office/powerpoint/2010/main" val="20636562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C66BBC21-41BD-4D30-BBB1-DDD396D74863}"/>
              </a:ext>
            </a:extLst>
          </p:cNvPr>
          <p:cNvSpPr>
            <a:spLocks noGrp="1"/>
          </p:cNvSpPr>
          <p:nvPr>
            <p:ph type="title"/>
          </p:nvPr>
        </p:nvSpPr>
        <p:spPr>
          <a:xfrm>
            <a:off x="1019175" y="365127"/>
            <a:ext cx="7886700" cy="974943"/>
          </a:xfrm>
        </p:spPr>
        <p:txBody>
          <a:bodyPr>
            <a:normAutofit/>
          </a:bodyPr>
          <a:lstStyle/>
          <a:p>
            <a:r>
              <a:rPr lang="en-US" altLang="zh-CN" dirty="0"/>
              <a:t>Ocelot</a:t>
            </a:r>
            <a:r>
              <a:rPr lang="zh-CN" altLang="en-US" dirty="0"/>
              <a:t>熔断</a:t>
            </a:r>
          </a:p>
        </p:txBody>
      </p:sp>
      <p:sp>
        <p:nvSpPr>
          <p:cNvPr id="3" name="矩形 2">
            <a:extLst>
              <a:ext uri="{FF2B5EF4-FFF2-40B4-BE49-F238E27FC236}">
                <a16:creationId xmlns:a16="http://schemas.microsoft.com/office/drawing/2014/main" id="{2ACB0343-6750-4BB3-9C02-F1CBA588870D}"/>
              </a:ext>
            </a:extLst>
          </p:cNvPr>
          <p:cNvSpPr/>
          <p:nvPr/>
        </p:nvSpPr>
        <p:spPr>
          <a:xfrm>
            <a:off x="1179729" y="2553248"/>
            <a:ext cx="4477710" cy="1569660"/>
          </a:xfrm>
          <a:prstGeom prst="rect">
            <a:avLst/>
          </a:prstGeom>
        </p:spPr>
        <p:txBody>
          <a:bodyPr wrap="square">
            <a:spAutoFit/>
          </a:bodyPr>
          <a:lstStyle/>
          <a:p>
            <a:r>
              <a:rPr lang="en-US" altLang="zh-CN" sz="1600">
                <a:latin typeface="宋体" panose="02010600030101010101" pitchFamily="2" charset="-122"/>
                <a:ea typeface="宋体" panose="02010600030101010101" pitchFamily="2" charset="-122"/>
              </a:rPr>
              <a:t>"QoSOptions": </a:t>
            </a:r>
          </a:p>
          <a:p>
            <a:r>
              <a:rPr lang="en-US" altLang="zh-CN" sz="1600">
                <a:latin typeface="宋体" panose="02010600030101010101" pitchFamily="2" charset="-122"/>
                <a:ea typeface="宋体" panose="02010600030101010101" pitchFamily="2" charset="-122"/>
              </a:rPr>
              <a:t>{ </a:t>
            </a:r>
          </a:p>
          <a:p>
            <a:r>
              <a:rPr lang="en-US" altLang="zh-CN" sz="1600">
                <a:latin typeface="宋体" panose="02010600030101010101" pitchFamily="2" charset="-122"/>
                <a:ea typeface="宋体" panose="02010600030101010101" pitchFamily="2" charset="-122"/>
              </a:rPr>
              <a:t>"ExceptionsAllowedBeforeBreaking":3, </a:t>
            </a:r>
          </a:p>
          <a:p>
            <a:r>
              <a:rPr lang="en-US" altLang="zh-CN" sz="1600">
                <a:latin typeface="宋体" panose="02010600030101010101" pitchFamily="2" charset="-122"/>
                <a:ea typeface="宋体" panose="02010600030101010101" pitchFamily="2" charset="-122"/>
              </a:rPr>
              <a:t>"DurationOfBreak":5, </a:t>
            </a:r>
          </a:p>
          <a:p>
            <a:r>
              <a:rPr lang="en-US" altLang="zh-CN" sz="1600">
                <a:latin typeface="宋体" panose="02010600030101010101" pitchFamily="2" charset="-122"/>
                <a:ea typeface="宋体" panose="02010600030101010101" pitchFamily="2" charset="-122"/>
              </a:rPr>
              <a:t>"TimeoutValue":5000 </a:t>
            </a:r>
          </a:p>
          <a:p>
            <a:r>
              <a:rPr lang="en-US" altLang="zh-CN" sz="1600">
                <a:latin typeface="宋体" panose="02010600030101010101" pitchFamily="2" charset="-122"/>
                <a:ea typeface="宋体" panose="02010600030101010101" pitchFamily="2" charset="-122"/>
              </a:rPr>
              <a:t>}</a:t>
            </a:r>
            <a:endParaRPr lang="zh-CN" altLang="en-US" sz="1600" dirty="0">
              <a:latin typeface="宋体" panose="02010600030101010101" pitchFamily="2" charset="-122"/>
              <a:ea typeface="宋体" panose="02010600030101010101" pitchFamily="2" charset="-122"/>
            </a:endParaRPr>
          </a:p>
        </p:txBody>
      </p:sp>
      <p:sp>
        <p:nvSpPr>
          <p:cNvPr id="4" name="矩形 3">
            <a:extLst>
              <a:ext uri="{FF2B5EF4-FFF2-40B4-BE49-F238E27FC236}">
                <a16:creationId xmlns:a16="http://schemas.microsoft.com/office/drawing/2014/main" id="{6B7E24A7-8009-4E25-95F0-2F4AC6C308E5}"/>
              </a:ext>
            </a:extLst>
          </p:cNvPr>
          <p:cNvSpPr/>
          <p:nvPr/>
        </p:nvSpPr>
        <p:spPr>
          <a:xfrm>
            <a:off x="5245191" y="2638062"/>
            <a:ext cx="6096000" cy="1077218"/>
          </a:xfrm>
          <a:prstGeom prst="rect">
            <a:avLst/>
          </a:prstGeom>
        </p:spPr>
        <p:txBody>
          <a:bodyPr>
            <a:spAutoFit/>
          </a:bodyPr>
          <a:lstStyle/>
          <a:p>
            <a:r>
              <a:rPr lang="en-US" altLang="zh-CN" sz="1600" dirty="0" err="1">
                <a:latin typeface="宋体" panose="02010600030101010101" pitchFamily="2" charset="-122"/>
                <a:ea typeface="宋体" panose="02010600030101010101" pitchFamily="2" charset="-122"/>
              </a:rPr>
              <a:t>ExceptionsAllowedBeforeBreaking</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允许多少个异常请求</a:t>
            </a:r>
          </a:p>
          <a:p>
            <a:r>
              <a:rPr lang="en-US" altLang="zh-CN" sz="1600" dirty="0" err="1">
                <a:latin typeface="宋体" panose="02010600030101010101" pitchFamily="2" charset="-122"/>
                <a:ea typeface="宋体" panose="02010600030101010101" pitchFamily="2" charset="-122"/>
              </a:rPr>
              <a:t>DurationOfBreak</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熔断的时间，单位为秒</a:t>
            </a:r>
          </a:p>
          <a:p>
            <a:r>
              <a:rPr lang="en-US" altLang="zh-CN" sz="1600" dirty="0" err="1">
                <a:latin typeface="宋体" panose="02010600030101010101" pitchFamily="2" charset="-122"/>
                <a:ea typeface="宋体" panose="02010600030101010101" pitchFamily="2" charset="-122"/>
              </a:rPr>
              <a:t>TimeoutValue</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如果下游请求的处理时间超过多少则自如将请求设置为超时</a:t>
            </a:r>
            <a:endParaRPr lang="zh-CN" altLang="en-US" sz="1600" b="0" i="0" dirty="0">
              <a:effectLst/>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6395232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C66BBC21-41BD-4D30-BBB1-DDD396D74863}"/>
              </a:ext>
            </a:extLst>
          </p:cNvPr>
          <p:cNvSpPr>
            <a:spLocks noGrp="1"/>
          </p:cNvSpPr>
          <p:nvPr>
            <p:ph type="title"/>
          </p:nvPr>
        </p:nvSpPr>
        <p:spPr>
          <a:xfrm>
            <a:off x="1019175" y="365127"/>
            <a:ext cx="7886700" cy="974943"/>
          </a:xfrm>
        </p:spPr>
        <p:txBody>
          <a:bodyPr>
            <a:normAutofit/>
          </a:bodyPr>
          <a:lstStyle/>
          <a:p>
            <a:r>
              <a:rPr lang="en-US" altLang="zh-CN" dirty="0"/>
              <a:t>Ocelot</a:t>
            </a:r>
            <a:r>
              <a:rPr lang="zh-CN" altLang="en-US" dirty="0"/>
              <a:t>负载均衡</a:t>
            </a:r>
          </a:p>
        </p:txBody>
      </p:sp>
      <p:sp>
        <p:nvSpPr>
          <p:cNvPr id="2" name="矩形 1">
            <a:extLst>
              <a:ext uri="{FF2B5EF4-FFF2-40B4-BE49-F238E27FC236}">
                <a16:creationId xmlns:a16="http://schemas.microsoft.com/office/drawing/2014/main" id="{E83DBBA0-2FDD-485F-BB4A-625AB491C75A}"/>
              </a:ext>
            </a:extLst>
          </p:cNvPr>
          <p:cNvSpPr/>
          <p:nvPr/>
        </p:nvSpPr>
        <p:spPr>
          <a:xfrm>
            <a:off x="1170479" y="1387456"/>
            <a:ext cx="5460566" cy="3046988"/>
          </a:xfrm>
          <a:prstGeom prst="rect">
            <a:avLst/>
          </a:prstGeom>
        </p:spPr>
        <p:txBody>
          <a:bodyPr wrap="square">
            <a:spAutoFit/>
          </a:bodyPr>
          <a:lstStyle/>
          <a:p>
            <a:r>
              <a:rPr lang="en-US" altLang="zh-CN" sz="1600" dirty="0">
                <a:latin typeface="宋体" panose="02010600030101010101" pitchFamily="2" charset="-122"/>
                <a:ea typeface="宋体" panose="02010600030101010101" pitchFamily="2" charset="-122"/>
              </a:rPr>
              <a:t>{</a:t>
            </a:r>
          </a:p>
          <a:p>
            <a:r>
              <a:rPr lang="en-US" altLang="zh-CN" sz="1600" dirty="0">
                <a:latin typeface="宋体" panose="02010600030101010101" pitchFamily="2" charset="-122"/>
                <a:ea typeface="宋体" panose="02010600030101010101" pitchFamily="2" charset="-122"/>
              </a:rPr>
              <a:t>"</a:t>
            </a:r>
            <a:r>
              <a:rPr lang="en-US" altLang="zh-CN" sz="1600" dirty="0" err="1">
                <a:latin typeface="宋体" panose="02010600030101010101" pitchFamily="2" charset="-122"/>
                <a:ea typeface="宋体" panose="02010600030101010101" pitchFamily="2" charset="-122"/>
              </a:rPr>
              <a:t>DownstreamPathTemplate</a:t>
            </a:r>
            <a:r>
              <a:rPr lang="en-US" altLang="zh-CN" sz="1600" dirty="0">
                <a:latin typeface="宋体" panose="02010600030101010101" pitchFamily="2" charset="-122"/>
                <a:ea typeface="宋体" panose="02010600030101010101" pitchFamily="2" charset="-122"/>
              </a:rPr>
              <a:t>": "/</a:t>
            </a:r>
            <a:r>
              <a:rPr lang="en-US" altLang="zh-CN" sz="1600" dirty="0" err="1">
                <a:latin typeface="宋体" panose="02010600030101010101" pitchFamily="2" charset="-122"/>
                <a:ea typeface="宋体" panose="02010600030101010101" pitchFamily="2" charset="-122"/>
              </a:rPr>
              <a:t>api</a:t>
            </a:r>
            <a:r>
              <a:rPr lang="en-US" altLang="zh-CN" sz="1600" dirty="0">
                <a:latin typeface="宋体" panose="02010600030101010101" pitchFamily="2" charset="-122"/>
                <a:ea typeface="宋体" panose="02010600030101010101" pitchFamily="2" charset="-122"/>
              </a:rPr>
              <a:t>/posts/{</a:t>
            </a:r>
            <a:r>
              <a:rPr lang="en-US" altLang="zh-CN" sz="1600" dirty="0" err="1">
                <a:latin typeface="宋体" panose="02010600030101010101" pitchFamily="2" charset="-122"/>
                <a:ea typeface="宋体" panose="02010600030101010101" pitchFamily="2" charset="-122"/>
              </a:rPr>
              <a:t>postId</a:t>
            </a:r>
            <a:r>
              <a:rPr lang="en-US" altLang="zh-CN" sz="1600" dirty="0">
                <a:latin typeface="宋体" panose="02010600030101010101" pitchFamily="2" charset="-122"/>
                <a:ea typeface="宋体" panose="02010600030101010101" pitchFamily="2" charset="-122"/>
              </a:rPr>
              <a:t>}", "</a:t>
            </a:r>
            <a:r>
              <a:rPr lang="en-US" altLang="zh-CN" sz="1600" dirty="0" err="1">
                <a:latin typeface="宋体" panose="02010600030101010101" pitchFamily="2" charset="-122"/>
                <a:ea typeface="宋体" panose="02010600030101010101" pitchFamily="2" charset="-122"/>
              </a:rPr>
              <a:t>DownstreamScheme</a:t>
            </a:r>
            <a:r>
              <a:rPr lang="en-US" altLang="zh-CN" sz="1600" dirty="0">
                <a:latin typeface="宋体" panose="02010600030101010101" pitchFamily="2" charset="-122"/>
                <a:ea typeface="宋体" panose="02010600030101010101" pitchFamily="2" charset="-122"/>
              </a:rPr>
              <a:t>": "https", </a:t>
            </a:r>
          </a:p>
          <a:p>
            <a:r>
              <a:rPr lang="en-US" altLang="zh-CN" sz="1600" dirty="0">
                <a:latin typeface="宋体" panose="02010600030101010101" pitchFamily="2" charset="-122"/>
                <a:ea typeface="宋体" panose="02010600030101010101" pitchFamily="2" charset="-122"/>
              </a:rPr>
              <a:t>"</a:t>
            </a:r>
            <a:r>
              <a:rPr lang="en-US" altLang="zh-CN" sz="1600" dirty="0" err="1">
                <a:latin typeface="宋体" panose="02010600030101010101" pitchFamily="2" charset="-122"/>
                <a:ea typeface="宋体" panose="02010600030101010101" pitchFamily="2" charset="-122"/>
              </a:rPr>
              <a:t>DownstreamHostAndPorts</a:t>
            </a:r>
            <a:r>
              <a:rPr lang="en-US" altLang="zh-CN" sz="1600" dirty="0">
                <a:latin typeface="宋体" panose="02010600030101010101" pitchFamily="2" charset="-122"/>
                <a:ea typeface="宋体" panose="02010600030101010101" pitchFamily="2" charset="-122"/>
              </a:rPr>
              <a:t>": </a:t>
            </a:r>
          </a:p>
          <a:p>
            <a:r>
              <a:rPr lang="en-US" altLang="zh-CN" sz="1600" dirty="0">
                <a:latin typeface="宋体" panose="02010600030101010101" pitchFamily="2" charset="-122"/>
                <a:ea typeface="宋体" panose="02010600030101010101" pitchFamily="2" charset="-122"/>
              </a:rPr>
              <a:t>[</a:t>
            </a:r>
          </a:p>
          <a:p>
            <a:r>
              <a:rPr lang="en-US" altLang="zh-CN" sz="1600" dirty="0">
                <a:latin typeface="宋体" panose="02010600030101010101" pitchFamily="2" charset="-122"/>
                <a:ea typeface="宋体" panose="02010600030101010101" pitchFamily="2" charset="-122"/>
              </a:rPr>
              <a:t> { "Host": "10.0.1.10", "Port": 5000, }, </a:t>
            </a:r>
          </a:p>
          <a:p>
            <a:r>
              <a:rPr lang="en-US" altLang="zh-CN" sz="1600" dirty="0">
                <a:latin typeface="宋体" panose="02010600030101010101" pitchFamily="2" charset="-122"/>
                <a:ea typeface="宋体" panose="02010600030101010101" pitchFamily="2" charset="-122"/>
              </a:rPr>
              <a:t> { "Host": "10.0.1.11", "Port": 5000, } </a:t>
            </a:r>
          </a:p>
          <a:p>
            <a:r>
              <a:rPr lang="en-US" altLang="zh-CN" sz="1600" dirty="0">
                <a:latin typeface="宋体" panose="02010600030101010101" pitchFamily="2" charset="-122"/>
                <a:ea typeface="宋体" panose="02010600030101010101" pitchFamily="2" charset="-122"/>
              </a:rPr>
              <a:t>], </a:t>
            </a:r>
          </a:p>
          <a:p>
            <a:r>
              <a:rPr lang="en-US" altLang="zh-CN" sz="1600" dirty="0">
                <a:latin typeface="宋体" panose="02010600030101010101" pitchFamily="2" charset="-122"/>
                <a:ea typeface="宋体" panose="02010600030101010101" pitchFamily="2" charset="-122"/>
              </a:rPr>
              <a:t>"</a:t>
            </a:r>
            <a:r>
              <a:rPr lang="en-US" altLang="zh-CN" sz="1600" dirty="0" err="1">
                <a:latin typeface="宋体" panose="02010600030101010101" pitchFamily="2" charset="-122"/>
                <a:ea typeface="宋体" panose="02010600030101010101" pitchFamily="2" charset="-122"/>
              </a:rPr>
              <a:t>UpstreamPathTemplate</a:t>
            </a:r>
            <a:r>
              <a:rPr lang="en-US" altLang="zh-CN" sz="1600" dirty="0">
                <a:latin typeface="宋体" panose="02010600030101010101" pitchFamily="2" charset="-122"/>
                <a:ea typeface="宋体" panose="02010600030101010101" pitchFamily="2" charset="-122"/>
              </a:rPr>
              <a:t>": "/posts/{</a:t>
            </a:r>
            <a:r>
              <a:rPr lang="en-US" altLang="zh-CN" sz="1600" dirty="0" err="1">
                <a:latin typeface="宋体" panose="02010600030101010101" pitchFamily="2" charset="-122"/>
                <a:ea typeface="宋体" panose="02010600030101010101" pitchFamily="2" charset="-122"/>
              </a:rPr>
              <a:t>postId</a:t>
            </a:r>
            <a:r>
              <a:rPr lang="en-US" altLang="zh-CN" sz="1600" dirty="0">
                <a:latin typeface="宋体" panose="02010600030101010101" pitchFamily="2" charset="-122"/>
                <a:ea typeface="宋体" panose="02010600030101010101" pitchFamily="2" charset="-122"/>
              </a:rPr>
              <a:t>}", </a:t>
            </a:r>
          </a:p>
          <a:p>
            <a:r>
              <a:rPr lang="en-US" altLang="zh-CN" sz="1600" dirty="0">
                <a:latin typeface="宋体" panose="02010600030101010101" pitchFamily="2" charset="-122"/>
                <a:ea typeface="宋体" panose="02010600030101010101" pitchFamily="2" charset="-122"/>
              </a:rPr>
              <a:t>"</a:t>
            </a:r>
            <a:r>
              <a:rPr lang="en-US" altLang="zh-CN" sz="1600" dirty="0" err="1">
                <a:latin typeface="宋体" panose="02010600030101010101" pitchFamily="2" charset="-122"/>
                <a:ea typeface="宋体" panose="02010600030101010101" pitchFamily="2" charset="-122"/>
              </a:rPr>
              <a:t>LoadBalancer</a:t>
            </a:r>
            <a:r>
              <a:rPr lang="en-US" altLang="zh-CN" sz="1600" dirty="0">
                <a:latin typeface="宋体" panose="02010600030101010101" pitchFamily="2" charset="-122"/>
                <a:ea typeface="宋体" panose="02010600030101010101" pitchFamily="2" charset="-122"/>
              </a:rPr>
              <a:t>": "</a:t>
            </a:r>
            <a:r>
              <a:rPr lang="en-US" altLang="zh-CN" sz="1600" dirty="0" err="1">
                <a:latin typeface="宋体" panose="02010600030101010101" pitchFamily="2" charset="-122"/>
                <a:ea typeface="宋体" panose="02010600030101010101" pitchFamily="2" charset="-122"/>
              </a:rPr>
              <a:t>LeastConnection</a:t>
            </a:r>
            <a:r>
              <a:rPr lang="en-US" altLang="zh-CN" sz="1600" dirty="0">
                <a:latin typeface="宋体" panose="02010600030101010101" pitchFamily="2" charset="-122"/>
                <a:ea typeface="宋体" panose="02010600030101010101" pitchFamily="2" charset="-122"/>
              </a:rPr>
              <a:t>", </a:t>
            </a:r>
          </a:p>
          <a:p>
            <a:r>
              <a:rPr lang="en-US" altLang="zh-CN" sz="1600" dirty="0">
                <a:latin typeface="宋体" panose="02010600030101010101" pitchFamily="2" charset="-122"/>
                <a:ea typeface="宋体" panose="02010600030101010101" pitchFamily="2" charset="-122"/>
              </a:rPr>
              <a:t>"</a:t>
            </a:r>
            <a:r>
              <a:rPr lang="en-US" altLang="zh-CN" sz="1600" dirty="0" err="1">
                <a:latin typeface="宋体" panose="02010600030101010101" pitchFamily="2" charset="-122"/>
                <a:ea typeface="宋体" panose="02010600030101010101" pitchFamily="2" charset="-122"/>
              </a:rPr>
              <a:t>UpstreamHttpMethod</a:t>
            </a:r>
            <a:r>
              <a:rPr lang="en-US" altLang="zh-CN" sz="1600" dirty="0">
                <a:latin typeface="宋体" panose="02010600030101010101" pitchFamily="2" charset="-122"/>
                <a:ea typeface="宋体" panose="02010600030101010101" pitchFamily="2" charset="-122"/>
              </a:rPr>
              <a:t>": [ "Put", "Delete" ]</a:t>
            </a:r>
          </a:p>
          <a:p>
            <a:r>
              <a:rPr lang="en-US" altLang="zh-CN" sz="1600" dirty="0">
                <a:latin typeface="宋体" panose="02010600030101010101" pitchFamily="2" charset="-122"/>
                <a:ea typeface="宋体" panose="02010600030101010101" pitchFamily="2" charset="-122"/>
              </a:rPr>
              <a:t> }</a:t>
            </a:r>
            <a:endParaRPr lang="zh-CN" altLang="en-US" sz="1600" dirty="0">
              <a:latin typeface="宋体" panose="02010600030101010101" pitchFamily="2" charset="-122"/>
              <a:ea typeface="宋体" panose="02010600030101010101" pitchFamily="2" charset="-122"/>
            </a:endParaRPr>
          </a:p>
        </p:txBody>
      </p:sp>
      <p:sp>
        <p:nvSpPr>
          <p:cNvPr id="6" name="矩形 5">
            <a:extLst>
              <a:ext uri="{FF2B5EF4-FFF2-40B4-BE49-F238E27FC236}">
                <a16:creationId xmlns:a16="http://schemas.microsoft.com/office/drawing/2014/main" id="{63242577-CB59-400D-9B28-3A40910AA0F9}"/>
              </a:ext>
            </a:extLst>
          </p:cNvPr>
          <p:cNvSpPr/>
          <p:nvPr/>
        </p:nvSpPr>
        <p:spPr>
          <a:xfrm>
            <a:off x="1238936" y="4672790"/>
            <a:ext cx="6096000" cy="1107996"/>
          </a:xfrm>
          <a:prstGeom prst="rect">
            <a:avLst/>
          </a:prstGeom>
        </p:spPr>
        <p:txBody>
          <a:bodyPr>
            <a:spAutoFit/>
          </a:bodyPr>
          <a:lstStyle/>
          <a:p>
            <a:r>
              <a:rPr lang="en-US" altLang="zh-CN" dirty="0" err="1"/>
              <a:t>LoadBalancer</a:t>
            </a:r>
            <a:r>
              <a:rPr lang="zh-CN" altLang="en-US" dirty="0"/>
              <a:t>可选值</a:t>
            </a:r>
            <a:endParaRPr lang="en-US" altLang="zh-CN" sz="1600" dirty="0">
              <a:latin typeface="宋体" panose="02010600030101010101" pitchFamily="2" charset="-122"/>
              <a:ea typeface="宋体" panose="02010600030101010101" pitchFamily="2" charset="-122"/>
            </a:endParaRPr>
          </a:p>
          <a:p>
            <a:r>
              <a:rPr lang="en-US" altLang="zh-CN" sz="1600" dirty="0" err="1">
                <a:latin typeface="宋体" panose="02010600030101010101" pitchFamily="2" charset="-122"/>
                <a:ea typeface="宋体" panose="02010600030101010101" pitchFamily="2" charset="-122"/>
              </a:rPr>
              <a:t>LeastConnection</a:t>
            </a:r>
            <a:r>
              <a:rPr lang="en-US" altLang="zh-CN" sz="1600" dirty="0">
                <a:latin typeface="宋体" panose="02010600030101010101" pitchFamily="2" charset="-122"/>
                <a:ea typeface="宋体" panose="02010600030101010101" pitchFamily="2" charset="-122"/>
              </a:rPr>
              <a:t> – </a:t>
            </a:r>
            <a:r>
              <a:rPr lang="zh-CN" altLang="en-US" sz="1600" dirty="0">
                <a:latin typeface="宋体" panose="02010600030101010101" pitchFamily="2" charset="-122"/>
                <a:ea typeface="宋体" panose="02010600030101010101" pitchFamily="2" charset="-122"/>
              </a:rPr>
              <a:t>将请求发往最空闲的那个服务器</a:t>
            </a:r>
          </a:p>
          <a:p>
            <a:r>
              <a:rPr lang="en-US" altLang="zh-CN" sz="1600" dirty="0" err="1">
                <a:latin typeface="宋体" panose="02010600030101010101" pitchFamily="2" charset="-122"/>
                <a:ea typeface="宋体" panose="02010600030101010101" pitchFamily="2" charset="-122"/>
              </a:rPr>
              <a:t>RoundRobin</a:t>
            </a:r>
            <a:r>
              <a:rPr lang="en-US" altLang="zh-CN" sz="1600" dirty="0">
                <a:latin typeface="宋体" panose="02010600030101010101" pitchFamily="2" charset="-122"/>
                <a:ea typeface="宋体" panose="02010600030101010101" pitchFamily="2" charset="-122"/>
              </a:rPr>
              <a:t> – </a:t>
            </a:r>
            <a:r>
              <a:rPr lang="zh-CN" altLang="en-US" sz="1600" dirty="0">
                <a:latin typeface="宋体" panose="02010600030101010101" pitchFamily="2" charset="-122"/>
                <a:ea typeface="宋体" panose="02010600030101010101" pitchFamily="2" charset="-122"/>
              </a:rPr>
              <a:t>轮流发送</a:t>
            </a:r>
          </a:p>
          <a:p>
            <a:r>
              <a:rPr lang="en-US" altLang="zh-CN" sz="1600" dirty="0" err="1">
                <a:latin typeface="宋体" panose="02010600030101010101" pitchFamily="2" charset="-122"/>
                <a:ea typeface="宋体" panose="02010600030101010101" pitchFamily="2" charset="-122"/>
              </a:rPr>
              <a:t>NoLoadBalance</a:t>
            </a:r>
            <a:r>
              <a:rPr lang="en-US" altLang="zh-CN" sz="1600" dirty="0">
                <a:latin typeface="宋体" panose="02010600030101010101" pitchFamily="2" charset="-122"/>
                <a:ea typeface="宋体" panose="02010600030101010101" pitchFamily="2" charset="-122"/>
              </a:rPr>
              <a:t> – </a:t>
            </a:r>
            <a:r>
              <a:rPr lang="zh-CN" altLang="en-US" sz="1600" dirty="0">
                <a:latin typeface="宋体" panose="02010600030101010101" pitchFamily="2" charset="-122"/>
                <a:ea typeface="宋体" panose="02010600030101010101" pitchFamily="2" charset="-122"/>
              </a:rPr>
              <a:t>总是发往第一个请求或者是服务发现</a:t>
            </a:r>
            <a:endParaRPr lang="zh-CN" altLang="en-US" sz="1600" b="0" i="0" dirty="0">
              <a:effectLst/>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6138416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C66BBC21-41BD-4D30-BBB1-DDD396D74863}"/>
              </a:ext>
            </a:extLst>
          </p:cNvPr>
          <p:cNvSpPr>
            <a:spLocks noGrp="1"/>
          </p:cNvSpPr>
          <p:nvPr>
            <p:ph type="title"/>
          </p:nvPr>
        </p:nvSpPr>
        <p:spPr>
          <a:xfrm>
            <a:off x="980184" y="365127"/>
            <a:ext cx="9059166" cy="974943"/>
          </a:xfrm>
        </p:spPr>
        <p:txBody>
          <a:bodyPr>
            <a:normAutofit/>
          </a:bodyPr>
          <a:lstStyle/>
          <a:p>
            <a:r>
              <a:rPr lang="en-US" altLang="zh-CN" dirty="0"/>
              <a:t>Ocelot</a:t>
            </a:r>
            <a:r>
              <a:rPr lang="zh-CN" altLang="en-US" dirty="0"/>
              <a:t>负载均衡和容错保护</a:t>
            </a:r>
          </a:p>
        </p:txBody>
      </p:sp>
      <p:sp>
        <p:nvSpPr>
          <p:cNvPr id="3" name="矩形 2">
            <a:extLst>
              <a:ext uri="{FF2B5EF4-FFF2-40B4-BE49-F238E27FC236}">
                <a16:creationId xmlns:a16="http://schemas.microsoft.com/office/drawing/2014/main" id="{4BF10FFE-ABFF-4DB1-94E2-952C425921E2}"/>
              </a:ext>
            </a:extLst>
          </p:cNvPr>
          <p:cNvSpPr/>
          <p:nvPr/>
        </p:nvSpPr>
        <p:spPr>
          <a:xfrm>
            <a:off x="2260602" y="1412251"/>
            <a:ext cx="4013199" cy="4524315"/>
          </a:xfrm>
          <a:prstGeom prst="rect">
            <a:avLst/>
          </a:prstGeom>
        </p:spPr>
        <p:txBody>
          <a:bodyPr wrap="square">
            <a:spAutoFit/>
          </a:bodyPr>
          <a:lstStyle/>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DownstreamPathTemplate</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A31515"/>
                </a:solidFill>
                <a:latin typeface="新宋体" panose="02010609030101010101" pitchFamily="49" charset="-122"/>
                <a:ea typeface="新宋体" panose="02010609030101010101" pitchFamily="49" charset="-122"/>
              </a:rPr>
              <a:t>"/</a:t>
            </a:r>
            <a:r>
              <a:rPr lang="en-US" altLang="zh-CN" sz="1200" dirty="0" err="1">
                <a:solidFill>
                  <a:srgbClr val="A31515"/>
                </a:solidFill>
                <a:latin typeface="新宋体" panose="02010609030101010101" pitchFamily="49" charset="-122"/>
                <a:ea typeface="新宋体" panose="02010609030101010101" pitchFamily="49" charset="-122"/>
              </a:rPr>
              <a:t>lisapi</a:t>
            </a:r>
            <a:r>
              <a:rPr lang="en-US" altLang="zh-CN" sz="1200" dirty="0">
                <a:solidFill>
                  <a:srgbClr val="A31515"/>
                </a:solidFill>
                <a:latin typeface="新宋体" panose="02010609030101010101" pitchFamily="49" charset="-122"/>
                <a:ea typeface="新宋体" panose="02010609030101010101" pitchFamily="49" charset="-122"/>
              </a:rPr>
              <a:t>/</a:t>
            </a:r>
            <a:r>
              <a:rPr lang="en-US" altLang="zh-CN" sz="1200" dirty="0" err="1">
                <a:solidFill>
                  <a:srgbClr val="A31515"/>
                </a:solidFill>
                <a:latin typeface="新宋体" panose="02010609030101010101" pitchFamily="49" charset="-122"/>
                <a:ea typeface="新宋体" panose="02010609030101010101" pitchFamily="49" charset="-122"/>
              </a:rPr>
              <a:t>lisuser</a:t>
            </a:r>
            <a:r>
              <a:rPr lang="en-US" altLang="zh-CN" sz="1200" dirty="0">
                <a:solidFill>
                  <a:srgbClr val="A31515"/>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DownstreamScheme</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A31515"/>
                </a:solidFill>
                <a:latin typeface="新宋体" panose="02010609030101010101" pitchFamily="49" charset="-122"/>
                <a:ea typeface="新宋体" panose="02010609030101010101" pitchFamily="49" charset="-122"/>
              </a:rPr>
              <a:t>"http"</a:t>
            </a:r>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DownstreamHost</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A31515"/>
                </a:solidFill>
                <a:latin typeface="新宋体" panose="02010609030101010101" pitchFamily="49" charset="-122"/>
                <a:ea typeface="新宋体" panose="02010609030101010101" pitchFamily="49" charset="-122"/>
              </a:rPr>
              <a:t>"localhost"</a:t>
            </a:r>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DownstreamPort</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5002,</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UpstreamPathTemplate</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A31515"/>
                </a:solidFill>
                <a:latin typeface="新宋体" panose="02010609030101010101" pitchFamily="49" charset="-122"/>
                <a:ea typeface="新宋体" panose="02010609030101010101" pitchFamily="49" charset="-122"/>
              </a:rPr>
              <a:t>"/</a:t>
            </a:r>
            <a:r>
              <a:rPr lang="en-US" altLang="zh-CN" sz="1200" dirty="0" err="1">
                <a:solidFill>
                  <a:srgbClr val="A31515"/>
                </a:solidFill>
                <a:latin typeface="新宋体" panose="02010609030101010101" pitchFamily="49" charset="-122"/>
                <a:ea typeface="新宋体" panose="02010609030101010101" pitchFamily="49" charset="-122"/>
              </a:rPr>
              <a:t>lisapi</a:t>
            </a:r>
            <a:r>
              <a:rPr lang="en-US" altLang="zh-CN" sz="1200" dirty="0">
                <a:solidFill>
                  <a:srgbClr val="A31515"/>
                </a:solidFill>
                <a:latin typeface="新宋体" panose="02010609030101010101" pitchFamily="49" charset="-122"/>
                <a:ea typeface="新宋体" panose="02010609030101010101" pitchFamily="49" charset="-122"/>
              </a:rPr>
              <a:t>/</a:t>
            </a:r>
            <a:r>
              <a:rPr lang="en-US" altLang="zh-CN" sz="1200" dirty="0" err="1">
                <a:solidFill>
                  <a:srgbClr val="A31515"/>
                </a:solidFill>
                <a:latin typeface="新宋体" panose="02010609030101010101" pitchFamily="49" charset="-122"/>
                <a:ea typeface="新宋体" panose="02010609030101010101" pitchFamily="49" charset="-122"/>
              </a:rPr>
              <a:t>lisuser</a:t>
            </a:r>
            <a:r>
              <a:rPr lang="en-US" altLang="zh-CN" sz="1200" dirty="0">
                <a:solidFill>
                  <a:srgbClr val="A31515"/>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UpstreamHttpMethod</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 </a:t>
            </a:r>
            <a:r>
              <a:rPr lang="en-US" altLang="zh-CN" sz="1200" dirty="0">
                <a:solidFill>
                  <a:srgbClr val="A31515"/>
                </a:solidFill>
                <a:latin typeface="新宋体" panose="02010609030101010101" pitchFamily="49" charset="-122"/>
                <a:ea typeface="新宋体" panose="02010609030101010101" pitchFamily="49" charset="-122"/>
              </a:rPr>
              <a:t>"Get"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A31515"/>
                </a:solidFill>
                <a:latin typeface="新宋体" panose="02010609030101010101" pitchFamily="49" charset="-122"/>
                <a:ea typeface="新宋体" panose="02010609030101010101" pitchFamily="49" charset="-122"/>
              </a:rPr>
              <a:t>"Post"</a:t>
            </a:r>
            <a:r>
              <a:rPr lang="en-US" altLang="zh-CN" sz="1200" dirty="0">
                <a:solidFill>
                  <a:srgbClr val="000000"/>
                </a:solidFill>
                <a:latin typeface="新宋体" panose="02010609030101010101" pitchFamily="49" charset="-122"/>
                <a:ea typeface="新宋体" panose="02010609030101010101" pitchFamily="49" charset="-122"/>
              </a:rPr>
              <a:t> ],</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ServiceName</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A31515"/>
                </a:solidFill>
                <a:latin typeface="新宋体" panose="02010609030101010101" pitchFamily="49" charset="-122"/>
                <a:ea typeface="新宋体" panose="02010609030101010101" pitchFamily="49" charset="-122"/>
              </a:rPr>
              <a:t>"</a:t>
            </a:r>
            <a:r>
              <a:rPr lang="en-US" altLang="zh-CN" sz="1200" dirty="0" err="1">
                <a:solidFill>
                  <a:srgbClr val="A31515"/>
                </a:solidFill>
                <a:latin typeface="新宋体" panose="02010609030101010101" pitchFamily="49" charset="-122"/>
                <a:ea typeface="新宋体" panose="02010609030101010101" pitchFamily="49" charset="-122"/>
              </a:rPr>
              <a:t>lisapi</a:t>
            </a:r>
            <a:r>
              <a:rPr lang="en-US" altLang="zh-CN" sz="1200" dirty="0">
                <a:solidFill>
                  <a:srgbClr val="A31515"/>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LoadBalancer</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A31515"/>
                </a:solidFill>
                <a:latin typeface="新宋体" panose="02010609030101010101" pitchFamily="49" charset="-122"/>
                <a:ea typeface="新宋体" panose="02010609030101010101" pitchFamily="49" charset="-122"/>
              </a:rPr>
              <a:t>"</a:t>
            </a:r>
            <a:r>
              <a:rPr lang="en-US" altLang="zh-CN" sz="1200" dirty="0" err="1">
                <a:solidFill>
                  <a:srgbClr val="A31515"/>
                </a:solidFill>
                <a:latin typeface="新宋体" panose="02010609030101010101" pitchFamily="49" charset="-122"/>
                <a:ea typeface="新宋体" panose="02010609030101010101" pitchFamily="49" charset="-122"/>
              </a:rPr>
              <a:t>LeastConnection</a:t>
            </a:r>
            <a:r>
              <a:rPr lang="en-US" altLang="zh-CN" sz="1200" dirty="0">
                <a:solidFill>
                  <a:srgbClr val="A31515"/>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UseServiceDiscovery</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0000FF"/>
                </a:solidFill>
                <a:latin typeface="新宋体" panose="02010609030101010101" pitchFamily="49" charset="-122"/>
                <a:ea typeface="新宋体" panose="02010609030101010101" pitchFamily="49" charset="-122"/>
              </a:rPr>
              <a:t>true</a:t>
            </a:r>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ReRouteIsCaseSensitive</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0000FF"/>
                </a:solidFill>
                <a:latin typeface="新宋体" panose="02010609030101010101" pitchFamily="49" charset="-122"/>
                <a:ea typeface="新宋体" panose="02010609030101010101" pitchFamily="49" charset="-122"/>
              </a:rPr>
              <a:t>false</a:t>
            </a:r>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QoSOptions</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ExceptionsAllowedBeforeBreaking</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3,</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DurationOfBreak</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10,</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TimeoutValue</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5000</a:t>
            </a:r>
          </a:p>
          <a:p>
            <a:r>
              <a:rPr lang="zh-CN" altLang="en-US"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HttpHandlerOptions</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AllowAutoRedirect</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0000FF"/>
                </a:solidFill>
                <a:latin typeface="新宋体" panose="02010609030101010101" pitchFamily="49" charset="-122"/>
                <a:ea typeface="新宋体" panose="02010609030101010101" pitchFamily="49" charset="-122"/>
              </a:rPr>
              <a:t>false</a:t>
            </a:r>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UseCookieContainer</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0000FF"/>
                </a:solidFill>
                <a:latin typeface="新宋体" panose="02010609030101010101" pitchFamily="49" charset="-122"/>
                <a:ea typeface="新宋体" panose="02010609030101010101" pitchFamily="49" charset="-122"/>
              </a:rPr>
              <a:t>false</a:t>
            </a:r>
            <a:endParaRPr lang="en-US" altLang="zh-CN" sz="1200" dirty="0">
              <a:solidFill>
                <a:srgbClr val="000000"/>
              </a:solidFill>
              <a:latin typeface="新宋体" panose="02010609030101010101" pitchFamily="49" charset="-122"/>
              <a:ea typeface="新宋体" panose="02010609030101010101" pitchFamily="49" charset="-122"/>
            </a:endParaRPr>
          </a:p>
          <a:p>
            <a:r>
              <a:rPr lang="zh-CN" altLang="en-US"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AuthenticationOptions</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AuthenticationProviderKey</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A31515"/>
                </a:solidFill>
                <a:latin typeface="新宋体" panose="02010609030101010101" pitchFamily="49" charset="-122"/>
                <a:ea typeface="新宋体" panose="02010609030101010101" pitchFamily="49" charset="-122"/>
              </a:rPr>
              <a:t>"</a:t>
            </a:r>
            <a:r>
              <a:rPr lang="en-US" altLang="zh-CN" sz="1200" dirty="0" err="1">
                <a:solidFill>
                  <a:srgbClr val="A31515"/>
                </a:solidFill>
                <a:latin typeface="新宋体" panose="02010609030101010101" pitchFamily="49" charset="-122"/>
                <a:ea typeface="新宋体" panose="02010609030101010101" pitchFamily="49" charset="-122"/>
              </a:rPr>
              <a:t>GSWBearer</a:t>
            </a:r>
            <a:r>
              <a:rPr lang="en-US" altLang="zh-CN" sz="1200" dirty="0">
                <a:solidFill>
                  <a:srgbClr val="A31515"/>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AllowedScopes</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a:t>
            </a:r>
          </a:p>
          <a:p>
            <a:r>
              <a:rPr lang="zh-CN" altLang="en-US"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000000"/>
                </a:solidFill>
                <a:latin typeface="新宋体" panose="02010609030101010101" pitchFamily="49" charset="-122"/>
                <a:ea typeface="新宋体" panose="02010609030101010101" pitchFamily="49" charset="-122"/>
              </a:rPr>
              <a:t>}</a:t>
            </a:r>
          </a:p>
          <a:p>
            <a:r>
              <a:rPr lang="zh-CN" altLang="en-US"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000000"/>
                </a:solidFill>
                <a:latin typeface="新宋体" panose="02010609030101010101" pitchFamily="49" charset="-122"/>
                <a:ea typeface="新宋体" panose="02010609030101010101" pitchFamily="49" charset="-122"/>
              </a:rPr>
              <a:t>},</a:t>
            </a:r>
            <a:endParaRPr lang="zh-CN" altLang="en-US" sz="1200" dirty="0"/>
          </a:p>
        </p:txBody>
      </p:sp>
      <p:sp>
        <p:nvSpPr>
          <p:cNvPr id="4" name="矩形 3">
            <a:extLst>
              <a:ext uri="{FF2B5EF4-FFF2-40B4-BE49-F238E27FC236}">
                <a16:creationId xmlns:a16="http://schemas.microsoft.com/office/drawing/2014/main" id="{CEEB93A5-D8BD-40E1-A585-9C6C44D92C79}"/>
              </a:ext>
            </a:extLst>
          </p:cNvPr>
          <p:cNvSpPr/>
          <p:nvPr/>
        </p:nvSpPr>
        <p:spPr>
          <a:xfrm>
            <a:off x="6982885" y="1602012"/>
            <a:ext cx="2948514" cy="1200329"/>
          </a:xfrm>
          <a:prstGeom prst="rect">
            <a:avLst/>
          </a:prstGeom>
        </p:spPr>
        <p:txBody>
          <a:bodyPr wrap="square">
            <a:spAutoFit/>
          </a:bodyPr>
          <a:lstStyle/>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GlobalConfiguration</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ServiceDiscoveryProvider</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"Host"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A31515"/>
                </a:solidFill>
                <a:latin typeface="新宋体" panose="02010609030101010101" pitchFamily="49" charset="-122"/>
                <a:ea typeface="新宋体" panose="02010609030101010101" pitchFamily="49" charset="-122"/>
              </a:rPr>
              <a:t>"localhost"</a:t>
            </a:r>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"Port"</a:t>
            </a:r>
            <a:r>
              <a:rPr lang="en-US" altLang="zh-CN" sz="1200" dirty="0">
                <a:solidFill>
                  <a:srgbClr val="000000"/>
                </a:solidFill>
                <a:latin typeface="新宋体" panose="02010609030101010101" pitchFamily="49" charset="-122"/>
                <a:ea typeface="新宋体" panose="02010609030101010101" pitchFamily="49" charset="-122"/>
              </a:rPr>
              <a:t>: 8500</a:t>
            </a:r>
          </a:p>
          <a:p>
            <a:r>
              <a:rPr lang="zh-CN" altLang="en-US"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000000"/>
                </a:solidFill>
                <a:latin typeface="新宋体" panose="02010609030101010101" pitchFamily="49" charset="-122"/>
                <a:ea typeface="新宋体" panose="02010609030101010101" pitchFamily="49" charset="-122"/>
              </a:rPr>
              <a:t>}</a:t>
            </a:r>
          </a:p>
          <a:p>
            <a:r>
              <a:rPr lang="zh-CN" altLang="en-US"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000000"/>
                </a:solidFill>
                <a:latin typeface="新宋体" panose="02010609030101010101" pitchFamily="49" charset="-122"/>
                <a:ea typeface="新宋体" panose="02010609030101010101" pitchFamily="49" charset="-122"/>
              </a:rPr>
              <a:t>}</a:t>
            </a:r>
            <a:endParaRPr lang="zh-CN" altLang="en-US" sz="1200" dirty="0"/>
          </a:p>
        </p:txBody>
      </p:sp>
    </p:spTree>
    <p:extLst>
      <p:ext uri="{BB962C8B-B14F-4D97-AF65-F5344CB8AC3E}">
        <p14:creationId xmlns:p14="http://schemas.microsoft.com/office/powerpoint/2010/main" val="1733019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CE7797D6-A91E-442B-8D86-182B6BAA8DB8}"/>
              </a:ext>
            </a:extLst>
          </p:cNvPr>
          <p:cNvSpPr txBox="1"/>
          <p:nvPr/>
        </p:nvSpPr>
        <p:spPr>
          <a:xfrm>
            <a:off x="2758020" y="3167390"/>
            <a:ext cx="2496196" cy="523220"/>
          </a:xfrm>
          <a:prstGeom prst="rect">
            <a:avLst/>
          </a:prstGeom>
          <a:noFill/>
        </p:spPr>
        <p:txBody>
          <a:bodyPr wrap="none" rtlCol="0">
            <a:spAutoFit/>
          </a:bodyPr>
          <a:lstStyle/>
          <a:p>
            <a:r>
              <a:rPr lang="zh-CN" altLang="en-US" sz="2800" dirty="0"/>
              <a:t>统一验证</a:t>
            </a:r>
            <a:r>
              <a:rPr lang="en-US" altLang="zh-CN" sz="2800" dirty="0"/>
              <a:t>Demo</a:t>
            </a:r>
            <a:endParaRPr lang="zh-CN" altLang="en-US" sz="2800" dirty="0"/>
          </a:p>
        </p:txBody>
      </p:sp>
      <p:sp>
        <p:nvSpPr>
          <p:cNvPr id="5" name="标题 1">
            <a:extLst>
              <a:ext uri="{FF2B5EF4-FFF2-40B4-BE49-F238E27FC236}">
                <a16:creationId xmlns:a16="http://schemas.microsoft.com/office/drawing/2014/main" id="{C66BBC21-41BD-4D30-BBB1-DDD396D74863}"/>
              </a:ext>
            </a:extLst>
          </p:cNvPr>
          <p:cNvSpPr>
            <a:spLocks noGrp="1"/>
          </p:cNvSpPr>
          <p:nvPr>
            <p:ph type="title"/>
          </p:nvPr>
        </p:nvSpPr>
        <p:spPr>
          <a:xfrm>
            <a:off x="847725" y="365127"/>
            <a:ext cx="7886700" cy="974943"/>
          </a:xfrm>
        </p:spPr>
        <p:txBody>
          <a:bodyPr>
            <a:normAutofit/>
          </a:bodyPr>
          <a:lstStyle/>
          <a:p>
            <a:r>
              <a:rPr lang="en-US" altLang="zh-CN" dirty="0"/>
              <a:t>Ocelot</a:t>
            </a:r>
            <a:r>
              <a:rPr lang="zh-CN" altLang="en-US" dirty="0"/>
              <a:t>统一验证</a:t>
            </a:r>
          </a:p>
        </p:txBody>
      </p:sp>
    </p:spTree>
    <p:extLst>
      <p:ext uri="{BB962C8B-B14F-4D97-AF65-F5344CB8AC3E}">
        <p14:creationId xmlns:p14="http://schemas.microsoft.com/office/powerpoint/2010/main" val="32239467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4484448" y="2754644"/>
            <a:ext cx="300055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a:t>Docker</a:t>
            </a:r>
            <a:endParaRPr lang="zh-CN" altLang="en-US" sz="6600" dirty="0"/>
          </a:p>
        </p:txBody>
      </p:sp>
      <p:sp>
        <p:nvSpPr>
          <p:cNvPr id="3" name="矩形 2">
            <a:extLst>
              <a:ext uri="{FF2B5EF4-FFF2-40B4-BE49-F238E27FC236}">
                <a16:creationId xmlns:a16="http://schemas.microsoft.com/office/drawing/2014/main" id="{2F0329B6-B929-46B5-A4B9-89C41167BE3B}"/>
              </a:ext>
            </a:extLst>
          </p:cNvPr>
          <p:cNvSpPr/>
          <p:nvPr/>
        </p:nvSpPr>
        <p:spPr>
          <a:xfrm>
            <a:off x="4484448" y="3729587"/>
            <a:ext cx="2607637" cy="369332"/>
          </a:xfrm>
          <a:prstGeom prst="rect">
            <a:avLst/>
          </a:prstGeom>
        </p:spPr>
        <p:txBody>
          <a:bodyPr wrap="none">
            <a:spAutoFit/>
          </a:bodyPr>
          <a:lstStyle/>
          <a:p>
            <a:r>
              <a:rPr lang="en-US" altLang="zh-CN" dirty="0"/>
              <a:t>https://www.docker.com/</a:t>
            </a:r>
            <a:endParaRPr lang="zh-CN" altLang="en-US" dirty="0"/>
          </a:p>
        </p:txBody>
      </p:sp>
    </p:spTree>
    <p:extLst>
      <p:ext uri="{BB962C8B-B14F-4D97-AF65-F5344CB8AC3E}">
        <p14:creationId xmlns:p14="http://schemas.microsoft.com/office/powerpoint/2010/main" val="26930458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50F552-64D1-4433-8C9B-E79910FEC72E}"/>
              </a:ext>
            </a:extLst>
          </p:cNvPr>
          <p:cNvSpPr>
            <a:spLocks noGrp="1"/>
          </p:cNvSpPr>
          <p:nvPr>
            <p:ph type="title"/>
          </p:nvPr>
        </p:nvSpPr>
        <p:spPr/>
        <p:txBody>
          <a:bodyPr/>
          <a:lstStyle/>
          <a:p>
            <a:r>
              <a:rPr lang="en-US" altLang="zh-CN" dirty="0"/>
              <a:t>Docker</a:t>
            </a:r>
            <a:endParaRPr lang="zh-CN" altLang="en-US" dirty="0"/>
          </a:p>
        </p:txBody>
      </p:sp>
      <p:pic>
        <p:nvPicPr>
          <p:cNvPr id="4" name="图片 3">
            <a:extLst>
              <a:ext uri="{FF2B5EF4-FFF2-40B4-BE49-F238E27FC236}">
                <a16:creationId xmlns:a16="http://schemas.microsoft.com/office/drawing/2014/main" id="{D4443852-9937-49ED-A28A-59FFEFE9553C}"/>
              </a:ext>
            </a:extLst>
          </p:cNvPr>
          <p:cNvPicPr>
            <a:picLocks noChangeAspect="1"/>
          </p:cNvPicPr>
          <p:nvPr/>
        </p:nvPicPr>
        <p:blipFill>
          <a:blip r:embed="rId2"/>
          <a:stretch>
            <a:fillRect/>
          </a:stretch>
        </p:blipFill>
        <p:spPr>
          <a:xfrm>
            <a:off x="1505493" y="2238499"/>
            <a:ext cx="8685714" cy="1980952"/>
          </a:xfrm>
          <a:prstGeom prst="rect">
            <a:avLst/>
          </a:prstGeom>
        </p:spPr>
      </p:pic>
    </p:spTree>
    <p:extLst>
      <p:ext uri="{BB962C8B-B14F-4D97-AF65-F5344CB8AC3E}">
        <p14:creationId xmlns:p14="http://schemas.microsoft.com/office/powerpoint/2010/main" val="35020735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50F552-64D1-4433-8C9B-E79910FEC72E}"/>
              </a:ext>
            </a:extLst>
          </p:cNvPr>
          <p:cNvSpPr>
            <a:spLocks noGrp="1"/>
          </p:cNvSpPr>
          <p:nvPr>
            <p:ph type="title"/>
          </p:nvPr>
        </p:nvSpPr>
        <p:spPr/>
        <p:txBody>
          <a:bodyPr/>
          <a:lstStyle/>
          <a:p>
            <a:r>
              <a:rPr lang="en-US" altLang="zh-CN" dirty="0"/>
              <a:t>Docker</a:t>
            </a:r>
            <a:endParaRPr lang="zh-CN" altLang="en-US" dirty="0"/>
          </a:p>
        </p:txBody>
      </p:sp>
      <p:pic>
        <p:nvPicPr>
          <p:cNvPr id="3" name="图片 2">
            <a:extLst>
              <a:ext uri="{FF2B5EF4-FFF2-40B4-BE49-F238E27FC236}">
                <a16:creationId xmlns:a16="http://schemas.microsoft.com/office/drawing/2014/main" id="{B8ED9B4A-496A-4278-851E-E94B0C275623}"/>
              </a:ext>
            </a:extLst>
          </p:cNvPr>
          <p:cNvPicPr>
            <a:picLocks noChangeAspect="1"/>
          </p:cNvPicPr>
          <p:nvPr/>
        </p:nvPicPr>
        <p:blipFill>
          <a:blip r:embed="rId2"/>
          <a:stretch>
            <a:fillRect/>
          </a:stretch>
        </p:blipFill>
        <p:spPr>
          <a:xfrm>
            <a:off x="2072232" y="1200541"/>
            <a:ext cx="7852818" cy="5647163"/>
          </a:xfrm>
          <a:prstGeom prst="rect">
            <a:avLst/>
          </a:prstGeom>
        </p:spPr>
      </p:pic>
    </p:spTree>
    <p:extLst>
      <p:ext uri="{BB962C8B-B14F-4D97-AF65-F5344CB8AC3E}">
        <p14:creationId xmlns:p14="http://schemas.microsoft.com/office/powerpoint/2010/main" val="32179441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50F552-64D1-4433-8C9B-E79910FEC72E}"/>
              </a:ext>
            </a:extLst>
          </p:cNvPr>
          <p:cNvSpPr>
            <a:spLocks noGrp="1"/>
          </p:cNvSpPr>
          <p:nvPr>
            <p:ph type="title"/>
          </p:nvPr>
        </p:nvSpPr>
        <p:spPr/>
        <p:txBody>
          <a:bodyPr/>
          <a:lstStyle/>
          <a:p>
            <a:r>
              <a:rPr lang="en-US" altLang="zh-CN" dirty="0"/>
              <a:t>Docker</a:t>
            </a:r>
            <a:endParaRPr lang="zh-CN" altLang="en-US" dirty="0"/>
          </a:p>
        </p:txBody>
      </p:sp>
      <p:pic>
        <p:nvPicPr>
          <p:cNvPr id="4" name="图片 3">
            <a:extLst>
              <a:ext uri="{FF2B5EF4-FFF2-40B4-BE49-F238E27FC236}">
                <a16:creationId xmlns:a16="http://schemas.microsoft.com/office/drawing/2014/main" id="{8E2DF9E4-41A2-4AFF-9F12-C2260E2BC9AF}"/>
              </a:ext>
            </a:extLst>
          </p:cNvPr>
          <p:cNvPicPr>
            <a:picLocks noChangeAspect="1"/>
          </p:cNvPicPr>
          <p:nvPr/>
        </p:nvPicPr>
        <p:blipFill>
          <a:blip r:embed="rId2"/>
          <a:stretch>
            <a:fillRect/>
          </a:stretch>
        </p:blipFill>
        <p:spPr>
          <a:xfrm>
            <a:off x="2209800" y="1187904"/>
            <a:ext cx="6071728" cy="5670096"/>
          </a:xfrm>
          <a:prstGeom prst="rect">
            <a:avLst/>
          </a:prstGeom>
        </p:spPr>
      </p:pic>
    </p:spTree>
    <p:extLst>
      <p:ext uri="{BB962C8B-B14F-4D97-AF65-F5344CB8AC3E}">
        <p14:creationId xmlns:p14="http://schemas.microsoft.com/office/powerpoint/2010/main" val="28003208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50F552-64D1-4433-8C9B-E79910FEC72E}"/>
              </a:ext>
            </a:extLst>
          </p:cNvPr>
          <p:cNvSpPr>
            <a:spLocks noGrp="1"/>
          </p:cNvSpPr>
          <p:nvPr>
            <p:ph type="title"/>
          </p:nvPr>
        </p:nvSpPr>
        <p:spPr/>
        <p:txBody>
          <a:bodyPr/>
          <a:lstStyle/>
          <a:p>
            <a:r>
              <a:rPr lang="en-US" altLang="zh-CN" dirty="0"/>
              <a:t>Docker</a:t>
            </a:r>
            <a:r>
              <a:rPr lang="zh-CN" altLang="en-US" dirty="0"/>
              <a:t>生成</a:t>
            </a:r>
            <a:r>
              <a:rPr lang="en-US" altLang="zh-CN" dirty="0"/>
              <a:t>asp.net core</a:t>
            </a:r>
            <a:r>
              <a:rPr lang="zh-CN" altLang="en-US" dirty="0"/>
              <a:t>镜像和运行</a:t>
            </a:r>
          </a:p>
        </p:txBody>
      </p:sp>
      <p:sp>
        <p:nvSpPr>
          <p:cNvPr id="3" name="矩形 2">
            <a:extLst>
              <a:ext uri="{FF2B5EF4-FFF2-40B4-BE49-F238E27FC236}">
                <a16:creationId xmlns:a16="http://schemas.microsoft.com/office/drawing/2014/main" id="{0F34AD35-F5BE-4B51-ADAA-BAC9CFD62B4B}"/>
              </a:ext>
            </a:extLst>
          </p:cNvPr>
          <p:cNvSpPr/>
          <p:nvPr/>
        </p:nvSpPr>
        <p:spPr>
          <a:xfrm>
            <a:off x="1095375" y="1517214"/>
            <a:ext cx="8629650" cy="4524315"/>
          </a:xfrm>
          <a:prstGeom prst="rect">
            <a:avLst/>
          </a:prstGeom>
        </p:spPr>
        <p:txBody>
          <a:bodyPr wrap="square">
            <a:spAutoFit/>
          </a:bodyPr>
          <a:lstStyle/>
          <a:p>
            <a:r>
              <a:rPr lang="zh-CN" altLang="en-US" b="1" dirty="0"/>
              <a:t>发布</a:t>
            </a:r>
            <a:r>
              <a:rPr lang="en-US" altLang="zh-CN" b="1" dirty="0"/>
              <a:t>asp.net core</a:t>
            </a:r>
            <a:r>
              <a:rPr lang="zh-CN" altLang="en-US" b="1" dirty="0"/>
              <a:t>项目，并在发布文件夹下创建</a:t>
            </a:r>
            <a:r>
              <a:rPr lang="en-US" altLang="zh-CN" b="1" dirty="0" err="1"/>
              <a:t>Dockerfile</a:t>
            </a:r>
            <a:r>
              <a:rPr lang="zh-CN" altLang="en-US" b="1" dirty="0"/>
              <a:t>文件，复制下面内容</a:t>
            </a:r>
            <a:endParaRPr lang="en-US" altLang="zh-CN" b="1" dirty="0"/>
          </a:p>
          <a:p>
            <a:endParaRPr lang="en-US" altLang="zh-CN" dirty="0"/>
          </a:p>
          <a:p>
            <a:r>
              <a:rPr lang="en-US" altLang="zh-CN" dirty="0"/>
              <a:t>#</a:t>
            </a:r>
            <a:r>
              <a:rPr lang="zh-CN" altLang="en-US" dirty="0"/>
              <a:t>父镜像</a:t>
            </a:r>
            <a:endParaRPr lang="en-US" altLang="zh-CN" dirty="0"/>
          </a:p>
          <a:p>
            <a:r>
              <a:rPr lang="zh-CN" altLang="en-US" dirty="0"/>
              <a:t>FROM microsoft/aspnetcore</a:t>
            </a:r>
            <a:endParaRPr lang="en-US" altLang="zh-CN" dirty="0"/>
          </a:p>
          <a:p>
            <a:endParaRPr lang="zh-CN" altLang="en-US" dirty="0"/>
          </a:p>
          <a:p>
            <a:r>
              <a:rPr lang="en-US" altLang="zh-CN" dirty="0"/>
              <a:t>#</a:t>
            </a:r>
            <a:r>
              <a:rPr lang="zh-CN" altLang="en-US" dirty="0"/>
              <a:t>设置工作目录</a:t>
            </a:r>
          </a:p>
          <a:p>
            <a:r>
              <a:rPr lang="zh-CN" altLang="en-US" dirty="0"/>
              <a:t>WORKDIR /app</a:t>
            </a:r>
            <a:endParaRPr lang="en-US" altLang="zh-CN" dirty="0"/>
          </a:p>
          <a:p>
            <a:endParaRPr lang="zh-CN" altLang="en-US" dirty="0"/>
          </a:p>
          <a:p>
            <a:r>
              <a:rPr lang="en-US" altLang="zh-CN" dirty="0"/>
              <a:t>#</a:t>
            </a:r>
            <a:r>
              <a:rPr lang="zh-CN" altLang="en-US" dirty="0"/>
              <a:t>复制发布文件到</a:t>
            </a:r>
            <a:r>
              <a:rPr lang="en-US" altLang="zh-CN" dirty="0"/>
              <a:t>/app</a:t>
            </a:r>
            <a:r>
              <a:rPr lang="zh-CN" altLang="en-US" dirty="0"/>
              <a:t>下</a:t>
            </a:r>
          </a:p>
          <a:p>
            <a:r>
              <a:rPr lang="zh-CN" altLang="en-US" dirty="0"/>
              <a:t>COPY . /app</a:t>
            </a:r>
            <a:endParaRPr lang="en-US" altLang="zh-CN" dirty="0"/>
          </a:p>
          <a:p>
            <a:endParaRPr lang="zh-CN" altLang="en-US" dirty="0"/>
          </a:p>
          <a:p>
            <a:r>
              <a:rPr lang="en-US" altLang="zh-CN" dirty="0"/>
              <a:t>#</a:t>
            </a:r>
            <a:r>
              <a:rPr lang="zh-CN" altLang="en-US" dirty="0"/>
              <a:t>设置端口</a:t>
            </a:r>
          </a:p>
          <a:p>
            <a:r>
              <a:rPr lang="zh-CN" altLang="en-US" dirty="0"/>
              <a:t>EXPOSE 80</a:t>
            </a:r>
            <a:endParaRPr lang="en-US" altLang="zh-CN" dirty="0"/>
          </a:p>
          <a:p>
            <a:endParaRPr lang="zh-CN" altLang="en-US" dirty="0"/>
          </a:p>
          <a:p>
            <a:r>
              <a:rPr lang="en-US" altLang="zh-CN" dirty="0"/>
              <a:t>#</a:t>
            </a:r>
            <a:r>
              <a:rPr lang="zh-CN" altLang="en-US" dirty="0"/>
              <a:t>使用</a:t>
            </a:r>
            <a:r>
              <a:rPr lang="en-US" altLang="zh-CN" dirty="0"/>
              <a:t>dotnet LisAPI.dll</a:t>
            </a:r>
            <a:r>
              <a:rPr lang="zh-CN" altLang="en-US" dirty="0"/>
              <a:t>来运行</a:t>
            </a:r>
            <a:r>
              <a:rPr lang="en-US" altLang="zh-CN" dirty="0"/>
              <a:t>asp.net core</a:t>
            </a:r>
            <a:r>
              <a:rPr lang="zh-CN" altLang="en-US" dirty="0"/>
              <a:t>项目，注意大小写</a:t>
            </a:r>
          </a:p>
          <a:p>
            <a:r>
              <a:rPr lang="zh-CN" altLang="en-US" dirty="0"/>
              <a:t>ENTRYPOINT ["dotnet", "LisAPI.dll"]</a:t>
            </a:r>
          </a:p>
        </p:txBody>
      </p:sp>
    </p:spTree>
    <p:extLst>
      <p:ext uri="{BB962C8B-B14F-4D97-AF65-F5344CB8AC3E}">
        <p14:creationId xmlns:p14="http://schemas.microsoft.com/office/powerpoint/2010/main" val="4051475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标题 1">
            <a:extLst>
              <a:ext uri="{FF2B5EF4-FFF2-40B4-BE49-F238E27FC236}">
                <a16:creationId xmlns:a16="http://schemas.microsoft.com/office/drawing/2014/main" id="{2B69AD9C-0099-4762-AB50-7EAC2BA537FB}"/>
              </a:ext>
            </a:extLst>
          </p:cNvPr>
          <p:cNvSpPr txBox="1">
            <a:spLocks/>
          </p:cNvSpPr>
          <p:nvPr/>
        </p:nvSpPr>
        <p:spPr>
          <a:xfrm>
            <a:off x="838200" y="508002"/>
            <a:ext cx="10515600" cy="9749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Spring Cloud</a:t>
            </a:r>
            <a:endParaRPr lang="zh-CN" altLang="en-US" dirty="0"/>
          </a:p>
        </p:txBody>
      </p:sp>
      <p:graphicFrame>
        <p:nvGraphicFramePr>
          <p:cNvPr id="3" name="图示 2">
            <a:extLst>
              <a:ext uri="{FF2B5EF4-FFF2-40B4-BE49-F238E27FC236}">
                <a16:creationId xmlns:a16="http://schemas.microsoft.com/office/drawing/2014/main" id="{2A0550DC-F3C3-45D1-A363-429E1912F467}"/>
              </a:ext>
            </a:extLst>
          </p:cNvPr>
          <p:cNvGraphicFramePr/>
          <p:nvPr>
            <p:extLst>
              <p:ext uri="{D42A27DB-BD31-4B8C-83A1-F6EECF244321}">
                <p14:modId xmlns:p14="http://schemas.microsoft.com/office/powerpoint/2010/main" val="3378241860"/>
              </p:ext>
            </p:extLst>
          </p:nvPr>
        </p:nvGraphicFramePr>
        <p:xfrm>
          <a:off x="2594674" y="1194169"/>
          <a:ext cx="6835076" cy="56638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585160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50F552-64D1-4433-8C9B-E79910FEC72E}"/>
              </a:ext>
            </a:extLst>
          </p:cNvPr>
          <p:cNvSpPr>
            <a:spLocks noGrp="1"/>
          </p:cNvSpPr>
          <p:nvPr>
            <p:ph type="title"/>
          </p:nvPr>
        </p:nvSpPr>
        <p:spPr/>
        <p:txBody>
          <a:bodyPr/>
          <a:lstStyle/>
          <a:p>
            <a:r>
              <a:rPr lang="en-US" altLang="zh-CN" dirty="0"/>
              <a:t>Docker</a:t>
            </a:r>
            <a:r>
              <a:rPr lang="zh-CN" altLang="en-US" dirty="0"/>
              <a:t>生成</a:t>
            </a:r>
            <a:r>
              <a:rPr lang="en-US" altLang="zh-CN" dirty="0"/>
              <a:t>asp.net core</a:t>
            </a:r>
            <a:r>
              <a:rPr lang="zh-CN" altLang="en-US" dirty="0"/>
              <a:t>镜像和运行</a:t>
            </a:r>
          </a:p>
        </p:txBody>
      </p:sp>
      <p:sp>
        <p:nvSpPr>
          <p:cNvPr id="4" name="矩形 3">
            <a:extLst>
              <a:ext uri="{FF2B5EF4-FFF2-40B4-BE49-F238E27FC236}">
                <a16:creationId xmlns:a16="http://schemas.microsoft.com/office/drawing/2014/main" id="{A3E28E81-EF8A-4490-ACEF-52AEFBBB0730}"/>
              </a:ext>
            </a:extLst>
          </p:cNvPr>
          <p:cNvSpPr/>
          <p:nvPr/>
        </p:nvSpPr>
        <p:spPr>
          <a:xfrm>
            <a:off x="2060954" y="2147006"/>
            <a:ext cx="7212841" cy="2062103"/>
          </a:xfrm>
          <a:prstGeom prst="rect">
            <a:avLst/>
          </a:prstGeom>
        </p:spPr>
        <p:txBody>
          <a:bodyPr wrap="square">
            <a:spAutoFit/>
          </a:bodyPr>
          <a:lstStyle/>
          <a:p>
            <a:r>
              <a:rPr lang="en-US" altLang="zh-CN" sz="3200" dirty="0"/>
              <a:t>docker build -t </a:t>
            </a:r>
            <a:r>
              <a:rPr lang="en-US" altLang="zh-CN" sz="3200" dirty="0" err="1"/>
              <a:t>lisapi:latest</a:t>
            </a:r>
            <a:r>
              <a:rPr lang="en-US" altLang="zh-CN" sz="3200" dirty="0"/>
              <a:t> .</a:t>
            </a:r>
            <a:br>
              <a:rPr lang="en-US" altLang="zh-CN" sz="3200" dirty="0"/>
            </a:br>
            <a:br>
              <a:rPr lang="en-US" altLang="zh-CN" sz="3200" dirty="0"/>
            </a:br>
            <a:r>
              <a:rPr lang="en-US" altLang="zh-CN" sz="3200" dirty="0"/>
              <a:t>docker run -it -p 5002:5002 </a:t>
            </a:r>
            <a:r>
              <a:rPr lang="en-US" altLang="zh-CN" sz="3200" dirty="0" err="1"/>
              <a:t>lisapi:latest</a:t>
            </a:r>
            <a:br>
              <a:rPr lang="en-US" altLang="zh-CN" sz="3200" dirty="0"/>
            </a:br>
            <a:endParaRPr lang="en-US" altLang="zh-CN" sz="3200" dirty="0"/>
          </a:p>
        </p:txBody>
      </p:sp>
      <p:sp>
        <p:nvSpPr>
          <p:cNvPr id="5" name="文本框 4">
            <a:extLst>
              <a:ext uri="{FF2B5EF4-FFF2-40B4-BE49-F238E27FC236}">
                <a16:creationId xmlns:a16="http://schemas.microsoft.com/office/drawing/2014/main" id="{AEFE44CF-99D5-40E9-BD4D-95A81CCD76A6}"/>
              </a:ext>
            </a:extLst>
          </p:cNvPr>
          <p:cNvSpPr txBox="1"/>
          <p:nvPr/>
        </p:nvSpPr>
        <p:spPr>
          <a:xfrm>
            <a:off x="1762125" y="4646713"/>
            <a:ext cx="8076506" cy="369332"/>
          </a:xfrm>
          <a:prstGeom prst="rect">
            <a:avLst/>
          </a:prstGeom>
          <a:noFill/>
        </p:spPr>
        <p:txBody>
          <a:bodyPr wrap="none" rtlCol="0">
            <a:spAutoFit/>
          </a:bodyPr>
          <a:lstStyle/>
          <a:p>
            <a:r>
              <a:rPr lang="zh-CN" altLang="en-US" dirty="0">
                <a:solidFill>
                  <a:srgbClr val="FF0000"/>
                </a:solidFill>
              </a:rPr>
              <a:t>注意</a:t>
            </a:r>
            <a:r>
              <a:rPr lang="en-US" altLang="zh-CN" dirty="0">
                <a:solidFill>
                  <a:srgbClr val="FF0000"/>
                </a:solidFill>
              </a:rPr>
              <a:t>docker</a:t>
            </a:r>
            <a:r>
              <a:rPr lang="zh-CN" altLang="en-US" dirty="0">
                <a:solidFill>
                  <a:srgbClr val="FF0000"/>
                </a:solidFill>
              </a:rPr>
              <a:t>内部</a:t>
            </a:r>
            <a:r>
              <a:rPr lang="en-US" altLang="zh-CN" dirty="0">
                <a:solidFill>
                  <a:srgbClr val="FF0000"/>
                </a:solidFill>
              </a:rPr>
              <a:t>web</a:t>
            </a:r>
            <a:r>
              <a:rPr lang="zh-CN" altLang="en-US" dirty="0">
                <a:solidFill>
                  <a:srgbClr val="FF0000"/>
                </a:solidFill>
              </a:rPr>
              <a:t>的端口， 上述命令中，第二个端口为</a:t>
            </a:r>
            <a:r>
              <a:rPr lang="en-US" altLang="zh-CN" dirty="0">
                <a:solidFill>
                  <a:srgbClr val="FF0000"/>
                </a:solidFill>
              </a:rPr>
              <a:t>docker</a:t>
            </a:r>
            <a:r>
              <a:rPr lang="zh-CN" altLang="en-US" dirty="0">
                <a:solidFill>
                  <a:srgbClr val="FF0000"/>
                </a:solidFill>
              </a:rPr>
              <a:t>内</a:t>
            </a:r>
            <a:r>
              <a:rPr lang="en-US" altLang="zh-CN" dirty="0">
                <a:solidFill>
                  <a:srgbClr val="FF0000"/>
                </a:solidFill>
              </a:rPr>
              <a:t>web</a:t>
            </a:r>
            <a:r>
              <a:rPr lang="zh-CN" altLang="en-US" dirty="0">
                <a:solidFill>
                  <a:srgbClr val="FF0000"/>
                </a:solidFill>
              </a:rPr>
              <a:t>的端口。</a:t>
            </a:r>
          </a:p>
        </p:txBody>
      </p:sp>
    </p:spTree>
    <p:extLst>
      <p:ext uri="{BB962C8B-B14F-4D97-AF65-F5344CB8AC3E}">
        <p14:creationId xmlns:p14="http://schemas.microsoft.com/office/powerpoint/2010/main" val="20806920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857251" y="2754644"/>
            <a:ext cx="10610850"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err="1"/>
              <a:t>App.Metrics+InfluxDB+Grafana</a:t>
            </a:r>
            <a:endParaRPr lang="zh-CN" altLang="en-US" sz="6600" dirty="0"/>
          </a:p>
        </p:txBody>
      </p:sp>
      <p:sp>
        <p:nvSpPr>
          <p:cNvPr id="4" name="矩形 3">
            <a:extLst>
              <a:ext uri="{FF2B5EF4-FFF2-40B4-BE49-F238E27FC236}">
                <a16:creationId xmlns:a16="http://schemas.microsoft.com/office/drawing/2014/main" id="{ACBC0AAD-4D20-4BC7-83BD-4255D2138363}"/>
              </a:ext>
            </a:extLst>
          </p:cNvPr>
          <p:cNvSpPr/>
          <p:nvPr/>
        </p:nvSpPr>
        <p:spPr>
          <a:xfrm>
            <a:off x="4259822" y="3977237"/>
            <a:ext cx="3004284" cy="369332"/>
          </a:xfrm>
          <a:prstGeom prst="rect">
            <a:avLst/>
          </a:prstGeom>
        </p:spPr>
        <p:txBody>
          <a:bodyPr wrap="none">
            <a:spAutoFit/>
          </a:bodyPr>
          <a:lstStyle/>
          <a:p>
            <a:r>
              <a:rPr lang="en-US" altLang="zh-CN" dirty="0"/>
              <a:t>https://portal.influxdata.com</a:t>
            </a:r>
            <a:endParaRPr lang="zh-CN" altLang="en-US" dirty="0"/>
          </a:p>
        </p:txBody>
      </p:sp>
      <p:sp>
        <p:nvSpPr>
          <p:cNvPr id="5" name="矩形 4">
            <a:extLst>
              <a:ext uri="{FF2B5EF4-FFF2-40B4-BE49-F238E27FC236}">
                <a16:creationId xmlns:a16="http://schemas.microsoft.com/office/drawing/2014/main" id="{A83ACDC0-D27C-4550-9A23-BEF5F1E916BF}"/>
              </a:ext>
            </a:extLst>
          </p:cNvPr>
          <p:cNvSpPr/>
          <p:nvPr/>
        </p:nvSpPr>
        <p:spPr>
          <a:xfrm>
            <a:off x="4536949" y="4298944"/>
            <a:ext cx="2450030" cy="369332"/>
          </a:xfrm>
          <a:prstGeom prst="rect">
            <a:avLst/>
          </a:prstGeom>
        </p:spPr>
        <p:txBody>
          <a:bodyPr wrap="none">
            <a:spAutoFit/>
          </a:bodyPr>
          <a:lstStyle/>
          <a:p>
            <a:r>
              <a:rPr lang="en-US" altLang="zh-CN" u="sng" dirty="0"/>
              <a:t>https://grafana.com/get</a:t>
            </a:r>
            <a:endParaRPr lang="zh-CN" altLang="en-US" dirty="0"/>
          </a:p>
        </p:txBody>
      </p:sp>
      <p:sp>
        <p:nvSpPr>
          <p:cNvPr id="6" name="矩形 5">
            <a:extLst>
              <a:ext uri="{FF2B5EF4-FFF2-40B4-BE49-F238E27FC236}">
                <a16:creationId xmlns:a16="http://schemas.microsoft.com/office/drawing/2014/main" id="{9FE466F0-C8AF-459A-838D-0DDA35A40A82}"/>
              </a:ext>
            </a:extLst>
          </p:cNvPr>
          <p:cNvSpPr/>
          <p:nvPr/>
        </p:nvSpPr>
        <p:spPr>
          <a:xfrm>
            <a:off x="4317293" y="3634859"/>
            <a:ext cx="2890663" cy="369332"/>
          </a:xfrm>
          <a:prstGeom prst="rect">
            <a:avLst/>
          </a:prstGeom>
        </p:spPr>
        <p:txBody>
          <a:bodyPr wrap="none">
            <a:spAutoFit/>
          </a:bodyPr>
          <a:lstStyle/>
          <a:p>
            <a:r>
              <a:rPr lang="zh-CN" altLang="en-US" dirty="0"/>
              <a:t>https://www.app-metrics.io</a:t>
            </a:r>
          </a:p>
        </p:txBody>
      </p:sp>
    </p:spTree>
    <p:extLst>
      <p:ext uri="{BB962C8B-B14F-4D97-AF65-F5344CB8AC3E}">
        <p14:creationId xmlns:p14="http://schemas.microsoft.com/office/powerpoint/2010/main" val="16753784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C66BBC21-41BD-4D30-BBB1-DDD396D74863}"/>
              </a:ext>
            </a:extLst>
          </p:cNvPr>
          <p:cNvSpPr>
            <a:spLocks noGrp="1"/>
          </p:cNvSpPr>
          <p:nvPr>
            <p:ph type="title"/>
          </p:nvPr>
        </p:nvSpPr>
        <p:spPr>
          <a:xfrm>
            <a:off x="1019175" y="365127"/>
            <a:ext cx="7886700" cy="974943"/>
          </a:xfrm>
        </p:spPr>
        <p:txBody>
          <a:bodyPr>
            <a:normAutofit/>
          </a:bodyPr>
          <a:lstStyle/>
          <a:p>
            <a:r>
              <a:rPr lang="zh-CN" altLang="en-US" dirty="0"/>
              <a:t>监控</a:t>
            </a:r>
          </a:p>
        </p:txBody>
      </p:sp>
      <p:sp>
        <p:nvSpPr>
          <p:cNvPr id="2" name="矩形 1">
            <a:extLst>
              <a:ext uri="{FF2B5EF4-FFF2-40B4-BE49-F238E27FC236}">
                <a16:creationId xmlns:a16="http://schemas.microsoft.com/office/drawing/2014/main" id="{B5D0D883-0186-4056-84D2-27C2CD5BBAFB}"/>
              </a:ext>
            </a:extLst>
          </p:cNvPr>
          <p:cNvSpPr/>
          <p:nvPr/>
        </p:nvSpPr>
        <p:spPr>
          <a:xfrm>
            <a:off x="2404534" y="1340070"/>
            <a:ext cx="6561666" cy="830997"/>
          </a:xfrm>
          <a:prstGeom prst="rect">
            <a:avLst/>
          </a:prstGeom>
        </p:spPr>
        <p:txBody>
          <a:bodyPr wrap="square">
            <a:spAutoFit/>
          </a:bodyPr>
          <a:lstStyle/>
          <a:p>
            <a:r>
              <a:rPr lang="en-US" altLang="zh-CN" sz="1600" dirty="0">
                <a:latin typeface="等线" panose="02010600030101010101" pitchFamily="2" charset="-122"/>
                <a:cs typeface="Times New Roman" panose="02020603050405020304" pitchFamily="18" charset="0"/>
              </a:rPr>
              <a:t>1</a:t>
            </a:r>
            <a:r>
              <a:rPr lang="zh-CN" altLang="en-US" sz="1600" dirty="0">
                <a:latin typeface="等线" panose="02010600030101010101" pitchFamily="2" charset="-122"/>
                <a:cs typeface="Times New Roman" panose="02020603050405020304" pitchFamily="18" charset="0"/>
              </a:rPr>
              <a:t>、创建</a:t>
            </a:r>
            <a:r>
              <a:rPr lang="en-US" altLang="zh-CN" sz="1600" dirty="0" err="1">
                <a:latin typeface="等线" panose="02010600030101010101" pitchFamily="2" charset="-122"/>
                <a:cs typeface="Times New Roman" panose="02020603050405020304" pitchFamily="18" charset="0"/>
              </a:rPr>
              <a:t>InfluxDB</a:t>
            </a:r>
            <a:r>
              <a:rPr lang="zh-CN" altLang="en-US" sz="1600" dirty="0">
                <a:latin typeface="等线" panose="02010600030101010101" pitchFamily="2" charset="-122"/>
                <a:cs typeface="Times New Roman" panose="02020603050405020304" pitchFamily="18" charset="0"/>
              </a:rPr>
              <a:t>数据库</a:t>
            </a:r>
            <a:endParaRPr lang="en-US" altLang="zh-CN" sz="1600" dirty="0">
              <a:latin typeface="等线" panose="02010600030101010101" pitchFamily="2" charset="-122"/>
              <a:cs typeface="Times New Roman" panose="02020603050405020304" pitchFamily="18" charset="0"/>
            </a:endParaRPr>
          </a:p>
          <a:p>
            <a:r>
              <a:rPr lang="en-US" altLang="zh-CN" sz="1600" dirty="0">
                <a:cs typeface="Times New Roman" panose="02020603050405020304" pitchFamily="18" charset="0"/>
              </a:rPr>
              <a:t>2</a:t>
            </a:r>
            <a:r>
              <a:rPr lang="zh-CN" altLang="en-US" sz="1600" dirty="0">
                <a:cs typeface="Times New Roman" panose="02020603050405020304" pitchFamily="18" charset="0"/>
              </a:rPr>
              <a:t>、配置</a:t>
            </a:r>
            <a:r>
              <a:rPr lang="en-US" altLang="zh-CN" sz="1600" dirty="0" err="1">
                <a:latin typeface="等线" panose="02010600030101010101" pitchFamily="2" charset="-122"/>
                <a:cs typeface="Times New Roman" panose="02020603050405020304" pitchFamily="18" charset="0"/>
              </a:rPr>
              <a:t>Grafana</a:t>
            </a:r>
            <a:r>
              <a:rPr lang="zh-CN" altLang="en-US" sz="1600" dirty="0">
                <a:latin typeface="等线" panose="02010600030101010101" pitchFamily="2" charset="-122"/>
                <a:cs typeface="Times New Roman" panose="02020603050405020304" pitchFamily="18" charset="0"/>
              </a:rPr>
              <a:t>，然后启动网关程序，登录</a:t>
            </a:r>
            <a:r>
              <a:rPr lang="en-US" altLang="zh-CN" sz="1600" dirty="0">
                <a:latin typeface="等线" panose="02010600030101010101" pitchFamily="2" charset="-122"/>
                <a:cs typeface="Times New Roman" panose="02020603050405020304" pitchFamily="18" charset="0"/>
              </a:rPr>
              <a:t>localhost:3000</a:t>
            </a:r>
            <a:r>
              <a:rPr lang="zh-CN" altLang="en-US" sz="1600" dirty="0">
                <a:latin typeface="等线" panose="02010600030101010101" pitchFamily="2" charset="-122"/>
                <a:cs typeface="Times New Roman" panose="02020603050405020304" pitchFamily="18" charset="0"/>
              </a:rPr>
              <a:t>查看监控信息，用户名密码是：</a:t>
            </a:r>
            <a:r>
              <a:rPr lang="en-US" altLang="zh-CN" sz="1600" dirty="0">
                <a:latin typeface="等线" panose="02010600030101010101" pitchFamily="2" charset="-122"/>
                <a:cs typeface="Times New Roman" panose="02020603050405020304" pitchFamily="18" charset="0"/>
              </a:rPr>
              <a:t>admin</a:t>
            </a:r>
          </a:p>
        </p:txBody>
      </p:sp>
      <p:pic>
        <p:nvPicPr>
          <p:cNvPr id="4" name="图片 3">
            <a:extLst>
              <a:ext uri="{FF2B5EF4-FFF2-40B4-BE49-F238E27FC236}">
                <a16:creationId xmlns:a16="http://schemas.microsoft.com/office/drawing/2014/main" id="{9EFF0D99-296E-46EB-83F0-E76C8B3ED53A}"/>
              </a:ext>
            </a:extLst>
          </p:cNvPr>
          <p:cNvPicPr/>
          <p:nvPr/>
        </p:nvPicPr>
        <p:blipFill>
          <a:blip r:embed="rId2"/>
          <a:stretch>
            <a:fillRect/>
          </a:stretch>
        </p:blipFill>
        <p:spPr>
          <a:xfrm>
            <a:off x="2959312" y="2334464"/>
            <a:ext cx="3018155" cy="4158410"/>
          </a:xfrm>
          <a:prstGeom prst="rect">
            <a:avLst/>
          </a:prstGeom>
        </p:spPr>
      </p:pic>
      <p:pic>
        <p:nvPicPr>
          <p:cNvPr id="7" name="图片 6">
            <a:extLst>
              <a:ext uri="{FF2B5EF4-FFF2-40B4-BE49-F238E27FC236}">
                <a16:creationId xmlns:a16="http://schemas.microsoft.com/office/drawing/2014/main" id="{4C4A3FB2-C2C2-424B-96C4-BEE0CC65A584}"/>
              </a:ext>
            </a:extLst>
          </p:cNvPr>
          <p:cNvPicPr/>
          <p:nvPr/>
        </p:nvPicPr>
        <p:blipFill>
          <a:blip r:embed="rId3"/>
          <a:stretch>
            <a:fillRect/>
          </a:stretch>
        </p:blipFill>
        <p:spPr>
          <a:xfrm>
            <a:off x="6297403" y="2334464"/>
            <a:ext cx="3195955" cy="2061422"/>
          </a:xfrm>
          <a:prstGeom prst="rect">
            <a:avLst/>
          </a:prstGeom>
        </p:spPr>
      </p:pic>
      <p:pic>
        <p:nvPicPr>
          <p:cNvPr id="8" name="图片 7">
            <a:extLst>
              <a:ext uri="{FF2B5EF4-FFF2-40B4-BE49-F238E27FC236}">
                <a16:creationId xmlns:a16="http://schemas.microsoft.com/office/drawing/2014/main" id="{8FF4D292-8A19-4875-96CD-9D35472D4878}"/>
              </a:ext>
            </a:extLst>
          </p:cNvPr>
          <p:cNvPicPr/>
          <p:nvPr/>
        </p:nvPicPr>
        <p:blipFill>
          <a:blip r:embed="rId4"/>
          <a:stretch>
            <a:fillRect/>
          </a:stretch>
        </p:blipFill>
        <p:spPr>
          <a:xfrm>
            <a:off x="6297403" y="4570725"/>
            <a:ext cx="3195955" cy="1922149"/>
          </a:xfrm>
          <a:prstGeom prst="rect">
            <a:avLst/>
          </a:prstGeom>
        </p:spPr>
      </p:pic>
    </p:spTree>
    <p:extLst>
      <p:ext uri="{BB962C8B-B14F-4D97-AF65-F5344CB8AC3E}">
        <p14:creationId xmlns:p14="http://schemas.microsoft.com/office/powerpoint/2010/main" val="18191534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4595722" y="2754644"/>
            <a:ext cx="300055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err="1"/>
              <a:t>XUnit</a:t>
            </a:r>
            <a:endParaRPr lang="zh-CN" altLang="en-US" sz="6600" dirty="0"/>
          </a:p>
        </p:txBody>
      </p:sp>
      <p:sp>
        <p:nvSpPr>
          <p:cNvPr id="3" name="矩形 2">
            <a:extLst>
              <a:ext uri="{FF2B5EF4-FFF2-40B4-BE49-F238E27FC236}">
                <a16:creationId xmlns:a16="http://schemas.microsoft.com/office/drawing/2014/main" id="{2F0329B6-B929-46B5-A4B9-89C41167BE3B}"/>
              </a:ext>
            </a:extLst>
          </p:cNvPr>
          <p:cNvSpPr/>
          <p:nvPr/>
        </p:nvSpPr>
        <p:spPr>
          <a:xfrm>
            <a:off x="4484448" y="3729587"/>
            <a:ext cx="2276264" cy="369332"/>
          </a:xfrm>
          <a:prstGeom prst="rect">
            <a:avLst/>
          </a:prstGeom>
        </p:spPr>
        <p:txBody>
          <a:bodyPr wrap="none">
            <a:spAutoFit/>
          </a:bodyPr>
          <a:lstStyle/>
          <a:p>
            <a:r>
              <a:rPr lang="en-US" altLang="zh-CN" dirty="0"/>
              <a:t>http://xunit.github.io/</a:t>
            </a:r>
            <a:endParaRPr lang="zh-CN" altLang="en-US" dirty="0"/>
          </a:p>
        </p:txBody>
      </p:sp>
    </p:spTree>
    <p:extLst>
      <p:ext uri="{BB962C8B-B14F-4D97-AF65-F5344CB8AC3E}">
        <p14:creationId xmlns:p14="http://schemas.microsoft.com/office/powerpoint/2010/main" val="24111348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zh-CN" altLang="en-US" dirty="0"/>
              <a:t>高质量代码</a:t>
            </a:r>
          </a:p>
        </p:txBody>
      </p:sp>
      <p:graphicFrame>
        <p:nvGraphicFramePr>
          <p:cNvPr id="4" name="内容占位符 3">
            <a:extLst>
              <a:ext uri="{FF2B5EF4-FFF2-40B4-BE49-F238E27FC236}">
                <a16:creationId xmlns:a16="http://schemas.microsoft.com/office/drawing/2014/main" id="{773D5210-C86B-4BB5-8662-4A1E757A09DB}"/>
              </a:ext>
            </a:extLst>
          </p:cNvPr>
          <p:cNvGraphicFramePr>
            <a:graphicFrameLocks noGrp="1"/>
          </p:cNvGraphicFramePr>
          <p:nvPr>
            <p:ph idx="1"/>
            <p:extLst/>
          </p:nvPr>
        </p:nvGraphicFramePr>
        <p:xfrm>
          <a:off x="2650632" y="2041865"/>
          <a:ext cx="6890736" cy="41794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文本框 4">
            <a:extLst>
              <a:ext uri="{FF2B5EF4-FFF2-40B4-BE49-F238E27FC236}">
                <a16:creationId xmlns:a16="http://schemas.microsoft.com/office/drawing/2014/main" id="{BAC75A6F-72C6-482D-81A6-915EBD222170}"/>
              </a:ext>
            </a:extLst>
          </p:cNvPr>
          <p:cNvSpPr txBox="1"/>
          <p:nvPr/>
        </p:nvSpPr>
        <p:spPr>
          <a:xfrm>
            <a:off x="5080338" y="1672532"/>
            <a:ext cx="2031325" cy="369332"/>
          </a:xfrm>
          <a:prstGeom prst="rect">
            <a:avLst/>
          </a:prstGeom>
          <a:noFill/>
        </p:spPr>
        <p:txBody>
          <a:bodyPr wrap="none" rtlCol="0">
            <a:spAutoFit/>
          </a:bodyPr>
          <a:lstStyle/>
          <a:p>
            <a:r>
              <a:rPr lang="zh-CN" altLang="en-US" dirty="0"/>
              <a:t>高质量代码的标准</a:t>
            </a:r>
          </a:p>
        </p:txBody>
      </p:sp>
    </p:spTree>
    <p:extLst>
      <p:ext uri="{BB962C8B-B14F-4D97-AF65-F5344CB8AC3E}">
        <p14:creationId xmlns:p14="http://schemas.microsoft.com/office/powerpoint/2010/main" val="25221684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zh-CN" altLang="en-US" dirty="0"/>
              <a:t>单元测试</a:t>
            </a:r>
          </a:p>
        </p:txBody>
      </p:sp>
      <p:sp>
        <p:nvSpPr>
          <p:cNvPr id="5" name="文本框 4">
            <a:extLst>
              <a:ext uri="{FF2B5EF4-FFF2-40B4-BE49-F238E27FC236}">
                <a16:creationId xmlns:a16="http://schemas.microsoft.com/office/drawing/2014/main" id="{BAC75A6F-72C6-482D-81A6-915EBD222170}"/>
              </a:ext>
            </a:extLst>
          </p:cNvPr>
          <p:cNvSpPr txBox="1"/>
          <p:nvPr/>
        </p:nvSpPr>
        <p:spPr>
          <a:xfrm>
            <a:off x="2152651" y="1488543"/>
            <a:ext cx="7611771" cy="3416320"/>
          </a:xfrm>
          <a:prstGeom prst="rect">
            <a:avLst/>
          </a:prstGeom>
          <a:noFill/>
        </p:spPr>
        <p:txBody>
          <a:bodyPr wrap="square" rtlCol="0">
            <a:spAutoFit/>
          </a:bodyPr>
          <a:lstStyle/>
          <a:p>
            <a:pPr indent="457200">
              <a:lnSpc>
                <a:spcPct val="200000"/>
              </a:lnSpc>
            </a:pPr>
            <a:r>
              <a:rPr lang="zh-CN" altLang="en-US" dirty="0"/>
              <a:t>一个单元测试是一段自动化的代码，这段代码调用被测试的工作单元，并且是对这个单元的单个最终结果的某些假设进行检验。</a:t>
            </a:r>
            <a:endParaRPr lang="en-US" altLang="zh-CN" dirty="0"/>
          </a:p>
          <a:p>
            <a:pPr marL="742950" lvl="1" indent="-285750">
              <a:lnSpc>
                <a:spcPct val="200000"/>
              </a:lnSpc>
              <a:buFont typeface="Arial" panose="020B0604020202020204" pitchFamily="34" charset="0"/>
              <a:buChar char="•"/>
            </a:pPr>
            <a:r>
              <a:rPr lang="zh-CN" altLang="en-US" dirty="0"/>
              <a:t>单元测试几乎都是用单元测试框架编写的。</a:t>
            </a:r>
            <a:endParaRPr lang="en-US" altLang="zh-CN" dirty="0"/>
          </a:p>
          <a:p>
            <a:pPr marL="742950" lvl="1" indent="-285750">
              <a:lnSpc>
                <a:spcPct val="200000"/>
              </a:lnSpc>
              <a:buFont typeface="Arial" panose="020B0604020202020204" pitchFamily="34" charset="0"/>
              <a:buChar char="•"/>
            </a:pPr>
            <a:r>
              <a:rPr lang="zh-CN" altLang="en-US" dirty="0"/>
              <a:t>单元测试容易编写，能快速运行。</a:t>
            </a:r>
            <a:endParaRPr lang="en-US" altLang="zh-CN" dirty="0"/>
          </a:p>
          <a:p>
            <a:pPr marL="742950" lvl="1" indent="-285750">
              <a:lnSpc>
                <a:spcPct val="200000"/>
              </a:lnSpc>
              <a:buFont typeface="Arial" panose="020B0604020202020204" pitchFamily="34" charset="0"/>
              <a:buChar char="•"/>
            </a:pPr>
            <a:r>
              <a:rPr lang="zh-CN" altLang="en-US" dirty="0"/>
              <a:t>单元测试可靠、可读，并且可维护。</a:t>
            </a:r>
            <a:endParaRPr lang="en-US" altLang="zh-CN" dirty="0"/>
          </a:p>
          <a:p>
            <a:pPr marL="742950" lvl="1" indent="-285750">
              <a:lnSpc>
                <a:spcPct val="200000"/>
              </a:lnSpc>
              <a:buFont typeface="Arial" panose="020B0604020202020204" pitchFamily="34" charset="0"/>
              <a:buChar char="•"/>
            </a:pPr>
            <a:r>
              <a:rPr lang="zh-CN" altLang="en-US" dirty="0"/>
              <a:t>只要产品代码不发生变化，单元测试的结果是稳定的。</a:t>
            </a:r>
          </a:p>
        </p:txBody>
      </p:sp>
    </p:spTree>
    <p:extLst>
      <p:ext uri="{BB962C8B-B14F-4D97-AF65-F5344CB8AC3E}">
        <p14:creationId xmlns:p14="http://schemas.microsoft.com/office/powerpoint/2010/main" val="5139302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zh-CN" altLang="en-US" dirty="0"/>
              <a:t>优秀单元测试特性</a:t>
            </a:r>
          </a:p>
        </p:txBody>
      </p:sp>
      <p:sp>
        <p:nvSpPr>
          <p:cNvPr id="5" name="文本框 4">
            <a:extLst>
              <a:ext uri="{FF2B5EF4-FFF2-40B4-BE49-F238E27FC236}">
                <a16:creationId xmlns:a16="http://schemas.microsoft.com/office/drawing/2014/main" id="{BAC75A6F-72C6-482D-81A6-915EBD222170}"/>
              </a:ext>
            </a:extLst>
          </p:cNvPr>
          <p:cNvSpPr txBox="1"/>
          <p:nvPr/>
        </p:nvSpPr>
        <p:spPr>
          <a:xfrm>
            <a:off x="2152650" y="1488543"/>
            <a:ext cx="7886700" cy="3831818"/>
          </a:xfrm>
          <a:prstGeom prst="rect">
            <a:avLst/>
          </a:prstGeom>
          <a:noFill/>
        </p:spPr>
        <p:txBody>
          <a:bodyPr wrap="square" rtlCol="0">
            <a:spAutoFit/>
          </a:bodyPr>
          <a:lstStyle/>
          <a:p>
            <a:pPr marL="285750" indent="-285750">
              <a:lnSpc>
                <a:spcPct val="150000"/>
              </a:lnSpc>
              <a:buFont typeface="Wingdings" panose="05000000000000000000" pitchFamily="2" charset="2"/>
              <a:buChar char="p"/>
            </a:pPr>
            <a:r>
              <a:rPr lang="zh-CN" altLang="en-US" dirty="0"/>
              <a:t>它应该是自动化的，可重复执行</a:t>
            </a:r>
            <a:endParaRPr lang="en-US" altLang="zh-CN" dirty="0"/>
          </a:p>
          <a:p>
            <a:pPr marL="285750" indent="-285750">
              <a:lnSpc>
                <a:spcPct val="150000"/>
              </a:lnSpc>
              <a:buFont typeface="Wingdings" panose="05000000000000000000" pitchFamily="2" charset="2"/>
              <a:buChar char="p"/>
            </a:pPr>
            <a:r>
              <a:rPr lang="zh-CN" altLang="en-US" dirty="0"/>
              <a:t>它应该很容易实现 </a:t>
            </a:r>
            <a:endParaRPr lang="en-US" altLang="zh-CN" dirty="0"/>
          </a:p>
          <a:p>
            <a:pPr marL="285750" indent="-285750">
              <a:lnSpc>
                <a:spcPct val="150000"/>
              </a:lnSpc>
              <a:buFont typeface="Wingdings" panose="05000000000000000000" pitchFamily="2" charset="2"/>
              <a:buChar char="p"/>
            </a:pPr>
            <a:r>
              <a:rPr lang="zh-CN" altLang="en-US" dirty="0"/>
              <a:t>它应该第二天还有意义</a:t>
            </a:r>
            <a:endParaRPr lang="en-US" altLang="zh-CN" dirty="0"/>
          </a:p>
          <a:p>
            <a:pPr marL="285750" indent="-285750">
              <a:lnSpc>
                <a:spcPct val="150000"/>
              </a:lnSpc>
              <a:buFont typeface="Wingdings" panose="05000000000000000000" pitchFamily="2" charset="2"/>
              <a:buChar char="p"/>
            </a:pPr>
            <a:r>
              <a:rPr lang="zh-CN" altLang="en-US" dirty="0"/>
              <a:t>任何人都应该能一键运行它</a:t>
            </a:r>
            <a:endParaRPr lang="en-US" altLang="zh-CN" dirty="0"/>
          </a:p>
          <a:p>
            <a:pPr marL="285750" indent="-285750">
              <a:lnSpc>
                <a:spcPct val="150000"/>
              </a:lnSpc>
              <a:buFont typeface="Wingdings" panose="05000000000000000000" pitchFamily="2" charset="2"/>
              <a:buChar char="p"/>
            </a:pPr>
            <a:r>
              <a:rPr lang="zh-CN" altLang="en-US" dirty="0"/>
              <a:t>它应该运行速度很快</a:t>
            </a:r>
            <a:endParaRPr lang="en-US" altLang="zh-CN" dirty="0"/>
          </a:p>
          <a:p>
            <a:pPr marL="285750" indent="-285750">
              <a:lnSpc>
                <a:spcPct val="150000"/>
              </a:lnSpc>
              <a:buFont typeface="Wingdings" panose="05000000000000000000" pitchFamily="2" charset="2"/>
              <a:buChar char="p"/>
            </a:pPr>
            <a:r>
              <a:rPr lang="zh-CN" altLang="en-US" dirty="0"/>
              <a:t>它的结果应该很稳定，多次运行，一个结果</a:t>
            </a:r>
            <a:endParaRPr lang="en-US" altLang="zh-CN" dirty="0"/>
          </a:p>
          <a:p>
            <a:pPr marL="285750" indent="-285750">
              <a:lnSpc>
                <a:spcPct val="150000"/>
              </a:lnSpc>
              <a:buFont typeface="Wingdings" panose="05000000000000000000" pitchFamily="2" charset="2"/>
              <a:buChar char="p"/>
            </a:pPr>
            <a:r>
              <a:rPr lang="zh-CN" altLang="en-US" dirty="0"/>
              <a:t>它应该能完全控制被测试的单元</a:t>
            </a:r>
            <a:endParaRPr lang="en-US" altLang="zh-CN" dirty="0"/>
          </a:p>
          <a:p>
            <a:pPr marL="285750" indent="-285750">
              <a:lnSpc>
                <a:spcPct val="150000"/>
              </a:lnSpc>
              <a:buFont typeface="Wingdings" panose="05000000000000000000" pitchFamily="2" charset="2"/>
              <a:buChar char="p"/>
            </a:pPr>
            <a:r>
              <a:rPr lang="zh-CN" altLang="en-US" dirty="0"/>
              <a:t>它应该能完全隔离的</a:t>
            </a:r>
            <a:endParaRPr lang="en-US" altLang="zh-CN" dirty="0"/>
          </a:p>
          <a:p>
            <a:pPr marL="285750" indent="-285750">
              <a:lnSpc>
                <a:spcPct val="150000"/>
              </a:lnSpc>
              <a:buFont typeface="Wingdings" panose="05000000000000000000" pitchFamily="2" charset="2"/>
              <a:buChar char="p"/>
            </a:pPr>
            <a:r>
              <a:rPr lang="zh-CN" altLang="en-US" dirty="0"/>
              <a:t>如果它失败了，我们应该很容易发现什么是期待结果，进而定位问题所在</a:t>
            </a:r>
          </a:p>
        </p:txBody>
      </p:sp>
    </p:spTree>
    <p:extLst>
      <p:ext uri="{BB962C8B-B14F-4D97-AF65-F5344CB8AC3E}">
        <p14:creationId xmlns:p14="http://schemas.microsoft.com/office/powerpoint/2010/main" val="29725818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err="1"/>
              <a:t>XUnit</a:t>
            </a:r>
            <a:endParaRPr lang="zh-CN" altLang="en-US" dirty="0"/>
          </a:p>
        </p:txBody>
      </p:sp>
      <p:sp>
        <p:nvSpPr>
          <p:cNvPr id="5" name="文本框 4">
            <a:extLst>
              <a:ext uri="{FF2B5EF4-FFF2-40B4-BE49-F238E27FC236}">
                <a16:creationId xmlns:a16="http://schemas.microsoft.com/office/drawing/2014/main" id="{BAC75A6F-72C6-482D-81A6-915EBD222170}"/>
              </a:ext>
            </a:extLst>
          </p:cNvPr>
          <p:cNvSpPr txBox="1"/>
          <p:nvPr/>
        </p:nvSpPr>
        <p:spPr>
          <a:xfrm>
            <a:off x="2552146" y="1435278"/>
            <a:ext cx="7611771" cy="466281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latin typeface="Calibri" panose="020F0502020204030204" pitchFamily="34" charset="0"/>
                <a:cs typeface="Calibri" panose="020F0502020204030204" pitchFamily="34" charset="0"/>
              </a:rPr>
              <a:t>测试方法</a:t>
            </a:r>
            <a:endParaRPr lang="en-US" altLang="zh-CN" dirty="0">
              <a:latin typeface="Calibri" panose="020F0502020204030204" pitchFamily="34" charset="0"/>
              <a:cs typeface="Calibri" panose="020F0502020204030204" pitchFamily="34" charset="0"/>
            </a:endParaRPr>
          </a:p>
          <a:p>
            <a:pPr>
              <a:lnSpc>
                <a:spcPct val="150000"/>
              </a:lnSpc>
            </a:pPr>
            <a:r>
              <a:rPr lang="en-US" altLang="zh-CN" dirty="0">
                <a:latin typeface="Calibri" panose="020F0502020204030204" pitchFamily="34" charset="0"/>
                <a:cs typeface="Calibri" panose="020F0502020204030204" pitchFamily="34" charset="0"/>
              </a:rPr>
              <a:t>	[Fact]</a:t>
            </a:r>
            <a:endParaRPr lang="en-US" altLang="zh-CN" dirty="0">
              <a:latin typeface="Calibri" panose="020F0502020204030204" pitchFamily="34" charset="0"/>
              <a:ea typeface="Inconsolata"/>
              <a:cs typeface="Calibri" panose="020F0502020204030204" pitchFamily="34" charset="0"/>
            </a:endParaRPr>
          </a:p>
          <a:p>
            <a:pPr marL="285750" indent="-285750">
              <a:lnSpc>
                <a:spcPct val="150000"/>
              </a:lnSpc>
              <a:buFont typeface="Arial" panose="020B0604020202020204" pitchFamily="34" charset="0"/>
              <a:buChar char="•"/>
            </a:pPr>
            <a:r>
              <a:rPr lang="zh-CN" altLang="en-US" dirty="0">
                <a:latin typeface="Calibri" panose="020F0502020204030204" pitchFamily="34" charset="0"/>
                <a:cs typeface="Calibri" panose="020F0502020204030204" pitchFamily="34" charset="0"/>
              </a:rPr>
              <a:t>加到方法上</a:t>
            </a:r>
            <a:endParaRPr lang="en-US" altLang="zh-CN" dirty="0">
              <a:latin typeface="Calibri" panose="020F0502020204030204" pitchFamily="34" charset="0"/>
              <a:cs typeface="Calibri" panose="020F0502020204030204" pitchFamily="34" charset="0"/>
            </a:endParaRPr>
          </a:p>
          <a:p>
            <a:pPr>
              <a:lnSpc>
                <a:spcPct val="150000"/>
              </a:lnSpc>
            </a:pPr>
            <a:r>
              <a:rPr lang="en-US" altLang="zh-CN" dirty="0">
                <a:latin typeface="Calibri" panose="020F0502020204030204" pitchFamily="34" charset="0"/>
                <a:cs typeface="Calibri" panose="020F0502020204030204" pitchFamily="34" charset="0"/>
              </a:rPr>
              <a:t>	</a:t>
            </a:r>
            <a:r>
              <a:rPr lang="zh-CN" altLang="zh-CN" dirty="0">
                <a:latin typeface="Calibri" panose="020F0502020204030204" pitchFamily="34" charset="0"/>
                <a:cs typeface="Calibri" panose="020F0502020204030204" pitchFamily="34" charset="0"/>
              </a:rPr>
              <a:t>[Theory] </a:t>
            </a:r>
            <a:endParaRPr lang="en-US" altLang="zh-CN" dirty="0">
              <a:latin typeface="Calibri" panose="020F0502020204030204" pitchFamily="34" charset="0"/>
              <a:cs typeface="Calibri" panose="020F0502020204030204" pitchFamily="34" charset="0"/>
            </a:endParaRPr>
          </a:p>
          <a:p>
            <a:pPr>
              <a:lnSpc>
                <a:spcPct val="150000"/>
              </a:lnSpc>
            </a:pPr>
            <a:r>
              <a:rPr lang="en-US" altLang="zh-CN" dirty="0">
                <a:latin typeface="Calibri" panose="020F0502020204030204" pitchFamily="34" charset="0"/>
                <a:cs typeface="Calibri" panose="020F0502020204030204" pitchFamily="34" charset="0"/>
              </a:rPr>
              <a:t>	</a:t>
            </a:r>
            <a:r>
              <a:rPr lang="zh-CN" altLang="zh-CN" dirty="0">
                <a:latin typeface="Calibri" panose="020F0502020204030204" pitchFamily="34" charset="0"/>
                <a:cs typeface="Calibri" panose="020F0502020204030204" pitchFamily="34" charset="0"/>
              </a:rPr>
              <a:t>[InlineData(</a:t>
            </a:r>
            <a:r>
              <a:rPr lang="en-US" altLang="zh-CN" dirty="0" err="1">
                <a:latin typeface="Calibri" panose="020F0502020204030204" pitchFamily="34" charset="0"/>
                <a:cs typeface="Calibri" panose="020F0502020204030204" pitchFamily="34" charset="0"/>
              </a:rPr>
              <a:t>params</a:t>
            </a:r>
            <a:r>
              <a:rPr lang="en-US" altLang="zh-CN" dirty="0">
                <a:latin typeface="Calibri" panose="020F0502020204030204" pitchFamily="34" charset="0"/>
                <a:cs typeface="Calibri" panose="020F0502020204030204" pitchFamily="34" charset="0"/>
              </a:rPr>
              <a:t> object[] data</a:t>
            </a:r>
            <a:r>
              <a:rPr lang="zh-CN" altLang="zh-CN" dirty="0">
                <a:latin typeface="Calibri" panose="020F0502020204030204" pitchFamily="34" charset="0"/>
                <a:cs typeface="Calibri" panose="020F0502020204030204" pitchFamily="34" charset="0"/>
              </a:rPr>
              <a:t>)] </a:t>
            </a:r>
            <a:endParaRPr lang="en-US" altLang="zh-CN" dirty="0">
              <a:latin typeface="Calibri" panose="020F0502020204030204" pitchFamily="34" charset="0"/>
              <a:cs typeface="Calibri" panose="020F0502020204030204" pitchFamily="34" charset="0"/>
            </a:endParaRPr>
          </a:p>
          <a:p>
            <a:pPr>
              <a:lnSpc>
                <a:spcPct val="150000"/>
              </a:lnSpc>
            </a:pPr>
            <a:r>
              <a:rPr lang="en-US" altLang="zh-CN" dirty="0">
                <a:latin typeface="Calibri" panose="020F0502020204030204" pitchFamily="34" charset="0"/>
                <a:cs typeface="Calibri" panose="020F0502020204030204" pitchFamily="34" charset="0"/>
              </a:rPr>
              <a:t>	</a:t>
            </a:r>
            <a:r>
              <a:rPr lang="zh-CN" altLang="zh-CN" dirty="0">
                <a:latin typeface="Calibri" panose="020F0502020204030204" pitchFamily="34" charset="0"/>
                <a:cs typeface="Calibri" panose="020F0502020204030204" pitchFamily="34" charset="0"/>
              </a:rPr>
              <a:t>[InlineData(</a:t>
            </a:r>
            <a:r>
              <a:rPr lang="en-US" altLang="zh-CN" dirty="0" err="1">
                <a:latin typeface="Calibri" panose="020F0502020204030204" pitchFamily="34" charset="0"/>
                <a:cs typeface="Calibri" panose="020F0502020204030204" pitchFamily="34" charset="0"/>
              </a:rPr>
              <a:t>params</a:t>
            </a:r>
            <a:r>
              <a:rPr lang="en-US" altLang="zh-CN" dirty="0">
                <a:latin typeface="Calibri" panose="020F0502020204030204" pitchFamily="34" charset="0"/>
                <a:cs typeface="Calibri" panose="020F0502020204030204" pitchFamily="34" charset="0"/>
              </a:rPr>
              <a:t> object[] data</a:t>
            </a:r>
            <a:r>
              <a:rPr lang="zh-CN" altLang="zh-CN" dirty="0">
                <a:latin typeface="Calibri" panose="020F0502020204030204" pitchFamily="34" charset="0"/>
                <a:cs typeface="Calibri" panose="020F0502020204030204" pitchFamily="34" charset="0"/>
              </a:rPr>
              <a:t>)] </a:t>
            </a:r>
            <a:endParaRPr lang="en-US" altLang="zh-CN" dirty="0">
              <a:latin typeface="Calibri" panose="020F0502020204030204" pitchFamily="34" charset="0"/>
              <a:cs typeface="Calibri" panose="020F0502020204030204" pitchFamily="34" charset="0"/>
            </a:endParaRPr>
          </a:p>
          <a:p>
            <a:pPr marL="285750" indent="-285750">
              <a:lnSpc>
                <a:spcPct val="150000"/>
              </a:lnSpc>
              <a:buFont typeface="Arial" panose="020B0604020202020204" pitchFamily="34" charset="0"/>
              <a:buChar char="•"/>
            </a:pPr>
            <a:r>
              <a:rPr lang="zh-CN" altLang="en-US" dirty="0">
                <a:latin typeface="Calibri" panose="020F0502020204030204" pitchFamily="34" charset="0"/>
                <a:cs typeface="Calibri" panose="020F0502020204030204" pitchFamily="34" charset="0"/>
              </a:rPr>
              <a:t>加到类上</a:t>
            </a:r>
            <a:endParaRPr lang="en-US" altLang="zh-CN" dirty="0">
              <a:latin typeface="Calibri" panose="020F0502020204030204" pitchFamily="34" charset="0"/>
              <a:cs typeface="Calibri" panose="020F0502020204030204" pitchFamily="34" charset="0"/>
            </a:endParaRPr>
          </a:p>
          <a:p>
            <a:pPr>
              <a:lnSpc>
                <a:spcPct val="150000"/>
              </a:lnSpc>
            </a:pPr>
            <a:r>
              <a:rPr lang="en-US" altLang="zh-CN" dirty="0">
                <a:latin typeface="Calibri" panose="020F0502020204030204" pitchFamily="34" charset="0"/>
                <a:cs typeface="Calibri" panose="020F0502020204030204" pitchFamily="34" charset="0"/>
              </a:rPr>
              <a:t>	[Trait(“</a:t>
            </a:r>
            <a:r>
              <a:rPr lang="en-US" altLang="zh-CN" dirty="0" err="1">
                <a:latin typeface="Calibri" panose="020F0502020204030204" pitchFamily="34" charset="0"/>
                <a:cs typeface="Calibri" panose="020F0502020204030204" pitchFamily="34" charset="0"/>
              </a:rPr>
              <a:t>TestManage</a:t>
            </a:r>
            <a:r>
              <a:rPr lang="en-US" altLang="zh-CN" dirty="0">
                <a:latin typeface="Calibri" panose="020F0502020204030204" pitchFamily="34" charset="0"/>
                <a:cs typeface="Calibri" panose="020F0502020204030204" pitchFamily="34" charset="0"/>
              </a:rPr>
              <a:t>”, “</a:t>
            </a:r>
            <a:r>
              <a:rPr lang="en-US" altLang="zh-CN" dirty="0" err="1">
                <a:latin typeface="Calibri" panose="020F0502020204030204" pitchFamily="34" charset="0"/>
                <a:cs typeface="Calibri" panose="020F0502020204030204" pitchFamily="34" charset="0"/>
              </a:rPr>
              <a:t>SubjectRepository</a:t>
            </a:r>
            <a:r>
              <a:rPr lang="zh-CN" altLang="en-US" dirty="0">
                <a:latin typeface="Calibri" panose="020F0502020204030204" pitchFamily="34" charset="0"/>
                <a:cs typeface="Calibri" panose="020F0502020204030204" pitchFamily="34" charset="0"/>
              </a:rPr>
              <a:t>测试</a:t>
            </a:r>
            <a:r>
              <a:rPr lang="en-US" altLang="zh-CN" dirty="0">
                <a:latin typeface="Calibri" panose="020F0502020204030204" pitchFamily="34" charset="0"/>
                <a:cs typeface="Calibri" panose="020F0502020204030204" pitchFamily="34" charset="0"/>
              </a:rPr>
              <a:t>”)]</a:t>
            </a:r>
          </a:p>
          <a:p>
            <a:pPr marL="285750" indent="-285750">
              <a:lnSpc>
                <a:spcPct val="150000"/>
              </a:lnSpc>
              <a:buFont typeface="Arial" panose="020B0604020202020204" pitchFamily="34" charset="0"/>
              <a:buChar char="•"/>
            </a:pPr>
            <a:r>
              <a:rPr lang="zh-CN" altLang="en-US" dirty="0">
                <a:latin typeface="Calibri" panose="020F0502020204030204" pitchFamily="34" charset="0"/>
                <a:cs typeface="Calibri" panose="020F0502020204030204" pitchFamily="34" charset="0"/>
              </a:rPr>
              <a:t>断言</a:t>
            </a:r>
            <a:endParaRPr lang="en-US" altLang="zh-CN" dirty="0">
              <a:latin typeface="Calibri" panose="020F0502020204030204" pitchFamily="34" charset="0"/>
              <a:cs typeface="Calibri" panose="020F0502020204030204" pitchFamily="34" charset="0"/>
            </a:endParaRPr>
          </a:p>
          <a:p>
            <a:pPr>
              <a:lnSpc>
                <a:spcPct val="150000"/>
              </a:lnSpc>
            </a:pPr>
            <a:r>
              <a:rPr lang="en-US" altLang="zh-CN" dirty="0">
                <a:latin typeface="Calibri" panose="020F0502020204030204" pitchFamily="34" charset="0"/>
                <a:cs typeface="Calibri" panose="020F0502020204030204" pitchFamily="34" charset="0"/>
              </a:rPr>
              <a:t>	Assert</a:t>
            </a:r>
          </a:p>
          <a:p>
            <a:pPr>
              <a:lnSpc>
                <a:spcPct val="150000"/>
              </a:lnSpc>
            </a:pPr>
            <a:endParaRPr lang="zh-CN" altLang="en-US" dirty="0"/>
          </a:p>
        </p:txBody>
      </p:sp>
      <p:sp>
        <p:nvSpPr>
          <p:cNvPr id="9" name="Rectangle 3">
            <a:extLst>
              <a:ext uri="{FF2B5EF4-FFF2-40B4-BE49-F238E27FC236}">
                <a16:creationId xmlns:a16="http://schemas.microsoft.com/office/drawing/2014/main" id="{93ACCD60-E170-4586-9B3A-EB3764FE3192}"/>
              </a:ext>
            </a:extLst>
          </p:cNvPr>
          <p:cNvSpPr>
            <a:spLocks noChangeArrowheads="1"/>
          </p:cNvSpPr>
          <p:nvPr/>
        </p:nvSpPr>
        <p:spPr bwMode="auto">
          <a:xfrm>
            <a:off x="1524001" y="58051"/>
            <a:ext cx="96215" cy="341099"/>
          </a:xfrm>
          <a:prstGeom prst="rect">
            <a:avLst/>
          </a:prstGeom>
          <a:solidFill>
            <a:srgbClr val="FAF7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220" tIns="0" rIns="0" bIns="63480" numCol="1" anchor="ctr" anchorCtr="0" compatLnSpc="1">
            <a:prstTxWarp prst="textNoShape">
              <a:avLst/>
            </a:prstTxWarp>
            <a:spAutoFit/>
          </a:bodyPr>
          <a:lstStyle/>
          <a:p>
            <a:pPr eaLnBrk="0" fontAlgn="base" hangingPunct="0">
              <a:spcBef>
                <a:spcPct val="0"/>
              </a:spcBef>
              <a:spcAft>
                <a:spcPct val="0"/>
              </a:spcAft>
            </a:pPr>
            <a:endParaRPr lang="zh-CN" altLang="zh-CN" dirty="0">
              <a:latin typeface="Arial" panose="020B0604020202020204" pitchFamily="34" charset="0"/>
            </a:endParaRPr>
          </a:p>
        </p:txBody>
      </p:sp>
    </p:spTree>
    <p:extLst>
      <p:ext uri="{BB962C8B-B14F-4D97-AF65-F5344CB8AC3E}">
        <p14:creationId xmlns:p14="http://schemas.microsoft.com/office/powerpoint/2010/main" val="22709796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err="1"/>
              <a:t>XUnit</a:t>
            </a:r>
            <a:endParaRPr lang="zh-CN" altLang="en-US" dirty="0"/>
          </a:p>
        </p:txBody>
      </p:sp>
      <p:sp>
        <p:nvSpPr>
          <p:cNvPr id="9" name="Rectangle 3">
            <a:extLst>
              <a:ext uri="{FF2B5EF4-FFF2-40B4-BE49-F238E27FC236}">
                <a16:creationId xmlns:a16="http://schemas.microsoft.com/office/drawing/2014/main" id="{93ACCD60-E170-4586-9B3A-EB3764FE3192}"/>
              </a:ext>
            </a:extLst>
          </p:cNvPr>
          <p:cNvSpPr>
            <a:spLocks noChangeArrowheads="1"/>
          </p:cNvSpPr>
          <p:nvPr/>
        </p:nvSpPr>
        <p:spPr bwMode="auto">
          <a:xfrm>
            <a:off x="1524001" y="58051"/>
            <a:ext cx="96215" cy="341099"/>
          </a:xfrm>
          <a:prstGeom prst="rect">
            <a:avLst/>
          </a:prstGeom>
          <a:solidFill>
            <a:srgbClr val="FAF7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220" tIns="0" rIns="0" bIns="63480" numCol="1" anchor="ctr" anchorCtr="0" compatLnSpc="1">
            <a:prstTxWarp prst="textNoShape">
              <a:avLst/>
            </a:prstTxWarp>
            <a:spAutoFit/>
          </a:bodyPr>
          <a:lstStyle/>
          <a:p>
            <a:pPr eaLnBrk="0" fontAlgn="base" hangingPunct="0">
              <a:spcBef>
                <a:spcPct val="0"/>
              </a:spcBef>
              <a:spcAft>
                <a:spcPct val="0"/>
              </a:spcAft>
            </a:pPr>
            <a:endParaRPr lang="zh-CN" altLang="zh-CN" dirty="0">
              <a:latin typeface="Arial" panose="020B0604020202020204" pitchFamily="34" charset="0"/>
            </a:endParaRPr>
          </a:p>
        </p:txBody>
      </p:sp>
      <p:sp>
        <p:nvSpPr>
          <p:cNvPr id="3" name="矩形 2">
            <a:extLst>
              <a:ext uri="{FF2B5EF4-FFF2-40B4-BE49-F238E27FC236}">
                <a16:creationId xmlns:a16="http://schemas.microsoft.com/office/drawing/2014/main" id="{C3E6DE0E-8695-4AF5-B7A6-BF5BB9B2A084}"/>
              </a:ext>
            </a:extLst>
          </p:cNvPr>
          <p:cNvSpPr/>
          <p:nvPr/>
        </p:nvSpPr>
        <p:spPr>
          <a:xfrm>
            <a:off x="2416205" y="1530882"/>
            <a:ext cx="7719136" cy="4154984"/>
          </a:xfrm>
          <a:prstGeom prst="rect">
            <a:avLst/>
          </a:prstGeom>
        </p:spPr>
        <p:txBody>
          <a:bodyPr wrap="square">
            <a:spAutoFit/>
          </a:bodyPr>
          <a:lstStyle/>
          <a:p>
            <a:pPr>
              <a:lnSpc>
                <a:spcPct val="150000"/>
              </a:lnSpc>
              <a:buFont typeface="Arial" panose="020B0604020202020204" pitchFamily="34" charset="0"/>
              <a:buChar char="•"/>
            </a:pPr>
            <a:r>
              <a:rPr lang="en-US" altLang="zh-CN" sz="1600" dirty="0">
                <a:solidFill>
                  <a:srgbClr val="333333"/>
                </a:solidFill>
                <a:latin typeface="Verdana" panose="020B0604030504040204" pitchFamily="34" charset="0"/>
              </a:rPr>
              <a:t>Equal / </a:t>
            </a:r>
            <a:r>
              <a:rPr lang="en-US" altLang="zh-CN" sz="1600" dirty="0" err="1">
                <a:solidFill>
                  <a:srgbClr val="333333"/>
                </a:solidFill>
                <a:latin typeface="Verdana" panose="020B0604030504040204" pitchFamily="34" charset="0"/>
              </a:rPr>
              <a:t>NotEqual</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验证两个对象值相等</a:t>
            </a:r>
          </a:p>
          <a:p>
            <a:pPr>
              <a:lnSpc>
                <a:spcPct val="150000"/>
              </a:lnSpc>
              <a:buFont typeface="Arial" panose="020B0604020202020204" pitchFamily="34" charset="0"/>
              <a:buChar char="•"/>
            </a:pPr>
            <a:r>
              <a:rPr lang="en-US" altLang="zh-CN" sz="1600" dirty="0">
                <a:solidFill>
                  <a:srgbClr val="333333"/>
                </a:solidFill>
                <a:latin typeface="Verdana" panose="020B0604030504040204" pitchFamily="34" charset="0"/>
              </a:rPr>
              <a:t>Same / </a:t>
            </a:r>
            <a:r>
              <a:rPr lang="en-US" altLang="zh-CN" sz="1600" dirty="0" err="1">
                <a:solidFill>
                  <a:srgbClr val="333333"/>
                </a:solidFill>
                <a:latin typeface="Verdana" panose="020B0604030504040204" pitchFamily="34" charset="0"/>
              </a:rPr>
              <a:t>NotSame</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验证两个对象引用是否相同</a:t>
            </a:r>
          </a:p>
          <a:p>
            <a:pPr>
              <a:lnSpc>
                <a:spcPct val="150000"/>
              </a:lnSpc>
              <a:buFont typeface="Arial" panose="020B0604020202020204" pitchFamily="34" charset="0"/>
              <a:buChar char="•"/>
            </a:pPr>
            <a:r>
              <a:rPr lang="en-US" altLang="zh-CN" sz="1600" dirty="0">
                <a:solidFill>
                  <a:srgbClr val="333333"/>
                </a:solidFill>
                <a:latin typeface="Verdana" panose="020B0604030504040204" pitchFamily="34" charset="0"/>
              </a:rPr>
              <a:t>Contains / </a:t>
            </a:r>
            <a:r>
              <a:rPr lang="en-US" altLang="zh-CN" sz="1600" dirty="0" err="1">
                <a:solidFill>
                  <a:srgbClr val="333333"/>
                </a:solidFill>
                <a:latin typeface="Verdana" panose="020B0604030504040204" pitchFamily="34" charset="0"/>
              </a:rPr>
              <a:t>DoesNotContain</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验证对象是否包含（字符串</a:t>
            </a:r>
            <a:r>
              <a:rPr lang="en-US" altLang="zh-CN" sz="1600" dirty="0">
                <a:solidFill>
                  <a:srgbClr val="333333"/>
                </a:solidFill>
                <a:latin typeface="Verdana" panose="020B0604030504040204" pitchFamily="34" charset="0"/>
              </a:rPr>
              <a:t>\</a:t>
            </a:r>
            <a:r>
              <a:rPr lang="zh-CN" altLang="en-US" sz="1600" dirty="0">
                <a:solidFill>
                  <a:srgbClr val="333333"/>
                </a:solidFill>
                <a:latin typeface="Verdana" panose="020B0604030504040204" pitchFamily="34" charset="0"/>
              </a:rPr>
              <a:t>可枚举的集合）</a:t>
            </a:r>
          </a:p>
          <a:p>
            <a:pPr>
              <a:lnSpc>
                <a:spcPct val="150000"/>
              </a:lnSpc>
              <a:buFont typeface="Arial" panose="020B0604020202020204" pitchFamily="34" charset="0"/>
              <a:buChar char="•"/>
            </a:pPr>
            <a:r>
              <a:rPr lang="en-US" altLang="zh-CN" sz="1600" dirty="0" err="1">
                <a:solidFill>
                  <a:srgbClr val="333333"/>
                </a:solidFill>
                <a:latin typeface="Verdana" panose="020B0604030504040204" pitchFamily="34" charset="0"/>
              </a:rPr>
              <a:t>InRange</a:t>
            </a:r>
            <a:r>
              <a:rPr lang="en-US" altLang="zh-CN" sz="1600" dirty="0">
                <a:solidFill>
                  <a:srgbClr val="333333"/>
                </a:solidFill>
                <a:latin typeface="Verdana" panose="020B0604030504040204" pitchFamily="34" charset="0"/>
              </a:rPr>
              <a:t> / </a:t>
            </a:r>
            <a:r>
              <a:rPr lang="en-US" altLang="zh-CN" sz="1600" dirty="0" err="1">
                <a:solidFill>
                  <a:srgbClr val="333333"/>
                </a:solidFill>
                <a:latin typeface="Verdana" panose="020B0604030504040204" pitchFamily="34" charset="0"/>
              </a:rPr>
              <a:t>NotInRange</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验证对象是否在某个范围内</a:t>
            </a:r>
          </a:p>
          <a:p>
            <a:pPr>
              <a:lnSpc>
                <a:spcPct val="150000"/>
              </a:lnSpc>
              <a:buFont typeface="Arial" panose="020B0604020202020204" pitchFamily="34" charset="0"/>
              <a:buChar char="•"/>
            </a:pPr>
            <a:r>
              <a:rPr lang="en-US" altLang="zh-CN" sz="1600" dirty="0">
                <a:solidFill>
                  <a:srgbClr val="333333"/>
                </a:solidFill>
                <a:latin typeface="Verdana" panose="020B0604030504040204" pitchFamily="34" charset="0"/>
              </a:rPr>
              <a:t>Empty / </a:t>
            </a:r>
            <a:r>
              <a:rPr lang="en-US" altLang="zh-CN" sz="1600" dirty="0" err="1">
                <a:solidFill>
                  <a:srgbClr val="333333"/>
                </a:solidFill>
                <a:latin typeface="Verdana" panose="020B0604030504040204" pitchFamily="34" charset="0"/>
              </a:rPr>
              <a:t>NotEmpty</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验证对象是否为空</a:t>
            </a:r>
          </a:p>
          <a:p>
            <a:pPr>
              <a:lnSpc>
                <a:spcPct val="150000"/>
              </a:lnSpc>
              <a:buFont typeface="Arial" panose="020B0604020202020204" pitchFamily="34" charset="0"/>
              <a:buChar char="•"/>
            </a:pPr>
            <a:r>
              <a:rPr lang="en-US" altLang="zh-CN" sz="1600" dirty="0" err="1">
                <a:solidFill>
                  <a:srgbClr val="333333"/>
                </a:solidFill>
                <a:latin typeface="Verdana" panose="020B0604030504040204" pitchFamily="34" charset="0"/>
              </a:rPr>
              <a:t>IsType</a:t>
            </a:r>
            <a:r>
              <a:rPr lang="en-US" altLang="zh-CN" sz="1600" dirty="0">
                <a:solidFill>
                  <a:srgbClr val="333333"/>
                </a:solidFill>
                <a:latin typeface="Verdana" panose="020B0604030504040204" pitchFamily="34" charset="0"/>
              </a:rPr>
              <a:t> / </a:t>
            </a:r>
            <a:r>
              <a:rPr lang="en-US" altLang="zh-CN" sz="1600" dirty="0" err="1">
                <a:solidFill>
                  <a:srgbClr val="333333"/>
                </a:solidFill>
                <a:latin typeface="Verdana" panose="020B0604030504040204" pitchFamily="34" charset="0"/>
              </a:rPr>
              <a:t>IsNotType</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验证对象是否为某个类型</a:t>
            </a:r>
          </a:p>
          <a:p>
            <a:pPr>
              <a:lnSpc>
                <a:spcPct val="150000"/>
              </a:lnSpc>
              <a:buFont typeface="Arial" panose="020B0604020202020204" pitchFamily="34" charset="0"/>
              <a:buChar char="•"/>
            </a:pPr>
            <a:r>
              <a:rPr lang="en-US" altLang="zh-CN" sz="1600" dirty="0">
                <a:solidFill>
                  <a:srgbClr val="333333"/>
                </a:solidFill>
                <a:latin typeface="Verdana" panose="020B0604030504040204" pitchFamily="34" charset="0"/>
              </a:rPr>
              <a:t>Null / </a:t>
            </a:r>
            <a:r>
              <a:rPr lang="en-US" altLang="zh-CN" sz="1600" dirty="0" err="1">
                <a:solidFill>
                  <a:srgbClr val="333333"/>
                </a:solidFill>
                <a:latin typeface="Verdana" panose="020B0604030504040204" pitchFamily="34" charset="0"/>
              </a:rPr>
              <a:t>NotNull</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验证对象是否为空</a:t>
            </a:r>
          </a:p>
          <a:p>
            <a:pPr>
              <a:lnSpc>
                <a:spcPct val="150000"/>
              </a:lnSpc>
              <a:buFont typeface="Arial" panose="020B0604020202020204" pitchFamily="34" charset="0"/>
              <a:buChar char="•"/>
            </a:pPr>
            <a:r>
              <a:rPr lang="en-US" altLang="zh-CN" sz="1600" dirty="0">
                <a:solidFill>
                  <a:srgbClr val="333333"/>
                </a:solidFill>
                <a:latin typeface="Verdana" panose="020B0604030504040204" pitchFamily="34" charset="0"/>
              </a:rPr>
              <a:t>True / False : </a:t>
            </a:r>
            <a:r>
              <a:rPr lang="zh-CN" altLang="en-US" sz="1600" dirty="0">
                <a:solidFill>
                  <a:srgbClr val="333333"/>
                </a:solidFill>
                <a:latin typeface="Verdana" panose="020B0604030504040204" pitchFamily="34" charset="0"/>
              </a:rPr>
              <a:t>验证表达式结果为</a:t>
            </a:r>
            <a:r>
              <a:rPr lang="en-US" altLang="zh-CN" sz="1600" dirty="0">
                <a:solidFill>
                  <a:srgbClr val="333333"/>
                </a:solidFill>
                <a:latin typeface="Verdana" panose="020B0604030504040204" pitchFamily="34" charset="0"/>
              </a:rPr>
              <a:t>True/False</a:t>
            </a:r>
          </a:p>
          <a:p>
            <a:pPr>
              <a:lnSpc>
                <a:spcPct val="150000"/>
              </a:lnSpc>
              <a:buFont typeface="Arial" panose="020B0604020202020204" pitchFamily="34" charset="0"/>
              <a:buChar char="•"/>
            </a:pPr>
            <a:r>
              <a:rPr lang="en-US" altLang="zh-CN" sz="1600" dirty="0" err="1">
                <a:solidFill>
                  <a:srgbClr val="333333"/>
                </a:solidFill>
                <a:latin typeface="Verdana" panose="020B0604030504040204" pitchFamily="34" charset="0"/>
              </a:rPr>
              <a:t>IsAssignableFrom</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验证类型是否可以转化为某个类型</a:t>
            </a:r>
          </a:p>
          <a:p>
            <a:pPr>
              <a:lnSpc>
                <a:spcPct val="150000"/>
              </a:lnSpc>
              <a:buFont typeface="Arial" panose="020B0604020202020204" pitchFamily="34" charset="0"/>
              <a:buChar char="•"/>
            </a:pPr>
            <a:r>
              <a:rPr lang="en-US" altLang="zh-CN" sz="1600" dirty="0" err="1">
                <a:solidFill>
                  <a:srgbClr val="333333"/>
                </a:solidFill>
                <a:latin typeface="Verdana" panose="020B0604030504040204" pitchFamily="34" charset="0"/>
              </a:rPr>
              <a:t>IsType</a:t>
            </a:r>
            <a:r>
              <a:rPr lang="en-US" altLang="zh-CN" sz="1600" dirty="0">
                <a:solidFill>
                  <a:srgbClr val="333333"/>
                </a:solidFill>
                <a:latin typeface="Verdana" panose="020B0604030504040204" pitchFamily="34" charset="0"/>
              </a:rPr>
              <a:t> / </a:t>
            </a:r>
            <a:r>
              <a:rPr lang="en-US" altLang="zh-CN" sz="1600" dirty="0" err="1">
                <a:solidFill>
                  <a:srgbClr val="333333"/>
                </a:solidFill>
                <a:latin typeface="Verdana" panose="020B0604030504040204" pitchFamily="34" charset="0"/>
              </a:rPr>
              <a:t>IsNotType</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验证对象是否是某个类型</a:t>
            </a:r>
          </a:p>
          <a:p>
            <a:pPr>
              <a:lnSpc>
                <a:spcPct val="150000"/>
              </a:lnSpc>
              <a:buFont typeface="Arial" panose="020B0604020202020204" pitchFamily="34" charset="0"/>
              <a:buChar char="•"/>
            </a:pPr>
            <a:r>
              <a:rPr lang="en-US" altLang="zh-CN" sz="1600" dirty="0">
                <a:solidFill>
                  <a:srgbClr val="333333"/>
                </a:solidFill>
                <a:latin typeface="Verdana" panose="020B0604030504040204" pitchFamily="34" charset="0"/>
              </a:rPr>
              <a:t>Throws / </a:t>
            </a:r>
            <a:r>
              <a:rPr lang="en-US" altLang="zh-CN" sz="1600" dirty="0" err="1">
                <a:solidFill>
                  <a:srgbClr val="333333"/>
                </a:solidFill>
                <a:latin typeface="Verdana" panose="020B0604030504040204" pitchFamily="34" charset="0"/>
              </a:rPr>
              <a:t>ThrowsAsync</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验证操作是否抛出异常</a:t>
            </a:r>
          </a:p>
        </p:txBody>
      </p:sp>
    </p:spTree>
    <p:extLst>
      <p:ext uri="{BB962C8B-B14F-4D97-AF65-F5344CB8AC3E}">
        <p14:creationId xmlns:p14="http://schemas.microsoft.com/office/powerpoint/2010/main" val="9683116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err="1"/>
              <a:t>XUnit</a:t>
            </a:r>
            <a:endParaRPr lang="zh-CN" altLang="en-US" dirty="0"/>
          </a:p>
        </p:txBody>
      </p:sp>
      <p:sp>
        <p:nvSpPr>
          <p:cNvPr id="9" name="Rectangle 3">
            <a:extLst>
              <a:ext uri="{FF2B5EF4-FFF2-40B4-BE49-F238E27FC236}">
                <a16:creationId xmlns:a16="http://schemas.microsoft.com/office/drawing/2014/main" id="{93ACCD60-E170-4586-9B3A-EB3764FE3192}"/>
              </a:ext>
            </a:extLst>
          </p:cNvPr>
          <p:cNvSpPr>
            <a:spLocks noChangeArrowheads="1"/>
          </p:cNvSpPr>
          <p:nvPr/>
        </p:nvSpPr>
        <p:spPr bwMode="auto">
          <a:xfrm>
            <a:off x="1524001" y="58051"/>
            <a:ext cx="96215" cy="341099"/>
          </a:xfrm>
          <a:prstGeom prst="rect">
            <a:avLst/>
          </a:prstGeom>
          <a:solidFill>
            <a:srgbClr val="FAF7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220" tIns="0" rIns="0" bIns="63480" numCol="1" anchor="ctr" anchorCtr="0" compatLnSpc="1">
            <a:prstTxWarp prst="textNoShape">
              <a:avLst/>
            </a:prstTxWarp>
            <a:spAutoFit/>
          </a:bodyPr>
          <a:lstStyle/>
          <a:p>
            <a:pPr eaLnBrk="0" fontAlgn="base" hangingPunct="0">
              <a:spcBef>
                <a:spcPct val="0"/>
              </a:spcBef>
              <a:spcAft>
                <a:spcPct val="0"/>
              </a:spcAft>
            </a:pPr>
            <a:endParaRPr lang="zh-CN" altLang="zh-CN" dirty="0">
              <a:latin typeface="Arial" panose="020B0604020202020204" pitchFamily="34" charset="0"/>
            </a:endParaRPr>
          </a:p>
        </p:txBody>
      </p:sp>
      <p:sp>
        <p:nvSpPr>
          <p:cNvPr id="3" name="矩形 2">
            <a:extLst>
              <a:ext uri="{FF2B5EF4-FFF2-40B4-BE49-F238E27FC236}">
                <a16:creationId xmlns:a16="http://schemas.microsoft.com/office/drawing/2014/main" id="{C3E6DE0E-8695-4AF5-B7A6-BF5BB9B2A084}"/>
              </a:ext>
            </a:extLst>
          </p:cNvPr>
          <p:cNvSpPr/>
          <p:nvPr/>
        </p:nvSpPr>
        <p:spPr>
          <a:xfrm>
            <a:off x="2416205" y="1530883"/>
            <a:ext cx="7719136" cy="461665"/>
          </a:xfrm>
          <a:prstGeom prst="rect">
            <a:avLst/>
          </a:prstGeom>
        </p:spPr>
        <p:txBody>
          <a:bodyPr wrap="square">
            <a:spAutoFit/>
          </a:bodyPr>
          <a:lstStyle/>
          <a:p>
            <a:pPr>
              <a:lnSpc>
                <a:spcPct val="150000"/>
              </a:lnSpc>
            </a:pPr>
            <a:r>
              <a:rPr lang="zh-CN" altLang="en-US" sz="1600" dirty="0">
                <a:solidFill>
                  <a:srgbClr val="333333"/>
                </a:solidFill>
                <a:latin typeface="Verdana" panose="020B0604030504040204" pitchFamily="34" charset="0"/>
              </a:rPr>
              <a:t>没有什么面向对象的问题不能用增加一个间接层解决。</a:t>
            </a:r>
          </a:p>
        </p:txBody>
      </p:sp>
    </p:spTree>
    <p:extLst>
      <p:ext uri="{BB962C8B-B14F-4D97-AF65-F5344CB8AC3E}">
        <p14:creationId xmlns:p14="http://schemas.microsoft.com/office/powerpoint/2010/main" val="307023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标题 1">
            <a:extLst>
              <a:ext uri="{FF2B5EF4-FFF2-40B4-BE49-F238E27FC236}">
                <a16:creationId xmlns:a16="http://schemas.microsoft.com/office/drawing/2014/main" id="{2B69AD9C-0099-4762-AB50-7EAC2BA537FB}"/>
              </a:ext>
            </a:extLst>
          </p:cNvPr>
          <p:cNvSpPr txBox="1">
            <a:spLocks/>
          </p:cNvSpPr>
          <p:nvPr/>
        </p:nvSpPr>
        <p:spPr>
          <a:xfrm>
            <a:off x="838200" y="508002"/>
            <a:ext cx="10515600" cy="9749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Docker</a:t>
            </a:r>
            <a:endParaRPr lang="zh-CN" altLang="en-US" dirty="0"/>
          </a:p>
        </p:txBody>
      </p:sp>
      <p:sp>
        <p:nvSpPr>
          <p:cNvPr id="5" name="矩形 4">
            <a:extLst>
              <a:ext uri="{FF2B5EF4-FFF2-40B4-BE49-F238E27FC236}">
                <a16:creationId xmlns:a16="http://schemas.microsoft.com/office/drawing/2014/main" id="{F07BC66C-1EDE-462F-817C-F4788853C6C0}"/>
              </a:ext>
            </a:extLst>
          </p:cNvPr>
          <p:cNvSpPr/>
          <p:nvPr/>
        </p:nvSpPr>
        <p:spPr>
          <a:xfrm>
            <a:off x="838200" y="1910453"/>
            <a:ext cx="10515600" cy="2677656"/>
          </a:xfrm>
          <a:prstGeom prst="rect">
            <a:avLst/>
          </a:prstGeom>
        </p:spPr>
        <p:txBody>
          <a:bodyPr wrap="square">
            <a:spAutoFit/>
          </a:bodyPr>
          <a:lstStyle/>
          <a:p>
            <a:r>
              <a:rPr lang="en-US" altLang="zh-CN" sz="2400" dirty="0">
                <a:solidFill>
                  <a:srgbClr val="333333"/>
                </a:solidFill>
                <a:latin typeface="Helvetica Neue"/>
              </a:rPr>
              <a:t>Docker </a:t>
            </a:r>
            <a:r>
              <a:rPr lang="zh-CN" altLang="en-US" sz="2400" dirty="0">
                <a:solidFill>
                  <a:srgbClr val="333333"/>
                </a:solidFill>
                <a:latin typeface="Helvetica Neue"/>
              </a:rPr>
              <a:t>是一个开源的应用容器引擎，基于 </a:t>
            </a:r>
            <a:r>
              <a:rPr lang="en-US" altLang="zh-CN" sz="2400" dirty="0">
                <a:solidFill>
                  <a:srgbClr val="333333"/>
                </a:solidFill>
                <a:latin typeface="Helvetica Neue"/>
              </a:rPr>
              <a:t>Go </a:t>
            </a:r>
            <a:r>
              <a:rPr lang="zh-CN" altLang="en-US" sz="2400" dirty="0">
                <a:solidFill>
                  <a:srgbClr val="333333"/>
                </a:solidFill>
                <a:latin typeface="Helvetica Neue"/>
              </a:rPr>
              <a:t>语言 并遵从</a:t>
            </a:r>
            <a:r>
              <a:rPr lang="en-US" altLang="zh-CN" sz="2400" dirty="0">
                <a:solidFill>
                  <a:srgbClr val="333333"/>
                </a:solidFill>
                <a:latin typeface="Helvetica Neue"/>
              </a:rPr>
              <a:t>Apache2.0</a:t>
            </a:r>
            <a:r>
              <a:rPr lang="zh-CN" altLang="en-US" sz="2400" dirty="0">
                <a:solidFill>
                  <a:srgbClr val="333333"/>
                </a:solidFill>
                <a:latin typeface="Helvetica Neue"/>
              </a:rPr>
              <a:t>协议开源。</a:t>
            </a:r>
            <a:endParaRPr lang="en-US" altLang="zh-CN" sz="2400" dirty="0">
              <a:solidFill>
                <a:srgbClr val="333333"/>
              </a:solidFill>
              <a:latin typeface="Helvetica Neue"/>
            </a:endParaRPr>
          </a:p>
          <a:p>
            <a:endParaRPr lang="zh-CN" altLang="en-US" sz="2400" dirty="0">
              <a:solidFill>
                <a:srgbClr val="333333"/>
              </a:solidFill>
              <a:latin typeface="Helvetica Neue"/>
            </a:endParaRPr>
          </a:p>
          <a:p>
            <a:r>
              <a:rPr lang="en-US" altLang="zh-CN" sz="2400" dirty="0">
                <a:solidFill>
                  <a:srgbClr val="333333"/>
                </a:solidFill>
                <a:latin typeface="Helvetica Neue"/>
              </a:rPr>
              <a:t>Docker </a:t>
            </a:r>
            <a:r>
              <a:rPr lang="zh-CN" altLang="en-US" sz="2400" dirty="0">
                <a:solidFill>
                  <a:srgbClr val="333333"/>
                </a:solidFill>
                <a:latin typeface="Helvetica Neue"/>
              </a:rPr>
              <a:t>可以让开发者打包他们的应用以及依赖包到一个轻量级、可移植的容器中，然后发布到任何流行的 </a:t>
            </a:r>
            <a:r>
              <a:rPr lang="en-US" altLang="zh-CN" sz="2400" dirty="0">
                <a:solidFill>
                  <a:srgbClr val="333333"/>
                </a:solidFill>
                <a:latin typeface="Helvetica Neue"/>
              </a:rPr>
              <a:t>Linux </a:t>
            </a:r>
            <a:r>
              <a:rPr lang="zh-CN" altLang="en-US" sz="2400" dirty="0">
                <a:solidFill>
                  <a:srgbClr val="333333"/>
                </a:solidFill>
                <a:latin typeface="Helvetica Neue"/>
              </a:rPr>
              <a:t>机器上，也可以实现虚拟化。</a:t>
            </a:r>
          </a:p>
          <a:p>
            <a:r>
              <a:rPr lang="zh-CN" altLang="en-US" sz="2400" dirty="0">
                <a:solidFill>
                  <a:srgbClr val="333333"/>
                </a:solidFill>
                <a:latin typeface="Helvetica Neue"/>
              </a:rPr>
              <a:t>容器是完全使用沙箱机制，相互之间不会有任何接口</a:t>
            </a:r>
            <a:r>
              <a:rPr lang="en-US" altLang="zh-CN" sz="2400" dirty="0">
                <a:solidFill>
                  <a:srgbClr val="333333"/>
                </a:solidFill>
                <a:latin typeface="Helvetica Neue"/>
              </a:rPr>
              <a:t>,</a:t>
            </a:r>
            <a:r>
              <a:rPr lang="zh-CN" altLang="en-US" sz="2400" dirty="0">
                <a:solidFill>
                  <a:srgbClr val="333333"/>
                </a:solidFill>
                <a:latin typeface="Helvetica Neue"/>
              </a:rPr>
              <a:t>更重要的是容器性能开销极低。</a:t>
            </a:r>
            <a:endParaRPr lang="zh-CN" altLang="en-US" sz="2400" b="0" i="0" dirty="0">
              <a:solidFill>
                <a:srgbClr val="333333"/>
              </a:solidFill>
              <a:effectLst/>
              <a:latin typeface="Helvetica Neue"/>
            </a:endParaRPr>
          </a:p>
        </p:txBody>
      </p:sp>
    </p:spTree>
    <p:extLst>
      <p:ext uri="{BB962C8B-B14F-4D97-AF65-F5344CB8AC3E}">
        <p14:creationId xmlns:p14="http://schemas.microsoft.com/office/powerpoint/2010/main" val="40268830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4765930" y="2754644"/>
            <a:ext cx="300055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a:t>Jenkins</a:t>
            </a:r>
            <a:endParaRPr lang="zh-CN" altLang="en-US" sz="6600" dirty="0"/>
          </a:p>
        </p:txBody>
      </p:sp>
      <p:sp>
        <p:nvSpPr>
          <p:cNvPr id="4" name="矩形 3">
            <a:extLst>
              <a:ext uri="{FF2B5EF4-FFF2-40B4-BE49-F238E27FC236}">
                <a16:creationId xmlns:a16="http://schemas.microsoft.com/office/drawing/2014/main" id="{8A8EFA7A-3490-4922-A78E-73C4C2160E60}"/>
              </a:ext>
            </a:extLst>
          </p:cNvPr>
          <p:cNvSpPr/>
          <p:nvPr/>
        </p:nvSpPr>
        <p:spPr>
          <a:xfrm>
            <a:off x="5188283" y="3729587"/>
            <a:ext cx="1815433" cy="369332"/>
          </a:xfrm>
          <a:prstGeom prst="rect">
            <a:avLst/>
          </a:prstGeom>
        </p:spPr>
        <p:txBody>
          <a:bodyPr wrap="none">
            <a:spAutoFit/>
          </a:bodyPr>
          <a:lstStyle/>
          <a:p>
            <a:r>
              <a:rPr lang="zh-CN" altLang="en-US" dirty="0"/>
              <a:t>https://</a:t>
            </a:r>
            <a:r>
              <a:rPr lang="en-US" altLang="zh-CN" dirty="0"/>
              <a:t>Jenkins.io</a:t>
            </a:r>
            <a:endParaRPr lang="zh-CN" altLang="en-US" dirty="0"/>
          </a:p>
        </p:txBody>
      </p:sp>
    </p:spTree>
    <p:extLst>
      <p:ext uri="{BB962C8B-B14F-4D97-AF65-F5344CB8AC3E}">
        <p14:creationId xmlns:p14="http://schemas.microsoft.com/office/powerpoint/2010/main" val="3178257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a:xfrm>
            <a:off x="838200" y="365127"/>
            <a:ext cx="10515600" cy="974943"/>
          </a:xfrm>
        </p:spPr>
        <p:txBody>
          <a:bodyPr/>
          <a:lstStyle/>
          <a:p>
            <a:r>
              <a:rPr lang="en-US" altLang="zh-CN" dirty="0"/>
              <a:t>Jenkins</a:t>
            </a:r>
            <a:endParaRPr lang="zh-CN" altLang="en-US" dirty="0"/>
          </a:p>
        </p:txBody>
      </p:sp>
      <p:sp>
        <p:nvSpPr>
          <p:cNvPr id="3" name="矩形 2">
            <a:extLst>
              <a:ext uri="{FF2B5EF4-FFF2-40B4-BE49-F238E27FC236}">
                <a16:creationId xmlns:a16="http://schemas.microsoft.com/office/drawing/2014/main" id="{D7305DDD-D4AF-4B99-BA88-FD2BBF4D7D9B}"/>
              </a:ext>
            </a:extLst>
          </p:cNvPr>
          <p:cNvSpPr/>
          <p:nvPr/>
        </p:nvSpPr>
        <p:spPr>
          <a:xfrm>
            <a:off x="1517374" y="1662529"/>
            <a:ext cx="6096000" cy="3416320"/>
          </a:xfrm>
          <a:prstGeom prst="rect">
            <a:avLst/>
          </a:prstGeom>
        </p:spPr>
        <p:txBody>
          <a:bodyPr>
            <a:spAutoFit/>
          </a:bodyPr>
          <a:lstStyle/>
          <a:p>
            <a:r>
              <a:rPr lang="zh-CN" altLang="en-US" dirty="0"/>
              <a:t>构建批处理命令</a:t>
            </a:r>
            <a:endParaRPr lang="en-US" altLang="zh-CN" dirty="0"/>
          </a:p>
          <a:p>
            <a:endParaRPr lang="en-US" altLang="zh-CN" dirty="0"/>
          </a:p>
          <a:p>
            <a:r>
              <a:rPr lang="en-US" altLang="zh-CN" dirty="0"/>
              <a:t>cd </a:t>
            </a:r>
            <a:r>
              <a:rPr lang="en-US" altLang="zh-CN" dirty="0" err="1"/>
              <a:t>CITest</a:t>
            </a:r>
            <a:endParaRPr lang="en-US" altLang="zh-CN" dirty="0"/>
          </a:p>
          <a:p>
            <a:r>
              <a:rPr lang="en-US" altLang="zh-CN" dirty="0"/>
              <a:t>cd </a:t>
            </a:r>
            <a:r>
              <a:rPr lang="en-US" altLang="zh-CN" dirty="0" err="1"/>
              <a:t>CITest</a:t>
            </a:r>
            <a:endParaRPr lang="en-US" altLang="zh-CN" dirty="0"/>
          </a:p>
          <a:p>
            <a:r>
              <a:rPr lang="en-US" altLang="zh-CN" dirty="0"/>
              <a:t>dotnet restore</a:t>
            </a:r>
          </a:p>
          <a:p>
            <a:r>
              <a:rPr lang="en-US" altLang="zh-CN" dirty="0"/>
              <a:t>dotnet build</a:t>
            </a:r>
          </a:p>
          <a:p>
            <a:r>
              <a:rPr lang="en-US" altLang="zh-CN" dirty="0"/>
              <a:t>dotnet publish -o "bin\Debug\netcoreapp2.0\publish"</a:t>
            </a:r>
          </a:p>
          <a:p>
            <a:r>
              <a:rPr lang="en-US" altLang="zh-CN" dirty="0"/>
              <a:t>cd bin\Debug\netcoreapp2.0\publish</a:t>
            </a:r>
          </a:p>
          <a:p>
            <a:r>
              <a:rPr lang="en-US" altLang="zh-CN" dirty="0"/>
              <a:t>docker </a:t>
            </a:r>
            <a:r>
              <a:rPr lang="en-US" altLang="zh-CN" dirty="0" err="1"/>
              <a:t>rm</a:t>
            </a:r>
            <a:r>
              <a:rPr lang="en-US" altLang="zh-CN" dirty="0"/>
              <a:t> </a:t>
            </a:r>
            <a:r>
              <a:rPr lang="en-US" altLang="zh-CN" dirty="0" err="1"/>
              <a:t>clitest</a:t>
            </a:r>
            <a:r>
              <a:rPr lang="en-US" altLang="zh-CN" dirty="0"/>
              <a:t> -f</a:t>
            </a:r>
          </a:p>
          <a:p>
            <a:r>
              <a:rPr lang="en-US" altLang="zh-CN" dirty="0"/>
              <a:t>docker </a:t>
            </a:r>
            <a:r>
              <a:rPr lang="en-US" altLang="zh-CN" dirty="0" err="1"/>
              <a:t>rmi</a:t>
            </a:r>
            <a:r>
              <a:rPr lang="en-US" altLang="zh-CN" dirty="0"/>
              <a:t> </a:t>
            </a:r>
            <a:r>
              <a:rPr lang="en-US" altLang="zh-CN" dirty="0" err="1"/>
              <a:t>clitest</a:t>
            </a:r>
            <a:r>
              <a:rPr lang="en-US" altLang="zh-CN" dirty="0"/>
              <a:t> -f</a:t>
            </a:r>
          </a:p>
          <a:p>
            <a:r>
              <a:rPr lang="en-US" altLang="zh-CN" dirty="0"/>
              <a:t>docker build -t </a:t>
            </a:r>
            <a:r>
              <a:rPr lang="en-US" altLang="zh-CN" dirty="0" err="1"/>
              <a:t>clitest:latest</a:t>
            </a:r>
            <a:r>
              <a:rPr lang="en-US" altLang="zh-CN" dirty="0"/>
              <a:t> .</a:t>
            </a:r>
          </a:p>
          <a:p>
            <a:r>
              <a:rPr lang="en-US" altLang="zh-CN" dirty="0"/>
              <a:t>docker run -p 4555:4555 -d --name </a:t>
            </a:r>
            <a:r>
              <a:rPr lang="en-US" altLang="zh-CN" dirty="0" err="1"/>
              <a:t>clitest</a:t>
            </a:r>
            <a:r>
              <a:rPr lang="en-US" altLang="zh-CN" dirty="0"/>
              <a:t> </a:t>
            </a:r>
            <a:r>
              <a:rPr lang="en-US" altLang="zh-CN"/>
              <a:t>clitest:latest</a:t>
            </a:r>
            <a:endParaRPr lang="zh-CN" altLang="en-US" dirty="0"/>
          </a:p>
        </p:txBody>
      </p:sp>
    </p:spTree>
    <p:extLst>
      <p:ext uri="{BB962C8B-B14F-4D97-AF65-F5344CB8AC3E}">
        <p14:creationId xmlns:p14="http://schemas.microsoft.com/office/powerpoint/2010/main" val="42172491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5176747" y="2754644"/>
            <a:ext cx="300055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err="1"/>
              <a:t>Moq</a:t>
            </a:r>
            <a:endParaRPr lang="zh-CN" altLang="en-US" sz="6600" dirty="0"/>
          </a:p>
        </p:txBody>
      </p:sp>
      <p:sp>
        <p:nvSpPr>
          <p:cNvPr id="4" name="矩形 3">
            <a:extLst>
              <a:ext uri="{FF2B5EF4-FFF2-40B4-BE49-F238E27FC236}">
                <a16:creationId xmlns:a16="http://schemas.microsoft.com/office/drawing/2014/main" id="{8A8EFA7A-3490-4922-A78E-73C4C2160E60}"/>
              </a:ext>
            </a:extLst>
          </p:cNvPr>
          <p:cNvSpPr/>
          <p:nvPr/>
        </p:nvSpPr>
        <p:spPr>
          <a:xfrm>
            <a:off x="4535925" y="3729587"/>
            <a:ext cx="3120150" cy="369332"/>
          </a:xfrm>
          <a:prstGeom prst="rect">
            <a:avLst/>
          </a:prstGeom>
        </p:spPr>
        <p:txBody>
          <a:bodyPr wrap="none">
            <a:spAutoFit/>
          </a:bodyPr>
          <a:lstStyle/>
          <a:p>
            <a:r>
              <a:rPr lang="zh-CN" altLang="en-US" dirty="0"/>
              <a:t>https://github.com/moq/moq4</a:t>
            </a:r>
          </a:p>
        </p:txBody>
      </p:sp>
    </p:spTree>
    <p:extLst>
      <p:ext uri="{BB962C8B-B14F-4D97-AF65-F5344CB8AC3E}">
        <p14:creationId xmlns:p14="http://schemas.microsoft.com/office/powerpoint/2010/main" val="24357570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Moq</a:t>
            </a:r>
            <a:endParaRPr lang="zh-CN" altLang="en-US" dirty="0"/>
          </a:p>
        </p:txBody>
      </p:sp>
      <p:sp>
        <p:nvSpPr>
          <p:cNvPr id="6" name="矩形 5">
            <a:extLst>
              <a:ext uri="{FF2B5EF4-FFF2-40B4-BE49-F238E27FC236}">
                <a16:creationId xmlns:a16="http://schemas.microsoft.com/office/drawing/2014/main" id="{E0EAADF3-8F21-45D1-B26A-D5635E82BF6F}"/>
              </a:ext>
            </a:extLst>
          </p:cNvPr>
          <p:cNvSpPr/>
          <p:nvPr/>
        </p:nvSpPr>
        <p:spPr>
          <a:xfrm>
            <a:off x="2358640" y="1722581"/>
            <a:ext cx="6897810" cy="369332"/>
          </a:xfrm>
          <a:prstGeom prst="rect">
            <a:avLst/>
          </a:prstGeom>
        </p:spPr>
        <p:txBody>
          <a:bodyPr wrap="square">
            <a:spAutoFit/>
          </a:bodyPr>
          <a:lstStyle/>
          <a:p>
            <a:r>
              <a:rPr lang="en-US" altLang="zh-CN" dirty="0">
                <a:solidFill>
                  <a:srgbClr val="0000FF"/>
                </a:solidFill>
                <a:latin typeface="新宋体" panose="02010609030101010101" pitchFamily="49" charset="-122"/>
                <a:ea typeface="新宋体" panose="02010609030101010101" pitchFamily="49" charset="-122"/>
              </a:rPr>
              <a:t>var</a:t>
            </a:r>
            <a:r>
              <a:rPr lang="en-US" altLang="zh-CN" dirty="0">
                <a:solidFill>
                  <a:srgbClr val="000000"/>
                </a:solidFill>
                <a:latin typeface="新宋体" panose="02010609030101010101" pitchFamily="49" charset="-122"/>
                <a:ea typeface="新宋体" panose="02010609030101010101" pitchFamily="49" charset="-122"/>
              </a:rPr>
              <a:t> mockDrugRepository = </a:t>
            </a:r>
            <a:r>
              <a:rPr lang="en-US" altLang="zh-CN" dirty="0">
                <a:solidFill>
                  <a:srgbClr val="0000FF"/>
                </a:solidFill>
                <a:latin typeface="新宋体" panose="02010609030101010101" pitchFamily="49" charset="-122"/>
                <a:ea typeface="新宋体" panose="02010609030101010101" pitchFamily="49" charset="-122"/>
              </a:rPr>
              <a:t>new</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2B91AF"/>
                </a:solidFill>
                <a:latin typeface="新宋体" panose="02010609030101010101" pitchFamily="49" charset="-122"/>
                <a:ea typeface="新宋体" panose="02010609030101010101" pitchFamily="49" charset="-122"/>
              </a:rPr>
              <a:t>Mock</a:t>
            </a:r>
            <a:r>
              <a:rPr lang="en-US" altLang="zh-CN" dirty="0">
                <a:solidFill>
                  <a:srgbClr val="000000"/>
                </a:solidFill>
                <a:latin typeface="新宋体" panose="02010609030101010101" pitchFamily="49" charset="-122"/>
                <a:ea typeface="新宋体" panose="02010609030101010101" pitchFamily="49" charset="-122"/>
              </a:rPr>
              <a:t>&lt;</a:t>
            </a:r>
            <a:r>
              <a:rPr lang="en-US" altLang="zh-CN" dirty="0">
                <a:solidFill>
                  <a:srgbClr val="2B91AF"/>
                </a:solidFill>
                <a:latin typeface="新宋体" panose="02010609030101010101" pitchFamily="49" charset="-122"/>
                <a:ea typeface="新宋体" panose="02010609030101010101" pitchFamily="49" charset="-122"/>
              </a:rPr>
              <a:t>IDrugRepository</a:t>
            </a:r>
            <a:r>
              <a:rPr lang="en-US" altLang="zh-CN" dirty="0">
                <a:solidFill>
                  <a:srgbClr val="000000"/>
                </a:solidFill>
                <a:latin typeface="新宋体" panose="02010609030101010101" pitchFamily="49" charset="-122"/>
                <a:ea typeface="新宋体" panose="02010609030101010101" pitchFamily="49" charset="-122"/>
              </a:rPr>
              <a:t>&gt;();</a:t>
            </a:r>
            <a:endParaRPr lang="zh-CN" altLang="en-US" dirty="0"/>
          </a:p>
        </p:txBody>
      </p:sp>
      <p:sp>
        <p:nvSpPr>
          <p:cNvPr id="7" name="矩形 6">
            <a:extLst>
              <a:ext uri="{FF2B5EF4-FFF2-40B4-BE49-F238E27FC236}">
                <a16:creationId xmlns:a16="http://schemas.microsoft.com/office/drawing/2014/main" id="{B2E200C3-C7B5-4717-9007-EC87A985EBD7}"/>
              </a:ext>
            </a:extLst>
          </p:cNvPr>
          <p:cNvSpPr/>
          <p:nvPr/>
        </p:nvSpPr>
        <p:spPr>
          <a:xfrm>
            <a:off x="2358640" y="2517387"/>
            <a:ext cx="7878932" cy="646331"/>
          </a:xfrm>
          <a:prstGeom prst="rect">
            <a:avLst/>
          </a:prstGeom>
        </p:spPr>
        <p:txBody>
          <a:bodyPr wrap="square">
            <a:spAutoFit/>
          </a:bodyPr>
          <a:lstStyle/>
          <a:p>
            <a:r>
              <a:rPr lang="en-US" altLang="zh-CN" dirty="0">
                <a:solidFill>
                  <a:srgbClr val="000000"/>
                </a:solidFill>
                <a:latin typeface="新宋体" panose="02010609030101010101" pitchFamily="49" charset="-122"/>
                <a:ea typeface="新宋体" panose="02010609030101010101" pitchFamily="49" charset="-122"/>
              </a:rPr>
              <a:t>mockDrugRepository.Setup(drugRepository =&gt; drugRepository.AddDrug(</a:t>
            </a:r>
            <a:r>
              <a:rPr lang="en-US" altLang="zh-CN" dirty="0">
                <a:solidFill>
                  <a:srgbClr val="0000FF"/>
                </a:solidFill>
                <a:latin typeface="新宋体" panose="02010609030101010101" pitchFamily="49" charset="-122"/>
                <a:ea typeface="新宋体" panose="02010609030101010101" pitchFamily="49" charset="-122"/>
              </a:rPr>
              <a:t>null</a:t>
            </a:r>
            <a:r>
              <a:rPr lang="en-US" altLang="zh-CN" dirty="0">
                <a:solidFill>
                  <a:srgbClr val="000000"/>
                </a:solidFill>
                <a:latin typeface="新宋体" panose="02010609030101010101" pitchFamily="49" charset="-122"/>
                <a:ea typeface="新宋体" panose="02010609030101010101" pitchFamily="49" charset="-122"/>
              </a:rPr>
              <a:t>)).Throws(</a:t>
            </a:r>
            <a:r>
              <a:rPr lang="en-US" altLang="zh-CN" dirty="0">
                <a:solidFill>
                  <a:srgbClr val="0000FF"/>
                </a:solidFill>
                <a:latin typeface="新宋体" panose="02010609030101010101" pitchFamily="49" charset="-122"/>
                <a:ea typeface="新宋体" panose="02010609030101010101" pitchFamily="49" charset="-122"/>
              </a:rPr>
              <a:t>new</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2B91AF"/>
                </a:solidFill>
                <a:latin typeface="新宋体" panose="02010609030101010101" pitchFamily="49" charset="-122"/>
                <a:ea typeface="新宋体" panose="02010609030101010101" pitchFamily="49" charset="-122"/>
              </a:rPr>
              <a:t>Exception</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a:solidFill>
                  <a:srgbClr val="A31515"/>
                </a:solidFill>
                <a:latin typeface="新宋体" panose="02010609030101010101" pitchFamily="49" charset="-122"/>
                <a:ea typeface="新宋体" panose="02010609030101010101" pitchFamily="49" charset="-122"/>
              </a:rPr>
              <a:t>"AddDrug</a:t>
            </a:r>
            <a:r>
              <a:rPr lang="zh-CN" altLang="en-US" dirty="0">
                <a:solidFill>
                  <a:srgbClr val="A31515"/>
                </a:solidFill>
                <a:latin typeface="新宋体" panose="02010609030101010101" pitchFamily="49" charset="-122"/>
                <a:ea typeface="新宋体" panose="02010609030101010101" pitchFamily="49" charset="-122"/>
              </a:rPr>
              <a:t>异常</a:t>
            </a:r>
            <a:r>
              <a:rPr lang="en-US" altLang="zh-CN" dirty="0">
                <a:solidFill>
                  <a:srgbClr val="A31515"/>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a:t>
            </a:r>
            <a:endParaRPr lang="zh-CN" altLang="en-US" dirty="0"/>
          </a:p>
        </p:txBody>
      </p:sp>
      <p:sp>
        <p:nvSpPr>
          <p:cNvPr id="8" name="矩形 7">
            <a:extLst>
              <a:ext uri="{FF2B5EF4-FFF2-40B4-BE49-F238E27FC236}">
                <a16:creationId xmlns:a16="http://schemas.microsoft.com/office/drawing/2014/main" id="{1E77E691-CDDA-454B-9A0B-E877C893138B}"/>
              </a:ext>
            </a:extLst>
          </p:cNvPr>
          <p:cNvSpPr/>
          <p:nvPr/>
        </p:nvSpPr>
        <p:spPr>
          <a:xfrm>
            <a:off x="2358640" y="3595716"/>
            <a:ext cx="7763522" cy="923330"/>
          </a:xfrm>
          <a:prstGeom prst="rect">
            <a:avLst/>
          </a:prstGeom>
        </p:spPr>
        <p:txBody>
          <a:bodyPr wrap="square">
            <a:spAutoFit/>
          </a:bodyPr>
          <a:lstStyle/>
          <a:p>
            <a:r>
              <a:rPr lang="en-US" altLang="zh-CN" dirty="0">
                <a:solidFill>
                  <a:srgbClr val="000000"/>
                </a:solidFill>
                <a:latin typeface="新宋体" panose="02010609030101010101" pitchFamily="49" charset="-122"/>
                <a:ea typeface="新宋体" panose="02010609030101010101" pitchFamily="49" charset="-122"/>
              </a:rPr>
              <a:t>_mockDrugRepository.Setup(drugRepository =&gt; drugRepository.GetDrugs()).Returns(</a:t>
            </a:r>
            <a:r>
              <a:rPr lang="en-US" altLang="zh-CN" dirty="0">
                <a:solidFill>
                  <a:srgbClr val="0000FF"/>
                </a:solidFill>
                <a:latin typeface="新宋体" panose="02010609030101010101" pitchFamily="49" charset="-122"/>
                <a:ea typeface="新宋体" panose="02010609030101010101" pitchFamily="49" charset="-122"/>
              </a:rPr>
              <a:t>new</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2B91AF"/>
                </a:solidFill>
                <a:latin typeface="新宋体" panose="02010609030101010101" pitchFamily="49" charset="-122"/>
                <a:ea typeface="新宋体" panose="02010609030101010101" pitchFamily="49" charset="-122"/>
              </a:rPr>
              <a:t>List</a:t>
            </a:r>
            <a:r>
              <a:rPr lang="en-US" altLang="zh-CN" dirty="0">
                <a:solidFill>
                  <a:srgbClr val="000000"/>
                </a:solidFill>
                <a:latin typeface="新宋体" panose="02010609030101010101" pitchFamily="49" charset="-122"/>
                <a:ea typeface="新宋体" panose="02010609030101010101" pitchFamily="49" charset="-122"/>
              </a:rPr>
              <a:t>&lt;</a:t>
            </a:r>
            <a:r>
              <a:rPr lang="en-US" altLang="zh-CN" dirty="0">
                <a:solidFill>
                  <a:srgbClr val="2B91AF"/>
                </a:solidFill>
                <a:latin typeface="新宋体" panose="02010609030101010101" pitchFamily="49" charset="-122"/>
                <a:ea typeface="新宋体" panose="02010609030101010101" pitchFamily="49" charset="-122"/>
              </a:rPr>
              <a:t>Drug</a:t>
            </a:r>
            <a:r>
              <a:rPr lang="en-US" altLang="zh-CN" dirty="0">
                <a:solidFill>
                  <a:srgbClr val="000000"/>
                </a:solidFill>
                <a:latin typeface="新宋体" panose="02010609030101010101" pitchFamily="49" charset="-122"/>
                <a:ea typeface="新宋体" panose="02010609030101010101" pitchFamily="49" charset="-122"/>
              </a:rPr>
              <a:t>&gt;() { </a:t>
            </a:r>
            <a:r>
              <a:rPr lang="en-US" altLang="zh-CN" dirty="0">
                <a:solidFill>
                  <a:srgbClr val="0000FF"/>
                </a:solidFill>
                <a:latin typeface="新宋体" panose="02010609030101010101" pitchFamily="49" charset="-122"/>
                <a:ea typeface="新宋体" panose="02010609030101010101" pitchFamily="49" charset="-122"/>
              </a:rPr>
              <a:t>new</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2B91AF"/>
                </a:solidFill>
                <a:latin typeface="新宋体" panose="02010609030101010101" pitchFamily="49" charset="-122"/>
                <a:ea typeface="新宋体" panose="02010609030101010101" pitchFamily="49" charset="-122"/>
              </a:rPr>
              <a:t>Drug</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new</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2B91AF"/>
                </a:solidFill>
                <a:latin typeface="新宋体" panose="02010609030101010101" pitchFamily="49" charset="-122"/>
                <a:ea typeface="新宋体" panose="02010609030101010101" pitchFamily="49" charset="-122"/>
              </a:rPr>
              <a:t>Drug</a:t>
            </a:r>
            <a:r>
              <a:rPr lang="en-US" altLang="zh-CN" dirty="0">
                <a:solidFill>
                  <a:srgbClr val="000000"/>
                </a:solidFill>
                <a:latin typeface="新宋体" panose="02010609030101010101" pitchFamily="49" charset="-122"/>
                <a:ea typeface="新宋体" panose="02010609030101010101" pitchFamily="49" charset="-122"/>
              </a:rPr>
              <a:t>() }); </a:t>
            </a:r>
            <a:endParaRPr lang="zh-CN" altLang="en-US" dirty="0"/>
          </a:p>
        </p:txBody>
      </p:sp>
    </p:spTree>
    <p:extLst>
      <p:ext uri="{BB962C8B-B14F-4D97-AF65-F5344CB8AC3E}">
        <p14:creationId xmlns:p14="http://schemas.microsoft.com/office/powerpoint/2010/main" val="23307300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Moq</a:t>
            </a:r>
            <a:endParaRPr lang="zh-CN" altLang="en-US" dirty="0"/>
          </a:p>
        </p:txBody>
      </p:sp>
      <p:sp>
        <p:nvSpPr>
          <p:cNvPr id="3" name="矩形 2">
            <a:extLst>
              <a:ext uri="{FF2B5EF4-FFF2-40B4-BE49-F238E27FC236}">
                <a16:creationId xmlns:a16="http://schemas.microsoft.com/office/drawing/2014/main" id="{DC38075E-7D3E-45A0-A806-52B851082917}"/>
              </a:ext>
            </a:extLst>
          </p:cNvPr>
          <p:cNvSpPr/>
          <p:nvPr/>
        </p:nvSpPr>
        <p:spPr>
          <a:xfrm>
            <a:off x="7563214" y="792725"/>
            <a:ext cx="3120150" cy="369332"/>
          </a:xfrm>
          <a:prstGeom prst="rect">
            <a:avLst/>
          </a:prstGeom>
        </p:spPr>
        <p:txBody>
          <a:bodyPr wrap="none">
            <a:spAutoFit/>
          </a:bodyPr>
          <a:lstStyle/>
          <a:p>
            <a:r>
              <a:rPr lang="zh-CN" altLang="en-US" dirty="0"/>
              <a:t>https://github.com/moq/moq4</a:t>
            </a:r>
          </a:p>
        </p:txBody>
      </p:sp>
      <p:sp>
        <p:nvSpPr>
          <p:cNvPr id="4" name="矩形 3">
            <a:extLst>
              <a:ext uri="{FF2B5EF4-FFF2-40B4-BE49-F238E27FC236}">
                <a16:creationId xmlns:a16="http://schemas.microsoft.com/office/drawing/2014/main" id="{A41A5962-F884-4FF2-97F0-79E86B5817A9}"/>
              </a:ext>
            </a:extLst>
          </p:cNvPr>
          <p:cNvSpPr/>
          <p:nvPr/>
        </p:nvSpPr>
        <p:spPr>
          <a:xfrm>
            <a:off x="2451717" y="1473087"/>
            <a:ext cx="2940677" cy="646331"/>
          </a:xfrm>
          <a:prstGeom prst="rect">
            <a:avLst/>
          </a:prstGeom>
        </p:spPr>
        <p:txBody>
          <a:bodyPr wrap="none">
            <a:spAutoFit/>
          </a:bodyPr>
          <a:lstStyle/>
          <a:p>
            <a:r>
              <a:rPr lang="zh-CN" altLang="en-US" dirty="0"/>
              <a:t>EntityFrameworkTesting.Moq</a:t>
            </a:r>
            <a:endParaRPr lang="en-US" altLang="zh-CN" dirty="0"/>
          </a:p>
          <a:p>
            <a:r>
              <a:rPr lang="zh-CN" altLang="en-US" dirty="0"/>
              <a:t>（扩展方法怎么破？）</a:t>
            </a:r>
          </a:p>
        </p:txBody>
      </p:sp>
      <p:sp>
        <p:nvSpPr>
          <p:cNvPr id="5" name="矩形 4">
            <a:extLst>
              <a:ext uri="{FF2B5EF4-FFF2-40B4-BE49-F238E27FC236}">
                <a16:creationId xmlns:a16="http://schemas.microsoft.com/office/drawing/2014/main" id="{B809C423-63F4-45DD-BA74-3B58FBD07126}"/>
              </a:ext>
            </a:extLst>
          </p:cNvPr>
          <p:cNvSpPr/>
          <p:nvPr/>
        </p:nvSpPr>
        <p:spPr>
          <a:xfrm>
            <a:off x="2451717" y="2422175"/>
            <a:ext cx="7914443" cy="1569660"/>
          </a:xfrm>
          <a:prstGeom prst="rect">
            <a:avLst/>
          </a:prstGeom>
        </p:spPr>
        <p:txBody>
          <a:bodyPr wrap="square">
            <a:spAutoFit/>
          </a:bodyPr>
          <a:lstStyle/>
          <a:p>
            <a:r>
              <a:rPr lang="en-US" altLang="zh-CN" sz="1600" dirty="0">
                <a:solidFill>
                  <a:srgbClr val="0000FF"/>
                </a:solidFill>
                <a:latin typeface="新宋体" panose="02010609030101010101" pitchFamily="49" charset="-122"/>
                <a:ea typeface="新宋体" panose="02010609030101010101" pitchFamily="49" charset="-122"/>
              </a:rPr>
              <a:t>var</a:t>
            </a:r>
            <a:r>
              <a:rPr lang="en-US" altLang="zh-CN" sz="1600" dirty="0">
                <a:solidFill>
                  <a:srgbClr val="000000"/>
                </a:solidFill>
                <a:latin typeface="新宋体" panose="02010609030101010101" pitchFamily="49" charset="-122"/>
                <a:ea typeface="新宋体" panose="02010609030101010101" pitchFamily="49" charset="-122"/>
              </a:rPr>
              <a:t> data = </a:t>
            </a:r>
            <a:r>
              <a:rPr lang="en-US" altLang="zh-CN" sz="1600" dirty="0">
                <a:solidFill>
                  <a:srgbClr val="0000FF"/>
                </a:solidFill>
                <a:latin typeface="新宋体" panose="02010609030101010101" pitchFamily="49" charset="-122"/>
                <a:ea typeface="新宋体" panose="02010609030101010101" pitchFamily="49" charset="-122"/>
              </a:rPr>
              <a:t>new</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2B91AF"/>
                </a:solidFill>
                <a:latin typeface="新宋体" panose="02010609030101010101" pitchFamily="49" charset="-122"/>
                <a:ea typeface="新宋体" panose="02010609030101010101" pitchFamily="49" charset="-122"/>
              </a:rPr>
              <a:t>List</a:t>
            </a:r>
            <a:r>
              <a:rPr lang="en-US" altLang="zh-CN" sz="1600" dirty="0">
                <a:solidFill>
                  <a:srgbClr val="000000"/>
                </a:solidFill>
                <a:latin typeface="新宋体" panose="02010609030101010101" pitchFamily="49" charset="-122"/>
                <a:ea typeface="新宋体" panose="02010609030101010101" pitchFamily="49" charset="-122"/>
              </a:rPr>
              <a:t>&lt;</a:t>
            </a:r>
            <a:r>
              <a:rPr lang="en-US" altLang="zh-CN" sz="1600" dirty="0">
                <a:solidFill>
                  <a:srgbClr val="2B91AF"/>
                </a:solidFill>
                <a:latin typeface="新宋体" panose="02010609030101010101" pitchFamily="49" charset="-122"/>
                <a:ea typeface="新宋体" panose="02010609030101010101" pitchFamily="49" charset="-122"/>
              </a:rPr>
              <a:t>Teacher</a:t>
            </a:r>
            <a:r>
              <a:rPr lang="en-US" altLang="zh-CN" sz="1600" dirty="0">
                <a:solidFill>
                  <a:srgbClr val="000000"/>
                </a:solidFill>
                <a:latin typeface="新宋体" panose="02010609030101010101" pitchFamily="49" charset="-122"/>
                <a:ea typeface="新宋体" panose="02010609030101010101" pitchFamily="49" charset="-122"/>
              </a:rPr>
              <a:t>&gt; { </a:t>
            </a:r>
            <a:r>
              <a:rPr lang="en-US" altLang="zh-CN" sz="1600" dirty="0">
                <a:solidFill>
                  <a:srgbClr val="0000FF"/>
                </a:solidFill>
                <a:latin typeface="新宋体" panose="02010609030101010101" pitchFamily="49" charset="-122"/>
                <a:ea typeface="新宋体" panose="02010609030101010101" pitchFamily="49" charset="-122"/>
              </a:rPr>
              <a:t>new</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2B91AF"/>
                </a:solidFill>
                <a:latin typeface="新宋体" panose="02010609030101010101" pitchFamily="49" charset="-122"/>
                <a:ea typeface="新宋体" panose="02010609030101010101" pitchFamily="49" charset="-122"/>
              </a:rPr>
              <a:t>Teacher</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0000FF"/>
                </a:solidFill>
                <a:latin typeface="新宋体" panose="02010609030101010101" pitchFamily="49" charset="-122"/>
                <a:ea typeface="新宋体" panose="02010609030101010101" pitchFamily="49" charset="-122"/>
              </a:rPr>
              <a:t>new</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2B91AF"/>
                </a:solidFill>
                <a:latin typeface="新宋体" panose="02010609030101010101" pitchFamily="49" charset="-122"/>
                <a:ea typeface="新宋体" panose="02010609030101010101" pitchFamily="49" charset="-122"/>
              </a:rPr>
              <a:t>Teacher</a:t>
            </a:r>
            <a:r>
              <a:rPr lang="en-US" altLang="zh-CN" sz="1600" dirty="0">
                <a:solidFill>
                  <a:srgbClr val="000000"/>
                </a:solidFill>
                <a:latin typeface="新宋体" panose="02010609030101010101" pitchFamily="49" charset="-122"/>
                <a:ea typeface="新宋体" panose="02010609030101010101" pitchFamily="49" charset="-122"/>
              </a:rPr>
              <a:t>()};</a:t>
            </a:r>
          </a:p>
          <a:p>
            <a:r>
              <a:rPr lang="en-US" altLang="zh-CN" sz="1600" dirty="0">
                <a:solidFill>
                  <a:srgbClr val="0000FF"/>
                </a:solidFill>
                <a:latin typeface="新宋体" panose="02010609030101010101" pitchFamily="49" charset="-122"/>
                <a:ea typeface="新宋体" panose="02010609030101010101" pitchFamily="49" charset="-122"/>
              </a:rPr>
              <a:t>var</a:t>
            </a:r>
            <a:r>
              <a:rPr lang="en-US" altLang="zh-CN" sz="1600" dirty="0">
                <a:solidFill>
                  <a:srgbClr val="000000"/>
                </a:solidFill>
                <a:latin typeface="新宋体" panose="02010609030101010101" pitchFamily="49" charset="-122"/>
                <a:ea typeface="新宋体" panose="02010609030101010101" pitchFamily="49" charset="-122"/>
              </a:rPr>
              <a:t> teacherSet = </a:t>
            </a:r>
            <a:r>
              <a:rPr lang="en-US" altLang="zh-CN" sz="1600" dirty="0">
                <a:solidFill>
                  <a:srgbClr val="0000FF"/>
                </a:solidFill>
                <a:latin typeface="新宋体" panose="02010609030101010101" pitchFamily="49" charset="-122"/>
                <a:ea typeface="新宋体" panose="02010609030101010101" pitchFamily="49" charset="-122"/>
              </a:rPr>
              <a:t>new</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2B91AF"/>
                </a:solidFill>
                <a:latin typeface="新宋体" panose="02010609030101010101" pitchFamily="49" charset="-122"/>
                <a:ea typeface="新宋体" panose="02010609030101010101" pitchFamily="49" charset="-122"/>
              </a:rPr>
              <a:t>Mock</a:t>
            </a:r>
            <a:r>
              <a:rPr lang="en-US" altLang="zh-CN" sz="1600" dirty="0">
                <a:solidFill>
                  <a:srgbClr val="000000"/>
                </a:solidFill>
                <a:latin typeface="新宋体" panose="02010609030101010101" pitchFamily="49" charset="-122"/>
                <a:ea typeface="新宋体" panose="02010609030101010101" pitchFamily="49" charset="-122"/>
              </a:rPr>
              <a:t>&lt;</a:t>
            </a:r>
            <a:r>
              <a:rPr lang="en-US" altLang="zh-CN" sz="1600" dirty="0">
                <a:solidFill>
                  <a:srgbClr val="2B91AF"/>
                </a:solidFill>
                <a:latin typeface="新宋体" panose="02010609030101010101" pitchFamily="49" charset="-122"/>
                <a:ea typeface="新宋体" panose="02010609030101010101" pitchFamily="49" charset="-122"/>
              </a:rPr>
              <a:t>DbSet</a:t>
            </a:r>
            <a:r>
              <a:rPr lang="en-US" altLang="zh-CN" sz="1600" dirty="0">
                <a:solidFill>
                  <a:srgbClr val="000000"/>
                </a:solidFill>
                <a:latin typeface="新宋体" panose="02010609030101010101" pitchFamily="49" charset="-122"/>
                <a:ea typeface="新宋体" panose="02010609030101010101" pitchFamily="49" charset="-122"/>
              </a:rPr>
              <a:t>&lt;</a:t>
            </a:r>
            <a:r>
              <a:rPr lang="en-US" altLang="zh-CN" sz="1600" dirty="0">
                <a:solidFill>
                  <a:srgbClr val="2B91AF"/>
                </a:solidFill>
                <a:latin typeface="新宋体" panose="02010609030101010101" pitchFamily="49" charset="-122"/>
                <a:ea typeface="新宋体" panose="02010609030101010101" pitchFamily="49" charset="-122"/>
              </a:rPr>
              <a:t>Teacher</a:t>
            </a:r>
            <a:r>
              <a:rPr lang="en-US" altLang="zh-CN" sz="1600" dirty="0">
                <a:solidFill>
                  <a:srgbClr val="000000"/>
                </a:solidFill>
                <a:latin typeface="新宋体" panose="02010609030101010101" pitchFamily="49" charset="-122"/>
                <a:ea typeface="新宋体" panose="02010609030101010101" pitchFamily="49" charset="-122"/>
              </a:rPr>
              <a:t>&gt;&gt;()</a:t>
            </a:r>
          </a:p>
          <a:p>
            <a:r>
              <a:rPr lang="en-US" altLang="zh-CN" sz="1600" dirty="0">
                <a:solidFill>
                  <a:srgbClr val="000000"/>
                </a:solidFill>
                <a:latin typeface="新宋体" panose="02010609030101010101" pitchFamily="49" charset="-122"/>
                <a:ea typeface="新宋体" panose="02010609030101010101" pitchFamily="49" charset="-122"/>
              </a:rPr>
              <a:t>                .SetupData(data);</a:t>
            </a:r>
          </a:p>
          <a:p>
            <a:r>
              <a:rPr lang="en-US" altLang="zh-CN" sz="1600" dirty="0">
                <a:solidFill>
                  <a:srgbClr val="000000"/>
                </a:solidFill>
                <a:latin typeface="新宋体" panose="02010609030101010101" pitchFamily="49" charset="-122"/>
                <a:ea typeface="新宋体" panose="02010609030101010101" pitchFamily="49" charset="-122"/>
              </a:rPr>
              <a:t>            _dbMock.Setup(db =&gt; db.Teachers).Returns(teacherSet.Object);</a:t>
            </a:r>
          </a:p>
          <a:p>
            <a:r>
              <a:rPr lang="en-US" altLang="zh-CN" sz="1600" dirty="0">
                <a:solidFill>
                  <a:srgbClr val="0000FF"/>
                </a:solidFill>
                <a:latin typeface="新宋体" panose="02010609030101010101" pitchFamily="49" charset="-122"/>
                <a:ea typeface="新宋体" panose="02010609030101010101" pitchFamily="49" charset="-122"/>
              </a:rPr>
              <a:t>var</a:t>
            </a:r>
            <a:r>
              <a:rPr lang="en-US" altLang="zh-CN" sz="1600" dirty="0">
                <a:solidFill>
                  <a:srgbClr val="000000"/>
                </a:solidFill>
                <a:latin typeface="新宋体" panose="02010609030101010101" pitchFamily="49" charset="-122"/>
                <a:ea typeface="新宋体" panose="02010609030101010101" pitchFamily="49" charset="-122"/>
              </a:rPr>
              <a:t> list = _teacherRepository.GetTeachers();</a:t>
            </a:r>
          </a:p>
          <a:p>
            <a:r>
              <a:rPr lang="en-US" altLang="zh-CN" sz="1600" dirty="0">
                <a:solidFill>
                  <a:srgbClr val="2B91AF"/>
                </a:solidFill>
                <a:latin typeface="新宋体" panose="02010609030101010101" pitchFamily="49" charset="-122"/>
                <a:ea typeface="新宋体" panose="02010609030101010101" pitchFamily="49" charset="-122"/>
              </a:rPr>
              <a:t>Assert</a:t>
            </a:r>
            <a:r>
              <a:rPr lang="en-US" altLang="zh-CN" sz="1600" dirty="0">
                <a:solidFill>
                  <a:srgbClr val="000000"/>
                </a:solidFill>
                <a:latin typeface="新宋体" panose="02010609030101010101" pitchFamily="49" charset="-122"/>
                <a:ea typeface="新宋体" panose="02010609030101010101" pitchFamily="49" charset="-122"/>
              </a:rPr>
              <a:t>.Equal(2, list.Count);</a:t>
            </a:r>
            <a:endParaRPr lang="zh-CN" altLang="en-US" sz="1600" dirty="0"/>
          </a:p>
        </p:txBody>
      </p:sp>
    </p:spTree>
    <p:extLst>
      <p:ext uri="{BB962C8B-B14F-4D97-AF65-F5344CB8AC3E}">
        <p14:creationId xmlns:p14="http://schemas.microsoft.com/office/powerpoint/2010/main" val="17470430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4655520" y="2754644"/>
            <a:ext cx="300055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a:t>Jasmine</a:t>
            </a:r>
            <a:endParaRPr lang="zh-CN" altLang="en-US" sz="6600" dirty="0"/>
          </a:p>
        </p:txBody>
      </p:sp>
      <p:sp>
        <p:nvSpPr>
          <p:cNvPr id="5" name="矩形 4">
            <a:extLst>
              <a:ext uri="{FF2B5EF4-FFF2-40B4-BE49-F238E27FC236}">
                <a16:creationId xmlns:a16="http://schemas.microsoft.com/office/drawing/2014/main" id="{1268551F-382E-4CF3-93BB-1D1AA4A6AD58}"/>
              </a:ext>
            </a:extLst>
          </p:cNvPr>
          <p:cNvSpPr/>
          <p:nvPr/>
        </p:nvSpPr>
        <p:spPr>
          <a:xfrm>
            <a:off x="4839377" y="3729587"/>
            <a:ext cx="2513246" cy="369332"/>
          </a:xfrm>
          <a:prstGeom prst="rect">
            <a:avLst/>
          </a:prstGeom>
        </p:spPr>
        <p:txBody>
          <a:bodyPr wrap="square">
            <a:spAutoFit/>
          </a:bodyPr>
          <a:lstStyle/>
          <a:p>
            <a:r>
              <a:rPr lang="zh-CN" altLang="en-US" dirty="0"/>
              <a:t>https://jasmine.github.io</a:t>
            </a:r>
          </a:p>
        </p:txBody>
      </p:sp>
      <p:sp>
        <p:nvSpPr>
          <p:cNvPr id="6" name="矩形 5">
            <a:extLst>
              <a:ext uri="{FF2B5EF4-FFF2-40B4-BE49-F238E27FC236}">
                <a16:creationId xmlns:a16="http://schemas.microsoft.com/office/drawing/2014/main" id="{38C46D07-8BD5-4990-B49A-6BC5AAD02812}"/>
              </a:ext>
            </a:extLst>
          </p:cNvPr>
          <p:cNvSpPr/>
          <p:nvPr/>
        </p:nvSpPr>
        <p:spPr>
          <a:xfrm>
            <a:off x="7512327" y="3244334"/>
            <a:ext cx="1300579" cy="369332"/>
          </a:xfrm>
          <a:prstGeom prst="rect">
            <a:avLst/>
          </a:prstGeom>
        </p:spPr>
        <p:txBody>
          <a:bodyPr wrap="square">
            <a:spAutoFit/>
          </a:bodyPr>
          <a:lstStyle/>
          <a:p>
            <a:r>
              <a:rPr lang="en-US" altLang="zh-CN" dirty="0">
                <a:solidFill>
                  <a:schemeClr val="bg1">
                    <a:lumMod val="75000"/>
                  </a:schemeClr>
                </a:solidFill>
                <a:latin typeface="arial" panose="020B0604020202020204" pitchFamily="34" charset="0"/>
              </a:rPr>
              <a:t>[ˈdʒæzmɪn]</a:t>
            </a:r>
            <a:endParaRPr lang="zh-CN" altLang="en-US" dirty="0">
              <a:solidFill>
                <a:schemeClr val="bg1">
                  <a:lumMod val="75000"/>
                </a:schemeClr>
              </a:solidFill>
            </a:endParaRPr>
          </a:p>
        </p:txBody>
      </p:sp>
    </p:spTree>
    <p:extLst>
      <p:ext uri="{BB962C8B-B14F-4D97-AF65-F5344CB8AC3E}">
        <p14:creationId xmlns:p14="http://schemas.microsoft.com/office/powerpoint/2010/main" val="294613047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9" name="矩形 8">
            <a:extLst>
              <a:ext uri="{FF2B5EF4-FFF2-40B4-BE49-F238E27FC236}">
                <a16:creationId xmlns:a16="http://schemas.microsoft.com/office/drawing/2014/main" id="{4F5C5EAC-59A0-4935-9C92-E4DC7DA0B8B1}"/>
              </a:ext>
            </a:extLst>
          </p:cNvPr>
          <p:cNvSpPr/>
          <p:nvPr/>
        </p:nvSpPr>
        <p:spPr>
          <a:xfrm>
            <a:off x="2602268" y="2226288"/>
            <a:ext cx="7625918" cy="1477328"/>
          </a:xfrm>
          <a:prstGeom prst="rect">
            <a:avLst/>
          </a:prstGeom>
        </p:spPr>
        <p:txBody>
          <a:bodyPr wrap="square">
            <a:spAutoFit/>
          </a:bodyPr>
          <a:lstStyle/>
          <a:p>
            <a:r>
              <a:rPr lang="en-US" altLang="zh-CN" dirty="0">
                <a:solidFill>
                  <a:srgbClr val="000000"/>
                </a:solidFill>
                <a:latin typeface="新宋体" panose="02010609030101010101" pitchFamily="49" charset="-122"/>
                <a:ea typeface="新宋体" panose="02010609030101010101" pitchFamily="49" charset="-122"/>
              </a:rPr>
              <a:t> describe(</a:t>
            </a:r>
            <a:r>
              <a:rPr lang="en-US" altLang="zh-CN" dirty="0">
                <a:solidFill>
                  <a:srgbClr val="A31515"/>
                </a:solidFill>
                <a:latin typeface="新宋体" panose="02010609030101010101" pitchFamily="49" charset="-122"/>
                <a:ea typeface="新宋体" panose="02010609030101010101" pitchFamily="49" charset="-122"/>
              </a:rPr>
              <a:t>"</a:t>
            </a:r>
            <a:r>
              <a:rPr lang="zh-CN" altLang="en-US" dirty="0">
                <a:solidFill>
                  <a:srgbClr val="A31515"/>
                </a:solidFill>
                <a:latin typeface="新宋体" panose="02010609030101010101" pitchFamily="49" charset="-122"/>
                <a:ea typeface="新宋体" panose="02010609030101010101" pitchFamily="49" charset="-122"/>
              </a:rPr>
              <a:t>测试集合，相当于一个类</a:t>
            </a:r>
            <a:r>
              <a:rPr lang="en-US" altLang="zh-CN" dirty="0">
                <a:solidFill>
                  <a:srgbClr val="A31515"/>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function</a:t>
            </a:r>
            <a:r>
              <a:rPr lang="en-US" altLang="zh-CN" dirty="0">
                <a:solidFill>
                  <a:srgbClr val="000000"/>
                </a:solidFill>
                <a:latin typeface="新宋体" panose="02010609030101010101" pitchFamily="49" charset="-122"/>
                <a:ea typeface="新宋体" panose="02010609030101010101" pitchFamily="49" charset="-122"/>
              </a:rPr>
              <a:t> () {</a:t>
            </a:r>
          </a:p>
          <a:p>
            <a:r>
              <a:rPr lang="en-US" altLang="zh-CN" dirty="0">
                <a:solidFill>
                  <a:srgbClr val="000000"/>
                </a:solidFill>
                <a:latin typeface="新宋体" panose="02010609030101010101" pitchFamily="49" charset="-122"/>
                <a:ea typeface="新宋体" panose="02010609030101010101" pitchFamily="49" charset="-122"/>
              </a:rPr>
              <a:t>            it(</a:t>
            </a:r>
            <a:r>
              <a:rPr lang="en-US" altLang="zh-CN" dirty="0">
                <a:solidFill>
                  <a:srgbClr val="A31515"/>
                </a:solidFill>
                <a:latin typeface="新宋体" panose="02010609030101010101" pitchFamily="49" charset="-122"/>
                <a:ea typeface="新宋体" panose="02010609030101010101" pitchFamily="49" charset="-122"/>
              </a:rPr>
              <a:t>"</a:t>
            </a:r>
            <a:r>
              <a:rPr lang="zh-CN" altLang="en-US" dirty="0">
                <a:solidFill>
                  <a:srgbClr val="A31515"/>
                </a:solidFill>
                <a:latin typeface="新宋体" panose="02010609030101010101" pitchFamily="49" charset="-122"/>
                <a:ea typeface="新宋体" panose="02010609030101010101" pitchFamily="49" charset="-122"/>
              </a:rPr>
              <a:t>测试方法</a:t>
            </a:r>
            <a:r>
              <a:rPr lang="en-US" altLang="zh-CN" dirty="0">
                <a:solidFill>
                  <a:srgbClr val="A31515"/>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function</a:t>
            </a:r>
            <a:r>
              <a:rPr lang="en-US" altLang="zh-CN" dirty="0">
                <a:solidFill>
                  <a:srgbClr val="000000"/>
                </a:solidFill>
                <a:latin typeface="新宋体" panose="02010609030101010101" pitchFamily="49" charset="-122"/>
                <a:ea typeface="新宋体" panose="02010609030101010101" pitchFamily="49" charset="-122"/>
              </a:rPr>
              <a:t> () {</a:t>
            </a:r>
          </a:p>
          <a:p>
            <a:r>
              <a:rPr lang="en-US" altLang="zh-CN" dirty="0">
                <a:solidFill>
                  <a:srgbClr val="000000"/>
                </a:solidFill>
                <a:latin typeface="新宋体" panose="02010609030101010101" pitchFamily="49" charset="-122"/>
                <a:ea typeface="新宋体" panose="02010609030101010101" pitchFamily="49" charset="-122"/>
              </a:rPr>
              <a:t>                  expect(</a:t>
            </a:r>
            <a:r>
              <a:rPr lang="en-US" altLang="zh-CN" dirty="0">
                <a:solidFill>
                  <a:srgbClr val="0000FF"/>
                </a:solidFill>
                <a:latin typeface="新宋体" panose="02010609030101010101" pitchFamily="49" charset="-122"/>
                <a:ea typeface="新宋体" panose="02010609030101010101" pitchFamily="49" charset="-122"/>
              </a:rPr>
              <a:t>true</a:t>
            </a:r>
            <a:r>
              <a:rPr lang="en-US" altLang="zh-CN" dirty="0">
                <a:solidFill>
                  <a:srgbClr val="000000"/>
                </a:solidFill>
                <a:latin typeface="新宋体" panose="02010609030101010101" pitchFamily="49" charset="-122"/>
                <a:ea typeface="新宋体" panose="02010609030101010101" pitchFamily="49" charset="-122"/>
              </a:rPr>
              <a:t>).toBe(</a:t>
            </a:r>
            <a:r>
              <a:rPr lang="en-US" altLang="zh-CN" dirty="0">
                <a:latin typeface="新宋体" panose="02010609030101010101" pitchFamily="49" charset="-122"/>
                <a:ea typeface="新宋体" panose="02010609030101010101" pitchFamily="49" charset="-122"/>
              </a:rPr>
              <a:t>oneFuntion());</a:t>
            </a:r>
          </a:p>
          <a:p>
            <a:r>
              <a:rPr lang="zh-CN" altLang="en-US" dirty="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            </a:t>
            </a:r>
          </a:p>
          <a:p>
            <a:r>
              <a:rPr lang="zh-CN" altLang="en-US" dirty="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a:t>
            </a:r>
            <a:endParaRPr lang="zh-CN" altLang="en-US" dirty="0"/>
          </a:p>
        </p:txBody>
      </p:sp>
    </p:spTree>
    <p:extLst>
      <p:ext uri="{BB962C8B-B14F-4D97-AF65-F5344CB8AC3E}">
        <p14:creationId xmlns:p14="http://schemas.microsoft.com/office/powerpoint/2010/main" val="2428371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91F833AE-8399-4916-B020-833D6DBA1B78}"/>
              </a:ext>
            </a:extLst>
          </p:cNvPr>
          <p:cNvSpPr/>
          <p:nvPr/>
        </p:nvSpPr>
        <p:spPr>
          <a:xfrm>
            <a:off x="2438772" y="2006349"/>
            <a:ext cx="7901126" cy="2862322"/>
          </a:xfrm>
          <a:prstGeom prst="rect">
            <a:avLst/>
          </a:prstGeom>
        </p:spPr>
        <p:txBody>
          <a:bodyPr wrap="square">
            <a:spAutoFit/>
          </a:bodyPr>
          <a:lstStyle/>
          <a:p>
            <a:r>
              <a:rPr lang="en-US" altLang="zh-CN" b="1" dirty="0">
                <a:solidFill>
                  <a:srgbClr val="000000"/>
                </a:solidFill>
                <a:latin typeface="Microsoft YaHei" panose="020B0503020204020204" pitchFamily="34" charset="-122"/>
                <a:ea typeface="Microsoft YaHei" panose="020B0503020204020204" pitchFamily="34" charset="-122"/>
              </a:rPr>
              <a:t>describe(string, function)</a:t>
            </a:r>
            <a:r>
              <a:rPr lang="zh-CN" altLang="en-US" b="1" dirty="0">
                <a:solidFill>
                  <a:srgbClr val="000000"/>
                </a:solidFill>
                <a:latin typeface="Microsoft YaHei" panose="020B0503020204020204" pitchFamily="34" charset="-122"/>
                <a:ea typeface="Microsoft YaHei" panose="020B0503020204020204" pitchFamily="34" charset="-122"/>
              </a:rPr>
              <a:t>：</a:t>
            </a:r>
            <a:r>
              <a:rPr lang="zh-CN" altLang="en-US" dirty="0">
                <a:solidFill>
                  <a:srgbClr val="000000"/>
                </a:solidFill>
                <a:latin typeface="Microsoft YaHei" panose="020B0503020204020204" pitchFamily="34" charset="-122"/>
                <a:ea typeface="Microsoft YaHei" panose="020B0503020204020204" pitchFamily="34" charset="-122"/>
              </a:rPr>
              <a:t>官方称之为</a:t>
            </a:r>
            <a:r>
              <a:rPr lang="en-US" altLang="zh-CN" dirty="0">
                <a:solidFill>
                  <a:srgbClr val="000000"/>
                </a:solidFill>
                <a:latin typeface="Microsoft YaHei" panose="020B0503020204020204" pitchFamily="34" charset="-122"/>
                <a:ea typeface="Microsoft YaHei" panose="020B0503020204020204" pitchFamily="34" charset="-122"/>
              </a:rPr>
              <a:t>suite</a:t>
            </a:r>
            <a:r>
              <a:rPr lang="zh-CN" altLang="en-US" dirty="0">
                <a:solidFill>
                  <a:srgbClr val="000000"/>
                </a:solidFill>
                <a:latin typeface="Microsoft YaHei" panose="020B0503020204020204" pitchFamily="34" charset="-122"/>
                <a:ea typeface="Microsoft YaHei" panose="020B0503020204020204" pitchFamily="34" charset="-122"/>
              </a:rPr>
              <a:t>，可以理解为是一个测试类，主要功能是用来划分单元测试的，</a:t>
            </a:r>
            <a:r>
              <a:rPr lang="en-US" altLang="zh-CN" dirty="0">
                <a:solidFill>
                  <a:srgbClr val="000000"/>
                </a:solidFill>
                <a:latin typeface="Microsoft YaHei" panose="020B0503020204020204" pitchFamily="34" charset="-122"/>
                <a:ea typeface="Microsoft YaHei" panose="020B0503020204020204" pitchFamily="34" charset="-122"/>
              </a:rPr>
              <a:t>describe</a:t>
            </a:r>
            <a:r>
              <a:rPr lang="zh-CN" altLang="en-US" dirty="0">
                <a:solidFill>
                  <a:srgbClr val="000000"/>
                </a:solidFill>
                <a:latin typeface="Microsoft YaHei" panose="020B0503020204020204" pitchFamily="34" charset="-122"/>
                <a:ea typeface="Microsoft YaHei" panose="020B0503020204020204" pitchFamily="34" charset="-122"/>
              </a:rPr>
              <a:t>是可以嵌套使用的</a:t>
            </a:r>
          </a:p>
          <a:p>
            <a:pPr latinLnBrk="1">
              <a:buFont typeface="Arial" panose="020B0604020202020204" pitchFamily="34" charset="0"/>
              <a:buChar char="•"/>
            </a:pPr>
            <a:r>
              <a:rPr lang="zh-CN" altLang="en-US" dirty="0">
                <a:solidFill>
                  <a:srgbClr val="000000"/>
                </a:solidFill>
                <a:latin typeface="Microsoft YaHei" panose="020B0503020204020204" pitchFamily="34" charset="-122"/>
                <a:ea typeface="Microsoft YaHei" panose="020B0503020204020204" pitchFamily="34" charset="-122"/>
              </a:rPr>
              <a:t>参数</a:t>
            </a:r>
            <a:r>
              <a:rPr lang="en-US" altLang="zh-CN" dirty="0">
                <a:solidFill>
                  <a:srgbClr val="000000"/>
                </a:solidFill>
                <a:latin typeface="Microsoft YaHei" panose="020B0503020204020204" pitchFamily="34" charset="-122"/>
                <a:ea typeface="Microsoft YaHei" panose="020B0503020204020204" pitchFamily="34" charset="-122"/>
              </a:rPr>
              <a:t>string</a:t>
            </a:r>
            <a:r>
              <a:rPr lang="zh-CN" altLang="en-US" dirty="0">
                <a:solidFill>
                  <a:srgbClr val="000000"/>
                </a:solidFill>
                <a:latin typeface="Microsoft YaHei" panose="020B0503020204020204" pitchFamily="34" charset="-122"/>
                <a:ea typeface="Microsoft YaHei" panose="020B0503020204020204" pitchFamily="34" charset="-122"/>
              </a:rPr>
              <a:t>：描述测试包的信息</a:t>
            </a:r>
          </a:p>
          <a:p>
            <a:pPr latinLnBrk="1">
              <a:buFont typeface="Arial" panose="020B0604020202020204" pitchFamily="34" charset="0"/>
              <a:buChar char="•"/>
            </a:pPr>
            <a:r>
              <a:rPr lang="zh-CN" altLang="en-US" dirty="0">
                <a:solidFill>
                  <a:srgbClr val="000000"/>
                </a:solidFill>
                <a:latin typeface="Microsoft YaHei" panose="020B0503020204020204" pitchFamily="34" charset="-122"/>
                <a:ea typeface="Microsoft YaHei" panose="020B0503020204020204" pitchFamily="34" charset="-122"/>
              </a:rPr>
              <a:t>参数</a:t>
            </a:r>
            <a:r>
              <a:rPr lang="en-US" altLang="zh-CN" dirty="0">
                <a:solidFill>
                  <a:srgbClr val="000000"/>
                </a:solidFill>
                <a:latin typeface="Microsoft YaHei" panose="020B0503020204020204" pitchFamily="34" charset="-122"/>
                <a:ea typeface="Microsoft YaHei" panose="020B0503020204020204" pitchFamily="34" charset="-122"/>
              </a:rPr>
              <a:t>function</a:t>
            </a:r>
            <a:r>
              <a:rPr lang="zh-CN" altLang="en-US" dirty="0">
                <a:solidFill>
                  <a:srgbClr val="000000"/>
                </a:solidFill>
                <a:latin typeface="Microsoft YaHei" panose="020B0503020204020204" pitchFamily="34" charset="-122"/>
                <a:ea typeface="Microsoft YaHei" panose="020B0503020204020204" pitchFamily="34" charset="-122"/>
              </a:rPr>
              <a:t>：测试集的具体实现</a:t>
            </a:r>
          </a:p>
          <a:p>
            <a:r>
              <a:rPr lang="zh-CN" altLang="en-US" dirty="0">
                <a:solidFill>
                  <a:srgbClr val="000000"/>
                </a:solidFill>
                <a:latin typeface="Microsoft YaHei" panose="020B0503020204020204" pitchFamily="34" charset="-122"/>
                <a:ea typeface="Microsoft YaHei" panose="020B0503020204020204" pitchFamily="34" charset="-122"/>
              </a:rPr>
              <a:t> </a:t>
            </a:r>
          </a:p>
          <a:p>
            <a:r>
              <a:rPr lang="en-US" altLang="zh-CN" b="1" dirty="0">
                <a:solidFill>
                  <a:srgbClr val="000000"/>
                </a:solidFill>
                <a:latin typeface="Microsoft YaHei" panose="020B0503020204020204" pitchFamily="34" charset="-122"/>
                <a:ea typeface="Microsoft YaHei" panose="020B0503020204020204" pitchFamily="34" charset="-122"/>
              </a:rPr>
              <a:t>it(string, function)</a:t>
            </a:r>
            <a:r>
              <a:rPr lang="zh-CN" altLang="en-US" dirty="0">
                <a:solidFill>
                  <a:srgbClr val="000000"/>
                </a:solidFill>
                <a:latin typeface="Microsoft YaHei" panose="020B0503020204020204" pitchFamily="34" charset="-122"/>
                <a:ea typeface="Microsoft YaHei" panose="020B0503020204020204" pitchFamily="34" charset="-122"/>
              </a:rPr>
              <a:t>：官方称之为</a:t>
            </a:r>
            <a:r>
              <a:rPr lang="en-US" altLang="zh-CN" dirty="0">
                <a:solidFill>
                  <a:srgbClr val="000000"/>
                </a:solidFill>
                <a:latin typeface="Microsoft YaHei" panose="020B0503020204020204" pitchFamily="34" charset="-122"/>
                <a:ea typeface="Microsoft YaHei" panose="020B0503020204020204" pitchFamily="34" charset="-122"/>
              </a:rPr>
              <a:t>spec</a:t>
            </a:r>
            <a:r>
              <a:rPr lang="zh-CN" altLang="en-US" dirty="0">
                <a:solidFill>
                  <a:srgbClr val="000000"/>
                </a:solidFill>
                <a:latin typeface="Microsoft YaHei" panose="020B0503020204020204" pitchFamily="34" charset="-122"/>
                <a:ea typeface="Microsoft YaHei" panose="020B0503020204020204" pitchFamily="34" charset="-122"/>
              </a:rPr>
              <a:t>，测试方法</a:t>
            </a:r>
          </a:p>
          <a:p>
            <a:pPr latinLnBrk="1">
              <a:buFont typeface="Arial" panose="020B0604020202020204" pitchFamily="34" charset="0"/>
              <a:buChar char="•"/>
            </a:pPr>
            <a:r>
              <a:rPr lang="zh-CN" altLang="en-US" dirty="0">
                <a:solidFill>
                  <a:srgbClr val="000000"/>
                </a:solidFill>
                <a:latin typeface="Microsoft YaHei" panose="020B0503020204020204" pitchFamily="34" charset="-122"/>
                <a:ea typeface="Microsoft YaHei" panose="020B0503020204020204" pitchFamily="34" charset="-122"/>
              </a:rPr>
              <a:t>参数</a:t>
            </a:r>
            <a:r>
              <a:rPr lang="en-US" altLang="zh-CN" dirty="0">
                <a:solidFill>
                  <a:srgbClr val="000000"/>
                </a:solidFill>
                <a:latin typeface="Microsoft YaHei" panose="020B0503020204020204" pitchFamily="34" charset="-122"/>
                <a:ea typeface="Microsoft YaHei" panose="020B0503020204020204" pitchFamily="34" charset="-122"/>
              </a:rPr>
              <a:t>string</a:t>
            </a:r>
            <a:r>
              <a:rPr lang="zh-CN" altLang="en-US" dirty="0">
                <a:solidFill>
                  <a:srgbClr val="000000"/>
                </a:solidFill>
                <a:latin typeface="Microsoft YaHei" panose="020B0503020204020204" pitchFamily="34" charset="-122"/>
                <a:ea typeface="Microsoft YaHei" panose="020B0503020204020204" pitchFamily="34" charset="-122"/>
              </a:rPr>
              <a:t>：描述测试用例的信息</a:t>
            </a:r>
          </a:p>
          <a:p>
            <a:pPr latinLnBrk="1">
              <a:buFont typeface="Arial" panose="020B0604020202020204" pitchFamily="34" charset="0"/>
              <a:buChar char="•"/>
            </a:pPr>
            <a:r>
              <a:rPr lang="zh-CN" altLang="en-US" dirty="0">
                <a:solidFill>
                  <a:srgbClr val="000000"/>
                </a:solidFill>
                <a:latin typeface="Microsoft YaHei" panose="020B0503020204020204" pitchFamily="34" charset="-122"/>
                <a:ea typeface="Microsoft YaHei" panose="020B0503020204020204" pitchFamily="34" charset="-122"/>
              </a:rPr>
              <a:t>参数</a:t>
            </a:r>
            <a:r>
              <a:rPr lang="en-US" altLang="zh-CN" dirty="0">
                <a:solidFill>
                  <a:srgbClr val="000000"/>
                </a:solidFill>
                <a:latin typeface="Microsoft YaHei" panose="020B0503020204020204" pitchFamily="34" charset="-122"/>
                <a:ea typeface="Microsoft YaHei" panose="020B0503020204020204" pitchFamily="34" charset="-122"/>
              </a:rPr>
              <a:t>function</a:t>
            </a:r>
            <a:r>
              <a:rPr lang="zh-CN" altLang="en-US" dirty="0">
                <a:solidFill>
                  <a:srgbClr val="000000"/>
                </a:solidFill>
                <a:latin typeface="Microsoft YaHei" panose="020B0503020204020204" pitchFamily="34" charset="-122"/>
                <a:ea typeface="Microsoft YaHei" panose="020B0503020204020204" pitchFamily="34" charset="-122"/>
              </a:rPr>
              <a:t>：测试用例的具体实现</a:t>
            </a:r>
          </a:p>
          <a:p>
            <a:r>
              <a:rPr lang="zh-CN" altLang="en-US" dirty="0">
                <a:solidFill>
                  <a:srgbClr val="000000"/>
                </a:solidFill>
                <a:latin typeface="Microsoft YaHei" panose="020B0503020204020204" pitchFamily="34" charset="-122"/>
                <a:ea typeface="Microsoft YaHei" panose="020B0503020204020204" pitchFamily="34" charset="-122"/>
              </a:rPr>
              <a:t> </a:t>
            </a:r>
          </a:p>
          <a:p>
            <a:r>
              <a:rPr lang="en-US" altLang="zh-CN" b="1" dirty="0">
                <a:solidFill>
                  <a:srgbClr val="000000"/>
                </a:solidFill>
                <a:latin typeface="Microsoft YaHei" panose="020B0503020204020204" pitchFamily="34" charset="-122"/>
                <a:ea typeface="Microsoft YaHei" panose="020B0503020204020204" pitchFamily="34" charset="-122"/>
              </a:rPr>
              <a:t>expect</a:t>
            </a:r>
            <a:r>
              <a:rPr lang="zh-CN" altLang="en-US" dirty="0">
                <a:solidFill>
                  <a:srgbClr val="000000"/>
                </a:solidFill>
                <a:latin typeface="Microsoft YaHei" panose="020B0503020204020204" pitchFamily="34" charset="-122"/>
                <a:ea typeface="Microsoft YaHei" panose="020B0503020204020204" pitchFamily="34" charset="-122"/>
              </a:rPr>
              <a:t>：断言表达式</a:t>
            </a:r>
          </a:p>
        </p:txBody>
      </p:sp>
    </p:spTree>
    <p:extLst>
      <p:ext uri="{BB962C8B-B14F-4D97-AF65-F5344CB8AC3E}">
        <p14:creationId xmlns:p14="http://schemas.microsoft.com/office/powerpoint/2010/main" val="388794875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9DD59338-E163-4DE1-91B5-29F408D1FD43}"/>
              </a:ext>
            </a:extLst>
          </p:cNvPr>
          <p:cNvSpPr/>
          <p:nvPr/>
        </p:nvSpPr>
        <p:spPr>
          <a:xfrm>
            <a:off x="2152651" y="1488543"/>
            <a:ext cx="2339679" cy="369332"/>
          </a:xfrm>
          <a:prstGeom prst="rect">
            <a:avLst/>
          </a:prstGeom>
        </p:spPr>
        <p:txBody>
          <a:bodyPr wrap="none">
            <a:spAutoFit/>
          </a:bodyPr>
          <a:lstStyle/>
          <a:p>
            <a:r>
              <a:rPr lang="en-US" altLang="zh-CN" b="1" dirty="0">
                <a:solidFill>
                  <a:srgbClr val="000000"/>
                </a:solidFill>
                <a:latin typeface="Microsoft YaHei" panose="020B0503020204020204" pitchFamily="34" charset="-122"/>
                <a:ea typeface="Microsoft YaHei" panose="020B0503020204020204" pitchFamily="34" charset="-122"/>
              </a:rPr>
              <a:t>toBe</a:t>
            </a:r>
            <a:r>
              <a:rPr lang="zh-CN" altLang="en-US" b="1" dirty="0">
                <a:solidFill>
                  <a:srgbClr val="000000"/>
                </a:solidFill>
                <a:latin typeface="Microsoft YaHei" panose="020B0503020204020204" pitchFamily="34" charset="-122"/>
                <a:ea typeface="Microsoft YaHei" panose="020B0503020204020204" pitchFamily="34" charset="-122"/>
              </a:rPr>
              <a:t>：基本类型判断</a:t>
            </a:r>
            <a:endParaRPr lang="zh-CN" altLang="en-US" dirty="0"/>
          </a:p>
        </p:txBody>
      </p:sp>
      <p:sp>
        <p:nvSpPr>
          <p:cNvPr id="11" name="Rectangle 2">
            <a:extLst>
              <a:ext uri="{FF2B5EF4-FFF2-40B4-BE49-F238E27FC236}">
                <a16:creationId xmlns:a16="http://schemas.microsoft.com/office/drawing/2014/main" id="{EFF50D61-287D-4FDE-A2A0-5E8C1536D3D0}"/>
              </a:ext>
            </a:extLst>
          </p:cNvPr>
          <p:cNvSpPr>
            <a:spLocks noChangeArrowheads="1"/>
          </p:cNvSpPr>
          <p:nvPr/>
        </p:nvSpPr>
        <p:spPr bwMode="auto">
          <a:xfrm>
            <a:off x="2562688" y="1944794"/>
            <a:ext cx="2662588"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mn-ea"/>
                <a:cs typeface="Courier New" panose="02070309020205020404" pitchFamily="49" charset="0"/>
              </a:rPr>
              <a:t>it("toBe and not.toBe", function() { </a:t>
            </a:r>
            <a:endParaRPr lang="en-US" altLang="zh-CN" sz="1400" dirty="0">
              <a:solidFill>
                <a:srgbClr val="000000"/>
              </a:solidFill>
              <a:latin typeface="+mn-ea"/>
              <a:cs typeface="Courier New" panose="02070309020205020404" pitchFamily="49" charset="0"/>
            </a:endParaRPr>
          </a:p>
          <a:p>
            <a:pPr lvl="1"/>
            <a:r>
              <a:rPr lang="zh-CN" altLang="zh-CN" sz="1400" dirty="0">
                <a:latin typeface="+mn-ea"/>
              </a:rPr>
              <a:t>expect(1).toBe(1); </a:t>
            </a:r>
            <a:endParaRPr lang="en-US" altLang="zh-CN" sz="1400" dirty="0">
              <a:latin typeface="+mn-ea"/>
            </a:endParaRPr>
          </a:p>
          <a:p>
            <a:pPr lvl="1"/>
            <a:r>
              <a:rPr lang="zh-CN" altLang="zh-CN" sz="1400" dirty="0">
                <a:latin typeface="+mn-ea"/>
              </a:rPr>
              <a:t>expect('a').not.toBe('b</a:t>
            </a:r>
            <a:r>
              <a:rPr lang="zh-CN" altLang="en-US" sz="1400" dirty="0">
                <a:latin typeface="+mn-ea"/>
              </a:rPr>
              <a:t>’</a:t>
            </a:r>
            <a:r>
              <a:rPr lang="zh-CN" altLang="zh-CN" sz="1400" dirty="0">
                <a:latin typeface="+mn-ea"/>
              </a:rPr>
              <a:t>); </a:t>
            </a:r>
            <a:endParaRPr lang="en-US" altLang="zh-CN" sz="1400" dirty="0">
              <a:latin typeface="+mn-ea"/>
            </a:endParaRPr>
          </a:p>
          <a:p>
            <a:pPr eaLnBrk="0" fontAlgn="base" hangingPunct="0">
              <a:spcBef>
                <a:spcPct val="0"/>
              </a:spcBef>
              <a:spcAft>
                <a:spcPct val="0"/>
              </a:spcAft>
            </a:pPr>
            <a:r>
              <a:rPr lang="zh-CN" altLang="zh-CN" sz="1400" dirty="0">
                <a:solidFill>
                  <a:srgbClr val="000000"/>
                </a:solidFill>
                <a:latin typeface="+mn-ea"/>
                <a:cs typeface="Courier New" panose="02070309020205020404" pitchFamily="49" charset="0"/>
              </a:rPr>
              <a:t>}); </a:t>
            </a:r>
          </a:p>
        </p:txBody>
      </p:sp>
      <p:sp>
        <p:nvSpPr>
          <p:cNvPr id="12" name="矩形 11">
            <a:extLst>
              <a:ext uri="{FF2B5EF4-FFF2-40B4-BE49-F238E27FC236}">
                <a16:creationId xmlns:a16="http://schemas.microsoft.com/office/drawing/2014/main" id="{020D8BA7-1A83-42E0-A767-6199528E6EDB}"/>
              </a:ext>
            </a:extLst>
          </p:cNvPr>
          <p:cNvSpPr/>
          <p:nvPr/>
        </p:nvSpPr>
        <p:spPr>
          <a:xfrm>
            <a:off x="2152650" y="3673766"/>
            <a:ext cx="8000445" cy="369332"/>
          </a:xfrm>
          <a:prstGeom prst="rect">
            <a:avLst/>
          </a:prstGeom>
        </p:spPr>
        <p:txBody>
          <a:bodyPr wrap="squar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toEqual</a:t>
            </a:r>
            <a:r>
              <a:rPr lang="en-US" altLang="zh-CN" b="1" dirty="0">
                <a:solidFill>
                  <a:srgbClr val="000000"/>
                </a:solidFill>
                <a:latin typeface="Microsoft YaHei" panose="020B0503020204020204" pitchFamily="34" charset="-122"/>
                <a:ea typeface="Microsoft YaHei" panose="020B0503020204020204" pitchFamily="34" charset="-122"/>
              </a:rPr>
              <a:t>: </a:t>
            </a:r>
            <a:r>
              <a:rPr lang="en-US" altLang="zh-CN" b="1" dirty="0" err="1">
                <a:solidFill>
                  <a:srgbClr val="000000"/>
                </a:solidFill>
                <a:latin typeface="Microsoft YaHei" panose="020B0503020204020204" pitchFamily="34" charset="-122"/>
                <a:ea typeface="Microsoft YaHei" panose="020B0503020204020204" pitchFamily="34" charset="-122"/>
              </a:rPr>
              <a:t>toEqual</a:t>
            </a:r>
            <a:r>
              <a:rPr lang="zh-CN" altLang="en-US" b="1" dirty="0">
                <a:solidFill>
                  <a:srgbClr val="000000"/>
                </a:solidFill>
                <a:latin typeface="Microsoft YaHei" panose="020B0503020204020204" pitchFamily="34" charset="-122"/>
                <a:ea typeface="Microsoft YaHei" panose="020B0503020204020204" pitchFamily="34" charset="-122"/>
              </a:rPr>
              <a:t>有两种用法，对于基本的类型，</a:t>
            </a:r>
            <a:r>
              <a:rPr lang="en-US" altLang="zh-CN" b="1" dirty="0" err="1">
                <a:solidFill>
                  <a:srgbClr val="000000"/>
                </a:solidFill>
                <a:latin typeface="Microsoft YaHei" panose="020B0503020204020204" pitchFamily="34" charset="-122"/>
                <a:ea typeface="Microsoft YaHei" panose="020B0503020204020204" pitchFamily="34" charset="-122"/>
              </a:rPr>
              <a:t>toEqual</a:t>
            </a:r>
            <a:r>
              <a:rPr lang="zh-CN" altLang="en-US" b="1" dirty="0">
                <a:solidFill>
                  <a:srgbClr val="000000"/>
                </a:solidFill>
                <a:latin typeface="Microsoft YaHei" panose="020B0503020204020204" pitchFamily="34" charset="-122"/>
                <a:ea typeface="Microsoft YaHei" panose="020B0503020204020204" pitchFamily="34" charset="-122"/>
              </a:rPr>
              <a:t>相当于</a:t>
            </a:r>
            <a:r>
              <a:rPr lang="en-US" altLang="zh-CN" b="1" dirty="0">
                <a:solidFill>
                  <a:srgbClr val="000000"/>
                </a:solidFill>
                <a:latin typeface="Microsoft YaHei" panose="020B0503020204020204" pitchFamily="34" charset="-122"/>
                <a:ea typeface="Microsoft YaHei" panose="020B0503020204020204" pitchFamily="34" charset="-122"/>
              </a:rPr>
              <a:t>toBe</a:t>
            </a:r>
            <a:endParaRPr lang="zh-CN" altLang="en-US" dirty="0"/>
          </a:p>
        </p:txBody>
      </p:sp>
      <p:sp>
        <p:nvSpPr>
          <p:cNvPr id="13" name="Rectangle 3">
            <a:extLst>
              <a:ext uri="{FF2B5EF4-FFF2-40B4-BE49-F238E27FC236}">
                <a16:creationId xmlns:a16="http://schemas.microsoft.com/office/drawing/2014/main" id="{FF3EEF51-F31A-417F-9A67-C1E939FC9EA1}"/>
              </a:ext>
            </a:extLst>
          </p:cNvPr>
          <p:cNvSpPr>
            <a:spLocks noChangeArrowheads="1"/>
          </p:cNvSpPr>
          <p:nvPr/>
        </p:nvSpPr>
        <p:spPr bwMode="auto">
          <a:xfrm>
            <a:off x="2500544" y="4191572"/>
            <a:ext cx="4182235"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mn-ea"/>
                <a:cs typeface="Courier New" panose="02070309020205020404" pitchFamily="49" charset="0"/>
              </a:rPr>
              <a:t>it("toEqual and not.toEqual for basic types", function(){</a:t>
            </a:r>
            <a:endParaRPr lang="en-US" altLang="zh-CN" sz="1400" dirty="0">
              <a:solidFill>
                <a:srgbClr val="000000"/>
              </a:solidFill>
              <a:latin typeface="+mn-ea"/>
              <a:cs typeface="Courier New" panose="02070309020205020404" pitchFamily="49" charset="0"/>
            </a:endParaRPr>
          </a:p>
          <a:p>
            <a:pPr lvl="1"/>
            <a:r>
              <a:rPr lang="zh-CN" altLang="zh-CN" sz="1400" dirty="0">
                <a:latin typeface="+mn-ea"/>
              </a:rPr>
              <a:t>expect(1).toEqual(1); </a:t>
            </a:r>
            <a:endParaRPr lang="en-US" altLang="zh-CN" sz="1400" dirty="0">
              <a:latin typeface="+mn-ea"/>
            </a:endParaRPr>
          </a:p>
          <a:p>
            <a:pPr lvl="1"/>
            <a:r>
              <a:rPr lang="zh-CN" altLang="zh-CN" sz="1400" dirty="0">
                <a:latin typeface="+mn-ea"/>
              </a:rPr>
              <a:t>expect('a').not.toEqual('b</a:t>
            </a:r>
            <a:r>
              <a:rPr lang="zh-CN" altLang="en-US" sz="1400" dirty="0">
                <a:latin typeface="+mn-ea"/>
              </a:rPr>
              <a:t>’</a:t>
            </a:r>
            <a:r>
              <a:rPr lang="zh-CN" altLang="zh-CN" sz="1400" dirty="0">
                <a:latin typeface="+mn-ea"/>
              </a:rPr>
              <a:t>);</a:t>
            </a:r>
            <a:endParaRPr lang="en-US" altLang="zh-CN" sz="1400" dirty="0">
              <a:latin typeface="+mn-ea"/>
            </a:endParaRPr>
          </a:p>
          <a:p>
            <a:pPr eaLnBrk="0" fontAlgn="base" hangingPunct="0">
              <a:spcBef>
                <a:spcPct val="0"/>
              </a:spcBef>
              <a:spcAft>
                <a:spcPct val="0"/>
              </a:spcAft>
            </a:pPr>
            <a:r>
              <a:rPr lang="zh-CN" altLang="zh-CN" sz="1400" dirty="0">
                <a:solidFill>
                  <a:srgbClr val="000000"/>
                </a:solidFill>
                <a:latin typeface="+mn-ea"/>
                <a:cs typeface="Courier New" panose="02070309020205020404" pitchFamily="49" charset="0"/>
              </a:rPr>
              <a:t> }) </a:t>
            </a:r>
          </a:p>
        </p:txBody>
      </p:sp>
    </p:spTree>
    <p:extLst>
      <p:ext uri="{BB962C8B-B14F-4D97-AF65-F5344CB8AC3E}">
        <p14:creationId xmlns:p14="http://schemas.microsoft.com/office/powerpoint/2010/main" val="304644914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70AD643F-0BF7-46C2-9356-18302FB63D35}"/>
              </a:ext>
            </a:extLst>
          </p:cNvPr>
          <p:cNvSpPr/>
          <p:nvPr/>
        </p:nvSpPr>
        <p:spPr>
          <a:xfrm>
            <a:off x="2489788" y="1541762"/>
            <a:ext cx="3377271" cy="369332"/>
          </a:xfrm>
          <a:prstGeom prst="rect">
            <a:avLst/>
          </a:prstGeom>
        </p:spPr>
        <p:txBody>
          <a:bodyPr wrap="non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toMatch</a:t>
            </a:r>
            <a:r>
              <a:rPr lang="en-US" altLang="zh-CN" b="1" dirty="0">
                <a:solidFill>
                  <a:srgbClr val="000000"/>
                </a:solidFill>
                <a:latin typeface="Microsoft YaHei" panose="020B0503020204020204" pitchFamily="34" charset="-122"/>
                <a:ea typeface="Microsoft YaHei" panose="020B0503020204020204" pitchFamily="34" charset="-122"/>
              </a:rPr>
              <a:t>: </a:t>
            </a:r>
            <a:r>
              <a:rPr lang="zh-CN" altLang="en-US" b="1" dirty="0">
                <a:solidFill>
                  <a:srgbClr val="000000"/>
                </a:solidFill>
                <a:latin typeface="Microsoft YaHei" panose="020B0503020204020204" pitchFamily="34" charset="-122"/>
                <a:ea typeface="Microsoft YaHei" panose="020B0503020204020204" pitchFamily="34" charset="-122"/>
              </a:rPr>
              <a:t>使用正则表达式判断</a:t>
            </a:r>
            <a:endParaRPr lang="zh-CN" altLang="en-US" dirty="0"/>
          </a:p>
        </p:txBody>
      </p:sp>
      <p:sp>
        <p:nvSpPr>
          <p:cNvPr id="8" name="Rectangle 1">
            <a:extLst>
              <a:ext uri="{FF2B5EF4-FFF2-40B4-BE49-F238E27FC236}">
                <a16:creationId xmlns:a16="http://schemas.microsoft.com/office/drawing/2014/main" id="{10B944A5-C13E-460E-9333-6D44C8B6A2DF}"/>
              </a:ext>
            </a:extLst>
          </p:cNvPr>
          <p:cNvSpPr>
            <a:spLocks noChangeArrowheads="1"/>
          </p:cNvSpPr>
          <p:nvPr/>
        </p:nvSpPr>
        <p:spPr bwMode="auto">
          <a:xfrm>
            <a:off x="2633709" y="2211250"/>
            <a:ext cx="446757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it("toMatch and not.toMatch", function(){</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var str = "Michael Jackson";</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expect(str).toMatch(/michael/i);</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expect(str).not.toMatch(/tom/i);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 </a:t>
            </a:r>
          </a:p>
        </p:txBody>
      </p:sp>
      <p:sp>
        <p:nvSpPr>
          <p:cNvPr id="9" name="矩形 8">
            <a:extLst>
              <a:ext uri="{FF2B5EF4-FFF2-40B4-BE49-F238E27FC236}">
                <a16:creationId xmlns:a16="http://schemas.microsoft.com/office/drawing/2014/main" id="{193CCC71-A907-497A-97C8-7816B0DEE3AF}"/>
              </a:ext>
            </a:extLst>
          </p:cNvPr>
          <p:cNvSpPr/>
          <p:nvPr/>
        </p:nvSpPr>
        <p:spPr>
          <a:xfrm>
            <a:off x="2489787" y="3652706"/>
            <a:ext cx="3961918" cy="369332"/>
          </a:xfrm>
          <a:prstGeom prst="rect">
            <a:avLst/>
          </a:prstGeom>
        </p:spPr>
        <p:txBody>
          <a:bodyPr wrap="non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toBeDefine</a:t>
            </a:r>
            <a:r>
              <a:rPr lang="en-US" altLang="zh-CN" b="1" dirty="0">
                <a:solidFill>
                  <a:srgbClr val="000000"/>
                </a:solidFill>
                <a:latin typeface="Microsoft YaHei" panose="020B0503020204020204" pitchFamily="34" charset="-122"/>
                <a:ea typeface="Microsoft YaHei" panose="020B0503020204020204" pitchFamily="34" charset="-122"/>
              </a:rPr>
              <a:t>: </a:t>
            </a:r>
            <a:r>
              <a:rPr lang="zh-CN" altLang="en-US" b="1" dirty="0">
                <a:solidFill>
                  <a:srgbClr val="000000"/>
                </a:solidFill>
                <a:latin typeface="Microsoft YaHei" panose="020B0503020204020204" pitchFamily="34" charset="-122"/>
                <a:ea typeface="Microsoft YaHei" panose="020B0503020204020204" pitchFamily="34" charset="-122"/>
              </a:rPr>
              <a:t>判断是否是</a:t>
            </a:r>
            <a:r>
              <a:rPr lang="en-US" altLang="zh-CN" b="1" dirty="0">
                <a:solidFill>
                  <a:srgbClr val="000000"/>
                </a:solidFill>
                <a:latin typeface="Microsoft YaHei" panose="020B0503020204020204" pitchFamily="34" charset="-122"/>
                <a:ea typeface="Microsoft YaHei" panose="020B0503020204020204" pitchFamily="34" charset="-122"/>
              </a:rPr>
              <a:t>undefined</a:t>
            </a:r>
            <a:endParaRPr lang="zh-CN" altLang="en-US" dirty="0"/>
          </a:p>
        </p:txBody>
      </p:sp>
      <p:sp>
        <p:nvSpPr>
          <p:cNvPr id="10" name="Rectangle 2">
            <a:extLst>
              <a:ext uri="{FF2B5EF4-FFF2-40B4-BE49-F238E27FC236}">
                <a16:creationId xmlns:a16="http://schemas.microsoft.com/office/drawing/2014/main" id="{94F5A6ED-4DD5-425C-8C82-FDAC93849D5B}"/>
              </a:ext>
            </a:extLst>
          </p:cNvPr>
          <p:cNvSpPr>
            <a:spLocks noChangeArrowheads="1"/>
          </p:cNvSpPr>
          <p:nvPr/>
        </p:nvSpPr>
        <p:spPr bwMode="auto">
          <a:xfrm>
            <a:off x="2633710" y="4159649"/>
            <a:ext cx="532677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it("toBeDefined and not.toBeDefined",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student = { name: "Jack", age: 12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expect(student.name).toBeDefined();</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expect(student.gender).not.toBeDefined();</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
        <p:nvSpPr>
          <p:cNvPr id="13" name="标题 1">
            <a:extLst>
              <a:ext uri="{FF2B5EF4-FFF2-40B4-BE49-F238E27FC236}">
                <a16:creationId xmlns:a16="http://schemas.microsoft.com/office/drawing/2014/main" id="{8AF9227A-6851-43D2-8341-59957F800589}"/>
              </a:ext>
            </a:extLst>
          </p:cNvPr>
          <p:cNvSpPr txBox="1">
            <a:spLocks/>
          </p:cNvSpPr>
          <p:nvPr/>
        </p:nvSpPr>
        <p:spPr>
          <a:xfrm>
            <a:off x="847725" y="365127"/>
            <a:ext cx="10515600" cy="9749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Jasmine</a:t>
            </a:r>
            <a:endParaRPr lang="zh-CN" altLang="en-US" dirty="0"/>
          </a:p>
        </p:txBody>
      </p:sp>
    </p:spTree>
    <p:extLst>
      <p:ext uri="{BB962C8B-B14F-4D97-AF65-F5344CB8AC3E}">
        <p14:creationId xmlns:p14="http://schemas.microsoft.com/office/powerpoint/2010/main" val="3854034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标题 1">
            <a:extLst>
              <a:ext uri="{FF2B5EF4-FFF2-40B4-BE49-F238E27FC236}">
                <a16:creationId xmlns:a16="http://schemas.microsoft.com/office/drawing/2014/main" id="{2B69AD9C-0099-4762-AB50-7EAC2BA537FB}"/>
              </a:ext>
            </a:extLst>
          </p:cNvPr>
          <p:cNvSpPr txBox="1">
            <a:spLocks/>
          </p:cNvSpPr>
          <p:nvPr/>
        </p:nvSpPr>
        <p:spPr>
          <a:xfrm>
            <a:off x="838200" y="508002"/>
            <a:ext cx="10515600" cy="9749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k8s</a:t>
            </a:r>
            <a:endParaRPr lang="zh-CN" altLang="en-US" dirty="0"/>
          </a:p>
        </p:txBody>
      </p:sp>
      <p:graphicFrame>
        <p:nvGraphicFramePr>
          <p:cNvPr id="3" name="内容占位符 5">
            <a:extLst>
              <a:ext uri="{FF2B5EF4-FFF2-40B4-BE49-F238E27FC236}">
                <a16:creationId xmlns:a16="http://schemas.microsoft.com/office/drawing/2014/main" id="{8DFFC1AC-320E-4566-B26D-743779A46DD4}"/>
              </a:ext>
            </a:extLst>
          </p:cNvPr>
          <p:cNvGraphicFramePr>
            <a:graphicFrameLocks/>
          </p:cNvGraphicFramePr>
          <p:nvPr>
            <p:extLst>
              <p:ext uri="{D42A27DB-BD31-4B8C-83A1-F6EECF244321}">
                <p14:modId xmlns:p14="http://schemas.microsoft.com/office/powerpoint/2010/main" val="2200940390"/>
              </p:ext>
            </p:extLst>
          </p:nvPr>
        </p:nvGraphicFramePr>
        <p:xfrm>
          <a:off x="2649245" y="1384001"/>
          <a:ext cx="6308324" cy="41899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20145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a:xfrm>
            <a:off x="2152650" y="365127"/>
            <a:ext cx="7886700" cy="974943"/>
          </a:xfrm>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892C8D45-C51A-4C69-AF29-E7E8B2B7B2C7}"/>
              </a:ext>
            </a:extLst>
          </p:cNvPr>
          <p:cNvSpPr/>
          <p:nvPr/>
        </p:nvSpPr>
        <p:spPr>
          <a:xfrm>
            <a:off x="2247530" y="1408812"/>
            <a:ext cx="7026676" cy="369332"/>
          </a:xfrm>
          <a:prstGeom prst="rect">
            <a:avLst/>
          </a:prstGeom>
        </p:spPr>
        <p:txBody>
          <a:bodyPr wrap="squar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toBeUndefined</a:t>
            </a:r>
            <a:r>
              <a:rPr lang="en-US" altLang="zh-CN" b="1" dirty="0">
                <a:solidFill>
                  <a:srgbClr val="000000"/>
                </a:solidFill>
                <a:latin typeface="Microsoft YaHei" panose="020B0503020204020204" pitchFamily="34" charset="-122"/>
                <a:ea typeface="Microsoft YaHei" panose="020B0503020204020204" pitchFamily="34" charset="-122"/>
              </a:rPr>
              <a:t>: </a:t>
            </a:r>
            <a:r>
              <a:rPr lang="zh-CN" altLang="en-US" b="1" dirty="0">
                <a:solidFill>
                  <a:srgbClr val="000000"/>
                </a:solidFill>
                <a:latin typeface="Microsoft YaHei" panose="020B0503020204020204" pitchFamily="34" charset="-122"/>
                <a:ea typeface="Microsoft YaHei" panose="020B0503020204020204" pitchFamily="34" charset="-122"/>
              </a:rPr>
              <a:t>判断是否是</a:t>
            </a:r>
            <a:r>
              <a:rPr lang="en-US" altLang="zh-CN" b="1" dirty="0">
                <a:solidFill>
                  <a:srgbClr val="000000"/>
                </a:solidFill>
                <a:latin typeface="Microsoft YaHei" panose="020B0503020204020204" pitchFamily="34" charset="-122"/>
                <a:ea typeface="Microsoft YaHei" panose="020B0503020204020204" pitchFamily="34" charset="-122"/>
              </a:rPr>
              <a:t>undefined</a:t>
            </a:r>
            <a:r>
              <a:rPr lang="zh-CN" altLang="en-US" b="1" dirty="0">
                <a:solidFill>
                  <a:srgbClr val="000000"/>
                </a:solidFill>
                <a:latin typeface="Microsoft YaHei" panose="020B0503020204020204" pitchFamily="34" charset="-122"/>
                <a:ea typeface="Microsoft YaHei" panose="020B0503020204020204" pitchFamily="34" charset="-122"/>
              </a:rPr>
              <a:t>，与</a:t>
            </a:r>
            <a:r>
              <a:rPr lang="en-US" altLang="zh-CN" b="1" dirty="0" err="1">
                <a:solidFill>
                  <a:srgbClr val="000000"/>
                </a:solidFill>
                <a:latin typeface="Microsoft YaHei" panose="020B0503020204020204" pitchFamily="34" charset="-122"/>
                <a:ea typeface="Microsoft YaHei" panose="020B0503020204020204" pitchFamily="34" charset="-122"/>
              </a:rPr>
              <a:t>toBeDefine</a:t>
            </a:r>
            <a:r>
              <a:rPr lang="zh-CN" altLang="en-US" b="1" dirty="0">
                <a:solidFill>
                  <a:srgbClr val="000000"/>
                </a:solidFill>
                <a:latin typeface="Microsoft YaHei" panose="020B0503020204020204" pitchFamily="34" charset="-122"/>
                <a:ea typeface="Microsoft YaHei" panose="020B0503020204020204" pitchFamily="34" charset="-122"/>
              </a:rPr>
              <a:t>相反</a:t>
            </a:r>
            <a:endParaRPr lang="zh-CN" altLang="en-US" dirty="0"/>
          </a:p>
        </p:txBody>
      </p:sp>
      <p:sp>
        <p:nvSpPr>
          <p:cNvPr id="8" name="Rectangle 1">
            <a:extLst>
              <a:ext uri="{FF2B5EF4-FFF2-40B4-BE49-F238E27FC236}">
                <a16:creationId xmlns:a16="http://schemas.microsoft.com/office/drawing/2014/main" id="{0F3F51EC-43F2-4B5F-9DDE-29A0E016C85F}"/>
              </a:ext>
            </a:extLst>
          </p:cNvPr>
          <p:cNvSpPr>
            <a:spLocks noChangeArrowheads="1"/>
          </p:cNvSpPr>
          <p:nvPr/>
        </p:nvSpPr>
        <p:spPr bwMode="auto">
          <a:xfrm>
            <a:off x="2509198" y="1984781"/>
            <a:ext cx="5692264"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it("toBeUndefined and not.toBeUndefined",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student = { name: "Jack", age: 12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expect(student.gender).toBeUndefined();</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expect(student.name).not.toBeUndefined();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
        <p:nvSpPr>
          <p:cNvPr id="9" name="矩形 8">
            <a:extLst>
              <a:ext uri="{FF2B5EF4-FFF2-40B4-BE49-F238E27FC236}">
                <a16:creationId xmlns:a16="http://schemas.microsoft.com/office/drawing/2014/main" id="{03E347FB-8942-49EC-9EFD-24C2FD222BDB}"/>
              </a:ext>
            </a:extLst>
          </p:cNvPr>
          <p:cNvSpPr/>
          <p:nvPr/>
        </p:nvSpPr>
        <p:spPr>
          <a:xfrm>
            <a:off x="2247531" y="3381494"/>
            <a:ext cx="3027367" cy="369332"/>
          </a:xfrm>
          <a:prstGeom prst="rect">
            <a:avLst/>
          </a:prstGeom>
        </p:spPr>
        <p:txBody>
          <a:bodyPr wrap="non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toBeNull</a:t>
            </a:r>
            <a:r>
              <a:rPr lang="zh-CN" altLang="en-US" b="1" dirty="0">
                <a:solidFill>
                  <a:srgbClr val="000000"/>
                </a:solidFill>
                <a:latin typeface="Microsoft YaHei" panose="020B0503020204020204" pitchFamily="34" charset="-122"/>
                <a:ea typeface="Microsoft YaHei" panose="020B0503020204020204" pitchFamily="34" charset="-122"/>
              </a:rPr>
              <a:t>：判断是否是</a:t>
            </a:r>
            <a:r>
              <a:rPr lang="en-US" altLang="zh-CN" b="1" dirty="0">
                <a:solidFill>
                  <a:srgbClr val="000000"/>
                </a:solidFill>
                <a:latin typeface="Microsoft YaHei" panose="020B0503020204020204" pitchFamily="34" charset="-122"/>
                <a:ea typeface="Microsoft YaHei" panose="020B0503020204020204" pitchFamily="34" charset="-122"/>
              </a:rPr>
              <a:t>null</a:t>
            </a:r>
            <a:endParaRPr lang="zh-CN" altLang="en-US" dirty="0"/>
          </a:p>
        </p:txBody>
      </p:sp>
      <p:sp>
        <p:nvSpPr>
          <p:cNvPr id="10" name="Rectangle 2">
            <a:extLst>
              <a:ext uri="{FF2B5EF4-FFF2-40B4-BE49-F238E27FC236}">
                <a16:creationId xmlns:a16="http://schemas.microsoft.com/office/drawing/2014/main" id="{BAFB30CF-C6B1-409D-9BA2-D09EF0FFC242}"/>
              </a:ext>
            </a:extLst>
          </p:cNvPr>
          <p:cNvSpPr>
            <a:spLocks noChangeArrowheads="1"/>
          </p:cNvSpPr>
          <p:nvPr/>
        </p:nvSpPr>
        <p:spPr bwMode="auto">
          <a:xfrm>
            <a:off x="2434249" y="4070321"/>
            <a:ext cx="6937797"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it("toBeNull and not.toBeNull",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FF"/>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student = { name: "Jack", age: 12, deskmate: </a:t>
            </a:r>
            <a:r>
              <a:rPr lang="zh-CN" altLang="zh-CN" sz="1400" dirty="0">
                <a:solidFill>
                  <a:srgbClr val="0000FF"/>
                </a:solidFill>
                <a:latin typeface="Courier New" panose="02070309020205020404" pitchFamily="49" charset="0"/>
                <a:cs typeface="Courier New" panose="02070309020205020404" pitchFamily="49" charset="0"/>
              </a:rPr>
              <a:t>null</a:t>
            </a:r>
            <a:r>
              <a:rPr lang="zh-CN" altLang="zh-CN" sz="1400" dirty="0">
                <a:solidFill>
                  <a:srgbClr val="000000"/>
                </a:solidFill>
                <a:latin typeface="Courier New" panose="02070309020205020404" pitchFamily="49" charset="0"/>
                <a:cs typeface="Courier New" panose="02070309020205020404" pitchFamily="49" charset="0"/>
              </a:rPr>
              <a:t>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expect(student.deskmate).toBeNull();</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expect(student.name).not.toBeNull();</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Tree>
    <p:extLst>
      <p:ext uri="{BB962C8B-B14F-4D97-AF65-F5344CB8AC3E}">
        <p14:creationId xmlns:p14="http://schemas.microsoft.com/office/powerpoint/2010/main" val="143031548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a:xfrm>
            <a:off x="838200" y="365127"/>
            <a:ext cx="10515600" cy="974943"/>
          </a:xfrm>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1B5229EE-34B6-4E93-A352-7BB31A4FC819}"/>
              </a:ext>
            </a:extLst>
          </p:cNvPr>
          <p:cNvSpPr/>
          <p:nvPr/>
        </p:nvSpPr>
        <p:spPr>
          <a:xfrm>
            <a:off x="2247531" y="1484842"/>
            <a:ext cx="6667310" cy="369332"/>
          </a:xfrm>
          <a:prstGeom prst="rect">
            <a:avLst/>
          </a:prstGeom>
        </p:spPr>
        <p:txBody>
          <a:bodyPr wrap="squar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toBeTruthy</a:t>
            </a:r>
            <a:r>
              <a:rPr lang="zh-CN" altLang="en-US" b="1" dirty="0">
                <a:solidFill>
                  <a:srgbClr val="000000"/>
                </a:solidFill>
                <a:latin typeface="Microsoft YaHei" panose="020B0503020204020204" pitchFamily="34" charset="-122"/>
                <a:ea typeface="Microsoft YaHei" panose="020B0503020204020204" pitchFamily="34" charset="-122"/>
              </a:rPr>
              <a:t>：判断是否能转换成</a:t>
            </a:r>
            <a:r>
              <a:rPr lang="en-US" altLang="zh-CN" b="1" dirty="0">
                <a:solidFill>
                  <a:srgbClr val="000000"/>
                </a:solidFill>
                <a:latin typeface="Microsoft YaHei" panose="020B0503020204020204" pitchFamily="34" charset="-122"/>
                <a:ea typeface="Microsoft YaHei" panose="020B0503020204020204" pitchFamily="34" charset="-122"/>
              </a:rPr>
              <a:t>bool</a:t>
            </a:r>
            <a:r>
              <a:rPr lang="zh-CN" altLang="en-US" b="1" dirty="0">
                <a:solidFill>
                  <a:srgbClr val="000000"/>
                </a:solidFill>
                <a:latin typeface="Microsoft YaHei" panose="020B0503020204020204" pitchFamily="34" charset="-122"/>
                <a:ea typeface="Microsoft YaHei" panose="020B0503020204020204" pitchFamily="34" charset="-122"/>
              </a:rPr>
              <a:t>型，判断的是否是</a:t>
            </a:r>
            <a:r>
              <a:rPr lang="en-US" altLang="zh-CN" b="1" dirty="0">
                <a:solidFill>
                  <a:srgbClr val="000000"/>
                </a:solidFill>
                <a:latin typeface="Microsoft YaHei" panose="020B0503020204020204" pitchFamily="34" charset="-122"/>
                <a:ea typeface="Microsoft YaHei" panose="020B0503020204020204" pitchFamily="34" charset="-122"/>
              </a:rPr>
              <a:t>True</a:t>
            </a:r>
            <a:endParaRPr lang="zh-CN" altLang="en-US" dirty="0"/>
          </a:p>
        </p:txBody>
      </p:sp>
      <p:sp>
        <p:nvSpPr>
          <p:cNvPr id="8" name="Rectangle 1">
            <a:extLst>
              <a:ext uri="{FF2B5EF4-FFF2-40B4-BE49-F238E27FC236}">
                <a16:creationId xmlns:a16="http://schemas.microsoft.com/office/drawing/2014/main" id="{4FFD2942-9542-43E1-BC67-328583F03AFF}"/>
              </a:ext>
            </a:extLst>
          </p:cNvPr>
          <p:cNvSpPr>
            <a:spLocks noChangeArrowheads="1"/>
          </p:cNvSpPr>
          <p:nvPr/>
        </p:nvSpPr>
        <p:spPr bwMode="auto">
          <a:xfrm>
            <a:off x="2503349" y="2041589"/>
            <a:ext cx="7045198"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it("toBeTruthy and not.toBeTruthy",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FF"/>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stu1;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stu2 = "Tom"; expect(</a:t>
            </a:r>
            <a:r>
              <a:rPr lang="zh-CN" altLang="zh-CN" sz="1400" dirty="0">
                <a:solidFill>
                  <a:srgbClr val="0000FF"/>
                </a:solidFill>
                <a:latin typeface="Courier New" panose="02070309020205020404" pitchFamily="49" charset="0"/>
                <a:cs typeface="Courier New" panose="02070309020205020404" pitchFamily="49" charset="0"/>
              </a:rPr>
              <a:t>true</a:t>
            </a:r>
            <a:r>
              <a:rPr lang="zh-CN" altLang="zh-CN" sz="1400" dirty="0">
                <a:solidFill>
                  <a:srgbClr val="000000"/>
                </a:solidFill>
                <a:latin typeface="Courier New" panose="02070309020205020404" pitchFamily="49" charset="0"/>
                <a:cs typeface="Courier New" panose="02070309020205020404" pitchFamily="49" charset="0"/>
              </a:rPr>
              <a:t>).toBeTruthy();</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expect(stu2).toBeTruthy(); expect(stu1).not.toBeTruthy();</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expect(undefined).not.toBeTruthy();</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
        <p:nvSpPr>
          <p:cNvPr id="9" name="矩形 8">
            <a:extLst>
              <a:ext uri="{FF2B5EF4-FFF2-40B4-BE49-F238E27FC236}">
                <a16:creationId xmlns:a16="http://schemas.microsoft.com/office/drawing/2014/main" id="{A0888CEC-44E8-4511-AC78-24A801A5EFC7}"/>
              </a:ext>
            </a:extLst>
          </p:cNvPr>
          <p:cNvSpPr/>
          <p:nvPr/>
        </p:nvSpPr>
        <p:spPr>
          <a:xfrm>
            <a:off x="2152650" y="3569788"/>
            <a:ext cx="7015734" cy="369332"/>
          </a:xfrm>
          <a:prstGeom prst="rect">
            <a:avLst/>
          </a:prstGeom>
        </p:spPr>
        <p:txBody>
          <a:bodyPr wrap="square">
            <a:spAutoFit/>
          </a:bodyPr>
          <a:lstStyle/>
          <a:p>
            <a:r>
              <a:rPr lang="zh-CN" altLang="en-US" dirty="0">
                <a:solidFill>
                  <a:srgbClr val="000000"/>
                </a:solidFill>
                <a:latin typeface="Microsoft YaHei" panose="020B0503020204020204" pitchFamily="34" charset="-122"/>
                <a:ea typeface="Microsoft YaHei" panose="020B0503020204020204" pitchFamily="34" charset="-122"/>
              </a:rPr>
              <a:t> </a:t>
            </a:r>
            <a:r>
              <a:rPr lang="en-US" altLang="zh-CN" b="1" dirty="0" err="1">
                <a:solidFill>
                  <a:srgbClr val="000000"/>
                </a:solidFill>
                <a:latin typeface="Microsoft YaHei" panose="020B0503020204020204" pitchFamily="34" charset="-122"/>
                <a:ea typeface="Microsoft YaHei" panose="020B0503020204020204" pitchFamily="34" charset="-122"/>
              </a:rPr>
              <a:t>toBeTFalsy</a:t>
            </a:r>
            <a:r>
              <a:rPr lang="zh-CN" altLang="en-US" b="1" dirty="0">
                <a:solidFill>
                  <a:srgbClr val="000000"/>
                </a:solidFill>
                <a:latin typeface="Microsoft YaHei" panose="020B0503020204020204" pitchFamily="34" charset="-122"/>
                <a:ea typeface="Microsoft YaHei" panose="020B0503020204020204" pitchFamily="34" charset="-122"/>
              </a:rPr>
              <a:t>：判断是否能转换成</a:t>
            </a:r>
            <a:r>
              <a:rPr lang="en-US" altLang="zh-CN" b="1" dirty="0">
                <a:solidFill>
                  <a:srgbClr val="000000"/>
                </a:solidFill>
                <a:latin typeface="Microsoft YaHei" panose="020B0503020204020204" pitchFamily="34" charset="-122"/>
                <a:ea typeface="Microsoft YaHei" panose="020B0503020204020204" pitchFamily="34" charset="-122"/>
              </a:rPr>
              <a:t>bool</a:t>
            </a:r>
            <a:r>
              <a:rPr lang="zh-CN" altLang="en-US" b="1" dirty="0">
                <a:solidFill>
                  <a:srgbClr val="000000"/>
                </a:solidFill>
                <a:latin typeface="Microsoft YaHei" panose="020B0503020204020204" pitchFamily="34" charset="-122"/>
                <a:ea typeface="Microsoft YaHei" panose="020B0503020204020204" pitchFamily="34" charset="-122"/>
              </a:rPr>
              <a:t>型，判断的是否是</a:t>
            </a:r>
            <a:r>
              <a:rPr lang="en-US" altLang="zh-CN" b="1" dirty="0">
                <a:solidFill>
                  <a:srgbClr val="000000"/>
                </a:solidFill>
                <a:latin typeface="Microsoft YaHei" panose="020B0503020204020204" pitchFamily="34" charset="-122"/>
                <a:ea typeface="Microsoft YaHei" panose="020B0503020204020204" pitchFamily="34" charset="-122"/>
              </a:rPr>
              <a:t>False</a:t>
            </a:r>
            <a:endParaRPr lang="zh-CN" altLang="en-US" dirty="0"/>
          </a:p>
        </p:txBody>
      </p:sp>
      <p:sp>
        <p:nvSpPr>
          <p:cNvPr id="10" name="Rectangle 2">
            <a:extLst>
              <a:ext uri="{FF2B5EF4-FFF2-40B4-BE49-F238E27FC236}">
                <a16:creationId xmlns:a16="http://schemas.microsoft.com/office/drawing/2014/main" id="{16094CC7-90FF-471D-A5DD-49CFA253452C}"/>
              </a:ext>
            </a:extLst>
          </p:cNvPr>
          <p:cNvSpPr>
            <a:spLocks noChangeArrowheads="1"/>
          </p:cNvSpPr>
          <p:nvPr/>
        </p:nvSpPr>
        <p:spPr bwMode="auto">
          <a:xfrm>
            <a:off x="2503349" y="4157045"/>
            <a:ext cx="7045198"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it("toBeFalsy and not.toBeFalsy",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FF"/>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stu1;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stu2 = "Tom"; expect(</a:t>
            </a:r>
            <a:r>
              <a:rPr lang="zh-CN" altLang="zh-CN" sz="1400" dirty="0">
                <a:solidFill>
                  <a:srgbClr val="0000FF"/>
                </a:solidFill>
                <a:latin typeface="Courier New" panose="02070309020205020404" pitchFamily="49" charset="0"/>
                <a:cs typeface="Courier New" panose="02070309020205020404" pitchFamily="49" charset="0"/>
              </a:rPr>
              <a:t>true</a:t>
            </a:r>
            <a:r>
              <a:rPr lang="zh-CN" altLang="zh-CN" sz="1400" dirty="0">
                <a:solidFill>
                  <a:srgbClr val="000000"/>
                </a:solidFill>
                <a:latin typeface="Courier New" panose="02070309020205020404" pitchFamily="49" charset="0"/>
                <a:cs typeface="Courier New" panose="02070309020205020404" pitchFamily="49" charset="0"/>
              </a:rPr>
              <a:t>).not.toBeFalsy();</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expect(stu1).toBeFalsy(); expect(stu2).not.toBeFalsy();</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expect(undefined).toBeFalsy();</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Tree>
    <p:extLst>
      <p:ext uri="{BB962C8B-B14F-4D97-AF65-F5344CB8AC3E}">
        <p14:creationId xmlns:p14="http://schemas.microsoft.com/office/powerpoint/2010/main" val="109914027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F7F5D63A-614A-49A7-A21D-E1AE8111A63A}"/>
              </a:ext>
            </a:extLst>
          </p:cNvPr>
          <p:cNvSpPr/>
          <p:nvPr/>
        </p:nvSpPr>
        <p:spPr>
          <a:xfrm>
            <a:off x="2152651" y="1357369"/>
            <a:ext cx="6926187" cy="369332"/>
          </a:xfrm>
          <a:prstGeom prst="rect">
            <a:avLst/>
          </a:prstGeom>
        </p:spPr>
        <p:txBody>
          <a:bodyPr wrap="squar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toContain</a:t>
            </a:r>
            <a:r>
              <a:rPr lang="zh-CN" altLang="en-US" b="1" dirty="0">
                <a:solidFill>
                  <a:srgbClr val="000000"/>
                </a:solidFill>
                <a:latin typeface="Microsoft YaHei" panose="020B0503020204020204" pitchFamily="34" charset="-122"/>
                <a:ea typeface="Microsoft YaHei" panose="020B0503020204020204" pitchFamily="34" charset="-122"/>
              </a:rPr>
              <a:t>： 判断集合是否包含（可以是普通类型，和可以是对象）</a:t>
            </a:r>
            <a:endParaRPr lang="zh-CN" altLang="en-US" dirty="0"/>
          </a:p>
        </p:txBody>
      </p:sp>
      <p:sp>
        <p:nvSpPr>
          <p:cNvPr id="8" name="Rectangle 1">
            <a:extLst>
              <a:ext uri="{FF2B5EF4-FFF2-40B4-BE49-F238E27FC236}">
                <a16:creationId xmlns:a16="http://schemas.microsoft.com/office/drawing/2014/main" id="{9DAF3F64-1705-43BE-96B9-319030CD7B7D}"/>
              </a:ext>
            </a:extLst>
          </p:cNvPr>
          <p:cNvSpPr>
            <a:spLocks noChangeArrowheads="1"/>
          </p:cNvSpPr>
          <p:nvPr/>
        </p:nvSpPr>
        <p:spPr bwMode="auto">
          <a:xfrm>
            <a:off x="2419039" y="1883468"/>
            <a:ext cx="7045198" cy="1723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it("toContain and not.toContain",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FF"/>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arrStr = ["Jack", "Tom", "Mary"];</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FF"/>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arrObj = [{name:"Jack",age:21}, {name:"Tom",age:22}];</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expect(arrStr).toContain("Jack");</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expect(arrStr).not.toContain("jack");</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expect(arrObj).toContain({name:"Jack",age:21});</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expect(arrObj).not.toContain({name:"jack",age:21});</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
        <p:nvSpPr>
          <p:cNvPr id="9" name="矩形 8">
            <a:extLst>
              <a:ext uri="{FF2B5EF4-FFF2-40B4-BE49-F238E27FC236}">
                <a16:creationId xmlns:a16="http://schemas.microsoft.com/office/drawing/2014/main" id="{F7058503-1A13-4486-A048-68D3A223E428}"/>
              </a:ext>
            </a:extLst>
          </p:cNvPr>
          <p:cNvSpPr/>
          <p:nvPr/>
        </p:nvSpPr>
        <p:spPr>
          <a:xfrm>
            <a:off x="2232608" y="3763783"/>
            <a:ext cx="7893854" cy="646331"/>
          </a:xfrm>
          <a:prstGeom prst="rect">
            <a:avLst/>
          </a:prstGeom>
        </p:spPr>
        <p:txBody>
          <a:bodyPr wrap="squar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toBeLessThan</a:t>
            </a:r>
            <a:r>
              <a:rPr lang="en-US" altLang="zh-CN" b="1" dirty="0">
                <a:solidFill>
                  <a:srgbClr val="000000"/>
                </a:solidFill>
                <a:latin typeface="Microsoft YaHei" panose="020B0503020204020204" pitchFamily="34" charset="-122"/>
                <a:ea typeface="Microsoft YaHei" panose="020B0503020204020204" pitchFamily="34" charset="-122"/>
              </a:rPr>
              <a:t>: </a:t>
            </a:r>
            <a:r>
              <a:rPr lang="zh-CN" altLang="en-US" b="1" dirty="0">
                <a:solidFill>
                  <a:srgbClr val="000000"/>
                </a:solidFill>
                <a:latin typeface="Microsoft YaHei" panose="020B0503020204020204" pitchFamily="34" charset="-122"/>
                <a:ea typeface="Microsoft YaHei" panose="020B0503020204020204" pitchFamily="34" charset="-122"/>
              </a:rPr>
              <a:t>判断值类型的大小，结果若小则为</a:t>
            </a:r>
            <a:r>
              <a:rPr lang="en-US" altLang="zh-CN" b="1" dirty="0">
                <a:solidFill>
                  <a:srgbClr val="000000"/>
                </a:solidFill>
                <a:latin typeface="Microsoft YaHei" panose="020B0503020204020204" pitchFamily="34" charset="-122"/>
                <a:ea typeface="Microsoft YaHei" panose="020B0503020204020204" pitchFamily="34" charset="-122"/>
              </a:rPr>
              <a:t>True</a:t>
            </a:r>
            <a:r>
              <a:rPr lang="zh-CN" altLang="en-US" b="1" dirty="0">
                <a:solidFill>
                  <a:srgbClr val="000000"/>
                </a:solidFill>
                <a:latin typeface="Microsoft YaHei" panose="020B0503020204020204" pitchFamily="34" charset="-122"/>
                <a:ea typeface="Microsoft YaHei" panose="020B0503020204020204" pitchFamily="34" charset="-122"/>
              </a:rPr>
              <a:t>（也可以判断字符及字符串，以</a:t>
            </a:r>
            <a:r>
              <a:rPr lang="en-US" altLang="zh-CN" b="1" dirty="0">
                <a:solidFill>
                  <a:srgbClr val="000000"/>
                </a:solidFill>
                <a:latin typeface="Microsoft YaHei" panose="020B0503020204020204" pitchFamily="34" charset="-122"/>
                <a:ea typeface="Microsoft YaHei" panose="020B0503020204020204" pitchFamily="34" charset="-122"/>
              </a:rPr>
              <a:t>ascii</a:t>
            </a:r>
            <a:r>
              <a:rPr lang="zh-CN" altLang="en-US" b="1" dirty="0">
                <a:solidFill>
                  <a:srgbClr val="000000"/>
                </a:solidFill>
                <a:latin typeface="Microsoft YaHei" panose="020B0503020204020204" pitchFamily="34" charset="-122"/>
                <a:ea typeface="Microsoft YaHei" panose="020B0503020204020204" pitchFamily="34" charset="-122"/>
              </a:rPr>
              <a:t>码的大小为判断依据）</a:t>
            </a:r>
            <a:endParaRPr lang="zh-CN" altLang="en-US" dirty="0"/>
          </a:p>
        </p:txBody>
      </p:sp>
      <p:sp>
        <p:nvSpPr>
          <p:cNvPr id="10" name="Rectangle 2">
            <a:extLst>
              <a:ext uri="{FF2B5EF4-FFF2-40B4-BE49-F238E27FC236}">
                <a16:creationId xmlns:a16="http://schemas.microsoft.com/office/drawing/2014/main" id="{13281394-349C-45F1-9A1C-58E3695070BC}"/>
              </a:ext>
            </a:extLst>
          </p:cNvPr>
          <p:cNvSpPr>
            <a:spLocks noChangeArrowheads="1"/>
          </p:cNvSpPr>
          <p:nvPr/>
        </p:nvSpPr>
        <p:spPr bwMode="auto">
          <a:xfrm>
            <a:off x="2419039" y="4782323"/>
            <a:ext cx="5477462"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it("toBeLessThan and not.toBeLessThan",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expect(1).toBeLessThan(1.1);</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expect("b").not.toBeLessThan("a");</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Tree>
    <p:extLst>
      <p:ext uri="{BB962C8B-B14F-4D97-AF65-F5344CB8AC3E}">
        <p14:creationId xmlns:p14="http://schemas.microsoft.com/office/powerpoint/2010/main" val="372411888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87F54281-DAA7-488A-869C-26AA69BF6874}"/>
              </a:ext>
            </a:extLst>
          </p:cNvPr>
          <p:cNvSpPr/>
          <p:nvPr/>
        </p:nvSpPr>
        <p:spPr>
          <a:xfrm>
            <a:off x="2052221" y="1393336"/>
            <a:ext cx="7426171" cy="923330"/>
          </a:xfrm>
          <a:prstGeom prst="rect">
            <a:avLst/>
          </a:prstGeom>
        </p:spPr>
        <p:txBody>
          <a:bodyPr wrap="square">
            <a:spAutoFit/>
          </a:bodyPr>
          <a:lstStyle/>
          <a:p>
            <a:r>
              <a:rPr lang="en-US" altLang="zh-CN" dirty="0">
                <a:solidFill>
                  <a:srgbClr val="000000"/>
                </a:solidFill>
                <a:latin typeface="Microsoft YaHei" panose="020B0503020204020204" pitchFamily="34" charset="-122"/>
                <a:ea typeface="Microsoft YaHei" panose="020B0503020204020204" pitchFamily="34" charset="-122"/>
              </a:rPr>
              <a:t> </a:t>
            </a:r>
            <a:r>
              <a:rPr lang="en-US" altLang="zh-CN" b="1" dirty="0" err="1">
                <a:solidFill>
                  <a:srgbClr val="000000"/>
                </a:solidFill>
                <a:latin typeface="Microsoft YaHei" panose="020B0503020204020204" pitchFamily="34" charset="-122"/>
                <a:ea typeface="Microsoft YaHei" panose="020B0503020204020204" pitchFamily="34" charset="-122"/>
              </a:rPr>
              <a:t>toBeGreaterThan</a:t>
            </a:r>
            <a:r>
              <a:rPr lang="en-US" altLang="zh-CN" b="1" dirty="0">
                <a:solidFill>
                  <a:srgbClr val="000000"/>
                </a:solidFill>
                <a:latin typeface="Microsoft YaHei" panose="020B0503020204020204" pitchFamily="34" charset="-122"/>
                <a:ea typeface="Microsoft YaHei" panose="020B0503020204020204" pitchFamily="34" charset="-122"/>
              </a:rPr>
              <a:t>: </a:t>
            </a:r>
            <a:r>
              <a:rPr lang="zh-CN" altLang="en-US" b="1" dirty="0">
                <a:solidFill>
                  <a:srgbClr val="000000"/>
                </a:solidFill>
                <a:latin typeface="Microsoft YaHei" panose="020B0503020204020204" pitchFamily="34" charset="-122"/>
                <a:ea typeface="Microsoft YaHei" panose="020B0503020204020204" pitchFamily="34" charset="-122"/>
              </a:rPr>
              <a:t>判断值类型的大小，结果若大则为</a:t>
            </a:r>
            <a:r>
              <a:rPr lang="en-US" altLang="zh-CN" b="1" dirty="0">
                <a:solidFill>
                  <a:srgbClr val="000000"/>
                </a:solidFill>
                <a:latin typeface="Microsoft YaHei" panose="020B0503020204020204" pitchFamily="34" charset="-122"/>
                <a:ea typeface="Microsoft YaHei" panose="020B0503020204020204" pitchFamily="34" charset="-122"/>
              </a:rPr>
              <a:t>True</a:t>
            </a:r>
            <a:r>
              <a:rPr lang="zh-CN" altLang="en-US" b="1" dirty="0">
                <a:solidFill>
                  <a:srgbClr val="000000"/>
                </a:solidFill>
                <a:latin typeface="Microsoft YaHei" panose="020B0503020204020204" pitchFamily="34" charset="-122"/>
                <a:ea typeface="Microsoft YaHei" panose="020B0503020204020204" pitchFamily="34" charset="-122"/>
              </a:rPr>
              <a:t>，与</a:t>
            </a:r>
            <a:r>
              <a:rPr lang="en-US" altLang="zh-CN" b="1" dirty="0" err="1">
                <a:solidFill>
                  <a:srgbClr val="000000"/>
                </a:solidFill>
                <a:latin typeface="Microsoft YaHei" panose="020B0503020204020204" pitchFamily="34" charset="-122"/>
                <a:ea typeface="Microsoft YaHei" panose="020B0503020204020204" pitchFamily="34" charset="-122"/>
              </a:rPr>
              <a:t>toBeLessThan</a:t>
            </a:r>
            <a:r>
              <a:rPr lang="zh-CN" altLang="en-US" b="1" dirty="0">
                <a:solidFill>
                  <a:srgbClr val="000000"/>
                </a:solidFill>
                <a:latin typeface="Microsoft YaHei" panose="020B0503020204020204" pitchFamily="34" charset="-122"/>
                <a:ea typeface="Microsoft YaHei" panose="020B0503020204020204" pitchFamily="34" charset="-122"/>
              </a:rPr>
              <a:t>相反（也可以判断字符及字符串，以</a:t>
            </a:r>
            <a:r>
              <a:rPr lang="en-US" altLang="zh-CN" b="1" dirty="0">
                <a:solidFill>
                  <a:srgbClr val="000000"/>
                </a:solidFill>
                <a:latin typeface="Microsoft YaHei" panose="020B0503020204020204" pitchFamily="34" charset="-122"/>
                <a:ea typeface="Microsoft YaHei" panose="020B0503020204020204" pitchFamily="34" charset="-122"/>
              </a:rPr>
              <a:t>ascii</a:t>
            </a:r>
            <a:r>
              <a:rPr lang="zh-CN" altLang="en-US" b="1" dirty="0">
                <a:solidFill>
                  <a:srgbClr val="000000"/>
                </a:solidFill>
                <a:latin typeface="Microsoft YaHei" panose="020B0503020204020204" pitchFamily="34" charset="-122"/>
                <a:ea typeface="Microsoft YaHei" panose="020B0503020204020204" pitchFamily="34" charset="-122"/>
              </a:rPr>
              <a:t>码的大小为判断依据）</a:t>
            </a:r>
            <a:endParaRPr lang="zh-CN" altLang="en-US" dirty="0"/>
          </a:p>
        </p:txBody>
      </p:sp>
      <p:sp>
        <p:nvSpPr>
          <p:cNvPr id="8" name="Rectangle 1">
            <a:extLst>
              <a:ext uri="{FF2B5EF4-FFF2-40B4-BE49-F238E27FC236}">
                <a16:creationId xmlns:a16="http://schemas.microsoft.com/office/drawing/2014/main" id="{01BDAFC2-448C-4AE5-A0FE-78CF3A053DC4}"/>
              </a:ext>
            </a:extLst>
          </p:cNvPr>
          <p:cNvSpPr>
            <a:spLocks noChangeArrowheads="1"/>
          </p:cNvSpPr>
          <p:nvPr/>
        </p:nvSpPr>
        <p:spPr bwMode="auto">
          <a:xfrm>
            <a:off x="2294396" y="2523158"/>
            <a:ext cx="6121869"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it("toBeGreaterThan and not.toBeGreaterThan",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expect(1).not.toBeGreaterThan(1.1);</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expect("b").toBeGreaterThan("a");</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
        <p:nvSpPr>
          <p:cNvPr id="9" name="矩形 8">
            <a:extLst>
              <a:ext uri="{FF2B5EF4-FFF2-40B4-BE49-F238E27FC236}">
                <a16:creationId xmlns:a16="http://schemas.microsoft.com/office/drawing/2014/main" id="{278563FC-BAF2-47CA-B03E-3AB824F15456}"/>
              </a:ext>
            </a:extLst>
          </p:cNvPr>
          <p:cNvSpPr/>
          <p:nvPr/>
        </p:nvSpPr>
        <p:spPr>
          <a:xfrm>
            <a:off x="2152650" y="3700639"/>
            <a:ext cx="7716360" cy="369332"/>
          </a:xfrm>
          <a:prstGeom prst="rect">
            <a:avLst/>
          </a:prstGeom>
        </p:spPr>
        <p:txBody>
          <a:bodyPr wrap="squar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toBeCloseTo</a:t>
            </a:r>
            <a:r>
              <a:rPr lang="zh-CN" altLang="en-US" b="1" dirty="0">
                <a:solidFill>
                  <a:srgbClr val="000000"/>
                </a:solidFill>
                <a:latin typeface="Microsoft YaHei" panose="020B0503020204020204" pitchFamily="34" charset="-122"/>
                <a:ea typeface="Microsoft YaHei" panose="020B0503020204020204" pitchFamily="34" charset="-122"/>
              </a:rPr>
              <a:t>：判断数字是否相似（第二个参数为小数精度，默认为</a:t>
            </a:r>
            <a:r>
              <a:rPr lang="en-US" altLang="zh-CN" b="1" dirty="0">
                <a:solidFill>
                  <a:srgbClr val="000000"/>
                </a:solidFill>
                <a:latin typeface="Microsoft YaHei" panose="020B0503020204020204" pitchFamily="34" charset="-122"/>
                <a:ea typeface="Microsoft YaHei" panose="020B0503020204020204" pitchFamily="34" charset="-122"/>
              </a:rPr>
              <a:t>2</a:t>
            </a:r>
            <a:r>
              <a:rPr lang="zh-CN" altLang="en-US" b="1" dirty="0">
                <a:solidFill>
                  <a:srgbClr val="000000"/>
                </a:solidFill>
                <a:latin typeface="Microsoft YaHei" panose="020B0503020204020204" pitchFamily="34" charset="-122"/>
                <a:ea typeface="Microsoft YaHei" panose="020B0503020204020204" pitchFamily="34" charset="-122"/>
              </a:rPr>
              <a:t>位）</a:t>
            </a:r>
            <a:endParaRPr lang="zh-CN" altLang="en-US" dirty="0"/>
          </a:p>
        </p:txBody>
      </p:sp>
      <p:sp>
        <p:nvSpPr>
          <p:cNvPr id="10" name="Rectangle 2">
            <a:extLst>
              <a:ext uri="{FF2B5EF4-FFF2-40B4-BE49-F238E27FC236}">
                <a16:creationId xmlns:a16="http://schemas.microsoft.com/office/drawing/2014/main" id="{BD2FEA08-FD31-4687-854F-9E39F206B991}"/>
              </a:ext>
            </a:extLst>
          </p:cNvPr>
          <p:cNvSpPr>
            <a:spLocks noChangeArrowheads="1"/>
          </p:cNvSpPr>
          <p:nvPr/>
        </p:nvSpPr>
        <p:spPr bwMode="auto">
          <a:xfrm>
            <a:off x="2294395" y="4168294"/>
            <a:ext cx="6830396"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it("toBeCloseTo and not.toBeCloseTo",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var a = 1.1; var b = 1.5; var c = 1.455; var d = 1.459;</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expect(a).toBeCloseTo(b, 0);</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expect(a).not.toBeCloseTo(c, 1);</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expect(c).toBeCloseTo(d);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48320996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70D3177A-72A0-4546-8BF3-353324CDD970}"/>
              </a:ext>
            </a:extLst>
          </p:cNvPr>
          <p:cNvSpPr/>
          <p:nvPr/>
        </p:nvSpPr>
        <p:spPr>
          <a:xfrm>
            <a:off x="2152650" y="1393336"/>
            <a:ext cx="3317960" cy="369332"/>
          </a:xfrm>
          <a:prstGeom prst="rect">
            <a:avLst/>
          </a:prstGeom>
        </p:spPr>
        <p:txBody>
          <a:bodyPr wrap="non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toThrow</a:t>
            </a:r>
            <a:r>
              <a:rPr lang="zh-CN" altLang="en-US" b="1" dirty="0">
                <a:solidFill>
                  <a:srgbClr val="000000"/>
                </a:solidFill>
                <a:latin typeface="Microsoft YaHei" panose="020B0503020204020204" pitchFamily="34" charset="-122"/>
                <a:ea typeface="Microsoft YaHei" panose="020B0503020204020204" pitchFamily="34" charset="-122"/>
              </a:rPr>
              <a:t>： 判断是否抛出异常</a:t>
            </a:r>
            <a:endParaRPr lang="zh-CN" altLang="en-US" dirty="0"/>
          </a:p>
        </p:txBody>
      </p:sp>
      <p:sp>
        <p:nvSpPr>
          <p:cNvPr id="8" name="Rectangle 1">
            <a:extLst>
              <a:ext uri="{FF2B5EF4-FFF2-40B4-BE49-F238E27FC236}">
                <a16:creationId xmlns:a16="http://schemas.microsoft.com/office/drawing/2014/main" id="{7E2EE3F1-B70F-4C4E-ACCB-BCBA96FB7F73}"/>
              </a:ext>
            </a:extLst>
          </p:cNvPr>
          <p:cNvSpPr>
            <a:spLocks noChangeArrowheads="1"/>
          </p:cNvSpPr>
          <p:nvPr/>
        </p:nvSpPr>
        <p:spPr bwMode="auto">
          <a:xfrm>
            <a:off x="2397602" y="1857875"/>
            <a:ext cx="5111977"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it("toThrow and not.toThrow",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FF"/>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foo =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 { </a:t>
            </a:r>
            <a:r>
              <a:rPr lang="zh-CN" altLang="zh-CN" sz="1400" dirty="0">
                <a:solidFill>
                  <a:srgbClr val="0000FF"/>
                </a:solidFill>
                <a:latin typeface="Courier New" panose="02070309020205020404" pitchFamily="49" charset="0"/>
                <a:cs typeface="Courier New" panose="02070309020205020404" pitchFamily="49" charset="0"/>
              </a:rPr>
              <a:t>return</a:t>
            </a:r>
            <a:r>
              <a:rPr lang="zh-CN" altLang="zh-CN" sz="1400" dirty="0">
                <a:solidFill>
                  <a:srgbClr val="000000"/>
                </a:solidFill>
                <a:latin typeface="Courier New" panose="02070309020205020404" pitchFamily="49" charset="0"/>
                <a:cs typeface="Courier New" panose="02070309020205020404" pitchFamily="49" charset="0"/>
              </a:rPr>
              <a:t> 1 + 2;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FF"/>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bar =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 { </a:t>
            </a:r>
            <a:r>
              <a:rPr lang="zh-CN" altLang="zh-CN" sz="1400" dirty="0">
                <a:solidFill>
                  <a:srgbClr val="0000FF"/>
                </a:solidFill>
                <a:latin typeface="Courier New" panose="02070309020205020404" pitchFamily="49" charset="0"/>
                <a:cs typeface="Courier New" panose="02070309020205020404" pitchFamily="49" charset="0"/>
              </a:rPr>
              <a:t>return</a:t>
            </a:r>
            <a:r>
              <a:rPr lang="zh-CN" altLang="zh-CN" sz="1400" dirty="0">
                <a:solidFill>
                  <a:srgbClr val="000000"/>
                </a:solidFill>
                <a:latin typeface="Courier New" panose="02070309020205020404" pitchFamily="49" charset="0"/>
                <a:cs typeface="Courier New" panose="02070309020205020404" pitchFamily="49" charset="0"/>
              </a:rPr>
              <a:t> a + 1;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expect(foo).not.toThrow();</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expect(bar).toThrow();</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
        <p:nvSpPr>
          <p:cNvPr id="9" name="矩形 8">
            <a:extLst>
              <a:ext uri="{FF2B5EF4-FFF2-40B4-BE49-F238E27FC236}">
                <a16:creationId xmlns:a16="http://schemas.microsoft.com/office/drawing/2014/main" id="{8FF3E508-6DF3-4DD0-B3E2-D49A2811FAD2}"/>
              </a:ext>
            </a:extLst>
          </p:cNvPr>
          <p:cNvSpPr/>
          <p:nvPr/>
        </p:nvSpPr>
        <p:spPr>
          <a:xfrm>
            <a:off x="2152650" y="3585230"/>
            <a:ext cx="6651039" cy="369332"/>
          </a:xfrm>
          <a:prstGeom prst="rect">
            <a:avLst/>
          </a:prstGeom>
        </p:spPr>
        <p:txBody>
          <a:bodyPr wrap="squar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toThrowError</a:t>
            </a:r>
            <a:r>
              <a:rPr lang="en-US" altLang="zh-CN" b="1" dirty="0">
                <a:solidFill>
                  <a:srgbClr val="000000"/>
                </a:solidFill>
                <a:latin typeface="Microsoft YaHei" panose="020B0503020204020204" pitchFamily="34" charset="-122"/>
                <a:ea typeface="Microsoft YaHei" panose="020B0503020204020204" pitchFamily="34" charset="-122"/>
              </a:rPr>
              <a:t>: </a:t>
            </a:r>
            <a:r>
              <a:rPr lang="zh-CN" altLang="en-US" b="1" dirty="0">
                <a:solidFill>
                  <a:srgbClr val="000000"/>
                </a:solidFill>
                <a:latin typeface="Microsoft YaHei" panose="020B0503020204020204" pitchFamily="34" charset="-122"/>
                <a:ea typeface="Microsoft YaHei" panose="020B0503020204020204" pitchFamily="34" charset="-122"/>
              </a:rPr>
              <a:t>判断是否抛出了指定的错误</a:t>
            </a:r>
            <a:endParaRPr lang="zh-CN" altLang="en-US" dirty="0"/>
          </a:p>
        </p:txBody>
      </p:sp>
      <p:sp>
        <p:nvSpPr>
          <p:cNvPr id="10" name="Rectangle 2">
            <a:extLst>
              <a:ext uri="{FF2B5EF4-FFF2-40B4-BE49-F238E27FC236}">
                <a16:creationId xmlns:a16="http://schemas.microsoft.com/office/drawing/2014/main" id="{1A794167-55A7-4DD6-B5BD-703E3D17ECCA}"/>
              </a:ext>
            </a:extLst>
          </p:cNvPr>
          <p:cNvSpPr>
            <a:spLocks noChangeArrowheads="1"/>
          </p:cNvSpPr>
          <p:nvPr/>
        </p:nvSpPr>
        <p:spPr bwMode="auto">
          <a:xfrm>
            <a:off x="2397602" y="4057982"/>
            <a:ext cx="7474803"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it("toThrowError and not.toThrowError",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foo =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 { </a:t>
            </a:r>
            <a:r>
              <a:rPr lang="zh-CN" altLang="zh-CN" sz="1400" dirty="0">
                <a:solidFill>
                  <a:srgbClr val="0000FF"/>
                </a:solidFill>
                <a:latin typeface="Courier New" panose="02070309020205020404" pitchFamily="49" charset="0"/>
                <a:cs typeface="Courier New" panose="02070309020205020404" pitchFamily="49" charset="0"/>
              </a:rPr>
              <a:t>throw</a:t>
            </a:r>
            <a:r>
              <a:rPr lang="zh-CN"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new</a:t>
            </a:r>
            <a:r>
              <a:rPr lang="zh-CN" altLang="zh-CN" sz="1400" dirty="0">
                <a:solidFill>
                  <a:srgbClr val="000000"/>
                </a:solidFill>
                <a:latin typeface="Courier New" panose="02070309020205020404" pitchFamily="49" charset="0"/>
                <a:cs typeface="Courier New" panose="02070309020205020404" pitchFamily="49" charset="0"/>
              </a:rPr>
              <a:t> TypeError("foo bar baz");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expect(foo).toThrowError("foo bar baz");</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expect(foo).toThrowError(/bar/);</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expect(foo).toThrowError(TypeError);</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expect(foo).toThrowError(TypeError, "foo bar baz");</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Tree>
    <p:extLst>
      <p:ext uri="{BB962C8B-B14F-4D97-AF65-F5344CB8AC3E}">
        <p14:creationId xmlns:p14="http://schemas.microsoft.com/office/powerpoint/2010/main" val="204591867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85497B29-1781-491E-BA68-C560FC99C1EA}"/>
              </a:ext>
            </a:extLst>
          </p:cNvPr>
          <p:cNvSpPr/>
          <p:nvPr/>
        </p:nvSpPr>
        <p:spPr>
          <a:xfrm>
            <a:off x="2287540" y="2006350"/>
            <a:ext cx="7751810" cy="2031325"/>
          </a:xfrm>
          <a:prstGeom prst="rect">
            <a:avLst/>
          </a:prstGeom>
        </p:spPr>
        <p:txBody>
          <a:bodyPr wrap="square">
            <a:spAutoFit/>
          </a:bodyPr>
          <a:lstStyle/>
          <a:p>
            <a:r>
              <a:rPr lang="zh-CN" altLang="en-US" dirty="0">
                <a:solidFill>
                  <a:srgbClr val="000000"/>
                </a:solidFill>
                <a:latin typeface="Microsoft YaHei" panose="020B0503020204020204" pitchFamily="34" charset="-122"/>
                <a:ea typeface="Microsoft YaHei" panose="020B0503020204020204" pitchFamily="34" charset="-122"/>
              </a:rPr>
              <a:t>开始方法：</a:t>
            </a:r>
          </a:p>
          <a:p>
            <a:pPr latinLnBrk="1">
              <a:buFont typeface="Arial" panose="020B0604020202020204" pitchFamily="34" charset="0"/>
              <a:buChar char="•"/>
            </a:pPr>
            <a:r>
              <a:rPr lang="en-US" altLang="zh-CN" dirty="0" err="1">
                <a:solidFill>
                  <a:srgbClr val="000000"/>
                </a:solidFill>
                <a:latin typeface="Microsoft YaHei" panose="020B0503020204020204" pitchFamily="34" charset="-122"/>
                <a:ea typeface="Microsoft YaHei" panose="020B0503020204020204" pitchFamily="34" charset="-122"/>
              </a:rPr>
              <a:t>beforeAll</a:t>
            </a:r>
            <a:r>
              <a:rPr lang="zh-CN" altLang="en-US" dirty="0">
                <a:solidFill>
                  <a:srgbClr val="000000"/>
                </a:solidFill>
                <a:latin typeface="Microsoft YaHei" panose="020B0503020204020204" pitchFamily="34" charset="-122"/>
                <a:ea typeface="Microsoft YaHei" panose="020B0503020204020204" pitchFamily="34" charset="-122"/>
              </a:rPr>
              <a:t>：每个</a:t>
            </a:r>
            <a:r>
              <a:rPr lang="en-US" altLang="zh-CN" dirty="0">
                <a:solidFill>
                  <a:srgbClr val="000000"/>
                </a:solidFill>
                <a:latin typeface="Microsoft YaHei" panose="020B0503020204020204" pitchFamily="34" charset="-122"/>
                <a:ea typeface="Microsoft YaHei" panose="020B0503020204020204" pitchFamily="34" charset="-122"/>
              </a:rPr>
              <a:t>suite</a:t>
            </a:r>
            <a:r>
              <a:rPr lang="zh-CN" altLang="en-US" dirty="0">
                <a:solidFill>
                  <a:srgbClr val="000000"/>
                </a:solidFill>
                <a:latin typeface="Microsoft YaHei" panose="020B0503020204020204" pitchFamily="34" charset="-122"/>
                <a:ea typeface="Microsoft YaHei" panose="020B0503020204020204" pitchFamily="34" charset="-122"/>
              </a:rPr>
              <a:t>（即</a:t>
            </a:r>
            <a:r>
              <a:rPr lang="en-US" altLang="zh-CN" dirty="0">
                <a:solidFill>
                  <a:srgbClr val="000000"/>
                </a:solidFill>
                <a:latin typeface="Microsoft YaHei" panose="020B0503020204020204" pitchFamily="34" charset="-122"/>
                <a:ea typeface="Microsoft YaHei" panose="020B0503020204020204" pitchFamily="34" charset="-122"/>
              </a:rPr>
              <a:t>describe</a:t>
            </a:r>
            <a:r>
              <a:rPr lang="zh-CN" altLang="en-US" dirty="0">
                <a:solidFill>
                  <a:srgbClr val="000000"/>
                </a:solidFill>
                <a:latin typeface="Microsoft YaHei" panose="020B0503020204020204" pitchFamily="34" charset="-122"/>
                <a:ea typeface="Microsoft YaHei" panose="020B0503020204020204" pitchFamily="34" charset="-122"/>
              </a:rPr>
              <a:t>）中所有</a:t>
            </a:r>
            <a:r>
              <a:rPr lang="en-US" altLang="zh-CN" dirty="0">
                <a:solidFill>
                  <a:srgbClr val="000000"/>
                </a:solidFill>
                <a:latin typeface="Microsoft YaHei" panose="020B0503020204020204" pitchFamily="34" charset="-122"/>
                <a:ea typeface="Microsoft YaHei" panose="020B0503020204020204" pitchFamily="34" charset="-122"/>
              </a:rPr>
              <a:t>spec</a:t>
            </a:r>
            <a:r>
              <a:rPr lang="zh-CN" altLang="en-US" dirty="0">
                <a:solidFill>
                  <a:srgbClr val="000000"/>
                </a:solidFill>
                <a:latin typeface="Microsoft YaHei" panose="020B0503020204020204" pitchFamily="34" charset="-122"/>
                <a:ea typeface="Microsoft YaHei" panose="020B0503020204020204" pitchFamily="34" charset="-122"/>
              </a:rPr>
              <a:t>（即</a:t>
            </a:r>
            <a:r>
              <a:rPr lang="en-US" altLang="zh-CN" dirty="0">
                <a:solidFill>
                  <a:srgbClr val="000000"/>
                </a:solidFill>
                <a:latin typeface="Microsoft YaHei" panose="020B0503020204020204" pitchFamily="34" charset="-122"/>
                <a:ea typeface="Microsoft YaHei" panose="020B0503020204020204" pitchFamily="34" charset="-122"/>
              </a:rPr>
              <a:t>it</a:t>
            </a:r>
            <a:r>
              <a:rPr lang="zh-CN" altLang="en-US" dirty="0">
                <a:solidFill>
                  <a:srgbClr val="000000"/>
                </a:solidFill>
                <a:latin typeface="Microsoft YaHei" panose="020B0503020204020204" pitchFamily="34" charset="-122"/>
                <a:ea typeface="Microsoft YaHei" panose="020B0503020204020204" pitchFamily="34" charset="-122"/>
              </a:rPr>
              <a:t>）运行之前运行</a:t>
            </a:r>
          </a:p>
          <a:p>
            <a:pPr latinLnBrk="1">
              <a:buFont typeface="Arial" panose="020B0604020202020204" pitchFamily="34" charset="0"/>
              <a:buChar char="•"/>
            </a:pPr>
            <a:r>
              <a:rPr lang="en-US" altLang="zh-CN" dirty="0" err="1">
                <a:solidFill>
                  <a:srgbClr val="000000"/>
                </a:solidFill>
                <a:latin typeface="Microsoft YaHei" panose="020B0503020204020204" pitchFamily="34" charset="-122"/>
                <a:ea typeface="Microsoft YaHei" panose="020B0503020204020204" pitchFamily="34" charset="-122"/>
              </a:rPr>
              <a:t>beforeEach</a:t>
            </a:r>
            <a:r>
              <a:rPr lang="zh-CN" altLang="en-US" dirty="0">
                <a:solidFill>
                  <a:srgbClr val="000000"/>
                </a:solidFill>
                <a:latin typeface="Microsoft YaHei" panose="020B0503020204020204" pitchFamily="34" charset="-122"/>
                <a:ea typeface="Microsoft YaHei" panose="020B0503020204020204" pitchFamily="34" charset="-122"/>
              </a:rPr>
              <a:t>：每个</a:t>
            </a:r>
            <a:r>
              <a:rPr lang="en-US" altLang="zh-CN" dirty="0">
                <a:solidFill>
                  <a:srgbClr val="000000"/>
                </a:solidFill>
                <a:latin typeface="Microsoft YaHei" panose="020B0503020204020204" pitchFamily="34" charset="-122"/>
                <a:ea typeface="Microsoft YaHei" panose="020B0503020204020204" pitchFamily="34" charset="-122"/>
              </a:rPr>
              <a:t>spec</a:t>
            </a:r>
            <a:r>
              <a:rPr lang="zh-CN" altLang="en-US" dirty="0">
                <a:solidFill>
                  <a:srgbClr val="000000"/>
                </a:solidFill>
                <a:latin typeface="Microsoft YaHei" panose="020B0503020204020204" pitchFamily="34" charset="-122"/>
                <a:ea typeface="Microsoft YaHei" panose="020B0503020204020204" pitchFamily="34" charset="-122"/>
              </a:rPr>
              <a:t>（即</a:t>
            </a:r>
            <a:r>
              <a:rPr lang="en-US" altLang="zh-CN" dirty="0">
                <a:solidFill>
                  <a:srgbClr val="000000"/>
                </a:solidFill>
                <a:latin typeface="Microsoft YaHei" panose="020B0503020204020204" pitchFamily="34" charset="-122"/>
                <a:ea typeface="Microsoft YaHei" panose="020B0503020204020204" pitchFamily="34" charset="-122"/>
              </a:rPr>
              <a:t>it</a:t>
            </a:r>
            <a:r>
              <a:rPr lang="zh-CN" altLang="en-US" dirty="0">
                <a:solidFill>
                  <a:srgbClr val="000000"/>
                </a:solidFill>
                <a:latin typeface="Microsoft YaHei" panose="020B0503020204020204" pitchFamily="34" charset="-122"/>
                <a:ea typeface="Microsoft YaHei" panose="020B0503020204020204" pitchFamily="34" charset="-122"/>
              </a:rPr>
              <a:t>）运行之前运行</a:t>
            </a:r>
            <a:endParaRPr lang="en-US" altLang="zh-CN" dirty="0">
              <a:solidFill>
                <a:srgbClr val="000000"/>
              </a:solidFill>
              <a:latin typeface="Microsoft YaHei" panose="020B0503020204020204" pitchFamily="34" charset="-122"/>
              <a:ea typeface="Microsoft YaHei" panose="020B0503020204020204" pitchFamily="34" charset="-122"/>
            </a:endParaRPr>
          </a:p>
          <a:p>
            <a:pPr latinLnBrk="1">
              <a:buFont typeface="Arial" panose="020B0604020202020204" pitchFamily="34" charset="0"/>
              <a:buChar char="•"/>
            </a:pPr>
            <a:endParaRPr lang="zh-CN" altLang="en-US" dirty="0">
              <a:solidFill>
                <a:srgbClr val="000000"/>
              </a:solidFill>
              <a:latin typeface="Microsoft YaHei" panose="020B0503020204020204" pitchFamily="34" charset="-122"/>
              <a:ea typeface="Microsoft YaHei" panose="020B0503020204020204" pitchFamily="34" charset="-122"/>
            </a:endParaRPr>
          </a:p>
          <a:p>
            <a:r>
              <a:rPr lang="zh-CN" altLang="en-US" dirty="0">
                <a:solidFill>
                  <a:srgbClr val="000000"/>
                </a:solidFill>
                <a:latin typeface="Microsoft YaHei" panose="020B0503020204020204" pitchFamily="34" charset="-122"/>
                <a:ea typeface="Microsoft YaHei" panose="020B0503020204020204" pitchFamily="34" charset="-122"/>
              </a:rPr>
              <a:t>结束方法：</a:t>
            </a:r>
          </a:p>
          <a:p>
            <a:pPr latinLnBrk="1">
              <a:buFont typeface="Arial" panose="020B0604020202020204" pitchFamily="34" charset="0"/>
              <a:buChar char="•"/>
            </a:pPr>
            <a:r>
              <a:rPr lang="en-US" altLang="zh-CN" dirty="0" err="1">
                <a:solidFill>
                  <a:srgbClr val="000000"/>
                </a:solidFill>
                <a:latin typeface="Microsoft YaHei" panose="020B0503020204020204" pitchFamily="34" charset="-122"/>
                <a:ea typeface="Microsoft YaHei" panose="020B0503020204020204" pitchFamily="34" charset="-122"/>
              </a:rPr>
              <a:t>afterAll</a:t>
            </a:r>
            <a:r>
              <a:rPr lang="zh-CN" altLang="en-US" dirty="0">
                <a:solidFill>
                  <a:srgbClr val="000000"/>
                </a:solidFill>
                <a:latin typeface="Microsoft YaHei" panose="020B0503020204020204" pitchFamily="34" charset="-122"/>
                <a:ea typeface="Microsoft YaHei" panose="020B0503020204020204" pitchFamily="34" charset="-122"/>
              </a:rPr>
              <a:t>：每个</a:t>
            </a:r>
            <a:r>
              <a:rPr lang="en-US" altLang="zh-CN" dirty="0">
                <a:solidFill>
                  <a:srgbClr val="000000"/>
                </a:solidFill>
                <a:latin typeface="Microsoft YaHei" panose="020B0503020204020204" pitchFamily="34" charset="-122"/>
                <a:ea typeface="Microsoft YaHei" panose="020B0503020204020204" pitchFamily="34" charset="-122"/>
              </a:rPr>
              <a:t>suite</a:t>
            </a:r>
            <a:r>
              <a:rPr lang="zh-CN" altLang="en-US" dirty="0">
                <a:solidFill>
                  <a:srgbClr val="000000"/>
                </a:solidFill>
                <a:latin typeface="Microsoft YaHei" panose="020B0503020204020204" pitchFamily="34" charset="-122"/>
                <a:ea typeface="Microsoft YaHei" panose="020B0503020204020204" pitchFamily="34" charset="-122"/>
              </a:rPr>
              <a:t>（即</a:t>
            </a:r>
            <a:r>
              <a:rPr lang="en-US" altLang="zh-CN" dirty="0">
                <a:solidFill>
                  <a:srgbClr val="000000"/>
                </a:solidFill>
                <a:latin typeface="Microsoft YaHei" panose="020B0503020204020204" pitchFamily="34" charset="-122"/>
                <a:ea typeface="Microsoft YaHei" panose="020B0503020204020204" pitchFamily="34" charset="-122"/>
              </a:rPr>
              <a:t>describe</a:t>
            </a:r>
            <a:r>
              <a:rPr lang="zh-CN" altLang="en-US" dirty="0">
                <a:solidFill>
                  <a:srgbClr val="000000"/>
                </a:solidFill>
                <a:latin typeface="Microsoft YaHei" panose="020B0503020204020204" pitchFamily="34" charset="-122"/>
                <a:ea typeface="Microsoft YaHei" panose="020B0503020204020204" pitchFamily="34" charset="-122"/>
              </a:rPr>
              <a:t>）中所有</a:t>
            </a:r>
            <a:r>
              <a:rPr lang="en-US" altLang="zh-CN" dirty="0">
                <a:solidFill>
                  <a:srgbClr val="000000"/>
                </a:solidFill>
                <a:latin typeface="Microsoft YaHei" panose="020B0503020204020204" pitchFamily="34" charset="-122"/>
                <a:ea typeface="Microsoft YaHei" panose="020B0503020204020204" pitchFamily="34" charset="-122"/>
              </a:rPr>
              <a:t>spec</a:t>
            </a:r>
            <a:r>
              <a:rPr lang="zh-CN" altLang="en-US" dirty="0">
                <a:solidFill>
                  <a:srgbClr val="000000"/>
                </a:solidFill>
                <a:latin typeface="Microsoft YaHei" panose="020B0503020204020204" pitchFamily="34" charset="-122"/>
                <a:ea typeface="Microsoft YaHei" panose="020B0503020204020204" pitchFamily="34" charset="-122"/>
              </a:rPr>
              <a:t>（即</a:t>
            </a:r>
            <a:r>
              <a:rPr lang="en-US" altLang="zh-CN" dirty="0">
                <a:solidFill>
                  <a:srgbClr val="000000"/>
                </a:solidFill>
                <a:latin typeface="Microsoft YaHei" panose="020B0503020204020204" pitchFamily="34" charset="-122"/>
                <a:ea typeface="Microsoft YaHei" panose="020B0503020204020204" pitchFamily="34" charset="-122"/>
              </a:rPr>
              <a:t>it</a:t>
            </a:r>
            <a:r>
              <a:rPr lang="zh-CN" altLang="en-US" dirty="0">
                <a:solidFill>
                  <a:srgbClr val="000000"/>
                </a:solidFill>
                <a:latin typeface="Microsoft YaHei" panose="020B0503020204020204" pitchFamily="34" charset="-122"/>
                <a:ea typeface="Microsoft YaHei" panose="020B0503020204020204" pitchFamily="34" charset="-122"/>
              </a:rPr>
              <a:t>）运行之后运行</a:t>
            </a:r>
          </a:p>
          <a:p>
            <a:pPr latinLnBrk="1">
              <a:buFont typeface="Arial" panose="020B0604020202020204" pitchFamily="34" charset="0"/>
              <a:buChar char="•"/>
            </a:pPr>
            <a:r>
              <a:rPr lang="en-US" altLang="zh-CN" dirty="0" err="1">
                <a:solidFill>
                  <a:srgbClr val="000000"/>
                </a:solidFill>
                <a:latin typeface="Microsoft YaHei" panose="020B0503020204020204" pitchFamily="34" charset="-122"/>
                <a:ea typeface="Microsoft YaHei" panose="020B0503020204020204" pitchFamily="34" charset="-122"/>
              </a:rPr>
              <a:t>afterEach</a:t>
            </a:r>
            <a:r>
              <a:rPr lang="zh-CN" altLang="en-US" dirty="0">
                <a:solidFill>
                  <a:srgbClr val="000000"/>
                </a:solidFill>
                <a:latin typeface="Microsoft YaHei" panose="020B0503020204020204" pitchFamily="34" charset="-122"/>
                <a:ea typeface="Microsoft YaHei" panose="020B0503020204020204" pitchFamily="34" charset="-122"/>
              </a:rPr>
              <a:t>：每个</a:t>
            </a:r>
            <a:r>
              <a:rPr lang="en-US" altLang="zh-CN" dirty="0">
                <a:solidFill>
                  <a:srgbClr val="000000"/>
                </a:solidFill>
                <a:latin typeface="Microsoft YaHei" panose="020B0503020204020204" pitchFamily="34" charset="-122"/>
                <a:ea typeface="Microsoft YaHei" panose="020B0503020204020204" pitchFamily="34" charset="-122"/>
              </a:rPr>
              <a:t>spec</a:t>
            </a:r>
            <a:r>
              <a:rPr lang="zh-CN" altLang="en-US" dirty="0">
                <a:solidFill>
                  <a:srgbClr val="000000"/>
                </a:solidFill>
                <a:latin typeface="Microsoft YaHei" panose="020B0503020204020204" pitchFamily="34" charset="-122"/>
                <a:ea typeface="Microsoft YaHei" panose="020B0503020204020204" pitchFamily="34" charset="-122"/>
              </a:rPr>
              <a:t>（即</a:t>
            </a:r>
            <a:r>
              <a:rPr lang="en-US" altLang="zh-CN" dirty="0">
                <a:solidFill>
                  <a:srgbClr val="000000"/>
                </a:solidFill>
                <a:latin typeface="Microsoft YaHei" panose="020B0503020204020204" pitchFamily="34" charset="-122"/>
                <a:ea typeface="Microsoft YaHei" panose="020B0503020204020204" pitchFamily="34" charset="-122"/>
              </a:rPr>
              <a:t>it</a:t>
            </a:r>
            <a:r>
              <a:rPr lang="zh-CN" altLang="en-US" dirty="0">
                <a:solidFill>
                  <a:srgbClr val="000000"/>
                </a:solidFill>
                <a:latin typeface="Microsoft YaHei" panose="020B0503020204020204" pitchFamily="34" charset="-122"/>
                <a:ea typeface="Microsoft YaHei" panose="020B0503020204020204" pitchFamily="34" charset="-122"/>
              </a:rPr>
              <a:t>）运行之后运行</a:t>
            </a:r>
          </a:p>
        </p:txBody>
      </p:sp>
    </p:spTree>
    <p:extLst>
      <p:ext uri="{BB962C8B-B14F-4D97-AF65-F5344CB8AC3E}">
        <p14:creationId xmlns:p14="http://schemas.microsoft.com/office/powerpoint/2010/main" val="108862018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F15D8E87-ABC7-4E9B-9480-0EE8AE3BAAC4}"/>
              </a:ext>
            </a:extLst>
          </p:cNvPr>
          <p:cNvSpPr/>
          <p:nvPr/>
        </p:nvSpPr>
        <p:spPr>
          <a:xfrm>
            <a:off x="2400670" y="1857876"/>
            <a:ext cx="7390660" cy="1200329"/>
          </a:xfrm>
          <a:prstGeom prst="rect">
            <a:avLst/>
          </a:prstGeom>
        </p:spPr>
        <p:txBody>
          <a:bodyPr wrap="square">
            <a:spAutoFit/>
          </a:bodyPr>
          <a:lstStyle/>
          <a:p>
            <a:pPr latinLnBrk="1">
              <a:buFont typeface="Arial" panose="020B0604020202020204" pitchFamily="34" charset="0"/>
              <a:buChar char="•"/>
            </a:pPr>
            <a:r>
              <a:rPr lang="en-US" altLang="zh-CN" dirty="0" err="1">
                <a:solidFill>
                  <a:srgbClr val="000000"/>
                </a:solidFill>
                <a:latin typeface="Microsoft YaHei" panose="020B0503020204020204" pitchFamily="34" charset="-122"/>
                <a:ea typeface="Microsoft YaHei" panose="020B0503020204020204" pitchFamily="34" charset="-122"/>
              </a:rPr>
              <a:t>xdescribe</a:t>
            </a:r>
            <a:r>
              <a:rPr lang="zh-CN" altLang="en-US" dirty="0">
                <a:solidFill>
                  <a:srgbClr val="000000"/>
                </a:solidFill>
                <a:latin typeface="Microsoft YaHei" panose="020B0503020204020204" pitchFamily="34" charset="-122"/>
                <a:ea typeface="Microsoft YaHei" panose="020B0503020204020204" pitchFamily="34" charset="-122"/>
              </a:rPr>
              <a:t>：该</a:t>
            </a:r>
            <a:r>
              <a:rPr lang="en-US" altLang="zh-CN" dirty="0">
                <a:solidFill>
                  <a:srgbClr val="000000"/>
                </a:solidFill>
                <a:latin typeface="Microsoft YaHei" panose="020B0503020204020204" pitchFamily="34" charset="-122"/>
                <a:ea typeface="Microsoft YaHei" panose="020B0503020204020204" pitchFamily="34" charset="-122"/>
              </a:rPr>
              <a:t>describe</a:t>
            </a:r>
            <a:r>
              <a:rPr lang="zh-CN" altLang="en-US" dirty="0">
                <a:solidFill>
                  <a:srgbClr val="000000"/>
                </a:solidFill>
                <a:latin typeface="Microsoft YaHei" panose="020B0503020204020204" pitchFamily="34" charset="-122"/>
                <a:ea typeface="Microsoft YaHei" panose="020B0503020204020204" pitchFamily="34" charset="-122"/>
              </a:rPr>
              <a:t>下的所有</a:t>
            </a:r>
            <a:r>
              <a:rPr lang="en-US" altLang="zh-CN" dirty="0">
                <a:solidFill>
                  <a:srgbClr val="000000"/>
                </a:solidFill>
                <a:latin typeface="Microsoft YaHei" panose="020B0503020204020204" pitchFamily="34" charset="-122"/>
                <a:ea typeface="Microsoft YaHei" panose="020B0503020204020204" pitchFamily="34" charset="-122"/>
              </a:rPr>
              <a:t>it</a:t>
            </a:r>
            <a:r>
              <a:rPr lang="zh-CN" altLang="en-US" dirty="0">
                <a:solidFill>
                  <a:srgbClr val="000000"/>
                </a:solidFill>
                <a:latin typeface="Microsoft YaHei" panose="020B0503020204020204" pitchFamily="34" charset="-122"/>
                <a:ea typeface="Microsoft YaHei" panose="020B0503020204020204" pitchFamily="34" charset="-122"/>
              </a:rPr>
              <a:t>将被忽略，</a:t>
            </a:r>
            <a:r>
              <a:rPr lang="en-US" altLang="zh-CN" dirty="0">
                <a:solidFill>
                  <a:srgbClr val="000000"/>
                </a:solidFill>
                <a:latin typeface="Microsoft YaHei" panose="020B0503020204020204" pitchFamily="34" charset="-122"/>
                <a:ea typeface="Microsoft YaHei" panose="020B0503020204020204" pitchFamily="34" charset="-122"/>
              </a:rPr>
              <a:t>Jasmine</a:t>
            </a:r>
            <a:r>
              <a:rPr lang="zh-CN" altLang="en-US" dirty="0">
                <a:solidFill>
                  <a:srgbClr val="000000"/>
                </a:solidFill>
                <a:latin typeface="Microsoft YaHei" panose="020B0503020204020204" pitchFamily="34" charset="-122"/>
                <a:ea typeface="Microsoft YaHei" panose="020B0503020204020204" pitchFamily="34" charset="-122"/>
              </a:rPr>
              <a:t>将直接忽略这些</a:t>
            </a:r>
            <a:r>
              <a:rPr lang="en-US" altLang="zh-CN" dirty="0">
                <a:solidFill>
                  <a:srgbClr val="000000"/>
                </a:solidFill>
                <a:latin typeface="Microsoft YaHei" panose="020B0503020204020204" pitchFamily="34" charset="-122"/>
                <a:ea typeface="Microsoft YaHei" panose="020B0503020204020204" pitchFamily="34" charset="-122"/>
              </a:rPr>
              <a:t>it</a:t>
            </a:r>
            <a:r>
              <a:rPr lang="zh-CN" altLang="en-US" dirty="0">
                <a:solidFill>
                  <a:srgbClr val="000000"/>
                </a:solidFill>
                <a:latin typeface="Microsoft YaHei" panose="020B0503020204020204" pitchFamily="34" charset="-122"/>
                <a:ea typeface="Microsoft YaHei" panose="020B0503020204020204" pitchFamily="34" charset="-122"/>
              </a:rPr>
              <a:t>，因此不会被运行</a:t>
            </a:r>
            <a:endParaRPr lang="en-US" altLang="zh-CN" dirty="0">
              <a:solidFill>
                <a:srgbClr val="000000"/>
              </a:solidFill>
              <a:latin typeface="Microsoft YaHei" panose="020B0503020204020204" pitchFamily="34" charset="-122"/>
              <a:ea typeface="Microsoft YaHei" panose="020B0503020204020204" pitchFamily="34" charset="-122"/>
            </a:endParaRPr>
          </a:p>
          <a:p>
            <a:pPr latinLnBrk="1"/>
            <a:endParaRPr lang="zh-CN" altLang="en-US" dirty="0">
              <a:solidFill>
                <a:srgbClr val="000000"/>
              </a:solidFill>
              <a:latin typeface="Microsoft YaHei" panose="020B0503020204020204" pitchFamily="34" charset="-122"/>
              <a:ea typeface="Microsoft YaHei" panose="020B0503020204020204" pitchFamily="34" charset="-122"/>
            </a:endParaRPr>
          </a:p>
          <a:p>
            <a:pPr latinLnBrk="1">
              <a:buFont typeface="Arial" panose="020B0604020202020204" pitchFamily="34" charset="0"/>
              <a:buChar char="•"/>
            </a:pPr>
            <a:r>
              <a:rPr lang="en-US" altLang="zh-CN" dirty="0" err="1">
                <a:solidFill>
                  <a:srgbClr val="000000"/>
                </a:solidFill>
                <a:latin typeface="Microsoft YaHei" panose="020B0503020204020204" pitchFamily="34" charset="-122"/>
                <a:ea typeface="Microsoft YaHei" panose="020B0503020204020204" pitchFamily="34" charset="-122"/>
              </a:rPr>
              <a:t>xit</a:t>
            </a:r>
            <a:r>
              <a:rPr lang="zh-CN" altLang="en-US" dirty="0">
                <a:solidFill>
                  <a:srgbClr val="000000"/>
                </a:solidFill>
                <a:latin typeface="Microsoft YaHei" panose="020B0503020204020204" pitchFamily="34" charset="-122"/>
                <a:ea typeface="Microsoft YaHei" panose="020B0503020204020204" pitchFamily="34" charset="-122"/>
              </a:rPr>
              <a:t>：运行到该</a:t>
            </a:r>
            <a:r>
              <a:rPr lang="en-US" altLang="zh-CN" dirty="0">
                <a:solidFill>
                  <a:srgbClr val="000000"/>
                </a:solidFill>
                <a:latin typeface="Microsoft YaHei" panose="020B0503020204020204" pitchFamily="34" charset="-122"/>
                <a:ea typeface="Microsoft YaHei" panose="020B0503020204020204" pitchFamily="34" charset="-122"/>
              </a:rPr>
              <a:t>it</a:t>
            </a:r>
            <a:r>
              <a:rPr lang="zh-CN" altLang="en-US" dirty="0">
                <a:solidFill>
                  <a:srgbClr val="000000"/>
                </a:solidFill>
                <a:latin typeface="Microsoft YaHei" panose="020B0503020204020204" pitchFamily="34" charset="-122"/>
                <a:ea typeface="Microsoft YaHei" panose="020B0503020204020204" pitchFamily="34" charset="-122"/>
              </a:rPr>
              <a:t>时，挂起它不执行</a:t>
            </a:r>
          </a:p>
        </p:txBody>
      </p:sp>
    </p:spTree>
    <p:extLst>
      <p:ext uri="{BB962C8B-B14F-4D97-AF65-F5344CB8AC3E}">
        <p14:creationId xmlns:p14="http://schemas.microsoft.com/office/powerpoint/2010/main" val="253050125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8AF1D058-5460-4DB8-8A91-5C9360B132BE}"/>
              </a:ext>
            </a:extLst>
          </p:cNvPr>
          <p:cNvSpPr/>
          <p:nvPr/>
        </p:nvSpPr>
        <p:spPr>
          <a:xfrm>
            <a:off x="2247531" y="2006349"/>
            <a:ext cx="8171895" cy="923330"/>
          </a:xfrm>
          <a:prstGeom prst="rect">
            <a:avLst/>
          </a:prstGeom>
        </p:spPr>
        <p:txBody>
          <a:bodyPr wrap="square">
            <a:spAutoFit/>
          </a:bodyPr>
          <a:lstStyle/>
          <a:p>
            <a:r>
              <a:rPr lang="en-US" altLang="zh-CN" dirty="0">
                <a:solidFill>
                  <a:srgbClr val="000000"/>
                </a:solidFill>
                <a:latin typeface="Microsoft YaHei" panose="020B0503020204020204" pitchFamily="34" charset="-122"/>
                <a:ea typeface="Microsoft YaHei" panose="020B0503020204020204" pitchFamily="34" charset="-122"/>
              </a:rPr>
              <a:t>Spy</a:t>
            </a:r>
            <a:r>
              <a:rPr lang="zh-CN" altLang="en-US" dirty="0">
                <a:solidFill>
                  <a:srgbClr val="000000"/>
                </a:solidFill>
                <a:latin typeface="Microsoft YaHei" panose="020B0503020204020204" pitchFamily="34" charset="-122"/>
                <a:ea typeface="Microsoft YaHei" panose="020B0503020204020204" pitchFamily="34" charset="-122"/>
              </a:rPr>
              <a:t>，非常像隔离框架（</a:t>
            </a:r>
            <a:r>
              <a:rPr lang="en-US" altLang="zh-CN" dirty="0">
                <a:solidFill>
                  <a:srgbClr val="000000"/>
                </a:solidFill>
                <a:latin typeface="Microsoft YaHei" panose="020B0503020204020204" pitchFamily="34" charset="-122"/>
                <a:ea typeface="Microsoft YaHei" panose="020B0503020204020204" pitchFamily="34" charset="-122"/>
              </a:rPr>
              <a:t>Moq</a:t>
            </a:r>
            <a:r>
              <a:rPr lang="zh-CN" altLang="en-US" dirty="0">
                <a:solidFill>
                  <a:srgbClr val="000000"/>
                </a:solidFill>
                <a:latin typeface="Microsoft YaHei" panose="020B0503020204020204" pitchFamily="34" charset="-122"/>
                <a:ea typeface="Microsoft YaHei" panose="020B0503020204020204" pitchFamily="34" charset="-122"/>
              </a:rPr>
              <a:t>），用来追踪函数的调用历史信息（是否被调用、调用参数列表、被请求次数等）。</a:t>
            </a:r>
            <a:r>
              <a:rPr lang="en-US" altLang="zh-CN" dirty="0">
                <a:solidFill>
                  <a:srgbClr val="000000"/>
                </a:solidFill>
                <a:latin typeface="Microsoft YaHei" panose="020B0503020204020204" pitchFamily="34" charset="-122"/>
                <a:ea typeface="Microsoft YaHei" panose="020B0503020204020204" pitchFamily="34" charset="-122"/>
              </a:rPr>
              <a:t>Spy</a:t>
            </a:r>
            <a:r>
              <a:rPr lang="zh-CN" altLang="en-US" dirty="0">
                <a:solidFill>
                  <a:srgbClr val="000000"/>
                </a:solidFill>
                <a:latin typeface="Microsoft YaHei" panose="020B0503020204020204" pitchFamily="34" charset="-122"/>
                <a:ea typeface="Microsoft YaHei" panose="020B0503020204020204" pitchFamily="34" charset="-122"/>
              </a:rPr>
              <a:t>仅存在于定义它的</a:t>
            </a:r>
            <a:r>
              <a:rPr lang="en-US" altLang="zh-CN" dirty="0">
                <a:solidFill>
                  <a:srgbClr val="000000"/>
                </a:solidFill>
                <a:latin typeface="Microsoft YaHei" panose="020B0503020204020204" pitchFamily="34" charset="-122"/>
                <a:ea typeface="Microsoft YaHei" panose="020B0503020204020204" pitchFamily="34" charset="-122"/>
              </a:rPr>
              <a:t>describe</a:t>
            </a:r>
            <a:r>
              <a:rPr lang="zh-CN" altLang="en-US" dirty="0">
                <a:solidFill>
                  <a:srgbClr val="000000"/>
                </a:solidFill>
                <a:latin typeface="Microsoft YaHei" panose="020B0503020204020204" pitchFamily="34" charset="-122"/>
                <a:ea typeface="Microsoft YaHei" panose="020B0503020204020204" pitchFamily="34" charset="-122"/>
              </a:rPr>
              <a:t>和</a:t>
            </a:r>
            <a:r>
              <a:rPr lang="en-US" altLang="zh-CN" dirty="0">
                <a:solidFill>
                  <a:srgbClr val="000000"/>
                </a:solidFill>
                <a:latin typeface="Microsoft YaHei" panose="020B0503020204020204" pitchFamily="34" charset="-122"/>
                <a:ea typeface="Microsoft YaHei" panose="020B0503020204020204" pitchFamily="34" charset="-122"/>
              </a:rPr>
              <a:t>it</a:t>
            </a:r>
            <a:r>
              <a:rPr lang="zh-CN" altLang="en-US" dirty="0">
                <a:solidFill>
                  <a:srgbClr val="000000"/>
                </a:solidFill>
                <a:latin typeface="Microsoft YaHei" panose="020B0503020204020204" pitchFamily="34" charset="-122"/>
                <a:ea typeface="Microsoft YaHei" panose="020B0503020204020204" pitchFamily="34" charset="-122"/>
              </a:rPr>
              <a:t>方法块中，并且每次在</a:t>
            </a:r>
            <a:r>
              <a:rPr lang="en-US" altLang="zh-CN" dirty="0">
                <a:solidFill>
                  <a:srgbClr val="000000"/>
                </a:solidFill>
                <a:latin typeface="Microsoft YaHei" panose="020B0503020204020204" pitchFamily="34" charset="-122"/>
                <a:ea typeface="Microsoft YaHei" panose="020B0503020204020204" pitchFamily="34" charset="-122"/>
              </a:rPr>
              <a:t>spec</a:t>
            </a:r>
            <a:r>
              <a:rPr lang="zh-CN" altLang="en-US" dirty="0">
                <a:solidFill>
                  <a:srgbClr val="000000"/>
                </a:solidFill>
                <a:latin typeface="Microsoft YaHei" panose="020B0503020204020204" pitchFamily="34" charset="-122"/>
                <a:ea typeface="Microsoft YaHei" panose="020B0503020204020204" pitchFamily="34" charset="-122"/>
              </a:rPr>
              <a:t>执行完之后被销毁。</a:t>
            </a:r>
            <a:endParaRPr lang="zh-CN" altLang="en-US" dirty="0"/>
          </a:p>
        </p:txBody>
      </p:sp>
    </p:spTree>
    <p:extLst>
      <p:ext uri="{BB962C8B-B14F-4D97-AF65-F5344CB8AC3E}">
        <p14:creationId xmlns:p14="http://schemas.microsoft.com/office/powerpoint/2010/main" val="244384631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6F86EC79-EB40-4E31-A6D3-F5C460FD2DDE}"/>
              </a:ext>
            </a:extLst>
          </p:cNvPr>
          <p:cNvSpPr/>
          <p:nvPr/>
        </p:nvSpPr>
        <p:spPr>
          <a:xfrm>
            <a:off x="2075865" y="1357096"/>
            <a:ext cx="7296181" cy="5170646"/>
          </a:xfrm>
          <a:prstGeom prst="rect">
            <a:avLst/>
          </a:prstGeom>
        </p:spPr>
        <p:txBody>
          <a:bodyPr wrap="square">
            <a:spAutoFit/>
          </a:bodyPr>
          <a:lstStyle/>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&lt;</a:t>
            </a:r>
            <a:r>
              <a:rPr lang="en-US" altLang="zh-CN" sz="1100" dirty="0">
                <a:solidFill>
                  <a:srgbClr val="800000"/>
                </a:solidFill>
                <a:latin typeface="新宋体" panose="02010609030101010101" pitchFamily="49" charset="-122"/>
                <a:ea typeface="新宋体" panose="02010609030101010101" pitchFamily="49" charset="-122"/>
              </a:rPr>
              <a:t>link</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FF0000"/>
                </a:solidFill>
                <a:latin typeface="新宋体" panose="02010609030101010101" pitchFamily="49" charset="-122"/>
                <a:ea typeface="新宋体" panose="02010609030101010101" pitchFamily="49" charset="-122"/>
              </a:rPr>
              <a:t>rel</a:t>
            </a:r>
            <a:r>
              <a:rPr lang="en-US" altLang="zh-CN" sz="1100" dirty="0">
                <a:solidFill>
                  <a:srgbClr val="0000FF"/>
                </a:solidFill>
                <a:latin typeface="新宋体" panose="02010609030101010101" pitchFamily="49" charset="-122"/>
                <a:ea typeface="新宋体" panose="02010609030101010101" pitchFamily="49" charset="-122"/>
              </a:rPr>
              <a:t>="shortcut icon"</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FF0000"/>
                </a:solidFill>
                <a:latin typeface="新宋体" panose="02010609030101010101" pitchFamily="49" charset="-122"/>
                <a:ea typeface="新宋体" panose="02010609030101010101" pitchFamily="49" charset="-122"/>
              </a:rPr>
              <a:t>type</a:t>
            </a:r>
            <a:r>
              <a:rPr lang="en-US" altLang="zh-CN" sz="1100" dirty="0">
                <a:solidFill>
                  <a:srgbClr val="0000FF"/>
                </a:solidFill>
                <a:latin typeface="新宋体" panose="02010609030101010101" pitchFamily="49" charset="-122"/>
                <a:ea typeface="新宋体" panose="02010609030101010101" pitchFamily="49" charset="-122"/>
              </a:rPr>
              <a:t>="image/</a:t>
            </a:r>
            <a:r>
              <a:rPr lang="en-US" altLang="zh-CN" sz="1100" dirty="0" err="1">
                <a:solidFill>
                  <a:srgbClr val="0000FF"/>
                </a:solidFill>
                <a:latin typeface="新宋体" panose="02010609030101010101" pitchFamily="49" charset="-122"/>
                <a:ea typeface="新宋体" panose="02010609030101010101" pitchFamily="49" charset="-122"/>
              </a:rPr>
              <a:t>png</a:t>
            </a:r>
            <a:r>
              <a:rPr lang="en-US" altLang="zh-CN" sz="1100" dirty="0">
                <a:solidFill>
                  <a:srgbClr val="0000FF"/>
                </a:solidFill>
                <a:latin typeface="新宋体" panose="02010609030101010101" pitchFamily="49" charset="-122"/>
                <a:ea typeface="新宋体" panose="02010609030101010101" pitchFamily="49" charset="-122"/>
              </a:rPr>
              <a:t>"</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FF0000"/>
                </a:solidFill>
                <a:latin typeface="新宋体" panose="02010609030101010101" pitchFamily="49" charset="-122"/>
                <a:ea typeface="新宋体" panose="02010609030101010101" pitchFamily="49" charset="-122"/>
              </a:rPr>
              <a:t>href</a:t>
            </a:r>
            <a:r>
              <a:rPr lang="en-US" altLang="zh-CN" sz="1100" dirty="0">
                <a:solidFill>
                  <a:srgbClr val="0000FF"/>
                </a:solidFill>
                <a:latin typeface="新宋体" panose="02010609030101010101" pitchFamily="49" charset="-122"/>
                <a:ea typeface="新宋体" panose="02010609030101010101" pitchFamily="49" charset="-122"/>
              </a:rPr>
              <a:t>="lib/jasmine-2.7.0/jasmine_favicon.png"&gt;</a:t>
            </a:r>
            <a:endParaRPr lang="en-US" altLang="zh-CN" sz="1100" dirty="0">
              <a:solidFill>
                <a:srgbClr val="000000"/>
              </a:solidFill>
              <a:latin typeface="新宋体" panose="02010609030101010101" pitchFamily="49" charset="-122"/>
              <a:ea typeface="新宋体" panose="02010609030101010101" pitchFamily="49" charset="-122"/>
            </a:endParaRP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&lt;</a:t>
            </a:r>
            <a:r>
              <a:rPr lang="en-US" altLang="zh-CN" sz="1100" dirty="0">
                <a:solidFill>
                  <a:srgbClr val="800000"/>
                </a:solidFill>
                <a:latin typeface="新宋体" panose="02010609030101010101" pitchFamily="49" charset="-122"/>
                <a:ea typeface="新宋体" panose="02010609030101010101" pitchFamily="49" charset="-122"/>
              </a:rPr>
              <a:t>link</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FF0000"/>
                </a:solidFill>
                <a:latin typeface="新宋体" panose="02010609030101010101" pitchFamily="49" charset="-122"/>
                <a:ea typeface="新宋体" panose="02010609030101010101" pitchFamily="49" charset="-122"/>
              </a:rPr>
              <a:t>rel</a:t>
            </a:r>
            <a:r>
              <a:rPr lang="en-US" altLang="zh-CN" sz="1100" dirty="0">
                <a:solidFill>
                  <a:srgbClr val="0000FF"/>
                </a:solidFill>
                <a:latin typeface="新宋体" panose="02010609030101010101" pitchFamily="49" charset="-122"/>
                <a:ea typeface="新宋体" panose="02010609030101010101" pitchFamily="49" charset="-122"/>
              </a:rPr>
              <a:t>="stylesheet"</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FF0000"/>
                </a:solidFill>
                <a:latin typeface="新宋体" panose="02010609030101010101" pitchFamily="49" charset="-122"/>
                <a:ea typeface="新宋体" panose="02010609030101010101" pitchFamily="49" charset="-122"/>
              </a:rPr>
              <a:t>href</a:t>
            </a:r>
            <a:r>
              <a:rPr lang="en-US" altLang="zh-CN" sz="1100" dirty="0">
                <a:solidFill>
                  <a:srgbClr val="0000FF"/>
                </a:solidFill>
                <a:latin typeface="新宋体" panose="02010609030101010101" pitchFamily="49" charset="-122"/>
                <a:ea typeface="新宋体" panose="02010609030101010101" pitchFamily="49" charset="-122"/>
              </a:rPr>
              <a:t>="lib/jasmine-2.7.0/jasmine.css"&gt;</a:t>
            </a:r>
            <a:endParaRPr lang="en-US" altLang="zh-CN" sz="1100" dirty="0">
              <a:solidFill>
                <a:srgbClr val="000000"/>
              </a:solidFill>
              <a:latin typeface="新宋体" panose="02010609030101010101" pitchFamily="49" charset="-122"/>
              <a:ea typeface="新宋体" panose="02010609030101010101" pitchFamily="49" charset="-122"/>
            </a:endParaRP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&lt;</a:t>
            </a:r>
            <a:r>
              <a:rPr lang="en-US" altLang="zh-CN" sz="1100" dirty="0">
                <a:solidFill>
                  <a:srgbClr val="800000"/>
                </a:solidFill>
                <a:latin typeface="新宋体" panose="02010609030101010101" pitchFamily="49" charset="-122"/>
                <a:ea typeface="新宋体" panose="02010609030101010101" pitchFamily="49" charset="-122"/>
              </a:rPr>
              <a:t>script</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FF0000"/>
                </a:solidFill>
                <a:latin typeface="新宋体" panose="02010609030101010101" pitchFamily="49" charset="-122"/>
                <a:ea typeface="新宋体" panose="02010609030101010101" pitchFamily="49" charset="-122"/>
              </a:rPr>
              <a:t>src</a:t>
            </a:r>
            <a:r>
              <a:rPr lang="en-US" altLang="zh-CN" sz="1100" dirty="0">
                <a:solidFill>
                  <a:srgbClr val="0000FF"/>
                </a:solidFill>
                <a:latin typeface="新宋体" panose="02010609030101010101" pitchFamily="49" charset="-122"/>
                <a:ea typeface="新宋体" panose="02010609030101010101" pitchFamily="49" charset="-122"/>
              </a:rPr>
              <a:t>="lib/jasmine-2.7.0/jasmine.js"&gt;&lt;/</a:t>
            </a:r>
            <a:r>
              <a:rPr lang="en-US" altLang="zh-CN" sz="1100" dirty="0">
                <a:solidFill>
                  <a:srgbClr val="800000"/>
                </a:solidFill>
                <a:latin typeface="新宋体" panose="02010609030101010101" pitchFamily="49" charset="-122"/>
                <a:ea typeface="新宋体" panose="02010609030101010101" pitchFamily="49" charset="-122"/>
              </a:rPr>
              <a:t>script</a:t>
            </a:r>
            <a:r>
              <a:rPr lang="en-US" altLang="zh-CN" sz="1100" dirty="0">
                <a:solidFill>
                  <a:srgbClr val="0000FF"/>
                </a:solidFill>
                <a:latin typeface="新宋体" panose="02010609030101010101" pitchFamily="49" charset="-122"/>
                <a:ea typeface="新宋体" panose="02010609030101010101" pitchFamily="49" charset="-122"/>
              </a:rPr>
              <a:t>&gt;</a:t>
            </a:r>
            <a:endParaRPr lang="en-US" altLang="zh-CN" sz="1100" dirty="0">
              <a:solidFill>
                <a:srgbClr val="000000"/>
              </a:solidFill>
              <a:latin typeface="新宋体" panose="02010609030101010101" pitchFamily="49" charset="-122"/>
              <a:ea typeface="新宋体" panose="02010609030101010101" pitchFamily="49" charset="-122"/>
            </a:endParaRP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&lt;</a:t>
            </a:r>
            <a:r>
              <a:rPr lang="en-US" altLang="zh-CN" sz="1100" dirty="0">
                <a:solidFill>
                  <a:srgbClr val="800000"/>
                </a:solidFill>
                <a:latin typeface="新宋体" panose="02010609030101010101" pitchFamily="49" charset="-122"/>
                <a:ea typeface="新宋体" panose="02010609030101010101" pitchFamily="49" charset="-122"/>
              </a:rPr>
              <a:t>script</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FF0000"/>
                </a:solidFill>
                <a:latin typeface="新宋体" panose="02010609030101010101" pitchFamily="49" charset="-122"/>
                <a:ea typeface="新宋体" panose="02010609030101010101" pitchFamily="49" charset="-122"/>
              </a:rPr>
              <a:t>src</a:t>
            </a:r>
            <a:r>
              <a:rPr lang="en-US" altLang="zh-CN" sz="1100" dirty="0">
                <a:solidFill>
                  <a:srgbClr val="0000FF"/>
                </a:solidFill>
                <a:latin typeface="新宋体" panose="02010609030101010101" pitchFamily="49" charset="-122"/>
                <a:ea typeface="新宋体" panose="02010609030101010101" pitchFamily="49" charset="-122"/>
              </a:rPr>
              <a:t>="lib/jasmine-2.7.0/jasmine-html.js"&gt;&lt;/</a:t>
            </a:r>
            <a:r>
              <a:rPr lang="en-US" altLang="zh-CN" sz="1100" dirty="0">
                <a:solidFill>
                  <a:srgbClr val="800000"/>
                </a:solidFill>
                <a:latin typeface="新宋体" panose="02010609030101010101" pitchFamily="49" charset="-122"/>
                <a:ea typeface="新宋体" panose="02010609030101010101" pitchFamily="49" charset="-122"/>
              </a:rPr>
              <a:t>script</a:t>
            </a:r>
            <a:r>
              <a:rPr lang="en-US" altLang="zh-CN" sz="1100" dirty="0">
                <a:solidFill>
                  <a:srgbClr val="0000FF"/>
                </a:solidFill>
                <a:latin typeface="新宋体" panose="02010609030101010101" pitchFamily="49" charset="-122"/>
                <a:ea typeface="新宋体" panose="02010609030101010101" pitchFamily="49" charset="-122"/>
              </a:rPr>
              <a:t>&gt;</a:t>
            </a:r>
            <a:endParaRPr lang="en-US" altLang="zh-CN" sz="1100" dirty="0">
              <a:solidFill>
                <a:srgbClr val="000000"/>
              </a:solidFill>
              <a:latin typeface="新宋体" panose="02010609030101010101" pitchFamily="49" charset="-122"/>
              <a:ea typeface="新宋体" panose="02010609030101010101" pitchFamily="49" charset="-122"/>
            </a:endParaRP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&lt;</a:t>
            </a:r>
            <a:r>
              <a:rPr lang="en-US" altLang="zh-CN" sz="1100" dirty="0">
                <a:solidFill>
                  <a:srgbClr val="800000"/>
                </a:solidFill>
                <a:latin typeface="新宋体" panose="02010609030101010101" pitchFamily="49" charset="-122"/>
                <a:ea typeface="新宋体" panose="02010609030101010101" pitchFamily="49" charset="-122"/>
              </a:rPr>
              <a:t>script</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FF0000"/>
                </a:solidFill>
                <a:latin typeface="新宋体" panose="02010609030101010101" pitchFamily="49" charset="-122"/>
                <a:ea typeface="新宋体" panose="02010609030101010101" pitchFamily="49" charset="-122"/>
              </a:rPr>
              <a:t>src</a:t>
            </a:r>
            <a:r>
              <a:rPr lang="en-US" altLang="zh-CN" sz="1100" dirty="0">
                <a:solidFill>
                  <a:srgbClr val="0000FF"/>
                </a:solidFill>
                <a:latin typeface="新宋体" panose="02010609030101010101" pitchFamily="49" charset="-122"/>
                <a:ea typeface="新宋体" panose="02010609030101010101" pitchFamily="49" charset="-122"/>
              </a:rPr>
              <a:t>="lib/jasmine-2.7.0/boot.js"&gt;&lt;/</a:t>
            </a:r>
            <a:r>
              <a:rPr lang="en-US" altLang="zh-CN" sz="1100" dirty="0">
                <a:solidFill>
                  <a:srgbClr val="800000"/>
                </a:solidFill>
                <a:latin typeface="新宋体" panose="02010609030101010101" pitchFamily="49" charset="-122"/>
                <a:ea typeface="新宋体" panose="02010609030101010101" pitchFamily="49" charset="-122"/>
              </a:rPr>
              <a:t>script</a:t>
            </a:r>
            <a:r>
              <a:rPr lang="en-US" altLang="zh-CN" sz="1100" dirty="0">
                <a:solidFill>
                  <a:srgbClr val="0000FF"/>
                </a:solidFill>
                <a:latin typeface="新宋体" panose="02010609030101010101" pitchFamily="49" charset="-122"/>
                <a:ea typeface="新宋体" panose="02010609030101010101" pitchFamily="49" charset="-122"/>
              </a:rPr>
              <a:t>&gt;</a:t>
            </a:r>
            <a:endParaRPr lang="en-US" altLang="zh-CN" sz="1100" dirty="0">
              <a:solidFill>
                <a:srgbClr val="000000"/>
              </a:solidFill>
              <a:latin typeface="新宋体" panose="02010609030101010101" pitchFamily="49" charset="-122"/>
              <a:ea typeface="新宋体" panose="02010609030101010101" pitchFamily="49" charset="-122"/>
            </a:endParaRP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&lt;</a:t>
            </a:r>
            <a:r>
              <a:rPr lang="en-US" altLang="zh-CN" sz="1100" dirty="0">
                <a:solidFill>
                  <a:srgbClr val="800000"/>
                </a:solidFill>
                <a:latin typeface="新宋体" panose="02010609030101010101" pitchFamily="49" charset="-122"/>
                <a:ea typeface="新宋体" panose="02010609030101010101" pitchFamily="49" charset="-122"/>
              </a:rPr>
              <a:t>script</a:t>
            </a:r>
            <a:r>
              <a:rPr lang="en-US" altLang="zh-CN" sz="1100" dirty="0">
                <a:solidFill>
                  <a:srgbClr val="0000FF"/>
                </a:solidFill>
                <a:latin typeface="新宋体" panose="02010609030101010101" pitchFamily="49" charset="-122"/>
                <a:ea typeface="新宋体" panose="02010609030101010101" pitchFamily="49" charset="-122"/>
              </a:rPr>
              <a:t>&gt;</a:t>
            </a:r>
            <a:endParaRPr lang="en-US" altLang="zh-CN" sz="1100" dirty="0">
              <a:solidFill>
                <a:srgbClr val="000000"/>
              </a:solidFill>
              <a:latin typeface="新宋体" panose="02010609030101010101" pitchFamily="49" charset="-122"/>
              <a:ea typeface="新宋体" panose="02010609030101010101" pitchFamily="49" charset="-122"/>
            </a:endParaRPr>
          </a:p>
          <a:p>
            <a:r>
              <a:rPr lang="en-US" altLang="zh-CN" sz="1100" dirty="0">
                <a:solidFill>
                  <a:srgbClr val="000000"/>
                </a:solidFill>
                <a:latin typeface="新宋体" panose="02010609030101010101" pitchFamily="49" charset="-122"/>
                <a:ea typeface="新宋体" panose="02010609030101010101" pitchFamily="49" charset="-122"/>
              </a:rPr>
              <a:t>        describe(</a:t>
            </a:r>
            <a:r>
              <a:rPr lang="en-US" altLang="zh-CN" sz="1100" dirty="0">
                <a:solidFill>
                  <a:srgbClr val="A31515"/>
                </a:solidFill>
                <a:latin typeface="新宋体" panose="02010609030101010101" pitchFamily="49" charset="-122"/>
                <a:ea typeface="新宋体" panose="02010609030101010101" pitchFamily="49" charset="-122"/>
              </a:rPr>
              <a:t>"</a:t>
            </a:r>
            <a:r>
              <a:rPr lang="zh-CN" altLang="en-US" sz="1100" dirty="0">
                <a:solidFill>
                  <a:srgbClr val="A31515"/>
                </a:solidFill>
                <a:latin typeface="新宋体" panose="02010609030101010101" pitchFamily="49" charset="-122"/>
                <a:ea typeface="新宋体" panose="02010609030101010101" pitchFamily="49" charset="-122"/>
              </a:rPr>
              <a:t>测试集合，相当于一个类</a:t>
            </a:r>
            <a:r>
              <a:rPr lang="en-US" altLang="zh-CN" sz="1100" dirty="0">
                <a:solidFill>
                  <a:srgbClr val="A31515"/>
                </a:solidFill>
                <a:latin typeface="新宋体" panose="02010609030101010101" pitchFamily="49" charset="-122"/>
                <a:ea typeface="新宋体" panose="02010609030101010101" pitchFamily="49" charset="-122"/>
              </a:rPr>
              <a:t>"</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function</a:t>
            </a:r>
            <a:r>
              <a:rPr lang="en-US" altLang="zh-CN" sz="1100" dirty="0">
                <a:solidFill>
                  <a:srgbClr val="000000"/>
                </a:solidFill>
                <a:latin typeface="新宋体" panose="02010609030101010101" pitchFamily="49" charset="-122"/>
                <a:ea typeface="新宋体" panose="02010609030101010101" pitchFamily="49" charset="-122"/>
              </a:rPr>
              <a:t> () {</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8000"/>
                </a:solidFill>
                <a:latin typeface="新宋体" panose="02010609030101010101" pitchFamily="49" charset="-122"/>
                <a:ea typeface="新宋体" panose="02010609030101010101" pitchFamily="49" charset="-122"/>
              </a:rPr>
              <a:t>//</a:t>
            </a:r>
            <a:r>
              <a:rPr lang="zh-CN" altLang="en-US" sz="1100" dirty="0">
                <a:solidFill>
                  <a:srgbClr val="008000"/>
                </a:solidFill>
                <a:latin typeface="新宋体" panose="02010609030101010101" pitchFamily="49" charset="-122"/>
                <a:ea typeface="新宋体" panose="02010609030101010101" pitchFamily="49" charset="-122"/>
              </a:rPr>
              <a:t>定义一个模拟对象</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var</a:t>
            </a:r>
            <a:r>
              <a:rPr lang="en-US" altLang="zh-CN" sz="1100" dirty="0">
                <a:solidFill>
                  <a:srgbClr val="000000"/>
                </a:solidFill>
                <a:latin typeface="新宋体" panose="02010609030101010101" pitchFamily="49" charset="-122"/>
                <a:ea typeface="新宋体" panose="02010609030101010101" pitchFamily="49" charset="-122"/>
              </a:rPr>
              <a:t> mockObj001;</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000000"/>
                </a:solidFill>
                <a:latin typeface="新宋体" panose="02010609030101010101" pitchFamily="49" charset="-122"/>
                <a:ea typeface="新宋体" panose="02010609030101010101" pitchFamily="49" charset="-122"/>
              </a:rPr>
              <a:t>beforeEach</a:t>
            </a:r>
            <a:r>
              <a:rPr lang="en-US" altLang="zh-CN" sz="1100" dirty="0">
                <a:solidFill>
                  <a:srgbClr val="000000"/>
                </a:solidFill>
                <a:latin typeface="新宋体" panose="02010609030101010101" pitchFamily="49" charset="-122"/>
                <a:ea typeface="新宋体" panose="02010609030101010101" pitchFamily="49" charset="-122"/>
              </a:rPr>
              <a:t>(</a:t>
            </a:r>
            <a:r>
              <a:rPr lang="en-US" altLang="zh-CN" sz="1100" dirty="0">
                <a:solidFill>
                  <a:srgbClr val="0000FF"/>
                </a:solidFill>
                <a:latin typeface="新宋体" panose="02010609030101010101" pitchFamily="49" charset="-122"/>
                <a:ea typeface="新宋体" panose="02010609030101010101" pitchFamily="49" charset="-122"/>
              </a:rPr>
              <a:t>function</a:t>
            </a:r>
            <a:r>
              <a:rPr lang="en-US" altLang="zh-CN" sz="1100" dirty="0">
                <a:solidFill>
                  <a:srgbClr val="000000"/>
                </a:solidFill>
                <a:latin typeface="新宋体" panose="02010609030101010101" pitchFamily="49" charset="-122"/>
                <a:ea typeface="新宋体" panose="02010609030101010101" pitchFamily="49" charset="-122"/>
              </a:rPr>
              <a:t> () {</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8000"/>
                </a:solidFill>
                <a:latin typeface="新宋体" panose="02010609030101010101" pitchFamily="49" charset="-122"/>
                <a:ea typeface="新宋体" panose="02010609030101010101" pitchFamily="49" charset="-122"/>
              </a:rPr>
              <a:t>//</a:t>
            </a:r>
            <a:r>
              <a:rPr lang="zh-CN" altLang="en-US" sz="1100" dirty="0">
                <a:solidFill>
                  <a:srgbClr val="008000"/>
                </a:solidFill>
                <a:latin typeface="新宋体" panose="02010609030101010101" pitchFamily="49" charset="-122"/>
                <a:ea typeface="新宋体" panose="02010609030101010101" pitchFamily="49" charset="-122"/>
              </a:rPr>
              <a:t>初始化模拟对象，并定义模拟测试方法</a:t>
            </a:r>
          </a:p>
          <a:p>
            <a:r>
              <a:rPr lang="en-US" altLang="zh-CN" sz="1100" dirty="0">
                <a:solidFill>
                  <a:srgbClr val="000000"/>
                </a:solidFill>
                <a:latin typeface="新宋体" panose="02010609030101010101" pitchFamily="49" charset="-122"/>
                <a:ea typeface="新宋体" panose="02010609030101010101" pitchFamily="49" charset="-122"/>
              </a:rPr>
              <a:t>                mockObj001 = {</a:t>
            </a:r>
          </a:p>
          <a:p>
            <a:r>
              <a:rPr lang="en-US" altLang="zh-CN" sz="1100" dirty="0">
                <a:solidFill>
                  <a:srgbClr val="000000"/>
                </a:solidFill>
                <a:latin typeface="新宋体" panose="02010609030101010101" pitchFamily="49" charset="-122"/>
                <a:ea typeface="新宋体" panose="02010609030101010101" pitchFamily="49" charset="-122"/>
              </a:rPr>
              <a:t>                    getCount1: </a:t>
            </a:r>
            <a:r>
              <a:rPr lang="en-US" altLang="zh-CN" sz="1100" dirty="0">
                <a:solidFill>
                  <a:srgbClr val="0000FF"/>
                </a:solidFill>
                <a:latin typeface="新宋体" panose="02010609030101010101" pitchFamily="49" charset="-122"/>
                <a:ea typeface="新宋体" panose="02010609030101010101" pitchFamily="49" charset="-122"/>
              </a:rPr>
              <a:t>function</a:t>
            </a:r>
            <a:r>
              <a:rPr lang="en-US" altLang="zh-CN" sz="1100" dirty="0">
                <a:solidFill>
                  <a:srgbClr val="000000"/>
                </a:solidFill>
                <a:latin typeface="新宋体" panose="02010609030101010101" pitchFamily="49" charset="-122"/>
                <a:ea typeface="新宋体" panose="02010609030101010101" pitchFamily="49" charset="-122"/>
              </a:rPr>
              <a:t> () {</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               </a:t>
            </a:r>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00"/>
                </a:solidFill>
                <a:latin typeface="新宋体" panose="02010609030101010101" pitchFamily="49" charset="-122"/>
                <a:ea typeface="新宋体" panose="02010609030101010101" pitchFamily="49" charset="-122"/>
              </a:rPr>
              <a:t>};</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8000"/>
                </a:solidFill>
                <a:latin typeface="新宋体" panose="02010609030101010101" pitchFamily="49" charset="-122"/>
                <a:ea typeface="新宋体" panose="02010609030101010101" pitchFamily="49" charset="-122"/>
              </a:rPr>
              <a:t>//</a:t>
            </a:r>
            <a:r>
              <a:rPr lang="zh-CN" altLang="en-US" sz="1100" dirty="0">
                <a:solidFill>
                  <a:srgbClr val="008000"/>
                </a:solidFill>
                <a:latin typeface="新宋体" panose="02010609030101010101" pitchFamily="49" charset="-122"/>
                <a:ea typeface="新宋体" panose="02010609030101010101" pitchFamily="49" charset="-122"/>
              </a:rPr>
              <a:t>定义方法返回值</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000000"/>
                </a:solidFill>
                <a:latin typeface="新宋体" panose="02010609030101010101" pitchFamily="49" charset="-122"/>
                <a:ea typeface="新宋体" panose="02010609030101010101" pitchFamily="49" charset="-122"/>
              </a:rPr>
              <a:t>spyOn</a:t>
            </a:r>
            <a:r>
              <a:rPr lang="en-US" altLang="zh-CN" sz="1100" dirty="0">
                <a:solidFill>
                  <a:srgbClr val="000000"/>
                </a:solidFill>
                <a:latin typeface="新宋体" panose="02010609030101010101" pitchFamily="49" charset="-122"/>
                <a:ea typeface="新宋体" panose="02010609030101010101" pitchFamily="49" charset="-122"/>
              </a:rPr>
              <a:t>(mockObj001, </a:t>
            </a:r>
            <a:r>
              <a:rPr lang="en-US" altLang="zh-CN" sz="1100" dirty="0">
                <a:solidFill>
                  <a:srgbClr val="A31515"/>
                </a:solidFill>
                <a:latin typeface="新宋体" panose="02010609030101010101" pitchFamily="49" charset="-122"/>
                <a:ea typeface="新宋体" panose="02010609030101010101" pitchFamily="49" charset="-122"/>
              </a:rPr>
              <a:t>'getCount1'</a:t>
            </a:r>
            <a:r>
              <a:rPr lang="en-US" altLang="zh-CN" sz="1100" dirty="0">
                <a:solidFill>
                  <a:srgbClr val="000000"/>
                </a:solidFill>
                <a:latin typeface="新宋体" panose="02010609030101010101" pitchFamily="49" charset="-122"/>
                <a:ea typeface="新宋体" panose="02010609030101010101" pitchFamily="49" charset="-122"/>
              </a:rPr>
              <a:t>).</a:t>
            </a:r>
            <a:r>
              <a:rPr lang="en-US" altLang="zh-CN" sz="1100" dirty="0" err="1">
                <a:solidFill>
                  <a:srgbClr val="000000"/>
                </a:solidFill>
                <a:latin typeface="新宋体" panose="02010609030101010101" pitchFamily="49" charset="-122"/>
                <a:ea typeface="新宋体" panose="02010609030101010101" pitchFamily="49" charset="-122"/>
              </a:rPr>
              <a:t>and.returnValue</a:t>
            </a:r>
            <a:r>
              <a:rPr lang="en-US" altLang="zh-CN" sz="1100" dirty="0">
                <a:solidFill>
                  <a:srgbClr val="000000"/>
                </a:solidFill>
                <a:latin typeface="新宋体" panose="02010609030101010101" pitchFamily="49" charset="-122"/>
                <a:ea typeface="新宋体" panose="02010609030101010101" pitchFamily="49" charset="-122"/>
              </a:rPr>
              <a:t>(111);</a:t>
            </a:r>
            <a:r>
              <a:rPr lang="zh-CN" altLang="en-US" sz="1100" dirty="0">
                <a:solidFill>
                  <a:srgbClr val="000000"/>
                </a:solidFill>
                <a:latin typeface="新宋体" panose="02010609030101010101" pitchFamily="49" charset="-122"/>
                <a:ea typeface="新宋体" panose="02010609030101010101" pitchFamily="49" charset="-122"/>
              </a:rPr>
              <a:t>        </a:t>
            </a:r>
          </a:p>
          <a:p>
            <a:r>
              <a:rPr lang="en-US" altLang="zh-CN" sz="1100" dirty="0">
                <a:solidFill>
                  <a:srgbClr val="000000"/>
                </a:solidFill>
                <a:latin typeface="新宋体" panose="02010609030101010101" pitchFamily="49" charset="-122"/>
                <a:ea typeface="新宋体" panose="02010609030101010101" pitchFamily="49" charset="-122"/>
              </a:rPr>
              <a:t>            });</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8000"/>
                </a:solidFill>
                <a:latin typeface="新宋体" panose="02010609030101010101" pitchFamily="49" charset="-122"/>
                <a:ea typeface="新宋体" panose="02010609030101010101" pitchFamily="49" charset="-122"/>
              </a:rPr>
              <a:t>//</a:t>
            </a:r>
            <a:r>
              <a:rPr lang="zh-CN" altLang="en-US" sz="1100" dirty="0">
                <a:solidFill>
                  <a:srgbClr val="008000"/>
                </a:solidFill>
                <a:latin typeface="新宋体" panose="02010609030101010101" pitchFamily="49" charset="-122"/>
                <a:ea typeface="新宋体" panose="02010609030101010101" pitchFamily="49" charset="-122"/>
              </a:rPr>
              <a:t>测试方法</a:t>
            </a:r>
            <a:r>
              <a:rPr lang="en-US" altLang="zh-CN" sz="1100" dirty="0">
                <a:solidFill>
                  <a:srgbClr val="008000"/>
                </a:solidFill>
                <a:latin typeface="新宋体" panose="02010609030101010101" pitchFamily="49" charset="-122"/>
                <a:ea typeface="新宋体" panose="02010609030101010101" pitchFamily="49" charset="-122"/>
              </a:rPr>
              <a:t>1</a:t>
            </a:r>
          </a:p>
          <a:p>
            <a:r>
              <a:rPr lang="en-US" altLang="zh-CN" sz="1100" dirty="0">
                <a:solidFill>
                  <a:srgbClr val="000000"/>
                </a:solidFill>
                <a:latin typeface="新宋体" panose="02010609030101010101" pitchFamily="49" charset="-122"/>
                <a:ea typeface="新宋体" panose="02010609030101010101" pitchFamily="49" charset="-122"/>
              </a:rPr>
              <a:t>            it(</a:t>
            </a:r>
            <a:r>
              <a:rPr lang="en-US" altLang="zh-CN" sz="1100" dirty="0">
                <a:solidFill>
                  <a:srgbClr val="A31515"/>
                </a:solidFill>
                <a:latin typeface="新宋体" panose="02010609030101010101" pitchFamily="49" charset="-122"/>
                <a:ea typeface="新宋体" panose="02010609030101010101" pitchFamily="49" charset="-122"/>
              </a:rPr>
              <a:t>"</a:t>
            </a:r>
            <a:r>
              <a:rPr lang="zh-CN" altLang="en-US" sz="1100" dirty="0">
                <a:solidFill>
                  <a:srgbClr val="A31515"/>
                </a:solidFill>
                <a:latin typeface="新宋体" panose="02010609030101010101" pitchFamily="49" charset="-122"/>
                <a:ea typeface="新宋体" panose="02010609030101010101" pitchFamily="49" charset="-122"/>
              </a:rPr>
              <a:t>测试</a:t>
            </a:r>
            <a:r>
              <a:rPr lang="en-US" altLang="zh-CN" sz="1100" dirty="0">
                <a:solidFill>
                  <a:srgbClr val="A31515"/>
                </a:solidFill>
                <a:latin typeface="新宋体" panose="02010609030101010101" pitchFamily="49" charset="-122"/>
                <a:ea typeface="新宋体" panose="02010609030101010101" pitchFamily="49" charset="-122"/>
              </a:rPr>
              <a:t>testFuntion001"</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function</a:t>
            </a:r>
            <a:r>
              <a:rPr lang="en-US" altLang="zh-CN" sz="1100" dirty="0">
                <a:solidFill>
                  <a:srgbClr val="000000"/>
                </a:solidFill>
                <a:latin typeface="新宋体" panose="02010609030101010101" pitchFamily="49" charset="-122"/>
                <a:ea typeface="新宋体" panose="02010609030101010101" pitchFamily="49" charset="-122"/>
              </a:rPr>
              <a:t> () {</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var</a:t>
            </a:r>
            <a:r>
              <a:rPr lang="en-US" altLang="zh-CN" sz="1100" dirty="0">
                <a:solidFill>
                  <a:srgbClr val="000000"/>
                </a:solidFill>
                <a:latin typeface="新宋体" panose="02010609030101010101" pitchFamily="49" charset="-122"/>
                <a:ea typeface="新宋体" panose="02010609030101010101" pitchFamily="49" charset="-122"/>
              </a:rPr>
              <a:t> result = testFuntion001(mockObj001);</a:t>
            </a:r>
          </a:p>
          <a:p>
            <a:r>
              <a:rPr lang="en-US" altLang="zh-CN" sz="1100" dirty="0">
                <a:solidFill>
                  <a:srgbClr val="000000"/>
                </a:solidFill>
                <a:latin typeface="新宋体" panose="02010609030101010101" pitchFamily="49" charset="-122"/>
                <a:ea typeface="新宋体" panose="02010609030101010101" pitchFamily="49" charset="-122"/>
              </a:rPr>
              <a:t>                expect(112).toBe(result);</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         });</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8000"/>
                </a:solidFill>
                <a:latin typeface="新宋体" panose="02010609030101010101" pitchFamily="49" charset="-122"/>
                <a:ea typeface="新宋体" panose="02010609030101010101" pitchFamily="49" charset="-122"/>
              </a:rPr>
              <a:t>//</a:t>
            </a:r>
            <a:r>
              <a:rPr lang="zh-CN" altLang="en-US" sz="1100" dirty="0">
                <a:solidFill>
                  <a:srgbClr val="008000"/>
                </a:solidFill>
                <a:latin typeface="新宋体" panose="02010609030101010101" pitchFamily="49" charset="-122"/>
                <a:ea typeface="新宋体" panose="02010609030101010101" pitchFamily="49" charset="-122"/>
              </a:rPr>
              <a:t>被测试方法</a:t>
            </a:r>
            <a:r>
              <a:rPr lang="en-US" altLang="zh-CN" sz="1100" dirty="0">
                <a:solidFill>
                  <a:srgbClr val="008000"/>
                </a:solidFill>
                <a:latin typeface="新宋体" panose="02010609030101010101" pitchFamily="49" charset="-122"/>
                <a:ea typeface="新宋体" panose="02010609030101010101" pitchFamily="49" charset="-122"/>
              </a:rPr>
              <a:t>1</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function</a:t>
            </a:r>
            <a:r>
              <a:rPr lang="en-US" altLang="zh-CN" sz="1100" dirty="0">
                <a:solidFill>
                  <a:srgbClr val="000000"/>
                </a:solidFill>
                <a:latin typeface="新宋体" panose="02010609030101010101" pitchFamily="49" charset="-122"/>
                <a:ea typeface="新宋体" panose="02010609030101010101" pitchFamily="49" charset="-122"/>
              </a:rPr>
              <a:t> testFuntion001(</a:t>
            </a:r>
            <a:r>
              <a:rPr lang="en-US" altLang="zh-CN" sz="1100" dirty="0" err="1">
                <a:solidFill>
                  <a:srgbClr val="000000"/>
                </a:solidFill>
                <a:latin typeface="新宋体" panose="02010609030101010101" pitchFamily="49" charset="-122"/>
                <a:ea typeface="新宋体" panose="02010609030101010101" pitchFamily="49" charset="-122"/>
              </a:rPr>
              <a:t>obj</a:t>
            </a:r>
            <a:r>
              <a:rPr lang="en-US" altLang="zh-CN" sz="1100" dirty="0">
                <a:solidFill>
                  <a:srgbClr val="000000"/>
                </a:solidFill>
                <a:latin typeface="新宋体" panose="02010609030101010101" pitchFamily="49" charset="-122"/>
                <a:ea typeface="新宋体" panose="02010609030101010101" pitchFamily="49" charset="-122"/>
              </a:rPr>
              <a:t>) {</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var</a:t>
            </a:r>
            <a:r>
              <a:rPr lang="en-US" altLang="zh-CN" sz="1100" dirty="0">
                <a:solidFill>
                  <a:srgbClr val="000000"/>
                </a:solidFill>
                <a:latin typeface="新宋体" panose="02010609030101010101" pitchFamily="49" charset="-122"/>
                <a:ea typeface="新宋体" panose="02010609030101010101" pitchFamily="49" charset="-122"/>
              </a:rPr>
              <a:t> result = obj.getCount1();</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return</a:t>
            </a:r>
            <a:r>
              <a:rPr lang="en-US" altLang="zh-CN" sz="1100" dirty="0">
                <a:solidFill>
                  <a:srgbClr val="000000"/>
                </a:solidFill>
                <a:latin typeface="新宋体" panose="02010609030101010101" pitchFamily="49" charset="-122"/>
                <a:ea typeface="新宋体" panose="02010609030101010101" pitchFamily="49" charset="-122"/>
              </a:rPr>
              <a:t> result + 1;</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FF"/>
                </a:solidFill>
                <a:latin typeface="新宋体" panose="02010609030101010101" pitchFamily="49" charset="-122"/>
                <a:ea typeface="新宋体" panose="02010609030101010101" pitchFamily="49" charset="-122"/>
              </a:rPr>
              <a:t>&lt;/</a:t>
            </a:r>
            <a:r>
              <a:rPr lang="en-US" altLang="zh-CN" sz="1100" dirty="0">
                <a:solidFill>
                  <a:srgbClr val="800000"/>
                </a:solidFill>
                <a:latin typeface="新宋体" panose="02010609030101010101" pitchFamily="49" charset="-122"/>
                <a:ea typeface="新宋体" panose="02010609030101010101" pitchFamily="49" charset="-122"/>
              </a:rPr>
              <a:t>script</a:t>
            </a:r>
            <a:r>
              <a:rPr lang="en-US" altLang="zh-CN" sz="1100" dirty="0">
                <a:solidFill>
                  <a:srgbClr val="0000FF"/>
                </a:solidFill>
                <a:latin typeface="新宋体" panose="02010609030101010101" pitchFamily="49" charset="-122"/>
                <a:ea typeface="新宋体" panose="02010609030101010101" pitchFamily="49" charset="-122"/>
              </a:rPr>
              <a:t>&gt;</a:t>
            </a:r>
            <a:endParaRPr lang="zh-CN" altLang="en-US" sz="1100" dirty="0"/>
          </a:p>
        </p:txBody>
      </p:sp>
    </p:spTree>
    <p:extLst>
      <p:ext uri="{BB962C8B-B14F-4D97-AF65-F5344CB8AC3E}">
        <p14:creationId xmlns:p14="http://schemas.microsoft.com/office/powerpoint/2010/main" val="132952516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5036520" y="2754644"/>
            <a:ext cx="300055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a:t>Karma</a:t>
            </a:r>
            <a:endParaRPr lang="zh-CN" altLang="en-US" sz="6600" dirty="0"/>
          </a:p>
        </p:txBody>
      </p:sp>
      <p:sp>
        <p:nvSpPr>
          <p:cNvPr id="7" name="矩形 6">
            <a:extLst>
              <a:ext uri="{FF2B5EF4-FFF2-40B4-BE49-F238E27FC236}">
                <a16:creationId xmlns:a16="http://schemas.microsoft.com/office/drawing/2014/main" id="{B5D3FAB0-1B62-4C52-8A4B-8D7848980550}"/>
              </a:ext>
            </a:extLst>
          </p:cNvPr>
          <p:cNvSpPr/>
          <p:nvPr/>
        </p:nvSpPr>
        <p:spPr>
          <a:xfrm>
            <a:off x="4772702" y="3729587"/>
            <a:ext cx="2990306" cy="369332"/>
          </a:xfrm>
          <a:prstGeom prst="rect">
            <a:avLst/>
          </a:prstGeom>
        </p:spPr>
        <p:txBody>
          <a:bodyPr wrap="none">
            <a:spAutoFit/>
          </a:bodyPr>
          <a:lstStyle/>
          <a:p>
            <a:r>
              <a:rPr lang="zh-CN" altLang="en-US" dirty="0"/>
              <a:t>http://karma-runner.github.io</a:t>
            </a:r>
          </a:p>
        </p:txBody>
      </p:sp>
    </p:spTree>
    <p:extLst>
      <p:ext uri="{BB962C8B-B14F-4D97-AF65-F5344CB8AC3E}">
        <p14:creationId xmlns:p14="http://schemas.microsoft.com/office/powerpoint/2010/main" val="3773675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标题 1">
            <a:extLst>
              <a:ext uri="{FF2B5EF4-FFF2-40B4-BE49-F238E27FC236}">
                <a16:creationId xmlns:a16="http://schemas.microsoft.com/office/drawing/2014/main" id="{2B69AD9C-0099-4762-AB50-7EAC2BA537FB}"/>
              </a:ext>
            </a:extLst>
          </p:cNvPr>
          <p:cNvSpPr txBox="1">
            <a:spLocks/>
          </p:cNvSpPr>
          <p:nvPr/>
        </p:nvSpPr>
        <p:spPr>
          <a:xfrm>
            <a:off x="838200" y="508002"/>
            <a:ext cx="10515600" cy="9749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Service Fabric</a:t>
            </a:r>
            <a:endParaRPr lang="zh-CN" altLang="en-US" dirty="0"/>
          </a:p>
        </p:txBody>
      </p:sp>
      <p:sp>
        <p:nvSpPr>
          <p:cNvPr id="2" name="矩形 1">
            <a:extLst>
              <a:ext uri="{FF2B5EF4-FFF2-40B4-BE49-F238E27FC236}">
                <a16:creationId xmlns:a16="http://schemas.microsoft.com/office/drawing/2014/main" id="{0FB20B88-6A99-43F5-8FCF-571E565621B9}"/>
              </a:ext>
            </a:extLst>
          </p:cNvPr>
          <p:cNvSpPr/>
          <p:nvPr/>
        </p:nvSpPr>
        <p:spPr>
          <a:xfrm>
            <a:off x="1731523" y="1857984"/>
            <a:ext cx="9066179" cy="1477328"/>
          </a:xfrm>
          <a:prstGeom prst="rect">
            <a:avLst/>
          </a:prstGeom>
        </p:spPr>
        <p:txBody>
          <a:bodyPr wrap="square">
            <a:spAutoFit/>
          </a:bodyPr>
          <a:lstStyle/>
          <a:p>
            <a:r>
              <a:rPr lang="en-US" altLang="zh-CN" dirty="0">
                <a:solidFill>
                  <a:srgbClr val="000000"/>
                </a:solidFill>
                <a:latin typeface="Verdana" panose="020B0604030504040204" pitchFamily="34" charset="0"/>
              </a:rPr>
              <a:t>Service Fabric</a:t>
            </a:r>
            <a:r>
              <a:rPr lang="zh-CN" altLang="en-US" dirty="0">
                <a:solidFill>
                  <a:srgbClr val="000000"/>
                </a:solidFill>
                <a:latin typeface="Verdana" panose="020B0604030504040204" pitchFamily="34" charset="0"/>
              </a:rPr>
              <a:t>是微软开发的一套支撑高可用高伸缩云服务的框架，其核心部分是一个分布式系统平台，用于构建可扩展的可靠应用。在便于封装可部署代码的同时，支持创建无状态和有状态的微服务，通过云平台来伸缩他们，来应对高复杂度、低延迟、数据密集的情况。开发者和系统管理员可以免于处理复杂的基础设施问题，将精力更多地投入到所构建应用程序的实现上。</a:t>
            </a:r>
            <a:endParaRPr lang="zh-CN" altLang="en-US" dirty="0"/>
          </a:p>
        </p:txBody>
      </p:sp>
    </p:spTree>
    <p:extLst>
      <p:ext uri="{BB962C8B-B14F-4D97-AF65-F5344CB8AC3E}">
        <p14:creationId xmlns:p14="http://schemas.microsoft.com/office/powerpoint/2010/main" val="174558664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Karma</a:t>
            </a:r>
            <a:endParaRPr lang="zh-CN" altLang="en-US" dirty="0"/>
          </a:p>
        </p:txBody>
      </p:sp>
      <p:sp>
        <p:nvSpPr>
          <p:cNvPr id="6" name="矩形 5">
            <a:extLst>
              <a:ext uri="{FF2B5EF4-FFF2-40B4-BE49-F238E27FC236}">
                <a16:creationId xmlns:a16="http://schemas.microsoft.com/office/drawing/2014/main" id="{B30629D4-5D23-4D7D-8EDF-8B9A41852695}"/>
              </a:ext>
            </a:extLst>
          </p:cNvPr>
          <p:cNvSpPr/>
          <p:nvPr/>
        </p:nvSpPr>
        <p:spPr>
          <a:xfrm>
            <a:off x="2322991" y="1228765"/>
            <a:ext cx="7716360" cy="3939540"/>
          </a:xfrm>
          <a:prstGeom prst="rect">
            <a:avLst/>
          </a:prstGeom>
        </p:spPr>
        <p:txBody>
          <a:bodyPr wrap="square">
            <a:spAutoFit/>
          </a:bodyPr>
          <a:lstStyle/>
          <a:p>
            <a:r>
              <a:rPr lang="en-US" altLang="zh-CN" dirty="0">
                <a:solidFill>
                  <a:srgbClr val="000000"/>
                </a:solidFill>
                <a:latin typeface="新宋体" panose="02010609030101010101" pitchFamily="49" charset="-122"/>
                <a:ea typeface="新宋体" panose="02010609030101010101" pitchFamily="49" charset="-122"/>
              </a:rPr>
              <a:t>1</a:t>
            </a:r>
            <a:r>
              <a:rPr lang="zh-CN" altLang="en-US" dirty="0">
                <a:solidFill>
                  <a:srgbClr val="000000"/>
                </a:solidFill>
                <a:latin typeface="新宋体" panose="02010609030101010101" pitchFamily="49" charset="-122"/>
                <a:ea typeface="新宋体" panose="02010609030101010101" pitchFamily="49" charset="-122"/>
              </a:rPr>
              <a:t>、安装</a:t>
            </a:r>
            <a:r>
              <a:rPr lang="en-US" altLang="zh-CN" dirty="0">
                <a:solidFill>
                  <a:srgbClr val="000000"/>
                </a:solidFill>
                <a:latin typeface="新宋体" panose="02010609030101010101" pitchFamily="49" charset="-122"/>
                <a:ea typeface="新宋体" panose="02010609030101010101" pitchFamily="49" charset="-122"/>
              </a:rPr>
              <a:t>node.js</a:t>
            </a:r>
            <a:r>
              <a:rPr lang="zh-CN" altLang="en-US" dirty="0">
                <a:solidFill>
                  <a:srgbClr val="000000"/>
                </a:solidFill>
                <a:latin typeface="新宋体" panose="02010609030101010101" pitchFamily="49" charset="-122"/>
                <a:ea typeface="新宋体" panose="02010609030101010101" pitchFamily="49" charset="-122"/>
              </a:rPr>
              <a:t>最新版</a:t>
            </a:r>
          </a:p>
          <a:p>
            <a:r>
              <a:rPr lang="en-US" altLang="zh-CN" dirty="0">
                <a:solidFill>
                  <a:srgbClr val="000000"/>
                </a:solidFill>
                <a:latin typeface="新宋体" panose="02010609030101010101" pitchFamily="49" charset="-122"/>
                <a:ea typeface="新宋体" panose="02010609030101010101" pitchFamily="49" charset="-122"/>
              </a:rPr>
              <a:t>2</a:t>
            </a:r>
            <a:r>
              <a:rPr lang="zh-CN" altLang="en-US" dirty="0">
                <a:solidFill>
                  <a:srgbClr val="000000"/>
                </a:solidFill>
                <a:latin typeface="新宋体" panose="02010609030101010101" pitchFamily="49" charset="-122"/>
                <a:ea typeface="新宋体" panose="02010609030101010101" pitchFamily="49" charset="-122"/>
              </a:rPr>
              <a:t>、打开</a:t>
            </a:r>
            <a:r>
              <a:rPr lang="en-US" altLang="zh-CN" dirty="0">
                <a:solidFill>
                  <a:srgbClr val="000000"/>
                </a:solidFill>
                <a:latin typeface="新宋体" panose="02010609030101010101" pitchFamily="49" charset="-122"/>
                <a:ea typeface="新宋体" panose="02010609030101010101" pitchFamily="49" charset="-122"/>
              </a:rPr>
              <a:t>node command prompt</a:t>
            </a:r>
          </a:p>
          <a:p>
            <a:r>
              <a:rPr lang="en-US" altLang="zh-CN" dirty="0">
                <a:solidFill>
                  <a:srgbClr val="000000"/>
                </a:solidFill>
                <a:latin typeface="新宋体" panose="02010609030101010101" pitchFamily="49" charset="-122"/>
                <a:ea typeface="新宋体" panose="02010609030101010101" pitchFamily="49" charset="-122"/>
              </a:rPr>
              <a:t>3</a:t>
            </a:r>
            <a:r>
              <a:rPr lang="zh-CN" altLang="en-US" dirty="0">
                <a:solidFill>
                  <a:srgbClr val="000000"/>
                </a:solidFill>
                <a:latin typeface="新宋体" panose="02010609030101010101" pitchFamily="49" charset="-122"/>
                <a:ea typeface="新宋体" panose="02010609030101010101" pitchFamily="49" charset="-122"/>
              </a:rPr>
              <a:t>、安装</a:t>
            </a:r>
            <a:r>
              <a:rPr lang="en-US" altLang="zh-CN" dirty="0">
                <a:solidFill>
                  <a:srgbClr val="000000"/>
                </a:solidFill>
                <a:latin typeface="新宋体" panose="02010609030101010101" pitchFamily="49" charset="-122"/>
                <a:ea typeface="新宋体" panose="02010609030101010101" pitchFamily="49" charset="-122"/>
              </a:rPr>
              <a:t>karma</a:t>
            </a:r>
            <a:r>
              <a:rPr lang="zh-CN" altLang="en-US" dirty="0">
                <a:solidFill>
                  <a:srgbClr val="000000"/>
                </a:solidFill>
                <a:latin typeface="新宋体" panose="02010609030101010101" pitchFamily="49" charset="-122"/>
                <a:ea typeface="新宋体" panose="02010609030101010101" pitchFamily="49" charset="-122"/>
              </a:rPr>
              <a:t>：</a:t>
            </a:r>
            <a:r>
              <a:rPr lang="en-US" altLang="zh-CN" dirty="0" err="1">
                <a:solidFill>
                  <a:srgbClr val="000000"/>
                </a:solidFill>
                <a:latin typeface="新宋体" panose="02010609030101010101" pitchFamily="49" charset="-122"/>
                <a:ea typeface="新宋体" panose="02010609030101010101" pitchFamily="49" charset="-122"/>
              </a:rPr>
              <a:t>npm</a:t>
            </a:r>
            <a:r>
              <a:rPr lang="en-US" altLang="zh-CN" dirty="0">
                <a:solidFill>
                  <a:srgbClr val="000000"/>
                </a:solidFill>
                <a:latin typeface="新宋体" panose="02010609030101010101" pitchFamily="49" charset="-122"/>
                <a:ea typeface="新宋体" panose="02010609030101010101" pitchFamily="49" charset="-122"/>
              </a:rPr>
              <a:t> install -g karma</a:t>
            </a:r>
          </a:p>
          <a:p>
            <a:r>
              <a:rPr lang="en-US" altLang="zh-CN" dirty="0">
                <a:solidFill>
                  <a:srgbClr val="000000"/>
                </a:solidFill>
                <a:latin typeface="新宋体" panose="02010609030101010101" pitchFamily="49" charset="-122"/>
                <a:ea typeface="新宋体" panose="02010609030101010101" pitchFamily="49" charset="-122"/>
              </a:rPr>
              <a:t>4</a:t>
            </a:r>
            <a:r>
              <a:rPr lang="zh-CN" altLang="en-US" dirty="0">
                <a:solidFill>
                  <a:srgbClr val="000000"/>
                </a:solidFill>
                <a:latin typeface="新宋体" panose="02010609030101010101" pitchFamily="49" charset="-122"/>
                <a:ea typeface="新宋体" panose="02010609030101010101" pitchFamily="49" charset="-122"/>
              </a:rPr>
              <a:t>、初始化</a:t>
            </a:r>
            <a:r>
              <a:rPr lang="en-US" altLang="zh-CN" dirty="0">
                <a:solidFill>
                  <a:srgbClr val="000000"/>
                </a:solidFill>
                <a:latin typeface="新宋体" panose="02010609030101010101" pitchFamily="49" charset="-122"/>
                <a:ea typeface="新宋体" panose="02010609030101010101" pitchFamily="49" charset="-122"/>
              </a:rPr>
              <a:t>karma</a:t>
            </a:r>
            <a:r>
              <a:rPr lang="zh-CN" altLang="en-US" dirty="0">
                <a:solidFill>
                  <a:srgbClr val="000000"/>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karma </a:t>
            </a:r>
            <a:r>
              <a:rPr lang="en-US" altLang="zh-CN" dirty="0" err="1">
                <a:solidFill>
                  <a:srgbClr val="000000"/>
                </a:solidFill>
                <a:latin typeface="新宋体" panose="02010609030101010101" pitchFamily="49" charset="-122"/>
                <a:ea typeface="新宋体" panose="02010609030101010101" pitchFamily="49" charset="-122"/>
              </a:rPr>
              <a:t>init</a:t>
            </a:r>
            <a:r>
              <a:rPr lang="zh-CN" altLang="en-US" dirty="0">
                <a:solidFill>
                  <a:srgbClr val="000000"/>
                </a:solidFill>
                <a:latin typeface="新宋体" panose="02010609030101010101" pitchFamily="49" charset="-122"/>
                <a:ea typeface="新宋体" panose="02010609030101010101" pitchFamily="49" charset="-122"/>
              </a:rPr>
              <a:t>（会逐步提示配置选项）</a:t>
            </a:r>
          </a:p>
          <a:p>
            <a:r>
              <a:rPr lang="zh-CN" altLang="en-US" dirty="0">
                <a:solidFill>
                  <a:srgbClr val="000000"/>
                </a:solidFill>
                <a:latin typeface="新宋体" panose="02010609030101010101" pitchFamily="49" charset="-122"/>
                <a:ea typeface="新宋体" panose="02010609030101010101" pitchFamily="49" charset="-122"/>
              </a:rPr>
              <a:t>   会生成</a:t>
            </a:r>
            <a:r>
              <a:rPr lang="en-US" altLang="zh-CN" dirty="0">
                <a:solidFill>
                  <a:srgbClr val="000000"/>
                </a:solidFill>
                <a:latin typeface="新宋体" panose="02010609030101010101" pitchFamily="49" charset="-122"/>
                <a:ea typeface="新宋体" panose="02010609030101010101" pitchFamily="49" charset="-122"/>
              </a:rPr>
              <a:t>karma.conf.js</a:t>
            </a:r>
          </a:p>
          <a:p>
            <a:r>
              <a:rPr lang="en-US" altLang="zh-CN" dirty="0">
                <a:solidFill>
                  <a:srgbClr val="000000"/>
                </a:solidFill>
                <a:latin typeface="新宋体" panose="02010609030101010101" pitchFamily="49" charset="-122"/>
                <a:ea typeface="新宋体" panose="02010609030101010101" pitchFamily="49" charset="-122"/>
              </a:rPr>
              <a:t>5</a:t>
            </a:r>
            <a:r>
              <a:rPr lang="zh-CN" altLang="en-US" dirty="0">
                <a:solidFill>
                  <a:srgbClr val="000000"/>
                </a:solidFill>
                <a:latin typeface="新宋体" panose="02010609030101010101" pitchFamily="49" charset="-122"/>
                <a:ea typeface="新宋体" panose="02010609030101010101" pitchFamily="49" charset="-122"/>
              </a:rPr>
              <a:t>、安装</a:t>
            </a:r>
            <a:r>
              <a:rPr lang="en-US" altLang="zh-CN" dirty="0">
                <a:solidFill>
                  <a:srgbClr val="000000"/>
                </a:solidFill>
                <a:latin typeface="新宋体" panose="02010609030101010101" pitchFamily="49" charset="-122"/>
                <a:ea typeface="新宋体" panose="02010609030101010101" pitchFamily="49" charset="-122"/>
              </a:rPr>
              <a:t>karma-jasmine</a:t>
            </a:r>
            <a:r>
              <a:rPr lang="zh-CN" altLang="en-US" dirty="0">
                <a:solidFill>
                  <a:srgbClr val="000000"/>
                </a:solidFill>
                <a:latin typeface="新宋体" panose="02010609030101010101" pitchFamily="49" charset="-122"/>
                <a:ea typeface="新宋体" panose="02010609030101010101" pitchFamily="49" charset="-122"/>
              </a:rPr>
              <a:t>：</a:t>
            </a:r>
            <a:r>
              <a:rPr lang="en-US" altLang="zh-CN" dirty="0" err="1">
                <a:solidFill>
                  <a:srgbClr val="000000"/>
                </a:solidFill>
                <a:latin typeface="新宋体" panose="02010609030101010101" pitchFamily="49" charset="-122"/>
                <a:ea typeface="新宋体" panose="02010609030101010101" pitchFamily="49" charset="-122"/>
              </a:rPr>
              <a:t>npm</a:t>
            </a:r>
            <a:r>
              <a:rPr lang="en-US" altLang="zh-CN" dirty="0">
                <a:solidFill>
                  <a:srgbClr val="000000"/>
                </a:solidFill>
                <a:latin typeface="新宋体" panose="02010609030101010101" pitchFamily="49" charset="-122"/>
                <a:ea typeface="新宋体" panose="02010609030101010101" pitchFamily="49" charset="-122"/>
              </a:rPr>
              <a:t> install -g karma-jasmine</a:t>
            </a:r>
          </a:p>
          <a:p>
            <a:r>
              <a:rPr lang="en-US" altLang="zh-CN" dirty="0">
                <a:solidFill>
                  <a:srgbClr val="000000"/>
                </a:solidFill>
                <a:latin typeface="新宋体" panose="02010609030101010101" pitchFamily="49" charset="-122"/>
                <a:ea typeface="新宋体" panose="02010609030101010101" pitchFamily="49" charset="-122"/>
              </a:rPr>
              <a:t>6</a:t>
            </a:r>
            <a:r>
              <a:rPr lang="zh-CN" altLang="en-US" dirty="0">
                <a:solidFill>
                  <a:srgbClr val="000000"/>
                </a:solidFill>
                <a:latin typeface="新宋体" panose="02010609030101010101" pitchFamily="49" charset="-122"/>
                <a:ea typeface="新宋体" panose="02010609030101010101" pitchFamily="49" charset="-122"/>
              </a:rPr>
              <a:t>、安装</a:t>
            </a:r>
            <a:r>
              <a:rPr lang="en-US" altLang="zh-CN" dirty="0">
                <a:solidFill>
                  <a:srgbClr val="000000"/>
                </a:solidFill>
                <a:latin typeface="新宋体" panose="02010609030101010101" pitchFamily="49" charset="-122"/>
                <a:ea typeface="新宋体" panose="02010609030101010101" pitchFamily="49" charset="-122"/>
              </a:rPr>
              <a:t>karma-coverage</a:t>
            </a:r>
            <a:r>
              <a:rPr lang="zh-CN" altLang="en-US" dirty="0">
                <a:solidFill>
                  <a:srgbClr val="000000"/>
                </a:solidFill>
                <a:latin typeface="新宋体" panose="02010609030101010101" pitchFamily="49" charset="-122"/>
                <a:ea typeface="新宋体" panose="02010609030101010101" pitchFamily="49" charset="-122"/>
              </a:rPr>
              <a:t>：</a:t>
            </a:r>
            <a:r>
              <a:rPr lang="en-US" altLang="zh-CN" dirty="0" err="1">
                <a:solidFill>
                  <a:srgbClr val="000000"/>
                </a:solidFill>
                <a:latin typeface="新宋体" panose="02010609030101010101" pitchFamily="49" charset="-122"/>
                <a:ea typeface="新宋体" panose="02010609030101010101" pitchFamily="49" charset="-122"/>
              </a:rPr>
              <a:t>npm</a:t>
            </a:r>
            <a:r>
              <a:rPr lang="en-US" altLang="zh-CN" dirty="0">
                <a:solidFill>
                  <a:srgbClr val="000000"/>
                </a:solidFill>
                <a:latin typeface="新宋体" panose="02010609030101010101" pitchFamily="49" charset="-122"/>
                <a:ea typeface="新宋体" panose="02010609030101010101" pitchFamily="49" charset="-122"/>
              </a:rPr>
              <a:t> install -g karma-coverage</a:t>
            </a:r>
          </a:p>
          <a:p>
            <a:r>
              <a:rPr lang="en-US" altLang="zh-CN" dirty="0">
                <a:solidFill>
                  <a:srgbClr val="000000"/>
                </a:solidFill>
                <a:latin typeface="新宋体" panose="02010609030101010101" pitchFamily="49" charset="-122"/>
                <a:ea typeface="新宋体" panose="02010609030101010101" pitchFamily="49" charset="-122"/>
              </a:rPr>
              <a:t>7</a:t>
            </a:r>
            <a:r>
              <a:rPr lang="zh-CN" altLang="en-US" dirty="0">
                <a:solidFill>
                  <a:srgbClr val="000000"/>
                </a:solidFill>
                <a:latin typeface="新宋体" panose="02010609030101010101" pitchFamily="49" charset="-122"/>
                <a:ea typeface="新宋体" panose="02010609030101010101" pitchFamily="49" charset="-122"/>
              </a:rPr>
              <a:t>、在</a:t>
            </a:r>
            <a:r>
              <a:rPr lang="en-US" altLang="zh-CN" dirty="0">
                <a:solidFill>
                  <a:srgbClr val="000000"/>
                </a:solidFill>
                <a:latin typeface="新宋体" panose="02010609030101010101" pitchFamily="49" charset="-122"/>
                <a:ea typeface="新宋体" panose="02010609030101010101" pitchFamily="49" charset="-122"/>
              </a:rPr>
              <a:t>karma.conf.js</a:t>
            </a:r>
            <a:r>
              <a:rPr lang="zh-CN" altLang="en-US" dirty="0">
                <a:solidFill>
                  <a:srgbClr val="000000"/>
                </a:solidFill>
                <a:latin typeface="新宋体" panose="02010609030101010101" pitchFamily="49" charset="-122"/>
                <a:ea typeface="新宋体" panose="02010609030101010101" pitchFamily="49" charset="-122"/>
              </a:rPr>
              <a:t>同目录下创建</a:t>
            </a:r>
            <a:r>
              <a:rPr lang="en-US" altLang="zh-CN" dirty="0">
                <a:solidFill>
                  <a:srgbClr val="000000"/>
                </a:solidFill>
                <a:latin typeface="新宋体" panose="02010609030101010101" pitchFamily="49" charset="-122"/>
                <a:ea typeface="新宋体" panose="02010609030101010101" pitchFamily="49" charset="-122"/>
              </a:rPr>
              <a:t>src.js</a:t>
            </a:r>
            <a:r>
              <a:rPr lang="zh-CN" altLang="en-US" dirty="0">
                <a:solidFill>
                  <a:srgbClr val="000000"/>
                </a:solidFill>
                <a:latin typeface="新宋体" panose="02010609030101010101" pitchFamily="49" charset="-122"/>
                <a:ea typeface="新宋体" panose="02010609030101010101" pitchFamily="49" charset="-122"/>
              </a:rPr>
              <a:t>和</a:t>
            </a:r>
            <a:r>
              <a:rPr lang="en-US" altLang="zh-CN" dirty="0">
                <a:solidFill>
                  <a:srgbClr val="000000"/>
                </a:solidFill>
                <a:latin typeface="新宋体" panose="02010609030101010101" pitchFamily="49" charset="-122"/>
                <a:ea typeface="新宋体" panose="02010609030101010101" pitchFamily="49" charset="-122"/>
              </a:rPr>
              <a:t>test.js</a:t>
            </a:r>
          </a:p>
          <a:p>
            <a:r>
              <a:rPr lang="en-US" altLang="zh-CN" dirty="0">
                <a:solidFill>
                  <a:srgbClr val="000000"/>
                </a:solidFill>
                <a:latin typeface="新宋体" panose="02010609030101010101" pitchFamily="49" charset="-122"/>
                <a:ea typeface="新宋体" panose="02010609030101010101" pitchFamily="49" charset="-122"/>
              </a:rPr>
              <a:t>src.js</a:t>
            </a:r>
          </a:p>
          <a:p>
            <a:r>
              <a:rPr lang="en-US" altLang="zh-CN" sz="1100" dirty="0">
                <a:solidFill>
                  <a:srgbClr val="000000"/>
                </a:solidFill>
                <a:latin typeface="新宋体" panose="02010609030101010101" pitchFamily="49" charset="-122"/>
                <a:ea typeface="新宋体" panose="02010609030101010101" pitchFamily="49" charset="-122"/>
              </a:rPr>
              <a:t>function reverse(name){</a:t>
            </a:r>
          </a:p>
          <a:p>
            <a:r>
              <a:rPr lang="en-US" altLang="zh-CN" sz="1100" dirty="0">
                <a:solidFill>
                  <a:srgbClr val="000000"/>
                </a:solidFill>
                <a:latin typeface="新宋体" panose="02010609030101010101" pitchFamily="49" charset="-122"/>
                <a:ea typeface="新宋体" panose="02010609030101010101" pitchFamily="49" charset="-122"/>
              </a:rPr>
              <a:t>if(name!='</a:t>
            </a:r>
            <a:r>
              <a:rPr lang="en-US" altLang="zh-CN" sz="1100" dirty="0" err="1">
                <a:solidFill>
                  <a:srgbClr val="000000"/>
                </a:solidFill>
                <a:latin typeface="新宋体" panose="02010609030101010101" pitchFamily="49" charset="-122"/>
                <a:ea typeface="新宋体" panose="02010609030101010101" pitchFamily="49" charset="-122"/>
              </a:rPr>
              <a:t>abcd</a:t>
            </a:r>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return </a:t>
            </a:r>
            <a:r>
              <a:rPr lang="en-US" altLang="zh-CN" sz="1100" dirty="0" err="1">
                <a:solidFill>
                  <a:srgbClr val="000000"/>
                </a:solidFill>
                <a:latin typeface="新宋体" panose="02010609030101010101" pitchFamily="49" charset="-122"/>
                <a:ea typeface="新宋体" panose="02010609030101010101" pitchFamily="49" charset="-122"/>
              </a:rPr>
              <a:t>name.split</a:t>
            </a:r>
            <a:r>
              <a:rPr lang="en-US" altLang="zh-CN" sz="1100" dirty="0">
                <a:solidFill>
                  <a:srgbClr val="000000"/>
                </a:solidFill>
                <a:latin typeface="新宋体" panose="02010609030101010101" pitchFamily="49" charset="-122"/>
                <a:ea typeface="新宋体" panose="02010609030101010101" pitchFamily="49" charset="-122"/>
              </a:rPr>
              <a:t>("").reverse().join("");</a:t>
            </a:r>
          </a:p>
          <a:p>
            <a:r>
              <a:rPr lang="en-US" altLang="zh-CN" sz="1100" dirty="0">
                <a:solidFill>
                  <a:srgbClr val="000000"/>
                </a:solidFill>
                <a:latin typeface="新宋体" panose="02010609030101010101" pitchFamily="49" charset="-122"/>
                <a:ea typeface="新宋体" panose="02010609030101010101" pitchFamily="49" charset="-122"/>
              </a:rPr>
              <a:t>}else{</a:t>
            </a:r>
          </a:p>
          <a:p>
            <a:r>
              <a:rPr lang="en-US" altLang="zh-CN" sz="1100" dirty="0">
                <a:solidFill>
                  <a:srgbClr val="000000"/>
                </a:solidFill>
                <a:latin typeface="新宋体" panose="02010609030101010101" pitchFamily="49" charset="-122"/>
                <a:ea typeface="新宋体" panose="02010609030101010101" pitchFamily="49" charset="-122"/>
              </a:rPr>
              <a:t>    return </a:t>
            </a:r>
            <a:r>
              <a:rPr lang="en-US" altLang="zh-CN" sz="1100" dirty="0" err="1">
                <a:solidFill>
                  <a:srgbClr val="000000"/>
                </a:solidFill>
                <a:latin typeface="新宋体" panose="02010609030101010101" pitchFamily="49" charset="-122"/>
                <a:ea typeface="新宋体" panose="02010609030101010101" pitchFamily="49" charset="-122"/>
              </a:rPr>
              <a:t>name.split</a:t>
            </a:r>
            <a:r>
              <a:rPr lang="en-US" altLang="zh-CN" sz="1100" dirty="0">
                <a:solidFill>
                  <a:srgbClr val="000000"/>
                </a:solidFill>
                <a:latin typeface="新宋体" panose="02010609030101010101" pitchFamily="49" charset="-122"/>
                <a:ea typeface="新宋体" panose="02010609030101010101" pitchFamily="49" charset="-122"/>
              </a:rPr>
              <a:t>("").reverse().join("")+"1";</a:t>
            </a:r>
          </a:p>
          <a:p>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a:t>
            </a:r>
          </a:p>
        </p:txBody>
      </p:sp>
    </p:spTree>
    <p:extLst>
      <p:ext uri="{BB962C8B-B14F-4D97-AF65-F5344CB8AC3E}">
        <p14:creationId xmlns:p14="http://schemas.microsoft.com/office/powerpoint/2010/main" val="118625020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Karma</a:t>
            </a:r>
            <a:endParaRPr lang="zh-CN" altLang="en-US" dirty="0"/>
          </a:p>
        </p:txBody>
      </p:sp>
      <p:sp>
        <p:nvSpPr>
          <p:cNvPr id="6" name="矩形 5">
            <a:extLst>
              <a:ext uri="{FF2B5EF4-FFF2-40B4-BE49-F238E27FC236}">
                <a16:creationId xmlns:a16="http://schemas.microsoft.com/office/drawing/2014/main" id="{B30629D4-5D23-4D7D-8EDF-8B9A41852695}"/>
              </a:ext>
            </a:extLst>
          </p:cNvPr>
          <p:cNvSpPr/>
          <p:nvPr/>
        </p:nvSpPr>
        <p:spPr>
          <a:xfrm>
            <a:off x="2374591" y="1163431"/>
            <a:ext cx="7769626" cy="4985980"/>
          </a:xfrm>
          <a:prstGeom prst="rect">
            <a:avLst/>
          </a:prstGeom>
        </p:spPr>
        <p:txBody>
          <a:bodyPr wrap="square">
            <a:spAutoFit/>
          </a:bodyPr>
          <a:lstStyle/>
          <a:p>
            <a:r>
              <a:rPr lang="en-US" altLang="zh-CN" dirty="0">
                <a:solidFill>
                  <a:srgbClr val="000000"/>
                </a:solidFill>
                <a:latin typeface="新宋体" panose="02010609030101010101" pitchFamily="49" charset="-122"/>
                <a:ea typeface="新宋体" panose="02010609030101010101" pitchFamily="49" charset="-122"/>
              </a:rPr>
              <a:t>test.js</a:t>
            </a:r>
          </a:p>
          <a:p>
            <a:r>
              <a:rPr lang="en-US" altLang="zh-CN" sz="1100" dirty="0">
                <a:solidFill>
                  <a:srgbClr val="000000"/>
                </a:solidFill>
                <a:latin typeface="新宋体" panose="02010609030101010101" pitchFamily="49" charset="-122"/>
                <a:ea typeface="新宋体" panose="02010609030101010101" pitchFamily="49" charset="-122"/>
              </a:rPr>
              <a:t>describe("</a:t>
            </a:r>
            <a:r>
              <a:rPr lang="zh-CN" altLang="en-US" sz="1100" dirty="0">
                <a:solidFill>
                  <a:srgbClr val="000000"/>
                </a:solidFill>
                <a:latin typeface="新宋体" panose="02010609030101010101" pitchFamily="49" charset="-122"/>
                <a:ea typeface="新宋体" panose="02010609030101010101" pitchFamily="49" charset="-122"/>
              </a:rPr>
              <a:t>测试集合</a:t>
            </a:r>
            <a:r>
              <a:rPr lang="en-US" altLang="zh-CN" sz="1100" dirty="0">
                <a:solidFill>
                  <a:srgbClr val="000000"/>
                </a:solidFill>
                <a:latin typeface="新宋体" panose="02010609030101010101" pitchFamily="49" charset="-122"/>
                <a:ea typeface="新宋体" panose="02010609030101010101" pitchFamily="49" charset="-122"/>
              </a:rPr>
              <a:t>", function() {</a:t>
            </a:r>
          </a:p>
          <a:p>
            <a:r>
              <a:rPr lang="en-US" altLang="zh-CN" sz="1100" dirty="0">
                <a:solidFill>
                  <a:srgbClr val="000000"/>
                </a:solidFill>
                <a:latin typeface="新宋体" panose="02010609030101010101" pitchFamily="49" charset="-122"/>
                <a:ea typeface="新宋体" panose="02010609030101010101" pitchFamily="49" charset="-122"/>
              </a:rPr>
              <a:t>it("reverse</a:t>
            </a:r>
            <a:r>
              <a:rPr lang="zh-CN" altLang="en-US" sz="1100" dirty="0">
                <a:solidFill>
                  <a:srgbClr val="000000"/>
                </a:solidFill>
                <a:latin typeface="新宋体" panose="02010609030101010101" pitchFamily="49" charset="-122"/>
                <a:ea typeface="新宋体" panose="02010609030101010101" pitchFamily="49" charset="-122"/>
              </a:rPr>
              <a:t>测试</a:t>
            </a:r>
            <a:r>
              <a:rPr lang="en-US" altLang="zh-CN" sz="1100" dirty="0">
                <a:solidFill>
                  <a:srgbClr val="000000"/>
                </a:solidFill>
                <a:latin typeface="新宋体" panose="02010609030101010101" pitchFamily="49" charset="-122"/>
                <a:ea typeface="新宋体" panose="02010609030101010101" pitchFamily="49" charset="-122"/>
              </a:rPr>
              <a:t>",function(){</a:t>
            </a:r>
          </a:p>
          <a:p>
            <a:r>
              <a:rPr lang="en-US" altLang="zh-CN" sz="1100" dirty="0">
                <a:solidFill>
                  <a:srgbClr val="000000"/>
                </a:solidFill>
                <a:latin typeface="新宋体" panose="02010609030101010101" pitchFamily="49" charset="-122"/>
                <a:ea typeface="新宋体" panose="02010609030101010101" pitchFamily="49" charset="-122"/>
              </a:rPr>
              <a:t>expect("DCBA").</a:t>
            </a:r>
            <a:r>
              <a:rPr lang="en-US" altLang="zh-CN" sz="1100" dirty="0" err="1">
                <a:solidFill>
                  <a:srgbClr val="000000"/>
                </a:solidFill>
                <a:latin typeface="新宋体" panose="02010609030101010101" pitchFamily="49" charset="-122"/>
                <a:ea typeface="新宋体" panose="02010609030101010101" pitchFamily="49" charset="-122"/>
              </a:rPr>
              <a:t>toEqual</a:t>
            </a:r>
            <a:r>
              <a:rPr lang="en-US" altLang="zh-CN" sz="1100" dirty="0">
                <a:solidFill>
                  <a:srgbClr val="000000"/>
                </a:solidFill>
                <a:latin typeface="新宋体" panose="02010609030101010101" pitchFamily="49" charset="-122"/>
                <a:ea typeface="新宋体" panose="02010609030101010101" pitchFamily="49" charset="-122"/>
              </a:rPr>
              <a:t>(reverse("ABCD"));    </a:t>
            </a:r>
          </a:p>
          <a:p>
            <a:r>
              <a:rPr lang="en-US" altLang="zh-CN" sz="1100" dirty="0">
                <a:solidFill>
                  <a:srgbClr val="000000"/>
                </a:solidFill>
                <a:latin typeface="新宋体" panose="02010609030101010101" pitchFamily="49" charset="-122"/>
                <a:ea typeface="新宋体" panose="02010609030101010101" pitchFamily="49" charset="-122"/>
              </a:rPr>
              <a:t> expect("dcba1").</a:t>
            </a:r>
            <a:r>
              <a:rPr lang="en-US" altLang="zh-CN" sz="1100" dirty="0" err="1">
                <a:solidFill>
                  <a:srgbClr val="000000"/>
                </a:solidFill>
                <a:latin typeface="新宋体" panose="02010609030101010101" pitchFamily="49" charset="-122"/>
                <a:ea typeface="新宋体" panose="02010609030101010101" pitchFamily="49" charset="-122"/>
              </a:rPr>
              <a:t>toEqual</a:t>
            </a:r>
            <a:r>
              <a:rPr lang="en-US" altLang="zh-CN" sz="1100" dirty="0">
                <a:solidFill>
                  <a:srgbClr val="000000"/>
                </a:solidFill>
                <a:latin typeface="新宋体" panose="02010609030101010101" pitchFamily="49" charset="-122"/>
                <a:ea typeface="新宋体" panose="02010609030101010101" pitchFamily="49" charset="-122"/>
              </a:rPr>
              <a:t>(reverse("</a:t>
            </a:r>
            <a:r>
              <a:rPr lang="en-US" altLang="zh-CN" sz="1100" dirty="0" err="1">
                <a:solidFill>
                  <a:srgbClr val="000000"/>
                </a:solidFill>
                <a:latin typeface="新宋体" panose="02010609030101010101" pitchFamily="49" charset="-122"/>
                <a:ea typeface="新宋体" panose="02010609030101010101" pitchFamily="49" charset="-122"/>
              </a:rPr>
              <a:t>abcd</a:t>
            </a:r>
            <a:r>
              <a:rPr lang="en-US" altLang="zh-CN" sz="1100" dirty="0">
                <a:solidFill>
                  <a:srgbClr val="000000"/>
                </a:solidFill>
                <a:latin typeface="新宋体" panose="02010609030101010101" pitchFamily="49" charset="-122"/>
                <a:ea typeface="新宋体" panose="02010609030101010101" pitchFamily="49" charset="-122"/>
              </a:rPr>
              <a:t>"));  </a:t>
            </a:r>
          </a:p>
          <a:p>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a:t>
            </a:r>
          </a:p>
          <a:p>
            <a:endParaRPr lang="en-US" altLang="zh-CN" dirty="0">
              <a:solidFill>
                <a:srgbClr val="000000"/>
              </a:solidFill>
              <a:latin typeface="新宋体" panose="02010609030101010101" pitchFamily="49" charset="-122"/>
              <a:ea typeface="新宋体" panose="02010609030101010101" pitchFamily="49" charset="-122"/>
            </a:endParaRPr>
          </a:p>
          <a:p>
            <a:r>
              <a:rPr lang="en-US" altLang="zh-CN" dirty="0">
                <a:solidFill>
                  <a:srgbClr val="000000"/>
                </a:solidFill>
                <a:latin typeface="新宋体" panose="02010609030101010101" pitchFamily="49" charset="-122"/>
                <a:ea typeface="新宋体" panose="02010609030101010101" pitchFamily="49" charset="-122"/>
              </a:rPr>
              <a:t>8</a:t>
            </a:r>
            <a:r>
              <a:rPr lang="zh-CN" altLang="en-US" dirty="0">
                <a:solidFill>
                  <a:srgbClr val="000000"/>
                </a:solidFill>
                <a:latin typeface="新宋体" panose="02010609030101010101" pitchFamily="49" charset="-122"/>
                <a:ea typeface="新宋体" panose="02010609030101010101" pitchFamily="49" charset="-122"/>
              </a:rPr>
              <a:t>、修改</a:t>
            </a:r>
            <a:r>
              <a:rPr lang="en-US" altLang="zh-CN" dirty="0">
                <a:solidFill>
                  <a:srgbClr val="000000"/>
                </a:solidFill>
                <a:latin typeface="新宋体" panose="02010609030101010101" pitchFamily="49" charset="-122"/>
                <a:ea typeface="新宋体" panose="02010609030101010101" pitchFamily="49" charset="-122"/>
              </a:rPr>
              <a:t>karma.conf.js</a:t>
            </a:r>
            <a:r>
              <a:rPr lang="zh-CN" altLang="en-US" dirty="0">
                <a:solidFill>
                  <a:srgbClr val="000000"/>
                </a:solidFill>
                <a:latin typeface="新宋体" panose="02010609030101010101" pitchFamily="49" charset="-122"/>
                <a:ea typeface="新宋体" panose="02010609030101010101" pitchFamily="49" charset="-122"/>
              </a:rPr>
              <a:t>节点</a:t>
            </a:r>
          </a:p>
          <a:p>
            <a:r>
              <a:rPr lang="en-US" altLang="zh-CN" dirty="0">
                <a:solidFill>
                  <a:srgbClr val="000000"/>
                </a:solidFill>
                <a:latin typeface="新宋体" panose="02010609030101010101" pitchFamily="49" charset="-122"/>
                <a:ea typeface="新宋体" panose="02010609030101010101" pitchFamily="49" charset="-122"/>
              </a:rPr>
              <a:t>files: ['*.</a:t>
            </a:r>
            <a:r>
              <a:rPr lang="en-US" altLang="zh-CN" dirty="0" err="1">
                <a:solidFill>
                  <a:srgbClr val="000000"/>
                </a:solidFill>
                <a:latin typeface="新宋体" panose="02010609030101010101" pitchFamily="49" charset="-122"/>
                <a:ea typeface="新宋体" panose="02010609030101010101" pitchFamily="49" charset="-122"/>
              </a:rPr>
              <a:t>js</a:t>
            </a:r>
            <a:r>
              <a:rPr lang="en-US" altLang="zh-CN" dirty="0">
                <a:solidFill>
                  <a:srgbClr val="000000"/>
                </a:solidFill>
                <a:latin typeface="新宋体" panose="02010609030101010101" pitchFamily="49" charset="-122"/>
                <a:ea typeface="新宋体" panose="02010609030101010101" pitchFamily="49" charset="-122"/>
              </a:rPr>
              <a:t>']</a:t>
            </a:r>
          </a:p>
          <a:p>
            <a:endParaRPr lang="zh-CN" altLang="en-US" dirty="0">
              <a:solidFill>
                <a:srgbClr val="000000"/>
              </a:solidFill>
              <a:latin typeface="新宋体" panose="02010609030101010101" pitchFamily="49" charset="-122"/>
              <a:ea typeface="新宋体" panose="02010609030101010101" pitchFamily="49" charset="-122"/>
            </a:endParaRPr>
          </a:p>
          <a:p>
            <a:r>
              <a:rPr lang="en-US" altLang="zh-CN" dirty="0">
                <a:solidFill>
                  <a:srgbClr val="000000"/>
                </a:solidFill>
                <a:latin typeface="新宋体" panose="02010609030101010101" pitchFamily="49" charset="-122"/>
                <a:ea typeface="新宋体" panose="02010609030101010101" pitchFamily="49" charset="-122"/>
              </a:rPr>
              <a:t>reporters: ['</a:t>
            </a:r>
            <a:r>
              <a:rPr lang="en-US" altLang="zh-CN" dirty="0" err="1">
                <a:solidFill>
                  <a:srgbClr val="000000"/>
                </a:solidFill>
                <a:latin typeface="新宋体" panose="02010609030101010101" pitchFamily="49" charset="-122"/>
                <a:ea typeface="新宋体" panose="02010609030101010101" pitchFamily="49" charset="-122"/>
              </a:rPr>
              <a:t>progress','coverage</a:t>
            </a:r>
            <a:r>
              <a:rPr lang="en-US" altLang="zh-CN" dirty="0">
                <a:solidFill>
                  <a:srgbClr val="000000"/>
                </a:solidFill>
                <a:latin typeface="新宋体" panose="02010609030101010101" pitchFamily="49" charset="-122"/>
                <a:ea typeface="新宋体" panose="02010609030101010101" pitchFamily="49" charset="-122"/>
              </a:rPr>
              <a:t>']</a:t>
            </a:r>
          </a:p>
          <a:p>
            <a:endParaRPr lang="zh-CN" altLang="en-US" dirty="0">
              <a:solidFill>
                <a:srgbClr val="000000"/>
              </a:solidFill>
              <a:latin typeface="新宋体" panose="02010609030101010101" pitchFamily="49" charset="-122"/>
              <a:ea typeface="新宋体" panose="02010609030101010101" pitchFamily="49" charset="-122"/>
            </a:endParaRPr>
          </a:p>
          <a:p>
            <a:r>
              <a:rPr lang="en-US" altLang="zh-CN" dirty="0">
                <a:solidFill>
                  <a:srgbClr val="000000"/>
                </a:solidFill>
                <a:latin typeface="新宋体" panose="02010609030101010101" pitchFamily="49" charset="-122"/>
                <a:ea typeface="新宋体" panose="02010609030101010101" pitchFamily="49" charset="-122"/>
              </a:rPr>
              <a:t>preprocessors : {'src.js': 'coverage'}</a:t>
            </a:r>
          </a:p>
          <a:p>
            <a:endParaRPr lang="zh-CN" altLang="en-US" dirty="0">
              <a:solidFill>
                <a:srgbClr val="000000"/>
              </a:solidFill>
              <a:latin typeface="新宋体" panose="02010609030101010101" pitchFamily="49" charset="-122"/>
              <a:ea typeface="新宋体" panose="02010609030101010101" pitchFamily="49" charset="-122"/>
            </a:endParaRPr>
          </a:p>
          <a:p>
            <a:r>
              <a:rPr lang="en-US" altLang="zh-CN" dirty="0" err="1">
                <a:solidFill>
                  <a:srgbClr val="000000"/>
                </a:solidFill>
                <a:latin typeface="新宋体" panose="02010609030101010101" pitchFamily="49" charset="-122"/>
                <a:ea typeface="新宋体" panose="02010609030101010101" pitchFamily="49" charset="-122"/>
              </a:rPr>
              <a:t>coverageReporter</a:t>
            </a:r>
            <a:r>
              <a:rPr lang="en-US" altLang="zh-CN" dirty="0">
                <a:solidFill>
                  <a:srgbClr val="000000"/>
                </a:solidFill>
                <a:latin typeface="新宋体" panose="02010609030101010101" pitchFamily="49" charset="-122"/>
                <a:ea typeface="新宋体" panose="02010609030101010101" pitchFamily="49" charset="-122"/>
              </a:rPr>
              <a:t>: {</a:t>
            </a:r>
          </a:p>
          <a:p>
            <a:r>
              <a:rPr lang="en-US" altLang="zh-CN" dirty="0">
                <a:solidFill>
                  <a:srgbClr val="000000"/>
                </a:solidFill>
                <a:latin typeface="新宋体" panose="02010609030101010101" pitchFamily="49" charset="-122"/>
                <a:ea typeface="新宋体" panose="02010609030101010101" pitchFamily="49" charset="-122"/>
              </a:rPr>
              <a:t>type : 'html',</a:t>
            </a:r>
          </a:p>
          <a:p>
            <a:r>
              <a:rPr lang="en-US" altLang="zh-CN" dirty="0" err="1">
                <a:solidFill>
                  <a:srgbClr val="000000"/>
                </a:solidFill>
                <a:latin typeface="新宋体" panose="02010609030101010101" pitchFamily="49" charset="-122"/>
                <a:ea typeface="新宋体" panose="02010609030101010101" pitchFamily="49" charset="-122"/>
              </a:rPr>
              <a:t>dir</a:t>
            </a:r>
            <a:r>
              <a:rPr lang="en-US" altLang="zh-CN" dirty="0">
                <a:solidFill>
                  <a:srgbClr val="000000"/>
                </a:solidFill>
                <a:latin typeface="新宋体" panose="02010609030101010101" pitchFamily="49" charset="-122"/>
                <a:ea typeface="新宋体" panose="02010609030101010101" pitchFamily="49" charset="-122"/>
              </a:rPr>
              <a:t> : 'coverage/'</a:t>
            </a:r>
          </a:p>
          <a:p>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9</a:t>
            </a:r>
            <a:r>
              <a:rPr lang="zh-CN" altLang="en-US" dirty="0">
                <a:solidFill>
                  <a:srgbClr val="000000"/>
                </a:solidFill>
                <a:latin typeface="新宋体" panose="02010609030101010101" pitchFamily="49" charset="-122"/>
                <a:ea typeface="新宋体" panose="02010609030101010101" pitchFamily="49" charset="-122"/>
              </a:rPr>
              <a:t>、动行测试：</a:t>
            </a:r>
            <a:r>
              <a:rPr lang="en-US" altLang="zh-CN" dirty="0">
                <a:solidFill>
                  <a:srgbClr val="000000"/>
                </a:solidFill>
                <a:latin typeface="新宋体" panose="02010609030101010101" pitchFamily="49" charset="-122"/>
                <a:ea typeface="新宋体" panose="02010609030101010101" pitchFamily="49" charset="-122"/>
              </a:rPr>
              <a:t>karma start karma.conf.js</a:t>
            </a:r>
            <a:endParaRPr lang="zh-CN" altLang="en-US" dirty="0"/>
          </a:p>
        </p:txBody>
      </p:sp>
    </p:spTree>
    <p:extLst>
      <p:ext uri="{BB962C8B-B14F-4D97-AF65-F5344CB8AC3E}">
        <p14:creationId xmlns:p14="http://schemas.microsoft.com/office/powerpoint/2010/main" val="196628469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a:t>Swagger</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948651330"/>
      </p:ext>
    </p:extLst>
  </p:cSld>
  <p:clrMapOvr>
    <a:overrideClrMapping bg1="lt1" tx1="dk1" bg2="lt2" tx2="dk2" accent1="accent1" accent2="accent2" accent3="accent3" accent4="accent4" accent5="accent5" accent6="accent6" hlink="hlink" folHlink="folHlink"/>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a:t>Butterfly</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004634100"/>
      </p:ext>
    </p:extLst>
  </p:cSld>
  <p:clrMapOvr>
    <a:overrideClrMapping bg1="lt1" tx1="dk1" bg2="lt2" tx2="dk2" accent1="accent1" accent2="accent2" accent3="accent3" accent4="accent4" accent5="accent5" accent6="accent6" hlink="hlink" folHlink="folHlink"/>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err="1"/>
              <a:t>Metrics.App</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108622813"/>
      </p:ext>
    </p:extLst>
  </p:cSld>
  <p:clrMapOvr>
    <a:overrideClrMapping bg1="lt1" tx1="dk1" bg2="lt2" tx2="dk2" accent1="accent1" accent2="accent2" accent3="accent3" accent4="accent4" accent5="accent5" accent6="accent6" hlink="hlink" folHlink="folHlink"/>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err="1"/>
              <a:t>Exceptionless</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59227815"/>
      </p:ext>
    </p:extLst>
  </p:cSld>
  <p:clrMapOvr>
    <a:overrideClrMapping bg1="lt1" tx1="dk1" bg2="lt2" tx2="dk2" accent1="accent1" accent2="accent2" accent3="accent3" accent4="accent4" accent5="accent5" accent6="accent6" hlink="hlink" folHlink="folHlink"/>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a:t>Dapper</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834045792"/>
      </p:ext>
    </p:extLst>
  </p:cSld>
  <p:clrMapOvr>
    <a:overrideClrMapping bg1="lt1" tx1="dk1" bg2="lt2" tx2="dk2" accent1="accent1" accent2="accent2" accent3="accent3" accent4="accent4" accent5="accent5" accent6="accent6" hlink="hlink" folHlink="folHlink"/>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F57F82-851D-4C63-9C5D-1F1CB2415584}"/>
              </a:ext>
            </a:extLst>
          </p:cNvPr>
          <p:cNvSpPr>
            <a:spLocks noGrp="1"/>
          </p:cNvSpPr>
          <p:nvPr>
            <p:ph type="title"/>
          </p:nvPr>
        </p:nvSpPr>
        <p:spPr/>
        <p:txBody>
          <a:bodyPr/>
          <a:lstStyle/>
          <a:p>
            <a:r>
              <a:rPr lang="en-US" altLang="zh-CN" dirty="0"/>
              <a:t>CAP</a:t>
            </a:r>
            <a:r>
              <a:rPr lang="zh-CN" altLang="en-US" dirty="0"/>
              <a:t>定理</a:t>
            </a:r>
          </a:p>
        </p:txBody>
      </p:sp>
      <p:pic>
        <p:nvPicPr>
          <p:cNvPr id="1026" name="Picture 2" descr="https://timgsa.baidu.com/timg?image&amp;quality=80&amp;size=b9999_10000&amp;sec=1522031943520&amp;di=61c2e02f6bed3c1cb108c767f44eebf6&amp;imgtype=0&amp;src=http%3A%2F%2Fimages2015.cnblogs.com%2Fblog%2F801753%2F201511%2F801753-20151107213219867-1667011131.png">
            <a:extLst>
              <a:ext uri="{FF2B5EF4-FFF2-40B4-BE49-F238E27FC236}">
                <a16:creationId xmlns:a16="http://schemas.microsoft.com/office/drawing/2014/main" id="{142124E6-FF5F-4D22-9E25-67FDF96B3AF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92376" y="2197916"/>
            <a:ext cx="3292396" cy="3150671"/>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3F76994C-C344-47BE-A4BF-F30CC6D35B80}"/>
              </a:ext>
            </a:extLst>
          </p:cNvPr>
          <p:cNvSpPr txBox="1"/>
          <p:nvPr/>
        </p:nvSpPr>
        <p:spPr>
          <a:xfrm>
            <a:off x="4412610" y="2197916"/>
            <a:ext cx="7004806" cy="3422708"/>
          </a:xfrm>
          <a:prstGeom prst="rect">
            <a:avLst/>
          </a:prstGeom>
          <a:noFill/>
        </p:spPr>
        <p:txBody>
          <a:bodyPr wrap="square" rtlCol="0">
            <a:spAutoFit/>
          </a:bodyPr>
          <a:lstStyle/>
          <a:p>
            <a:r>
              <a:rPr lang="zh-CN" altLang="en-US" b="1" dirty="0"/>
              <a:t>Ｃ：数据一致性</a:t>
            </a:r>
            <a:r>
              <a:rPr lang="en-US" altLang="zh-CN" dirty="0"/>
              <a:t>(consistency)</a:t>
            </a:r>
            <a:r>
              <a:rPr lang="zh-CN" altLang="en-US" dirty="0"/>
              <a:t>：如果系统对一个写操作返回成功，那么之后的读请求都必须读到这个新数据；如果返回失败，那么所有读操作都不能读到这个数据，对调用者而言数据具有强一致性</a:t>
            </a:r>
            <a:r>
              <a:rPr lang="en-US" altLang="zh-CN" dirty="0"/>
              <a:t>(strong consistency) (</a:t>
            </a:r>
            <a:r>
              <a:rPr lang="zh-CN" altLang="en-US" dirty="0"/>
              <a:t>又叫原子性 </a:t>
            </a:r>
            <a:r>
              <a:rPr lang="en-US" altLang="zh-CN" dirty="0"/>
              <a:t>atomic</a:t>
            </a:r>
            <a:r>
              <a:rPr lang="zh-CN" altLang="en-US" dirty="0"/>
              <a:t>、线性一致性 </a:t>
            </a:r>
            <a:r>
              <a:rPr lang="en-US" altLang="zh-CN" dirty="0"/>
              <a:t>linearizable consistency)</a:t>
            </a:r>
          </a:p>
          <a:p>
            <a:endParaRPr lang="en-US" altLang="zh-CN" dirty="0"/>
          </a:p>
          <a:p>
            <a:r>
              <a:rPr lang="en-US" altLang="zh-CN" b="1" dirty="0"/>
              <a:t>A</a:t>
            </a:r>
            <a:r>
              <a:rPr lang="zh-CN" altLang="en-US" b="1" dirty="0"/>
              <a:t>：服务可用性</a:t>
            </a:r>
            <a:r>
              <a:rPr lang="en-US" altLang="zh-CN" dirty="0"/>
              <a:t>(availability)</a:t>
            </a:r>
            <a:r>
              <a:rPr lang="zh-CN" altLang="en-US" dirty="0"/>
              <a:t>：所有读写请求在一定时间内得到响应，可终止、不会一直等待</a:t>
            </a:r>
            <a:endParaRPr lang="en-US" altLang="zh-CN" dirty="0"/>
          </a:p>
          <a:p>
            <a:endParaRPr lang="zh-CN" altLang="en-US" dirty="0"/>
          </a:p>
          <a:p>
            <a:r>
              <a:rPr lang="en-US" altLang="zh-CN" b="1" dirty="0"/>
              <a:t>P</a:t>
            </a:r>
            <a:r>
              <a:rPr lang="zh-CN" altLang="en-US" b="1" dirty="0"/>
              <a:t>：分区容错性</a:t>
            </a:r>
            <a:r>
              <a:rPr lang="en-US" altLang="zh-CN" dirty="0"/>
              <a:t>(partition-tolerance)</a:t>
            </a:r>
            <a:r>
              <a:rPr lang="zh-CN" altLang="en-US" dirty="0"/>
              <a:t>：在网络分区的情况下，被分隔的节点仍能正常对外服务</a:t>
            </a:r>
          </a:p>
          <a:p>
            <a:endParaRPr lang="zh-CN" altLang="en-US" dirty="0"/>
          </a:p>
        </p:txBody>
      </p:sp>
    </p:spTree>
    <p:extLst>
      <p:ext uri="{BB962C8B-B14F-4D97-AF65-F5344CB8AC3E}">
        <p14:creationId xmlns:p14="http://schemas.microsoft.com/office/powerpoint/2010/main" val="3412425017"/>
      </p:ext>
    </p:extLst>
  </p:cSld>
  <p:clrMapOvr>
    <a:masterClrMapping/>
  </p:clrMapOvr>
  <p:transition spd="slow">
    <p:push dir="u"/>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736D08-80D9-4414-A278-9FA28D678F9F}"/>
              </a:ext>
            </a:extLst>
          </p:cNvPr>
          <p:cNvSpPr>
            <a:spLocks noGrp="1"/>
          </p:cNvSpPr>
          <p:nvPr>
            <p:ph type="title"/>
          </p:nvPr>
        </p:nvSpPr>
        <p:spPr/>
        <p:txBody>
          <a:bodyPr/>
          <a:lstStyle/>
          <a:p>
            <a:r>
              <a:rPr lang="zh-CN" altLang="en-US" dirty="0"/>
              <a:t>最终一致性  </a:t>
            </a:r>
          </a:p>
        </p:txBody>
      </p:sp>
      <p:sp>
        <p:nvSpPr>
          <p:cNvPr id="3" name="内容占位符 2">
            <a:extLst>
              <a:ext uri="{FF2B5EF4-FFF2-40B4-BE49-F238E27FC236}">
                <a16:creationId xmlns:a16="http://schemas.microsoft.com/office/drawing/2014/main" id="{20931BC9-1B0C-4693-A2E0-ACEDAF87FF25}"/>
              </a:ext>
            </a:extLst>
          </p:cNvPr>
          <p:cNvSpPr>
            <a:spLocks noGrp="1"/>
          </p:cNvSpPr>
          <p:nvPr>
            <p:ph idx="1"/>
          </p:nvPr>
        </p:nvSpPr>
        <p:spPr/>
        <p:txBody>
          <a:bodyPr/>
          <a:lstStyle/>
          <a:p>
            <a:r>
              <a:rPr lang="zh-CN" altLang="en-US" dirty="0"/>
              <a:t>可用性，可靠性，</a:t>
            </a:r>
            <a:endParaRPr lang="en-US" altLang="zh-CN" dirty="0"/>
          </a:p>
          <a:p>
            <a:r>
              <a:rPr lang="zh-CN" altLang="en-US" dirty="0"/>
              <a:t>最终一致性：在微服务之间使用事件驱动通信和发布订阅系统实现最终一致性</a:t>
            </a:r>
          </a:p>
        </p:txBody>
      </p:sp>
      <p:grpSp>
        <p:nvGrpSpPr>
          <p:cNvPr id="4" name="组合 3">
            <a:extLst>
              <a:ext uri="{FF2B5EF4-FFF2-40B4-BE49-F238E27FC236}">
                <a16:creationId xmlns:a16="http://schemas.microsoft.com/office/drawing/2014/main" id="{83D06354-B1B3-49F5-804F-B31A177189F8}"/>
              </a:ext>
            </a:extLst>
          </p:cNvPr>
          <p:cNvGrpSpPr/>
          <p:nvPr/>
        </p:nvGrpSpPr>
        <p:grpSpPr>
          <a:xfrm>
            <a:off x="952615" y="2949983"/>
            <a:ext cx="9767505" cy="3410180"/>
            <a:chOff x="641330" y="3389096"/>
            <a:chExt cx="9767505" cy="3410180"/>
          </a:xfrm>
        </p:grpSpPr>
        <p:sp>
          <p:nvSpPr>
            <p:cNvPr id="42" name="矩形: 圆角 41">
              <a:extLst>
                <a:ext uri="{FF2B5EF4-FFF2-40B4-BE49-F238E27FC236}">
                  <a16:creationId xmlns:a16="http://schemas.microsoft.com/office/drawing/2014/main" id="{E5B847A7-A721-4B76-9CE3-AE76BB794AC0}"/>
                </a:ext>
              </a:extLst>
            </p:cNvPr>
            <p:cNvSpPr/>
            <p:nvPr/>
          </p:nvSpPr>
          <p:spPr>
            <a:xfrm>
              <a:off x="6831079" y="3389096"/>
              <a:ext cx="3577756" cy="1284452"/>
            </a:xfrm>
            <a:prstGeom prst="roundRect">
              <a:avLst>
                <a:gd name="adj" fmla="val 6811"/>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41" name="矩形: 圆角 40">
              <a:extLst>
                <a:ext uri="{FF2B5EF4-FFF2-40B4-BE49-F238E27FC236}">
                  <a16:creationId xmlns:a16="http://schemas.microsoft.com/office/drawing/2014/main" id="{C363CF32-83B4-4226-96CC-972830DC400C}"/>
                </a:ext>
              </a:extLst>
            </p:cNvPr>
            <p:cNvSpPr/>
            <p:nvPr/>
          </p:nvSpPr>
          <p:spPr>
            <a:xfrm>
              <a:off x="6831078" y="5175972"/>
              <a:ext cx="3577757" cy="1225913"/>
            </a:xfrm>
            <a:prstGeom prst="roundRect">
              <a:avLst>
                <a:gd name="adj" fmla="val 6811"/>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5" name="矩形: 圆角 34">
              <a:extLst>
                <a:ext uri="{FF2B5EF4-FFF2-40B4-BE49-F238E27FC236}">
                  <a16:creationId xmlns:a16="http://schemas.microsoft.com/office/drawing/2014/main" id="{72A8496B-D088-4ED6-9078-547CC2301AB5}"/>
                </a:ext>
              </a:extLst>
            </p:cNvPr>
            <p:cNvSpPr/>
            <p:nvPr/>
          </p:nvSpPr>
          <p:spPr>
            <a:xfrm>
              <a:off x="1577130" y="4241843"/>
              <a:ext cx="1830669" cy="2557433"/>
            </a:xfrm>
            <a:prstGeom prst="roundRect">
              <a:avLst>
                <a:gd name="adj" fmla="val 6811"/>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B07B8F7F-71EF-4A8E-90FB-DE22898C7E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7664" y="4300566"/>
              <a:ext cx="1580822" cy="1014717"/>
            </a:xfrm>
            <a:prstGeom prst="rect">
              <a:avLst/>
            </a:prstGeom>
          </p:spPr>
        </p:pic>
        <p:sp>
          <p:nvSpPr>
            <p:cNvPr id="7" name="圆柱形 6">
              <a:extLst>
                <a:ext uri="{FF2B5EF4-FFF2-40B4-BE49-F238E27FC236}">
                  <a16:creationId xmlns:a16="http://schemas.microsoft.com/office/drawing/2014/main" id="{98F10F6F-5B82-45EB-B33A-175EFDBF0335}"/>
                </a:ext>
              </a:extLst>
            </p:cNvPr>
            <p:cNvSpPr/>
            <p:nvPr/>
          </p:nvSpPr>
          <p:spPr>
            <a:xfrm rot="16200000">
              <a:off x="4848571" y="4017513"/>
              <a:ext cx="433065" cy="1580821"/>
            </a:xfrm>
            <a:prstGeom prst="can">
              <a:avLst/>
            </a:prstGeom>
          </p:spPr>
          <p:style>
            <a:lnRef idx="2">
              <a:schemeClr val="dk1"/>
            </a:lnRef>
            <a:fillRef idx="1">
              <a:schemeClr val="lt1"/>
            </a:fillRef>
            <a:effectRef idx="0">
              <a:schemeClr val="dk1"/>
            </a:effectRef>
            <a:fontRef idx="minor">
              <a:schemeClr val="dk1"/>
            </a:fontRef>
          </p:style>
          <p:txBody>
            <a:bodyPr vert="eaVert" rtlCol="0" anchor="ctr"/>
            <a:lstStyle/>
            <a:p>
              <a:pPr algn="ctr"/>
              <a:r>
                <a:rPr lang="zh-CN" altLang="en-US" dirty="0"/>
                <a:t>事件总线</a:t>
              </a:r>
            </a:p>
          </p:txBody>
        </p:sp>
        <p:cxnSp>
          <p:nvCxnSpPr>
            <p:cNvPr id="10" name="直接箭头连接符 9">
              <a:extLst>
                <a:ext uri="{FF2B5EF4-FFF2-40B4-BE49-F238E27FC236}">
                  <a16:creationId xmlns:a16="http://schemas.microsoft.com/office/drawing/2014/main" id="{20A73748-7B21-41B4-BDDF-1E34BDB2005E}"/>
                </a:ext>
              </a:extLst>
            </p:cNvPr>
            <p:cNvCxnSpPr>
              <a:cxnSpLocks/>
              <a:stCxn id="5" idx="3"/>
              <a:endCxn id="7" idx="1"/>
            </p:cNvCxnSpPr>
            <p:nvPr/>
          </p:nvCxnSpPr>
          <p:spPr>
            <a:xfrm flipV="1">
              <a:off x="3288486" y="4807923"/>
              <a:ext cx="986207" cy="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13" name="图片 12">
              <a:extLst>
                <a:ext uri="{FF2B5EF4-FFF2-40B4-BE49-F238E27FC236}">
                  <a16:creationId xmlns:a16="http://schemas.microsoft.com/office/drawing/2014/main" id="{4E8D4E37-0C61-46B4-9319-C61DBA4DBD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3355" y="4585047"/>
              <a:ext cx="264875" cy="175877"/>
            </a:xfrm>
            <a:prstGeom prst="rect">
              <a:avLst/>
            </a:prstGeom>
          </p:spPr>
        </p:pic>
        <p:pic>
          <p:nvPicPr>
            <p:cNvPr id="15" name="图片 14">
              <a:extLst>
                <a:ext uri="{FF2B5EF4-FFF2-40B4-BE49-F238E27FC236}">
                  <a16:creationId xmlns:a16="http://schemas.microsoft.com/office/drawing/2014/main" id="{C11BB94F-21A7-4DC9-86A5-63C824602E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84202" y="5315283"/>
              <a:ext cx="1543870" cy="990997"/>
            </a:xfrm>
            <a:prstGeom prst="rect">
              <a:avLst/>
            </a:prstGeom>
          </p:spPr>
        </p:pic>
        <p:pic>
          <p:nvPicPr>
            <p:cNvPr id="17" name="图片 16">
              <a:extLst>
                <a:ext uri="{FF2B5EF4-FFF2-40B4-BE49-F238E27FC236}">
                  <a16:creationId xmlns:a16="http://schemas.microsoft.com/office/drawing/2014/main" id="{9D787724-736E-4616-A32F-5144E0AD6C9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06579" y="3501243"/>
              <a:ext cx="1558052" cy="1000101"/>
            </a:xfrm>
            <a:prstGeom prst="rect">
              <a:avLst/>
            </a:prstGeom>
          </p:spPr>
        </p:pic>
        <p:cxnSp>
          <p:nvCxnSpPr>
            <p:cNvPr id="19" name="直接箭头连接符 18">
              <a:extLst>
                <a:ext uri="{FF2B5EF4-FFF2-40B4-BE49-F238E27FC236}">
                  <a16:creationId xmlns:a16="http://schemas.microsoft.com/office/drawing/2014/main" id="{D246FB08-735D-4DC7-9B66-0A8EAA62BEAD}"/>
                </a:ext>
              </a:extLst>
            </p:cNvPr>
            <p:cNvCxnSpPr>
              <a:stCxn id="7" idx="3"/>
              <a:endCxn id="17" idx="1"/>
            </p:cNvCxnSpPr>
            <p:nvPr/>
          </p:nvCxnSpPr>
          <p:spPr>
            <a:xfrm flipV="1">
              <a:off x="5855514" y="4001294"/>
              <a:ext cx="1051065" cy="80662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0" name="直接箭头连接符 19">
              <a:extLst>
                <a:ext uri="{FF2B5EF4-FFF2-40B4-BE49-F238E27FC236}">
                  <a16:creationId xmlns:a16="http://schemas.microsoft.com/office/drawing/2014/main" id="{FDE818CB-9A36-4176-914F-F2F504984B39}"/>
                </a:ext>
              </a:extLst>
            </p:cNvPr>
            <p:cNvCxnSpPr>
              <a:cxnSpLocks/>
              <a:stCxn id="7" idx="3"/>
              <a:endCxn id="24" idx="1"/>
            </p:cNvCxnSpPr>
            <p:nvPr/>
          </p:nvCxnSpPr>
          <p:spPr>
            <a:xfrm>
              <a:off x="5855514" y="4807923"/>
              <a:ext cx="1065246" cy="99992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24" name="图片 23">
              <a:extLst>
                <a:ext uri="{FF2B5EF4-FFF2-40B4-BE49-F238E27FC236}">
                  <a16:creationId xmlns:a16="http://schemas.microsoft.com/office/drawing/2014/main" id="{FB7730B2-1B67-4CEF-B08D-1D47CE80332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20760" y="5312350"/>
              <a:ext cx="1543871" cy="990998"/>
            </a:xfrm>
            <a:prstGeom prst="rect">
              <a:avLst/>
            </a:prstGeom>
          </p:spPr>
        </p:pic>
        <p:pic>
          <p:nvPicPr>
            <p:cNvPr id="28" name="图片 27">
              <a:extLst>
                <a:ext uri="{FF2B5EF4-FFF2-40B4-BE49-F238E27FC236}">
                  <a16:creationId xmlns:a16="http://schemas.microsoft.com/office/drawing/2014/main" id="{81C6D312-EF3A-4CA0-A4E6-7F13586FE9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675906">
              <a:off x="6308024" y="5093637"/>
              <a:ext cx="264875" cy="175877"/>
            </a:xfrm>
            <a:prstGeom prst="rect">
              <a:avLst/>
            </a:prstGeom>
          </p:spPr>
        </p:pic>
        <p:pic>
          <p:nvPicPr>
            <p:cNvPr id="29" name="图片 28">
              <a:extLst>
                <a:ext uri="{FF2B5EF4-FFF2-40B4-BE49-F238E27FC236}">
                  <a16:creationId xmlns:a16="http://schemas.microsoft.com/office/drawing/2014/main" id="{766173B0-A9F0-414A-B46C-84D766A556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9264919">
              <a:off x="6172478" y="4200547"/>
              <a:ext cx="264875" cy="175877"/>
            </a:xfrm>
            <a:prstGeom prst="rect">
              <a:avLst/>
            </a:prstGeom>
          </p:spPr>
        </p:pic>
        <p:cxnSp>
          <p:nvCxnSpPr>
            <p:cNvPr id="30" name="直接箭头连接符 29">
              <a:extLst>
                <a:ext uri="{FF2B5EF4-FFF2-40B4-BE49-F238E27FC236}">
                  <a16:creationId xmlns:a16="http://schemas.microsoft.com/office/drawing/2014/main" id="{94D247E6-FBD7-4751-B75A-9910CFF4DD36}"/>
                </a:ext>
              </a:extLst>
            </p:cNvPr>
            <p:cNvCxnSpPr>
              <a:cxnSpLocks/>
              <a:stCxn id="24" idx="3"/>
              <a:endCxn id="15" idx="1"/>
            </p:cNvCxnSpPr>
            <p:nvPr/>
          </p:nvCxnSpPr>
          <p:spPr>
            <a:xfrm>
              <a:off x="8464631" y="5807849"/>
              <a:ext cx="319571" cy="29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37" name="图片 36">
              <a:extLst>
                <a:ext uri="{FF2B5EF4-FFF2-40B4-BE49-F238E27FC236}">
                  <a16:creationId xmlns:a16="http://schemas.microsoft.com/office/drawing/2014/main" id="{691A91D1-9E51-4F42-A13A-947D77F51A1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07662" y="5716603"/>
              <a:ext cx="1580822" cy="1014717"/>
            </a:xfrm>
            <a:prstGeom prst="rect">
              <a:avLst/>
            </a:prstGeom>
          </p:spPr>
        </p:pic>
        <p:cxnSp>
          <p:nvCxnSpPr>
            <p:cNvPr id="38" name="直接箭头连接符 37">
              <a:extLst>
                <a:ext uri="{FF2B5EF4-FFF2-40B4-BE49-F238E27FC236}">
                  <a16:creationId xmlns:a16="http://schemas.microsoft.com/office/drawing/2014/main" id="{01C29901-8571-4CFC-B9C1-A06569BED19B}"/>
                </a:ext>
              </a:extLst>
            </p:cNvPr>
            <p:cNvCxnSpPr>
              <a:cxnSpLocks/>
              <a:stCxn id="5" idx="2"/>
              <a:endCxn id="37" idx="0"/>
            </p:cNvCxnSpPr>
            <p:nvPr/>
          </p:nvCxnSpPr>
          <p:spPr>
            <a:xfrm flipH="1">
              <a:off x="2498073" y="5315283"/>
              <a:ext cx="2" cy="40132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43" name="直接箭头连接符 42">
              <a:extLst>
                <a:ext uri="{FF2B5EF4-FFF2-40B4-BE49-F238E27FC236}">
                  <a16:creationId xmlns:a16="http://schemas.microsoft.com/office/drawing/2014/main" id="{672B1DF4-A06A-46FF-B888-C78A15C3C429}"/>
                </a:ext>
              </a:extLst>
            </p:cNvPr>
            <p:cNvCxnSpPr>
              <a:cxnSpLocks/>
            </p:cNvCxnSpPr>
            <p:nvPr/>
          </p:nvCxnSpPr>
          <p:spPr>
            <a:xfrm flipV="1">
              <a:off x="641330" y="4807923"/>
              <a:ext cx="986207" cy="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6" name="图片 5">
              <a:extLst>
                <a:ext uri="{FF2B5EF4-FFF2-40B4-BE49-F238E27FC236}">
                  <a16:creationId xmlns:a16="http://schemas.microsoft.com/office/drawing/2014/main" id="{E7E008EA-AB05-4E8B-83CC-A5D7CF5DACA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201643" y="3509631"/>
              <a:ext cx="838983" cy="972667"/>
            </a:xfrm>
            <a:prstGeom prst="rect">
              <a:avLst/>
            </a:prstGeom>
          </p:spPr>
        </p:pic>
        <p:cxnSp>
          <p:nvCxnSpPr>
            <p:cNvPr id="25" name="直接箭头连接符 24">
              <a:extLst>
                <a:ext uri="{FF2B5EF4-FFF2-40B4-BE49-F238E27FC236}">
                  <a16:creationId xmlns:a16="http://schemas.microsoft.com/office/drawing/2014/main" id="{A4874A0E-7382-422A-B1D8-3F877AB15AD8}"/>
                </a:ext>
              </a:extLst>
            </p:cNvPr>
            <p:cNvCxnSpPr>
              <a:cxnSpLocks/>
              <a:stCxn id="17" idx="3"/>
              <a:endCxn id="6" idx="1"/>
            </p:cNvCxnSpPr>
            <p:nvPr/>
          </p:nvCxnSpPr>
          <p:spPr>
            <a:xfrm flipV="1">
              <a:off x="8464631" y="3995965"/>
              <a:ext cx="737012" cy="532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4" name="文本框 13">
              <a:extLst>
                <a:ext uri="{FF2B5EF4-FFF2-40B4-BE49-F238E27FC236}">
                  <a16:creationId xmlns:a16="http://schemas.microsoft.com/office/drawing/2014/main" id="{9103A9FD-C1AD-46D7-BAD9-CA5A8569B5C1}"/>
                </a:ext>
              </a:extLst>
            </p:cNvPr>
            <p:cNvSpPr txBox="1"/>
            <p:nvPr/>
          </p:nvSpPr>
          <p:spPr>
            <a:xfrm>
              <a:off x="2296438" y="4562791"/>
              <a:ext cx="391454" cy="461665"/>
            </a:xfrm>
            <a:prstGeom prst="rect">
              <a:avLst/>
            </a:prstGeom>
            <a:noFill/>
          </p:spPr>
          <p:txBody>
            <a:bodyPr wrap="none" rtlCol="0">
              <a:spAutoFit/>
            </a:bodyPr>
            <a:lstStyle/>
            <a:p>
              <a:r>
                <a:rPr lang="en-US" altLang="zh-CN" sz="2400" b="1" dirty="0"/>
                <a:t>A</a:t>
              </a:r>
              <a:endParaRPr lang="zh-CN" altLang="en-US" sz="2400" b="1" dirty="0"/>
            </a:p>
          </p:txBody>
        </p:sp>
        <p:sp>
          <p:nvSpPr>
            <p:cNvPr id="31" name="文本框 30">
              <a:extLst>
                <a:ext uri="{FF2B5EF4-FFF2-40B4-BE49-F238E27FC236}">
                  <a16:creationId xmlns:a16="http://schemas.microsoft.com/office/drawing/2014/main" id="{6ACDFD8C-9BA7-4F5E-9E6D-C43EA27E1071}"/>
                </a:ext>
              </a:extLst>
            </p:cNvPr>
            <p:cNvSpPr txBox="1"/>
            <p:nvPr/>
          </p:nvSpPr>
          <p:spPr>
            <a:xfrm>
              <a:off x="7490690" y="3765131"/>
              <a:ext cx="370614" cy="461665"/>
            </a:xfrm>
            <a:prstGeom prst="rect">
              <a:avLst/>
            </a:prstGeom>
            <a:noFill/>
          </p:spPr>
          <p:txBody>
            <a:bodyPr wrap="none" rtlCol="0">
              <a:spAutoFit/>
            </a:bodyPr>
            <a:lstStyle/>
            <a:p>
              <a:r>
                <a:rPr lang="en-US" altLang="zh-CN" sz="2400" b="1" dirty="0"/>
                <a:t>B</a:t>
              </a:r>
              <a:endParaRPr lang="zh-CN" altLang="en-US" sz="2400" b="1" dirty="0"/>
            </a:p>
          </p:txBody>
        </p:sp>
        <p:sp>
          <p:nvSpPr>
            <p:cNvPr id="32" name="文本框 31">
              <a:extLst>
                <a:ext uri="{FF2B5EF4-FFF2-40B4-BE49-F238E27FC236}">
                  <a16:creationId xmlns:a16="http://schemas.microsoft.com/office/drawing/2014/main" id="{17F00C6E-7EE2-4C26-A5A9-FBED0AEFB7FD}"/>
                </a:ext>
              </a:extLst>
            </p:cNvPr>
            <p:cNvSpPr txBox="1"/>
            <p:nvPr/>
          </p:nvSpPr>
          <p:spPr>
            <a:xfrm>
              <a:off x="7517438" y="5580923"/>
              <a:ext cx="375424" cy="461665"/>
            </a:xfrm>
            <a:prstGeom prst="rect">
              <a:avLst/>
            </a:prstGeom>
            <a:noFill/>
          </p:spPr>
          <p:txBody>
            <a:bodyPr wrap="square" rtlCol="0">
              <a:spAutoFit/>
            </a:bodyPr>
            <a:lstStyle/>
            <a:p>
              <a:r>
                <a:rPr lang="en-US" altLang="zh-CN" sz="2400" b="1" dirty="0"/>
                <a:t>C</a:t>
              </a:r>
              <a:endParaRPr lang="zh-CN" altLang="en-US" sz="2400" b="1" dirty="0"/>
            </a:p>
          </p:txBody>
        </p:sp>
        <p:sp>
          <p:nvSpPr>
            <p:cNvPr id="33" name="文本框 32">
              <a:extLst>
                <a:ext uri="{FF2B5EF4-FFF2-40B4-BE49-F238E27FC236}">
                  <a16:creationId xmlns:a16="http://schemas.microsoft.com/office/drawing/2014/main" id="{D42D40B8-DFAA-4BF2-AED8-36CD88FD55E6}"/>
                </a:ext>
              </a:extLst>
            </p:cNvPr>
            <p:cNvSpPr txBox="1"/>
            <p:nvPr/>
          </p:nvSpPr>
          <p:spPr>
            <a:xfrm>
              <a:off x="2274583" y="6093174"/>
              <a:ext cx="455574" cy="338554"/>
            </a:xfrm>
            <a:prstGeom prst="rect">
              <a:avLst/>
            </a:prstGeom>
            <a:noFill/>
          </p:spPr>
          <p:txBody>
            <a:bodyPr wrap="none" rtlCol="0">
              <a:spAutoFit/>
            </a:bodyPr>
            <a:lstStyle/>
            <a:p>
              <a:r>
                <a:rPr lang="en-US" altLang="zh-CN" sz="1600" b="1" dirty="0"/>
                <a:t>DB</a:t>
              </a:r>
              <a:endParaRPr lang="zh-CN" altLang="en-US" sz="1600" b="1" dirty="0"/>
            </a:p>
          </p:txBody>
        </p:sp>
        <p:sp>
          <p:nvSpPr>
            <p:cNvPr id="34" name="文本框 33">
              <a:extLst>
                <a:ext uri="{FF2B5EF4-FFF2-40B4-BE49-F238E27FC236}">
                  <a16:creationId xmlns:a16="http://schemas.microsoft.com/office/drawing/2014/main" id="{9C377EAE-C3A6-4F4B-BB95-4AD0805CB7F2}"/>
                </a:ext>
              </a:extLst>
            </p:cNvPr>
            <p:cNvSpPr txBox="1"/>
            <p:nvPr/>
          </p:nvSpPr>
          <p:spPr>
            <a:xfrm>
              <a:off x="9304192" y="5704034"/>
              <a:ext cx="455574" cy="338554"/>
            </a:xfrm>
            <a:prstGeom prst="rect">
              <a:avLst/>
            </a:prstGeom>
            <a:noFill/>
          </p:spPr>
          <p:txBody>
            <a:bodyPr wrap="none" rtlCol="0">
              <a:spAutoFit/>
            </a:bodyPr>
            <a:lstStyle/>
            <a:p>
              <a:r>
                <a:rPr lang="en-US" altLang="zh-CN" sz="1600" b="1" dirty="0"/>
                <a:t>DB</a:t>
              </a:r>
              <a:endParaRPr lang="zh-CN" altLang="en-US" sz="1600" b="1" dirty="0"/>
            </a:p>
          </p:txBody>
        </p:sp>
        <p:sp>
          <p:nvSpPr>
            <p:cNvPr id="36" name="文本框 35">
              <a:extLst>
                <a:ext uri="{FF2B5EF4-FFF2-40B4-BE49-F238E27FC236}">
                  <a16:creationId xmlns:a16="http://schemas.microsoft.com/office/drawing/2014/main" id="{E55D515C-7C9C-49A1-994B-42CBFF8CEAD4}"/>
                </a:ext>
              </a:extLst>
            </p:cNvPr>
            <p:cNvSpPr txBox="1"/>
            <p:nvPr/>
          </p:nvSpPr>
          <p:spPr>
            <a:xfrm>
              <a:off x="9219153" y="4360824"/>
              <a:ext cx="865943" cy="338554"/>
            </a:xfrm>
            <a:prstGeom prst="rect">
              <a:avLst/>
            </a:prstGeom>
            <a:noFill/>
          </p:spPr>
          <p:txBody>
            <a:bodyPr wrap="none" rtlCol="0">
              <a:spAutoFit/>
            </a:bodyPr>
            <a:lstStyle/>
            <a:p>
              <a:r>
                <a:rPr lang="zh-CN" altLang="en-US" sz="1600" b="1" dirty="0"/>
                <a:t>缓存</a:t>
              </a:r>
              <a:r>
                <a:rPr lang="en-US" altLang="zh-CN" sz="1600" b="1" dirty="0"/>
                <a:t>DB</a:t>
              </a:r>
              <a:endParaRPr lang="zh-CN" altLang="en-US" sz="1600" b="1" dirty="0"/>
            </a:p>
          </p:txBody>
        </p:sp>
      </p:grpSp>
      <p:sp>
        <p:nvSpPr>
          <p:cNvPr id="39" name="内容占位符 2">
            <a:extLst>
              <a:ext uri="{FF2B5EF4-FFF2-40B4-BE49-F238E27FC236}">
                <a16:creationId xmlns:a16="http://schemas.microsoft.com/office/drawing/2014/main" id="{2DB685F2-AC17-4DAC-B218-D81FA02AB23E}"/>
              </a:ext>
            </a:extLst>
          </p:cNvPr>
          <p:cNvSpPr txBox="1">
            <a:spLocks/>
          </p:cNvSpPr>
          <p:nvPr/>
        </p:nvSpPr>
        <p:spPr>
          <a:xfrm>
            <a:off x="3935006" y="1824159"/>
            <a:ext cx="1514124" cy="6417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一致性</a:t>
            </a:r>
          </a:p>
        </p:txBody>
      </p:sp>
    </p:spTree>
    <p:extLst>
      <p:ext uri="{BB962C8B-B14F-4D97-AF65-F5344CB8AC3E}">
        <p14:creationId xmlns:p14="http://schemas.microsoft.com/office/powerpoint/2010/main" val="6100586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9">
                                            <p:txEl>
                                              <p:pRg st="0" end="0"/>
                                            </p:txEl>
                                          </p:spTgt>
                                        </p:tgtEl>
                                        <p:attrNameLst>
                                          <p:attrName>style.color</p:attrName>
                                        </p:attrNameLst>
                                      </p:cBhvr>
                                      <p:to>
                                        <a:srgbClr val="C1C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7236D6-C611-4590-9363-7CBD7672B024}"/>
              </a:ext>
            </a:extLst>
          </p:cNvPr>
          <p:cNvSpPr>
            <a:spLocks noGrp="1"/>
          </p:cNvSpPr>
          <p:nvPr>
            <p:ph type="title"/>
          </p:nvPr>
        </p:nvSpPr>
        <p:spPr/>
        <p:txBody>
          <a:bodyPr/>
          <a:lstStyle/>
          <a:p>
            <a:r>
              <a:rPr lang="zh-CN" altLang="en-US" dirty="0"/>
              <a:t>最终一致性</a:t>
            </a:r>
            <a:r>
              <a:rPr lang="en-US" altLang="zh-CN" dirty="0"/>
              <a:t>-</a:t>
            </a:r>
            <a:r>
              <a:rPr lang="zh-CN" altLang="en-US" dirty="0"/>
              <a:t>补偿机制</a:t>
            </a:r>
          </a:p>
        </p:txBody>
      </p:sp>
      <p:sp>
        <p:nvSpPr>
          <p:cNvPr id="3" name="内容占位符 2">
            <a:extLst>
              <a:ext uri="{FF2B5EF4-FFF2-40B4-BE49-F238E27FC236}">
                <a16:creationId xmlns:a16="http://schemas.microsoft.com/office/drawing/2014/main" id="{678B0DB8-144C-4921-944A-993CE7B4BF02}"/>
              </a:ext>
            </a:extLst>
          </p:cNvPr>
          <p:cNvSpPr>
            <a:spLocks noGrp="1"/>
          </p:cNvSpPr>
          <p:nvPr>
            <p:ph idx="1"/>
          </p:nvPr>
        </p:nvSpPr>
        <p:spPr/>
        <p:txBody>
          <a:bodyPr/>
          <a:lstStyle/>
          <a:p>
            <a:r>
              <a:rPr lang="en-US" altLang="zh-CN" dirty="0"/>
              <a:t>Polly</a:t>
            </a:r>
            <a:r>
              <a:rPr lang="zh-CN" altLang="en-US" dirty="0"/>
              <a:t>：实现重试，熔断机制</a:t>
            </a:r>
          </a:p>
        </p:txBody>
      </p:sp>
      <p:grpSp>
        <p:nvGrpSpPr>
          <p:cNvPr id="22" name="组合 21">
            <a:extLst>
              <a:ext uri="{FF2B5EF4-FFF2-40B4-BE49-F238E27FC236}">
                <a16:creationId xmlns:a16="http://schemas.microsoft.com/office/drawing/2014/main" id="{7F3C1AC6-9189-4527-8FFE-C1D7AC3BF449}"/>
              </a:ext>
            </a:extLst>
          </p:cNvPr>
          <p:cNvGrpSpPr/>
          <p:nvPr/>
        </p:nvGrpSpPr>
        <p:grpSpPr>
          <a:xfrm>
            <a:off x="319830" y="2209460"/>
            <a:ext cx="11552340" cy="3410180"/>
            <a:chOff x="285219" y="2734754"/>
            <a:chExt cx="11552340" cy="3410180"/>
          </a:xfrm>
        </p:grpSpPr>
        <p:sp>
          <p:nvSpPr>
            <p:cNvPr id="4" name="矩形: 圆角 3">
              <a:extLst>
                <a:ext uri="{FF2B5EF4-FFF2-40B4-BE49-F238E27FC236}">
                  <a16:creationId xmlns:a16="http://schemas.microsoft.com/office/drawing/2014/main" id="{8363B1DB-7B47-41F0-9C13-A0030FADC430}"/>
                </a:ext>
              </a:extLst>
            </p:cNvPr>
            <p:cNvSpPr/>
            <p:nvPr/>
          </p:nvSpPr>
          <p:spPr>
            <a:xfrm>
              <a:off x="8206874" y="2734754"/>
              <a:ext cx="3630685" cy="1332151"/>
            </a:xfrm>
            <a:prstGeom prst="roundRect">
              <a:avLst>
                <a:gd name="adj" fmla="val 6811"/>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5" name="矩形: 圆角 4">
              <a:extLst>
                <a:ext uri="{FF2B5EF4-FFF2-40B4-BE49-F238E27FC236}">
                  <a16:creationId xmlns:a16="http://schemas.microsoft.com/office/drawing/2014/main" id="{644B9DC5-4462-4FBF-91A6-31D896BE6499}"/>
                </a:ext>
              </a:extLst>
            </p:cNvPr>
            <p:cNvSpPr/>
            <p:nvPr/>
          </p:nvSpPr>
          <p:spPr>
            <a:xfrm>
              <a:off x="8206874" y="4521630"/>
              <a:ext cx="3577757" cy="1225913"/>
            </a:xfrm>
            <a:prstGeom prst="roundRect">
              <a:avLst>
                <a:gd name="adj" fmla="val 6811"/>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 name="矩形: 圆角 5">
              <a:extLst>
                <a:ext uri="{FF2B5EF4-FFF2-40B4-BE49-F238E27FC236}">
                  <a16:creationId xmlns:a16="http://schemas.microsoft.com/office/drawing/2014/main" id="{B18AEC17-15C7-4ACF-8EF8-33DE9A9309B2}"/>
                </a:ext>
              </a:extLst>
            </p:cNvPr>
            <p:cNvSpPr/>
            <p:nvPr/>
          </p:nvSpPr>
          <p:spPr>
            <a:xfrm>
              <a:off x="889232" y="3587501"/>
              <a:ext cx="1830669" cy="2557433"/>
            </a:xfrm>
            <a:prstGeom prst="roundRect">
              <a:avLst>
                <a:gd name="adj" fmla="val 6811"/>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7" name="图片 6">
              <a:extLst>
                <a:ext uri="{FF2B5EF4-FFF2-40B4-BE49-F238E27FC236}">
                  <a16:creationId xmlns:a16="http://schemas.microsoft.com/office/drawing/2014/main" id="{BD354423-08FE-4DA2-A65E-64DD0426B1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654" y="3646224"/>
              <a:ext cx="1580822" cy="1014717"/>
            </a:xfrm>
            <a:prstGeom prst="rect">
              <a:avLst/>
            </a:prstGeom>
          </p:spPr>
        </p:pic>
        <p:sp>
          <p:nvSpPr>
            <p:cNvPr id="8" name="圆柱形 7">
              <a:extLst>
                <a:ext uri="{FF2B5EF4-FFF2-40B4-BE49-F238E27FC236}">
                  <a16:creationId xmlns:a16="http://schemas.microsoft.com/office/drawing/2014/main" id="{054B2589-76EA-4ABF-81A3-51009B552087}"/>
                </a:ext>
              </a:extLst>
            </p:cNvPr>
            <p:cNvSpPr/>
            <p:nvPr/>
          </p:nvSpPr>
          <p:spPr>
            <a:xfrm rot="16200000">
              <a:off x="6423354" y="3545378"/>
              <a:ext cx="433065" cy="1216403"/>
            </a:xfrm>
            <a:prstGeom prst="can">
              <a:avLst/>
            </a:prstGeom>
          </p:spPr>
          <p:style>
            <a:lnRef idx="2">
              <a:schemeClr val="dk1"/>
            </a:lnRef>
            <a:fillRef idx="1">
              <a:schemeClr val="lt1"/>
            </a:fillRef>
            <a:effectRef idx="0">
              <a:schemeClr val="dk1"/>
            </a:effectRef>
            <a:fontRef idx="minor">
              <a:schemeClr val="dk1"/>
            </a:fontRef>
          </p:style>
          <p:txBody>
            <a:bodyPr vert="eaVert" rtlCol="0" anchor="ctr"/>
            <a:lstStyle/>
            <a:p>
              <a:pPr algn="ctr"/>
              <a:r>
                <a:rPr lang="zh-CN" altLang="en-US" dirty="0"/>
                <a:t>事件总线</a:t>
              </a:r>
            </a:p>
          </p:txBody>
        </p:sp>
        <p:cxnSp>
          <p:nvCxnSpPr>
            <p:cNvPr id="9" name="直接箭头连接符 8">
              <a:extLst>
                <a:ext uri="{FF2B5EF4-FFF2-40B4-BE49-F238E27FC236}">
                  <a16:creationId xmlns:a16="http://schemas.microsoft.com/office/drawing/2014/main" id="{CEC8A63A-7339-46A6-B537-8B622C2FD80F}"/>
                </a:ext>
              </a:extLst>
            </p:cNvPr>
            <p:cNvCxnSpPr>
              <a:cxnSpLocks/>
              <a:stCxn id="19" idx="3"/>
              <a:endCxn id="23" idx="1"/>
            </p:cNvCxnSpPr>
            <p:nvPr/>
          </p:nvCxnSpPr>
          <p:spPr>
            <a:xfrm flipV="1">
              <a:off x="2533474" y="4141905"/>
              <a:ext cx="1349762" cy="1427715"/>
            </a:xfrm>
            <a:prstGeom prst="straightConnector1">
              <a:avLst/>
            </a:prstGeom>
            <a:ln w="38100">
              <a:prstDash val="sysDot"/>
              <a:tailEnd type="triangle"/>
            </a:ln>
          </p:spPr>
          <p:style>
            <a:lnRef idx="1">
              <a:schemeClr val="dk1"/>
            </a:lnRef>
            <a:fillRef idx="0">
              <a:schemeClr val="dk1"/>
            </a:fillRef>
            <a:effectRef idx="0">
              <a:schemeClr val="dk1"/>
            </a:effectRef>
            <a:fontRef idx="minor">
              <a:schemeClr val="tx1"/>
            </a:fontRef>
          </p:style>
        </p:cxnSp>
        <p:pic>
          <p:nvPicPr>
            <p:cNvPr id="10" name="图片 9">
              <a:extLst>
                <a:ext uri="{FF2B5EF4-FFF2-40B4-BE49-F238E27FC236}">
                  <a16:creationId xmlns:a16="http://schemas.microsoft.com/office/drawing/2014/main" id="{A879EFE8-ECD4-4DB5-BE0D-A9FF8B53BE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9562" y="3937046"/>
              <a:ext cx="264875" cy="175877"/>
            </a:xfrm>
            <a:prstGeom prst="rect">
              <a:avLst/>
            </a:prstGeom>
          </p:spPr>
        </p:pic>
        <p:pic>
          <p:nvPicPr>
            <p:cNvPr id="11" name="图片 10">
              <a:extLst>
                <a:ext uri="{FF2B5EF4-FFF2-40B4-BE49-F238E27FC236}">
                  <a16:creationId xmlns:a16="http://schemas.microsoft.com/office/drawing/2014/main" id="{C6DF2C3F-A335-4E2D-93CB-5292492E8D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59998" y="4660941"/>
              <a:ext cx="1543870" cy="990997"/>
            </a:xfrm>
            <a:prstGeom prst="rect">
              <a:avLst/>
            </a:prstGeom>
          </p:spPr>
        </p:pic>
        <p:pic>
          <p:nvPicPr>
            <p:cNvPr id="12" name="图片 11">
              <a:extLst>
                <a:ext uri="{FF2B5EF4-FFF2-40B4-BE49-F238E27FC236}">
                  <a16:creationId xmlns:a16="http://schemas.microsoft.com/office/drawing/2014/main" id="{D42AC8E1-AC6E-41EC-A5F1-2740112EF8B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82375" y="2846901"/>
              <a:ext cx="1558052" cy="1000101"/>
            </a:xfrm>
            <a:prstGeom prst="rect">
              <a:avLst/>
            </a:prstGeom>
          </p:spPr>
        </p:pic>
        <p:cxnSp>
          <p:nvCxnSpPr>
            <p:cNvPr id="13" name="直接箭头连接符 12">
              <a:extLst>
                <a:ext uri="{FF2B5EF4-FFF2-40B4-BE49-F238E27FC236}">
                  <a16:creationId xmlns:a16="http://schemas.microsoft.com/office/drawing/2014/main" id="{4536FB36-5FD1-44E4-AFA7-C079532B2EB9}"/>
                </a:ext>
              </a:extLst>
            </p:cNvPr>
            <p:cNvCxnSpPr>
              <a:cxnSpLocks/>
              <a:stCxn id="8" idx="3"/>
              <a:endCxn id="12" idx="1"/>
            </p:cNvCxnSpPr>
            <p:nvPr/>
          </p:nvCxnSpPr>
          <p:spPr>
            <a:xfrm flipV="1">
              <a:off x="7248088" y="3346952"/>
              <a:ext cx="1034287" cy="80662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4" name="直接箭头连接符 13">
              <a:extLst>
                <a:ext uri="{FF2B5EF4-FFF2-40B4-BE49-F238E27FC236}">
                  <a16:creationId xmlns:a16="http://schemas.microsoft.com/office/drawing/2014/main" id="{284743C5-C929-4A84-B74B-4DB8B9C28859}"/>
                </a:ext>
              </a:extLst>
            </p:cNvPr>
            <p:cNvCxnSpPr>
              <a:cxnSpLocks/>
              <a:stCxn id="8" idx="3"/>
              <a:endCxn id="15" idx="1"/>
            </p:cNvCxnSpPr>
            <p:nvPr/>
          </p:nvCxnSpPr>
          <p:spPr>
            <a:xfrm>
              <a:off x="7248088" y="4153579"/>
              <a:ext cx="1048468" cy="99992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15" name="图片 14">
              <a:extLst>
                <a:ext uri="{FF2B5EF4-FFF2-40B4-BE49-F238E27FC236}">
                  <a16:creationId xmlns:a16="http://schemas.microsoft.com/office/drawing/2014/main" id="{2BC218D7-8DD3-4BE4-B668-94868F5CCE9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96556" y="4658008"/>
              <a:ext cx="1543871" cy="990998"/>
            </a:xfrm>
            <a:prstGeom prst="rect">
              <a:avLst/>
            </a:prstGeom>
          </p:spPr>
        </p:pic>
        <p:pic>
          <p:nvPicPr>
            <p:cNvPr id="16" name="图片 15">
              <a:extLst>
                <a:ext uri="{FF2B5EF4-FFF2-40B4-BE49-F238E27FC236}">
                  <a16:creationId xmlns:a16="http://schemas.microsoft.com/office/drawing/2014/main" id="{3901C335-169C-42E5-B3B5-77E6077B06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675906">
              <a:off x="7683820" y="4439295"/>
              <a:ext cx="264875" cy="175877"/>
            </a:xfrm>
            <a:prstGeom prst="rect">
              <a:avLst/>
            </a:prstGeom>
          </p:spPr>
        </p:pic>
        <p:pic>
          <p:nvPicPr>
            <p:cNvPr id="17" name="图片 16">
              <a:extLst>
                <a:ext uri="{FF2B5EF4-FFF2-40B4-BE49-F238E27FC236}">
                  <a16:creationId xmlns:a16="http://schemas.microsoft.com/office/drawing/2014/main" id="{71F53028-8606-4FED-A465-14A730C518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9264919">
              <a:off x="7548274" y="3546205"/>
              <a:ext cx="264875" cy="175877"/>
            </a:xfrm>
            <a:prstGeom prst="rect">
              <a:avLst/>
            </a:prstGeom>
          </p:spPr>
        </p:pic>
        <p:cxnSp>
          <p:nvCxnSpPr>
            <p:cNvPr id="18" name="直接箭头连接符 17">
              <a:extLst>
                <a:ext uri="{FF2B5EF4-FFF2-40B4-BE49-F238E27FC236}">
                  <a16:creationId xmlns:a16="http://schemas.microsoft.com/office/drawing/2014/main" id="{888FF87C-C880-4CD5-A75C-10E230E0CEDF}"/>
                </a:ext>
              </a:extLst>
            </p:cNvPr>
            <p:cNvCxnSpPr>
              <a:cxnSpLocks/>
              <a:stCxn id="15" idx="3"/>
              <a:endCxn id="11" idx="1"/>
            </p:cNvCxnSpPr>
            <p:nvPr/>
          </p:nvCxnSpPr>
          <p:spPr>
            <a:xfrm>
              <a:off x="9840427" y="5153507"/>
              <a:ext cx="319571" cy="29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19" name="图片 18">
              <a:extLst>
                <a:ext uri="{FF2B5EF4-FFF2-40B4-BE49-F238E27FC236}">
                  <a16:creationId xmlns:a16="http://schemas.microsoft.com/office/drawing/2014/main" id="{78B8CDFE-C2DA-4BFF-BBC6-1B1BAE3F447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52652" y="5062261"/>
              <a:ext cx="1580822" cy="1014717"/>
            </a:xfrm>
            <a:prstGeom prst="rect">
              <a:avLst/>
            </a:prstGeom>
          </p:spPr>
        </p:pic>
        <p:cxnSp>
          <p:nvCxnSpPr>
            <p:cNvPr id="20" name="直接箭头连接符 19">
              <a:extLst>
                <a:ext uri="{FF2B5EF4-FFF2-40B4-BE49-F238E27FC236}">
                  <a16:creationId xmlns:a16="http://schemas.microsoft.com/office/drawing/2014/main" id="{114274F4-0E7E-4CD0-8BBB-34BB4A3994FD}"/>
                </a:ext>
              </a:extLst>
            </p:cNvPr>
            <p:cNvCxnSpPr>
              <a:cxnSpLocks/>
              <a:stCxn id="7" idx="2"/>
              <a:endCxn id="19" idx="0"/>
            </p:cNvCxnSpPr>
            <p:nvPr/>
          </p:nvCxnSpPr>
          <p:spPr>
            <a:xfrm flipH="1">
              <a:off x="1743063" y="4660941"/>
              <a:ext cx="2" cy="40132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1" name="直接箭头连接符 20">
              <a:extLst>
                <a:ext uri="{FF2B5EF4-FFF2-40B4-BE49-F238E27FC236}">
                  <a16:creationId xmlns:a16="http://schemas.microsoft.com/office/drawing/2014/main" id="{BC0DDF71-75CC-449A-9939-435AB5B7A294}"/>
                </a:ext>
              </a:extLst>
            </p:cNvPr>
            <p:cNvCxnSpPr>
              <a:cxnSpLocks/>
            </p:cNvCxnSpPr>
            <p:nvPr/>
          </p:nvCxnSpPr>
          <p:spPr>
            <a:xfrm>
              <a:off x="285219" y="4153581"/>
              <a:ext cx="587308"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23" name="图片 22">
              <a:extLst>
                <a:ext uri="{FF2B5EF4-FFF2-40B4-BE49-F238E27FC236}">
                  <a16:creationId xmlns:a16="http://schemas.microsoft.com/office/drawing/2014/main" id="{80D7EA81-0A32-4047-BB77-B064DDCF227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83236" y="3646224"/>
              <a:ext cx="1544436" cy="991361"/>
            </a:xfrm>
            <a:prstGeom prst="rect">
              <a:avLst/>
            </a:prstGeom>
          </p:spPr>
        </p:pic>
        <p:cxnSp>
          <p:nvCxnSpPr>
            <p:cNvPr id="31" name="直接箭头连接符 30">
              <a:extLst>
                <a:ext uri="{FF2B5EF4-FFF2-40B4-BE49-F238E27FC236}">
                  <a16:creationId xmlns:a16="http://schemas.microsoft.com/office/drawing/2014/main" id="{38478187-B76F-4EFC-A4D3-466341F6A19F}"/>
                </a:ext>
              </a:extLst>
            </p:cNvPr>
            <p:cNvCxnSpPr>
              <a:cxnSpLocks/>
              <a:stCxn id="23" idx="3"/>
              <a:endCxn id="8" idx="1"/>
            </p:cNvCxnSpPr>
            <p:nvPr/>
          </p:nvCxnSpPr>
          <p:spPr>
            <a:xfrm>
              <a:off x="5427672" y="4141905"/>
              <a:ext cx="604013" cy="1167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34" name="图片 33">
              <a:extLst>
                <a:ext uri="{FF2B5EF4-FFF2-40B4-BE49-F238E27FC236}">
                  <a16:creationId xmlns:a16="http://schemas.microsoft.com/office/drawing/2014/main" id="{4EB22002-5940-4578-8077-E7670D5B06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765092">
              <a:off x="3027572" y="4610880"/>
              <a:ext cx="264875" cy="175877"/>
            </a:xfrm>
            <a:prstGeom prst="rect">
              <a:avLst/>
            </a:prstGeom>
          </p:spPr>
        </p:pic>
        <p:sp>
          <p:nvSpPr>
            <p:cNvPr id="36" name="文本框 35">
              <a:extLst>
                <a:ext uri="{FF2B5EF4-FFF2-40B4-BE49-F238E27FC236}">
                  <a16:creationId xmlns:a16="http://schemas.microsoft.com/office/drawing/2014/main" id="{5E104444-20DD-4707-8AAF-B3BF14023706}"/>
                </a:ext>
              </a:extLst>
            </p:cNvPr>
            <p:cNvSpPr txBox="1"/>
            <p:nvPr/>
          </p:nvSpPr>
          <p:spPr>
            <a:xfrm>
              <a:off x="1509462" y="3911976"/>
              <a:ext cx="391454" cy="461665"/>
            </a:xfrm>
            <a:prstGeom prst="rect">
              <a:avLst/>
            </a:prstGeom>
            <a:noFill/>
          </p:spPr>
          <p:txBody>
            <a:bodyPr wrap="none" rtlCol="0">
              <a:spAutoFit/>
            </a:bodyPr>
            <a:lstStyle/>
            <a:p>
              <a:r>
                <a:rPr lang="en-US" altLang="zh-CN" sz="2400" b="1" dirty="0"/>
                <a:t>A</a:t>
              </a:r>
              <a:endParaRPr lang="zh-CN" altLang="en-US" sz="2400" b="1" dirty="0"/>
            </a:p>
          </p:txBody>
        </p:sp>
        <p:sp>
          <p:nvSpPr>
            <p:cNvPr id="37" name="文本框 36">
              <a:extLst>
                <a:ext uri="{FF2B5EF4-FFF2-40B4-BE49-F238E27FC236}">
                  <a16:creationId xmlns:a16="http://schemas.microsoft.com/office/drawing/2014/main" id="{8DB5488C-0EB5-4400-9BBF-D93CADEC4771}"/>
                </a:ext>
              </a:extLst>
            </p:cNvPr>
            <p:cNvSpPr txBox="1"/>
            <p:nvPr/>
          </p:nvSpPr>
          <p:spPr>
            <a:xfrm>
              <a:off x="8872764" y="3116118"/>
              <a:ext cx="375424" cy="461665"/>
            </a:xfrm>
            <a:prstGeom prst="rect">
              <a:avLst/>
            </a:prstGeom>
            <a:noFill/>
          </p:spPr>
          <p:txBody>
            <a:bodyPr wrap="none" rtlCol="0">
              <a:spAutoFit/>
            </a:bodyPr>
            <a:lstStyle/>
            <a:p>
              <a:r>
                <a:rPr lang="en-US" altLang="zh-CN" sz="2400" b="1" dirty="0"/>
                <a:t>C</a:t>
              </a:r>
              <a:endParaRPr lang="zh-CN" altLang="en-US" sz="2400" b="1" dirty="0"/>
            </a:p>
          </p:txBody>
        </p:sp>
        <p:sp>
          <p:nvSpPr>
            <p:cNvPr id="38" name="文本框 37">
              <a:extLst>
                <a:ext uri="{FF2B5EF4-FFF2-40B4-BE49-F238E27FC236}">
                  <a16:creationId xmlns:a16="http://schemas.microsoft.com/office/drawing/2014/main" id="{CE0B6806-70E6-473F-B2BF-048E1036254D}"/>
                </a:ext>
              </a:extLst>
            </p:cNvPr>
            <p:cNvSpPr txBox="1"/>
            <p:nvPr/>
          </p:nvSpPr>
          <p:spPr>
            <a:xfrm>
              <a:off x="8872764" y="4903753"/>
              <a:ext cx="405880" cy="461665"/>
            </a:xfrm>
            <a:prstGeom prst="rect">
              <a:avLst/>
            </a:prstGeom>
            <a:noFill/>
          </p:spPr>
          <p:txBody>
            <a:bodyPr wrap="none" rtlCol="0">
              <a:spAutoFit/>
            </a:bodyPr>
            <a:lstStyle/>
            <a:p>
              <a:r>
                <a:rPr lang="en-US" altLang="zh-CN" sz="2400" b="1" dirty="0"/>
                <a:t>D</a:t>
              </a:r>
              <a:endParaRPr lang="zh-CN" altLang="en-US" sz="2400" b="1" dirty="0"/>
            </a:p>
          </p:txBody>
        </p:sp>
        <p:sp>
          <p:nvSpPr>
            <p:cNvPr id="39" name="文本框 38">
              <a:extLst>
                <a:ext uri="{FF2B5EF4-FFF2-40B4-BE49-F238E27FC236}">
                  <a16:creationId xmlns:a16="http://schemas.microsoft.com/office/drawing/2014/main" id="{16E58DEB-6FEF-44FA-B53B-6941E2D69F6D}"/>
                </a:ext>
              </a:extLst>
            </p:cNvPr>
            <p:cNvSpPr txBox="1"/>
            <p:nvPr/>
          </p:nvSpPr>
          <p:spPr>
            <a:xfrm>
              <a:off x="4460010" y="3882090"/>
              <a:ext cx="370614" cy="461665"/>
            </a:xfrm>
            <a:prstGeom prst="rect">
              <a:avLst/>
            </a:prstGeom>
            <a:noFill/>
          </p:spPr>
          <p:txBody>
            <a:bodyPr wrap="none" rtlCol="0">
              <a:spAutoFit/>
            </a:bodyPr>
            <a:lstStyle/>
            <a:p>
              <a:r>
                <a:rPr lang="en-US" altLang="zh-CN" sz="2400" b="1" dirty="0">
                  <a:solidFill>
                    <a:schemeClr val="bg1"/>
                  </a:solidFill>
                </a:rPr>
                <a:t>B</a:t>
              </a:r>
              <a:endParaRPr lang="zh-CN" altLang="en-US" sz="2400" b="1" dirty="0">
                <a:solidFill>
                  <a:schemeClr val="bg1"/>
                </a:solidFill>
              </a:endParaRPr>
            </a:p>
          </p:txBody>
        </p:sp>
        <p:sp>
          <p:nvSpPr>
            <p:cNvPr id="40" name="文本框 39">
              <a:extLst>
                <a:ext uri="{FF2B5EF4-FFF2-40B4-BE49-F238E27FC236}">
                  <a16:creationId xmlns:a16="http://schemas.microsoft.com/office/drawing/2014/main" id="{68B2DD0D-F479-45F9-AC7C-406099134476}"/>
                </a:ext>
              </a:extLst>
            </p:cNvPr>
            <p:cNvSpPr txBox="1"/>
            <p:nvPr/>
          </p:nvSpPr>
          <p:spPr>
            <a:xfrm>
              <a:off x="1533834" y="5433374"/>
              <a:ext cx="455574" cy="338554"/>
            </a:xfrm>
            <a:prstGeom prst="rect">
              <a:avLst/>
            </a:prstGeom>
            <a:noFill/>
          </p:spPr>
          <p:txBody>
            <a:bodyPr wrap="none" rtlCol="0">
              <a:spAutoFit/>
            </a:bodyPr>
            <a:lstStyle/>
            <a:p>
              <a:r>
                <a:rPr lang="en-US" altLang="zh-CN" sz="1600" b="1" dirty="0"/>
                <a:t>DB</a:t>
              </a:r>
              <a:endParaRPr lang="zh-CN" altLang="en-US" sz="1600" b="1" dirty="0"/>
            </a:p>
          </p:txBody>
        </p:sp>
        <p:sp>
          <p:nvSpPr>
            <p:cNvPr id="41" name="文本框 40">
              <a:extLst>
                <a:ext uri="{FF2B5EF4-FFF2-40B4-BE49-F238E27FC236}">
                  <a16:creationId xmlns:a16="http://schemas.microsoft.com/office/drawing/2014/main" id="{57FDF27A-B368-42D2-8002-869A4C2FFFE2}"/>
                </a:ext>
              </a:extLst>
            </p:cNvPr>
            <p:cNvSpPr txBox="1"/>
            <p:nvPr/>
          </p:nvSpPr>
          <p:spPr>
            <a:xfrm>
              <a:off x="10713318" y="4984230"/>
              <a:ext cx="455574" cy="338554"/>
            </a:xfrm>
            <a:prstGeom prst="rect">
              <a:avLst/>
            </a:prstGeom>
            <a:noFill/>
          </p:spPr>
          <p:txBody>
            <a:bodyPr wrap="none" rtlCol="0">
              <a:spAutoFit/>
            </a:bodyPr>
            <a:lstStyle/>
            <a:p>
              <a:r>
                <a:rPr lang="en-US" altLang="zh-CN" sz="1600" b="1" dirty="0"/>
                <a:t>DB</a:t>
              </a:r>
              <a:endParaRPr lang="zh-CN" altLang="en-US" sz="1600" b="1" dirty="0"/>
            </a:p>
          </p:txBody>
        </p:sp>
        <p:pic>
          <p:nvPicPr>
            <p:cNvPr id="42" name="图片 41">
              <a:extLst>
                <a:ext uri="{FF2B5EF4-FFF2-40B4-BE49-F238E27FC236}">
                  <a16:creationId xmlns:a16="http://schemas.microsoft.com/office/drawing/2014/main" id="{973D1556-C55D-411D-BCE7-7ACAEEC2CF2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596322" y="2861362"/>
              <a:ext cx="838983" cy="972667"/>
            </a:xfrm>
            <a:prstGeom prst="rect">
              <a:avLst/>
            </a:prstGeom>
          </p:spPr>
        </p:pic>
        <p:cxnSp>
          <p:nvCxnSpPr>
            <p:cNvPr id="43" name="直接箭头连接符 42">
              <a:extLst>
                <a:ext uri="{FF2B5EF4-FFF2-40B4-BE49-F238E27FC236}">
                  <a16:creationId xmlns:a16="http://schemas.microsoft.com/office/drawing/2014/main" id="{647AA15F-9A84-45A4-9A6C-5F6297053FA0}"/>
                </a:ext>
              </a:extLst>
            </p:cNvPr>
            <p:cNvCxnSpPr>
              <a:cxnSpLocks/>
              <a:stCxn id="12" idx="3"/>
              <a:endCxn id="42" idx="1"/>
            </p:cNvCxnSpPr>
            <p:nvPr/>
          </p:nvCxnSpPr>
          <p:spPr>
            <a:xfrm>
              <a:off x="9840427" y="3346952"/>
              <a:ext cx="755895" cy="74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44" name="文本框 43">
              <a:extLst>
                <a:ext uri="{FF2B5EF4-FFF2-40B4-BE49-F238E27FC236}">
                  <a16:creationId xmlns:a16="http://schemas.microsoft.com/office/drawing/2014/main" id="{ACA3D50A-BF15-41A9-A29B-78CC5C5F0E89}"/>
                </a:ext>
              </a:extLst>
            </p:cNvPr>
            <p:cNvSpPr txBox="1"/>
            <p:nvPr/>
          </p:nvSpPr>
          <p:spPr>
            <a:xfrm>
              <a:off x="10613832" y="3712555"/>
              <a:ext cx="865943" cy="338554"/>
            </a:xfrm>
            <a:prstGeom prst="rect">
              <a:avLst/>
            </a:prstGeom>
            <a:noFill/>
          </p:spPr>
          <p:txBody>
            <a:bodyPr wrap="square" rtlCol="0">
              <a:spAutoFit/>
            </a:bodyPr>
            <a:lstStyle/>
            <a:p>
              <a:r>
                <a:rPr lang="zh-CN" altLang="en-US" sz="1600" b="1" dirty="0"/>
                <a:t>缓存</a:t>
              </a:r>
              <a:r>
                <a:rPr lang="en-US" altLang="zh-CN" sz="1600" b="1" dirty="0"/>
                <a:t>DB</a:t>
              </a:r>
              <a:endParaRPr lang="zh-CN" altLang="en-US" sz="1600" b="1" dirty="0"/>
            </a:p>
          </p:txBody>
        </p:sp>
        <p:cxnSp>
          <p:nvCxnSpPr>
            <p:cNvPr id="35" name="直接箭头连接符 34">
              <a:extLst>
                <a:ext uri="{FF2B5EF4-FFF2-40B4-BE49-F238E27FC236}">
                  <a16:creationId xmlns:a16="http://schemas.microsoft.com/office/drawing/2014/main" id="{BEFC8132-985E-47F4-9F92-EDDE1AAD02C1}"/>
                </a:ext>
              </a:extLst>
            </p:cNvPr>
            <p:cNvCxnSpPr>
              <a:cxnSpLocks/>
            </p:cNvCxnSpPr>
            <p:nvPr/>
          </p:nvCxnSpPr>
          <p:spPr>
            <a:xfrm flipH="1">
              <a:off x="7369630" y="3482525"/>
              <a:ext cx="926926" cy="752018"/>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45" name="直接箭头连接符 44">
              <a:extLst>
                <a:ext uri="{FF2B5EF4-FFF2-40B4-BE49-F238E27FC236}">
                  <a16:creationId xmlns:a16="http://schemas.microsoft.com/office/drawing/2014/main" id="{38A551DF-FAA1-48F3-A95E-15CA6E49B553}"/>
                </a:ext>
              </a:extLst>
            </p:cNvPr>
            <p:cNvCxnSpPr>
              <a:cxnSpLocks/>
            </p:cNvCxnSpPr>
            <p:nvPr/>
          </p:nvCxnSpPr>
          <p:spPr>
            <a:xfrm flipH="1" flipV="1">
              <a:off x="5394740" y="4244384"/>
              <a:ext cx="555440" cy="2816"/>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46" name="直接箭头连接符 45">
              <a:extLst>
                <a:ext uri="{FF2B5EF4-FFF2-40B4-BE49-F238E27FC236}">
                  <a16:creationId xmlns:a16="http://schemas.microsoft.com/office/drawing/2014/main" id="{551732B9-051E-4E5E-9BDC-221772061290}"/>
                </a:ext>
              </a:extLst>
            </p:cNvPr>
            <p:cNvCxnSpPr>
              <a:cxnSpLocks/>
            </p:cNvCxnSpPr>
            <p:nvPr/>
          </p:nvCxnSpPr>
          <p:spPr>
            <a:xfrm flipH="1" flipV="1">
              <a:off x="7400488" y="4496155"/>
              <a:ext cx="861769" cy="809752"/>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48" name="直接箭头连接符 47">
              <a:extLst>
                <a:ext uri="{FF2B5EF4-FFF2-40B4-BE49-F238E27FC236}">
                  <a16:creationId xmlns:a16="http://schemas.microsoft.com/office/drawing/2014/main" id="{5E0833C1-7414-4DFC-AABC-473569EF6E90}"/>
                </a:ext>
              </a:extLst>
            </p:cNvPr>
            <p:cNvCxnSpPr>
              <a:cxnSpLocks/>
            </p:cNvCxnSpPr>
            <p:nvPr/>
          </p:nvCxnSpPr>
          <p:spPr>
            <a:xfrm flipH="1">
              <a:off x="2639936" y="4408714"/>
              <a:ext cx="1148293" cy="1240292"/>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grpSp>
    </p:spTree>
    <p:extLst>
      <p:ext uri="{BB962C8B-B14F-4D97-AF65-F5344CB8AC3E}">
        <p14:creationId xmlns:p14="http://schemas.microsoft.com/office/powerpoint/2010/main" val="4099147860"/>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C6FD35-BF9B-451C-9254-7A0A23F8FDB2}"/>
              </a:ext>
            </a:extLst>
          </p:cNvPr>
          <p:cNvSpPr>
            <a:spLocks noGrp="1"/>
          </p:cNvSpPr>
          <p:nvPr>
            <p:ph type="title"/>
          </p:nvPr>
        </p:nvSpPr>
        <p:spPr/>
        <p:txBody>
          <a:bodyPr/>
          <a:lstStyle/>
          <a:p>
            <a:r>
              <a:rPr lang="en-US" altLang="zh-CN" dirty="0" err="1"/>
              <a:t>.net</a:t>
            </a:r>
            <a:r>
              <a:rPr lang="zh-CN" altLang="en-US" dirty="0"/>
              <a:t> </a:t>
            </a:r>
            <a:r>
              <a:rPr lang="en-US" altLang="zh-CN" dirty="0"/>
              <a:t>core</a:t>
            </a:r>
            <a:r>
              <a:rPr lang="zh-CN" altLang="en-US" dirty="0"/>
              <a:t>下的微服务构件</a:t>
            </a:r>
          </a:p>
        </p:txBody>
      </p:sp>
      <p:sp>
        <p:nvSpPr>
          <p:cNvPr id="3" name="内容占位符 2">
            <a:extLst>
              <a:ext uri="{FF2B5EF4-FFF2-40B4-BE49-F238E27FC236}">
                <a16:creationId xmlns:a16="http://schemas.microsoft.com/office/drawing/2014/main" id="{B28DA4C6-D225-40A6-90E5-C146758B7450}"/>
              </a:ext>
            </a:extLst>
          </p:cNvPr>
          <p:cNvSpPr>
            <a:spLocks noGrp="1"/>
          </p:cNvSpPr>
          <p:nvPr>
            <p:ph idx="1"/>
          </p:nvPr>
        </p:nvSpPr>
        <p:spPr/>
        <p:txBody>
          <a:bodyPr/>
          <a:lstStyle/>
          <a:p>
            <a:r>
              <a:rPr lang="zh-CN" altLang="en-US" dirty="0"/>
              <a:t>服务治理：</a:t>
            </a:r>
            <a:r>
              <a:rPr lang="en-US" altLang="zh-CN" dirty="0"/>
              <a:t>Consul</a:t>
            </a:r>
          </a:p>
          <a:p>
            <a:r>
              <a:rPr lang="en-US" altLang="zh-CN" dirty="0"/>
              <a:t>API</a:t>
            </a:r>
            <a:r>
              <a:rPr lang="zh-CN" altLang="en-US" dirty="0"/>
              <a:t>网关：</a:t>
            </a:r>
            <a:r>
              <a:rPr lang="en-US" altLang="zh-CN" dirty="0"/>
              <a:t>Ocelot</a:t>
            </a:r>
          </a:p>
          <a:p>
            <a:r>
              <a:rPr lang="zh-CN" altLang="en-US" dirty="0"/>
              <a:t>作业调度：</a:t>
            </a:r>
            <a:r>
              <a:rPr lang="en-US" altLang="zh-CN" dirty="0" err="1"/>
              <a:t>Quartz.NET,Hangfire</a:t>
            </a:r>
            <a:endParaRPr lang="en-US" altLang="zh-CN" dirty="0"/>
          </a:p>
          <a:p>
            <a:r>
              <a:rPr lang="zh-CN" altLang="en-US" dirty="0"/>
              <a:t>分布式日志：</a:t>
            </a:r>
            <a:r>
              <a:rPr lang="en-US" altLang="zh-CN" dirty="0" err="1"/>
              <a:t>Exceptionless</a:t>
            </a:r>
            <a:endParaRPr lang="en-US" altLang="zh-CN" dirty="0"/>
          </a:p>
          <a:p>
            <a:r>
              <a:rPr lang="en-US" altLang="zh-CN" dirty="0"/>
              <a:t>ESB</a:t>
            </a:r>
            <a:r>
              <a:rPr lang="zh-CN" altLang="en-US" dirty="0"/>
              <a:t>：</a:t>
            </a:r>
            <a:r>
              <a:rPr lang="en-US" altLang="zh-CN" dirty="0" err="1"/>
              <a:t>Masstransit</a:t>
            </a:r>
            <a:r>
              <a:rPr lang="en-US" altLang="zh-CN" dirty="0"/>
              <a:t>(RabbitMQ)</a:t>
            </a:r>
          </a:p>
          <a:p>
            <a:r>
              <a:rPr lang="en-US" altLang="zh-CN" dirty="0"/>
              <a:t>APM</a:t>
            </a:r>
            <a:r>
              <a:rPr lang="zh-CN" altLang="en-US" dirty="0"/>
              <a:t>：</a:t>
            </a:r>
            <a:r>
              <a:rPr lang="en-US" altLang="zh-CN" dirty="0" err="1"/>
              <a:t>Metrac.App,Buttfly</a:t>
            </a:r>
            <a:endParaRPr lang="en-US" altLang="zh-CN" dirty="0"/>
          </a:p>
          <a:p>
            <a:pPr marL="0" indent="0">
              <a:buNone/>
            </a:pPr>
            <a:r>
              <a:rPr lang="en-US" altLang="zh-CN" dirty="0"/>
              <a:t>……</a:t>
            </a:r>
          </a:p>
          <a:p>
            <a:endParaRPr lang="zh-CN" altLang="en-US" dirty="0"/>
          </a:p>
        </p:txBody>
      </p:sp>
    </p:spTree>
    <p:extLst>
      <p:ext uri="{BB962C8B-B14F-4D97-AF65-F5344CB8AC3E}">
        <p14:creationId xmlns:p14="http://schemas.microsoft.com/office/powerpoint/2010/main" val="47828929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736D08-80D9-4414-A278-9FA28D678F9F}"/>
              </a:ext>
            </a:extLst>
          </p:cNvPr>
          <p:cNvSpPr>
            <a:spLocks noGrp="1"/>
          </p:cNvSpPr>
          <p:nvPr>
            <p:ph type="title"/>
          </p:nvPr>
        </p:nvSpPr>
        <p:spPr/>
        <p:txBody>
          <a:bodyPr/>
          <a:lstStyle/>
          <a:p>
            <a:r>
              <a:rPr lang="zh-CN" altLang="en-US" dirty="0"/>
              <a:t>幂等和防重</a:t>
            </a:r>
          </a:p>
        </p:txBody>
      </p:sp>
      <p:sp>
        <p:nvSpPr>
          <p:cNvPr id="3" name="内容占位符 2">
            <a:extLst>
              <a:ext uri="{FF2B5EF4-FFF2-40B4-BE49-F238E27FC236}">
                <a16:creationId xmlns:a16="http://schemas.microsoft.com/office/drawing/2014/main" id="{20931BC9-1B0C-4693-A2E0-ACEDAF87FF25}"/>
              </a:ext>
            </a:extLst>
          </p:cNvPr>
          <p:cNvSpPr>
            <a:spLocks noGrp="1"/>
          </p:cNvSpPr>
          <p:nvPr>
            <p:ph idx="1"/>
          </p:nvPr>
        </p:nvSpPr>
        <p:spPr/>
        <p:txBody>
          <a:bodyPr/>
          <a:lstStyle/>
          <a:p>
            <a:r>
              <a:rPr lang="zh-CN" altLang="en-US" dirty="0"/>
              <a:t>其任意多次执行对资源本身所产生的影响均与一次执行的影响相同。</a:t>
            </a:r>
            <a:endParaRPr lang="en-US" altLang="zh-CN" dirty="0"/>
          </a:p>
          <a:p>
            <a:pPr marL="0" indent="0">
              <a:buNone/>
            </a:pPr>
            <a:endParaRPr lang="en-US" altLang="zh-CN" dirty="0"/>
          </a:p>
          <a:p>
            <a:r>
              <a:rPr lang="zh-CN" altLang="en-US" dirty="0"/>
              <a:t>对重复删除或返回成功结果；防重可以在数据库级别处理也以以在</a:t>
            </a:r>
            <a:r>
              <a:rPr lang="en-US" altLang="zh-CN" dirty="0"/>
              <a:t>MQ</a:t>
            </a:r>
            <a:r>
              <a:rPr lang="zh-CN" altLang="en-US" dirty="0"/>
              <a:t>级别</a:t>
            </a:r>
          </a:p>
        </p:txBody>
      </p:sp>
    </p:spTree>
    <p:extLst>
      <p:ext uri="{BB962C8B-B14F-4D97-AF65-F5344CB8AC3E}">
        <p14:creationId xmlns:p14="http://schemas.microsoft.com/office/powerpoint/2010/main" val="1158255775"/>
      </p:ext>
    </p:extLst>
  </p:cSld>
  <p:clrMapOvr>
    <a:masterClrMapping/>
  </p:clrMapOvr>
  <p:transition spd="slow">
    <p:push dir="u"/>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a:t>RabbitMQ</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737569599"/>
      </p:ext>
    </p:extLst>
  </p:cSld>
  <p:clrMapOvr>
    <a:overrideClrMapping bg1="lt1" tx1="dk1" bg2="lt2" tx2="dk2" accent1="accent1" accent2="accent2" accent3="accent3" accent4="accent4" accent5="accent5" accent6="accent6" hlink="hlink" folHlink="folHlink"/>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err="1"/>
              <a:t>MassTransit</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73885389"/>
      </p:ext>
    </p:extLst>
  </p:cSld>
  <p:clrMapOvr>
    <a:overrideClrMapping bg1="lt1" tx1="dk1" bg2="lt2" tx2="dk2" accent1="accent1" accent2="accent2" accent3="accent3" accent4="accent4" accent5="accent5" accent6="accent6" hlink="hlink" folHlink="folHlink"/>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err="1"/>
              <a:t>Quartz.Net</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827449177"/>
      </p:ext>
    </p:extLst>
  </p:cSld>
  <p:clrMapOvr>
    <a:overrideClrMapping bg1="lt1" tx1="dk1" bg2="lt2" tx2="dk2" accent1="accent1" accent2="accent2" accent3="accent3" accent4="accent4" accent5="accent5" accent6="accent6" hlink="hlink" folHlink="folHlink"/>
  </p:clrMapOvr>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a:t>DDD</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255923598"/>
      </p:ext>
    </p:extLst>
  </p:cSld>
  <p:clrMapOvr>
    <a:overrideClrMapping bg1="lt1" tx1="dk1" bg2="lt2" tx2="dk2" accent1="accent1" accent2="accent2" accent3="accent3" accent4="accent4" accent5="accent5" accent6="accent6" hlink="hlink" folHlink="folHlink"/>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err="1"/>
              <a:t>MediatR</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2778963399"/>
      </p:ext>
    </p:extLst>
  </p:cSld>
  <p:clrMapOvr>
    <a:overrideClrMapping bg1="lt1" tx1="dk1" bg2="lt2" tx2="dk2" accent1="accent1" accent2="accent2" accent3="accent3" accent4="accent4" accent5="accent5" accent6="accent6" hlink="hlink" folHlink="folHlink"/>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a:t>Polly</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664008972"/>
      </p:ext>
    </p:extLst>
  </p:cSld>
  <p:clrMapOvr>
    <a:overrideClrMapping bg1="lt1" tx1="dk1" bg2="lt2" tx2="dk2" accent1="accent1" accent2="accent2" accent3="accent3" accent4="accent4" accent5="accent5" accent6="accent6" hlink="hlink" folHlink="folHlink"/>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err="1"/>
              <a:t>FluentValidation</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3054664938"/>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a:extLst>
              <a:ext uri="{FF2B5EF4-FFF2-40B4-BE49-F238E27FC236}">
                <a16:creationId xmlns:a16="http://schemas.microsoft.com/office/drawing/2014/main" id="{B49D9336-4281-48D1-B6E1-7F3B1D49F6B4}"/>
              </a:ext>
            </a:extLst>
          </p:cNvPr>
          <p:cNvGrpSpPr/>
          <p:nvPr/>
        </p:nvGrpSpPr>
        <p:grpSpPr>
          <a:xfrm>
            <a:off x="1122763" y="1391570"/>
            <a:ext cx="9028402" cy="5293775"/>
            <a:chOff x="1122763" y="718703"/>
            <a:chExt cx="9028402" cy="5293775"/>
          </a:xfrm>
        </p:grpSpPr>
        <p:grpSp>
          <p:nvGrpSpPr>
            <p:cNvPr id="137" name="组合 136">
              <a:extLst>
                <a:ext uri="{FF2B5EF4-FFF2-40B4-BE49-F238E27FC236}">
                  <a16:creationId xmlns:a16="http://schemas.microsoft.com/office/drawing/2014/main" id="{6632E0BE-B036-4C11-BFC6-3DA1126434AF}"/>
                </a:ext>
              </a:extLst>
            </p:cNvPr>
            <p:cNvGrpSpPr/>
            <p:nvPr/>
          </p:nvGrpSpPr>
          <p:grpSpPr>
            <a:xfrm>
              <a:off x="4353351" y="3866986"/>
              <a:ext cx="3459031" cy="2145492"/>
              <a:chOff x="3090113" y="2446379"/>
              <a:chExt cx="3459031" cy="2145492"/>
            </a:xfrm>
          </p:grpSpPr>
          <p:grpSp>
            <p:nvGrpSpPr>
              <p:cNvPr id="136" name="组合 135">
                <a:extLst>
                  <a:ext uri="{FF2B5EF4-FFF2-40B4-BE49-F238E27FC236}">
                    <a16:creationId xmlns:a16="http://schemas.microsoft.com/office/drawing/2014/main" id="{8FA2BFFA-3FC4-47A8-B366-109C491E92C2}"/>
                  </a:ext>
                </a:extLst>
              </p:cNvPr>
              <p:cNvGrpSpPr/>
              <p:nvPr/>
            </p:nvGrpSpPr>
            <p:grpSpPr>
              <a:xfrm>
                <a:off x="3781590" y="2446379"/>
                <a:ext cx="2767554" cy="2145492"/>
                <a:chOff x="5400667" y="2446379"/>
                <a:chExt cx="2767554" cy="2145492"/>
              </a:xfrm>
            </p:grpSpPr>
            <p:sp>
              <p:nvSpPr>
                <p:cNvPr id="27" name="矩形: 圆角 26">
                  <a:extLst>
                    <a:ext uri="{FF2B5EF4-FFF2-40B4-BE49-F238E27FC236}">
                      <a16:creationId xmlns:a16="http://schemas.microsoft.com/office/drawing/2014/main" id="{77EF1573-71E7-4CC5-BCD0-E827105188B6}"/>
                    </a:ext>
                  </a:extLst>
                </p:cNvPr>
                <p:cNvSpPr/>
                <p:nvPr/>
              </p:nvSpPr>
              <p:spPr>
                <a:xfrm>
                  <a:off x="5810250" y="2446379"/>
                  <a:ext cx="2357971" cy="1965594"/>
                </a:xfrm>
                <a:prstGeom prst="roundRect">
                  <a:avLst>
                    <a:gd name="adj" fmla="val 7020"/>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28" name="图片 27">
                  <a:extLst>
                    <a:ext uri="{FF2B5EF4-FFF2-40B4-BE49-F238E27FC236}">
                      <a16:creationId xmlns:a16="http://schemas.microsoft.com/office/drawing/2014/main" id="{712DFC0B-0C27-4828-B821-406204FB36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2726" y="2529703"/>
                  <a:ext cx="965940" cy="620029"/>
                </a:xfrm>
                <a:prstGeom prst="rect">
                  <a:avLst/>
                </a:prstGeom>
              </p:spPr>
            </p:pic>
            <p:pic>
              <p:nvPicPr>
                <p:cNvPr id="29" name="图片 28">
                  <a:extLst>
                    <a:ext uri="{FF2B5EF4-FFF2-40B4-BE49-F238E27FC236}">
                      <a16:creationId xmlns:a16="http://schemas.microsoft.com/office/drawing/2014/main" id="{7ED330C8-CCC8-41E0-8350-F67B3EC13B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2726" y="3184620"/>
                  <a:ext cx="952027" cy="611098"/>
                </a:xfrm>
                <a:prstGeom prst="rect">
                  <a:avLst/>
                </a:prstGeom>
              </p:spPr>
            </p:pic>
            <p:pic>
              <p:nvPicPr>
                <p:cNvPr id="30" name="图片 29">
                  <a:extLst>
                    <a:ext uri="{FF2B5EF4-FFF2-40B4-BE49-F238E27FC236}">
                      <a16:creationId xmlns:a16="http://schemas.microsoft.com/office/drawing/2014/main" id="{38E9AAAA-F57A-4A27-9925-D9ECBFD9F5E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32726" y="3806437"/>
                  <a:ext cx="943362" cy="605536"/>
                </a:xfrm>
                <a:prstGeom prst="rect">
                  <a:avLst/>
                </a:prstGeom>
              </p:spPr>
            </p:pic>
            <p:pic>
              <p:nvPicPr>
                <p:cNvPr id="31" name="图片 30">
                  <a:extLst>
                    <a:ext uri="{FF2B5EF4-FFF2-40B4-BE49-F238E27FC236}">
                      <a16:creationId xmlns:a16="http://schemas.microsoft.com/office/drawing/2014/main" id="{0B34E8E7-85F2-4E3C-B05F-407F00B57E7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00667" y="4151154"/>
                  <a:ext cx="662888" cy="440717"/>
                </a:xfrm>
                <a:prstGeom prst="rect">
                  <a:avLst/>
                </a:prstGeom>
              </p:spPr>
            </p:pic>
            <p:sp>
              <p:nvSpPr>
                <p:cNvPr id="107" name="文本框 106">
                  <a:extLst>
                    <a:ext uri="{FF2B5EF4-FFF2-40B4-BE49-F238E27FC236}">
                      <a16:creationId xmlns:a16="http://schemas.microsoft.com/office/drawing/2014/main" id="{BF4E44BA-A259-4DE5-8DF2-800843D4B658}"/>
                    </a:ext>
                  </a:extLst>
                </p:cNvPr>
                <p:cNvSpPr txBox="1"/>
                <p:nvPr/>
              </p:nvSpPr>
              <p:spPr>
                <a:xfrm>
                  <a:off x="6723905" y="2714366"/>
                  <a:ext cx="590226" cy="215444"/>
                </a:xfrm>
                <a:prstGeom prst="rect">
                  <a:avLst/>
                </a:prstGeom>
                <a:noFill/>
              </p:spPr>
              <p:txBody>
                <a:bodyPr wrap="none" rtlCol="0">
                  <a:spAutoFit/>
                </a:bodyPr>
                <a:lstStyle/>
                <a:p>
                  <a:r>
                    <a:rPr lang="en-US" altLang="zh-CN" sz="800" dirty="0"/>
                    <a:t>Service A</a:t>
                  </a:r>
                  <a:endParaRPr lang="zh-CN" altLang="en-US" sz="800" dirty="0"/>
                </a:p>
              </p:txBody>
            </p:sp>
            <p:sp>
              <p:nvSpPr>
                <p:cNvPr id="108" name="文本框 107">
                  <a:extLst>
                    <a:ext uri="{FF2B5EF4-FFF2-40B4-BE49-F238E27FC236}">
                      <a16:creationId xmlns:a16="http://schemas.microsoft.com/office/drawing/2014/main" id="{B3F14664-E45E-4632-BE6A-2FD9277DBB40}"/>
                    </a:ext>
                  </a:extLst>
                </p:cNvPr>
                <p:cNvSpPr txBox="1"/>
                <p:nvPr/>
              </p:nvSpPr>
              <p:spPr>
                <a:xfrm>
                  <a:off x="6725514" y="3369428"/>
                  <a:ext cx="582211" cy="215444"/>
                </a:xfrm>
                <a:prstGeom prst="rect">
                  <a:avLst/>
                </a:prstGeom>
                <a:noFill/>
              </p:spPr>
              <p:txBody>
                <a:bodyPr wrap="none" rtlCol="0">
                  <a:spAutoFit/>
                </a:bodyPr>
                <a:lstStyle/>
                <a:p>
                  <a:r>
                    <a:rPr lang="en-US" altLang="zh-CN" sz="800" dirty="0"/>
                    <a:t>Service B</a:t>
                  </a:r>
                  <a:endParaRPr lang="zh-CN" altLang="en-US" sz="800" dirty="0"/>
                </a:p>
              </p:txBody>
            </p:sp>
            <p:sp>
              <p:nvSpPr>
                <p:cNvPr id="112" name="文本框 111">
                  <a:extLst>
                    <a:ext uri="{FF2B5EF4-FFF2-40B4-BE49-F238E27FC236}">
                      <a16:creationId xmlns:a16="http://schemas.microsoft.com/office/drawing/2014/main" id="{5C90D916-E7B5-4350-B1DE-F574F93490C1}"/>
                    </a:ext>
                  </a:extLst>
                </p:cNvPr>
                <p:cNvSpPr txBox="1"/>
                <p:nvPr/>
              </p:nvSpPr>
              <p:spPr>
                <a:xfrm>
                  <a:off x="6711225" y="3985289"/>
                  <a:ext cx="588623" cy="215444"/>
                </a:xfrm>
                <a:prstGeom prst="rect">
                  <a:avLst/>
                </a:prstGeom>
                <a:noFill/>
              </p:spPr>
              <p:txBody>
                <a:bodyPr wrap="none" rtlCol="0">
                  <a:spAutoFit/>
                </a:bodyPr>
                <a:lstStyle/>
                <a:p>
                  <a:r>
                    <a:rPr lang="en-US" altLang="zh-CN" sz="800" dirty="0"/>
                    <a:t>Service C</a:t>
                  </a:r>
                  <a:endParaRPr lang="zh-CN" altLang="en-US" sz="800" dirty="0"/>
                </a:p>
              </p:txBody>
            </p:sp>
          </p:grpSp>
          <p:sp>
            <p:nvSpPr>
              <p:cNvPr id="117" name="文本框 116">
                <a:extLst>
                  <a:ext uri="{FF2B5EF4-FFF2-40B4-BE49-F238E27FC236}">
                    <a16:creationId xmlns:a16="http://schemas.microsoft.com/office/drawing/2014/main" id="{ED013DF0-D242-4C49-B6B7-F6C0B9A79432}"/>
                  </a:ext>
                </a:extLst>
              </p:cNvPr>
              <p:cNvSpPr txBox="1"/>
              <p:nvPr/>
            </p:nvSpPr>
            <p:spPr>
              <a:xfrm>
                <a:off x="3090113" y="4171457"/>
                <a:ext cx="619080" cy="400110"/>
              </a:xfrm>
              <a:prstGeom prst="rect">
                <a:avLst/>
              </a:prstGeom>
              <a:noFill/>
            </p:spPr>
            <p:txBody>
              <a:bodyPr wrap="none" rtlCol="0">
                <a:spAutoFit/>
              </a:bodyPr>
              <a:lstStyle/>
              <a:p>
                <a:r>
                  <a:rPr lang="en-US" altLang="zh-CN" sz="1000" dirty="0"/>
                  <a:t>Consul</a:t>
                </a:r>
              </a:p>
              <a:p>
                <a:pPr algn="ctr"/>
                <a:r>
                  <a:rPr lang="en-US" altLang="zh-CN" sz="1000" dirty="0"/>
                  <a:t>(leader)</a:t>
                </a:r>
                <a:endParaRPr lang="zh-CN" altLang="en-US" sz="1000" dirty="0"/>
              </a:p>
            </p:txBody>
          </p:sp>
        </p:grpSp>
        <p:grpSp>
          <p:nvGrpSpPr>
            <p:cNvPr id="124" name="组合 123">
              <a:extLst>
                <a:ext uri="{FF2B5EF4-FFF2-40B4-BE49-F238E27FC236}">
                  <a16:creationId xmlns:a16="http://schemas.microsoft.com/office/drawing/2014/main" id="{DECEBACF-2F4E-4520-8DCD-F449B13873E4}"/>
                </a:ext>
              </a:extLst>
            </p:cNvPr>
            <p:cNvGrpSpPr/>
            <p:nvPr/>
          </p:nvGrpSpPr>
          <p:grpSpPr>
            <a:xfrm>
              <a:off x="4530623" y="718703"/>
              <a:ext cx="3292457" cy="2024740"/>
              <a:chOff x="4875764" y="332951"/>
              <a:chExt cx="3292457" cy="2024740"/>
            </a:xfrm>
          </p:grpSpPr>
          <p:sp>
            <p:nvSpPr>
              <p:cNvPr id="16" name="矩形: 圆角 15">
                <a:extLst>
                  <a:ext uri="{FF2B5EF4-FFF2-40B4-BE49-F238E27FC236}">
                    <a16:creationId xmlns:a16="http://schemas.microsoft.com/office/drawing/2014/main" id="{015B56E0-7D92-4FF1-8381-19B3C74828F4}"/>
                  </a:ext>
                </a:extLst>
              </p:cNvPr>
              <p:cNvSpPr/>
              <p:nvPr/>
            </p:nvSpPr>
            <p:spPr>
              <a:xfrm>
                <a:off x="5810250" y="392097"/>
                <a:ext cx="2357971" cy="1965594"/>
              </a:xfrm>
              <a:prstGeom prst="roundRect">
                <a:avLst>
                  <a:gd name="adj" fmla="val 7020"/>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2" name="图片 1">
                <a:extLst>
                  <a:ext uri="{FF2B5EF4-FFF2-40B4-BE49-F238E27FC236}">
                    <a16:creationId xmlns:a16="http://schemas.microsoft.com/office/drawing/2014/main" id="{9B0ECBB9-0526-430E-84BA-285A7793F3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2726" y="475421"/>
                <a:ext cx="965940" cy="620029"/>
              </a:xfrm>
              <a:prstGeom prst="rect">
                <a:avLst/>
              </a:prstGeom>
            </p:spPr>
          </p:pic>
          <p:pic>
            <p:nvPicPr>
              <p:cNvPr id="3" name="图片 2">
                <a:extLst>
                  <a:ext uri="{FF2B5EF4-FFF2-40B4-BE49-F238E27FC236}">
                    <a16:creationId xmlns:a16="http://schemas.microsoft.com/office/drawing/2014/main" id="{77AEA1D5-3129-4449-A7AD-3DBA88AA44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2726" y="1130338"/>
                <a:ext cx="952027" cy="611098"/>
              </a:xfrm>
              <a:prstGeom prst="rect">
                <a:avLst/>
              </a:prstGeom>
            </p:spPr>
          </p:pic>
          <p:pic>
            <p:nvPicPr>
              <p:cNvPr id="4" name="图片 3">
                <a:extLst>
                  <a:ext uri="{FF2B5EF4-FFF2-40B4-BE49-F238E27FC236}">
                    <a16:creationId xmlns:a16="http://schemas.microsoft.com/office/drawing/2014/main" id="{885B8555-D69E-425E-85E8-D5BF6B4EE5A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32726" y="1752155"/>
                <a:ext cx="943362" cy="605536"/>
              </a:xfrm>
              <a:prstGeom prst="rect">
                <a:avLst/>
              </a:prstGeom>
            </p:spPr>
          </p:pic>
          <p:pic>
            <p:nvPicPr>
              <p:cNvPr id="18" name="图片 17">
                <a:extLst>
                  <a:ext uri="{FF2B5EF4-FFF2-40B4-BE49-F238E27FC236}">
                    <a16:creationId xmlns:a16="http://schemas.microsoft.com/office/drawing/2014/main" id="{7A476693-A337-4E1B-8CB3-63E3EB320DE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33112" y="332951"/>
                <a:ext cx="662888" cy="440717"/>
              </a:xfrm>
              <a:prstGeom prst="rect">
                <a:avLst/>
              </a:prstGeom>
            </p:spPr>
          </p:pic>
          <p:sp>
            <p:nvSpPr>
              <p:cNvPr id="106" name="文本框 105">
                <a:extLst>
                  <a:ext uri="{FF2B5EF4-FFF2-40B4-BE49-F238E27FC236}">
                    <a16:creationId xmlns:a16="http://schemas.microsoft.com/office/drawing/2014/main" id="{59EDC07B-CE02-4B64-9858-CD5C9BA2A75C}"/>
                  </a:ext>
                </a:extLst>
              </p:cNvPr>
              <p:cNvSpPr txBox="1"/>
              <p:nvPr/>
            </p:nvSpPr>
            <p:spPr>
              <a:xfrm>
                <a:off x="6720905" y="664846"/>
                <a:ext cx="590226" cy="215444"/>
              </a:xfrm>
              <a:prstGeom prst="rect">
                <a:avLst/>
              </a:prstGeom>
              <a:noFill/>
            </p:spPr>
            <p:txBody>
              <a:bodyPr wrap="none" rtlCol="0">
                <a:spAutoFit/>
              </a:bodyPr>
              <a:lstStyle/>
              <a:p>
                <a:r>
                  <a:rPr lang="en-US" altLang="zh-CN" sz="800" dirty="0"/>
                  <a:t>Service</a:t>
                </a:r>
                <a:r>
                  <a:rPr lang="zh-CN" altLang="en-US" sz="800" dirty="0"/>
                  <a:t> </a:t>
                </a:r>
                <a:r>
                  <a:rPr lang="en-US" altLang="zh-CN" sz="800" dirty="0"/>
                  <a:t>A</a:t>
                </a:r>
                <a:endParaRPr lang="zh-CN" altLang="en-US" sz="800" dirty="0"/>
              </a:p>
            </p:txBody>
          </p:sp>
          <p:sp>
            <p:nvSpPr>
              <p:cNvPr id="110" name="文本框 109">
                <a:extLst>
                  <a:ext uri="{FF2B5EF4-FFF2-40B4-BE49-F238E27FC236}">
                    <a16:creationId xmlns:a16="http://schemas.microsoft.com/office/drawing/2014/main" id="{6B85AFF8-0B17-4905-97E3-AFE42C6974FB}"/>
                  </a:ext>
                </a:extLst>
              </p:cNvPr>
              <p:cNvSpPr txBox="1"/>
              <p:nvPr/>
            </p:nvSpPr>
            <p:spPr>
              <a:xfrm>
                <a:off x="6719289" y="1314308"/>
                <a:ext cx="582211" cy="215444"/>
              </a:xfrm>
              <a:prstGeom prst="rect">
                <a:avLst/>
              </a:prstGeom>
              <a:noFill/>
            </p:spPr>
            <p:txBody>
              <a:bodyPr wrap="none" rtlCol="0">
                <a:spAutoFit/>
              </a:bodyPr>
              <a:lstStyle/>
              <a:p>
                <a:r>
                  <a:rPr lang="en-US" altLang="zh-CN" sz="800" dirty="0"/>
                  <a:t>Service B</a:t>
                </a:r>
                <a:endParaRPr lang="zh-CN" altLang="en-US" sz="800" dirty="0"/>
              </a:p>
            </p:txBody>
          </p:sp>
          <p:sp>
            <p:nvSpPr>
              <p:cNvPr id="111" name="文本框 110">
                <a:extLst>
                  <a:ext uri="{FF2B5EF4-FFF2-40B4-BE49-F238E27FC236}">
                    <a16:creationId xmlns:a16="http://schemas.microsoft.com/office/drawing/2014/main" id="{EABFAC34-24C8-43F9-881B-322A69E1083D}"/>
                  </a:ext>
                </a:extLst>
              </p:cNvPr>
              <p:cNvSpPr txBox="1"/>
              <p:nvPr/>
            </p:nvSpPr>
            <p:spPr>
              <a:xfrm>
                <a:off x="6714487" y="1935770"/>
                <a:ext cx="588623" cy="215444"/>
              </a:xfrm>
              <a:prstGeom prst="rect">
                <a:avLst/>
              </a:prstGeom>
              <a:noFill/>
            </p:spPr>
            <p:txBody>
              <a:bodyPr wrap="none" rtlCol="0">
                <a:spAutoFit/>
              </a:bodyPr>
              <a:lstStyle/>
              <a:p>
                <a:r>
                  <a:rPr lang="en-US" altLang="zh-CN" sz="800" dirty="0"/>
                  <a:t>Service C</a:t>
                </a:r>
                <a:endParaRPr lang="zh-CN" altLang="en-US" sz="800" dirty="0"/>
              </a:p>
            </p:txBody>
          </p:sp>
          <p:sp>
            <p:nvSpPr>
              <p:cNvPr id="115" name="文本框 114">
                <a:extLst>
                  <a:ext uri="{FF2B5EF4-FFF2-40B4-BE49-F238E27FC236}">
                    <a16:creationId xmlns:a16="http://schemas.microsoft.com/office/drawing/2014/main" id="{89E1A162-D14D-4B7C-9E67-0306F625360F}"/>
                  </a:ext>
                </a:extLst>
              </p:cNvPr>
              <p:cNvSpPr txBox="1"/>
              <p:nvPr/>
            </p:nvSpPr>
            <p:spPr>
              <a:xfrm>
                <a:off x="4875764" y="430198"/>
                <a:ext cx="561372" cy="246221"/>
              </a:xfrm>
              <a:prstGeom prst="rect">
                <a:avLst/>
              </a:prstGeom>
              <a:noFill/>
            </p:spPr>
            <p:txBody>
              <a:bodyPr wrap="none" rtlCol="0">
                <a:spAutoFit/>
              </a:bodyPr>
              <a:lstStyle/>
              <a:p>
                <a:r>
                  <a:rPr lang="en-US" altLang="zh-CN" sz="1000" dirty="0"/>
                  <a:t>Consul</a:t>
                </a:r>
                <a:endParaRPr lang="zh-CN" altLang="en-US" sz="1000" dirty="0"/>
              </a:p>
            </p:txBody>
          </p:sp>
        </p:grpSp>
        <p:cxnSp>
          <p:nvCxnSpPr>
            <p:cNvPr id="39" name="连接符: 肘形 38">
              <a:extLst>
                <a:ext uri="{FF2B5EF4-FFF2-40B4-BE49-F238E27FC236}">
                  <a16:creationId xmlns:a16="http://schemas.microsoft.com/office/drawing/2014/main" id="{EB17F3B1-B028-407B-8329-013D9E756FD7}"/>
                </a:ext>
              </a:extLst>
            </p:cNvPr>
            <p:cNvCxnSpPr>
              <a:stCxn id="22" idx="3"/>
              <a:endCxn id="29" idx="1"/>
            </p:cNvCxnSpPr>
            <p:nvPr/>
          </p:nvCxnSpPr>
          <p:spPr>
            <a:xfrm>
              <a:off x="4314267" y="3333174"/>
              <a:ext cx="1862620" cy="1577602"/>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40" name="连接符: 肘形 39">
              <a:extLst>
                <a:ext uri="{FF2B5EF4-FFF2-40B4-BE49-F238E27FC236}">
                  <a16:creationId xmlns:a16="http://schemas.microsoft.com/office/drawing/2014/main" id="{EFB58A73-1E24-4D1F-978A-A7BBEB3A1A2E}"/>
                </a:ext>
              </a:extLst>
            </p:cNvPr>
            <p:cNvCxnSpPr>
              <a:cxnSpLocks/>
              <a:stCxn id="22" idx="3"/>
              <a:endCxn id="30" idx="1"/>
            </p:cNvCxnSpPr>
            <p:nvPr/>
          </p:nvCxnSpPr>
          <p:spPr>
            <a:xfrm>
              <a:off x="4314267" y="3333174"/>
              <a:ext cx="1862620" cy="219663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43" name="连接符: 肘形 42">
              <a:extLst>
                <a:ext uri="{FF2B5EF4-FFF2-40B4-BE49-F238E27FC236}">
                  <a16:creationId xmlns:a16="http://schemas.microsoft.com/office/drawing/2014/main" id="{666D3281-4B88-4AEB-A237-F71F215FCE74}"/>
                </a:ext>
              </a:extLst>
            </p:cNvPr>
            <p:cNvCxnSpPr>
              <a:cxnSpLocks/>
              <a:stCxn id="22" idx="3"/>
              <a:endCxn id="28" idx="1"/>
            </p:cNvCxnSpPr>
            <p:nvPr/>
          </p:nvCxnSpPr>
          <p:spPr>
            <a:xfrm>
              <a:off x="4314267" y="3333174"/>
              <a:ext cx="1862620" cy="927151"/>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46" name="连接符: 肘形 45">
              <a:extLst>
                <a:ext uri="{FF2B5EF4-FFF2-40B4-BE49-F238E27FC236}">
                  <a16:creationId xmlns:a16="http://schemas.microsoft.com/office/drawing/2014/main" id="{37931084-85AD-41E2-A667-25A110A9BA51}"/>
                </a:ext>
              </a:extLst>
            </p:cNvPr>
            <p:cNvCxnSpPr>
              <a:cxnSpLocks/>
              <a:stCxn id="22" idx="3"/>
              <a:endCxn id="4" idx="1"/>
            </p:cNvCxnSpPr>
            <p:nvPr/>
          </p:nvCxnSpPr>
          <p:spPr>
            <a:xfrm flipV="1">
              <a:off x="4314267" y="2440675"/>
              <a:ext cx="1873318" cy="892499"/>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49" name="连接符: 肘形 48">
              <a:extLst>
                <a:ext uri="{FF2B5EF4-FFF2-40B4-BE49-F238E27FC236}">
                  <a16:creationId xmlns:a16="http://schemas.microsoft.com/office/drawing/2014/main" id="{CAEE9E80-FE17-451E-93CB-0F51A8508881}"/>
                </a:ext>
              </a:extLst>
            </p:cNvPr>
            <p:cNvCxnSpPr>
              <a:cxnSpLocks/>
              <a:stCxn id="22" idx="3"/>
              <a:endCxn id="3" idx="1"/>
            </p:cNvCxnSpPr>
            <p:nvPr/>
          </p:nvCxnSpPr>
          <p:spPr>
            <a:xfrm flipV="1">
              <a:off x="4314267" y="1821639"/>
              <a:ext cx="1873318" cy="1511535"/>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52" name="连接符: 肘形 51">
              <a:extLst>
                <a:ext uri="{FF2B5EF4-FFF2-40B4-BE49-F238E27FC236}">
                  <a16:creationId xmlns:a16="http://schemas.microsoft.com/office/drawing/2014/main" id="{4C8AD171-CDA7-421D-9EA0-7510D377E7A5}"/>
                </a:ext>
              </a:extLst>
            </p:cNvPr>
            <p:cNvCxnSpPr>
              <a:cxnSpLocks/>
              <a:stCxn id="22" idx="3"/>
              <a:endCxn id="2" idx="1"/>
            </p:cNvCxnSpPr>
            <p:nvPr/>
          </p:nvCxnSpPr>
          <p:spPr>
            <a:xfrm flipV="1">
              <a:off x="4314267" y="1171188"/>
              <a:ext cx="1873318" cy="2161986"/>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64" name="连接符: 肘形 63">
              <a:extLst>
                <a:ext uri="{FF2B5EF4-FFF2-40B4-BE49-F238E27FC236}">
                  <a16:creationId xmlns:a16="http://schemas.microsoft.com/office/drawing/2014/main" id="{FC116DA1-5882-4A5D-A8FC-D6AB646296CB}"/>
                </a:ext>
              </a:extLst>
            </p:cNvPr>
            <p:cNvCxnSpPr>
              <a:cxnSpLocks/>
              <a:stCxn id="2" idx="3"/>
              <a:endCxn id="6" idx="3"/>
            </p:cNvCxnSpPr>
            <p:nvPr/>
          </p:nvCxnSpPr>
          <p:spPr>
            <a:xfrm>
              <a:off x="7153525" y="1171188"/>
              <a:ext cx="1993109" cy="639263"/>
            </a:xfrm>
            <a:prstGeom prst="bentConnector3">
              <a:avLst>
                <a:gd name="adj1" fmla="val 82115"/>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67" name="连接符: 肘形 66">
              <a:extLst>
                <a:ext uri="{FF2B5EF4-FFF2-40B4-BE49-F238E27FC236}">
                  <a16:creationId xmlns:a16="http://schemas.microsoft.com/office/drawing/2014/main" id="{5995DC25-1C8E-445A-95A8-C8294840192E}"/>
                </a:ext>
              </a:extLst>
            </p:cNvPr>
            <p:cNvCxnSpPr>
              <a:cxnSpLocks/>
              <a:stCxn id="28" idx="3"/>
              <a:endCxn id="6" idx="3"/>
            </p:cNvCxnSpPr>
            <p:nvPr/>
          </p:nvCxnSpPr>
          <p:spPr>
            <a:xfrm flipV="1">
              <a:off x="7142827" y="1810451"/>
              <a:ext cx="2003807" cy="2449874"/>
            </a:xfrm>
            <a:prstGeom prst="bentConnector3">
              <a:avLst>
                <a:gd name="adj1" fmla="val 82703"/>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74" name="连接符: 肘形 73">
              <a:extLst>
                <a:ext uri="{FF2B5EF4-FFF2-40B4-BE49-F238E27FC236}">
                  <a16:creationId xmlns:a16="http://schemas.microsoft.com/office/drawing/2014/main" id="{0A04BFDE-7131-41EC-94BA-FAED882B46BB}"/>
                </a:ext>
              </a:extLst>
            </p:cNvPr>
            <p:cNvCxnSpPr>
              <a:cxnSpLocks/>
              <a:stCxn id="3" idx="3"/>
              <a:endCxn id="8" idx="3"/>
            </p:cNvCxnSpPr>
            <p:nvPr/>
          </p:nvCxnSpPr>
          <p:spPr>
            <a:xfrm>
              <a:off x="7139612" y="1821639"/>
              <a:ext cx="2007022" cy="1483626"/>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9" name="连接符: 肘形 78">
              <a:extLst>
                <a:ext uri="{FF2B5EF4-FFF2-40B4-BE49-F238E27FC236}">
                  <a16:creationId xmlns:a16="http://schemas.microsoft.com/office/drawing/2014/main" id="{33485ACE-A0A6-439F-9AEE-48FE0C9D288E}"/>
                </a:ext>
              </a:extLst>
            </p:cNvPr>
            <p:cNvCxnSpPr>
              <a:cxnSpLocks/>
              <a:stCxn id="29" idx="3"/>
              <a:endCxn id="8" idx="3"/>
            </p:cNvCxnSpPr>
            <p:nvPr/>
          </p:nvCxnSpPr>
          <p:spPr>
            <a:xfrm flipV="1">
              <a:off x="7128914" y="3305265"/>
              <a:ext cx="2017720" cy="1605511"/>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3" name="连接符: 肘形 92">
              <a:extLst>
                <a:ext uri="{FF2B5EF4-FFF2-40B4-BE49-F238E27FC236}">
                  <a16:creationId xmlns:a16="http://schemas.microsoft.com/office/drawing/2014/main" id="{B06FA075-4F15-40C5-A631-10192A089C50}"/>
                </a:ext>
              </a:extLst>
            </p:cNvPr>
            <p:cNvCxnSpPr>
              <a:cxnSpLocks/>
              <a:stCxn id="30" idx="3"/>
              <a:endCxn id="24" idx="1"/>
            </p:cNvCxnSpPr>
            <p:nvPr/>
          </p:nvCxnSpPr>
          <p:spPr>
            <a:xfrm flipV="1">
              <a:off x="7120249" y="4903987"/>
              <a:ext cx="2210291" cy="625825"/>
            </a:xfrm>
            <a:prstGeom prst="bentConnector3">
              <a:avLst>
                <a:gd name="adj1" fmla="val 60687"/>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98" name="连接符: 肘形 97">
              <a:extLst>
                <a:ext uri="{FF2B5EF4-FFF2-40B4-BE49-F238E27FC236}">
                  <a16:creationId xmlns:a16="http://schemas.microsoft.com/office/drawing/2014/main" id="{7D00F5D6-BA19-43E5-B82C-D65BED14F87C}"/>
                </a:ext>
              </a:extLst>
            </p:cNvPr>
            <p:cNvCxnSpPr>
              <a:cxnSpLocks/>
              <a:stCxn id="4" idx="3"/>
              <a:endCxn id="24" idx="1"/>
            </p:cNvCxnSpPr>
            <p:nvPr/>
          </p:nvCxnSpPr>
          <p:spPr>
            <a:xfrm>
              <a:off x="7130947" y="2440675"/>
              <a:ext cx="2199593" cy="2463312"/>
            </a:xfrm>
            <a:prstGeom prst="bentConnector3">
              <a:avLst>
                <a:gd name="adj1" fmla="val 60046"/>
              </a:avLst>
            </a:prstGeom>
            <a:ln>
              <a:tailEnd type="triangle"/>
            </a:ln>
          </p:spPr>
          <p:style>
            <a:lnRef idx="2">
              <a:schemeClr val="accent6"/>
            </a:lnRef>
            <a:fillRef idx="0">
              <a:schemeClr val="accent6"/>
            </a:fillRef>
            <a:effectRef idx="1">
              <a:schemeClr val="accent6"/>
            </a:effectRef>
            <a:fontRef idx="minor">
              <a:schemeClr val="tx1"/>
            </a:fontRef>
          </p:style>
        </p:cxnSp>
        <p:grpSp>
          <p:nvGrpSpPr>
            <p:cNvPr id="135" name="组合 134">
              <a:extLst>
                <a:ext uri="{FF2B5EF4-FFF2-40B4-BE49-F238E27FC236}">
                  <a16:creationId xmlns:a16="http://schemas.microsoft.com/office/drawing/2014/main" id="{BD41CD5A-8F19-43C1-B939-8A8566FB65C6}"/>
                </a:ext>
              </a:extLst>
            </p:cNvPr>
            <p:cNvGrpSpPr/>
            <p:nvPr/>
          </p:nvGrpSpPr>
          <p:grpSpPr>
            <a:xfrm>
              <a:off x="3027796" y="2920286"/>
              <a:ext cx="1286471" cy="825775"/>
              <a:chOff x="2694568" y="3061763"/>
              <a:chExt cx="1286471" cy="825775"/>
            </a:xfrm>
          </p:grpSpPr>
          <p:pic>
            <p:nvPicPr>
              <p:cNvPr id="22" name="图片 21">
                <a:extLst>
                  <a:ext uri="{FF2B5EF4-FFF2-40B4-BE49-F238E27FC236}">
                    <a16:creationId xmlns:a16="http://schemas.microsoft.com/office/drawing/2014/main" id="{E2E5D934-0ED3-4B38-8F65-DE4E663F488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94568" y="3061763"/>
                <a:ext cx="1286471" cy="825775"/>
              </a:xfrm>
              <a:prstGeom prst="rect">
                <a:avLst/>
              </a:prstGeom>
            </p:spPr>
          </p:pic>
          <p:sp>
            <p:nvSpPr>
              <p:cNvPr id="118" name="文本框 117">
                <a:extLst>
                  <a:ext uri="{FF2B5EF4-FFF2-40B4-BE49-F238E27FC236}">
                    <a16:creationId xmlns:a16="http://schemas.microsoft.com/office/drawing/2014/main" id="{599F9F8C-9AFC-4475-9215-7831575A8269}"/>
                  </a:ext>
                </a:extLst>
              </p:cNvPr>
              <p:cNvSpPr txBox="1"/>
              <p:nvPr/>
            </p:nvSpPr>
            <p:spPr>
              <a:xfrm>
                <a:off x="3039144" y="3303777"/>
                <a:ext cx="561372" cy="338554"/>
              </a:xfrm>
              <a:prstGeom prst="rect">
                <a:avLst/>
              </a:prstGeom>
              <a:noFill/>
            </p:spPr>
            <p:txBody>
              <a:bodyPr wrap="none" rtlCol="0">
                <a:spAutoFit/>
              </a:bodyPr>
              <a:lstStyle/>
              <a:p>
                <a:pPr algn="ctr"/>
                <a:r>
                  <a:rPr lang="en-US" altLang="zh-CN" sz="800" dirty="0">
                    <a:solidFill>
                      <a:schemeClr val="bg1"/>
                    </a:solidFill>
                  </a:rPr>
                  <a:t>API</a:t>
                </a:r>
                <a:r>
                  <a:rPr lang="zh-CN" altLang="en-US" sz="800" dirty="0">
                    <a:solidFill>
                      <a:schemeClr val="bg1"/>
                    </a:solidFill>
                  </a:rPr>
                  <a:t> </a:t>
                </a:r>
                <a:endParaRPr lang="en-US" altLang="zh-CN" sz="800" dirty="0">
                  <a:solidFill>
                    <a:schemeClr val="bg1"/>
                  </a:solidFill>
                </a:endParaRPr>
              </a:p>
              <a:p>
                <a:pPr algn="ctr"/>
                <a:r>
                  <a:rPr lang="en-US" altLang="zh-CN" sz="800" dirty="0">
                    <a:solidFill>
                      <a:schemeClr val="bg1"/>
                    </a:solidFill>
                  </a:rPr>
                  <a:t>Gateway</a:t>
                </a:r>
                <a:endParaRPr lang="zh-CN" altLang="en-US" sz="800" dirty="0">
                  <a:solidFill>
                    <a:schemeClr val="bg1"/>
                  </a:solidFill>
                </a:endParaRPr>
              </a:p>
            </p:txBody>
          </p:sp>
        </p:grpSp>
        <p:grpSp>
          <p:nvGrpSpPr>
            <p:cNvPr id="139" name="组合 138">
              <a:extLst>
                <a:ext uri="{FF2B5EF4-FFF2-40B4-BE49-F238E27FC236}">
                  <a16:creationId xmlns:a16="http://schemas.microsoft.com/office/drawing/2014/main" id="{AC57A9C0-75C6-4008-A6F3-DF8F6205C319}"/>
                </a:ext>
              </a:extLst>
            </p:cNvPr>
            <p:cNvGrpSpPr/>
            <p:nvPr/>
          </p:nvGrpSpPr>
          <p:grpSpPr>
            <a:xfrm>
              <a:off x="9146634" y="1488051"/>
              <a:ext cx="1004531" cy="891021"/>
              <a:chOff x="10475054" y="1420570"/>
              <a:chExt cx="1004531" cy="891021"/>
            </a:xfrm>
          </p:grpSpPr>
          <p:pic>
            <p:nvPicPr>
              <p:cNvPr id="6" name="图片 5">
                <a:extLst>
                  <a:ext uri="{FF2B5EF4-FFF2-40B4-BE49-F238E27FC236}">
                    <a16:creationId xmlns:a16="http://schemas.microsoft.com/office/drawing/2014/main" id="{3F5B6402-B762-4D01-90E8-C43BA3F14A4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flipH="1">
                <a:off x="10475054" y="1420570"/>
                <a:ext cx="1004531" cy="644800"/>
              </a:xfrm>
              <a:prstGeom prst="rect">
                <a:avLst/>
              </a:prstGeom>
            </p:spPr>
          </p:pic>
          <p:sp>
            <p:nvSpPr>
              <p:cNvPr id="121" name="文本框 120">
                <a:extLst>
                  <a:ext uri="{FF2B5EF4-FFF2-40B4-BE49-F238E27FC236}">
                    <a16:creationId xmlns:a16="http://schemas.microsoft.com/office/drawing/2014/main" id="{B9F238EE-45DE-4430-9C05-A61E56C0253D}"/>
                  </a:ext>
                </a:extLst>
              </p:cNvPr>
              <p:cNvSpPr txBox="1"/>
              <p:nvPr/>
            </p:nvSpPr>
            <p:spPr>
              <a:xfrm>
                <a:off x="10573367" y="2065370"/>
                <a:ext cx="813043" cy="246221"/>
              </a:xfrm>
              <a:prstGeom prst="rect">
                <a:avLst/>
              </a:prstGeom>
              <a:noFill/>
            </p:spPr>
            <p:txBody>
              <a:bodyPr wrap="none" rtlCol="0">
                <a:spAutoFit/>
              </a:bodyPr>
              <a:lstStyle/>
              <a:p>
                <a:r>
                  <a:rPr lang="en-US" altLang="zh-CN" sz="1000" dirty="0"/>
                  <a:t>DataBase A</a:t>
                </a:r>
                <a:endParaRPr lang="zh-CN" altLang="en-US" sz="1000" dirty="0"/>
              </a:p>
            </p:txBody>
          </p:sp>
        </p:grpSp>
        <p:grpSp>
          <p:nvGrpSpPr>
            <p:cNvPr id="140" name="组合 139">
              <a:extLst>
                <a:ext uri="{FF2B5EF4-FFF2-40B4-BE49-F238E27FC236}">
                  <a16:creationId xmlns:a16="http://schemas.microsoft.com/office/drawing/2014/main" id="{3D7503A8-BF5F-4791-AB9B-E5A63AB4A151}"/>
                </a:ext>
              </a:extLst>
            </p:cNvPr>
            <p:cNvGrpSpPr/>
            <p:nvPr/>
          </p:nvGrpSpPr>
          <p:grpSpPr>
            <a:xfrm>
              <a:off x="9146634" y="2982865"/>
              <a:ext cx="1004531" cy="842402"/>
              <a:chOff x="10475054" y="3165376"/>
              <a:chExt cx="1004531" cy="842402"/>
            </a:xfrm>
          </p:grpSpPr>
          <p:pic>
            <p:nvPicPr>
              <p:cNvPr id="8" name="图片 7">
                <a:extLst>
                  <a:ext uri="{FF2B5EF4-FFF2-40B4-BE49-F238E27FC236}">
                    <a16:creationId xmlns:a16="http://schemas.microsoft.com/office/drawing/2014/main" id="{D555D1D1-1365-4B4E-BDC7-8277F0A6A31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flipH="1">
                <a:off x="10475054" y="3165376"/>
                <a:ext cx="1004531" cy="644800"/>
              </a:xfrm>
              <a:prstGeom prst="rect">
                <a:avLst/>
              </a:prstGeom>
            </p:spPr>
          </p:pic>
          <p:sp>
            <p:nvSpPr>
              <p:cNvPr id="122" name="文本框 121">
                <a:extLst>
                  <a:ext uri="{FF2B5EF4-FFF2-40B4-BE49-F238E27FC236}">
                    <a16:creationId xmlns:a16="http://schemas.microsoft.com/office/drawing/2014/main" id="{53B45EC2-CBAA-4BA3-9358-85E50D0B1172}"/>
                  </a:ext>
                </a:extLst>
              </p:cNvPr>
              <p:cNvSpPr txBox="1"/>
              <p:nvPr/>
            </p:nvSpPr>
            <p:spPr>
              <a:xfrm>
                <a:off x="10594570" y="3761557"/>
                <a:ext cx="803425" cy="246221"/>
              </a:xfrm>
              <a:prstGeom prst="rect">
                <a:avLst/>
              </a:prstGeom>
              <a:noFill/>
            </p:spPr>
            <p:txBody>
              <a:bodyPr wrap="none" rtlCol="0">
                <a:spAutoFit/>
              </a:bodyPr>
              <a:lstStyle/>
              <a:p>
                <a:r>
                  <a:rPr lang="en-US" altLang="zh-CN" sz="1000" dirty="0"/>
                  <a:t>DataBase B</a:t>
                </a:r>
                <a:endParaRPr lang="zh-CN" altLang="en-US" sz="1000" dirty="0"/>
              </a:p>
            </p:txBody>
          </p:sp>
        </p:grpSp>
        <p:grpSp>
          <p:nvGrpSpPr>
            <p:cNvPr id="141" name="组合 140">
              <a:extLst>
                <a:ext uri="{FF2B5EF4-FFF2-40B4-BE49-F238E27FC236}">
                  <a16:creationId xmlns:a16="http://schemas.microsoft.com/office/drawing/2014/main" id="{5D6D7EFA-5E9B-414F-AC4D-1C22559A03F1}"/>
                </a:ext>
              </a:extLst>
            </p:cNvPr>
            <p:cNvGrpSpPr/>
            <p:nvPr/>
          </p:nvGrpSpPr>
          <p:grpSpPr>
            <a:xfrm>
              <a:off x="9330540" y="4582280"/>
              <a:ext cx="602679" cy="811929"/>
              <a:chOff x="10571870" y="5074398"/>
              <a:chExt cx="810897" cy="1186327"/>
            </a:xfrm>
          </p:grpSpPr>
          <p:pic>
            <p:nvPicPr>
              <p:cNvPr id="24" name="图片 23">
                <a:extLst>
                  <a:ext uri="{FF2B5EF4-FFF2-40B4-BE49-F238E27FC236}">
                    <a16:creationId xmlns:a16="http://schemas.microsoft.com/office/drawing/2014/main" id="{3CD1848A-1B89-4BA0-A4D6-24D15898C84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571870" y="5074398"/>
                <a:ext cx="810897" cy="940106"/>
              </a:xfrm>
              <a:prstGeom prst="rect">
                <a:avLst/>
              </a:prstGeom>
            </p:spPr>
          </p:pic>
          <p:sp>
            <p:nvSpPr>
              <p:cNvPr id="123" name="文本框 122">
                <a:extLst>
                  <a:ext uri="{FF2B5EF4-FFF2-40B4-BE49-F238E27FC236}">
                    <a16:creationId xmlns:a16="http://schemas.microsoft.com/office/drawing/2014/main" id="{964CA7AF-A05B-4EB4-AE4E-F88DF24986A2}"/>
                  </a:ext>
                </a:extLst>
              </p:cNvPr>
              <p:cNvSpPr txBox="1"/>
              <p:nvPr/>
            </p:nvSpPr>
            <p:spPr>
              <a:xfrm>
                <a:off x="10626547" y="6014504"/>
                <a:ext cx="718466" cy="246221"/>
              </a:xfrm>
              <a:prstGeom prst="rect">
                <a:avLst/>
              </a:prstGeom>
              <a:noFill/>
            </p:spPr>
            <p:txBody>
              <a:bodyPr wrap="none" rtlCol="0">
                <a:spAutoFit/>
              </a:bodyPr>
              <a:lstStyle/>
              <a:p>
                <a:r>
                  <a:rPr lang="en-US" altLang="zh-CN" sz="1000" dirty="0"/>
                  <a:t>Cache DB</a:t>
                </a:r>
                <a:endParaRPr lang="zh-CN" altLang="en-US" sz="1000" dirty="0"/>
              </a:p>
            </p:txBody>
          </p:sp>
        </p:grpSp>
        <p:pic>
          <p:nvPicPr>
            <p:cNvPr id="154" name="图片 153">
              <a:extLst>
                <a:ext uri="{FF2B5EF4-FFF2-40B4-BE49-F238E27FC236}">
                  <a16:creationId xmlns:a16="http://schemas.microsoft.com/office/drawing/2014/main" id="{D9D6ED93-B1CB-4311-B789-B3168A67C4D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22763" y="2700651"/>
              <a:ext cx="1367092" cy="1267546"/>
            </a:xfrm>
            <a:prstGeom prst="rect">
              <a:avLst/>
            </a:prstGeom>
          </p:spPr>
        </p:pic>
        <p:cxnSp>
          <p:nvCxnSpPr>
            <p:cNvPr id="155" name="连接符: 肘形 154">
              <a:extLst>
                <a:ext uri="{FF2B5EF4-FFF2-40B4-BE49-F238E27FC236}">
                  <a16:creationId xmlns:a16="http://schemas.microsoft.com/office/drawing/2014/main" id="{AC931E49-24CC-459F-85E5-1F89F9B39E35}"/>
                </a:ext>
              </a:extLst>
            </p:cNvPr>
            <p:cNvCxnSpPr>
              <a:cxnSpLocks/>
              <a:stCxn id="154" idx="3"/>
              <a:endCxn id="22" idx="1"/>
            </p:cNvCxnSpPr>
            <p:nvPr/>
          </p:nvCxnSpPr>
          <p:spPr>
            <a:xfrm flipV="1">
              <a:off x="2489855" y="3333174"/>
              <a:ext cx="537941" cy="125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pic>
          <p:nvPicPr>
            <p:cNvPr id="80" name="图片 79">
              <a:extLst>
                <a:ext uri="{FF2B5EF4-FFF2-40B4-BE49-F238E27FC236}">
                  <a16:creationId xmlns:a16="http://schemas.microsoft.com/office/drawing/2014/main" id="{71D5FCB4-99AE-4660-8D84-E6031315AD7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rot="5400000">
              <a:off x="6729220" y="2837096"/>
              <a:ext cx="165508" cy="109897"/>
            </a:xfrm>
            <a:prstGeom prst="rect">
              <a:avLst/>
            </a:prstGeom>
          </p:spPr>
        </p:pic>
        <p:pic>
          <p:nvPicPr>
            <p:cNvPr id="81" name="图片 80">
              <a:extLst>
                <a:ext uri="{FF2B5EF4-FFF2-40B4-BE49-F238E27FC236}">
                  <a16:creationId xmlns:a16="http://schemas.microsoft.com/office/drawing/2014/main" id="{29E9B4D2-4CF3-4013-BD8B-59109AF76ECC}"/>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rot="5400000">
              <a:off x="6705551" y="3693256"/>
              <a:ext cx="165508" cy="109897"/>
            </a:xfrm>
            <a:prstGeom prst="rect">
              <a:avLst/>
            </a:prstGeom>
          </p:spPr>
        </p:pic>
        <p:cxnSp>
          <p:nvCxnSpPr>
            <p:cNvPr id="85" name="连接符: 肘形 84">
              <a:extLst>
                <a:ext uri="{FF2B5EF4-FFF2-40B4-BE49-F238E27FC236}">
                  <a16:creationId xmlns:a16="http://schemas.microsoft.com/office/drawing/2014/main" id="{14A0DA48-62A1-4CCA-89CC-B42B9C58C896}"/>
                </a:ext>
              </a:extLst>
            </p:cNvPr>
            <p:cNvCxnSpPr>
              <a:cxnSpLocks/>
              <a:stCxn id="4" idx="2"/>
              <a:endCxn id="17" idx="1"/>
            </p:cNvCxnSpPr>
            <p:nvPr/>
          </p:nvCxnSpPr>
          <p:spPr>
            <a:xfrm rot="5400000">
              <a:off x="6508418" y="2894227"/>
              <a:ext cx="301633" cy="65"/>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17" name="圆柱形 16">
              <a:extLst>
                <a:ext uri="{FF2B5EF4-FFF2-40B4-BE49-F238E27FC236}">
                  <a16:creationId xmlns:a16="http://schemas.microsoft.com/office/drawing/2014/main" id="{F894A600-F8AD-4E64-BA73-D0A7ABC2AFF2}"/>
                </a:ext>
              </a:extLst>
            </p:cNvPr>
            <p:cNvSpPr/>
            <p:nvPr/>
          </p:nvSpPr>
          <p:spPr>
            <a:xfrm>
              <a:off x="6473463" y="3045076"/>
              <a:ext cx="371475" cy="563795"/>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900" dirty="0"/>
                <a:t>ESB</a:t>
              </a:r>
              <a:endParaRPr lang="zh-CN" altLang="en-US" sz="900" dirty="0"/>
            </a:p>
          </p:txBody>
        </p:sp>
        <p:cxnSp>
          <p:nvCxnSpPr>
            <p:cNvPr id="87" name="连接符: 肘形 86">
              <a:extLst>
                <a:ext uri="{FF2B5EF4-FFF2-40B4-BE49-F238E27FC236}">
                  <a16:creationId xmlns:a16="http://schemas.microsoft.com/office/drawing/2014/main" id="{CC37839A-7C31-4F1F-BEAA-CA5D1D96259D}"/>
                </a:ext>
              </a:extLst>
            </p:cNvPr>
            <p:cNvCxnSpPr>
              <a:cxnSpLocks/>
              <a:stCxn id="17" idx="3"/>
              <a:endCxn id="28" idx="0"/>
            </p:cNvCxnSpPr>
            <p:nvPr/>
          </p:nvCxnSpPr>
          <p:spPr>
            <a:xfrm rot="16200000" flipH="1">
              <a:off x="6488810" y="3779262"/>
              <a:ext cx="341439" cy="656"/>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pic>
          <p:nvPicPr>
            <p:cNvPr id="101" name="图片 100">
              <a:extLst>
                <a:ext uri="{FF2B5EF4-FFF2-40B4-BE49-F238E27FC236}">
                  <a16:creationId xmlns:a16="http://schemas.microsoft.com/office/drawing/2014/main" id="{55C60031-71E2-4CE8-9EB0-9F7EDB87B4C1}"/>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687964" y="3179925"/>
              <a:ext cx="165508" cy="109897"/>
            </a:xfrm>
            <a:prstGeom prst="rect">
              <a:avLst/>
            </a:prstGeom>
          </p:spPr>
        </p:pic>
        <p:sp>
          <p:nvSpPr>
            <p:cNvPr id="119" name="文本框 118">
              <a:extLst>
                <a:ext uri="{FF2B5EF4-FFF2-40B4-BE49-F238E27FC236}">
                  <a16:creationId xmlns:a16="http://schemas.microsoft.com/office/drawing/2014/main" id="{F4244BDE-CEAD-4B60-AFA1-751A4CE9FC4D}"/>
                </a:ext>
              </a:extLst>
            </p:cNvPr>
            <p:cNvSpPr txBox="1"/>
            <p:nvPr/>
          </p:nvSpPr>
          <p:spPr>
            <a:xfrm>
              <a:off x="1514397" y="3826009"/>
              <a:ext cx="498855" cy="246221"/>
            </a:xfrm>
            <a:prstGeom prst="rect">
              <a:avLst/>
            </a:prstGeom>
            <a:noFill/>
          </p:spPr>
          <p:txBody>
            <a:bodyPr wrap="none" rtlCol="0">
              <a:spAutoFit/>
            </a:bodyPr>
            <a:lstStyle/>
            <a:p>
              <a:r>
                <a:rPr lang="en-US" altLang="zh-CN" sz="1000" dirty="0"/>
                <a:t>Client</a:t>
              </a:r>
              <a:endParaRPr lang="zh-CN" altLang="en-US" sz="1000" dirty="0"/>
            </a:p>
          </p:txBody>
        </p:sp>
        <p:sp>
          <p:nvSpPr>
            <p:cNvPr id="7" name="圆柱形 6">
              <a:extLst>
                <a:ext uri="{FF2B5EF4-FFF2-40B4-BE49-F238E27FC236}">
                  <a16:creationId xmlns:a16="http://schemas.microsoft.com/office/drawing/2014/main" id="{D7224661-F90E-424F-A066-F39C546790B7}"/>
                </a:ext>
              </a:extLst>
            </p:cNvPr>
            <p:cNvSpPr/>
            <p:nvPr/>
          </p:nvSpPr>
          <p:spPr>
            <a:xfrm>
              <a:off x="7483000" y="1006229"/>
              <a:ext cx="107251" cy="115154"/>
            </a:xfrm>
            <a:prstGeom prst="can">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5" name="圆柱形 64">
              <a:extLst>
                <a:ext uri="{FF2B5EF4-FFF2-40B4-BE49-F238E27FC236}">
                  <a16:creationId xmlns:a16="http://schemas.microsoft.com/office/drawing/2014/main" id="{EBC021AB-0C1B-4FF8-AEBA-9D240533AA38}"/>
                </a:ext>
              </a:extLst>
            </p:cNvPr>
            <p:cNvSpPr/>
            <p:nvPr/>
          </p:nvSpPr>
          <p:spPr>
            <a:xfrm>
              <a:off x="7477509" y="1631496"/>
              <a:ext cx="107251" cy="115154"/>
            </a:xfrm>
            <a:prstGeom prst="can">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6" name="圆柱形 65">
              <a:extLst>
                <a:ext uri="{FF2B5EF4-FFF2-40B4-BE49-F238E27FC236}">
                  <a16:creationId xmlns:a16="http://schemas.microsoft.com/office/drawing/2014/main" id="{363E8A56-B711-42F6-ABE7-2598AD15D8B0}"/>
                </a:ext>
              </a:extLst>
            </p:cNvPr>
            <p:cNvSpPr/>
            <p:nvPr/>
          </p:nvSpPr>
          <p:spPr>
            <a:xfrm>
              <a:off x="7472336" y="2262732"/>
              <a:ext cx="107251" cy="115154"/>
            </a:xfrm>
            <a:prstGeom prst="can">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8" name="圆柱形 67">
              <a:extLst>
                <a:ext uri="{FF2B5EF4-FFF2-40B4-BE49-F238E27FC236}">
                  <a16:creationId xmlns:a16="http://schemas.microsoft.com/office/drawing/2014/main" id="{0A1C6B79-8627-469E-9F63-5BC31F2ED772}"/>
                </a:ext>
              </a:extLst>
            </p:cNvPr>
            <p:cNvSpPr/>
            <p:nvPr/>
          </p:nvSpPr>
          <p:spPr>
            <a:xfrm>
              <a:off x="7485180" y="4097313"/>
              <a:ext cx="107251" cy="115154"/>
            </a:xfrm>
            <a:prstGeom prst="can">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9" name="圆柱形 68">
              <a:extLst>
                <a:ext uri="{FF2B5EF4-FFF2-40B4-BE49-F238E27FC236}">
                  <a16:creationId xmlns:a16="http://schemas.microsoft.com/office/drawing/2014/main" id="{3F4E6541-BD77-407F-87A6-EE07C1A23AF2}"/>
                </a:ext>
              </a:extLst>
            </p:cNvPr>
            <p:cNvSpPr/>
            <p:nvPr/>
          </p:nvSpPr>
          <p:spPr>
            <a:xfrm>
              <a:off x="7479376" y="4735920"/>
              <a:ext cx="107251" cy="115154"/>
            </a:xfrm>
            <a:prstGeom prst="can">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70" name="圆柱形 69">
              <a:extLst>
                <a:ext uri="{FF2B5EF4-FFF2-40B4-BE49-F238E27FC236}">
                  <a16:creationId xmlns:a16="http://schemas.microsoft.com/office/drawing/2014/main" id="{3E0E2C12-3751-4F3E-B6A3-D7EF761B1A73}"/>
                </a:ext>
              </a:extLst>
            </p:cNvPr>
            <p:cNvSpPr/>
            <p:nvPr/>
          </p:nvSpPr>
          <p:spPr>
            <a:xfrm>
              <a:off x="7479376" y="5361730"/>
              <a:ext cx="107251" cy="115154"/>
            </a:xfrm>
            <a:prstGeom prst="can">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71" name="图片 70">
              <a:extLst>
                <a:ext uri="{FF2B5EF4-FFF2-40B4-BE49-F238E27FC236}">
                  <a16:creationId xmlns:a16="http://schemas.microsoft.com/office/drawing/2014/main" id="{90159686-1FA3-43E4-81A9-ED17326C9FF2}"/>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618656" y="3180513"/>
              <a:ext cx="165508" cy="109897"/>
            </a:xfrm>
            <a:prstGeom prst="rect">
              <a:avLst/>
            </a:prstGeom>
          </p:spPr>
        </p:pic>
      </p:grpSp>
      <p:sp>
        <p:nvSpPr>
          <p:cNvPr id="75" name="标题 1">
            <a:extLst>
              <a:ext uri="{FF2B5EF4-FFF2-40B4-BE49-F238E27FC236}">
                <a16:creationId xmlns:a16="http://schemas.microsoft.com/office/drawing/2014/main" id="{2B69AD9C-0099-4762-AB50-7EAC2BA537FB}"/>
              </a:ext>
            </a:extLst>
          </p:cNvPr>
          <p:cNvSpPr txBox="1">
            <a:spLocks/>
          </p:cNvSpPr>
          <p:nvPr/>
        </p:nvSpPr>
        <p:spPr>
          <a:xfrm>
            <a:off x="838200" y="508002"/>
            <a:ext cx="10515600" cy="9749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微架构</a:t>
            </a:r>
          </a:p>
        </p:txBody>
      </p:sp>
    </p:spTree>
    <p:extLst>
      <p:ext uri="{BB962C8B-B14F-4D97-AF65-F5344CB8AC3E}">
        <p14:creationId xmlns:p14="http://schemas.microsoft.com/office/powerpoint/2010/main" val="2576454546"/>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1_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2.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3.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4.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5.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6.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7.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8.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9.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0.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1.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2.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3.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4.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5.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6.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7.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8.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12318</TotalTime>
  <Words>4616</Words>
  <Application>Microsoft Office PowerPoint</Application>
  <PresentationFormat>宽屏</PresentationFormat>
  <Paragraphs>787</Paragraphs>
  <Slides>87</Slides>
  <Notes>10</Notes>
  <HiddenSlides>1</HiddenSlides>
  <MMClips>0</MMClips>
  <ScaleCrop>false</ScaleCrop>
  <HeadingPairs>
    <vt:vector size="6" baseType="variant">
      <vt:variant>
        <vt:lpstr>已用的字体</vt:lpstr>
      </vt:variant>
      <vt:variant>
        <vt:i4>16</vt:i4>
      </vt:variant>
      <vt:variant>
        <vt:lpstr>主题</vt:lpstr>
      </vt:variant>
      <vt:variant>
        <vt:i4>2</vt:i4>
      </vt:variant>
      <vt:variant>
        <vt:lpstr>幻灯片标题</vt:lpstr>
      </vt:variant>
      <vt:variant>
        <vt:i4>87</vt:i4>
      </vt:variant>
    </vt:vector>
  </HeadingPairs>
  <TitlesOfParts>
    <vt:vector size="105" baseType="lpstr">
      <vt:lpstr>&amp;quot</vt:lpstr>
      <vt:lpstr>Helvetica Neue</vt:lpstr>
      <vt:lpstr>Inconsolata</vt:lpstr>
      <vt:lpstr>等线</vt:lpstr>
      <vt:lpstr>等线 Light</vt:lpstr>
      <vt:lpstr>宋体</vt:lpstr>
      <vt:lpstr>微软雅黑</vt:lpstr>
      <vt:lpstr>新宋体</vt:lpstr>
      <vt:lpstr>Arial</vt:lpstr>
      <vt:lpstr>Arial</vt:lpstr>
      <vt:lpstr>Calibri</vt:lpstr>
      <vt:lpstr>Calibri Light</vt:lpstr>
      <vt:lpstr>Courier New</vt:lpstr>
      <vt:lpstr>Times New Roman</vt:lpstr>
      <vt:lpstr>Verdana</vt:lpstr>
      <vt:lpstr>Wingdings</vt:lpstr>
      <vt:lpstr>1_Office 主题​​</vt:lpstr>
      <vt:lpstr>Office 主题​​</vt:lpstr>
      <vt:lpstr>基于.net core微服务</vt:lpstr>
      <vt:lpstr>微服务</vt:lpstr>
      <vt:lpstr>微服务特点</vt:lpstr>
      <vt:lpstr>PowerPoint 演示文稿</vt:lpstr>
      <vt:lpstr>PowerPoint 演示文稿</vt:lpstr>
      <vt:lpstr>PowerPoint 演示文稿</vt:lpstr>
      <vt:lpstr>PowerPoint 演示文稿</vt:lpstr>
      <vt:lpstr>.net core下的微服务构件</vt:lpstr>
      <vt:lpstr>PowerPoint 演示文稿</vt:lpstr>
      <vt:lpstr>PowerPoint 演示文稿</vt:lpstr>
      <vt:lpstr>consul</vt:lpstr>
      <vt:lpstr>Consul cli</vt:lpstr>
      <vt:lpstr>Consul</vt:lpstr>
      <vt:lpstr>Consul</vt:lpstr>
      <vt:lpstr>Consul</vt:lpstr>
      <vt:lpstr>Consul</vt:lpstr>
      <vt:lpstr>Consul</vt:lpstr>
      <vt:lpstr>Consul http api</vt:lpstr>
      <vt:lpstr>Consul http api</vt:lpstr>
      <vt:lpstr>Consul http api</vt:lpstr>
      <vt:lpstr>Consul http api</vt:lpstr>
      <vt:lpstr>Consul http api</vt:lpstr>
      <vt:lpstr>Consul DNS</vt:lpstr>
      <vt:lpstr>PowerPoint 演示文稿</vt:lpstr>
      <vt:lpstr>Ocelot</vt:lpstr>
      <vt:lpstr>Ocelot</vt:lpstr>
      <vt:lpstr>Ocelot</vt:lpstr>
      <vt:lpstr>Ocelot</vt:lpstr>
      <vt:lpstr>Ocelot路由</vt:lpstr>
      <vt:lpstr>Ocelot限流</vt:lpstr>
      <vt:lpstr>Ocelot熔断</vt:lpstr>
      <vt:lpstr>Ocelot负载均衡</vt:lpstr>
      <vt:lpstr>Ocelot负载均衡和容错保护</vt:lpstr>
      <vt:lpstr>Ocelot统一验证</vt:lpstr>
      <vt:lpstr>PowerPoint 演示文稿</vt:lpstr>
      <vt:lpstr>Docker</vt:lpstr>
      <vt:lpstr>Docker</vt:lpstr>
      <vt:lpstr>Docker</vt:lpstr>
      <vt:lpstr>Docker生成asp.net core镜像和运行</vt:lpstr>
      <vt:lpstr>Docker生成asp.net core镜像和运行</vt:lpstr>
      <vt:lpstr>PowerPoint 演示文稿</vt:lpstr>
      <vt:lpstr>监控</vt:lpstr>
      <vt:lpstr>PowerPoint 演示文稿</vt:lpstr>
      <vt:lpstr>高质量代码</vt:lpstr>
      <vt:lpstr>单元测试</vt:lpstr>
      <vt:lpstr>优秀单元测试特性</vt:lpstr>
      <vt:lpstr>XUnit</vt:lpstr>
      <vt:lpstr>XUnit</vt:lpstr>
      <vt:lpstr>XUnit</vt:lpstr>
      <vt:lpstr>PowerPoint 演示文稿</vt:lpstr>
      <vt:lpstr>Jenkins</vt:lpstr>
      <vt:lpstr>PowerPoint 演示文稿</vt:lpstr>
      <vt:lpstr>Moq</vt:lpstr>
      <vt:lpstr>Moq</vt:lpstr>
      <vt:lpstr>PowerPoint 演示文稿</vt:lpstr>
      <vt:lpstr>Jasmine</vt:lpstr>
      <vt:lpstr>Jasmine</vt:lpstr>
      <vt:lpstr>Jasmine</vt:lpstr>
      <vt:lpstr>PowerPoint 演示文稿</vt:lpstr>
      <vt:lpstr>Jasmine</vt:lpstr>
      <vt:lpstr>Jasmine</vt:lpstr>
      <vt:lpstr>Jasmine</vt:lpstr>
      <vt:lpstr>Jasmine</vt:lpstr>
      <vt:lpstr>Jasmine</vt:lpstr>
      <vt:lpstr>Jasmine</vt:lpstr>
      <vt:lpstr>Jasmine</vt:lpstr>
      <vt:lpstr>Jasmine</vt:lpstr>
      <vt:lpstr>Jasmine</vt:lpstr>
      <vt:lpstr>PowerPoint 演示文稿</vt:lpstr>
      <vt:lpstr>Karma</vt:lpstr>
      <vt:lpstr>Karma</vt:lpstr>
      <vt:lpstr>Swagger</vt:lpstr>
      <vt:lpstr>Butterfly</vt:lpstr>
      <vt:lpstr>Metrics.App</vt:lpstr>
      <vt:lpstr>Exceptionless</vt:lpstr>
      <vt:lpstr>Dapper</vt:lpstr>
      <vt:lpstr>CAP定理</vt:lpstr>
      <vt:lpstr>最终一致性  </vt:lpstr>
      <vt:lpstr>最终一致性-补偿机制</vt:lpstr>
      <vt:lpstr>幂等和防重</vt:lpstr>
      <vt:lpstr>RabbitMQ</vt:lpstr>
      <vt:lpstr>MassTransit</vt:lpstr>
      <vt:lpstr>Quartz.Net</vt:lpstr>
      <vt:lpstr>DDD</vt:lpstr>
      <vt:lpstr>MediatR</vt:lpstr>
      <vt:lpstr>Polly</vt:lpstr>
      <vt:lpstr>FluentValidation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桂素伟</dc:creator>
  <cp:lastModifiedBy>桂素伟</cp:lastModifiedBy>
  <cp:revision>128</cp:revision>
  <dcterms:created xsi:type="dcterms:W3CDTF">2017-11-23T01:18:02Z</dcterms:created>
  <dcterms:modified xsi:type="dcterms:W3CDTF">2018-04-08T09:25:10Z</dcterms:modified>
</cp:coreProperties>
</file>