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29260800"/>
  <p:notesSz cx="6858000" cy="9144000"/>
  <p:defaultTextStyle>
    <a:defPPr>
      <a:defRPr lang="en-US"/>
    </a:defPPr>
    <a:lvl1pPr marL="0" algn="l" defTabSz="2089961" rtl="0" eaLnBrk="1" latinLnBrk="0" hangingPunct="1">
      <a:defRPr sz="8300" kern="1200">
        <a:solidFill>
          <a:schemeClr val="tx1"/>
        </a:solidFill>
        <a:latin typeface="+mn-lt"/>
        <a:ea typeface="+mn-ea"/>
        <a:cs typeface="+mn-cs"/>
      </a:defRPr>
    </a:lvl1pPr>
    <a:lvl2pPr marL="2089961" algn="l" defTabSz="2089961" rtl="0" eaLnBrk="1" latinLnBrk="0" hangingPunct="1">
      <a:defRPr sz="8300" kern="1200">
        <a:solidFill>
          <a:schemeClr val="tx1"/>
        </a:solidFill>
        <a:latin typeface="+mn-lt"/>
        <a:ea typeface="+mn-ea"/>
        <a:cs typeface="+mn-cs"/>
      </a:defRPr>
    </a:lvl2pPr>
    <a:lvl3pPr marL="4179922" algn="l" defTabSz="2089961" rtl="0" eaLnBrk="1" latinLnBrk="0" hangingPunct="1">
      <a:defRPr sz="8300" kern="1200">
        <a:solidFill>
          <a:schemeClr val="tx1"/>
        </a:solidFill>
        <a:latin typeface="+mn-lt"/>
        <a:ea typeface="+mn-ea"/>
        <a:cs typeface="+mn-cs"/>
      </a:defRPr>
    </a:lvl3pPr>
    <a:lvl4pPr marL="6269885" algn="l" defTabSz="2089961" rtl="0" eaLnBrk="1" latinLnBrk="0" hangingPunct="1">
      <a:defRPr sz="8300" kern="1200">
        <a:solidFill>
          <a:schemeClr val="tx1"/>
        </a:solidFill>
        <a:latin typeface="+mn-lt"/>
        <a:ea typeface="+mn-ea"/>
        <a:cs typeface="+mn-cs"/>
      </a:defRPr>
    </a:lvl4pPr>
    <a:lvl5pPr marL="8359846" algn="l" defTabSz="2089961" rtl="0" eaLnBrk="1" latinLnBrk="0" hangingPunct="1">
      <a:defRPr sz="8300" kern="1200">
        <a:solidFill>
          <a:schemeClr val="tx1"/>
        </a:solidFill>
        <a:latin typeface="+mn-lt"/>
        <a:ea typeface="+mn-ea"/>
        <a:cs typeface="+mn-cs"/>
      </a:defRPr>
    </a:lvl5pPr>
    <a:lvl6pPr marL="10449807" algn="l" defTabSz="2089961" rtl="0" eaLnBrk="1" latinLnBrk="0" hangingPunct="1">
      <a:defRPr sz="8300" kern="1200">
        <a:solidFill>
          <a:schemeClr val="tx1"/>
        </a:solidFill>
        <a:latin typeface="+mn-lt"/>
        <a:ea typeface="+mn-ea"/>
        <a:cs typeface="+mn-cs"/>
      </a:defRPr>
    </a:lvl6pPr>
    <a:lvl7pPr marL="12539768" algn="l" defTabSz="2089961" rtl="0" eaLnBrk="1" latinLnBrk="0" hangingPunct="1">
      <a:defRPr sz="8300" kern="1200">
        <a:solidFill>
          <a:schemeClr val="tx1"/>
        </a:solidFill>
        <a:latin typeface="+mn-lt"/>
        <a:ea typeface="+mn-ea"/>
        <a:cs typeface="+mn-cs"/>
      </a:defRPr>
    </a:lvl7pPr>
    <a:lvl8pPr marL="14629729" algn="l" defTabSz="2089961" rtl="0" eaLnBrk="1" latinLnBrk="0" hangingPunct="1">
      <a:defRPr sz="8300" kern="1200">
        <a:solidFill>
          <a:schemeClr val="tx1"/>
        </a:solidFill>
        <a:latin typeface="+mn-lt"/>
        <a:ea typeface="+mn-ea"/>
        <a:cs typeface="+mn-cs"/>
      </a:defRPr>
    </a:lvl8pPr>
    <a:lvl9pPr marL="16719691" algn="l" defTabSz="2089961"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10000"/>
    <a:srgbClr val="DD5A63"/>
    <a:srgbClr val="B2000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79" autoAdjust="0"/>
    <p:restoredTop sz="98549" autoAdjust="0"/>
  </p:normalViewPr>
  <p:slideViewPr>
    <p:cSldViewPr snapToGrid="0" snapToObjects="1">
      <p:cViewPr>
        <p:scale>
          <a:sx n="33" d="100"/>
          <a:sy n="33" d="100"/>
        </p:scale>
        <p:origin x="-1096" y="-80"/>
      </p:cViewPr>
      <p:guideLst>
        <p:guide orient="horz" pos="921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089816"/>
            <a:ext cx="3730752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6581120"/>
            <a:ext cx="30723840" cy="7477760"/>
          </a:xfrm>
        </p:spPr>
        <p:txBody>
          <a:bodyPr/>
          <a:lstStyle>
            <a:lvl1pPr marL="0" indent="0" algn="ctr">
              <a:buNone/>
              <a:defRPr>
                <a:solidFill>
                  <a:schemeClr val="tx1">
                    <a:tint val="75000"/>
                  </a:schemeClr>
                </a:solidFill>
              </a:defRPr>
            </a:lvl1pPr>
            <a:lvl2pPr marL="2089961" indent="0" algn="ctr">
              <a:buNone/>
              <a:defRPr>
                <a:solidFill>
                  <a:schemeClr val="tx1">
                    <a:tint val="75000"/>
                  </a:schemeClr>
                </a:solidFill>
              </a:defRPr>
            </a:lvl2pPr>
            <a:lvl3pPr marL="4179922" indent="0" algn="ctr">
              <a:buNone/>
              <a:defRPr>
                <a:solidFill>
                  <a:schemeClr val="tx1">
                    <a:tint val="75000"/>
                  </a:schemeClr>
                </a:solidFill>
              </a:defRPr>
            </a:lvl3pPr>
            <a:lvl4pPr marL="6269885" indent="0" algn="ctr">
              <a:buNone/>
              <a:defRPr>
                <a:solidFill>
                  <a:schemeClr val="tx1">
                    <a:tint val="75000"/>
                  </a:schemeClr>
                </a:solidFill>
              </a:defRPr>
            </a:lvl4pPr>
            <a:lvl5pPr marL="8359846" indent="0" algn="ctr">
              <a:buNone/>
              <a:defRPr>
                <a:solidFill>
                  <a:schemeClr val="tx1">
                    <a:tint val="75000"/>
                  </a:schemeClr>
                </a:solidFill>
              </a:defRPr>
            </a:lvl5pPr>
            <a:lvl6pPr marL="10449807" indent="0" algn="ctr">
              <a:buNone/>
              <a:defRPr>
                <a:solidFill>
                  <a:schemeClr val="tx1">
                    <a:tint val="75000"/>
                  </a:schemeClr>
                </a:solidFill>
              </a:defRPr>
            </a:lvl6pPr>
            <a:lvl7pPr marL="12539768" indent="0" algn="ctr">
              <a:buNone/>
              <a:defRPr>
                <a:solidFill>
                  <a:schemeClr val="tx1">
                    <a:tint val="75000"/>
                  </a:schemeClr>
                </a:solidFill>
              </a:defRPr>
            </a:lvl7pPr>
            <a:lvl8pPr marL="14629729" indent="0" algn="ctr">
              <a:buNone/>
              <a:defRPr>
                <a:solidFill>
                  <a:schemeClr val="tx1">
                    <a:tint val="75000"/>
                  </a:schemeClr>
                </a:solidFill>
              </a:defRPr>
            </a:lvl8pPr>
            <a:lvl9pPr marL="1671969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3DF8B3-5012-624C-AE19-2C868516B1E4}"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123408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3DF8B3-5012-624C-AE19-2C868516B1E4}"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161076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3752428"/>
            <a:ext cx="35547303" cy="798914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01946" y="3752428"/>
            <a:ext cx="105925617" cy="798914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3DF8B3-5012-624C-AE19-2C868516B1E4}"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248370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3DF8B3-5012-624C-AE19-2C868516B1E4}"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49190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6"/>
            <a:ext cx="37307520" cy="581152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2401978"/>
            <a:ext cx="37307520" cy="6400797"/>
          </a:xfrm>
        </p:spPr>
        <p:txBody>
          <a:bodyPr anchor="b"/>
          <a:lstStyle>
            <a:lvl1pPr marL="0" indent="0">
              <a:buNone/>
              <a:defRPr sz="9200">
                <a:solidFill>
                  <a:schemeClr val="tx1">
                    <a:tint val="75000"/>
                  </a:schemeClr>
                </a:solidFill>
              </a:defRPr>
            </a:lvl1pPr>
            <a:lvl2pPr marL="2089961" indent="0">
              <a:buNone/>
              <a:defRPr sz="8300">
                <a:solidFill>
                  <a:schemeClr val="tx1">
                    <a:tint val="75000"/>
                  </a:schemeClr>
                </a:solidFill>
              </a:defRPr>
            </a:lvl2pPr>
            <a:lvl3pPr marL="4179922" indent="0">
              <a:buNone/>
              <a:defRPr sz="7300">
                <a:solidFill>
                  <a:schemeClr val="tx1">
                    <a:tint val="75000"/>
                  </a:schemeClr>
                </a:solidFill>
              </a:defRPr>
            </a:lvl3pPr>
            <a:lvl4pPr marL="6269885" indent="0">
              <a:buNone/>
              <a:defRPr sz="6400">
                <a:solidFill>
                  <a:schemeClr val="tx1">
                    <a:tint val="75000"/>
                  </a:schemeClr>
                </a:solidFill>
              </a:defRPr>
            </a:lvl4pPr>
            <a:lvl5pPr marL="8359846" indent="0">
              <a:buNone/>
              <a:defRPr sz="6400">
                <a:solidFill>
                  <a:schemeClr val="tx1">
                    <a:tint val="75000"/>
                  </a:schemeClr>
                </a:solidFill>
              </a:defRPr>
            </a:lvl5pPr>
            <a:lvl6pPr marL="10449807" indent="0">
              <a:buNone/>
              <a:defRPr sz="6400">
                <a:solidFill>
                  <a:schemeClr val="tx1">
                    <a:tint val="75000"/>
                  </a:schemeClr>
                </a:solidFill>
              </a:defRPr>
            </a:lvl6pPr>
            <a:lvl7pPr marL="12539768" indent="0">
              <a:buNone/>
              <a:defRPr sz="6400">
                <a:solidFill>
                  <a:schemeClr val="tx1">
                    <a:tint val="75000"/>
                  </a:schemeClr>
                </a:solidFill>
              </a:defRPr>
            </a:lvl7pPr>
            <a:lvl8pPr marL="14629729" indent="0">
              <a:buNone/>
              <a:defRPr sz="6400">
                <a:solidFill>
                  <a:schemeClr val="tx1">
                    <a:tint val="75000"/>
                  </a:schemeClr>
                </a:solidFill>
              </a:defRPr>
            </a:lvl8pPr>
            <a:lvl9pPr marL="16719691"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DF8B3-5012-624C-AE19-2C868516B1E4}"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24361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1944" y="21850775"/>
            <a:ext cx="70736457" cy="61793123"/>
          </a:xfrm>
        </p:spPr>
        <p:txBody>
          <a:bodyPr/>
          <a:lstStyle>
            <a:lvl1pPr>
              <a:defRPr sz="128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369923" y="21850775"/>
            <a:ext cx="70736463" cy="61793123"/>
          </a:xfrm>
        </p:spPr>
        <p:txBody>
          <a:bodyPr/>
          <a:lstStyle>
            <a:lvl1pPr>
              <a:defRPr sz="128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3DF8B3-5012-624C-AE19-2C868516B1E4}" type="datetimeFigureOut">
              <a:rPr lang="en-US" smtClean="0"/>
              <a:t>12/10/14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50992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89"/>
            <a:ext cx="3950208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6549816"/>
            <a:ext cx="19392903" cy="2729651"/>
          </a:xfrm>
        </p:spPr>
        <p:txBody>
          <a:bodyPr anchor="b"/>
          <a:lstStyle>
            <a:lvl1pPr marL="0" indent="0">
              <a:buNone/>
              <a:defRPr sz="10900" b="1"/>
            </a:lvl1pPr>
            <a:lvl2pPr marL="2089961" indent="0">
              <a:buNone/>
              <a:defRPr sz="9200" b="1"/>
            </a:lvl2pPr>
            <a:lvl3pPr marL="4179922" indent="0">
              <a:buNone/>
              <a:defRPr sz="8300" b="1"/>
            </a:lvl3pPr>
            <a:lvl4pPr marL="6269885" indent="0">
              <a:buNone/>
              <a:defRPr sz="7300" b="1"/>
            </a:lvl4pPr>
            <a:lvl5pPr marL="8359846" indent="0">
              <a:buNone/>
              <a:defRPr sz="7300" b="1"/>
            </a:lvl5pPr>
            <a:lvl6pPr marL="10449807" indent="0">
              <a:buNone/>
              <a:defRPr sz="7300" b="1"/>
            </a:lvl6pPr>
            <a:lvl7pPr marL="12539768" indent="0">
              <a:buNone/>
              <a:defRPr sz="7300" b="1"/>
            </a:lvl7pPr>
            <a:lvl8pPr marL="14629729" indent="0">
              <a:buNone/>
              <a:defRPr sz="7300" b="1"/>
            </a:lvl8pPr>
            <a:lvl9pPr marL="16719691"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94561" y="9279467"/>
            <a:ext cx="19392903" cy="16858829"/>
          </a:xfrm>
        </p:spPr>
        <p:txBody>
          <a:bodyPr/>
          <a:lstStyle>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6549816"/>
            <a:ext cx="19400520" cy="2729651"/>
          </a:xfrm>
        </p:spPr>
        <p:txBody>
          <a:bodyPr anchor="b"/>
          <a:lstStyle>
            <a:lvl1pPr marL="0" indent="0">
              <a:buNone/>
              <a:defRPr sz="10900" b="1"/>
            </a:lvl1pPr>
            <a:lvl2pPr marL="2089961" indent="0">
              <a:buNone/>
              <a:defRPr sz="9200" b="1"/>
            </a:lvl2pPr>
            <a:lvl3pPr marL="4179922" indent="0">
              <a:buNone/>
              <a:defRPr sz="8300" b="1"/>
            </a:lvl3pPr>
            <a:lvl4pPr marL="6269885" indent="0">
              <a:buNone/>
              <a:defRPr sz="7300" b="1"/>
            </a:lvl4pPr>
            <a:lvl5pPr marL="8359846" indent="0">
              <a:buNone/>
              <a:defRPr sz="7300" b="1"/>
            </a:lvl5pPr>
            <a:lvl6pPr marL="10449807" indent="0">
              <a:buNone/>
              <a:defRPr sz="7300" b="1"/>
            </a:lvl6pPr>
            <a:lvl7pPr marL="12539768" indent="0">
              <a:buNone/>
              <a:defRPr sz="7300" b="1"/>
            </a:lvl7pPr>
            <a:lvl8pPr marL="14629729" indent="0">
              <a:buNone/>
              <a:defRPr sz="7300" b="1"/>
            </a:lvl8pPr>
            <a:lvl9pPr marL="16719691"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2296123" y="9279467"/>
            <a:ext cx="19400520" cy="16858829"/>
          </a:xfrm>
        </p:spPr>
        <p:txBody>
          <a:bodyPr/>
          <a:lstStyle>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3DF8B3-5012-624C-AE19-2C868516B1E4}" type="datetimeFigureOut">
              <a:rPr lang="en-US" smtClean="0"/>
              <a:t>12/10/14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239171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3DF8B3-5012-624C-AE19-2C868516B1E4}" type="datetimeFigureOut">
              <a:rPr lang="en-US" smtClean="0"/>
              <a:t>12/10/14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945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DF8B3-5012-624C-AE19-2C868516B1E4}" type="datetimeFigureOut">
              <a:rPr lang="en-US" smtClean="0"/>
              <a:t>12/10/14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34517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165013"/>
            <a:ext cx="14439903" cy="4958080"/>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7160240" y="1165015"/>
            <a:ext cx="24536400" cy="24973283"/>
          </a:xfrm>
        </p:spPr>
        <p:txBody>
          <a:bodyPr/>
          <a:lstStyle>
            <a:lvl1pPr>
              <a:defRPr sz="14700"/>
            </a:lvl1pPr>
            <a:lvl2pPr>
              <a:defRPr sz="128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123094"/>
            <a:ext cx="14439903" cy="20015203"/>
          </a:xfrm>
        </p:spPr>
        <p:txBody>
          <a:bodyPr/>
          <a:lstStyle>
            <a:lvl1pPr marL="0" indent="0">
              <a:buNone/>
              <a:defRPr sz="6400"/>
            </a:lvl1pPr>
            <a:lvl2pPr marL="2089961" indent="0">
              <a:buNone/>
              <a:defRPr sz="5500"/>
            </a:lvl2pPr>
            <a:lvl3pPr marL="4179922" indent="0">
              <a:buNone/>
              <a:defRPr sz="4500"/>
            </a:lvl3pPr>
            <a:lvl4pPr marL="6269885" indent="0">
              <a:buNone/>
              <a:defRPr sz="4100"/>
            </a:lvl4pPr>
            <a:lvl5pPr marL="8359846" indent="0">
              <a:buNone/>
              <a:defRPr sz="4100"/>
            </a:lvl5pPr>
            <a:lvl6pPr marL="10449807" indent="0">
              <a:buNone/>
              <a:defRPr sz="4100"/>
            </a:lvl6pPr>
            <a:lvl7pPr marL="12539768" indent="0">
              <a:buNone/>
              <a:defRPr sz="4100"/>
            </a:lvl7pPr>
            <a:lvl8pPr marL="14629729" indent="0">
              <a:buNone/>
              <a:defRPr sz="4100"/>
            </a:lvl8pPr>
            <a:lvl9pPr marL="16719691"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DF8B3-5012-624C-AE19-2C868516B1E4}" type="datetimeFigureOut">
              <a:rPr lang="en-US" smtClean="0"/>
              <a:t>12/10/14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161972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0482560"/>
            <a:ext cx="26334720" cy="2418083"/>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8602983" y="2614507"/>
            <a:ext cx="26334720" cy="17556480"/>
          </a:xfrm>
        </p:spPr>
        <p:txBody>
          <a:bodyPr/>
          <a:lstStyle>
            <a:lvl1pPr marL="0" indent="0">
              <a:buNone/>
              <a:defRPr sz="14700"/>
            </a:lvl1pPr>
            <a:lvl2pPr marL="2089961" indent="0">
              <a:buNone/>
              <a:defRPr sz="12800"/>
            </a:lvl2pPr>
            <a:lvl3pPr marL="4179922" indent="0">
              <a:buNone/>
              <a:defRPr sz="10900"/>
            </a:lvl3pPr>
            <a:lvl4pPr marL="6269885" indent="0">
              <a:buNone/>
              <a:defRPr sz="9200"/>
            </a:lvl4pPr>
            <a:lvl5pPr marL="8359846" indent="0">
              <a:buNone/>
              <a:defRPr sz="9200"/>
            </a:lvl5pPr>
            <a:lvl6pPr marL="10449807" indent="0">
              <a:buNone/>
              <a:defRPr sz="9200"/>
            </a:lvl6pPr>
            <a:lvl7pPr marL="12539768" indent="0">
              <a:buNone/>
              <a:defRPr sz="9200"/>
            </a:lvl7pPr>
            <a:lvl8pPr marL="14629729" indent="0">
              <a:buNone/>
              <a:defRPr sz="9200"/>
            </a:lvl8pPr>
            <a:lvl9pPr marL="16719691" indent="0">
              <a:buNone/>
              <a:defRPr sz="9200"/>
            </a:lvl9pPr>
          </a:lstStyle>
          <a:p>
            <a:endParaRPr lang="en-US"/>
          </a:p>
        </p:txBody>
      </p:sp>
      <p:sp>
        <p:nvSpPr>
          <p:cNvPr id="4" name="Text Placeholder 3"/>
          <p:cNvSpPr>
            <a:spLocks noGrp="1"/>
          </p:cNvSpPr>
          <p:nvPr>
            <p:ph type="body" sz="half" idx="2"/>
          </p:nvPr>
        </p:nvSpPr>
        <p:spPr>
          <a:xfrm>
            <a:off x="8602983" y="22900643"/>
            <a:ext cx="26334720" cy="3434077"/>
          </a:xfrm>
        </p:spPr>
        <p:txBody>
          <a:bodyPr/>
          <a:lstStyle>
            <a:lvl1pPr marL="0" indent="0">
              <a:buNone/>
              <a:defRPr sz="6400"/>
            </a:lvl1pPr>
            <a:lvl2pPr marL="2089961" indent="0">
              <a:buNone/>
              <a:defRPr sz="5500"/>
            </a:lvl2pPr>
            <a:lvl3pPr marL="4179922" indent="0">
              <a:buNone/>
              <a:defRPr sz="4500"/>
            </a:lvl3pPr>
            <a:lvl4pPr marL="6269885" indent="0">
              <a:buNone/>
              <a:defRPr sz="4100"/>
            </a:lvl4pPr>
            <a:lvl5pPr marL="8359846" indent="0">
              <a:buNone/>
              <a:defRPr sz="4100"/>
            </a:lvl5pPr>
            <a:lvl6pPr marL="10449807" indent="0">
              <a:buNone/>
              <a:defRPr sz="4100"/>
            </a:lvl6pPr>
            <a:lvl7pPr marL="12539768" indent="0">
              <a:buNone/>
              <a:defRPr sz="4100"/>
            </a:lvl7pPr>
            <a:lvl8pPr marL="14629729" indent="0">
              <a:buNone/>
              <a:defRPr sz="4100"/>
            </a:lvl8pPr>
            <a:lvl9pPr marL="16719691"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DF8B3-5012-624C-AE19-2C868516B1E4}" type="datetimeFigureOut">
              <a:rPr lang="en-US" smtClean="0"/>
              <a:t>12/10/14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FF25-20E1-6147-B4E4-DB73091305E6}" type="slidenum">
              <a:rPr lang="en-US" smtClean="0"/>
              <a:t>‹#›</a:t>
            </a:fld>
            <a:endParaRPr lang="en-US"/>
          </a:p>
        </p:txBody>
      </p:sp>
    </p:spTree>
    <p:extLst>
      <p:ext uri="{BB962C8B-B14F-4D97-AF65-F5344CB8AC3E}">
        <p14:creationId xmlns:p14="http://schemas.microsoft.com/office/powerpoint/2010/main" val="10078366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89"/>
            <a:ext cx="39502080" cy="4876800"/>
          </a:xfrm>
          <a:prstGeom prst="rect">
            <a:avLst/>
          </a:prstGeom>
        </p:spPr>
        <p:txBody>
          <a:bodyPr vert="horz" lIns="417992" tIns="208996" rIns="417992" bIns="20899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6827521"/>
            <a:ext cx="39502080" cy="19310776"/>
          </a:xfrm>
          <a:prstGeom prst="rect">
            <a:avLst/>
          </a:prstGeom>
        </p:spPr>
        <p:txBody>
          <a:bodyPr vert="horz" lIns="417992" tIns="208996" rIns="417992" bIns="20899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27120429"/>
            <a:ext cx="10241280" cy="1557867"/>
          </a:xfrm>
          <a:prstGeom prst="rect">
            <a:avLst/>
          </a:prstGeom>
        </p:spPr>
        <p:txBody>
          <a:bodyPr vert="horz" lIns="417992" tIns="208996" rIns="417992" bIns="208996" rtlCol="0" anchor="ctr"/>
          <a:lstStyle>
            <a:lvl1pPr algn="l">
              <a:defRPr sz="5500">
                <a:solidFill>
                  <a:schemeClr val="tx1">
                    <a:tint val="75000"/>
                  </a:schemeClr>
                </a:solidFill>
              </a:defRPr>
            </a:lvl1pPr>
          </a:lstStyle>
          <a:p>
            <a:fld id="{473DF8B3-5012-624C-AE19-2C868516B1E4}" type="datetimeFigureOut">
              <a:rPr lang="en-US" smtClean="0"/>
              <a:t>12/10/14</a:t>
            </a:fld>
            <a:endParaRPr lang="en-US"/>
          </a:p>
        </p:txBody>
      </p:sp>
      <p:sp>
        <p:nvSpPr>
          <p:cNvPr id="5" name="Footer Placeholder 4"/>
          <p:cNvSpPr>
            <a:spLocks noGrp="1"/>
          </p:cNvSpPr>
          <p:nvPr>
            <p:ph type="ftr" sz="quarter" idx="3"/>
          </p:nvPr>
        </p:nvSpPr>
        <p:spPr>
          <a:xfrm>
            <a:off x="14996160" y="27120429"/>
            <a:ext cx="13898880" cy="1557867"/>
          </a:xfrm>
          <a:prstGeom prst="rect">
            <a:avLst/>
          </a:prstGeom>
        </p:spPr>
        <p:txBody>
          <a:bodyPr vert="horz" lIns="417992" tIns="208996" rIns="417992" bIns="20899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29"/>
            <a:ext cx="10241280" cy="1557867"/>
          </a:xfrm>
          <a:prstGeom prst="rect">
            <a:avLst/>
          </a:prstGeom>
        </p:spPr>
        <p:txBody>
          <a:bodyPr vert="horz" lIns="417992" tIns="208996" rIns="417992" bIns="208996" rtlCol="0" anchor="ctr"/>
          <a:lstStyle>
            <a:lvl1pPr algn="r">
              <a:defRPr sz="5500">
                <a:solidFill>
                  <a:schemeClr val="tx1">
                    <a:tint val="75000"/>
                  </a:schemeClr>
                </a:solidFill>
              </a:defRPr>
            </a:lvl1pPr>
          </a:lstStyle>
          <a:p>
            <a:fld id="{8F27FF25-20E1-6147-B4E4-DB73091305E6}" type="slidenum">
              <a:rPr lang="en-US" smtClean="0"/>
              <a:t>‹#›</a:t>
            </a:fld>
            <a:endParaRPr lang="en-US"/>
          </a:p>
        </p:txBody>
      </p:sp>
    </p:spTree>
    <p:extLst>
      <p:ext uri="{BB962C8B-B14F-4D97-AF65-F5344CB8AC3E}">
        <p14:creationId xmlns:p14="http://schemas.microsoft.com/office/powerpoint/2010/main" val="142714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9961" rtl="0" eaLnBrk="1" latinLnBrk="0" hangingPunct="1">
        <a:spcBef>
          <a:spcPct val="0"/>
        </a:spcBef>
        <a:buNone/>
        <a:defRPr sz="20100" kern="1200">
          <a:solidFill>
            <a:schemeClr val="tx1"/>
          </a:solidFill>
          <a:latin typeface="+mj-lt"/>
          <a:ea typeface="+mj-ea"/>
          <a:cs typeface="+mj-cs"/>
        </a:defRPr>
      </a:lvl1pPr>
    </p:titleStyle>
    <p:bodyStyle>
      <a:lvl1pPr marL="1567471" indent="-1567471" algn="l" defTabSz="2089961" rtl="0" eaLnBrk="1" latinLnBrk="0" hangingPunct="1">
        <a:spcBef>
          <a:spcPct val="20000"/>
        </a:spcBef>
        <a:buFont typeface="Arial"/>
        <a:buChar char="•"/>
        <a:defRPr sz="14700" kern="1200">
          <a:solidFill>
            <a:schemeClr val="tx1"/>
          </a:solidFill>
          <a:latin typeface="+mn-lt"/>
          <a:ea typeface="+mn-ea"/>
          <a:cs typeface="+mn-cs"/>
        </a:defRPr>
      </a:lvl1pPr>
      <a:lvl2pPr marL="3396187" indent="-1306226" algn="l" defTabSz="2089961" rtl="0" eaLnBrk="1" latinLnBrk="0" hangingPunct="1">
        <a:spcBef>
          <a:spcPct val="20000"/>
        </a:spcBef>
        <a:buFont typeface="Arial"/>
        <a:buChar char="–"/>
        <a:defRPr sz="12800" kern="1200">
          <a:solidFill>
            <a:schemeClr val="tx1"/>
          </a:solidFill>
          <a:latin typeface="+mn-lt"/>
          <a:ea typeface="+mn-ea"/>
          <a:cs typeface="+mn-cs"/>
        </a:defRPr>
      </a:lvl2pPr>
      <a:lvl3pPr marL="5224904" indent="-1044981" algn="l" defTabSz="2089961" rtl="0" eaLnBrk="1" latinLnBrk="0" hangingPunct="1">
        <a:spcBef>
          <a:spcPct val="20000"/>
        </a:spcBef>
        <a:buFont typeface="Arial"/>
        <a:buChar char="•"/>
        <a:defRPr sz="10900" kern="1200">
          <a:solidFill>
            <a:schemeClr val="tx1"/>
          </a:solidFill>
          <a:latin typeface="+mn-lt"/>
          <a:ea typeface="+mn-ea"/>
          <a:cs typeface="+mn-cs"/>
        </a:defRPr>
      </a:lvl3pPr>
      <a:lvl4pPr marL="7314865" indent="-1044981" algn="l" defTabSz="2089961" rtl="0" eaLnBrk="1" latinLnBrk="0" hangingPunct="1">
        <a:spcBef>
          <a:spcPct val="20000"/>
        </a:spcBef>
        <a:buFont typeface="Arial"/>
        <a:buChar char="–"/>
        <a:defRPr sz="9200" kern="1200">
          <a:solidFill>
            <a:schemeClr val="tx1"/>
          </a:solidFill>
          <a:latin typeface="+mn-lt"/>
          <a:ea typeface="+mn-ea"/>
          <a:cs typeface="+mn-cs"/>
        </a:defRPr>
      </a:lvl4pPr>
      <a:lvl5pPr marL="9404826" indent="-1044981" algn="l" defTabSz="2089961" rtl="0" eaLnBrk="1" latinLnBrk="0" hangingPunct="1">
        <a:spcBef>
          <a:spcPct val="20000"/>
        </a:spcBef>
        <a:buFont typeface="Arial"/>
        <a:buChar char="»"/>
        <a:defRPr sz="9200" kern="1200">
          <a:solidFill>
            <a:schemeClr val="tx1"/>
          </a:solidFill>
          <a:latin typeface="+mn-lt"/>
          <a:ea typeface="+mn-ea"/>
          <a:cs typeface="+mn-cs"/>
        </a:defRPr>
      </a:lvl5pPr>
      <a:lvl6pPr marL="11494787" indent="-1044981" algn="l" defTabSz="2089961" rtl="0" eaLnBrk="1" latinLnBrk="0" hangingPunct="1">
        <a:spcBef>
          <a:spcPct val="20000"/>
        </a:spcBef>
        <a:buFont typeface="Arial"/>
        <a:buChar char="•"/>
        <a:defRPr sz="9200" kern="1200">
          <a:solidFill>
            <a:schemeClr val="tx1"/>
          </a:solidFill>
          <a:latin typeface="+mn-lt"/>
          <a:ea typeface="+mn-ea"/>
          <a:cs typeface="+mn-cs"/>
        </a:defRPr>
      </a:lvl6pPr>
      <a:lvl7pPr marL="13584748" indent="-1044981" algn="l" defTabSz="2089961" rtl="0" eaLnBrk="1" latinLnBrk="0" hangingPunct="1">
        <a:spcBef>
          <a:spcPct val="20000"/>
        </a:spcBef>
        <a:buFont typeface="Arial"/>
        <a:buChar char="•"/>
        <a:defRPr sz="9200" kern="1200">
          <a:solidFill>
            <a:schemeClr val="tx1"/>
          </a:solidFill>
          <a:latin typeface="+mn-lt"/>
          <a:ea typeface="+mn-ea"/>
          <a:cs typeface="+mn-cs"/>
        </a:defRPr>
      </a:lvl7pPr>
      <a:lvl8pPr marL="15674711" indent="-1044981" algn="l" defTabSz="2089961" rtl="0" eaLnBrk="1" latinLnBrk="0" hangingPunct="1">
        <a:spcBef>
          <a:spcPct val="20000"/>
        </a:spcBef>
        <a:buFont typeface="Arial"/>
        <a:buChar char="•"/>
        <a:defRPr sz="9200" kern="1200">
          <a:solidFill>
            <a:schemeClr val="tx1"/>
          </a:solidFill>
          <a:latin typeface="+mn-lt"/>
          <a:ea typeface="+mn-ea"/>
          <a:cs typeface="+mn-cs"/>
        </a:defRPr>
      </a:lvl8pPr>
      <a:lvl9pPr marL="17764672" indent="-1044981" algn="l" defTabSz="2089961" rtl="0" eaLnBrk="1" latinLnBrk="0" hangingPunct="1">
        <a:spcBef>
          <a:spcPct val="20000"/>
        </a:spcBef>
        <a:buFont typeface="Arial"/>
        <a:buChar char="•"/>
        <a:defRPr sz="9200" kern="1200">
          <a:solidFill>
            <a:schemeClr val="tx1"/>
          </a:solidFill>
          <a:latin typeface="+mn-lt"/>
          <a:ea typeface="+mn-ea"/>
          <a:cs typeface="+mn-cs"/>
        </a:defRPr>
      </a:lvl9pPr>
    </p:bodyStyle>
    <p:otherStyle>
      <a:defPPr>
        <a:defRPr lang="en-US"/>
      </a:defPPr>
      <a:lvl1pPr marL="0" algn="l" defTabSz="2089961" rtl="0" eaLnBrk="1" latinLnBrk="0" hangingPunct="1">
        <a:defRPr sz="8300" kern="1200">
          <a:solidFill>
            <a:schemeClr val="tx1"/>
          </a:solidFill>
          <a:latin typeface="+mn-lt"/>
          <a:ea typeface="+mn-ea"/>
          <a:cs typeface="+mn-cs"/>
        </a:defRPr>
      </a:lvl1pPr>
      <a:lvl2pPr marL="2089961" algn="l" defTabSz="2089961" rtl="0" eaLnBrk="1" latinLnBrk="0" hangingPunct="1">
        <a:defRPr sz="8300" kern="1200">
          <a:solidFill>
            <a:schemeClr val="tx1"/>
          </a:solidFill>
          <a:latin typeface="+mn-lt"/>
          <a:ea typeface="+mn-ea"/>
          <a:cs typeface="+mn-cs"/>
        </a:defRPr>
      </a:lvl2pPr>
      <a:lvl3pPr marL="4179922" algn="l" defTabSz="2089961" rtl="0" eaLnBrk="1" latinLnBrk="0" hangingPunct="1">
        <a:defRPr sz="8300" kern="1200">
          <a:solidFill>
            <a:schemeClr val="tx1"/>
          </a:solidFill>
          <a:latin typeface="+mn-lt"/>
          <a:ea typeface="+mn-ea"/>
          <a:cs typeface="+mn-cs"/>
        </a:defRPr>
      </a:lvl3pPr>
      <a:lvl4pPr marL="6269885" algn="l" defTabSz="2089961" rtl="0" eaLnBrk="1" latinLnBrk="0" hangingPunct="1">
        <a:defRPr sz="8300" kern="1200">
          <a:solidFill>
            <a:schemeClr val="tx1"/>
          </a:solidFill>
          <a:latin typeface="+mn-lt"/>
          <a:ea typeface="+mn-ea"/>
          <a:cs typeface="+mn-cs"/>
        </a:defRPr>
      </a:lvl4pPr>
      <a:lvl5pPr marL="8359846" algn="l" defTabSz="2089961" rtl="0" eaLnBrk="1" latinLnBrk="0" hangingPunct="1">
        <a:defRPr sz="8300" kern="1200">
          <a:solidFill>
            <a:schemeClr val="tx1"/>
          </a:solidFill>
          <a:latin typeface="+mn-lt"/>
          <a:ea typeface="+mn-ea"/>
          <a:cs typeface="+mn-cs"/>
        </a:defRPr>
      </a:lvl5pPr>
      <a:lvl6pPr marL="10449807" algn="l" defTabSz="2089961" rtl="0" eaLnBrk="1" latinLnBrk="0" hangingPunct="1">
        <a:defRPr sz="8300" kern="1200">
          <a:solidFill>
            <a:schemeClr val="tx1"/>
          </a:solidFill>
          <a:latin typeface="+mn-lt"/>
          <a:ea typeface="+mn-ea"/>
          <a:cs typeface="+mn-cs"/>
        </a:defRPr>
      </a:lvl6pPr>
      <a:lvl7pPr marL="12539768" algn="l" defTabSz="2089961" rtl="0" eaLnBrk="1" latinLnBrk="0" hangingPunct="1">
        <a:defRPr sz="8300" kern="1200">
          <a:solidFill>
            <a:schemeClr val="tx1"/>
          </a:solidFill>
          <a:latin typeface="+mn-lt"/>
          <a:ea typeface="+mn-ea"/>
          <a:cs typeface="+mn-cs"/>
        </a:defRPr>
      </a:lvl7pPr>
      <a:lvl8pPr marL="14629729" algn="l" defTabSz="2089961" rtl="0" eaLnBrk="1" latinLnBrk="0" hangingPunct="1">
        <a:defRPr sz="8300" kern="1200">
          <a:solidFill>
            <a:schemeClr val="tx1"/>
          </a:solidFill>
          <a:latin typeface="+mn-lt"/>
          <a:ea typeface="+mn-ea"/>
          <a:cs typeface="+mn-cs"/>
        </a:defRPr>
      </a:lvl8pPr>
      <a:lvl9pPr marL="16719691" algn="l" defTabSz="2089961"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685800" y="18260568"/>
            <a:ext cx="12348797" cy="10326744"/>
            <a:chOff x="4072407" y="10232656"/>
            <a:chExt cx="12348797" cy="10326744"/>
          </a:xfrm>
        </p:grpSpPr>
        <p:sp>
          <p:nvSpPr>
            <p:cNvPr id="80" name="Text Box 248"/>
            <p:cNvSpPr txBox="1">
              <a:spLocks noChangeArrowheads="1"/>
            </p:cNvSpPr>
            <p:nvPr/>
          </p:nvSpPr>
          <p:spPr bwMode="auto">
            <a:xfrm>
              <a:off x="4072407" y="10232656"/>
              <a:ext cx="12344400" cy="769441"/>
            </a:xfrm>
            <a:prstGeom prst="rect">
              <a:avLst/>
            </a:prstGeom>
            <a:solidFill>
              <a:srgbClr val="C10000"/>
            </a:solidFill>
            <a:ln w="19050">
              <a:solidFill>
                <a:srgbClr val="C10000"/>
              </a:solid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FEATURES</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81" name="TextBox 80"/>
            <p:cNvSpPr txBox="1"/>
            <p:nvPr/>
          </p:nvSpPr>
          <p:spPr>
            <a:xfrm>
              <a:off x="4076804" y="11015443"/>
              <a:ext cx="12344400" cy="9543957"/>
            </a:xfrm>
            <a:prstGeom prst="rect">
              <a:avLst/>
            </a:prstGeom>
            <a:noFill/>
            <a:ln>
              <a:solidFill>
                <a:srgbClr val="C10000"/>
              </a:solidFill>
            </a:ln>
          </p:spPr>
          <p:txBody>
            <a:bodyPr wrap="square" lIns="182880" tIns="182880" rIns="182880" bIns="182880" rtlCol="0">
              <a:noAutofit/>
            </a:bodyPr>
            <a:lstStyle/>
            <a:p>
              <a:pPr marL="0" lvl="1" indent="0" algn="just">
                <a:lnSpc>
                  <a:spcPct val="104000"/>
                </a:lnSpc>
              </a:pPr>
              <a:r>
                <a:rPr lang="en-US" altLang="zh-CN" sz="3600" dirty="0" smtClean="0">
                  <a:ea typeface="SimSun" pitchFamily="2" charset="-122"/>
                </a:rPr>
                <a:t>We have a total of 204 features: 167 features given by the public Face++ face detection API [4], and 37 features derived from this data. We used Face++ to get our original 167 features, which consist of a smiling metric and the x- and y- coordinates of 83 facial landmarks, which are shown in the picture below. Since each image can have differently sized faces at arbitrary locations within the image, we normalized each image by translating the face to center the eyes around the origin, and then scaled each image to </a:t>
              </a:r>
            </a:p>
            <a:p>
              <a:pPr marL="0" lvl="1" indent="0" algn="just">
                <a:lnSpc>
                  <a:spcPct val="104000"/>
                </a:lnSpc>
              </a:pPr>
              <a:r>
                <a:rPr lang="en-US" altLang="zh-CN" sz="3600" dirty="0" smtClean="0">
                  <a:ea typeface="SimSun" pitchFamily="2" charset="-122"/>
                </a:rPr>
                <a:t>fix the distance between </a:t>
              </a:r>
            </a:p>
            <a:p>
              <a:pPr marL="0" lvl="1" indent="0" algn="just">
                <a:lnSpc>
                  <a:spcPct val="104000"/>
                </a:lnSpc>
              </a:pPr>
              <a:r>
                <a:rPr lang="en-US" altLang="zh-CN" sz="3600" dirty="0" smtClean="0">
                  <a:ea typeface="SimSun" pitchFamily="2" charset="-122"/>
                </a:rPr>
                <a:t>the center of the eyes to a </a:t>
              </a:r>
            </a:p>
            <a:p>
              <a:pPr marL="0" lvl="1" indent="0" algn="just">
                <a:lnSpc>
                  <a:spcPct val="104000"/>
                </a:lnSpc>
              </a:pPr>
              <a:r>
                <a:rPr lang="en-US" altLang="zh-CN" sz="3600" dirty="0" smtClean="0">
                  <a:ea typeface="SimSun" pitchFamily="2" charset="-122"/>
                </a:rPr>
                <a:t>constant. The remaining 37 </a:t>
              </a:r>
            </a:p>
            <a:p>
              <a:pPr marL="0" lvl="1" indent="0" algn="just">
                <a:lnSpc>
                  <a:spcPct val="104000"/>
                </a:lnSpc>
              </a:pPr>
              <a:r>
                <a:rPr lang="en-US" altLang="zh-CN" sz="3600" dirty="0" smtClean="0">
                  <a:ea typeface="SimSun" pitchFamily="2" charset="-122"/>
                </a:rPr>
                <a:t>features are angles </a:t>
              </a:r>
            </a:p>
            <a:p>
              <a:pPr marL="0" lvl="1" indent="0" algn="just">
                <a:lnSpc>
                  <a:spcPct val="104000"/>
                </a:lnSpc>
              </a:pPr>
              <a:r>
                <a:rPr lang="en-US" altLang="zh-CN" sz="3600" dirty="0" smtClean="0">
                  <a:ea typeface="SimSun" pitchFamily="2" charset="-122"/>
                </a:rPr>
                <a:t>between certain landmarks </a:t>
              </a:r>
            </a:p>
            <a:p>
              <a:pPr marL="0" lvl="1" indent="0" algn="just">
                <a:lnSpc>
                  <a:spcPct val="104000"/>
                </a:lnSpc>
              </a:pPr>
              <a:r>
                <a:rPr lang="en-US" altLang="zh-CN" sz="3600" dirty="0" smtClean="0">
                  <a:ea typeface="SimSun" pitchFamily="2" charset="-122"/>
                </a:rPr>
                <a:t>that we decided varied </a:t>
              </a:r>
            </a:p>
            <a:p>
              <a:pPr marL="0" lvl="1" indent="0" algn="just">
                <a:lnSpc>
                  <a:spcPct val="104000"/>
                </a:lnSpc>
              </a:pPr>
              <a:r>
                <a:rPr lang="en-US" altLang="zh-CN" sz="3600" dirty="0" smtClean="0">
                  <a:ea typeface="SimSun" pitchFamily="2" charset="-122"/>
                </a:rPr>
                <a:t>among emotions.</a:t>
              </a:r>
              <a:endParaRPr lang="en-US" altLang="zh-CN" sz="3600" dirty="0">
                <a:ea typeface="SimSun" pitchFamily="2" charset="-122"/>
              </a:endParaRPr>
            </a:p>
          </p:txBody>
        </p:sp>
      </p:grpSp>
      <p:grpSp>
        <p:nvGrpSpPr>
          <p:cNvPr id="7" name="Group 6"/>
          <p:cNvGrpSpPr/>
          <p:nvPr/>
        </p:nvGrpSpPr>
        <p:grpSpPr>
          <a:xfrm>
            <a:off x="685800" y="647318"/>
            <a:ext cx="42519600" cy="4343400"/>
            <a:chOff x="1054474" y="495300"/>
            <a:chExt cx="41794578" cy="4610100"/>
          </a:xfrm>
          <a:solidFill>
            <a:srgbClr val="C10000"/>
          </a:solidFill>
        </p:grpSpPr>
        <p:sp>
          <p:nvSpPr>
            <p:cNvPr id="8" name="Text Box 241"/>
            <p:cNvSpPr txBox="1">
              <a:spLocks noChangeArrowheads="1"/>
            </p:cNvSpPr>
            <p:nvPr/>
          </p:nvSpPr>
          <p:spPr bwMode="auto">
            <a:xfrm>
              <a:off x="1054474" y="495301"/>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9" name="Text Box 241"/>
            <p:cNvSpPr txBox="1">
              <a:spLocks noChangeArrowheads="1"/>
            </p:cNvSpPr>
            <p:nvPr/>
          </p:nvSpPr>
          <p:spPr bwMode="auto">
            <a:xfrm>
              <a:off x="1066800" y="495300"/>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grpSp>
      <p:sp>
        <p:nvSpPr>
          <p:cNvPr id="10" name="Text Box 262"/>
          <p:cNvSpPr txBox="1">
            <a:spLocks noChangeArrowheads="1"/>
          </p:cNvSpPr>
          <p:nvPr/>
        </p:nvSpPr>
        <p:spPr bwMode="auto">
          <a:xfrm>
            <a:off x="6781800" y="869362"/>
            <a:ext cx="30175200" cy="371881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smtClean="0">
                <a:solidFill>
                  <a:schemeClr val="bg1"/>
                </a:solidFill>
                <a:effectLst/>
                <a:latin typeface="Lucida Sans" pitchFamily="34" charset="0"/>
                <a:ea typeface="SimSun" pitchFamily="2" charset="-122"/>
                <a:cs typeface="Lucida Sans" pitchFamily="34" charset="0"/>
              </a:rPr>
              <a:t>Determining Mood from Facial Expression</a:t>
            </a:r>
          </a:p>
          <a:p>
            <a:pPr algn="ctr">
              <a:spcBef>
                <a:spcPct val="20000"/>
              </a:spcBef>
            </a:pPr>
            <a:r>
              <a:rPr lang="en-US" altLang="zh-CN" sz="5600" b="1" dirty="0" smtClean="0">
                <a:solidFill>
                  <a:schemeClr val="bg1"/>
                </a:solidFill>
                <a:effectLst/>
                <a:latin typeface="Lucida Sans" pitchFamily="34" charset="0"/>
                <a:ea typeface="SimSun" pitchFamily="2" charset="-122"/>
                <a:cs typeface="Lucida Sans" pitchFamily="34" charset="0"/>
              </a:rPr>
              <a:t>Matthew Wang (</a:t>
            </a:r>
            <a:r>
              <a:rPr lang="en-US" altLang="zh-CN" sz="5600" b="1" dirty="0" err="1" smtClean="0">
                <a:solidFill>
                  <a:schemeClr val="bg1"/>
                </a:solidFill>
                <a:effectLst/>
                <a:latin typeface="Lucida Sans" pitchFamily="34" charset="0"/>
                <a:ea typeface="SimSun" pitchFamily="2" charset="-122"/>
                <a:cs typeface="Lucida Sans" pitchFamily="34" charset="0"/>
              </a:rPr>
              <a:t>mmwang@stanford.edu</a:t>
            </a:r>
            <a:r>
              <a:rPr lang="en-US" altLang="zh-CN" sz="5600" b="1" dirty="0" smtClean="0">
                <a:solidFill>
                  <a:schemeClr val="bg1"/>
                </a:solidFill>
                <a:effectLst/>
                <a:latin typeface="Lucida Sans" pitchFamily="34" charset="0"/>
                <a:ea typeface="SimSun" pitchFamily="2" charset="-122"/>
                <a:cs typeface="Lucida Sans" pitchFamily="34" charset="0"/>
              </a:rPr>
              <a:t>), Spencer Yee (</a:t>
            </a:r>
            <a:r>
              <a:rPr lang="en-US" altLang="zh-CN" sz="5600" b="1" dirty="0" err="1" smtClean="0">
                <a:solidFill>
                  <a:schemeClr val="bg1"/>
                </a:solidFill>
                <a:effectLst/>
                <a:latin typeface="Lucida Sans" pitchFamily="34" charset="0"/>
                <a:ea typeface="SimSun" pitchFamily="2" charset="-122"/>
                <a:cs typeface="Lucida Sans" pitchFamily="34" charset="0"/>
              </a:rPr>
              <a:t>spencery@stanford.edu</a:t>
            </a:r>
            <a:r>
              <a:rPr lang="en-US" altLang="zh-CN" sz="5600" b="1" dirty="0" smtClean="0">
                <a:solidFill>
                  <a:schemeClr val="bg1"/>
                </a:solidFill>
                <a:effectLst/>
                <a:latin typeface="Lucida Sans" pitchFamily="34" charset="0"/>
                <a:ea typeface="SimSun" pitchFamily="2" charset="-122"/>
                <a:cs typeface="Lucida Sans" pitchFamily="34" charset="0"/>
              </a:rPr>
              <a:t>)</a:t>
            </a:r>
          </a:p>
          <a:p>
            <a:pPr algn="ctr"/>
            <a:r>
              <a:rPr lang="en-US" altLang="zh-CN" sz="4200" b="1" dirty="0" smtClean="0">
                <a:solidFill>
                  <a:schemeClr val="bg1"/>
                </a:solidFill>
                <a:effectLst/>
                <a:latin typeface="Lucida Sans" pitchFamily="34" charset="0"/>
                <a:ea typeface="SimSun" pitchFamily="2" charset="-122"/>
                <a:cs typeface="Lucida Sans" pitchFamily="34" charset="0"/>
              </a:rPr>
              <a:t>Stanford University</a:t>
            </a:r>
          </a:p>
        </p:txBody>
      </p:sp>
      <p:pic>
        <p:nvPicPr>
          <p:cNvPr id="39" name="Picture 38"/>
          <p:cNvPicPr>
            <a:picLocks noChangeAspect="1"/>
          </p:cNvPicPr>
          <p:nvPr/>
        </p:nvPicPr>
        <p:blipFill>
          <a:blip r:embed="rId2">
            <a:extLst>
              <a:ext uri="{BEBA8EAE-BF5A-486C-A8C5-ECC9F3942E4B}">
                <a14:imgProps xmlns:a14="http://schemas.microsoft.com/office/drawing/2010/main">
                  <a14:imgLayer r:embed="rId3">
                    <a14:imgEffect>
                      <a14:backgroundRemoval t="0" b="100000" l="0" r="99902"/>
                    </a14:imgEffect>
                  </a14:imgLayer>
                </a14:imgProps>
              </a:ext>
            </a:extLst>
          </a:blip>
          <a:stretch>
            <a:fillRect/>
          </a:stretch>
        </p:blipFill>
        <p:spPr>
          <a:xfrm>
            <a:off x="37338000" y="1187946"/>
            <a:ext cx="3810000" cy="3460254"/>
          </a:xfrm>
          <a:prstGeom prst="rect">
            <a:avLst/>
          </a:prstGeom>
        </p:spPr>
      </p:pic>
      <p:sp>
        <p:nvSpPr>
          <p:cNvPr id="71" name="TextBox 70"/>
          <p:cNvSpPr txBox="1"/>
          <p:nvPr/>
        </p:nvSpPr>
        <p:spPr>
          <a:xfrm>
            <a:off x="28501264" y="11990065"/>
            <a:ext cx="184666" cy="1369606"/>
          </a:xfrm>
          <a:prstGeom prst="rect">
            <a:avLst/>
          </a:prstGeom>
          <a:noFill/>
        </p:spPr>
        <p:txBody>
          <a:bodyPr wrap="none" rtlCol="0">
            <a:spAutoFit/>
          </a:bodyPr>
          <a:lstStyle/>
          <a:p>
            <a:endParaRPr lang="en-US" dirty="0"/>
          </a:p>
        </p:txBody>
      </p:sp>
      <p:grpSp>
        <p:nvGrpSpPr>
          <p:cNvPr id="75" name="Group 74"/>
          <p:cNvGrpSpPr/>
          <p:nvPr/>
        </p:nvGrpSpPr>
        <p:grpSpPr>
          <a:xfrm>
            <a:off x="685800" y="5715000"/>
            <a:ext cx="12348797" cy="6692098"/>
            <a:chOff x="685800" y="6032060"/>
            <a:chExt cx="12348797" cy="6692098"/>
          </a:xfrm>
        </p:grpSpPr>
        <p:sp>
          <p:nvSpPr>
            <p:cNvPr id="14" name="Text Box 248"/>
            <p:cNvSpPr txBox="1">
              <a:spLocks noChangeArrowheads="1"/>
            </p:cNvSpPr>
            <p:nvPr/>
          </p:nvSpPr>
          <p:spPr bwMode="auto">
            <a:xfrm>
              <a:off x="685800" y="6032060"/>
              <a:ext cx="12344400" cy="769441"/>
            </a:xfrm>
            <a:prstGeom prst="rect">
              <a:avLst/>
            </a:prstGeom>
            <a:solidFill>
              <a:srgbClr val="C10000"/>
            </a:solidFill>
            <a:ln w="19050">
              <a:solidFill>
                <a:srgbClr val="C10000"/>
              </a:solid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OVERVIEW</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74" name="TextBox 73"/>
            <p:cNvSpPr txBox="1"/>
            <p:nvPr/>
          </p:nvSpPr>
          <p:spPr>
            <a:xfrm>
              <a:off x="690197" y="6814847"/>
              <a:ext cx="12344400" cy="5909311"/>
            </a:xfrm>
            <a:prstGeom prst="rect">
              <a:avLst/>
            </a:prstGeom>
            <a:noFill/>
            <a:ln>
              <a:solidFill>
                <a:srgbClr val="C10000"/>
              </a:solidFill>
            </a:ln>
          </p:spPr>
          <p:txBody>
            <a:bodyPr wrap="square" lIns="182880" tIns="182880" rIns="182880" bIns="182880" rtlCol="0">
              <a:spAutoFit/>
            </a:bodyPr>
            <a:lstStyle/>
            <a:p>
              <a:pPr algn="just"/>
              <a:r>
                <a:rPr lang="en-US" altLang="ja-JP" sz="3600" dirty="0" smtClean="0">
                  <a:solidFill>
                    <a:schemeClr val="tx1">
                      <a:lumMod val="75000"/>
                      <a:lumOff val="25000"/>
                    </a:schemeClr>
                  </a:solidFill>
                  <a:effectLst/>
                  <a:ea typeface="ＭＳ Ｐゴシック" charset="-128"/>
                </a:rPr>
                <a:t>Facial expressions play an extremely important role in human communication. As society continues to make greater use of human-machine interactions, it is important for machines to be able to interpret facial expressions in order to improve their authenticity. Using faces from three different databases, we trained a multiclass Support Vector Machine to classify faces into eight different emotions: anger, contempt, disgust, fear, happiness, neutral, sadness, and surprise. We found that, due to a wide variation in facial features among different people, it is difficult to identify emotions accurately.</a:t>
              </a:r>
            </a:p>
          </p:txBody>
        </p:sp>
      </p:grpSp>
      <p:grpSp>
        <p:nvGrpSpPr>
          <p:cNvPr id="76" name="Group 75"/>
          <p:cNvGrpSpPr/>
          <p:nvPr/>
        </p:nvGrpSpPr>
        <p:grpSpPr>
          <a:xfrm>
            <a:off x="685800" y="13094208"/>
            <a:ext cx="12348797" cy="4476106"/>
            <a:chOff x="685800" y="6032060"/>
            <a:chExt cx="12348797" cy="4476106"/>
          </a:xfrm>
        </p:grpSpPr>
        <p:sp>
          <p:nvSpPr>
            <p:cNvPr id="77" name="Text Box 248"/>
            <p:cNvSpPr txBox="1">
              <a:spLocks noChangeArrowheads="1"/>
            </p:cNvSpPr>
            <p:nvPr/>
          </p:nvSpPr>
          <p:spPr bwMode="auto">
            <a:xfrm>
              <a:off x="685800" y="6032060"/>
              <a:ext cx="12344400" cy="769441"/>
            </a:xfrm>
            <a:prstGeom prst="rect">
              <a:avLst/>
            </a:prstGeom>
            <a:solidFill>
              <a:srgbClr val="C10000"/>
            </a:solidFill>
            <a:ln w="19050">
              <a:solidFill>
                <a:srgbClr val="C10000"/>
              </a:solid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DATA</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78" name="TextBox 77"/>
            <p:cNvSpPr txBox="1"/>
            <p:nvPr/>
          </p:nvSpPr>
          <p:spPr>
            <a:xfrm>
              <a:off x="690197" y="6814847"/>
              <a:ext cx="12344400" cy="3693319"/>
            </a:xfrm>
            <a:prstGeom prst="rect">
              <a:avLst/>
            </a:prstGeom>
            <a:noFill/>
            <a:ln>
              <a:solidFill>
                <a:srgbClr val="C10000"/>
              </a:solidFill>
            </a:ln>
          </p:spPr>
          <p:txBody>
            <a:bodyPr wrap="square" lIns="182880" tIns="182880" rIns="182880" bIns="182880" rtlCol="0">
              <a:spAutoFit/>
            </a:bodyPr>
            <a:lstStyle/>
            <a:p>
              <a:pPr algn="just"/>
              <a:r>
                <a:rPr lang="en-US" altLang="ja-JP" sz="3600" dirty="0" smtClean="0">
                  <a:solidFill>
                    <a:schemeClr val="tx1">
                      <a:lumMod val="75000"/>
                      <a:lumOff val="25000"/>
                    </a:schemeClr>
                  </a:solidFill>
                  <a:effectLst/>
                  <a:ea typeface="ＭＳ Ｐゴシック" charset="-128"/>
                </a:rPr>
                <a:t>Our data consists of 1166 frontal images of people’s faces from three databases, with each image labeled with one of the eight emotions. The TFEID [1], CK+ [2], and JAFFE [3] databases consist primarily of Taiwanese, Caucasian, and Japanese subjects, respectively. The TFEID and JAFFE images are both cropped with the faces centered.</a:t>
              </a:r>
              <a:endParaRPr lang="en-US" altLang="ja-JP" sz="3600" dirty="0">
                <a:solidFill>
                  <a:schemeClr val="tx1">
                    <a:lumMod val="75000"/>
                    <a:lumOff val="25000"/>
                  </a:schemeClr>
                </a:solidFill>
                <a:effectLst/>
                <a:ea typeface="ＭＳ Ｐゴシック" charset="-128"/>
              </a:endParaRPr>
            </a:p>
          </p:txBody>
        </p:sp>
      </p:grpSp>
      <p:grpSp>
        <p:nvGrpSpPr>
          <p:cNvPr id="82" name="Group 81"/>
          <p:cNvGrpSpPr/>
          <p:nvPr/>
        </p:nvGrpSpPr>
        <p:grpSpPr>
          <a:xfrm>
            <a:off x="13715999" y="5715000"/>
            <a:ext cx="16459200" cy="10016086"/>
            <a:chOff x="685800" y="6032060"/>
            <a:chExt cx="12348797" cy="10016086"/>
          </a:xfrm>
        </p:grpSpPr>
        <p:sp>
          <p:nvSpPr>
            <p:cNvPr id="83" name="Text Box 248"/>
            <p:cNvSpPr txBox="1">
              <a:spLocks noChangeArrowheads="1"/>
            </p:cNvSpPr>
            <p:nvPr/>
          </p:nvSpPr>
          <p:spPr bwMode="auto">
            <a:xfrm>
              <a:off x="685800" y="6032060"/>
              <a:ext cx="12344400" cy="769441"/>
            </a:xfrm>
            <a:prstGeom prst="rect">
              <a:avLst/>
            </a:prstGeom>
            <a:solidFill>
              <a:srgbClr val="C10000"/>
            </a:solidFill>
            <a:ln w="19050">
              <a:solidFill>
                <a:srgbClr val="C10000"/>
              </a:solid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MODELS</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84" name="TextBox 83"/>
            <p:cNvSpPr txBox="1"/>
            <p:nvPr/>
          </p:nvSpPr>
          <p:spPr>
            <a:xfrm>
              <a:off x="690197" y="6814847"/>
              <a:ext cx="12344400" cy="9233299"/>
            </a:xfrm>
            <a:prstGeom prst="rect">
              <a:avLst/>
            </a:prstGeom>
            <a:noFill/>
            <a:ln>
              <a:solidFill>
                <a:srgbClr val="C10000"/>
              </a:solidFill>
            </a:ln>
          </p:spPr>
          <p:txBody>
            <a:bodyPr wrap="square" lIns="182880" tIns="182880" rIns="182880" bIns="182880" rtlCol="0">
              <a:spAutoFit/>
            </a:bodyPr>
            <a:lstStyle/>
            <a:p>
              <a:r>
                <a:rPr lang="en-US" altLang="ja-JP" sz="3600" b="1" dirty="0" smtClean="0">
                  <a:ea typeface="ＭＳ Ｐゴシック" charset="-128"/>
                </a:rPr>
                <a:t>Softmax </a:t>
              </a:r>
              <a:r>
                <a:rPr lang="en-US" altLang="ja-JP" sz="3600" b="1" dirty="0" smtClean="0">
                  <a:effectLst/>
                  <a:ea typeface="ＭＳ Ｐゴシック" charset="-128"/>
                </a:rPr>
                <a:t>Regression</a:t>
              </a:r>
            </a:p>
            <a:p>
              <a:pPr algn="just"/>
              <a:r>
                <a:rPr lang="en-US" altLang="ja-JP" sz="3600" dirty="0" smtClean="0">
                  <a:effectLst/>
                  <a:ea typeface="ＭＳ Ｐゴシック" charset="-128"/>
                </a:rPr>
                <a:t>We used the MATLAB built-in function with a feature set of the 37 angles we selected, because our entire feature set was too high of a dimension to efficiently be calculated with </a:t>
              </a:r>
              <a:r>
                <a:rPr lang="en-US" altLang="ja-JP" sz="3600" dirty="0" err="1" smtClean="0">
                  <a:effectLst/>
                  <a:ea typeface="ＭＳ Ｐゴシック" charset="-128"/>
                </a:rPr>
                <a:t>softmax</a:t>
              </a:r>
              <a:r>
                <a:rPr lang="en-US" altLang="ja-JP" sz="3600" dirty="0" smtClean="0">
                  <a:effectLst/>
                  <a:ea typeface="ＭＳ Ｐゴシック" charset="-128"/>
                </a:rPr>
                <a:t> regression. The parameters of the model are those that maximize the log-likelihood function:</a:t>
              </a:r>
            </a:p>
            <a:p>
              <a:pPr algn="just"/>
              <a:endParaRPr lang="en-US" altLang="ja-JP" sz="3600" dirty="0">
                <a:ea typeface="ＭＳ Ｐゴシック" charset="-128"/>
              </a:endParaRPr>
            </a:p>
            <a:p>
              <a:pPr algn="just"/>
              <a:endParaRPr lang="en-US" altLang="ja-JP" sz="3600" dirty="0" smtClean="0">
                <a:effectLst/>
                <a:ea typeface="ＭＳ Ｐゴシック" charset="-128"/>
              </a:endParaRPr>
            </a:p>
            <a:p>
              <a:pPr algn="just"/>
              <a:endParaRPr lang="en-US" altLang="zh-CN" sz="3600" dirty="0">
                <a:ea typeface="ＭＳ Ｐゴシック" charset="-128"/>
              </a:endParaRPr>
            </a:p>
            <a:p>
              <a:pPr algn="just"/>
              <a:endParaRPr lang="en-AU" altLang="zh-CN" sz="3600" dirty="0" smtClean="0">
                <a:effectLst/>
                <a:ea typeface="SimSun" pitchFamily="2" charset="-122"/>
              </a:endParaRPr>
            </a:p>
            <a:p>
              <a:r>
                <a:rPr lang="en-US" altLang="ja-JP" sz="3600" b="1" dirty="0" smtClean="0">
                  <a:effectLst/>
                  <a:ea typeface="ＭＳ Ｐゴシック" charset="-128"/>
                </a:rPr>
                <a:t>Multiclass Support Vector Machine</a:t>
              </a:r>
            </a:p>
            <a:p>
              <a:pPr algn="just"/>
              <a:r>
                <a:rPr lang="en-US" altLang="ja-JP" sz="3600" dirty="0" smtClean="0">
                  <a:ea typeface="ＭＳ Ｐゴシック" charset="-128"/>
                </a:rPr>
                <a:t>U</a:t>
              </a:r>
              <a:r>
                <a:rPr lang="en-US" altLang="ja-JP" sz="3600" dirty="0" smtClean="0">
                  <a:effectLst/>
                  <a:ea typeface="ＭＳ Ｐゴシック" charset="-128"/>
                </a:rPr>
                <a:t>sing the LIBSVM library [5] on the entire feature set, we implemented C-Support Vector Classification with a radial basis kernel function.</a:t>
              </a:r>
              <a:r>
                <a:rPr lang="en-US" altLang="ja-JP" sz="3600" dirty="0" smtClean="0"/>
                <a:t> </a:t>
              </a:r>
              <a:r>
                <a:rPr lang="en-US" sz="3600" dirty="0" smtClean="0"/>
                <a:t>We </a:t>
              </a:r>
              <a:r>
                <a:rPr lang="en-US" sz="3600" dirty="0"/>
                <a:t>experimented with different values for the parameters γ (in the kernel function) and C (the regularization parameter) and chose the values γ = </a:t>
              </a:r>
              <a:r>
                <a:rPr lang="en-US" sz="3600" dirty="0" smtClean="0"/>
                <a:t>0.0005 </a:t>
              </a:r>
              <a:r>
                <a:rPr lang="en-US" sz="3600" dirty="0"/>
                <a:t>and C = </a:t>
              </a:r>
              <a:r>
                <a:rPr lang="en-US" sz="3600" dirty="0" smtClean="0"/>
                <a:t>2.5</a:t>
              </a:r>
              <a:r>
                <a:rPr lang="en-US" sz="3600" dirty="0"/>
                <a:t> </a:t>
              </a:r>
              <a:r>
                <a:rPr lang="en-US" sz="3600" dirty="0" smtClean="0"/>
                <a:t>for the kernel equation:</a:t>
              </a:r>
            </a:p>
            <a:p>
              <a:pPr algn="just"/>
              <a:endParaRPr lang="en-US" sz="3600" dirty="0" smtClean="0"/>
            </a:p>
            <a:p>
              <a:pPr algn="just"/>
              <a:endParaRPr lang="en-US" sz="3600" dirty="0" smtClean="0"/>
            </a:p>
          </p:txBody>
        </p:sp>
      </p:grpSp>
      <p:grpSp>
        <p:nvGrpSpPr>
          <p:cNvPr id="85" name="Group 84"/>
          <p:cNvGrpSpPr/>
          <p:nvPr/>
        </p:nvGrpSpPr>
        <p:grpSpPr>
          <a:xfrm>
            <a:off x="13716000" y="16413480"/>
            <a:ext cx="16459200" cy="12173832"/>
            <a:chOff x="685800" y="6032060"/>
            <a:chExt cx="12348797" cy="11678079"/>
          </a:xfrm>
        </p:grpSpPr>
        <p:sp>
          <p:nvSpPr>
            <p:cNvPr id="86" name="Text Box 248"/>
            <p:cNvSpPr txBox="1">
              <a:spLocks noChangeArrowheads="1"/>
            </p:cNvSpPr>
            <p:nvPr/>
          </p:nvSpPr>
          <p:spPr bwMode="auto">
            <a:xfrm>
              <a:off x="685800" y="6032060"/>
              <a:ext cx="12344400" cy="769441"/>
            </a:xfrm>
            <a:prstGeom prst="rect">
              <a:avLst/>
            </a:prstGeom>
            <a:solidFill>
              <a:srgbClr val="C10000"/>
            </a:solidFill>
            <a:ln w="19050">
              <a:solidFill>
                <a:srgbClr val="C10000"/>
              </a:solidFill>
              <a:miter lim="800000"/>
              <a:headEnd/>
              <a:tailEnd/>
            </a:ln>
            <a:effectLst/>
          </p:spPr>
          <p:txBody>
            <a:bodyPr wrap="square">
              <a:no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RESULTS</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87" name="TextBox 86"/>
            <p:cNvSpPr txBox="1"/>
            <p:nvPr/>
          </p:nvSpPr>
          <p:spPr>
            <a:xfrm>
              <a:off x="690197" y="6814847"/>
              <a:ext cx="12344400" cy="10895292"/>
            </a:xfrm>
            <a:prstGeom prst="rect">
              <a:avLst/>
            </a:prstGeom>
            <a:noFill/>
            <a:ln>
              <a:solidFill>
                <a:srgbClr val="C10000"/>
              </a:solidFill>
            </a:ln>
          </p:spPr>
          <p:txBody>
            <a:bodyPr wrap="square" lIns="182880" tIns="182880" rIns="182880" bIns="182880" rtlCol="0">
              <a:noAutofit/>
            </a:bodyPr>
            <a:lstStyle/>
            <a:p>
              <a:pPr algn="just">
                <a:lnSpc>
                  <a:spcPct val="103000"/>
                </a:lnSpc>
              </a:pPr>
              <a:r>
                <a:rPr lang="en-US" altLang="ja-JP" sz="3600" dirty="0" smtClean="0">
                  <a:effectLst/>
                  <a:ea typeface="ＭＳ Ｐゴシック" charset="-128"/>
                </a:rPr>
                <a:t>We used all 1166 of our images to run tests. In the first table, precision and recall are calculated as the average of the precision and recall for each emotion. </a:t>
              </a:r>
              <a:r>
                <a:rPr lang="en-US" altLang="ja-JP" sz="3600" dirty="0" smtClean="0">
                  <a:ea typeface="ＭＳ Ｐゴシック" charset="-128"/>
                </a:rPr>
                <a:t>The second table shows the precision and recall for each emotion for the multiclass SVM 5-fold cross validation test.</a:t>
              </a:r>
            </a:p>
            <a:p>
              <a:pPr algn="just">
                <a:lnSpc>
                  <a:spcPct val="103000"/>
                </a:lnSpc>
              </a:pPr>
              <a:endParaRPr lang="en-US" altLang="zh-CN" sz="3400" dirty="0" smtClean="0">
                <a:effectLst/>
                <a:ea typeface="SimSun" pitchFamily="2" charset="-122"/>
              </a:endParaRPr>
            </a:p>
            <a:p>
              <a:pPr algn="just">
                <a:lnSpc>
                  <a:spcPct val="103000"/>
                </a:lnSpc>
              </a:pPr>
              <a:endParaRPr lang="en-US" altLang="zh-CN" sz="3400" dirty="0">
                <a:ea typeface="SimSun" pitchFamily="2" charset="-122"/>
              </a:endParaRPr>
            </a:p>
            <a:p>
              <a:pPr algn="just">
                <a:lnSpc>
                  <a:spcPct val="103000"/>
                </a:lnSpc>
              </a:pPr>
              <a:endParaRPr lang="en-US" altLang="zh-CN" sz="3350" dirty="0" smtClean="0">
                <a:effectLst/>
                <a:ea typeface="SimSun" pitchFamily="2" charset="-122"/>
              </a:endParaRPr>
            </a:p>
            <a:p>
              <a:pPr algn="just">
                <a:lnSpc>
                  <a:spcPct val="103000"/>
                </a:lnSpc>
              </a:pPr>
              <a:endParaRPr lang="en-US" altLang="zh-CN" sz="3350" dirty="0">
                <a:ea typeface="SimSun" pitchFamily="2" charset="-122"/>
              </a:endParaRPr>
            </a:p>
            <a:p>
              <a:pPr algn="just">
                <a:lnSpc>
                  <a:spcPct val="103000"/>
                </a:lnSpc>
              </a:pPr>
              <a:endParaRPr lang="en-US" altLang="zh-CN" sz="3350" dirty="0" smtClean="0">
                <a:effectLst/>
                <a:ea typeface="SimSun" pitchFamily="2" charset="-122"/>
              </a:endParaRPr>
            </a:p>
            <a:p>
              <a:pPr algn="just">
                <a:lnSpc>
                  <a:spcPct val="103000"/>
                </a:lnSpc>
              </a:pPr>
              <a:endParaRPr lang="en-US" altLang="zh-CN" sz="3350" dirty="0">
                <a:ea typeface="SimSun" pitchFamily="2" charset="-122"/>
              </a:endParaRPr>
            </a:p>
            <a:p>
              <a:pPr algn="just">
                <a:lnSpc>
                  <a:spcPct val="103000"/>
                </a:lnSpc>
              </a:pPr>
              <a:endParaRPr lang="en-US" altLang="zh-CN" sz="3350" dirty="0" smtClean="0">
                <a:effectLst/>
                <a:ea typeface="SimSun" pitchFamily="2" charset="-122"/>
              </a:endParaRPr>
            </a:p>
            <a:p>
              <a:pPr algn="just">
                <a:lnSpc>
                  <a:spcPct val="103000"/>
                </a:lnSpc>
              </a:pPr>
              <a:endParaRPr lang="en-US" altLang="zh-CN" sz="3350" dirty="0">
                <a:ea typeface="SimSun" pitchFamily="2" charset="-122"/>
              </a:endParaRPr>
            </a:p>
            <a:p>
              <a:pPr algn="just">
                <a:lnSpc>
                  <a:spcPct val="103000"/>
                </a:lnSpc>
              </a:pPr>
              <a:endParaRPr lang="en-US" altLang="zh-CN" sz="3350" dirty="0" smtClean="0">
                <a:effectLst/>
                <a:ea typeface="SimSun" pitchFamily="2" charset="-122"/>
              </a:endParaRPr>
            </a:p>
            <a:p>
              <a:pPr algn="just">
                <a:lnSpc>
                  <a:spcPct val="103000"/>
                </a:lnSpc>
              </a:pPr>
              <a:endParaRPr lang="en-US" altLang="zh-CN" sz="3350" dirty="0">
                <a:ea typeface="SimSun" pitchFamily="2" charset="-122"/>
              </a:endParaRPr>
            </a:p>
            <a:p>
              <a:pPr algn="just">
                <a:lnSpc>
                  <a:spcPct val="103000"/>
                </a:lnSpc>
              </a:pPr>
              <a:endParaRPr lang="en-US" altLang="zh-CN" sz="3350" dirty="0" smtClean="0">
                <a:effectLst/>
                <a:ea typeface="SimSun" pitchFamily="2" charset="-122"/>
              </a:endParaRPr>
            </a:p>
            <a:p>
              <a:pPr algn="just">
                <a:lnSpc>
                  <a:spcPct val="103000"/>
                </a:lnSpc>
              </a:pPr>
              <a:endParaRPr lang="en-US" altLang="zh-CN" sz="3600" dirty="0" smtClean="0">
                <a:ea typeface="SimSun" pitchFamily="2" charset="-122"/>
              </a:endParaRPr>
            </a:p>
            <a:p>
              <a:pPr algn="just">
                <a:lnSpc>
                  <a:spcPct val="103000"/>
                </a:lnSpc>
              </a:pPr>
              <a:r>
                <a:rPr lang="en-US" altLang="zh-CN" sz="3600" dirty="0" smtClean="0">
                  <a:ea typeface="SimSun" pitchFamily="2" charset="-122"/>
                </a:rPr>
                <a:t>The SVM model clearly fits our data better than the </a:t>
              </a:r>
              <a:r>
                <a:rPr lang="en-US" altLang="zh-CN" sz="3600" dirty="0" err="1" smtClean="0">
                  <a:ea typeface="SimSun" pitchFamily="2" charset="-122"/>
                </a:rPr>
                <a:t>softmax</a:t>
              </a:r>
              <a:r>
                <a:rPr lang="en-US" altLang="zh-CN" sz="3600" dirty="0" smtClean="0">
                  <a:ea typeface="SimSun" pitchFamily="2" charset="-122"/>
                </a:rPr>
                <a:t> model did. Our SVM classifier is most capable of recognizing happiness and surprise, and is least capable of recognizing sadness, which is often misinterpreted as neutral. This accounts for much of the disparity between precision and recall for neutral and sadness. </a:t>
              </a:r>
              <a:endParaRPr lang="en-US" altLang="zh-CN" sz="3600" dirty="0">
                <a:effectLst/>
                <a:ea typeface="SimSun" pitchFamily="2" charset="-122"/>
              </a:endParaRPr>
            </a:p>
          </p:txBody>
        </p:sp>
      </p:grpSp>
      <p:grpSp>
        <p:nvGrpSpPr>
          <p:cNvPr id="88" name="Group 87"/>
          <p:cNvGrpSpPr/>
          <p:nvPr/>
        </p:nvGrpSpPr>
        <p:grpSpPr>
          <a:xfrm>
            <a:off x="30861000" y="5715000"/>
            <a:ext cx="12348797" cy="10016086"/>
            <a:chOff x="685800" y="6032060"/>
            <a:chExt cx="12348797" cy="10016086"/>
          </a:xfrm>
        </p:grpSpPr>
        <p:sp>
          <p:nvSpPr>
            <p:cNvPr id="89" name="Text Box 248"/>
            <p:cNvSpPr txBox="1">
              <a:spLocks noChangeArrowheads="1"/>
            </p:cNvSpPr>
            <p:nvPr/>
          </p:nvSpPr>
          <p:spPr bwMode="auto">
            <a:xfrm>
              <a:off x="685800" y="6032060"/>
              <a:ext cx="12344400" cy="769441"/>
            </a:xfrm>
            <a:prstGeom prst="rect">
              <a:avLst/>
            </a:prstGeom>
            <a:solidFill>
              <a:srgbClr val="C10000"/>
            </a:solidFill>
            <a:ln w="19050">
              <a:solidFill>
                <a:srgbClr val="C10000"/>
              </a:solid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DISCUSSION</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90" name="TextBox 89"/>
            <p:cNvSpPr txBox="1"/>
            <p:nvPr/>
          </p:nvSpPr>
          <p:spPr>
            <a:xfrm>
              <a:off x="690197" y="6814847"/>
              <a:ext cx="12344400" cy="9233299"/>
            </a:xfrm>
            <a:prstGeom prst="rect">
              <a:avLst/>
            </a:prstGeom>
            <a:noFill/>
            <a:ln>
              <a:solidFill>
                <a:srgbClr val="C10000"/>
              </a:solidFill>
            </a:ln>
          </p:spPr>
          <p:txBody>
            <a:bodyPr wrap="square" lIns="182880" tIns="182880" rIns="182880" bIns="182880" rtlCol="0">
              <a:spAutoFit/>
            </a:bodyPr>
            <a:lstStyle/>
            <a:p>
              <a:pPr algn="just"/>
              <a:r>
                <a:rPr lang="en-US" altLang="zh-CN" sz="3600" dirty="0" smtClean="0">
                  <a:ea typeface="SimSun" pitchFamily="2" charset="-122"/>
                </a:rPr>
                <a:t>Since emotion tends to be very subjective in itself, it is probably difficult to achieve a significantly higher accuracy than our SVM does. Upon testing our algorithm on other people, we noticed that different people express the same emotion in different ways, and that it is practically impossible to capture all of these ways in our model. Some people are also much less expressive than others, and are often not sure how to express a certain emotion. Furthermore, the databases tend to be homogenous within themselves, both in facial similarity (largely due to race) and in the way certain emotions are expressed. As a result, training on one database and testing on another tends to yield unsatisfactory results. As expected, happiness and surprise </a:t>
              </a:r>
              <a:r>
                <a:rPr lang="en-US" altLang="zh-CN" sz="3600" smtClean="0">
                  <a:ea typeface="SimSun" pitchFamily="2" charset="-122"/>
                </a:rPr>
                <a:t>were </a:t>
              </a:r>
              <a:r>
                <a:rPr lang="en-US" altLang="zh-CN" sz="3600" smtClean="0">
                  <a:ea typeface="SimSun" pitchFamily="2" charset="-122"/>
                </a:rPr>
                <a:t>more easily </a:t>
              </a:r>
              <a:r>
                <a:rPr lang="en-US" altLang="zh-CN" sz="3600" dirty="0" smtClean="0">
                  <a:ea typeface="SimSun" pitchFamily="2" charset="-122"/>
                </a:rPr>
                <a:t>expressed and identified than the other emotions. Certain characteristics, such as a smile or a wide open mouth, are unique to certain emotions, which causes them to be classified with a much higher accuracy. </a:t>
              </a:r>
              <a:endParaRPr lang="en-US" altLang="zh-CN" sz="3600" dirty="0">
                <a:ea typeface="SimSun" pitchFamily="2" charset="-122"/>
              </a:endParaRPr>
            </a:p>
          </p:txBody>
        </p:sp>
      </p:grpSp>
      <p:grpSp>
        <p:nvGrpSpPr>
          <p:cNvPr id="92" name="Group 91"/>
          <p:cNvGrpSpPr/>
          <p:nvPr/>
        </p:nvGrpSpPr>
        <p:grpSpPr>
          <a:xfrm>
            <a:off x="30861000" y="16413480"/>
            <a:ext cx="12348797" cy="4476106"/>
            <a:chOff x="685800" y="6032060"/>
            <a:chExt cx="12348797" cy="4476106"/>
          </a:xfrm>
        </p:grpSpPr>
        <p:sp>
          <p:nvSpPr>
            <p:cNvPr id="93" name="Text Box 248"/>
            <p:cNvSpPr txBox="1">
              <a:spLocks noChangeArrowheads="1"/>
            </p:cNvSpPr>
            <p:nvPr/>
          </p:nvSpPr>
          <p:spPr bwMode="auto">
            <a:xfrm>
              <a:off x="685800" y="6032060"/>
              <a:ext cx="12344400" cy="769441"/>
            </a:xfrm>
            <a:prstGeom prst="rect">
              <a:avLst/>
            </a:prstGeom>
            <a:solidFill>
              <a:srgbClr val="C10000"/>
            </a:solidFill>
            <a:ln w="19050">
              <a:solidFill>
                <a:srgbClr val="C10000"/>
              </a:solid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FUTURE</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94" name="TextBox 93"/>
            <p:cNvSpPr txBox="1"/>
            <p:nvPr/>
          </p:nvSpPr>
          <p:spPr>
            <a:xfrm>
              <a:off x="690197" y="6814847"/>
              <a:ext cx="12344400" cy="3693319"/>
            </a:xfrm>
            <a:prstGeom prst="rect">
              <a:avLst/>
            </a:prstGeom>
            <a:noFill/>
            <a:ln>
              <a:solidFill>
                <a:srgbClr val="C10000"/>
              </a:solidFill>
            </a:ln>
          </p:spPr>
          <p:txBody>
            <a:bodyPr wrap="square" lIns="182880" tIns="182880" rIns="182880" bIns="182880" rtlCol="0">
              <a:spAutoFit/>
            </a:bodyPr>
            <a:lstStyle/>
            <a:p>
              <a:pPr algn="just">
                <a:lnSpc>
                  <a:spcPct val="101000"/>
                </a:lnSpc>
              </a:pPr>
              <a:r>
                <a:rPr lang="en-US" altLang="zh-CN" sz="3600" dirty="0" smtClean="0">
                  <a:effectLst/>
                  <a:ea typeface="SimSun" pitchFamily="2" charset="-122"/>
                </a:rPr>
                <a:t>As we refine our algorithm, it is important that we obtain access to a much larger and much more diverse database to make our model more robust to different people. We would also identify features that are more indicative of emotion. Finally, we would streamline our face detection and identification process so that it is less redundant and identifies emotion more quickly.</a:t>
              </a:r>
              <a:endParaRPr lang="en-US" altLang="zh-CN" sz="3600" dirty="0">
                <a:effectLst/>
                <a:ea typeface="SimSun" pitchFamily="2" charset="-122"/>
              </a:endParaRPr>
            </a:p>
          </p:txBody>
        </p:sp>
      </p:grpSp>
      <p:grpSp>
        <p:nvGrpSpPr>
          <p:cNvPr id="95" name="Group 94"/>
          <p:cNvGrpSpPr/>
          <p:nvPr/>
        </p:nvGrpSpPr>
        <p:grpSpPr>
          <a:xfrm>
            <a:off x="30861000" y="21579840"/>
            <a:ext cx="12348797" cy="7007472"/>
            <a:chOff x="685800" y="6032060"/>
            <a:chExt cx="12348797" cy="7177616"/>
          </a:xfrm>
        </p:grpSpPr>
        <p:sp>
          <p:nvSpPr>
            <p:cNvPr id="96" name="Text Box 248"/>
            <p:cNvSpPr txBox="1">
              <a:spLocks noChangeArrowheads="1"/>
            </p:cNvSpPr>
            <p:nvPr/>
          </p:nvSpPr>
          <p:spPr bwMode="auto">
            <a:xfrm>
              <a:off x="685800" y="6032060"/>
              <a:ext cx="12344400" cy="769441"/>
            </a:xfrm>
            <a:prstGeom prst="rect">
              <a:avLst/>
            </a:prstGeom>
            <a:solidFill>
              <a:srgbClr val="C10000"/>
            </a:solidFill>
            <a:ln w="19050">
              <a:solidFill>
                <a:srgbClr val="C10000"/>
              </a:solidFill>
              <a:miter lim="800000"/>
              <a:headEnd/>
              <a:tailEnd/>
            </a:ln>
            <a:effectLst/>
          </p:spPr>
          <p:txBody>
            <a:bodyPr wrap="square">
              <a:no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REFERENCE</a:t>
              </a:r>
              <a:endParaRPr lang="en-US" altLang="zh-CN" sz="4400" b="1" dirty="0">
                <a:solidFill>
                  <a:schemeClr val="bg1"/>
                </a:solidFill>
                <a:effectLst/>
                <a:latin typeface="Lucida Sans" pitchFamily="34" charset="0"/>
                <a:ea typeface="SimSun" pitchFamily="2" charset="-122"/>
                <a:cs typeface="Lucida Sans" pitchFamily="34" charset="0"/>
              </a:endParaRPr>
            </a:p>
          </p:txBody>
        </p:sp>
        <p:sp>
          <p:nvSpPr>
            <p:cNvPr id="97" name="TextBox 96"/>
            <p:cNvSpPr txBox="1"/>
            <p:nvPr/>
          </p:nvSpPr>
          <p:spPr>
            <a:xfrm>
              <a:off x="690197" y="6814847"/>
              <a:ext cx="12344400" cy="6394829"/>
            </a:xfrm>
            <a:prstGeom prst="rect">
              <a:avLst/>
            </a:prstGeom>
            <a:noFill/>
            <a:ln>
              <a:solidFill>
                <a:srgbClr val="C10000"/>
              </a:solidFill>
            </a:ln>
          </p:spPr>
          <p:txBody>
            <a:bodyPr wrap="square" lIns="182880" tIns="182880" rIns="182880" bIns="182880" rtlCol="0">
              <a:noAutofit/>
            </a:bodyPr>
            <a:lstStyle/>
            <a:p>
              <a:pPr>
                <a:lnSpc>
                  <a:spcPct val="95000"/>
                </a:lnSpc>
                <a:spcAft>
                  <a:spcPts val="300"/>
                </a:spcAft>
              </a:pPr>
              <a:r>
                <a:rPr lang="en-US" sz="2600" dirty="0" smtClean="0"/>
                <a:t>[</a:t>
              </a:r>
              <a:r>
                <a:rPr lang="en-US" sz="2600" dirty="0"/>
                <a:t>1] Li-Fen Chen and Yu-</a:t>
              </a:r>
              <a:r>
                <a:rPr lang="en-US" sz="2600" dirty="0" err="1"/>
                <a:t>Shiuan</a:t>
              </a:r>
              <a:r>
                <a:rPr lang="en-US" sz="2600" dirty="0"/>
                <a:t> Yen. (2007). Taiwanese Facial Expression Image Database. Brain Mapping Laboratory, Institute of Brain Science, National Yang-Ming University, Taipei, Taiwan</a:t>
              </a:r>
              <a:r>
                <a:rPr lang="en-US" sz="2600" dirty="0" smtClean="0"/>
                <a:t>.</a:t>
              </a:r>
            </a:p>
            <a:p>
              <a:pPr>
                <a:lnSpc>
                  <a:spcPct val="95000"/>
                </a:lnSpc>
                <a:spcAft>
                  <a:spcPts val="300"/>
                </a:spcAft>
              </a:pPr>
              <a:r>
                <a:rPr lang="en-US" sz="2600" dirty="0" smtClean="0"/>
                <a:t>[2] </a:t>
              </a:r>
              <a:r>
                <a:rPr lang="en-US" sz="2600" dirty="0" err="1" smtClean="0"/>
                <a:t>Lucey</a:t>
              </a:r>
              <a:r>
                <a:rPr lang="en-US" sz="2600" dirty="0"/>
                <a:t>, P., Cohn, J. F., </a:t>
              </a:r>
              <a:r>
                <a:rPr lang="en-US" sz="2600" dirty="0" err="1"/>
                <a:t>Kanade</a:t>
              </a:r>
              <a:r>
                <a:rPr lang="en-US" sz="2600" dirty="0"/>
                <a:t>, T., </a:t>
              </a:r>
              <a:r>
                <a:rPr lang="en-US" sz="2600" dirty="0" err="1"/>
                <a:t>Saragih</a:t>
              </a:r>
              <a:r>
                <a:rPr lang="en-US" sz="2600" dirty="0"/>
                <a:t>, J., </a:t>
              </a:r>
              <a:r>
                <a:rPr lang="en-US" sz="2600" dirty="0" err="1"/>
                <a:t>Ambadar</a:t>
              </a:r>
              <a:r>
                <a:rPr lang="en-US" sz="2600" dirty="0"/>
                <a:t>, Z., &amp; Matthews, I. (2010). The Extended Cohn-</a:t>
              </a:r>
              <a:r>
                <a:rPr lang="en-US" sz="2600" dirty="0" err="1"/>
                <a:t>Kanade</a:t>
              </a:r>
              <a:r>
                <a:rPr lang="en-US" sz="2600" dirty="0"/>
                <a:t> Dataset (CK+): A complete expression dataset for action unit and emotion-specified expression. Proceedings of the Third International Workshop on CVPR for Human Communicative Behavior Analysis (CVPR4HB 2010), San Francisco, USA, 94-101.</a:t>
              </a:r>
            </a:p>
            <a:p>
              <a:pPr>
                <a:lnSpc>
                  <a:spcPct val="95000"/>
                </a:lnSpc>
                <a:spcAft>
                  <a:spcPts val="300"/>
                </a:spcAft>
              </a:pPr>
              <a:r>
                <a:rPr lang="en-US" sz="2600" dirty="0" smtClean="0"/>
                <a:t>[3] Michael J. Lyons, Shigeru </a:t>
              </a:r>
              <a:r>
                <a:rPr lang="en-US" sz="2600" dirty="0" err="1" smtClean="0"/>
                <a:t>Akemastu</a:t>
              </a:r>
              <a:r>
                <a:rPr lang="en-US" sz="2600" dirty="0" smtClean="0"/>
                <a:t>, Miyuki </a:t>
              </a:r>
              <a:r>
                <a:rPr lang="en-US" sz="2600" dirty="0" err="1" smtClean="0"/>
                <a:t>Kamachi</a:t>
              </a:r>
              <a:r>
                <a:rPr lang="en-US" sz="2600" dirty="0" smtClean="0"/>
                <a:t>, </a:t>
              </a:r>
              <a:r>
                <a:rPr lang="en-US" sz="2600" dirty="0" err="1" smtClean="0"/>
                <a:t>Jiro</a:t>
              </a:r>
              <a:r>
                <a:rPr lang="en-US" sz="2600" dirty="0" smtClean="0"/>
                <a:t> </a:t>
              </a:r>
              <a:r>
                <a:rPr lang="en-US" sz="2600" dirty="0" err="1" smtClean="0"/>
                <a:t>Gyoba</a:t>
              </a:r>
              <a:r>
                <a:rPr lang="en-US" sz="2600" dirty="0" smtClean="0"/>
                <a:t>.</a:t>
              </a:r>
            </a:p>
            <a:p>
              <a:pPr>
                <a:lnSpc>
                  <a:spcPct val="95000"/>
                </a:lnSpc>
                <a:spcAft>
                  <a:spcPts val="300"/>
                </a:spcAft>
              </a:pPr>
              <a:r>
                <a:rPr lang="en-US" sz="2600" dirty="0" smtClean="0"/>
                <a:t>Coding Facial Expressions with Gabor Wavelets, 3rd IEEE International Conference on Automatic Face and Gesture Recognition, pp. 200-205 (1998).</a:t>
              </a:r>
              <a:endParaRPr lang="en-US" sz="2600" dirty="0"/>
            </a:p>
            <a:p>
              <a:pPr>
                <a:lnSpc>
                  <a:spcPct val="95000"/>
                </a:lnSpc>
                <a:spcAft>
                  <a:spcPts val="300"/>
                </a:spcAft>
              </a:pPr>
              <a:r>
                <a:rPr lang="en-US" sz="2600" dirty="0" smtClean="0"/>
                <a:t>[4] </a:t>
              </a:r>
              <a:r>
                <a:rPr lang="en-US" sz="2600" dirty="0"/>
                <a:t>http://</a:t>
              </a:r>
              <a:r>
                <a:rPr lang="en-US" sz="2600" dirty="0" err="1"/>
                <a:t>www.faceplusplus.com</a:t>
              </a:r>
              <a:endParaRPr lang="en-US" sz="2600" dirty="0"/>
            </a:p>
            <a:p>
              <a:pPr>
                <a:lnSpc>
                  <a:spcPct val="95000"/>
                </a:lnSpc>
                <a:spcAft>
                  <a:spcPts val="300"/>
                </a:spcAft>
              </a:pPr>
              <a:r>
                <a:rPr lang="en-US" altLang="zh-CN" sz="2600" dirty="0" smtClean="0">
                  <a:effectLst/>
                  <a:ea typeface="SimSun" pitchFamily="2" charset="-122"/>
                </a:rPr>
                <a:t>[5] </a:t>
              </a:r>
              <a:r>
                <a:rPr lang="en-US" sz="2600" dirty="0" err="1"/>
                <a:t>Chih</a:t>
              </a:r>
              <a:r>
                <a:rPr lang="en-US" sz="2600" dirty="0"/>
                <a:t>-Chung Chang and </a:t>
              </a:r>
              <a:r>
                <a:rPr lang="en-US" sz="2600" dirty="0" err="1"/>
                <a:t>Chih</a:t>
              </a:r>
              <a:r>
                <a:rPr lang="en-US" sz="2600" dirty="0"/>
                <a:t>-Jen Lin. (2001). LIBSVM – A Library for Support Vector Machines. National Taiwan University, Taipei, Taiwan. http://</a:t>
              </a:r>
              <a:r>
                <a:rPr lang="en-US" sz="2600" dirty="0" err="1"/>
                <a:t>www.csie.ntu.edu.tw</a:t>
              </a:r>
              <a:r>
                <a:rPr lang="en-US" sz="2600" dirty="0"/>
                <a:t>/~</a:t>
              </a:r>
              <a:r>
                <a:rPr lang="en-US" sz="2600" dirty="0" err="1"/>
                <a:t>cjlin</a:t>
              </a:r>
              <a:r>
                <a:rPr lang="en-US" sz="2600" dirty="0"/>
                <a:t>/</a:t>
              </a:r>
              <a:r>
                <a:rPr lang="en-US" sz="2600" dirty="0" err="1"/>
                <a:t>libsvm</a:t>
              </a:r>
              <a:r>
                <a:rPr lang="en-US" sz="2600" dirty="0"/>
                <a:t>/</a:t>
              </a:r>
              <a:r>
                <a:rPr lang="en-US" sz="2600" dirty="0" smtClean="0">
                  <a:effectLst/>
                </a:rPr>
                <a:t> </a:t>
              </a:r>
            </a:p>
          </p:txBody>
        </p:sp>
      </p:grpSp>
      <p:pic>
        <p:nvPicPr>
          <p:cNvPr id="98" name="Picture 97" descr="Screen Shot 2014-12-06 at 10.06.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0" y="14450047"/>
            <a:ext cx="7315200" cy="1153571"/>
          </a:xfrm>
          <a:prstGeom prst="rect">
            <a:avLst/>
          </a:prstGeom>
        </p:spPr>
      </p:pic>
      <p:graphicFrame>
        <p:nvGraphicFramePr>
          <p:cNvPr id="100" name="Table 99"/>
          <p:cNvGraphicFramePr>
            <a:graphicFrameLocks noGrp="1"/>
          </p:cNvGraphicFramePr>
          <p:nvPr>
            <p:extLst>
              <p:ext uri="{D42A27DB-BD31-4B8C-83A1-F6EECF244321}">
                <p14:modId xmlns:p14="http://schemas.microsoft.com/office/powerpoint/2010/main" val="3194950409"/>
              </p:ext>
            </p:extLst>
          </p:nvPr>
        </p:nvGraphicFramePr>
        <p:xfrm>
          <a:off x="14167337" y="20107882"/>
          <a:ext cx="15544802" cy="3161995"/>
        </p:xfrm>
        <a:graphic>
          <a:graphicData uri="http://schemas.openxmlformats.org/drawingml/2006/table">
            <a:tbl>
              <a:tblPr firstRow="1" bandRow="1">
                <a:effectLst/>
                <a:tableStyleId>{5C22544A-7EE6-4342-B048-85BDC9FD1C3A}</a:tableStyleId>
              </a:tblPr>
              <a:tblGrid>
                <a:gridCol w="2220686"/>
                <a:gridCol w="2220686"/>
                <a:gridCol w="2220686"/>
                <a:gridCol w="2220686"/>
                <a:gridCol w="2220686"/>
                <a:gridCol w="2220686"/>
                <a:gridCol w="2220686"/>
              </a:tblGrid>
              <a:tr h="632399">
                <a:tc rowSpan="2">
                  <a:txBody>
                    <a:bodyPr/>
                    <a:lstStyle/>
                    <a:p>
                      <a:pPr algn="ctr"/>
                      <a:r>
                        <a:rPr lang="en-US" sz="3200" b="0" i="0" dirty="0" smtClean="0"/>
                        <a:t>Test</a:t>
                      </a:r>
                      <a:endParaRPr lang="en-US" sz="3200" b="0" i="0" dirty="0"/>
                    </a:p>
                  </a:txBody>
                  <a:tcPr anchor="ctr" anchorCtr="1">
                    <a:lnL w="28575" cap="flat" cmpd="sng" algn="ctr">
                      <a:solidFill>
                        <a:srgbClr val="C10000"/>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srgbClr val="C10000"/>
                      </a:solid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gridSpan="3">
                  <a:txBody>
                    <a:bodyPr/>
                    <a:lstStyle/>
                    <a:p>
                      <a:pPr algn="ctr"/>
                      <a:r>
                        <a:rPr lang="en-US" sz="3200" b="0" i="0" dirty="0" smtClean="0"/>
                        <a:t>Softmax Regression</a:t>
                      </a:r>
                      <a:endParaRPr lang="en-US" sz="3200" b="0" i="0" dirty="0"/>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srgbClr val="C10000"/>
                      </a:solidFill>
                      <a:prstDash val="solid"/>
                      <a:round/>
                      <a:headEnd type="none" w="med" len="med"/>
                      <a:tailEnd type="none" w="med" len="med"/>
                    </a:lnT>
                    <a:lnB w="2857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hMerge="1">
                  <a:txBody>
                    <a:bodyPr/>
                    <a:lstStyle/>
                    <a:p>
                      <a:endParaRPr lang="en-US"/>
                    </a:p>
                  </a:txBody>
                  <a:tcPr/>
                </a:tc>
                <a:tc hMerge="1">
                  <a:txBody>
                    <a:bodyPr/>
                    <a:lstStyle/>
                    <a:p>
                      <a:endParaRPr lang="en-US" dirty="0"/>
                    </a:p>
                  </a:txBody>
                  <a:tcPr/>
                </a:tc>
                <a:tc gridSpan="3">
                  <a:txBody>
                    <a:bodyPr/>
                    <a:lstStyle/>
                    <a:p>
                      <a:pPr algn="ctr"/>
                      <a:r>
                        <a:rPr lang="en-US" sz="3200" b="0" i="0" dirty="0" smtClean="0"/>
                        <a:t>Multiclass SVM</a:t>
                      </a:r>
                      <a:endParaRPr lang="en-US" sz="3200" b="0" i="0" dirty="0"/>
                    </a:p>
                  </a:txBody>
                  <a:tcPr>
                    <a:lnL w="28575" cap="flat" cmpd="sng" algn="ctr">
                      <a:solidFill>
                        <a:prstClr val="white"/>
                      </a:solidFill>
                      <a:prstDash val="solid"/>
                      <a:round/>
                      <a:headEnd type="none" w="med" len="med"/>
                      <a:tailEnd type="none" w="med" len="med"/>
                    </a:lnL>
                    <a:lnR w="28575" cap="flat" cmpd="sng" algn="ctr">
                      <a:solidFill>
                        <a:srgbClr val="C10000"/>
                      </a:solidFill>
                      <a:prstDash val="solid"/>
                      <a:round/>
                      <a:headEnd type="none" w="med" len="med"/>
                      <a:tailEnd type="none" w="med" len="med"/>
                    </a:lnR>
                    <a:lnT w="28575" cap="flat" cmpd="sng" algn="ctr">
                      <a:solidFill>
                        <a:srgbClr val="C10000"/>
                      </a:solidFill>
                      <a:prstDash val="solid"/>
                      <a:round/>
                      <a:headEnd type="none" w="med" len="med"/>
                      <a:tailEnd type="none" w="med" len="med"/>
                    </a:lnT>
                    <a:lnB w="2857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hMerge="1">
                  <a:txBody>
                    <a:bodyPr/>
                    <a:lstStyle/>
                    <a:p>
                      <a:endParaRPr lang="en-US"/>
                    </a:p>
                  </a:txBody>
                  <a:tcPr/>
                </a:tc>
                <a:tc hMerge="1">
                  <a:txBody>
                    <a:bodyPr/>
                    <a:lstStyle/>
                    <a:p>
                      <a:endParaRPr lang="en-US" dirty="0"/>
                    </a:p>
                  </a:txBody>
                  <a:tcPr/>
                </a:tc>
              </a:tr>
              <a:tr h="632399">
                <a:tc vMerge="1">
                  <a:txBody>
                    <a:bodyPr/>
                    <a:lstStyle/>
                    <a:p>
                      <a:endParaRPr lang="en-US" dirty="0"/>
                    </a:p>
                  </a:txBody>
                  <a:tcPr/>
                </a:tc>
                <a:tc>
                  <a:txBody>
                    <a:bodyPr/>
                    <a:lstStyle/>
                    <a:p>
                      <a:pPr algn="ctr"/>
                      <a:r>
                        <a:rPr lang="en-US" sz="3200" b="0" i="0" dirty="0" smtClean="0">
                          <a:solidFill>
                            <a:schemeClr val="bg1"/>
                          </a:solidFill>
                        </a:rPr>
                        <a:t>Accuracy</a:t>
                      </a:r>
                      <a:endParaRPr lang="en-US" sz="3200" b="0" i="0" dirty="0">
                        <a:solidFill>
                          <a:schemeClr val="bg1"/>
                        </a:solidFill>
                      </a:endParaRPr>
                    </a:p>
                  </a:txBody>
                  <a:tcPr>
                    <a:lnL w="28575"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12700"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a:txBody>
                    <a:bodyPr/>
                    <a:lstStyle/>
                    <a:p>
                      <a:pPr algn="ctr"/>
                      <a:r>
                        <a:rPr lang="en-US" sz="3200" b="0" i="0" dirty="0" smtClean="0">
                          <a:solidFill>
                            <a:schemeClr val="bg1"/>
                          </a:solidFill>
                        </a:rPr>
                        <a:t>Precision</a:t>
                      </a:r>
                      <a:endParaRPr lang="en-US" sz="3200" b="0" i="0" dirty="0">
                        <a:solidFill>
                          <a:schemeClr val="bg1"/>
                        </a:solidFill>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12700"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a:txBody>
                    <a:bodyPr/>
                    <a:lstStyle/>
                    <a:p>
                      <a:pPr algn="ctr"/>
                      <a:r>
                        <a:rPr lang="en-US" sz="3200" b="0" i="0" dirty="0" smtClean="0">
                          <a:solidFill>
                            <a:schemeClr val="bg1"/>
                          </a:solidFill>
                        </a:rPr>
                        <a:t>Recall</a:t>
                      </a:r>
                      <a:endParaRPr lang="en-US" sz="3200" b="0" i="0" dirty="0">
                        <a:solidFill>
                          <a:schemeClr val="bg1"/>
                        </a:solidFill>
                      </a:endParaRPr>
                    </a:p>
                  </a:txBody>
                  <a:tcPr>
                    <a:lnL w="12700"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12700"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a:txBody>
                    <a:bodyPr/>
                    <a:lstStyle/>
                    <a:p>
                      <a:pPr algn="ctr"/>
                      <a:r>
                        <a:rPr lang="en-US" sz="3200" b="0" i="0" dirty="0" smtClean="0">
                          <a:solidFill>
                            <a:schemeClr val="bg1"/>
                          </a:solidFill>
                        </a:rPr>
                        <a:t>Accuracy</a:t>
                      </a:r>
                      <a:endParaRPr lang="en-US" sz="3200" b="0" i="0" dirty="0">
                        <a:solidFill>
                          <a:schemeClr val="bg1"/>
                        </a:solidFill>
                      </a:endParaRPr>
                    </a:p>
                  </a:txBody>
                  <a:tcPr>
                    <a:lnL w="28575"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12700"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a:txBody>
                    <a:bodyPr/>
                    <a:lstStyle/>
                    <a:p>
                      <a:pPr algn="ctr"/>
                      <a:r>
                        <a:rPr lang="en-US" sz="3200" b="0" i="0" dirty="0" smtClean="0">
                          <a:solidFill>
                            <a:schemeClr val="bg1"/>
                          </a:solidFill>
                        </a:rPr>
                        <a:t>Precision</a:t>
                      </a:r>
                      <a:endParaRPr lang="en-US" sz="3200" b="0" i="0" dirty="0">
                        <a:solidFill>
                          <a:schemeClr val="bg1"/>
                        </a:solidFill>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12700"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c>
                  <a:txBody>
                    <a:bodyPr/>
                    <a:lstStyle/>
                    <a:p>
                      <a:pPr algn="ctr"/>
                      <a:r>
                        <a:rPr lang="en-US" sz="3200" b="0" i="0" dirty="0" smtClean="0">
                          <a:solidFill>
                            <a:schemeClr val="bg1"/>
                          </a:solidFill>
                        </a:rPr>
                        <a:t>Recall</a:t>
                      </a:r>
                      <a:endParaRPr lang="en-US" sz="3200" b="0" i="0" dirty="0">
                        <a:solidFill>
                          <a:schemeClr val="bg1"/>
                        </a:solidFill>
                      </a:endParaRPr>
                    </a:p>
                  </a:txBody>
                  <a:tcPr>
                    <a:lnL w="12700" cap="flat" cmpd="sng" algn="ctr">
                      <a:solidFill>
                        <a:prstClr val="white"/>
                      </a:solidFill>
                      <a:prstDash val="solid"/>
                      <a:round/>
                      <a:headEnd type="none" w="med" len="med"/>
                      <a:tailEnd type="none" w="med" len="med"/>
                    </a:lnL>
                    <a:lnR w="28575" cap="flat" cmpd="sng" algn="ctr">
                      <a:solidFill>
                        <a:srgbClr val="C10000"/>
                      </a:solidFill>
                      <a:prstDash val="solid"/>
                      <a:round/>
                      <a:headEnd type="none" w="med" len="med"/>
                      <a:tailEnd type="none" w="med" len="med"/>
                    </a:lnR>
                    <a:lnT w="28575" cap="flat" cmpd="sng" algn="ctr">
                      <a:solidFill>
                        <a:prstClr val="white"/>
                      </a:solidFill>
                      <a:prstDash val="solid"/>
                      <a:round/>
                      <a:headEnd type="none" w="med" len="med"/>
                      <a:tailEnd type="none" w="med" len="med"/>
                    </a:lnT>
                    <a:lnB w="12700"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solidFill>
                      <a:srgbClr val="C10000"/>
                    </a:solidFill>
                  </a:tcPr>
                </a:tc>
              </a:tr>
              <a:tr h="632399">
                <a:tc>
                  <a:txBody>
                    <a:bodyPr/>
                    <a:lstStyle/>
                    <a:p>
                      <a:pPr algn="ctr"/>
                      <a:r>
                        <a:rPr lang="en-US" sz="3200" b="0" i="0" dirty="0" smtClean="0"/>
                        <a:t>Training</a:t>
                      </a:r>
                      <a:endParaRPr lang="en-US" sz="3200" b="0" i="0" dirty="0"/>
                    </a:p>
                  </a:txBody>
                  <a:tcPr>
                    <a:lnL w="28575"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28575"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78.30%</a:t>
                      </a:r>
                      <a:endParaRPr lang="en-US" sz="32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76.20%</a:t>
                      </a:r>
                      <a:endParaRPr lang="en-US" sz="32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76.44%</a:t>
                      </a:r>
                      <a:endParaRPr lang="en-US" sz="32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98.89%</a:t>
                      </a:r>
                      <a:endParaRPr lang="en-US" sz="32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98.76%</a:t>
                      </a:r>
                      <a:endParaRPr lang="en-US" sz="32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98.88%</a:t>
                      </a:r>
                      <a:endParaRPr lang="en-US" sz="32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32399">
                <a:tc>
                  <a:txBody>
                    <a:bodyPr/>
                    <a:lstStyle/>
                    <a:p>
                      <a:pPr algn="ctr"/>
                      <a:r>
                        <a:rPr lang="en-US" sz="3200" b="0" i="0" dirty="0" smtClean="0"/>
                        <a:t>2-fold CV</a:t>
                      </a:r>
                      <a:endParaRPr lang="en-US" sz="3200" b="0" i="0" dirty="0"/>
                    </a:p>
                  </a:txBody>
                  <a:tcPr>
                    <a:lnL w="28575"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66.21%</a:t>
                      </a:r>
                      <a:endParaRPr lang="en-US" sz="32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63.33%</a:t>
                      </a:r>
                      <a:endParaRPr lang="en-US" sz="32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63.35%</a:t>
                      </a:r>
                      <a:endParaRPr lang="en-US" sz="32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80.70%</a:t>
                      </a:r>
                      <a:endParaRPr lang="en-US" sz="32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79.43%</a:t>
                      </a:r>
                      <a:endParaRPr lang="en-US" sz="32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78.70%</a:t>
                      </a:r>
                      <a:endParaRPr lang="en-US" sz="32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32399">
                <a:tc>
                  <a:txBody>
                    <a:bodyPr/>
                    <a:lstStyle/>
                    <a:p>
                      <a:pPr algn="ctr"/>
                      <a:r>
                        <a:rPr lang="en-US" sz="3200" b="0" i="0" dirty="0" smtClean="0"/>
                        <a:t>5-fold CV</a:t>
                      </a:r>
                      <a:endParaRPr lang="en-US" sz="3200" b="0" i="0" dirty="0"/>
                    </a:p>
                  </a:txBody>
                  <a:tcPr>
                    <a:lnL w="28575"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68.52%</a:t>
                      </a:r>
                      <a:endParaRPr lang="en-US" sz="32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66.34%</a:t>
                      </a:r>
                      <a:endParaRPr lang="en-US" sz="32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66.27%</a:t>
                      </a:r>
                      <a:endParaRPr lang="en-US" sz="32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84.56%</a:t>
                      </a:r>
                      <a:endParaRPr lang="en-US" sz="32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83.82%</a:t>
                      </a:r>
                      <a:endParaRPr lang="en-US" sz="32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0" dirty="0" smtClean="0"/>
                        <a:t>83.09%</a:t>
                      </a:r>
                      <a:endParaRPr lang="en-US" sz="32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5" name="Table 104"/>
          <p:cNvGraphicFramePr>
            <a:graphicFrameLocks noGrp="1"/>
          </p:cNvGraphicFramePr>
          <p:nvPr>
            <p:extLst>
              <p:ext uri="{D42A27DB-BD31-4B8C-83A1-F6EECF244321}">
                <p14:modId xmlns:p14="http://schemas.microsoft.com/office/powerpoint/2010/main" val="336005288"/>
              </p:ext>
            </p:extLst>
          </p:nvPr>
        </p:nvGraphicFramePr>
        <p:xfrm>
          <a:off x="14167337" y="23823139"/>
          <a:ext cx="15544800" cy="1747419"/>
        </p:xfrm>
        <a:graphic>
          <a:graphicData uri="http://schemas.openxmlformats.org/drawingml/2006/table">
            <a:tbl>
              <a:tblPr firstRow="1" bandRow="1">
                <a:effectLst/>
                <a:tableStyleId>{5C22544A-7EE6-4342-B048-85BDC9FD1C3A}</a:tableStyleId>
              </a:tblPr>
              <a:tblGrid>
                <a:gridCol w="1727200"/>
                <a:gridCol w="1727200"/>
                <a:gridCol w="1727200"/>
                <a:gridCol w="1727200"/>
                <a:gridCol w="1727200"/>
                <a:gridCol w="1727200"/>
                <a:gridCol w="1727200"/>
                <a:gridCol w="1727200"/>
                <a:gridCol w="1727200"/>
              </a:tblGrid>
              <a:tr h="582473">
                <a:tc>
                  <a:txBody>
                    <a:bodyPr/>
                    <a:lstStyle/>
                    <a:p>
                      <a:pPr algn="ctr"/>
                      <a:r>
                        <a:rPr lang="en-US" sz="2900" b="0" i="0" dirty="0" smtClean="0"/>
                        <a:t>Emotion</a:t>
                      </a:r>
                      <a:endParaRPr lang="en-US" sz="2900" b="0" i="0" dirty="0"/>
                    </a:p>
                  </a:txBody>
                  <a:tcPr>
                    <a:lnL w="28575" cap="flat" cmpd="sng" algn="ctr">
                      <a:solidFill>
                        <a:srgbClr val="C10000"/>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srgbClr val="C10000"/>
                      </a:solidFill>
                      <a:prstDash val="solid"/>
                      <a:round/>
                      <a:headEnd type="none" w="med" len="med"/>
                      <a:tailEnd type="none" w="med" len="med"/>
                    </a:lnT>
                    <a:lnB w="28575"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Anger</a:t>
                      </a:r>
                      <a:endParaRPr lang="en-US" sz="2900" b="0" i="0" dirty="0"/>
                    </a:p>
                  </a:txBody>
                  <a:tcPr>
                    <a:lnL w="28575" cap="flat" cmpd="sng" algn="ctr">
                      <a:solidFill>
                        <a:prstClr val="white"/>
                      </a:solidFill>
                      <a:prstDash val="solid"/>
                      <a:round/>
                      <a:headEnd type="none" w="med" len="med"/>
                      <a:tailEnd type="none" w="med" len="med"/>
                    </a:lnL>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Contempt</a:t>
                      </a:r>
                      <a:endParaRPr lang="en-US" sz="2900" b="0" i="0" dirty="0"/>
                    </a:p>
                  </a:txBody>
                  <a:tcPr>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Disgust</a:t>
                      </a:r>
                      <a:endParaRPr lang="en-US" sz="2900" b="0" i="0" dirty="0"/>
                    </a:p>
                  </a:txBody>
                  <a:tcPr>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Fear</a:t>
                      </a:r>
                      <a:endParaRPr lang="en-US" sz="2900" b="0" i="0" dirty="0"/>
                    </a:p>
                  </a:txBody>
                  <a:tcPr>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Happiness</a:t>
                      </a:r>
                      <a:endParaRPr lang="en-US" sz="2900" b="0" i="0" dirty="0"/>
                    </a:p>
                  </a:txBody>
                  <a:tcPr>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Neutral</a:t>
                      </a:r>
                      <a:endParaRPr lang="en-US" sz="2900" b="0" i="0" dirty="0"/>
                    </a:p>
                  </a:txBody>
                  <a:tcPr>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Sadness</a:t>
                      </a:r>
                      <a:endParaRPr lang="en-US" sz="2900" b="0" i="0" dirty="0"/>
                    </a:p>
                  </a:txBody>
                  <a:tcPr>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c>
                  <a:txBody>
                    <a:bodyPr/>
                    <a:lstStyle/>
                    <a:p>
                      <a:pPr algn="ctr"/>
                      <a:r>
                        <a:rPr lang="en-US" sz="2900" b="0" i="0" dirty="0" smtClean="0"/>
                        <a:t>Surprise</a:t>
                      </a:r>
                      <a:endParaRPr lang="en-US" sz="2900" b="0" i="0" dirty="0"/>
                    </a:p>
                  </a:txBody>
                  <a:tcPr>
                    <a:lnR w="28575" cap="flat" cmpd="sng" algn="ctr">
                      <a:solidFill>
                        <a:srgbClr val="C10000"/>
                      </a:solidFill>
                      <a:prstDash val="solid"/>
                      <a:round/>
                      <a:headEnd type="none" w="med" len="med"/>
                      <a:tailEnd type="none" w="med" len="med"/>
                    </a:lnR>
                    <a:lnT w="28575" cap="flat" cmpd="sng" algn="ctr">
                      <a:solidFill>
                        <a:srgbClr val="C10000"/>
                      </a:solidFill>
                      <a:prstDash val="solid"/>
                      <a:round/>
                      <a:headEnd type="none" w="med" len="med"/>
                      <a:tailEnd type="none" w="med" len="med"/>
                    </a:lnT>
                    <a:lnB w="12700" cap="flat" cmpd="sng" algn="ctr">
                      <a:solidFill>
                        <a:srgbClr val="C10000"/>
                      </a:solidFill>
                      <a:prstDash val="solid"/>
                      <a:round/>
                      <a:headEnd type="none" w="med" len="med"/>
                      <a:tailEnd type="none" w="med" len="med"/>
                    </a:lnB>
                    <a:solidFill>
                      <a:srgbClr val="C10000"/>
                    </a:solidFill>
                  </a:tcPr>
                </a:tc>
              </a:tr>
              <a:tr h="582473">
                <a:tc>
                  <a:txBody>
                    <a:bodyPr/>
                    <a:lstStyle/>
                    <a:p>
                      <a:pPr algn="ctr"/>
                      <a:r>
                        <a:rPr lang="en-US" sz="2900" b="0" i="0" dirty="0" smtClean="0"/>
                        <a:t>Precision</a:t>
                      </a:r>
                      <a:endParaRPr lang="en-US" sz="2900" b="0" i="0" dirty="0"/>
                    </a:p>
                  </a:txBody>
                  <a:tcPr>
                    <a:lnL w="28575"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28575"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78.43%</a:t>
                      </a:r>
                      <a:endParaRPr lang="en-US" sz="29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82.83%</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90.12%</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81.45%</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94.15%</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71.52%</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80.81%</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900" b="0" i="0" dirty="0" smtClean="0"/>
                        <a:t>91.26%</a:t>
                      </a:r>
                      <a:endParaRPr lang="en-US" sz="29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solidFill>
                        <a:srgbClr val="C1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582473">
                <a:tc>
                  <a:txBody>
                    <a:bodyPr/>
                    <a:lstStyle/>
                    <a:p>
                      <a:pPr algn="ctr"/>
                      <a:r>
                        <a:rPr lang="en-US" sz="2900" b="0" i="0" dirty="0" smtClean="0"/>
                        <a:t>Recall</a:t>
                      </a:r>
                      <a:endParaRPr lang="en-US" sz="2900" b="0" i="0" dirty="0"/>
                    </a:p>
                  </a:txBody>
                  <a:tcPr>
                    <a:lnL w="28575"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82.19%</a:t>
                      </a:r>
                      <a:endParaRPr lang="en-US" sz="2900" b="0" i="0" dirty="0"/>
                    </a:p>
                  </a:txBody>
                  <a:tcPr>
                    <a:lnL w="28575"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75.93%</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86.39%</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75.94%</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97.79%</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83.7%</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68.97%</a:t>
                      </a:r>
                      <a:endParaRPr lang="en-US" sz="2900" b="0" i="0" dirty="0"/>
                    </a:p>
                  </a:txBody>
                  <a:tcPr>
                    <a:lnL w="12700" cap="flat" cmpd="sng" algn="ctr">
                      <a:solidFill>
                        <a:srgbClr val="C10000"/>
                      </a:solidFill>
                      <a:prstDash val="solid"/>
                      <a:round/>
                      <a:headEnd type="none" w="med" len="med"/>
                      <a:tailEnd type="none" w="med" len="med"/>
                    </a:lnL>
                    <a:lnR w="12700"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c>
                  <a:txBody>
                    <a:bodyPr/>
                    <a:lstStyle/>
                    <a:p>
                      <a:pPr algn="ctr"/>
                      <a:r>
                        <a:rPr lang="en-US" sz="2900" b="0" i="0" dirty="0" smtClean="0"/>
                        <a:t>93.82%</a:t>
                      </a:r>
                      <a:endParaRPr lang="en-US" sz="2900" b="0" i="0" dirty="0"/>
                    </a:p>
                  </a:txBody>
                  <a:tcPr>
                    <a:lnL w="12700" cap="flat" cmpd="sng" algn="ctr">
                      <a:solidFill>
                        <a:srgbClr val="C10000"/>
                      </a:solidFill>
                      <a:prstDash val="solid"/>
                      <a:round/>
                      <a:headEnd type="none" w="med" len="med"/>
                      <a:tailEnd type="none" w="med" len="med"/>
                    </a:lnL>
                    <a:lnR w="28575" cap="flat" cmpd="sng" algn="ctr">
                      <a:solidFill>
                        <a:srgbClr val="C1000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C10000"/>
                      </a:solidFill>
                      <a:prstDash val="solid"/>
                      <a:round/>
                      <a:headEnd type="none" w="med" len="med"/>
                      <a:tailEnd type="none" w="med" len="med"/>
                    </a:lnB>
                    <a:solidFill>
                      <a:schemeClr val="bg1"/>
                    </a:solidFill>
                  </a:tcPr>
                </a:tc>
              </a:tr>
            </a:tbl>
          </a:graphicData>
        </a:graphic>
      </p:graphicFrame>
      <p:pic>
        <p:nvPicPr>
          <p:cNvPr id="106" name="Picture 105" descr="Screen Shot 2014-12-06 at 11.45.3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0" y="9430788"/>
            <a:ext cx="7317711" cy="2057400"/>
          </a:xfrm>
          <a:prstGeom prst="rect">
            <a:avLst/>
          </a:prstGeom>
        </p:spPr>
      </p:pic>
      <p:grpSp>
        <p:nvGrpSpPr>
          <p:cNvPr id="113" name="Group 112"/>
          <p:cNvGrpSpPr/>
          <p:nvPr/>
        </p:nvGrpSpPr>
        <p:grpSpPr>
          <a:xfrm>
            <a:off x="6296151" y="23830487"/>
            <a:ext cx="6265314" cy="4889279"/>
            <a:chOff x="6245352" y="23813554"/>
            <a:chExt cx="6265314" cy="4889279"/>
          </a:xfrm>
        </p:grpSpPr>
        <p:pic>
          <p:nvPicPr>
            <p:cNvPr id="51" name="Picture 50" descr="https://lh6.googleusercontent.com/H1A0MaAz0ce-XZ_tZjiz0nT6cFDh-1ViSa1yNajMB5t-6gLcu7C8LP1KtaTuhpLNR9K-snG2rrc2pY77e798mgkh4NxXsBzl4ZRq0rE1a3pF_kuFgJd2hfJ46VZnT0VrUw"/>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273517" y="23813554"/>
              <a:ext cx="3237149" cy="4026465"/>
            </a:xfrm>
            <a:prstGeom prst="rect">
              <a:avLst/>
            </a:prstGeom>
            <a:noFill/>
            <a:ln>
              <a:noFill/>
            </a:ln>
            <a:extLst>
              <a:ext uri="{FAA26D3D-D897-4be2-8F04-BA451C77F1D7}">
                <ma14:placeholderFlag xmlns:ma14="http://schemas.microsoft.com/office/mac/drawingml/2011/main"/>
              </a:ext>
            </a:extLst>
          </p:spPr>
        </p:pic>
        <p:sp>
          <p:nvSpPr>
            <p:cNvPr id="52" name="Text Box 4"/>
            <p:cNvSpPr txBox="1"/>
            <p:nvPr/>
          </p:nvSpPr>
          <p:spPr>
            <a:xfrm>
              <a:off x="6245353" y="27840019"/>
              <a:ext cx="3145536" cy="862814"/>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3600" dirty="0">
                  <a:effectLst/>
                  <a:latin typeface="Calibri"/>
                  <a:ea typeface="ＭＳ 明朝"/>
                  <a:cs typeface="Calibri"/>
                </a:rPr>
                <a:t>Happiness</a:t>
              </a:r>
            </a:p>
          </p:txBody>
        </p:sp>
        <p:sp>
          <p:nvSpPr>
            <p:cNvPr id="53" name="Text Box 5"/>
            <p:cNvSpPr txBox="1"/>
            <p:nvPr/>
          </p:nvSpPr>
          <p:spPr>
            <a:xfrm>
              <a:off x="9390889" y="27840019"/>
              <a:ext cx="3119777" cy="862814"/>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3600" dirty="0">
                  <a:effectLst/>
                  <a:latin typeface="Calibri"/>
                  <a:ea typeface="ＭＳ 明朝"/>
                  <a:cs typeface="Calibri"/>
                </a:rPr>
                <a:t>Anger</a:t>
              </a:r>
            </a:p>
          </p:txBody>
        </p:sp>
        <p:pic>
          <p:nvPicPr>
            <p:cNvPr id="50" name="Picture 49" descr="https://lh4.googleusercontent.com/O-WV23t34-E5wsBci-z_qstYLD_69LhuytS12j5VuVSdF8q-WMs99C2bA_0C9k8wW09se2QWTeXWXfBMe8Fci0bU1PMdawDR_W1vx2xHva5l7nxp9VE3zYOSSD9mQnO2yg"/>
            <p:cNvPicPr>
              <a:picLocks noChangeAspect="1"/>
            </p:cNvPicPr>
            <p:nvPr/>
          </p:nvPicPr>
          <p:blipFill rotWithShape="1">
            <a:blip r:embed="rId7">
              <a:extLst>
                <a:ext uri="{28A0092B-C50C-407E-A947-70E740481C1C}">
                  <a14:useLocalDpi xmlns:a14="http://schemas.microsoft.com/office/drawing/2010/main" val="0"/>
                </a:ext>
              </a:extLst>
            </a:blip>
            <a:srcRect l="3635" r="-92"/>
            <a:stretch/>
          </p:blipFill>
          <p:spPr bwMode="auto">
            <a:xfrm>
              <a:off x="6245352" y="23813554"/>
              <a:ext cx="3145536" cy="4026465"/>
            </a:xfrm>
            <a:prstGeom prst="rect">
              <a:avLst/>
            </a:prstGeom>
            <a:noFill/>
            <a:ln>
              <a:noFill/>
            </a:ln>
            <a:extLst>
              <a:ext uri="{FAA26D3D-D897-4be2-8F04-BA451C77F1D7}">
                <ma14:placeholderFlag xmlns:ma14="http://schemas.microsoft.com/office/mac/drawingml/2011/main"/>
              </a:ext>
            </a:extLst>
          </p:spPr>
        </p:pic>
      </p:grpSp>
    </p:spTree>
    <p:extLst>
      <p:ext uri="{BB962C8B-B14F-4D97-AF65-F5344CB8AC3E}">
        <p14:creationId xmlns:p14="http://schemas.microsoft.com/office/powerpoint/2010/main" val="1445663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256</TotalTime>
  <Words>1155</Words>
  <Application>Microsoft Macintosh PowerPoint</Application>
  <PresentationFormat>Custom</PresentationFormat>
  <Paragraphs>110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Yee</dc:creator>
  <cp:lastModifiedBy>Spencer Yee</cp:lastModifiedBy>
  <cp:revision>24</cp:revision>
  <dcterms:created xsi:type="dcterms:W3CDTF">2014-12-07T04:36:57Z</dcterms:created>
  <dcterms:modified xsi:type="dcterms:W3CDTF">2014-12-10T08:40:28Z</dcterms:modified>
</cp:coreProperties>
</file>