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91CA2-AB4D-4023-B7A5-484D3B9818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1D2C282-FB2E-4818-AFDF-9AECFA59EE7A}">
      <dgm:prSet phldrT="[文本]" custT="1"/>
      <dgm:spPr/>
      <dgm:t>
        <a:bodyPr/>
        <a:lstStyle/>
        <a:p>
          <a:r>
            <a:rPr lang="zh-CN" altLang="en-US" sz="3600" dirty="0" smtClean="0"/>
            <a:t>企业信息管理系统</a:t>
          </a:r>
          <a:endParaRPr lang="zh-CN" altLang="en-US" sz="3600" dirty="0"/>
        </a:p>
      </dgm:t>
    </dgm:pt>
    <dgm:pt modelId="{9DD8076E-D92D-4098-A7FA-F63E353CE66E}" type="parTrans" cxnId="{80B0A6BD-B80A-43BB-824B-33AE9E34D10D}">
      <dgm:prSet/>
      <dgm:spPr/>
      <dgm:t>
        <a:bodyPr/>
        <a:lstStyle/>
        <a:p>
          <a:endParaRPr lang="zh-CN" altLang="en-US"/>
        </a:p>
      </dgm:t>
    </dgm:pt>
    <dgm:pt modelId="{B75B470B-2BE1-498E-B11B-5AE8ACD6B8C3}" type="sibTrans" cxnId="{80B0A6BD-B80A-43BB-824B-33AE9E34D10D}">
      <dgm:prSet/>
      <dgm:spPr/>
      <dgm:t>
        <a:bodyPr/>
        <a:lstStyle/>
        <a:p>
          <a:endParaRPr lang="zh-CN" altLang="en-US"/>
        </a:p>
      </dgm:t>
    </dgm:pt>
    <dgm:pt modelId="{AEC102E7-B21F-4EB0-8CC8-CBE5BB05140F}">
      <dgm:prSet phldrT="[文本]" custT="1"/>
      <dgm:spPr/>
      <dgm:t>
        <a:bodyPr/>
        <a:lstStyle/>
        <a:p>
          <a:r>
            <a:rPr lang="en-US" altLang="zh-CN" sz="3200" dirty="0" smtClean="0"/>
            <a:t>B/S</a:t>
          </a:r>
          <a:r>
            <a:rPr lang="zh-CN" altLang="en-US" sz="3200" dirty="0" smtClean="0"/>
            <a:t>结构</a:t>
          </a:r>
          <a:endParaRPr lang="zh-CN" altLang="en-US" sz="3200" dirty="0"/>
        </a:p>
      </dgm:t>
    </dgm:pt>
    <dgm:pt modelId="{2A9876C8-1866-453A-89BB-C6409E2E2AFF}" type="parTrans" cxnId="{2ECF1EED-03E7-4390-9273-420559AC828F}">
      <dgm:prSet/>
      <dgm:spPr/>
      <dgm:t>
        <a:bodyPr/>
        <a:lstStyle/>
        <a:p>
          <a:endParaRPr lang="zh-CN" altLang="en-US"/>
        </a:p>
      </dgm:t>
    </dgm:pt>
    <dgm:pt modelId="{5062B060-1DFD-4323-902F-5192862D0080}" type="sibTrans" cxnId="{2ECF1EED-03E7-4390-9273-420559AC828F}">
      <dgm:prSet/>
      <dgm:spPr/>
      <dgm:t>
        <a:bodyPr/>
        <a:lstStyle/>
        <a:p>
          <a:endParaRPr lang="zh-CN" altLang="en-US"/>
        </a:p>
      </dgm:t>
    </dgm:pt>
    <dgm:pt modelId="{99826731-7F1C-49A1-8853-7E22C517CDDA}">
      <dgm:prSet phldrT="[文本]" custT="1"/>
      <dgm:spPr/>
      <dgm:t>
        <a:bodyPr/>
        <a:lstStyle/>
        <a:p>
          <a:r>
            <a:rPr lang="en-US" altLang="zh-CN" sz="3200" dirty="0" smtClean="0"/>
            <a:t>OA, BPM, HR, CRM, ERP</a:t>
          </a:r>
          <a:endParaRPr lang="zh-CN" altLang="en-US" sz="3200" dirty="0"/>
        </a:p>
      </dgm:t>
    </dgm:pt>
    <dgm:pt modelId="{8670BD4B-8A76-4594-8D25-E038EAB4E8AF}" type="parTrans" cxnId="{D77864E2-2782-4B28-BBEB-8164B1E492E8}">
      <dgm:prSet/>
      <dgm:spPr/>
      <dgm:t>
        <a:bodyPr/>
        <a:lstStyle/>
        <a:p>
          <a:endParaRPr lang="zh-CN" altLang="en-US"/>
        </a:p>
      </dgm:t>
    </dgm:pt>
    <dgm:pt modelId="{6DD38462-6A79-46C7-9D2D-094E7BA961C4}" type="sibTrans" cxnId="{D77864E2-2782-4B28-BBEB-8164B1E492E8}">
      <dgm:prSet/>
      <dgm:spPr/>
      <dgm:t>
        <a:bodyPr/>
        <a:lstStyle/>
        <a:p>
          <a:endParaRPr lang="zh-CN" altLang="en-US"/>
        </a:p>
      </dgm:t>
    </dgm:pt>
    <dgm:pt modelId="{CC9C01AC-71FC-4E65-BC5A-9F435BC790CB}" type="pres">
      <dgm:prSet presAssocID="{95191CA2-AB4D-4023-B7A5-484D3B9818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EAC80A-5AA5-4B96-842E-567497812BA9}" type="pres">
      <dgm:prSet presAssocID="{51D2C282-FB2E-4818-AFDF-9AECFA59EE7A}" presName="parentText" presStyleLbl="node1" presStyleIdx="0" presStyleCnt="1" custLinFactNeighborY="-2656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11681F-7D7F-4A77-93BD-036417416B3C}" type="pres">
      <dgm:prSet presAssocID="{51D2C282-FB2E-4818-AFDF-9AECFA59EE7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B62B5D-47C7-48F0-8A91-2DA8F7BB6FFA}" type="presOf" srcId="{95191CA2-AB4D-4023-B7A5-484D3B9818DA}" destId="{CC9C01AC-71FC-4E65-BC5A-9F435BC790CB}" srcOrd="0" destOrd="0" presId="urn:microsoft.com/office/officeart/2005/8/layout/vList2"/>
    <dgm:cxn modelId="{80B0A6BD-B80A-43BB-824B-33AE9E34D10D}" srcId="{95191CA2-AB4D-4023-B7A5-484D3B9818DA}" destId="{51D2C282-FB2E-4818-AFDF-9AECFA59EE7A}" srcOrd="0" destOrd="0" parTransId="{9DD8076E-D92D-4098-A7FA-F63E353CE66E}" sibTransId="{B75B470B-2BE1-498E-B11B-5AE8ACD6B8C3}"/>
    <dgm:cxn modelId="{D77864E2-2782-4B28-BBEB-8164B1E492E8}" srcId="{51D2C282-FB2E-4818-AFDF-9AECFA59EE7A}" destId="{99826731-7F1C-49A1-8853-7E22C517CDDA}" srcOrd="1" destOrd="0" parTransId="{8670BD4B-8A76-4594-8D25-E038EAB4E8AF}" sibTransId="{6DD38462-6A79-46C7-9D2D-094E7BA961C4}"/>
    <dgm:cxn modelId="{3BA835A0-47C6-43E3-8DD4-18ED7AB9B706}" type="presOf" srcId="{51D2C282-FB2E-4818-AFDF-9AECFA59EE7A}" destId="{D8EAC80A-5AA5-4B96-842E-567497812BA9}" srcOrd="0" destOrd="0" presId="urn:microsoft.com/office/officeart/2005/8/layout/vList2"/>
    <dgm:cxn modelId="{2ECF1EED-03E7-4390-9273-420559AC828F}" srcId="{51D2C282-FB2E-4818-AFDF-9AECFA59EE7A}" destId="{AEC102E7-B21F-4EB0-8CC8-CBE5BB05140F}" srcOrd="0" destOrd="0" parTransId="{2A9876C8-1866-453A-89BB-C6409E2E2AFF}" sibTransId="{5062B060-1DFD-4323-902F-5192862D0080}"/>
    <dgm:cxn modelId="{FA2C1327-4BC4-4F1D-BB3B-B70CE5B26C64}" type="presOf" srcId="{99826731-7F1C-49A1-8853-7E22C517CDDA}" destId="{4A11681F-7D7F-4A77-93BD-036417416B3C}" srcOrd="0" destOrd="1" presId="urn:microsoft.com/office/officeart/2005/8/layout/vList2"/>
    <dgm:cxn modelId="{B1D3D830-83CB-4213-9AE5-408089E534AD}" type="presOf" srcId="{AEC102E7-B21F-4EB0-8CC8-CBE5BB05140F}" destId="{4A11681F-7D7F-4A77-93BD-036417416B3C}" srcOrd="0" destOrd="0" presId="urn:microsoft.com/office/officeart/2005/8/layout/vList2"/>
    <dgm:cxn modelId="{D0E346A8-402A-45E8-A56C-53A03D3EA7AB}" type="presParOf" srcId="{CC9C01AC-71FC-4E65-BC5A-9F435BC790CB}" destId="{D8EAC80A-5AA5-4B96-842E-567497812BA9}" srcOrd="0" destOrd="0" presId="urn:microsoft.com/office/officeart/2005/8/layout/vList2"/>
    <dgm:cxn modelId="{A1B93483-FA82-4483-A22F-2DD6A0F3B306}" type="presParOf" srcId="{CC9C01AC-71FC-4E65-BC5A-9F435BC790CB}" destId="{4A11681F-7D7F-4A77-93BD-036417416B3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AC80A-5AA5-4B96-842E-567497812BA9}">
      <dsp:nvSpPr>
        <dsp:cNvPr id="0" name=""/>
        <dsp:cNvSpPr/>
      </dsp:nvSpPr>
      <dsp:spPr>
        <a:xfrm>
          <a:off x="0" y="601804"/>
          <a:ext cx="722446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企业信息管理系统</a:t>
          </a:r>
          <a:endParaRPr lang="zh-CN" altLang="en-US" sz="3600" kern="1200" dirty="0"/>
        </a:p>
      </dsp:txBody>
      <dsp:txXfrm>
        <a:off x="59399" y="661203"/>
        <a:ext cx="7105666" cy="1098002"/>
      </dsp:txXfrm>
    </dsp:sp>
    <dsp:sp modelId="{4A11681F-7D7F-4A77-93BD-036417416B3C}">
      <dsp:nvSpPr>
        <dsp:cNvPr id="0" name=""/>
        <dsp:cNvSpPr/>
      </dsp:nvSpPr>
      <dsp:spPr>
        <a:xfrm>
          <a:off x="0" y="2113497"/>
          <a:ext cx="7224464" cy="111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77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200" kern="1200" dirty="0" smtClean="0"/>
            <a:t>B/S</a:t>
          </a:r>
          <a:r>
            <a:rPr lang="zh-CN" altLang="en-US" sz="3200" kern="1200" dirty="0" smtClean="0"/>
            <a:t>结构</a:t>
          </a:r>
          <a:endParaRPr lang="zh-CN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200" kern="1200" dirty="0" smtClean="0"/>
            <a:t>OA, BPM, HR, CRM, ERP</a:t>
          </a:r>
          <a:endParaRPr lang="zh-CN" altLang="en-US" sz="3200" kern="1200" dirty="0"/>
        </a:p>
      </dsp:txBody>
      <dsp:txXfrm>
        <a:off x="0" y="2113497"/>
        <a:ext cx="7224464" cy="1110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46006-0295-428A-BDA1-05A9DB0F97CA}" type="datetimeFigureOut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712DE-E465-442A-B732-BA1BE0DB1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712DE-E465-442A-B732-BA1BE0DB16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0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8AF4-94B2-4A21-B6C6-AB01DF1B0AD7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B9F9-6418-4822-AD84-D30D13C7077F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4B55D5F6-0805-4269-88CA-35AA25136D03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EC3C-1509-465B-B15B-1C1815FC0DCD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2264" y="6356350"/>
            <a:ext cx="2895600" cy="365125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>
              <a:defRPr b="1" cap="all" spc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en-US" altLang="zh-CN" dirty="0" smtClean="0"/>
              <a:t>www.minioa.net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6512" y="548680"/>
            <a:ext cx="648072" cy="3651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D3E0-2AD7-46FC-A130-892C8A59BA05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66C7-9C7B-4DE9-8342-C7BB55FE9A1A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1673-41DF-4C05-A513-B00BDEB6D91B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8B77-DD97-4478-9B1E-C3A7886514E3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AA08-8BFB-4B1F-A983-614949C7604A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0FB4-5C08-45FE-9DEC-F54EEE043712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1E87-3E7E-41BF-B51A-4DF41A216473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A1074E32-5A42-4033-9B66-95794F8BD28A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inio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跟我一起学</a:t>
            </a:r>
            <a:r>
              <a:rPr lang="en-US" altLang="zh-CN" dirty="0" err="1"/>
              <a:t>MiniOA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公益活动</a:t>
            </a:r>
            <a:r>
              <a:rPr lang="en-US" altLang="zh-CN" dirty="0" smtClean="0"/>
              <a:t>Java</a:t>
            </a:r>
            <a:r>
              <a:rPr lang="zh-CN" altLang="en-US" dirty="0"/>
              <a:t>开发巡</a:t>
            </a:r>
            <a:r>
              <a:rPr lang="zh-CN" altLang="en-US" dirty="0" smtClean="0"/>
              <a:t>讲（青岛站）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9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Richfaces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93297"/>
              </p:ext>
            </p:extLst>
          </p:nvPr>
        </p:nvGraphicFramePr>
        <p:xfrm>
          <a:off x="539552" y="1484784"/>
          <a:ext cx="8136904" cy="40792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86025"/>
                <a:gridCol w="2199163"/>
                <a:gridCol w="2091476"/>
                <a:gridCol w="216024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altLang="zh-CN" baseline="0" dirty="0" err="1" smtClean="0"/>
                        <a:t>Richfaces</a:t>
                      </a:r>
                      <a:r>
                        <a:rPr lang="en-US" altLang="zh-CN" baseline="0" dirty="0" smtClean="0"/>
                        <a:t> Tag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a4j:region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a4j:support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a4j:commandButton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a4j:commandLink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a4j:jsFunction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a4j:poll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a4j:push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a4j:queue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a4j:status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rich:modalPanel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rich:panel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rich:panelBar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rich:panelBarItem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rich:panelMenu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rich:panelMenuGroup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rich:panelMenuItem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rich:progressBar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rich:separator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rich:spacer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rich:tabPanel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rich:tab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rich:togglePanel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rich:toggleControl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rich:toolBar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rich:toolBarGroup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rich:toolTip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rich:calendar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rich:colorPicker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rich:comboBox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rich:editor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rich:fileUpload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rich:inplaceInput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rich:inplaceSelect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rich:suggestionbox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539552" y="5735824"/>
            <a:ext cx="8136904" cy="3574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err="1"/>
              <a:t>rich:tabPanel</a:t>
            </a:r>
            <a:r>
              <a:rPr lang="en-US" altLang="zh-CN" dirty="0"/>
              <a:t> id="tab" </a:t>
            </a:r>
            <a:r>
              <a:rPr lang="en-US" altLang="zh-CN" dirty="0" err="1"/>
              <a:t>switchType</a:t>
            </a:r>
            <a:r>
              <a:rPr lang="en-US" altLang="zh-CN" dirty="0"/>
              <a:t>="client" </a:t>
            </a:r>
            <a:r>
              <a:rPr lang="en-US" altLang="zh-CN" dirty="0" err="1"/>
              <a:t>headerAlignment</a:t>
            </a:r>
            <a:r>
              <a:rPr lang="en-US" altLang="zh-CN" dirty="0"/>
              <a:t>="left"/&gt;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99E5-AAD9-4901-8DB3-FC4D3E71F1E7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317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是</a:t>
            </a:r>
            <a:r>
              <a:rPr lang="zh-CN" altLang="en-US" dirty="0"/>
              <a:t>一个</a:t>
            </a:r>
            <a:r>
              <a:rPr lang="en-US" altLang="zh-CN" dirty="0"/>
              <a:t>Java EE5</a:t>
            </a:r>
            <a:r>
              <a:rPr lang="zh-CN" altLang="en-US" dirty="0"/>
              <a:t>框架。</a:t>
            </a:r>
          </a:p>
          <a:p>
            <a:r>
              <a:rPr lang="zh-CN" altLang="en-US" dirty="0"/>
              <a:t>它通过把</a:t>
            </a:r>
            <a:r>
              <a:rPr lang="en-US" altLang="zh-CN" dirty="0"/>
              <a:t>JSF</a:t>
            </a:r>
            <a:r>
              <a:rPr lang="zh-CN" altLang="en-US" dirty="0"/>
              <a:t>与</a:t>
            </a:r>
            <a:r>
              <a:rPr lang="en-US" altLang="zh-CN" dirty="0"/>
              <a:t>EJB3.0</a:t>
            </a:r>
            <a:r>
              <a:rPr lang="zh-CN" altLang="en-US" dirty="0"/>
              <a:t>组件合并在一起，从而为开发基于</a:t>
            </a:r>
            <a:r>
              <a:rPr lang="en-US" altLang="zh-CN" dirty="0"/>
              <a:t>Web</a:t>
            </a:r>
            <a:r>
              <a:rPr lang="zh-CN" altLang="en-US" dirty="0"/>
              <a:t>的企业应用程序提供一个最新的模式。</a:t>
            </a:r>
          </a:p>
          <a:p>
            <a:r>
              <a:rPr lang="en-US" altLang="zh-CN" dirty="0"/>
              <a:t>Seam</a:t>
            </a:r>
            <a:r>
              <a:rPr lang="zh-CN" altLang="en-US" dirty="0"/>
              <a:t>可以让你把</a:t>
            </a:r>
            <a:r>
              <a:rPr lang="en-US" altLang="zh-CN" dirty="0"/>
              <a:t>EJB</a:t>
            </a:r>
            <a:r>
              <a:rPr lang="zh-CN" altLang="en-US" dirty="0"/>
              <a:t>组件直接绑定到</a:t>
            </a:r>
            <a:r>
              <a:rPr lang="en-US" altLang="zh-CN" dirty="0"/>
              <a:t>JSF</a:t>
            </a:r>
            <a:r>
              <a:rPr lang="zh-CN" altLang="en-US" dirty="0"/>
              <a:t>页面。</a:t>
            </a:r>
          </a:p>
          <a:p>
            <a:r>
              <a:rPr lang="en-US" altLang="zh-CN" dirty="0"/>
              <a:t>Seam</a:t>
            </a:r>
            <a:r>
              <a:rPr lang="zh-CN" altLang="en-US" dirty="0"/>
              <a:t>能够统一和集成现有的开源技术集成如</a:t>
            </a:r>
            <a:r>
              <a:rPr lang="en-US" altLang="zh-CN" dirty="0" err="1" smtClean="0"/>
              <a:t>Facelets</a:t>
            </a:r>
            <a:r>
              <a:rPr lang="en-US" altLang="zh-CN" dirty="0" smtClean="0"/>
              <a:t>, Hibernate, </a:t>
            </a:r>
            <a:r>
              <a:rPr lang="en-US" altLang="zh-CN" dirty="0" err="1" smtClean="0"/>
              <a:t>jBPM</a:t>
            </a:r>
            <a:r>
              <a:rPr lang="en-US" altLang="zh-CN" dirty="0" smtClean="0"/>
              <a:t>, Drools, Groovy, Java </a:t>
            </a:r>
            <a:r>
              <a:rPr lang="en-US" altLang="zh-CN" dirty="0" err="1" smtClean="0"/>
              <a:t>Portlets</a:t>
            </a:r>
            <a:r>
              <a:rPr lang="en-US" altLang="zh-CN" dirty="0" smtClean="0"/>
              <a:t>, BPM, AJAX, </a:t>
            </a:r>
            <a:r>
              <a:rPr lang="en-US" altLang="zh-CN" dirty="0" err="1" smtClean="0"/>
              <a:t>iText</a:t>
            </a:r>
            <a:r>
              <a:rPr lang="zh-CN" altLang="en-US" dirty="0"/>
              <a:t>和</a:t>
            </a:r>
            <a:r>
              <a:rPr lang="en-US" altLang="zh-CN" dirty="0" err="1"/>
              <a:t>Lucene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pPr marL="400050" lvl="1" indent="0">
              <a:buNone/>
            </a:pPr>
            <a:r>
              <a:rPr lang="en-US" altLang="zh-CN" dirty="0"/>
              <a:t>2009</a:t>
            </a:r>
            <a:r>
              <a:rPr lang="zh-CN" altLang="en-US" dirty="0"/>
              <a:t>年 </a:t>
            </a:r>
            <a:r>
              <a:rPr lang="en-US" altLang="zh-CN" dirty="0"/>
              <a:t>VMware 4.2</a:t>
            </a:r>
            <a:r>
              <a:rPr lang="zh-CN" altLang="en-US" dirty="0"/>
              <a:t>亿美元收购</a:t>
            </a:r>
            <a:r>
              <a:rPr lang="en-US" altLang="zh-CN" dirty="0"/>
              <a:t>Spring Source</a:t>
            </a:r>
          </a:p>
          <a:p>
            <a:pPr marL="400050" lvl="1" indent="0">
              <a:buNone/>
            </a:pP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Red Hat 3.5</a:t>
            </a:r>
            <a:r>
              <a:rPr lang="zh-CN" altLang="en-US" dirty="0"/>
              <a:t>亿美元收购</a:t>
            </a:r>
            <a:r>
              <a:rPr lang="en-US" altLang="zh-CN" dirty="0" err="1"/>
              <a:t>JBoss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JBoss</a:t>
            </a:r>
            <a:r>
              <a:rPr lang="en-US" altLang="zh-CN" dirty="0"/>
              <a:t> Seam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348C-A1FE-431D-935B-783762E07161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699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000" dirty="0" smtClean="0"/>
              <a:t>核心</a:t>
            </a:r>
            <a:r>
              <a:rPr lang="en-US" altLang="zh-CN" sz="3000" dirty="0" err="1" smtClean="0"/>
              <a:t>Javabean</a:t>
            </a:r>
            <a:endParaRPr lang="en-US" altLang="zh-CN" sz="3000" dirty="0" smtClean="0"/>
          </a:p>
          <a:p>
            <a:r>
              <a:rPr lang="en-US" altLang="zh-CN" sz="3000" dirty="0" smtClean="0"/>
              <a:t>CSS</a:t>
            </a:r>
            <a:r>
              <a:rPr lang="zh-CN" altLang="en-US" sz="3000" dirty="0" smtClean="0"/>
              <a:t>样式设计</a:t>
            </a:r>
            <a:endParaRPr lang="en-US" altLang="zh-CN" sz="3000" dirty="0" smtClean="0"/>
          </a:p>
          <a:p>
            <a:r>
              <a:rPr lang="zh-CN" altLang="en-US" sz="3000" dirty="0"/>
              <a:t>模版</a:t>
            </a:r>
            <a:r>
              <a:rPr lang="zh-CN" altLang="en-US" sz="3000" dirty="0" smtClean="0"/>
              <a:t>设计</a:t>
            </a:r>
            <a:endParaRPr lang="en-US" altLang="zh-CN" sz="3000" dirty="0" smtClean="0"/>
          </a:p>
          <a:p>
            <a:r>
              <a:rPr lang="zh-CN" altLang="en-US" sz="3000" dirty="0"/>
              <a:t>语言</a:t>
            </a:r>
            <a:r>
              <a:rPr lang="zh-CN" altLang="en-US" sz="3000" dirty="0" smtClean="0"/>
              <a:t>资源文件设计</a:t>
            </a:r>
            <a:endParaRPr lang="en-US" altLang="zh-CN" sz="3000" dirty="0" smtClean="0"/>
          </a:p>
          <a:p>
            <a:r>
              <a:rPr lang="zh-CN" altLang="en-US" sz="3000" dirty="0" smtClean="0"/>
              <a:t>菜单导航</a:t>
            </a:r>
            <a:endParaRPr lang="en-US" altLang="zh-CN" sz="3000" dirty="0" smtClean="0"/>
          </a:p>
          <a:p>
            <a:r>
              <a:rPr lang="zh-CN" altLang="en-US" sz="3000" dirty="0"/>
              <a:t>权限</a:t>
            </a:r>
            <a:r>
              <a:rPr lang="zh-CN" altLang="en-US" sz="3000" dirty="0" smtClean="0"/>
              <a:t>控制</a:t>
            </a:r>
            <a:endParaRPr lang="en-US" altLang="zh-CN" sz="3000" dirty="0" smtClean="0"/>
          </a:p>
          <a:p>
            <a:r>
              <a:rPr lang="zh-CN" altLang="en-US" sz="3000" dirty="0" smtClean="0"/>
              <a:t>帐号和角色</a:t>
            </a:r>
            <a:endParaRPr lang="en-US" altLang="zh-CN" sz="3000" dirty="0" smtClean="0"/>
          </a:p>
          <a:p>
            <a:r>
              <a:rPr lang="zh-CN" altLang="en-US" sz="3000" dirty="0"/>
              <a:t>日志</a:t>
            </a:r>
            <a:r>
              <a:rPr lang="zh-CN" altLang="en-US" sz="3000" dirty="0" smtClean="0"/>
              <a:t>管理</a:t>
            </a:r>
            <a:endParaRPr lang="en-US" altLang="zh-CN" sz="3000" dirty="0" smtClean="0"/>
          </a:p>
          <a:p>
            <a:r>
              <a:rPr lang="zh-CN" altLang="en-US" sz="3000" dirty="0"/>
              <a:t>页面消息提醒</a:t>
            </a:r>
            <a:r>
              <a:rPr lang="zh-CN" altLang="en-US" sz="3000" dirty="0" smtClean="0"/>
              <a:t>机制</a:t>
            </a:r>
            <a:endParaRPr lang="en-US" altLang="zh-CN" sz="3000" dirty="0" smtClean="0"/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MiniOA</a:t>
            </a:r>
            <a:r>
              <a:rPr lang="zh-CN" altLang="en-US" dirty="0"/>
              <a:t>模块设计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1844-B82C-4DE4-BA03-E1EAF1183E5F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2050" name="Picture 2" descr="C:\Users\dai\Documents\minio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96325" cy="4733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138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Application.java</a:t>
            </a:r>
            <a:endParaRPr lang="en-US" altLang="zh-CN" sz="3000" dirty="0"/>
          </a:p>
          <a:p>
            <a:pPr marL="457200" lvl="1" indent="0">
              <a:buNone/>
            </a:pPr>
            <a:r>
              <a:rPr lang="zh-CN" altLang="en-US" sz="2600" dirty="0" smtClean="0"/>
              <a:t>存储全局数据</a:t>
            </a:r>
            <a:endParaRPr lang="en-US" altLang="zh-CN" sz="2600" dirty="0" smtClean="0"/>
          </a:p>
          <a:p>
            <a:r>
              <a:rPr lang="en-US" altLang="zh-CN" sz="3000" dirty="0" smtClean="0"/>
              <a:t>MySession.java</a:t>
            </a:r>
            <a:endParaRPr lang="en-US" altLang="zh-CN" sz="3000" dirty="0"/>
          </a:p>
          <a:p>
            <a:pPr marL="400050" lvl="1" indent="0">
              <a:buNone/>
            </a:pPr>
            <a:r>
              <a:rPr lang="zh-CN" altLang="en-US" sz="2600" dirty="0" smtClean="0"/>
              <a:t>存储用户会话数据</a:t>
            </a:r>
            <a:endParaRPr lang="en-US" altLang="zh-CN" sz="2600" dirty="0" smtClean="0"/>
          </a:p>
          <a:p>
            <a:r>
              <a:rPr lang="en-US" altLang="zh-CN" sz="3000" dirty="0" smtClean="0"/>
              <a:t>FunctionLib.java</a:t>
            </a:r>
            <a:endParaRPr lang="en-US" altLang="zh-CN" sz="3000" dirty="0"/>
          </a:p>
          <a:p>
            <a:pPr marL="457200" lvl="1" indent="0">
              <a:buNone/>
            </a:pPr>
            <a:r>
              <a:rPr lang="zh-CN" altLang="en-US" sz="2600" dirty="0" smtClean="0"/>
              <a:t>静态方法</a:t>
            </a:r>
            <a:endParaRPr lang="en-US" altLang="zh-CN" sz="2600" dirty="0" smtClean="0"/>
          </a:p>
          <a:p>
            <a:r>
              <a:rPr lang="en-US" altLang="zh-CN" sz="3000" dirty="0" smtClean="0"/>
              <a:t>Lang.java</a:t>
            </a:r>
            <a:endParaRPr lang="en-US" altLang="zh-CN" sz="3000" dirty="0"/>
          </a:p>
          <a:p>
            <a:pPr marL="457200" lvl="1" indent="0">
              <a:buNone/>
            </a:pPr>
            <a:r>
              <a:rPr lang="zh-CN" altLang="en-US" sz="2600" dirty="0" smtClean="0"/>
              <a:t>语言资源文件</a:t>
            </a:r>
            <a:endParaRPr lang="en-US" altLang="zh-CN" sz="2600" dirty="0" smtClean="0"/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en-US" altLang="zh-CN" dirty="0" err="1"/>
              <a:t>Javabean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D13C-D347-4175-80B7-6D41F61FB2E8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9389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样式设计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7CD7-3646-4381-98E1-D4D2B25C599F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58013" cy="398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2685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9616"/>
            <a:ext cx="946448" cy="5097736"/>
          </a:xfrm>
        </p:spPr>
        <p:txBody>
          <a:bodyPr vert="eaVert">
            <a:normAutofit fontScale="92500"/>
          </a:bodyPr>
          <a:lstStyle/>
          <a:p>
            <a:pPr marL="0" indent="0">
              <a:buNone/>
            </a:pPr>
            <a:r>
              <a:rPr lang="zh-CN" altLang="en-US" sz="3000" dirty="0" smtClean="0"/>
              <a:t>      模</a:t>
            </a:r>
            <a:r>
              <a:rPr lang="zh-CN" altLang="en-US" sz="3000" dirty="0"/>
              <a:t>版</a:t>
            </a:r>
            <a:r>
              <a:rPr lang="zh-CN" altLang="en-US" sz="3000" dirty="0" smtClean="0"/>
              <a:t>文件  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          </a:t>
            </a:r>
            <a:r>
              <a:rPr lang="zh-CN" altLang="en-US" sz="3000" dirty="0" smtClean="0"/>
              <a:t>套用</a:t>
            </a:r>
            <a:r>
              <a:rPr lang="zh-CN" altLang="en-US" sz="3000" dirty="0"/>
              <a:t>模版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  <a:r>
              <a:rPr lang="zh-CN" altLang="en-US" dirty="0" smtClean="0"/>
              <a:t>版设计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619672" y="1700808"/>
            <a:ext cx="7128792" cy="24482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&lt;!DOCTYPE html PUBLIC "-//W3C//DTD XHTML 1.0 Transitional//EN" "http://www.w3.org/TR/xhtml1/DTD/xhtml1-transitional.dtd"&gt;</a:t>
            </a:r>
          </a:p>
          <a:p>
            <a:r>
              <a:rPr lang="en-US" altLang="zh-CN" sz="1200" dirty="0"/>
              <a:t>&lt;html </a:t>
            </a:r>
            <a:r>
              <a:rPr lang="en-US" altLang="zh-CN" sz="1200" dirty="0" err="1" smtClean="0"/>
              <a:t>xmlns</a:t>
            </a:r>
            <a:r>
              <a:rPr lang="en-US" altLang="zh-CN" sz="1200" dirty="0" smtClean="0"/>
              <a:t>="http</a:t>
            </a:r>
            <a:r>
              <a:rPr lang="en-US" altLang="zh-CN" sz="1200" dirty="0"/>
              <a:t>://</a:t>
            </a:r>
            <a:r>
              <a:rPr lang="en-US" altLang="zh-CN" sz="1200" dirty="0" smtClean="0"/>
              <a:t>www.w3.org/1999/xhtml"  </a:t>
            </a:r>
            <a:r>
              <a:rPr lang="en-US" altLang="zh-CN" sz="1200" dirty="0" err="1"/>
              <a:t>xmlns:ui</a:t>
            </a:r>
            <a:r>
              <a:rPr lang="en-US" altLang="zh-CN" sz="1200" dirty="0"/>
              <a:t>="http://java.sun.com/</a:t>
            </a:r>
            <a:r>
              <a:rPr lang="en-US" altLang="zh-CN" sz="1200" dirty="0" err="1"/>
              <a:t>jsf</a:t>
            </a:r>
            <a:r>
              <a:rPr lang="en-US" altLang="zh-CN" sz="1200" dirty="0"/>
              <a:t>/</a:t>
            </a:r>
            <a:r>
              <a:rPr lang="en-US" altLang="zh-CN" sz="1200" dirty="0" err="1"/>
              <a:t>facelets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 smtClean="0"/>
              <a:t>&lt;</a:t>
            </a:r>
            <a:r>
              <a:rPr lang="en-US" altLang="zh-CN" sz="1200" dirty="0"/>
              <a:t>head&gt;</a:t>
            </a:r>
          </a:p>
          <a:p>
            <a:r>
              <a:rPr lang="en-US" altLang="zh-CN" sz="1200" dirty="0"/>
              <a:t>&lt;meta http-</a:t>
            </a:r>
            <a:r>
              <a:rPr lang="en-US" altLang="zh-CN" sz="1200" dirty="0" err="1"/>
              <a:t>equiv</a:t>
            </a:r>
            <a:r>
              <a:rPr lang="en-US" altLang="zh-CN" sz="1200" dirty="0"/>
              <a:t>="Content-Type" content="text/html; charset=utf-8" /&gt;</a:t>
            </a:r>
          </a:p>
          <a:p>
            <a:r>
              <a:rPr lang="en-US" altLang="zh-CN" sz="1200" dirty="0"/>
              <a:t>&lt;meta http-</a:t>
            </a:r>
            <a:r>
              <a:rPr lang="en-US" altLang="zh-CN" sz="1200" dirty="0" err="1"/>
              <a:t>equiv</a:t>
            </a:r>
            <a:r>
              <a:rPr lang="en-US" altLang="zh-CN" sz="1200" dirty="0"/>
              <a:t>="X-UA-Compatible" content="IE=8" /&gt;</a:t>
            </a:r>
          </a:p>
          <a:p>
            <a:r>
              <a:rPr lang="en-US" altLang="zh-CN" sz="1200" dirty="0"/>
              <a:t>&lt;title&gt;&lt;/title&gt;</a:t>
            </a:r>
          </a:p>
          <a:p>
            <a:r>
              <a:rPr lang="en-US" altLang="zh-CN" sz="1200" dirty="0"/>
              <a:t>&lt;/head&gt;</a:t>
            </a:r>
          </a:p>
          <a:p>
            <a:r>
              <a:rPr lang="en-US" altLang="zh-CN" sz="1200" dirty="0"/>
              <a:t>&lt;body&gt;</a:t>
            </a:r>
          </a:p>
          <a:p>
            <a:r>
              <a:rPr lang="en-US" altLang="zh-CN" sz="1200" b="1" dirty="0"/>
              <a:t>&lt;</a:t>
            </a:r>
            <a:r>
              <a:rPr lang="en-US" altLang="zh-CN" sz="1200" b="1" dirty="0" err="1"/>
              <a:t>ui:insert</a:t>
            </a:r>
            <a:r>
              <a:rPr lang="en-US" altLang="zh-CN" sz="1200" b="1" dirty="0"/>
              <a:t> name="title"&gt;Title&lt;/</a:t>
            </a:r>
            <a:r>
              <a:rPr lang="en-US" altLang="zh-CN" sz="1200" b="1" dirty="0" err="1"/>
              <a:t>ui:insert</a:t>
            </a:r>
            <a:r>
              <a:rPr lang="en-US" altLang="zh-CN" sz="1200" b="1" dirty="0"/>
              <a:t>&gt;&lt;/h2&gt;</a:t>
            </a:r>
          </a:p>
          <a:p>
            <a:r>
              <a:rPr lang="en-US" altLang="zh-CN" sz="1200" b="1" dirty="0"/>
              <a:t>&lt;</a:t>
            </a:r>
            <a:r>
              <a:rPr lang="en-US" altLang="zh-CN" sz="1200" b="1" dirty="0" err="1"/>
              <a:t>ui:insert</a:t>
            </a:r>
            <a:r>
              <a:rPr lang="en-US" altLang="zh-CN" sz="1200" b="1" dirty="0"/>
              <a:t> name="body"&gt;Body&lt;/</a:t>
            </a:r>
            <a:r>
              <a:rPr lang="en-US" altLang="zh-CN" sz="1200" b="1" dirty="0" err="1"/>
              <a:t>ui:insert</a:t>
            </a:r>
            <a:r>
              <a:rPr lang="en-US" altLang="zh-CN" sz="1200" b="1" dirty="0"/>
              <a:t>&gt;&lt;/div&gt;</a:t>
            </a:r>
          </a:p>
          <a:p>
            <a:r>
              <a:rPr lang="en-US" altLang="zh-CN" sz="1200" dirty="0"/>
              <a:t>&lt;/body&gt;</a:t>
            </a:r>
          </a:p>
          <a:p>
            <a:r>
              <a:rPr lang="en-US" altLang="zh-CN" sz="1200" dirty="0"/>
              <a:t>&lt;/html&gt;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1619672" y="4437112"/>
            <a:ext cx="7128792" cy="20798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&lt;!DOCTYPE html PUBLIC "-//W3C//DTD XHTML 1.0 Transitional//EN" "http://www.w3.org/TR/xhtml1/DTD/xhtml1-transitional.dtd"&gt;</a:t>
            </a:r>
          </a:p>
          <a:p>
            <a:r>
              <a:rPr lang="en-US" altLang="zh-CN" sz="1200" dirty="0"/>
              <a:t>&lt;html </a:t>
            </a:r>
            <a:r>
              <a:rPr lang="en-US" altLang="zh-CN" sz="1200" dirty="0" err="1"/>
              <a:t>xmlns</a:t>
            </a:r>
            <a:r>
              <a:rPr lang="en-US" altLang="zh-CN" sz="1200" dirty="0"/>
              <a:t>="http://www.w3.org/1999/xhtml" xmlns:a4j="http://richfaces.org/a4j"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xmlns:rich</a:t>
            </a:r>
            <a:r>
              <a:rPr lang="en-US" altLang="zh-CN" sz="1200" dirty="0"/>
              <a:t>="http://richfaces.org/rich"&gt;</a:t>
            </a:r>
          </a:p>
          <a:p>
            <a:r>
              <a:rPr lang="en-US" altLang="zh-CN" sz="1200" dirty="0">
                <a:solidFill>
                  <a:srgbClr val="FFC000"/>
                </a:solidFill>
              </a:rPr>
              <a:t>&lt;</a:t>
            </a:r>
            <a:r>
              <a:rPr lang="en-US" altLang="zh-CN" sz="1200" dirty="0" err="1">
                <a:solidFill>
                  <a:srgbClr val="FFC000"/>
                </a:solidFill>
              </a:rPr>
              <a:t>ui:composition</a:t>
            </a:r>
            <a:r>
              <a:rPr lang="en-US" altLang="zh-CN" sz="1200" dirty="0">
                <a:solidFill>
                  <a:srgbClr val="FFC000"/>
                </a:solidFill>
              </a:rPr>
              <a:t> template="</a:t>
            </a:r>
            <a:r>
              <a:rPr lang="en-US" altLang="zh-CN" sz="1200" dirty="0" err="1">
                <a:solidFill>
                  <a:srgbClr val="FFC000"/>
                </a:solidFill>
              </a:rPr>
              <a:t>main.xhtml</a:t>
            </a:r>
            <a:r>
              <a:rPr lang="en-US" altLang="zh-CN" sz="1200" dirty="0">
                <a:solidFill>
                  <a:srgbClr val="FFC000"/>
                </a:solidFill>
              </a:rPr>
              <a:t>"&gt;</a:t>
            </a:r>
          </a:p>
          <a:p>
            <a:r>
              <a:rPr lang="en-US" altLang="zh-CN" sz="1200" b="1" dirty="0"/>
              <a:t>&lt;</a:t>
            </a:r>
            <a:r>
              <a:rPr lang="en-US" altLang="zh-CN" sz="1200" b="1" dirty="0" err="1"/>
              <a:t>ui:define</a:t>
            </a:r>
            <a:r>
              <a:rPr lang="en-US" altLang="zh-CN" sz="1200" b="1" dirty="0"/>
              <a:t> name="title"&gt;&lt;/</a:t>
            </a:r>
            <a:r>
              <a:rPr lang="en-US" altLang="zh-CN" sz="1200" b="1" dirty="0" err="1"/>
              <a:t>ui:define</a:t>
            </a:r>
            <a:r>
              <a:rPr lang="en-US" altLang="zh-CN" sz="1200" b="1" dirty="0"/>
              <a:t>&gt;</a:t>
            </a:r>
          </a:p>
          <a:p>
            <a:r>
              <a:rPr lang="en-US" altLang="zh-CN" sz="1200" b="1" dirty="0"/>
              <a:t>&lt;</a:t>
            </a:r>
            <a:r>
              <a:rPr lang="en-US" altLang="zh-CN" sz="1200" b="1" dirty="0" err="1"/>
              <a:t>ui:define</a:t>
            </a:r>
            <a:r>
              <a:rPr lang="en-US" altLang="zh-CN" sz="1200" b="1" dirty="0"/>
              <a:t> name="body"&gt;&lt;/</a:t>
            </a:r>
            <a:r>
              <a:rPr lang="en-US" altLang="zh-CN" sz="1200" b="1" dirty="0" err="1"/>
              <a:t>ui:define</a:t>
            </a:r>
            <a:r>
              <a:rPr lang="en-US" altLang="zh-CN" sz="1200" b="1" dirty="0"/>
              <a:t>&gt;</a:t>
            </a:r>
          </a:p>
          <a:p>
            <a:r>
              <a:rPr lang="en-US" altLang="zh-CN" sz="1200" dirty="0"/>
              <a:t>&lt;/</a:t>
            </a:r>
            <a:r>
              <a:rPr lang="en-US" altLang="zh-CN" sz="1200" dirty="0" err="1"/>
              <a:t>ui:composition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&lt;/html&gt;</a:t>
            </a:r>
            <a:endParaRPr lang="zh-CN" altLang="en-US" sz="12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211A-E192-4C32-BBC0-3D7FDEC3F241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277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创建资源文件</a:t>
            </a:r>
            <a:r>
              <a:rPr lang="en-US" altLang="zh-CN" sz="2400" dirty="0" err="1" smtClean="0"/>
              <a:t>lang.properties</a:t>
            </a:r>
            <a:endParaRPr lang="en-US" altLang="zh-CN" sz="2400" dirty="0" smtClean="0"/>
          </a:p>
          <a:p>
            <a:r>
              <a:rPr lang="zh-CN" altLang="en-US" sz="2400" dirty="0" smtClean="0"/>
              <a:t>通过</a:t>
            </a:r>
            <a:r>
              <a:rPr lang="zh-CN" altLang="en-US" sz="2400" dirty="0"/>
              <a:t>命令</a:t>
            </a:r>
            <a:r>
              <a:rPr lang="en-US" altLang="zh-CN" sz="2400" dirty="0"/>
              <a:t>native2ascii -encoding UTF-8 </a:t>
            </a:r>
            <a:r>
              <a:rPr lang="en-US" altLang="zh-CN" sz="2400" dirty="0" err="1"/>
              <a:t>lang.properties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zh-cn.properties</a:t>
            </a:r>
            <a:r>
              <a:rPr lang="zh-CN" altLang="en-US" sz="2400" dirty="0" smtClean="0"/>
              <a:t>完成</a:t>
            </a:r>
            <a:endParaRPr lang="en-US" altLang="zh-CN" sz="2400" dirty="0" smtClean="0"/>
          </a:p>
          <a:p>
            <a:r>
              <a:rPr lang="zh-CN" altLang="en-US" sz="2400" dirty="0"/>
              <a:t>创建类</a:t>
            </a:r>
            <a:r>
              <a:rPr lang="en-US" altLang="zh-CN" sz="2400" dirty="0"/>
              <a:t>Lang.java</a:t>
            </a:r>
            <a:r>
              <a:rPr lang="zh-CN" altLang="en-US" sz="2400" dirty="0"/>
              <a:t>，并设置其</a:t>
            </a:r>
            <a:r>
              <a:rPr lang="en-US" altLang="zh-CN" sz="2400" dirty="0"/>
              <a:t>manage-bean-scope</a:t>
            </a:r>
            <a:r>
              <a:rPr lang="zh-CN" altLang="en-US" sz="2400" dirty="0"/>
              <a:t>属性为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，创建</a:t>
            </a:r>
            <a:r>
              <a:rPr lang="en-US" altLang="zh-CN" sz="2400" dirty="0"/>
              <a:t>Map&lt;String, Map&lt;String, String&gt;&gt; </a:t>
            </a:r>
            <a:r>
              <a:rPr lang="en-US" altLang="zh-CN" sz="2400" dirty="0" smtClean="0"/>
              <a:t>prop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 err="1"/>
              <a:t>javabean</a:t>
            </a:r>
            <a:r>
              <a:rPr lang="zh-CN" altLang="en-US" sz="2400" dirty="0" smtClean="0"/>
              <a:t>中调用语言：</a:t>
            </a:r>
            <a:r>
              <a:rPr lang="en-US" altLang="zh-CN" sz="2400" dirty="0" smtClean="0"/>
              <a:t>String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getLang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getProp</a:t>
            </a:r>
            <a:r>
              <a:rPr lang="en-US" altLang="zh-CN" sz="2400" dirty="0"/>
              <a:t>().get(</a:t>
            </a:r>
            <a:r>
              <a:rPr lang="en-US" altLang="zh-CN" sz="2400" dirty="0" err="1"/>
              <a:t>getMySession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getL</a:t>
            </a:r>
            <a:r>
              <a:rPr lang="en-US" altLang="zh-CN" sz="2400" dirty="0"/>
              <a:t>()).get("success</a:t>
            </a:r>
            <a:r>
              <a:rPr lang="en-US" altLang="zh-CN" sz="2400" dirty="0" smtClean="0"/>
              <a:t>")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 err="1"/>
              <a:t>xhtml</a:t>
            </a:r>
            <a:r>
              <a:rPr lang="zh-CN" altLang="en-US" sz="2400" dirty="0"/>
              <a:t>中显示语言</a:t>
            </a:r>
            <a:r>
              <a:rPr lang="en-US" altLang="zh-CN" sz="2400" dirty="0"/>
              <a:t>#{</a:t>
            </a:r>
            <a:r>
              <a:rPr lang="en-US" altLang="zh-CN" sz="2400" dirty="0" err="1"/>
              <a:t>Lang.prop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MySession.l</a:t>
            </a:r>
            <a:r>
              <a:rPr lang="en-US" altLang="zh-CN" sz="2400" dirty="0"/>
              <a:t>][edit]}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语言资源文件设计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7CD7-3646-4381-98E1-D4D2B25C599F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976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顶部导航菜单</a:t>
            </a:r>
            <a:endParaRPr lang="en-US" altLang="zh-CN" sz="2400" dirty="0" smtClean="0"/>
          </a:p>
          <a:p>
            <a:r>
              <a:rPr lang="zh-CN" altLang="en-US" sz="2400" dirty="0" smtClean="0"/>
              <a:t>左侧导航菜单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400050" lvl="1" indent="0">
              <a:buNone/>
            </a:pPr>
            <a:r>
              <a:rPr lang="zh-CN" altLang="en-US" sz="2100" dirty="0" smtClean="0"/>
              <a:t>多级</a:t>
            </a:r>
            <a:r>
              <a:rPr lang="en-US" altLang="zh-CN" sz="2100" dirty="0" smtClean="0"/>
              <a:t>, </a:t>
            </a:r>
            <a:r>
              <a:rPr lang="zh-CN" altLang="en-US" sz="2100" dirty="0" smtClean="0"/>
              <a:t>树形显示</a:t>
            </a:r>
            <a:r>
              <a:rPr lang="en-US" altLang="zh-CN" sz="2100" dirty="0" smtClean="0"/>
              <a:t>, </a:t>
            </a:r>
            <a:r>
              <a:rPr lang="zh-CN" altLang="en-US" sz="2100" dirty="0" smtClean="0"/>
              <a:t>权限控制</a:t>
            </a:r>
            <a:endParaRPr lang="zh-CN" altLang="en-US" sz="21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菜单</a:t>
            </a:r>
            <a:r>
              <a:rPr lang="zh-CN" altLang="en-US" dirty="0" smtClean="0"/>
              <a:t>导航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7CD7-3646-4381-98E1-D4D2B25C599F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2050" name="Picture 2" descr="C:\Documents and Settings\dai\桌面\QQ截图未命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00400"/>
            <a:ext cx="5952150" cy="2964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739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操作</a:t>
            </a:r>
            <a:r>
              <a:rPr lang="zh-CN" altLang="en-US" sz="2400" dirty="0"/>
              <a:t>权限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 smtClean="0"/>
              <a:t>基本</a:t>
            </a:r>
            <a:r>
              <a:rPr lang="zh-CN" altLang="en-US" sz="2000" dirty="0"/>
              <a:t>操作权限，例如增删改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 smtClean="0"/>
              <a:t>页面</a:t>
            </a:r>
            <a:r>
              <a:rPr lang="zh-CN" altLang="en-US" sz="2000" dirty="0"/>
              <a:t>权限，针对每个页面的控制，页面中具体区域的权限控制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 smtClean="0"/>
              <a:t>菜单</a:t>
            </a:r>
            <a:r>
              <a:rPr lang="zh-CN" altLang="en-US" sz="2000" dirty="0"/>
              <a:t>权限，或称模块权限，对应一个或多个菜单。</a:t>
            </a:r>
          </a:p>
          <a:p>
            <a:endParaRPr lang="zh-CN" altLang="en-US" sz="2400" dirty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权限，控制到记录行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自己</a:t>
            </a:r>
            <a:r>
              <a:rPr lang="zh-CN" altLang="en-US" sz="2000" dirty="0"/>
              <a:t>只能浏览和修改自己的数据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具备</a:t>
            </a:r>
            <a:r>
              <a:rPr lang="zh-CN" altLang="en-US" sz="2000" dirty="0"/>
              <a:t>权限的可以浏览或修改所有的权限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/>
              <a:t>其他</a:t>
            </a:r>
            <a:endParaRPr lang="zh-CN" altLang="en-US" sz="2000" dirty="0"/>
          </a:p>
          <a:p>
            <a:pPr marL="400050" lvl="1" indent="0">
              <a:buNone/>
            </a:pPr>
            <a:r>
              <a:rPr lang="en-US" altLang="zh-CN" sz="1700" dirty="0" smtClean="0"/>
              <a:t>Boolean </a:t>
            </a:r>
            <a:r>
              <a:rPr lang="en-US" altLang="zh-CN" sz="1700" dirty="0" err="1" smtClean="0"/>
              <a:t>hasOp</a:t>
            </a:r>
            <a:r>
              <a:rPr lang="en-US" altLang="zh-CN" sz="1700" dirty="0" smtClean="0"/>
              <a:t>(String </a:t>
            </a:r>
            <a:r>
              <a:rPr lang="en-US" altLang="zh-CN" sz="1700" dirty="0" err="1" smtClean="0"/>
              <a:t>opName</a:t>
            </a:r>
            <a:r>
              <a:rPr lang="en-US" altLang="zh-CN" sz="1700" dirty="0" smtClean="0"/>
              <a:t>)</a:t>
            </a:r>
          </a:p>
          <a:p>
            <a:pPr marL="400050" lvl="1" indent="0">
              <a:buNone/>
            </a:pPr>
            <a:r>
              <a:rPr lang="zh-CN" altLang="en-US" sz="1300" dirty="0"/>
              <a:t>在</a:t>
            </a:r>
            <a:r>
              <a:rPr lang="en-US" altLang="zh-CN" sz="1300" dirty="0" err="1"/>
              <a:t>jsf</a:t>
            </a:r>
            <a:r>
              <a:rPr lang="zh-CN" altLang="en-US" sz="1300" dirty="0"/>
              <a:t>页面中通过</a:t>
            </a:r>
            <a:r>
              <a:rPr lang="en-US" altLang="zh-CN" sz="1300" dirty="0"/>
              <a:t>EL</a:t>
            </a:r>
            <a:r>
              <a:rPr lang="zh-CN" altLang="en-US" sz="1300" dirty="0"/>
              <a:t>表达式来进行权限控制，</a:t>
            </a:r>
            <a:r>
              <a:rPr lang="zh-CN" altLang="en-US" sz="1300" dirty="0" smtClean="0"/>
              <a:t>例如</a:t>
            </a:r>
            <a:r>
              <a:rPr lang="en-US" altLang="zh-CN" sz="1300" dirty="0" smtClean="0"/>
              <a:t>	rendered="#{</a:t>
            </a:r>
            <a:r>
              <a:rPr lang="en-US" altLang="zh-CN" sz="1300" dirty="0" err="1" smtClean="0"/>
              <a:t>MySession.hasOp</a:t>
            </a:r>
            <a:r>
              <a:rPr lang="en-US" altLang="zh-CN" sz="1300" dirty="0"/>
              <a:t>['200101']=='true'}"</a:t>
            </a:r>
          </a:p>
          <a:p>
            <a:pPr marL="400050" lvl="1" indent="0">
              <a:buNone/>
            </a:pPr>
            <a:r>
              <a:rPr lang="zh-CN" altLang="en-US" sz="1300" dirty="0"/>
              <a:t>在</a:t>
            </a:r>
            <a:r>
              <a:rPr lang="en-US" altLang="zh-CN" sz="1300" dirty="0" err="1"/>
              <a:t>jsp</a:t>
            </a:r>
            <a:r>
              <a:rPr lang="zh-CN" altLang="en-US" sz="1300" dirty="0"/>
              <a:t>页面中通过</a:t>
            </a:r>
            <a:r>
              <a:rPr lang="en-US" altLang="zh-CN" sz="1300" dirty="0"/>
              <a:t>if(</a:t>
            </a:r>
            <a:r>
              <a:rPr lang="en-US" altLang="zh-CN" sz="1300" dirty="0" err="1"/>
              <a:t>hasOp</a:t>
            </a:r>
            <a:r>
              <a:rPr lang="en-US" altLang="zh-CN" sz="1300" dirty="0"/>
              <a:t>('userId','200101')){}</a:t>
            </a:r>
            <a:r>
              <a:rPr lang="zh-CN" altLang="en-US" sz="1300" dirty="0"/>
              <a:t>来判断</a:t>
            </a:r>
          </a:p>
          <a:p>
            <a:pPr marL="400050" lvl="1" indent="0">
              <a:buNone/>
            </a:pPr>
            <a:r>
              <a:rPr lang="zh-CN" altLang="en-US" sz="1300" dirty="0"/>
              <a:t>在</a:t>
            </a:r>
            <a:r>
              <a:rPr lang="en-US" altLang="zh-CN" sz="1300" dirty="0" err="1"/>
              <a:t>javabean</a:t>
            </a:r>
            <a:r>
              <a:rPr lang="zh-CN" altLang="en-US" sz="1300" dirty="0"/>
              <a:t>中，</a:t>
            </a:r>
            <a:r>
              <a:rPr lang="en-US" altLang="zh-CN" sz="1300" dirty="0"/>
              <a:t>if (!</a:t>
            </a:r>
            <a:r>
              <a:rPr lang="en-US" altLang="zh-CN" sz="1300" dirty="0" err="1"/>
              <a:t>getMySession</a:t>
            </a:r>
            <a:r>
              <a:rPr lang="en-US" altLang="zh-CN" sz="1300" dirty="0"/>
              <a:t>().</a:t>
            </a:r>
            <a:r>
              <a:rPr lang="en-US" altLang="zh-CN" sz="1300" dirty="0" err="1"/>
              <a:t>getHasOp</a:t>
            </a:r>
            <a:r>
              <a:rPr lang="en-US" altLang="zh-CN" sz="1300" dirty="0"/>
              <a:t>().get("200101")) {}</a:t>
            </a:r>
            <a:endParaRPr lang="en-US" altLang="zh-CN" sz="1300" dirty="0" smtClean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权限</a:t>
            </a:r>
            <a:r>
              <a:rPr lang="zh-CN" altLang="en-US" dirty="0" smtClean="0"/>
              <a:t>控制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7CD7-3646-4381-98E1-D4D2B25C599F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7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帐号和角色关联</a:t>
            </a:r>
            <a:endParaRPr lang="en-US" altLang="zh-CN" sz="2400" dirty="0" smtClean="0"/>
          </a:p>
          <a:p>
            <a:r>
              <a:rPr lang="zh-CN" altLang="en-US" sz="2400" dirty="0" smtClean="0"/>
              <a:t>给角色分配操作权限和菜单权限</a:t>
            </a:r>
            <a:endParaRPr lang="en-US" altLang="zh-CN" sz="2400" dirty="0" smtClean="0"/>
          </a:p>
          <a:p>
            <a:r>
              <a:rPr lang="zh-CN" altLang="en-US" sz="2400" dirty="0"/>
              <a:t>登陆</a:t>
            </a:r>
            <a:r>
              <a:rPr lang="zh-CN" altLang="en-US" sz="2400" dirty="0" smtClean="0"/>
              <a:t>时，取得当前用户角色，从何取得权限清单</a:t>
            </a: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帐号和角色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7CD7-3646-4381-98E1-D4D2B25C599F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89040"/>
            <a:ext cx="3467100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842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9A15-5339-48A3-AA9A-63D468FDCDD9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1" name="形状 10"/>
          <p:cNvSpPr/>
          <p:nvPr/>
        </p:nvSpPr>
        <p:spPr>
          <a:xfrm>
            <a:off x="899592" y="1698300"/>
            <a:ext cx="6792416" cy="424526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椭圆 11"/>
          <p:cNvSpPr/>
          <p:nvPr/>
        </p:nvSpPr>
        <p:spPr>
          <a:xfrm>
            <a:off x="1568644" y="4855075"/>
            <a:ext cx="156225" cy="15622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任意多边形 12"/>
          <p:cNvSpPr/>
          <p:nvPr/>
        </p:nvSpPr>
        <p:spPr>
          <a:xfrm>
            <a:off x="1619672" y="4933188"/>
            <a:ext cx="1520628" cy="1010371"/>
          </a:xfrm>
          <a:custGeom>
            <a:avLst/>
            <a:gdLst>
              <a:gd name="connsiteX0" fmla="*/ 0 w 1520628"/>
              <a:gd name="connsiteY0" fmla="*/ 0 h 1010371"/>
              <a:gd name="connsiteX1" fmla="*/ 1520628 w 1520628"/>
              <a:gd name="connsiteY1" fmla="*/ 0 h 1010371"/>
              <a:gd name="connsiteX2" fmla="*/ 1520628 w 1520628"/>
              <a:gd name="connsiteY2" fmla="*/ 1010371 h 1010371"/>
              <a:gd name="connsiteX3" fmla="*/ 0 w 1520628"/>
              <a:gd name="connsiteY3" fmla="*/ 1010371 h 1010371"/>
              <a:gd name="connsiteX4" fmla="*/ 0 w 1520628"/>
              <a:gd name="connsiteY4" fmla="*/ 0 h 101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628" h="1010371">
                <a:moveTo>
                  <a:pt x="0" y="0"/>
                </a:moveTo>
                <a:lnTo>
                  <a:pt x="1520628" y="0"/>
                </a:lnTo>
                <a:lnTo>
                  <a:pt x="1520628" y="1010371"/>
                </a:lnTo>
                <a:lnTo>
                  <a:pt x="0" y="10103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781" tIns="0" rIns="0" bIns="0" numCol="1" spcCol="1270" anchor="t" anchorCtr="0">
            <a:noAutofit/>
          </a:bodyPr>
          <a:lstStyle/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700" kern="1200" dirty="0" smtClean="0"/>
              <a:t>零基础学习</a:t>
            </a:r>
            <a:r>
              <a:rPr lang="en-US" altLang="zh-CN" sz="1700" kern="1200" dirty="0" smtClean="0"/>
              <a:t>Web Application</a:t>
            </a:r>
            <a:r>
              <a:rPr lang="zh-CN" altLang="en-US" sz="1700" kern="1200" dirty="0" smtClean="0"/>
              <a:t>开发</a:t>
            </a:r>
            <a:endParaRPr lang="zh-CN" altLang="en-US" sz="1700" kern="1200" dirty="0"/>
          </a:p>
        </p:txBody>
      </p:sp>
      <p:sp>
        <p:nvSpPr>
          <p:cNvPr id="14" name="椭圆 13"/>
          <p:cNvSpPr/>
          <p:nvPr/>
        </p:nvSpPr>
        <p:spPr>
          <a:xfrm>
            <a:off x="2672412" y="3867628"/>
            <a:ext cx="271696" cy="27169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任意多边形 14"/>
          <p:cNvSpPr/>
          <p:nvPr/>
        </p:nvSpPr>
        <p:spPr>
          <a:xfrm>
            <a:off x="2808260" y="4003476"/>
            <a:ext cx="1426407" cy="1940083"/>
          </a:xfrm>
          <a:custGeom>
            <a:avLst/>
            <a:gdLst>
              <a:gd name="connsiteX0" fmla="*/ 0 w 1426407"/>
              <a:gd name="connsiteY0" fmla="*/ 0 h 1940083"/>
              <a:gd name="connsiteX1" fmla="*/ 1426407 w 1426407"/>
              <a:gd name="connsiteY1" fmla="*/ 0 h 1940083"/>
              <a:gd name="connsiteX2" fmla="*/ 1426407 w 1426407"/>
              <a:gd name="connsiteY2" fmla="*/ 1940083 h 1940083"/>
              <a:gd name="connsiteX3" fmla="*/ 0 w 1426407"/>
              <a:gd name="connsiteY3" fmla="*/ 1940083 h 1940083"/>
              <a:gd name="connsiteX4" fmla="*/ 0 w 1426407"/>
              <a:gd name="connsiteY4" fmla="*/ 0 h 194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407" h="1940083">
                <a:moveTo>
                  <a:pt x="0" y="0"/>
                </a:moveTo>
                <a:lnTo>
                  <a:pt x="1426407" y="0"/>
                </a:lnTo>
                <a:lnTo>
                  <a:pt x="1426407" y="1940083"/>
                </a:lnTo>
                <a:lnTo>
                  <a:pt x="0" y="19400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3966" tIns="0" rIns="0" bIns="0" numCol="1" spcCol="1270" anchor="t" anchorCtr="0">
            <a:noAutofit/>
          </a:bodyPr>
          <a:lstStyle/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700" kern="1200" dirty="0" smtClean="0"/>
              <a:t>学习开源项目</a:t>
            </a:r>
            <a:r>
              <a:rPr lang="en-US" altLang="zh-CN" sz="1700" kern="1200" dirty="0" err="1" smtClean="0"/>
              <a:t>MiniOA</a:t>
            </a:r>
            <a:endParaRPr lang="zh-CN" altLang="en-US" sz="1700" kern="1200" dirty="0"/>
          </a:p>
        </p:txBody>
      </p:sp>
      <p:sp>
        <p:nvSpPr>
          <p:cNvPr id="16" name="椭圆 15"/>
          <p:cNvSpPr/>
          <p:nvPr/>
        </p:nvSpPr>
        <p:spPr>
          <a:xfrm>
            <a:off x="4081838" y="3139990"/>
            <a:ext cx="359998" cy="35999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多边形 16"/>
          <p:cNvSpPr/>
          <p:nvPr/>
        </p:nvSpPr>
        <p:spPr>
          <a:xfrm>
            <a:off x="4261837" y="3319989"/>
            <a:ext cx="1426407" cy="2623570"/>
          </a:xfrm>
          <a:custGeom>
            <a:avLst/>
            <a:gdLst>
              <a:gd name="connsiteX0" fmla="*/ 0 w 1426407"/>
              <a:gd name="connsiteY0" fmla="*/ 0 h 2623570"/>
              <a:gd name="connsiteX1" fmla="*/ 1426407 w 1426407"/>
              <a:gd name="connsiteY1" fmla="*/ 0 h 2623570"/>
              <a:gd name="connsiteX2" fmla="*/ 1426407 w 1426407"/>
              <a:gd name="connsiteY2" fmla="*/ 2623570 h 2623570"/>
              <a:gd name="connsiteX3" fmla="*/ 0 w 1426407"/>
              <a:gd name="connsiteY3" fmla="*/ 2623570 h 2623570"/>
              <a:gd name="connsiteX4" fmla="*/ 0 w 1426407"/>
              <a:gd name="connsiteY4" fmla="*/ 0 h 262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407" h="2623570">
                <a:moveTo>
                  <a:pt x="0" y="0"/>
                </a:moveTo>
                <a:lnTo>
                  <a:pt x="1426407" y="0"/>
                </a:lnTo>
                <a:lnTo>
                  <a:pt x="1426407" y="2623570"/>
                </a:lnTo>
                <a:lnTo>
                  <a:pt x="0" y="262357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756" tIns="0" rIns="0" bIns="0" numCol="1" spcCol="1270" anchor="t" anchorCtr="0">
            <a:noAutofit/>
          </a:bodyPr>
          <a:lstStyle/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700" kern="1200" dirty="0" smtClean="0"/>
              <a:t>培养独立做项目的能力</a:t>
            </a:r>
            <a:endParaRPr lang="zh-CN" altLang="en-US" sz="1700" kern="1200" dirty="0"/>
          </a:p>
        </p:txBody>
      </p:sp>
      <p:sp>
        <p:nvSpPr>
          <p:cNvPr id="18" name="椭圆 17"/>
          <p:cNvSpPr/>
          <p:nvPr/>
        </p:nvSpPr>
        <p:spPr>
          <a:xfrm>
            <a:off x="5616924" y="2658578"/>
            <a:ext cx="482261" cy="482261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任意多边形 18"/>
          <p:cNvSpPr/>
          <p:nvPr/>
        </p:nvSpPr>
        <p:spPr>
          <a:xfrm>
            <a:off x="5858055" y="2899709"/>
            <a:ext cx="1426407" cy="3043851"/>
          </a:xfrm>
          <a:custGeom>
            <a:avLst/>
            <a:gdLst>
              <a:gd name="connsiteX0" fmla="*/ 0 w 1426407"/>
              <a:gd name="connsiteY0" fmla="*/ 0 h 3043851"/>
              <a:gd name="connsiteX1" fmla="*/ 1426407 w 1426407"/>
              <a:gd name="connsiteY1" fmla="*/ 0 h 3043851"/>
              <a:gd name="connsiteX2" fmla="*/ 1426407 w 1426407"/>
              <a:gd name="connsiteY2" fmla="*/ 3043851 h 3043851"/>
              <a:gd name="connsiteX3" fmla="*/ 0 w 1426407"/>
              <a:gd name="connsiteY3" fmla="*/ 3043851 h 3043851"/>
              <a:gd name="connsiteX4" fmla="*/ 0 w 1426407"/>
              <a:gd name="connsiteY4" fmla="*/ 0 h 304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407" h="3043851">
                <a:moveTo>
                  <a:pt x="0" y="0"/>
                </a:moveTo>
                <a:lnTo>
                  <a:pt x="1426407" y="0"/>
                </a:lnTo>
                <a:lnTo>
                  <a:pt x="1426407" y="3043851"/>
                </a:lnTo>
                <a:lnTo>
                  <a:pt x="0" y="30438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5540" tIns="0" rIns="0" bIns="0" numCol="1" spcCol="1270" anchor="t" anchorCtr="0">
            <a:noAutofit/>
          </a:bodyPr>
          <a:lstStyle/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700" kern="1200" dirty="0" smtClean="0"/>
              <a:t>带着项目找工作</a:t>
            </a:r>
            <a:endParaRPr lang="zh-CN" altLang="en-US" sz="1700" kern="1200" dirty="0"/>
          </a:p>
        </p:txBody>
      </p:sp>
    </p:spTree>
    <p:extLst>
      <p:ext uri="{BB962C8B-B14F-4D97-AF65-F5344CB8AC3E}">
        <p14:creationId xmlns:p14="http://schemas.microsoft.com/office/powerpoint/2010/main" val="6641577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写入日志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static void </a:t>
            </a:r>
            <a:r>
              <a:rPr lang="en-US" altLang="zh-CN" sz="2000" dirty="0" err="1"/>
              <a:t>writelog</a:t>
            </a:r>
            <a:r>
              <a:rPr lang="en-US" altLang="zh-CN" sz="2000" dirty="0"/>
              <a:t>(Session 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cId</a:t>
            </a:r>
            <a:r>
              <a:rPr lang="en-US" altLang="zh-CN" sz="2000" dirty="0"/>
              <a:t>, String 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, String tag,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refId</a:t>
            </a:r>
            <a:r>
              <a:rPr lang="en-US" altLang="zh-CN" sz="2000" dirty="0"/>
              <a:t>, String summary, String details) {}</a:t>
            </a:r>
            <a:endParaRPr lang="en-US" altLang="zh-CN" sz="2000" dirty="0" smtClean="0"/>
          </a:p>
          <a:p>
            <a:r>
              <a:rPr lang="zh-CN" altLang="en-US" sz="2400" dirty="0" smtClean="0"/>
              <a:t>字段设计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 CID_</a:t>
            </a:r>
            <a:r>
              <a:rPr lang="zh-CN" altLang="en-US" sz="2000" dirty="0"/>
              <a:t>操作人</a:t>
            </a:r>
            <a:r>
              <a:rPr lang="en-US" altLang="zh-CN" sz="2000" dirty="0"/>
              <a:t>ID</a:t>
            </a:r>
            <a:r>
              <a:rPr lang="zh-CN" altLang="en-US" sz="2000" dirty="0"/>
              <a:t>，</a:t>
            </a:r>
            <a:r>
              <a:rPr lang="en-US" altLang="zh-CN" sz="2000" dirty="0"/>
              <a:t>CDATE_</a:t>
            </a:r>
            <a:r>
              <a:rPr lang="zh-CN" altLang="en-US" sz="2000" dirty="0"/>
              <a:t>，创建时间，</a:t>
            </a:r>
            <a:r>
              <a:rPr lang="en-US" altLang="zh-CN" sz="2000" dirty="0"/>
              <a:t>tag</a:t>
            </a:r>
            <a:r>
              <a:rPr lang="zh-CN" altLang="en-US" sz="2000" dirty="0"/>
              <a:t>日志标签，或日志分类，表名，</a:t>
            </a:r>
            <a:r>
              <a:rPr lang="en-US" altLang="zh-CN" sz="2000" dirty="0" err="1"/>
              <a:t>refId</a:t>
            </a:r>
            <a:r>
              <a:rPr lang="zh-CN" altLang="en-US" sz="2000" dirty="0"/>
              <a:t>，指的是相关表记录</a:t>
            </a:r>
            <a:r>
              <a:rPr lang="en-US" altLang="zh-CN" sz="2000" dirty="0"/>
              <a:t>id</a:t>
            </a:r>
            <a:r>
              <a:rPr lang="zh-CN" altLang="en-US" sz="2000" dirty="0"/>
              <a:t>，</a:t>
            </a:r>
            <a:r>
              <a:rPr lang="en-US" altLang="zh-CN" sz="2000" dirty="0"/>
              <a:t>summary</a:t>
            </a:r>
            <a:r>
              <a:rPr lang="zh-CN" altLang="en-US" sz="2000" dirty="0"/>
              <a:t>摘要，</a:t>
            </a:r>
            <a:r>
              <a:rPr lang="en-US" altLang="zh-CN" sz="2000" dirty="0"/>
              <a:t>details</a:t>
            </a:r>
            <a:r>
              <a:rPr lang="zh-CN" altLang="en-US" sz="2000" dirty="0"/>
              <a:t>，操作明细，记录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，操作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地址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日志管理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7CD7-3646-4381-98E1-D4D2B25C599F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www.minioa.net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682" y="3933056"/>
            <a:ext cx="4572000" cy="24003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735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 err="1" smtClean="0"/>
              <a:t>footer.xhtml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000" dirty="0" smtClean="0"/>
              <a:t>&lt;!-- </a:t>
            </a:r>
            <a:r>
              <a:rPr lang="en-US" altLang="zh-CN" sz="2000" dirty="0"/>
              <a:t>Message Box --&gt;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a4j:outputPanel id="</a:t>
            </a:r>
            <a:r>
              <a:rPr lang="en-US" altLang="zh-CN" sz="2000" dirty="0" err="1"/>
              <a:t>msg</a:t>
            </a:r>
            <a:r>
              <a:rPr lang="en-US" altLang="zh-CN" sz="2000" dirty="0" smtClean="0"/>
              <a:t>"&gt;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……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2000" dirty="0" smtClean="0"/>
              <a:t>&lt;/</a:t>
            </a:r>
            <a:r>
              <a:rPr lang="en-US" altLang="zh-CN" sz="2000" dirty="0"/>
              <a:t>a4j:outputPanel&gt;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&lt;!-- </a:t>
            </a:r>
            <a:r>
              <a:rPr lang="en-US" altLang="zh-CN" sz="2000" dirty="0"/>
              <a:t>End of Message Box </a:t>
            </a:r>
            <a:r>
              <a:rPr lang="en-US" altLang="zh-CN" sz="2000" dirty="0" smtClean="0"/>
              <a:t>--&gt;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err="1" smtClean="0"/>
              <a:t>news.xhtml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a4j:commandLink action="#{</a:t>
            </a:r>
            <a:r>
              <a:rPr lang="en-US" altLang="zh-CN" sz="2000" dirty="0" err="1"/>
              <a:t>News.newRecord</a:t>
            </a:r>
            <a:r>
              <a:rPr lang="en-US" altLang="zh-CN" sz="2000" dirty="0"/>
              <a:t>}" </a:t>
            </a:r>
            <a:r>
              <a:rPr lang="en-US" altLang="zh-CN" sz="2000" dirty="0" err="1"/>
              <a:t>reRender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msg</a:t>
            </a:r>
            <a:r>
              <a:rPr lang="en-US" altLang="zh-CN" sz="2000" dirty="0" smtClean="0"/>
              <a:t>"&gt;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News.java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getLang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getProp</a:t>
            </a:r>
            <a:r>
              <a:rPr lang="en-US" altLang="zh-CN" sz="2000" dirty="0"/>
              <a:t>().get(</a:t>
            </a:r>
            <a:r>
              <a:rPr lang="en-US" altLang="zh-CN" sz="2000" dirty="0" err="1"/>
              <a:t>getMySession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getL</a:t>
            </a:r>
            <a:r>
              <a:rPr lang="en-US" altLang="zh-CN" sz="2000" dirty="0"/>
              <a:t>()).get("success");</a:t>
            </a:r>
          </a:p>
          <a:p>
            <a:pPr marL="400050" lvl="1" indent="0">
              <a:buNone/>
            </a:pPr>
            <a:r>
              <a:rPr lang="en-US" altLang="zh-CN" sz="2000" dirty="0" err="1" smtClean="0"/>
              <a:t>getMySession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setMsg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, 1);</a:t>
            </a:r>
            <a:endParaRPr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页面消息提醒机制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7CD7-3646-4381-98E1-D4D2B25C599F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3981450" cy="12287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安装</a:t>
            </a:r>
            <a:r>
              <a:rPr lang="en-US" altLang="zh-CN" sz="2400" dirty="0" err="1" smtClean="0"/>
              <a:t>Jdk</a:t>
            </a:r>
            <a:endParaRPr lang="en-US" altLang="zh-CN" sz="2400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 smtClean="0"/>
              <a:t>基于</a:t>
            </a:r>
            <a:r>
              <a:rPr lang="en-US" altLang="zh-CN" sz="2000" dirty="0" smtClean="0"/>
              <a:t>jdk1.6.0_03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安装</a:t>
            </a:r>
            <a:r>
              <a:rPr lang="en-US" altLang="zh-CN" sz="2400" dirty="0" smtClean="0"/>
              <a:t>MySQL5.5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CN" sz="2000" dirty="0"/>
              <a:t>MySQL Workbench 5.2 </a:t>
            </a:r>
            <a:r>
              <a:rPr lang="en-US" altLang="zh-CN" sz="2000" dirty="0" smtClean="0"/>
              <a:t>CE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安装</a:t>
            </a:r>
            <a:r>
              <a:rPr lang="en-US" altLang="zh-CN" sz="2400" dirty="0" smtClean="0"/>
              <a:t>Tomcat</a:t>
            </a:r>
            <a:endParaRPr lang="en-US" altLang="zh-CN" sz="2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sz="2000" dirty="0" smtClean="0"/>
              <a:t>apache-tomcat-6.0.18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/>
              <a:t>修改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\tomcat-users.xml</a:t>
            </a:r>
            <a:r>
              <a:rPr lang="zh-CN" altLang="en-US" sz="2000" dirty="0"/>
              <a:t>中的</a:t>
            </a:r>
            <a:r>
              <a:rPr lang="en-US" altLang="zh-CN" sz="2000" dirty="0"/>
              <a:t>tomcat</a:t>
            </a:r>
            <a:r>
              <a:rPr lang="zh-CN" altLang="en-US" sz="2000" dirty="0"/>
              <a:t>管理员帐号和密码</a:t>
            </a:r>
            <a:r>
              <a:rPr lang="en-US" altLang="zh-CN" sz="20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/>
              <a:t>修改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\server.xml</a:t>
            </a:r>
            <a:r>
              <a:rPr lang="zh-CN" altLang="en-US" sz="2000" dirty="0"/>
              <a:t>中的端口和</a:t>
            </a:r>
            <a:r>
              <a:rPr lang="en-US" altLang="zh-CN" sz="2000" dirty="0" err="1"/>
              <a:t>appBase</a:t>
            </a:r>
            <a:r>
              <a:rPr lang="zh-CN" altLang="en-US" sz="2000" dirty="0"/>
              <a:t>，本</a:t>
            </a:r>
            <a:r>
              <a:rPr lang="en-US" altLang="zh-CN" sz="2000" dirty="0"/>
              <a:t>Demo</a:t>
            </a:r>
            <a:r>
              <a:rPr lang="zh-CN" altLang="en-US" sz="2000" dirty="0"/>
              <a:t>中已经设置端口</a:t>
            </a:r>
            <a:r>
              <a:rPr lang="en-US" altLang="zh-CN" sz="2000" dirty="0"/>
              <a:t>8080,appBase="F:\</a:t>
            </a:r>
            <a:r>
              <a:rPr lang="en-US" altLang="zh-CN" sz="2000" dirty="0" err="1"/>
              <a:t>minioasrc</a:t>
            </a:r>
            <a:r>
              <a:rPr lang="en-US" altLang="zh-CN" sz="2000" dirty="0"/>
              <a:t>\</a:t>
            </a:r>
            <a:r>
              <a:rPr lang="en-US" altLang="zh-CN" sz="2000" dirty="0" err="1"/>
              <a:t>minioa</a:t>
            </a:r>
            <a:r>
              <a:rPr lang="en-US" altLang="zh-CN" sz="2000" dirty="0"/>
              <a:t>";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/>
              <a:t>修改</a:t>
            </a:r>
            <a:r>
              <a:rPr lang="en-US" altLang="zh-CN" sz="2000" dirty="0"/>
              <a:t>\bin\startup.bat</a:t>
            </a:r>
            <a:r>
              <a:rPr lang="zh-CN" altLang="en-US" sz="2000" dirty="0"/>
              <a:t>，设置环境变量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安装</a:t>
            </a:r>
            <a:r>
              <a:rPr lang="en-US" altLang="zh-CN" sz="2400" dirty="0" err="1" smtClean="0"/>
              <a:t>MiniOA</a:t>
            </a:r>
            <a:r>
              <a:rPr lang="zh-CN" altLang="en-US" sz="2400" dirty="0" smtClean="0"/>
              <a:t>数据库</a:t>
            </a:r>
            <a:endParaRPr lang="en-US" altLang="zh-CN" sz="2400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 smtClean="0"/>
              <a:t>导入</a:t>
            </a:r>
            <a:r>
              <a:rPr lang="en-US" altLang="zh-CN" sz="2000" dirty="0" err="1" smtClean="0"/>
              <a:t>oa</a:t>
            </a:r>
            <a:r>
              <a:rPr lang="en-US" altLang="zh-CN" sz="2000" dirty="0" smtClean="0"/>
              <a:t> 2011*.</a:t>
            </a:r>
            <a:r>
              <a:rPr lang="en-US" altLang="zh-CN" sz="2000" dirty="0" err="1" smtClean="0"/>
              <a:t>sql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配置</a:t>
            </a:r>
            <a:r>
              <a:rPr lang="en-US" altLang="zh-CN" sz="2400" dirty="0" smtClean="0"/>
              <a:t>web.xml, hibernate.cfg.xml</a:t>
            </a:r>
            <a:endParaRPr lang="en-US" altLang="zh-CN" sz="2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sz="2000" dirty="0" smtClean="0"/>
              <a:t>apache-tomcat-6.0.18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启动</a:t>
            </a:r>
            <a:r>
              <a:rPr lang="en-US" altLang="zh-CN" sz="2400" dirty="0"/>
              <a:t>T</a:t>
            </a:r>
            <a:r>
              <a:rPr lang="en-US" altLang="zh-CN" sz="2400" dirty="0" smtClean="0"/>
              <a:t>omcat</a:t>
            </a:r>
            <a:endParaRPr lang="en-US" altLang="zh-CN" sz="24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sz="2000" dirty="0" smtClean="0">
                <a:hlinkClick r:id="rId2"/>
              </a:rPr>
              <a:t>http://localhost:8080/minioa</a:t>
            </a:r>
            <a:r>
              <a:rPr lang="zh-CN" altLang="en-US" sz="2000" dirty="0" smtClean="0"/>
              <a:t>，初始用户名</a:t>
            </a:r>
            <a:r>
              <a:rPr lang="en-US" altLang="zh-CN" sz="2000" dirty="0" smtClean="0"/>
              <a:t>admin</a:t>
            </a:r>
            <a:r>
              <a:rPr lang="zh-CN" altLang="en-US" sz="2000" dirty="0" smtClean="0"/>
              <a:t>，密码</a:t>
            </a:r>
            <a:r>
              <a:rPr lang="en-US" altLang="zh-CN" sz="2000" dirty="0" smtClean="0"/>
              <a:t>123456</a:t>
            </a:r>
            <a:endParaRPr lang="en-US" altLang="zh-CN" sz="2000" dirty="0"/>
          </a:p>
          <a:p>
            <a:pPr marL="857250" lvl="1" indent="-457200">
              <a:buFont typeface="+mj-lt"/>
              <a:buAutoNum type="arabicPeriod"/>
            </a:pP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MiniOA</a:t>
            </a:r>
            <a:r>
              <a:rPr lang="zh-CN" altLang="en-US" dirty="0" smtClean="0"/>
              <a:t>安装部署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7CD7-3646-4381-98E1-D4D2B25C599F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4751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MiniOA</a:t>
            </a:r>
            <a:r>
              <a:rPr lang="zh-CN" altLang="en-US" dirty="0" smtClean="0"/>
              <a:t>开发步骤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7CD7-3646-4381-98E1-D4D2B25C599F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5400000">
            <a:off x="638274" y="2842361"/>
            <a:ext cx="1476478" cy="178356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任意多边形 9"/>
          <p:cNvSpPr/>
          <p:nvPr/>
        </p:nvSpPr>
        <p:spPr>
          <a:xfrm>
            <a:off x="975251" y="1896121"/>
            <a:ext cx="1981739" cy="1189043"/>
          </a:xfrm>
          <a:custGeom>
            <a:avLst/>
            <a:gdLst>
              <a:gd name="connsiteX0" fmla="*/ 0 w 1981739"/>
              <a:gd name="connsiteY0" fmla="*/ 118904 h 1189043"/>
              <a:gd name="connsiteX1" fmla="*/ 118904 w 1981739"/>
              <a:gd name="connsiteY1" fmla="*/ 0 h 1189043"/>
              <a:gd name="connsiteX2" fmla="*/ 1862835 w 1981739"/>
              <a:gd name="connsiteY2" fmla="*/ 0 h 1189043"/>
              <a:gd name="connsiteX3" fmla="*/ 1981739 w 1981739"/>
              <a:gd name="connsiteY3" fmla="*/ 118904 h 1189043"/>
              <a:gd name="connsiteX4" fmla="*/ 1981739 w 1981739"/>
              <a:gd name="connsiteY4" fmla="*/ 1070139 h 1189043"/>
              <a:gd name="connsiteX5" fmla="*/ 1862835 w 1981739"/>
              <a:gd name="connsiteY5" fmla="*/ 1189043 h 1189043"/>
              <a:gd name="connsiteX6" fmla="*/ 118904 w 1981739"/>
              <a:gd name="connsiteY6" fmla="*/ 1189043 h 1189043"/>
              <a:gd name="connsiteX7" fmla="*/ 0 w 1981739"/>
              <a:gd name="connsiteY7" fmla="*/ 1070139 h 1189043"/>
              <a:gd name="connsiteX8" fmla="*/ 0 w 1981739"/>
              <a:gd name="connsiteY8" fmla="*/ 118904 h 11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739" h="1189043">
                <a:moveTo>
                  <a:pt x="0" y="118904"/>
                </a:moveTo>
                <a:cubicBezTo>
                  <a:pt x="0" y="53235"/>
                  <a:pt x="53235" y="0"/>
                  <a:pt x="118904" y="0"/>
                </a:cubicBezTo>
                <a:lnTo>
                  <a:pt x="1862835" y="0"/>
                </a:lnTo>
                <a:cubicBezTo>
                  <a:pt x="1928504" y="0"/>
                  <a:pt x="1981739" y="53235"/>
                  <a:pt x="1981739" y="118904"/>
                </a:cubicBezTo>
                <a:lnTo>
                  <a:pt x="1981739" y="1070139"/>
                </a:lnTo>
                <a:cubicBezTo>
                  <a:pt x="1981739" y="1135808"/>
                  <a:pt x="1928504" y="1189043"/>
                  <a:pt x="1862835" y="1189043"/>
                </a:cubicBezTo>
                <a:lnTo>
                  <a:pt x="118904" y="1189043"/>
                </a:lnTo>
                <a:cubicBezTo>
                  <a:pt x="53235" y="1189043"/>
                  <a:pt x="0" y="1135808"/>
                  <a:pt x="0" y="1070139"/>
                </a:cubicBezTo>
                <a:lnTo>
                  <a:pt x="0" y="11890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026" tIns="111026" rIns="111026" bIns="1110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设计表单字段并创建表</a:t>
            </a:r>
            <a:endParaRPr lang="zh-CN" altLang="en-US" sz="2000" kern="1200" dirty="0"/>
          </a:p>
        </p:txBody>
      </p:sp>
      <p:sp>
        <p:nvSpPr>
          <p:cNvPr id="11" name="矩形 10"/>
          <p:cNvSpPr/>
          <p:nvPr/>
        </p:nvSpPr>
        <p:spPr>
          <a:xfrm rot="5400000">
            <a:off x="638274" y="4328665"/>
            <a:ext cx="1476478" cy="178356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任意多边形 11"/>
          <p:cNvSpPr/>
          <p:nvPr/>
        </p:nvSpPr>
        <p:spPr>
          <a:xfrm>
            <a:off x="975251" y="3382426"/>
            <a:ext cx="1981739" cy="1189043"/>
          </a:xfrm>
          <a:custGeom>
            <a:avLst/>
            <a:gdLst>
              <a:gd name="connsiteX0" fmla="*/ 0 w 1981739"/>
              <a:gd name="connsiteY0" fmla="*/ 118904 h 1189043"/>
              <a:gd name="connsiteX1" fmla="*/ 118904 w 1981739"/>
              <a:gd name="connsiteY1" fmla="*/ 0 h 1189043"/>
              <a:gd name="connsiteX2" fmla="*/ 1862835 w 1981739"/>
              <a:gd name="connsiteY2" fmla="*/ 0 h 1189043"/>
              <a:gd name="connsiteX3" fmla="*/ 1981739 w 1981739"/>
              <a:gd name="connsiteY3" fmla="*/ 118904 h 1189043"/>
              <a:gd name="connsiteX4" fmla="*/ 1981739 w 1981739"/>
              <a:gd name="connsiteY4" fmla="*/ 1070139 h 1189043"/>
              <a:gd name="connsiteX5" fmla="*/ 1862835 w 1981739"/>
              <a:gd name="connsiteY5" fmla="*/ 1189043 h 1189043"/>
              <a:gd name="connsiteX6" fmla="*/ 118904 w 1981739"/>
              <a:gd name="connsiteY6" fmla="*/ 1189043 h 1189043"/>
              <a:gd name="connsiteX7" fmla="*/ 0 w 1981739"/>
              <a:gd name="connsiteY7" fmla="*/ 1070139 h 1189043"/>
              <a:gd name="connsiteX8" fmla="*/ 0 w 1981739"/>
              <a:gd name="connsiteY8" fmla="*/ 118904 h 11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739" h="1189043">
                <a:moveTo>
                  <a:pt x="0" y="118904"/>
                </a:moveTo>
                <a:cubicBezTo>
                  <a:pt x="0" y="53235"/>
                  <a:pt x="53235" y="0"/>
                  <a:pt x="118904" y="0"/>
                </a:cubicBezTo>
                <a:lnTo>
                  <a:pt x="1862835" y="0"/>
                </a:lnTo>
                <a:cubicBezTo>
                  <a:pt x="1928504" y="0"/>
                  <a:pt x="1981739" y="53235"/>
                  <a:pt x="1981739" y="118904"/>
                </a:cubicBezTo>
                <a:lnTo>
                  <a:pt x="1981739" y="1070139"/>
                </a:lnTo>
                <a:cubicBezTo>
                  <a:pt x="1981739" y="1135808"/>
                  <a:pt x="1928504" y="1189043"/>
                  <a:pt x="1862835" y="1189043"/>
                </a:cubicBezTo>
                <a:lnTo>
                  <a:pt x="118904" y="1189043"/>
                </a:lnTo>
                <a:cubicBezTo>
                  <a:pt x="53235" y="1189043"/>
                  <a:pt x="0" y="1135808"/>
                  <a:pt x="0" y="1070139"/>
                </a:cubicBezTo>
                <a:lnTo>
                  <a:pt x="0" y="11890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026" tIns="111026" rIns="111026" bIns="1110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创建</a:t>
            </a:r>
            <a:r>
              <a:rPr lang="en-US" altLang="en-US" sz="2000" kern="1200" dirty="0" smtClean="0"/>
              <a:t>hbm.xml</a:t>
            </a:r>
            <a:r>
              <a:rPr lang="zh-CN" altLang="en-US" sz="2000" kern="1200" dirty="0" smtClean="0"/>
              <a:t>配置文件</a:t>
            </a:r>
            <a:endParaRPr lang="zh-CN" altLang="en-US" sz="2000" kern="1200" dirty="0"/>
          </a:p>
        </p:txBody>
      </p:sp>
      <p:sp>
        <p:nvSpPr>
          <p:cNvPr id="13" name="矩形 12"/>
          <p:cNvSpPr/>
          <p:nvPr/>
        </p:nvSpPr>
        <p:spPr>
          <a:xfrm>
            <a:off x="1381425" y="5071817"/>
            <a:ext cx="2625886" cy="178356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任意多边形 13"/>
          <p:cNvSpPr/>
          <p:nvPr/>
        </p:nvSpPr>
        <p:spPr>
          <a:xfrm>
            <a:off x="975251" y="4868730"/>
            <a:ext cx="1981739" cy="1189043"/>
          </a:xfrm>
          <a:custGeom>
            <a:avLst/>
            <a:gdLst>
              <a:gd name="connsiteX0" fmla="*/ 0 w 1981739"/>
              <a:gd name="connsiteY0" fmla="*/ 118904 h 1189043"/>
              <a:gd name="connsiteX1" fmla="*/ 118904 w 1981739"/>
              <a:gd name="connsiteY1" fmla="*/ 0 h 1189043"/>
              <a:gd name="connsiteX2" fmla="*/ 1862835 w 1981739"/>
              <a:gd name="connsiteY2" fmla="*/ 0 h 1189043"/>
              <a:gd name="connsiteX3" fmla="*/ 1981739 w 1981739"/>
              <a:gd name="connsiteY3" fmla="*/ 118904 h 1189043"/>
              <a:gd name="connsiteX4" fmla="*/ 1981739 w 1981739"/>
              <a:gd name="connsiteY4" fmla="*/ 1070139 h 1189043"/>
              <a:gd name="connsiteX5" fmla="*/ 1862835 w 1981739"/>
              <a:gd name="connsiteY5" fmla="*/ 1189043 h 1189043"/>
              <a:gd name="connsiteX6" fmla="*/ 118904 w 1981739"/>
              <a:gd name="connsiteY6" fmla="*/ 1189043 h 1189043"/>
              <a:gd name="connsiteX7" fmla="*/ 0 w 1981739"/>
              <a:gd name="connsiteY7" fmla="*/ 1070139 h 1189043"/>
              <a:gd name="connsiteX8" fmla="*/ 0 w 1981739"/>
              <a:gd name="connsiteY8" fmla="*/ 118904 h 11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739" h="1189043">
                <a:moveTo>
                  <a:pt x="0" y="118904"/>
                </a:moveTo>
                <a:cubicBezTo>
                  <a:pt x="0" y="53235"/>
                  <a:pt x="53235" y="0"/>
                  <a:pt x="118904" y="0"/>
                </a:cubicBezTo>
                <a:lnTo>
                  <a:pt x="1862835" y="0"/>
                </a:lnTo>
                <a:cubicBezTo>
                  <a:pt x="1928504" y="0"/>
                  <a:pt x="1981739" y="53235"/>
                  <a:pt x="1981739" y="118904"/>
                </a:cubicBezTo>
                <a:lnTo>
                  <a:pt x="1981739" y="1070139"/>
                </a:lnTo>
                <a:cubicBezTo>
                  <a:pt x="1981739" y="1135808"/>
                  <a:pt x="1928504" y="1189043"/>
                  <a:pt x="1862835" y="1189043"/>
                </a:cubicBezTo>
                <a:lnTo>
                  <a:pt x="118904" y="1189043"/>
                </a:lnTo>
                <a:cubicBezTo>
                  <a:pt x="53235" y="1189043"/>
                  <a:pt x="0" y="1135808"/>
                  <a:pt x="0" y="1070139"/>
                </a:cubicBezTo>
                <a:lnTo>
                  <a:pt x="0" y="11890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026" tIns="111026" rIns="111026" bIns="1110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追加</a:t>
            </a:r>
            <a:r>
              <a:rPr lang="en-US" altLang="en-US" sz="2000" kern="1200" dirty="0" smtClean="0"/>
              <a:t>hibernate.cfg.xml</a:t>
            </a:r>
            <a:endParaRPr lang="zh-CN" altLang="en-US" sz="2000" kern="1200" dirty="0"/>
          </a:p>
        </p:txBody>
      </p:sp>
      <p:sp>
        <p:nvSpPr>
          <p:cNvPr id="15" name="矩形 14"/>
          <p:cNvSpPr/>
          <p:nvPr/>
        </p:nvSpPr>
        <p:spPr>
          <a:xfrm rot="16200000">
            <a:off x="3273986" y="4328665"/>
            <a:ext cx="1476478" cy="178356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任意多边形 15"/>
          <p:cNvSpPr/>
          <p:nvPr/>
        </p:nvSpPr>
        <p:spPr>
          <a:xfrm>
            <a:off x="3610964" y="4868730"/>
            <a:ext cx="1981739" cy="1189043"/>
          </a:xfrm>
          <a:custGeom>
            <a:avLst/>
            <a:gdLst>
              <a:gd name="connsiteX0" fmla="*/ 0 w 1981739"/>
              <a:gd name="connsiteY0" fmla="*/ 118904 h 1189043"/>
              <a:gd name="connsiteX1" fmla="*/ 118904 w 1981739"/>
              <a:gd name="connsiteY1" fmla="*/ 0 h 1189043"/>
              <a:gd name="connsiteX2" fmla="*/ 1862835 w 1981739"/>
              <a:gd name="connsiteY2" fmla="*/ 0 h 1189043"/>
              <a:gd name="connsiteX3" fmla="*/ 1981739 w 1981739"/>
              <a:gd name="connsiteY3" fmla="*/ 118904 h 1189043"/>
              <a:gd name="connsiteX4" fmla="*/ 1981739 w 1981739"/>
              <a:gd name="connsiteY4" fmla="*/ 1070139 h 1189043"/>
              <a:gd name="connsiteX5" fmla="*/ 1862835 w 1981739"/>
              <a:gd name="connsiteY5" fmla="*/ 1189043 h 1189043"/>
              <a:gd name="connsiteX6" fmla="*/ 118904 w 1981739"/>
              <a:gd name="connsiteY6" fmla="*/ 1189043 h 1189043"/>
              <a:gd name="connsiteX7" fmla="*/ 0 w 1981739"/>
              <a:gd name="connsiteY7" fmla="*/ 1070139 h 1189043"/>
              <a:gd name="connsiteX8" fmla="*/ 0 w 1981739"/>
              <a:gd name="connsiteY8" fmla="*/ 118904 h 11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739" h="1189043">
                <a:moveTo>
                  <a:pt x="0" y="118904"/>
                </a:moveTo>
                <a:cubicBezTo>
                  <a:pt x="0" y="53235"/>
                  <a:pt x="53235" y="0"/>
                  <a:pt x="118904" y="0"/>
                </a:cubicBezTo>
                <a:lnTo>
                  <a:pt x="1862835" y="0"/>
                </a:lnTo>
                <a:cubicBezTo>
                  <a:pt x="1928504" y="0"/>
                  <a:pt x="1981739" y="53235"/>
                  <a:pt x="1981739" y="118904"/>
                </a:cubicBezTo>
                <a:lnTo>
                  <a:pt x="1981739" y="1070139"/>
                </a:lnTo>
                <a:cubicBezTo>
                  <a:pt x="1981739" y="1135808"/>
                  <a:pt x="1928504" y="1189043"/>
                  <a:pt x="1862835" y="1189043"/>
                </a:cubicBezTo>
                <a:lnTo>
                  <a:pt x="118904" y="1189043"/>
                </a:lnTo>
                <a:cubicBezTo>
                  <a:pt x="53235" y="1189043"/>
                  <a:pt x="0" y="1135808"/>
                  <a:pt x="0" y="1070139"/>
                </a:cubicBezTo>
                <a:lnTo>
                  <a:pt x="0" y="11890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026" tIns="111026" rIns="111026" bIns="1110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创建</a:t>
            </a:r>
            <a:r>
              <a:rPr lang="en-US" altLang="en-US" sz="2000" kern="1200" dirty="0" smtClean="0"/>
              <a:t>java</a:t>
            </a:r>
            <a:r>
              <a:rPr lang="zh-CN" altLang="en-US" sz="2000" kern="1200" dirty="0" smtClean="0"/>
              <a:t>文件</a:t>
            </a:r>
            <a:endParaRPr lang="zh-CN" altLang="en-US" sz="2000" kern="1200" dirty="0"/>
          </a:p>
        </p:txBody>
      </p:sp>
      <p:sp>
        <p:nvSpPr>
          <p:cNvPr id="17" name="矩形 16"/>
          <p:cNvSpPr/>
          <p:nvPr/>
        </p:nvSpPr>
        <p:spPr>
          <a:xfrm rot="16200000">
            <a:off x="3273986" y="2842361"/>
            <a:ext cx="1476478" cy="178356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8" name="任意多边形 17"/>
          <p:cNvSpPr/>
          <p:nvPr/>
        </p:nvSpPr>
        <p:spPr>
          <a:xfrm>
            <a:off x="3610964" y="3382426"/>
            <a:ext cx="1981739" cy="1189043"/>
          </a:xfrm>
          <a:custGeom>
            <a:avLst/>
            <a:gdLst>
              <a:gd name="connsiteX0" fmla="*/ 0 w 1981739"/>
              <a:gd name="connsiteY0" fmla="*/ 118904 h 1189043"/>
              <a:gd name="connsiteX1" fmla="*/ 118904 w 1981739"/>
              <a:gd name="connsiteY1" fmla="*/ 0 h 1189043"/>
              <a:gd name="connsiteX2" fmla="*/ 1862835 w 1981739"/>
              <a:gd name="connsiteY2" fmla="*/ 0 h 1189043"/>
              <a:gd name="connsiteX3" fmla="*/ 1981739 w 1981739"/>
              <a:gd name="connsiteY3" fmla="*/ 118904 h 1189043"/>
              <a:gd name="connsiteX4" fmla="*/ 1981739 w 1981739"/>
              <a:gd name="connsiteY4" fmla="*/ 1070139 h 1189043"/>
              <a:gd name="connsiteX5" fmla="*/ 1862835 w 1981739"/>
              <a:gd name="connsiteY5" fmla="*/ 1189043 h 1189043"/>
              <a:gd name="connsiteX6" fmla="*/ 118904 w 1981739"/>
              <a:gd name="connsiteY6" fmla="*/ 1189043 h 1189043"/>
              <a:gd name="connsiteX7" fmla="*/ 0 w 1981739"/>
              <a:gd name="connsiteY7" fmla="*/ 1070139 h 1189043"/>
              <a:gd name="connsiteX8" fmla="*/ 0 w 1981739"/>
              <a:gd name="connsiteY8" fmla="*/ 118904 h 11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739" h="1189043">
                <a:moveTo>
                  <a:pt x="0" y="118904"/>
                </a:moveTo>
                <a:cubicBezTo>
                  <a:pt x="0" y="53235"/>
                  <a:pt x="53235" y="0"/>
                  <a:pt x="118904" y="0"/>
                </a:cubicBezTo>
                <a:lnTo>
                  <a:pt x="1862835" y="0"/>
                </a:lnTo>
                <a:cubicBezTo>
                  <a:pt x="1928504" y="0"/>
                  <a:pt x="1981739" y="53235"/>
                  <a:pt x="1981739" y="118904"/>
                </a:cubicBezTo>
                <a:lnTo>
                  <a:pt x="1981739" y="1070139"/>
                </a:lnTo>
                <a:cubicBezTo>
                  <a:pt x="1981739" y="1135808"/>
                  <a:pt x="1928504" y="1189043"/>
                  <a:pt x="1862835" y="1189043"/>
                </a:cubicBezTo>
                <a:lnTo>
                  <a:pt x="118904" y="1189043"/>
                </a:lnTo>
                <a:cubicBezTo>
                  <a:pt x="53235" y="1189043"/>
                  <a:pt x="0" y="1135808"/>
                  <a:pt x="0" y="1070139"/>
                </a:cubicBezTo>
                <a:lnTo>
                  <a:pt x="0" y="11890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026" tIns="111026" rIns="111026" bIns="1110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配置</a:t>
            </a:r>
            <a:r>
              <a:rPr lang="en-US" altLang="en-US" sz="2000" kern="1200" dirty="0" smtClean="0"/>
              <a:t>faces-config.xml</a:t>
            </a:r>
            <a:endParaRPr lang="zh-CN" altLang="en-US" sz="2000" kern="1200" dirty="0"/>
          </a:p>
        </p:txBody>
      </p:sp>
      <p:sp>
        <p:nvSpPr>
          <p:cNvPr id="19" name="矩形 18"/>
          <p:cNvSpPr/>
          <p:nvPr/>
        </p:nvSpPr>
        <p:spPr>
          <a:xfrm>
            <a:off x="4017138" y="2099208"/>
            <a:ext cx="2625886" cy="178356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" name="任意多边形 19"/>
          <p:cNvSpPr/>
          <p:nvPr/>
        </p:nvSpPr>
        <p:spPr>
          <a:xfrm>
            <a:off x="3610964" y="1896121"/>
            <a:ext cx="1981739" cy="1189043"/>
          </a:xfrm>
          <a:custGeom>
            <a:avLst/>
            <a:gdLst>
              <a:gd name="connsiteX0" fmla="*/ 0 w 1981739"/>
              <a:gd name="connsiteY0" fmla="*/ 118904 h 1189043"/>
              <a:gd name="connsiteX1" fmla="*/ 118904 w 1981739"/>
              <a:gd name="connsiteY1" fmla="*/ 0 h 1189043"/>
              <a:gd name="connsiteX2" fmla="*/ 1862835 w 1981739"/>
              <a:gd name="connsiteY2" fmla="*/ 0 h 1189043"/>
              <a:gd name="connsiteX3" fmla="*/ 1981739 w 1981739"/>
              <a:gd name="connsiteY3" fmla="*/ 118904 h 1189043"/>
              <a:gd name="connsiteX4" fmla="*/ 1981739 w 1981739"/>
              <a:gd name="connsiteY4" fmla="*/ 1070139 h 1189043"/>
              <a:gd name="connsiteX5" fmla="*/ 1862835 w 1981739"/>
              <a:gd name="connsiteY5" fmla="*/ 1189043 h 1189043"/>
              <a:gd name="connsiteX6" fmla="*/ 118904 w 1981739"/>
              <a:gd name="connsiteY6" fmla="*/ 1189043 h 1189043"/>
              <a:gd name="connsiteX7" fmla="*/ 0 w 1981739"/>
              <a:gd name="connsiteY7" fmla="*/ 1070139 h 1189043"/>
              <a:gd name="connsiteX8" fmla="*/ 0 w 1981739"/>
              <a:gd name="connsiteY8" fmla="*/ 118904 h 11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739" h="1189043">
                <a:moveTo>
                  <a:pt x="0" y="118904"/>
                </a:moveTo>
                <a:cubicBezTo>
                  <a:pt x="0" y="53235"/>
                  <a:pt x="53235" y="0"/>
                  <a:pt x="118904" y="0"/>
                </a:cubicBezTo>
                <a:lnTo>
                  <a:pt x="1862835" y="0"/>
                </a:lnTo>
                <a:cubicBezTo>
                  <a:pt x="1928504" y="0"/>
                  <a:pt x="1981739" y="53235"/>
                  <a:pt x="1981739" y="118904"/>
                </a:cubicBezTo>
                <a:lnTo>
                  <a:pt x="1981739" y="1070139"/>
                </a:lnTo>
                <a:cubicBezTo>
                  <a:pt x="1981739" y="1135808"/>
                  <a:pt x="1928504" y="1189043"/>
                  <a:pt x="1862835" y="1189043"/>
                </a:cubicBezTo>
                <a:lnTo>
                  <a:pt x="118904" y="1189043"/>
                </a:lnTo>
                <a:cubicBezTo>
                  <a:pt x="53235" y="1189043"/>
                  <a:pt x="0" y="1135808"/>
                  <a:pt x="0" y="1070139"/>
                </a:cubicBezTo>
                <a:lnTo>
                  <a:pt x="0" y="11890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026" tIns="111026" rIns="111026" bIns="1110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创建</a:t>
            </a:r>
            <a:r>
              <a:rPr lang="en-US" altLang="en-US" sz="2000" kern="1200" dirty="0" err="1" smtClean="0"/>
              <a:t>xhtml</a:t>
            </a:r>
            <a:r>
              <a:rPr lang="zh-CN" altLang="en-US" sz="2000" kern="1200" dirty="0" smtClean="0"/>
              <a:t>页</a:t>
            </a:r>
            <a:endParaRPr lang="zh-CN" altLang="en-US" sz="2000" kern="1200" dirty="0"/>
          </a:p>
        </p:txBody>
      </p:sp>
      <p:sp>
        <p:nvSpPr>
          <p:cNvPr id="21" name="矩形 20"/>
          <p:cNvSpPr/>
          <p:nvPr/>
        </p:nvSpPr>
        <p:spPr>
          <a:xfrm rot="5400000">
            <a:off x="5909699" y="2842361"/>
            <a:ext cx="1476478" cy="178356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2" name="任意多边形 21"/>
          <p:cNvSpPr/>
          <p:nvPr/>
        </p:nvSpPr>
        <p:spPr>
          <a:xfrm>
            <a:off x="6246677" y="1896121"/>
            <a:ext cx="1981739" cy="1189043"/>
          </a:xfrm>
          <a:custGeom>
            <a:avLst/>
            <a:gdLst>
              <a:gd name="connsiteX0" fmla="*/ 0 w 1981739"/>
              <a:gd name="connsiteY0" fmla="*/ 118904 h 1189043"/>
              <a:gd name="connsiteX1" fmla="*/ 118904 w 1981739"/>
              <a:gd name="connsiteY1" fmla="*/ 0 h 1189043"/>
              <a:gd name="connsiteX2" fmla="*/ 1862835 w 1981739"/>
              <a:gd name="connsiteY2" fmla="*/ 0 h 1189043"/>
              <a:gd name="connsiteX3" fmla="*/ 1981739 w 1981739"/>
              <a:gd name="connsiteY3" fmla="*/ 118904 h 1189043"/>
              <a:gd name="connsiteX4" fmla="*/ 1981739 w 1981739"/>
              <a:gd name="connsiteY4" fmla="*/ 1070139 h 1189043"/>
              <a:gd name="connsiteX5" fmla="*/ 1862835 w 1981739"/>
              <a:gd name="connsiteY5" fmla="*/ 1189043 h 1189043"/>
              <a:gd name="connsiteX6" fmla="*/ 118904 w 1981739"/>
              <a:gd name="connsiteY6" fmla="*/ 1189043 h 1189043"/>
              <a:gd name="connsiteX7" fmla="*/ 0 w 1981739"/>
              <a:gd name="connsiteY7" fmla="*/ 1070139 h 1189043"/>
              <a:gd name="connsiteX8" fmla="*/ 0 w 1981739"/>
              <a:gd name="connsiteY8" fmla="*/ 118904 h 11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739" h="1189043">
                <a:moveTo>
                  <a:pt x="0" y="118904"/>
                </a:moveTo>
                <a:cubicBezTo>
                  <a:pt x="0" y="53235"/>
                  <a:pt x="53235" y="0"/>
                  <a:pt x="118904" y="0"/>
                </a:cubicBezTo>
                <a:lnTo>
                  <a:pt x="1862835" y="0"/>
                </a:lnTo>
                <a:cubicBezTo>
                  <a:pt x="1928504" y="0"/>
                  <a:pt x="1981739" y="53235"/>
                  <a:pt x="1981739" y="118904"/>
                </a:cubicBezTo>
                <a:lnTo>
                  <a:pt x="1981739" y="1070139"/>
                </a:lnTo>
                <a:cubicBezTo>
                  <a:pt x="1981739" y="1135808"/>
                  <a:pt x="1928504" y="1189043"/>
                  <a:pt x="1862835" y="1189043"/>
                </a:cubicBezTo>
                <a:lnTo>
                  <a:pt x="118904" y="1189043"/>
                </a:lnTo>
                <a:cubicBezTo>
                  <a:pt x="53235" y="1189043"/>
                  <a:pt x="0" y="1135808"/>
                  <a:pt x="0" y="1070139"/>
                </a:cubicBezTo>
                <a:lnTo>
                  <a:pt x="0" y="11890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026" tIns="111026" rIns="111026" bIns="1110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定义操作权限和配置菜单</a:t>
            </a:r>
            <a:endParaRPr lang="zh-CN" altLang="en-US" sz="2000" kern="1200" dirty="0"/>
          </a:p>
        </p:txBody>
      </p:sp>
      <p:sp>
        <p:nvSpPr>
          <p:cNvPr id="23" name="任意多边形 22"/>
          <p:cNvSpPr/>
          <p:nvPr/>
        </p:nvSpPr>
        <p:spPr>
          <a:xfrm>
            <a:off x="6246677" y="3382426"/>
            <a:ext cx="1981739" cy="1189043"/>
          </a:xfrm>
          <a:custGeom>
            <a:avLst/>
            <a:gdLst>
              <a:gd name="connsiteX0" fmla="*/ 0 w 1981739"/>
              <a:gd name="connsiteY0" fmla="*/ 118904 h 1189043"/>
              <a:gd name="connsiteX1" fmla="*/ 118904 w 1981739"/>
              <a:gd name="connsiteY1" fmla="*/ 0 h 1189043"/>
              <a:gd name="connsiteX2" fmla="*/ 1862835 w 1981739"/>
              <a:gd name="connsiteY2" fmla="*/ 0 h 1189043"/>
              <a:gd name="connsiteX3" fmla="*/ 1981739 w 1981739"/>
              <a:gd name="connsiteY3" fmla="*/ 118904 h 1189043"/>
              <a:gd name="connsiteX4" fmla="*/ 1981739 w 1981739"/>
              <a:gd name="connsiteY4" fmla="*/ 1070139 h 1189043"/>
              <a:gd name="connsiteX5" fmla="*/ 1862835 w 1981739"/>
              <a:gd name="connsiteY5" fmla="*/ 1189043 h 1189043"/>
              <a:gd name="connsiteX6" fmla="*/ 118904 w 1981739"/>
              <a:gd name="connsiteY6" fmla="*/ 1189043 h 1189043"/>
              <a:gd name="connsiteX7" fmla="*/ 0 w 1981739"/>
              <a:gd name="connsiteY7" fmla="*/ 1070139 h 1189043"/>
              <a:gd name="connsiteX8" fmla="*/ 0 w 1981739"/>
              <a:gd name="connsiteY8" fmla="*/ 118904 h 11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739" h="1189043">
                <a:moveTo>
                  <a:pt x="0" y="118904"/>
                </a:moveTo>
                <a:cubicBezTo>
                  <a:pt x="0" y="53235"/>
                  <a:pt x="53235" y="0"/>
                  <a:pt x="118904" y="0"/>
                </a:cubicBezTo>
                <a:lnTo>
                  <a:pt x="1862835" y="0"/>
                </a:lnTo>
                <a:cubicBezTo>
                  <a:pt x="1928504" y="0"/>
                  <a:pt x="1981739" y="53235"/>
                  <a:pt x="1981739" y="118904"/>
                </a:cubicBezTo>
                <a:lnTo>
                  <a:pt x="1981739" y="1070139"/>
                </a:lnTo>
                <a:cubicBezTo>
                  <a:pt x="1981739" y="1135808"/>
                  <a:pt x="1928504" y="1189043"/>
                  <a:pt x="1862835" y="1189043"/>
                </a:cubicBezTo>
                <a:lnTo>
                  <a:pt x="118904" y="1189043"/>
                </a:lnTo>
                <a:cubicBezTo>
                  <a:pt x="53235" y="1189043"/>
                  <a:pt x="0" y="1135808"/>
                  <a:pt x="0" y="1070139"/>
                </a:cubicBezTo>
                <a:lnTo>
                  <a:pt x="0" y="11890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026" tIns="111026" rIns="111026" bIns="11102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设置操作权限和菜单权限</a:t>
            </a:r>
            <a:endParaRPr lang="zh-CN" alt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20808630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dai\桌面\QQ截图未命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45">
            <a:off x="5364088" y="2996952"/>
            <a:ext cx="1866900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项目网址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www.minioa.net</a:t>
            </a:r>
            <a:endParaRPr lang="en-US" altLang="zh-CN" sz="2000" dirty="0"/>
          </a:p>
          <a:p>
            <a:r>
              <a:rPr lang="en-US" altLang="zh-CN" sz="2400" dirty="0"/>
              <a:t>QQ</a:t>
            </a:r>
            <a:r>
              <a:rPr lang="zh-CN" altLang="en-US" sz="2400" dirty="0"/>
              <a:t>交流</a:t>
            </a:r>
            <a:r>
              <a:rPr lang="zh-CN" altLang="en-US" sz="2400" dirty="0" smtClean="0"/>
              <a:t>群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128161498</a:t>
            </a:r>
            <a:r>
              <a:rPr lang="zh-CN" altLang="en-US" sz="2000" dirty="0"/>
              <a:t>（已满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167971041</a:t>
            </a:r>
          </a:p>
          <a:p>
            <a:pPr lvl="1"/>
            <a:r>
              <a:rPr lang="en-US" altLang="zh-CN" sz="2000" dirty="0" smtClean="0"/>
              <a:t>168432371</a:t>
            </a:r>
          </a:p>
          <a:p>
            <a:pPr lvl="1"/>
            <a:r>
              <a:rPr lang="en-US" altLang="zh-CN" sz="2000" dirty="0" smtClean="0"/>
              <a:t>168433074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MiniOA</a:t>
            </a:r>
            <a:r>
              <a:rPr lang="zh-CN" altLang="en-US" dirty="0"/>
              <a:t>社区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7CD7-3646-4381-98E1-D4D2B25C599F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1026" name="Picture 2" descr="C:\Documents and Settings\dai\桌面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846" y="2060848"/>
            <a:ext cx="1866900" cy="35528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146036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程序员</a:t>
            </a:r>
            <a:endParaRPr lang="en-US" altLang="zh-CN" dirty="0" smtClean="0"/>
          </a:p>
          <a:p>
            <a:r>
              <a:rPr lang="zh-CN" altLang="en-US" dirty="0" smtClean="0"/>
              <a:t>企业</a:t>
            </a:r>
            <a:r>
              <a:rPr lang="en-US" altLang="zh-CN" dirty="0"/>
              <a:t>IT</a:t>
            </a:r>
            <a:r>
              <a:rPr lang="zh-CN" altLang="en-US" dirty="0"/>
              <a:t>管理</a:t>
            </a:r>
            <a:r>
              <a:rPr lang="zh-CN" altLang="en-US" dirty="0" smtClean="0"/>
              <a:t>人员</a:t>
            </a:r>
            <a:endParaRPr lang="en-US" altLang="zh-CN" dirty="0" smtClean="0"/>
          </a:p>
          <a:p>
            <a:r>
              <a:rPr lang="zh-CN" altLang="en-US" dirty="0" smtClean="0"/>
              <a:t>学生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培训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D83-C3E0-4F2E-B9CA-D9F2DB1C1E05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524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开发方向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6246-8B37-40C6-B443-72B942889083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965930142"/>
              </p:ext>
            </p:extLst>
          </p:nvPr>
        </p:nvGraphicFramePr>
        <p:xfrm>
          <a:off x="971600" y="1556792"/>
          <a:ext cx="7224464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1028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职业发展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1543-10BE-434F-B46A-0350D95D08F3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www.minioa.net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57200" y="1842445"/>
            <a:ext cx="8229600" cy="779625"/>
          </a:xfrm>
          <a:custGeom>
            <a:avLst/>
            <a:gdLst>
              <a:gd name="connsiteX0" fmla="*/ 0 w 8229600"/>
              <a:gd name="connsiteY0" fmla="*/ 0 h 779625"/>
              <a:gd name="connsiteX1" fmla="*/ 8229600 w 8229600"/>
              <a:gd name="connsiteY1" fmla="*/ 0 h 779625"/>
              <a:gd name="connsiteX2" fmla="*/ 8229600 w 8229600"/>
              <a:gd name="connsiteY2" fmla="*/ 779625 h 779625"/>
              <a:gd name="connsiteX3" fmla="*/ 0 w 8229600"/>
              <a:gd name="connsiteY3" fmla="*/ 779625 h 779625"/>
              <a:gd name="connsiteX4" fmla="*/ 0 w 8229600"/>
              <a:gd name="connsiteY4" fmla="*/ 0 h 77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779625">
                <a:moveTo>
                  <a:pt x="0" y="0"/>
                </a:moveTo>
                <a:lnTo>
                  <a:pt x="8229600" y="0"/>
                </a:lnTo>
                <a:lnTo>
                  <a:pt x="8229600" y="779625"/>
                </a:lnTo>
                <a:lnTo>
                  <a:pt x="0" y="779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638708" tIns="374904" rIns="638708" bIns="128016" numCol="1" spcCol="1270" anchor="t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800" kern="1200" dirty="0" smtClean="0"/>
              <a:t>微软</a:t>
            </a:r>
            <a:r>
              <a:rPr lang="en-US" altLang="zh-CN" sz="1800" kern="1200" dirty="0" smtClean="0"/>
              <a:t>, </a:t>
            </a:r>
            <a:r>
              <a:rPr lang="en-US" altLang="en-US" sz="1800" kern="1200" dirty="0" smtClean="0"/>
              <a:t>Oracle</a:t>
            </a:r>
            <a:r>
              <a:rPr lang="en-US" altLang="zh-CN" sz="1800" kern="1200" dirty="0" smtClean="0"/>
              <a:t>, </a:t>
            </a:r>
            <a:r>
              <a:rPr lang="en-US" altLang="en-US" sz="1800" kern="1200" dirty="0" smtClean="0"/>
              <a:t>IBM</a:t>
            </a:r>
            <a:r>
              <a:rPr lang="en-US" altLang="zh-CN" sz="1800" kern="1200" dirty="0" smtClean="0"/>
              <a:t>, </a:t>
            </a:r>
            <a:r>
              <a:rPr lang="en-US" altLang="en-US" sz="1800" kern="1200" dirty="0" smtClean="0"/>
              <a:t>Google</a:t>
            </a:r>
            <a:r>
              <a:rPr lang="en-US" altLang="zh-CN" sz="1800" kern="1200" dirty="0" smtClean="0"/>
              <a:t>, </a:t>
            </a:r>
            <a:r>
              <a:rPr lang="en-US" altLang="en-US" sz="1800" kern="1200" dirty="0" err="1" smtClean="0"/>
              <a:t>Baidu</a:t>
            </a:r>
            <a:r>
              <a:rPr lang="en-US" altLang="zh-CN" sz="1800" kern="1200" dirty="0" smtClean="0"/>
              <a:t>, </a:t>
            </a:r>
            <a:r>
              <a:rPr lang="zh-CN" altLang="en-US" sz="1800" kern="1200" dirty="0" smtClean="0"/>
              <a:t>腾讯</a:t>
            </a:r>
            <a:r>
              <a:rPr lang="en-US" altLang="zh-CN" sz="1800" kern="1200" dirty="0" smtClean="0"/>
              <a:t>, </a:t>
            </a:r>
            <a:r>
              <a:rPr lang="zh-CN" altLang="en-US" sz="1800" kern="1200" dirty="0" smtClean="0"/>
              <a:t>阿里巴巴</a:t>
            </a:r>
            <a:endParaRPr lang="zh-CN" altLang="en-US" sz="1800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868680" y="1576765"/>
            <a:ext cx="5760720" cy="531360"/>
          </a:xfrm>
          <a:custGeom>
            <a:avLst/>
            <a:gdLst>
              <a:gd name="connsiteX0" fmla="*/ 0 w 5760720"/>
              <a:gd name="connsiteY0" fmla="*/ 88562 h 531360"/>
              <a:gd name="connsiteX1" fmla="*/ 88562 w 5760720"/>
              <a:gd name="connsiteY1" fmla="*/ 0 h 531360"/>
              <a:gd name="connsiteX2" fmla="*/ 5672158 w 5760720"/>
              <a:gd name="connsiteY2" fmla="*/ 0 h 531360"/>
              <a:gd name="connsiteX3" fmla="*/ 5760720 w 5760720"/>
              <a:gd name="connsiteY3" fmla="*/ 88562 h 531360"/>
              <a:gd name="connsiteX4" fmla="*/ 5760720 w 5760720"/>
              <a:gd name="connsiteY4" fmla="*/ 442798 h 531360"/>
              <a:gd name="connsiteX5" fmla="*/ 5672158 w 5760720"/>
              <a:gd name="connsiteY5" fmla="*/ 531360 h 531360"/>
              <a:gd name="connsiteX6" fmla="*/ 88562 w 5760720"/>
              <a:gd name="connsiteY6" fmla="*/ 531360 h 531360"/>
              <a:gd name="connsiteX7" fmla="*/ 0 w 5760720"/>
              <a:gd name="connsiteY7" fmla="*/ 442798 h 531360"/>
              <a:gd name="connsiteX8" fmla="*/ 0 w 5760720"/>
              <a:gd name="connsiteY8" fmla="*/ 88562 h 53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720" h="531360">
                <a:moveTo>
                  <a:pt x="0" y="88562"/>
                </a:moveTo>
                <a:cubicBezTo>
                  <a:pt x="0" y="39651"/>
                  <a:pt x="39651" y="0"/>
                  <a:pt x="88562" y="0"/>
                </a:cubicBezTo>
                <a:lnTo>
                  <a:pt x="5672158" y="0"/>
                </a:lnTo>
                <a:cubicBezTo>
                  <a:pt x="5721069" y="0"/>
                  <a:pt x="5760720" y="39651"/>
                  <a:pt x="5760720" y="88562"/>
                </a:cubicBezTo>
                <a:lnTo>
                  <a:pt x="5760720" y="442798"/>
                </a:lnTo>
                <a:cubicBezTo>
                  <a:pt x="5760720" y="491709"/>
                  <a:pt x="5721069" y="531360"/>
                  <a:pt x="5672158" y="531360"/>
                </a:cubicBezTo>
                <a:lnTo>
                  <a:pt x="88562" y="531360"/>
                </a:lnTo>
                <a:cubicBezTo>
                  <a:pt x="39651" y="531360"/>
                  <a:pt x="0" y="491709"/>
                  <a:pt x="0" y="442798"/>
                </a:cubicBezTo>
                <a:lnTo>
                  <a:pt x="0" y="88562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243681" tIns="25939" rIns="243681" bIns="25939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著名软件公司</a:t>
            </a:r>
            <a:endParaRPr lang="zh-CN" altLang="en-US" sz="1800" kern="1200" dirty="0"/>
          </a:p>
        </p:txBody>
      </p:sp>
      <p:sp>
        <p:nvSpPr>
          <p:cNvPr id="13" name="任意多边形 12"/>
          <p:cNvSpPr/>
          <p:nvPr/>
        </p:nvSpPr>
        <p:spPr>
          <a:xfrm>
            <a:off x="457200" y="2984950"/>
            <a:ext cx="8229600" cy="779625"/>
          </a:xfrm>
          <a:custGeom>
            <a:avLst/>
            <a:gdLst>
              <a:gd name="connsiteX0" fmla="*/ 0 w 8229600"/>
              <a:gd name="connsiteY0" fmla="*/ 0 h 779625"/>
              <a:gd name="connsiteX1" fmla="*/ 8229600 w 8229600"/>
              <a:gd name="connsiteY1" fmla="*/ 0 h 779625"/>
              <a:gd name="connsiteX2" fmla="*/ 8229600 w 8229600"/>
              <a:gd name="connsiteY2" fmla="*/ 779625 h 779625"/>
              <a:gd name="connsiteX3" fmla="*/ 0 w 8229600"/>
              <a:gd name="connsiteY3" fmla="*/ 779625 h 779625"/>
              <a:gd name="connsiteX4" fmla="*/ 0 w 8229600"/>
              <a:gd name="connsiteY4" fmla="*/ 0 h 77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779625">
                <a:moveTo>
                  <a:pt x="0" y="0"/>
                </a:moveTo>
                <a:lnTo>
                  <a:pt x="8229600" y="0"/>
                </a:lnTo>
                <a:lnTo>
                  <a:pt x="8229600" y="779625"/>
                </a:lnTo>
                <a:lnTo>
                  <a:pt x="0" y="779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638708" tIns="374904" rIns="638708" bIns="128016" numCol="1" spcCol="1270" anchor="t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800" kern="1200" dirty="0" smtClean="0"/>
              <a:t>从事企业信息管理软件的开发，订单模式</a:t>
            </a:r>
            <a:endParaRPr lang="zh-CN" altLang="en-US" sz="1800" kern="1200" dirty="0"/>
          </a:p>
        </p:txBody>
      </p:sp>
      <p:sp>
        <p:nvSpPr>
          <p:cNvPr id="14" name="任意多边形 13"/>
          <p:cNvSpPr/>
          <p:nvPr/>
        </p:nvSpPr>
        <p:spPr>
          <a:xfrm>
            <a:off x="868680" y="2719270"/>
            <a:ext cx="5760720" cy="531360"/>
          </a:xfrm>
          <a:custGeom>
            <a:avLst/>
            <a:gdLst>
              <a:gd name="connsiteX0" fmla="*/ 0 w 5760720"/>
              <a:gd name="connsiteY0" fmla="*/ 88562 h 531360"/>
              <a:gd name="connsiteX1" fmla="*/ 88562 w 5760720"/>
              <a:gd name="connsiteY1" fmla="*/ 0 h 531360"/>
              <a:gd name="connsiteX2" fmla="*/ 5672158 w 5760720"/>
              <a:gd name="connsiteY2" fmla="*/ 0 h 531360"/>
              <a:gd name="connsiteX3" fmla="*/ 5760720 w 5760720"/>
              <a:gd name="connsiteY3" fmla="*/ 88562 h 531360"/>
              <a:gd name="connsiteX4" fmla="*/ 5760720 w 5760720"/>
              <a:gd name="connsiteY4" fmla="*/ 442798 h 531360"/>
              <a:gd name="connsiteX5" fmla="*/ 5672158 w 5760720"/>
              <a:gd name="connsiteY5" fmla="*/ 531360 h 531360"/>
              <a:gd name="connsiteX6" fmla="*/ 88562 w 5760720"/>
              <a:gd name="connsiteY6" fmla="*/ 531360 h 531360"/>
              <a:gd name="connsiteX7" fmla="*/ 0 w 5760720"/>
              <a:gd name="connsiteY7" fmla="*/ 442798 h 531360"/>
              <a:gd name="connsiteX8" fmla="*/ 0 w 5760720"/>
              <a:gd name="connsiteY8" fmla="*/ 88562 h 53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720" h="531360">
                <a:moveTo>
                  <a:pt x="0" y="88562"/>
                </a:moveTo>
                <a:cubicBezTo>
                  <a:pt x="0" y="39651"/>
                  <a:pt x="39651" y="0"/>
                  <a:pt x="88562" y="0"/>
                </a:cubicBezTo>
                <a:lnTo>
                  <a:pt x="5672158" y="0"/>
                </a:lnTo>
                <a:cubicBezTo>
                  <a:pt x="5721069" y="0"/>
                  <a:pt x="5760720" y="39651"/>
                  <a:pt x="5760720" y="88562"/>
                </a:cubicBezTo>
                <a:lnTo>
                  <a:pt x="5760720" y="442798"/>
                </a:lnTo>
                <a:cubicBezTo>
                  <a:pt x="5760720" y="491709"/>
                  <a:pt x="5721069" y="531360"/>
                  <a:pt x="5672158" y="531360"/>
                </a:cubicBezTo>
                <a:lnTo>
                  <a:pt x="88562" y="531360"/>
                </a:lnTo>
                <a:cubicBezTo>
                  <a:pt x="39651" y="531360"/>
                  <a:pt x="0" y="491709"/>
                  <a:pt x="0" y="442798"/>
                </a:cubicBezTo>
                <a:lnTo>
                  <a:pt x="0" y="88562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243681" tIns="25939" rIns="243681" bIns="25939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普通软件公司</a:t>
            </a:r>
            <a:endParaRPr lang="zh-CN" altLang="en-US" sz="1800" kern="1200" dirty="0"/>
          </a:p>
        </p:txBody>
      </p:sp>
      <p:sp>
        <p:nvSpPr>
          <p:cNvPr id="15" name="任意多边形 14"/>
          <p:cNvSpPr/>
          <p:nvPr/>
        </p:nvSpPr>
        <p:spPr>
          <a:xfrm>
            <a:off x="457200" y="4127455"/>
            <a:ext cx="8229600" cy="779625"/>
          </a:xfrm>
          <a:custGeom>
            <a:avLst/>
            <a:gdLst>
              <a:gd name="connsiteX0" fmla="*/ 0 w 8229600"/>
              <a:gd name="connsiteY0" fmla="*/ 0 h 779625"/>
              <a:gd name="connsiteX1" fmla="*/ 8229600 w 8229600"/>
              <a:gd name="connsiteY1" fmla="*/ 0 h 779625"/>
              <a:gd name="connsiteX2" fmla="*/ 8229600 w 8229600"/>
              <a:gd name="connsiteY2" fmla="*/ 779625 h 779625"/>
              <a:gd name="connsiteX3" fmla="*/ 0 w 8229600"/>
              <a:gd name="connsiteY3" fmla="*/ 779625 h 779625"/>
              <a:gd name="connsiteX4" fmla="*/ 0 w 8229600"/>
              <a:gd name="connsiteY4" fmla="*/ 0 h 77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779625">
                <a:moveTo>
                  <a:pt x="0" y="0"/>
                </a:moveTo>
                <a:lnTo>
                  <a:pt x="8229600" y="0"/>
                </a:lnTo>
                <a:lnTo>
                  <a:pt x="8229600" y="779625"/>
                </a:lnTo>
                <a:lnTo>
                  <a:pt x="0" y="779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638708" tIns="374904" rIns="638708" bIns="128016" numCol="1" spcCol="1270" anchor="t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800" kern="1200" dirty="0" smtClean="0"/>
              <a:t>嵌入式</a:t>
            </a:r>
            <a:r>
              <a:rPr lang="en-US" altLang="zh-CN" sz="1800" kern="1200" dirty="0" smtClean="0"/>
              <a:t>, </a:t>
            </a:r>
            <a:r>
              <a:rPr lang="zh-CN" altLang="en-US" sz="1800" kern="1200" dirty="0" smtClean="0"/>
              <a:t>游戏</a:t>
            </a:r>
            <a:r>
              <a:rPr lang="en-US" altLang="zh-CN" sz="1800" kern="1200" dirty="0" smtClean="0"/>
              <a:t>, </a:t>
            </a:r>
            <a:r>
              <a:rPr lang="zh-CN" altLang="en-US" sz="1800" kern="1200" dirty="0" smtClean="0"/>
              <a:t>外包</a:t>
            </a:r>
            <a:r>
              <a:rPr lang="en-US" altLang="zh-CN" sz="1800" kern="1200" dirty="0" smtClean="0"/>
              <a:t>, </a:t>
            </a:r>
            <a:r>
              <a:rPr lang="zh-CN" altLang="en-US" sz="1800" kern="1200" dirty="0" smtClean="0"/>
              <a:t>集成商</a:t>
            </a:r>
            <a:endParaRPr lang="zh-CN" altLang="en-US" sz="1800" kern="1200" dirty="0"/>
          </a:p>
        </p:txBody>
      </p:sp>
      <p:sp>
        <p:nvSpPr>
          <p:cNvPr id="16" name="任意多边形 15"/>
          <p:cNvSpPr/>
          <p:nvPr/>
        </p:nvSpPr>
        <p:spPr>
          <a:xfrm>
            <a:off x="868680" y="3861775"/>
            <a:ext cx="5760720" cy="531360"/>
          </a:xfrm>
          <a:custGeom>
            <a:avLst/>
            <a:gdLst>
              <a:gd name="connsiteX0" fmla="*/ 0 w 5760720"/>
              <a:gd name="connsiteY0" fmla="*/ 88562 h 531360"/>
              <a:gd name="connsiteX1" fmla="*/ 88562 w 5760720"/>
              <a:gd name="connsiteY1" fmla="*/ 0 h 531360"/>
              <a:gd name="connsiteX2" fmla="*/ 5672158 w 5760720"/>
              <a:gd name="connsiteY2" fmla="*/ 0 h 531360"/>
              <a:gd name="connsiteX3" fmla="*/ 5760720 w 5760720"/>
              <a:gd name="connsiteY3" fmla="*/ 88562 h 531360"/>
              <a:gd name="connsiteX4" fmla="*/ 5760720 w 5760720"/>
              <a:gd name="connsiteY4" fmla="*/ 442798 h 531360"/>
              <a:gd name="connsiteX5" fmla="*/ 5672158 w 5760720"/>
              <a:gd name="connsiteY5" fmla="*/ 531360 h 531360"/>
              <a:gd name="connsiteX6" fmla="*/ 88562 w 5760720"/>
              <a:gd name="connsiteY6" fmla="*/ 531360 h 531360"/>
              <a:gd name="connsiteX7" fmla="*/ 0 w 5760720"/>
              <a:gd name="connsiteY7" fmla="*/ 442798 h 531360"/>
              <a:gd name="connsiteX8" fmla="*/ 0 w 5760720"/>
              <a:gd name="connsiteY8" fmla="*/ 88562 h 53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720" h="531360">
                <a:moveTo>
                  <a:pt x="0" y="88562"/>
                </a:moveTo>
                <a:cubicBezTo>
                  <a:pt x="0" y="39651"/>
                  <a:pt x="39651" y="0"/>
                  <a:pt x="88562" y="0"/>
                </a:cubicBezTo>
                <a:lnTo>
                  <a:pt x="5672158" y="0"/>
                </a:lnTo>
                <a:cubicBezTo>
                  <a:pt x="5721069" y="0"/>
                  <a:pt x="5760720" y="39651"/>
                  <a:pt x="5760720" y="88562"/>
                </a:cubicBezTo>
                <a:lnTo>
                  <a:pt x="5760720" y="442798"/>
                </a:lnTo>
                <a:cubicBezTo>
                  <a:pt x="5760720" y="491709"/>
                  <a:pt x="5721069" y="531360"/>
                  <a:pt x="5672158" y="531360"/>
                </a:cubicBezTo>
                <a:lnTo>
                  <a:pt x="88562" y="531360"/>
                </a:lnTo>
                <a:cubicBezTo>
                  <a:pt x="39651" y="531360"/>
                  <a:pt x="0" y="491709"/>
                  <a:pt x="0" y="442798"/>
                </a:cubicBezTo>
                <a:lnTo>
                  <a:pt x="0" y="88562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43681" tIns="25939" rIns="243681" bIns="25939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其他软件公司</a:t>
            </a:r>
            <a:endParaRPr lang="zh-CN" altLang="en-US" sz="1800" kern="1200" dirty="0"/>
          </a:p>
        </p:txBody>
      </p:sp>
      <p:sp>
        <p:nvSpPr>
          <p:cNvPr id="17" name="任意多边形 16"/>
          <p:cNvSpPr/>
          <p:nvPr/>
        </p:nvSpPr>
        <p:spPr>
          <a:xfrm>
            <a:off x="457200" y="5248621"/>
            <a:ext cx="8229600" cy="779625"/>
          </a:xfrm>
          <a:custGeom>
            <a:avLst/>
            <a:gdLst>
              <a:gd name="connsiteX0" fmla="*/ 0 w 8229600"/>
              <a:gd name="connsiteY0" fmla="*/ 0 h 779625"/>
              <a:gd name="connsiteX1" fmla="*/ 8229600 w 8229600"/>
              <a:gd name="connsiteY1" fmla="*/ 0 h 779625"/>
              <a:gd name="connsiteX2" fmla="*/ 8229600 w 8229600"/>
              <a:gd name="connsiteY2" fmla="*/ 779625 h 779625"/>
              <a:gd name="connsiteX3" fmla="*/ 0 w 8229600"/>
              <a:gd name="connsiteY3" fmla="*/ 779625 h 779625"/>
              <a:gd name="connsiteX4" fmla="*/ 0 w 8229600"/>
              <a:gd name="connsiteY4" fmla="*/ 0 h 77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0" h="779625">
                <a:moveTo>
                  <a:pt x="0" y="0"/>
                </a:moveTo>
                <a:lnTo>
                  <a:pt x="8229600" y="0"/>
                </a:lnTo>
                <a:lnTo>
                  <a:pt x="8229600" y="779625"/>
                </a:lnTo>
                <a:lnTo>
                  <a:pt x="0" y="779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638708" tIns="374904" rIns="638708" bIns="128016" numCol="1" spcCol="1270" anchor="t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en-US" sz="1800" kern="1200" dirty="0" smtClean="0"/>
              <a:t>IT</a:t>
            </a:r>
            <a:r>
              <a:rPr lang="zh-CN" altLang="en-US" sz="1800" kern="1200" dirty="0" smtClean="0"/>
              <a:t>运维</a:t>
            </a:r>
            <a:endParaRPr lang="zh-CN" altLang="en-US" sz="1800" kern="1200" dirty="0"/>
          </a:p>
        </p:txBody>
      </p:sp>
      <p:sp>
        <p:nvSpPr>
          <p:cNvPr id="18" name="任意多边形 17"/>
          <p:cNvSpPr/>
          <p:nvPr/>
        </p:nvSpPr>
        <p:spPr>
          <a:xfrm>
            <a:off x="868680" y="5004280"/>
            <a:ext cx="5760720" cy="531360"/>
          </a:xfrm>
          <a:custGeom>
            <a:avLst/>
            <a:gdLst>
              <a:gd name="connsiteX0" fmla="*/ 0 w 5760720"/>
              <a:gd name="connsiteY0" fmla="*/ 88562 h 531360"/>
              <a:gd name="connsiteX1" fmla="*/ 88562 w 5760720"/>
              <a:gd name="connsiteY1" fmla="*/ 0 h 531360"/>
              <a:gd name="connsiteX2" fmla="*/ 5672158 w 5760720"/>
              <a:gd name="connsiteY2" fmla="*/ 0 h 531360"/>
              <a:gd name="connsiteX3" fmla="*/ 5760720 w 5760720"/>
              <a:gd name="connsiteY3" fmla="*/ 88562 h 531360"/>
              <a:gd name="connsiteX4" fmla="*/ 5760720 w 5760720"/>
              <a:gd name="connsiteY4" fmla="*/ 442798 h 531360"/>
              <a:gd name="connsiteX5" fmla="*/ 5672158 w 5760720"/>
              <a:gd name="connsiteY5" fmla="*/ 531360 h 531360"/>
              <a:gd name="connsiteX6" fmla="*/ 88562 w 5760720"/>
              <a:gd name="connsiteY6" fmla="*/ 531360 h 531360"/>
              <a:gd name="connsiteX7" fmla="*/ 0 w 5760720"/>
              <a:gd name="connsiteY7" fmla="*/ 442798 h 531360"/>
              <a:gd name="connsiteX8" fmla="*/ 0 w 5760720"/>
              <a:gd name="connsiteY8" fmla="*/ 88562 h 53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720" h="531360">
                <a:moveTo>
                  <a:pt x="0" y="88562"/>
                </a:moveTo>
                <a:cubicBezTo>
                  <a:pt x="0" y="39651"/>
                  <a:pt x="39651" y="0"/>
                  <a:pt x="88562" y="0"/>
                </a:cubicBezTo>
                <a:lnTo>
                  <a:pt x="5672158" y="0"/>
                </a:lnTo>
                <a:cubicBezTo>
                  <a:pt x="5721069" y="0"/>
                  <a:pt x="5760720" y="39651"/>
                  <a:pt x="5760720" y="88562"/>
                </a:cubicBezTo>
                <a:lnTo>
                  <a:pt x="5760720" y="442798"/>
                </a:lnTo>
                <a:cubicBezTo>
                  <a:pt x="5760720" y="491709"/>
                  <a:pt x="5721069" y="531360"/>
                  <a:pt x="5672158" y="531360"/>
                </a:cubicBezTo>
                <a:lnTo>
                  <a:pt x="88562" y="531360"/>
                </a:lnTo>
                <a:cubicBezTo>
                  <a:pt x="39651" y="531360"/>
                  <a:pt x="0" y="491709"/>
                  <a:pt x="0" y="442798"/>
                </a:cubicBezTo>
                <a:lnTo>
                  <a:pt x="0" y="88562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243681" tIns="25939" rIns="243681" bIns="25939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/>
              <a:t>企业</a:t>
            </a:r>
            <a:r>
              <a:rPr lang="en-US" altLang="en-US" sz="1800" kern="1200" dirty="0" smtClean="0"/>
              <a:t>IT</a:t>
            </a:r>
            <a:r>
              <a:rPr lang="zh-CN" altLang="en-US" sz="1800" kern="1200" dirty="0" smtClean="0"/>
              <a:t>部门</a:t>
            </a:r>
            <a:endParaRPr lang="zh-CN" altLang="en-US" sz="1800" kern="1200" dirty="0"/>
          </a:p>
        </p:txBody>
      </p:sp>
    </p:spTree>
    <p:extLst>
      <p:ext uri="{BB962C8B-B14F-4D97-AF65-F5344CB8AC3E}">
        <p14:creationId xmlns:p14="http://schemas.microsoft.com/office/powerpoint/2010/main" val="17757998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MiniOA</a:t>
            </a:r>
            <a:r>
              <a:rPr lang="zh-CN" altLang="en-US" dirty="0"/>
              <a:t>介绍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D30C-F1E1-48BE-A1B4-58DA21F2377B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403648" y="2034342"/>
            <a:ext cx="6264695" cy="503100"/>
          </a:xfrm>
          <a:custGeom>
            <a:avLst/>
            <a:gdLst>
              <a:gd name="connsiteX0" fmla="*/ 0 w 6264695"/>
              <a:gd name="connsiteY0" fmla="*/ 83852 h 503100"/>
              <a:gd name="connsiteX1" fmla="*/ 83852 w 6264695"/>
              <a:gd name="connsiteY1" fmla="*/ 0 h 503100"/>
              <a:gd name="connsiteX2" fmla="*/ 6180843 w 6264695"/>
              <a:gd name="connsiteY2" fmla="*/ 0 h 503100"/>
              <a:gd name="connsiteX3" fmla="*/ 6264695 w 6264695"/>
              <a:gd name="connsiteY3" fmla="*/ 83852 h 503100"/>
              <a:gd name="connsiteX4" fmla="*/ 6264695 w 6264695"/>
              <a:gd name="connsiteY4" fmla="*/ 419248 h 503100"/>
              <a:gd name="connsiteX5" fmla="*/ 6180843 w 6264695"/>
              <a:gd name="connsiteY5" fmla="*/ 503100 h 503100"/>
              <a:gd name="connsiteX6" fmla="*/ 83852 w 6264695"/>
              <a:gd name="connsiteY6" fmla="*/ 503100 h 503100"/>
              <a:gd name="connsiteX7" fmla="*/ 0 w 6264695"/>
              <a:gd name="connsiteY7" fmla="*/ 419248 h 503100"/>
              <a:gd name="connsiteX8" fmla="*/ 0 w 6264695"/>
              <a:gd name="connsiteY8" fmla="*/ 83852 h 50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4695" h="503100">
                <a:moveTo>
                  <a:pt x="0" y="83852"/>
                </a:moveTo>
                <a:cubicBezTo>
                  <a:pt x="0" y="37542"/>
                  <a:pt x="37542" y="0"/>
                  <a:pt x="83852" y="0"/>
                </a:cubicBezTo>
                <a:lnTo>
                  <a:pt x="6180843" y="0"/>
                </a:lnTo>
                <a:cubicBezTo>
                  <a:pt x="6227153" y="0"/>
                  <a:pt x="6264695" y="37542"/>
                  <a:pt x="6264695" y="83852"/>
                </a:cubicBezTo>
                <a:lnTo>
                  <a:pt x="6264695" y="419248"/>
                </a:lnTo>
                <a:cubicBezTo>
                  <a:pt x="6264695" y="465558"/>
                  <a:pt x="6227153" y="503100"/>
                  <a:pt x="6180843" y="503100"/>
                </a:cubicBezTo>
                <a:lnTo>
                  <a:pt x="83852" y="503100"/>
                </a:lnTo>
                <a:cubicBezTo>
                  <a:pt x="37542" y="503100"/>
                  <a:pt x="0" y="465558"/>
                  <a:pt x="0" y="419248"/>
                </a:cubicBezTo>
                <a:lnTo>
                  <a:pt x="0" y="83852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00759" tIns="100759" rIns="100759" bIns="100759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是一个</a:t>
            </a:r>
            <a:r>
              <a:rPr lang="en-US" altLang="zh-CN" sz="2000" kern="1200" dirty="0" smtClean="0"/>
              <a:t>Web</a:t>
            </a:r>
            <a:r>
              <a:rPr lang="zh-CN" altLang="en-US" sz="2000" kern="1200" dirty="0" smtClean="0"/>
              <a:t>应用框架，不是一个技术框架</a:t>
            </a:r>
            <a:endParaRPr lang="zh-CN" altLang="en-US" sz="2000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1403648" y="2500629"/>
            <a:ext cx="6264695" cy="331200"/>
          </a:xfrm>
          <a:custGeom>
            <a:avLst/>
            <a:gdLst>
              <a:gd name="connsiteX0" fmla="*/ 0 w 6264695"/>
              <a:gd name="connsiteY0" fmla="*/ 0 h 331200"/>
              <a:gd name="connsiteX1" fmla="*/ 6264695 w 6264695"/>
              <a:gd name="connsiteY1" fmla="*/ 0 h 331200"/>
              <a:gd name="connsiteX2" fmla="*/ 6264695 w 6264695"/>
              <a:gd name="connsiteY2" fmla="*/ 331200 h 331200"/>
              <a:gd name="connsiteX3" fmla="*/ 0 w 6264695"/>
              <a:gd name="connsiteY3" fmla="*/ 331200 h 331200"/>
              <a:gd name="connsiteX4" fmla="*/ 0 w 6264695"/>
              <a:gd name="connsiteY4" fmla="*/ 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4695" h="331200">
                <a:moveTo>
                  <a:pt x="0" y="0"/>
                </a:moveTo>
                <a:lnTo>
                  <a:pt x="6264695" y="0"/>
                </a:lnTo>
                <a:lnTo>
                  <a:pt x="6264695" y="331200"/>
                </a:lnTo>
                <a:lnTo>
                  <a:pt x="0" y="331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904" tIns="25400" rIns="142240" bIns="2540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zh-CN" altLang="en-US" sz="1600" kern="1200" dirty="0"/>
          </a:p>
        </p:txBody>
      </p:sp>
      <p:sp>
        <p:nvSpPr>
          <p:cNvPr id="11" name="任意多边形 10"/>
          <p:cNvSpPr/>
          <p:nvPr/>
        </p:nvSpPr>
        <p:spPr>
          <a:xfrm>
            <a:off x="1403648" y="2831830"/>
            <a:ext cx="6264695" cy="503100"/>
          </a:xfrm>
          <a:custGeom>
            <a:avLst/>
            <a:gdLst>
              <a:gd name="connsiteX0" fmla="*/ 0 w 6264695"/>
              <a:gd name="connsiteY0" fmla="*/ 83852 h 503100"/>
              <a:gd name="connsiteX1" fmla="*/ 83852 w 6264695"/>
              <a:gd name="connsiteY1" fmla="*/ 0 h 503100"/>
              <a:gd name="connsiteX2" fmla="*/ 6180843 w 6264695"/>
              <a:gd name="connsiteY2" fmla="*/ 0 h 503100"/>
              <a:gd name="connsiteX3" fmla="*/ 6264695 w 6264695"/>
              <a:gd name="connsiteY3" fmla="*/ 83852 h 503100"/>
              <a:gd name="connsiteX4" fmla="*/ 6264695 w 6264695"/>
              <a:gd name="connsiteY4" fmla="*/ 419248 h 503100"/>
              <a:gd name="connsiteX5" fmla="*/ 6180843 w 6264695"/>
              <a:gd name="connsiteY5" fmla="*/ 503100 h 503100"/>
              <a:gd name="connsiteX6" fmla="*/ 83852 w 6264695"/>
              <a:gd name="connsiteY6" fmla="*/ 503100 h 503100"/>
              <a:gd name="connsiteX7" fmla="*/ 0 w 6264695"/>
              <a:gd name="connsiteY7" fmla="*/ 419248 h 503100"/>
              <a:gd name="connsiteX8" fmla="*/ 0 w 6264695"/>
              <a:gd name="connsiteY8" fmla="*/ 83852 h 50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4695" h="503100">
                <a:moveTo>
                  <a:pt x="0" y="83852"/>
                </a:moveTo>
                <a:cubicBezTo>
                  <a:pt x="0" y="37542"/>
                  <a:pt x="37542" y="0"/>
                  <a:pt x="83852" y="0"/>
                </a:cubicBezTo>
                <a:lnTo>
                  <a:pt x="6180843" y="0"/>
                </a:lnTo>
                <a:cubicBezTo>
                  <a:pt x="6227153" y="0"/>
                  <a:pt x="6264695" y="37542"/>
                  <a:pt x="6264695" y="83852"/>
                </a:cubicBezTo>
                <a:lnTo>
                  <a:pt x="6264695" y="419248"/>
                </a:lnTo>
                <a:cubicBezTo>
                  <a:pt x="6264695" y="465558"/>
                  <a:pt x="6227153" y="503100"/>
                  <a:pt x="6180843" y="503100"/>
                </a:cubicBezTo>
                <a:lnTo>
                  <a:pt x="83852" y="503100"/>
                </a:lnTo>
                <a:cubicBezTo>
                  <a:pt x="37542" y="503100"/>
                  <a:pt x="0" y="465558"/>
                  <a:pt x="0" y="419248"/>
                </a:cubicBezTo>
                <a:lnTo>
                  <a:pt x="0" y="83852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00759" tIns="100759" rIns="100759" bIns="100759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是一套协同办公系统</a:t>
            </a:r>
            <a:endParaRPr lang="zh-CN" altLang="en-US" sz="2000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1403648" y="3334930"/>
            <a:ext cx="6264695" cy="331200"/>
          </a:xfrm>
          <a:custGeom>
            <a:avLst/>
            <a:gdLst>
              <a:gd name="connsiteX0" fmla="*/ 0 w 6264695"/>
              <a:gd name="connsiteY0" fmla="*/ 0 h 331200"/>
              <a:gd name="connsiteX1" fmla="*/ 6264695 w 6264695"/>
              <a:gd name="connsiteY1" fmla="*/ 0 h 331200"/>
              <a:gd name="connsiteX2" fmla="*/ 6264695 w 6264695"/>
              <a:gd name="connsiteY2" fmla="*/ 331200 h 331200"/>
              <a:gd name="connsiteX3" fmla="*/ 0 w 6264695"/>
              <a:gd name="connsiteY3" fmla="*/ 331200 h 331200"/>
              <a:gd name="connsiteX4" fmla="*/ 0 w 6264695"/>
              <a:gd name="connsiteY4" fmla="*/ 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4695" h="331200">
                <a:moveTo>
                  <a:pt x="0" y="0"/>
                </a:moveTo>
                <a:lnTo>
                  <a:pt x="6264695" y="0"/>
                </a:lnTo>
                <a:lnTo>
                  <a:pt x="6264695" y="331200"/>
                </a:lnTo>
                <a:lnTo>
                  <a:pt x="0" y="331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904" tIns="25400" rIns="142240" bIns="2540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zh-CN" altLang="en-US" sz="1600" kern="1200" dirty="0"/>
          </a:p>
        </p:txBody>
      </p:sp>
      <p:sp>
        <p:nvSpPr>
          <p:cNvPr id="13" name="任意多边形 12"/>
          <p:cNvSpPr/>
          <p:nvPr/>
        </p:nvSpPr>
        <p:spPr>
          <a:xfrm>
            <a:off x="1403648" y="3666130"/>
            <a:ext cx="6264695" cy="503100"/>
          </a:xfrm>
          <a:custGeom>
            <a:avLst/>
            <a:gdLst>
              <a:gd name="connsiteX0" fmla="*/ 0 w 6264695"/>
              <a:gd name="connsiteY0" fmla="*/ 83852 h 503100"/>
              <a:gd name="connsiteX1" fmla="*/ 83852 w 6264695"/>
              <a:gd name="connsiteY1" fmla="*/ 0 h 503100"/>
              <a:gd name="connsiteX2" fmla="*/ 6180843 w 6264695"/>
              <a:gd name="connsiteY2" fmla="*/ 0 h 503100"/>
              <a:gd name="connsiteX3" fmla="*/ 6264695 w 6264695"/>
              <a:gd name="connsiteY3" fmla="*/ 83852 h 503100"/>
              <a:gd name="connsiteX4" fmla="*/ 6264695 w 6264695"/>
              <a:gd name="connsiteY4" fmla="*/ 419248 h 503100"/>
              <a:gd name="connsiteX5" fmla="*/ 6180843 w 6264695"/>
              <a:gd name="connsiteY5" fmla="*/ 503100 h 503100"/>
              <a:gd name="connsiteX6" fmla="*/ 83852 w 6264695"/>
              <a:gd name="connsiteY6" fmla="*/ 503100 h 503100"/>
              <a:gd name="connsiteX7" fmla="*/ 0 w 6264695"/>
              <a:gd name="connsiteY7" fmla="*/ 419248 h 503100"/>
              <a:gd name="connsiteX8" fmla="*/ 0 w 6264695"/>
              <a:gd name="connsiteY8" fmla="*/ 83852 h 50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4695" h="503100">
                <a:moveTo>
                  <a:pt x="0" y="83852"/>
                </a:moveTo>
                <a:cubicBezTo>
                  <a:pt x="0" y="37542"/>
                  <a:pt x="37542" y="0"/>
                  <a:pt x="83852" y="0"/>
                </a:cubicBezTo>
                <a:lnTo>
                  <a:pt x="6180843" y="0"/>
                </a:lnTo>
                <a:cubicBezTo>
                  <a:pt x="6227153" y="0"/>
                  <a:pt x="6264695" y="37542"/>
                  <a:pt x="6264695" y="83852"/>
                </a:cubicBezTo>
                <a:lnTo>
                  <a:pt x="6264695" y="419248"/>
                </a:lnTo>
                <a:cubicBezTo>
                  <a:pt x="6264695" y="465558"/>
                  <a:pt x="6227153" y="503100"/>
                  <a:pt x="6180843" y="503100"/>
                </a:cubicBezTo>
                <a:lnTo>
                  <a:pt x="83852" y="503100"/>
                </a:lnTo>
                <a:cubicBezTo>
                  <a:pt x="37542" y="503100"/>
                  <a:pt x="0" y="465558"/>
                  <a:pt x="0" y="419248"/>
                </a:cubicBezTo>
                <a:lnTo>
                  <a:pt x="0" y="83852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100759" tIns="100759" rIns="100759" bIns="100759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/>
              <a:t>未来发展方向，集成</a:t>
            </a:r>
            <a:r>
              <a:rPr lang="en-US" altLang="zh-CN" sz="2000" kern="1200" dirty="0" smtClean="0"/>
              <a:t>HR, CRM, ERP</a:t>
            </a:r>
            <a:r>
              <a:rPr lang="zh-CN" altLang="en-US" sz="2000" kern="1200" dirty="0" smtClean="0"/>
              <a:t>等企业管理系统</a:t>
            </a:r>
            <a:endParaRPr lang="zh-CN" altLang="en-US" sz="2000" kern="1200" dirty="0"/>
          </a:p>
        </p:txBody>
      </p:sp>
      <p:sp>
        <p:nvSpPr>
          <p:cNvPr id="14" name="任意多边形 13"/>
          <p:cNvSpPr/>
          <p:nvPr/>
        </p:nvSpPr>
        <p:spPr>
          <a:xfrm>
            <a:off x="1403648" y="4169230"/>
            <a:ext cx="6264695" cy="331200"/>
          </a:xfrm>
          <a:custGeom>
            <a:avLst/>
            <a:gdLst>
              <a:gd name="connsiteX0" fmla="*/ 0 w 6264695"/>
              <a:gd name="connsiteY0" fmla="*/ 0 h 331200"/>
              <a:gd name="connsiteX1" fmla="*/ 6264695 w 6264695"/>
              <a:gd name="connsiteY1" fmla="*/ 0 h 331200"/>
              <a:gd name="connsiteX2" fmla="*/ 6264695 w 6264695"/>
              <a:gd name="connsiteY2" fmla="*/ 331200 h 331200"/>
              <a:gd name="connsiteX3" fmla="*/ 0 w 6264695"/>
              <a:gd name="connsiteY3" fmla="*/ 331200 h 331200"/>
              <a:gd name="connsiteX4" fmla="*/ 0 w 6264695"/>
              <a:gd name="connsiteY4" fmla="*/ 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4695" h="331200">
                <a:moveTo>
                  <a:pt x="0" y="0"/>
                </a:moveTo>
                <a:lnTo>
                  <a:pt x="6264695" y="0"/>
                </a:lnTo>
                <a:lnTo>
                  <a:pt x="6264695" y="331200"/>
                </a:lnTo>
                <a:lnTo>
                  <a:pt x="0" y="331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904" tIns="25400" rIns="142240" bIns="2540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zh-CN" altLang="en-US" sz="1600" kern="1200" dirty="0"/>
          </a:p>
        </p:txBody>
      </p:sp>
      <p:sp>
        <p:nvSpPr>
          <p:cNvPr id="15" name="任意多边形 14"/>
          <p:cNvSpPr/>
          <p:nvPr/>
        </p:nvSpPr>
        <p:spPr>
          <a:xfrm>
            <a:off x="1403647" y="4500430"/>
            <a:ext cx="6264695" cy="503100"/>
          </a:xfrm>
          <a:custGeom>
            <a:avLst/>
            <a:gdLst>
              <a:gd name="connsiteX0" fmla="*/ 0 w 6264695"/>
              <a:gd name="connsiteY0" fmla="*/ 83852 h 503100"/>
              <a:gd name="connsiteX1" fmla="*/ 83852 w 6264695"/>
              <a:gd name="connsiteY1" fmla="*/ 0 h 503100"/>
              <a:gd name="connsiteX2" fmla="*/ 6180843 w 6264695"/>
              <a:gd name="connsiteY2" fmla="*/ 0 h 503100"/>
              <a:gd name="connsiteX3" fmla="*/ 6264695 w 6264695"/>
              <a:gd name="connsiteY3" fmla="*/ 83852 h 503100"/>
              <a:gd name="connsiteX4" fmla="*/ 6264695 w 6264695"/>
              <a:gd name="connsiteY4" fmla="*/ 419248 h 503100"/>
              <a:gd name="connsiteX5" fmla="*/ 6180843 w 6264695"/>
              <a:gd name="connsiteY5" fmla="*/ 503100 h 503100"/>
              <a:gd name="connsiteX6" fmla="*/ 83852 w 6264695"/>
              <a:gd name="connsiteY6" fmla="*/ 503100 h 503100"/>
              <a:gd name="connsiteX7" fmla="*/ 0 w 6264695"/>
              <a:gd name="connsiteY7" fmla="*/ 419248 h 503100"/>
              <a:gd name="connsiteX8" fmla="*/ 0 w 6264695"/>
              <a:gd name="connsiteY8" fmla="*/ 83852 h 50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4695" h="503100">
                <a:moveTo>
                  <a:pt x="0" y="83852"/>
                </a:moveTo>
                <a:cubicBezTo>
                  <a:pt x="0" y="37542"/>
                  <a:pt x="37542" y="0"/>
                  <a:pt x="83852" y="0"/>
                </a:cubicBezTo>
                <a:lnTo>
                  <a:pt x="6180843" y="0"/>
                </a:lnTo>
                <a:cubicBezTo>
                  <a:pt x="6227153" y="0"/>
                  <a:pt x="6264695" y="37542"/>
                  <a:pt x="6264695" y="83852"/>
                </a:cubicBezTo>
                <a:lnTo>
                  <a:pt x="6264695" y="419248"/>
                </a:lnTo>
                <a:cubicBezTo>
                  <a:pt x="6264695" y="465558"/>
                  <a:pt x="6227153" y="503100"/>
                  <a:pt x="6180843" y="503100"/>
                </a:cubicBezTo>
                <a:lnTo>
                  <a:pt x="83852" y="503100"/>
                </a:lnTo>
                <a:cubicBezTo>
                  <a:pt x="37542" y="503100"/>
                  <a:pt x="0" y="465558"/>
                  <a:pt x="0" y="419248"/>
                </a:cubicBezTo>
                <a:lnTo>
                  <a:pt x="0" y="83852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100759" tIns="100759" rIns="100759" bIns="100759" numCol="1" spcCol="1270" anchor="ctr" anchorCtr="0">
            <a:noAutofit/>
          </a:bodyPr>
          <a:lstStyle/>
          <a:p>
            <a:pPr indent="-57150"/>
            <a:r>
              <a:rPr lang="zh-CN" altLang="en-US" dirty="0"/>
              <a:t>项目网址：</a:t>
            </a:r>
            <a:r>
              <a:rPr lang="en-US" altLang="zh-CN" dirty="0"/>
              <a:t>www.minioa.net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1400166" y="5301208"/>
            <a:ext cx="6264695" cy="503100"/>
          </a:xfrm>
          <a:custGeom>
            <a:avLst/>
            <a:gdLst>
              <a:gd name="connsiteX0" fmla="*/ 0 w 6264695"/>
              <a:gd name="connsiteY0" fmla="*/ 83852 h 503100"/>
              <a:gd name="connsiteX1" fmla="*/ 83852 w 6264695"/>
              <a:gd name="connsiteY1" fmla="*/ 0 h 503100"/>
              <a:gd name="connsiteX2" fmla="*/ 6180843 w 6264695"/>
              <a:gd name="connsiteY2" fmla="*/ 0 h 503100"/>
              <a:gd name="connsiteX3" fmla="*/ 6264695 w 6264695"/>
              <a:gd name="connsiteY3" fmla="*/ 83852 h 503100"/>
              <a:gd name="connsiteX4" fmla="*/ 6264695 w 6264695"/>
              <a:gd name="connsiteY4" fmla="*/ 419248 h 503100"/>
              <a:gd name="connsiteX5" fmla="*/ 6180843 w 6264695"/>
              <a:gd name="connsiteY5" fmla="*/ 503100 h 503100"/>
              <a:gd name="connsiteX6" fmla="*/ 83852 w 6264695"/>
              <a:gd name="connsiteY6" fmla="*/ 503100 h 503100"/>
              <a:gd name="connsiteX7" fmla="*/ 0 w 6264695"/>
              <a:gd name="connsiteY7" fmla="*/ 419248 h 503100"/>
              <a:gd name="connsiteX8" fmla="*/ 0 w 6264695"/>
              <a:gd name="connsiteY8" fmla="*/ 83852 h 50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4695" h="503100">
                <a:moveTo>
                  <a:pt x="0" y="83852"/>
                </a:moveTo>
                <a:cubicBezTo>
                  <a:pt x="0" y="37542"/>
                  <a:pt x="37542" y="0"/>
                  <a:pt x="83852" y="0"/>
                </a:cubicBezTo>
                <a:lnTo>
                  <a:pt x="6180843" y="0"/>
                </a:lnTo>
                <a:cubicBezTo>
                  <a:pt x="6227153" y="0"/>
                  <a:pt x="6264695" y="37542"/>
                  <a:pt x="6264695" y="83852"/>
                </a:cubicBezTo>
                <a:lnTo>
                  <a:pt x="6264695" y="419248"/>
                </a:lnTo>
                <a:cubicBezTo>
                  <a:pt x="6264695" y="465558"/>
                  <a:pt x="6227153" y="503100"/>
                  <a:pt x="6180843" y="503100"/>
                </a:cubicBezTo>
                <a:lnTo>
                  <a:pt x="83852" y="503100"/>
                </a:lnTo>
                <a:cubicBezTo>
                  <a:pt x="37542" y="503100"/>
                  <a:pt x="0" y="465558"/>
                  <a:pt x="0" y="419248"/>
                </a:cubicBezTo>
                <a:lnTo>
                  <a:pt x="0" y="83852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0" vert="horz" wrap="square" lIns="100759" tIns="100759" rIns="100759" bIns="100759" numCol="1" spcCol="1270" anchor="ctr" anchorCtr="0">
            <a:noAutofit/>
          </a:bodyPr>
          <a:lstStyle/>
          <a:p>
            <a:pPr indent="-57150"/>
            <a:r>
              <a:rPr lang="en-US" altLang="zh-CN" dirty="0"/>
              <a:t>SVN</a:t>
            </a:r>
            <a:r>
              <a:rPr lang="zh-CN" altLang="en-US" dirty="0"/>
              <a:t>地址：</a:t>
            </a:r>
            <a:r>
              <a:rPr lang="en-US" altLang="zh-CN" dirty="0"/>
              <a:t>http://minioa.googlecode.com/svn/trunk/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6023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开发语言：</a:t>
            </a:r>
            <a:r>
              <a:rPr lang="en-US" altLang="zh-CN" sz="2400" dirty="0"/>
              <a:t>Java, </a:t>
            </a:r>
            <a:r>
              <a:rPr lang="en-US" altLang="zh-CN" sz="2400" dirty="0" err="1" smtClean="0"/>
              <a:t>Javascript</a:t>
            </a:r>
            <a:r>
              <a:rPr lang="en-US" altLang="zh-CN" sz="2400" dirty="0" smtClean="0"/>
              <a:t>, Flex</a:t>
            </a:r>
            <a:endParaRPr lang="en-US" altLang="zh-CN" sz="2400" dirty="0"/>
          </a:p>
          <a:p>
            <a:r>
              <a:rPr lang="zh-CN" altLang="en-US" sz="2400" dirty="0"/>
              <a:t>开发工具：</a:t>
            </a:r>
            <a:r>
              <a:rPr lang="en-US" altLang="zh-CN" sz="2400" dirty="0" smtClean="0"/>
              <a:t>Eclipse, </a:t>
            </a:r>
            <a:r>
              <a:rPr lang="en-US" altLang="zh-CN" sz="2400" dirty="0" err="1" smtClean="0"/>
              <a:t>MyEclispe</a:t>
            </a:r>
            <a:endParaRPr lang="en-US" altLang="zh-CN" sz="2400" dirty="0" smtClean="0"/>
          </a:p>
          <a:p>
            <a:r>
              <a:rPr lang="zh-CN" altLang="en-US" sz="2400" dirty="0" smtClean="0"/>
              <a:t>主要技术：</a:t>
            </a:r>
            <a:r>
              <a:rPr lang="en-US" altLang="zh-CN" sz="2400" dirty="0" smtClean="0"/>
              <a:t>JSF,  </a:t>
            </a:r>
            <a:r>
              <a:rPr lang="en-US" altLang="zh-CN" sz="2400" dirty="0" err="1" smtClean="0"/>
              <a:t>Javabean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Hibernate</a:t>
            </a:r>
            <a:endParaRPr lang="en-US" altLang="zh-CN" sz="2400" dirty="0"/>
          </a:p>
          <a:p>
            <a:r>
              <a:rPr lang="zh-CN" altLang="en-US" sz="2400" dirty="0"/>
              <a:t>其他技术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Richfaces</a:t>
            </a:r>
            <a:r>
              <a:rPr lang="en-US" altLang="zh-CN" sz="2400" dirty="0" smtClean="0"/>
              <a:t> ,Html, CSS, </a:t>
            </a:r>
            <a:r>
              <a:rPr lang="en-US" altLang="zh-CN" sz="2400" dirty="0" err="1" smtClean="0"/>
              <a:t>PhotoShop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JQuery</a:t>
            </a:r>
            <a:endParaRPr lang="en-US" altLang="zh-CN" sz="2400" dirty="0"/>
          </a:p>
          <a:p>
            <a:r>
              <a:rPr lang="zh-CN" altLang="en-US" sz="2400" dirty="0"/>
              <a:t>技术框架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JBOSS Seam</a:t>
            </a:r>
            <a:endParaRPr lang="en-US" altLang="zh-CN" sz="2400" dirty="0"/>
          </a:p>
          <a:p>
            <a:r>
              <a:rPr lang="zh-CN" altLang="en-US" sz="2400" dirty="0" smtClean="0"/>
              <a:t>数 据  库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MySQL, Oracle, MSSQL</a:t>
            </a:r>
            <a:endParaRPr lang="en-US" altLang="zh-CN" sz="2400" dirty="0"/>
          </a:p>
          <a:p>
            <a:r>
              <a:rPr lang="zh-CN" altLang="en-US" sz="2400" dirty="0"/>
              <a:t>其他工具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C3p0, </a:t>
            </a:r>
            <a:r>
              <a:rPr lang="en-US" altLang="zh-CN" sz="2400" dirty="0" err="1" smtClean="0"/>
              <a:t>Lucene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IKAnalyzer</a:t>
            </a:r>
            <a:endParaRPr lang="zh-CN" altLang="en-US" sz="2400" dirty="0"/>
          </a:p>
          <a:p>
            <a:r>
              <a:rPr lang="zh-CN" altLang="en-US" sz="2400" dirty="0"/>
              <a:t>即时通讯：</a:t>
            </a:r>
            <a:r>
              <a:rPr lang="en-US" altLang="zh-CN" sz="2400" dirty="0" err="1" smtClean="0"/>
              <a:t>Openfire</a:t>
            </a:r>
            <a:r>
              <a:rPr lang="en-US" altLang="zh-CN" sz="2400" dirty="0" smtClean="0"/>
              <a:t>, Spark</a:t>
            </a:r>
            <a:endParaRPr lang="en-US" altLang="zh-CN" sz="2400" dirty="0"/>
          </a:p>
          <a:p>
            <a:r>
              <a:rPr lang="zh-CN" altLang="en-US" sz="2400" dirty="0"/>
              <a:t>图表展示：</a:t>
            </a:r>
            <a:r>
              <a:rPr lang="en-US" altLang="zh-CN" sz="2400" dirty="0" err="1"/>
              <a:t>OpenFlashChart</a:t>
            </a:r>
            <a:endParaRPr lang="en-US" altLang="zh-CN" sz="2400" dirty="0"/>
          </a:p>
          <a:p>
            <a:r>
              <a:rPr lang="zh-CN" altLang="en-US" sz="2400" dirty="0"/>
              <a:t>运行环境：</a:t>
            </a:r>
            <a:r>
              <a:rPr lang="en-US" altLang="zh-CN" sz="2400" dirty="0"/>
              <a:t>Windows</a:t>
            </a:r>
            <a:r>
              <a:rPr lang="zh-CN" altLang="en-US" sz="2400" dirty="0"/>
              <a:t>或</a:t>
            </a:r>
            <a:r>
              <a:rPr lang="en-US" altLang="zh-CN" sz="2400" dirty="0" smtClean="0"/>
              <a:t>Linux, Unix</a:t>
            </a:r>
            <a:r>
              <a:rPr lang="zh-CN" altLang="en-US" sz="2400" dirty="0"/>
              <a:t>，</a:t>
            </a:r>
            <a:r>
              <a:rPr lang="en-US" altLang="zh-CN" sz="2400" dirty="0"/>
              <a:t>JDK5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MiniOA</a:t>
            </a:r>
            <a:r>
              <a:rPr lang="zh-CN" altLang="en-US" dirty="0"/>
              <a:t>所涉及的技术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8743-F10E-4534-BB9F-D0CC81DF832B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431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JavaServer</a:t>
            </a:r>
            <a:r>
              <a:rPr lang="en-US" altLang="zh-CN" dirty="0"/>
              <a:t> Faces (JSF)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2420"/>
              </p:ext>
            </p:extLst>
          </p:nvPr>
        </p:nvGraphicFramePr>
        <p:xfrm>
          <a:off x="529208" y="4149080"/>
          <a:ext cx="8075240" cy="223224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18810"/>
                <a:gridCol w="2018810"/>
                <a:gridCol w="2018810"/>
                <a:gridCol w="2018810"/>
              </a:tblGrid>
              <a:tr h="372041"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JSF</a:t>
                      </a:r>
                      <a:r>
                        <a:rPr lang="en-US" altLang="zh-CN" baseline="0" dirty="0" smtClean="0"/>
                        <a:t> Tag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h:inputText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h:inputTextArea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h:inputSecret</a:t>
                      </a:r>
                      <a:endParaRPr lang="zh-CN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h:inputHidden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h:outputLabel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h:outputLink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h:outputFormat</a:t>
                      </a:r>
                      <a:endParaRPr lang="zh-CN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h:outputText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h:commandButton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h:commandLink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h:grapicImage</a:t>
                      </a:r>
                      <a:endParaRPr lang="zh-CN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h:selectOneMenu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h:selectOneRadio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h:panelGrid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h:panelGroup</a:t>
                      </a:r>
                      <a:endParaRPr lang="zh-CN" alt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h:dataTable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h:column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 rot="20129125">
            <a:off x="4986516" y="5759394"/>
            <a:ext cx="3312368" cy="2880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</a:t>
            </a:r>
            <a:r>
              <a:rPr lang="en-US" altLang="zh-CN" dirty="0" err="1"/>
              <a:t>h:inputTextarea</a:t>
            </a:r>
            <a:r>
              <a:rPr lang="en-US" altLang="zh-CN" dirty="0"/>
              <a:t> rows="5"/&gt;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19FE-BDF2-466D-95BB-A4AD3C5C93EF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457200" y="1840717"/>
            <a:ext cx="8219256" cy="654030"/>
          </a:xfrm>
          <a:custGeom>
            <a:avLst/>
            <a:gdLst>
              <a:gd name="connsiteX0" fmla="*/ 0 w 8219256"/>
              <a:gd name="connsiteY0" fmla="*/ 109007 h 654030"/>
              <a:gd name="connsiteX1" fmla="*/ 109007 w 8219256"/>
              <a:gd name="connsiteY1" fmla="*/ 0 h 654030"/>
              <a:gd name="connsiteX2" fmla="*/ 8110249 w 8219256"/>
              <a:gd name="connsiteY2" fmla="*/ 0 h 654030"/>
              <a:gd name="connsiteX3" fmla="*/ 8219256 w 8219256"/>
              <a:gd name="connsiteY3" fmla="*/ 109007 h 654030"/>
              <a:gd name="connsiteX4" fmla="*/ 8219256 w 8219256"/>
              <a:gd name="connsiteY4" fmla="*/ 545023 h 654030"/>
              <a:gd name="connsiteX5" fmla="*/ 8110249 w 8219256"/>
              <a:gd name="connsiteY5" fmla="*/ 654030 h 654030"/>
              <a:gd name="connsiteX6" fmla="*/ 109007 w 8219256"/>
              <a:gd name="connsiteY6" fmla="*/ 654030 h 654030"/>
              <a:gd name="connsiteX7" fmla="*/ 0 w 8219256"/>
              <a:gd name="connsiteY7" fmla="*/ 545023 h 654030"/>
              <a:gd name="connsiteX8" fmla="*/ 0 w 8219256"/>
              <a:gd name="connsiteY8" fmla="*/ 109007 h 6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19256" h="654030">
                <a:moveTo>
                  <a:pt x="0" y="109007"/>
                </a:moveTo>
                <a:cubicBezTo>
                  <a:pt x="0" y="48804"/>
                  <a:pt x="48804" y="0"/>
                  <a:pt x="109007" y="0"/>
                </a:cubicBezTo>
                <a:lnTo>
                  <a:pt x="8110249" y="0"/>
                </a:lnTo>
                <a:cubicBezTo>
                  <a:pt x="8170452" y="0"/>
                  <a:pt x="8219256" y="48804"/>
                  <a:pt x="8219256" y="109007"/>
                </a:cubicBezTo>
                <a:lnTo>
                  <a:pt x="8219256" y="545023"/>
                </a:lnTo>
                <a:cubicBezTo>
                  <a:pt x="8219256" y="605226"/>
                  <a:pt x="8170452" y="654030"/>
                  <a:pt x="8110249" y="654030"/>
                </a:cubicBezTo>
                <a:lnTo>
                  <a:pt x="109007" y="654030"/>
                </a:lnTo>
                <a:cubicBezTo>
                  <a:pt x="48804" y="654030"/>
                  <a:pt x="0" y="605226"/>
                  <a:pt x="0" y="545023"/>
                </a:cubicBezTo>
                <a:lnTo>
                  <a:pt x="0" y="109007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0987" tIns="130987" rIns="130987" bIns="130987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 sz="2600" kern="1200" dirty="0" smtClean="0"/>
              <a:t>JSF</a:t>
            </a:r>
            <a:r>
              <a:rPr lang="zh-CN" altLang="en-US" sz="2600" kern="1200" dirty="0" smtClean="0"/>
              <a:t>是一种用于构建 </a:t>
            </a:r>
            <a:r>
              <a:rPr lang="en-US" altLang="en-US" sz="2600" kern="1200" dirty="0" smtClean="0"/>
              <a:t>Web </a:t>
            </a:r>
            <a:r>
              <a:rPr lang="zh-CN" altLang="en-US" sz="2600" kern="1200" dirty="0" smtClean="0"/>
              <a:t>应用程序的新标准 </a:t>
            </a:r>
            <a:r>
              <a:rPr lang="en-US" altLang="en-US" sz="2600" kern="1200" dirty="0" smtClean="0"/>
              <a:t>Java </a:t>
            </a:r>
            <a:r>
              <a:rPr lang="zh-CN" altLang="en-US" sz="2600" kern="1200" dirty="0" smtClean="0"/>
              <a:t>框架</a:t>
            </a:r>
            <a:endParaRPr lang="zh-CN" altLang="en-US" sz="2600" kern="1200" dirty="0"/>
          </a:p>
        </p:txBody>
      </p:sp>
      <p:sp>
        <p:nvSpPr>
          <p:cNvPr id="13" name="任意多边形 12"/>
          <p:cNvSpPr/>
          <p:nvPr/>
        </p:nvSpPr>
        <p:spPr>
          <a:xfrm>
            <a:off x="457200" y="2569628"/>
            <a:ext cx="8219256" cy="654030"/>
          </a:xfrm>
          <a:custGeom>
            <a:avLst/>
            <a:gdLst>
              <a:gd name="connsiteX0" fmla="*/ 0 w 8219256"/>
              <a:gd name="connsiteY0" fmla="*/ 109007 h 654030"/>
              <a:gd name="connsiteX1" fmla="*/ 109007 w 8219256"/>
              <a:gd name="connsiteY1" fmla="*/ 0 h 654030"/>
              <a:gd name="connsiteX2" fmla="*/ 8110249 w 8219256"/>
              <a:gd name="connsiteY2" fmla="*/ 0 h 654030"/>
              <a:gd name="connsiteX3" fmla="*/ 8219256 w 8219256"/>
              <a:gd name="connsiteY3" fmla="*/ 109007 h 654030"/>
              <a:gd name="connsiteX4" fmla="*/ 8219256 w 8219256"/>
              <a:gd name="connsiteY4" fmla="*/ 545023 h 654030"/>
              <a:gd name="connsiteX5" fmla="*/ 8110249 w 8219256"/>
              <a:gd name="connsiteY5" fmla="*/ 654030 h 654030"/>
              <a:gd name="connsiteX6" fmla="*/ 109007 w 8219256"/>
              <a:gd name="connsiteY6" fmla="*/ 654030 h 654030"/>
              <a:gd name="connsiteX7" fmla="*/ 0 w 8219256"/>
              <a:gd name="connsiteY7" fmla="*/ 545023 h 654030"/>
              <a:gd name="connsiteX8" fmla="*/ 0 w 8219256"/>
              <a:gd name="connsiteY8" fmla="*/ 109007 h 6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19256" h="654030">
                <a:moveTo>
                  <a:pt x="0" y="109007"/>
                </a:moveTo>
                <a:cubicBezTo>
                  <a:pt x="0" y="48804"/>
                  <a:pt x="48804" y="0"/>
                  <a:pt x="109007" y="0"/>
                </a:cubicBezTo>
                <a:lnTo>
                  <a:pt x="8110249" y="0"/>
                </a:lnTo>
                <a:cubicBezTo>
                  <a:pt x="8170452" y="0"/>
                  <a:pt x="8219256" y="48804"/>
                  <a:pt x="8219256" y="109007"/>
                </a:cubicBezTo>
                <a:lnTo>
                  <a:pt x="8219256" y="545023"/>
                </a:lnTo>
                <a:cubicBezTo>
                  <a:pt x="8219256" y="605226"/>
                  <a:pt x="8170452" y="654030"/>
                  <a:pt x="8110249" y="654030"/>
                </a:cubicBezTo>
                <a:lnTo>
                  <a:pt x="109007" y="654030"/>
                </a:lnTo>
                <a:cubicBezTo>
                  <a:pt x="48804" y="654030"/>
                  <a:pt x="0" y="605226"/>
                  <a:pt x="0" y="545023"/>
                </a:cubicBezTo>
                <a:lnTo>
                  <a:pt x="0" y="109007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130987" tIns="130987" rIns="130987" bIns="130987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600" kern="1200" dirty="0" smtClean="0"/>
              <a:t>严格遵循</a:t>
            </a:r>
            <a:r>
              <a:rPr lang="en-US" altLang="en-US" sz="2600" kern="1200" dirty="0" smtClean="0"/>
              <a:t>MVC</a:t>
            </a:r>
            <a:r>
              <a:rPr lang="zh-CN" altLang="en-US" sz="2600" kern="1200" dirty="0" smtClean="0"/>
              <a:t>设计模式的框架</a:t>
            </a:r>
            <a:endParaRPr lang="zh-CN" altLang="en-US" sz="2600" kern="1200" dirty="0"/>
          </a:p>
        </p:txBody>
      </p:sp>
      <p:sp>
        <p:nvSpPr>
          <p:cNvPr id="14" name="任意多边形 13"/>
          <p:cNvSpPr/>
          <p:nvPr/>
        </p:nvSpPr>
        <p:spPr>
          <a:xfrm>
            <a:off x="457200" y="3298538"/>
            <a:ext cx="8219256" cy="654030"/>
          </a:xfrm>
          <a:custGeom>
            <a:avLst/>
            <a:gdLst>
              <a:gd name="connsiteX0" fmla="*/ 0 w 8219256"/>
              <a:gd name="connsiteY0" fmla="*/ 109007 h 654030"/>
              <a:gd name="connsiteX1" fmla="*/ 109007 w 8219256"/>
              <a:gd name="connsiteY1" fmla="*/ 0 h 654030"/>
              <a:gd name="connsiteX2" fmla="*/ 8110249 w 8219256"/>
              <a:gd name="connsiteY2" fmla="*/ 0 h 654030"/>
              <a:gd name="connsiteX3" fmla="*/ 8219256 w 8219256"/>
              <a:gd name="connsiteY3" fmla="*/ 109007 h 654030"/>
              <a:gd name="connsiteX4" fmla="*/ 8219256 w 8219256"/>
              <a:gd name="connsiteY4" fmla="*/ 545023 h 654030"/>
              <a:gd name="connsiteX5" fmla="*/ 8110249 w 8219256"/>
              <a:gd name="connsiteY5" fmla="*/ 654030 h 654030"/>
              <a:gd name="connsiteX6" fmla="*/ 109007 w 8219256"/>
              <a:gd name="connsiteY6" fmla="*/ 654030 h 654030"/>
              <a:gd name="connsiteX7" fmla="*/ 0 w 8219256"/>
              <a:gd name="connsiteY7" fmla="*/ 545023 h 654030"/>
              <a:gd name="connsiteX8" fmla="*/ 0 w 8219256"/>
              <a:gd name="connsiteY8" fmla="*/ 109007 h 6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19256" h="654030">
                <a:moveTo>
                  <a:pt x="0" y="109007"/>
                </a:moveTo>
                <a:cubicBezTo>
                  <a:pt x="0" y="48804"/>
                  <a:pt x="48804" y="0"/>
                  <a:pt x="109007" y="0"/>
                </a:cubicBezTo>
                <a:lnTo>
                  <a:pt x="8110249" y="0"/>
                </a:lnTo>
                <a:cubicBezTo>
                  <a:pt x="8170452" y="0"/>
                  <a:pt x="8219256" y="48804"/>
                  <a:pt x="8219256" y="109007"/>
                </a:cubicBezTo>
                <a:lnTo>
                  <a:pt x="8219256" y="545023"/>
                </a:lnTo>
                <a:cubicBezTo>
                  <a:pt x="8219256" y="605226"/>
                  <a:pt x="8170452" y="654030"/>
                  <a:pt x="8110249" y="654030"/>
                </a:cubicBezTo>
                <a:lnTo>
                  <a:pt x="109007" y="654030"/>
                </a:lnTo>
                <a:cubicBezTo>
                  <a:pt x="48804" y="654030"/>
                  <a:pt x="0" y="605226"/>
                  <a:pt x="0" y="545023"/>
                </a:cubicBezTo>
                <a:lnTo>
                  <a:pt x="0" y="109007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30987" tIns="130987" rIns="130987" bIns="130987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 sz="2600" kern="1200" dirty="0" smtClean="0"/>
              <a:t>JSF</a:t>
            </a:r>
            <a:r>
              <a:rPr lang="zh-CN" altLang="en-US" sz="2600" kern="1200" dirty="0" smtClean="0"/>
              <a:t>有丰富的用户界面组件，例如</a:t>
            </a:r>
            <a:r>
              <a:rPr lang="en-US" altLang="en-US" sz="2600" kern="1200" dirty="0" err="1" smtClean="0"/>
              <a:t>Richfaces</a:t>
            </a:r>
            <a:r>
              <a:rPr lang="zh-CN" altLang="en-US" sz="2600" kern="1200" dirty="0" smtClean="0"/>
              <a:t>和</a:t>
            </a:r>
            <a:r>
              <a:rPr lang="en-US" altLang="en-US" sz="2600" kern="1200" dirty="0" err="1" smtClean="0"/>
              <a:t>Primefaces</a:t>
            </a:r>
            <a:endParaRPr lang="zh-CN" altLang="en-US" sz="2600" kern="1200" dirty="0"/>
          </a:p>
        </p:txBody>
      </p:sp>
    </p:spTree>
    <p:extLst>
      <p:ext uri="{BB962C8B-B14F-4D97-AF65-F5344CB8AC3E}">
        <p14:creationId xmlns:p14="http://schemas.microsoft.com/office/powerpoint/2010/main" val="69132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RichFaces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是一个具有 </a:t>
            </a:r>
            <a:r>
              <a:rPr lang="en-US" altLang="zh-CN" sz="2400" dirty="0"/>
              <a:t>Ajax </a:t>
            </a:r>
            <a:r>
              <a:rPr lang="zh-CN" altLang="en-US" sz="2400" dirty="0"/>
              <a:t>和 </a:t>
            </a:r>
            <a:r>
              <a:rPr lang="en-US" altLang="zh-CN" sz="2400" dirty="0"/>
              <a:t>JSF </a:t>
            </a:r>
            <a:r>
              <a:rPr lang="zh-CN" altLang="en-US" sz="2400" dirty="0"/>
              <a:t>特性 的 </a:t>
            </a:r>
            <a:r>
              <a:rPr lang="en-US" altLang="zh-CN" sz="2400" dirty="0"/>
              <a:t>Web </a:t>
            </a:r>
            <a:r>
              <a:rPr lang="zh-CN" altLang="en-US" sz="2400" dirty="0"/>
              <a:t>框架。</a:t>
            </a:r>
          </a:p>
          <a:p>
            <a:pPr marL="0" indent="0">
              <a:buNone/>
            </a:pPr>
            <a:r>
              <a:rPr lang="en-US" altLang="zh-CN" sz="2400" dirty="0" smtClean="0"/>
              <a:t>	JSF </a:t>
            </a:r>
            <a:r>
              <a:rPr lang="zh-CN" altLang="en-US" sz="2400" dirty="0"/>
              <a:t>和 </a:t>
            </a:r>
            <a:r>
              <a:rPr lang="en-US" altLang="zh-CN" sz="2400" dirty="0"/>
              <a:t>Ajax </a:t>
            </a:r>
            <a:r>
              <a:rPr lang="zh-CN" altLang="en-US" sz="2400" dirty="0"/>
              <a:t>概念大家一定不陌生，二者结合起来衍生出 </a:t>
            </a:r>
            <a:r>
              <a:rPr lang="en-US" altLang="zh-CN" sz="2400" dirty="0"/>
              <a:t>A4J</a:t>
            </a:r>
            <a:r>
              <a:rPr lang="zh-CN" altLang="en-US" sz="2400" dirty="0"/>
              <a:t>（</a:t>
            </a:r>
            <a:r>
              <a:rPr lang="en-US" altLang="zh-CN" sz="2400" dirty="0"/>
              <a:t>Ajax4JSF</a:t>
            </a:r>
            <a:r>
              <a:rPr lang="zh-CN" altLang="en-US" sz="2400" dirty="0"/>
              <a:t>）。其目的就是将 </a:t>
            </a:r>
            <a:r>
              <a:rPr lang="en-US" altLang="zh-CN" sz="2400" dirty="0"/>
              <a:t>Ajax </a:t>
            </a:r>
            <a:r>
              <a:rPr lang="zh-CN" altLang="en-US" sz="2400" dirty="0"/>
              <a:t>的功能集成到 </a:t>
            </a:r>
            <a:r>
              <a:rPr lang="en-US" altLang="zh-CN" sz="2400" dirty="0"/>
              <a:t>JSF </a:t>
            </a:r>
            <a:r>
              <a:rPr lang="zh-CN" altLang="en-US" sz="2400" dirty="0"/>
              <a:t>组件中去。后来 </a:t>
            </a:r>
            <a:r>
              <a:rPr lang="en-US" altLang="zh-CN" sz="2400" dirty="0" err="1"/>
              <a:t>JBoss</a:t>
            </a:r>
            <a:r>
              <a:rPr lang="en-US" altLang="zh-CN" sz="2400" dirty="0"/>
              <a:t> </a:t>
            </a:r>
            <a:r>
              <a:rPr lang="zh-CN" altLang="en-US" sz="2400" dirty="0"/>
              <a:t>收购 </a:t>
            </a:r>
            <a:r>
              <a:rPr lang="en-US" altLang="zh-CN" sz="2400" dirty="0"/>
              <a:t>A4J </a:t>
            </a:r>
            <a:r>
              <a:rPr lang="zh-CN" altLang="en-US" sz="2400" dirty="0"/>
              <a:t>后，又将其集成到 </a:t>
            </a:r>
            <a:r>
              <a:rPr lang="en-US" altLang="zh-CN" sz="2400" dirty="0" err="1"/>
              <a:t>RichFaces</a:t>
            </a:r>
            <a:r>
              <a:rPr lang="en-US" altLang="zh-CN" sz="2400" dirty="0"/>
              <a:t> </a:t>
            </a:r>
            <a:r>
              <a:rPr lang="zh-CN" altLang="en-US" sz="2400" dirty="0"/>
              <a:t>中。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对</a:t>
            </a:r>
            <a:r>
              <a:rPr lang="zh-CN" altLang="en-US" sz="2400" dirty="0"/>
              <a:t>开发人员来说，只要按照 </a:t>
            </a:r>
            <a:r>
              <a:rPr lang="en-US" altLang="zh-CN" sz="2400" dirty="0"/>
              <a:t>JSF </a:t>
            </a:r>
            <a:r>
              <a:rPr lang="zh-CN" altLang="en-US" sz="2400" dirty="0"/>
              <a:t>的组件规范来组织页面，免去了书写或调用庞杂的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代码或库，就能达到梦寐以求的 </a:t>
            </a:r>
            <a:r>
              <a:rPr lang="en-US" altLang="zh-CN" sz="2400" dirty="0"/>
              <a:t>Ajax </a:t>
            </a:r>
            <a:r>
              <a:rPr lang="zh-CN" altLang="en-US" sz="2400" dirty="0"/>
              <a:t>效果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pPr marL="400050" lvl="1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下载</a:t>
            </a:r>
            <a:r>
              <a:rPr lang="zh-CN" altLang="en-US" sz="2000" dirty="0"/>
              <a:t>地址：</a:t>
            </a:r>
            <a:r>
              <a:rPr lang="en-US" altLang="zh-CN" sz="2000" dirty="0"/>
              <a:t>http:www.jboss.org/richfaces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在线</a:t>
            </a:r>
            <a:r>
              <a:rPr lang="zh-CN" altLang="en-US" sz="2000" dirty="0"/>
              <a:t>演示地址：</a:t>
            </a:r>
            <a:r>
              <a:rPr lang="en-US" altLang="zh-CN" sz="2000" dirty="0"/>
              <a:t>http://livedemo.exadel.com/richfaces-demo/richfaces/modalPanel.jsf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Richfaces</a:t>
            </a:r>
            <a:r>
              <a:rPr lang="en-US" altLang="zh-CN" dirty="0"/>
              <a:t> 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A21-51EC-443C-946A-65C308D07A92}" type="datetime1">
              <a:rPr lang="zh-CN" altLang="en-US" smtClean="0"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www.minioa.net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 descr="C:\Users\dai\Documents\richfaces 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7" y="1772815"/>
            <a:ext cx="8343875" cy="4157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269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奇秀山川">
  <a:themeElements>
    <a:clrScheme name="奇秀山川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奇秀山川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奇秀山川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奇秀山川主题</Template>
  <TotalTime>598</TotalTime>
  <Words>1220</Words>
  <Application>Microsoft Office PowerPoint</Application>
  <PresentationFormat>全屏显示(4:3)</PresentationFormat>
  <Paragraphs>310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奇秀山川</vt:lpstr>
      <vt:lpstr>跟我一起学MiniOA</vt:lpstr>
      <vt:lpstr>课程目标</vt:lpstr>
      <vt:lpstr>培训对象</vt:lpstr>
      <vt:lpstr>开发方向</vt:lpstr>
      <vt:lpstr>职业发展</vt:lpstr>
      <vt:lpstr>MiniOA介绍</vt:lpstr>
      <vt:lpstr>MiniOA所涉及的技术</vt:lpstr>
      <vt:lpstr>JavaServer Faces (JSF)</vt:lpstr>
      <vt:lpstr>Richfaces Demo演示</vt:lpstr>
      <vt:lpstr>Richfaces标记</vt:lpstr>
      <vt:lpstr>JBoss Seam介绍</vt:lpstr>
      <vt:lpstr>MiniOA模块设计</vt:lpstr>
      <vt:lpstr>核心Javabean</vt:lpstr>
      <vt:lpstr>CSS样式设计</vt:lpstr>
      <vt:lpstr>模版设计</vt:lpstr>
      <vt:lpstr>语言资源文件设计</vt:lpstr>
      <vt:lpstr>菜单导航</vt:lpstr>
      <vt:lpstr>权限控制</vt:lpstr>
      <vt:lpstr>帐号和角色</vt:lpstr>
      <vt:lpstr>日志管理</vt:lpstr>
      <vt:lpstr>页面消息提醒机制</vt:lpstr>
      <vt:lpstr>MiniOA安装部署</vt:lpstr>
      <vt:lpstr>MiniOA开发步骤</vt:lpstr>
      <vt:lpstr>MiniOA社区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</dc:creator>
  <cp:lastModifiedBy>dai</cp:lastModifiedBy>
  <cp:revision>41</cp:revision>
  <cp:lastPrinted>2011-11-15T02:39:05Z</cp:lastPrinted>
  <dcterms:created xsi:type="dcterms:W3CDTF">2011-11-15T00:08:29Z</dcterms:created>
  <dcterms:modified xsi:type="dcterms:W3CDTF">2011-11-17T13:49:40Z</dcterms:modified>
</cp:coreProperties>
</file>