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87" r:id="rId4"/>
    <p:sldId id="280" r:id="rId5"/>
    <p:sldId id="264" r:id="rId6"/>
    <p:sldId id="285" r:id="rId7"/>
    <p:sldId id="284" r:id="rId8"/>
    <p:sldId id="288" r:id="rId9"/>
    <p:sldId id="296" r:id="rId10"/>
    <p:sldId id="298" r:id="rId11"/>
    <p:sldId id="294" r:id="rId12"/>
    <p:sldId id="295" r:id="rId13"/>
    <p:sldId id="293" r:id="rId14"/>
    <p:sldId id="277" r:id="rId15"/>
    <p:sldId id="299"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瓜田 壮一郎" initials="瓜田" lastIdx="4" clrIdx="0">
    <p:extLst>
      <p:ext uri="{19B8F6BF-5375-455C-9EA6-DF929625EA0E}">
        <p15:presenceInfo xmlns:p15="http://schemas.microsoft.com/office/powerpoint/2012/main" userId="05f1723d98523a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0099FF"/>
    <a:srgbClr val="203864"/>
    <a:srgbClr val="FFC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5" autoAdjust="0"/>
    <p:restoredTop sz="79503" autoAdjust="0"/>
  </p:normalViewPr>
  <p:slideViewPr>
    <p:cSldViewPr snapToGrid="0">
      <p:cViewPr varScale="1">
        <p:scale>
          <a:sx n="54" d="100"/>
          <a:sy n="54" d="100"/>
        </p:scale>
        <p:origin x="1196" y="56"/>
      </p:cViewPr>
      <p:guideLst>
        <p:guide orient="horz" pos="2228"/>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63807-C7B5-4724-8235-F218DC514A69}" type="datetimeFigureOut">
              <a:rPr kumimoji="1" lang="ja-JP" altLang="en-US" smtClean="0"/>
              <a:t>2023/12/27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C703D-A0BB-4A58-8B73-092E82502523}" type="slidenum">
              <a:rPr kumimoji="1" lang="ja-JP" altLang="en-US" smtClean="0"/>
              <a:t>‹#›</a:t>
            </a:fld>
            <a:endParaRPr kumimoji="1" lang="ja-JP" altLang="en-US"/>
          </a:p>
        </p:txBody>
      </p:sp>
    </p:spTree>
    <p:extLst>
      <p:ext uri="{BB962C8B-B14F-4D97-AF65-F5344CB8AC3E}">
        <p14:creationId xmlns:p14="http://schemas.microsoft.com/office/powerpoint/2010/main" val="14604402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八戸工業大学 工学部 システム情報工学科 学部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年の瓜田壮一郎です。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今回はこのような貴重な発表の機会をいただきまして、ありがとうございます。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「大規模言語モデルによる分散表現を用いた国会議員の発言の量的・質的な要約の検討」と題しまして、発表させていただきます。　よろしくお願いします。</a:t>
            </a:r>
          </a:p>
          <a:p>
            <a:endParaRPr kumimoji="1" lang="ja-JP" altLang="en-US" b="0"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a:t>
            </a:fld>
            <a:endParaRPr kumimoji="1" lang="ja-JP" altLang="en-US"/>
          </a:p>
        </p:txBody>
      </p:sp>
    </p:spTree>
    <p:extLst>
      <p:ext uri="{BB962C8B-B14F-4D97-AF65-F5344CB8AC3E}">
        <p14:creationId xmlns:p14="http://schemas.microsoft.com/office/powerpoint/2010/main" val="1811164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採用したクラスタ数</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でクラスタリングし</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生成された各クラスタを確認したところ、国内外における経済政策や地域における政策、また、予算などの話題からなるクラスタや、自己紹介などの定型文に近いクラスタが確認できました。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のクラスタの内、３クラスタが２つの言語モデルで同様の内容のクラスタでした。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＊＊レーザポインタを使う＊＊</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赤枠、黄枠、青枠のものがそれぞれ対応しています。</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10</a:t>
            </a:fld>
            <a:endParaRPr kumimoji="1" lang="ja-JP" altLang="en-US"/>
          </a:p>
        </p:txBody>
      </p:sp>
    </p:spTree>
    <p:extLst>
      <p:ext uri="{BB962C8B-B14F-4D97-AF65-F5344CB8AC3E}">
        <p14:creationId xmlns:p14="http://schemas.microsoft.com/office/powerpoint/2010/main" val="166898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その共通したクラスタの中で、特に予算に関してのクラスタの中身を紹介します。</a:t>
            </a: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表示しているものは、それぞれのクラスタの最も中心に近い発言と、クラスタの要約です。</a:t>
            </a: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両方とも要約にしてはかなり長くなってしまったのですが、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に関しては、主に予算委員会の質疑応答や予算審議に関しての要約になっており、</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ではふるさと納税や国民保険の予算ついての要約であり、それぞれ財務や予算について話されていても多少傾向が違うことを感じとれました。</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11</a:t>
            </a:fld>
            <a:endParaRPr kumimoji="1" lang="ja-JP" altLang="en-US"/>
          </a:p>
        </p:txBody>
      </p:sp>
    </p:spTree>
    <p:extLst>
      <p:ext uri="{BB962C8B-B14F-4D97-AF65-F5344CB8AC3E}">
        <p14:creationId xmlns:p14="http://schemas.microsoft.com/office/powerpoint/2010/main" val="1067435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の結果になりますが、議員を選択すると、対象の議員の各クラスタにおける発言量の割合を示す円グラフと、各クラスタにおける発言量の時系列変化を表す積み上げ棒グラフ、そして、議員の発言の要約文を表示するというシステムを構築し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表示しているものは、斎藤鉄男議員を選択したときの、それぞれの結果になります。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特に割合の多い発言のトピックが対外経済政策で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25.6%</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、次に地域経済についてが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20.7%</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、規制についてが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17.4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％となっています。要約文を見ると、個人的</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な定性的な評価としては、</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最も多い割合である対外経済政策の分野の発言が要約されているのではないかと思われます。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12</a:t>
            </a:fld>
            <a:endParaRPr kumimoji="1" lang="ja-JP" altLang="en-US"/>
          </a:p>
        </p:txBody>
      </p:sp>
    </p:spTree>
    <p:extLst>
      <p:ext uri="{BB962C8B-B14F-4D97-AF65-F5344CB8AC3E}">
        <p14:creationId xmlns:p14="http://schemas.microsoft.com/office/powerpoint/2010/main" val="431053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tabLst>
                <a:tab pos="1336040" algn="l"/>
              </a:tabLst>
            </a:pP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考察です。</a:t>
            </a:r>
          </a:p>
          <a:p>
            <a:pPr indent="133350"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結果として、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構築したシステムを使用することで、議員の議会における各クラスタの発言割合</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の把握や要約の作成を行うことが出来ました。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342900" lvl="0" indent="-342900" algn="just">
              <a:buFont typeface="+mj-ea"/>
              <a:buAutoNum type="circleNumDbPlain"/>
            </a:pPr>
            <a:r>
              <a:rPr lang="ja-JP" altLang="ja-JP" sz="1800" u="sng" kern="100" dirty="0">
                <a:effectLst/>
                <a:latin typeface="游明朝" panose="02020400000000000000" pitchFamily="18" charset="-128"/>
                <a:ea typeface="游明朝" panose="02020400000000000000" pitchFamily="18" charset="-128"/>
                <a:cs typeface="Times New Roman" panose="02020603050405020304" pitchFamily="18" charset="0"/>
              </a:rPr>
              <a:t>クラスタについて</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つの言語モデルで抽出された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11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のクラスタのうち、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つのクラスタは同様の内容でしたが、それ以外のクラスタについては傾向が異なりました。具体的には、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には自己紹介がクラスタとして固まりましたが、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にはそのようなクラスタが存在しませんでした。</a:t>
            </a: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のクラスタの中には、発言数が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と極端に少なく、内容にばらつきのあるものが存在しましたが、要因としては、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k-means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法のクラスタが球場に分布されていることを仮定しているという影響も考えられます。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また、②</a:t>
            </a:r>
            <a:r>
              <a:rPr lang="ja-JP" altLang="ja-JP" sz="1800" u="sng" kern="100" dirty="0">
                <a:effectLst/>
                <a:latin typeface="游明朝" panose="02020400000000000000" pitchFamily="18" charset="-128"/>
                <a:ea typeface="游明朝" panose="02020400000000000000" pitchFamily="18" charset="-128"/>
                <a:cs typeface="Times New Roman" panose="02020603050405020304" pitchFamily="18" charset="0"/>
              </a:rPr>
              <a:t>要約についてですが</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議員の発言の要約に使用したプロンプトでは要約文の文字数の制限などの指定はしていませんが、より多くの会議やより長期間の議事録を扱う場合にはそこの対応が必要になる可能性もあります。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して、プロンプトの事前設定によって要約の質が大きく変わるということも考えられます。この設定次第で回答の精度が上がることがあるので、本研究においてもプロンプトの内容を検討する必要があると考え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評価方法については、現時点では主観的で定性的な判断しかできていないため、定量的な評価方法も検討する必要があります。</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13</a:t>
            </a:fld>
            <a:endParaRPr kumimoji="1" lang="ja-JP" altLang="en-US"/>
          </a:p>
        </p:txBody>
      </p:sp>
    </p:spTree>
    <p:extLst>
      <p:ext uri="{BB962C8B-B14F-4D97-AF65-F5344CB8AC3E}">
        <p14:creationId xmlns:p14="http://schemas.microsoft.com/office/powerpoint/2010/main" val="409780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最後にまとめと今後の方針です。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本研究では、大規模言語モデルによる議事録上の発言の分散表現をクラスタリングして、各議員の発言を量的・質的に要約するシステムを構築しました。</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ただ、他の大規模言語モデルやクラスタリングの手法、要約タスクへのプロンプトの設定についても改めて検討したうえで、採用するモデルを決定して、議会における女性の活動状況の一面の分析に本システムを応用したいと考えています。</a:t>
            </a:r>
          </a:p>
          <a:p>
            <a:endParaRPr kumimoji="1" lang="ja-JP" altLang="en-US" b="0"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14</a:t>
            </a:fld>
            <a:endParaRPr kumimoji="1" lang="ja-JP" altLang="en-US"/>
          </a:p>
        </p:txBody>
      </p:sp>
    </p:spTree>
    <p:extLst>
      <p:ext uri="{BB962C8B-B14F-4D97-AF65-F5344CB8AC3E}">
        <p14:creationId xmlns:p14="http://schemas.microsoft.com/office/powerpoint/2010/main" val="32190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0" dirty="0"/>
              <a:t>ご清聴ありがとうございました。</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15</a:t>
            </a:fld>
            <a:endParaRPr kumimoji="1" lang="ja-JP" altLang="en-US"/>
          </a:p>
        </p:txBody>
      </p:sp>
    </p:spTree>
    <p:extLst>
      <p:ext uri="{BB962C8B-B14F-4D97-AF65-F5344CB8AC3E}">
        <p14:creationId xmlns:p14="http://schemas.microsoft.com/office/powerpoint/2010/main" val="262355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Century" panose="02040604050505020304" pitchFamily="18" charset="0"/>
                <a:ea typeface="ＭＳ 明朝" panose="02020609040205080304" pitchFamily="17"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まずはこの研究を行うに至った背景ですが、</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世界経済フォーラムが、各国の男女格差の現状を評価した「グローバルジェンダーギャップレポート」の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2023</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年版を発表しました。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日本のジェンダーギャップ指数は</a:t>
            </a:r>
            <a:r>
              <a:rPr lang="en-US"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146</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カ国中</a:t>
            </a:r>
            <a:r>
              <a:rPr lang="en-US"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125</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位</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あり</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、公表開始以来、</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最低</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また、</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中でも特に</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政治参画</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の分野が</a:t>
            </a:r>
            <a:r>
              <a:rPr lang="en-US"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138</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位</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であり、相対的に</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低い</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水準であることがわかります。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2</a:t>
            </a:fld>
            <a:endParaRPr kumimoji="1" lang="ja-JP" altLang="en-US"/>
          </a:p>
        </p:txBody>
      </p:sp>
    </p:spTree>
    <p:extLst>
      <p:ext uri="{BB962C8B-B14F-4D97-AF65-F5344CB8AC3E}">
        <p14:creationId xmlns:p14="http://schemas.microsoft.com/office/powerpoint/2010/main" val="1622616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この政治参画分野について、評価指標を見てみると、国会議員と閣僚の男女比や最近</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年の行政府における長の在任年数の男女比を元に評価しており、実際の女性の議会における発言量や議会外での視察などの活動状況は考慮されていないことがわかります。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そこで、特に議会における発言量から活動状況の一面を量的・質的に把握することを目指しまして、その足掛かりとして、各 国会議員の発言を量的・質的に要約するシステムを検討します。</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3</a:t>
            </a:fld>
            <a:endParaRPr kumimoji="1" lang="ja-JP" altLang="en-US"/>
          </a:p>
        </p:txBody>
      </p:sp>
    </p:spTree>
    <p:extLst>
      <p:ext uri="{BB962C8B-B14F-4D97-AF65-F5344CB8AC3E}">
        <p14:creationId xmlns:p14="http://schemas.microsoft.com/office/powerpoint/2010/main" val="818999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次に関連研究についてですが、</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2010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年代の初頭から政治分野でのテキストデータを用いた研究が進められており、中でも言語モデルを用いた例として、機関紙のテキストデータを用いた中国共産党のイデオロギー分析が挙げられます。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特に言語モデルに関しては、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2018</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Google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によって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が提案され、文章分類や、固有表現抽出などに広く活用されています。また、近年、</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OpenAI</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GPT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をはじめとしたより大規模な言語モデルが注目を集めています。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GPT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は実装などの詳細な仕様は公開されていませんが、日本語に特化したサイバーエージェントの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calm2-7b-chat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等は詳細な仕様とともに公開されています。</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4</a:t>
            </a:fld>
            <a:endParaRPr kumimoji="1" lang="ja-JP" altLang="en-US"/>
          </a:p>
        </p:txBody>
      </p:sp>
    </p:spTree>
    <p:extLst>
      <p:ext uri="{BB962C8B-B14F-4D97-AF65-F5344CB8AC3E}">
        <p14:creationId xmlns:p14="http://schemas.microsoft.com/office/powerpoint/2010/main" val="2996187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次に研究方法について説明します。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まず、データ収集についてですが、</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2018</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年から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2022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年までの国会本会議の議事録における発言を対象として、国立国会図書館による国会会議録の検索用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API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を用いて、データを収集しました。</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議員の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回の発言が複数の文からなる場合、その中で複数の話題に触れられている場合があるので、ここではできるだけ単一の話題が含まれるように、発言を正規表現により文単位に分割し、その一つ一つを発言として扱うこととしました。また、空白や記号、定型文などの重複する文については削除し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indent="133350"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最終的な扱うデータ数は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690</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名、</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17</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501</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件となりました。</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kumimoji="1" lang="ja-JP" altLang="en-US"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5</a:t>
            </a:fld>
            <a:endParaRPr kumimoji="1" lang="ja-JP" altLang="en-US"/>
          </a:p>
        </p:txBody>
      </p:sp>
    </p:spTree>
    <p:extLst>
      <p:ext uri="{BB962C8B-B14F-4D97-AF65-F5344CB8AC3E}">
        <p14:creationId xmlns:p14="http://schemas.microsoft.com/office/powerpoint/2010/main" val="1653293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各発言に対して、言語モデルを使って分散表現と呼ばれる、類似した発言が近い方向を向くようなベクトルに変換します。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本研究では、先行研究において広く利用されている東北大学自然言語処理グループが公開した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と、サイバーエージェントが公開した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の２つを用いて、両者の結果を比較します。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それぞれの選出理由ですが、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Google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スカラーの引用数が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83000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件以上であり、</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言語モデルとして</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広く利用されていること。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に関しては、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よりパラメータ数が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の約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a:t>
            </a:r>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倍程度であるということ</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、日本語に特化していること、この２つの条件を踏まえた上で、本研究を始めた際に出ていた新しい大規模言語モデルであることが挙げられます。</a:t>
            </a:r>
            <a:endParaRPr kumimoji="1" lang="en-US" altLang="ja-JP" dirty="0"/>
          </a:p>
          <a:p>
            <a:pPr algn="just"/>
            <a:endParaRPr kumimoji="1" lang="ja-JP" altLang="en-US"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6</a:t>
            </a:fld>
            <a:endParaRPr kumimoji="1" lang="ja-JP" altLang="en-US"/>
          </a:p>
        </p:txBody>
      </p:sp>
    </p:spTree>
    <p:extLst>
      <p:ext uri="{BB962C8B-B14F-4D97-AF65-F5344CB8AC3E}">
        <p14:creationId xmlns:p14="http://schemas.microsoft.com/office/powerpoint/2010/main" val="316456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次に、クラスタリングを行います。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分散表現の</a:t>
            </a:r>
            <a:r>
              <a:rPr lang="ja-JP" altLang="ja-JP" sz="1800" b="1" kern="100" dirty="0">
                <a:effectLst/>
                <a:latin typeface="游明朝" panose="02020400000000000000" pitchFamily="18" charset="-128"/>
                <a:ea typeface="游明朝" panose="02020400000000000000" pitchFamily="18" charset="-128"/>
                <a:cs typeface="Times New Roman" panose="02020603050405020304" pitchFamily="18" charset="0"/>
              </a:rPr>
              <a:t>似た意味を持つ言葉は近く</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になるという特徴から、似た内容の発言をまとめることが出来ます。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ここではクラスタリングの手法として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k-means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法を採用して、そのハイパーパラメータであるクラスタ数はシルエット係数を用いて決定します。クラスタ数が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29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の範囲でシルエット係数を算出し、最大値または極大値を与える点を候補とします。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また、クラスタの内容を把握するために、各クラスタ内における単語の頻度に基づくワードクラウドも作成します。 </a:t>
            </a:r>
          </a:p>
          <a:p>
            <a:pPr algn="just"/>
            <a:endParaRPr kumimoji="1" lang="ja-JP" altLang="en-US"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7</a:t>
            </a:fld>
            <a:endParaRPr kumimoji="1" lang="ja-JP" altLang="en-US"/>
          </a:p>
        </p:txBody>
      </p:sp>
    </p:spTree>
    <p:extLst>
      <p:ext uri="{BB962C8B-B14F-4D97-AF65-F5344CB8AC3E}">
        <p14:creationId xmlns:p14="http://schemas.microsoft.com/office/powerpoint/2010/main" val="196549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最後に、議員の各クラスタの発言数の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年間における割合と、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年ごとの発言数及びクラスタ割合の時系列変化を、それぞれ円グラフと積み上げ棒グラフで可視化します。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また、各議員の発言の要約には、サイバーエージェントによる対話用に指示学習が行われた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calm2-7b-chat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を使用します。要約の指示のプロンプトは、下のグレーの部分の文の通りです。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これらの手順１～４までのシステムを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Python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を用いて作成しました。</a:t>
            </a:r>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8</a:t>
            </a:fld>
            <a:endParaRPr kumimoji="1" lang="ja-JP" altLang="en-US"/>
          </a:p>
        </p:txBody>
      </p:sp>
    </p:spTree>
    <p:extLst>
      <p:ext uri="{BB962C8B-B14F-4D97-AF65-F5344CB8AC3E}">
        <p14:creationId xmlns:p14="http://schemas.microsoft.com/office/powerpoint/2010/main" val="2830324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次にそれぞれの結果です。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まず、シルエット係数の推移を紹介します。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この折れ線グラフは、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と</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による分散表現に対して、クラスタ数を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から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29</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に設定して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k-means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法を適用した際のグラフです。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BERT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ではクラスタ数</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で最大、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6</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で最大の極大値で、次に</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が続いています。</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OpenCalm-7b</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の場合は同じく</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で最大、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で最大の極大値で、５で次に大きな極大値をとっています。</a:t>
            </a:r>
          </a:p>
          <a:p>
            <a:pPr indent="133350"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国会本会議においては多様な話題が取り扱われるということを考慮して、ここでは両者のクラスタ数として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を採用しました。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CF2C703D-A0BB-4A58-8B73-092E82502523}" type="slidenum">
              <a:rPr kumimoji="1" lang="ja-JP" altLang="en-US" smtClean="0"/>
              <a:t>9</a:t>
            </a:fld>
            <a:endParaRPr kumimoji="1" lang="ja-JP" altLang="en-US"/>
          </a:p>
        </p:txBody>
      </p:sp>
    </p:spTree>
    <p:extLst>
      <p:ext uri="{BB962C8B-B14F-4D97-AF65-F5344CB8AC3E}">
        <p14:creationId xmlns:p14="http://schemas.microsoft.com/office/powerpoint/2010/main" val="365943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89B48-3CD5-7C4B-26AF-D12F5E3608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ADAECC9-6E98-35E5-D4E4-6876C2735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B9E40D3-3E85-D24F-1E31-8E648F2205C8}"/>
              </a:ext>
            </a:extLst>
          </p:cNvPr>
          <p:cNvSpPr>
            <a:spLocks noGrp="1"/>
          </p:cNvSpPr>
          <p:nvPr>
            <p:ph type="dt" sz="half" idx="10"/>
          </p:nvPr>
        </p:nvSpPr>
        <p:spPr/>
        <p:txBody>
          <a:bodyPr/>
          <a:lstStyle/>
          <a:p>
            <a:fld id="{32E3511B-14F4-485B-9A7E-B8ED67EEB95A}" type="datetime1">
              <a:rPr kumimoji="1" lang="ja-JP" altLang="en-US" smtClean="0"/>
              <a:t>2023/12/27</a:t>
            </a:fld>
            <a:endParaRPr kumimoji="1" lang="ja-JP" altLang="en-US"/>
          </a:p>
        </p:txBody>
      </p:sp>
      <p:sp>
        <p:nvSpPr>
          <p:cNvPr id="5" name="フッター プレースホルダー 4">
            <a:extLst>
              <a:ext uri="{FF2B5EF4-FFF2-40B4-BE49-F238E27FC236}">
                <a16:creationId xmlns:a16="http://schemas.microsoft.com/office/drawing/2014/main" id="{0D600384-8DA1-EE12-FCFA-05053CD1FE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9FA0F9-F66E-3D23-C9D3-A192CADD1A4E}"/>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151641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36995-2575-99EF-61B0-C2D2872B51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7B8A85-43C6-5C6D-6D96-B4F7A51C89C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563ED3-856F-B1AF-2A0E-5C646B6D5A2E}"/>
              </a:ext>
            </a:extLst>
          </p:cNvPr>
          <p:cNvSpPr>
            <a:spLocks noGrp="1"/>
          </p:cNvSpPr>
          <p:nvPr>
            <p:ph type="dt" sz="half" idx="10"/>
          </p:nvPr>
        </p:nvSpPr>
        <p:spPr/>
        <p:txBody>
          <a:bodyPr/>
          <a:lstStyle/>
          <a:p>
            <a:fld id="{41D3D6CF-74C1-4AB3-A924-731BD95283B3}" type="datetime1">
              <a:rPr kumimoji="1" lang="ja-JP" altLang="en-US" smtClean="0"/>
              <a:t>2023/12/27</a:t>
            </a:fld>
            <a:endParaRPr kumimoji="1" lang="ja-JP" altLang="en-US"/>
          </a:p>
        </p:txBody>
      </p:sp>
      <p:sp>
        <p:nvSpPr>
          <p:cNvPr id="5" name="フッター プレースホルダー 4">
            <a:extLst>
              <a:ext uri="{FF2B5EF4-FFF2-40B4-BE49-F238E27FC236}">
                <a16:creationId xmlns:a16="http://schemas.microsoft.com/office/drawing/2014/main" id="{AC092FD6-2472-749F-25AF-8A6A7CB61A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2B865A-FAFE-38DF-CB80-1321C2F076CC}"/>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106518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7823DB2-1C08-A766-CAC7-F65A7DF5D84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53DE5F-4BC3-69BA-5456-8BD1F0EE965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209866-C90F-8AD0-8745-A6F10CB8A697}"/>
              </a:ext>
            </a:extLst>
          </p:cNvPr>
          <p:cNvSpPr>
            <a:spLocks noGrp="1"/>
          </p:cNvSpPr>
          <p:nvPr>
            <p:ph type="dt" sz="half" idx="10"/>
          </p:nvPr>
        </p:nvSpPr>
        <p:spPr/>
        <p:txBody>
          <a:bodyPr/>
          <a:lstStyle/>
          <a:p>
            <a:fld id="{D423DCC6-B40C-4CF3-B53E-19AB5E9B7896}" type="datetime1">
              <a:rPr kumimoji="1" lang="ja-JP" altLang="en-US" smtClean="0"/>
              <a:t>2023/12/27</a:t>
            </a:fld>
            <a:endParaRPr kumimoji="1" lang="ja-JP" altLang="en-US"/>
          </a:p>
        </p:txBody>
      </p:sp>
      <p:sp>
        <p:nvSpPr>
          <p:cNvPr id="5" name="フッター プレースホルダー 4">
            <a:extLst>
              <a:ext uri="{FF2B5EF4-FFF2-40B4-BE49-F238E27FC236}">
                <a16:creationId xmlns:a16="http://schemas.microsoft.com/office/drawing/2014/main" id="{B730E711-2C27-D2DC-6454-717667C790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FAB9DF-5032-6C84-8226-E1D4ABF5C51C}"/>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5937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4CDF6-36EC-0DF4-F469-EFD81916ED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744A06-DD7A-9D8E-E60C-B1A07CF4D0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4C2B8B-3A3C-5B67-A121-2BE3812A341A}"/>
              </a:ext>
            </a:extLst>
          </p:cNvPr>
          <p:cNvSpPr>
            <a:spLocks noGrp="1"/>
          </p:cNvSpPr>
          <p:nvPr>
            <p:ph type="dt" sz="half" idx="10"/>
          </p:nvPr>
        </p:nvSpPr>
        <p:spPr/>
        <p:txBody>
          <a:bodyPr/>
          <a:lstStyle/>
          <a:p>
            <a:fld id="{896D1384-B5B2-4124-BB9B-088EA893CC84}" type="datetime1">
              <a:rPr kumimoji="1" lang="ja-JP" altLang="en-US" smtClean="0"/>
              <a:t>2023/12/27</a:t>
            </a:fld>
            <a:endParaRPr kumimoji="1" lang="ja-JP" altLang="en-US"/>
          </a:p>
        </p:txBody>
      </p:sp>
      <p:sp>
        <p:nvSpPr>
          <p:cNvPr id="5" name="フッター プレースホルダー 4">
            <a:extLst>
              <a:ext uri="{FF2B5EF4-FFF2-40B4-BE49-F238E27FC236}">
                <a16:creationId xmlns:a16="http://schemas.microsoft.com/office/drawing/2014/main" id="{D3958669-50E9-D2C9-72E7-1D32E7CA9C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A40D12-9741-1E94-DBA4-6D3F24A5CF5E}"/>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59976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C8AC6-4E05-2005-D504-CC27194BB86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D4038C-F456-EFD2-F12E-6B406AFF9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249693-2B4A-BD70-DA19-97DB6BA59A5F}"/>
              </a:ext>
            </a:extLst>
          </p:cNvPr>
          <p:cNvSpPr>
            <a:spLocks noGrp="1"/>
          </p:cNvSpPr>
          <p:nvPr>
            <p:ph type="dt" sz="half" idx="10"/>
          </p:nvPr>
        </p:nvSpPr>
        <p:spPr/>
        <p:txBody>
          <a:bodyPr/>
          <a:lstStyle/>
          <a:p>
            <a:fld id="{FB1CFACF-9537-4463-ACEF-661A480E391E}" type="datetime1">
              <a:rPr kumimoji="1" lang="ja-JP" altLang="en-US" smtClean="0"/>
              <a:t>2023/12/27</a:t>
            </a:fld>
            <a:endParaRPr kumimoji="1" lang="ja-JP" altLang="en-US"/>
          </a:p>
        </p:txBody>
      </p:sp>
      <p:sp>
        <p:nvSpPr>
          <p:cNvPr id="5" name="フッター プレースホルダー 4">
            <a:extLst>
              <a:ext uri="{FF2B5EF4-FFF2-40B4-BE49-F238E27FC236}">
                <a16:creationId xmlns:a16="http://schemas.microsoft.com/office/drawing/2014/main" id="{2BE34EC3-906A-22F3-944D-2DF49FECC8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F464C2-9F3F-0DF5-F137-24B1157F055F}"/>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308965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FF12DF-A798-F887-26E6-CEABF9B3B5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6A3C9D-3D36-FD65-5504-854E4708CA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3508F64-6EE0-A071-CC68-3437196E8BF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A5B26FD-33A1-A755-339B-5842E5556028}"/>
              </a:ext>
            </a:extLst>
          </p:cNvPr>
          <p:cNvSpPr>
            <a:spLocks noGrp="1"/>
          </p:cNvSpPr>
          <p:nvPr>
            <p:ph type="dt" sz="half" idx="10"/>
          </p:nvPr>
        </p:nvSpPr>
        <p:spPr/>
        <p:txBody>
          <a:bodyPr/>
          <a:lstStyle/>
          <a:p>
            <a:fld id="{20D873A9-B591-41A7-A483-67BF41E4FD8B}" type="datetime1">
              <a:rPr kumimoji="1" lang="ja-JP" altLang="en-US" smtClean="0"/>
              <a:t>2023/12/27</a:t>
            </a:fld>
            <a:endParaRPr kumimoji="1" lang="ja-JP" altLang="en-US"/>
          </a:p>
        </p:txBody>
      </p:sp>
      <p:sp>
        <p:nvSpPr>
          <p:cNvPr id="6" name="フッター プレースホルダー 5">
            <a:extLst>
              <a:ext uri="{FF2B5EF4-FFF2-40B4-BE49-F238E27FC236}">
                <a16:creationId xmlns:a16="http://schemas.microsoft.com/office/drawing/2014/main" id="{6FCD77D1-B796-7FD3-2BB4-3E988574AF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CF9651-8B93-B977-3F34-5E88F2B75C12}"/>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210295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1490DB-3BDB-D1BE-7E30-EDCA1BC24E9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AECD87-5302-23B9-86A3-B919076A8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EBF74C7-6EC0-3BA9-3A66-255CD03465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9B1B4C-8C8A-CA67-634E-5E8A0684A3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00A2D59-DB2C-81EA-01D4-2A0EBF07031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724F3F-FAC5-BB10-C9C3-786A035DE7ED}"/>
              </a:ext>
            </a:extLst>
          </p:cNvPr>
          <p:cNvSpPr>
            <a:spLocks noGrp="1"/>
          </p:cNvSpPr>
          <p:nvPr>
            <p:ph type="dt" sz="half" idx="10"/>
          </p:nvPr>
        </p:nvSpPr>
        <p:spPr/>
        <p:txBody>
          <a:bodyPr/>
          <a:lstStyle/>
          <a:p>
            <a:fld id="{33FCC652-A61A-4239-AE69-89D10D541871}" type="datetime1">
              <a:rPr kumimoji="1" lang="ja-JP" altLang="en-US" smtClean="0"/>
              <a:t>2023/12/27</a:t>
            </a:fld>
            <a:endParaRPr kumimoji="1" lang="ja-JP" altLang="en-US"/>
          </a:p>
        </p:txBody>
      </p:sp>
      <p:sp>
        <p:nvSpPr>
          <p:cNvPr id="8" name="フッター プレースホルダー 7">
            <a:extLst>
              <a:ext uri="{FF2B5EF4-FFF2-40B4-BE49-F238E27FC236}">
                <a16:creationId xmlns:a16="http://schemas.microsoft.com/office/drawing/2014/main" id="{648A6AD1-A111-3D8C-1CE6-D1A38A7EECD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1171F74-5671-1452-E019-D4B267AE4CB2}"/>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828787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0FD8F-EDA5-80EA-7FA2-C4892B5295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6E8F915-5682-E8F8-A787-7948A83FF500}"/>
              </a:ext>
            </a:extLst>
          </p:cNvPr>
          <p:cNvSpPr>
            <a:spLocks noGrp="1"/>
          </p:cNvSpPr>
          <p:nvPr>
            <p:ph type="dt" sz="half" idx="10"/>
          </p:nvPr>
        </p:nvSpPr>
        <p:spPr/>
        <p:txBody>
          <a:bodyPr/>
          <a:lstStyle/>
          <a:p>
            <a:fld id="{84468BDB-DBCB-4DDF-8B3A-74D649CE9DA0}" type="datetime1">
              <a:rPr kumimoji="1" lang="ja-JP" altLang="en-US" smtClean="0"/>
              <a:t>2023/12/27</a:t>
            </a:fld>
            <a:endParaRPr kumimoji="1" lang="ja-JP" altLang="en-US"/>
          </a:p>
        </p:txBody>
      </p:sp>
      <p:sp>
        <p:nvSpPr>
          <p:cNvPr id="4" name="フッター プレースホルダー 3">
            <a:extLst>
              <a:ext uri="{FF2B5EF4-FFF2-40B4-BE49-F238E27FC236}">
                <a16:creationId xmlns:a16="http://schemas.microsoft.com/office/drawing/2014/main" id="{B631D48B-82B0-8AE7-486A-6D2CB25BD9D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C5AE49-FE9A-5BBA-CB45-6B6606EF6DE7}"/>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22760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11D5A2-3C03-E6E4-D4D4-4AC442DA3A49}"/>
              </a:ext>
            </a:extLst>
          </p:cNvPr>
          <p:cNvSpPr>
            <a:spLocks noGrp="1"/>
          </p:cNvSpPr>
          <p:nvPr>
            <p:ph type="dt" sz="half" idx="10"/>
          </p:nvPr>
        </p:nvSpPr>
        <p:spPr/>
        <p:txBody>
          <a:bodyPr/>
          <a:lstStyle/>
          <a:p>
            <a:fld id="{DC1E4DB3-4A6F-4449-AC6F-915852467425}" type="datetime1">
              <a:rPr kumimoji="1" lang="ja-JP" altLang="en-US" smtClean="0"/>
              <a:t>2023/12/27</a:t>
            </a:fld>
            <a:endParaRPr kumimoji="1" lang="ja-JP" altLang="en-US"/>
          </a:p>
        </p:txBody>
      </p:sp>
      <p:sp>
        <p:nvSpPr>
          <p:cNvPr id="3" name="フッター プレースホルダー 2">
            <a:extLst>
              <a:ext uri="{FF2B5EF4-FFF2-40B4-BE49-F238E27FC236}">
                <a16:creationId xmlns:a16="http://schemas.microsoft.com/office/drawing/2014/main" id="{CCD8C26C-0515-A806-762C-543FC69D6A8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57F6184-31ED-A7B3-F7F1-4FC75386C327}"/>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248336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D01C9-9B18-A22E-129B-5093CECB49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E13CE7-53CB-D4B7-59A6-D55294B99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E8C218-4152-85FA-C1C8-8A82347FF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9025B8-5BA2-3DAA-3AD1-05B59D3B4EF0}"/>
              </a:ext>
            </a:extLst>
          </p:cNvPr>
          <p:cNvSpPr>
            <a:spLocks noGrp="1"/>
          </p:cNvSpPr>
          <p:nvPr>
            <p:ph type="dt" sz="half" idx="10"/>
          </p:nvPr>
        </p:nvSpPr>
        <p:spPr/>
        <p:txBody>
          <a:bodyPr/>
          <a:lstStyle/>
          <a:p>
            <a:fld id="{C9CD7D1E-E389-4E60-921B-D738812AF9DC}" type="datetime1">
              <a:rPr kumimoji="1" lang="ja-JP" altLang="en-US" smtClean="0"/>
              <a:t>2023/12/27</a:t>
            </a:fld>
            <a:endParaRPr kumimoji="1" lang="ja-JP" altLang="en-US"/>
          </a:p>
        </p:txBody>
      </p:sp>
      <p:sp>
        <p:nvSpPr>
          <p:cNvPr id="6" name="フッター プレースホルダー 5">
            <a:extLst>
              <a:ext uri="{FF2B5EF4-FFF2-40B4-BE49-F238E27FC236}">
                <a16:creationId xmlns:a16="http://schemas.microsoft.com/office/drawing/2014/main" id="{D25A5229-EFDE-16E3-C406-0C7AD14548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06C8-700D-9F8F-5E5C-A1DB9CE8314E}"/>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136620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FB0FE3-CA99-0A19-782B-832DA0778B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441A082-9607-1646-C18E-C035FE926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C756908-21FF-6F51-3F22-DAC387161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803E4D-DA2B-EDD7-E950-F3D4E7161760}"/>
              </a:ext>
            </a:extLst>
          </p:cNvPr>
          <p:cNvSpPr>
            <a:spLocks noGrp="1"/>
          </p:cNvSpPr>
          <p:nvPr>
            <p:ph type="dt" sz="half" idx="10"/>
          </p:nvPr>
        </p:nvSpPr>
        <p:spPr/>
        <p:txBody>
          <a:bodyPr/>
          <a:lstStyle/>
          <a:p>
            <a:fld id="{D906EE83-CABE-475B-8A03-40DA15046F30}" type="datetime1">
              <a:rPr kumimoji="1" lang="ja-JP" altLang="en-US" smtClean="0"/>
              <a:t>2023/12/27</a:t>
            </a:fld>
            <a:endParaRPr kumimoji="1" lang="ja-JP" altLang="en-US"/>
          </a:p>
        </p:txBody>
      </p:sp>
      <p:sp>
        <p:nvSpPr>
          <p:cNvPr id="6" name="フッター プレースホルダー 5">
            <a:extLst>
              <a:ext uri="{FF2B5EF4-FFF2-40B4-BE49-F238E27FC236}">
                <a16:creationId xmlns:a16="http://schemas.microsoft.com/office/drawing/2014/main" id="{1EB89A64-BE07-5C35-BBA4-F71D0FEDBC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1964F4-7327-9FCE-5FA6-CCEBD8F42F6B}"/>
              </a:ext>
            </a:extLst>
          </p:cNvPr>
          <p:cNvSpPr>
            <a:spLocks noGrp="1"/>
          </p:cNvSpPr>
          <p:nvPr>
            <p:ph type="sldNum" sz="quarter" idx="12"/>
          </p:nvPr>
        </p:nvSpPr>
        <p:spPr/>
        <p:txBody>
          <a:body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89106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71098D4-470A-2DC3-483E-F31724F60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7DCC0B-AD8C-75E9-E70C-B08AA21A8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0A51B2-C4A5-A515-7C02-B6A26B9E02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E6C2AA-CEA7-4FB7-85C4-8DE0AEB667CE}" type="datetime1">
              <a:rPr kumimoji="1" lang="ja-JP" altLang="en-US" smtClean="0"/>
              <a:t>2023/12/27</a:t>
            </a:fld>
            <a:endParaRPr kumimoji="1" lang="ja-JP" altLang="en-US"/>
          </a:p>
        </p:txBody>
      </p:sp>
      <p:sp>
        <p:nvSpPr>
          <p:cNvPr id="5" name="フッター プレースホルダー 4">
            <a:extLst>
              <a:ext uri="{FF2B5EF4-FFF2-40B4-BE49-F238E27FC236}">
                <a16:creationId xmlns:a16="http://schemas.microsoft.com/office/drawing/2014/main" id="{857A50ED-020B-872A-5D5E-837F629A5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0C88C2-DD50-56B8-3138-FEEB012906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93B57-57F1-4F2C-892E-3655EC58674E}" type="slidenum">
              <a:rPr kumimoji="1" lang="ja-JP" altLang="en-US" smtClean="0"/>
              <a:t>‹#›</a:t>
            </a:fld>
            <a:endParaRPr kumimoji="1" lang="ja-JP" altLang="en-US"/>
          </a:p>
        </p:txBody>
      </p:sp>
    </p:spTree>
    <p:extLst>
      <p:ext uri="{BB962C8B-B14F-4D97-AF65-F5344CB8AC3E}">
        <p14:creationId xmlns:p14="http://schemas.microsoft.com/office/powerpoint/2010/main" val="3294418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0.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4F4B2ED-0BE8-3DCE-7CF0-9029B12A1F2E}"/>
              </a:ext>
            </a:extLst>
          </p:cNvPr>
          <p:cNvSpPr/>
          <p:nvPr/>
        </p:nvSpPr>
        <p:spPr>
          <a:xfrm>
            <a:off x="0" y="-69588"/>
            <a:ext cx="12192000" cy="6973910"/>
          </a:xfrm>
          <a:prstGeom prst="rect">
            <a:avLst/>
          </a:prstGeom>
          <a:noFill/>
          <a:ln w="565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597121-2B12-9512-F8FD-8E1A11DC19B0}"/>
              </a:ext>
            </a:extLst>
          </p:cNvPr>
          <p:cNvSpPr>
            <a:spLocks noGrp="1"/>
          </p:cNvSpPr>
          <p:nvPr>
            <p:ph type="ctrTitle"/>
          </p:nvPr>
        </p:nvSpPr>
        <p:spPr>
          <a:xfrm>
            <a:off x="562304" y="2054880"/>
            <a:ext cx="11067392" cy="1439636"/>
          </a:xfrm>
        </p:spPr>
        <p:txBody>
          <a:bodyPr>
            <a:noAutofit/>
          </a:bodyPr>
          <a:lstStyle/>
          <a:p>
            <a:pPr indent="133350">
              <a:lnSpc>
                <a:spcPct val="100000"/>
              </a:lnSpc>
            </a:pPr>
            <a:r>
              <a:rPr lang="ja-JP" altLang="en-US" sz="4400" b="1" kern="100" dirty="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cs typeface="Times New Roman" panose="02020603050405020304" pitchFamily="18" charset="0"/>
              </a:rPr>
              <a:t>大規模言語モデルによる分散表現を用いた国会議員の発言の量的・質的な要約の検討</a:t>
            </a:r>
            <a:endParaRPr kumimoji="1" lang="ja-JP" altLang="en-US" sz="60600" b="1" dirty="0">
              <a:effectLst>
                <a:outerShdw blurRad="38100" dist="38100" dir="2700000" algn="tl">
                  <a:srgbClr val="000000">
                    <a:alpha val="43137"/>
                  </a:srgbClr>
                </a:outerShdw>
              </a:effectLst>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ED434783-22B5-90E3-6AD0-6691C32F1538}"/>
              </a:ext>
            </a:extLst>
          </p:cNvPr>
          <p:cNvSpPr>
            <a:spLocks noGrp="1"/>
          </p:cNvSpPr>
          <p:nvPr>
            <p:ph type="sldNum" sz="quarter" idx="12"/>
          </p:nvPr>
        </p:nvSpPr>
        <p:spPr>
          <a:xfrm>
            <a:off x="11865180" y="6334780"/>
            <a:ext cx="326820" cy="523220"/>
          </a:xfrm>
        </p:spPr>
        <p:txBody>
          <a:bodyPr/>
          <a:lstStyle/>
          <a:p>
            <a:fld id="{CF393B57-57F1-4F2C-892E-3655EC58674E}" type="slidenum">
              <a:rPr kumimoji="1" lang="ja-JP" altLang="en-US" sz="1800" smtClean="0">
                <a:solidFill>
                  <a:schemeClr val="tx1"/>
                </a:solidFill>
              </a:rPr>
              <a:t>1</a:t>
            </a:fld>
            <a:endParaRPr kumimoji="1" lang="ja-JP" altLang="en-US" sz="1800" dirty="0">
              <a:solidFill>
                <a:schemeClr val="tx1"/>
              </a:solidFill>
            </a:endParaRPr>
          </a:p>
        </p:txBody>
      </p:sp>
      <p:pic>
        <p:nvPicPr>
          <p:cNvPr id="5" name="Picture 2" descr="シンボルマークを制定しました - 八戸工業大学">
            <a:extLst>
              <a:ext uri="{FF2B5EF4-FFF2-40B4-BE49-F238E27FC236}">
                <a16:creationId xmlns:a16="http://schemas.microsoft.com/office/drawing/2014/main" id="{C174F3FA-0CFD-9A95-D810-7CC2650E344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440" b="66962" l="10000" r="90000">
                        <a14:foregroundMark x1="35927" y1="21672" x2="35927" y2="21672"/>
                        <a14:foregroundMark x1="50166" y1="22526" x2="50166" y2="22526"/>
                        <a14:foregroundMark x1="50828" y1="47099" x2="50828" y2="47099"/>
                        <a14:foregroundMark x1="35430" y1="51877" x2="35430" y2="51877"/>
                        <a14:foregroundMark x1="61755" y1="50171" x2="61755" y2="50171"/>
                        <a14:foregroundMark x1="63907" y1="27816" x2="63907" y2="27816"/>
                        <a14:foregroundMark x1="76325" y1="47099" x2="76325" y2="47099"/>
                      </a14:backgroundRemoval>
                    </a14:imgEffect>
                  </a14:imgLayer>
                </a14:imgProps>
              </a:ext>
              <a:ext uri="{28A0092B-C50C-407E-A947-70E740481C1C}">
                <a14:useLocalDpi xmlns:a14="http://schemas.microsoft.com/office/drawing/2010/main" val="0"/>
              </a:ext>
            </a:extLst>
          </a:blip>
          <a:srcRect b="25597"/>
          <a:stretch/>
        </p:blipFill>
        <p:spPr bwMode="auto">
          <a:xfrm>
            <a:off x="960290" y="5260800"/>
            <a:ext cx="1693274" cy="122230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F98D7CE7-9FF5-7945-25A4-5AEE1860880F}"/>
              </a:ext>
            </a:extLst>
          </p:cNvPr>
          <p:cNvSpPr txBox="1"/>
          <p:nvPr/>
        </p:nvSpPr>
        <p:spPr>
          <a:xfrm>
            <a:off x="2752716" y="5319147"/>
            <a:ext cx="7039106" cy="1200329"/>
          </a:xfrm>
          <a:prstGeom prst="rect">
            <a:avLst/>
          </a:prstGeom>
          <a:noFill/>
        </p:spPr>
        <p:txBody>
          <a:bodyPr wrap="none" rtlCol="0">
            <a:spAutoFit/>
          </a:bodyPr>
          <a:lstStyle/>
          <a:p>
            <a:r>
              <a:rPr lang="ja-JP" altLang="en-US" sz="3200" b="1" dirty="0">
                <a:latin typeface="ＭＳ ゴシック" panose="020B0609070205080204" pitchFamily="49" charset="-128"/>
                <a:ea typeface="ＭＳ ゴシック" panose="020B0609070205080204" pitchFamily="49" charset="-128"/>
              </a:rPr>
              <a:t>瓜田</a:t>
            </a:r>
            <a:r>
              <a:rPr lang="ja-JP" altLang="en-US" sz="2000" b="1" dirty="0">
                <a:latin typeface="ＭＳ ゴシック" panose="020B0609070205080204" pitchFamily="49" charset="-128"/>
                <a:ea typeface="ＭＳ ゴシック" panose="020B0609070205080204" pitchFamily="49" charset="-128"/>
              </a:rPr>
              <a:t> </a:t>
            </a:r>
            <a:r>
              <a:rPr lang="ja-JP" altLang="en-US" sz="3200" b="1" dirty="0">
                <a:latin typeface="ＭＳ ゴシック" panose="020B0609070205080204" pitchFamily="49" charset="-128"/>
                <a:ea typeface="ＭＳ ゴシック" panose="020B0609070205080204" pitchFamily="49" charset="-128"/>
              </a:rPr>
              <a:t>壮一郎　 島内</a:t>
            </a:r>
            <a:r>
              <a:rPr lang="ja-JP" altLang="en-US" sz="2000" b="1" dirty="0">
                <a:latin typeface="ＭＳ ゴシック" panose="020B0609070205080204" pitchFamily="49" charset="-128"/>
                <a:ea typeface="ＭＳ ゴシック" panose="020B0609070205080204" pitchFamily="49" charset="-128"/>
              </a:rPr>
              <a:t> </a:t>
            </a:r>
            <a:r>
              <a:rPr lang="ja-JP" altLang="en-US" sz="3200" b="1" dirty="0">
                <a:latin typeface="ＭＳ ゴシック" panose="020B0609070205080204" pitchFamily="49" charset="-128"/>
                <a:ea typeface="ＭＳ ゴシック" panose="020B0609070205080204" pitchFamily="49" charset="-128"/>
              </a:rPr>
              <a:t>宏和</a:t>
            </a:r>
            <a:endParaRPr lang="en-US" altLang="ja-JP" sz="3200" b="1" dirty="0">
              <a:latin typeface="ＭＳ ゴシック" panose="020B0609070205080204" pitchFamily="49" charset="-128"/>
              <a:ea typeface="ＭＳ ゴシック" panose="020B0609070205080204" pitchFamily="49" charset="-128"/>
            </a:endParaRPr>
          </a:p>
          <a:p>
            <a:endParaRPr kumimoji="1" lang="en-US" altLang="ja-JP" sz="1200" b="1" dirty="0">
              <a:latin typeface="ＭＳ ゴシック" panose="020B0609070205080204" pitchFamily="49" charset="-128"/>
              <a:ea typeface="ＭＳ ゴシック" panose="020B0609070205080204" pitchFamily="49" charset="-128"/>
            </a:endParaRPr>
          </a:p>
          <a:p>
            <a:r>
              <a:rPr kumimoji="1" lang="ja-JP" altLang="en-US" sz="2800" b="1" dirty="0">
                <a:latin typeface="ＭＳ ゴシック" panose="020B0609070205080204" pitchFamily="49" charset="-128"/>
                <a:ea typeface="ＭＳ ゴシック" panose="020B0609070205080204" pitchFamily="49" charset="-128"/>
              </a:rPr>
              <a:t>八戸工業大学 工学部 システム情報工学科</a:t>
            </a:r>
          </a:p>
        </p:txBody>
      </p:sp>
      <p:sp>
        <p:nvSpPr>
          <p:cNvPr id="8" name="テキスト ボックス 7">
            <a:extLst>
              <a:ext uri="{FF2B5EF4-FFF2-40B4-BE49-F238E27FC236}">
                <a16:creationId xmlns:a16="http://schemas.microsoft.com/office/drawing/2014/main" id="{2526F0C6-C199-1432-C4E8-DBAE89845014}"/>
              </a:ext>
            </a:extLst>
          </p:cNvPr>
          <p:cNvSpPr txBox="1"/>
          <p:nvPr/>
        </p:nvSpPr>
        <p:spPr>
          <a:xfrm>
            <a:off x="1997273" y="3874372"/>
            <a:ext cx="8197453" cy="954107"/>
          </a:xfrm>
          <a:prstGeom prst="rect">
            <a:avLst/>
          </a:prstGeom>
          <a:noFill/>
        </p:spPr>
        <p:txBody>
          <a:bodyPr wrap="square">
            <a:spAutoFit/>
          </a:bodyPr>
          <a:lstStyle/>
          <a:p>
            <a:pPr algn="ctr"/>
            <a:r>
              <a:rPr kumimoji="1" lang="en-US" altLang="ja-JP" sz="2800" b="1" dirty="0">
                <a:latin typeface="ＭＳ ゴシック" panose="020B0609070205080204" pitchFamily="49" charset="-128"/>
                <a:ea typeface="ＭＳ ゴシック" panose="020B0609070205080204" pitchFamily="49" charset="-128"/>
              </a:rPr>
              <a:t>12</a:t>
            </a:r>
            <a:r>
              <a:rPr kumimoji="1" lang="ja-JP" altLang="en-US" sz="2800" b="1" dirty="0">
                <a:latin typeface="ＭＳ ゴシック" panose="020B0609070205080204" pitchFamily="49" charset="-128"/>
                <a:ea typeface="ＭＳ ゴシック" panose="020B0609070205080204" pitchFamily="49" charset="-128"/>
              </a:rPr>
              <a:t>月</a:t>
            </a:r>
            <a:r>
              <a:rPr kumimoji="1" lang="en-US" altLang="ja-JP" sz="2800" b="1" dirty="0">
                <a:latin typeface="ＭＳ ゴシック" panose="020B0609070205080204" pitchFamily="49" charset="-128"/>
                <a:ea typeface="ＭＳ ゴシック" panose="020B0609070205080204" pitchFamily="49" charset="-128"/>
              </a:rPr>
              <a:t>22</a:t>
            </a:r>
            <a:r>
              <a:rPr kumimoji="1" lang="ja-JP" altLang="en-US" sz="2800" b="1" dirty="0">
                <a:latin typeface="ＭＳ ゴシック" panose="020B0609070205080204" pitchFamily="49" charset="-128"/>
                <a:ea typeface="ＭＳ ゴシック" panose="020B0609070205080204" pitchFamily="49" charset="-128"/>
              </a:rPr>
              <a:t>日  寒河江市中心市街地活性化センター</a:t>
            </a:r>
            <a:endParaRPr kumimoji="1" lang="en-US" altLang="ja-JP" sz="2800" b="1" dirty="0">
              <a:latin typeface="ＭＳ ゴシック" panose="020B0609070205080204" pitchFamily="49" charset="-128"/>
              <a:ea typeface="ＭＳ ゴシック" panose="020B0609070205080204" pitchFamily="49" charset="-128"/>
            </a:endParaRPr>
          </a:p>
          <a:p>
            <a:pPr algn="ctr"/>
            <a:r>
              <a:rPr kumimoji="1" lang="en-US" altLang="zh-CN" sz="2800" b="1" dirty="0">
                <a:latin typeface="ＭＳ ゴシック" panose="020B0609070205080204" pitchFamily="49" charset="-128"/>
                <a:ea typeface="ＭＳ ゴシック" panose="020B0609070205080204" pitchFamily="49" charset="-128"/>
              </a:rPr>
              <a:t>IEEE</a:t>
            </a:r>
            <a:r>
              <a:rPr kumimoji="1" lang="zh-CN" altLang="en-US" sz="2800" b="1" dirty="0">
                <a:latin typeface="ＭＳ ゴシック" panose="020B0609070205080204" pitchFamily="49" charset="-128"/>
                <a:ea typeface="ＭＳ ゴシック" panose="020B0609070205080204" pitchFamily="49" charset="-128"/>
              </a:rPr>
              <a:t>主催 </a:t>
            </a:r>
            <a:r>
              <a:rPr kumimoji="1" lang="en-US" altLang="zh-CN" sz="2800" b="1" dirty="0">
                <a:latin typeface="ＭＳ ゴシック" panose="020B0609070205080204" pitchFamily="49" charset="-128"/>
                <a:ea typeface="ＭＳ ゴシック" panose="020B0609070205080204" pitchFamily="49" charset="-128"/>
              </a:rPr>
              <a:t>2023</a:t>
            </a:r>
            <a:r>
              <a:rPr kumimoji="1" lang="zh-CN" altLang="en-US" sz="2800" b="1" dirty="0">
                <a:latin typeface="ＭＳ ゴシック" panose="020B0609070205080204" pitchFamily="49" charset="-128"/>
                <a:ea typeface="ＭＳ ゴシック" panose="020B0609070205080204" pitchFamily="49" charset="-128"/>
              </a:rPr>
              <a:t>年度「第</a:t>
            </a:r>
            <a:r>
              <a:rPr kumimoji="1" lang="en-US" altLang="zh-CN" sz="2800" b="1" dirty="0">
                <a:latin typeface="ＭＳ ゴシック" panose="020B0609070205080204" pitchFamily="49" charset="-128"/>
                <a:ea typeface="ＭＳ ゴシック" panose="020B0609070205080204" pitchFamily="49" charset="-128"/>
              </a:rPr>
              <a:t>2</a:t>
            </a:r>
            <a:r>
              <a:rPr kumimoji="1" lang="zh-CN" altLang="en-US" sz="2800" b="1" dirty="0">
                <a:latin typeface="ＭＳ ゴシック" panose="020B0609070205080204" pitchFamily="49" charset="-128"/>
                <a:ea typeface="ＭＳ ゴシック" panose="020B0609070205080204" pitchFamily="49" charset="-128"/>
              </a:rPr>
              <a:t>回学生研究発表会」</a:t>
            </a:r>
            <a:endParaRPr kumimoji="1" lang="en-US" altLang="ja-JP" sz="2800" b="1"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07458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482C82-9965-9F53-6780-A0FD8213FC37}"/>
              </a:ext>
            </a:extLst>
          </p:cNvPr>
          <p:cNvSpPr txBox="1"/>
          <p:nvPr/>
        </p:nvSpPr>
        <p:spPr>
          <a:xfrm>
            <a:off x="0" y="196019"/>
            <a:ext cx="6983730" cy="461665"/>
          </a:xfrm>
          <a:prstGeom prst="rect">
            <a:avLst/>
          </a:prstGeom>
          <a:noFill/>
        </p:spPr>
        <p:txBody>
          <a:bodyPr wrap="square" rtlCol="0">
            <a:spAutoFit/>
          </a:bodyPr>
          <a:lstStyle/>
          <a:p>
            <a:pPr algn="ctr"/>
            <a:r>
              <a:rPr lang="ja-JP" altLang="en-US" sz="2400" b="1" dirty="0"/>
              <a:t>結果</a:t>
            </a:r>
            <a:r>
              <a:rPr kumimoji="1" lang="ja-JP" altLang="en-US" sz="2400" b="1" dirty="0"/>
              <a:t> </a:t>
            </a:r>
            <a:r>
              <a:rPr lang="ja-JP" altLang="en-US" sz="2400" b="1" u="sng" dirty="0"/>
              <a:t>クラスタリングにより抽出された話題の比較</a:t>
            </a:r>
            <a:endParaRPr kumimoji="1" lang="ja-JP" altLang="en-US" sz="2400" b="1" dirty="0"/>
          </a:p>
        </p:txBody>
      </p:sp>
      <p:sp>
        <p:nvSpPr>
          <p:cNvPr id="6" name="テキスト ボックス 5">
            <a:extLst>
              <a:ext uri="{FF2B5EF4-FFF2-40B4-BE49-F238E27FC236}">
                <a16:creationId xmlns:a16="http://schemas.microsoft.com/office/drawing/2014/main" id="{B0950D2C-0CBE-97EF-1D30-6202E6192FD9}"/>
              </a:ext>
            </a:extLst>
          </p:cNvPr>
          <p:cNvSpPr txBox="1"/>
          <p:nvPr/>
        </p:nvSpPr>
        <p:spPr>
          <a:xfrm>
            <a:off x="1310074" y="928702"/>
            <a:ext cx="9571851" cy="954107"/>
          </a:xfrm>
          <a:prstGeom prst="rect">
            <a:avLst/>
          </a:prstGeom>
          <a:ln w="19050">
            <a:solidFill>
              <a:schemeClr val="tx1"/>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b="1" dirty="0"/>
              <a:t>・それぞれの言語モデルで</a:t>
            </a:r>
            <a:r>
              <a:rPr lang="ja-JP" altLang="en-US" sz="2800" b="1" dirty="0"/>
              <a:t>クラスタ数</a:t>
            </a:r>
            <a:r>
              <a:rPr lang="en-US" altLang="ja-JP" sz="2800" b="1" dirty="0"/>
              <a:t>11</a:t>
            </a:r>
            <a:r>
              <a:rPr lang="ja-JP" altLang="en-US" sz="2800" b="1" dirty="0"/>
              <a:t>でクラスタリング</a:t>
            </a:r>
            <a:endParaRPr kumimoji="1" lang="en-US" altLang="ja-JP" sz="2800" b="1" dirty="0"/>
          </a:p>
          <a:p>
            <a:r>
              <a:rPr lang="ja-JP" altLang="en-US" sz="2800" b="1" dirty="0"/>
              <a:t>・</a:t>
            </a:r>
            <a:r>
              <a:rPr lang="en-US" altLang="ja-JP" sz="2800" b="1" u="sng" dirty="0"/>
              <a:t>3</a:t>
            </a:r>
            <a:r>
              <a:rPr lang="ja-JP" altLang="en-US" sz="2800" b="1" u="sng" dirty="0"/>
              <a:t>つのクラスタが同様</a:t>
            </a:r>
            <a:r>
              <a:rPr lang="ja-JP" altLang="en-US" sz="2800" b="1" dirty="0"/>
              <a:t>の結果</a:t>
            </a:r>
            <a:endParaRPr lang="en-US" altLang="ja-JP" sz="2800" b="1" dirty="0"/>
          </a:p>
        </p:txBody>
      </p:sp>
      <p:pic>
        <p:nvPicPr>
          <p:cNvPr id="1026" name="Picture 2">
            <a:extLst>
              <a:ext uri="{FF2B5EF4-FFF2-40B4-BE49-F238E27FC236}">
                <a16:creationId xmlns:a16="http://schemas.microsoft.com/office/drawing/2014/main" id="{418B8F35-3D65-8C72-9BEC-6C5067C24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61" y="2581131"/>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D00044-5A86-6687-2750-50B396DF42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687" y="2581131"/>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687CC1-E247-5037-71D2-4DAA53869A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057" y="3914472"/>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368A5D-214B-3186-DF99-7A2ADC3E83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265" y="3909068"/>
            <a:ext cx="1222016" cy="1225040"/>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A138E07-CF28-EC95-18CA-E1E875905E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139" y="5227215"/>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2C3399A-7C66-E5BC-540B-4CEBDAC53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9976" y="5227215"/>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6F898FDF-9D68-49E3-EECA-07A9208325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8813" y="2581131"/>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CEA0F5E-A229-86B4-430A-4CC768E8F1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9473" y="3904173"/>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6F4D1440-830E-D77E-C088-06C9F4ABF2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8813" y="5227215"/>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64A8FCFD-489B-2AB1-2916-A28F08AEB6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72939" y="2581131"/>
            <a:ext cx="1222016" cy="12250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B79592FF-8A20-3637-8C7A-2EB0F7306E7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939" y="3904173"/>
            <a:ext cx="1222016" cy="1225040"/>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2">
            <a:extLst>
              <a:ext uri="{FF2B5EF4-FFF2-40B4-BE49-F238E27FC236}">
                <a16:creationId xmlns:a16="http://schemas.microsoft.com/office/drawing/2014/main" id="{A8C992D5-E5DA-9262-C3F6-B4E8357B65F1}"/>
              </a:ext>
            </a:extLst>
          </p:cNvPr>
          <p:cNvSpPr>
            <a:spLocks noGrp="1"/>
          </p:cNvSpPr>
          <p:nvPr>
            <p:ph type="sldNum" sz="quarter" idx="12"/>
          </p:nvPr>
        </p:nvSpPr>
        <p:spPr>
          <a:xfrm>
            <a:off x="11722100" y="6334780"/>
            <a:ext cx="469900" cy="523220"/>
          </a:xfrm>
        </p:spPr>
        <p:txBody>
          <a:bodyPr/>
          <a:lstStyle/>
          <a:p>
            <a:fld id="{CF393B57-57F1-4F2C-892E-3655EC58674E}" type="slidenum">
              <a:rPr kumimoji="1" lang="ja-JP" altLang="en-US" sz="1800" smtClean="0">
                <a:solidFill>
                  <a:schemeClr val="tx1"/>
                </a:solidFill>
              </a:rPr>
              <a:t>10</a:t>
            </a:fld>
            <a:endParaRPr kumimoji="1" lang="ja-JP" altLang="en-US" sz="1800" dirty="0">
              <a:solidFill>
                <a:schemeClr val="tx1"/>
              </a:solidFill>
            </a:endParaRPr>
          </a:p>
        </p:txBody>
      </p:sp>
      <p:sp>
        <p:nvSpPr>
          <p:cNvPr id="8" name="テキスト ボックス 7">
            <a:extLst>
              <a:ext uri="{FF2B5EF4-FFF2-40B4-BE49-F238E27FC236}">
                <a16:creationId xmlns:a16="http://schemas.microsoft.com/office/drawing/2014/main" id="{FF205FC3-7AEB-17E5-7966-34DCEEB8D547}"/>
              </a:ext>
            </a:extLst>
          </p:cNvPr>
          <p:cNvSpPr txBox="1"/>
          <p:nvPr/>
        </p:nvSpPr>
        <p:spPr>
          <a:xfrm>
            <a:off x="1207381" y="2088106"/>
            <a:ext cx="3172663" cy="461665"/>
          </a:xfrm>
          <a:prstGeom prst="rect">
            <a:avLst/>
          </a:prstGeom>
          <a:noFill/>
        </p:spPr>
        <p:txBody>
          <a:bodyPr wrap="none" rtlCol="0">
            <a:spAutoFit/>
          </a:bodyPr>
          <a:lstStyle/>
          <a:p>
            <a:r>
              <a:rPr kumimoji="1" lang="en-US" altLang="ja-JP" sz="2400" b="1" u="sng" dirty="0"/>
              <a:t>BERT</a:t>
            </a:r>
            <a:r>
              <a:rPr kumimoji="1" lang="ja-JP" altLang="en-US" sz="2400" b="1" u="sng" dirty="0"/>
              <a:t>によるクラスタ</a:t>
            </a:r>
          </a:p>
        </p:txBody>
      </p:sp>
      <p:sp>
        <p:nvSpPr>
          <p:cNvPr id="9" name="テキスト ボックス 8">
            <a:extLst>
              <a:ext uri="{FF2B5EF4-FFF2-40B4-BE49-F238E27FC236}">
                <a16:creationId xmlns:a16="http://schemas.microsoft.com/office/drawing/2014/main" id="{5E3C4186-FC25-E4AC-CE71-11B0CD97617D}"/>
              </a:ext>
            </a:extLst>
          </p:cNvPr>
          <p:cNvSpPr txBox="1"/>
          <p:nvPr/>
        </p:nvSpPr>
        <p:spPr>
          <a:xfrm>
            <a:off x="7176497" y="2088106"/>
            <a:ext cx="4403770" cy="461665"/>
          </a:xfrm>
          <a:prstGeom prst="rect">
            <a:avLst/>
          </a:prstGeom>
          <a:noFill/>
        </p:spPr>
        <p:txBody>
          <a:bodyPr wrap="none" rtlCol="0">
            <a:spAutoFit/>
          </a:bodyPr>
          <a:lstStyle/>
          <a:p>
            <a:r>
              <a:rPr kumimoji="1" lang="en-US" altLang="ja-JP" sz="2400" b="1" u="sng" dirty="0"/>
              <a:t>OpenCalm-7b</a:t>
            </a:r>
            <a:r>
              <a:rPr kumimoji="1" lang="ja-JP" altLang="en-US" sz="2400" b="1" u="sng" dirty="0"/>
              <a:t>によるクラスタ</a:t>
            </a:r>
          </a:p>
        </p:txBody>
      </p:sp>
      <p:pic>
        <p:nvPicPr>
          <p:cNvPr id="1050" name="Picture 26">
            <a:extLst>
              <a:ext uri="{FF2B5EF4-FFF2-40B4-BE49-F238E27FC236}">
                <a16:creationId xmlns:a16="http://schemas.microsoft.com/office/drawing/2014/main" id="{FAFCC18C-3C15-84A5-3EF2-A24161D64D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1864" y="2581651"/>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8EA065EF-525A-C658-3E03-92E69AB40E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93000" y="3904173"/>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4ACED3D9-4DAA-E19D-8C91-BF809D553C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93000" y="5223741"/>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6689A418-74C0-A577-9B0C-983F14ADD02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16466" y="2581651"/>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037A1A64-5754-AEE9-C167-ACDAD189D99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16466" y="3915512"/>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77A65D9E-1CF3-7308-A2B0-7845E4C4F01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016466" y="5223741"/>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6950C870-272E-1481-9805-DA54E83CD4C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339932" y="3904173"/>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D2600A35-279A-C8A9-9F52-5022B2DA8DB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331068" y="2580872"/>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01FC13DD-C270-EC6D-9C0D-849A9A4E03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346254" y="5223741"/>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a:extLst>
              <a:ext uri="{FF2B5EF4-FFF2-40B4-BE49-F238E27FC236}">
                <a16:creationId xmlns:a16="http://schemas.microsoft.com/office/drawing/2014/main" id="{68CF8235-059A-97B9-0855-208002644C6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645194" y="2580872"/>
            <a:ext cx="1220978" cy="12240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A072F0AA-725A-B1B3-8063-7EA2A444D5E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63398" y="3904173"/>
            <a:ext cx="1220978" cy="1224000"/>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091AA0B3-E92C-CBB7-747C-D3D3078B180F}"/>
              </a:ext>
            </a:extLst>
          </p:cNvPr>
          <p:cNvSpPr/>
          <p:nvPr/>
        </p:nvSpPr>
        <p:spPr>
          <a:xfrm>
            <a:off x="305073" y="5205741"/>
            <a:ext cx="1260000" cy="126000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909D111B-4E97-F66F-9788-D11ED8A246E6}"/>
              </a:ext>
            </a:extLst>
          </p:cNvPr>
          <p:cNvSpPr/>
          <p:nvPr/>
        </p:nvSpPr>
        <p:spPr>
          <a:xfrm>
            <a:off x="6673489" y="5209373"/>
            <a:ext cx="1260000" cy="1260000"/>
          </a:xfrm>
          <a:prstGeom prst="rect">
            <a:avLst/>
          </a:prstGeom>
          <a:noFill/>
          <a:ln w="38100" cap="flat" cmpd="sng" algn="ctr">
            <a:solidFill>
              <a:srgbClr val="FF0000"/>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ED0B0FE-7F64-67A0-C7EF-708DA24BF5BC}"/>
              </a:ext>
            </a:extLst>
          </p:cNvPr>
          <p:cNvSpPr/>
          <p:nvPr/>
        </p:nvSpPr>
        <p:spPr>
          <a:xfrm>
            <a:off x="1627176" y="3899278"/>
            <a:ext cx="1260000" cy="1260000"/>
          </a:xfrm>
          <a:prstGeom prst="rect">
            <a:avLst/>
          </a:prstGeom>
          <a:noFill/>
          <a:ln w="38100" cap="flat" cmpd="sng" algn="ctr">
            <a:solidFill>
              <a:schemeClr val="accent5"/>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42EF9DC-8432-D740-2A68-D2C3B7180AA5}"/>
              </a:ext>
            </a:extLst>
          </p:cNvPr>
          <p:cNvSpPr/>
          <p:nvPr/>
        </p:nvSpPr>
        <p:spPr>
          <a:xfrm>
            <a:off x="8007837" y="5195687"/>
            <a:ext cx="1260000" cy="1260000"/>
          </a:xfrm>
          <a:prstGeom prst="rect">
            <a:avLst/>
          </a:prstGeom>
          <a:noFill/>
          <a:ln w="38100" cap="flat" cmpd="sng" algn="ctr">
            <a:solidFill>
              <a:schemeClr val="accent5"/>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756DC0F-E34A-8BD6-A0DB-C12B1AE54FBB}"/>
              </a:ext>
            </a:extLst>
          </p:cNvPr>
          <p:cNvSpPr/>
          <p:nvPr/>
        </p:nvSpPr>
        <p:spPr>
          <a:xfrm>
            <a:off x="2939821" y="2547322"/>
            <a:ext cx="1260000" cy="1260000"/>
          </a:xfrm>
          <a:prstGeom prst="rect">
            <a:avLst/>
          </a:prstGeom>
          <a:noFill/>
          <a:ln w="38100" cap="flat" cmpd="sng" algn="ctr">
            <a:solidFill>
              <a:schemeClr val="accent4"/>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13F1379-9F44-D67B-7BD0-D0DFBA3CC1FA}"/>
              </a:ext>
            </a:extLst>
          </p:cNvPr>
          <p:cNvSpPr/>
          <p:nvPr/>
        </p:nvSpPr>
        <p:spPr>
          <a:xfrm>
            <a:off x="8007837" y="3889880"/>
            <a:ext cx="1260000" cy="1260000"/>
          </a:xfrm>
          <a:prstGeom prst="rect">
            <a:avLst/>
          </a:prstGeom>
          <a:noFill/>
          <a:ln w="38100" cap="flat" cmpd="sng" algn="ctr">
            <a:solidFill>
              <a:schemeClr val="accent4"/>
            </a:solidFill>
            <a:prstDash val="solid"/>
            <a:round/>
            <a:headEnd type="none" w="med" len="med"/>
            <a:tailEnd type="none" w="med" len="med"/>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56624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a:extLst>
              <a:ext uri="{FF2B5EF4-FFF2-40B4-BE49-F238E27FC236}">
                <a16:creationId xmlns:a16="http://schemas.microsoft.com/office/drawing/2014/main" id="{39AE70B1-52B7-2158-63B0-45077D79B424}"/>
              </a:ext>
            </a:extLst>
          </p:cNvPr>
          <p:cNvSpPr txBox="1"/>
          <p:nvPr/>
        </p:nvSpPr>
        <p:spPr>
          <a:xfrm>
            <a:off x="75546" y="937126"/>
            <a:ext cx="1159292" cy="523220"/>
          </a:xfrm>
          <a:prstGeom prst="rect">
            <a:avLst/>
          </a:prstGeom>
          <a:noFill/>
        </p:spPr>
        <p:txBody>
          <a:bodyPr wrap="none" rtlCol="0">
            <a:spAutoFit/>
          </a:bodyPr>
          <a:lstStyle/>
          <a:p>
            <a:r>
              <a:rPr kumimoji="1" lang="en-US" altLang="ja-JP" sz="2800" b="1" u="sng" dirty="0"/>
              <a:t>BERT</a:t>
            </a:r>
          </a:p>
        </p:txBody>
      </p:sp>
      <p:sp>
        <p:nvSpPr>
          <p:cNvPr id="18" name="テキスト ボックス 17">
            <a:extLst>
              <a:ext uri="{FF2B5EF4-FFF2-40B4-BE49-F238E27FC236}">
                <a16:creationId xmlns:a16="http://schemas.microsoft.com/office/drawing/2014/main" id="{39FF115C-3652-55EB-B303-B02F925D2D14}"/>
              </a:ext>
            </a:extLst>
          </p:cNvPr>
          <p:cNvSpPr txBox="1"/>
          <p:nvPr/>
        </p:nvSpPr>
        <p:spPr>
          <a:xfrm>
            <a:off x="6276229" y="942383"/>
            <a:ext cx="2622834" cy="523220"/>
          </a:xfrm>
          <a:prstGeom prst="rect">
            <a:avLst/>
          </a:prstGeom>
          <a:noFill/>
        </p:spPr>
        <p:txBody>
          <a:bodyPr wrap="none" rtlCol="0">
            <a:spAutoFit/>
          </a:bodyPr>
          <a:lstStyle/>
          <a:p>
            <a:r>
              <a:rPr kumimoji="1" lang="en-US" altLang="ja-JP" sz="2800" b="1" u="sng" dirty="0"/>
              <a:t>OpenCalm-7B</a:t>
            </a:r>
          </a:p>
        </p:txBody>
      </p:sp>
      <p:sp>
        <p:nvSpPr>
          <p:cNvPr id="31" name="スライド番号プレースホルダー 2">
            <a:extLst>
              <a:ext uri="{FF2B5EF4-FFF2-40B4-BE49-F238E27FC236}">
                <a16:creationId xmlns:a16="http://schemas.microsoft.com/office/drawing/2014/main" id="{09C9B3DE-3186-232E-DABE-AAD0EDDFEA0A}"/>
              </a:ext>
            </a:extLst>
          </p:cNvPr>
          <p:cNvSpPr>
            <a:spLocks noGrp="1"/>
          </p:cNvSpPr>
          <p:nvPr>
            <p:ph type="sldNum" sz="quarter" idx="12"/>
          </p:nvPr>
        </p:nvSpPr>
        <p:spPr>
          <a:xfrm>
            <a:off x="11722100" y="6334780"/>
            <a:ext cx="469900" cy="523220"/>
          </a:xfrm>
        </p:spPr>
        <p:txBody>
          <a:bodyPr/>
          <a:lstStyle/>
          <a:p>
            <a:fld id="{CF393B57-57F1-4F2C-892E-3655EC58674E}" type="slidenum">
              <a:rPr kumimoji="1" lang="ja-JP" altLang="en-US" sz="1800" smtClean="0">
                <a:solidFill>
                  <a:schemeClr val="tx1"/>
                </a:solidFill>
              </a:rPr>
              <a:t>11</a:t>
            </a:fld>
            <a:endParaRPr kumimoji="1" lang="ja-JP" altLang="en-US" sz="1800" dirty="0">
              <a:solidFill>
                <a:schemeClr val="tx1"/>
              </a:solidFill>
            </a:endParaRPr>
          </a:p>
        </p:txBody>
      </p:sp>
      <p:sp>
        <p:nvSpPr>
          <p:cNvPr id="2082" name="テキスト ボックス 2081">
            <a:extLst>
              <a:ext uri="{FF2B5EF4-FFF2-40B4-BE49-F238E27FC236}">
                <a16:creationId xmlns:a16="http://schemas.microsoft.com/office/drawing/2014/main" id="{0850A904-200F-6B46-A943-B7FBFB067B10}"/>
              </a:ext>
            </a:extLst>
          </p:cNvPr>
          <p:cNvSpPr txBox="1"/>
          <p:nvPr/>
        </p:nvSpPr>
        <p:spPr>
          <a:xfrm>
            <a:off x="0" y="196019"/>
            <a:ext cx="4554747" cy="461665"/>
          </a:xfrm>
          <a:prstGeom prst="rect">
            <a:avLst/>
          </a:prstGeom>
          <a:noFill/>
        </p:spPr>
        <p:txBody>
          <a:bodyPr wrap="square" rtlCol="0">
            <a:spAutoFit/>
          </a:bodyPr>
          <a:lstStyle/>
          <a:p>
            <a:pPr algn="ctr"/>
            <a:r>
              <a:rPr lang="ja-JP" altLang="en-US" sz="2400" b="1" dirty="0"/>
              <a:t>結果</a:t>
            </a:r>
            <a:r>
              <a:rPr kumimoji="1" lang="ja-JP" altLang="en-US" sz="2400" b="1" dirty="0"/>
              <a:t> </a:t>
            </a:r>
            <a:r>
              <a:rPr lang="ja-JP" altLang="en-US" sz="2400" b="1" u="sng" dirty="0"/>
              <a:t>予算に関するクラスタの例</a:t>
            </a:r>
            <a:endParaRPr kumimoji="1" lang="ja-JP" altLang="en-US" sz="2400" b="1" dirty="0"/>
          </a:p>
        </p:txBody>
      </p:sp>
      <p:graphicFrame>
        <p:nvGraphicFramePr>
          <p:cNvPr id="7" name="表 6">
            <a:extLst>
              <a:ext uri="{FF2B5EF4-FFF2-40B4-BE49-F238E27FC236}">
                <a16:creationId xmlns:a16="http://schemas.microsoft.com/office/drawing/2014/main" id="{429880BC-4E97-272E-9C51-3A0897965CED}"/>
              </a:ext>
            </a:extLst>
          </p:cNvPr>
          <p:cNvGraphicFramePr>
            <a:graphicFrameLocks noGrp="1"/>
          </p:cNvGraphicFramePr>
          <p:nvPr>
            <p:extLst>
              <p:ext uri="{D42A27DB-BD31-4B8C-83A1-F6EECF244321}">
                <p14:modId xmlns:p14="http://schemas.microsoft.com/office/powerpoint/2010/main" val="2969308715"/>
              </p:ext>
            </p:extLst>
          </p:nvPr>
        </p:nvGraphicFramePr>
        <p:xfrm>
          <a:off x="160610" y="1446707"/>
          <a:ext cx="5659466" cy="914400"/>
        </p:xfrm>
        <a:graphic>
          <a:graphicData uri="http://schemas.openxmlformats.org/drawingml/2006/table">
            <a:tbl>
              <a:tblPr firstRow="1" bandRow="1">
                <a:tableStyleId>{8799B23B-EC83-4686-B30A-512413B5E67A}</a:tableStyleId>
              </a:tblPr>
              <a:tblGrid>
                <a:gridCol w="5659466">
                  <a:extLst>
                    <a:ext uri="{9D8B030D-6E8A-4147-A177-3AD203B41FA5}">
                      <a16:colId xmlns:a16="http://schemas.microsoft.com/office/drawing/2014/main" val="3924320258"/>
                    </a:ext>
                  </a:extLst>
                </a:gridCol>
              </a:tblGrid>
              <a:tr h="842882">
                <a:tc>
                  <a:txBody>
                    <a:bodyPr/>
                    <a:lstStyle/>
                    <a:p>
                      <a:r>
                        <a:rPr kumimoji="1" lang="ja-JP" altLang="en-US" sz="1800" b="0" i="0" kern="1200" dirty="0">
                          <a:solidFill>
                            <a:schemeClr val="tx1"/>
                          </a:solidFill>
                          <a:effectLst/>
                          <a:latin typeface="+mn-lt"/>
                          <a:ea typeface="+mn-ea"/>
                          <a:cs typeface="+mn-cs"/>
                        </a:rPr>
                        <a:t>政府の説明では、平成三十一年度の税収は、バブル期であった平成二年度の六十・一兆円を超えて、史上最高の六十二・五兆円になると説明しています </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30643077"/>
                  </a:ext>
                </a:extLst>
              </a:tr>
            </a:tbl>
          </a:graphicData>
        </a:graphic>
      </p:graphicFrame>
      <p:graphicFrame>
        <p:nvGraphicFramePr>
          <p:cNvPr id="8" name="表 7">
            <a:extLst>
              <a:ext uri="{FF2B5EF4-FFF2-40B4-BE49-F238E27FC236}">
                <a16:creationId xmlns:a16="http://schemas.microsoft.com/office/drawing/2014/main" id="{4EF165AE-8AE9-777B-CCE5-D8DB3CD5B18F}"/>
              </a:ext>
            </a:extLst>
          </p:cNvPr>
          <p:cNvGraphicFramePr>
            <a:graphicFrameLocks noGrp="1"/>
          </p:cNvGraphicFramePr>
          <p:nvPr>
            <p:extLst>
              <p:ext uri="{D42A27DB-BD31-4B8C-83A1-F6EECF244321}">
                <p14:modId xmlns:p14="http://schemas.microsoft.com/office/powerpoint/2010/main" val="301130527"/>
              </p:ext>
            </p:extLst>
          </p:nvPr>
        </p:nvGraphicFramePr>
        <p:xfrm>
          <a:off x="6371926" y="1457339"/>
          <a:ext cx="5534532" cy="914400"/>
        </p:xfrm>
        <a:graphic>
          <a:graphicData uri="http://schemas.openxmlformats.org/drawingml/2006/table">
            <a:tbl>
              <a:tblPr firstRow="1" bandRow="1">
                <a:tableStyleId>{8799B23B-EC83-4686-B30A-512413B5E67A}</a:tableStyleId>
              </a:tblPr>
              <a:tblGrid>
                <a:gridCol w="5534532">
                  <a:extLst>
                    <a:ext uri="{9D8B030D-6E8A-4147-A177-3AD203B41FA5}">
                      <a16:colId xmlns:a16="http://schemas.microsoft.com/office/drawing/2014/main" val="3924320258"/>
                    </a:ext>
                  </a:extLst>
                </a:gridCol>
              </a:tblGrid>
              <a:tr h="886950">
                <a:tc>
                  <a:txBody>
                    <a:bodyPr/>
                    <a:lstStyle/>
                    <a:p>
                      <a:r>
                        <a:rPr kumimoji="1" lang="ja-JP" altLang="en-US" sz="1800" b="0" i="0" kern="1200" dirty="0">
                          <a:solidFill>
                            <a:schemeClr val="tx1"/>
                          </a:solidFill>
                          <a:effectLst/>
                          <a:latin typeface="+mn-lt"/>
                          <a:ea typeface="+mn-ea"/>
                          <a:cs typeface="+mn-cs"/>
                        </a:rPr>
                        <a:t>すなわち、今回の補正予算においても所得税は約四千五百億円の上方修正がなされており、国民の所得は引き続き上昇していることがうかがわれます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030643077"/>
                  </a:ext>
                </a:extLst>
              </a:tr>
            </a:tbl>
          </a:graphicData>
        </a:graphic>
      </p:graphicFrame>
      <p:sp>
        <p:nvSpPr>
          <p:cNvPr id="11" name="テキスト ボックス 10">
            <a:extLst>
              <a:ext uri="{FF2B5EF4-FFF2-40B4-BE49-F238E27FC236}">
                <a16:creationId xmlns:a16="http://schemas.microsoft.com/office/drawing/2014/main" id="{0BC9F607-0A5B-0233-5F1E-226B730EB356}"/>
              </a:ext>
            </a:extLst>
          </p:cNvPr>
          <p:cNvSpPr txBox="1"/>
          <p:nvPr/>
        </p:nvSpPr>
        <p:spPr>
          <a:xfrm>
            <a:off x="6024114" y="3069707"/>
            <a:ext cx="6167886" cy="3139321"/>
          </a:xfrm>
          <a:prstGeom prst="rect">
            <a:avLst/>
          </a:prstGeom>
          <a:noFill/>
        </p:spPr>
        <p:txBody>
          <a:bodyPr wrap="square">
            <a:spAutoFit/>
          </a:bodyPr>
          <a:lstStyle/>
          <a:p>
            <a:r>
              <a:rPr lang="ja-JP" altLang="en-US" dirty="0"/>
              <a:t> "財務省の財政制度等審議会から、平成十九年に開催されたふるさと納税研究会の資料として「地域社会の会費は、住所地の地方団体に納付される個人住民税額が大きく減少するような仕組みをとることは適当でなく、一定の上限額を設定する必要がある。また、国民健康保険においては、保険者努力支援制度において、保険者の取組を評価することとしており、医療費適正化、予防等の取組を重点的に評価していく予定である。また、各保険者においては、医療費適正化を推進していくことが必要である。さらに、低所得者対策については、住民税非課税世帯を給付対象とする方向で、具体的な検討を進めている。以上であります。"</a:t>
            </a:r>
          </a:p>
        </p:txBody>
      </p:sp>
      <p:sp>
        <p:nvSpPr>
          <p:cNvPr id="19" name="テキスト ボックス 18">
            <a:extLst>
              <a:ext uri="{FF2B5EF4-FFF2-40B4-BE49-F238E27FC236}">
                <a16:creationId xmlns:a16="http://schemas.microsoft.com/office/drawing/2014/main" id="{EBB8AD13-4D42-CFCB-C655-D6822A3311F7}"/>
              </a:ext>
            </a:extLst>
          </p:cNvPr>
          <p:cNvSpPr txBox="1"/>
          <p:nvPr/>
        </p:nvSpPr>
        <p:spPr>
          <a:xfrm>
            <a:off x="0" y="2857049"/>
            <a:ext cx="6167886" cy="4031873"/>
          </a:xfrm>
          <a:prstGeom prst="rect">
            <a:avLst/>
          </a:prstGeom>
          <a:noFill/>
        </p:spPr>
        <p:txBody>
          <a:bodyPr wrap="square">
            <a:spAutoFit/>
          </a:bodyPr>
          <a:lstStyle/>
          <a:p>
            <a:r>
              <a:rPr lang="ja-JP" altLang="en-US" sz="1600" b="0" i="0" dirty="0">
                <a:solidFill>
                  <a:srgbClr val="212121"/>
                </a:solidFill>
                <a:effectLst/>
                <a:latin typeface="Courier New" panose="02070309020205020404" pitchFamily="49" charset="0"/>
              </a:rPr>
              <a:t>（</a:t>
            </a:r>
            <a:r>
              <a:rPr lang="en-US" altLang="ja-JP" sz="1600" b="0" i="0" dirty="0">
                <a:solidFill>
                  <a:srgbClr val="212121"/>
                </a:solidFill>
                <a:effectLst/>
                <a:latin typeface="Courier New" panose="02070309020205020404" pitchFamily="49" charset="0"/>
              </a:rPr>
              <a:t>1</a:t>
            </a:r>
            <a:r>
              <a:rPr lang="ja-JP" altLang="en-US" sz="1600" b="0" i="0" dirty="0">
                <a:solidFill>
                  <a:srgbClr val="212121"/>
                </a:solidFill>
                <a:effectLst/>
                <a:latin typeface="Courier New" panose="02070309020205020404" pitchFamily="49" charset="0"/>
              </a:rPr>
              <a:t>）予算委員会における質疑において、国会における予算審議の意義や役割について述べた。具体的には、予算を審議することにより、国民生活に必要な財源を確保し、国家予算を編成することができる点や、予算は国民の代表である国会議員が、国民を代表して審議するものであることを述べた。（</a:t>
            </a:r>
            <a:r>
              <a:rPr lang="en-US" altLang="ja-JP" sz="1600" b="0" i="0" dirty="0">
                <a:solidFill>
                  <a:srgbClr val="212121"/>
                </a:solidFill>
                <a:effectLst/>
                <a:latin typeface="Courier New" panose="02070309020205020404" pitchFamily="49" charset="0"/>
              </a:rPr>
              <a:t>2</a:t>
            </a:r>
            <a:r>
              <a:rPr lang="ja-JP" altLang="en-US" sz="1600" b="0" i="0" dirty="0">
                <a:solidFill>
                  <a:srgbClr val="212121"/>
                </a:solidFill>
                <a:effectLst/>
                <a:latin typeface="Courier New" panose="02070309020205020404" pitchFamily="49" charset="0"/>
              </a:rPr>
              <a:t>）また、予算審議においては、予算の適正性や効率性について議論する必要があることを述べた。具体的には、予算が適切かつ効率的に執行されているか、予算が国民生活に資するように使われているか、予算が健全な財政運営に資するように使われているかについて、議論することが必要であると述べた。（</a:t>
            </a:r>
            <a:r>
              <a:rPr lang="en-US" altLang="ja-JP" sz="1600" b="0" i="0" dirty="0">
                <a:solidFill>
                  <a:srgbClr val="212121"/>
                </a:solidFill>
                <a:effectLst/>
                <a:latin typeface="Courier New" panose="02070309020205020404" pitchFamily="49" charset="0"/>
              </a:rPr>
              <a:t>3</a:t>
            </a:r>
            <a:r>
              <a:rPr lang="ja-JP" altLang="en-US" sz="1600" b="0" i="0" dirty="0">
                <a:solidFill>
                  <a:srgbClr val="212121"/>
                </a:solidFill>
                <a:effectLst/>
                <a:latin typeface="Courier New" panose="02070309020205020404" pitchFamily="49" charset="0"/>
              </a:rPr>
              <a:t>）さらに、予算審議においては、将来の日本の国益を見据えて、予算編成に携わることが必要であることも述べた。具体的には、日本が抱える課題（人口減少問題や高齢化問題、社会保障制度問題等）に対して、予算を活用してどのように対処することができるか、どのような政策を打っていくことが日本の将来的な発展に資するかについて、議論することが必要であると述べた。</a:t>
            </a:r>
            <a:endParaRPr lang="ja-JP" altLang="en-US" sz="1600" dirty="0"/>
          </a:p>
        </p:txBody>
      </p:sp>
      <p:sp>
        <p:nvSpPr>
          <p:cNvPr id="2" name="テキスト ボックス 1">
            <a:extLst>
              <a:ext uri="{FF2B5EF4-FFF2-40B4-BE49-F238E27FC236}">
                <a16:creationId xmlns:a16="http://schemas.microsoft.com/office/drawing/2014/main" id="{DF73BD58-DD90-B78F-058C-67D5161AEC0B}"/>
              </a:ext>
            </a:extLst>
          </p:cNvPr>
          <p:cNvSpPr txBox="1"/>
          <p:nvPr/>
        </p:nvSpPr>
        <p:spPr>
          <a:xfrm>
            <a:off x="1149774" y="1066865"/>
            <a:ext cx="2492990" cy="369332"/>
          </a:xfrm>
          <a:prstGeom prst="rect">
            <a:avLst/>
          </a:prstGeom>
          <a:noFill/>
        </p:spPr>
        <p:txBody>
          <a:bodyPr wrap="none" rtlCol="0">
            <a:spAutoFit/>
          </a:bodyPr>
          <a:lstStyle/>
          <a:p>
            <a:r>
              <a:rPr kumimoji="1" lang="ja-JP" altLang="en-US" dirty="0"/>
              <a:t>クラスタの中心の発言</a:t>
            </a:r>
          </a:p>
        </p:txBody>
      </p:sp>
      <p:sp>
        <p:nvSpPr>
          <p:cNvPr id="3" name="テキスト ボックス 2">
            <a:extLst>
              <a:ext uri="{FF2B5EF4-FFF2-40B4-BE49-F238E27FC236}">
                <a16:creationId xmlns:a16="http://schemas.microsoft.com/office/drawing/2014/main" id="{FD85FB5A-274B-19F8-C777-05FD7DB2754A}"/>
              </a:ext>
            </a:extLst>
          </p:cNvPr>
          <p:cNvSpPr txBox="1"/>
          <p:nvPr/>
        </p:nvSpPr>
        <p:spPr>
          <a:xfrm>
            <a:off x="8729225" y="2514613"/>
            <a:ext cx="877163" cy="369332"/>
          </a:xfrm>
          <a:prstGeom prst="rect">
            <a:avLst/>
          </a:prstGeom>
          <a:noFill/>
        </p:spPr>
        <p:txBody>
          <a:bodyPr wrap="none" rtlCol="0">
            <a:spAutoFit/>
          </a:bodyPr>
          <a:lstStyle/>
          <a:p>
            <a:r>
              <a:rPr kumimoji="1" lang="ja-JP" altLang="en-US" b="1" dirty="0"/>
              <a:t>要約文</a:t>
            </a:r>
          </a:p>
        </p:txBody>
      </p:sp>
      <p:cxnSp>
        <p:nvCxnSpPr>
          <p:cNvPr id="5" name="直線コネクタ 4">
            <a:extLst>
              <a:ext uri="{FF2B5EF4-FFF2-40B4-BE49-F238E27FC236}">
                <a16:creationId xmlns:a16="http://schemas.microsoft.com/office/drawing/2014/main" id="{B41104F0-EC8C-7076-A2B6-76C777C517CC}"/>
              </a:ext>
            </a:extLst>
          </p:cNvPr>
          <p:cNvCxnSpPr>
            <a:cxnSpLocks/>
          </p:cNvCxnSpPr>
          <p:nvPr/>
        </p:nvCxnSpPr>
        <p:spPr>
          <a:xfrm>
            <a:off x="6049429" y="2572622"/>
            <a:ext cx="0" cy="4185056"/>
          </a:xfrm>
          <a:prstGeom prst="line">
            <a:avLst/>
          </a:prstGeom>
          <a:ln/>
        </p:spPr>
        <p:style>
          <a:lnRef idx="1">
            <a:schemeClr val="dk1"/>
          </a:lnRef>
          <a:fillRef idx="0">
            <a:schemeClr val="dk1"/>
          </a:fillRef>
          <a:effectRef idx="0">
            <a:schemeClr val="dk1"/>
          </a:effectRef>
          <a:fontRef idx="minor">
            <a:schemeClr val="tx1"/>
          </a:fontRef>
        </p:style>
      </p:cxnSp>
      <p:sp>
        <p:nvSpPr>
          <p:cNvPr id="4" name="テキスト ボックス 3">
            <a:extLst>
              <a:ext uri="{FF2B5EF4-FFF2-40B4-BE49-F238E27FC236}">
                <a16:creationId xmlns:a16="http://schemas.microsoft.com/office/drawing/2014/main" id="{57E63904-2D17-ABAA-A84B-0B4F2894E07B}"/>
              </a:ext>
            </a:extLst>
          </p:cNvPr>
          <p:cNvSpPr txBox="1"/>
          <p:nvPr/>
        </p:nvSpPr>
        <p:spPr>
          <a:xfrm>
            <a:off x="2645361" y="2514613"/>
            <a:ext cx="877163" cy="369332"/>
          </a:xfrm>
          <a:prstGeom prst="rect">
            <a:avLst/>
          </a:prstGeom>
          <a:noFill/>
        </p:spPr>
        <p:txBody>
          <a:bodyPr wrap="none" rtlCol="0">
            <a:spAutoFit/>
          </a:bodyPr>
          <a:lstStyle/>
          <a:p>
            <a:r>
              <a:rPr kumimoji="1" lang="ja-JP" altLang="en-US" b="1" dirty="0"/>
              <a:t>要約文</a:t>
            </a:r>
          </a:p>
        </p:txBody>
      </p:sp>
      <p:sp>
        <p:nvSpPr>
          <p:cNvPr id="6" name="テキスト ボックス 5">
            <a:extLst>
              <a:ext uri="{FF2B5EF4-FFF2-40B4-BE49-F238E27FC236}">
                <a16:creationId xmlns:a16="http://schemas.microsoft.com/office/drawing/2014/main" id="{95AF1689-2C05-D641-A7D3-CAF2E4A99548}"/>
              </a:ext>
            </a:extLst>
          </p:cNvPr>
          <p:cNvSpPr txBox="1"/>
          <p:nvPr/>
        </p:nvSpPr>
        <p:spPr>
          <a:xfrm>
            <a:off x="8790485" y="1066865"/>
            <a:ext cx="2492990" cy="369332"/>
          </a:xfrm>
          <a:prstGeom prst="rect">
            <a:avLst/>
          </a:prstGeom>
          <a:noFill/>
        </p:spPr>
        <p:txBody>
          <a:bodyPr wrap="none" rtlCol="0">
            <a:spAutoFit/>
          </a:bodyPr>
          <a:lstStyle/>
          <a:p>
            <a:r>
              <a:rPr kumimoji="1" lang="ja-JP" altLang="en-US" dirty="0"/>
              <a:t>クラスタの中心の発言</a:t>
            </a:r>
          </a:p>
        </p:txBody>
      </p:sp>
    </p:spTree>
    <p:extLst>
      <p:ext uri="{BB962C8B-B14F-4D97-AF65-F5344CB8AC3E}">
        <p14:creationId xmlns:p14="http://schemas.microsoft.com/office/powerpoint/2010/main" val="102820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C2C863E2-A9F1-5EBE-D6A4-D4284EE38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19"/>
          <a:stretch>
            <a:fillRect/>
          </a:stretch>
        </p:blipFill>
        <p:spPr bwMode="auto">
          <a:xfrm>
            <a:off x="6501932" y="1488304"/>
            <a:ext cx="5186938" cy="31001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8F8EA86-E55B-9BB1-8EB2-5DBE959F6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03" t="13695" b="7672"/>
          <a:stretch>
            <a:fillRect/>
          </a:stretch>
        </p:blipFill>
        <p:spPr bwMode="auto">
          <a:xfrm>
            <a:off x="602888" y="1448395"/>
            <a:ext cx="4857750" cy="3092528"/>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F0C3828E-3696-42FE-72A4-D3BA9D980AB5}"/>
              </a:ext>
            </a:extLst>
          </p:cNvPr>
          <p:cNvSpPr txBox="1">
            <a:spLocks/>
          </p:cNvSpPr>
          <p:nvPr/>
        </p:nvSpPr>
        <p:spPr>
          <a:xfrm>
            <a:off x="11722100" y="6334780"/>
            <a:ext cx="46990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12</a:t>
            </a:fld>
            <a:endParaRPr lang="ja-JP" altLang="en-US" sz="1800" dirty="0">
              <a:solidFill>
                <a:schemeClr val="tx1"/>
              </a:solidFill>
            </a:endParaRPr>
          </a:p>
        </p:txBody>
      </p:sp>
      <p:sp>
        <p:nvSpPr>
          <p:cNvPr id="5" name="テキスト ボックス 4">
            <a:extLst>
              <a:ext uri="{FF2B5EF4-FFF2-40B4-BE49-F238E27FC236}">
                <a16:creationId xmlns:a16="http://schemas.microsoft.com/office/drawing/2014/main" id="{D0724973-3EF6-FA3A-C487-80D290136040}"/>
              </a:ext>
            </a:extLst>
          </p:cNvPr>
          <p:cNvSpPr txBox="1"/>
          <p:nvPr/>
        </p:nvSpPr>
        <p:spPr>
          <a:xfrm>
            <a:off x="0" y="196019"/>
            <a:ext cx="4857750" cy="461665"/>
          </a:xfrm>
          <a:prstGeom prst="rect">
            <a:avLst/>
          </a:prstGeom>
          <a:noFill/>
        </p:spPr>
        <p:txBody>
          <a:bodyPr wrap="square" rtlCol="0">
            <a:spAutoFit/>
          </a:bodyPr>
          <a:lstStyle/>
          <a:p>
            <a:pPr algn="ctr"/>
            <a:r>
              <a:rPr lang="ja-JP" altLang="en-US" sz="2400" b="1" dirty="0"/>
              <a:t>結果 </a:t>
            </a:r>
            <a:r>
              <a:rPr kumimoji="1" lang="ja-JP" altLang="en-US" sz="2400" b="1" u="sng" dirty="0"/>
              <a:t>議員の発言の量的・質的要約</a:t>
            </a:r>
            <a:endParaRPr kumimoji="1" lang="ja-JP" altLang="en-US" sz="2400" b="1" dirty="0"/>
          </a:p>
        </p:txBody>
      </p:sp>
      <p:sp>
        <p:nvSpPr>
          <p:cNvPr id="4" name="テキスト ボックス 3">
            <a:extLst>
              <a:ext uri="{FF2B5EF4-FFF2-40B4-BE49-F238E27FC236}">
                <a16:creationId xmlns:a16="http://schemas.microsoft.com/office/drawing/2014/main" id="{3815FCB1-1035-450F-5DA8-2F4EA267C036}"/>
              </a:ext>
            </a:extLst>
          </p:cNvPr>
          <p:cNvSpPr txBox="1"/>
          <p:nvPr/>
        </p:nvSpPr>
        <p:spPr>
          <a:xfrm>
            <a:off x="2936470" y="4823646"/>
            <a:ext cx="6319060" cy="1815882"/>
          </a:xfrm>
          <a:prstGeom prst="rect">
            <a:avLst/>
          </a:prstGeom>
          <a:noFill/>
          <a:ln>
            <a:solidFill>
              <a:schemeClr val="tx1"/>
            </a:solidFill>
          </a:ln>
        </p:spPr>
        <p:txBody>
          <a:bodyPr wrap="square">
            <a:spAutoFit/>
          </a:bodyPr>
          <a:lstStyle/>
          <a:p>
            <a:r>
              <a:rPr lang="ja-JP" altLang="ja-JP" sz="1600" b="1"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日本は、自由で開かれたインド太平洋を実現するために重要な役割を果たすべきです。また、外交努力の一環として、多くの国々の外相に直接提案し、理解を得ました。さらに、世界人口が年々増え、過去最多の約</a:t>
            </a:r>
            <a:r>
              <a:rPr lang="en-US" altLang="ja-JP" sz="1600" b="1"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7000</a:t>
            </a:r>
            <a:r>
              <a:rPr lang="ja-JP" altLang="ja-JP" sz="1600" b="1"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万人に達している現状に対して、日本は平和と安定に貢献することが求められています。また、中東地域の安定は日本を含む世界の安定に直接関係しているため、日本は中東の平和と安定に努めていきます。</a:t>
            </a:r>
            <a:endParaRPr lang="ja-JP" altLang="en-US" sz="4400" b="1" dirty="0">
              <a:latin typeface="ＭＳ ゴシック" panose="020B0609070205080204" pitchFamily="49" charset="-128"/>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173265-A185-30BA-0F44-DD0248A01845}"/>
              </a:ext>
            </a:extLst>
          </p:cNvPr>
          <p:cNvSpPr txBox="1"/>
          <p:nvPr/>
        </p:nvSpPr>
        <p:spPr>
          <a:xfrm>
            <a:off x="1020266" y="841974"/>
            <a:ext cx="3954162" cy="646331"/>
          </a:xfrm>
          <a:prstGeom prst="rect">
            <a:avLst/>
          </a:prstGeom>
          <a:noFill/>
        </p:spPr>
        <p:txBody>
          <a:bodyPr wrap="square">
            <a:spAutoFit/>
          </a:bodyPr>
          <a:lstStyle/>
          <a:p>
            <a:pPr algn="ctr"/>
            <a:r>
              <a:rPr kumimoji="0" lang="ja-JP" altLang="en-US"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議員の各クラスタにおける発言量の</a:t>
            </a:r>
            <a:endParaRPr kumimoji="0" lang="en-US" altLang="ja-JP"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algn="ctr"/>
            <a:r>
              <a:rPr kumimoji="0" lang="ja-JP" altLang="en-US"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割合を示す円グラフ</a:t>
            </a:r>
            <a:endParaRPr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3DD025CC-0515-6E7A-0960-A9DEE1952F81}"/>
              </a:ext>
            </a:extLst>
          </p:cNvPr>
          <p:cNvSpPr txBox="1"/>
          <p:nvPr/>
        </p:nvSpPr>
        <p:spPr>
          <a:xfrm>
            <a:off x="6731364" y="841973"/>
            <a:ext cx="4728075" cy="646331"/>
          </a:xfrm>
          <a:prstGeom prst="rect">
            <a:avLst/>
          </a:prstGeom>
          <a:noFill/>
        </p:spPr>
        <p:txBody>
          <a:bodyPr wrap="square">
            <a:spAutoFit/>
          </a:bodyPr>
          <a:lstStyle/>
          <a:p>
            <a:pPr algn="ctr"/>
            <a:r>
              <a:rPr kumimoji="0" lang="ja-JP" altLang="en-US"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各クラスタにおける発言量の時系列変化を</a:t>
            </a:r>
            <a:endParaRPr kumimoji="0" lang="en-US" altLang="ja-JP"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algn="ctr"/>
            <a:r>
              <a:rPr kumimoji="0" lang="ja-JP" altLang="en-US"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表す積み上げ棒グラフ</a:t>
            </a:r>
            <a:endParaRPr lang="ja-JP"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54B1FF94-E28B-BB2F-6068-807304689E58}"/>
              </a:ext>
            </a:extLst>
          </p:cNvPr>
          <p:cNvSpPr txBox="1"/>
          <p:nvPr/>
        </p:nvSpPr>
        <p:spPr>
          <a:xfrm>
            <a:off x="5039238" y="4454314"/>
            <a:ext cx="2253563" cy="369332"/>
          </a:xfrm>
          <a:prstGeom prst="rect">
            <a:avLst/>
          </a:prstGeom>
          <a:noFill/>
        </p:spPr>
        <p:txBody>
          <a:bodyPr wrap="square">
            <a:spAutoFit/>
          </a:bodyPr>
          <a:lstStyle/>
          <a:p>
            <a:r>
              <a:rPr kumimoji="0" lang="ja-JP" altLang="en-US" sz="1800" b="0" i="0" u="none" strike="noStrike" cap="none" normalizeH="0" baseline="0" dirty="0">
                <a:ln>
                  <a:noFill/>
                </a:ln>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議員の発言の要約文</a:t>
            </a:r>
            <a:endParaRPr lang="ja-JP" altLang="en-US" dirty="0">
              <a:latin typeface="ＭＳ ゴシック" panose="020B0609070205080204" pitchFamily="49" charset="-128"/>
              <a:ea typeface="ＭＳ ゴシック" panose="020B0609070205080204" pitchFamily="49" charset="-128"/>
            </a:endParaRPr>
          </a:p>
        </p:txBody>
      </p:sp>
      <p:sp>
        <p:nvSpPr>
          <p:cNvPr id="2" name="テキスト ボックス 1">
            <a:extLst>
              <a:ext uri="{FF2B5EF4-FFF2-40B4-BE49-F238E27FC236}">
                <a16:creationId xmlns:a16="http://schemas.microsoft.com/office/drawing/2014/main" id="{A5671DF7-9F9A-4B0C-F149-54060107CAB4}"/>
              </a:ext>
            </a:extLst>
          </p:cNvPr>
          <p:cNvSpPr txBox="1"/>
          <p:nvPr/>
        </p:nvSpPr>
        <p:spPr>
          <a:xfrm>
            <a:off x="2212517" y="2242207"/>
            <a:ext cx="1569660" cy="369332"/>
          </a:xfrm>
          <a:prstGeom prst="rect">
            <a:avLst/>
          </a:prstGeom>
          <a:noFill/>
        </p:spPr>
        <p:txBody>
          <a:bodyPr wrap="none" rtlCol="0">
            <a:spAutoFit/>
          </a:bodyPr>
          <a:lstStyle/>
          <a:p>
            <a:r>
              <a:rPr kumimoji="1" lang="ja-JP" altLang="en-US" b="1" dirty="0"/>
              <a:t>対外経済政策</a:t>
            </a:r>
          </a:p>
        </p:txBody>
      </p:sp>
      <p:sp>
        <p:nvSpPr>
          <p:cNvPr id="6" name="テキスト ボックス 5">
            <a:extLst>
              <a:ext uri="{FF2B5EF4-FFF2-40B4-BE49-F238E27FC236}">
                <a16:creationId xmlns:a16="http://schemas.microsoft.com/office/drawing/2014/main" id="{797F6F0A-8F53-8F80-E842-2B7597C4F1BF}"/>
              </a:ext>
            </a:extLst>
          </p:cNvPr>
          <p:cNvSpPr txBox="1"/>
          <p:nvPr/>
        </p:nvSpPr>
        <p:spPr>
          <a:xfrm>
            <a:off x="2477765" y="3540355"/>
            <a:ext cx="1107996" cy="369332"/>
          </a:xfrm>
          <a:prstGeom prst="rect">
            <a:avLst/>
          </a:prstGeom>
          <a:noFill/>
        </p:spPr>
        <p:txBody>
          <a:bodyPr wrap="none" rtlCol="0">
            <a:spAutoFit/>
          </a:bodyPr>
          <a:lstStyle/>
          <a:p>
            <a:r>
              <a:rPr lang="ja-JP" altLang="en-US" b="1" dirty="0"/>
              <a:t>地域</a:t>
            </a:r>
            <a:r>
              <a:rPr kumimoji="1" lang="ja-JP" altLang="en-US" b="1" dirty="0"/>
              <a:t>経済</a:t>
            </a:r>
          </a:p>
        </p:txBody>
      </p:sp>
      <p:sp>
        <p:nvSpPr>
          <p:cNvPr id="8" name="テキスト ボックス 7">
            <a:extLst>
              <a:ext uri="{FF2B5EF4-FFF2-40B4-BE49-F238E27FC236}">
                <a16:creationId xmlns:a16="http://schemas.microsoft.com/office/drawing/2014/main" id="{9B32C2F4-436A-6352-8E90-CFD08C103F90}"/>
              </a:ext>
            </a:extLst>
          </p:cNvPr>
          <p:cNvSpPr txBox="1"/>
          <p:nvPr/>
        </p:nvSpPr>
        <p:spPr>
          <a:xfrm>
            <a:off x="1463567" y="3764789"/>
            <a:ext cx="646331" cy="369332"/>
          </a:xfrm>
          <a:prstGeom prst="rect">
            <a:avLst/>
          </a:prstGeom>
          <a:noFill/>
        </p:spPr>
        <p:txBody>
          <a:bodyPr wrap="none" rtlCol="0">
            <a:spAutoFit/>
          </a:bodyPr>
          <a:lstStyle/>
          <a:p>
            <a:r>
              <a:rPr kumimoji="1" lang="ja-JP" altLang="en-US" b="1" dirty="0"/>
              <a:t>規制</a:t>
            </a:r>
          </a:p>
        </p:txBody>
      </p:sp>
    </p:spTree>
    <p:extLst>
      <p:ext uri="{BB962C8B-B14F-4D97-AF65-F5344CB8AC3E}">
        <p14:creationId xmlns:p14="http://schemas.microsoft.com/office/powerpoint/2010/main" val="2238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85820822-1903-EB75-BA2A-ED2EF3C1B7A9}"/>
              </a:ext>
            </a:extLst>
          </p:cNvPr>
          <p:cNvSpPr txBox="1"/>
          <p:nvPr/>
        </p:nvSpPr>
        <p:spPr>
          <a:xfrm>
            <a:off x="179070" y="945331"/>
            <a:ext cx="11833860" cy="5755422"/>
          </a:xfrm>
          <a:prstGeom prst="rect">
            <a:avLst/>
          </a:prstGeom>
          <a:noFill/>
        </p:spPr>
        <p:txBody>
          <a:bodyPr wrap="square">
            <a:spAutoFit/>
          </a:bodyPr>
          <a:lstStyle/>
          <a:p>
            <a:r>
              <a:rPr lang="ja-JP" altLang="en-US" sz="2400" b="1" u="sng" dirty="0">
                <a:latin typeface="ＭＳ ゴシック" panose="020B0609070205080204" pitchFamily="49" charset="-128"/>
                <a:ea typeface="ＭＳ ゴシック" panose="020B0609070205080204" pitchFamily="49" charset="-128"/>
              </a:rPr>
              <a:t>＜結果＞ </a:t>
            </a:r>
            <a:endParaRPr lang="en-US" altLang="ja-JP" sz="2400" b="1" u="sng" dirty="0">
              <a:latin typeface="ＭＳ ゴシック" panose="020B0609070205080204" pitchFamily="49" charset="-128"/>
              <a:ea typeface="ＭＳ ゴシック" panose="020B0609070205080204" pitchFamily="49" charset="-128"/>
            </a:endParaRPr>
          </a:p>
          <a:p>
            <a:pPr marL="342900" indent="-342900">
              <a:buFont typeface="Wingdings" panose="05000000000000000000" pitchFamily="2" charset="2"/>
              <a:buChar char="Ø"/>
            </a:pPr>
            <a:r>
              <a:rPr lang="ja-JP" altLang="en-US" sz="2400" dirty="0">
                <a:latin typeface="ＭＳ ゴシック" panose="020B0609070205080204" pitchFamily="49" charset="-128"/>
                <a:ea typeface="ＭＳ ゴシック" panose="020B0609070205080204" pitchFamily="49" charset="-128"/>
              </a:rPr>
              <a:t>議員の議会における各クラスタの発言割合を量的に把握することができるようになった。</a:t>
            </a:r>
            <a:endParaRPr lang="en-US" altLang="ja-JP" sz="2400" dirty="0">
              <a:latin typeface="ＭＳ ゴシック" panose="020B0609070205080204" pitchFamily="49" charset="-128"/>
              <a:ea typeface="ＭＳ ゴシック" panose="020B0609070205080204" pitchFamily="49" charset="-128"/>
            </a:endParaRPr>
          </a:p>
          <a:p>
            <a:pPr marL="342900" indent="-342900">
              <a:buFont typeface="Wingdings" panose="05000000000000000000" pitchFamily="2" charset="2"/>
              <a:buChar char="Ø"/>
            </a:pPr>
            <a:r>
              <a:rPr lang="ja-JP" altLang="en-US" sz="2400" dirty="0">
                <a:latin typeface="ＭＳ ゴシック" panose="020B0609070205080204" pitchFamily="49" charset="-128"/>
                <a:ea typeface="ＭＳ ゴシック" panose="020B0609070205080204" pitchFamily="49" charset="-128"/>
              </a:rPr>
              <a:t>大規模言語モデルを用いて各議員の発言の要約を作成することができた。</a:t>
            </a:r>
            <a:endParaRPr lang="en-US" altLang="ja-JP" sz="2400" dirty="0">
              <a:latin typeface="ＭＳ ゴシック" panose="020B0609070205080204" pitchFamily="49" charset="-128"/>
              <a:ea typeface="ＭＳ ゴシック" panose="020B0609070205080204" pitchFamily="49" charset="-128"/>
            </a:endParaRPr>
          </a:p>
          <a:p>
            <a:endParaRPr lang="en-US" altLang="ja-JP" sz="2400" dirty="0">
              <a:latin typeface="ＭＳ ゴシック" panose="020B0609070205080204" pitchFamily="49" charset="-128"/>
              <a:ea typeface="ＭＳ ゴシック" panose="020B0609070205080204" pitchFamily="49" charset="-128"/>
            </a:endParaRPr>
          </a:p>
          <a:p>
            <a:r>
              <a:rPr lang="ja-JP" altLang="en-US" sz="2800" b="1" dirty="0">
                <a:latin typeface="ＭＳ ゴシック" panose="020B0609070205080204" pitchFamily="49" charset="-128"/>
                <a:ea typeface="ＭＳ ゴシック" panose="020B0609070205080204" pitchFamily="49" charset="-128"/>
              </a:rPr>
              <a:t>①</a:t>
            </a:r>
            <a:r>
              <a:rPr lang="ja-JP" altLang="en-US" sz="2800" b="1" u="sng" dirty="0">
                <a:latin typeface="ＭＳ ゴシック" panose="020B0609070205080204" pitchFamily="49" charset="-128"/>
                <a:ea typeface="ＭＳ ゴシック" panose="020B0609070205080204" pitchFamily="49" charset="-128"/>
              </a:rPr>
              <a:t>クラスタについて</a:t>
            </a:r>
            <a:endParaRPr lang="en-US" altLang="ja-JP" sz="2800" b="1" u="sng" dirty="0">
              <a:latin typeface="ＭＳ ゴシック" panose="020B0609070205080204" pitchFamily="49" charset="-128"/>
              <a:ea typeface="ＭＳ ゴシック" panose="020B0609070205080204" pitchFamily="49" charset="-128"/>
            </a:endParaRPr>
          </a:p>
          <a:p>
            <a:pPr marL="342900" indent="-342900">
              <a:buFont typeface="Arial" panose="020B0604020202020204" pitchFamily="34" charset="0"/>
              <a:buChar char="•"/>
            </a:pPr>
            <a:r>
              <a:rPr lang="ja-JP" altLang="en-US" sz="2400" dirty="0">
                <a:latin typeface="ＭＳ ゴシック" panose="020B0609070205080204" pitchFamily="49" charset="-128"/>
                <a:ea typeface="ＭＳ ゴシック" panose="020B0609070205080204" pitchFamily="49" charset="-128"/>
              </a:rPr>
              <a:t>各言語モデルのクラスタの内、</a:t>
            </a:r>
            <a:r>
              <a:rPr lang="en-US" altLang="ja-JP" sz="2400" dirty="0">
                <a:latin typeface="ＭＳ ゴシック" panose="020B0609070205080204" pitchFamily="49" charset="-128"/>
                <a:ea typeface="ＭＳ ゴシック" panose="020B0609070205080204" pitchFamily="49" charset="-128"/>
              </a:rPr>
              <a:t>3</a:t>
            </a:r>
            <a:r>
              <a:rPr lang="ja-JP" altLang="en-US" sz="2400" dirty="0">
                <a:latin typeface="ＭＳ ゴシック" panose="020B0609070205080204" pitchFamily="49" charset="-128"/>
                <a:ea typeface="ＭＳ ゴシック" panose="020B0609070205080204" pitchFamily="49" charset="-128"/>
              </a:rPr>
              <a:t>つのクラスタは同様のものであったが他のクラスタについては傾向が異なった。</a:t>
            </a:r>
            <a:endParaRPr lang="en-US" altLang="ja-JP" sz="2400" dirty="0">
              <a:latin typeface="ＭＳ ゴシック" panose="020B0609070205080204" pitchFamily="49" charset="-128"/>
              <a:ea typeface="ＭＳ ゴシック" panose="020B0609070205080204" pitchFamily="49" charset="-128"/>
            </a:endParaRPr>
          </a:p>
          <a:p>
            <a:pPr marL="342900" indent="-342900">
              <a:buFont typeface="Arial" panose="020B0604020202020204" pitchFamily="34" charset="0"/>
              <a:buChar char="•"/>
            </a:pPr>
            <a:r>
              <a:rPr lang="en-US" altLang="ja-JP" sz="2400" dirty="0">
                <a:latin typeface="ＭＳ ゴシック" panose="020B0609070205080204" pitchFamily="49" charset="-128"/>
                <a:ea typeface="ＭＳ ゴシック" panose="020B0609070205080204" pitchFamily="49" charset="-128"/>
              </a:rPr>
              <a:t>OpenCalm-7b</a:t>
            </a:r>
            <a:r>
              <a:rPr lang="ja-JP" altLang="en-US" sz="2400" dirty="0">
                <a:latin typeface="ＭＳ ゴシック" panose="020B0609070205080204" pitchFamily="49" charset="-128"/>
                <a:ea typeface="ＭＳ ゴシック" panose="020B0609070205080204" pitchFamily="49" charset="-128"/>
              </a:rPr>
              <a:t>によるクラスタの中に、発言数が少なく、内容にばらつきのあるクラスタが存在。</a:t>
            </a:r>
            <a:r>
              <a:rPr lang="en-US" altLang="ja-JP" sz="2400" dirty="0">
                <a:latin typeface="ＭＳ ゴシック" panose="020B0609070205080204" pitchFamily="49" charset="-128"/>
                <a:ea typeface="ＭＳ ゴシック" panose="020B0609070205080204" pitchFamily="49" charset="-128"/>
              </a:rPr>
              <a:t>k-means</a:t>
            </a:r>
            <a:r>
              <a:rPr lang="ja-JP" altLang="en-US" sz="2400" dirty="0">
                <a:latin typeface="ＭＳ ゴシック" panose="020B0609070205080204" pitchFamily="49" charset="-128"/>
                <a:ea typeface="ＭＳ ゴシック" panose="020B0609070205080204" pitchFamily="49" charset="-128"/>
              </a:rPr>
              <a:t>法の仮定の影響なども考えられる。</a:t>
            </a:r>
            <a:endParaRPr lang="en-US" altLang="ja-JP" sz="2400" dirty="0">
              <a:latin typeface="ＭＳ ゴシック" panose="020B0609070205080204" pitchFamily="49" charset="-128"/>
              <a:ea typeface="ＭＳ ゴシック" panose="020B0609070205080204" pitchFamily="49" charset="-128"/>
            </a:endParaRPr>
          </a:p>
          <a:p>
            <a:endParaRPr lang="en-US" altLang="ja-JP" sz="2400" dirty="0">
              <a:latin typeface="ＭＳ ゴシック" panose="020B0609070205080204" pitchFamily="49" charset="-128"/>
              <a:ea typeface="ＭＳ ゴシック" panose="020B0609070205080204" pitchFamily="49" charset="-128"/>
            </a:endParaRPr>
          </a:p>
          <a:p>
            <a:r>
              <a:rPr lang="ja-JP" altLang="en-US" sz="2800" b="1" dirty="0">
                <a:latin typeface="ＭＳ ゴシック" panose="020B0609070205080204" pitchFamily="49" charset="-128"/>
                <a:ea typeface="ＭＳ ゴシック" panose="020B0609070205080204" pitchFamily="49" charset="-128"/>
              </a:rPr>
              <a:t>②</a:t>
            </a:r>
            <a:r>
              <a:rPr lang="ja-JP" altLang="en-US" sz="2800" b="1" u="sng" dirty="0">
                <a:latin typeface="ＭＳ ゴシック" panose="020B0609070205080204" pitchFamily="49" charset="-128"/>
                <a:ea typeface="ＭＳ ゴシック" panose="020B0609070205080204" pitchFamily="49" charset="-128"/>
              </a:rPr>
              <a:t>質的要約について</a:t>
            </a:r>
            <a:endParaRPr lang="en-US" altLang="ja-JP" sz="2800" b="1" u="sng" dirty="0">
              <a:latin typeface="ＭＳ ゴシック" panose="020B0609070205080204" pitchFamily="49" charset="-128"/>
              <a:ea typeface="ＭＳ ゴシック" panose="020B0609070205080204" pitchFamily="49" charset="-128"/>
            </a:endParaRPr>
          </a:p>
          <a:p>
            <a:pPr marL="342900" indent="-342900">
              <a:buFont typeface="Arial" panose="020B0604020202020204" pitchFamily="34" charset="0"/>
              <a:buChar char="•"/>
            </a:pPr>
            <a:r>
              <a:rPr lang="ja-JP" altLang="en-US" sz="2400" dirty="0">
                <a:latin typeface="ＭＳ ゴシック" panose="020B0609070205080204" pitchFamily="49" charset="-128"/>
                <a:ea typeface="ＭＳ ゴシック" panose="020B0609070205080204" pitchFamily="49" charset="-128"/>
              </a:rPr>
              <a:t>会議件数や期間が増える場合には、プロンプトによる文字数の制限が必要になる。</a:t>
            </a:r>
            <a:endParaRPr lang="en-US" altLang="ja-JP" sz="2400" dirty="0">
              <a:latin typeface="ＭＳ ゴシック" panose="020B0609070205080204" pitchFamily="49" charset="-128"/>
              <a:ea typeface="ＭＳ ゴシック" panose="020B0609070205080204" pitchFamily="49" charset="-128"/>
            </a:endParaRPr>
          </a:p>
          <a:p>
            <a:pPr marL="342900" indent="-342900">
              <a:buFont typeface="Arial" panose="020B0604020202020204" pitchFamily="34" charset="0"/>
              <a:buChar char="•"/>
            </a:pPr>
            <a:r>
              <a:rPr lang="ja-JP" altLang="en-US" sz="2400" dirty="0">
                <a:latin typeface="ＭＳ ゴシック" panose="020B0609070205080204" pitchFamily="49" charset="-128"/>
                <a:ea typeface="ＭＳ ゴシック" panose="020B0609070205080204" pitchFamily="49" charset="-128"/>
              </a:rPr>
              <a:t>プロンプトの内容の検討をする必要がある。</a:t>
            </a:r>
            <a:endParaRPr lang="en-US" altLang="ja-JP" sz="2400" dirty="0">
              <a:latin typeface="ＭＳ ゴシック" panose="020B0609070205080204" pitchFamily="49" charset="-128"/>
              <a:ea typeface="ＭＳ ゴシック" panose="020B0609070205080204" pitchFamily="49" charset="-128"/>
            </a:endParaRPr>
          </a:p>
          <a:p>
            <a:pPr marL="342900" indent="-342900">
              <a:buFont typeface="Arial" panose="020B0604020202020204" pitchFamily="34" charset="0"/>
              <a:buChar char="•"/>
            </a:pPr>
            <a:r>
              <a:rPr lang="ja-JP" altLang="en-US" sz="2400" dirty="0">
                <a:latin typeface="ＭＳ ゴシック" panose="020B0609070205080204" pitchFamily="49" charset="-128"/>
                <a:ea typeface="ＭＳ ゴシック" panose="020B0609070205080204" pitchFamily="49" charset="-128"/>
              </a:rPr>
              <a:t>要約の定量的評価の方法を検討する必要がある。</a:t>
            </a:r>
            <a:endParaRPr lang="en-US" altLang="ja-JP" sz="2400" dirty="0">
              <a:latin typeface="ＭＳ ゴシック" panose="020B0609070205080204" pitchFamily="49" charset="-128"/>
              <a:ea typeface="ＭＳ ゴシック" panose="020B0609070205080204" pitchFamily="49" charset="-128"/>
            </a:endParaRPr>
          </a:p>
        </p:txBody>
      </p:sp>
      <p:sp>
        <p:nvSpPr>
          <p:cNvPr id="13" name="スライド番号プレースホルダー 2">
            <a:extLst>
              <a:ext uri="{FF2B5EF4-FFF2-40B4-BE49-F238E27FC236}">
                <a16:creationId xmlns:a16="http://schemas.microsoft.com/office/drawing/2014/main" id="{866DF36C-643B-84E3-4136-E9C7E2B9E202}"/>
              </a:ext>
            </a:extLst>
          </p:cNvPr>
          <p:cNvSpPr txBox="1">
            <a:spLocks/>
          </p:cNvSpPr>
          <p:nvPr/>
        </p:nvSpPr>
        <p:spPr>
          <a:xfrm>
            <a:off x="11722100" y="6334780"/>
            <a:ext cx="46990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13</a:t>
            </a:fld>
            <a:endParaRPr lang="ja-JP" altLang="en-US" sz="1800" dirty="0">
              <a:solidFill>
                <a:schemeClr val="tx1"/>
              </a:solidFill>
            </a:endParaRPr>
          </a:p>
        </p:txBody>
      </p:sp>
      <p:sp>
        <p:nvSpPr>
          <p:cNvPr id="2" name="テキスト ボックス 1">
            <a:extLst>
              <a:ext uri="{FF2B5EF4-FFF2-40B4-BE49-F238E27FC236}">
                <a16:creationId xmlns:a16="http://schemas.microsoft.com/office/drawing/2014/main" id="{87C134EB-32BB-B7A3-8A0B-B14E1C67F8A4}"/>
              </a:ext>
            </a:extLst>
          </p:cNvPr>
          <p:cNvSpPr txBox="1"/>
          <p:nvPr/>
        </p:nvSpPr>
        <p:spPr>
          <a:xfrm>
            <a:off x="5038442" y="132062"/>
            <a:ext cx="2115116" cy="523220"/>
          </a:xfrm>
          <a:prstGeom prst="rect">
            <a:avLst/>
          </a:prstGeom>
          <a:noFill/>
        </p:spPr>
        <p:txBody>
          <a:bodyPr wrap="square" rtlCol="0">
            <a:spAutoFit/>
          </a:bodyPr>
          <a:lstStyle/>
          <a:p>
            <a:pPr algn="ctr"/>
            <a:r>
              <a:rPr lang="ja-JP" altLang="en-US" sz="2800" b="1" dirty="0"/>
              <a:t>考察</a:t>
            </a:r>
            <a:endParaRPr kumimoji="1" lang="ja-JP" altLang="en-US" sz="2800" b="1" dirty="0"/>
          </a:p>
        </p:txBody>
      </p:sp>
      <p:sp>
        <p:nvSpPr>
          <p:cNvPr id="3" name="正方形/長方形 2">
            <a:extLst>
              <a:ext uri="{FF2B5EF4-FFF2-40B4-BE49-F238E27FC236}">
                <a16:creationId xmlns:a16="http://schemas.microsoft.com/office/drawing/2014/main" id="{5F3F9030-857B-7E41-AC88-DE9AF1E5D871}"/>
              </a:ext>
            </a:extLst>
          </p:cNvPr>
          <p:cNvSpPr/>
          <p:nvPr/>
        </p:nvSpPr>
        <p:spPr>
          <a:xfrm>
            <a:off x="0" y="702318"/>
            <a:ext cx="12192000" cy="17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314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グラフィックス 6" descr="教師">
            <a:extLst>
              <a:ext uri="{FF2B5EF4-FFF2-40B4-BE49-F238E27FC236}">
                <a16:creationId xmlns:a16="http://schemas.microsoft.com/office/drawing/2014/main" id="{556F50D3-9C5B-429D-1DDE-AA830E88EB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8244" y="5243513"/>
            <a:ext cx="1824338" cy="1824338"/>
          </a:xfrm>
          <a:prstGeom prst="rect">
            <a:avLst/>
          </a:prstGeom>
        </p:spPr>
      </p:pic>
      <p:sp>
        <p:nvSpPr>
          <p:cNvPr id="10" name="テキスト ボックス 9">
            <a:extLst>
              <a:ext uri="{FF2B5EF4-FFF2-40B4-BE49-F238E27FC236}">
                <a16:creationId xmlns:a16="http://schemas.microsoft.com/office/drawing/2014/main" id="{78D1EA4F-BA8A-DEC2-9E65-8AB80BBF28B4}"/>
              </a:ext>
            </a:extLst>
          </p:cNvPr>
          <p:cNvSpPr txBox="1"/>
          <p:nvPr/>
        </p:nvSpPr>
        <p:spPr>
          <a:xfrm>
            <a:off x="4270383" y="179098"/>
            <a:ext cx="3651233" cy="523220"/>
          </a:xfrm>
          <a:prstGeom prst="rect">
            <a:avLst/>
          </a:prstGeom>
          <a:noFill/>
        </p:spPr>
        <p:txBody>
          <a:bodyPr wrap="square" rtlCol="0">
            <a:spAutoFit/>
          </a:bodyPr>
          <a:lstStyle/>
          <a:p>
            <a:pPr algn="ctr"/>
            <a:r>
              <a:rPr kumimoji="1" lang="ja-JP" altLang="en-US" sz="2800" b="1" dirty="0"/>
              <a:t>まとめと今後の方針</a:t>
            </a:r>
          </a:p>
        </p:txBody>
      </p:sp>
      <p:sp>
        <p:nvSpPr>
          <p:cNvPr id="11" name="正方形/長方形 10">
            <a:extLst>
              <a:ext uri="{FF2B5EF4-FFF2-40B4-BE49-F238E27FC236}">
                <a16:creationId xmlns:a16="http://schemas.microsoft.com/office/drawing/2014/main" id="{950C7656-0FBD-73AE-2A8D-837C74EBE1B4}"/>
              </a:ext>
            </a:extLst>
          </p:cNvPr>
          <p:cNvSpPr/>
          <p:nvPr/>
        </p:nvSpPr>
        <p:spPr>
          <a:xfrm>
            <a:off x="0" y="702318"/>
            <a:ext cx="12192000" cy="174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2">
            <a:extLst>
              <a:ext uri="{FF2B5EF4-FFF2-40B4-BE49-F238E27FC236}">
                <a16:creationId xmlns:a16="http://schemas.microsoft.com/office/drawing/2014/main" id="{EA1579F7-F632-EABD-A427-62773EB31482}"/>
              </a:ext>
            </a:extLst>
          </p:cNvPr>
          <p:cNvSpPr txBox="1">
            <a:spLocks/>
          </p:cNvSpPr>
          <p:nvPr/>
        </p:nvSpPr>
        <p:spPr>
          <a:xfrm>
            <a:off x="11722100" y="6334780"/>
            <a:ext cx="46990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14</a:t>
            </a:fld>
            <a:endParaRPr lang="ja-JP" altLang="en-US" sz="1800" dirty="0">
              <a:solidFill>
                <a:schemeClr val="tx1"/>
              </a:solidFill>
            </a:endParaRPr>
          </a:p>
        </p:txBody>
      </p:sp>
      <p:sp>
        <p:nvSpPr>
          <p:cNvPr id="3" name="テキスト ボックス 2">
            <a:extLst>
              <a:ext uri="{FF2B5EF4-FFF2-40B4-BE49-F238E27FC236}">
                <a16:creationId xmlns:a16="http://schemas.microsoft.com/office/drawing/2014/main" id="{EB356FA0-F8EF-6E79-4048-70EDE7F66A36}"/>
              </a:ext>
            </a:extLst>
          </p:cNvPr>
          <p:cNvSpPr txBox="1"/>
          <p:nvPr/>
        </p:nvSpPr>
        <p:spPr>
          <a:xfrm>
            <a:off x="447108" y="1657116"/>
            <a:ext cx="11297782" cy="4031873"/>
          </a:xfrm>
          <a:prstGeom prst="rect">
            <a:avLst/>
          </a:prstGeom>
          <a:noFill/>
        </p:spPr>
        <p:txBody>
          <a:bodyPr wrap="square">
            <a:spAutoFit/>
          </a:bodyPr>
          <a:lstStyle/>
          <a:p>
            <a:pPr marL="457200" indent="-457200">
              <a:buFont typeface="Wingdings" panose="05000000000000000000" pitchFamily="2" charset="2"/>
              <a:buChar char="p"/>
            </a:pPr>
            <a:r>
              <a:rPr lang="ja-JP" altLang="en-US"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大規模言語モデルによる議事録上の発言の分散表現をクラスタリングし、</a:t>
            </a:r>
            <a:r>
              <a:rPr lang="ja-JP" altLang="ja-JP"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各議員の発言を量的・質的に要約するシステムを構築</a:t>
            </a:r>
            <a:r>
              <a:rPr lang="ja-JP" altLang="en-US"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した。</a:t>
            </a:r>
            <a:endParaRPr lang="en-US" altLang="ja-JP"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457200" indent="-457200">
              <a:buFont typeface="Wingdings" panose="05000000000000000000" pitchFamily="2" charset="2"/>
              <a:buChar char="p"/>
            </a:pPr>
            <a:endParaRPr lang="en-US" altLang="ja-JP" sz="3200"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endParaRPr>
          </a:p>
          <a:p>
            <a:pPr marL="457200" indent="-457200">
              <a:buFont typeface="Wingdings" panose="05000000000000000000" pitchFamily="2" charset="2"/>
              <a:buChar char="p"/>
            </a:pPr>
            <a:r>
              <a:rPr lang="ja-JP" altLang="ja-JP"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他の大規模言語モデルやクラスタリングの手法</a:t>
            </a:r>
            <a:r>
              <a:rPr lang="ja-JP" altLang="en-US" sz="3200"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rPr>
              <a:t>、要約タスクへのプロンプト</a:t>
            </a:r>
            <a:r>
              <a:rPr lang="ja-JP" altLang="ja-JP"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の変更についても検討を行った上で採用するモデルを決定</a:t>
            </a:r>
            <a:r>
              <a:rPr lang="ja-JP" altLang="en-US" sz="3200"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rPr>
              <a:t>し、</a:t>
            </a:r>
            <a:r>
              <a:rPr lang="ja-JP" altLang="ja-JP" sz="32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議会における女性の活動状況の一面の分析に本システムを応用したい。</a:t>
            </a:r>
            <a:endParaRPr lang="ja-JP" altLang="en-US" sz="72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55669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A1B8B03F-EC6A-ADD5-22E4-8EEA27235515}"/>
              </a:ext>
            </a:extLst>
          </p:cNvPr>
          <p:cNvSpPr/>
          <p:nvPr/>
        </p:nvSpPr>
        <p:spPr>
          <a:xfrm>
            <a:off x="0" y="-69588"/>
            <a:ext cx="12192000" cy="6973910"/>
          </a:xfrm>
          <a:prstGeom prst="rect">
            <a:avLst/>
          </a:prstGeom>
          <a:noFill/>
          <a:ln w="565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5" name="スライド番号プレースホルダー 2">
            <a:extLst>
              <a:ext uri="{FF2B5EF4-FFF2-40B4-BE49-F238E27FC236}">
                <a16:creationId xmlns:a16="http://schemas.microsoft.com/office/drawing/2014/main" id="{EA1579F7-F632-EABD-A427-62773EB31482}"/>
              </a:ext>
            </a:extLst>
          </p:cNvPr>
          <p:cNvSpPr txBox="1">
            <a:spLocks/>
          </p:cNvSpPr>
          <p:nvPr/>
        </p:nvSpPr>
        <p:spPr>
          <a:xfrm>
            <a:off x="11722100" y="6334780"/>
            <a:ext cx="46990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15</a:t>
            </a:fld>
            <a:endParaRPr lang="ja-JP" altLang="en-US" sz="1800" dirty="0">
              <a:solidFill>
                <a:schemeClr val="tx1"/>
              </a:solidFill>
            </a:endParaRPr>
          </a:p>
        </p:txBody>
      </p:sp>
      <p:sp>
        <p:nvSpPr>
          <p:cNvPr id="2" name="テキスト ボックス 1">
            <a:extLst>
              <a:ext uri="{FF2B5EF4-FFF2-40B4-BE49-F238E27FC236}">
                <a16:creationId xmlns:a16="http://schemas.microsoft.com/office/drawing/2014/main" id="{D8381483-98C9-A0AE-7374-D2BA1338F095}"/>
              </a:ext>
            </a:extLst>
          </p:cNvPr>
          <p:cNvSpPr txBox="1"/>
          <p:nvPr/>
        </p:nvSpPr>
        <p:spPr>
          <a:xfrm>
            <a:off x="1079891" y="3129267"/>
            <a:ext cx="10301621" cy="923330"/>
          </a:xfrm>
          <a:prstGeom prst="rect">
            <a:avLst/>
          </a:prstGeom>
          <a:noFill/>
        </p:spPr>
        <p:txBody>
          <a:bodyPr wrap="square" rtlCol="0">
            <a:spAutoFit/>
          </a:bodyPr>
          <a:lstStyle/>
          <a:p>
            <a:pPr algn="ctr"/>
            <a:r>
              <a:rPr kumimoji="1" lang="ja-JP" altLang="en-US" sz="5400" b="1" dirty="0"/>
              <a:t>ご清聴ありがとうございました。</a:t>
            </a:r>
          </a:p>
        </p:txBody>
      </p:sp>
      <p:pic>
        <p:nvPicPr>
          <p:cNvPr id="8" name="グラフィックス 7" descr="講演者">
            <a:extLst>
              <a:ext uri="{FF2B5EF4-FFF2-40B4-BE49-F238E27FC236}">
                <a16:creationId xmlns:a16="http://schemas.microsoft.com/office/drawing/2014/main" id="{B7AE074C-9F00-7116-6E2C-9D10AB4F5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8671" y="4620765"/>
            <a:ext cx="1715389" cy="1715389"/>
          </a:xfrm>
          <a:prstGeom prst="rect">
            <a:avLst/>
          </a:prstGeom>
        </p:spPr>
      </p:pic>
    </p:spTree>
    <p:extLst>
      <p:ext uri="{BB962C8B-B14F-4D97-AF65-F5344CB8AC3E}">
        <p14:creationId xmlns:p14="http://schemas.microsoft.com/office/powerpoint/2010/main" val="421198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38B7959-CD95-F8BC-7CE7-EBB7EA6E20B9}"/>
              </a:ext>
            </a:extLst>
          </p:cNvPr>
          <p:cNvSpPr txBox="1"/>
          <p:nvPr/>
        </p:nvSpPr>
        <p:spPr>
          <a:xfrm>
            <a:off x="8780290" y="4218817"/>
            <a:ext cx="3386291" cy="1138773"/>
          </a:xfrm>
          <a:prstGeom prst="rect">
            <a:avLst/>
          </a:prstGeom>
          <a:ln w="76200">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ja-JP" altLang="en-US" sz="2800" b="1" dirty="0"/>
              <a:t>日本の順位は</a:t>
            </a:r>
            <a:endParaRPr lang="en-US" altLang="ja-JP" sz="2800" b="1" dirty="0"/>
          </a:p>
          <a:p>
            <a:pPr algn="ctr"/>
            <a:r>
              <a:rPr lang="en-US" altLang="ja-JP" sz="4000" b="1" u="sng" dirty="0">
                <a:solidFill>
                  <a:srgbClr val="FF0000"/>
                </a:solidFill>
              </a:rPr>
              <a:t>125 </a:t>
            </a:r>
            <a:r>
              <a:rPr lang="ja-JP" altLang="en-US" sz="4000" b="1" u="sng" dirty="0">
                <a:solidFill>
                  <a:srgbClr val="FF0000"/>
                </a:solidFill>
              </a:rPr>
              <a:t>位</a:t>
            </a:r>
            <a:r>
              <a:rPr lang="en-US" altLang="ja-JP" sz="2800" b="1" dirty="0"/>
              <a:t>/</a:t>
            </a:r>
            <a:r>
              <a:rPr lang="en-US" altLang="ja-JP" sz="2000" b="1" dirty="0"/>
              <a:t>146</a:t>
            </a:r>
            <a:r>
              <a:rPr lang="ja-JP" altLang="en-US" sz="2000" b="1" dirty="0"/>
              <a:t>ヵ国中</a:t>
            </a:r>
            <a:endParaRPr kumimoji="1" lang="ja-JP" altLang="en-US" sz="2800" b="1" dirty="0"/>
          </a:p>
        </p:txBody>
      </p:sp>
      <p:sp>
        <p:nvSpPr>
          <p:cNvPr id="13" name="テキスト ボックス 12">
            <a:extLst>
              <a:ext uri="{FF2B5EF4-FFF2-40B4-BE49-F238E27FC236}">
                <a16:creationId xmlns:a16="http://schemas.microsoft.com/office/drawing/2014/main" id="{F851883B-8722-90E4-1793-BE1532D5F820}"/>
              </a:ext>
            </a:extLst>
          </p:cNvPr>
          <p:cNvSpPr txBox="1"/>
          <p:nvPr/>
        </p:nvSpPr>
        <p:spPr>
          <a:xfrm>
            <a:off x="1720475" y="6596390"/>
            <a:ext cx="8751049" cy="276999"/>
          </a:xfrm>
          <a:prstGeom prst="rect">
            <a:avLst/>
          </a:prstGeom>
          <a:noFill/>
        </p:spPr>
        <p:txBody>
          <a:bodyPr wrap="square" rtlCol="0">
            <a:spAutoFit/>
          </a:bodyPr>
          <a:lstStyle/>
          <a:p>
            <a:r>
              <a:rPr kumimoji="1" lang="ja-JP" altLang="en-US" sz="1200" dirty="0"/>
              <a:t>内閣府</a:t>
            </a:r>
            <a:r>
              <a:rPr kumimoji="1" lang="en-US" altLang="ja-JP" sz="1200" dirty="0"/>
              <a:t>.</a:t>
            </a:r>
            <a:r>
              <a:rPr kumimoji="1" lang="ja-JP" altLang="en-US" sz="1200" dirty="0"/>
              <a:t>男女共同参画に関する国際的な指数</a:t>
            </a:r>
            <a:r>
              <a:rPr lang="en-US" altLang="ja-JP" sz="1200" dirty="0"/>
              <a:t>. https://www.gender.go.jp/international/int_syogaikoku/int_shihyo/index.html</a:t>
            </a:r>
          </a:p>
        </p:txBody>
      </p:sp>
      <p:sp>
        <p:nvSpPr>
          <p:cNvPr id="8" name="スライド番号プレースホルダー 2">
            <a:extLst>
              <a:ext uri="{FF2B5EF4-FFF2-40B4-BE49-F238E27FC236}">
                <a16:creationId xmlns:a16="http://schemas.microsoft.com/office/drawing/2014/main" id="{EEFBC46F-CFA1-7AF9-7764-7707BF467FCC}"/>
              </a:ext>
            </a:extLst>
          </p:cNvPr>
          <p:cNvSpPr txBox="1">
            <a:spLocks/>
          </p:cNvSpPr>
          <p:nvPr/>
        </p:nvSpPr>
        <p:spPr>
          <a:xfrm>
            <a:off x="11865180" y="6334780"/>
            <a:ext cx="32682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2</a:t>
            </a:fld>
            <a:endParaRPr lang="ja-JP" altLang="en-US" sz="1800" dirty="0">
              <a:solidFill>
                <a:schemeClr val="tx1"/>
              </a:solidFill>
            </a:endParaRPr>
          </a:p>
        </p:txBody>
      </p:sp>
      <p:pic>
        <p:nvPicPr>
          <p:cNvPr id="1026" name="Picture 2" descr="ジェンダー・ギャップ指数（GGI）2023年">
            <a:extLst>
              <a:ext uri="{FF2B5EF4-FFF2-40B4-BE49-F238E27FC236}">
                <a16:creationId xmlns:a16="http://schemas.microsoft.com/office/drawing/2014/main" id="{9E4DE5D8-269F-41C9-641C-3D99341D4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11" y="659921"/>
            <a:ext cx="8502820" cy="58509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ジェンダー・ギャップ指数（GGI）2023年">
            <a:extLst>
              <a:ext uri="{FF2B5EF4-FFF2-40B4-BE49-F238E27FC236}">
                <a16:creationId xmlns:a16="http://schemas.microsoft.com/office/drawing/2014/main" id="{DBD19B36-DD68-A5C3-2207-9F0F80EA7E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909" t="23048" r="2167" b="12293"/>
          <a:stretch/>
        </p:blipFill>
        <p:spPr bwMode="auto">
          <a:xfrm>
            <a:off x="6189947" y="1941216"/>
            <a:ext cx="2504551" cy="4470953"/>
          </a:xfrm>
          <a:prstGeom prst="rect">
            <a:avLst/>
          </a:prstGeom>
          <a:noFill/>
          <a:extLst>
            <a:ext uri="{909E8E84-426E-40DD-AFC4-6F175D3DCCD1}">
              <a14:hiddenFill xmlns:a14="http://schemas.microsoft.com/office/drawing/2010/main">
                <a:solidFill>
                  <a:srgbClr val="FFFFFF"/>
                </a:solidFill>
              </a14:hiddenFill>
            </a:ext>
          </a:extLst>
        </p:spPr>
      </p:pic>
      <p:sp>
        <p:nvSpPr>
          <p:cNvPr id="9" name="矢印: 下 8">
            <a:extLst>
              <a:ext uri="{FF2B5EF4-FFF2-40B4-BE49-F238E27FC236}">
                <a16:creationId xmlns:a16="http://schemas.microsoft.com/office/drawing/2014/main" id="{711E99DD-B09D-F50C-0712-AE1516522796}"/>
              </a:ext>
            </a:extLst>
          </p:cNvPr>
          <p:cNvSpPr/>
          <p:nvPr/>
        </p:nvSpPr>
        <p:spPr>
          <a:xfrm rot="5400000">
            <a:off x="9027641" y="5348765"/>
            <a:ext cx="523222" cy="1017924"/>
          </a:xfrm>
          <a:prstGeom prst="downArrow">
            <a:avLst>
              <a:gd name="adj1" fmla="val 50000"/>
              <a:gd name="adj2" fmla="val 60875"/>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0F4D1B2-60C1-561E-83E2-0AC1471DD8BC}"/>
              </a:ext>
            </a:extLst>
          </p:cNvPr>
          <p:cNvGrpSpPr/>
          <p:nvPr/>
        </p:nvGrpSpPr>
        <p:grpSpPr>
          <a:xfrm>
            <a:off x="8780290" y="1506166"/>
            <a:ext cx="3124293" cy="1156149"/>
            <a:chOff x="8939572" y="3503275"/>
            <a:chExt cx="3124293" cy="1156149"/>
          </a:xfrm>
        </p:grpSpPr>
        <p:sp>
          <p:nvSpPr>
            <p:cNvPr id="12" name="吹き出し: 角を丸めた四角形 11">
              <a:extLst>
                <a:ext uri="{FF2B5EF4-FFF2-40B4-BE49-F238E27FC236}">
                  <a16:creationId xmlns:a16="http://schemas.microsoft.com/office/drawing/2014/main" id="{86E5137D-3633-57DB-5034-736CCFC7D979}"/>
                </a:ext>
              </a:extLst>
            </p:cNvPr>
            <p:cNvSpPr/>
            <p:nvPr/>
          </p:nvSpPr>
          <p:spPr>
            <a:xfrm>
              <a:off x="8947306" y="3503275"/>
              <a:ext cx="3116559" cy="1156149"/>
            </a:xfrm>
            <a:prstGeom prst="wedgeRoundRectCallout">
              <a:avLst>
                <a:gd name="adj1" fmla="val -23776"/>
                <a:gd name="adj2" fmla="val 75648"/>
                <a:gd name="adj3" fmla="val 16667"/>
              </a:avLst>
            </a:prstGeom>
            <a:solidFill>
              <a:schemeClr val="accent5">
                <a:lumMod val="20000"/>
                <a:lumOff val="80000"/>
              </a:schemeClr>
            </a:solidFill>
            <a:ln w="41275" cap="flat" cmpd="sng" algn="ctr">
              <a:solidFill>
                <a:schemeClr val="tx1"/>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A3C3499-176A-D24A-62D8-CB0E8914BC74}"/>
                </a:ext>
              </a:extLst>
            </p:cNvPr>
            <p:cNvSpPr txBox="1"/>
            <p:nvPr/>
          </p:nvSpPr>
          <p:spPr>
            <a:xfrm>
              <a:off x="8939572" y="3673651"/>
              <a:ext cx="3116559" cy="954107"/>
            </a:xfrm>
            <a:prstGeom prst="rect">
              <a:avLst/>
            </a:prstGeom>
            <a:noFill/>
          </p:spPr>
          <p:txBody>
            <a:bodyPr wrap="none" rtlCol="0">
              <a:spAutoFit/>
            </a:bodyPr>
            <a:lstStyle/>
            <a:p>
              <a:pPr algn="ctr"/>
              <a:r>
                <a:rPr lang="ja-JP" altLang="en-US" sz="2000" b="1" dirty="0"/>
                <a:t>特に政治参画の分野では</a:t>
              </a:r>
              <a:endParaRPr lang="en-US" altLang="ja-JP" sz="2000" b="1" dirty="0"/>
            </a:p>
            <a:p>
              <a:pPr algn="ctr"/>
              <a:r>
                <a:rPr lang="en-US" altLang="ja-JP" sz="3600" b="1" u="sng" dirty="0">
                  <a:solidFill>
                    <a:srgbClr val="FF0000"/>
                  </a:solidFill>
                </a:rPr>
                <a:t>138</a:t>
              </a:r>
              <a:r>
                <a:rPr lang="ja-JP" altLang="en-US" sz="3600" b="1" u="sng" dirty="0">
                  <a:solidFill>
                    <a:srgbClr val="FF0000"/>
                  </a:solidFill>
                </a:rPr>
                <a:t> 位</a:t>
              </a:r>
              <a:r>
                <a:rPr lang="en-US" altLang="ja-JP" sz="2000" b="1" dirty="0"/>
                <a:t>/146</a:t>
              </a:r>
              <a:r>
                <a:rPr lang="ja-JP" altLang="en-US" sz="2000" b="1" dirty="0"/>
                <a:t>ヵ国中</a:t>
              </a:r>
              <a:endParaRPr kumimoji="1" lang="ja-JP" altLang="en-US" sz="2000" b="1" dirty="0"/>
            </a:p>
          </p:txBody>
        </p:sp>
      </p:grpSp>
      <p:sp>
        <p:nvSpPr>
          <p:cNvPr id="14" name="テキスト ボックス 13">
            <a:extLst>
              <a:ext uri="{FF2B5EF4-FFF2-40B4-BE49-F238E27FC236}">
                <a16:creationId xmlns:a16="http://schemas.microsoft.com/office/drawing/2014/main" id="{DE3513CF-305E-017A-3BF6-3C08E5D9CC2A}"/>
              </a:ext>
            </a:extLst>
          </p:cNvPr>
          <p:cNvSpPr txBox="1"/>
          <p:nvPr/>
        </p:nvSpPr>
        <p:spPr>
          <a:xfrm>
            <a:off x="9045492" y="3634042"/>
            <a:ext cx="2852063" cy="584775"/>
          </a:xfrm>
          <a:prstGeom prst="rect">
            <a:avLst/>
          </a:prstGeom>
          <a:noFill/>
        </p:spPr>
        <p:txBody>
          <a:bodyPr wrap="none" rtlCol="0">
            <a:spAutoFit/>
          </a:bodyPr>
          <a:lstStyle/>
          <a:p>
            <a:r>
              <a:rPr kumimoji="1" lang="ja-JP" altLang="en-US" sz="2400" b="1" dirty="0"/>
              <a:t>公開開始以来</a:t>
            </a:r>
            <a:r>
              <a:rPr kumimoji="1" lang="ja-JP" altLang="en-US" sz="3200" b="1" u="sng" dirty="0">
                <a:solidFill>
                  <a:srgbClr val="FF0000"/>
                </a:solidFill>
              </a:rPr>
              <a:t>最低</a:t>
            </a:r>
            <a:endParaRPr kumimoji="1" lang="ja-JP" altLang="en-US" sz="2000" b="1" u="sng" dirty="0">
              <a:solidFill>
                <a:srgbClr val="FF0000"/>
              </a:solidFill>
            </a:endParaRPr>
          </a:p>
        </p:txBody>
      </p:sp>
      <p:sp>
        <p:nvSpPr>
          <p:cNvPr id="5" name="テキスト ボックス 4">
            <a:extLst>
              <a:ext uri="{FF2B5EF4-FFF2-40B4-BE49-F238E27FC236}">
                <a16:creationId xmlns:a16="http://schemas.microsoft.com/office/drawing/2014/main" id="{02C18C1C-FAC0-C7DB-132A-3A3BEC0BF977}"/>
              </a:ext>
            </a:extLst>
          </p:cNvPr>
          <p:cNvSpPr txBox="1"/>
          <p:nvPr/>
        </p:nvSpPr>
        <p:spPr>
          <a:xfrm>
            <a:off x="185353" y="28290"/>
            <a:ext cx="800219" cy="461665"/>
          </a:xfrm>
          <a:prstGeom prst="rect">
            <a:avLst/>
          </a:prstGeom>
          <a:noFill/>
        </p:spPr>
        <p:txBody>
          <a:bodyPr wrap="square" rtlCol="0">
            <a:spAutoFit/>
          </a:bodyPr>
          <a:lstStyle/>
          <a:p>
            <a:r>
              <a:rPr kumimoji="1" lang="ja-JP" altLang="en-US" sz="2400" b="1" u="sng" dirty="0"/>
              <a:t>背景</a:t>
            </a:r>
          </a:p>
        </p:txBody>
      </p:sp>
    </p:spTree>
    <p:extLst>
      <p:ext uri="{BB962C8B-B14F-4D97-AF65-F5344CB8AC3E}">
        <p14:creationId xmlns:p14="http://schemas.microsoft.com/office/powerpoint/2010/main" val="39101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0D5B57-AF0A-51B1-E485-05156AC50009}"/>
              </a:ext>
            </a:extLst>
          </p:cNvPr>
          <p:cNvSpPr txBox="1"/>
          <p:nvPr/>
        </p:nvSpPr>
        <p:spPr>
          <a:xfrm>
            <a:off x="1769950" y="785694"/>
            <a:ext cx="8711128" cy="1970924"/>
          </a:xfrm>
          <a:prstGeom prst="rect">
            <a:avLst/>
          </a:prstGeom>
          <a:solidFill>
            <a:schemeClr val="accent5">
              <a:lumMod val="20000"/>
              <a:lumOff val="80000"/>
            </a:schemeClr>
          </a:solidFill>
          <a:ln w="19050">
            <a:solidFill>
              <a:schemeClr val="tx1"/>
            </a:solidFill>
          </a:ln>
        </p:spPr>
        <p:txBody>
          <a:bodyPr wrap="square" rtlCol="0">
            <a:spAutoFit/>
          </a:bodyPr>
          <a:lstStyle/>
          <a:p>
            <a:pPr marL="457200" indent="-457200">
              <a:lnSpc>
                <a:spcPct val="150000"/>
              </a:lnSpc>
              <a:buClr>
                <a:schemeClr val="tx1"/>
              </a:buClr>
              <a:buSzPct val="95000"/>
              <a:buFont typeface="Wingdings" panose="05000000000000000000" pitchFamily="2" charset="2"/>
              <a:buChar char="Ø"/>
            </a:pPr>
            <a:r>
              <a:rPr lang="ja-JP" altLang="en-US" sz="2800" dirty="0"/>
              <a:t> </a:t>
            </a:r>
            <a:r>
              <a:rPr kumimoji="1" lang="ja-JP" altLang="en-US" sz="2800" b="1" dirty="0"/>
              <a:t>国会議員の男女比</a:t>
            </a:r>
            <a:endParaRPr kumimoji="1" lang="en-US" altLang="ja-JP" sz="2800" b="1" dirty="0"/>
          </a:p>
          <a:p>
            <a:pPr marL="457200" indent="-457200">
              <a:lnSpc>
                <a:spcPct val="150000"/>
              </a:lnSpc>
              <a:buClr>
                <a:schemeClr val="tx1"/>
              </a:buClr>
              <a:buSzPct val="95000"/>
              <a:buFont typeface="Wingdings" panose="05000000000000000000" pitchFamily="2" charset="2"/>
              <a:buChar char="Ø"/>
            </a:pPr>
            <a:r>
              <a:rPr kumimoji="1" lang="ja-JP" altLang="en-US" sz="2800" b="1" dirty="0"/>
              <a:t> 閣僚の男女比</a:t>
            </a:r>
            <a:endParaRPr kumimoji="1" lang="en-US" altLang="ja-JP" sz="2800" b="1" dirty="0"/>
          </a:p>
          <a:p>
            <a:pPr marL="457200" indent="-457200">
              <a:lnSpc>
                <a:spcPct val="150000"/>
              </a:lnSpc>
              <a:buClr>
                <a:schemeClr val="tx1"/>
              </a:buClr>
              <a:buSzPct val="95000"/>
              <a:buFont typeface="Wingdings" panose="05000000000000000000" pitchFamily="2" charset="2"/>
              <a:buChar char="Ø"/>
            </a:pPr>
            <a:r>
              <a:rPr kumimoji="1" lang="ja-JP" altLang="en-US" sz="2800" b="1" dirty="0"/>
              <a:t> 最近</a:t>
            </a:r>
            <a:r>
              <a:rPr kumimoji="1" lang="en-US" altLang="ja-JP" sz="2800" b="1" dirty="0"/>
              <a:t>50</a:t>
            </a:r>
            <a:r>
              <a:rPr kumimoji="1" lang="ja-JP" altLang="en-US" sz="2800" b="1" dirty="0"/>
              <a:t>年における行政府の長の在任年数の男女比</a:t>
            </a:r>
            <a:endParaRPr kumimoji="1" lang="en-US" altLang="ja-JP" sz="2800" b="1" dirty="0"/>
          </a:p>
        </p:txBody>
      </p:sp>
      <p:sp>
        <p:nvSpPr>
          <p:cNvPr id="9" name="テキスト ボックス 8">
            <a:extLst>
              <a:ext uri="{FF2B5EF4-FFF2-40B4-BE49-F238E27FC236}">
                <a16:creationId xmlns:a16="http://schemas.microsoft.com/office/drawing/2014/main" id="{78228ED4-29E0-F32E-B9D6-AD055E3FA1C0}"/>
              </a:ext>
            </a:extLst>
          </p:cNvPr>
          <p:cNvSpPr txBox="1"/>
          <p:nvPr/>
        </p:nvSpPr>
        <p:spPr>
          <a:xfrm>
            <a:off x="759782" y="5210022"/>
            <a:ext cx="10599412" cy="1446550"/>
          </a:xfrm>
          <a:prstGeom prst="rect">
            <a:avLst/>
          </a:prstGeom>
          <a:solidFill>
            <a:schemeClr val="bg1"/>
          </a:solidFill>
        </p:spPr>
        <p:txBody>
          <a:bodyPr wrap="square" rtlCol="0">
            <a:spAutoFit/>
          </a:bodyPr>
          <a:lstStyle/>
          <a:p>
            <a:pPr algn="ctr"/>
            <a:r>
              <a:rPr lang="ja-JP" altLang="ja-JP" sz="2800" kern="100" dirty="0">
                <a:solidFill>
                  <a:srgbClr val="000000"/>
                </a:solidFill>
                <a:effectLst/>
                <a:latin typeface="+mn-ea"/>
                <a:cs typeface="Times New Roman" panose="02020603050405020304" pitchFamily="18" charset="0"/>
              </a:rPr>
              <a:t>活動状況の一面を量的・質的に把握することを目指し</a:t>
            </a:r>
            <a:endParaRPr lang="en-US" altLang="ja-JP" sz="2800" kern="100" dirty="0">
              <a:solidFill>
                <a:srgbClr val="000000"/>
              </a:solidFill>
              <a:effectLst/>
              <a:latin typeface="+mn-ea"/>
              <a:cs typeface="Times New Roman" panose="02020603050405020304" pitchFamily="18" charset="0"/>
            </a:endParaRPr>
          </a:p>
          <a:p>
            <a:pPr algn="ctr"/>
            <a:r>
              <a:rPr lang="ja-JP" altLang="ja-JP" sz="2800" kern="100" dirty="0">
                <a:solidFill>
                  <a:srgbClr val="000000"/>
                </a:solidFill>
                <a:effectLst/>
                <a:latin typeface="+mn-ea"/>
                <a:cs typeface="Times New Roman" panose="02020603050405020304" pitchFamily="18" charset="0"/>
              </a:rPr>
              <a:t>その足掛かりとして議会における</a:t>
            </a:r>
            <a:endParaRPr lang="en-US" altLang="ja-JP" sz="2800" kern="100" dirty="0">
              <a:solidFill>
                <a:srgbClr val="000000"/>
              </a:solidFill>
              <a:effectLst/>
              <a:latin typeface="+mn-ea"/>
              <a:cs typeface="Times New Roman" panose="02020603050405020304" pitchFamily="18" charset="0"/>
            </a:endParaRPr>
          </a:p>
          <a:p>
            <a:pPr algn="ctr"/>
            <a:r>
              <a:rPr lang="ja-JP" altLang="ja-JP" sz="3200" b="1" u="sng" kern="100" dirty="0">
                <a:ln w="6350">
                  <a:solidFill>
                    <a:schemeClr val="accent2">
                      <a:lumMod val="60000"/>
                      <a:lumOff val="40000"/>
                    </a:schemeClr>
                  </a:solidFill>
                </a:ln>
                <a:solidFill>
                  <a:srgbClr val="FF0000"/>
                </a:solidFill>
                <a:effectLst/>
                <a:latin typeface="+mn-ea"/>
                <a:cs typeface="Times New Roman" panose="02020603050405020304" pitchFamily="18" charset="0"/>
              </a:rPr>
              <a:t>各国会議員の発言を量的・質的に要約するシステム</a:t>
            </a:r>
            <a:r>
              <a:rPr lang="ja-JP" altLang="en-US" sz="2800" kern="100" dirty="0">
                <a:solidFill>
                  <a:srgbClr val="000000"/>
                </a:solidFill>
                <a:effectLst/>
                <a:latin typeface="+mn-ea"/>
                <a:cs typeface="Times New Roman" panose="02020603050405020304" pitchFamily="18" charset="0"/>
              </a:rPr>
              <a:t>を検討</a:t>
            </a:r>
            <a:endParaRPr kumimoji="1" lang="ja-JP" altLang="en-US" sz="2800" dirty="0">
              <a:latin typeface="+mn-ea"/>
            </a:endParaRPr>
          </a:p>
        </p:txBody>
      </p:sp>
      <p:sp>
        <p:nvSpPr>
          <p:cNvPr id="10" name="スライド番号プレースホルダー 2">
            <a:extLst>
              <a:ext uri="{FF2B5EF4-FFF2-40B4-BE49-F238E27FC236}">
                <a16:creationId xmlns:a16="http://schemas.microsoft.com/office/drawing/2014/main" id="{2BB4BBCB-C664-790D-7AEB-006FC2DD4225}"/>
              </a:ext>
            </a:extLst>
          </p:cNvPr>
          <p:cNvSpPr txBox="1">
            <a:spLocks/>
          </p:cNvSpPr>
          <p:nvPr/>
        </p:nvSpPr>
        <p:spPr>
          <a:xfrm>
            <a:off x="11865180" y="6334780"/>
            <a:ext cx="32682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3</a:t>
            </a:fld>
            <a:endParaRPr lang="ja-JP" altLang="en-US" sz="1800" dirty="0">
              <a:solidFill>
                <a:schemeClr val="tx1"/>
              </a:solidFill>
            </a:endParaRPr>
          </a:p>
        </p:txBody>
      </p:sp>
      <p:sp>
        <p:nvSpPr>
          <p:cNvPr id="19" name="テキスト ボックス 18">
            <a:extLst>
              <a:ext uri="{FF2B5EF4-FFF2-40B4-BE49-F238E27FC236}">
                <a16:creationId xmlns:a16="http://schemas.microsoft.com/office/drawing/2014/main" id="{D60A0D7C-0ADE-F28D-E3CC-F532F2849C6C}"/>
              </a:ext>
            </a:extLst>
          </p:cNvPr>
          <p:cNvSpPr txBox="1"/>
          <p:nvPr/>
        </p:nvSpPr>
        <p:spPr>
          <a:xfrm>
            <a:off x="1710922" y="181717"/>
            <a:ext cx="6681542" cy="646331"/>
          </a:xfrm>
          <a:prstGeom prst="rect">
            <a:avLst/>
          </a:prstGeom>
          <a:noFill/>
        </p:spPr>
        <p:txBody>
          <a:bodyPr wrap="square">
            <a:spAutoFit/>
          </a:bodyPr>
          <a:lstStyle/>
          <a:p>
            <a:r>
              <a:rPr kumimoji="1" lang="ja-JP" altLang="en-US" sz="3600" b="1" u="sng" dirty="0"/>
              <a:t>政治参画の分野</a:t>
            </a:r>
            <a:r>
              <a:rPr kumimoji="1" lang="ja-JP" altLang="en-US" sz="3200" dirty="0"/>
              <a:t>における評価指標</a:t>
            </a:r>
            <a:endParaRPr kumimoji="1" lang="en-US" altLang="ja-JP" sz="3200" dirty="0"/>
          </a:p>
        </p:txBody>
      </p:sp>
      <p:sp>
        <p:nvSpPr>
          <p:cNvPr id="21" name="テキスト ボックス 20">
            <a:extLst>
              <a:ext uri="{FF2B5EF4-FFF2-40B4-BE49-F238E27FC236}">
                <a16:creationId xmlns:a16="http://schemas.microsoft.com/office/drawing/2014/main" id="{BFAB8EEF-34C0-E295-9249-8F3AE48C2AF2}"/>
              </a:ext>
            </a:extLst>
          </p:cNvPr>
          <p:cNvSpPr txBox="1"/>
          <p:nvPr/>
        </p:nvSpPr>
        <p:spPr>
          <a:xfrm>
            <a:off x="670252" y="3659867"/>
            <a:ext cx="10778472" cy="584775"/>
          </a:xfrm>
          <a:prstGeom prst="rect">
            <a:avLst/>
          </a:prstGeom>
          <a:noFill/>
        </p:spPr>
        <p:txBody>
          <a:bodyPr wrap="square">
            <a:spAutoFit/>
          </a:bodyPr>
          <a:lstStyle/>
          <a:p>
            <a:pPr algn="ctr"/>
            <a:r>
              <a:rPr kumimoji="1" lang="ja-JP" altLang="en-US" sz="3200" dirty="0"/>
              <a:t>実際の</a:t>
            </a:r>
            <a:r>
              <a:rPr lang="ja-JP" altLang="en-US" sz="3200" dirty="0"/>
              <a:t>女性の</a:t>
            </a:r>
            <a:r>
              <a:rPr kumimoji="1" lang="ja-JP" altLang="en-US" sz="3200" dirty="0"/>
              <a:t>議会等における</a:t>
            </a:r>
            <a:r>
              <a:rPr kumimoji="1" lang="ja-JP" altLang="en-US" sz="3200" b="1" u="sng" dirty="0"/>
              <a:t>活動状況</a:t>
            </a:r>
            <a:r>
              <a:rPr kumimoji="1" lang="ja-JP" altLang="en-US" sz="3200" dirty="0"/>
              <a:t>は考慮されていない</a:t>
            </a:r>
          </a:p>
        </p:txBody>
      </p:sp>
      <p:sp>
        <p:nvSpPr>
          <p:cNvPr id="22" name="矢印: 右 21">
            <a:extLst>
              <a:ext uri="{FF2B5EF4-FFF2-40B4-BE49-F238E27FC236}">
                <a16:creationId xmlns:a16="http://schemas.microsoft.com/office/drawing/2014/main" id="{4CB17442-B409-ECC1-FA11-56413DDB1B37}"/>
              </a:ext>
            </a:extLst>
          </p:cNvPr>
          <p:cNvSpPr/>
          <p:nvPr/>
        </p:nvSpPr>
        <p:spPr>
          <a:xfrm rot="5400000">
            <a:off x="5838658" y="2982241"/>
            <a:ext cx="444821" cy="481303"/>
          </a:xfrm>
          <a:prstGeom prst="rightArrow">
            <a:avLst/>
          </a:prstGeom>
          <a:solidFill>
            <a:schemeClr val="bg1"/>
          </a:solidFill>
          <a:ln w="22225"/>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1400" dirty="0"/>
          </a:p>
        </p:txBody>
      </p:sp>
      <p:sp>
        <p:nvSpPr>
          <p:cNvPr id="23" name="矢印: 右 22">
            <a:extLst>
              <a:ext uri="{FF2B5EF4-FFF2-40B4-BE49-F238E27FC236}">
                <a16:creationId xmlns:a16="http://schemas.microsoft.com/office/drawing/2014/main" id="{35DA2393-0A99-3F51-92D8-61FF12180CF4}"/>
              </a:ext>
            </a:extLst>
          </p:cNvPr>
          <p:cNvSpPr/>
          <p:nvPr/>
        </p:nvSpPr>
        <p:spPr>
          <a:xfrm rot="5400000">
            <a:off x="5840246" y="4499565"/>
            <a:ext cx="444821" cy="481303"/>
          </a:xfrm>
          <a:prstGeom prst="rightArrow">
            <a:avLst/>
          </a:prstGeom>
          <a:solidFill>
            <a:schemeClr val="bg1"/>
          </a:solidFill>
          <a:ln w="22225"/>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1400" dirty="0"/>
          </a:p>
        </p:txBody>
      </p:sp>
      <p:sp>
        <p:nvSpPr>
          <p:cNvPr id="3" name="テキスト ボックス 2">
            <a:extLst>
              <a:ext uri="{FF2B5EF4-FFF2-40B4-BE49-F238E27FC236}">
                <a16:creationId xmlns:a16="http://schemas.microsoft.com/office/drawing/2014/main" id="{45F483F2-8798-20A2-64DD-A6B75199FA1B}"/>
              </a:ext>
            </a:extLst>
          </p:cNvPr>
          <p:cNvSpPr txBox="1"/>
          <p:nvPr/>
        </p:nvSpPr>
        <p:spPr>
          <a:xfrm>
            <a:off x="185353" y="28290"/>
            <a:ext cx="800219" cy="461665"/>
          </a:xfrm>
          <a:prstGeom prst="rect">
            <a:avLst/>
          </a:prstGeom>
          <a:noFill/>
        </p:spPr>
        <p:txBody>
          <a:bodyPr wrap="none" rtlCol="0">
            <a:spAutoFit/>
          </a:bodyPr>
          <a:lstStyle/>
          <a:p>
            <a:r>
              <a:rPr lang="ja-JP" altLang="en-US" sz="2400" b="1" u="sng" dirty="0"/>
              <a:t>目的</a:t>
            </a:r>
            <a:endParaRPr kumimoji="1" lang="en-US" altLang="ja-JP" sz="2400" b="1" u="sng" dirty="0"/>
          </a:p>
        </p:txBody>
      </p:sp>
    </p:spTree>
    <p:extLst>
      <p:ext uri="{BB962C8B-B14F-4D97-AF65-F5344CB8AC3E}">
        <p14:creationId xmlns:p14="http://schemas.microsoft.com/office/powerpoint/2010/main" val="342808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DE2885A-B842-8F85-6979-9B3FA823EB1F}"/>
              </a:ext>
            </a:extLst>
          </p:cNvPr>
          <p:cNvSpPr txBox="1"/>
          <p:nvPr/>
        </p:nvSpPr>
        <p:spPr>
          <a:xfrm>
            <a:off x="365360" y="4081683"/>
            <a:ext cx="11418218" cy="2677656"/>
          </a:xfrm>
          <a:prstGeom prst="rect">
            <a:avLst/>
          </a:prstGeom>
          <a:solidFill>
            <a:schemeClr val="accent5">
              <a:lumMod val="20000"/>
              <a:lumOff val="80000"/>
            </a:schemeClr>
          </a:solidFill>
          <a:ln w="28575">
            <a:solidFill>
              <a:schemeClr val="tx1"/>
            </a:solidFill>
          </a:ln>
        </p:spPr>
        <p:txBody>
          <a:bodyPr wrap="square" rtlCol="0">
            <a:spAutoFit/>
          </a:bodyPr>
          <a:lstStyle/>
          <a:p>
            <a:pPr marL="457200" indent="-457200">
              <a:buFont typeface="Wingdings" panose="05000000000000000000" pitchFamily="2" charset="2"/>
              <a:buChar char="Ø"/>
            </a:pPr>
            <a:r>
              <a:rPr lang="en-US" altLang="ja-JP" sz="2800" dirty="0">
                <a:latin typeface="+mn-ea"/>
              </a:rPr>
              <a:t>Google</a:t>
            </a:r>
            <a:r>
              <a:rPr lang="ja-JP" altLang="en-US" sz="2800" dirty="0">
                <a:latin typeface="+mn-ea"/>
              </a:rPr>
              <a:t>により</a:t>
            </a:r>
            <a:r>
              <a:rPr lang="en-US" altLang="ja-JP" sz="2800" b="1" dirty="0">
                <a:solidFill>
                  <a:srgbClr val="FF0000"/>
                </a:solidFill>
                <a:latin typeface="+mn-ea"/>
              </a:rPr>
              <a:t>BERT</a:t>
            </a:r>
            <a:r>
              <a:rPr lang="ja-JP" altLang="en-US" sz="2800" dirty="0">
                <a:latin typeface="+mn-ea"/>
              </a:rPr>
              <a:t>が提案され、</a:t>
            </a:r>
            <a:r>
              <a:rPr lang="ja-JP" altLang="en-US" sz="2800" b="1" dirty="0">
                <a:latin typeface="+mn-ea"/>
              </a:rPr>
              <a:t>文書分類</a:t>
            </a:r>
            <a:r>
              <a:rPr lang="ja-JP" altLang="en-US" sz="2800" dirty="0">
                <a:latin typeface="+mn-ea"/>
              </a:rPr>
              <a:t>や</a:t>
            </a:r>
            <a:r>
              <a:rPr lang="ja-JP" altLang="en-US" sz="2800" b="1" dirty="0">
                <a:latin typeface="+mn-ea"/>
              </a:rPr>
              <a:t>固有表現抽出</a:t>
            </a:r>
            <a:r>
              <a:rPr lang="ja-JP" altLang="en-US" sz="2800" dirty="0">
                <a:latin typeface="+mn-ea"/>
              </a:rPr>
              <a:t>などに広く活用されている。</a:t>
            </a:r>
            <a:endParaRPr lang="en-US" altLang="ja-JP" sz="2800" dirty="0">
              <a:latin typeface="+mn-ea"/>
            </a:endParaRPr>
          </a:p>
          <a:p>
            <a:pPr marL="457200" indent="-457200">
              <a:buFont typeface="Wingdings" panose="05000000000000000000" pitchFamily="2" charset="2"/>
              <a:buChar char="Ø"/>
            </a:pPr>
            <a:r>
              <a:rPr lang="en-US" altLang="ja-JP" sz="2800" dirty="0">
                <a:latin typeface="+mn-ea"/>
              </a:rPr>
              <a:t>OpenAI</a:t>
            </a:r>
            <a:r>
              <a:rPr lang="ja-JP" altLang="en-US" sz="2800" dirty="0">
                <a:latin typeface="+mn-ea"/>
              </a:rPr>
              <a:t>による</a:t>
            </a:r>
            <a:r>
              <a:rPr lang="en-US" altLang="ja-JP" sz="2800" dirty="0">
                <a:latin typeface="+mn-ea"/>
              </a:rPr>
              <a:t>GPT</a:t>
            </a:r>
            <a:r>
              <a:rPr lang="ja-JP" altLang="en-US" sz="2800" dirty="0">
                <a:latin typeface="+mn-ea"/>
              </a:rPr>
              <a:t>をはじめとした</a:t>
            </a:r>
            <a:r>
              <a:rPr lang="ja-JP" altLang="en-US" sz="2800" u="sng" dirty="0">
                <a:latin typeface="+mn-ea"/>
              </a:rPr>
              <a:t>より大規模な言語モデル</a:t>
            </a:r>
            <a:r>
              <a:rPr lang="ja-JP" altLang="en-US" sz="2800" dirty="0">
                <a:latin typeface="+mn-ea"/>
              </a:rPr>
              <a:t>が注目を集めている。</a:t>
            </a:r>
            <a:endParaRPr lang="en-US" altLang="ja-JP" sz="2800" dirty="0">
              <a:latin typeface="+mn-ea"/>
            </a:endParaRPr>
          </a:p>
          <a:p>
            <a:pPr marL="914400" lvl="1" indent="-457200">
              <a:buFont typeface="Wingdings" panose="05000000000000000000" pitchFamily="2" charset="2"/>
              <a:buChar char="Ø"/>
            </a:pPr>
            <a:r>
              <a:rPr lang="ja-JP" altLang="en-US" sz="2800" dirty="0">
                <a:latin typeface="+mn-ea"/>
              </a:rPr>
              <a:t>サイバーエージェントの</a:t>
            </a:r>
            <a:r>
              <a:rPr lang="en-US" altLang="ja-JP" sz="2800" b="1" u="sng" dirty="0">
                <a:solidFill>
                  <a:srgbClr val="FF0000"/>
                </a:solidFill>
                <a:latin typeface="+mn-ea"/>
              </a:rPr>
              <a:t>OpenCalm-7B</a:t>
            </a:r>
            <a:r>
              <a:rPr lang="ja-JP" altLang="en-US" sz="2800" dirty="0">
                <a:latin typeface="+mn-ea"/>
              </a:rPr>
              <a:t>、</a:t>
            </a:r>
            <a:r>
              <a:rPr lang="en-US" altLang="ja-JP" sz="2800" b="1" u="sng" dirty="0">
                <a:solidFill>
                  <a:srgbClr val="FF0000"/>
                </a:solidFill>
                <a:latin typeface="+mn-ea"/>
              </a:rPr>
              <a:t>calm2-7b-chat</a:t>
            </a:r>
            <a:r>
              <a:rPr lang="ja-JP" altLang="en-US" sz="2800" dirty="0">
                <a:latin typeface="+mn-ea"/>
              </a:rPr>
              <a:t>等は詳細な仕様とともに公開されている。</a:t>
            </a:r>
          </a:p>
        </p:txBody>
      </p:sp>
      <p:sp>
        <p:nvSpPr>
          <p:cNvPr id="10" name="テキスト ボックス 9">
            <a:extLst>
              <a:ext uri="{FF2B5EF4-FFF2-40B4-BE49-F238E27FC236}">
                <a16:creationId xmlns:a16="http://schemas.microsoft.com/office/drawing/2014/main" id="{C81A7237-CD3B-8E36-4E4F-C057BE88FC2F}"/>
              </a:ext>
            </a:extLst>
          </p:cNvPr>
          <p:cNvSpPr txBox="1"/>
          <p:nvPr/>
        </p:nvSpPr>
        <p:spPr>
          <a:xfrm>
            <a:off x="346751" y="1091799"/>
            <a:ext cx="11442229" cy="1815882"/>
          </a:xfrm>
          <a:prstGeom prst="rect">
            <a:avLst/>
          </a:prstGeom>
          <a:solidFill>
            <a:schemeClr val="accent5">
              <a:lumMod val="20000"/>
              <a:lumOff val="80000"/>
            </a:schemeClr>
          </a:solidFill>
          <a:ln w="28575">
            <a:solidFill>
              <a:schemeClr val="tx1"/>
            </a:solidFill>
          </a:ln>
        </p:spPr>
        <p:txBody>
          <a:bodyPr wrap="square" rtlCol="0">
            <a:spAutoFit/>
          </a:bodyPr>
          <a:lstStyle/>
          <a:p>
            <a:pPr marL="457200" indent="-457200">
              <a:buFont typeface="Wingdings" panose="05000000000000000000" pitchFamily="2" charset="2"/>
              <a:buChar char="Ø"/>
            </a:pPr>
            <a:r>
              <a:rPr lang="en-US" altLang="ja-JP" sz="2800" kern="100" dirty="0">
                <a:effectLst/>
                <a:latin typeface="+mn-ea"/>
                <a:cs typeface="Times New Roman" panose="02020603050405020304" pitchFamily="18" charset="0"/>
              </a:rPr>
              <a:t>2010</a:t>
            </a:r>
            <a:r>
              <a:rPr lang="ja-JP" altLang="en-US" sz="2800" kern="100" dirty="0">
                <a:effectLst/>
                <a:latin typeface="+mn-ea"/>
                <a:cs typeface="Times New Roman" panose="02020603050405020304" pitchFamily="18" charset="0"/>
              </a:rPr>
              <a:t>年代初頭から</a:t>
            </a:r>
            <a:r>
              <a:rPr lang="ja-JP" altLang="ja-JP" sz="2800" b="1" u="sng" kern="100" dirty="0">
                <a:effectLst/>
                <a:latin typeface="+mn-ea"/>
                <a:cs typeface="Times New Roman" panose="02020603050405020304" pitchFamily="18" charset="0"/>
              </a:rPr>
              <a:t>政治分野でのテキストデータを用いた研究が進められて</a:t>
            </a:r>
            <a:r>
              <a:rPr lang="ja-JP" altLang="en-US" sz="2800" b="1" u="sng" kern="100" dirty="0">
                <a:latin typeface="+mn-ea"/>
                <a:cs typeface="Times New Roman" panose="02020603050405020304" pitchFamily="18" charset="0"/>
              </a:rPr>
              <a:t>いる</a:t>
            </a:r>
            <a:r>
              <a:rPr lang="en-US" altLang="ja-JP" sz="2800" kern="100" dirty="0">
                <a:latin typeface="+mn-ea"/>
                <a:cs typeface="Times New Roman" panose="02020603050405020304" pitchFamily="18" charset="0"/>
              </a:rPr>
              <a:t>(1)</a:t>
            </a:r>
            <a:r>
              <a:rPr lang="ja-JP" altLang="en-US" sz="2800" kern="100" dirty="0">
                <a:effectLst/>
                <a:latin typeface="+mn-ea"/>
                <a:cs typeface="Times New Roman" panose="02020603050405020304" pitchFamily="18" charset="0"/>
              </a:rPr>
              <a:t>。</a:t>
            </a:r>
            <a:endParaRPr lang="en-US" altLang="ja-JP" sz="2800" kern="100" dirty="0">
              <a:effectLst/>
              <a:latin typeface="+mn-ea"/>
              <a:cs typeface="Times New Roman" panose="02020603050405020304" pitchFamily="18" charset="0"/>
            </a:endParaRPr>
          </a:p>
          <a:p>
            <a:pPr marL="914400" lvl="1" indent="-457200">
              <a:buFont typeface="Wingdings" panose="05000000000000000000" pitchFamily="2" charset="2"/>
              <a:buChar char="Ø"/>
            </a:pPr>
            <a:r>
              <a:rPr lang="ja-JP" altLang="ja-JP" sz="2800" kern="100" dirty="0">
                <a:effectLst/>
                <a:latin typeface="+mn-ea"/>
                <a:cs typeface="Times New Roman" panose="02020603050405020304" pitchFamily="18" charset="0"/>
              </a:rPr>
              <a:t>言語モデルを用い</a:t>
            </a:r>
            <a:r>
              <a:rPr lang="ja-JP" altLang="en-US" sz="2800" kern="100" dirty="0">
                <a:effectLst/>
                <a:latin typeface="+mn-ea"/>
                <a:cs typeface="Times New Roman" panose="02020603050405020304" pitchFamily="18" charset="0"/>
              </a:rPr>
              <a:t>た</a:t>
            </a:r>
            <a:r>
              <a:rPr lang="ja-JP" altLang="ja-JP" sz="2800" kern="100" dirty="0">
                <a:effectLst/>
                <a:latin typeface="+mn-ea"/>
                <a:cs typeface="Times New Roman" panose="02020603050405020304" pitchFamily="18" charset="0"/>
              </a:rPr>
              <a:t>例として</a:t>
            </a:r>
            <a:r>
              <a:rPr lang="ja-JP" altLang="ja-JP" sz="2800" b="1" u="sng" kern="100" dirty="0">
                <a:effectLst/>
                <a:latin typeface="+mn-ea"/>
                <a:cs typeface="Times New Roman" panose="02020603050405020304" pitchFamily="18" charset="0"/>
              </a:rPr>
              <a:t>機関紙のテキストデータを用いた中国共産党のイデオロギー分析</a:t>
            </a:r>
            <a:r>
              <a:rPr lang="en-US" altLang="ja-JP" sz="2800" b="1" u="sng" kern="100" dirty="0">
                <a:latin typeface="+mn-ea"/>
                <a:cs typeface="Times New Roman" panose="02020603050405020304" pitchFamily="18" charset="0"/>
              </a:rPr>
              <a:t>(</a:t>
            </a:r>
            <a:r>
              <a:rPr lang="en-US" altLang="ja-JP" sz="2800" u="sng" kern="100" dirty="0">
                <a:effectLst/>
                <a:latin typeface="+mn-ea"/>
                <a:cs typeface="Times New Roman" panose="02020603050405020304" pitchFamily="18" charset="0"/>
              </a:rPr>
              <a:t>2)</a:t>
            </a:r>
            <a:r>
              <a:rPr lang="ja-JP" altLang="ja-JP" sz="2800" kern="100" dirty="0">
                <a:effectLst/>
                <a:latin typeface="+mn-ea"/>
                <a:cs typeface="Times New Roman" panose="02020603050405020304" pitchFamily="18" charset="0"/>
              </a:rPr>
              <a:t>等がある</a:t>
            </a:r>
            <a:r>
              <a:rPr lang="ja-JP" altLang="en-US" sz="2800" kern="100" dirty="0">
                <a:latin typeface="+mn-ea"/>
                <a:cs typeface="Times New Roman" panose="02020603050405020304" pitchFamily="18" charset="0"/>
              </a:rPr>
              <a:t>。</a:t>
            </a:r>
            <a:endParaRPr kumimoji="1" lang="en-US" altLang="ja-JP" sz="2800" dirty="0">
              <a:latin typeface="+mn-ea"/>
            </a:endParaRPr>
          </a:p>
        </p:txBody>
      </p:sp>
      <p:sp>
        <p:nvSpPr>
          <p:cNvPr id="14" name="テキスト ボックス 13">
            <a:extLst>
              <a:ext uri="{FF2B5EF4-FFF2-40B4-BE49-F238E27FC236}">
                <a16:creationId xmlns:a16="http://schemas.microsoft.com/office/drawing/2014/main" id="{A16D290E-861F-2BAB-62D4-733C706F2720}"/>
              </a:ext>
            </a:extLst>
          </p:cNvPr>
          <p:cNvSpPr txBox="1"/>
          <p:nvPr/>
        </p:nvSpPr>
        <p:spPr>
          <a:xfrm>
            <a:off x="935961" y="2929158"/>
            <a:ext cx="10263808" cy="584775"/>
          </a:xfrm>
          <a:prstGeom prst="rect">
            <a:avLst/>
          </a:prstGeom>
          <a:noFill/>
        </p:spPr>
        <p:txBody>
          <a:bodyPr wrap="square">
            <a:spAutoFit/>
          </a:bodyPr>
          <a:lstStyle/>
          <a:p>
            <a:pPr marL="270510" indent="-270510"/>
            <a:r>
              <a:rPr lang="en-US" altLang="ja-JP" sz="1600" kern="100" dirty="0">
                <a:latin typeface="+mn-ea"/>
                <a:cs typeface="Times New Roman" panose="02020603050405020304" pitchFamily="18" charset="0"/>
              </a:rPr>
              <a:t>(</a:t>
            </a:r>
            <a:r>
              <a:rPr lang="en-US" altLang="ja-JP" sz="1600" kern="100" dirty="0">
                <a:effectLst/>
                <a:latin typeface="+mn-ea"/>
                <a:cs typeface="Times New Roman" panose="02020603050405020304" pitchFamily="18" charset="0"/>
              </a:rPr>
              <a:t>1)</a:t>
            </a:r>
            <a:r>
              <a:rPr lang="ja-JP" altLang="en-US" sz="1600" kern="100" dirty="0">
                <a:effectLst/>
                <a:latin typeface="+mn-ea"/>
                <a:cs typeface="Times New Roman" panose="02020603050405020304" pitchFamily="18" charset="0"/>
              </a:rPr>
              <a:t>福元健太郎</a:t>
            </a:r>
            <a:r>
              <a:rPr lang="en-US" altLang="ja-JP" sz="1600" kern="100" dirty="0">
                <a:effectLst/>
                <a:latin typeface="+mn-ea"/>
                <a:cs typeface="Times New Roman" panose="02020603050405020304" pitchFamily="18" charset="0"/>
              </a:rPr>
              <a:t>. (2020). </a:t>
            </a:r>
            <a:r>
              <a:rPr lang="ja-JP" altLang="en-US" sz="1600" kern="100" dirty="0">
                <a:effectLst/>
                <a:latin typeface="+mn-ea"/>
                <a:cs typeface="Times New Roman" panose="02020603050405020304" pitchFamily="18" charset="0"/>
              </a:rPr>
              <a:t>政治学における人工知能の応用へ向けて</a:t>
            </a:r>
            <a:r>
              <a:rPr lang="en-US" altLang="ja-JP" sz="1600" kern="100" dirty="0">
                <a:effectLst/>
                <a:latin typeface="+mn-ea"/>
                <a:cs typeface="Times New Roman" panose="02020603050405020304" pitchFamily="18" charset="0"/>
              </a:rPr>
              <a:t>. </a:t>
            </a:r>
            <a:r>
              <a:rPr lang="ja-JP" altLang="en-US" sz="1600" kern="100" dirty="0">
                <a:effectLst/>
                <a:latin typeface="+mn-ea"/>
                <a:cs typeface="Times New Roman" panose="02020603050405020304" pitchFamily="18" charset="0"/>
              </a:rPr>
              <a:t>人工知能</a:t>
            </a:r>
            <a:r>
              <a:rPr lang="en-US" altLang="ja-JP" sz="1600" kern="100" dirty="0">
                <a:effectLst/>
                <a:latin typeface="+mn-ea"/>
                <a:cs typeface="Times New Roman" panose="02020603050405020304" pitchFamily="18" charset="0"/>
              </a:rPr>
              <a:t>, 35(4), 526-533. </a:t>
            </a:r>
          </a:p>
          <a:p>
            <a:pPr marL="270510" indent="-270510"/>
            <a:r>
              <a:rPr lang="en-US" altLang="ja-JP" sz="1600" kern="100" dirty="0">
                <a:latin typeface="+mn-ea"/>
                <a:cs typeface="Times New Roman" panose="02020603050405020304" pitchFamily="18" charset="0"/>
              </a:rPr>
              <a:t>(</a:t>
            </a:r>
            <a:r>
              <a:rPr lang="en-US" altLang="ja-JP" sz="1600" kern="100" dirty="0">
                <a:effectLst/>
                <a:latin typeface="+mn-ea"/>
                <a:cs typeface="Times New Roman" panose="02020603050405020304" pitchFamily="18" charset="0"/>
              </a:rPr>
              <a:t>2</a:t>
            </a:r>
            <a:r>
              <a:rPr lang="en-US" altLang="ja-JP" sz="1600" kern="100" dirty="0">
                <a:latin typeface="+mn-ea"/>
                <a:cs typeface="Times New Roman" panose="02020603050405020304" pitchFamily="18" charset="0"/>
              </a:rPr>
              <a:t>)</a:t>
            </a:r>
            <a:r>
              <a:rPr lang="en-US" altLang="ja-JP" sz="1600" kern="100" dirty="0">
                <a:effectLst/>
                <a:latin typeface="+mn-ea"/>
                <a:cs typeface="Times New Roman" panose="02020603050405020304" pitchFamily="18" charset="0"/>
              </a:rPr>
              <a:t> </a:t>
            </a:r>
            <a:r>
              <a:rPr lang="ja-JP" altLang="en-US" sz="1600" kern="100" dirty="0">
                <a:effectLst/>
                <a:latin typeface="+mn-ea"/>
                <a:cs typeface="Times New Roman" panose="02020603050405020304" pitchFamily="18" charset="0"/>
              </a:rPr>
              <a:t>御器谷裕樹</a:t>
            </a:r>
            <a:r>
              <a:rPr lang="en-US" altLang="ja-JP" sz="1600" kern="100" dirty="0">
                <a:effectLst/>
                <a:latin typeface="+mn-ea"/>
                <a:cs typeface="Times New Roman" panose="02020603050405020304" pitchFamily="18" charset="0"/>
              </a:rPr>
              <a:t>, &amp; </a:t>
            </a:r>
            <a:r>
              <a:rPr lang="ja-JP" altLang="en-US" sz="1600" kern="100" dirty="0">
                <a:effectLst/>
                <a:latin typeface="+mn-ea"/>
                <a:cs typeface="Times New Roman" panose="02020603050405020304" pitchFamily="18" charset="0"/>
              </a:rPr>
              <a:t>持橋大地</a:t>
            </a:r>
            <a:r>
              <a:rPr lang="en-US" altLang="ja-JP" sz="1600" kern="100" dirty="0">
                <a:effectLst/>
                <a:latin typeface="+mn-ea"/>
                <a:cs typeface="Times New Roman" panose="02020603050405020304" pitchFamily="18" charset="0"/>
              </a:rPr>
              <a:t>. (2022). </a:t>
            </a:r>
            <a:r>
              <a:rPr lang="ja-JP" altLang="en-US" sz="1600" kern="100" dirty="0">
                <a:effectLst/>
                <a:latin typeface="+mn-ea"/>
                <a:cs typeface="Times New Roman" panose="02020603050405020304" pitchFamily="18" charset="0"/>
              </a:rPr>
              <a:t>文書ベクトルを用いた中国共産党のイデオロギーの分析</a:t>
            </a:r>
            <a:r>
              <a:rPr lang="en-US" altLang="ja-JP" sz="1600" kern="100" dirty="0">
                <a:effectLst/>
                <a:latin typeface="+mn-ea"/>
                <a:cs typeface="Times New Roman" panose="02020603050405020304" pitchFamily="18" charset="0"/>
              </a:rPr>
              <a:t>. Group, 2(2), 4. </a:t>
            </a:r>
          </a:p>
        </p:txBody>
      </p:sp>
      <p:sp>
        <p:nvSpPr>
          <p:cNvPr id="3" name="スライド番号プレースホルダー 2">
            <a:extLst>
              <a:ext uri="{FF2B5EF4-FFF2-40B4-BE49-F238E27FC236}">
                <a16:creationId xmlns:a16="http://schemas.microsoft.com/office/drawing/2014/main" id="{06F5F9CB-AC35-E1D5-D5E9-1BFCC274FCD7}"/>
              </a:ext>
            </a:extLst>
          </p:cNvPr>
          <p:cNvSpPr txBox="1">
            <a:spLocks/>
          </p:cNvSpPr>
          <p:nvPr/>
        </p:nvSpPr>
        <p:spPr>
          <a:xfrm>
            <a:off x="11865180" y="6334780"/>
            <a:ext cx="326820" cy="523220"/>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F393B57-57F1-4F2C-892E-3655EC58674E}" type="slidenum">
              <a:rPr lang="ja-JP" altLang="en-US" sz="1800" smtClean="0">
                <a:solidFill>
                  <a:schemeClr val="tx1"/>
                </a:solidFill>
              </a:rPr>
              <a:pPr/>
              <a:t>4</a:t>
            </a:fld>
            <a:endParaRPr lang="ja-JP" altLang="en-US" sz="1800" dirty="0">
              <a:solidFill>
                <a:schemeClr val="tx1"/>
              </a:solidFill>
            </a:endParaRPr>
          </a:p>
        </p:txBody>
      </p:sp>
      <p:sp>
        <p:nvSpPr>
          <p:cNvPr id="8" name="テキスト ボックス 7">
            <a:extLst>
              <a:ext uri="{FF2B5EF4-FFF2-40B4-BE49-F238E27FC236}">
                <a16:creationId xmlns:a16="http://schemas.microsoft.com/office/drawing/2014/main" id="{0F8A30F7-9FF6-B918-0BFF-B1683A3454B9}"/>
              </a:ext>
            </a:extLst>
          </p:cNvPr>
          <p:cNvSpPr txBox="1"/>
          <p:nvPr/>
        </p:nvSpPr>
        <p:spPr>
          <a:xfrm>
            <a:off x="293283" y="633924"/>
            <a:ext cx="2341660" cy="461665"/>
          </a:xfrm>
          <a:prstGeom prst="rect">
            <a:avLst/>
          </a:prstGeom>
          <a:noFill/>
        </p:spPr>
        <p:txBody>
          <a:bodyPr wrap="square" rtlCol="0">
            <a:spAutoFit/>
          </a:bodyPr>
          <a:lstStyle/>
          <a:p>
            <a:r>
              <a:rPr lang="ja-JP" altLang="en-US" dirty="0"/>
              <a:t>〇 </a:t>
            </a:r>
            <a:r>
              <a:rPr lang="ja-JP" altLang="en-US" sz="2400" u="sng" dirty="0"/>
              <a:t>研究について</a:t>
            </a:r>
            <a:endParaRPr kumimoji="1" lang="ja-JP" altLang="en-US" sz="2400" u="sng" dirty="0"/>
          </a:p>
        </p:txBody>
      </p:sp>
      <p:sp>
        <p:nvSpPr>
          <p:cNvPr id="9" name="テキスト ボックス 8">
            <a:extLst>
              <a:ext uri="{FF2B5EF4-FFF2-40B4-BE49-F238E27FC236}">
                <a16:creationId xmlns:a16="http://schemas.microsoft.com/office/drawing/2014/main" id="{4B1959AC-FE62-F386-7F4C-541ABDD48657}"/>
              </a:ext>
            </a:extLst>
          </p:cNvPr>
          <p:cNvSpPr txBox="1"/>
          <p:nvPr/>
        </p:nvSpPr>
        <p:spPr>
          <a:xfrm>
            <a:off x="293283" y="3620018"/>
            <a:ext cx="3240030" cy="461665"/>
          </a:xfrm>
          <a:prstGeom prst="rect">
            <a:avLst/>
          </a:prstGeom>
          <a:noFill/>
        </p:spPr>
        <p:txBody>
          <a:bodyPr wrap="square" rtlCol="0">
            <a:spAutoFit/>
          </a:bodyPr>
          <a:lstStyle/>
          <a:p>
            <a:r>
              <a:rPr lang="ja-JP" altLang="en-US" dirty="0"/>
              <a:t>〇 </a:t>
            </a:r>
            <a:r>
              <a:rPr lang="ja-JP" altLang="en-US" sz="2400" u="sng" dirty="0"/>
              <a:t>言語モデルについて</a:t>
            </a:r>
            <a:endParaRPr kumimoji="1" lang="ja-JP" altLang="en-US" sz="2400" u="sng" dirty="0"/>
          </a:p>
        </p:txBody>
      </p:sp>
      <p:sp>
        <p:nvSpPr>
          <p:cNvPr id="2" name="テキスト ボックス 1">
            <a:extLst>
              <a:ext uri="{FF2B5EF4-FFF2-40B4-BE49-F238E27FC236}">
                <a16:creationId xmlns:a16="http://schemas.microsoft.com/office/drawing/2014/main" id="{28406D5D-B9CC-6B84-37E9-7FF31AF75D9E}"/>
              </a:ext>
            </a:extLst>
          </p:cNvPr>
          <p:cNvSpPr txBox="1"/>
          <p:nvPr/>
        </p:nvSpPr>
        <p:spPr>
          <a:xfrm>
            <a:off x="185353" y="28290"/>
            <a:ext cx="1415772" cy="461665"/>
          </a:xfrm>
          <a:prstGeom prst="rect">
            <a:avLst/>
          </a:prstGeom>
          <a:noFill/>
        </p:spPr>
        <p:txBody>
          <a:bodyPr wrap="none" rtlCol="0">
            <a:spAutoFit/>
          </a:bodyPr>
          <a:lstStyle/>
          <a:p>
            <a:r>
              <a:rPr kumimoji="1" lang="ja-JP" altLang="en-US" sz="2400" b="1" u="sng" dirty="0"/>
              <a:t>関連研究</a:t>
            </a:r>
            <a:endParaRPr kumimoji="1" lang="en-US" altLang="ja-JP" sz="2400" b="1" u="sng" dirty="0"/>
          </a:p>
        </p:txBody>
      </p:sp>
    </p:spTree>
    <p:extLst>
      <p:ext uri="{BB962C8B-B14F-4D97-AF65-F5344CB8AC3E}">
        <p14:creationId xmlns:p14="http://schemas.microsoft.com/office/powerpoint/2010/main" val="338559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2">
            <a:extLst>
              <a:ext uri="{FF2B5EF4-FFF2-40B4-BE49-F238E27FC236}">
                <a16:creationId xmlns:a16="http://schemas.microsoft.com/office/drawing/2014/main" id="{606032D6-6374-B3B9-2EDE-E9C929428A90}"/>
              </a:ext>
            </a:extLst>
          </p:cNvPr>
          <p:cNvSpPr>
            <a:spLocks noGrp="1"/>
          </p:cNvSpPr>
          <p:nvPr>
            <p:ph type="sldNum" sz="quarter" idx="12"/>
          </p:nvPr>
        </p:nvSpPr>
        <p:spPr>
          <a:xfrm>
            <a:off x="11865180" y="6334780"/>
            <a:ext cx="326820" cy="523220"/>
          </a:xfrm>
        </p:spPr>
        <p:txBody>
          <a:bodyPr/>
          <a:lstStyle/>
          <a:p>
            <a:fld id="{CF393B57-57F1-4F2C-892E-3655EC58674E}" type="slidenum">
              <a:rPr kumimoji="1" lang="ja-JP" altLang="en-US" sz="1800" smtClean="0">
                <a:solidFill>
                  <a:schemeClr val="tx1"/>
                </a:solidFill>
              </a:rPr>
              <a:t>5</a:t>
            </a:fld>
            <a:endParaRPr kumimoji="1" lang="ja-JP" altLang="en-US" sz="1800" dirty="0">
              <a:solidFill>
                <a:schemeClr val="tx1"/>
              </a:solidFill>
            </a:endParaRPr>
          </a:p>
        </p:txBody>
      </p:sp>
      <p:pic>
        <p:nvPicPr>
          <p:cNvPr id="2" name="グラフィックス 1" descr="新聞">
            <a:extLst>
              <a:ext uri="{FF2B5EF4-FFF2-40B4-BE49-F238E27FC236}">
                <a16:creationId xmlns:a16="http://schemas.microsoft.com/office/drawing/2014/main" id="{C5CEB4DD-8E78-DE93-D591-77EECCBCE2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921" y="4095367"/>
            <a:ext cx="2128666" cy="2128666"/>
          </a:xfrm>
          <a:prstGeom prst="rect">
            <a:avLst/>
          </a:prstGeom>
        </p:spPr>
      </p:pic>
      <p:sp>
        <p:nvSpPr>
          <p:cNvPr id="13" name="テキスト ボックス 12">
            <a:extLst>
              <a:ext uri="{FF2B5EF4-FFF2-40B4-BE49-F238E27FC236}">
                <a16:creationId xmlns:a16="http://schemas.microsoft.com/office/drawing/2014/main" id="{91902408-0A5F-7689-AD5A-74CE3F7F5469}"/>
              </a:ext>
            </a:extLst>
          </p:cNvPr>
          <p:cNvSpPr txBox="1"/>
          <p:nvPr/>
        </p:nvSpPr>
        <p:spPr>
          <a:xfrm>
            <a:off x="901691" y="3440710"/>
            <a:ext cx="1171949" cy="461665"/>
          </a:xfrm>
          <a:prstGeom prst="rect">
            <a:avLst/>
          </a:prstGeom>
          <a:noFill/>
        </p:spPr>
        <p:txBody>
          <a:bodyPr wrap="square" rtlCol="0">
            <a:spAutoFit/>
          </a:bodyPr>
          <a:lstStyle/>
          <a:p>
            <a:pPr algn="ctr"/>
            <a:r>
              <a:rPr kumimoji="1" lang="ja-JP" altLang="en-US" sz="2400" b="1" u="sng" dirty="0"/>
              <a:t>議事録</a:t>
            </a:r>
          </a:p>
        </p:txBody>
      </p:sp>
      <p:pic>
        <p:nvPicPr>
          <p:cNvPr id="17" name="グラフィックス 16" descr="カスタマー レビュー">
            <a:extLst>
              <a:ext uri="{FF2B5EF4-FFF2-40B4-BE49-F238E27FC236}">
                <a16:creationId xmlns:a16="http://schemas.microsoft.com/office/drawing/2014/main" id="{9ECD244F-4696-EAA8-9B10-7F4C38D7E1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97605" y="4030978"/>
            <a:ext cx="1927704" cy="2257444"/>
          </a:xfrm>
          <a:prstGeom prst="rect">
            <a:avLst/>
          </a:prstGeom>
        </p:spPr>
      </p:pic>
      <p:sp>
        <p:nvSpPr>
          <p:cNvPr id="23" name="テキスト ボックス 22">
            <a:extLst>
              <a:ext uri="{FF2B5EF4-FFF2-40B4-BE49-F238E27FC236}">
                <a16:creationId xmlns:a16="http://schemas.microsoft.com/office/drawing/2014/main" id="{227A88BE-26F5-E436-44AF-E8F4802B6ED3}"/>
              </a:ext>
            </a:extLst>
          </p:cNvPr>
          <p:cNvSpPr txBox="1"/>
          <p:nvPr/>
        </p:nvSpPr>
        <p:spPr>
          <a:xfrm>
            <a:off x="0" y="87109"/>
            <a:ext cx="3924301" cy="646331"/>
          </a:xfrm>
          <a:prstGeom prst="rect">
            <a:avLst/>
          </a:prstGeom>
          <a:noFill/>
        </p:spPr>
        <p:txBody>
          <a:bodyPr wrap="square" rtlCol="0">
            <a:spAutoFit/>
          </a:bodyPr>
          <a:lstStyle/>
          <a:p>
            <a:pPr algn="ctr"/>
            <a:r>
              <a:rPr kumimoji="1" lang="ja-JP" altLang="en-US" sz="3200" b="1" u="sng" dirty="0"/>
              <a:t>手順１</a:t>
            </a:r>
            <a:r>
              <a:rPr kumimoji="1" lang="en-US" altLang="ja-JP" sz="3200" b="1" u="sng" dirty="0"/>
              <a:t>. </a:t>
            </a:r>
            <a:r>
              <a:rPr lang="ja-JP" altLang="en-US" sz="3600" b="1" u="sng" dirty="0"/>
              <a:t>データ収集</a:t>
            </a:r>
            <a:endParaRPr kumimoji="1" lang="ja-JP" altLang="en-US" sz="3200" b="1" u="sng" dirty="0"/>
          </a:p>
        </p:txBody>
      </p:sp>
      <p:sp>
        <p:nvSpPr>
          <p:cNvPr id="27" name="テキスト ボックス 26">
            <a:extLst>
              <a:ext uri="{FF2B5EF4-FFF2-40B4-BE49-F238E27FC236}">
                <a16:creationId xmlns:a16="http://schemas.microsoft.com/office/drawing/2014/main" id="{BE30D8DA-8833-B928-4D98-F29560A9A3D0}"/>
              </a:ext>
            </a:extLst>
          </p:cNvPr>
          <p:cNvSpPr txBox="1"/>
          <p:nvPr/>
        </p:nvSpPr>
        <p:spPr>
          <a:xfrm>
            <a:off x="4109778" y="3440710"/>
            <a:ext cx="1303357" cy="461665"/>
          </a:xfrm>
          <a:prstGeom prst="rect">
            <a:avLst/>
          </a:prstGeom>
          <a:noFill/>
        </p:spPr>
        <p:txBody>
          <a:bodyPr wrap="square" rtlCol="0">
            <a:spAutoFit/>
          </a:bodyPr>
          <a:lstStyle/>
          <a:p>
            <a:pPr algn="ctr"/>
            <a:r>
              <a:rPr lang="ja-JP" altLang="en-US" sz="2400" b="1" u="sng" dirty="0"/>
              <a:t>各発言</a:t>
            </a:r>
            <a:endParaRPr kumimoji="1" lang="ja-JP" altLang="en-US" sz="2400" b="1" u="sng" dirty="0"/>
          </a:p>
        </p:txBody>
      </p:sp>
      <p:sp>
        <p:nvSpPr>
          <p:cNvPr id="28" name="テキスト ボックス 27">
            <a:extLst>
              <a:ext uri="{FF2B5EF4-FFF2-40B4-BE49-F238E27FC236}">
                <a16:creationId xmlns:a16="http://schemas.microsoft.com/office/drawing/2014/main" id="{B9F71EF4-DA95-BDBD-BC35-B2FF6C980CEA}"/>
              </a:ext>
            </a:extLst>
          </p:cNvPr>
          <p:cNvSpPr txBox="1"/>
          <p:nvPr/>
        </p:nvSpPr>
        <p:spPr>
          <a:xfrm>
            <a:off x="7021305" y="3440710"/>
            <a:ext cx="4779727" cy="461665"/>
          </a:xfrm>
          <a:prstGeom prst="rect">
            <a:avLst/>
          </a:prstGeom>
          <a:noFill/>
        </p:spPr>
        <p:txBody>
          <a:bodyPr wrap="square" rtlCol="0">
            <a:spAutoFit/>
          </a:bodyPr>
          <a:lstStyle/>
          <a:p>
            <a:pPr algn="ctr"/>
            <a:r>
              <a:rPr lang="ja-JP" altLang="en-US" sz="2400" b="1" u="sng" dirty="0"/>
              <a:t>各議員の発言データセット </a:t>
            </a:r>
            <a:r>
              <a:rPr lang="en-US" altLang="ja-JP" sz="2400" b="1" u="sng" dirty="0"/>
              <a:t>( </a:t>
            </a:r>
            <a:r>
              <a:rPr lang="ja-JP" altLang="en-US" sz="2400" b="1" u="sng" dirty="0"/>
              <a:t>例 </a:t>
            </a:r>
            <a:r>
              <a:rPr lang="en-US" altLang="ja-JP" sz="2400" b="1" u="sng" dirty="0"/>
              <a:t>)</a:t>
            </a:r>
            <a:endParaRPr kumimoji="1" lang="ja-JP" altLang="en-US" sz="2400" b="1" u="sng" dirty="0"/>
          </a:p>
        </p:txBody>
      </p:sp>
      <p:sp>
        <p:nvSpPr>
          <p:cNvPr id="29" name="矢印: 右 28">
            <a:extLst>
              <a:ext uri="{FF2B5EF4-FFF2-40B4-BE49-F238E27FC236}">
                <a16:creationId xmlns:a16="http://schemas.microsoft.com/office/drawing/2014/main" id="{A5167825-5F21-C00F-6A5A-F1B629387D58}"/>
              </a:ext>
            </a:extLst>
          </p:cNvPr>
          <p:cNvSpPr/>
          <p:nvPr/>
        </p:nvSpPr>
        <p:spPr>
          <a:xfrm>
            <a:off x="2693571" y="4868216"/>
            <a:ext cx="898598" cy="678711"/>
          </a:xfrm>
          <a:prstGeom prst="rightArrow">
            <a:avLst/>
          </a:prstGeom>
          <a:solidFill>
            <a:schemeClr val="bg1"/>
          </a:solidFill>
          <a:ln w="3810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1400" dirty="0"/>
          </a:p>
        </p:txBody>
      </p:sp>
      <p:sp>
        <p:nvSpPr>
          <p:cNvPr id="6" name="テキスト ボックス 5">
            <a:extLst>
              <a:ext uri="{FF2B5EF4-FFF2-40B4-BE49-F238E27FC236}">
                <a16:creationId xmlns:a16="http://schemas.microsoft.com/office/drawing/2014/main" id="{69D06DE1-0BF6-22F3-DB11-20558E88DC15}"/>
              </a:ext>
            </a:extLst>
          </p:cNvPr>
          <p:cNvSpPr txBox="1"/>
          <p:nvPr/>
        </p:nvSpPr>
        <p:spPr>
          <a:xfrm>
            <a:off x="2630691" y="4085325"/>
            <a:ext cx="898597" cy="707886"/>
          </a:xfrm>
          <a:prstGeom prst="rect">
            <a:avLst/>
          </a:prstGeom>
          <a:noFill/>
        </p:spPr>
        <p:txBody>
          <a:bodyPr wrap="square" rtlCol="0">
            <a:spAutoFit/>
          </a:bodyPr>
          <a:lstStyle/>
          <a:p>
            <a:pPr algn="ctr"/>
            <a:r>
              <a:rPr kumimoji="1" lang="en-US" altLang="ja-JP" sz="2000" b="1" dirty="0"/>
              <a:t>API</a:t>
            </a:r>
            <a:r>
              <a:rPr kumimoji="1" lang="ja-JP" altLang="en-US" sz="2000" b="1" dirty="0"/>
              <a:t>で抽出</a:t>
            </a:r>
          </a:p>
        </p:txBody>
      </p:sp>
      <p:sp>
        <p:nvSpPr>
          <p:cNvPr id="8" name="テキスト ボックス 7">
            <a:extLst>
              <a:ext uri="{FF2B5EF4-FFF2-40B4-BE49-F238E27FC236}">
                <a16:creationId xmlns:a16="http://schemas.microsoft.com/office/drawing/2014/main" id="{9D529758-E11C-657B-B521-33860C4F13C6}"/>
              </a:ext>
            </a:extLst>
          </p:cNvPr>
          <p:cNvSpPr txBox="1"/>
          <p:nvPr/>
        </p:nvSpPr>
        <p:spPr>
          <a:xfrm>
            <a:off x="5810293" y="4116102"/>
            <a:ext cx="1139502" cy="646331"/>
          </a:xfrm>
          <a:prstGeom prst="rect">
            <a:avLst/>
          </a:prstGeom>
          <a:noFill/>
        </p:spPr>
        <p:txBody>
          <a:bodyPr wrap="square" rtlCol="0">
            <a:spAutoFit/>
          </a:bodyPr>
          <a:lstStyle/>
          <a:p>
            <a:pPr algn="ctr"/>
            <a:r>
              <a:rPr lang="ja-JP" altLang="en-US" b="1" dirty="0"/>
              <a:t>正規表現で前処理</a:t>
            </a:r>
            <a:endParaRPr kumimoji="1" lang="ja-JP" altLang="en-US" b="1" dirty="0"/>
          </a:p>
        </p:txBody>
      </p:sp>
      <p:sp>
        <p:nvSpPr>
          <p:cNvPr id="5" name="テキスト ボックス 4">
            <a:extLst>
              <a:ext uri="{FF2B5EF4-FFF2-40B4-BE49-F238E27FC236}">
                <a16:creationId xmlns:a16="http://schemas.microsoft.com/office/drawing/2014/main" id="{98DA9FD0-97C6-CAF0-77A1-3B34E3D2EC49}"/>
              </a:ext>
            </a:extLst>
          </p:cNvPr>
          <p:cNvSpPr txBox="1"/>
          <p:nvPr/>
        </p:nvSpPr>
        <p:spPr>
          <a:xfrm>
            <a:off x="2012289" y="789864"/>
            <a:ext cx="8167422" cy="2478564"/>
          </a:xfrm>
          <a:prstGeom prst="rect">
            <a:avLst/>
          </a:prstGeom>
          <a:solidFill>
            <a:schemeClr val="accent5">
              <a:lumMod val="20000"/>
              <a:lumOff val="80000"/>
            </a:schemeClr>
          </a:solidFill>
          <a:ln w="28575">
            <a:solidFill>
              <a:schemeClr val="tx1"/>
            </a:solidFill>
          </a:ln>
        </p:spPr>
        <p:txBody>
          <a:bodyPr wrap="square" anchor="ctr">
            <a:spAutoFit/>
          </a:bodyPr>
          <a:lstStyle/>
          <a:p>
            <a:pPr marL="514350" indent="-514350">
              <a:lnSpc>
                <a:spcPct val="150000"/>
              </a:lnSpc>
              <a:buFont typeface="+mj-ea"/>
              <a:buAutoNum type="circleNumDbPlain"/>
            </a:pPr>
            <a:endParaRPr lang="en-US" altLang="ja-JP" sz="400" b="1" dirty="0">
              <a:latin typeface="ＭＳ ゴシック" panose="020B0609070205080204" pitchFamily="49" charset="-128"/>
              <a:ea typeface="ＭＳ ゴシック" panose="020B0609070205080204" pitchFamily="49" charset="-128"/>
            </a:endParaRPr>
          </a:p>
          <a:p>
            <a:pPr marL="514350" indent="-514350">
              <a:lnSpc>
                <a:spcPct val="150000"/>
              </a:lnSpc>
              <a:buFont typeface="+mj-ea"/>
              <a:buAutoNum type="circleNumDbPlain"/>
            </a:pPr>
            <a:r>
              <a:rPr lang="en-US" altLang="ja-JP" sz="2400" b="1" dirty="0">
                <a:latin typeface="ＭＳ ゴシック" panose="020B0609070205080204" pitchFamily="49" charset="-128"/>
                <a:ea typeface="ＭＳ ゴシック" panose="020B0609070205080204" pitchFamily="49" charset="-128"/>
              </a:rPr>
              <a:t>API</a:t>
            </a:r>
            <a:r>
              <a:rPr lang="ja-JP" altLang="en-US" sz="2400" b="1" dirty="0">
                <a:latin typeface="ＭＳ ゴシック" panose="020B0609070205080204" pitchFamily="49" charset="-128"/>
                <a:ea typeface="ＭＳ ゴシック" panose="020B0609070205080204" pitchFamily="49" charset="-128"/>
              </a:rPr>
              <a:t>を用いて、データを収集</a:t>
            </a:r>
            <a:endParaRPr lang="en-US" altLang="ja-JP" sz="2400" b="1" dirty="0">
              <a:latin typeface="ＭＳ ゴシック" panose="020B0609070205080204" pitchFamily="49" charset="-128"/>
              <a:ea typeface="ＭＳ ゴシック" panose="020B0609070205080204" pitchFamily="49" charset="-128"/>
            </a:endParaRPr>
          </a:p>
          <a:p>
            <a:pPr marL="514350" indent="-514350">
              <a:lnSpc>
                <a:spcPct val="150000"/>
              </a:lnSpc>
              <a:buFont typeface="+mj-ea"/>
              <a:buAutoNum type="circleNumDbPlain"/>
            </a:pPr>
            <a:r>
              <a:rPr lang="ja-JP" altLang="en-US" sz="2400" b="1" dirty="0">
                <a:latin typeface="ＭＳ ゴシック" panose="020B0609070205080204" pitchFamily="49" charset="-128"/>
                <a:ea typeface="ＭＳ ゴシック" panose="020B0609070205080204" pitchFamily="49" charset="-128"/>
              </a:rPr>
              <a:t>発言が複数の文からなる場合、発言を文単位に分割</a:t>
            </a:r>
            <a:endParaRPr lang="en-US" altLang="ja-JP" sz="2400" b="1" dirty="0">
              <a:latin typeface="ＭＳ ゴシック" panose="020B0609070205080204" pitchFamily="49" charset="-128"/>
              <a:ea typeface="ＭＳ ゴシック" panose="020B0609070205080204" pitchFamily="49" charset="-128"/>
            </a:endParaRPr>
          </a:p>
          <a:p>
            <a:pPr marL="514350" indent="-514350">
              <a:lnSpc>
                <a:spcPct val="150000"/>
              </a:lnSpc>
              <a:buFont typeface="+mj-ea"/>
              <a:buAutoNum type="circleNumDbPlain"/>
            </a:pPr>
            <a:r>
              <a:rPr lang="ja-JP" altLang="en-US" sz="2400" b="1" dirty="0">
                <a:latin typeface="ＭＳ ゴシック" panose="020B0609070205080204" pitchFamily="49" charset="-128"/>
                <a:ea typeface="ＭＳ ゴシック" panose="020B0609070205080204" pitchFamily="49" charset="-128"/>
              </a:rPr>
              <a:t>空白や記号、定型文などの重複する文については削除</a:t>
            </a:r>
            <a:endParaRPr lang="en-US" altLang="ja-JP" sz="2400" b="1" dirty="0">
              <a:latin typeface="ＭＳ ゴシック" panose="020B0609070205080204" pitchFamily="49" charset="-128"/>
              <a:ea typeface="ＭＳ ゴシック" panose="020B0609070205080204" pitchFamily="49" charset="-128"/>
            </a:endParaRPr>
          </a:p>
          <a:p>
            <a:pPr algn="ctr">
              <a:lnSpc>
                <a:spcPct val="150000"/>
              </a:lnSpc>
            </a:pPr>
            <a:r>
              <a:rPr lang="en-US" altLang="ja-JP" sz="2400" b="1" dirty="0">
                <a:latin typeface="ＭＳ ゴシック" panose="020B0609070205080204" pitchFamily="49" charset="-128"/>
                <a:ea typeface="ＭＳ ゴシック" panose="020B0609070205080204" pitchFamily="49" charset="-128"/>
              </a:rPr>
              <a:t>2018</a:t>
            </a:r>
            <a:r>
              <a:rPr lang="ja-JP" altLang="en-US" sz="2400" b="1" dirty="0">
                <a:latin typeface="ＭＳ ゴシック" panose="020B0609070205080204" pitchFamily="49" charset="-128"/>
                <a:ea typeface="ＭＳ ゴシック" panose="020B0609070205080204" pitchFamily="49" charset="-128"/>
              </a:rPr>
              <a:t>年～</a:t>
            </a:r>
            <a:r>
              <a:rPr lang="en-US" altLang="ja-JP" sz="2400" b="1" dirty="0">
                <a:latin typeface="ＭＳ ゴシック" panose="020B0609070205080204" pitchFamily="49" charset="-128"/>
                <a:ea typeface="ＭＳ ゴシック" panose="020B0609070205080204" pitchFamily="49" charset="-128"/>
              </a:rPr>
              <a:t>2022</a:t>
            </a:r>
            <a:r>
              <a:rPr lang="ja-JP" altLang="en-US" sz="2400" b="1" dirty="0">
                <a:latin typeface="ＭＳ ゴシック" panose="020B0609070205080204" pitchFamily="49" charset="-128"/>
                <a:ea typeface="ＭＳ ゴシック" panose="020B0609070205080204" pitchFamily="49" charset="-128"/>
              </a:rPr>
              <a:t>年 </a:t>
            </a:r>
            <a:r>
              <a:rPr lang="en-US" altLang="ja-JP" sz="2400" b="1" dirty="0">
                <a:latin typeface="ＭＳ ゴシック" panose="020B0609070205080204" pitchFamily="49" charset="-128"/>
                <a:ea typeface="ＭＳ ゴシック" panose="020B0609070205080204" pitchFamily="49" charset="-128"/>
              </a:rPr>
              <a:t>/ 690</a:t>
            </a:r>
            <a:r>
              <a:rPr lang="ja-JP" altLang="en-US" sz="2400" b="1" dirty="0">
                <a:latin typeface="ＭＳ ゴシック" panose="020B0609070205080204" pitchFamily="49" charset="-128"/>
                <a:ea typeface="ＭＳ ゴシック" panose="020B0609070205080204" pitchFamily="49" charset="-128"/>
              </a:rPr>
              <a:t>名 </a:t>
            </a:r>
            <a:r>
              <a:rPr lang="en-US" altLang="ja-JP" sz="2400" b="1" dirty="0">
                <a:latin typeface="ＭＳ ゴシック" panose="020B0609070205080204" pitchFamily="49" charset="-128"/>
                <a:ea typeface="ＭＳ ゴシック" panose="020B0609070205080204" pitchFamily="49" charset="-128"/>
              </a:rPr>
              <a:t>/</a:t>
            </a:r>
            <a:r>
              <a:rPr lang="ja-JP" altLang="en-US" sz="2400" b="1" dirty="0">
                <a:latin typeface="ＭＳ ゴシック" panose="020B0609070205080204" pitchFamily="49" charset="-128"/>
                <a:ea typeface="ＭＳ ゴシック" panose="020B0609070205080204" pitchFamily="49" charset="-128"/>
              </a:rPr>
              <a:t> </a:t>
            </a:r>
            <a:r>
              <a:rPr lang="en-US" altLang="ja-JP" sz="2400" b="1" dirty="0">
                <a:latin typeface="ＭＳ ゴシック" panose="020B0609070205080204" pitchFamily="49" charset="-128"/>
                <a:ea typeface="ＭＳ ゴシック" panose="020B0609070205080204" pitchFamily="49" charset="-128"/>
              </a:rPr>
              <a:t>170,501</a:t>
            </a:r>
            <a:r>
              <a:rPr lang="ja-JP" altLang="en-US" sz="2400" b="1" dirty="0">
                <a:latin typeface="ＭＳ ゴシック" panose="020B0609070205080204" pitchFamily="49" charset="-128"/>
                <a:ea typeface="ＭＳ ゴシック" panose="020B0609070205080204" pitchFamily="49" charset="-128"/>
              </a:rPr>
              <a:t>件</a:t>
            </a:r>
            <a:endParaRPr lang="en-US" altLang="ja-JP" sz="2400" b="1" dirty="0">
              <a:latin typeface="ＭＳ ゴシック" panose="020B0609070205080204" pitchFamily="49" charset="-128"/>
              <a:ea typeface="ＭＳ ゴシック" panose="020B0609070205080204" pitchFamily="49" charset="-128"/>
            </a:endParaRPr>
          </a:p>
          <a:p>
            <a:pPr marL="514350" indent="-514350">
              <a:lnSpc>
                <a:spcPct val="150000"/>
              </a:lnSpc>
              <a:buFont typeface="+mj-ea"/>
              <a:buAutoNum type="circleNumDbPlain"/>
            </a:pPr>
            <a:endParaRPr lang="en-US" altLang="ja-JP" sz="300" b="1" dirty="0">
              <a:latin typeface="ＭＳ ゴシック" panose="020B0609070205080204" pitchFamily="49" charset="-128"/>
              <a:ea typeface="ＭＳ ゴシック" panose="020B0609070205080204" pitchFamily="49" charset="-128"/>
            </a:endParaRPr>
          </a:p>
        </p:txBody>
      </p:sp>
      <p:sp>
        <p:nvSpPr>
          <p:cNvPr id="9" name="矢印: 右 8">
            <a:extLst>
              <a:ext uri="{FF2B5EF4-FFF2-40B4-BE49-F238E27FC236}">
                <a16:creationId xmlns:a16="http://schemas.microsoft.com/office/drawing/2014/main" id="{10851D27-14ED-9448-FF86-C775AE32A5C7}"/>
              </a:ext>
            </a:extLst>
          </p:cNvPr>
          <p:cNvSpPr/>
          <p:nvPr/>
        </p:nvSpPr>
        <p:spPr>
          <a:xfrm>
            <a:off x="5930745" y="4851105"/>
            <a:ext cx="898598" cy="678711"/>
          </a:xfrm>
          <a:prstGeom prst="rightArrow">
            <a:avLst/>
          </a:prstGeom>
          <a:solidFill>
            <a:schemeClr val="bg1"/>
          </a:solidFill>
          <a:ln w="3810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1400" dirty="0"/>
          </a:p>
        </p:txBody>
      </p:sp>
      <p:graphicFrame>
        <p:nvGraphicFramePr>
          <p:cNvPr id="11" name="表 10">
            <a:extLst>
              <a:ext uri="{FF2B5EF4-FFF2-40B4-BE49-F238E27FC236}">
                <a16:creationId xmlns:a16="http://schemas.microsoft.com/office/drawing/2014/main" id="{CCA1691E-73F5-67D7-DD9A-FFD43444759F}"/>
              </a:ext>
            </a:extLst>
          </p:cNvPr>
          <p:cNvGraphicFramePr>
            <a:graphicFrameLocks noGrp="1"/>
          </p:cNvGraphicFramePr>
          <p:nvPr>
            <p:extLst>
              <p:ext uri="{D42A27DB-BD31-4B8C-83A1-F6EECF244321}">
                <p14:modId xmlns:p14="http://schemas.microsoft.com/office/powerpoint/2010/main" val="3113677716"/>
              </p:ext>
            </p:extLst>
          </p:nvPr>
        </p:nvGraphicFramePr>
        <p:xfrm>
          <a:off x="7030201" y="3856287"/>
          <a:ext cx="4762285" cy="277467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058158">
                  <a:extLst>
                    <a:ext uri="{9D8B030D-6E8A-4147-A177-3AD203B41FA5}">
                      <a16:colId xmlns:a16="http://schemas.microsoft.com/office/drawing/2014/main" val="1451263420"/>
                    </a:ext>
                  </a:extLst>
                </a:gridCol>
                <a:gridCol w="856357">
                  <a:extLst>
                    <a:ext uri="{9D8B030D-6E8A-4147-A177-3AD203B41FA5}">
                      <a16:colId xmlns:a16="http://schemas.microsoft.com/office/drawing/2014/main" val="2371922592"/>
                    </a:ext>
                  </a:extLst>
                </a:gridCol>
                <a:gridCol w="2847770">
                  <a:extLst>
                    <a:ext uri="{9D8B030D-6E8A-4147-A177-3AD203B41FA5}">
                      <a16:colId xmlns:a16="http://schemas.microsoft.com/office/drawing/2014/main" val="3261938613"/>
                    </a:ext>
                  </a:extLst>
                </a:gridCol>
              </a:tblGrid>
              <a:tr h="0">
                <a:tc>
                  <a:txBody>
                    <a:bodyPr/>
                    <a:lstStyle/>
                    <a:p>
                      <a:pPr algn="ctr"/>
                      <a:r>
                        <a:rPr kumimoji="1" lang="ja-JP" altLang="en-US" sz="1200" dirty="0"/>
                        <a:t>日付</a:t>
                      </a:r>
                    </a:p>
                  </a:txBody>
                  <a:tcPr anchor="ctr"/>
                </a:tc>
                <a:tc>
                  <a:txBody>
                    <a:bodyPr/>
                    <a:lstStyle/>
                    <a:p>
                      <a:pPr algn="ctr"/>
                      <a:r>
                        <a:rPr kumimoji="1" lang="ja-JP" altLang="en-US" sz="1200" dirty="0"/>
                        <a:t>発言者名</a:t>
                      </a:r>
                    </a:p>
                  </a:txBody>
                  <a:tcPr anchor="ctr"/>
                </a:tc>
                <a:tc>
                  <a:txBody>
                    <a:bodyPr/>
                    <a:lstStyle/>
                    <a:p>
                      <a:pPr algn="ctr"/>
                      <a:r>
                        <a:rPr kumimoji="1" lang="ja-JP" altLang="en-US" sz="1200" dirty="0"/>
                        <a:t>発言内容</a:t>
                      </a:r>
                    </a:p>
                  </a:txBody>
                  <a:tcPr anchor="ctr"/>
                </a:tc>
                <a:extLst>
                  <a:ext uri="{0D108BD9-81ED-4DB2-BD59-A6C34878D82A}">
                    <a16:rowId xmlns:a16="http://schemas.microsoft.com/office/drawing/2014/main" val="3975975109"/>
                  </a:ext>
                </a:extLst>
              </a:tr>
              <a:tr h="145029">
                <a:tc>
                  <a:txBody>
                    <a:bodyPr/>
                    <a:lstStyle/>
                    <a:p>
                      <a:pPr algn="ctr"/>
                      <a:r>
                        <a:rPr kumimoji="1" lang="en-US" altLang="ja-JP" sz="1200" b="1" dirty="0"/>
                        <a:t>…</a:t>
                      </a:r>
                    </a:p>
                  </a:txBody>
                  <a:tcPr vert="wordArtVertRtl"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extLst>
                  <a:ext uri="{0D108BD9-81ED-4DB2-BD59-A6C34878D82A}">
                    <a16:rowId xmlns:a16="http://schemas.microsoft.com/office/drawing/2014/main" val="4199985390"/>
                  </a:ext>
                </a:extLst>
              </a:tr>
              <a:tr h="510752">
                <a:tc>
                  <a:txBody>
                    <a:bodyPr/>
                    <a:lstStyle/>
                    <a:p>
                      <a:pPr algn="ctr"/>
                      <a:r>
                        <a:rPr kumimoji="1" lang="en-US" altLang="ja-JP" sz="1200" dirty="0"/>
                        <a:t>2019-05-16</a:t>
                      </a:r>
                      <a:endParaRPr kumimoji="1" lang="ja-JP" altLang="en-US" sz="1200" dirty="0"/>
                    </a:p>
                  </a:txBody>
                  <a:tcPr anchor="ctr"/>
                </a:tc>
                <a:tc>
                  <a:txBody>
                    <a:bodyPr/>
                    <a:lstStyle/>
                    <a:p>
                      <a:pPr algn="ctr"/>
                      <a:r>
                        <a:rPr kumimoji="1" lang="ja-JP" altLang="en-US" sz="1200" dirty="0"/>
                        <a:t>本多平直</a:t>
                      </a:r>
                    </a:p>
                  </a:txBody>
                  <a:tcPr anchor="ctr"/>
                </a:tc>
                <a:tc>
                  <a:txBody>
                    <a:bodyPr/>
                    <a:lstStyle/>
                    <a:p>
                      <a:pPr algn="l"/>
                      <a:r>
                        <a:rPr kumimoji="1" lang="ja-JP" altLang="en-US" sz="1200" b="0" i="0" kern="1200" dirty="0">
                          <a:solidFill>
                            <a:schemeClr val="dk1"/>
                          </a:solidFill>
                          <a:effectLst/>
                          <a:latin typeface="+mn-lt"/>
                          <a:ea typeface="+mn-ea"/>
                          <a:cs typeface="+mn-cs"/>
                        </a:rPr>
                        <a:t>第四の問題点は、イージス・アショア、Ｆ</a:t>
                      </a:r>
                      <a:r>
                        <a:rPr kumimoji="1" lang="en-US" altLang="ja-JP" sz="1200" b="0" i="0" kern="1200" dirty="0">
                          <a:solidFill>
                            <a:schemeClr val="dk1"/>
                          </a:solidFill>
                          <a:effectLst/>
                          <a:latin typeface="+mn-lt"/>
                          <a:ea typeface="+mn-ea"/>
                          <a:cs typeface="+mn-cs"/>
                        </a:rPr>
                        <a:t>35</a:t>
                      </a:r>
                      <a:r>
                        <a:rPr kumimoji="1" lang="ja-JP" altLang="en-US" sz="1200" b="0" i="0" kern="1200" dirty="0">
                          <a:solidFill>
                            <a:schemeClr val="dk1"/>
                          </a:solidFill>
                          <a:effectLst/>
                          <a:latin typeface="+mn-lt"/>
                          <a:ea typeface="+mn-ea"/>
                          <a:cs typeface="+mn-cs"/>
                        </a:rPr>
                        <a:t>などの米国製高額兵器導入の犠牲となり、本当に必要な</a:t>
                      </a:r>
                      <a:r>
                        <a:rPr kumimoji="1" lang="en-US" altLang="ja-JP" sz="1200" b="0" i="0" kern="1200" dirty="0">
                          <a:solidFill>
                            <a:schemeClr val="dk1"/>
                          </a:solidFill>
                          <a:effectLst/>
                          <a:latin typeface="+mn-lt"/>
                          <a:ea typeface="+mn-ea"/>
                          <a:cs typeface="+mn-cs"/>
                        </a:rPr>
                        <a:t>... </a:t>
                      </a:r>
                      <a:endParaRPr kumimoji="1" lang="ja-JP" altLang="en-US" sz="1200" dirty="0"/>
                    </a:p>
                  </a:txBody>
                  <a:tcPr anchor="ctr"/>
                </a:tc>
                <a:extLst>
                  <a:ext uri="{0D108BD9-81ED-4DB2-BD59-A6C34878D82A}">
                    <a16:rowId xmlns:a16="http://schemas.microsoft.com/office/drawing/2014/main" val="3762343867"/>
                  </a:ext>
                </a:extLst>
              </a:tr>
              <a:tr h="145029">
                <a:tc>
                  <a:txBody>
                    <a:bodyPr/>
                    <a:lstStyle/>
                    <a:p>
                      <a:pPr algn="ctr"/>
                      <a:r>
                        <a:rPr kumimoji="1" lang="en-US" altLang="ja-JP" sz="1200" b="1" dirty="0"/>
                        <a:t>…</a:t>
                      </a:r>
                    </a:p>
                  </a:txBody>
                  <a:tcPr vert="wordArtVertRtl"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extLst>
                  <a:ext uri="{0D108BD9-81ED-4DB2-BD59-A6C34878D82A}">
                    <a16:rowId xmlns:a16="http://schemas.microsoft.com/office/drawing/2014/main" val="587287834"/>
                  </a:ext>
                </a:extLst>
              </a:tr>
              <a:tr h="510752">
                <a:tc>
                  <a:txBody>
                    <a:bodyPr/>
                    <a:lstStyle/>
                    <a:p>
                      <a:pPr algn="ctr"/>
                      <a:r>
                        <a:rPr kumimoji="1" lang="en-US" altLang="ja-JP" sz="1200" dirty="0"/>
                        <a:t>2021-04-01</a:t>
                      </a:r>
                      <a:endParaRPr kumimoji="1" lang="ja-JP" altLang="en-US" sz="1200" dirty="0"/>
                    </a:p>
                  </a:txBody>
                  <a:tcPr anchor="ctr"/>
                </a:tc>
                <a:tc>
                  <a:txBody>
                    <a:bodyPr/>
                    <a:lstStyle/>
                    <a:p>
                      <a:pPr algn="ctr"/>
                      <a:r>
                        <a:rPr kumimoji="1" lang="ja-JP" altLang="en-US" sz="1200" dirty="0"/>
                        <a:t>鈴木淳司</a:t>
                      </a:r>
                    </a:p>
                  </a:txBody>
                  <a:tcPr anchor="ctr"/>
                </a:tc>
                <a:tc>
                  <a:txBody>
                    <a:bodyPr/>
                    <a:lstStyle/>
                    <a:p>
                      <a:pPr algn="l"/>
                      <a:r>
                        <a:rPr kumimoji="1" lang="ja-JP" altLang="en-US" sz="1200" b="0" i="0" kern="1200" dirty="0">
                          <a:solidFill>
                            <a:schemeClr val="dk1"/>
                          </a:solidFill>
                          <a:effectLst/>
                          <a:latin typeface="+mn-lt"/>
                          <a:ea typeface="+mn-ea"/>
                          <a:cs typeface="+mn-cs"/>
                        </a:rPr>
                        <a:t>このことを重ねて申し上げ、良識ある衆議院の皆様に対し、このような決議案を断固として否決してい</a:t>
                      </a:r>
                      <a:r>
                        <a:rPr kumimoji="1" lang="en-US" altLang="ja-JP" sz="1200" b="0" i="0" kern="1200" dirty="0">
                          <a:solidFill>
                            <a:schemeClr val="dk1"/>
                          </a:solidFill>
                          <a:effectLst/>
                          <a:latin typeface="+mn-lt"/>
                          <a:ea typeface="+mn-ea"/>
                          <a:cs typeface="+mn-cs"/>
                        </a:rPr>
                        <a:t>... </a:t>
                      </a:r>
                      <a:endParaRPr kumimoji="1" lang="ja-JP" altLang="en-US" sz="1200" dirty="0"/>
                    </a:p>
                  </a:txBody>
                  <a:tcPr anchor="ctr"/>
                </a:tc>
                <a:extLst>
                  <a:ext uri="{0D108BD9-81ED-4DB2-BD59-A6C34878D82A}">
                    <a16:rowId xmlns:a16="http://schemas.microsoft.com/office/drawing/2014/main" val="3401103780"/>
                  </a:ext>
                </a:extLst>
              </a:tr>
              <a:tr h="145029">
                <a:tc>
                  <a:txBody>
                    <a:bodyPr/>
                    <a:lstStyle/>
                    <a:p>
                      <a:pPr algn="ctr"/>
                      <a:r>
                        <a:rPr kumimoji="1" lang="en-US" altLang="ja-JP" sz="1200" b="1" dirty="0"/>
                        <a:t>…</a:t>
                      </a:r>
                    </a:p>
                  </a:txBody>
                  <a:tcPr vert="wordArtVertRtl"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extLst>
                  <a:ext uri="{0D108BD9-81ED-4DB2-BD59-A6C34878D82A}">
                    <a16:rowId xmlns:a16="http://schemas.microsoft.com/office/drawing/2014/main" val="3824201547"/>
                  </a:ext>
                </a:extLst>
              </a:tr>
              <a:tr h="510752">
                <a:tc>
                  <a:txBody>
                    <a:bodyPr/>
                    <a:lstStyle/>
                    <a:p>
                      <a:pPr algn="ctr"/>
                      <a:r>
                        <a:rPr kumimoji="1" lang="en-US" altLang="ja-JP" sz="1200" dirty="0"/>
                        <a:t>2022-11-22</a:t>
                      </a:r>
                      <a:endParaRPr kumimoji="1" lang="ja-JP" altLang="en-US" sz="1200" dirty="0"/>
                    </a:p>
                  </a:txBody>
                  <a:tcPr anchor="ctr"/>
                </a:tc>
                <a:tc>
                  <a:txBody>
                    <a:bodyPr/>
                    <a:lstStyle/>
                    <a:p>
                      <a:pPr algn="ctr"/>
                      <a:r>
                        <a:rPr kumimoji="1" lang="ja-JP" altLang="en-US" sz="1200" b="0" i="0" kern="1200" dirty="0">
                          <a:solidFill>
                            <a:schemeClr val="dk1"/>
                          </a:solidFill>
                          <a:effectLst/>
                          <a:latin typeface="+mn-lt"/>
                          <a:ea typeface="+mn-ea"/>
                          <a:cs typeface="+mn-cs"/>
                        </a:rPr>
                        <a:t>岸田文雄</a:t>
                      </a:r>
                      <a:endParaRPr kumimoji="1" lang="ja-JP" altLang="en-US" sz="1200" dirty="0"/>
                    </a:p>
                  </a:txBody>
                  <a:tcPr anchor="ctr"/>
                </a:tc>
                <a:tc>
                  <a:txBody>
                    <a:bodyPr/>
                    <a:lstStyle/>
                    <a:p>
                      <a:pPr algn="l"/>
                      <a:r>
                        <a:rPr kumimoji="1" lang="ja-JP" altLang="en-US" sz="1200" b="0" i="0" kern="1200" dirty="0">
                          <a:solidFill>
                            <a:schemeClr val="dk1"/>
                          </a:solidFill>
                          <a:effectLst/>
                          <a:latin typeface="+mn-lt"/>
                          <a:ea typeface="+mn-ea"/>
                          <a:cs typeface="+mn-cs"/>
                        </a:rPr>
                        <a:t>物価高騰の要因については、基本的にはエネルギー、食料品を中心とした物価高であり、こうした分野</a:t>
                      </a:r>
                      <a:r>
                        <a:rPr kumimoji="1" lang="en-US" altLang="ja-JP" sz="1200" b="0" i="0" kern="1200" dirty="0">
                          <a:solidFill>
                            <a:schemeClr val="dk1"/>
                          </a:solidFill>
                          <a:effectLst/>
                          <a:latin typeface="+mn-lt"/>
                          <a:ea typeface="+mn-ea"/>
                          <a:cs typeface="+mn-cs"/>
                        </a:rPr>
                        <a:t>... </a:t>
                      </a:r>
                      <a:endParaRPr kumimoji="1" lang="ja-JP" altLang="en-US" sz="1200" dirty="0"/>
                    </a:p>
                  </a:txBody>
                  <a:tcPr anchor="ctr"/>
                </a:tc>
                <a:extLst>
                  <a:ext uri="{0D108BD9-81ED-4DB2-BD59-A6C34878D82A}">
                    <a16:rowId xmlns:a16="http://schemas.microsoft.com/office/drawing/2014/main" val="241596542"/>
                  </a:ext>
                </a:extLst>
              </a:tr>
              <a:tr h="145029">
                <a:tc>
                  <a:txBody>
                    <a:bodyPr/>
                    <a:lstStyle/>
                    <a:p>
                      <a:pPr algn="ctr"/>
                      <a:r>
                        <a:rPr kumimoji="1" lang="en-US" altLang="ja-JP" sz="1200" b="1" dirty="0"/>
                        <a:t>…</a:t>
                      </a:r>
                    </a:p>
                  </a:txBody>
                  <a:tcPr vert="wordArtVertRtl"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a:t>…</a:t>
                      </a:r>
                    </a:p>
                  </a:txBody>
                  <a:tcPr vert="eaVert" anchor="ctr"/>
                </a:tc>
                <a:extLst>
                  <a:ext uri="{0D108BD9-81ED-4DB2-BD59-A6C34878D82A}">
                    <a16:rowId xmlns:a16="http://schemas.microsoft.com/office/drawing/2014/main" val="2586921361"/>
                  </a:ext>
                </a:extLst>
              </a:tr>
            </a:tbl>
          </a:graphicData>
        </a:graphic>
      </p:graphicFrame>
      <p:sp>
        <p:nvSpPr>
          <p:cNvPr id="12" name="テキスト ボックス 11">
            <a:extLst>
              <a:ext uri="{FF2B5EF4-FFF2-40B4-BE49-F238E27FC236}">
                <a16:creationId xmlns:a16="http://schemas.microsoft.com/office/drawing/2014/main" id="{7BBCA973-4E32-E837-A9B9-4C20FFDCCD2B}"/>
              </a:ext>
            </a:extLst>
          </p:cNvPr>
          <p:cNvSpPr txBox="1"/>
          <p:nvPr/>
        </p:nvSpPr>
        <p:spPr>
          <a:xfrm>
            <a:off x="1156588" y="6557960"/>
            <a:ext cx="4005212" cy="276999"/>
          </a:xfrm>
          <a:prstGeom prst="rect">
            <a:avLst/>
          </a:prstGeom>
          <a:noFill/>
        </p:spPr>
        <p:txBody>
          <a:bodyPr wrap="square">
            <a:spAutoFit/>
          </a:bodyPr>
          <a:lstStyle/>
          <a:p>
            <a:r>
              <a:rPr lang="ja-JP" altLang="en-US" sz="1200" dirty="0"/>
              <a:t>国会会議録検索システム </a:t>
            </a:r>
            <a:r>
              <a:rPr lang="en-US" altLang="ja-JP" sz="1200" dirty="0"/>
              <a:t>(https://kokkai.ndl.go.jp/#/ )</a:t>
            </a:r>
            <a:endParaRPr lang="ja-JP" altLang="en-US" sz="1200" dirty="0"/>
          </a:p>
        </p:txBody>
      </p:sp>
    </p:spTree>
    <p:extLst>
      <p:ext uri="{BB962C8B-B14F-4D97-AF65-F5344CB8AC3E}">
        <p14:creationId xmlns:p14="http://schemas.microsoft.com/office/powerpoint/2010/main" val="6177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D5DA881B-BBB9-103C-4A45-050C006AD8C2}"/>
              </a:ext>
            </a:extLst>
          </p:cNvPr>
          <p:cNvGrpSpPr/>
          <p:nvPr/>
        </p:nvGrpSpPr>
        <p:grpSpPr>
          <a:xfrm>
            <a:off x="4878316" y="1354533"/>
            <a:ext cx="2352488" cy="1530162"/>
            <a:chOff x="3292227" y="2313628"/>
            <a:chExt cx="5607545" cy="3982695"/>
          </a:xfrm>
        </p:grpSpPr>
        <p:sp>
          <p:nvSpPr>
            <p:cNvPr id="27" name="矢印: 右 26">
              <a:extLst>
                <a:ext uri="{FF2B5EF4-FFF2-40B4-BE49-F238E27FC236}">
                  <a16:creationId xmlns:a16="http://schemas.microsoft.com/office/drawing/2014/main" id="{EF54DE67-EFA7-0F3A-542B-0379AFF2ABD1}"/>
                </a:ext>
              </a:extLst>
            </p:cNvPr>
            <p:cNvSpPr/>
            <p:nvPr/>
          </p:nvSpPr>
          <p:spPr>
            <a:xfrm>
              <a:off x="3292227" y="4137267"/>
              <a:ext cx="5607545" cy="1181892"/>
            </a:xfrm>
            <a:prstGeom prst="rightArrow">
              <a:avLst/>
            </a:prstGeom>
            <a:gradFill flip="none" rotWithShape="1">
              <a:gsLst>
                <a:gs pos="27000">
                  <a:schemeClr val="accent1">
                    <a:lumMod val="5000"/>
                    <a:lumOff val="95000"/>
                  </a:schemeClr>
                </a:gs>
                <a:gs pos="0">
                  <a:srgbClr val="0070C0"/>
                </a:gs>
                <a:gs pos="75000">
                  <a:schemeClr val="bg1"/>
                </a:gs>
                <a:gs pos="100000">
                  <a:srgbClr val="00B050"/>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 name="グループ化 27">
              <a:extLst>
                <a:ext uri="{FF2B5EF4-FFF2-40B4-BE49-F238E27FC236}">
                  <a16:creationId xmlns:a16="http://schemas.microsoft.com/office/drawing/2014/main" id="{189B77CA-56A4-A5DC-C907-D6AD49D0B565}"/>
                </a:ext>
              </a:extLst>
            </p:cNvPr>
            <p:cNvGrpSpPr/>
            <p:nvPr/>
          </p:nvGrpSpPr>
          <p:grpSpPr>
            <a:xfrm>
              <a:off x="4625084" y="2313628"/>
              <a:ext cx="2941829" cy="3982695"/>
              <a:chOff x="4601835" y="2971800"/>
              <a:chExt cx="2590800" cy="3532909"/>
            </a:xfrm>
          </p:grpSpPr>
          <p:sp>
            <p:nvSpPr>
              <p:cNvPr id="29" name="四角形: 角を丸くする 28">
                <a:extLst>
                  <a:ext uri="{FF2B5EF4-FFF2-40B4-BE49-F238E27FC236}">
                    <a16:creationId xmlns:a16="http://schemas.microsoft.com/office/drawing/2014/main" id="{C138E83D-7445-76A3-306F-A11A9108BECD}"/>
                  </a:ext>
                </a:extLst>
              </p:cNvPr>
              <p:cNvSpPr/>
              <p:nvPr/>
            </p:nvSpPr>
            <p:spPr>
              <a:xfrm>
                <a:off x="4601835" y="2971800"/>
                <a:ext cx="2590800" cy="3532909"/>
              </a:xfrm>
              <a:prstGeom prst="roundRect">
                <a:avLst/>
              </a:prstGeom>
              <a:ln>
                <a:headEnd type="none" w="med" len="med"/>
                <a:tailEnd type="none" w="med" len="med"/>
              </a:ln>
              <a:scene3d>
                <a:camera prst="orthographicFront"/>
                <a:lightRig rig="threePt" dir="t"/>
              </a:scene3d>
              <a:sp3d>
                <a:bevelT w="165100" prst="coolSlant"/>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30" name="グラフィックス 29" descr="ロボット">
                <a:extLst>
                  <a:ext uri="{FF2B5EF4-FFF2-40B4-BE49-F238E27FC236}">
                    <a16:creationId xmlns:a16="http://schemas.microsoft.com/office/drawing/2014/main" id="{56514035-5472-8AC6-23D8-659F736658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8089" y="3211064"/>
                <a:ext cx="1958292" cy="1958292"/>
              </a:xfrm>
              <a:prstGeom prst="rect">
                <a:avLst/>
              </a:prstGeom>
            </p:spPr>
          </p:pic>
          <p:sp>
            <p:nvSpPr>
              <p:cNvPr id="31" name="テキスト ボックス 30">
                <a:extLst>
                  <a:ext uri="{FF2B5EF4-FFF2-40B4-BE49-F238E27FC236}">
                    <a16:creationId xmlns:a16="http://schemas.microsoft.com/office/drawing/2014/main" id="{3BC38740-2F64-CABE-3075-5E327B23FFF1}"/>
                  </a:ext>
                </a:extLst>
              </p:cNvPr>
              <p:cNvSpPr txBox="1"/>
              <p:nvPr/>
            </p:nvSpPr>
            <p:spPr>
              <a:xfrm>
                <a:off x="4705783" y="5169358"/>
                <a:ext cx="2382904" cy="1208035"/>
              </a:xfrm>
              <a:prstGeom prst="rect">
                <a:avLst/>
              </a:prstGeom>
              <a:noFill/>
            </p:spPr>
            <p:txBody>
              <a:bodyPr wrap="square" rtlCol="0">
                <a:spAutoFit/>
              </a:bodyPr>
              <a:lstStyle/>
              <a:p>
                <a:pPr algn="ctr"/>
                <a:r>
                  <a:rPr lang="ja-JP" altLang="en-US" sz="1400" b="1" dirty="0"/>
                  <a:t>大規模</a:t>
                </a:r>
                <a:endParaRPr lang="en-US" altLang="ja-JP" sz="1400" b="1" dirty="0"/>
              </a:p>
              <a:p>
                <a:pPr algn="ctr"/>
                <a:r>
                  <a:rPr lang="ja-JP" altLang="en-US" sz="1400" b="1" dirty="0"/>
                  <a:t>言語モデル</a:t>
                </a:r>
                <a:endParaRPr kumimoji="1" lang="ja-JP" altLang="en-US" sz="1400" b="1" dirty="0"/>
              </a:p>
            </p:txBody>
          </p:sp>
        </p:grpSp>
      </p:grpSp>
      <p:sp>
        <p:nvSpPr>
          <p:cNvPr id="8" name="テキスト ボックス 7">
            <a:extLst>
              <a:ext uri="{FF2B5EF4-FFF2-40B4-BE49-F238E27FC236}">
                <a16:creationId xmlns:a16="http://schemas.microsoft.com/office/drawing/2014/main" id="{30EAA422-0752-A765-DE00-B3E8E90F5977}"/>
              </a:ext>
            </a:extLst>
          </p:cNvPr>
          <p:cNvSpPr txBox="1"/>
          <p:nvPr/>
        </p:nvSpPr>
        <p:spPr>
          <a:xfrm>
            <a:off x="0" y="113400"/>
            <a:ext cx="3521776" cy="646331"/>
          </a:xfrm>
          <a:prstGeom prst="rect">
            <a:avLst/>
          </a:prstGeom>
          <a:noFill/>
        </p:spPr>
        <p:txBody>
          <a:bodyPr wrap="square" rtlCol="0">
            <a:spAutoFit/>
          </a:bodyPr>
          <a:lstStyle/>
          <a:p>
            <a:pPr algn="ctr"/>
            <a:r>
              <a:rPr lang="ja-JP" altLang="en-US" sz="3200" b="1" u="sng" dirty="0"/>
              <a:t>手順２</a:t>
            </a:r>
            <a:r>
              <a:rPr kumimoji="1" lang="en-US" altLang="ja-JP" sz="3200" b="1" u="sng" dirty="0"/>
              <a:t>. </a:t>
            </a:r>
            <a:r>
              <a:rPr kumimoji="1" lang="ja-JP" altLang="en-US" sz="3600" b="1" u="sng" dirty="0"/>
              <a:t>分散表現</a:t>
            </a:r>
            <a:endParaRPr kumimoji="1" lang="ja-JP" altLang="en-US" sz="3200" b="1" u="sng" dirty="0"/>
          </a:p>
        </p:txBody>
      </p:sp>
      <p:sp>
        <p:nvSpPr>
          <p:cNvPr id="16" name="テキスト ボックス 15">
            <a:extLst>
              <a:ext uri="{FF2B5EF4-FFF2-40B4-BE49-F238E27FC236}">
                <a16:creationId xmlns:a16="http://schemas.microsoft.com/office/drawing/2014/main" id="{4CBDB540-2822-AE66-E0AE-8A8A8693665B}"/>
              </a:ext>
            </a:extLst>
          </p:cNvPr>
          <p:cNvSpPr txBox="1"/>
          <p:nvPr/>
        </p:nvSpPr>
        <p:spPr>
          <a:xfrm>
            <a:off x="7586363" y="822302"/>
            <a:ext cx="3845804" cy="523220"/>
          </a:xfrm>
          <a:prstGeom prst="rect">
            <a:avLst/>
          </a:prstGeom>
          <a:noFill/>
          <a:ln>
            <a:noFill/>
          </a:ln>
        </p:spPr>
        <p:txBody>
          <a:bodyPr wrap="square" rtlCol="0">
            <a:spAutoFit/>
          </a:bodyPr>
          <a:lstStyle/>
          <a:p>
            <a:pPr algn="ctr"/>
            <a:r>
              <a:rPr lang="ja-JP" altLang="en-US" sz="2400" b="1" dirty="0"/>
              <a:t>各議員の発言の</a:t>
            </a:r>
            <a:r>
              <a:rPr lang="ja-JP" altLang="en-US" sz="2800" b="1" dirty="0">
                <a:ln w="3175">
                  <a:noFill/>
                </a:ln>
                <a:solidFill>
                  <a:srgbClr val="00B050"/>
                </a:solidFill>
              </a:rPr>
              <a:t>分散表現</a:t>
            </a:r>
            <a:endParaRPr lang="en-US" altLang="ja-JP" sz="2400" b="1" dirty="0">
              <a:ln w="3175">
                <a:noFill/>
              </a:ln>
              <a:solidFill>
                <a:srgbClr val="00B050"/>
              </a:solidFill>
            </a:endParaRPr>
          </a:p>
        </p:txBody>
      </p:sp>
      <p:sp>
        <p:nvSpPr>
          <p:cNvPr id="9" name="テキスト ボックス 8">
            <a:extLst>
              <a:ext uri="{FF2B5EF4-FFF2-40B4-BE49-F238E27FC236}">
                <a16:creationId xmlns:a16="http://schemas.microsoft.com/office/drawing/2014/main" id="{91C99081-FE4E-81A5-9B2D-D574F74F7EC3}"/>
              </a:ext>
            </a:extLst>
          </p:cNvPr>
          <p:cNvSpPr txBox="1"/>
          <p:nvPr/>
        </p:nvSpPr>
        <p:spPr>
          <a:xfrm>
            <a:off x="1676573" y="927226"/>
            <a:ext cx="2174264" cy="461665"/>
          </a:xfrm>
          <a:prstGeom prst="rect">
            <a:avLst/>
          </a:prstGeom>
          <a:noFill/>
        </p:spPr>
        <p:txBody>
          <a:bodyPr wrap="square" rtlCol="0">
            <a:spAutoFit/>
          </a:bodyPr>
          <a:lstStyle/>
          <a:p>
            <a:pPr algn="ctr"/>
            <a:r>
              <a:rPr lang="ja-JP" altLang="en-US" sz="2400" b="1" dirty="0"/>
              <a:t>各議員の発言</a:t>
            </a:r>
            <a:endParaRPr lang="en-US" altLang="ja-JP" sz="2400" b="1" dirty="0"/>
          </a:p>
        </p:txBody>
      </p:sp>
      <p:sp>
        <p:nvSpPr>
          <p:cNvPr id="12" name="正方形/長方形 11">
            <a:extLst>
              <a:ext uri="{FF2B5EF4-FFF2-40B4-BE49-F238E27FC236}">
                <a16:creationId xmlns:a16="http://schemas.microsoft.com/office/drawing/2014/main" id="{BA164776-D807-F387-BE23-DE3FEC625C76}"/>
              </a:ext>
            </a:extLst>
          </p:cNvPr>
          <p:cNvSpPr/>
          <p:nvPr/>
        </p:nvSpPr>
        <p:spPr>
          <a:xfrm>
            <a:off x="2915561" y="3479215"/>
            <a:ext cx="8382622" cy="1216277"/>
          </a:xfrm>
          <a:prstGeom prst="rect">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SzPct val="70000"/>
              <a:buFont typeface="Wingdings" panose="05000000000000000000" pitchFamily="2" charset="2"/>
              <a:buChar char="Ø"/>
            </a:pPr>
            <a:r>
              <a:rPr kumimoji="1" lang="ja-JP" altLang="en-US" sz="2000" dirty="0">
                <a:solidFill>
                  <a:schemeClr val="tx1"/>
                </a:solidFill>
                <a:latin typeface="ＭＳ ゴシック" panose="020B0609070205080204" pitchFamily="49" charset="-128"/>
                <a:ea typeface="ＭＳ ゴシック" panose="020B0609070205080204" pitchFamily="49" charset="-128"/>
              </a:rPr>
              <a:t>単語や文章の意味や関連性を数値ベクトルで表現する方法。</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pPr marL="342900" indent="-342900">
              <a:buSzPct val="70000"/>
              <a:buFont typeface="Wingdings" panose="05000000000000000000" pitchFamily="2" charset="2"/>
              <a:buChar char="Ø"/>
            </a:pPr>
            <a:r>
              <a:rPr kumimoji="1" lang="ja-JP" altLang="en-US" sz="2000" b="1" u="sng" dirty="0">
                <a:solidFill>
                  <a:schemeClr val="tx1"/>
                </a:solidFill>
                <a:latin typeface="ＭＳ ゴシック" panose="020B0609070205080204" pitchFamily="49" charset="-128"/>
                <a:ea typeface="ＭＳ ゴシック" panose="020B0609070205080204" pitchFamily="49" charset="-128"/>
              </a:rPr>
              <a:t>似た意味を持つ言葉は近く、関連性の低い言葉は遠く</a:t>
            </a:r>
            <a:r>
              <a:rPr kumimoji="1" lang="ja-JP" altLang="en-US" sz="2000" dirty="0">
                <a:solidFill>
                  <a:schemeClr val="tx1"/>
                </a:solidFill>
                <a:latin typeface="ＭＳ ゴシック" panose="020B0609070205080204" pitchFamily="49" charset="-128"/>
                <a:ea typeface="ＭＳ ゴシック" panose="020B0609070205080204" pitchFamily="49" charset="-128"/>
              </a:rPr>
              <a:t>に配置される。</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a:p>
            <a:pPr marL="342900" indent="-342900">
              <a:buSzPct val="70000"/>
              <a:buFont typeface="Wingdings" panose="05000000000000000000" pitchFamily="2" charset="2"/>
              <a:buChar char="Ø"/>
            </a:pPr>
            <a:r>
              <a:rPr lang="ja-JP" altLang="en-US" sz="2000" dirty="0">
                <a:solidFill>
                  <a:schemeClr val="tx1"/>
                </a:solidFill>
                <a:latin typeface="ＭＳ ゴシック" panose="020B0609070205080204" pitchFamily="49" charset="-128"/>
                <a:ea typeface="ＭＳ ゴシック" panose="020B0609070205080204" pitchFamily="49" charset="-128"/>
              </a:rPr>
              <a:t>生成される分散表現は言語モデルに依存する。</a:t>
            </a:r>
            <a:endParaRPr kumimoji="1" lang="en-US" altLang="ja-JP" sz="2000" dirty="0">
              <a:solidFill>
                <a:schemeClr val="tx1"/>
              </a:solidFill>
              <a:latin typeface="ＭＳ ゴシック" panose="020B0609070205080204" pitchFamily="49" charset="-128"/>
              <a:ea typeface="ＭＳ ゴシック" panose="020B0609070205080204" pitchFamily="49" charset="-128"/>
            </a:endParaRPr>
          </a:p>
        </p:txBody>
      </p:sp>
      <p:sp>
        <p:nvSpPr>
          <p:cNvPr id="2051" name="テキスト ボックス 2050">
            <a:extLst>
              <a:ext uri="{FF2B5EF4-FFF2-40B4-BE49-F238E27FC236}">
                <a16:creationId xmlns:a16="http://schemas.microsoft.com/office/drawing/2014/main" id="{802E4E56-7883-E672-EE38-47AA90CA2A0F}"/>
              </a:ext>
            </a:extLst>
          </p:cNvPr>
          <p:cNvSpPr txBox="1"/>
          <p:nvPr/>
        </p:nvSpPr>
        <p:spPr>
          <a:xfrm>
            <a:off x="626764" y="3394991"/>
            <a:ext cx="2259122" cy="523220"/>
          </a:xfrm>
          <a:prstGeom prst="rect">
            <a:avLst/>
          </a:prstGeom>
          <a:noFill/>
        </p:spPr>
        <p:txBody>
          <a:bodyPr wrap="square" rtlCol="0">
            <a:spAutoFit/>
          </a:bodyPr>
          <a:lstStyle/>
          <a:p>
            <a:r>
              <a:rPr lang="ja-JP" altLang="en-US" sz="2800" b="1" u="sng" dirty="0">
                <a:solidFill>
                  <a:srgbClr val="00B050"/>
                </a:solidFill>
                <a:latin typeface="ＭＳ ゴシック" panose="020B0609070205080204" pitchFamily="49" charset="-128"/>
                <a:ea typeface="ＭＳ ゴシック" panose="020B0609070205080204" pitchFamily="49" charset="-128"/>
              </a:rPr>
              <a:t>分散表現</a:t>
            </a:r>
            <a:r>
              <a:rPr lang="ja-JP" altLang="en-US" sz="2400" b="1" dirty="0">
                <a:latin typeface="ＭＳ ゴシック" panose="020B0609070205080204" pitchFamily="49" charset="-128"/>
                <a:ea typeface="ＭＳ ゴシック" panose="020B0609070205080204" pitchFamily="49" charset="-128"/>
              </a:rPr>
              <a:t>とは</a:t>
            </a:r>
            <a:endParaRPr lang="en-US" altLang="ja-JP" sz="2400" b="1" dirty="0">
              <a:latin typeface="ＭＳ ゴシック" panose="020B0609070205080204" pitchFamily="49" charset="-128"/>
              <a:ea typeface="ＭＳ ゴシック" panose="020B0609070205080204" pitchFamily="49" charset="-128"/>
            </a:endParaRPr>
          </a:p>
        </p:txBody>
      </p:sp>
      <p:sp>
        <p:nvSpPr>
          <p:cNvPr id="11" name="スライド番号プレースホルダー 2">
            <a:extLst>
              <a:ext uri="{FF2B5EF4-FFF2-40B4-BE49-F238E27FC236}">
                <a16:creationId xmlns:a16="http://schemas.microsoft.com/office/drawing/2014/main" id="{D39D2CCE-3809-1FA9-C2AE-909B4A7E4A72}"/>
              </a:ext>
            </a:extLst>
          </p:cNvPr>
          <p:cNvSpPr>
            <a:spLocks noGrp="1"/>
          </p:cNvSpPr>
          <p:nvPr>
            <p:ph type="sldNum" sz="quarter" idx="12"/>
          </p:nvPr>
        </p:nvSpPr>
        <p:spPr>
          <a:xfrm>
            <a:off x="11865180" y="6334780"/>
            <a:ext cx="326820" cy="523220"/>
          </a:xfrm>
        </p:spPr>
        <p:txBody>
          <a:bodyPr/>
          <a:lstStyle/>
          <a:p>
            <a:fld id="{CF393B57-57F1-4F2C-892E-3655EC58674E}" type="slidenum">
              <a:rPr kumimoji="1" lang="ja-JP" altLang="en-US" sz="1800" smtClean="0">
                <a:solidFill>
                  <a:schemeClr val="tx1"/>
                </a:solidFill>
              </a:rPr>
              <a:t>6</a:t>
            </a:fld>
            <a:endParaRPr kumimoji="1" lang="ja-JP" altLang="en-US" sz="1800" dirty="0">
              <a:solidFill>
                <a:schemeClr val="tx1"/>
              </a:solidFill>
            </a:endParaRPr>
          </a:p>
        </p:txBody>
      </p:sp>
      <p:grpSp>
        <p:nvGrpSpPr>
          <p:cNvPr id="23" name="グループ化 22">
            <a:extLst>
              <a:ext uri="{FF2B5EF4-FFF2-40B4-BE49-F238E27FC236}">
                <a16:creationId xmlns:a16="http://schemas.microsoft.com/office/drawing/2014/main" id="{3A057406-C8F8-A720-720E-2A8D8CA92250}"/>
              </a:ext>
            </a:extLst>
          </p:cNvPr>
          <p:cNvGrpSpPr/>
          <p:nvPr/>
        </p:nvGrpSpPr>
        <p:grpSpPr>
          <a:xfrm>
            <a:off x="8022669" y="1359212"/>
            <a:ext cx="3239890" cy="1885480"/>
            <a:chOff x="7863593" y="519178"/>
            <a:chExt cx="5299394" cy="3810356"/>
          </a:xfrm>
        </p:grpSpPr>
        <p:grpSp>
          <p:nvGrpSpPr>
            <p:cNvPr id="2" name="グループ化 1">
              <a:extLst>
                <a:ext uri="{FF2B5EF4-FFF2-40B4-BE49-F238E27FC236}">
                  <a16:creationId xmlns:a16="http://schemas.microsoft.com/office/drawing/2014/main" id="{4E5CCB1D-DF12-EA69-0E0A-2A78CD9D15D7}"/>
                </a:ext>
              </a:extLst>
            </p:cNvPr>
            <p:cNvGrpSpPr/>
            <p:nvPr/>
          </p:nvGrpSpPr>
          <p:grpSpPr>
            <a:xfrm>
              <a:off x="7863593" y="845286"/>
              <a:ext cx="4328407" cy="3471247"/>
              <a:chOff x="9303490" y="2617961"/>
              <a:chExt cx="2414323" cy="3471247"/>
            </a:xfrm>
          </p:grpSpPr>
          <p:cxnSp>
            <p:nvCxnSpPr>
              <p:cNvPr id="3" name="直線コネクタ 2">
                <a:extLst>
                  <a:ext uri="{FF2B5EF4-FFF2-40B4-BE49-F238E27FC236}">
                    <a16:creationId xmlns:a16="http://schemas.microsoft.com/office/drawing/2014/main" id="{AFE0166B-51C4-DE5B-7FDE-E402FA109B66}"/>
                  </a:ext>
                </a:extLst>
              </p:cNvPr>
              <p:cNvCxnSpPr>
                <a:cxnSpLocks/>
              </p:cNvCxnSpPr>
              <p:nvPr/>
            </p:nvCxnSpPr>
            <p:spPr>
              <a:xfrm>
                <a:off x="9303490" y="2617961"/>
                <a:ext cx="0" cy="34712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93763D81-F074-930E-DA22-63F9F0B3102E}"/>
                  </a:ext>
                </a:extLst>
              </p:cNvPr>
              <p:cNvCxnSpPr>
                <a:cxnSpLocks/>
              </p:cNvCxnSpPr>
              <p:nvPr/>
            </p:nvCxnSpPr>
            <p:spPr>
              <a:xfrm>
                <a:off x="9303490" y="6089208"/>
                <a:ext cx="24143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 name="直線矢印コネクタ 4">
              <a:extLst>
                <a:ext uri="{FF2B5EF4-FFF2-40B4-BE49-F238E27FC236}">
                  <a16:creationId xmlns:a16="http://schemas.microsoft.com/office/drawing/2014/main" id="{4D77EFBA-683C-136D-8D6D-03686D3062F2}"/>
                </a:ext>
              </a:extLst>
            </p:cNvPr>
            <p:cNvCxnSpPr>
              <a:cxnSpLocks/>
            </p:cNvCxnSpPr>
            <p:nvPr/>
          </p:nvCxnSpPr>
          <p:spPr>
            <a:xfrm flipV="1">
              <a:off x="7876767" y="1120780"/>
              <a:ext cx="899733" cy="318275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917FFC94-FB2E-6FA1-EA18-1CFA6616058E}"/>
                </a:ext>
              </a:extLst>
            </p:cNvPr>
            <p:cNvCxnSpPr>
              <a:cxnSpLocks/>
            </p:cNvCxnSpPr>
            <p:nvPr/>
          </p:nvCxnSpPr>
          <p:spPr>
            <a:xfrm flipV="1">
              <a:off x="7876766" y="1666226"/>
              <a:ext cx="1729002" cy="26633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74AADBA3-C9F6-1F10-59DA-9943F052ABFE}"/>
                </a:ext>
              </a:extLst>
            </p:cNvPr>
            <p:cNvCxnSpPr>
              <a:cxnSpLocks/>
            </p:cNvCxnSpPr>
            <p:nvPr/>
          </p:nvCxnSpPr>
          <p:spPr>
            <a:xfrm flipV="1">
              <a:off x="8030511" y="3413343"/>
              <a:ext cx="2567548" cy="8901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AADE7704-D81B-FE35-722D-2BFA51A81AA8}"/>
                </a:ext>
              </a:extLst>
            </p:cNvPr>
            <p:cNvCxnSpPr>
              <a:cxnSpLocks/>
            </p:cNvCxnSpPr>
            <p:nvPr/>
          </p:nvCxnSpPr>
          <p:spPr>
            <a:xfrm flipV="1">
              <a:off x="7899991" y="3872703"/>
              <a:ext cx="3513295" cy="4308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90D1F1F9-7131-67EC-53A4-4D2EDB05DAB1}"/>
                </a:ext>
              </a:extLst>
            </p:cNvPr>
            <p:cNvCxnSpPr>
              <a:cxnSpLocks/>
            </p:cNvCxnSpPr>
            <p:nvPr/>
          </p:nvCxnSpPr>
          <p:spPr>
            <a:xfrm>
              <a:off x="8776500" y="1164513"/>
              <a:ext cx="829268" cy="4755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22631860-59E9-2E8A-EFA8-1E8379BF725C}"/>
                </a:ext>
              </a:extLst>
            </p:cNvPr>
            <p:cNvSpPr txBox="1"/>
            <p:nvPr/>
          </p:nvSpPr>
          <p:spPr>
            <a:xfrm>
              <a:off x="7966779" y="519178"/>
              <a:ext cx="3103296" cy="62198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kumimoji="1" lang="ja-JP" altLang="en-US" sz="1400" dirty="0"/>
                <a:t>〇〇選手はすごい</a:t>
              </a:r>
            </a:p>
          </p:txBody>
        </p:sp>
        <p:sp>
          <p:nvSpPr>
            <p:cNvPr id="19" name="テキスト ボックス 18">
              <a:extLst>
                <a:ext uri="{FF2B5EF4-FFF2-40B4-BE49-F238E27FC236}">
                  <a16:creationId xmlns:a16="http://schemas.microsoft.com/office/drawing/2014/main" id="{08DDC965-D243-0FC5-8625-179133C140F6}"/>
                </a:ext>
              </a:extLst>
            </p:cNvPr>
            <p:cNvSpPr txBox="1"/>
            <p:nvPr/>
          </p:nvSpPr>
          <p:spPr>
            <a:xfrm>
              <a:off x="11602380" y="3374641"/>
              <a:ext cx="1560607" cy="932976"/>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spAutoFit/>
            </a:bodyPr>
            <a:lstStyle/>
            <a:p>
              <a:pPr algn="ctr"/>
              <a:r>
                <a:rPr kumimoji="1" lang="ja-JP" altLang="en-US" sz="1200" dirty="0"/>
                <a:t>△ △は</a:t>
              </a:r>
              <a:endParaRPr kumimoji="1" lang="en-US" altLang="ja-JP" sz="1200" dirty="0"/>
            </a:p>
            <a:p>
              <a:pPr algn="ctr"/>
              <a:r>
                <a:rPr kumimoji="1" lang="ja-JP" altLang="en-US" sz="1200" dirty="0"/>
                <a:t>つまらない</a:t>
              </a:r>
              <a:endParaRPr kumimoji="1" lang="en-US" altLang="ja-JP" sz="1200" dirty="0"/>
            </a:p>
          </p:txBody>
        </p:sp>
        <p:sp>
          <p:nvSpPr>
            <p:cNvPr id="20" name="テキスト ボックス 19">
              <a:extLst>
                <a:ext uri="{FF2B5EF4-FFF2-40B4-BE49-F238E27FC236}">
                  <a16:creationId xmlns:a16="http://schemas.microsoft.com/office/drawing/2014/main" id="{5D154DC5-8FE6-816C-06BC-DA24AA6E9B01}"/>
                </a:ext>
              </a:extLst>
            </p:cNvPr>
            <p:cNvSpPr txBox="1"/>
            <p:nvPr/>
          </p:nvSpPr>
          <p:spPr>
            <a:xfrm>
              <a:off x="9737920" y="2666435"/>
              <a:ext cx="2147932" cy="62198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spAutoFit/>
            </a:bodyPr>
            <a:lstStyle/>
            <a:p>
              <a:pPr algn="ctr"/>
              <a:r>
                <a:rPr kumimoji="1" lang="ja-JP" altLang="en-US" sz="1400" dirty="0"/>
                <a:t>△ △は面白い</a:t>
              </a:r>
            </a:p>
          </p:txBody>
        </p:sp>
        <p:cxnSp>
          <p:nvCxnSpPr>
            <p:cNvPr id="21" name="直線コネクタ 20">
              <a:extLst>
                <a:ext uri="{FF2B5EF4-FFF2-40B4-BE49-F238E27FC236}">
                  <a16:creationId xmlns:a16="http://schemas.microsoft.com/office/drawing/2014/main" id="{A0FC4CE0-9B12-E973-0A8B-4BF81260A420}"/>
                </a:ext>
              </a:extLst>
            </p:cNvPr>
            <p:cNvCxnSpPr>
              <a:cxnSpLocks/>
            </p:cNvCxnSpPr>
            <p:nvPr/>
          </p:nvCxnSpPr>
          <p:spPr>
            <a:xfrm>
              <a:off x="10598060" y="3405233"/>
              <a:ext cx="829268" cy="47558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5F218BE-939A-64ED-801A-58EFD7E6E277}"/>
                </a:ext>
              </a:extLst>
            </p:cNvPr>
            <p:cNvSpPr txBox="1"/>
            <p:nvPr/>
          </p:nvSpPr>
          <p:spPr>
            <a:xfrm>
              <a:off x="9676234" y="1335320"/>
              <a:ext cx="2788969" cy="621985"/>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gn="ctr"/>
              <a:r>
                <a:rPr lang="ja-JP" altLang="en-US" sz="1400" dirty="0"/>
                <a:t>〇〇</a:t>
              </a:r>
              <a:r>
                <a:rPr kumimoji="1" lang="ja-JP" altLang="en-US" sz="1400" dirty="0"/>
                <a:t>選手は下手</a:t>
              </a:r>
            </a:p>
          </p:txBody>
        </p:sp>
      </p:grpSp>
      <p:pic>
        <p:nvPicPr>
          <p:cNvPr id="24" name="グラフィックス 23" descr="カスタマー レビュー">
            <a:extLst>
              <a:ext uri="{FF2B5EF4-FFF2-40B4-BE49-F238E27FC236}">
                <a16:creationId xmlns:a16="http://schemas.microsoft.com/office/drawing/2014/main" id="{74F391D2-9F52-6002-82FB-42D2602DD4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54674" y="1354533"/>
            <a:ext cx="1618063" cy="1894838"/>
          </a:xfrm>
          <a:prstGeom prst="rect">
            <a:avLst/>
          </a:prstGeom>
        </p:spPr>
      </p:pic>
      <p:sp>
        <p:nvSpPr>
          <p:cNvPr id="2048" name="テキスト ボックス 2047">
            <a:extLst>
              <a:ext uri="{FF2B5EF4-FFF2-40B4-BE49-F238E27FC236}">
                <a16:creationId xmlns:a16="http://schemas.microsoft.com/office/drawing/2014/main" id="{210B3501-4BD4-7387-A9BD-0B9340BAA48E}"/>
              </a:ext>
            </a:extLst>
          </p:cNvPr>
          <p:cNvSpPr txBox="1"/>
          <p:nvPr/>
        </p:nvSpPr>
        <p:spPr>
          <a:xfrm>
            <a:off x="7969049" y="5003408"/>
            <a:ext cx="3450781" cy="954107"/>
          </a:xfrm>
          <a:prstGeom prst="rect">
            <a:avLst/>
          </a:prstGeom>
          <a:noFill/>
        </p:spPr>
        <p:txBody>
          <a:bodyPr wrap="square">
            <a:spAutoFit/>
          </a:bodyPr>
          <a:lstStyle/>
          <a:p>
            <a:r>
              <a:rPr lang="en-US" altLang="ja-JP" sz="2000" b="1" u="sng" dirty="0">
                <a:latin typeface="ＭＳ ゴシック" panose="020B0609070205080204" pitchFamily="49" charset="-128"/>
                <a:ea typeface="ＭＳ ゴシック" panose="020B0609070205080204" pitchFamily="49" charset="-128"/>
              </a:rPr>
              <a:t>OpenCalm-7b</a:t>
            </a:r>
          </a:p>
          <a:p>
            <a:pPr marL="285750" indent="-285750">
              <a:buFont typeface="Wingdings" panose="05000000000000000000" pitchFamily="2" charset="2"/>
              <a:buChar char="Ø"/>
            </a:pPr>
            <a:r>
              <a:rPr lang="ja-JP" altLang="en-US"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パラメータ数が</a:t>
            </a:r>
            <a:r>
              <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BERT</a:t>
            </a:r>
            <a:r>
              <a:rPr lang="ja-JP" altLang="en-US"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の</a:t>
            </a:r>
            <a:r>
              <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20</a:t>
            </a:r>
            <a:r>
              <a:rPr lang="ja-JP" altLang="en-US"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倍</a:t>
            </a:r>
            <a:endPar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285750" indent="-285750">
              <a:buFont typeface="Wingdings" panose="05000000000000000000" pitchFamily="2" charset="2"/>
              <a:buChar char="Ø"/>
            </a:pPr>
            <a:r>
              <a:rPr lang="ja-JP" altLang="en-US"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rPr>
              <a:t>日本語に特化した言語モデル</a:t>
            </a:r>
            <a:endPar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p:txBody>
      </p:sp>
      <p:sp>
        <p:nvSpPr>
          <p:cNvPr id="2050" name="テキスト ボックス 2049">
            <a:extLst>
              <a:ext uri="{FF2B5EF4-FFF2-40B4-BE49-F238E27FC236}">
                <a16:creationId xmlns:a16="http://schemas.microsoft.com/office/drawing/2014/main" id="{B1C84484-492F-B87B-EFC8-EA2D41D94EF0}"/>
              </a:ext>
            </a:extLst>
          </p:cNvPr>
          <p:cNvSpPr txBox="1"/>
          <p:nvPr/>
        </p:nvSpPr>
        <p:spPr>
          <a:xfrm>
            <a:off x="721222" y="4991693"/>
            <a:ext cx="6992115" cy="954107"/>
          </a:xfrm>
          <a:prstGeom prst="rect">
            <a:avLst/>
          </a:prstGeom>
          <a:noFill/>
        </p:spPr>
        <p:txBody>
          <a:bodyPr wrap="square">
            <a:spAutoFit/>
          </a:bodyPr>
          <a:lstStyle/>
          <a:p>
            <a:r>
              <a:rPr lang="en-US" altLang="ja-JP" sz="2000" b="1" u="sng"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rPr>
              <a:t>BERT</a:t>
            </a:r>
          </a:p>
          <a:p>
            <a:pPr marL="342900" indent="-342900">
              <a:buFont typeface="Wingdings" panose="05000000000000000000" pitchFamily="2" charset="2"/>
              <a:buChar char="Ø"/>
            </a:pPr>
            <a:r>
              <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Transformer</a:t>
            </a:r>
            <a:r>
              <a:rPr lang="ja-JP" altLang="en-US"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を用いた言語モデルであり、広く利用されている</a:t>
            </a:r>
            <a:endParaRPr lang="en-US" altLang="ja-JP"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endParaRPr>
          </a:p>
          <a:p>
            <a:pPr marL="742950" lvl="1" indent="-285750">
              <a:buFont typeface="Wingdings" panose="05000000000000000000" pitchFamily="2" charset="2"/>
              <a:buChar char="Ø"/>
            </a:pPr>
            <a:r>
              <a:rPr lang="ja-JP"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提案した論文の</a:t>
            </a:r>
            <a:r>
              <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Google Scholar</a:t>
            </a:r>
            <a:r>
              <a:rPr lang="ja-JP"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での引用数は、</a:t>
            </a:r>
            <a:r>
              <a:rPr lang="en-US"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83,542</a:t>
            </a:r>
            <a:r>
              <a:rPr lang="ja-JP" altLang="ja-JP"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件</a:t>
            </a:r>
            <a:endParaRPr lang="en-US" altLang="ja-JP"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endParaRPr>
          </a:p>
        </p:txBody>
      </p:sp>
      <p:sp>
        <p:nvSpPr>
          <p:cNvPr id="2053" name="テキスト ボックス 2052">
            <a:extLst>
              <a:ext uri="{FF2B5EF4-FFF2-40B4-BE49-F238E27FC236}">
                <a16:creationId xmlns:a16="http://schemas.microsoft.com/office/drawing/2014/main" id="{90BA91C7-1214-296F-4B6E-AB806DB87C6E}"/>
              </a:ext>
            </a:extLst>
          </p:cNvPr>
          <p:cNvSpPr txBox="1"/>
          <p:nvPr/>
        </p:nvSpPr>
        <p:spPr>
          <a:xfrm>
            <a:off x="1125604" y="6036714"/>
            <a:ext cx="9940792" cy="707886"/>
          </a:xfrm>
          <a:prstGeom prst="rect">
            <a:avLst/>
          </a:prstGeom>
          <a:solidFill>
            <a:schemeClr val="accent5">
              <a:lumMod val="20000"/>
              <a:lumOff val="80000"/>
            </a:schemeClr>
          </a:solidFill>
          <a:ln w="28575">
            <a:solidFill>
              <a:schemeClr val="tx1"/>
            </a:solidFill>
          </a:ln>
        </p:spPr>
        <p:txBody>
          <a:bodyPr wrap="square">
            <a:spAutoFit/>
          </a:bodyPr>
          <a:lstStyle/>
          <a:p>
            <a:pPr algn="ctr"/>
            <a:r>
              <a:rPr lang="en-US" altLang="ja-JP" sz="2000" u="sng"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OpenAI</a:t>
            </a:r>
            <a:r>
              <a:rPr lang="ja-JP" altLang="ja-JP" sz="2000" u="sng"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が提唱する言語モデルのスケーリング則</a:t>
            </a:r>
            <a:r>
              <a:rPr lang="ja-JP" altLang="ja-JP" sz="20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に</a:t>
            </a:r>
            <a:r>
              <a:rPr lang="ja-JP" altLang="en-US" sz="2000" kern="100" dirty="0">
                <a:solidFill>
                  <a:srgbClr val="000000"/>
                </a:solidFill>
                <a:latin typeface="ＭＳ ゴシック" panose="020B0609070205080204" pitchFamily="49" charset="-128"/>
                <a:ea typeface="ＭＳ ゴシック" panose="020B0609070205080204" pitchFamily="49" charset="-128"/>
                <a:cs typeface="Times New Roman" panose="02020603050405020304" pitchFamily="18" charset="0"/>
              </a:rPr>
              <a:t>よると</a:t>
            </a:r>
            <a:endParaRPr lang="en-US" altLang="ja-JP" sz="20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algn="ctr"/>
            <a:r>
              <a:rPr lang="ja-JP" altLang="ja-JP" sz="2000" b="1" kern="100" dirty="0">
                <a:solidFill>
                  <a:srgbClr val="FF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モデル</a:t>
            </a:r>
            <a:r>
              <a:rPr lang="ja-JP" altLang="en-US" sz="2000" b="1" kern="100" dirty="0">
                <a:solidFill>
                  <a:srgbClr val="FF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及び</a:t>
            </a:r>
            <a:r>
              <a:rPr lang="ja-JP" altLang="ja-JP" sz="2000" b="1" kern="100" dirty="0">
                <a:solidFill>
                  <a:srgbClr val="FF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データセットのサイズ、計算量が多いほど、より高い性能</a:t>
            </a:r>
            <a:r>
              <a:rPr lang="ja-JP" altLang="ja-JP" sz="20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rPr>
              <a:t>を持つとされる</a:t>
            </a:r>
            <a:endParaRPr lang="en-US" altLang="ja-JP" sz="2000" kern="100" dirty="0">
              <a:solidFill>
                <a:srgbClr val="000000"/>
              </a:solidFill>
              <a:effectLst/>
              <a:latin typeface="ＭＳ ゴシック" panose="020B0609070205080204" pitchFamily="49" charset="-128"/>
              <a:ea typeface="ＭＳ ゴシック" panose="020B0609070205080204" pitchFamily="49" charset="-128"/>
              <a:cs typeface="Times New Roman" panose="02020603050405020304" pitchFamily="18" charset="0"/>
            </a:endParaRPr>
          </a:p>
        </p:txBody>
      </p:sp>
      <p:cxnSp>
        <p:nvCxnSpPr>
          <p:cNvPr id="2056" name="直線コネクタ 2055">
            <a:extLst>
              <a:ext uri="{FF2B5EF4-FFF2-40B4-BE49-F238E27FC236}">
                <a16:creationId xmlns:a16="http://schemas.microsoft.com/office/drawing/2014/main" id="{C6DBB4EE-6A2E-7C07-C2CD-C4453B491666}"/>
              </a:ext>
            </a:extLst>
          </p:cNvPr>
          <p:cNvCxnSpPr>
            <a:cxnSpLocks/>
          </p:cNvCxnSpPr>
          <p:nvPr/>
        </p:nvCxnSpPr>
        <p:spPr>
          <a:xfrm>
            <a:off x="306636" y="4857865"/>
            <a:ext cx="11578728" cy="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68869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227A88BE-26F5-E436-44AF-E8F4802B6ED3}"/>
              </a:ext>
            </a:extLst>
          </p:cNvPr>
          <p:cNvSpPr txBox="1"/>
          <p:nvPr/>
        </p:nvSpPr>
        <p:spPr>
          <a:xfrm>
            <a:off x="-4412" y="128524"/>
            <a:ext cx="4912218" cy="646331"/>
          </a:xfrm>
          <a:prstGeom prst="rect">
            <a:avLst/>
          </a:prstGeom>
          <a:noFill/>
        </p:spPr>
        <p:txBody>
          <a:bodyPr wrap="square" rtlCol="0">
            <a:spAutoFit/>
          </a:bodyPr>
          <a:lstStyle/>
          <a:p>
            <a:pPr algn="ctr"/>
            <a:r>
              <a:rPr kumimoji="1" lang="ja-JP" altLang="en-US" sz="3200" b="1" u="sng" dirty="0"/>
              <a:t>手順３</a:t>
            </a:r>
            <a:r>
              <a:rPr kumimoji="1" lang="en-US" altLang="ja-JP" sz="3200" b="1" u="sng" dirty="0"/>
              <a:t>. </a:t>
            </a:r>
            <a:r>
              <a:rPr kumimoji="1" lang="ja-JP" altLang="en-US" sz="3600" b="1" u="sng" dirty="0"/>
              <a:t>クラスタリング</a:t>
            </a:r>
            <a:endParaRPr kumimoji="1" lang="ja-JP" altLang="en-US" sz="3200" b="1" u="sng" dirty="0"/>
          </a:p>
        </p:txBody>
      </p:sp>
      <p:sp>
        <p:nvSpPr>
          <p:cNvPr id="2" name="テキスト ボックス 1">
            <a:extLst>
              <a:ext uri="{FF2B5EF4-FFF2-40B4-BE49-F238E27FC236}">
                <a16:creationId xmlns:a16="http://schemas.microsoft.com/office/drawing/2014/main" id="{47284078-9DDF-7925-3C9F-361C54671C79}"/>
              </a:ext>
            </a:extLst>
          </p:cNvPr>
          <p:cNvSpPr txBox="1"/>
          <p:nvPr/>
        </p:nvSpPr>
        <p:spPr>
          <a:xfrm>
            <a:off x="397127" y="1052802"/>
            <a:ext cx="11397745" cy="584775"/>
          </a:xfrm>
          <a:prstGeom prst="rect">
            <a:avLst/>
          </a:prstGeom>
          <a:noFill/>
          <a:ln w="19050">
            <a:noFill/>
          </a:ln>
        </p:spPr>
        <p:txBody>
          <a:bodyPr wrap="square">
            <a:spAutoFit/>
          </a:bodyPr>
          <a:lstStyle/>
          <a:p>
            <a:pPr algn="ctr"/>
            <a:r>
              <a:rPr lang="ja-JP" altLang="en-US" sz="3200" b="1" u="sng" dirty="0">
                <a:solidFill>
                  <a:srgbClr val="00B050"/>
                </a:solidFill>
                <a:latin typeface="ＭＳ ゴシック" panose="020B0609070205080204" pitchFamily="49" charset="-128"/>
                <a:ea typeface="ＭＳ ゴシック" panose="020B0609070205080204" pitchFamily="49" charset="-128"/>
              </a:rPr>
              <a:t>分散表現</a:t>
            </a:r>
            <a:r>
              <a:rPr lang="ja-JP" altLang="en-US" sz="2800" dirty="0">
                <a:latin typeface="ＭＳ ゴシック" panose="020B0609070205080204" pitchFamily="49" charset="-128"/>
                <a:ea typeface="ＭＳ ゴシック" panose="020B0609070205080204" pitchFamily="49" charset="-128"/>
              </a:rPr>
              <a:t>をクラスタリングし、</a:t>
            </a:r>
            <a:r>
              <a:rPr lang="ja-JP" altLang="en-US" sz="3200" b="1" u="sng" dirty="0">
                <a:solidFill>
                  <a:srgbClr val="FF0000"/>
                </a:solidFill>
                <a:latin typeface="ＭＳ ゴシック" panose="020B0609070205080204" pitchFamily="49" charset="-128"/>
                <a:ea typeface="ＭＳ ゴシック" panose="020B0609070205080204" pitchFamily="49" charset="-128"/>
              </a:rPr>
              <a:t>トピック</a:t>
            </a:r>
            <a:r>
              <a:rPr lang="en-US" altLang="ja-JP" sz="2800" dirty="0">
                <a:latin typeface="ＭＳ ゴシック" panose="020B0609070205080204" pitchFamily="49" charset="-128"/>
                <a:ea typeface="ＭＳ ゴシック" panose="020B0609070205080204" pitchFamily="49" charset="-128"/>
              </a:rPr>
              <a:t>(</a:t>
            </a:r>
            <a:r>
              <a:rPr lang="ja-JP" altLang="en-US" sz="2800" dirty="0">
                <a:latin typeface="ＭＳ ゴシック" panose="020B0609070205080204" pitchFamily="49" charset="-128"/>
                <a:ea typeface="ＭＳ ゴシック" panose="020B0609070205080204" pitchFamily="49" charset="-128"/>
              </a:rPr>
              <a:t>似た内容</a:t>
            </a:r>
            <a:r>
              <a:rPr lang="en-US" altLang="ja-JP" sz="2800" dirty="0">
                <a:latin typeface="ＭＳ ゴシック" panose="020B0609070205080204" pitchFamily="49" charset="-128"/>
                <a:ea typeface="ＭＳ ゴシック" panose="020B0609070205080204" pitchFamily="49" charset="-128"/>
              </a:rPr>
              <a:t>)</a:t>
            </a:r>
            <a:r>
              <a:rPr lang="ja-JP" altLang="en-US" sz="2800" dirty="0">
                <a:latin typeface="ＭＳ ゴシック" panose="020B0609070205080204" pitchFamily="49" charset="-128"/>
                <a:ea typeface="ＭＳ ゴシック" panose="020B0609070205080204" pitchFamily="49" charset="-128"/>
              </a:rPr>
              <a:t>ごとにまとめる。</a:t>
            </a:r>
            <a:endParaRPr lang="en-US" altLang="ja-JP" sz="2800" dirty="0">
              <a:latin typeface="ＭＳ ゴシック" panose="020B0609070205080204" pitchFamily="49" charset="-128"/>
              <a:ea typeface="ＭＳ ゴシック" panose="020B0609070205080204" pitchFamily="49" charset="-128"/>
            </a:endParaRPr>
          </a:p>
        </p:txBody>
      </p:sp>
      <p:grpSp>
        <p:nvGrpSpPr>
          <p:cNvPr id="51" name="グループ化 50">
            <a:extLst>
              <a:ext uri="{FF2B5EF4-FFF2-40B4-BE49-F238E27FC236}">
                <a16:creationId xmlns:a16="http://schemas.microsoft.com/office/drawing/2014/main" id="{6F7B842D-1FB5-868E-6C1A-5EFBD718B0DD}"/>
              </a:ext>
            </a:extLst>
          </p:cNvPr>
          <p:cNvGrpSpPr/>
          <p:nvPr/>
        </p:nvGrpSpPr>
        <p:grpSpPr>
          <a:xfrm>
            <a:off x="245488" y="2789746"/>
            <a:ext cx="4412417" cy="3479014"/>
            <a:chOff x="4290099" y="2096204"/>
            <a:chExt cx="4815068" cy="3696843"/>
          </a:xfrm>
        </p:grpSpPr>
        <p:grpSp>
          <p:nvGrpSpPr>
            <p:cNvPr id="9" name="グループ化 8">
              <a:extLst>
                <a:ext uri="{FF2B5EF4-FFF2-40B4-BE49-F238E27FC236}">
                  <a16:creationId xmlns:a16="http://schemas.microsoft.com/office/drawing/2014/main" id="{478B6914-6FCB-82AD-43A6-10CCBEC995E9}"/>
                </a:ext>
              </a:extLst>
            </p:cNvPr>
            <p:cNvGrpSpPr/>
            <p:nvPr/>
          </p:nvGrpSpPr>
          <p:grpSpPr>
            <a:xfrm>
              <a:off x="4290099" y="2447963"/>
              <a:ext cx="4815068" cy="3345084"/>
              <a:chOff x="4421529" y="3136739"/>
              <a:chExt cx="4815068" cy="3345084"/>
            </a:xfrm>
          </p:grpSpPr>
          <p:cxnSp>
            <p:nvCxnSpPr>
              <p:cNvPr id="10" name="直線矢印コネクタ 9">
                <a:extLst>
                  <a:ext uri="{FF2B5EF4-FFF2-40B4-BE49-F238E27FC236}">
                    <a16:creationId xmlns:a16="http://schemas.microsoft.com/office/drawing/2014/main" id="{59282098-2633-B0E8-59AF-BD37EBD3EA28}"/>
                  </a:ext>
                </a:extLst>
              </p:cNvPr>
              <p:cNvCxnSpPr>
                <a:cxnSpLocks/>
              </p:cNvCxnSpPr>
              <p:nvPr/>
            </p:nvCxnSpPr>
            <p:spPr>
              <a:xfrm flipV="1">
                <a:off x="4421529" y="3136739"/>
                <a:ext cx="0" cy="3345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DE1E6E2-6C08-FAD8-7C60-173FDC0381F1}"/>
                  </a:ext>
                </a:extLst>
              </p:cNvPr>
              <p:cNvCxnSpPr>
                <a:cxnSpLocks/>
              </p:cNvCxnSpPr>
              <p:nvPr/>
            </p:nvCxnSpPr>
            <p:spPr>
              <a:xfrm>
                <a:off x="4421529" y="6481823"/>
                <a:ext cx="481506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楕円 11">
              <a:extLst>
                <a:ext uri="{FF2B5EF4-FFF2-40B4-BE49-F238E27FC236}">
                  <a16:creationId xmlns:a16="http://schemas.microsoft.com/office/drawing/2014/main" id="{F81E380B-7260-2FD9-8EF9-82B01687381A}"/>
                </a:ext>
              </a:extLst>
            </p:cNvPr>
            <p:cNvSpPr/>
            <p:nvPr/>
          </p:nvSpPr>
          <p:spPr>
            <a:xfrm>
              <a:off x="5479261" y="3132604"/>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E458F16-92D0-3234-6476-FF0DA534B4BC}"/>
                </a:ext>
              </a:extLst>
            </p:cNvPr>
            <p:cNvSpPr/>
            <p:nvPr/>
          </p:nvSpPr>
          <p:spPr>
            <a:xfrm>
              <a:off x="6015216" y="3366220"/>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C71114C9-DD8C-11DF-830C-E872EC076D0C}"/>
                </a:ext>
              </a:extLst>
            </p:cNvPr>
            <p:cNvSpPr/>
            <p:nvPr/>
          </p:nvSpPr>
          <p:spPr>
            <a:xfrm>
              <a:off x="5676094" y="2808263"/>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6075369-9A45-3673-1A5B-9676B7894B5D}"/>
                </a:ext>
              </a:extLst>
            </p:cNvPr>
            <p:cNvSpPr/>
            <p:nvPr/>
          </p:nvSpPr>
          <p:spPr>
            <a:xfrm>
              <a:off x="5407786" y="3366221"/>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D629998-E5DE-BB31-855B-FE686698BB99}"/>
                </a:ext>
              </a:extLst>
            </p:cNvPr>
            <p:cNvSpPr/>
            <p:nvPr/>
          </p:nvSpPr>
          <p:spPr>
            <a:xfrm>
              <a:off x="4964492" y="3366221"/>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79891F2-1598-8904-78BD-4F16D285A744}"/>
                </a:ext>
              </a:extLst>
            </p:cNvPr>
            <p:cNvSpPr/>
            <p:nvPr/>
          </p:nvSpPr>
          <p:spPr>
            <a:xfrm>
              <a:off x="5676094" y="3479435"/>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9B98450F-81C9-FA61-6FF6-C8860EF199C0}"/>
                </a:ext>
              </a:extLst>
            </p:cNvPr>
            <p:cNvSpPr/>
            <p:nvPr/>
          </p:nvSpPr>
          <p:spPr>
            <a:xfrm>
              <a:off x="5214714" y="3742220"/>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761E5CF6-ADE4-0715-3E25-98394FA5095A}"/>
                </a:ext>
              </a:extLst>
            </p:cNvPr>
            <p:cNvSpPr/>
            <p:nvPr/>
          </p:nvSpPr>
          <p:spPr>
            <a:xfrm>
              <a:off x="5911044" y="3026110"/>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E27F41F-167F-0C69-81A8-EF4ED1C38D38}"/>
                </a:ext>
              </a:extLst>
            </p:cNvPr>
            <p:cNvSpPr/>
            <p:nvPr/>
          </p:nvSpPr>
          <p:spPr>
            <a:xfrm>
              <a:off x="7772386" y="3183878"/>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E0CAE8A6-246F-EBDA-DA40-4D9B0AA542AA}"/>
                </a:ext>
              </a:extLst>
            </p:cNvPr>
            <p:cNvSpPr/>
            <p:nvPr/>
          </p:nvSpPr>
          <p:spPr>
            <a:xfrm>
              <a:off x="6536338" y="4488463"/>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5F49B02-5FA0-69EB-4AEB-FA389D1F98D5}"/>
                </a:ext>
              </a:extLst>
            </p:cNvPr>
            <p:cNvSpPr/>
            <p:nvPr/>
          </p:nvSpPr>
          <p:spPr>
            <a:xfrm>
              <a:off x="6889707" y="4700109"/>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BB91C19F-57CC-A6B4-EFE1-118F23934E6B}"/>
                </a:ext>
              </a:extLst>
            </p:cNvPr>
            <p:cNvSpPr/>
            <p:nvPr/>
          </p:nvSpPr>
          <p:spPr>
            <a:xfrm>
              <a:off x="6140148" y="5128153"/>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7B3AE8E3-98B4-678E-F39B-771844A6698C}"/>
                </a:ext>
              </a:extLst>
            </p:cNvPr>
            <p:cNvSpPr/>
            <p:nvPr/>
          </p:nvSpPr>
          <p:spPr>
            <a:xfrm>
              <a:off x="5940101" y="4797254"/>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2F6EB141-DEC2-A728-B37A-72E320C0B404}"/>
                </a:ext>
              </a:extLst>
            </p:cNvPr>
            <p:cNvSpPr/>
            <p:nvPr/>
          </p:nvSpPr>
          <p:spPr>
            <a:xfrm>
              <a:off x="6387415" y="5142059"/>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B37D95A-8177-19BB-4B8C-25562F32E5C8}"/>
                </a:ext>
              </a:extLst>
            </p:cNvPr>
            <p:cNvSpPr/>
            <p:nvPr/>
          </p:nvSpPr>
          <p:spPr>
            <a:xfrm>
              <a:off x="6322167" y="4838566"/>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727D0719-B9BC-6439-819B-C928B50B0856}"/>
                </a:ext>
              </a:extLst>
            </p:cNvPr>
            <p:cNvSpPr/>
            <p:nvPr/>
          </p:nvSpPr>
          <p:spPr>
            <a:xfrm>
              <a:off x="6119388" y="4480194"/>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59EC3A2C-AD68-25B3-7CA3-367ADC77E6A6}"/>
                </a:ext>
              </a:extLst>
            </p:cNvPr>
            <p:cNvSpPr/>
            <p:nvPr/>
          </p:nvSpPr>
          <p:spPr>
            <a:xfrm>
              <a:off x="7636160" y="2869137"/>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8C74F3C-43A2-7136-C6A1-DB4A347FB531}"/>
                </a:ext>
              </a:extLst>
            </p:cNvPr>
            <p:cNvSpPr/>
            <p:nvPr/>
          </p:nvSpPr>
          <p:spPr>
            <a:xfrm>
              <a:off x="6673606" y="4945447"/>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761507D2-4E9A-9F5E-6E31-5BC8EF0FB0B0}"/>
                </a:ext>
              </a:extLst>
            </p:cNvPr>
            <p:cNvSpPr/>
            <p:nvPr/>
          </p:nvSpPr>
          <p:spPr>
            <a:xfrm>
              <a:off x="8060806" y="3266781"/>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D0F1D8C-4C03-775C-3BCE-AB49A8ABD204}"/>
                </a:ext>
              </a:extLst>
            </p:cNvPr>
            <p:cNvSpPr/>
            <p:nvPr/>
          </p:nvSpPr>
          <p:spPr>
            <a:xfrm>
              <a:off x="7819769" y="3764675"/>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805287B-7B2D-2F36-C15E-8ECDCB6984E6}"/>
                </a:ext>
              </a:extLst>
            </p:cNvPr>
            <p:cNvSpPr/>
            <p:nvPr/>
          </p:nvSpPr>
          <p:spPr>
            <a:xfrm>
              <a:off x="8106398" y="3604376"/>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7D8486DD-C3F9-71B0-D8EB-DCE275AE5949}"/>
                </a:ext>
              </a:extLst>
            </p:cNvPr>
            <p:cNvSpPr/>
            <p:nvPr/>
          </p:nvSpPr>
          <p:spPr>
            <a:xfrm>
              <a:off x="5570644" y="3833457"/>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C86D588-A250-97BC-42E0-EE2DF9ABCB02}"/>
                </a:ext>
              </a:extLst>
            </p:cNvPr>
            <p:cNvSpPr/>
            <p:nvPr/>
          </p:nvSpPr>
          <p:spPr>
            <a:xfrm>
              <a:off x="7379186" y="3260037"/>
              <a:ext cx="208344" cy="198877"/>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F0AE8918-F7AD-8992-978A-3DF152A69ECB}"/>
                </a:ext>
              </a:extLst>
            </p:cNvPr>
            <p:cNvSpPr/>
            <p:nvPr/>
          </p:nvSpPr>
          <p:spPr>
            <a:xfrm rot="9068272">
              <a:off x="4806519" y="2704775"/>
              <a:ext cx="1901115" cy="1489148"/>
            </a:xfrm>
            <a:prstGeom prst="ellipse">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B00B9F32-FDA2-CA2E-2014-DF072D747C4C}"/>
                </a:ext>
              </a:extLst>
            </p:cNvPr>
            <p:cNvSpPr/>
            <p:nvPr/>
          </p:nvSpPr>
          <p:spPr>
            <a:xfrm rot="9068272">
              <a:off x="5781359" y="4198150"/>
              <a:ext cx="1541694" cy="1287508"/>
            </a:xfrm>
            <a:prstGeom prst="ellipse">
              <a:avLst/>
            </a:prstGeom>
            <a:noFill/>
            <a:ln w="5715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8A1A5A6D-2896-E58F-99C7-324ADB2A70C9}"/>
                </a:ext>
              </a:extLst>
            </p:cNvPr>
            <p:cNvSpPr/>
            <p:nvPr/>
          </p:nvSpPr>
          <p:spPr>
            <a:xfrm rot="13992387">
              <a:off x="7115473" y="2813840"/>
              <a:ext cx="1541694" cy="1287508"/>
            </a:xfrm>
            <a:prstGeom prst="ellipse">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9DBCE324-E41E-93B7-DC90-FF02317F0CBC}"/>
                </a:ext>
              </a:extLst>
            </p:cNvPr>
            <p:cNvSpPr txBox="1"/>
            <p:nvPr/>
          </p:nvSpPr>
          <p:spPr>
            <a:xfrm>
              <a:off x="4708585" y="2096204"/>
              <a:ext cx="1463541" cy="388766"/>
            </a:xfrm>
            <a:prstGeom prst="rect">
              <a:avLst/>
            </a:prstGeom>
            <a:noFill/>
          </p:spPr>
          <p:txBody>
            <a:bodyPr wrap="square">
              <a:spAutoFit/>
            </a:bodyPr>
            <a:lstStyle/>
            <a:p>
              <a:pPr algn="ctr"/>
              <a:r>
                <a:rPr lang="ja-JP" altLang="en-US" b="1" dirty="0"/>
                <a:t>クラスタ</a:t>
              </a:r>
              <a:r>
                <a:rPr lang="en-US" altLang="ja-JP" sz="1800" b="1" dirty="0"/>
                <a:t>A</a:t>
              </a:r>
              <a:endParaRPr lang="ja-JP" altLang="en-US" dirty="0"/>
            </a:p>
          </p:txBody>
        </p:sp>
        <p:sp>
          <p:nvSpPr>
            <p:cNvPr id="49" name="テキスト ボックス 48">
              <a:extLst>
                <a:ext uri="{FF2B5EF4-FFF2-40B4-BE49-F238E27FC236}">
                  <a16:creationId xmlns:a16="http://schemas.microsoft.com/office/drawing/2014/main" id="{DB4FB2A6-9644-F4A2-8FC9-22935DC6C96C}"/>
                </a:ext>
              </a:extLst>
            </p:cNvPr>
            <p:cNvSpPr txBox="1"/>
            <p:nvPr/>
          </p:nvSpPr>
          <p:spPr>
            <a:xfrm>
              <a:off x="7091708" y="2192430"/>
              <a:ext cx="1456122" cy="388766"/>
            </a:xfrm>
            <a:prstGeom prst="rect">
              <a:avLst/>
            </a:prstGeom>
            <a:noFill/>
          </p:spPr>
          <p:txBody>
            <a:bodyPr wrap="square">
              <a:spAutoFit/>
            </a:bodyPr>
            <a:lstStyle/>
            <a:p>
              <a:pPr algn="ctr"/>
              <a:r>
                <a:rPr lang="ja-JP" altLang="en-US" b="1" dirty="0"/>
                <a:t>クラスタ</a:t>
              </a:r>
              <a:r>
                <a:rPr lang="en-US" altLang="ja-JP" b="1" dirty="0"/>
                <a:t>B</a:t>
              </a:r>
              <a:endParaRPr lang="ja-JP" altLang="en-US" dirty="0"/>
            </a:p>
          </p:txBody>
        </p:sp>
        <p:sp>
          <p:nvSpPr>
            <p:cNvPr id="50" name="テキスト ボックス 49">
              <a:extLst>
                <a:ext uri="{FF2B5EF4-FFF2-40B4-BE49-F238E27FC236}">
                  <a16:creationId xmlns:a16="http://schemas.microsoft.com/office/drawing/2014/main" id="{EA1D4C53-30B5-9FE9-015A-95B59DD70E5B}"/>
                </a:ext>
              </a:extLst>
            </p:cNvPr>
            <p:cNvSpPr txBox="1"/>
            <p:nvPr/>
          </p:nvSpPr>
          <p:spPr>
            <a:xfrm>
              <a:off x="7058801" y="5174674"/>
              <a:ext cx="1459310" cy="388766"/>
            </a:xfrm>
            <a:prstGeom prst="rect">
              <a:avLst/>
            </a:prstGeom>
            <a:noFill/>
          </p:spPr>
          <p:txBody>
            <a:bodyPr wrap="square">
              <a:spAutoFit/>
            </a:bodyPr>
            <a:lstStyle/>
            <a:p>
              <a:r>
                <a:rPr lang="ja-JP" altLang="en-US" b="1" dirty="0"/>
                <a:t>クラスタ</a:t>
              </a:r>
              <a:r>
                <a:rPr lang="en-US" altLang="ja-JP" b="1" dirty="0"/>
                <a:t>C</a:t>
              </a:r>
              <a:endParaRPr lang="ja-JP" altLang="en-US" dirty="0"/>
            </a:p>
          </p:txBody>
        </p:sp>
      </p:grpSp>
      <p:sp>
        <p:nvSpPr>
          <p:cNvPr id="52" name="テキスト ボックス 51">
            <a:extLst>
              <a:ext uri="{FF2B5EF4-FFF2-40B4-BE49-F238E27FC236}">
                <a16:creationId xmlns:a16="http://schemas.microsoft.com/office/drawing/2014/main" id="{3D52F6D1-1E94-9984-8E5F-C7E670710D85}"/>
              </a:ext>
            </a:extLst>
          </p:cNvPr>
          <p:cNvSpPr txBox="1"/>
          <p:nvPr/>
        </p:nvSpPr>
        <p:spPr>
          <a:xfrm>
            <a:off x="4901784" y="2278272"/>
            <a:ext cx="6937991" cy="1985159"/>
          </a:xfrm>
          <a:prstGeom prst="rect">
            <a:avLst/>
          </a:prstGeom>
          <a:solidFill>
            <a:schemeClr val="bg1">
              <a:lumMod val="95000"/>
            </a:schemeClr>
          </a:solidFill>
          <a:ln w="28575">
            <a:solidFill>
              <a:schemeClr val="tx1"/>
            </a:solidFill>
          </a:ln>
        </p:spPr>
        <p:txBody>
          <a:bodyPr wrap="square" rtlCol="0">
            <a:spAutoFit/>
          </a:bodyPr>
          <a:lstStyle/>
          <a:p>
            <a:r>
              <a:rPr kumimoji="1" lang="en-US" altLang="ja-JP" sz="3200" b="1" u="sng" dirty="0">
                <a:ln>
                  <a:solidFill>
                    <a:srgbClr val="0070C0"/>
                  </a:solidFill>
                </a:ln>
                <a:solidFill>
                  <a:srgbClr val="0070C0"/>
                </a:solidFill>
                <a:latin typeface="+mn-ea"/>
              </a:rPr>
              <a:t>k-means</a:t>
            </a:r>
            <a:r>
              <a:rPr kumimoji="1" lang="ja-JP" altLang="en-US" sz="3200" b="1" u="sng" dirty="0">
                <a:ln>
                  <a:solidFill>
                    <a:srgbClr val="0070C0"/>
                  </a:solidFill>
                </a:ln>
                <a:solidFill>
                  <a:srgbClr val="0070C0"/>
                </a:solidFill>
                <a:latin typeface="+mn-ea"/>
              </a:rPr>
              <a:t>法</a:t>
            </a:r>
            <a:endParaRPr kumimoji="1" lang="en-US" altLang="ja-JP" sz="3200" b="1" u="sng" dirty="0">
              <a:ln>
                <a:solidFill>
                  <a:srgbClr val="0070C0"/>
                </a:solidFill>
              </a:ln>
              <a:solidFill>
                <a:srgbClr val="0070C0"/>
              </a:solidFill>
              <a:latin typeface="+mn-ea"/>
            </a:endParaRPr>
          </a:p>
          <a:p>
            <a:endParaRPr kumimoji="1" lang="en-US" altLang="ja-JP" sz="1100" b="1" u="sng" dirty="0">
              <a:ln>
                <a:solidFill>
                  <a:srgbClr val="0070C0"/>
                </a:solidFill>
              </a:ln>
              <a:solidFill>
                <a:srgbClr val="0070C0"/>
              </a:solidFill>
              <a:latin typeface="+mn-ea"/>
            </a:endParaRPr>
          </a:p>
          <a:p>
            <a:pPr marL="342900" indent="-342900">
              <a:buFont typeface="Wingdings" panose="05000000000000000000" pitchFamily="2" charset="2"/>
              <a:buChar char="Ø"/>
            </a:pPr>
            <a:r>
              <a:rPr kumimoji="1" lang="ja-JP" altLang="en-US" sz="2000" b="1" dirty="0">
                <a:latin typeface="+mn-ea"/>
              </a:rPr>
              <a:t>データを</a:t>
            </a:r>
            <a:r>
              <a:rPr kumimoji="1" lang="en-US" altLang="ja-JP" sz="2000" b="1" dirty="0">
                <a:latin typeface="+mn-ea"/>
              </a:rPr>
              <a:t>K</a:t>
            </a:r>
            <a:r>
              <a:rPr kumimoji="1" lang="ja-JP" altLang="en-US" sz="2000" b="1" dirty="0">
                <a:latin typeface="+mn-ea"/>
              </a:rPr>
              <a:t>個のクラスタに分割するクラスタリング手法である。</a:t>
            </a:r>
            <a:endParaRPr kumimoji="1" lang="en-US" altLang="ja-JP" sz="2000" b="1" dirty="0">
              <a:latin typeface="+mn-ea"/>
            </a:endParaRPr>
          </a:p>
          <a:p>
            <a:pPr marL="800100" lvl="1" indent="-342900">
              <a:buFont typeface="Wingdings" panose="05000000000000000000" pitchFamily="2" charset="2"/>
              <a:buChar char="Ø"/>
            </a:pPr>
            <a:r>
              <a:rPr kumimoji="1" lang="ja-JP" altLang="en-US" sz="2000" b="1" dirty="0">
                <a:latin typeface="+mn-ea"/>
              </a:rPr>
              <a:t>クラスタの中心からそのクラスタ内の各データまでの距離の総和が最小になるように最適化される。</a:t>
            </a:r>
            <a:endParaRPr kumimoji="1" lang="en-US" altLang="ja-JP" sz="2000" b="1" dirty="0">
              <a:latin typeface="+mn-ea"/>
            </a:endParaRPr>
          </a:p>
        </p:txBody>
      </p:sp>
      <p:sp>
        <p:nvSpPr>
          <p:cNvPr id="53" name="テキスト ボックス 52">
            <a:extLst>
              <a:ext uri="{FF2B5EF4-FFF2-40B4-BE49-F238E27FC236}">
                <a16:creationId xmlns:a16="http://schemas.microsoft.com/office/drawing/2014/main" id="{69BC9DAA-1B3A-CFC1-3084-A996EF75428D}"/>
              </a:ext>
            </a:extLst>
          </p:cNvPr>
          <p:cNvSpPr txBox="1"/>
          <p:nvPr/>
        </p:nvSpPr>
        <p:spPr>
          <a:xfrm>
            <a:off x="4907806" y="4568136"/>
            <a:ext cx="6904503" cy="1985159"/>
          </a:xfrm>
          <a:prstGeom prst="rect">
            <a:avLst/>
          </a:prstGeom>
          <a:solidFill>
            <a:schemeClr val="bg1">
              <a:lumMod val="95000"/>
            </a:schemeClr>
          </a:solidFill>
          <a:ln w="28575">
            <a:solidFill>
              <a:schemeClr val="tx1"/>
            </a:solidFill>
          </a:ln>
        </p:spPr>
        <p:txBody>
          <a:bodyPr wrap="square" rtlCol="0">
            <a:spAutoFit/>
          </a:bodyPr>
          <a:lstStyle/>
          <a:p>
            <a:r>
              <a:rPr kumimoji="1" lang="ja-JP" altLang="en-US" sz="3200" b="1" u="sng" dirty="0">
                <a:ln>
                  <a:solidFill>
                    <a:srgbClr val="0070C0"/>
                  </a:solidFill>
                </a:ln>
                <a:solidFill>
                  <a:srgbClr val="0070C0"/>
                </a:solidFill>
                <a:latin typeface="+mn-ea"/>
              </a:rPr>
              <a:t>シルエット係数</a:t>
            </a:r>
            <a:endParaRPr kumimoji="1" lang="en-US" altLang="ja-JP" sz="3200" b="1" u="sng" dirty="0">
              <a:ln>
                <a:solidFill>
                  <a:srgbClr val="0070C0"/>
                </a:solidFill>
              </a:ln>
              <a:solidFill>
                <a:srgbClr val="0070C0"/>
              </a:solidFill>
              <a:latin typeface="+mn-ea"/>
            </a:endParaRPr>
          </a:p>
          <a:p>
            <a:endParaRPr lang="en-US" altLang="ja-JP" sz="1100" b="1" dirty="0">
              <a:ln>
                <a:solidFill>
                  <a:srgbClr val="0070C0"/>
                </a:solidFill>
              </a:ln>
              <a:solidFill>
                <a:srgbClr val="0070C0"/>
              </a:solidFill>
              <a:latin typeface="+mn-ea"/>
            </a:endParaRPr>
          </a:p>
          <a:p>
            <a:pPr marL="342900" indent="-342900" algn="l">
              <a:buFont typeface="Wingdings" panose="05000000000000000000" pitchFamily="2" charset="2"/>
              <a:buChar char="Ø"/>
            </a:pPr>
            <a:r>
              <a:rPr lang="ja-JP" altLang="en-US" sz="2000" b="1" dirty="0">
                <a:latin typeface="+mn-ea"/>
              </a:rPr>
              <a:t>クラスタ内の凝集度と、クラスタ間の乖離度を用いて、</a:t>
            </a:r>
            <a:r>
              <a:rPr lang="en-US" altLang="ja-JP" sz="2000" b="1" dirty="0">
                <a:latin typeface="+mn-ea"/>
              </a:rPr>
              <a:t>-1</a:t>
            </a:r>
            <a:r>
              <a:rPr lang="ja-JP" altLang="en-US" sz="2000" b="1" dirty="0">
                <a:latin typeface="+mn-ea"/>
              </a:rPr>
              <a:t>から</a:t>
            </a:r>
            <a:r>
              <a:rPr lang="en-US" altLang="ja-JP" sz="2000" b="1" dirty="0">
                <a:latin typeface="+mn-ea"/>
              </a:rPr>
              <a:t>1</a:t>
            </a:r>
            <a:r>
              <a:rPr lang="ja-JP" altLang="en-US" sz="2000" b="1" dirty="0">
                <a:latin typeface="+mn-ea"/>
              </a:rPr>
              <a:t>までの値を取る。</a:t>
            </a:r>
            <a:endParaRPr lang="en-US" altLang="ja-JP" sz="2000" b="1" dirty="0">
              <a:latin typeface="+mn-ea"/>
            </a:endParaRPr>
          </a:p>
          <a:p>
            <a:pPr marL="342900" indent="-342900" algn="l">
              <a:buFont typeface="Wingdings" panose="05000000000000000000" pitchFamily="2" charset="2"/>
              <a:buChar char="Ø"/>
            </a:pPr>
            <a:r>
              <a:rPr lang="ja-JP" altLang="en-US" sz="2000" b="1" dirty="0">
                <a:latin typeface="+mn-ea"/>
              </a:rPr>
              <a:t>シルエット係数が１に近いほど、凝集度・乖離度が高く良いクラスタ数といえる。</a:t>
            </a:r>
            <a:endParaRPr lang="en-US" altLang="ja-JP" sz="2000" b="1" dirty="0">
              <a:latin typeface="+mn-ea"/>
            </a:endParaRPr>
          </a:p>
        </p:txBody>
      </p:sp>
      <p:sp>
        <p:nvSpPr>
          <p:cNvPr id="56" name="スライド番号プレースホルダー 2">
            <a:extLst>
              <a:ext uri="{FF2B5EF4-FFF2-40B4-BE49-F238E27FC236}">
                <a16:creationId xmlns:a16="http://schemas.microsoft.com/office/drawing/2014/main" id="{01C76B66-5906-86D5-D28B-A01664F8F00C}"/>
              </a:ext>
            </a:extLst>
          </p:cNvPr>
          <p:cNvSpPr>
            <a:spLocks noGrp="1"/>
          </p:cNvSpPr>
          <p:nvPr>
            <p:ph type="sldNum" sz="quarter" idx="12"/>
          </p:nvPr>
        </p:nvSpPr>
        <p:spPr>
          <a:xfrm>
            <a:off x="11722100" y="6334780"/>
            <a:ext cx="469900" cy="523220"/>
          </a:xfrm>
        </p:spPr>
        <p:txBody>
          <a:bodyPr/>
          <a:lstStyle/>
          <a:p>
            <a:fld id="{CF393B57-57F1-4F2C-892E-3655EC58674E}" type="slidenum">
              <a:rPr kumimoji="1" lang="ja-JP" altLang="en-US" sz="1800" smtClean="0">
                <a:solidFill>
                  <a:schemeClr val="tx1"/>
                </a:solidFill>
              </a:rPr>
              <a:t>7</a:t>
            </a:fld>
            <a:endParaRPr kumimoji="1" lang="ja-JP" altLang="en-US" sz="1800" dirty="0">
              <a:solidFill>
                <a:schemeClr val="tx1"/>
              </a:solidFill>
            </a:endParaRPr>
          </a:p>
        </p:txBody>
      </p:sp>
    </p:spTree>
    <p:extLst>
      <p:ext uri="{BB962C8B-B14F-4D97-AF65-F5344CB8AC3E}">
        <p14:creationId xmlns:p14="http://schemas.microsoft.com/office/powerpoint/2010/main" val="292469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227A88BE-26F5-E436-44AF-E8F4802B6ED3}"/>
              </a:ext>
            </a:extLst>
          </p:cNvPr>
          <p:cNvSpPr txBox="1"/>
          <p:nvPr/>
        </p:nvSpPr>
        <p:spPr>
          <a:xfrm>
            <a:off x="0" y="96940"/>
            <a:ext cx="8521700" cy="646331"/>
          </a:xfrm>
          <a:prstGeom prst="rect">
            <a:avLst/>
          </a:prstGeom>
          <a:noFill/>
        </p:spPr>
        <p:txBody>
          <a:bodyPr wrap="square" rtlCol="0">
            <a:spAutoFit/>
          </a:bodyPr>
          <a:lstStyle/>
          <a:p>
            <a:pPr algn="ctr"/>
            <a:r>
              <a:rPr kumimoji="1" lang="ja-JP" altLang="en-US" sz="3200" b="1" u="sng" dirty="0"/>
              <a:t>手順４</a:t>
            </a:r>
            <a:r>
              <a:rPr kumimoji="1" lang="en-US" altLang="ja-JP" sz="3200" b="1" u="sng" dirty="0"/>
              <a:t>. </a:t>
            </a:r>
            <a:r>
              <a:rPr lang="ja-JP" altLang="en-US" sz="3600" b="1" u="sng" dirty="0"/>
              <a:t>議員ごとの発言の量的・質的要約</a:t>
            </a:r>
            <a:endParaRPr kumimoji="1" lang="ja-JP" altLang="en-US" sz="3200" b="1" u="sng" dirty="0"/>
          </a:p>
        </p:txBody>
      </p:sp>
      <p:sp>
        <p:nvSpPr>
          <p:cNvPr id="11" name="スライド番号プレースホルダー 2">
            <a:extLst>
              <a:ext uri="{FF2B5EF4-FFF2-40B4-BE49-F238E27FC236}">
                <a16:creationId xmlns:a16="http://schemas.microsoft.com/office/drawing/2014/main" id="{1CEC29BD-7035-611C-5D42-74F2D9652599}"/>
              </a:ext>
            </a:extLst>
          </p:cNvPr>
          <p:cNvSpPr>
            <a:spLocks noGrp="1"/>
          </p:cNvSpPr>
          <p:nvPr>
            <p:ph type="sldNum" sz="quarter" idx="12"/>
          </p:nvPr>
        </p:nvSpPr>
        <p:spPr>
          <a:xfrm>
            <a:off x="11722100" y="6334780"/>
            <a:ext cx="469900" cy="523220"/>
          </a:xfrm>
        </p:spPr>
        <p:txBody>
          <a:bodyPr/>
          <a:lstStyle/>
          <a:p>
            <a:fld id="{CF393B57-57F1-4F2C-892E-3655EC58674E}" type="slidenum">
              <a:rPr kumimoji="1" lang="ja-JP" altLang="en-US" sz="1800" smtClean="0">
                <a:solidFill>
                  <a:schemeClr val="tx1"/>
                </a:solidFill>
              </a:rPr>
              <a:t>8</a:t>
            </a:fld>
            <a:endParaRPr kumimoji="1" lang="ja-JP" altLang="en-US" sz="1800" dirty="0">
              <a:solidFill>
                <a:schemeClr val="tx1"/>
              </a:solidFill>
            </a:endParaRPr>
          </a:p>
        </p:txBody>
      </p:sp>
      <p:sp>
        <p:nvSpPr>
          <p:cNvPr id="12" name="テキスト ボックス 11">
            <a:extLst>
              <a:ext uri="{FF2B5EF4-FFF2-40B4-BE49-F238E27FC236}">
                <a16:creationId xmlns:a16="http://schemas.microsoft.com/office/drawing/2014/main" id="{F3201596-72C9-82AD-3735-C37EA6C29AC2}"/>
              </a:ext>
            </a:extLst>
          </p:cNvPr>
          <p:cNvSpPr txBox="1"/>
          <p:nvPr/>
        </p:nvSpPr>
        <p:spPr>
          <a:xfrm>
            <a:off x="797799" y="4556057"/>
            <a:ext cx="10596402" cy="1184940"/>
          </a:xfrm>
          <a:prstGeom prst="rect">
            <a:avLst/>
          </a:prstGeom>
          <a:noFill/>
        </p:spPr>
        <p:txBody>
          <a:bodyPr wrap="square" rtlCol="0">
            <a:spAutoFit/>
          </a:bodyPr>
          <a:lstStyle/>
          <a:p>
            <a:pPr algn="ctr"/>
            <a:r>
              <a:rPr lang="en-US" altLang="ja-JP" sz="3600" b="1" u="sng" dirty="0">
                <a:solidFill>
                  <a:srgbClr val="FF0000"/>
                </a:solidFill>
              </a:rPr>
              <a:t>calm2-7b-chat</a:t>
            </a:r>
            <a:r>
              <a:rPr lang="ja-JP" altLang="en-US" sz="3200" b="1" dirty="0"/>
              <a:t>で発言の要約を作成</a:t>
            </a:r>
            <a:endParaRPr lang="en-US" altLang="ja-JP" sz="3200" b="1" dirty="0"/>
          </a:p>
          <a:p>
            <a:endParaRPr lang="en-US" altLang="ja-JP" sz="1100" dirty="0"/>
          </a:p>
          <a:p>
            <a:r>
              <a:rPr kumimoji="1" lang="ja-JP" altLang="en-US" sz="2400" b="1" dirty="0"/>
              <a:t>プロンプト</a:t>
            </a:r>
            <a:endParaRPr kumimoji="1" lang="en-US" altLang="ja-JP" sz="2400" b="1" dirty="0"/>
          </a:p>
        </p:txBody>
      </p:sp>
      <p:pic>
        <p:nvPicPr>
          <p:cNvPr id="14" name="グラフィックス 13" descr="円グラフ">
            <a:extLst>
              <a:ext uri="{FF2B5EF4-FFF2-40B4-BE49-F238E27FC236}">
                <a16:creationId xmlns:a16="http://schemas.microsoft.com/office/drawing/2014/main" id="{D7CA8BA7-36C5-1587-A48F-C4018D9608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60382" y="1098788"/>
            <a:ext cx="1440000" cy="1440000"/>
          </a:xfrm>
          <a:prstGeom prst="rect">
            <a:avLst/>
          </a:prstGeom>
        </p:spPr>
      </p:pic>
      <p:sp>
        <p:nvSpPr>
          <p:cNvPr id="28" name="テキスト ボックス 27">
            <a:extLst>
              <a:ext uri="{FF2B5EF4-FFF2-40B4-BE49-F238E27FC236}">
                <a16:creationId xmlns:a16="http://schemas.microsoft.com/office/drawing/2014/main" id="{6FB52A61-7CCC-EF96-CC6A-534D30B67EB2}"/>
              </a:ext>
            </a:extLst>
          </p:cNvPr>
          <p:cNvSpPr txBox="1"/>
          <p:nvPr/>
        </p:nvSpPr>
        <p:spPr>
          <a:xfrm>
            <a:off x="396779" y="1537692"/>
            <a:ext cx="6846887" cy="523220"/>
          </a:xfrm>
          <a:prstGeom prst="rect">
            <a:avLst/>
          </a:prstGeom>
          <a:noFill/>
        </p:spPr>
        <p:txBody>
          <a:bodyPr wrap="square">
            <a:spAutoFit/>
          </a:bodyPr>
          <a:lstStyle/>
          <a:p>
            <a:r>
              <a:rPr kumimoji="1" lang="ja-JP" altLang="en-US" sz="2800" dirty="0">
                <a:latin typeface="ＭＳ ゴシック" panose="020B0609070205080204" pitchFamily="49" charset="-128"/>
                <a:ea typeface="ＭＳ ゴシック" panose="020B0609070205080204" pitchFamily="49" charset="-128"/>
              </a:rPr>
              <a:t>各クラスタの発言数の</a:t>
            </a:r>
            <a:r>
              <a:rPr lang="en-US" altLang="ja-JP" sz="2800" dirty="0">
                <a:latin typeface="ＭＳ ゴシック" panose="020B0609070205080204" pitchFamily="49" charset="-128"/>
                <a:ea typeface="ＭＳ ゴシック" panose="020B0609070205080204" pitchFamily="49" charset="-128"/>
              </a:rPr>
              <a:t>5</a:t>
            </a:r>
            <a:r>
              <a:rPr lang="ja-JP" altLang="en-US" sz="2800" dirty="0">
                <a:latin typeface="ＭＳ ゴシック" panose="020B0609070205080204" pitchFamily="49" charset="-128"/>
                <a:ea typeface="ＭＳ ゴシック" panose="020B0609070205080204" pitchFamily="49" charset="-128"/>
              </a:rPr>
              <a:t>年間における割合　</a:t>
            </a:r>
          </a:p>
        </p:txBody>
      </p:sp>
      <p:sp>
        <p:nvSpPr>
          <p:cNvPr id="29" name="矢印: 右 28">
            <a:extLst>
              <a:ext uri="{FF2B5EF4-FFF2-40B4-BE49-F238E27FC236}">
                <a16:creationId xmlns:a16="http://schemas.microsoft.com/office/drawing/2014/main" id="{377AC532-80B7-72CB-C3D0-F0069E64E3D8}"/>
              </a:ext>
            </a:extLst>
          </p:cNvPr>
          <p:cNvSpPr/>
          <p:nvPr/>
        </p:nvSpPr>
        <p:spPr>
          <a:xfrm>
            <a:off x="7399879" y="1541245"/>
            <a:ext cx="898598" cy="523220"/>
          </a:xfrm>
          <a:prstGeom prst="rightArrow">
            <a:avLst/>
          </a:prstGeom>
          <a:solidFill>
            <a:schemeClr val="bg1"/>
          </a:solidFill>
          <a:ln w="3810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1400" dirty="0"/>
          </a:p>
        </p:txBody>
      </p:sp>
      <p:sp>
        <p:nvSpPr>
          <p:cNvPr id="30" name="テキスト ボックス 29">
            <a:extLst>
              <a:ext uri="{FF2B5EF4-FFF2-40B4-BE49-F238E27FC236}">
                <a16:creationId xmlns:a16="http://schemas.microsoft.com/office/drawing/2014/main" id="{A0FFA10F-E68C-23C3-3345-35D2561BFB76}"/>
              </a:ext>
            </a:extLst>
          </p:cNvPr>
          <p:cNvSpPr txBox="1"/>
          <p:nvPr/>
        </p:nvSpPr>
        <p:spPr>
          <a:xfrm>
            <a:off x="670661" y="2855427"/>
            <a:ext cx="6299121" cy="954107"/>
          </a:xfrm>
          <a:prstGeom prst="rect">
            <a:avLst/>
          </a:prstGeom>
          <a:noFill/>
        </p:spPr>
        <p:txBody>
          <a:bodyPr wrap="square">
            <a:spAutoFit/>
          </a:bodyPr>
          <a:lstStyle/>
          <a:p>
            <a:pPr algn="ctr"/>
            <a:r>
              <a:rPr kumimoji="1" lang="en-US" altLang="ja-JP" sz="2800" dirty="0">
                <a:latin typeface="ＭＳ ゴシック" panose="020B0609070205080204" pitchFamily="49" charset="-128"/>
                <a:ea typeface="ＭＳ ゴシック" panose="020B0609070205080204" pitchFamily="49" charset="-128"/>
              </a:rPr>
              <a:t>1</a:t>
            </a:r>
            <a:r>
              <a:rPr kumimoji="1" lang="ja-JP" altLang="en-US" sz="2800" dirty="0">
                <a:latin typeface="ＭＳ ゴシック" panose="020B0609070205080204" pitchFamily="49" charset="-128"/>
                <a:ea typeface="ＭＳ ゴシック" panose="020B0609070205080204" pitchFamily="49" charset="-128"/>
              </a:rPr>
              <a:t>年ごとの発言数及び</a:t>
            </a:r>
            <a:endParaRPr kumimoji="1" lang="en-US" altLang="ja-JP" sz="2800" dirty="0">
              <a:latin typeface="ＭＳ ゴシック" panose="020B0609070205080204" pitchFamily="49" charset="-128"/>
              <a:ea typeface="ＭＳ ゴシック" panose="020B0609070205080204" pitchFamily="49" charset="-128"/>
            </a:endParaRPr>
          </a:p>
          <a:p>
            <a:pPr algn="ctr"/>
            <a:r>
              <a:rPr kumimoji="1" lang="ja-JP" altLang="en-US" sz="2800" dirty="0">
                <a:latin typeface="ＭＳ ゴシック" panose="020B0609070205080204" pitchFamily="49" charset="-128"/>
                <a:ea typeface="ＭＳ ゴシック" panose="020B0609070205080204" pitchFamily="49" charset="-128"/>
              </a:rPr>
              <a:t>クラスタの割合の時系列変化</a:t>
            </a:r>
            <a:endParaRPr lang="ja-JP" altLang="en-US" sz="2800" dirty="0">
              <a:latin typeface="ＭＳ ゴシック" panose="020B0609070205080204" pitchFamily="49" charset="-128"/>
              <a:ea typeface="ＭＳ ゴシック" panose="020B0609070205080204" pitchFamily="49" charset="-128"/>
            </a:endParaRPr>
          </a:p>
        </p:txBody>
      </p:sp>
      <p:sp>
        <p:nvSpPr>
          <p:cNvPr id="36" name="矢印: 右 35">
            <a:extLst>
              <a:ext uri="{FF2B5EF4-FFF2-40B4-BE49-F238E27FC236}">
                <a16:creationId xmlns:a16="http://schemas.microsoft.com/office/drawing/2014/main" id="{15F8AC0B-3390-FBA2-F375-4FFBF49A4D49}"/>
              </a:ext>
            </a:extLst>
          </p:cNvPr>
          <p:cNvSpPr/>
          <p:nvPr/>
        </p:nvSpPr>
        <p:spPr>
          <a:xfrm>
            <a:off x="7399879" y="3070870"/>
            <a:ext cx="898598" cy="523220"/>
          </a:xfrm>
          <a:prstGeom prst="rightArrow">
            <a:avLst/>
          </a:prstGeom>
          <a:solidFill>
            <a:schemeClr val="bg1"/>
          </a:solidFill>
          <a:ln w="3810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1400" dirty="0"/>
          </a:p>
        </p:txBody>
      </p:sp>
      <p:sp>
        <p:nvSpPr>
          <p:cNvPr id="38" name="テキスト ボックス 37">
            <a:extLst>
              <a:ext uri="{FF2B5EF4-FFF2-40B4-BE49-F238E27FC236}">
                <a16:creationId xmlns:a16="http://schemas.microsoft.com/office/drawing/2014/main" id="{C5B39CDE-3ED0-E17D-DA2C-8AD0D57C4B37}"/>
              </a:ext>
            </a:extLst>
          </p:cNvPr>
          <p:cNvSpPr txBox="1"/>
          <p:nvPr/>
        </p:nvSpPr>
        <p:spPr>
          <a:xfrm>
            <a:off x="797799" y="5694830"/>
            <a:ext cx="10596402" cy="830997"/>
          </a:xfrm>
          <a:prstGeom prst="rect">
            <a:avLst/>
          </a:prstGeom>
          <a:solidFill>
            <a:schemeClr val="bg2"/>
          </a:solidFill>
          <a:ln w="19050">
            <a:solidFill>
              <a:schemeClr val="tx1"/>
            </a:solidFill>
          </a:ln>
        </p:spPr>
        <p:txBody>
          <a:bodyPr wrap="square">
            <a:spAutoFit/>
          </a:bodyPr>
          <a:lstStyle/>
          <a:p>
            <a:r>
              <a:rPr lang="en-US" altLang="ja-JP" sz="2400" b="1" dirty="0"/>
              <a:t>USER: </a:t>
            </a:r>
            <a:r>
              <a:rPr lang="ja-JP" altLang="en-US" sz="2400" b="1" dirty="0"/>
              <a:t>次の文章を簡潔に要約してください。文章：</a:t>
            </a:r>
            <a:r>
              <a:rPr lang="en-US" altLang="ja-JP" sz="2400" b="1" dirty="0"/>
              <a:t>”(</a:t>
            </a:r>
            <a:r>
              <a:rPr lang="ja-JP" altLang="en-US" sz="2400" b="1" dirty="0"/>
              <a:t>選択した議員の発言</a:t>
            </a:r>
            <a:r>
              <a:rPr lang="en-US" altLang="ja-JP" sz="2400" b="1" dirty="0"/>
              <a:t>)”</a:t>
            </a:r>
            <a:r>
              <a:rPr lang="ja-JP" altLang="en-US" sz="2400" b="1" dirty="0"/>
              <a:t> </a:t>
            </a:r>
            <a:endParaRPr lang="en-US" altLang="ja-JP" sz="2400" b="1" dirty="0"/>
          </a:p>
          <a:p>
            <a:r>
              <a:rPr lang="en-US" altLang="ja-JP" sz="2400" b="1" dirty="0"/>
              <a:t>ASSISTANT:</a:t>
            </a:r>
            <a:endParaRPr kumimoji="1" lang="ja-JP" altLang="en-US" sz="2400" b="1" dirty="0"/>
          </a:p>
        </p:txBody>
      </p:sp>
      <p:grpSp>
        <p:nvGrpSpPr>
          <p:cNvPr id="6" name="グループ化 5">
            <a:extLst>
              <a:ext uri="{FF2B5EF4-FFF2-40B4-BE49-F238E27FC236}">
                <a16:creationId xmlns:a16="http://schemas.microsoft.com/office/drawing/2014/main" id="{A123D5FF-6AF8-E80F-8062-8ED038965368}"/>
              </a:ext>
            </a:extLst>
          </p:cNvPr>
          <p:cNvGrpSpPr/>
          <p:nvPr/>
        </p:nvGrpSpPr>
        <p:grpSpPr>
          <a:xfrm>
            <a:off x="8960383" y="3094302"/>
            <a:ext cx="1829603" cy="476356"/>
            <a:chOff x="8901136" y="3178028"/>
            <a:chExt cx="2590001" cy="476356"/>
          </a:xfrm>
        </p:grpSpPr>
        <p:sp>
          <p:nvSpPr>
            <p:cNvPr id="2" name="正方形/長方形 1">
              <a:extLst>
                <a:ext uri="{FF2B5EF4-FFF2-40B4-BE49-F238E27FC236}">
                  <a16:creationId xmlns:a16="http://schemas.microsoft.com/office/drawing/2014/main" id="{360D2A8F-D392-4AA2-9C5D-468AB8AB167F}"/>
                </a:ext>
              </a:extLst>
            </p:cNvPr>
            <p:cNvSpPr/>
            <p:nvPr/>
          </p:nvSpPr>
          <p:spPr>
            <a:xfrm>
              <a:off x="8901136" y="3179106"/>
              <a:ext cx="405004" cy="474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343EBFC-9C1D-BAC4-8D2F-DD3E60FEBF66}"/>
                </a:ext>
              </a:extLst>
            </p:cNvPr>
            <p:cNvSpPr/>
            <p:nvPr/>
          </p:nvSpPr>
          <p:spPr>
            <a:xfrm>
              <a:off x="11086133" y="3178028"/>
              <a:ext cx="405004" cy="4742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0E94502A-C0B9-5817-56FD-1AD13701B8E6}"/>
                </a:ext>
              </a:extLst>
            </p:cNvPr>
            <p:cNvSpPr/>
            <p:nvPr/>
          </p:nvSpPr>
          <p:spPr>
            <a:xfrm>
              <a:off x="9306140" y="3180184"/>
              <a:ext cx="1051958" cy="4742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79AAF54-0400-F7FA-457C-DED7D4284C30}"/>
                </a:ext>
              </a:extLst>
            </p:cNvPr>
            <p:cNvSpPr/>
            <p:nvPr/>
          </p:nvSpPr>
          <p:spPr>
            <a:xfrm>
              <a:off x="10357651" y="3179106"/>
              <a:ext cx="728482" cy="47420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881657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a:extLst>
              <a:ext uri="{FF2B5EF4-FFF2-40B4-BE49-F238E27FC236}">
                <a16:creationId xmlns:a16="http://schemas.microsoft.com/office/drawing/2014/main" id="{8E7683FB-F906-D561-4784-5413608D7B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819" b="2220"/>
          <a:stretch/>
        </p:blipFill>
        <p:spPr bwMode="auto">
          <a:xfrm>
            <a:off x="681873" y="1502073"/>
            <a:ext cx="4510045" cy="324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453333-5DD8-5E0F-3EFC-52DEE23312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17" b="2382"/>
          <a:stretch/>
        </p:blipFill>
        <p:spPr bwMode="auto">
          <a:xfrm>
            <a:off x="6096000" y="1514773"/>
            <a:ext cx="4583230" cy="32400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F941FED8-A298-748A-70A6-AA89F5F79540}"/>
              </a:ext>
            </a:extLst>
          </p:cNvPr>
          <p:cNvSpPr txBox="1"/>
          <p:nvPr/>
        </p:nvSpPr>
        <p:spPr>
          <a:xfrm>
            <a:off x="-8776" y="183857"/>
            <a:ext cx="4017155" cy="461665"/>
          </a:xfrm>
          <a:prstGeom prst="rect">
            <a:avLst/>
          </a:prstGeom>
          <a:noFill/>
        </p:spPr>
        <p:txBody>
          <a:bodyPr wrap="square" rtlCol="0">
            <a:spAutoFit/>
          </a:bodyPr>
          <a:lstStyle/>
          <a:p>
            <a:pPr algn="ctr"/>
            <a:r>
              <a:rPr lang="ja-JP" altLang="en-US" sz="2400" b="1" dirty="0"/>
              <a:t>結果</a:t>
            </a:r>
            <a:r>
              <a:rPr kumimoji="1" lang="ja-JP" altLang="en-US" sz="2400" b="1" dirty="0"/>
              <a:t> </a:t>
            </a:r>
            <a:r>
              <a:rPr kumimoji="1" lang="ja-JP" altLang="en-US" sz="2400" b="1" u="sng" dirty="0"/>
              <a:t>シルエット係数の推移</a:t>
            </a:r>
          </a:p>
        </p:txBody>
      </p:sp>
      <p:sp>
        <p:nvSpPr>
          <p:cNvPr id="13" name="テキスト ボックス 12">
            <a:extLst>
              <a:ext uri="{FF2B5EF4-FFF2-40B4-BE49-F238E27FC236}">
                <a16:creationId xmlns:a16="http://schemas.microsoft.com/office/drawing/2014/main" id="{C005C263-D25B-0795-DD32-18B5FDBB9367}"/>
              </a:ext>
            </a:extLst>
          </p:cNvPr>
          <p:cNvSpPr txBox="1"/>
          <p:nvPr/>
        </p:nvSpPr>
        <p:spPr>
          <a:xfrm>
            <a:off x="2613855" y="1114663"/>
            <a:ext cx="880369" cy="400110"/>
          </a:xfrm>
          <a:prstGeom prst="rect">
            <a:avLst/>
          </a:prstGeom>
          <a:noFill/>
        </p:spPr>
        <p:txBody>
          <a:bodyPr wrap="none" rtlCol="0">
            <a:spAutoFit/>
          </a:bodyPr>
          <a:lstStyle/>
          <a:p>
            <a:r>
              <a:rPr kumimoji="1" lang="en-US" altLang="ja-JP" sz="2000" b="1" u="sng" dirty="0"/>
              <a:t>BERT</a:t>
            </a:r>
          </a:p>
        </p:txBody>
      </p:sp>
      <p:sp>
        <p:nvSpPr>
          <p:cNvPr id="14" name="テキスト ボックス 13">
            <a:extLst>
              <a:ext uri="{FF2B5EF4-FFF2-40B4-BE49-F238E27FC236}">
                <a16:creationId xmlns:a16="http://schemas.microsoft.com/office/drawing/2014/main" id="{B50CBC81-CBAD-090A-8E30-13AA9576252B}"/>
              </a:ext>
            </a:extLst>
          </p:cNvPr>
          <p:cNvSpPr txBox="1"/>
          <p:nvPr/>
        </p:nvSpPr>
        <p:spPr>
          <a:xfrm>
            <a:off x="7651014" y="1101963"/>
            <a:ext cx="1927131" cy="400110"/>
          </a:xfrm>
          <a:prstGeom prst="rect">
            <a:avLst/>
          </a:prstGeom>
          <a:noFill/>
        </p:spPr>
        <p:txBody>
          <a:bodyPr wrap="none" rtlCol="0">
            <a:spAutoFit/>
          </a:bodyPr>
          <a:lstStyle/>
          <a:p>
            <a:r>
              <a:rPr kumimoji="1" lang="en-US" altLang="ja-JP" sz="2000" b="1" u="sng" dirty="0"/>
              <a:t>OpenCalm-7B</a:t>
            </a:r>
          </a:p>
        </p:txBody>
      </p:sp>
      <p:sp>
        <p:nvSpPr>
          <p:cNvPr id="2" name="スライド番号プレースホルダー 2">
            <a:extLst>
              <a:ext uri="{FF2B5EF4-FFF2-40B4-BE49-F238E27FC236}">
                <a16:creationId xmlns:a16="http://schemas.microsoft.com/office/drawing/2014/main" id="{DAF79E0E-3AEE-10FE-6ED4-311102987551}"/>
              </a:ext>
            </a:extLst>
          </p:cNvPr>
          <p:cNvSpPr>
            <a:spLocks noGrp="1"/>
          </p:cNvSpPr>
          <p:nvPr>
            <p:ph type="sldNum" sz="quarter" idx="12"/>
          </p:nvPr>
        </p:nvSpPr>
        <p:spPr>
          <a:xfrm>
            <a:off x="11722100" y="6334780"/>
            <a:ext cx="469900" cy="523220"/>
          </a:xfrm>
        </p:spPr>
        <p:txBody>
          <a:bodyPr/>
          <a:lstStyle/>
          <a:p>
            <a:fld id="{CF393B57-57F1-4F2C-892E-3655EC58674E}" type="slidenum">
              <a:rPr kumimoji="1" lang="ja-JP" altLang="en-US" sz="1800" smtClean="0">
                <a:solidFill>
                  <a:schemeClr val="tx1"/>
                </a:solidFill>
              </a:rPr>
              <a:t>9</a:t>
            </a:fld>
            <a:endParaRPr kumimoji="1" lang="ja-JP" altLang="en-US" sz="1800" dirty="0">
              <a:solidFill>
                <a:schemeClr val="tx1"/>
              </a:solidFill>
            </a:endParaRPr>
          </a:p>
        </p:txBody>
      </p:sp>
      <p:sp>
        <p:nvSpPr>
          <p:cNvPr id="5" name="楕円 4">
            <a:extLst>
              <a:ext uri="{FF2B5EF4-FFF2-40B4-BE49-F238E27FC236}">
                <a16:creationId xmlns:a16="http://schemas.microsoft.com/office/drawing/2014/main" id="{746B5A94-33EC-EC8C-1BFE-80F088085394}"/>
              </a:ext>
            </a:extLst>
          </p:cNvPr>
          <p:cNvSpPr/>
          <p:nvPr/>
        </p:nvSpPr>
        <p:spPr>
          <a:xfrm>
            <a:off x="1330022" y="1574072"/>
            <a:ext cx="144000" cy="14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2194FDF-7387-19A4-C959-5491F4182B4A}"/>
              </a:ext>
            </a:extLst>
          </p:cNvPr>
          <p:cNvSpPr/>
          <p:nvPr/>
        </p:nvSpPr>
        <p:spPr>
          <a:xfrm>
            <a:off x="1855802" y="3875312"/>
            <a:ext cx="144000" cy="14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D9CE6E5-A6B7-6DEC-2180-D33EB5EB0398}"/>
              </a:ext>
            </a:extLst>
          </p:cNvPr>
          <p:cNvSpPr/>
          <p:nvPr/>
        </p:nvSpPr>
        <p:spPr>
          <a:xfrm>
            <a:off x="2511375" y="3954932"/>
            <a:ext cx="144000" cy="14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9FCCBF8-829E-2A61-A2D3-85D54C9EAB34}"/>
              </a:ext>
            </a:extLst>
          </p:cNvPr>
          <p:cNvSpPr/>
          <p:nvPr/>
        </p:nvSpPr>
        <p:spPr>
          <a:xfrm>
            <a:off x="6742127" y="1574072"/>
            <a:ext cx="144000" cy="14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D0F2530E-DA7A-EAAB-5D26-4FF316031BD2}"/>
              </a:ext>
            </a:extLst>
          </p:cNvPr>
          <p:cNvSpPr/>
          <p:nvPr/>
        </p:nvSpPr>
        <p:spPr>
          <a:xfrm>
            <a:off x="7961327" y="3875312"/>
            <a:ext cx="144000" cy="14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8DCA109-86C2-A7E8-06DB-109B543C9F87}"/>
              </a:ext>
            </a:extLst>
          </p:cNvPr>
          <p:cNvSpPr/>
          <p:nvPr/>
        </p:nvSpPr>
        <p:spPr>
          <a:xfrm>
            <a:off x="7160088" y="3911507"/>
            <a:ext cx="144000" cy="14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F37CA82-4208-26B5-090C-D67CE4125E94}"/>
              </a:ext>
            </a:extLst>
          </p:cNvPr>
          <p:cNvSpPr txBox="1"/>
          <p:nvPr/>
        </p:nvSpPr>
        <p:spPr>
          <a:xfrm>
            <a:off x="1437769" y="1481047"/>
            <a:ext cx="295275" cy="369332"/>
          </a:xfrm>
          <a:prstGeom prst="rect">
            <a:avLst/>
          </a:prstGeom>
          <a:noFill/>
        </p:spPr>
        <p:txBody>
          <a:bodyPr wrap="square" rtlCol="0">
            <a:spAutoFit/>
          </a:bodyPr>
          <a:lstStyle/>
          <a:p>
            <a:r>
              <a:rPr lang="en-US" altLang="ja-JP" b="1" dirty="0">
                <a:solidFill>
                  <a:srgbClr val="FF0000"/>
                </a:solidFill>
              </a:rPr>
              <a:t>2</a:t>
            </a:r>
            <a:endParaRPr kumimoji="1" lang="ja-JP" altLang="en-US" b="1" dirty="0">
              <a:solidFill>
                <a:srgbClr val="FF0000"/>
              </a:solidFill>
            </a:endParaRPr>
          </a:p>
        </p:txBody>
      </p:sp>
      <p:sp>
        <p:nvSpPr>
          <p:cNvPr id="16" name="テキスト ボックス 15">
            <a:extLst>
              <a:ext uri="{FF2B5EF4-FFF2-40B4-BE49-F238E27FC236}">
                <a16:creationId xmlns:a16="http://schemas.microsoft.com/office/drawing/2014/main" id="{E129CEC1-F61A-7693-0939-FD870E1D411B}"/>
              </a:ext>
            </a:extLst>
          </p:cNvPr>
          <p:cNvSpPr txBox="1"/>
          <p:nvPr/>
        </p:nvSpPr>
        <p:spPr>
          <a:xfrm>
            <a:off x="6886127" y="1481047"/>
            <a:ext cx="295275" cy="369332"/>
          </a:xfrm>
          <a:prstGeom prst="rect">
            <a:avLst/>
          </a:prstGeom>
          <a:noFill/>
        </p:spPr>
        <p:txBody>
          <a:bodyPr wrap="square" rtlCol="0">
            <a:spAutoFit/>
          </a:bodyPr>
          <a:lstStyle/>
          <a:p>
            <a:r>
              <a:rPr lang="en-US" altLang="ja-JP" b="1" dirty="0">
                <a:solidFill>
                  <a:srgbClr val="FF0000"/>
                </a:solidFill>
              </a:rPr>
              <a:t>2</a:t>
            </a:r>
            <a:endParaRPr kumimoji="1" lang="ja-JP" altLang="en-US" b="1" dirty="0">
              <a:solidFill>
                <a:srgbClr val="FF0000"/>
              </a:solidFill>
            </a:endParaRPr>
          </a:p>
        </p:txBody>
      </p:sp>
      <p:sp>
        <p:nvSpPr>
          <p:cNvPr id="17" name="テキスト ボックス 16">
            <a:extLst>
              <a:ext uri="{FF2B5EF4-FFF2-40B4-BE49-F238E27FC236}">
                <a16:creationId xmlns:a16="http://schemas.microsoft.com/office/drawing/2014/main" id="{B230CBFC-B91A-7E39-6374-EFF758AA0777}"/>
              </a:ext>
            </a:extLst>
          </p:cNvPr>
          <p:cNvSpPr txBox="1"/>
          <p:nvPr/>
        </p:nvSpPr>
        <p:spPr>
          <a:xfrm>
            <a:off x="2390385" y="3614175"/>
            <a:ext cx="529980" cy="369332"/>
          </a:xfrm>
          <a:prstGeom prst="rect">
            <a:avLst/>
          </a:prstGeom>
          <a:noFill/>
        </p:spPr>
        <p:txBody>
          <a:bodyPr wrap="square" rtlCol="0">
            <a:spAutoFit/>
          </a:bodyPr>
          <a:lstStyle/>
          <a:p>
            <a:r>
              <a:rPr kumimoji="1" lang="en-US" altLang="ja-JP" b="1" dirty="0">
                <a:solidFill>
                  <a:srgbClr val="FF0000"/>
                </a:solidFill>
              </a:rPr>
              <a:t>11</a:t>
            </a:r>
            <a:endParaRPr kumimoji="1" lang="ja-JP" altLang="en-US" b="1" dirty="0">
              <a:solidFill>
                <a:srgbClr val="FF0000"/>
              </a:solidFill>
            </a:endParaRPr>
          </a:p>
        </p:txBody>
      </p:sp>
      <p:sp>
        <p:nvSpPr>
          <p:cNvPr id="18" name="テキスト ボックス 17">
            <a:extLst>
              <a:ext uri="{FF2B5EF4-FFF2-40B4-BE49-F238E27FC236}">
                <a16:creationId xmlns:a16="http://schemas.microsoft.com/office/drawing/2014/main" id="{87C1094D-A3AD-E6AB-3333-9BE9FAC5175A}"/>
              </a:ext>
            </a:extLst>
          </p:cNvPr>
          <p:cNvSpPr txBox="1"/>
          <p:nvPr/>
        </p:nvSpPr>
        <p:spPr>
          <a:xfrm>
            <a:off x="7838196" y="3542175"/>
            <a:ext cx="529980" cy="369332"/>
          </a:xfrm>
          <a:prstGeom prst="rect">
            <a:avLst/>
          </a:prstGeom>
          <a:noFill/>
        </p:spPr>
        <p:txBody>
          <a:bodyPr wrap="square" rtlCol="0">
            <a:spAutoFit/>
          </a:bodyPr>
          <a:lstStyle/>
          <a:p>
            <a:r>
              <a:rPr kumimoji="1" lang="en-US" altLang="ja-JP" b="1" dirty="0">
                <a:solidFill>
                  <a:srgbClr val="FF0000"/>
                </a:solidFill>
              </a:rPr>
              <a:t>11</a:t>
            </a:r>
            <a:endParaRPr kumimoji="1" lang="ja-JP" altLang="en-US" b="1" dirty="0">
              <a:solidFill>
                <a:srgbClr val="FF0000"/>
              </a:solidFill>
            </a:endParaRPr>
          </a:p>
        </p:txBody>
      </p:sp>
      <p:sp>
        <p:nvSpPr>
          <p:cNvPr id="19" name="テキスト ボックス 18">
            <a:extLst>
              <a:ext uri="{FF2B5EF4-FFF2-40B4-BE49-F238E27FC236}">
                <a16:creationId xmlns:a16="http://schemas.microsoft.com/office/drawing/2014/main" id="{48706A46-E98B-1933-28D1-D701DE637DE3}"/>
              </a:ext>
            </a:extLst>
          </p:cNvPr>
          <p:cNvSpPr txBox="1"/>
          <p:nvPr/>
        </p:nvSpPr>
        <p:spPr>
          <a:xfrm>
            <a:off x="1784320" y="3562168"/>
            <a:ext cx="229075" cy="369332"/>
          </a:xfrm>
          <a:prstGeom prst="rect">
            <a:avLst/>
          </a:prstGeom>
          <a:noFill/>
        </p:spPr>
        <p:txBody>
          <a:bodyPr wrap="square" rtlCol="0">
            <a:spAutoFit/>
          </a:bodyPr>
          <a:lstStyle/>
          <a:p>
            <a:r>
              <a:rPr lang="en-US" altLang="ja-JP" b="1" dirty="0">
                <a:solidFill>
                  <a:srgbClr val="FF0000"/>
                </a:solidFill>
              </a:rPr>
              <a:t>6</a:t>
            </a:r>
            <a:endParaRPr kumimoji="1" lang="ja-JP" altLang="en-US" b="1" dirty="0">
              <a:solidFill>
                <a:srgbClr val="FF0000"/>
              </a:solidFill>
            </a:endParaRPr>
          </a:p>
        </p:txBody>
      </p:sp>
      <p:sp>
        <p:nvSpPr>
          <p:cNvPr id="20" name="テキスト ボックス 19">
            <a:extLst>
              <a:ext uri="{FF2B5EF4-FFF2-40B4-BE49-F238E27FC236}">
                <a16:creationId xmlns:a16="http://schemas.microsoft.com/office/drawing/2014/main" id="{65962D66-8349-EFA6-E7B9-B76BFA14ABE9}"/>
              </a:ext>
            </a:extLst>
          </p:cNvPr>
          <p:cNvSpPr txBox="1"/>
          <p:nvPr/>
        </p:nvSpPr>
        <p:spPr>
          <a:xfrm>
            <a:off x="7079056" y="3585600"/>
            <a:ext cx="229075" cy="369332"/>
          </a:xfrm>
          <a:prstGeom prst="rect">
            <a:avLst/>
          </a:prstGeom>
          <a:noFill/>
        </p:spPr>
        <p:txBody>
          <a:bodyPr wrap="square" rtlCol="0">
            <a:spAutoFit/>
          </a:bodyPr>
          <a:lstStyle/>
          <a:p>
            <a:r>
              <a:rPr kumimoji="1" lang="en-US" altLang="ja-JP" b="1" dirty="0">
                <a:solidFill>
                  <a:srgbClr val="FF0000"/>
                </a:solidFill>
              </a:rPr>
              <a:t>5</a:t>
            </a:r>
            <a:endParaRPr kumimoji="1" lang="ja-JP" altLang="en-US" b="1" dirty="0">
              <a:solidFill>
                <a:srgbClr val="FF0000"/>
              </a:solidFill>
            </a:endParaRPr>
          </a:p>
        </p:txBody>
      </p:sp>
      <p:sp>
        <p:nvSpPr>
          <p:cNvPr id="22" name="テキスト ボックス 21">
            <a:extLst>
              <a:ext uri="{FF2B5EF4-FFF2-40B4-BE49-F238E27FC236}">
                <a16:creationId xmlns:a16="http://schemas.microsoft.com/office/drawing/2014/main" id="{CFE95720-DD83-A39C-9D4D-037554F0BB88}"/>
              </a:ext>
            </a:extLst>
          </p:cNvPr>
          <p:cNvSpPr txBox="1"/>
          <p:nvPr/>
        </p:nvSpPr>
        <p:spPr>
          <a:xfrm>
            <a:off x="7738274" y="5407970"/>
            <a:ext cx="4350486" cy="830997"/>
          </a:xfrm>
          <a:prstGeom prst="rect">
            <a:avLst/>
          </a:prstGeom>
          <a:noFill/>
        </p:spPr>
        <p:txBody>
          <a:bodyPr wrap="square">
            <a:spAutoFit/>
          </a:bodyPr>
          <a:lstStyle/>
          <a:p>
            <a:pPr algn="ctr"/>
            <a:r>
              <a:rPr lang="ja-JP" altLang="en-US" sz="2000" dirty="0">
                <a:latin typeface="ＭＳ ゴシック" panose="020B0609070205080204" pitchFamily="49" charset="-128"/>
                <a:ea typeface="ＭＳ ゴシック" panose="020B0609070205080204" pitchFamily="49" charset="-128"/>
              </a:rPr>
              <a:t>様々な話題を扱われることを考慮し</a:t>
            </a:r>
            <a:endParaRPr lang="en-US" altLang="ja-JP" sz="2000" dirty="0">
              <a:latin typeface="ＭＳ ゴシック" panose="020B0609070205080204" pitchFamily="49" charset="-128"/>
              <a:ea typeface="ＭＳ ゴシック" panose="020B0609070205080204" pitchFamily="49" charset="-128"/>
            </a:endParaRPr>
          </a:p>
          <a:p>
            <a:pPr algn="ctr"/>
            <a:r>
              <a:rPr lang="ja-JP" altLang="en-US" sz="2800" dirty="0">
                <a:latin typeface="ＭＳ ゴシック" panose="020B0609070205080204" pitchFamily="49" charset="-128"/>
                <a:ea typeface="ＭＳ ゴシック" panose="020B0609070205080204" pitchFamily="49" charset="-128"/>
              </a:rPr>
              <a:t>クラスタ数「</a:t>
            </a:r>
            <a:r>
              <a:rPr lang="en-US" altLang="ja-JP" sz="2800" dirty="0">
                <a:solidFill>
                  <a:srgbClr val="FF0000"/>
                </a:solidFill>
                <a:latin typeface="ＭＳ ゴシック" panose="020B0609070205080204" pitchFamily="49" charset="-128"/>
                <a:ea typeface="ＭＳ ゴシック" panose="020B0609070205080204" pitchFamily="49" charset="-128"/>
              </a:rPr>
              <a:t>11</a:t>
            </a:r>
            <a:r>
              <a:rPr lang="ja-JP" altLang="en-US" sz="2800" dirty="0">
                <a:latin typeface="ＭＳ ゴシック" panose="020B0609070205080204" pitchFamily="49" charset="-128"/>
                <a:ea typeface="ＭＳ ゴシック" panose="020B0609070205080204" pitchFamily="49" charset="-128"/>
              </a:rPr>
              <a:t>」を採用</a:t>
            </a:r>
            <a:endParaRPr kumimoji="1" lang="ja-JP" altLang="en-US" sz="2800" dirty="0">
              <a:latin typeface="ＭＳ ゴシック" panose="020B0609070205080204" pitchFamily="49" charset="-128"/>
              <a:ea typeface="ＭＳ ゴシック" panose="020B0609070205080204" pitchFamily="49" charset="-128"/>
            </a:endParaRPr>
          </a:p>
        </p:txBody>
      </p:sp>
      <p:sp>
        <p:nvSpPr>
          <p:cNvPr id="23" name="右中かっこ 22">
            <a:extLst>
              <a:ext uri="{FF2B5EF4-FFF2-40B4-BE49-F238E27FC236}">
                <a16:creationId xmlns:a16="http://schemas.microsoft.com/office/drawing/2014/main" id="{EA87C6B5-157B-9422-413F-F853CFEC2BDC}"/>
              </a:ext>
            </a:extLst>
          </p:cNvPr>
          <p:cNvSpPr/>
          <p:nvPr/>
        </p:nvSpPr>
        <p:spPr>
          <a:xfrm>
            <a:off x="7232088" y="4991759"/>
            <a:ext cx="469900" cy="1663420"/>
          </a:xfrm>
          <a:prstGeom prst="rightBrace">
            <a:avLst>
              <a:gd name="adj1" fmla="val 36467"/>
              <a:gd name="adj2" fmla="val 50805"/>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dirty="0"/>
          </a:p>
        </p:txBody>
      </p:sp>
      <p:graphicFrame>
        <p:nvGraphicFramePr>
          <p:cNvPr id="4" name="表 3">
            <a:extLst>
              <a:ext uri="{FF2B5EF4-FFF2-40B4-BE49-F238E27FC236}">
                <a16:creationId xmlns:a16="http://schemas.microsoft.com/office/drawing/2014/main" id="{BF7CFC27-99DB-3130-175E-84313840C444}"/>
              </a:ext>
            </a:extLst>
          </p:cNvPr>
          <p:cNvGraphicFramePr>
            <a:graphicFrameLocks noGrp="1"/>
          </p:cNvGraphicFramePr>
          <p:nvPr>
            <p:extLst>
              <p:ext uri="{D42A27DB-BD31-4B8C-83A1-F6EECF244321}">
                <p14:modId xmlns:p14="http://schemas.microsoft.com/office/powerpoint/2010/main" val="3707400973"/>
              </p:ext>
            </p:extLst>
          </p:nvPr>
        </p:nvGraphicFramePr>
        <p:xfrm>
          <a:off x="377959" y="4991759"/>
          <a:ext cx="6701097" cy="1663420"/>
        </p:xfrm>
        <a:graphic>
          <a:graphicData uri="http://schemas.openxmlformats.org/drawingml/2006/table">
            <a:tbl>
              <a:tblPr firstRow="1" bandRow="1">
                <a:tableStyleId>{BC89EF96-8CEA-46FF-86C4-4CE0E7609802}</a:tableStyleId>
              </a:tblPr>
              <a:tblGrid>
                <a:gridCol w="1981518">
                  <a:extLst>
                    <a:ext uri="{9D8B030D-6E8A-4147-A177-3AD203B41FA5}">
                      <a16:colId xmlns:a16="http://schemas.microsoft.com/office/drawing/2014/main" val="774045137"/>
                    </a:ext>
                  </a:extLst>
                </a:gridCol>
                <a:gridCol w="1573193">
                  <a:extLst>
                    <a:ext uri="{9D8B030D-6E8A-4147-A177-3AD203B41FA5}">
                      <a16:colId xmlns:a16="http://schemas.microsoft.com/office/drawing/2014/main" val="3061288665"/>
                    </a:ext>
                  </a:extLst>
                </a:gridCol>
                <a:gridCol w="1573193">
                  <a:extLst>
                    <a:ext uri="{9D8B030D-6E8A-4147-A177-3AD203B41FA5}">
                      <a16:colId xmlns:a16="http://schemas.microsoft.com/office/drawing/2014/main" val="3276261494"/>
                    </a:ext>
                  </a:extLst>
                </a:gridCol>
                <a:gridCol w="1573193">
                  <a:extLst>
                    <a:ext uri="{9D8B030D-6E8A-4147-A177-3AD203B41FA5}">
                      <a16:colId xmlns:a16="http://schemas.microsoft.com/office/drawing/2014/main" val="2332425724"/>
                    </a:ext>
                  </a:extLst>
                </a:gridCol>
              </a:tblGrid>
              <a:tr h="272117">
                <a:tc>
                  <a:txBody>
                    <a:bodyPr/>
                    <a:lstStyle/>
                    <a:p>
                      <a:pPr algn="ctr"/>
                      <a:endParaRPr kumimoji="1" lang="ja-JP" alt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kumimoji="1" lang="ja-JP" altLang="en-US" dirty="0"/>
                        <a:t>最大値</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ja-JP" altLang="en-US" dirty="0"/>
                        <a:t>極大値①</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dirty="0"/>
                        <a:t>極大値②</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649624"/>
                  </a:ext>
                </a:extLst>
              </a:tr>
              <a:tr h="648830">
                <a:tc>
                  <a:txBody>
                    <a:bodyPr/>
                    <a:lstStyle/>
                    <a:p>
                      <a:pPr algn="ctr"/>
                      <a:r>
                        <a:rPr kumimoji="1" lang="en-US" altLang="ja-JP" sz="2000" b="1" dirty="0"/>
                        <a:t>BERT</a:t>
                      </a:r>
                      <a:endParaRPr kumimoji="1" lang="ja-JP" altLang="en-US" sz="2000"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kumimoji="1" lang="en-US" altLang="ja-JP" sz="3600" b="1" dirty="0">
                          <a:solidFill>
                            <a:schemeClr val="tx1"/>
                          </a:solidFill>
                        </a:rPr>
                        <a:t>2</a:t>
                      </a:r>
                      <a:endParaRPr kumimoji="1" lang="ja-JP" altLang="en-US" sz="3600" b="1"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kumimoji="1" lang="en-US" altLang="ja-JP" sz="3600" b="1" dirty="0">
                          <a:solidFill>
                            <a:schemeClr val="tx1"/>
                          </a:solidFill>
                        </a:rPr>
                        <a:t>6</a:t>
                      </a:r>
                      <a:endParaRPr kumimoji="1" lang="ja-JP" altLang="en-US" sz="3600" b="1"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kumimoji="1" lang="en-US" altLang="ja-JP" sz="3600" b="1" dirty="0">
                          <a:solidFill>
                            <a:schemeClr val="tx1"/>
                          </a:solidFill>
                        </a:rPr>
                        <a:t>11</a:t>
                      </a:r>
                      <a:endParaRPr kumimoji="1" lang="ja-JP" altLang="en-US" sz="3600" b="1" dirty="0">
                        <a:solidFill>
                          <a:schemeClr val="tx1"/>
                        </a:solidFill>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7729487"/>
                  </a:ext>
                </a:extLst>
              </a:tr>
              <a:tr h="648830">
                <a:tc>
                  <a:txBody>
                    <a:bodyPr/>
                    <a:lstStyle/>
                    <a:p>
                      <a:pPr algn="ctr"/>
                      <a:r>
                        <a:rPr kumimoji="1" lang="en-US" altLang="ja-JP" sz="2000" b="1" dirty="0"/>
                        <a:t>OpenClam-7B</a:t>
                      </a:r>
                      <a:endParaRPr kumimoji="1" lang="ja-JP" altLang="en-US" sz="2000" b="1" dirty="0"/>
                    </a:p>
                  </a:txBody>
                  <a:tcPr anchor="ctr">
                    <a:lnR w="12700" cap="flat" cmpd="sng" algn="ctr">
                      <a:solidFill>
                        <a:schemeClr val="tx1"/>
                      </a:solidFill>
                      <a:prstDash val="solid"/>
                      <a:round/>
                      <a:headEnd type="none" w="med" len="med"/>
                      <a:tailEnd type="none" w="med" len="med"/>
                    </a:lnR>
                  </a:tcPr>
                </a:tc>
                <a:tc>
                  <a:txBody>
                    <a:bodyPr/>
                    <a:lstStyle/>
                    <a:p>
                      <a:pPr algn="ctr"/>
                      <a:r>
                        <a:rPr kumimoji="1" lang="en-US" altLang="ja-JP" sz="3600" b="1" dirty="0">
                          <a:solidFill>
                            <a:schemeClr val="tx1"/>
                          </a:solidFill>
                        </a:rPr>
                        <a:t>2</a:t>
                      </a:r>
                      <a:endParaRPr kumimoji="1" lang="ja-JP" altLang="en-US" sz="3600" b="1" dirty="0">
                        <a:solidFill>
                          <a:schemeClr val="tx1"/>
                        </a:solidFill>
                      </a:endParaRPr>
                    </a:p>
                  </a:txBody>
                  <a:tcPr anchor="ctr">
                    <a:lnL w="12700" cap="flat" cmpd="sng" algn="ctr">
                      <a:solidFill>
                        <a:schemeClr val="tx1"/>
                      </a:solidFill>
                      <a:prstDash val="solid"/>
                      <a:round/>
                      <a:headEnd type="none" w="med" len="med"/>
                      <a:tailEnd type="none" w="med" len="med"/>
                    </a:lnL>
                  </a:tcPr>
                </a:tc>
                <a:tc>
                  <a:txBody>
                    <a:bodyPr/>
                    <a:lstStyle/>
                    <a:p>
                      <a:pPr algn="ctr"/>
                      <a:r>
                        <a:rPr kumimoji="1" lang="en-US" altLang="ja-JP" sz="3600" b="1" dirty="0">
                          <a:solidFill>
                            <a:schemeClr val="tx1"/>
                          </a:solidFill>
                        </a:rPr>
                        <a:t>11</a:t>
                      </a:r>
                      <a:endParaRPr kumimoji="1" lang="ja-JP" altLang="en-US" sz="3600" b="1" dirty="0">
                        <a:solidFill>
                          <a:schemeClr val="tx1"/>
                        </a:solidFill>
                      </a:endParaRPr>
                    </a:p>
                  </a:txBody>
                  <a:tcPr anchor="ctr"/>
                </a:tc>
                <a:tc>
                  <a:txBody>
                    <a:bodyPr/>
                    <a:lstStyle/>
                    <a:p>
                      <a:pPr algn="ctr"/>
                      <a:r>
                        <a:rPr kumimoji="1" lang="en-US" altLang="ja-JP" sz="3600" b="1" dirty="0">
                          <a:solidFill>
                            <a:schemeClr val="tx1"/>
                          </a:solidFill>
                        </a:rPr>
                        <a:t>5</a:t>
                      </a:r>
                      <a:endParaRPr kumimoji="1" lang="ja-JP" altLang="en-US" sz="3600" b="1" dirty="0">
                        <a:solidFill>
                          <a:schemeClr val="tx1"/>
                        </a:solidFill>
                      </a:endParaRPr>
                    </a:p>
                  </a:txBody>
                  <a:tcPr anchor="ctr"/>
                </a:tc>
                <a:extLst>
                  <a:ext uri="{0D108BD9-81ED-4DB2-BD59-A6C34878D82A}">
                    <a16:rowId xmlns:a16="http://schemas.microsoft.com/office/drawing/2014/main" val="1240323025"/>
                  </a:ext>
                </a:extLst>
              </a:tr>
            </a:tbl>
          </a:graphicData>
        </a:graphic>
      </p:graphicFrame>
    </p:spTree>
    <p:extLst>
      <p:ext uri="{BB962C8B-B14F-4D97-AF65-F5344CB8AC3E}">
        <p14:creationId xmlns:p14="http://schemas.microsoft.com/office/powerpoint/2010/main" val="42243846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Howard · SlidesMania</Template>
  <TotalTime>36884</TotalTime>
  <Words>3718</Words>
  <Application>Microsoft Office PowerPoint</Application>
  <PresentationFormat>ワイド画面</PresentationFormat>
  <Paragraphs>265</Paragraphs>
  <Slides>15</Slides>
  <Notes>15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ＭＳ ゴシック</vt:lpstr>
      <vt:lpstr>游ゴシック</vt:lpstr>
      <vt:lpstr>游ゴシック Light</vt:lpstr>
      <vt:lpstr>游明朝</vt:lpstr>
      <vt:lpstr>Arial</vt:lpstr>
      <vt:lpstr>Century</vt:lpstr>
      <vt:lpstr>Courier New</vt:lpstr>
      <vt:lpstr>Wingdings</vt:lpstr>
      <vt:lpstr>Office テーマ</vt:lpstr>
      <vt:lpstr>大規模言語モデルによる分散表現を用いた国会議員の発言の量的・質的な要約の検討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研究概要</dc:title>
  <dc:creator>瓜田 壮一郎</dc:creator>
  <cp:lastModifiedBy>壮一郎 瓜田</cp:lastModifiedBy>
  <cp:revision>249</cp:revision>
  <dcterms:created xsi:type="dcterms:W3CDTF">2023-05-30T06:46:26Z</dcterms:created>
  <dcterms:modified xsi:type="dcterms:W3CDTF">2023-12-27T06:11:47Z</dcterms:modified>
</cp:coreProperties>
</file>