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1" r:id="rId17"/>
    <p:sldId id="28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tx1"/>
                </a:solidFill>
              </a:rPr>
              <a:t>嘴炮川普的</a:t>
            </a:r>
            <a:r>
              <a:rPr lang="en-US" altLang="zh-CN">
                <a:solidFill>
                  <a:schemeClr val="tx1"/>
                </a:solidFill>
              </a:rPr>
              <a:t>Twitter</a:t>
            </a:r>
            <a:r>
              <a:rPr lang="zh-CN" altLang="en-US">
                <a:solidFill>
                  <a:schemeClr val="tx1"/>
                </a:solidFill>
              </a:rPr>
              <a:t>之旅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--------Trump</a:t>
            </a:r>
            <a:r>
              <a:rPr lang="zh-CN" altLang="en-US"/>
              <a:t>的</a:t>
            </a:r>
            <a:r>
              <a:rPr lang="en-US" altLang="zh-CN"/>
              <a:t>Twitter</a:t>
            </a:r>
            <a:r>
              <a:rPr lang="zh-CN" altLang="en-US"/>
              <a:t>内容抓取与分析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3355" y="404495"/>
            <a:ext cx="676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最高转发</a:t>
            </a:r>
            <a:r>
              <a:rPr lang="en-US" altLang="zh-CN" sz="3600"/>
              <a:t>Twitter</a:t>
            </a:r>
            <a:endParaRPr lang="zh-CN" altLang="en-US" sz="3600"/>
          </a:p>
        </p:txBody>
      </p:sp>
      <p:pic>
        <p:nvPicPr>
          <p:cNvPr id="5" name="FraudNewsCNN FNN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858645" y="1049655"/>
            <a:ext cx="8474710" cy="4904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9067" t="7291" r="8670" b="6086"/>
          <a:stretch>
            <a:fillRect/>
          </a:stretch>
        </p:blipFill>
        <p:spPr>
          <a:xfrm>
            <a:off x="1145540" y="1298575"/>
            <a:ext cx="9900285" cy="51257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内容中出现频率最高的词语</a:t>
            </a:r>
            <a:endParaRPr lang="zh-CN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7110" y="641350"/>
            <a:ext cx="464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分析结果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302510" y="2141220"/>
            <a:ext cx="71361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政治人物：巴拉克奥巴马、希拉里克林顿</a:t>
            </a:r>
            <a:endParaRPr lang="zh-CN" altLang="en-US" sz="2800"/>
          </a:p>
          <a:p>
            <a:pPr algn="l"/>
            <a:r>
              <a:rPr lang="zh-CN" altLang="en-US" sz="2800"/>
              <a:t>政治方向：工作、就业</a:t>
            </a:r>
            <a:endParaRPr lang="zh-CN" altLang="en-US" sz="2800"/>
          </a:p>
          <a:p>
            <a:pPr algn="l"/>
            <a:r>
              <a:rPr lang="zh-CN" altLang="en-US" sz="2800"/>
              <a:t>运动：高尔夫</a:t>
            </a:r>
            <a:endParaRPr lang="zh-CN" altLang="en-US" sz="2800"/>
          </a:p>
          <a:p>
            <a:pPr algn="l"/>
            <a:r>
              <a:rPr lang="zh-CN" altLang="en-US" sz="2800"/>
              <a:t>新闻媒体：福克斯新闻网、</a:t>
            </a:r>
            <a:r>
              <a:rPr lang="en-US" altLang="zh-CN" sz="2800"/>
              <a:t>CNN</a:t>
            </a:r>
            <a:r>
              <a:rPr lang="zh-CN" altLang="en-US" sz="2800"/>
              <a:t>新闻</a:t>
            </a:r>
            <a:endParaRPr lang="zh-CN" altLang="en-US" sz="2800"/>
          </a:p>
          <a:p>
            <a:pPr algn="l"/>
            <a:r>
              <a:rPr lang="zh-CN" altLang="en-US" sz="2800"/>
              <a:t>口号：</a:t>
            </a:r>
            <a:r>
              <a:rPr lang="en-US" altLang="zh-CN" sz="2800"/>
              <a:t>MakeAmericanGreatAgain</a:t>
            </a:r>
            <a:r>
              <a:rPr lang="zh-CN" altLang="en-US" sz="2800"/>
              <a:t>、</a:t>
            </a:r>
            <a:r>
              <a:rPr lang="en-US" altLang="zh-CN" sz="2800"/>
              <a:t>Trump2016</a:t>
            </a:r>
            <a:endParaRPr lang="zh-CN" altLang="en-US" sz="2800"/>
          </a:p>
          <a:p>
            <a:pPr algn="l"/>
            <a:r>
              <a:rPr lang="zh-CN" altLang="en-US" sz="2800"/>
              <a:t>国家：</a:t>
            </a:r>
            <a:r>
              <a:rPr lang="zh-CN" altLang="en-US" sz="2800">
                <a:solidFill>
                  <a:srgbClr val="FF0000"/>
                </a:solidFill>
              </a:rPr>
              <a:t>中国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</a:t>
            </a:r>
            <a:r>
              <a:rPr lang="en-US" altLang="zh-CN" sz="3600"/>
              <a:t>@</a:t>
            </a:r>
            <a:r>
              <a:rPr lang="zh-CN" altLang="en-US" sz="3600"/>
              <a:t>频率最高的人物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9265" t="8579" r="8436" b="6529"/>
          <a:stretch>
            <a:fillRect/>
          </a:stretch>
        </p:blipFill>
        <p:spPr>
          <a:xfrm>
            <a:off x="905510" y="1102360"/>
            <a:ext cx="10606405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06470" y="641350"/>
            <a:ext cx="5179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@</a:t>
            </a:r>
            <a:r>
              <a:rPr lang="zh-CN" altLang="en-US" sz="3600"/>
              <a:t>的人物属性分析结果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0257" t="7182" r="25136" b="12507"/>
          <a:stretch>
            <a:fillRect/>
          </a:stretch>
        </p:blipFill>
        <p:spPr>
          <a:xfrm>
            <a:off x="3186430" y="1286510"/>
            <a:ext cx="5819775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32635" y="599440"/>
            <a:ext cx="7675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@</a:t>
            </a:r>
            <a:r>
              <a:rPr lang="zh-CN" altLang="en-US" sz="3600"/>
              <a:t>的人物对</a:t>
            </a:r>
            <a:r>
              <a:rPr lang="en-US" altLang="zh-CN" sz="3600"/>
              <a:t>Trump</a:t>
            </a:r>
            <a:r>
              <a:rPr lang="zh-CN" altLang="en-US" sz="3600"/>
              <a:t>的</a:t>
            </a:r>
            <a:r>
              <a:rPr lang="zh-CN" altLang="en-US" sz="3600"/>
              <a:t>态度</a:t>
            </a:r>
            <a:r>
              <a:rPr lang="zh-CN" altLang="en-US" sz="3600"/>
              <a:t>分析结果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9165" t="7039" r="26890" b="11336"/>
          <a:stretch>
            <a:fillRect/>
          </a:stretch>
        </p:blipFill>
        <p:spPr>
          <a:xfrm>
            <a:off x="3133090" y="1427480"/>
            <a:ext cx="5474970" cy="4999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对于</a:t>
            </a:r>
            <a:r>
              <a:rPr lang="en-US" altLang="zh-CN" sz="3600"/>
              <a:t>Trump</a:t>
            </a:r>
            <a:r>
              <a:rPr lang="zh-CN" altLang="en-US" sz="3600"/>
              <a:t>的作用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当</a:t>
            </a:r>
            <a:r>
              <a:rPr lang="en-US" altLang="zh-CN" sz="2800"/>
              <a:t>Trump@</a:t>
            </a:r>
            <a:r>
              <a:rPr lang="zh-CN" altLang="en-US" sz="2800"/>
              <a:t>某些人的时候，不要怀疑，他八成要开始怼人了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中提及的国家及其占比</a:t>
            </a:r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18292" t="5906" r="13490" b="9838"/>
          <a:stretch>
            <a:fillRect/>
          </a:stretch>
        </p:blipFill>
        <p:spPr>
          <a:xfrm>
            <a:off x="3190875" y="1049655"/>
            <a:ext cx="5810885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中对日本</a:t>
            </a:r>
            <a:r>
              <a:rPr lang="zh-CN" altLang="en-US" sz="3600"/>
              <a:t>的态度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3688" t="2607" r="22760" b="8922"/>
          <a:stretch>
            <a:fillRect/>
          </a:stretch>
        </p:blipFill>
        <p:spPr>
          <a:xfrm>
            <a:off x="3973830" y="1255395"/>
            <a:ext cx="4470400" cy="5458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中对日本的态度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关键字：共建更好的军事关系</a:t>
            </a:r>
            <a:r>
              <a:rPr lang="zh-CN" altLang="en-US" sz="2800"/>
              <a:t>、新PPP协定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406400"/>
            <a:ext cx="8024495" cy="604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中对英国</a:t>
            </a:r>
            <a:r>
              <a:rPr lang="zh-CN" altLang="en-US" sz="3600"/>
              <a:t>的态度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0917" t="3453" r="16531" b="10980"/>
          <a:stretch>
            <a:fillRect/>
          </a:stretch>
        </p:blipFill>
        <p:spPr>
          <a:xfrm>
            <a:off x="3479800" y="1049655"/>
            <a:ext cx="5457825" cy="55175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中对英</a:t>
            </a:r>
            <a:r>
              <a:rPr lang="zh-CN" altLang="en-US" sz="3600"/>
              <a:t>国的态度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关键字：迎光临白宫、超级碗、英国新闻</a:t>
            </a:r>
            <a:endParaRPr lang="zh-CN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中对俄罗斯</a:t>
            </a:r>
            <a:r>
              <a:rPr lang="zh-CN" altLang="en-US" sz="3600"/>
              <a:t>的态度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2448" t="5990" r="10938" b="9739"/>
          <a:stretch>
            <a:fillRect/>
          </a:stretch>
        </p:blipFill>
        <p:spPr>
          <a:xfrm>
            <a:off x="3060700" y="1421130"/>
            <a:ext cx="6071235" cy="4935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中对俄罗斯</a:t>
            </a:r>
            <a:r>
              <a:rPr lang="zh-CN" altLang="en-US" sz="3600"/>
              <a:t>的态度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关键字：双边关系、间谍事件、Russia and the world has already started to respect us again!</a:t>
            </a:r>
            <a:endParaRPr lang="zh-CN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中对中国的态度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3979" t="5708" r="20396" b="10106"/>
          <a:stretch>
            <a:fillRect/>
          </a:stretch>
        </p:blipFill>
        <p:spPr>
          <a:xfrm>
            <a:off x="3940175" y="1049655"/>
            <a:ext cx="453834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中对中国的态度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关键字：批评了奥巴马、布什的对中国政策，声明中国在非洲的军事威胁，抵制中国货</a:t>
            </a:r>
            <a:endParaRPr lang="zh-CN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</a:t>
            </a:r>
            <a:r>
              <a:rPr lang="en-US" altLang="zh-CN" sz="3600"/>
              <a:t>Trump</a:t>
            </a:r>
            <a:r>
              <a:rPr lang="zh-CN" altLang="en-US" sz="3600"/>
              <a:t>人物画像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874520" y="2117090"/>
            <a:ext cx="84435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1. </a:t>
            </a:r>
            <a:r>
              <a:rPr lang="zh-CN" altLang="en-US" sz="2800"/>
              <a:t>对传统媒体不友好。</a:t>
            </a:r>
            <a:endParaRPr lang="zh-CN" altLang="en-US" sz="2800"/>
          </a:p>
          <a:p>
            <a:pPr algn="l"/>
            <a:r>
              <a:rPr lang="en-US" altLang="zh-CN" sz="2800"/>
              <a:t>2. </a:t>
            </a:r>
            <a:r>
              <a:rPr lang="zh-CN" altLang="en-US" sz="2800"/>
              <a:t>可能喜欢打高尔夫。</a:t>
            </a:r>
            <a:endParaRPr lang="zh-CN" altLang="en-US" sz="2800"/>
          </a:p>
          <a:p>
            <a:pPr algn="l"/>
            <a:r>
              <a:rPr lang="en-US" altLang="zh-CN" sz="2800"/>
              <a:t>3. </a:t>
            </a:r>
            <a:r>
              <a:rPr lang="zh-CN" altLang="en-US" sz="2800"/>
              <a:t>政治上对传统盟友很友好，对新兴大国进行抵制与打压。</a:t>
            </a:r>
            <a:endParaRPr lang="zh-CN" altLang="en-US" sz="2800"/>
          </a:p>
          <a:p>
            <a:pPr algn="l"/>
            <a:r>
              <a:rPr lang="en-US" altLang="zh-CN" sz="2800"/>
              <a:t>4. </a:t>
            </a:r>
            <a:r>
              <a:rPr lang="zh-CN" altLang="en-US" sz="2800"/>
              <a:t>对前几任总统的政策有所不满</a:t>
            </a:r>
            <a:r>
              <a:rPr lang="zh-CN" altLang="en-US" sz="2800"/>
              <a:t>。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904875"/>
            <a:ext cx="941070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7110" y="641350"/>
            <a:ext cx="464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爬取信息介绍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042670" y="2275205"/>
            <a:ext cx="10290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/>
              <a:t>    </a:t>
            </a:r>
            <a:r>
              <a:rPr lang="zh-CN" altLang="en-US" sz="3600"/>
              <a:t>爬取了</a:t>
            </a:r>
            <a:r>
              <a:rPr lang="zh-CN" altLang="en-US" sz="3600">
                <a:solidFill>
                  <a:srgbClr val="FF0000"/>
                </a:solidFill>
              </a:rPr>
              <a:t>2009/5/5 2:54:25</a:t>
            </a:r>
            <a:r>
              <a:rPr lang="zh-CN" altLang="en-US" sz="3600"/>
              <a:t>（美国东部时间）到</a:t>
            </a:r>
            <a:r>
              <a:rPr lang="zh-CN" altLang="en-US" sz="3600">
                <a:solidFill>
                  <a:srgbClr val="FF0000"/>
                </a:solidFill>
              </a:rPr>
              <a:t>2018/7/13 1:53:20</a:t>
            </a:r>
            <a:r>
              <a:rPr lang="zh-CN" altLang="en-US" sz="3600"/>
              <a:t>的共计</a:t>
            </a:r>
            <a:r>
              <a:rPr lang="zh-CN" altLang="en-US" sz="3600">
                <a:solidFill>
                  <a:srgbClr val="FF0000"/>
                </a:solidFill>
              </a:rPr>
              <a:t>34737</a:t>
            </a:r>
            <a:r>
              <a:rPr lang="zh-CN" altLang="en-US" sz="3600"/>
              <a:t>条推特。</a:t>
            </a:r>
            <a:endParaRPr lang="zh-CN" altLang="en-US" sz="3600"/>
          </a:p>
          <a:p>
            <a:pPr algn="l"/>
            <a:r>
              <a:rPr lang="zh-CN" altLang="en-US" sz="3600"/>
              <a:t>    爬取的内容格式包括对应的</a:t>
            </a:r>
            <a:r>
              <a:rPr lang="en-US" altLang="zh-CN" sz="3600"/>
              <a:t>Twitter ID</a:t>
            </a:r>
            <a:r>
              <a:rPr lang="zh-CN" altLang="en-US" sz="3600"/>
              <a:t>、</a:t>
            </a:r>
            <a:r>
              <a:rPr lang="en-US" altLang="zh-CN" sz="3600"/>
              <a:t>Twitter</a:t>
            </a:r>
            <a:endParaRPr lang="en-US" altLang="zh-CN" sz="3600"/>
          </a:p>
          <a:p>
            <a:pPr algn="l"/>
            <a:r>
              <a:rPr lang="zh-CN" altLang="en-US" sz="3600"/>
              <a:t>内容、创立时间、转发数量</a:t>
            </a:r>
            <a:r>
              <a:rPr lang="zh-CN" altLang="en-US" sz="3600"/>
              <a:t>与喜欢数量。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8100" y="227330"/>
            <a:ext cx="676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发</a:t>
            </a:r>
            <a:r>
              <a:rPr lang="en-US" altLang="zh-CN" sz="3600"/>
              <a:t>Twitter</a:t>
            </a:r>
            <a:r>
              <a:rPr lang="zh-CN" altLang="en-US" sz="3600"/>
              <a:t>时间段分析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428" t="5193" r="8269"/>
          <a:stretch>
            <a:fillRect/>
          </a:stretch>
        </p:blipFill>
        <p:spPr>
          <a:xfrm>
            <a:off x="2465705" y="791210"/>
            <a:ext cx="6989445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7110" y="641350"/>
            <a:ext cx="464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分析结果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839085" y="2402840"/>
            <a:ext cx="63601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凌晨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00</a:t>
            </a:r>
            <a:r>
              <a:rPr lang="zh-CN" altLang="en-US" sz="2400"/>
              <a:t>到</a:t>
            </a:r>
            <a:r>
              <a:rPr lang="en-US" altLang="zh-CN" sz="2400"/>
              <a:t>3</a:t>
            </a:r>
            <a:r>
              <a:rPr lang="zh-CN" altLang="en-US" sz="2400"/>
              <a:t>：</a:t>
            </a:r>
            <a:r>
              <a:rPr lang="en-US" altLang="zh-CN" sz="2400"/>
              <a:t>00</a:t>
            </a:r>
            <a:r>
              <a:rPr lang="zh-CN" altLang="en-US" sz="2400"/>
              <a:t>之间有一个发推小高峰</a:t>
            </a:r>
            <a:endParaRPr lang="zh-CN" altLang="en-US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下午</a:t>
            </a:r>
            <a:r>
              <a:rPr lang="en-US" altLang="zh-CN" sz="2400"/>
              <a:t>13</a:t>
            </a:r>
            <a:r>
              <a:rPr lang="zh-CN" altLang="en-US" sz="2400"/>
              <a:t>：</a:t>
            </a:r>
            <a:r>
              <a:rPr lang="en-US" altLang="zh-CN" sz="2400"/>
              <a:t>00</a:t>
            </a:r>
            <a:r>
              <a:rPr lang="zh-CN" altLang="en-US" sz="2400"/>
              <a:t>到</a:t>
            </a:r>
            <a:r>
              <a:rPr lang="en-US" altLang="zh-CN" sz="2400"/>
              <a:t>14</a:t>
            </a:r>
            <a:r>
              <a:rPr lang="zh-CN" altLang="en-US" sz="2400"/>
              <a:t>：</a:t>
            </a:r>
            <a:r>
              <a:rPr lang="en-US" altLang="zh-CN" sz="2400"/>
              <a:t>00</a:t>
            </a:r>
            <a:r>
              <a:rPr lang="zh-CN" altLang="en-US" sz="2400"/>
              <a:t>有一个发推较高峰</a:t>
            </a:r>
            <a:endParaRPr lang="zh-CN" altLang="en-US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晚上</a:t>
            </a:r>
            <a:r>
              <a:rPr lang="en-US" altLang="zh-CN" sz="2400"/>
              <a:t>19</a:t>
            </a:r>
            <a:r>
              <a:rPr lang="zh-CN" altLang="en-US" sz="2400"/>
              <a:t>：</a:t>
            </a:r>
            <a:r>
              <a:rPr lang="en-US" altLang="zh-CN" sz="2400"/>
              <a:t>30</a:t>
            </a:r>
            <a:r>
              <a:rPr lang="zh-CN" altLang="en-US" sz="2400"/>
              <a:t>到</a:t>
            </a:r>
            <a:r>
              <a:rPr lang="en-US" altLang="zh-CN" sz="2400"/>
              <a:t>20</a:t>
            </a:r>
            <a:r>
              <a:rPr lang="zh-CN" altLang="en-US" sz="2400"/>
              <a:t>：</a:t>
            </a:r>
            <a:r>
              <a:rPr lang="en-US" altLang="zh-CN" sz="2400"/>
              <a:t>30</a:t>
            </a:r>
            <a:r>
              <a:rPr lang="zh-CN" altLang="en-US" sz="2400"/>
              <a:t>有一个发推最高峰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807" r="7750"/>
          <a:stretch>
            <a:fillRect/>
          </a:stretch>
        </p:blipFill>
        <p:spPr>
          <a:xfrm>
            <a:off x="2558415" y="1134110"/>
            <a:ext cx="7074535" cy="5339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13355" y="404495"/>
            <a:ext cx="676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发</a:t>
            </a:r>
            <a:r>
              <a:rPr lang="en-US" altLang="zh-CN" sz="3600"/>
              <a:t>Twitter</a:t>
            </a:r>
            <a:r>
              <a:rPr lang="zh-CN" altLang="en-US" sz="3600"/>
              <a:t>增速</a:t>
            </a:r>
            <a:r>
              <a:rPr lang="zh-CN" altLang="en-US" sz="3600"/>
              <a:t>分析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7110" y="641350"/>
            <a:ext cx="464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分析结果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527935" y="2504440"/>
            <a:ext cx="713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2012</a:t>
            </a:r>
            <a:r>
              <a:rPr lang="zh-CN" altLang="en-US" sz="2400"/>
              <a:t>年到</a:t>
            </a:r>
            <a:r>
              <a:rPr lang="en-US" altLang="zh-CN" sz="2400"/>
              <a:t>2016</a:t>
            </a:r>
            <a:r>
              <a:rPr lang="zh-CN" altLang="en-US" sz="2400"/>
              <a:t>年间沉迷发推无法自拔，增速最快。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3355" y="404495"/>
            <a:ext cx="676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最高赞</a:t>
            </a:r>
            <a:r>
              <a:rPr lang="en-US" altLang="zh-CN" sz="3600"/>
              <a:t>Twitter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1173480"/>
            <a:ext cx="8609965" cy="5085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演示</Application>
  <PresentationFormat>宽屏</PresentationFormat>
  <Paragraphs>84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王新硕</cp:lastModifiedBy>
  <cp:revision>4</cp:revision>
  <dcterms:created xsi:type="dcterms:W3CDTF">2018-07-14T07:13:20Z</dcterms:created>
  <dcterms:modified xsi:type="dcterms:W3CDTF">2018-07-14T08:30:00Z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