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a6c1602ad_1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3a6c1602a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a6c1602ad_1_4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a6c1602ad_1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a6c1602ad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a6c1602a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a6c1602a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3a6c160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a6c1602ad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3a6c1602a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Custom layout 2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1"/>
            <a:ext cx="7038765" cy="5138761"/>
            <a:chOff x="3388635" y="43347"/>
            <a:chExt cx="5755327" cy="4201767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idx="12" type="sldNum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Google Shape;157;p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b="1" i="0" lang="en-GB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br>
              <a:rPr b="1" i="0" lang="en-GB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2"/>
          <p:cNvSpPr txBox="1"/>
          <p:nvPr>
            <p:ph idx="1" type="subTitle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b="0" i="0" lang="en-GB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-GB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lang="en-GB" sz="2400">
                <a:latin typeface="Arial"/>
                <a:ea typeface="Arial"/>
                <a:cs typeface="Arial"/>
                <a:sym typeface="Arial"/>
              </a:rPr>
              <a:t>Drawbacks </a:t>
            </a:r>
            <a:r>
              <a:rPr b="1" lang="en-GB" sz="2400"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 </a:t>
            </a:r>
            <a:endParaRPr b="1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-76200" y="673550"/>
            <a:ext cx="9144000" cy="42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Developers must deal with the additional complexity of creating a distributed system.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Developer tools/IDEs are oriented on building monolithic applications and don’t provide explicit support for developing distributed applications.</a:t>
            </a:r>
            <a:endParaRPr sz="1800">
              <a:solidFill>
                <a:srgbClr val="333333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Testing is more difficult</a:t>
            </a:r>
            <a:endParaRPr sz="1800">
              <a:solidFill>
                <a:srgbClr val="333333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Developers must implement the inter-service communication mechanism.</a:t>
            </a:r>
            <a:endParaRPr sz="1800">
              <a:solidFill>
                <a:srgbClr val="333333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Implementing use cases that span multiple services without using distributed transactions is difficult</a:t>
            </a:r>
            <a:endParaRPr sz="1800">
              <a:solidFill>
                <a:srgbClr val="333333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Implementing use cases that span multiple services requires careful coordination between the teams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>
                <a:solidFill>
                  <a:srgbClr val="333333"/>
                </a:solidFill>
              </a:rPr>
              <a:t>Deployment complexity. In production, there is also the operational complexity of deploying and managing a system comprised of many different service types.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>
                <a:solidFill>
                  <a:srgbClr val="333333"/>
                </a:solidFill>
              </a:rPr>
              <a:t>Increased memory consumption. </a:t>
            </a:r>
            <a:endParaRPr sz="1800">
              <a:solidFill>
                <a:srgbClr val="333333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Breaking a monolithic application to microservices</a:t>
            </a:r>
            <a:endParaRPr b="1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075" y="882375"/>
            <a:ext cx="6574100" cy="41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and Microservice 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-60148" y="7197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 implements a set of distinct features or functionality, such as order management, customer management, etc.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mini-application that has its own hexagonal architecture consisting of business logic along with various adapters.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microservices would expose an API that’s consumed by other microservices or by the application’s clients. Other microservices might implement a web UI.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runtime, each instance is often a cloud virtual machine (VM) or a Docker container.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Characteristics of Microservices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38" y="856963"/>
            <a:ext cx="74771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Characteristics of Microservices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Decentralized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 architectures are distributed systems with decentralized data management. They don’t rely on a unifying schema in a central database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components in a microservices architecture can be changed, upgraded, or replaced independently without affecting the functioning of other components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one thing well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microservice component is designed for a set of capabilities and focuses on a specific domain.</a:t>
            </a: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Characteristics of Microservices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Polyglot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 architectures take a heterogeneous approach to operating systems, programming languages, data stores, and tools.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 box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hide the details of their complexity from other components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build it; you run it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team responsible for building a service is also responsible for operating and maintaining it in production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Benefits of Microservices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1F3D5C"/>
                </a:solidFill>
                <a:latin typeface="Arial"/>
                <a:ea typeface="Arial"/>
                <a:cs typeface="Arial"/>
                <a:sym typeface="Arial"/>
              </a:rPr>
              <a:t>Agility</a:t>
            </a:r>
            <a:endParaRPr b="0" i="0" sz="1800" u="none" cap="none" strike="noStrik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1F3D5C"/>
                </a:solidFill>
                <a:latin typeface="Arial"/>
                <a:ea typeface="Arial"/>
                <a:cs typeface="Arial"/>
                <a:sym typeface="Arial"/>
              </a:rPr>
              <a:t>Flexible Scaling</a:t>
            </a:r>
            <a:endParaRPr b="0" i="0" sz="1800" u="none" cap="none" strike="noStrik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1F3D5C"/>
                </a:solidFill>
                <a:latin typeface="Arial"/>
                <a:ea typeface="Arial"/>
                <a:cs typeface="Arial"/>
                <a:sym typeface="Arial"/>
              </a:rPr>
              <a:t>Easy Deployment</a:t>
            </a:r>
            <a:endParaRPr b="0" i="0" sz="1800" u="none" cap="none" strike="noStrik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1F3D5C"/>
                </a:solidFill>
                <a:latin typeface="Arial"/>
                <a:ea typeface="Arial"/>
                <a:cs typeface="Arial"/>
                <a:sym typeface="Arial"/>
              </a:rPr>
              <a:t>Technological Freedom</a:t>
            </a:r>
            <a:endParaRPr b="0" i="0" sz="1800" u="none" cap="none" strike="noStrik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1F3D5C"/>
                </a:solidFill>
                <a:latin typeface="Arial"/>
                <a:ea typeface="Arial"/>
                <a:cs typeface="Arial"/>
                <a:sym typeface="Arial"/>
              </a:rPr>
              <a:t>Reusable Code</a:t>
            </a:r>
            <a:endParaRPr b="0" i="0" sz="1800" u="none" cap="none" strike="noStrik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1F3D5C"/>
                </a:solidFill>
                <a:latin typeface="Arial"/>
                <a:ea typeface="Arial"/>
                <a:cs typeface="Arial"/>
                <a:sym typeface="Arial"/>
              </a:rPr>
              <a:t>Resilience</a:t>
            </a:r>
            <a:endParaRPr b="0" i="0" sz="1800" u="none" cap="none" strike="noStrik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type="title"/>
          </p:nvPr>
        </p:nvSpPr>
        <p:spPr>
          <a:xfrm>
            <a:off x="82500" y="708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Decompose by business capability</a:t>
            </a:r>
            <a:endParaRPr b="1"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-76200" y="673550"/>
            <a:ext cx="9144000" cy="42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290" name="Google Shape;2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808975"/>
            <a:ext cx="74676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b="0" i="0" lang="en-GB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gerian"/>
              <a:buNone/>
            </a:pPr>
            <a:r>
              <a:rPr b="1" i="0" lang="en-GB" sz="32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THANK YOU !</a:t>
            </a:r>
            <a:endParaRPr b="1" i="0" sz="3200" u="none" cap="none" strike="noStrike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675" y="4043475"/>
            <a:ext cx="8856225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Monolithic Architecture</a:t>
            </a:r>
            <a:endParaRPr b="1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000" y="780500"/>
            <a:ext cx="5430226" cy="43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Monolithic Architecture Features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-11848" y="636595"/>
            <a:ext cx="9264368" cy="4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Easy to Build and Maintain Applications</a:t>
            </a:r>
            <a:endParaRPr b="0" i="0" sz="1800" u="none" cap="none" strike="noStrik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Provides Continuous Delivery</a:t>
            </a:r>
            <a:endParaRPr b="0" i="0" sz="1800" u="none" cap="none" strike="noStrik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Flexibility to Use Various Tools for the Required Task</a:t>
            </a:r>
            <a:endParaRPr b="0" i="0" sz="1800" u="none" cap="none" strike="noStrik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Offers Cross-Team Coordination</a:t>
            </a:r>
            <a:endParaRPr b="0" i="0" sz="1800" u="none" cap="none" strike="noStrik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Provides High-Quality Code</a:t>
            </a:r>
            <a:endParaRPr b="0" i="0" sz="1800" u="none" cap="none" strike="noStrik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Provides Granular Scaling</a:t>
            </a:r>
            <a:endParaRPr b="0" i="0" sz="1800" u="none" cap="none" strike="noStrik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Reduces Risk</a:t>
            </a:r>
            <a:endParaRPr b="0" i="0" sz="1800" u="none" cap="none" strike="noStrik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Promotes Big Data Practices</a:t>
            </a:r>
            <a:endParaRPr b="0" i="0" sz="1800" u="none" cap="none" strike="noStrik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Use Minimal Resources With Reduced Cost of Ownership</a:t>
            </a:r>
            <a:endParaRPr b="0" i="0" sz="1800" u="none" cap="none" strike="noStrik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C6C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158700" y="995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Monolithic Architecture Challenges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Tolerance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Tightly Coupled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Redeploy entire application on each update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deployment is difficult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type="title"/>
          </p:nvPr>
        </p:nvSpPr>
        <p:spPr>
          <a:xfrm>
            <a:off x="-60150" y="99550"/>
            <a:ext cx="92643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Monolithic vs. Service Oriented Architecture vs. Microservices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00" y="798675"/>
            <a:ext cx="7140726" cy="40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</a:t>
            </a:r>
            <a:endParaRPr b="1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750" y="619050"/>
            <a:ext cx="6224975" cy="46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Oriented Architecture composed of loosely coupled elements that have bounded contexts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Oriented Architecture - Services communicate with each other over the network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Loosely Coupled Elements - You can update the services independently; updating one service doesn’t require changing any other services.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Bounded Contexts - Self-contained; you can update the code without knowing anything about the internals of other microservices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 - e-commerce application</a:t>
            </a:r>
            <a:endParaRPr b="1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619050"/>
            <a:ext cx="6938275" cy="45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lang="en-GB" sz="2400">
                <a:latin typeface="Arial"/>
                <a:ea typeface="Arial"/>
                <a:cs typeface="Arial"/>
                <a:sym typeface="Arial"/>
              </a:rPr>
              <a:t>Benefits of </a:t>
            </a: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 </a:t>
            </a:r>
            <a:endParaRPr b="1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-76200" y="673550"/>
            <a:ext cx="9144000" cy="42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Enables the continuous delivery and deployment of large, complex applications.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Better testability - services are smaller and faster to test</a:t>
            </a:r>
            <a:endParaRPr sz="1800">
              <a:solidFill>
                <a:srgbClr val="333333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Better deployability - services can be deployed independently</a:t>
            </a:r>
            <a:endParaRPr sz="1800">
              <a:solidFill>
                <a:srgbClr val="333333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It enables you to organize the development effort around multiple, auto teams.</a:t>
            </a:r>
            <a:endParaRPr sz="1800">
              <a:solidFill>
                <a:srgbClr val="333333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Each microservice is relatively small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Easier for a developer to understand</a:t>
            </a:r>
            <a:endParaRPr sz="1800">
              <a:solidFill>
                <a:srgbClr val="333333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The IDE is faster making developers more productive</a:t>
            </a:r>
            <a:endParaRPr sz="1800">
              <a:solidFill>
                <a:srgbClr val="333333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The application starts faster, which makes developers more productive, and speeds up deployments</a:t>
            </a:r>
            <a:endParaRPr sz="1800">
              <a:solidFill>
                <a:srgbClr val="333333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Improved fault isolation. If there is a memory leak in one service then only that service will be affected. The other services will continue to handle requests.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Eliminates any long-term commitment to a technology stack.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