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309" r:id="rId4"/>
    <p:sldId id="326" r:id="rId5"/>
    <p:sldId id="331" r:id="rId6"/>
    <p:sldId id="327" r:id="rId7"/>
    <p:sldId id="313" r:id="rId8"/>
    <p:sldId id="311" r:id="rId9"/>
    <p:sldId id="310" r:id="rId10"/>
    <p:sldId id="329" r:id="rId11"/>
    <p:sldId id="332" r:id="rId12"/>
    <p:sldId id="315" r:id="rId13"/>
    <p:sldId id="259" r:id="rId14"/>
    <p:sldId id="278" r:id="rId15"/>
    <p:sldId id="290" r:id="rId16"/>
    <p:sldId id="299" r:id="rId17"/>
    <p:sldId id="300" r:id="rId18"/>
    <p:sldId id="301" r:id="rId19"/>
    <p:sldId id="333" r:id="rId20"/>
    <p:sldId id="302" r:id="rId21"/>
    <p:sldId id="293" r:id="rId22"/>
    <p:sldId id="304" r:id="rId23"/>
    <p:sldId id="305" r:id="rId24"/>
    <p:sldId id="307" r:id="rId25"/>
    <p:sldId id="306" r:id="rId26"/>
    <p:sldId id="308" r:id="rId27"/>
    <p:sldId id="303" r:id="rId28"/>
    <p:sldId id="297" r:id="rId29"/>
    <p:sldId id="298" r:id="rId30"/>
    <p:sldId id="321" r:id="rId31"/>
    <p:sldId id="322" r:id="rId32"/>
    <p:sldId id="324" r:id="rId33"/>
    <p:sldId id="316" r:id="rId34"/>
    <p:sldId id="334" r:id="rId35"/>
    <p:sldId id="335" r:id="rId36"/>
    <p:sldId id="336" r:id="rId37"/>
    <p:sldId id="318" r:id="rId38"/>
    <p:sldId id="337" r:id="rId39"/>
    <p:sldId id="338" r:id="rId40"/>
    <p:sldId id="339" r:id="rId41"/>
    <p:sldId id="340" r:id="rId42"/>
    <p:sldId id="341" r:id="rId43"/>
    <p:sldId id="342" r:id="rId44"/>
    <p:sldId id="343" r:id="rId45"/>
    <p:sldId id="319" r:id="rId46"/>
    <p:sldId id="330" r:id="rId47"/>
    <p:sldId id="328" r:id="rId48"/>
    <p:sldId id="28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9A"/>
    <a:srgbClr val="6B89B6"/>
    <a:srgbClr val="F0F0F0"/>
    <a:srgbClr val="FA6B00"/>
    <a:srgbClr val="BB2B2A"/>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00" autoAdjust="0"/>
  </p:normalViewPr>
  <p:slideViewPr>
    <p:cSldViewPr snapToGrid="0">
      <p:cViewPr varScale="1">
        <p:scale>
          <a:sx n="62" d="100"/>
          <a:sy n="62" d="100"/>
        </p:scale>
        <p:origin x="9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t>2017/10/22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大家好，我是第三组的张奕，我们组另外两名成员是张成亮和马宙。</a:t>
            </a:r>
            <a:endParaRPr lang="en-US" altLang="zh-CN" dirty="0"/>
          </a:p>
          <a:p>
            <a:r>
              <a:rPr lang="zh-CN" altLang="en-US" dirty="0"/>
              <a:t>我们负责的主题是新词发现。</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13</a:t>
            </a:fld>
            <a:endParaRPr lang="zh-CN" altLang="en-US"/>
          </a:p>
        </p:txBody>
      </p:sp>
    </p:spTree>
    <p:extLst>
      <p:ext uri="{BB962C8B-B14F-4D97-AF65-F5344CB8AC3E}">
        <p14:creationId xmlns:p14="http://schemas.microsoft.com/office/powerpoint/2010/main" val="255817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总体上，新词发现的方法可以分为这么三种</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14</a:t>
            </a:fld>
            <a:endParaRPr lang="zh-CN" altLang="en-US"/>
          </a:p>
        </p:txBody>
      </p:sp>
    </p:spTree>
    <p:extLst>
      <p:ext uri="{BB962C8B-B14F-4D97-AF65-F5344CB8AC3E}">
        <p14:creationId xmlns:p14="http://schemas.microsoft.com/office/powerpoint/2010/main" val="116569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对于判断依据中提到的多次重复出现，需要有具体的指标进行刻画。因此提出了两个指标</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16</a:t>
            </a:fld>
            <a:endParaRPr lang="zh-CN" altLang="en-US"/>
          </a:p>
        </p:txBody>
      </p:sp>
    </p:spTree>
    <p:extLst>
      <p:ext uri="{BB962C8B-B14F-4D97-AF65-F5344CB8AC3E}">
        <p14:creationId xmlns:p14="http://schemas.microsoft.com/office/powerpoint/2010/main" val="125402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62C7C8-7AA6-4A52-BB5E-5955A7103426}" type="slidenum">
              <a:rPr lang="zh-CN" altLang="en-US" smtClean="0"/>
              <a:t>17</a:t>
            </a:fld>
            <a:endParaRPr lang="zh-CN" altLang="en-US"/>
          </a:p>
        </p:txBody>
      </p:sp>
    </p:spTree>
    <p:extLst>
      <p:ext uri="{BB962C8B-B14F-4D97-AF65-F5344CB8AC3E}">
        <p14:creationId xmlns:p14="http://schemas.microsoft.com/office/powerpoint/2010/main" val="155382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左邻字集合和右邻字集合，指的是一个词左边能够搭配的字或词的集合，或词右边搭配的字词集合，如 “被子”  盖被子，好被子，厚被子，，， </a:t>
            </a:r>
            <a:endParaRPr lang="en-US" altLang="zh-CN" sz="1200" dirty="0">
              <a:latin typeface="微软雅黑" panose="020B0503020204020204" pitchFamily="34" charset="-122"/>
              <a:ea typeface="微软雅黑" panose="020B0503020204020204" pitchFamily="34" charset="-122"/>
            </a:endParaRPr>
          </a:p>
          <a:p>
            <a:r>
              <a:rPr lang="zh-CN" altLang="en-US" sz="1200" b="0" i="0" kern="1200" dirty="0">
                <a:solidFill>
                  <a:schemeClr val="tx1"/>
                </a:solidFill>
                <a:effectLst/>
                <a:latin typeface="+mn-lt"/>
                <a:ea typeface="+mn-ea"/>
                <a:cs typeface="+mn-cs"/>
              </a:rPr>
              <a:t>考虑“被子”和“辈子”这两个片段。我们可以说“买被子”、“盖被子”、“进被子”、“好被子”、“这被子”等等，在“被子”前面加各种字；但“辈子”的用法却非常固定，除了“一辈子”、“这辈子”、“上辈子”、“下辈子”，基本上“辈子”前面不能加别的字了。“辈子”这个文本片段左边可以出现的字太有限，以至于直觉上我们可能会认为，“辈子”并不单独成词，真正成词的其实是“一辈子”、“这辈子”之类的整体。</a:t>
            </a:r>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18</a:t>
            </a:fld>
            <a:endParaRPr lang="zh-CN" altLang="en-US"/>
          </a:p>
        </p:txBody>
      </p:sp>
    </p:spTree>
    <p:extLst>
      <p:ext uri="{BB962C8B-B14F-4D97-AF65-F5344CB8AC3E}">
        <p14:creationId xmlns:p14="http://schemas.microsoft.com/office/powerpoint/2010/main" val="256737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“信息熵”是一个非常神奇的概念，它能够反映知道一个事件的结果后平均会给你带来多大的信息量。如果某个结果的发生概率为 </a:t>
            </a:r>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，当你知道它确实发生了，你得到的信息量就被定义为 </a:t>
            </a:r>
            <a:r>
              <a:rPr lang="en-US" altLang="zh-CN" sz="1200" b="0" i="0" kern="1200" dirty="0">
                <a:solidFill>
                  <a:schemeClr val="tx1"/>
                </a:solidFill>
                <a:effectLst/>
                <a:latin typeface="+mn-lt"/>
                <a:ea typeface="+mn-ea"/>
                <a:cs typeface="+mn-cs"/>
              </a:rPr>
              <a:t>– log(p)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越小，你得到的信息量就越大。如果一颗骰子的六个面分别是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，那么你知道了投掷的结果是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时可能并不会那么吃惊，它给你带来的信息量是 </a:t>
            </a:r>
            <a:r>
              <a:rPr lang="en-US" altLang="zh-CN" sz="1200" b="0" i="0" kern="1200" dirty="0">
                <a:solidFill>
                  <a:schemeClr val="tx1"/>
                </a:solidFill>
                <a:effectLst/>
                <a:latin typeface="+mn-lt"/>
                <a:ea typeface="+mn-ea"/>
                <a:cs typeface="+mn-cs"/>
              </a:rPr>
              <a:t>– log(1/2) </a:t>
            </a:r>
            <a:r>
              <a:rPr lang="zh-CN" altLang="en-US" sz="1200" b="0" i="0" kern="1200" dirty="0">
                <a:solidFill>
                  <a:schemeClr val="tx1"/>
                </a:solidFill>
                <a:effectLst/>
                <a:latin typeface="+mn-lt"/>
                <a:ea typeface="+mn-ea"/>
                <a:cs typeface="+mn-cs"/>
              </a:rPr>
              <a:t>，约为 </a:t>
            </a:r>
            <a:r>
              <a:rPr lang="en-US" altLang="zh-CN" sz="1200" b="0" i="0" kern="1200" dirty="0">
                <a:solidFill>
                  <a:schemeClr val="tx1"/>
                </a:solidFill>
                <a:effectLst/>
                <a:latin typeface="+mn-lt"/>
                <a:ea typeface="+mn-ea"/>
                <a:cs typeface="+mn-cs"/>
              </a:rPr>
              <a:t>0.693 </a:t>
            </a:r>
            <a:r>
              <a:rPr lang="zh-CN" altLang="en-US" sz="1200" b="0" i="0" kern="1200" dirty="0">
                <a:solidFill>
                  <a:schemeClr val="tx1"/>
                </a:solidFill>
                <a:effectLst/>
                <a:latin typeface="+mn-lt"/>
                <a:ea typeface="+mn-ea"/>
                <a:cs typeface="+mn-cs"/>
              </a:rPr>
              <a:t>。知道投掷结果是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，给你带来的信息量则是 </a:t>
            </a:r>
            <a:r>
              <a:rPr lang="en-US" altLang="zh-CN" sz="1200" b="0" i="0" kern="1200" dirty="0">
                <a:solidFill>
                  <a:schemeClr val="tx1"/>
                </a:solidFill>
                <a:effectLst/>
                <a:latin typeface="+mn-lt"/>
                <a:ea typeface="+mn-ea"/>
                <a:cs typeface="+mn-cs"/>
              </a:rPr>
              <a:t>– log(1/3) ≈ 1.0986 </a:t>
            </a:r>
            <a:r>
              <a:rPr lang="zh-CN" altLang="en-US" sz="1200" b="0" i="0" kern="1200" dirty="0">
                <a:solidFill>
                  <a:schemeClr val="tx1"/>
                </a:solidFill>
                <a:effectLst/>
                <a:latin typeface="+mn-lt"/>
                <a:ea typeface="+mn-ea"/>
                <a:cs typeface="+mn-cs"/>
              </a:rPr>
              <a:t>。知道投掷结果是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，给你带来的信息量则有 </a:t>
            </a:r>
            <a:r>
              <a:rPr lang="en-US" altLang="zh-CN" sz="1200" b="0" i="0" kern="1200" dirty="0">
                <a:solidFill>
                  <a:schemeClr val="tx1"/>
                </a:solidFill>
                <a:effectLst/>
                <a:latin typeface="+mn-lt"/>
                <a:ea typeface="+mn-ea"/>
                <a:cs typeface="+mn-cs"/>
              </a:rPr>
              <a:t>– log(1/6) ≈ 1.79 </a:t>
            </a:r>
            <a:r>
              <a:rPr lang="zh-CN" altLang="en-US" sz="1200" b="0" i="0" kern="1200" dirty="0">
                <a:solidFill>
                  <a:schemeClr val="tx1"/>
                </a:solidFill>
                <a:effectLst/>
                <a:latin typeface="+mn-lt"/>
                <a:ea typeface="+mn-ea"/>
                <a:cs typeface="+mn-cs"/>
              </a:rPr>
              <a:t>。但是，你只有 </a:t>
            </a:r>
            <a:r>
              <a:rPr lang="en-US" altLang="zh-CN" sz="1200" b="0" i="0" kern="1200" dirty="0">
                <a:solidFill>
                  <a:schemeClr val="tx1"/>
                </a:solidFill>
                <a:effectLst/>
                <a:latin typeface="+mn-lt"/>
                <a:ea typeface="+mn-ea"/>
                <a:cs typeface="+mn-cs"/>
              </a:rPr>
              <a:t>1/2 </a:t>
            </a:r>
            <a:r>
              <a:rPr lang="zh-CN" altLang="en-US" sz="1200" b="0" i="0" kern="1200" dirty="0">
                <a:solidFill>
                  <a:schemeClr val="tx1"/>
                </a:solidFill>
                <a:effectLst/>
                <a:latin typeface="+mn-lt"/>
                <a:ea typeface="+mn-ea"/>
                <a:cs typeface="+mn-cs"/>
              </a:rPr>
              <a:t>的机会得到 </a:t>
            </a:r>
            <a:r>
              <a:rPr lang="en-US" altLang="zh-CN" sz="1200" b="0" i="0" kern="1200" dirty="0">
                <a:solidFill>
                  <a:schemeClr val="tx1"/>
                </a:solidFill>
                <a:effectLst/>
                <a:latin typeface="+mn-lt"/>
                <a:ea typeface="+mn-ea"/>
                <a:cs typeface="+mn-cs"/>
              </a:rPr>
              <a:t>0.693 </a:t>
            </a:r>
            <a:r>
              <a:rPr lang="zh-CN" altLang="en-US" sz="1200" b="0" i="0" kern="1200" dirty="0">
                <a:solidFill>
                  <a:schemeClr val="tx1"/>
                </a:solidFill>
                <a:effectLst/>
                <a:latin typeface="+mn-lt"/>
                <a:ea typeface="+mn-ea"/>
                <a:cs typeface="+mn-cs"/>
              </a:rPr>
              <a:t>的信息量，只有 </a:t>
            </a:r>
            <a:r>
              <a:rPr lang="en-US" altLang="zh-CN" sz="1200" b="0" i="0" kern="1200" dirty="0">
                <a:solidFill>
                  <a:schemeClr val="tx1"/>
                </a:solidFill>
                <a:effectLst/>
                <a:latin typeface="+mn-lt"/>
                <a:ea typeface="+mn-ea"/>
                <a:cs typeface="+mn-cs"/>
              </a:rPr>
              <a:t>1/3 </a:t>
            </a:r>
            <a:r>
              <a:rPr lang="zh-CN" altLang="en-US" sz="1200" b="0" i="0" kern="1200" dirty="0">
                <a:solidFill>
                  <a:schemeClr val="tx1"/>
                </a:solidFill>
                <a:effectLst/>
                <a:latin typeface="+mn-lt"/>
                <a:ea typeface="+mn-ea"/>
                <a:cs typeface="+mn-cs"/>
              </a:rPr>
              <a:t>的机会得到 </a:t>
            </a:r>
            <a:r>
              <a:rPr lang="en-US" altLang="zh-CN" sz="1200" b="0" i="0" kern="1200" dirty="0">
                <a:solidFill>
                  <a:schemeClr val="tx1"/>
                </a:solidFill>
                <a:effectLst/>
                <a:latin typeface="+mn-lt"/>
                <a:ea typeface="+mn-ea"/>
                <a:cs typeface="+mn-cs"/>
              </a:rPr>
              <a:t>1.0986 </a:t>
            </a:r>
            <a:r>
              <a:rPr lang="zh-CN" altLang="en-US" sz="1200" b="0" i="0" kern="1200" dirty="0">
                <a:solidFill>
                  <a:schemeClr val="tx1"/>
                </a:solidFill>
                <a:effectLst/>
                <a:latin typeface="+mn-lt"/>
                <a:ea typeface="+mn-ea"/>
                <a:cs typeface="+mn-cs"/>
              </a:rPr>
              <a:t>的信息量，只有 </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的机会得到 </a:t>
            </a:r>
            <a:r>
              <a:rPr lang="en-US" altLang="zh-CN" sz="1200" b="0" i="0" kern="1200" dirty="0">
                <a:solidFill>
                  <a:schemeClr val="tx1"/>
                </a:solidFill>
                <a:effectLst/>
                <a:latin typeface="+mn-lt"/>
                <a:ea typeface="+mn-ea"/>
                <a:cs typeface="+mn-cs"/>
              </a:rPr>
              <a:t>1.79 </a:t>
            </a:r>
            <a:r>
              <a:rPr lang="zh-CN" altLang="en-US" sz="1200" b="0" i="0" kern="1200" dirty="0">
                <a:solidFill>
                  <a:schemeClr val="tx1"/>
                </a:solidFill>
                <a:effectLst/>
                <a:latin typeface="+mn-lt"/>
                <a:ea typeface="+mn-ea"/>
                <a:cs typeface="+mn-cs"/>
              </a:rPr>
              <a:t>的信息量，因而平均情况下你会得到 </a:t>
            </a:r>
            <a:r>
              <a:rPr lang="en-US" altLang="zh-CN" sz="1200" b="0" i="0" kern="1200" dirty="0">
                <a:solidFill>
                  <a:schemeClr val="tx1"/>
                </a:solidFill>
                <a:effectLst/>
                <a:latin typeface="+mn-lt"/>
                <a:ea typeface="+mn-ea"/>
                <a:cs typeface="+mn-cs"/>
              </a:rPr>
              <a:t>0.693/2 + 1.0986/3 + 1.79/6 ≈ 1.0114 </a:t>
            </a:r>
            <a:r>
              <a:rPr lang="zh-CN" altLang="en-US" sz="1200" b="0" i="0" kern="1200" dirty="0">
                <a:solidFill>
                  <a:schemeClr val="tx1"/>
                </a:solidFill>
                <a:effectLst/>
                <a:latin typeface="+mn-lt"/>
                <a:ea typeface="+mn-ea"/>
                <a:cs typeface="+mn-cs"/>
              </a:rPr>
              <a:t>的信息量。这个 </a:t>
            </a:r>
            <a:r>
              <a:rPr lang="en-US" altLang="zh-CN" sz="1200" b="0" i="0" kern="1200" dirty="0">
                <a:solidFill>
                  <a:schemeClr val="tx1"/>
                </a:solidFill>
                <a:effectLst/>
                <a:latin typeface="+mn-lt"/>
                <a:ea typeface="+mn-ea"/>
                <a:cs typeface="+mn-cs"/>
              </a:rPr>
              <a:t>1.0114 </a:t>
            </a:r>
            <a:r>
              <a:rPr lang="zh-CN" altLang="en-US" sz="1200" b="0" i="0" kern="1200" dirty="0">
                <a:solidFill>
                  <a:schemeClr val="tx1"/>
                </a:solidFill>
                <a:effectLst/>
                <a:latin typeface="+mn-lt"/>
                <a:ea typeface="+mn-ea"/>
                <a:cs typeface="+mn-cs"/>
              </a:rPr>
              <a:t>就是那颗骰子的信息熵。现在，假如某颗骰子有 </a:t>
            </a:r>
            <a:r>
              <a:rPr lang="en-US" altLang="zh-CN" sz="1200" b="0" i="0" kern="1200" dirty="0">
                <a:solidFill>
                  <a:schemeClr val="tx1"/>
                </a:solidFill>
                <a:effectLst/>
                <a:latin typeface="+mn-lt"/>
                <a:ea typeface="+mn-ea"/>
                <a:cs typeface="+mn-cs"/>
              </a:rPr>
              <a:t>100 </a:t>
            </a:r>
            <a:r>
              <a:rPr lang="zh-CN" altLang="en-US" sz="1200" b="0" i="0" kern="1200" dirty="0">
                <a:solidFill>
                  <a:schemeClr val="tx1"/>
                </a:solidFill>
                <a:effectLst/>
                <a:latin typeface="+mn-lt"/>
                <a:ea typeface="+mn-ea"/>
                <a:cs typeface="+mn-cs"/>
              </a:rPr>
              <a:t>个面，其中 </a:t>
            </a:r>
            <a:r>
              <a:rPr lang="en-US" altLang="zh-CN" sz="1200" b="0" i="0" kern="1200" dirty="0">
                <a:solidFill>
                  <a:schemeClr val="tx1"/>
                </a:solidFill>
                <a:effectLst/>
                <a:latin typeface="+mn-lt"/>
                <a:ea typeface="+mn-ea"/>
                <a:cs typeface="+mn-cs"/>
              </a:rPr>
              <a:t>99 </a:t>
            </a:r>
            <a:r>
              <a:rPr lang="zh-CN" altLang="en-US" sz="1200" b="0" i="0" kern="1200" dirty="0">
                <a:solidFill>
                  <a:schemeClr val="tx1"/>
                </a:solidFill>
                <a:effectLst/>
                <a:latin typeface="+mn-lt"/>
                <a:ea typeface="+mn-ea"/>
                <a:cs typeface="+mn-cs"/>
              </a:rPr>
              <a:t>个面都是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，只有一个面上写的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。知道骰子的抛掷结果是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会给你带来一个巨大无比的信息量，它等于 </a:t>
            </a:r>
            <a:r>
              <a:rPr lang="en-US" altLang="zh-CN" sz="1200" b="0" i="0" kern="1200" dirty="0">
                <a:solidFill>
                  <a:schemeClr val="tx1"/>
                </a:solidFill>
                <a:effectLst/>
                <a:latin typeface="+mn-lt"/>
                <a:ea typeface="+mn-ea"/>
                <a:cs typeface="+mn-cs"/>
              </a:rPr>
              <a:t>– log(1/100) </a:t>
            </a:r>
            <a:r>
              <a:rPr lang="zh-CN" altLang="en-US" sz="1200" b="0" i="0" kern="1200" dirty="0">
                <a:solidFill>
                  <a:schemeClr val="tx1"/>
                </a:solidFill>
                <a:effectLst/>
                <a:latin typeface="+mn-lt"/>
                <a:ea typeface="+mn-ea"/>
                <a:cs typeface="+mn-cs"/>
              </a:rPr>
              <a:t>，约为 </a:t>
            </a:r>
            <a:r>
              <a:rPr lang="en-US" altLang="zh-CN" sz="1200" b="0" i="0" kern="1200" dirty="0">
                <a:solidFill>
                  <a:schemeClr val="tx1"/>
                </a:solidFill>
                <a:effectLst/>
                <a:latin typeface="+mn-lt"/>
                <a:ea typeface="+mn-ea"/>
                <a:cs typeface="+mn-cs"/>
              </a:rPr>
              <a:t>4.605 </a:t>
            </a:r>
            <a:r>
              <a:rPr lang="zh-CN" altLang="en-US" sz="1200" b="0" i="0" kern="1200" dirty="0">
                <a:solidFill>
                  <a:schemeClr val="tx1"/>
                </a:solidFill>
                <a:effectLst/>
                <a:latin typeface="+mn-lt"/>
                <a:ea typeface="+mn-ea"/>
                <a:cs typeface="+mn-cs"/>
              </a:rPr>
              <a:t>；但你只有百分之一的概率获取到这么大的信息量，其他情况下你只能得到 </a:t>
            </a:r>
            <a:r>
              <a:rPr lang="en-US" altLang="zh-CN" sz="1200" b="0" i="0" kern="1200" dirty="0">
                <a:solidFill>
                  <a:schemeClr val="tx1"/>
                </a:solidFill>
                <a:effectLst/>
                <a:latin typeface="+mn-lt"/>
                <a:ea typeface="+mn-ea"/>
                <a:cs typeface="+mn-cs"/>
              </a:rPr>
              <a:t>– log(99/100) ≈ 0.01005 </a:t>
            </a:r>
            <a:r>
              <a:rPr lang="zh-CN" altLang="en-US" sz="1200" b="0" i="0" kern="1200" dirty="0">
                <a:solidFill>
                  <a:schemeClr val="tx1"/>
                </a:solidFill>
                <a:effectLst/>
                <a:latin typeface="+mn-lt"/>
                <a:ea typeface="+mn-ea"/>
                <a:cs typeface="+mn-cs"/>
              </a:rPr>
              <a:t>的信息量。平均情况下，你只能获得 </a:t>
            </a:r>
            <a:r>
              <a:rPr lang="en-US" altLang="zh-CN" sz="1200" b="0" i="0" kern="1200" dirty="0">
                <a:solidFill>
                  <a:schemeClr val="tx1"/>
                </a:solidFill>
                <a:effectLst/>
                <a:latin typeface="+mn-lt"/>
                <a:ea typeface="+mn-ea"/>
                <a:cs typeface="+mn-cs"/>
              </a:rPr>
              <a:t>0.056 </a:t>
            </a:r>
            <a:r>
              <a:rPr lang="zh-CN" altLang="en-US" sz="1200" b="0" i="0" kern="1200" dirty="0">
                <a:solidFill>
                  <a:schemeClr val="tx1"/>
                </a:solidFill>
                <a:effectLst/>
                <a:latin typeface="+mn-lt"/>
                <a:ea typeface="+mn-ea"/>
                <a:cs typeface="+mn-cs"/>
              </a:rPr>
              <a:t>的信息量，这就是这颗骰子的信息熵。再考虑一个最极端的情况：如果一颗骰子的六个面都是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，投掷它不会给你带来任何信息，它的信息熵为 </a:t>
            </a:r>
            <a:r>
              <a:rPr lang="en-US" altLang="zh-CN" sz="1200" b="0" i="0" kern="1200" dirty="0">
                <a:solidFill>
                  <a:schemeClr val="tx1"/>
                </a:solidFill>
                <a:effectLst/>
                <a:latin typeface="+mn-lt"/>
                <a:ea typeface="+mn-ea"/>
                <a:cs typeface="+mn-cs"/>
              </a:rPr>
              <a:t>– log(1) = 0 </a:t>
            </a:r>
            <a:r>
              <a:rPr lang="zh-CN" altLang="en-US" sz="1200" b="0" i="0" kern="1200" dirty="0">
                <a:solidFill>
                  <a:schemeClr val="tx1"/>
                </a:solidFill>
                <a:effectLst/>
                <a:latin typeface="+mn-lt"/>
                <a:ea typeface="+mn-ea"/>
                <a:cs typeface="+mn-cs"/>
              </a:rPr>
              <a:t>。什么时候信息熵会更大呢？换句话说，发生了怎样的事件之后，你最想问一下它的结果如何？直觉上看，当然就是那些结果最不确定的事件。没错，信息熵直观地反映了一个事件的结果有多么的随机。</a:t>
            </a:r>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19</a:t>
            </a:fld>
            <a:endParaRPr lang="zh-CN" altLang="en-US"/>
          </a:p>
        </p:txBody>
      </p:sp>
    </p:spTree>
    <p:extLst>
      <p:ext uri="{BB962C8B-B14F-4D97-AF65-F5344CB8AC3E}">
        <p14:creationId xmlns:p14="http://schemas.microsoft.com/office/powerpoint/2010/main" val="1534387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20</a:t>
            </a:fld>
            <a:endParaRPr lang="zh-CN" altLang="en-US"/>
          </a:p>
        </p:txBody>
      </p:sp>
    </p:spTree>
    <p:extLst>
      <p:ext uri="{BB962C8B-B14F-4D97-AF65-F5344CB8AC3E}">
        <p14:creationId xmlns:p14="http://schemas.microsoft.com/office/powerpoint/2010/main" val="1840635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62C7C8-7AA6-4A52-BB5E-5955A7103426}" type="slidenum">
              <a:rPr lang="zh-CN" altLang="en-US" smtClean="0"/>
              <a:t>25</a:t>
            </a:fld>
            <a:endParaRPr lang="zh-CN" altLang="en-US"/>
          </a:p>
        </p:txBody>
      </p:sp>
    </p:spTree>
    <p:extLst>
      <p:ext uri="{BB962C8B-B14F-4D97-AF65-F5344CB8AC3E}">
        <p14:creationId xmlns:p14="http://schemas.microsoft.com/office/powerpoint/2010/main" val="235242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62C7C8-7AA6-4A52-BB5E-5955A7103426}" type="slidenum">
              <a:rPr lang="zh-CN" altLang="en-US" smtClean="0"/>
              <a:t>26</a:t>
            </a:fld>
            <a:endParaRPr lang="zh-CN" altLang="en-US"/>
          </a:p>
        </p:txBody>
      </p:sp>
    </p:spTree>
    <p:extLst>
      <p:ext uri="{BB962C8B-B14F-4D97-AF65-F5344CB8AC3E}">
        <p14:creationId xmlns:p14="http://schemas.microsoft.com/office/powerpoint/2010/main" val="191087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因为要进行规则匹配，规则的制定是前提条件，这样虽然可以对某些特定情况下的新词会有很好的效果，但同时因为规则的局限性，会出现新词发现不全，遗漏等问题，同时，制定规则也比较费时费力。</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27</a:t>
            </a:fld>
            <a:endParaRPr lang="zh-CN" altLang="en-US"/>
          </a:p>
        </p:txBody>
      </p:sp>
    </p:spTree>
    <p:extLst>
      <p:ext uri="{BB962C8B-B14F-4D97-AF65-F5344CB8AC3E}">
        <p14:creationId xmlns:p14="http://schemas.microsoft.com/office/powerpoint/2010/main" val="34684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我将通过这</a:t>
            </a:r>
            <a:r>
              <a:rPr lang="en-US" altLang="zh-CN" dirty="0"/>
              <a:t>6</a:t>
            </a:r>
            <a:r>
              <a:rPr lang="zh-CN" altLang="en-US" dirty="0"/>
              <a:t>点来为大家讲解有关新词发现这个主题</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2</a:t>
            </a:fld>
            <a:endParaRPr lang="zh-CN" altLang="en-US"/>
          </a:p>
        </p:txBody>
      </p:sp>
    </p:spTree>
    <p:extLst>
      <p:ext uri="{BB962C8B-B14F-4D97-AF65-F5344CB8AC3E}">
        <p14:creationId xmlns:p14="http://schemas.microsoft.com/office/powerpoint/2010/main" val="742958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参考论文：</a:t>
            </a:r>
            <a:r>
              <a:rPr lang="en-US" altLang="zh-CN" dirty="0"/>
              <a:t>《</a:t>
            </a:r>
            <a:r>
              <a:rPr lang="zh-CN" altLang="en-US" dirty="0"/>
              <a:t>基于规则与统计相融合的微博新词发现研究</a:t>
            </a:r>
            <a:r>
              <a:rPr lang="en-US" altLang="zh-CN" dirty="0"/>
              <a:t>》2.3</a:t>
            </a:r>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29</a:t>
            </a:fld>
            <a:endParaRPr lang="zh-CN" altLang="en-US"/>
          </a:p>
        </p:txBody>
      </p:sp>
    </p:spTree>
    <p:extLst>
      <p:ext uri="{BB962C8B-B14F-4D97-AF65-F5344CB8AC3E}">
        <p14:creationId xmlns:p14="http://schemas.microsoft.com/office/powerpoint/2010/main" val="1998511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33</a:t>
            </a:fld>
            <a:endParaRPr lang="zh-CN" altLang="en-US"/>
          </a:p>
        </p:txBody>
      </p:sp>
    </p:spTree>
    <p:extLst>
      <p:ext uri="{BB962C8B-B14F-4D97-AF65-F5344CB8AC3E}">
        <p14:creationId xmlns:p14="http://schemas.microsoft.com/office/powerpoint/2010/main" val="2036011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37</a:t>
            </a:fld>
            <a:endParaRPr lang="zh-CN" altLang="en-US"/>
          </a:p>
        </p:txBody>
      </p:sp>
    </p:spTree>
    <p:extLst>
      <p:ext uri="{BB962C8B-B14F-4D97-AF65-F5344CB8AC3E}">
        <p14:creationId xmlns:p14="http://schemas.microsoft.com/office/powerpoint/2010/main" val="6561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45</a:t>
            </a:fld>
            <a:endParaRPr lang="zh-CN" altLang="en-US"/>
          </a:p>
        </p:txBody>
      </p:sp>
    </p:spTree>
    <p:extLst>
      <p:ext uri="{BB962C8B-B14F-4D97-AF65-F5344CB8AC3E}">
        <p14:creationId xmlns:p14="http://schemas.microsoft.com/office/powerpoint/2010/main" val="1407148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因此，新词发现的应用也往往与分词相关。</a:t>
            </a:r>
          </a:p>
        </p:txBody>
      </p:sp>
      <p:sp>
        <p:nvSpPr>
          <p:cNvPr id="4" name="灯片编号占位符 3"/>
          <p:cNvSpPr>
            <a:spLocks noGrp="1"/>
          </p:cNvSpPr>
          <p:nvPr>
            <p:ph type="sldNum" sz="quarter" idx="10"/>
          </p:nvPr>
        </p:nvSpPr>
        <p:spPr/>
        <p:txBody>
          <a:bodyPr/>
          <a:lstStyle/>
          <a:p>
            <a:fld id="{1B62C7C8-7AA6-4A52-BB5E-5955A7103426}" type="slidenum">
              <a:rPr lang="zh-CN" altLang="en-US" smtClean="0"/>
              <a:t>46</a:t>
            </a:fld>
            <a:endParaRPr lang="zh-CN" altLang="en-US"/>
          </a:p>
        </p:txBody>
      </p:sp>
    </p:spTree>
    <p:extLst>
      <p:ext uri="{BB962C8B-B14F-4D97-AF65-F5344CB8AC3E}">
        <p14:creationId xmlns:p14="http://schemas.microsoft.com/office/powerpoint/2010/main" val="1264844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48</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3</a:t>
            </a:fld>
            <a:endParaRPr lang="zh-CN" altLang="en-US"/>
          </a:p>
        </p:txBody>
      </p:sp>
    </p:spTree>
    <p:extLst>
      <p:ext uri="{BB962C8B-B14F-4D97-AF65-F5344CB8AC3E}">
        <p14:creationId xmlns:p14="http://schemas.microsoft.com/office/powerpoint/2010/main" val="316835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在上周课上，第一组的同学已经将分词的有关概念，方法都进行了较为深入的讲解</a:t>
            </a:r>
            <a:endParaRPr lang="en-US" altLang="zh-CN" dirty="0">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但对于我们组所负责的新词发现，也是要从分词这里引入。</a:t>
            </a:r>
            <a:endParaRPr lang="en-US" altLang="zh-CN" dirty="0">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对于这类分词歧义难题，现在很多语言模型已经能比较漂亮地解决这一问题了。</a:t>
            </a:r>
            <a:endParaRPr lang="en-US" altLang="zh-CN"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1B62C7C8-7AA6-4A52-BB5E-5955A7103426}" type="slidenum">
              <a:rPr lang="zh-CN" altLang="en-US" smtClean="0"/>
              <a:t>4</a:t>
            </a:fld>
            <a:endParaRPr lang="zh-CN" altLang="en-US"/>
          </a:p>
        </p:txBody>
      </p:sp>
    </p:spTree>
    <p:extLst>
      <p:ext uri="{BB962C8B-B14F-4D97-AF65-F5344CB8AC3E}">
        <p14:creationId xmlns:p14="http://schemas.microsoft.com/office/powerpoint/2010/main" val="109901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5</a:t>
            </a:fld>
            <a:endParaRPr lang="zh-CN" altLang="en-US"/>
          </a:p>
        </p:txBody>
      </p:sp>
    </p:spTree>
    <p:extLst>
      <p:ext uri="{BB962C8B-B14F-4D97-AF65-F5344CB8AC3E}">
        <p14:creationId xmlns:p14="http://schemas.microsoft.com/office/powerpoint/2010/main" val="99498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中文的这些特点决定了其他语言的处理方法不能完全适用于中文信息处理。另一方面，大众所发表的观点不仅包含大量新词，还会伴随一些强烈的主观情感的表达。</a:t>
            </a:r>
            <a:endParaRPr lang="zh-CN" altLang="en-US" sz="1800"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6</a:t>
            </a:fld>
            <a:endParaRPr lang="zh-CN" altLang="en-US"/>
          </a:p>
        </p:txBody>
      </p:sp>
    </p:spTree>
    <p:extLst>
      <p:ext uri="{BB962C8B-B14F-4D97-AF65-F5344CB8AC3E}">
        <p14:creationId xmlns:p14="http://schemas.microsoft.com/office/powerpoint/2010/main" val="408684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NLP</a:t>
            </a:r>
            <a:r>
              <a:rPr lang="zh-CN" altLang="en-US" dirty="0"/>
              <a:t>自然语言处理来说，</a:t>
            </a:r>
            <a:r>
              <a:rPr lang="zh-CN" altLang="en-US" sz="1200" dirty="0">
                <a:latin typeface="微软雅黑" panose="020B0503020204020204" pitchFamily="34" charset="-122"/>
                <a:ea typeface="微软雅黑" panose="020B0503020204020204" pitchFamily="34" charset="-122"/>
              </a:rPr>
              <a:t>汉语词法分析是它的</a:t>
            </a:r>
            <a:r>
              <a:rPr lang="zh-CN" altLang="en-US" sz="1200" dirty="0">
                <a:solidFill>
                  <a:srgbClr val="C00000"/>
                </a:solidFill>
                <a:latin typeface="微软雅黑" panose="020B0503020204020204" pitchFamily="34" charset="-122"/>
                <a:ea typeface="微软雅黑" panose="020B0503020204020204" pitchFamily="34" charset="-122"/>
              </a:rPr>
              <a:t>首要任务</a:t>
            </a:r>
            <a:endParaRPr lang="en-US" altLang="zh-CN" sz="1200"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前边已经提到了，中文分词的分词歧义难题现在有很多方法解决，而另一个难题</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未登录词，也被称作新词，</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在</a:t>
            </a:r>
            <a:r>
              <a:rPr lang="zh-CN" altLang="en-US" sz="1200" dirty="0">
                <a:latin typeface="楷体" panose="02010609060101010101" pitchFamily="49" charset="-122"/>
                <a:ea typeface="楷体" panose="02010609060101010101" pitchFamily="49" charset="-122"/>
              </a:rPr>
              <a:t>最近十年来，中文分词领域都在集中攻克这一难关。</a:t>
            </a:r>
            <a:endParaRPr lang="en-US" altLang="zh-CN" sz="1200" dirty="0">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楷体" panose="02010609060101010101" pitchFamily="49" charset="-122"/>
                <a:ea typeface="楷体" panose="02010609060101010101" pitchFamily="49" charset="-122"/>
              </a:rPr>
              <a:t>因此，自动发现新词也已经成为了</a:t>
            </a:r>
            <a:r>
              <a:rPr lang="en-US" altLang="zh-CN" sz="1200" dirty="0">
                <a:latin typeface="楷体" panose="02010609060101010101" pitchFamily="49" charset="-122"/>
                <a:ea typeface="楷体" panose="02010609060101010101" pitchFamily="49" charset="-122"/>
              </a:rPr>
              <a:t>NLP</a:t>
            </a:r>
            <a:r>
              <a:rPr lang="zh-CN" altLang="en-US" sz="1200" dirty="0">
                <a:latin typeface="楷体" panose="02010609060101010101" pitchFamily="49" charset="-122"/>
                <a:ea typeface="楷体" panose="02010609060101010101" pitchFamily="49" charset="-122"/>
              </a:rPr>
              <a:t>的关键环节。</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B62C7C8-7AA6-4A52-BB5E-5955A7103426}" type="slidenum">
              <a:rPr lang="zh-CN" altLang="en-US" smtClean="0"/>
              <a:t>7</a:t>
            </a:fld>
            <a:endParaRPr lang="zh-CN" altLang="en-US"/>
          </a:p>
        </p:txBody>
      </p:sp>
    </p:spTree>
    <p:extLst>
      <p:ext uri="{BB962C8B-B14F-4D97-AF65-F5344CB8AC3E}">
        <p14:creationId xmlns:p14="http://schemas.microsoft.com/office/powerpoint/2010/main" val="296870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8</a:t>
            </a:fld>
            <a:endParaRPr lang="zh-CN" altLang="en-US"/>
          </a:p>
        </p:txBody>
      </p:sp>
    </p:spTree>
    <p:extLst>
      <p:ext uri="{BB962C8B-B14F-4D97-AF65-F5344CB8AC3E}">
        <p14:creationId xmlns:p14="http://schemas.microsoft.com/office/powerpoint/2010/main" val="5560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既然要进行新词发现，那么，什么是新词呢</a:t>
            </a:r>
            <a:endParaRPr lang="en-US" altLang="zh-CN" dirty="0"/>
          </a:p>
          <a:p>
            <a:endParaRPr lang="en-US" altLang="zh-CN" dirty="0"/>
          </a:p>
          <a:p>
            <a:endParaRPr lang="en-US" altLang="zh-CN" dirty="0"/>
          </a:p>
          <a:p>
            <a:r>
              <a:rPr lang="zh-CN" altLang="en-US" dirty="0"/>
              <a:t>这里涉及到了另一个名词：基本词汇</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9</a:t>
            </a:fld>
            <a:endParaRPr lang="zh-CN" altLang="en-US"/>
          </a:p>
        </p:txBody>
      </p:sp>
    </p:spTree>
    <p:extLst>
      <p:ext uri="{BB962C8B-B14F-4D97-AF65-F5344CB8AC3E}">
        <p14:creationId xmlns:p14="http://schemas.microsoft.com/office/powerpoint/2010/main" val="32120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D7FCF31-4872-4608-A491-3A475509A517}"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7015B1-79E5-4C97-B6F4-F5D0D551AB7B}" type="datetime1">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377205-E401-439C-830A-65A63E31ED66}"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E25DD3-B610-46F1-B9F9-153E2446C82C}"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499D00-1A82-4D0B-A375-260644447CFF}"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C1FA246-D934-4EBB-AB39-07A694035A0F}" type="datetime1">
              <a:rPr lang="zh-CN" altLang="en-US" smtClean="0"/>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46D038-A2E0-41F8-978A-3C03254BE0DB}" type="datetime1">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A59F24-6D40-4A74-B290-6FF17582F6F7}" type="datetime1">
              <a:rPr lang="zh-CN" altLang="en-US" smtClean="0"/>
              <a:t>2017/10/22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35A673-2811-4078-83B9-49DEEFE55795}" type="datetime1">
              <a:rPr lang="zh-CN" altLang="en-US" smtClean="0"/>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3C7124-478A-4B85-8EB6-88C5BA5D7A6C}" type="datetime1">
              <a:rPr lang="zh-CN" altLang="en-US" smtClean="0"/>
              <a:t>2017/10/22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F681B3C-6EE7-40A4-875D-BCCB0DD6A960}" type="datetime1">
              <a:rPr lang="zh-CN" altLang="en-US" smtClean="0"/>
              <a:t>2017/10/22</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739B91-1C82-4136-B045-885B803A8494}" type="datetime1">
              <a:rPr lang="zh-CN" altLang="en-US" smtClean="0"/>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438332B0-C18D-4BD1-92EE-AC4A35E0E0B7}" type="datetime1">
              <a:rPr lang="zh-CN" altLang="en-US" smtClean="0"/>
              <a:t>2017/10/22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9981" y="2687187"/>
            <a:ext cx="5562346" cy="1015663"/>
          </a:xfrm>
          <a:prstGeom prst="rect">
            <a:avLst/>
          </a:prstGeom>
          <a:noFill/>
        </p:spPr>
        <p:txBody>
          <a:bodyPr wrap="square" rtlCol="0">
            <a:spAutoFit/>
          </a:bodyPr>
          <a:lstStyle/>
          <a:p>
            <a:pPr algn="ct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rPr>
              <a:t>新词发现</a:t>
            </a:r>
          </a:p>
        </p:txBody>
      </p:sp>
      <p:sp>
        <p:nvSpPr>
          <p:cNvPr id="15" name="椭圆 14"/>
          <p:cNvSpPr/>
          <p:nvPr/>
        </p:nvSpPr>
        <p:spPr>
          <a:xfrm>
            <a:off x="0" y="57761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854846" y="53792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442127" y="49119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611900" y="57761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349169" y="45866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307380" y="5919681"/>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419026" y="51538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452912" y="40904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226077" y="43157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236494" y="52197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2" name="文本框 1"/>
          <p:cNvSpPr txBox="1"/>
          <p:nvPr/>
        </p:nvSpPr>
        <p:spPr>
          <a:xfrm>
            <a:off x="7890536" y="5402944"/>
            <a:ext cx="4016390"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指导教师：张华平</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小组成员：张奕，张成亮，马宙</a:t>
            </a: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fade">
                                      <p:cBhvr>
                                        <p:cTn id="104" dur="1000"/>
                                        <p:tgtEl>
                                          <p:spTgt spid="2"/>
                                        </p:tgtEl>
                                      </p:cBhvr>
                                    </p:animEffect>
                                    <p:anim calcmode="lin" valueType="num">
                                      <p:cBhvr>
                                        <p:cTn id="105" dur="1000" fill="hold"/>
                                        <p:tgtEl>
                                          <p:spTgt spid="2"/>
                                        </p:tgtEl>
                                        <p:attrNameLst>
                                          <p:attrName>ppt_x</p:attrName>
                                        </p:attrNameLst>
                                      </p:cBhvr>
                                      <p:tavLst>
                                        <p:tav tm="0">
                                          <p:val>
                                            <p:strVal val="#ppt_x"/>
                                          </p:val>
                                        </p:tav>
                                        <p:tav tm="100000">
                                          <p:val>
                                            <p:strVal val="#ppt_x"/>
                                          </p:val>
                                        </p:tav>
                                      </p:tavLst>
                                    </p:anim>
                                    <p:anim calcmode="lin" valueType="num">
                                      <p:cBhvr>
                                        <p:cTn id="10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基本概念</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10</a:t>
            </a:fld>
            <a:endParaRPr lang="zh-CN" altLang="en-US"/>
          </a:p>
        </p:txBody>
      </p:sp>
      <p:sp>
        <p:nvSpPr>
          <p:cNvPr id="7" name="文本框 6"/>
          <p:cNvSpPr txBox="1"/>
          <p:nvPr/>
        </p:nvSpPr>
        <p:spPr>
          <a:xfrm>
            <a:off x="1437562" y="2250745"/>
            <a:ext cx="2853732" cy="584775"/>
          </a:xfrm>
          <a:prstGeom prst="rect">
            <a:avLst/>
          </a:prstGeom>
          <a:noFill/>
        </p:spPr>
        <p:txBody>
          <a:bodyPr wrap="square" rtlCol="0">
            <a:spAutoFit/>
          </a:bodyPr>
          <a:lstStyle/>
          <a:p>
            <a:r>
              <a:rPr lang="zh-CN" altLang="en-US" sz="3200" dirty="0">
                <a:solidFill>
                  <a:srgbClr val="C00000"/>
                </a:solidFill>
                <a:latin typeface="微软雅黑" panose="020B0503020204020204" pitchFamily="34" charset="-122"/>
                <a:ea typeface="微软雅黑" panose="020B0503020204020204" pitchFamily="34" charset="-122"/>
              </a:rPr>
              <a:t>新词发现：</a:t>
            </a:r>
            <a:endParaRPr lang="en-US" altLang="zh-CN" sz="32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C45A3E6-44DB-4F31-BBE7-52F511F89EED}"/>
              </a:ext>
            </a:extLst>
          </p:cNvPr>
          <p:cNvSpPr txBox="1"/>
          <p:nvPr/>
        </p:nvSpPr>
        <p:spPr>
          <a:xfrm>
            <a:off x="1437562" y="3584864"/>
            <a:ext cx="962529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顾名思义，新词发现就是从给定文本中，找出新词的过程。</a:t>
            </a:r>
          </a:p>
        </p:txBody>
      </p:sp>
    </p:spTree>
    <p:extLst>
      <p:ext uri="{BB962C8B-B14F-4D97-AF65-F5344CB8AC3E}">
        <p14:creationId xmlns:p14="http://schemas.microsoft.com/office/powerpoint/2010/main" val="2425263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基本概念</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11</a:t>
            </a:fld>
            <a:endParaRPr lang="zh-CN" altLang="en-US"/>
          </a:p>
        </p:txBody>
      </p:sp>
      <p:sp>
        <p:nvSpPr>
          <p:cNvPr id="7" name="文本框 6"/>
          <p:cNvSpPr txBox="1"/>
          <p:nvPr/>
        </p:nvSpPr>
        <p:spPr>
          <a:xfrm>
            <a:off x="1229744" y="1689636"/>
            <a:ext cx="3778674"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新词发现基本原理：</a:t>
            </a:r>
            <a:endParaRPr lang="en-US" altLang="zh-CN" sz="3200" dirty="0">
              <a:solidFill>
                <a:srgbClr val="2B579A"/>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C45A3E6-44DB-4F31-BBE7-52F511F89EED}"/>
              </a:ext>
            </a:extLst>
          </p:cNvPr>
          <p:cNvSpPr txBox="1"/>
          <p:nvPr/>
        </p:nvSpPr>
        <p:spPr>
          <a:xfrm>
            <a:off x="1487670" y="2632525"/>
            <a:ext cx="9625291" cy="2677656"/>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理论上，任何相邻的汉字都有可能是新词的候选对象。候选新词的提取是新词发现的必经过程。</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候选字串中必然包括许多非词字串</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垃圾字串</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，我们认为新词发现的过程就是在这些候选字串中，通过一些准则，删除垃圾字串的过程。</a:t>
            </a:r>
          </a:p>
        </p:txBody>
      </p:sp>
    </p:spTree>
    <p:extLst>
      <p:ext uri="{BB962C8B-B14F-4D97-AF65-F5344CB8AC3E}">
        <p14:creationId xmlns:p14="http://schemas.microsoft.com/office/powerpoint/2010/main" val="432407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基本概念</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868" y="2233330"/>
            <a:ext cx="10799997" cy="3539430"/>
          </a:xfrm>
          <a:prstGeom prst="rect">
            <a:avLst/>
          </a:prstGeom>
          <a:noFill/>
        </p:spPr>
        <p:txBody>
          <a:bodyPr wrap="square" rtlCol="0">
            <a:spAutoFit/>
          </a:bodyPr>
          <a:lstStyle/>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rPr>
              <a:t>候选</a:t>
            </a:r>
            <a:r>
              <a:rPr lang="zh-CN" altLang="en-US" sz="2800" dirty="0">
                <a:solidFill>
                  <a:srgbClr val="C00000"/>
                </a:solidFill>
                <a:latin typeface="微软雅黑" panose="020B0503020204020204" pitchFamily="34" charset="-122"/>
                <a:ea typeface="微软雅黑" panose="020B0503020204020204" pitchFamily="34" charset="-122"/>
              </a:rPr>
              <a:t>新词提取</a:t>
            </a:r>
            <a:r>
              <a:rPr lang="zh-CN" altLang="en-US" sz="2800" dirty="0">
                <a:latin typeface="微软雅黑" panose="020B0503020204020204" pitchFamily="34" charset="-122"/>
                <a:ea typeface="微软雅黑" panose="020B0503020204020204" pitchFamily="34" charset="-122"/>
              </a:rPr>
              <a:t>以及垃圾字串的过滤；</a:t>
            </a:r>
          </a:p>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rPr>
              <a:t>新词的</a:t>
            </a:r>
            <a:r>
              <a:rPr lang="zh-CN" altLang="en-US" sz="2800" dirty="0">
                <a:solidFill>
                  <a:srgbClr val="C00000"/>
                </a:solidFill>
                <a:latin typeface="微软雅黑" panose="020B0503020204020204" pitchFamily="34" charset="-122"/>
                <a:ea typeface="微软雅黑" panose="020B0503020204020204" pitchFamily="34" charset="-122"/>
              </a:rPr>
              <a:t>词性猜测</a:t>
            </a:r>
            <a:r>
              <a:rPr lang="zh-CN" altLang="en-US" sz="2800" dirty="0">
                <a:latin typeface="微软雅黑" panose="020B0503020204020204" pitchFamily="34" charset="-122"/>
                <a:ea typeface="微软雅黑" panose="020B0503020204020204" pitchFamily="34" charset="-122"/>
              </a:rPr>
              <a:t>；</a:t>
            </a:r>
          </a:p>
          <a:p>
            <a:pPr>
              <a:lnSpc>
                <a:spcPct val="200000"/>
              </a:lnSpc>
            </a:pPr>
            <a:r>
              <a:rPr lang="zh-CN" altLang="en-US" sz="2800" dirty="0">
                <a:latin typeface="微软雅黑" panose="020B0503020204020204" pitchFamily="34" charset="-122"/>
                <a:ea typeface="微软雅黑" panose="020B0503020204020204" pitchFamily="34" charset="-122"/>
              </a:rPr>
              <a:t>当前国内外开展的研究主要围绕第一个方面进行, 对于新词词性猜测, 还有很多工作值得进一步深入；</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12</a:t>
            </a:fld>
            <a:endParaRPr lang="zh-CN" altLang="en-US"/>
          </a:p>
        </p:txBody>
      </p:sp>
      <p:sp>
        <p:nvSpPr>
          <p:cNvPr id="7" name="文本框 6"/>
          <p:cNvSpPr txBox="1"/>
          <p:nvPr/>
        </p:nvSpPr>
        <p:spPr>
          <a:xfrm>
            <a:off x="803868" y="1523382"/>
            <a:ext cx="47968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新词发现的具体任务：</a:t>
            </a:r>
          </a:p>
        </p:txBody>
      </p:sp>
    </p:spTree>
    <p:extLst>
      <p:ext uri="{BB962C8B-B14F-4D97-AF65-F5344CB8AC3E}">
        <p14:creationId xmlns:p14="http://schemas.microsoft.com/office/powerpoint/2010/main" val="225394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03</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6206807" y="2427199"/>
            <a:ext cx="3775393"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研究方法及原理</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13</a:t>
            </a:fld>
            <a:endParaRPr lang="zh-CN" altLang="en-US"/>
          </a:p>
        </p:txBody>
      </p:sp>
    </p:spTree>
    <p:extLst>
      <p:ext uri="{BB962C8B-B14F-4D97-AF65-F5344CB8AC3E}">
        <p14:creationId xmlns:p14="http://schemas.microsoft.com/office/powerpoint/2010/main" val="418861737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1"/>
          <p:cNvSpPr txBox="1">
            <a:spLocks/>
          </p:cNvSpPr>
          <p:nvPr/>
        </p:nvSpPr>
        <p:spPr>
          <a:xfrm>
            <a:off x="408634" y="4093416"/>
            <a:ext cx="3063073" cy="1675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None/>
            </a:pPr>
            <a:r>
              <a:rPr lang="zh-CN" altLang="en-US" b="1" dirty="0">
                <a:solidFill>
                  <a:srgbClr val="2B579A"/>
                </a:solidFill>
                <a:latin typeface="最像素EX2" panose="02000000000000000000" pitchFamily="2" charset="-122"/>
                <a:ea typeface="最像素EX2" panose="02000000000000000000" pitchFamily="2" charset="-122"/>
              </a:rPr>
              <a:t>基于统计的方法</a:t>
            </a:r>
            <a:endParaRPr lang="zh-CN" altLang="en-US" dirty="0">
              <a:latin typeface="微软雅黑" panose="020B0503020204020204" pitchFamily="34" charset="-122"/>
              <a:ea typeface="微软雅黑" panose="020B0503020204020204" pitchFamily="34" charset="-122"/>
            </a:endParaRPr>
          </a:p>
        </p:txBody>
      </p:sp>
      <p:sp>
        <p:nvSpPr>
          <p:cNvPr id="27" name="文本占位符 1"/>
          <p:cNvSpPr txBox="1">
            <a:spLocks/>
          </p:cNvSpPr>
          <p:nvPr/>
        </p:nvSpPr>
        <p:spPr>
          <a:xfrm>
            <a:off x="4018293" y="2130274"/>
            <a:ext cx="3914250" cy="12364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b="1" dirty="0">
                <a:solidFill>
                  <a:srgbClr val="2B579A"/>
                </a:solidFill>
                <a:latin typeface="最像素EX2" panose="02000000000000000000" pitchFamily="2" charset="-122"/>
                <a:ea typeface="最像素EX2" panose="02000000000000000000" pitchFamily="2" charset="-122"/>
              </a:rPr>
              <a:t>基于规则的方法</a:t>
            </a:r>
          </a:p>
        </p:txBody>
      </p:sp>
      <p:sp>
        <p:nvSpPr>
          <p:cNvPr id="28" name="文本占位符 1"/>
          <p:cNvSpPr txBox="1">
            <a:spLocks/>
          </p:cNvSpPr>
          <p:nvPr/>
        </p:nvSpPr>
        <p:spPr>
          <a:xfrm>
            <a:off x="8610600" y="2931302"/>
            <a:ext cx="3267765" cy="1307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b="1" dirty="0">
                <a:solidFill>
                  <a:srgbClr val="2B579A"/>
                </a:solidFill>
                <a:latin typeface="最像素EX2" panose="02000000000000000000" pitchFamily="2" charset="-122"/>
                <a:ea typeface="最像素EX2" panose="02000000000000000000" pitchFamily="2" charset="-122"/>
              </a:rPr>
              <a:t>基于统计和规则相结合</a:t>
            </a:r>
            <a:endParaRPr lang="en-US" altLang="zh-CN" sz="2400" b="1" dirty="0">
              <a:solidFill>
                <a:srgbClr val="2B579A"/>
              </a:solidFill>
              <a:latin typeface="最像素EX2" panose="02000000000000000000" pitchFamily="2" charset="-122"/>
              <a:ea typeface="最像素EX2" panose="02000000000000000000" pitchFamily="2" charset="-122"/>
            </a:endParaRPr>
          </a:p>
          <a:p>
            <a:pPr marL="0" indent="0">
              <a:lnSpc>
                <a:spcPct val="150000"/>
              </a:lnSpc>
              <a:buNone/>
            </a:pPr>
            <a:r>
              <a:rPr lang="zh-CN" altLang="en-US" sz="2400" b="1" dirty="0">
                <a:solidFill>
                  <a:srgbClr val="2B579A"/>
                </a:solidFill>
                <a:latin typeface="最像素EX2" panose="02000000000000000000" pitchFamily="2" charset="-122"/>
                <a:ea typeface="最像素EX2" panose="02000000000000000000" pitchFamily="2" charset="-122"/>
              </a:rPr>
              <a:t>的方法</a:t>
            </a:r>
          </a:p>
        </p:txBody>
      </p:sp>
      <p:grpSp>
        <p:nvGrpSpPr>
          <p:cNvPr id="36" name="组合 35"/>
          <p:cNvGrpSpPr/>
          <p:nvPr/>
        </p:nvGrpSpPr>
        <p:grpSpPr>
          <a:xfrm>
            <a:off x="3510224" y="2915186"/>
            <a:ext cx="5171552" cy="3942816"/>
            <a:chOff x="3630805" y="2915186"/>
            <a:chExt cx="5171552" cy="3942816"/>
          </a:xfrm>
        </p:grpSpPr>
        <p:sp>
          <p:nvSpPr>
            <p:cNvPr id="4" name="椭圆 3"/>
            <p:cNvSpPr/>
            <p:nvPr/>
          </p:nvSpPr>
          <p:spPr>
            <a:xfrm>
              <a:off x="5514033" y="2915186"/>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02</a:t>
              </a:r>
              <a:endParaRPr lang="zh-CN" altLang="en-US" sz="3200" dirty="0">
                <a:latin typeface="Segoe UI" panose="020B0502040204020203" pitchFamily="34" charset="0"/>
                <a:cs typeface="Segoe UI" panose="020B0502040204020203" pitchFamily="34" charset="0"/>
              </a:endParaRPr>
            </a:p>
          </p:txBody>
        </p:sp>
        <p:sp>
          <p:nvSpPr>
            <p:cNvPr id="5" name="椭圆 4"/>
            <p:cNvSpPr/>
            <p:nvPr/>
          </p:nvSpPr>
          <p:spPr>
            <a:xfrm>
              <a:off x="7638423" y="4238725"/>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03</a:t>
              </a:r>
              <a:endParaRPr lang="zh-CN" altLang="en-US" sz="3200" dirty="0">
                <a:latin typeface="Segoe UI" panose="020B0502040204020203" pitchFamily="34" charset="0"/>
                <a:cs typeface="Segoe UI" panose="020B0502040204020203" pitchFamily="34" charset="0"/>
              </a:endParaRPr>
            </a:p>
          </p:txBody>
        </p:sp>
        <p:sp>
          <p:nvSpPr>
            <p:cNvPr id="6" name="椭圆 5"/>
            <p:cNvSpPr/>
            <p:nvPr/>
          </p:nvSpPr>
          <p:spPr>
            <a:xfrm>
              <a:off x="3630805" y="4238725"/>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01</a:t>
              </a:r>
              <a:endParaRPr lang="zh-CN" altLang="en-US" sz="3200" dirty="0">
                <a:latin typeface="Segoe UI" panose="020B0502040204020203" pitchFamily="34" charset="0"/>
                <a:cs typeface="Segoe UI" panose="020B0502040204020203" pitchFamily="34" charset="0"/>
              </a:endParaRPr>
            </a:p>
          </p:txBody>
        </p:sp>
        <p:cxnSp>
          <p:nvCxnSpPr>
            <p:cNvPr id="14" name="肘形连接符 13"/>
            <p:cNvCxnSpPr>
              <a:stCxn id="6" idx="6"/>
            </p:cNvCxnSpPr>
            <p:nvPr/>
          </p:nvCxnSpPr>
          <p:spPr>
            <a:xfrm>
              <a:off x="4794739" y="4820692"/>
              <a:ext cx="719293" cy="2037309"/>
            </a:xfrm>
            <a:prstGeom prst="bentConnector2">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2"/>
            </p:cNvCxnSpPr>
            <p:nvPr/>
          </p:nvCxnSpPr>
          <p:spPr>
            <a:xfrm rot="10800000" flipV="1">
              <a:off x="6853819" y="4820691"/>
              <a:ext cx="784604" cy="2037307"/>
            </a:xfrm>
            <a:prstGeom prst="bentConnector2">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4"/>
            </p:cNvCxnSpPr>
            <p:nvPr/>
          </p:nvCxnSpPr>
          <p:spPr>
            <a:xfrm rot="16200000" flipH="1">
              <a:off x="4829027" y="5346093"/>
              <a:ext cx="2778882" cy="244936"/>
            </a:xfrm>
            <a:prstGeom prst="bentConnector3">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644663" y="3045814"/>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02</a:t>
              </a:r>
              <a:endParaRPr lang="zh-CN" altLang="en-US" sz="3200" dirty="0">
                <a:latin typeface="Segoe UI" panose="020B0502040204020203" pitchFamily="34" charset="0"/>
                <a:cs typeface="Segoe UI" panose="020B0502040204020203" pitchFamily="34" charset="0"/>
              </a:endParaRPr>
            </a:p>
          </p:txBody>
        </p:sp>
        <p:sp>
          <p:nvSpPr>
            <p:cNvPr id="34" name="椭圆 33"/>
            <p:cNvSpPr/>
            <p:nvPr/>
          </p:nvSpPr>
          <p:spPr>
            <a:xfrm>
              <a:off x="7769053" y="4369353"/>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03</a:t>
              </a:r>
              <a:endParaRPr lang="zh-CN" altLang="en-US" sz="3200" dirty="0">
                <a:latin typeface="Segoe UI" panose="020B0502040204020203" pitchFamily="34" charset="0"/>
                <a:cs typeface="Segoe UI" panose="020B0502040204020203" pitchFamily="34" charset="0"/>
              </a:endParaRPr>
            </a:p>
          </p:txBody>
        </p:sp>
        <p:sp>
          <p:nvSpPr>
            <p:cNvPr id="35" name="椭圆 34"/>
            <p:cNvSpPr/>
            <p:nvPr/>
          </p:nvSpPr>
          <p:spPr>
            <a:xfrm>
              <a:off x="3761435" y="4369353"/>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UI" panose="020B0502040204020203" pitchFamily="34" charset="0"/>
                  <a:cs typeface="Segoe UI" panose="020B0502040204020203" pitchFamily="34" charset="0"/>
                </a:rPr>
                <a:t>01</a:t>
              </a:r>
              <a:endParaRPr lang="zh-CN" altLang="en-US" sz="3200" dirty="0">
                <a:latin typeface="Segoe UI" panose="020B0502040204020203" pitchFamily="34" charset="0"/>
                <a:cs typeface="Segoe UI" panose="020B0502040204020203" pitchFamily="34" charset="0"/>
              </a:endParaRPr>
            </a:p>
          </p:txBody>
        </p:sp>
      </p:grpSp>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702251" y="3653736"/>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177870" y="5206721"/>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701994" y="5140568"/>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932543" y="3801112"/>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107073" y="3127592"/>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a:xfrm>
            <a:off x="8610600" y="6356350"/>
            <a:ext cx="2743200" cy="365125"/>
          </a:xfrm>
        </p:spPr>
        <p:txBody>
          <a:bodyPr/>
          <a:lstStyle/>
          <a:p>
            <a:fld id="{A160BC5B-2DDC-49E1-88B6-24E0C4B5FF2F}" type="slidenum">
              <a:rPr lang="zh-CN" altLang="en-US" smtClean="0"/>
              <a:t>14</a:t>
            </a:fld>
            <a:endParaRPr lang="zh-CN" altLang="en-US" dirty="0"/>
          </a:p>
        </p:txBody>
      </p:sp>
    </p:spTree>
    <p:extLst>
      <p:ext uri="{BB962C8B-B14F-4D97-AF65-F5344CB8AC3E}">
        <p14:creationId xmlns:p14="http://schemas.microsoft.com/office/powerpoint/2010/main" val="134220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7026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判断依据：</a:t>
            </a:r>
          </a:p>
        </p:txBody>
      </p:sp>
      <p:sp>
        <p:nvSpPr>
          <p:cNvPr id="3" name="文本框 2"/>
          <p:cNvSpPr txBox="1"/>
          <p:nvPr/>
        </p:nvSpPr>
        <p:spPr>
          <a:xfrm>
            <a:off x="866929" y="2814469"/>
            <a:ext cx="10344861" cy="1200329"/>
          </a:xfrm>
          <a:prstGeom prst="rect">
            <a:avLst/>
          </a:prstGeom>
          <a:noFill/>
        </p:spPr>
        <p:txBody>
          <a:bodyPr wrap="square" rtlCol="0">
            <a:spAutoFit/>
          </a:bodyPr>
          <a:lstStyle/>
          <a:p>
            <a:r>
              <a:rPr lang="zh-CN" altLang="zh-CN" sz="3600" dirty="0">
                <a:latin typeface="微软雅黑" panose="020B0503020204020204" pitchFamily="34" charset="-122"/>
                <a:ea typeface="微软雅黑" panose="020B0503020204020204" pitchFamily="34" charset="-122"/>
              </a:rPr>
              <a:t>如果多个相邻词多次同时出现，那么这些相邻词构成的词很可能是一个新词。</a:t>
            </a:r>
            <a:endParaRPr lang="zh-CN" altLang="en-US" sz="36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15</a:t>
            </a:fld>
            <a:endParaRPr lang="zh-CN" altLang="en-US"/>
          </a:p>
        </p:txBody>
      </p:sp>
    </p:spTree>
    <p:extLst>
      <p:ext uri="{BB962C8B-B14F-4D97-AF65-F5344CB8AC3E}">
        <p14:creationId xmlns:p14="http://schemas.microsoft.com/office/powerpoint/2010/main" val="5167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567472"/>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判断指标：</a:t>
            </a:r>
          </a:p>
        </p:txBody>
      </p:sp>
      <p:sp>
        <p:nvSpPr>
          <p:cNvPr id="6" name="文本框 5"/>
          <p:cNvSpPr txBox="1"/>
          <p:nvPr/>
        </p:nvSpPr>
        <p:spPr>
          <a:xfrm>
            <a:off x="1242080" y="2281763"/>
            <a:ext cx="9223001" cy="3508653"/>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凝固度</a:t>
            </a:r>
            <a:endParaRPr lang="en-US" altLang="zh-CN" sz="3200" dirty="0">
              <a:latin typeface="微软雅黑" panose="020B0503020204020204" pitchFamily="34" charset="-122"/>
              <a:ea typeface="微软雅黑" panose="020B0503020204020204" pitchFamily="34" charset="-122"/>
            </a:endParaRPr>
          </a:p>
          <a:p>
            <a:r>
              <a:rPr lang="zh-CN" altLang="zh-CN" sz="3200" dirty="0">
                <a:latin typeface="微软雅黑" panose="020B0503020204020204" pitchFamily="34" charset="-122"/>
                <a:ea typeface="微软雅黑" panose="020B0503020204020204" pitchFamily="34" charset="-122"/>
              </a:rPr>
              <a:t>凝固度是指一个新词单独出现的频次很高，远高于其组合词的概率之和。</a:t>
            </a:r>
          </a:p>
          <a:p>
            <a:endParaRPr lang="en-US" altLang="zh-CN" sz="3200" dirty="0">
              <a:latin typeface="微软雅黑" panose="020B0503020204020204" pitchFamily="34" charset="-122"/>
              <a:ea typeface="微软雅黑" panose="020B0503020204020204" pitchFamily="34" charset="-122"/>
            </a:endParaRPr>
          </a:p>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自由度</a:t>
            </a:r>
            <a:endParaRPr lang="en-US" altLang="zh-CN" sz="3200" dirty="0">
              <a:latin typeface="微软雅黑" panose="020B0503020204020204" pitchFamily="34" charset="-122"/>
              <a:ea typeface="微软雅黑" panose="020B0503020204020204" pitchFamily="34" charset="-122"/>
            </a:endParaRPr>
          </a:p>
          <a:p>
            <a:pPr>
              <a:spcAft>
                <a:spcPts val="1800"/>
              </a:spcAft>
            </a:pPr>
            <a:r>
              <a:rPr lang="zh-CN" altLang="en-US" sz="3200" dirty="0">
                <a:latin typeface="微软雅黑" panose="020B0503020204020204" pitchFamily="34" charset="-122"/>
                <a:ea typeface="微软雅黑" panose="020B0503020204020204" pitchFamily="34" charset="-122"/>
              </a:rPr>
              <a:t>文</a:t>
            </a:r>
            <a:r>
              <a:rPr lang="zh-CN" altLang="zh-CN" sz="3200" dirty="0">
                <a:latin typeface="微软雅黑" panose="020B0503020204020204" pitchFamily="34" charset="-122"/>
                <a:ea typeface="微软雅黑" panose="020B0503020204020204" pitchFamily="34" charset="-122"/>
              </a:rPr>
              <a:t>本片段</a:t>
            </a:r>
            <a:r>
              <a:rPr lang="zh-CN" altLang="en-US" sz="3200" dirty="0">
                <a:latin typeface="微软雅黑" panose="020B0503020204020204" pitchFamily="34" charset="-122"/>
                <a:ea typeface="微软雅黑" panose="020B0503020204020204" pitchFamily="34" charset="-122"/>
              </a:rPr>
              <a:t>在不同环境下的</a:t>
            </a:r>
            <a:r>
              <a:rPr lang="zh-CN" altLang="zh-CN" sz="3200" dirty="0">
                <a:latin typeface="微软雅黑" panose="020B0503020204020204" pitchFamily="34" charset="-122"/>
                <a:ea typeface="微软雅黑" panose="020B0503020204020204" pitchFamily="34" charset="-122"/>
              </a:rPr>
              <a:t>自由运用程度</a:t>
            </a:r>
            <a:r>
              <a:rPr lang="zh-CN" altLang="en-US" sz="3200" dirty="0">
                <a:latin typeface="微软雅黑" panose="020B0503020204020204" pitchFamily="34" charset="-122"/>
                <a:ea typeface="微软雅黑" panose="020B0503020204020204" pitchFamily="34" charset="-122"/>
              </a:rPr>
              <a:t>。</a:t>
            </a:r>
          </a:p>
        </p:txBody>
      </p:sp>
      <p:sp>
        <p:nvSpPr>
          <p:cNvPr id="5" name="灯片编号占位符 4"/>
          <p:cNvSpPr>
            <a:spLocks noGrp="1"/>
          </p:cNvSpPr>
          <p:nvPr>
            <p:ph type="sldNum" sz="quarter" idx="12"/>
          </p:nvPr>
        </p:nvSpPr>
        <p:spPr/>
        <p:txBody>
          <a:bodyPr/>
          <a:lstStyle/>
          <a:p>
            <a:fld id="{A160BC5B-2DDC-49E1-88B6-24E0C4B5FF2F}" type="slidenum">
              <a:rPr lang="zh-CN" altLang="en-US" smtClean="0"/>
              <a:t>16</a:t>
            </a:fld>
            <a:endParaRPr lang="zh-CN" altLang="en-US"/>
          </a:p>
        </p:txBody>
      </p:sp>
    </p:spTree>
    <p:extLst>
      <p:ext uri="{BB962C8B-B14F-4D97-AF65-F5344CB8AC3E}">
        <p14:creationId xmlns:p14="http://schemas.microsoft.com/office/powerpoint/2010/main" val="3325468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528451"/>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凝固度：</a:t>
            </a:r>
          </a:p>
        </p:txBody>
      </p:sp>
      <p:sp>
        <p:nvSpPr>
          <p:cNvPr id="3" name="文本框 2"/>
          <p:cNvSpPr txBox="1"/>
          <p:nvPr/>
        </p:nvSpPr>
        <p:spPr>
          <a:xfrm>
            <a:off x="876605" y="2134872"/>
            <a:ext cx="10011277" cy="2601546"/>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假设是</a:t>
            </a:r>
            <a:r>
              <a:rPr lang="zh-CN" altLang="zh-CN" sz="2800" dirty="0">
                <a:solidFill>
                  <a:srgbClr val="C00000"/>
                </a:solidFill>
                <a:latin typeface="微软雅黑" panose="020B0503020204020204" pitchFamily="34" charset="-122"/>
                <a:ea typeface="微软雅黑" panose="020B0503020204020204" pitchFamily="34" charset="-122"/>
              </a:rPr>
              <a:t>二元组词</a:t>
            </a:r>
            <a:r>
              <a:rPr lang="zh-CN" altLang="zh-CN" sz="2800" dirty="0">
                <a:latin typeface="微软雅黑" panose="020B0503020204020204" pitchFamily="34" charset="-122"/>
                <a:ea typeface="微软雅黑" panose="020B0503020204020204" pitchFamily="34" charset="-122"/>
              </a:rPr>
              <a:t>，词</a:t>
            </a:r>
            <a:r>
              <a:rPr lang="en-US" altLang="zh-CN" sz="2800" dirty="0">
                <a:latin typeface="微软雅黑" panose="020B0503020204020204" pitchFamily="34" charset="-122"/>
                <a:ea typeface="微软雅黑" panose="020B0503020204020204" pitchFamily="34" charset="-122"/>
              </a:rPr>
              <a:t>A</a:t>
            </a:r>
            <a:r>
              <a:rPr lang="zh-CN" altLang="zh-CN" sz="2800" dirty="0">
                <a:latin typeface="微软雅黑" panose="020B0503020204020204" pitchFamily="34" charset="-122"/>
                <a:ea typeface="微软雅黑" panose="020B0503020204020204" pitchFamily="34" charset="-122"/>
              </a:rPr>
              <a:t>和词</a:t>
            </a:r>
            <a:r>
              <a:rPr lang="en-US" altLang="zh-CN" sz="2800" dirty="0">
                <a:latin typeface="微软雅黑" panose="020B0503020204020204" pitchFamily="34" charset="-122"/>
                <a:ea typeface="微软雅黑" panose="020B0503020204020204" pitchFamily="34" charset="-122"/>
              </a:rPr>
              <a:t>B</a:t>
            </a:r>
            <a:r>
              <a:rPr lang="zh-CN" altLang="zh-CN" sz="2800" dirty="0">
                <a:latin typeface="微软雅黑" panose="020B0503020204020204" pitchFamily="34" charset="-122"/>
                <a:ea typeface="微软雅黑" panose="020B0503020204020204" pitchFamily="34" charset="-122"/>
              </a:rPr>
              <a:t>单独出现的概率分别是</a:t>
            </a:r>
            <a:r>
              <a:rPr lang="en-US" altLang="zh-CN" sz="2800" dirty="0">
                <a:solidFill>
                  <a:srgbClr val="C00000"/>
                </a:solidFill>
                <a:latin typeface="微软雅黑" panose="020B0503020204020204" pitchFamily="34" charset="-122"/>
                <a:ea typeface="微软雅黑" panose="020B0503020204020204" pitchFamily="34" charset="-122"/>
              </a:rPr>
              <a:t>P(A)</a:t>
            </a:r>
            <a:r>
              <a:rPr lang="zh-CN" altLang="zh-CN" sz="2800" dirty="0">
                <a:latin typeface="微软雅黑" panose="020B0503020204020204" pitchFamily="34" charset="-122"/>
                <a:ea typeface="微软雅黑" panose="020B0503020204020204" pitchFamily="34" charset="-122"/>
              </a:rPr>
              <a:t>和</a:t>
            </a:r>
            <a:r>
              <a:rPr lang="en-US" altLang="zh-CN" sz="2800" dirty="0">
                <a:solidFill>
                  <a:srgbClr val="C00000"/>
                </a:solidFill>
                <a:latin typeface="微软雅黑" panose="020B0503020204020204" pitchFamily="34" charset="-122"/>
                <a:ea typeface="微软雅黑" panose="020B0503020204020204" pitchFamily="34" charset="-122"/>
              </a:rPr>
              <a:t>P(B)</a:t>
            </a:r>
            <a:r>
              <a:rPr lang="zh-CN" altLang="zh-CN" sz="2800" dirty="0">
                <a:latin typeface="微软雅黑" panose="020B0503020204020204" pitchFamily="34" charset="-122"/>
                <a:ea typeface="微软雅黑" panose="020B0503020204020204" pitchFamily="34" charset="-122"/>
              </a:rPr>
              <a:t>，假设这两个词是</a:t>
            </a:r>
            <a:r>
              <a:rPr lang="zh-CN" altLang="zh-CN" sz="2800" dirty="0">
                <a:solidFill>
                  <a:srgbClr val="C00000"/>
                </a:solidFill>
                <a:latin typeface="微软雅黑" panose="020B0503020204020204" pitchFamily="34" charset="-122"/>
                <a:ea typeface="微软雅黑" panose="020B0503020204020204" pitchFamily="34" charset="-122"/>
              </a:rPr>
              <a:t>独立</a:t>
            </a:r>
            <a:r>
              <a:rPr lang="zh-CN" altLang="zh-CN" sz="2800" dirty="0">
                <a:latin typeface="微软雅黑" panose="020B0503020204020204" pitchFamily="34" charset="-122"/>
                <a:ea typeface="微软雅黑" panose="020B0503020204020204" pitchFamily="34" charset="-122"/>
              </a:rPr>
              <a:t>词，则两个词同时出现的概率为</a:t>
            </a:r>
            <a:r>
              <a:rPr lang="en-US" altLang="zh-CN" sz="2800" dirty="0">
                <a:solidFill>
                  <a:srgbClr val="C00000"/>
                </a:solidFill>
                <a:latin typeface="微软雅黑" panose="020B0503020204020204" pitchFamily="34" charset="-122"/>
                <a:ea typeface="微软雅黑" panose="020B0503020204020204" pitchFamily="34" charset="-122"/>
              </a:rPr>
              <a:t>P(A)*P(B)</a:t>
            </a:r>
            <a:r>
              <a:rPr lang="zh-CN" altLang="zh-CN" sz="2800" dirty="0">
                <a:latin typeface="微软雅黑" panose="020B0503020204020204" pitchFamily="34" charset="-122"/>
                <a:ea typeface="微软雅黑" panose="020B0503020204020204" pitchFamily="34" charset="-122"/>
              </a:rPr>
              <a:t>。如果这两个词</a:t>
            </a:r>
            <a:r>
              <a:rPr lang="zh-CN" altLang="zh-CN" sz="2800" dirty="0">
                <a:solidFill>
                  <a:srgbClr val="C00000"/>
                </a:solidFill>
                <a:latin typeface="微软雅黑" panose="020B0503020204020204" pitchFamily="34" charset="-122"/>
                <a:ea typeface="微软雅黑" panose="020B0503020204020204" pitchFamily="34" charset="-122"/>
              </a:rPr>
              <a:t>不是独立</a:t>
            </a:r>
            <a:r>
              <a:rPr lang="zh-CN" altLang="zh-CN" sz="2800" dirty="0">
                <a:latin typeface="微软雅黑" panose="020B0503020204020204" pitchFamily="34" charset="-122"/>
                <a:ea typeface="微软雅黑" panose="020B0503020204020204" pitchFamily="34" charset="-122"/>
              </a:rPr>
              <a:t>的，则两个词同时出现的条件概率会大于</a:t>
            </a:r>
            <a:r>
              <a:rPr lang="en-US" altLang="zh-CN" sz="2800" dirty="0">
                <a:latin typeface="微软雅黑" panose="020B0503020204020204" pitchFamily="34" charset="-122"/>
                <a:ea typeface="微软雅黑" panose="020B0503020204020204" pitchFamily="34" charset="-122"/>
              </a:rPr>
              <a:t>P(A)*P(B)</a:t>
            </a:r>
            <a:r>
              <a:rPr lang="zh-CN" altLang="zh-CN" sz="2800" dirty="0">
                <a:latin typeface="微软雅黑" panose="020B0503020204020204" pitchFamily="34" charset="-122"/>
                <a:ea typeface="微软雅黑" panose="020B0503020204020204" pitchFamily="34" charset="-122"/>
              </a:rPr>
              <a:t>，即</a:t>
            </a:r>
            <a:r>
              <a:rPr lang="en-US" altLang="zh-CN" sz="2800" dirty="0">
                <a:solidFill>
                  <a:srgbClr val="C00000"/>
                </a:solidFill>
                <a:latin typeface="微软雅黑" panose="020B0503020204020204" pitchFamily="34" charset="-122"/>
                <a:ea typeface="微软雅黑" panose="020B0503020204020204" pitchFamily="34" charset="-122"/>
              </a:rPr>
              <a:t>P(C) &gt;&gt; P(A)*P(B)</a:t>
            </a:r>
            <a:r>
              <a:rPr lang="zh-CN"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88783" y="4954415"/>
            <a:ext cx="2853732"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举例：</a:t>
            </a:r>
          </a:p>
        </p:txBody>
      </p:sp>
      <p:sp>
        <p:nvSpPr>
          <p:cNvPr id="7" name="文本框 6"/>
          <p:cNvSpPr txBox="1"/>
          <p:nvPr/>
        </p:nvSpPr>
        <p:spPr>
          <a:xfrm>
            <a:off x="803868" y="5489440"/>
            <a:ext cx="6542505" cy="738664"/>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“电影院”，“电影”，“院”</a:t>
            </a:r>
            <a:endParaRPr lang="en-US" altLang="zh-CN" sz="28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160BC5B-2DDC-49E1-88B6-24E0C4B5FF2F}" type="slidenum">
              <a:rPr lang="zh-CN" altLang="en-US" b="1" smtClean="0"/>
              <a:t>17</a:t>
            </a:fld>
            <a:endParaRPr lang="zh-CN" altLang="en-US" b="1" dirty="0"/>
          </a:p>
        </p:txBody>
      </p:sp>
    </p:spTree>
    <p:extLst>
      <p:ext uri="{BB962C8B-B14F-4D97-AF65-F5344CB8AC3E}">
        <p14:creationId xmlns:p14="http://schemas.microsoft.com/office/powerpoint/2010/main" val="271921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7026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自由度：</a:t>
            </a:r>
          </a:p>
        </p:txBody>
      </p:sp>
      <p:sp>
        <p:nvSpPr>
          <p:cNvPr id="6" name="文本框 5"/>
          <p:cNvSpPr txBox="1"/>
          <p:nvPr/>
        </p:nvSpPr>
        <p:spPr>
          <a:xfrm>
            <a:off x="1092247" y="2457236"/>
            <a:ext cx="10011277" cy="3698641"/>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如果一个文本片段能够算作一个词的话，它应该能够灵活地出现在各种不同的环境中，具有非常丰富的左邻字集合和右邻字集合。</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solidFill>
                  <a:srgbClr val="C00000"/>
                </a:solidFill>
                <a:latin typeface="微软雅黑" panose="020B0503020204020204" pitchFamily="34" charset="-122"/>
                <a:ea typeface="微软雅黑" panose="020B0503020204020204" pitchFamily="34" charset="-122"/>
              </a:rPr>
              <a:t>左（或右）邻接字频 </a:t>
            </a:r>
            <a:r>
              <a:rPr lang="en-US" altLang="zh-CN" sz="3200" dirty="0">
                <a:solidFill>
                  <a:srgbClr val="C00000"/>
                </a:solidFill>
                <a:latin typeface="微软雅黑" panose="020B0503020204020204" pitchFamily="34" charset="-122"/>
                <a:ea typeface="微软雅黑" panose="020B0503020204020204" pitchFamily="34" charset="-122"/>
              </a:rPr>
              <a:t>/ </a:t>
            </a:r>
            <a:r>
              <a:rPr lang="zh-CN" altLang="en-US" sz="3200" dirty="0">
                <a:solidFill>
                  <a:srgbClr val="C00000"/>
                </a:solidFill>
                <a:latin typeface="微软雅黑" panose="020B0503020204020204" pitchFamily="34" charset="-122"/>
                <a:ea typeface="微软雅黑" panose="020B0503020204020204" pitchFamily="34" charset="-122"/>
              </a:rPr>
              <a:t>词频 </a:t>
            </a:r>
            <a:r>
              <a:rPr lang="en-US" altLang="zh-CN" sz="3200" dirty="0">
                <a:solidFill>
                  <a:srgbClr val="C00000"/>
                </a:solidFill>
                <a:latin typeface="微软雅黑" panose="020B0503020204020204" pitchFamily="34" charset="-122"/>
                <a:ea typeface="微软雅黑" panose="020B0503020204020204" pitchFamily="34" charset="-122"/>
              </a:rPr>
              <a:t>&gt; 0.2</a:t>
            </a:r>
            <a:r>
              <a:rPr lang="zh-CN" altLang="en-US" sz="3200" dirty="0">
                <a:latin typeface="微软雅黑" panose="020B0503020204020204" pitchFamily="34" charset="-122"/>
                <a:ea typeface="微软雅黑" panose="020B0503020204020204" pitchFamily="34" charset="-122"/>
              </a:rPr>
              <a:t>，说明左（或右）邻接有其他词和该词经常同时出现。</a:t>
            </a:r>
          </a:p>
        </p:txBody>
      </p:sp>
      <p:sp>
        <p:nvSpPr>
          <p:cNvPr id="5" name="灯片编号占位符 4"/>
          <p:cNvSpPr>
            <a:spLocks noGrp="1"/>
          </p:cNvSpPr>
          <p:nvPr>
            <p:ph type="sldNum" sz="quarter" idx="12"/>
          </p:nvPr>
        </p:nvSpPr>
        <p:spPr/>
        <p:txBody>
          <a:bodyPr/>
          <a:lstStyle/>
          <a:p>
            <a:fld id="{A160BC5B-2DDC-49E1-88B6-24E0C4B5FF2F}" type="slidenum">
              <a:rPr lang="zh-CN" altLang="en-US" smtClean="0"/>
              <a:t>18</a:t>
            </a:fld>
            <a:endParaRPr lang="zh-CN" altLang="en-US"/>
          </a:p>
        </p:txBody>
      </p:sp>
    </p:spTree>
    <p:extLst>
      <p:ext uri="{BB962C8B-B14F-4D97-AF65-F5344CB8AC3E}">
        <p14:creationId xmlns:p14="http://schemas.microsoft.com/office/powerpoint/2010/main" val="1195887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296269"/>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自由度：</a:t>
            </a:r>
          </a:p>
        </p:txBody>
      </p:sp>
      <p:sp>
        <p:nvSpPr>
          <p:cNvPr id="6" name="文本框 5"/>
          <p:cNvSpPr txBox="1"/>
          <p:nvPr/>
        </p:nvSpPr>
        <p:spPr>
          <a:xfrm>
            <a:off x="803868" y="1896416"/>
            <a:ext cx="10011277" cy="1569660"/>
          </a:xfrm>
          <a:prstGeom prst="rect">
            <a:avLst/>
          </a:prstGeom>
          <a:noFill/>
        </p:spPr>
        <p:txBody>
          <a:bodyPr wrap="square" rtlCol="0">
            <a:spAutoFit/>
          </a:bodyPr>
          <a:lstStyle/>
          <a:p>
            <a:pPr>
              <a:lnSpc>
                <a:spcPct val="150000"/>
              </a:lnSpc>
            </a:pPr>
            <a:r>
              <a:rPr lang="zh-CN" altLang="zh-CN" sz="3200" dirty="0">
                <a:latin typeface="微软雅黑" panose="020B0503020204020204" pitchFamily="34" charset="-122"/>
                <a:ea typeface="微软雅黑" panose="020B0503020204020204" pitchFamily="34" charset="-122"/>
              </a:rPr>
              <a:t>可以使用</a:t>
            </a:r>
            <a:r>
              <a:rPr lang="zh-CN" altLang="zh-CN" sz="3200" dirty="0">
                <a:solidFill>
                  <a:srgbClr val="C00000"/>
                </a:solidFill>
                <a:latin typeface="微软雅黑" panose="020B0503020204020204" pitchFamily="34" charset="-122"/>
                <a:ea typeface="微软雅黑" panose="020B0503020204020204" pitchFamily="34" charset="-122"/>
              </a:rPr>
              <a:t>信息熵</a:t>
            </a:r>
            <a:r>
              <a:rPr lang="zh-CN" altLang="zh-CN" sz="3200" dirty="0">
                <a:latin typeface="微软雅黑" panose="020B0503020204020204" pitchFamily="34" charset="-122"/>
                <a:ea typeface="微软雅黑" panose="020B0503020204020204" pitchFamily="34" charset="-122"/>
              </a:rPr>
              <a:t>来衡量一个文本片段的左邻字集合和右邻字集合的随机性</a:t>
            </a:r>
            <a:r>
              <a:rPr lang="zh-CN" altLang="en-US" sz="3200"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1088783" y="3598577"/>
            <a:ext cx="2853732" cy="523220"/>
          </a:xfrm>
          <a:prstGeom prst="rect">
            <a:avLst/>
          </a:prstGeom>
          <a:noFill/>
        </p:spPr>
        <p:txBody>
          <a:bodyPr wrap="square" rtlCol="0">
            <a:spAutoFit/>
          </a:bodyPr>
          <a:lstStyle/>
          <a:p>
            <a:r>
              <a:rPr lang="zh-CN" altLang="zh-CN" sz="2800" dirty="0">
                <a:solidFill>
                  <a:srgbClr val="C00000"/>
                </a:solidFill>
                <a:latin typeface="微软雅黑" panose="020B0503020204020204" pitchFamily="34" charset="-122"/>
                <a:ea typeface="微软雅黑" panose="020B0503020204020204" pitchFamily="34" charset="-122"/>
              </a:rPr>
              <a:t>信息熵</a:t>
            </a:r>
            <a:r>
              <a:rPr lang="zh-CN" altLang="en-US" sz="2800" dirty="0">
                <a:solidFill>
                  <a:srgbClr val="2B579A"/>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909511" y="4254299"/>
            <a:ext cx="10376750" cy="1754326"/>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在信息论中，熵是接收的每条消息中包含的信息的平均量，又被称为信息熵、信源熵、平均自信息量。 这里，“消息”代表来自分布或数据流中的事件、样本或特征。</a:t>
            </a:r>
          </a:p>
        </p:txBody>
      </p:sp>
      <p:sp>
        <p:nvSpPr>
          <p:cNvPr id="4" name="灯片编号占位符 3"/>
          <p:cNvSpPr>
            <a:spLocks noGrp="1"/>
          </p:cNvSpPr>
          <p:nvPr>
            <p:ph type="sldNum" sz="quarter" idx="12"/>
          </p:nvPr>
        </p:nvSpPr>
        <p:spPr>
          <a:xfrm>
            <a:off x="8610600" y="6356350"/>
            <a:ext cx="2743200" cy="365125"/>
          </a:xfrm>
        </p:spPr>
        <p:txBody>
          <a:bodyPr/>
          <a:lstStyle/>
          <a:p>
            <a:fld id="{A160BC5B-2DDC-49E1-88B6-24E0C4B5FF2F}" type="slidenum">
              <a:rPr lang="zh-CN" altLang="en-US" smtClean="0"/>
              <a:t>19</a:t>
            </a:fld>
            <a:endParaRPr lang="zh-CN" altLang="en-US"/>
          </a:p>
        </p:txBody>
      </p:sp>
    </p:spTree>
    <p:extLst>
      <p:ext uri="{BB962C8B-B14F-4D97-AF65-F5344CB8AC3E}">
        <p14:creationId xmlns:p14="http://schemas.microsoft.com/office/powerpoint/2010/main" val="3084753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99138" y="2228409"/>
            <a:ext cx="1219200" cy="2401182"/>
            <a:chOff x="1899138" y="1774372"/>
            <a:chExt cx="1219200" cy="2401182"/>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138" y="1774372"/>
              <a:ext cx="1219200" cy="1219200"/>
            </a:xfrm>
            <a:prstGeom prst="rect">
              <a:avLst/>
            </a:prstGeom>
          </p:spPr>
        </p:pic>
        <p:sp>
          <p:nvSpPr>
            <p:cNvPr id="3" name="文本框 2"/>
            <p:cNvSpPr txBox="1"/>
            <p:nvPr/>
          </p:nvSpPr>
          <p:spPr>
            <a:xfrm>
              <a:off x="1934382" y="3206058"/>
              <a:ext cx="1148712" cy="969496"/>
            </a:xfrm>
            <a:prstGeom prst="rect">
              <a:avLst/>
            </a:prstGeom>
            <a:noFill/>
          </p:spPr>
          <p:txBody>
            <a:bodyPr wrap="none" rtlCol="0">
              <a:spAutoFit/>
            </a:bodyPr>
            <a:lstStyle/>
            <a:p>
              <a:pPr algn="ctr">
                <a:lnSpc>
                  <a:spcPct val="150000"/>
                </a:lnSpc>
              </a:pPr>
              <a:r>
                <a:rPr lang="zh-CN" altLang="en-US" sz="2400" b="1" dirty="0">
                  <a:latin typeface="微软雅黑" panose="020B0503020204020204" pitchFamily="34" charset="-122"/>
                  <a:ea typeface="微软雅黑" panose="020B0503020204020204" pitchFamily="34" charset="-122"/>
                </a:rPr>
                <a:t>目  录</a:t>
              </a:r>
              <a:endParaRPr lang="en-US" altLang="zh-CN" sz="2400" b="1" dirty="0">
                <a:latin typeface="微软雅黑" panose="020B0503020204020204" pitchFamily="34" charset="-122"/>
                <a:ea typeface="微软雅黑" panose="020B0503020204020204" pitchFamily="34" charset="-122"/>
              </a:endParaRPr>
            </a:p>
            <a:p>
              <a:pPr algn="ctr">
                <a:lnSpc>
                  <a:spcPct val="150000"/>
                </a:lnSpc>
              </a:pPr>
              <a:r>
                <a:rPr lang="en-US" altLang="zh-CN" sz="1400" dirty="0">
                  <a:latin typeface="微软雅黑" panose="020B0503020204020204" pitchFamily="34" charset="-122"/>
                  <a:ea typeface="微软雅黑" panose="020B0503020204020204" pitchFamily="34" charset="-122"/>
                </a:rPr>
                <a:t>CONTENTS</a:t>
              </a:r>
              <a:endParaRPr lang="zh-CN" altLang="en-US" sz="1400" dirty="0">
                <a:latin typeface="微软雅黑" panose="020B0503020204020204" pitchFamily="34" charset="-122"/>
                <a:ea typeface="微软雅黑" panose="020B0503020204020204" pitchFamily="34" charset="-122"/>
              </a:endParaRPr>
            </a:p>
          </p:txBody>
        </p:sp>
      </p:grpSp>
      <p:sp>
        <p:nvSpPr>
          <p:cNvPr id="28" name="椭圆 27"/>
          <p:cNvSpPr/>
          <p:nvPr/>
        </p:nvSpPr>
        <p:spPr>
          <a:xfrm>
            <a:off x="5310194" y="1031261"/>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01</a:t>
            </a:r>
            <a:endParaRPr lang="zh-CN" altLang="en-US" dirty="0">
              <a:latin typeface="Segoe UI Emoji" panose="020B0502040204020203" pitchFamily="34" charset="0"/>
              <a:ea typeface="微软雅黑" panose="020B0503020204020204" pitchFamily="34" charset="-122"/>
            </a:endParaRPr>
          </a:p>
        </p:txBody>
      </p:sp>
      <p:sp>
        <p:nvSpPr>
          <p:cNvPr id="29" name="文本框 28"/>
          <p:cNvSpPr txBox="1"/>
          <p:nvPr/>
        </p:nvSpPr>
        <p:spPr>
          <a:xfrm>
            <a:off x="6619235" y="1064047"/>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研究背景</a:t>
            </a:r>
          </a:p>
        </p:txBody>
      </p:sp>
      <p:sp>
        <p:nvSpPr>
          <p:cNvPr id="5" name="灯片编号占位符 4"/>
          <p:cNvSpPr>
            <a:spLocks noGrp="1"/>
          </p:cNvSpPr>
          <p:nvPr>
            <p:ph type="sldNum" sz="quarter" idx="12"/>
          </p:nvPr>
        </p:nvSpPr>
        <p:spPr/>
        <p:txBody>
          <a:bodyPr/>
          <a:lstStyle/>
          <a:p>
            <a:fld id="{A160BC5B-2DDC-49E1-88B6-24E0C4B5FF2F}" type="slidenum">
              <a:rPr lang="zh-CN" altLang="en-US" smtClean="0"/>
              <a:t>2</a:t>
            </a:fld>
            <a:endParaRPr lang="zh-CN" altLang="en-US"/>
          </a:p>
        </p:txBody>
      </p:sp>
      <p:sp>
        <p:nvSpPr>
          <p:cNvPr id="18" name="椭圆 17"/>
          <p:cNvSpPr/>
          <p:nvPr/>
        </p:nvSpPr>
        <p:spPr>
          <a:xfrm>
            <a:off x="5310194" y="1801847"/>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02</a:t>
            </a:r>
            <a:endParaRPr lang="zh-CN" altLang="en-US" dirty="0">
              <a:latin typeface="Segoe UI Emoji" panose="020B0502040204020203" pitchFamily="34" charset="0"/>
              <a:ea typeface="微软雅黑" panose="020B0503020204020204" pitchFamily="34" charset="-122"/>
            </a:endParaRPr>
          </a:p>
        </p:txBody>
      </p:sp>
      <p:sp>
        <p:nvSpPr>
          <p:cNvPr id="19" name="文本框 18"/>
          <p:cNvSpPr txBox="1"/>
          <p:nvPr/>
        </p:nvSpPr>
        <p:spPr>
          <a:xfrm>
            <a:off x="6619235" y="1834633"/>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基本概念</a:t>
            </a:r>
          </a:p>
        </p:txBody>
      </p:sp>
      <p:sp>
        <p:nvSpPr>
          <p:cNvPr id="20" name="椭圆 19"/>
          <p:cNvSpPr/>
          <p:nvPr/>
        </p:nvSpPr>
        <p:spPr>
          <a:xfrm>
            <a:off x="5310194" y="2605219"/>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03</a:t>
            </a:r>
            <a:endParaRPr lang="zh-CN" altLang="en-US" dirty="0">
              <a:latin typeface="Segoe UI Emoji" panose="020B0502040204020203" pitchFamily="34" charset="0"/>
              <a:ea typeface="微软雅黑" panose="020B0503020204020204" pitchFamily="34" charset="-122"/>
            </a:endParaRPr>
          </a:p>
        </p:txBody>
      </p:sp>
      <p:sp>
        <p:nvSpPr>
          <p:cNvPr id="21" name="文本框 20"/>
          <p:cNvSpPr txBox="1"/>
          <p:nvPr/>
        </p:nvSpPr>
        <p:spPr>
          <a:xfrm>
            <a:off x="6619235" y="2638005"/>
            <a:ext cx="2698175"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研究方法及原理</a:t>
            </a:r>
          </a:p>
        </p:txBody>
      </p:sp>
      <p:sp>
        <p:nvSpPr>
          <p:cNvPr id="22" name="椭圆 21"/>
          <p:cNvSpPr/>
          <p:nvPr/>
        </p:nvSpPr>
        <p:spPr>
          <a:xfrm>
            <a:off x="5310194" y="3375805"/>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04</a:t>
            </a:r>
            <a:endParaRPr lang="zh-CN" altLang="en-US" dirty="0">
              <a:latin typeface="Segoe UI Emoji" panose="020B0502040204020203" pitchFamily="34" charset="0"/>
              <a:ea typeface="微软雅黑" panose="020B0503020204020204" pitchFamily="34" charset="-122"/>
            </a:endParaRPr>
          </a:p>
        </p:txBody>
      </p:sp>
      <p:sp>
        <p:nvSpPr>
          <p:cNvPr id="23" name="文本框 22"/>
          <p:cNvSpPr txBox="1"/>
          <p:nvPr/>
        </p:nvSpPr>
        <p:spPr>
          <a:xfrm>
            <a:off x="6619235" y="3408591"/>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研究现状</a:t>
            </a:r>
          </a:p>
        </p:txBody>
      </p:sp>
      <p:sp>
        <p:nvSpPr>
          <p:cNvPr id="24" name="椭圆 23"/>
          <p:cNvSpPr/>
          <p:nvPr/>
        </p:nvSpPr>
        <p:spPr>
          <a:xfrm>
            <a:off x="5310194" y="4180815"/>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05</a:t>
            </a:r>
            <a:endParaRPr lang="zh-CN" altLang="en-US" dirty="0">
              <a:latin typeface="Segoe UI Emoji" panose="020B0502040204020203" pitchFamily="34" charset="0"/>
              <a:ea typeface="微软雅黑" panose="020B0503020204020204" pitchFamily="34" charset="-122"/>
            </a:endParaRPr>
          </a:p>
        </p:txBody>
      </p:sp>
      <p:sp>
        <p:nvSpPr>
          <p:cNvPr id="25" name="文本框 24"/>
          <p:cNvSpPr txBox="1"/>
          <p:nvPr/>
        </p:nvSpPr>
        <p:spPr>
          <a:xfrm>
            <a:off x="6619235" y="4213601"/>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方法举例</a:t>
            </a:r>
          </a:p>
        </p:txBody>
      </p:sp>
      <p:sp>
        <p:nvSpPr>
          <p:cNvPr id="26" name="椭圆 25"/>
          <p:cNvSpPr/>
          <p:nvPr/>
        </p:nvSpPr>
        <p:spPr>
          <a:xfrm>
            <a:off x="5310194" y="4951401"/>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06</a:t>
            </a:r>
            <a:endParaRPr lang="zh-CN" altLang="en-US" dirty="0">
              <a:latin typeface="Segoe UI Emoji" panose="020B0502040204020203" pitchFamily="34" charset="0"/>
              <a:ea typeface="微软雅黑" panose="020B0503020204020204" pitchFamily="34" charset="-122"/>
            </a:endParaRPr>
          </a:p>
        </p:txBody>
      </p:sp>
      <p:sp>
        <p:nvSpPr>
          <p:cNvPr id="27" name="文本框 26"/>
          <p:cNvSpPr txBox="1"/>
          <p:nvPr/>
        </p:nvSpPr>
        <p:spPr>
          <a:xfrm>
            <a:off x="6619235" y="4984187"/>
            <a:ext cx="2339102" cy="523220"/>
          </a:xfrm>
          <a:prstGeom prst="rect">
            <a:avLst/>
          </a:prstGeom>
          <a:noFill/>
        </p:spPr>
        <p:txBody>
          <a:bodyPr wrap="none" rtlCol="0">
            <a:spAutoFit/>
          </a:bodyPr>
          <a:lstStyle/>
          <a:p>
            <a:r>
              <a:rPr lang="zh-CN" altLang="en-US" sz="2800" dirty="0">
                <a:solidFill>
                  <a:schemeClr val="tx1">
                    <a:lumMod val="75000"/>
                    <a:lumOff val="25000"/>
                  </a:schemeClr>
                </a:solidFill>
                <a:latin typeface="Arial" panose="020B0604020202020204" pitchFamily="34" charset="0"/>
                <a:ea typeface="微软雅黑" panose="020B0503020204020204" pitchFamily="34" charset="-122"/>
              </a:rPr>
              <a:t>技术应用场景</a:t>
            </a:r>
          </a:p>
        </p:txBody>
      </p:sp>
    </p:spTree>
    <p:extLst>
      <p:ext uri="{BB962C8B-B14F-4D97-AF65-F5344CB8AC3E}">
        <p14:creationId xmlns:p14="http://schemas.microsoft.com/office/powerpoint/2010/main" val="193593136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60195" y="1523382"/>
            <a:ext cx="2853732"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举例：</a:t>
            </a:r>
          </a:p>
        </p:txBody>
      </p:sp>
      <p:sp>
        <p:nvSpPr>
          <p:cNvPr id="8" name="文本框 7"/>
          <p:cNvSpPr txBox="1"/>
          <p:nvPr/>
        </p:nvSpPr>
        <p:spPr>
          <a:xfrm>
            <a:off x="622896" y="2394326"/>
            <a:ext cx="10949980" cy="3323987"/>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吃葡萄不吐葡萄皮不吃葡萄倒吐葡萄皮</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zh-CN" sz="2800" dirty="0">
                <a:solidFill>
                  <a:srgbClr val="C00000"/>
                </a:solidFill>
                <a:latin typeface="微软雅黑" panose="020B0503020204020204" pitchFamily="34" charset="-122"/>
                <a:ea typeface="微软雅黑" panose="020B0503020204020204" pitchFamily="34" charset="-122"/>
              </a:rPr>
              <a:t>左邻字</a:t>
            </a:r>
            <a:r>
              <a:rPr lang="zh-CN" altLang="zh-CN" sz="2800" dirty="0">
                <a:latin typeface="微软雅黑" panose="020B0503020204020204" pitchFamily="34" charset="-122"/>
                <a:ea typeface="微软雅黑" panose="020B0503020204020204" pitchFamily="34" charset="-122"/>
              </a:rPr>
              <a:t>为</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吃</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吐</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吃</a:t>
            </a: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吐</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信息熵为</a:t>
            </a:r>
            <a:r>
              <a:rPr lang="en-US" altLang="zh-CN" sz="2800" dirty="0">
                <a:latin typeface="微软雅黑" panose="020B0503020204020204" pitchFamily="34" charset="-122"/>
                <a:ea typeface="微软雅黑" panose="020B0503020204020204" pitchFamily="34" charset="-122"/>
              </a:rPr>
              <a:t>-(1/2)</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log(1/2)-(1/2)</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log(1/2)</a:t>
            </a:r>
            <a:r>
              <a:rPr lang="zh-CN"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0.693</a:t>
            </a: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zh-CN" sz="2800" dirty="0">
                <a:solidFill>
                  <a:srgbClr val="C00000"/>
                </a:solidFill>
                <a:latin typeface="微软雅黑" panose="020B0503020204020204" pitchFamily="34" charset="-122"/>
                <a:ea typeface="微软雅黑" panose="020B0503020204020204" pitchFamily="34" charset="-122"/>
              </a:rPr>
              <a:t>右邻字</a:t>
            </a:r>
            <a:r>
              <a:rPr lang="zh-CN" altLang="zh-CN" sz="2800" dirty="0">
                <a:latin typeface="微软雅黑" panose="020B0503020204020204" pitchFamily="34" charset="-122"/>
                <a:ea typeface="微软雅黑" panose="020B0503020204020204" pitchFamily="34" charset="-122"/>
              </a:rPr>
              <a:t>分别为</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不</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皮</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倒</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皮</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信息熵为</a:t>
            </a:r>
            <a:r>
              <a:rPr lang="en-US" altLang="zh-CN" sz="2800" dirty="0">
                <a:latin typeface="微软雅黑" panose="020B0503020204020204" pitchFamily="34" charset="-122"/>
                <a:ea typeface="微软雅黑" panose="020B0503020204020204" pitchFamily="34" charset="-122"/>
              </a:rPr>
              <a:t>-(1/2)</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log(1/2)-(1/4)</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log(1/4)-(1/4)</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log(1/4)</a:t>
            </a:r>
            <a:r>
              <a:rPr lang="zh-CN"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1.04</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610600" y="6356350"/>
            <a:ext cx="2743200" cy="365125"/>
          </a:xfrm>
        </p:spPr>
        <p:txBody>
          <a:bodyPr/>
          <a:lstStyle/>
          <a:p>
            <a:fld id="{A160BC5B-2DDC-49E1-88B6-24E0C4B5FF2F}" type="slidenum">
              <a:rPr lang="zh-CN" altLang="en-US" smtClean="0"/>
              <a:t>20</a:t>
            </a:fld>
            <a:endParaRPr lang="zh-CN" altLang="en-US"/>
          </a:p>
        </p:txBody>
      </p:sp>
    </p:spTree>
    <p:extLst>
      <p:ext uri="{BB962C8B-B14F-4D97-AF65-F5344CB8AC3E}">
        <p14:creationId xmlns:p14="http://schemas.microsoft.com/office/powerpoint/2010/main" val="832335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基于统计的方法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0261" y="1493699"/>
            <a:ext cx="2207172" cy="646331"/>
          </a:xfrm>
          <a:prstGeom prst="rect">
            <a:avLst/>
          </a:prstGeom>
          <a:noFill/>
        </p:spPr>
        <p:txBody>
          <a:bodyPr wrap="square" rtlCol="0">
            <a:spAutoFit/>
          </a:bodyPr>
          <a:lstStyle/>
          <a:p>
            <a:r>
              <a:rPr lang="zh-CN" altLang="en-US" sz="3600" dirty="0">
                <a:solidFill>
                  <a:srgbClr val="2B579A"/>
                </a:solidFill>
                <a:latin typeface="微软雅黑" panose="020B0503020204020204" pitchFamily="34" charset="-122"/>
                <a:ea typeface="微软雅黑" panose="020B0503020204020204" pitchFamily="34" charset="-122"/>
              </a:rPr>
              <a:t>优点：</a:t>
            </a:r>
          </a:p>
        </p:txBody>
      </p:sp>
      <p:sp>
        <p:nvSpPr>
          <p:cNvPr id="5" name="文本框 4"/>
          <p:cNvSpPr txBox="1"/>
          <p:nvPr/>
        </p:nvSpPr>
        <p:spPr>
          <a:xfrm>
            <a:off x="1200261" y="3112280"/>
            <a:ext cx="2207172" cy="646331"/>
          </a:xfrm>
          <a:prstGeom prst="rect">
            <a:avLst/>
          </a:prstGeom>
          <a:noFill/>
        </p:spPr>
        <p:txBody>
          <a:bodyPr wrap="square" rtlCol="0">
            <a:spAutoFit/>
          </a:bodyPr>
          <a:lstStyle/>
          <a:p>
            <a:r>
              <a:rPr lang="zh-CN" altLang="en-US" sz="3600" dirty="0">
                <a:solidFill>
                  <a:srgbClr val="2B579A"/>
                </a:solidFill>
                <a:latin typeface="微软雅黑" panose="020B0503020204020204" pitchFamily="34" charset="-122"/>
                <a:ea typeface="微软雅黑" panose="020B0503020204020204" pitchFamily="34" charset="-122"/>
              </a:rPr>
              <a:t>缺点：</a:t>
            </a:r>
          </a:p>
        </p:txBody>
      </p:sp>
      <p:sp>
        <p:nvSpPr>
          <p:cNvPr id="3" name="文本框 2"/>
          <p:cNvSpPr txBox="1"/>
          <p:nvPr/>
        </p:nvSpPr>
        <p:spPr>
          <a:xfrm>
            <a:off x="1610693" y="2304516"/>
            <a:ext cx="86868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简单、适用于任何领域；</a:t>
            </a:r>
          </a:p>
        </p:txBody>
      </p:sp>
      <p:sp>
        <p:nvSpPr>
          <p:cNvPr id="7" name="文本框 6"/>
          <p:cNvSpPr txBox="1"/>
          <p:nvPr/>
        </p:nvSpPr>
        <p:spPr>
          <a:xfrm>
            <a:off x="1610693" y="3969684"/>
            <a:ext cx="8686800" cy="2062103"/>
          </a:xfrm>
          <a:prstGeom prst="rect">
            <a:avLst/>
          </a:prstGeom>
          <a:noFill/>
        </p:spPr>
        <p:txBody>
          <a:bodyPr wrap="square" rtlCol="0">
            <a:spAutoFit/>
          </a:bodyPr>
          <a:lstStyle/>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需要大量语料进行训练；</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新词质量不高；</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zh-CN" sz="3200" dirty="0">
                <a:latin typeface="微软雅黑" panose="020B0503020204020204" pitchFamily="34" charset="-122"/>
                <a:ea typeface="微软雅黑" panose="020B0503020204020204" pitchFamily="34" charset="-122"/>
              </a:rPr>
              <a:t>忽略了构词模式和构词能力对新词的影响</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endParaRPr lang="zh-CN" altLang="en-US" sz="3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A160BC5B-2DDC-49E1-88B6-24E0C4B5FF2F}" type="slidenum">
              <a:rPr lang="zh-CN" altLang="en-US" smtClean="0"/>
              <a:t>21</a:t>
            </a:fld>
            <a:endParaRPr lang="zh-CN" altLang="en-US"/>
          </a:p>
        </p:txBody>
      </p:sp>
    </p:spTree>
    <p:extLst>
      <p:ext uri="{BB962C8B-B14F-4D97-AF65-F5344CB8AC3E}">
        <p14:creationId xmlns:p14="http://schemas.microsoft.com/office/powerpoint/2010/main" val="303412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02722" y="15181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判断依据：</a:t>
            </a:r>
          </a:p>
        </p:txBody>
      </p:sp>
      <p:sp>
        <p:nvSpPr>
          <p:cNvPr id="3" name="文本框 2"/>
          <p:cNvSpPr txBox="1"/>
          <p:nvPr/>
        </p:nvSpPr>
        <p:spPr>
          <a:xfrm>
            <a:off x="1399810" y="2445470"/>
            <a:ext cx="9396152" cy="3170099"/>
          </a:xfrm>
          <a:prstGeom prst="rect">
            <a:avLst/>
          </a:prstGeom>
          <a:noFill/>
        </p:spPr>
        <p:txBody>
          <a:bodyPr wrap="square" rtlCol="0">
            <a:spAutoFit/>
          </a:bodyPr>
          <a:lstStyle/>
          <a:p>
            <a:pPr>
              <a:lnSpc>
                <a:spcPts val="6000"/>
              </a:lnSpc>
            </a:pPr>
            <a:r>
              <a:rPr lang="zh-CN" altLang="zh-CN" sz="3600" dirty="0">
                <a:latin typeface="微软雅黑" panose="020B0503020204020204" pitchFamily="34" charset="-122"/>
                <a:ea typeface="微软雅黑" panose="020B0503020204020204" pitchFamily="34" charset="-122"/>
              </a:rPr>
              <a:t>通过标注词典以及组词规则来识别新词，核心是根据语言学原理和知识制定一系列</a:t>
            </a:r>
            <a:r>
              <a:rPr lang="zh-CN" altLang="zh-CN" sz="3600" dirty="0">
                <a:solidFill>
                  <a:srgbClr val="C00000"/>
                </a:solidFill>
                <a:latin typeface="微软雅黑" panose="020B0503020204020204" pitchFamily="34" charset="-122"/>
                <a:ea typeface="微软雅黑" panose="020B0503020204020204" pitchFamily="34" charset="-122"/>
              </a:rPr>
              <a:t>共性规则</a:t>
            </a:r>
            <a:r>
              <a:rPr lang="zh-CN" altLang="zh-CN" sz="3600" dirty="0">
                <a:latin typeface="微软雅黑" panose="020B0503020204020204" pitchFamily="34" charset="-122"/>
                <a:ea typeface="微软雅黑" panose="020B0503020204020204" pitchFamily="34" charset="-122"/>
              </a:rPr>
              <a:t>和</a:t>
            </a:r>
            <a:r>
              <a:rPr lang="zh-CN" altLang="zh-CN" sz="3600" dirty="0">
                <a:solidFill>
                  <a:srgbClr val="C00000"/>
                </a:solidFill>
                <a:latin typeface="微软雅黑" panose="020B0503020204020204" pitchFamily="34" charset="-122"/>
                <a:ea typeface="微软雅黑" panose="020B0503020204020204" pitchFamily="34" charset="-122"/>
              </a:rPr>
              <a:t>个性规则</a:t>
            </a:r>
            <a:r>
              <a:rPr lang="zh-CN" altLang="zh-CN" sz="3600" dirty="0">
                <a:latin typeface="微软雅黑" panose="020B0503020204020204" pitchFamily="34" charset="-122"/>
                <a:ea typeface="微软雅黑" panose="020B0503020204020204" pitchFamily="34" charset="-122"/>
              </a:rPr>
              <a:t>，以自动处理分析中遇到的各种语言现象。</a:t>
            </a:r>
            <a:endParaRPr lang="zh-CN" altLang="en-US" sz="36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22</a:t>
            </a:fld>
            <a:endParaRPr lang="zh-CN" altLang="en-US"/>
          </a:p>
        </p:txBody>
      </p:sp>
    </p:spTree>
    <p:extLst>
      <p:ext uri="{BB962C8B-B14F-4D97-AF65-F5344CB8AC3E}">
        <p14:creationId xmlns:p14="http://schemas.microsoft.com/office/powerpoint/2010/main" val="1397956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27435" y="1523382"/>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判断规则：</a:t>
            </a:r>
          </a:p>
        </p:txBody>
      </p:sp>
      <p:sp>
        <p:nvSpPr>
          <p:cNvPr id="6" name="文本框 5"/>
          <p:cNvSpPr txBox="1"/>
          <p:nvPr/>
        </p:nvSpPr>
        <p:spPr>
          <a:xfrm>
            <a:off x="1027224" y="2267416"/>
            <a:ext cx="10141323" cy="3493264"/>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共性规则</a:t>
            </a:r>
            <a:endParaRPr lang="en-US" altLang="zh-CN" sz="3200" dirty="0">
              <a:latin typeface="微软雅黑" panose="020B0503020204020204" pitchFamily="34" charset="-122"/>
              <a:ea typeface="微软雅黑" panose="020B0503020204020204" pitchFamily="34" charset="-122"/>
            </a:endParaRPr>
          </a:p>
          <a:p>
            <a:pPr>
              <a:spcAft>
                <a:spcPts val="1800"/>
              </a:spcAft>
            </a:pPr>
            <a:r>
              <a:rPr lang="zh-CN" altLang="zh-CN" sz="2800" dirty="0">
                <a:latin typeface="微软雅黑" panose="020B0503020204020204" pitchFamily="34" charset="-122"/>
                <a:ea typeface="微软雅黑" panose="020B0503020204020204" pitchFamily="34" charset="-122"/>
              </a:rPr>
              <a:t>大部分新词在词性结构上仍然遵循常有的构词规则，如名词与名词、动词、形容词的结合能力很强。</a:t>
            </a:r>
            <a:endParaRPr lang="en-US" altLang="zh-CN" sz="2800" dirty="0">
              <a:latin typeface="微软雅黑" panose="020B0503020204020204" pitchFamily="34" charset="-122"/>
              <a:ea typeface="微软雅黑" panose="020B0503020204020204" pitchFamily="34" charset="-122"/>
            </a:endParaRPr>
          </a:p>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个性规则</a:t>
            </a:r>
            <a:endParaRPr lang="en-US" altLang="zh-CN" sz="3200" dirty="0">
              <a:latin typeface="微软雅黑" panose="020B0503020204020204" pitchFamily="34" charset="-122"/>
              <a:ea typeface="微软雅黑" panose="020B0503020204020204" pitchFamily="34" charset="-122"/>
            </a:endParaRPr>
          </a:p>
          <a:p>
            <a:pPr>
              <a:spcAft>
                <a:spcPts val="1800"/>
              </a:spcAft>
            </a:pPr>
            <a:r>
              <a:rPr lang="zh-CN" altLang="zh-CN" sz="2800" dirty="0">
                <a:latin typeface="微软雅黑" panose="020B0503020204020204" pitchFamily="34" charset="-122"/>
                <a:ea typeface="微软雅黑" panose="020B0503020204020204" pitchFamily="34" charset="-122"/>
              </a:rPr>
              <a:t>由于网络的发展以及人类自身对词语的创造性，使得某些具有特殊性的字在新词语中具有特殊意义，从而形成新的构词规则。</a:t>
            </a:r>
            <a:endParaRPr lang="zh-CN" altLang="en-US" sz="28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A160BC5B-2DDC-49E1-88B6-24E0C4B5FF2F}" type="slidenum">
              <a:rPr lang="zh-CN" altLang="en-US" smtClean="0"/>
              <a:t>23</a:t>
            </a:fld>
            <a:endParaRPr lang="zh-CN" altLang="en-US"/>
          </a:p>
        </p:txBody>
      </p:sp>
    </p:spTree>
    <p:extLst>
      <p:ext uri="{BB962C8B-B14F-4D97-AF65-F5344CB8AC3E}">
        <p14:creationId xmlns:p14="http://schemas.microsoft.com/office/powerpoint/2010/main" val="3874532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868" y="17026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判断方法：</a:t>
            </a:r>
          </a:p>
        </p:txBody>
      </p:sp>
      <p:sp>
        <p:nvSpPr>
          <p:cNvPr id="6" name="文本框 5"/>
          <p:cNvSpPr txBox="1"/>
          <p:nvPr/>
        </p:nvSpPr>
        <p:spPr>
          <a:xfrm>
            <a:off x="1418725" y="2524771"/>
            <a:ext cx="9223001" cy="3062377"/>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规则抽取</a:t>
            </a:r>
            <a:endParaRPr lang="en-US" altLang="zh-CN" sz="3200" dirty="0">
              <a:latin typeface="微软雅黑" panose="020B0503020204020204" pitchFamily="34" charset="-122"/>
              <a:ea typeface="微软雅黑" panose="020B0503020204020204" pitchFamily="34" charset="-122"/>
            </a:endParaRPr>
          </a:p>
          <a:p>
            <a:pPr>
              <a:spcAft>
                <a:spcPts val="1800"/>
              </a:spcAft>
            </a:pPr>
            <a:r>
              <a:rPr lang="zh-CN" altLang="en-US" sz="2800" dirty="0">
                <a:latin typeface="微软雅黑" panose="020B0503020204020204" pitchFamily="34" charset="-122"/>
                <a:ea typeface="微软雅黑" panose="020B0503020204020204" pitchFamily="34" charset="-122"/>
              </a:rPr>
              <a:t>通过</a:t>
            </a:r>
            <a:r>
              <a:rPr lang="zh-CN" altLang="en-US" sz="2800" dirty="0">
                <a:solidFill>
                  <a:srgbClr val="FF0000"/>
                </a:solidFill>
                <a:latin typeface="微软雅黑" panose="020B0503020204020204" pitchFamily="34" charset="-122"/>
                <a:ea typeface="微软雅黑" panose="020B0503020204020204" pitchFamily="34" charset="-122"/>
              </a:rPr>
              <a:t>观察</a:t>
            </a:r>
            <a:r>
              <a:rPr lang="zh-CN" altLang="en-US" sz="2800" dirty="0">
                <a:latin typeface="微软雅黑" panose="020B0503020204020204" pitchFamily="34" charset="-122"/>
                <a:ea typeface="微软雅黑" panose="020B0503020204020204" pitchFamily="34" charset="-122"/>
              </a:rPr>
              <a:t>新词的</a:t>
            </a:r>
            <a:r>
              <a:rPr lang="zh-CN" altLang="en-US" sz="2800" dirty="0">
                <a:solidFill>
                  <a:srgbClr val="FF0000"/>
                </a:solidFill>
                <a:latin typeface="微软雅黑" panose="020B0503020204020204" pitchFamily="34" charset="-122"/>
                <a:ea typeface="微软雅黑" panose="020B0503020204020204" pitchFamily="34" charset="-122"/>
              </a:rPr>
              <a:t>构词规则</a:t>
            </a:r>
            <a:r>
              <a:rPr lang="zh-CN" altLang="en-US" sz="2800" dirty="0">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构建新词规则库</a:t>
            </a:r>
            <a:r>
              <a:rPr lang="zh-CN" altLang="en-US" sz="2800" dirty="0">
                <a:latin typeface="微软雅黑" panose="020B0503020204020204" pitchFamily="34" charset="-122"/>
                <a:ea typeface="微软雅黑" panose="020B0503020204020204" pitchFamily="34" charset="-122"/>
              </a:rPr>
              <a:t>，通过规则匹配实现对新词的抽取：</a:t>
            </a:r>
          </a:p>
          <a:p>
            <a:pPr marL="457200" indent="-457200">
              <a:spcAft>
                <a:spcPts val="1800"/>
              </a:spcAft>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规则过滤</a:t>
            </a:r>
            <a:endParaRPr lang="en-US" altLang="zh-CN" sz="3200" dirty="0">
              <a:latin typeface="微软雅黑" panose="020B0503020204020204" pitchFamily="34" charset="-122"/>
              <a:ea typeface="微软雅黑" panose="020B0503020204020204" pitchFamily="34" charset="-122"/>
            </a:endParaRPr>
          </a:p>
          <a:p>
            <a:pPr>
              <a:spcAft>
                <a:spcPts val="1800"/>
              </a:spcAft>
            </a:pPr>
            <a:r>
              <a:rPr lang="zh-CN" altLang="en-US" sz="2800" dirty="0">
                <a:latin typeface="微软雅黑" panose="020B0503020204020204" pitchFamily="34" charset="-122"/>
                <a:ea typeface="微软雅黑" panose="020B0503020204020204" pitchFamily="34" charset="-122"/>
              </a:rPr>
              <a:t>有针对性地</a:t>
            </a:r>
            <a:r>
              <a:rPr lang="zh-CN" altLang="en-US" sz="2800" dirty="0">
                <a:solidFill>
                  <a:srgbClr val="FF0000"/>
                </a:solidFill>
                <a:latin typeface="微软雅黑" panose="020B0503020204020204" pitchFamily="34" charset="-122"/>
                <a:ea typeface="微软雅黑" panose="020B0503020204020204" pitchFamily="34" charset="-122"/>
              </a:rPr>
              <a:t>制定非新词构词规则</a:t>
            </a:r>
            <a:r>
              <a:rPr lang="zh-CN" altLang="en-US" sz="2800" dirty="0">
                <a:latin typeface="微软雅黑" panose="020B0503020204020204" pitchFamily="34" charset="-122"/>
                <a:ea typeface="微软雅黑" panose="020B0503020204020204" pitchFamily="34" charset="-122"/>
              </a:rPr>
              <a:t>，实现对非新词的过滤。</a:t>
            </a:r>
          </a:p>
        </p:txBody>
      </p:sp>
      <p:sp>
        <p:nvSpPr>
          <p:cNvPr id="5" name="灯片编号占位符 4"/>
          <p:cNvSpPr>
            <a:spLocks noGrp="1"/>
          </p:cNvSpPr>
          <p:nvPr>
            <p:ph type="sldNum" sz="quarter" idx="12"/>
          </p:nvPr>
        </p:nvSpPr>
        <p:spPr/>
        <p:txBody>
          <a:bodyPr/>
          <a:lstStyle/>
          <a:p>
            <a:fld id="{A160BC5B-2DDC-49E1-88B6-24E0C4B5FF2F}" type="slidenum">
              <a:rPr lang="zh-CN" altLang="en-US" smtClean="0"/>
              <a:t>24</a:t>
            </a:fld>
            <a:endParaRPr lang="zh-CN" altLang="en-US"/>
          </a:p>
        </p:txBody>
      </p:sp>
    </p:spTree>
    <p:extLst>
      <p:ext uri="{BB962C8B-B14F-4D97-AF65-F5344CB8AC3E}">
        <p14:creationId xmlns:p14="http://schemas.microsoft.com/office/powerpoint/2010/main" val="1498378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88783" y="2448481"/>
            <a:ext cx="2853732"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举例：</a:t>
            </a:r>
          </a:p>
        </p:txBody>
      </p:sp>
      <p:sp>
        <p:nvSpPr>
          <p:cNvPr id="7" name="文本框 6"/>
          <p:cNvSpPr txBox="1"/>
          <p:nvPr/>
        </p:nvSpPr>
        <p:spPr>
          <a:xfrm>
            <a:off x="696866" y="2971701"/>
            <a:ext cx="11206900" cy="3323987"/>
          </a:xfrm>
          <a:prstGeom prst="rect">
            <a:avLst/>
          </a:prstGeom>
          <a:noFill/>
        </p:spPr>
        <p:txBody>
          <a:bodyPr wrap="square" rtlCol="0">
            <a:spAutoFit/>
          </a:bodyPr>
          <a:lstStyle/>
          <a:p>
            <a:pPr>
              <a:lnSpc>
                <a:spcPct val="150000"/>
              </a:lnSpc>
            </a:pPr>
            <a:r>
              <a:rPr lang="zh-CN" altLang="zh-CN" sz="2800" dirty="0">
                <a:latin typeface="微软雅黑" panose="020B0503020204020204" pitchFamily="34" charset="-122"/>
                <a:ea typeface="微软雅黑" panose="020B0503020204020204" pitchFamily="34" charset="-122"/>
              </a:rPr>
              <a:t>考察</a:t>
            </a:r>
            <a:r>
              <a:rPr lang="zh-CN"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A+B</a:t>
            </a:r>
            <a:r>
              <a:rPr lang="zh-CN" altLang="zh-CN" sz="2800" dirty="0">
                <a:solidFill>
                  <a:srgbClr val="FF0000"/>
                </a:solidFill>
                <a:latin typeface="微软雅黑" panose="020B0503020204020204" pitchFamily="34" charset="-122"/>
                <a:ea typeface="微软雅黑" panose="020B0503020204020204" pitchFamily="34" charset="-122"/>
              </a:rPr>
              <a:t>”是否为一个新词</a:t>
            </a:r>
            <a:r>
              <a:rPr lang="zh-CN" altLang="zh-CN" sz="2800" dirty="0">
                <a:latin typeface="微软雅黑" panose="020B0503020204020204" pitchFamily="34" charset="-122"/>
                <a:ea typeface="微软雅黑" panose="020B0503020204020204" pitchFamily="34" charset="-122"/>
              </a:rPr>
              <a:t>，部分示例规则为</a:t>
            </a:r>
            <a:r>
              <a:rPr lang="en-US" altLang="zh-CN"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如果为名词，而为名词或动词或形容词，则认定其为新词</a:t>
            </a:r>
            <a:r>
              <a:rPr lang="en-US" altLang="zh-CN"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(2)</a:t>
            </a:r>
            <a:r>
              <a:rPr lang="zh-CN" altLang="zh-CN" sz="2800" dirty="0">
                <a:latin typeface="微软雅黑" panose="020B0503020204020204" pitchFamily="34" charset="-122"/>
                <a:ea typeface="微软雅黑" panose="020B0503020204020204" pitchFamily="34" charset="-122"/>
              </a:rPr>
              <a:t>如果为形容词，而为名词或动词，则认定其为新词</a:t>
            </a:r>
            <a:r>
              <a:rPr lang="en-US" altLang="zh-CN"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a:t>
            </a:r>
            <a:r>
              <a:rPr lang="zh-CN" altLang="zh-CN" sz="2800" dirty="0">
                <a:latin typeface="微软雅黑" panose="020B0503020204020204" pitchFamily="34" charset="-122"/>
                <a:ea typeface="微软雅黑" panose="020B0503020204020204" pitchFamily="34" charset="-122"/>
              </a:rPr>
              <a:t>如果与均为动词，且与为相同的字，则认定其为新词。该规则主要用于收集重叠词等等。</a:t>
            </a:r>
          </a:p>
        </p:txBody>
      </p:sp>
      <p:sp>
        <p:nvSpPr>
          <p:cNvPr id="5" name="灯片编号占位符 4"/>
          <p:cNvSpPr>
            <a:spLocks noGrp="1"/>
          </p:cNvSpPr>
          <p:nvPr>
            <p:ph type="sldNum" sz="quarter" idx="12"/>
          </p:nvPr>
        </p:nvSpPr>
        <p:spPr/>
        <p:txBody>
          <a:bodyPr/>
          <a:lstStyle/>
          <a:p>
            <a:fld id="{A160BC5B-2DDC-49E1-88B6-24E0C4B5FF2F}" type="slidenum">
              <a:rPr lang="zh-CN" altLang="en-US" b="1" smtClean="0"/>
              <a:t>25</a:t>
            </a:fld>
            <a:endParaRPr lang="zh-CN" altLang="en-US" b="1" dirty="0"/>
          </a:p>
        </p:txBody>
      </p:sp>
      <p:sp>
        <p:nvSpPr>
          <p:cNvPr id="9" name="文本框 8"/>
          <p:cNvSpPr txBox="1"/>
          <p:nvPr/>
        </p:nvSpPr>
        <p:spPr>
          <a:xfrm>
            <a:off x="803868" y="17026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规则抽取</a:t>
            </a:r>
          </a:p>
        </p:txBody>
      </p:sp>
    </p:spTree>
    <p:extLst>
      <p:ext uri="{BB962C8B-B14F-4D97-AF65-F5344CB8AC3E}">
        <p14:creationId xmlns:p14="http://schemas.microsoft.com/office/powerpoint/2010/main" val="824326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88783" y="2523396"/>
            <a:ext cx="2853732"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举例：</a:t>
            </a:r>
          </a:p>
        </p:txBody>
      </p:sp>
      <p:sp>
        <p:nvSpPr>
          <p:cNvPr id="7" name="文本框 6"/>
          <p:cNvSpPr txBox="1"/>
          <p:nvPr/>
        </p:nvSpPr>
        <p:spPr>
          <a:xfrm>
            <a:off x="1445906" y="3132731"/>
            <a:ext cx="9303959" cy="3170099"/>
          </a:xfrm>
          <a:prstGeom prst="rect">
            <a:avLst/>
          </a:prstGeom>
          <a:noFill/>
        </p:spPr>
        <p:txBody>
          <a:bodyPr wrap="square" rtlCol="0">
            <a:spAutoFit/>
          </a:bodyPr>
          <a:lstStyle/>
          <a:p>
            <a:pPr>
              <a:lnSpc>
                <a:spcPts val="4000"/>
              </a:lnSpc>
            </a:pPr>
            <a:r>
              <a:rPr lang="zh-CN" altLang="en-US" sz="2000" dirty="0">
                <a:latin typeface="微软雅黑" panose="020B0503020204020204" pitchFamily="34" charset="-122"/>
                <a:ea typeface="微软雅黑" panose="020B0503020204020204" pitchFamily="34" charset="-122"/>
              </a:rPr>
              <a:t>（１）若Ａ为副词，Ｂ为其它词性，且Ａ位于句首，则ＡＢ被过滤掉；</a:t>
            </a:r>
          </a:p>
          <a:p>
            <a:pPr>
              <a:lnSpc>
                <a:spcPts val="4000"/>
              </a:lnSpc>
            </a:pPr>
            <a:r>
              <a:rPr lang="zh-CN" altLang="en-US" sz="2000" dirty="0">
                <a:latin typeface="微软雅黑" panose="020B0503020204020204" pitchFamily="34" charset="-122"/>
                <a:ea typeface="微软雅黑" panose="020B0503020204020204" pitchFamily="34" charset="-122"/>
              </a:rPr>
              <a:t>（２）若Ａ为其它词性，Ｂ为副词，且Ｂ位于句尾，则ＡＢ被过滤掉；</a:t>
            </a:r>
            <a:endParaRPr lang="en-US" altLang="zh-CN" sz="2000" dirty="0">
              <a:latin typeface="微软雅黑" panose="020B0503020204020204" pitchFamily="34" charset="-122"/>
              <a:ea typeface="微软雅黑" panose="020B0503020204020204" pitchFamily="34" charset="-122"/>
            </a:endParaRPr>
          </a:p>
          <a:p>
            <a:pPr>
              <a:lnSpc>
                <a:spcPts val="4000"/>
              </a:lnSpc>
            </a:pPr>
            <a:r>
              <a:rPr lang="zh-CN" altLang="en-US" sz="2000" dirty="0">
                <a:latin typeface="微软雅黑" panose="020B0503020204020204" pitchFamily="34" charset="-122"/>
                <a:ea typeface="微软雅黑" panose="020B0503020204020204" pitchFamily="34" charset="-122"/>
              </a:rPr>
              <a:t>（３）若Ａ为其它词性，Ｂ为助词，且Ｂ位于句尾，则ＡＢ被过滤掉；</a:t>
            </a:r>
          </a:p>
          <a:p>
            <a:pPr>
              <a:lnSpc>
                <a:spcPts val="4000"/>
              </a:lnSpc>
            </a:pPr>
            <a:r>
              <a:rPr lang="zh-CN" altLang="en-US" sz="2000" dirty="0">
                <a:latin typeface="微软雅黑" panose="020B0503020204020204" pitchFamily="34" charset="-122"/>
                <a:ea typeface="微软雅黑" panose="020B0503020204020204" pitchFamily="34" charset="-122"/>
              </a:rPr>
              <a:t>（４）若词组ＡＢ、ＡＢＣ或ＡＢＣＤ中含有连词，则将其过滤掉；</a:t>
            </a:r>
          </a:p>
          <a:p>
            <a:pPr>
              <a:lnSpc>
                <a:spcPts val="4000"/>
              </a:lnSpc>
            </a:pPr>
            <a:r>
              <a:rPr lang="zh-CN" altLang="en-US" sz="2000" dirty="0">
                <a:latin typeface="微软雅黑" panose="020B0503020204020204" pitchFamily="34" charset="-122"/>
                <a:ea typeface="微软雅黑" panose="020B0503020204020204" pitchFamily="34" charset="-122"/>
              </a:rPr>
              <a:t>（５）若Ａ为量词，Ｂ为非量词，则将ＡＢ过滤掉；</a:t>
            </a:r>
          </a:p>
          <a:p>
            <a:pPr>
              <a:lnSpc>
                <a:spcPts val="4000"/>
              </a:lnSpc>
            </a:pPr>
            <a:r>
              <a:rPr lang="zh-CN" altLang="en-US" sz="2000" dirty="0">
                <a:latin typeface="微软雅黑" panose="020B0503020204020204" pitchFamily="34" charset="-122"/>
                <a:ea typeface="微软雅黑" panose="020B0503020204020204" pitchFamily="34" charset="-122"/>
              </a:rPr>
              <a:t>（６）若Ａ为介词，Ｂ为非名词，则将ＡＢ过滤掉；</a:t>
            </a:r>
          </a:p>
        </p:txBody>
      </p:sp>
      <p:sp>
        <p:nvSpPr>
          <p:cNvPr id="5" name="灯片编号占位符 4"/>
          <p:cNvSpPr>
            <a:spLocks noGrp="1"/>
          </p:cNvSpPr>
          <p:nvPr>
            <p:ph type="sldNum" sz="quarter" idx="12"/>
          </p:nvPr>
        </p:nvSpPr>
        <p:spPr/>
        <p:txBody>
          <a:bodyPr/>
          <a:lstStyle/>
          <a:p>
            <a:fld id="{A160BC5B-2DDC-49E1-88B6-24E0C4B5FF2F}" type="slidenum">
              <a:rPr lang="zh-CN" altLang="en-US" b="1" smtClean="0"/>
              <a:t>26</a:t>
            </a:fld>
            <a:endParaRPr lang="zh-CN" altLang="en-US" b="1" dirty="0"/>
          </a:p>
        </p:txBody>
      </p:sp>
      <p:sp>
        <p:nvSpPr>
          <p:cNvPr id="9" name="文本框 8"/>
          <p:cNvSpPr txBox="1"/>
          <p:nvPr/>
        </p:nvSpPr>
        <p:spPr>
          <a:xfrm>
            <a:off x="803868" y="1702676"/>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规则过滤</a:t>
            </a:r>
          </a:p>
        </p:txBody>
      </p:sp>
    </p:spTree>
    <p:extLst>
      <p:ext uri="{BB962C8B-B14F-4D97-AF65-F5344CB8AC3E}">
        <p14:creationId xmlns:p14="http://schemas.microsoft.com/office/powerpoint/2010/main" val="2679425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37500" y="1523382"/>
            <a:ext cx="2207172" cy="646331"/>
          </a:xfrm>
          <a:prstGeom prst="rect">
            <a:avLst/>
          </a:prstGeom>
          <a:noFill/>
        </p:spPr>
        <p:txBody>
          <a:bodyPr wrap="square" rtlCol="0">
            <a:spAutoFit/>
          </a:bodyPr>
          <a:lstStyle/>
          <a:p>
            <a:r>
              <a:rPr lang="zh-CN" altLang="en-US" sz="3600" dirty="0">
                <a:solidFill>
                  <a:srgbClr val="2B579A"/>
                </a:solidFill>
                <a:latin typeface="微软雅黑" panose="020B0503020204020204" pitchFamily="34" charset="-122"/>
                <a:ea typeface="微软雅黑" panose="020B0503020204020204" pitchFamily="34" charset="-122"/>
              </a:rPr>
              <a:t>优点：</a:t>
            </a:r>
          </a:p>
        </p:txBody>
      </p:sp>
      <p:sp>
        <p:nvSpPr>
          <p:cNvPr id="5" name="文本框 4"/>
          <p:cNvSpPr txBox="1"/>
          <p:nvPr/>
        </p:nvSpPr>
        <p:spPr>
          <a:xfrm>
            <a:off x="1137500" y="3141963"/>
            <a:ext cx="2207172" cy="646331"/>
          </a:xfrm>
          <a:prstGeom prst="rect">
            <a:avLst/>
          </a:prstGeom>
          <a:noFill/>
        </p:spPr>
        <p:txBody>
          <a:bodyPr wrap="square" rtlCol="0">
            <a:spAutoFit/>
          </a:bodyPr>
          <a:lstStyle/>
          <a:p>
            <a:r>
              <a:rPr lang="zh-CN" altLang="en-US" sz="3600" dirty="0">
                <a:solidFill>
                  <a:srgbClr val="2B579A"/>
                </a:solidFill>
                <a:latin typeface="微软雅黑" panose="020B0503020204020204" pitchFamily="34" charset="-122"/>
                <a:ea typeface="微软雅黑" panose="020B0503020204020204" pitchFamily="34" charset="-122"/>
              </a:rPr>
              <a:t>缺点：</a:t>
            </a:r>
          </a:p>
        </p:txBody>
      </p:sp>
      <p:sp>
        <p:nvSpPr>
          <p:cNvPr id="3" name="文本框 2"/>
          <p:cNvSpPr txBox="1"/>
          <p:nvPr/>
        </p:nvSpPr>
        <p:spPr>
          <a:xfrm>
            <a:off x="1629032" y="2344627"/>
            <a:ext cx="86868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可以发现质量较高的新词</a:t>
            </a:r>
          </a:p>
        </p:txBody>
      </p:sp>
      <p:sp>
        <p:nvSpPr>
          <p:cNvPr id="7" name="文本框 6"/>
          <p:cNvSpPr txBox="1"/>
          <p:nvPr/>
        </p:nvSpPr>
        <p:spPr>
          <a:xfrm>
            <a:off x="1629032" y="4000855"/>
            <a:ext cx="8686800" cy="2062103"/>
          </a:xfrm>
          <a:prstGeom prst="rect">
            <a:avLst/>
          </a:prstGeom>
          <a:noFill/>
        </p:spPr>
        <p:txBody>
          <a:bodyPr wrap="square" rtlCol="0">
            <a:spAutoFit/>
          </a:bodyPr>
          <a:lstStyle/>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针对具体领域，</a:t>
            </a:r>
            <a:r>
              <a:rPr lang="zh-CN" altLang="en-US" sz="3200" dirty="0">
                <a:solidFill>
                  <a:srgbClr val="C00000"/>
                </a:solidFill>
                <a:latin typeface="微软雅黑" panose="020B0503020204020204" pitchFamily="34" charset="-122"/>
                <a:ea typeface="微软雅黑" panose="020B0503020204020204" pitchFamily="34" charset="-122"/>
              </a:rPr>
              <a:t>灵活性差</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规则制定</a:t>
            </a:r>
            <a:r>
              <a:rPr lang="zh-CN" altLang="en-US" sz="3200" dirty="0">
                <a:solidFill>
                  <a:srgbClr val="C00000"/>
                </a:solidFill>
                <a:latin typeface="微软雅黑" panose="020B0503020204020204" pitchFamily="34" charset="-122"/>
                <a:ea typeface="微软雅黑" panose="020B0503020204020204" pitchFamily="34" charset="-122"/>
              </a:rPr>
              <a:t>费时、费力</a:t>
            </a:r>
            <a:endParaRPr lang="en-US" altLang="zh-CN" sz="3200"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A160BC5B-2DDC-49E1-88B6-24E0C4B5FF2F}" type="slidenum">
              <a:rPr lang="zh-CN" altLang="en-US" smtClean="0"/>
              <a:t>27</a:t>
            </a:fld>
            <a:endParaRPr lang="zh-CN" altLang="en-US"/>
          </a:p>
        </p:txBody>
      </p:sp>
    </p:spTree>
    <p:extLst>
      <p:ext uri="{BB962C8B-B14F-4D97-AF65-F5344CB8AC3E}">
        <p14:creationId xmlns:p14="http://schemas.microsoft.com/office/powerpoint/2010/main" val="762268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基于规则和统计相结合的方法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A160BC5B-2DDC-49E1-88B6-24E0C4B5FF2F}" type="slidenum">
              <a:rPr lang="zh-CN" altLang="en-US" smtClean="0"/>
              <a:t>28</a:t>
            </a:fld>
            <a:endParaRPr lang="zh-CN" altLang="en-US"/>
          </a:p>
        </p:txBody>
      </p:sp>
      <p:sp>
        <p:nvSpPr>
          <p:cNvPr id="5" name="文本框 4"/>
          <p:cNvSpPr txBox="1"/>
          <p:nvPr/>
        </p:nvSpPr>
        <p:spPr>
          <a:xfrm>
            <a:off x="803867" y="1671145"/>
            <a:ext cx="5056019"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基于规则方法的局限：</a:t>
            </a:r>
          </a:p>
        </p:txBody>
      </p:sp>
      <p:sp>
        <p:nvSpPr>
          <p:cNvPr id="6" name="文本框 5"/>
          <p:cNvSpPr txBox="1"/>
          <p:nvPr/>
        </p:nvSpPr>
        <p:spPr>
          <a:xfrm>
            <a:off x="803867" y="3226830"/>
            <a:ext cx="4656774"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基于统计方法的局限：</a:t>
            </a:r>
          </a:p>
        </p:txBody>
      </p:sp>
      <p:sp>
        <p:nvSpPr>
          <p:cNvPr id="7" name="文本框 6"/>
          <p:cNvSpPr txBox="1"/>
          <p:nvPr/>
        </p:nvSpPr>
        <p:spPr>
          <a:xfrm>
            <a:off x="1151455" y="2118229"/>
            <a:ext cx="10297721"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单独利用规则的方法会由于规则获取的限制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将越来越不能满足逐渐加快的新词的产生速度和识别速度的要求。</a:t>
            </a:r>
          </a:p>
        </p:txBody>
      </p:sp>
      <p:sp>
        <p:nvSpPr>
          <p:cNvPr id="8" name="文本框 7"/>
          <p:cNvSpPr txBox="1"/>
          <p:nvPr/>
        </p:nvSpPr>
        <p:spPr>
          <a:xfrm>
            <a:off x="1151455" y="3811017"/>
            <a:ext cx="9789418"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由于其忽略了词语内部结构特征和构词能力等特性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也不能达到最好的效果。</a:t>
            </a:r>
          </a:p>
        </p:txBody>
      </p:sp>
      <p:sp>
        <p:nvSpPr>
          <p:cNvPr id="9" name="文本框 8"/>
          <p:cNvSpPr txBox="1"/>
          <p:nvPr/>
        </p:nvSpPr>
        <p:spPr>
          <a:xfrm>
            <a:off x="803866" y="4520904"/>
            <a:ext cx="5738601" cy="523220"/>
          </a:xfrm>
          <a:prstGeom prst="rect">
            <a:avLst/>
          </a:prstGeom>
          <a:noFill/>
        </p:spPr>
        <p:txBody>
          <a:bodyPr wrap="square" rtlCol="0">
            <a:spAutoFit/>
          </a:bodyPr>
          <a:lstStyle/>
          <a:p>
            <a:r>
              <a:rPr lang="zh-CN" altLang="en-US" sz="2800" dirty="0">
                <a:solidFill>
                  <a:srgbClr val="2B579A"/>
                </a:solidFill>
                <a:latin typeface="微软雅黑" panose="020B0503020204020204" pitchFamily="34" charset="-122"/>
                <a:ea typeface="微软雅黑" panose="020B0503020204020204" pitchFamily="34" charset="-122"/>
              </a:rPr>
              <a:t>基于规则和统计相结合方法的优势：</a:t>
            </a:r>
          </a:p>
        </p:txBody>
      </p:sp>
      <p:sp>
        <p:nvSpPr>
          <p:cNvPr id="10" name="文本框 9"/>
          <p:cNvSpPr txBox="1"/>
          <p:nvPr/>
        </p:nvSpPr>
        <p:spPr>
          <a:xfrm>
            <a:off x="1151455" y="5100438"/>
            <a:ext cx="978941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将以上</a:t>
            </a:r>
            <a:r>
              <a:rPr lang="zh-CN" altLang="zh-CN" sz="2000" dirty="0">
                <a:latin typeface="微软雅黑" panose="020B0503020204020204" pitchFamily="34" charset="-122"/>
                <a:ea typeface="微软雅黑" panose="020B0503020204020204" pitchFamily="34" charset="-122"/>
              </a:rPr>
              <a:t>两者融合的技术模式，利用语言学家研究的成果以及更好的统计模型，将各种新词融合起来，达到最好的识别效果。</a:t>
            </a:r>
          </a:p>
        </p:txBody>
      </p:sp>
    </p:spTree>
    <p:extLst>
      <p:ext uri="{BB962C8B-B14F-4D97-AF65-F5344CB8AC3E}">
        <p14:creationId xmlns:p14="http://schemas.microsoft.com/office/powerpoint/2010/main" val="468317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A160BC5B-2DDC-49E1-88B6-24E0C4B5FF2F}" type="slidenum">
              <a:rPr lang="zh-CN" altLang="en-US" smtClean="0"/>
              <a:t>29</a:t>
            </a:fld>
            <a:endParaRPr lang="zh-CN" altLang="en-US"/>
          </a:p>
        </p:txBody>
      </p:sp>
      <p:sp>
        <p:nvSpPr>
          <p:cNvPr id="6"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基于规则和统计相结合的方法</a:t>
            </a:r>
          </a:p>
        </p:txBody>
      </p:sp>
      <p:sp>
        <p:nvSpPr>
          <p:cNvPr id="7" name="文本框 6"/>
          <p:cNvSpPr txBox="1"/>
          <p:nvPr/>
        </p:nvSpPr>
        <p:spPr>
          <a:xfrm>
            <a:off x="803867" y="1671145"/>
            <a:ext cx="5056019" cy="523220"/>
          </a:xfrm>
          <a:prstGeom prst="rect">
            <a:avLst/>
          </a:prstGeom>
          <a:noFill/>
        </p:spPr>
        <p:txBody>
          <a:bodyPr wrap="square" rtlCol="0">
            <a:spAutoFit/>
          </a:bodyPr>
          <a:lstStyle/>
          <a:p>
            <a:r>
              <a:rPr lang="en-US" altLang="zh-CN" sz="2800" dirty="0">
                <a:solidFill>
                  <a:srgbClr val="2B579A"/>
                </a:solidFill>
                <a:latin typeface="微软雅黑" panose="020B0503020204020204" pitchFamily="34" charset="-122"/>
                <a:ea typeface="微软雅黑" panose="020B0503020204020204" pitchFamily="34" charset="-122"/>
              </a:rPr>
              <a:t>C/NC-value</a:t>
            </a:r>
            <a:r>
              <a:rPr lang="zh-CN" altLang="en-US" sz="2800" dirty="0">
                <a:solidFill>
                  <a:srgbClr val="2B579A"/>
                </a:solidFill>
                <a:latin typeface="微软雅黑" panose="020B0503020204020204" pitchFamily="34" charset="-122"/>
                <a:ea typeface="微软雅黑" panose="020B0503020204020204" pitchFamily="34" charset="-122"/>
              </a:rPr>
              <a:t>方法</a:t>
            </a:r>
          </a:p>
        </p:txBody>
      </p:sp>
      <p:sp>
        <p:nvSpPr>
          <p:cNvPr id="9" name="矩形 8"/>
          <p:cNvSpPr/>
          <p:nvPr/>
        </p:nvSpPr>
        <p:spPr>
          <a:xfrm>
            <a:off x="803867" y="2603161"/>
            <a:ext cx="10018207" cy="344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803867" y="2415761"/>
            <a:ext cx="10018207" cy="0"/>
          </a:xfrm>
          <a:prstGeom prst="line">
            <a:avLst/>
          </a:prstGeom>
          <a:ln w="12700">
            <a:solidFill>
              <a:srgbClr val="2B579A"/>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3867" y="6244161"/>
            <a:ext cx="10018207" cy="0"/>
          </a:xfrm>
          <a:prstGeom prst="line">
            <a:avLst/>
          </a:prstGeom>
          <a:ln w="12700">
            <a:solidFill>
              <a:srgbClr val="2B579A"/>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16692" y="2663217"/>
            <a:ext cx="9686388" cy="3323987"/>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C/NC - value</a:t>
            </a:r>
            <a:r>
              <a:rPr lang="zh-CN" altLang="en-US" sz="2000" dirty="0">
                <a:latin typeface="微软雅黑" panose="020B0503020204020204" pitchFamily="34" charset="-122"/>
                <a:ea typeface="微软雅黑" panose="020B0503020204020204" pitchFamily="34" charset="-122"/>
              </a:rPr>
              <a:t>方法是由</a:t>
            </a:r>
            <a:r>
              <a:rPr lang="en-US" altLang="zh-CN" sz="2000" dirty="0">
                <a:latin typeface="微软雅黑" panose="020B0503020204020204" pitchFamily="34" charset="-122"/>
                <a:ea typeface="微软雅黑" panose="020B0503020204020204" pitchFamily="34" charset="-122"/>
              </a:rPr>
              <a:t>Frantzi</a:t>
            </a:r>
            <a:r>
              <a:rPr lang="zh-CN" altLang="en-US" sz="2000" dirty="0">
                <a:latin typeface="微软雅黑" panose="020B0503020204020204" pitchFamily="34" charset="-122"/>
                <a:ea typeface="微软雅黑" panose="020B0503020204020204" pitchFamily="34" charset="-122"/>
              </a:rPr>
              <a:t>等首次提出的一种领域独立的复合术语抽取算法，结合了语言学信息和统计信息对候选词进行评估，它是一种经典的融合规则与统计的信息抽取方法。</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主要包括语言规则、统计方法和融合上下文信息三部分内容。</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687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01</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7857212" y="2447296"/>
            <a:ext cx="2236510"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研究背景</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3</a:t>
            </a:fld>
            <a:endParaRPr lang="zh-CN" altLang="en-US"/>
          </a:p>
        </p:txBody>
      </p:sp>
    </p:spTree>
    <p:extLst>
      <p:ext uri="{BB962C8B-B14F-4D97-AF65-F5344CB8AC3E}">
        <p14:creationId xmlns:p14="http://schemas.microsoft.com/office/powerpoint/2010/main" val="3606329195"/>
      </p:ext>
    </p:extLst>
  </p:cSld>
  <p:clrMapOvr>
    <a:masterClrMapping/>
  </p:clrMapOvr>
  <p:transition spd="slow">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007346" y="2013636"/>
            <a:ext cx="4709650" cy="501675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4000" dirty="0">
                <a:latin typeface="微软雅黑" panose="020B0503020204020204" pitchFamily="34" charset="-122"/>
                <a:ea typeface="微软雅黑" panose="020B0503020204020204" pitchFamily="34" charset="-122"/>
                <a:sym typeface="+mn-ea"/>
              </a:rPr>
              <a:t>词性标注</a:t>
            </a:r>
          </a:p>
          <a:p>
            <a:pPr marL="457200" indent="-457200">
              <a:lnSpc>
                <a:spcPct val="200000"/>
              </a:lnSpc>
              <a:buFont typeface="Arial" panose="020B0604020202020204" pitchFamily="34" charset="0"/>
              <a:buChar char="•"/>
            </a:pPr>
            <a:r>
              <a:rPr lang="zh-CN" altLang="en-US" sz="4000" dirty="0">
                <a:latin typeface="微软雅黑" panose="020B0503020204020204" pitchFamily="34" charset="-122"/>
                <a:ea typeface="微软雅黑" panose="020B0503020204020204" pitchFamily="34" charset="-122"/>
                <a:sym typeface="+mn-ea"/>
              </a:rPr>
              <a:t>语言规则</a:t>
            </a:r>
            <a:endParaRPr lang="en-US" altLang="zh-CN" sz="4000" dirty="0">
              <a:latin typeface="微软雅黑" panose="020B0503020204020204" pitchFamily="34" charset="-122"/>
              <a:ea typeface="微软雅黑" panose="020B0503020204020204" pitchFamily="34" charset="-122"/>
              <a:sym typeface="+mn-ea"/>
            </a:endParaRPr>
          </a:p>
          <a:p>
            <a:pPr marL="457200" indent="-457200">
              <a:lnSpc>
                <a:spcPct val="200000"/>
              </a:lnSpc>
              <a:buFont typeface="Arial" panose="020B0604020202020204" pitchFamily="34" charset="0"/>
              <a:buChar char="•"/>
            </a:pPr>
            <a:r>
              <a:rPr lang="zh-CN" altLang="en-US" sz="4000" dirty="0">
                <a:latin typeface="微软雅黑" panose="020B0503020204020204" pitchFamily="34" charset="-122"/>
                <a:ea typeface="微软雅黑" panose="020B0503020204020204" pitchFamily="34" charset="-122"/>
                <a:sym typeface="+mn-ea"/>
              </a:rPr>
              <a:t>停用词</a:t>
            </a:r>
          </a:p>
          <a:p>
            <a:pPr>
              <a:lnSpc>
                <a:spcPct val="200000"/>
              </a:lnSpc>
            </a:pPr>
            <a:endParaRPr lang="zh-CN" altLang="en-US" sz="4000" dirty="0">
              <a:latin typeface="微软雅黑" panose="020B0503020204020204" pitchFamily="34" charset="-122"/>
              <a:ea typeface="微软雅黑" panose="020B0503020204020204" pitchFamily="34" charset="-122"/>
              <a:sym typeface="+mn-ea"/>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30</a:t>
            </a:fld>
            <a:endParaRPr lang="zh-CN" altLang="en-US"/>
          </a:p>
        </p:txBody>
      </p:sp>
      <p:sp>
        <p:nvSpPr>
          <p:cNvPr id="7" name="文本框 6"/>
          <p:cNvSpPr txBox="1"/>
          <p:nvPr/>
        </p:nvSpPr>
        <p:spPr>
          <a:xfrm>
            <a:off x="803868" y="1523382"/>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语言规则部分</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基于规则和统计相结合的方法</a:t>
            </a:r>
          </a:p>
        </p:txBody>
      </p:sp>
    </p:spTree>
    <p:extLst>
      <p:ext uri="{BB962C8B-B14F-4D97-AF65-F5344CB8AC3E}">
        <p14:creationId xmlns:p14="http://schemas.microsoft.com/office/powerpoint/2010/main" val="3243422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354091" y="2427176"/>
            <a:ext cx="9892450" cy="2677656"/>
          </a:xfrm>
          <a:prstGeom prst="rect">
            <a:avLst/>
          </a:prstGeom>
          <a:noFill/>
        </p:spPr>
        <p:txBody>
          <a:bodyPr wrap="square" rtlCol="0">
            <a:spAutoFit/>
          </a:bodyPr>
          <a:lstStyle/>
          <a:p>
            <a:pPr>
              <a:lnSpc>
                <a:spcPct val="200000"/>
              </a:lnSpc>
            </a:pPr>
            <a:r>
              <a:rPr lang="zh-CN" altLang="en-US" sz="2800" dirty="0">
                <a:latin typeface="微软雅黑" panose="020B0503020204020204" pitchFamily="34" charset="-122"/>
                <a:ea typeface="微软雅黑" panose="020B0503020204020204" pitchFamily="34" charset="-122"/>
                <a:sym typeface="+mn-ea"/>
              </a:rPr>
              <a:t>通过计算值来衡量候选词的术语度（</a:t>
            </a:r>
            <a:r>
              <a:rPr lang="en-US" altLang="zh-CN" sz="2800" dirty="0">
                <a:latin typeface="微软雅黑" panose="020B0503020204020204" pitchFamily="34" charset="-122"/>
                <a:ea typeface="微软雅黑" panose="020B0503020204020204" pitchFamily="34" charset="-122"/>
                <a:sym typeface="+mn-ea"/>
              </a:rPr>
              <a:t>Termhod</a:t>
            </a:r>
            <a:r>
              <a:rPr lang="zh-CN" altLang="en-US" sz="2800" dirty="0">
                <a:latin typeface="微软雅黑" panose="020B0503020204020204" pitchFamily="34" charset="-122"/>
                <a:ea typeface="微软雅黑" panose="020B0503020204020204" pitchFamily="34" charset="-122"/>
                <a:sym typeface="+mn-ea"/>
              </a:rPr>
              <a:t>），并对候选词进行排序，该方法旨在解决词语之间存在的嵌套现象。</a:t>
            </a:r>
          </a:p>
          <a:p>
            <a:pPr>
              <a:lnSpc>
                <a:spcPct val="200000"/>
              </a:lnSpc>
            </a:pPr>
            <a:endParaRPr lang="zh-CN" altLang="en-US" sz="2800" dirty="0">
              <a:latin typeface="微软雅黑" panose="020B0503020204020204" pitchFamily="34" charset="-122"/>
              <a:ea typeface="微软雅黑" panose="020B0503020204020204" pitchFamily="34" charset="-122"/>
              <a:sym typeface="+mn-ea"/>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31</a:t>
            </a:fld>
            <a:endParaRPr lang="zh-CN" altLang="en-US"/>
          </a:p>
        </p:txBody>
      </p:sp>
      <p:sp>
        <p:nvSpPr>
          <p:cNvPr id="7" name="文本框 6"/>
          <p:cNvSpPr txBox="1"/>
          <p:nvPr/>
        </p:nvSpPr>
        <p:spPr>
          <a:xfrm>
            <a:off x="803868" y="1523382"/>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统计方法部分</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基于规则和统计相结合的方法</a:t>
            </a:r>
          </a:p>
        </p:txBody>
      </p:sp>
    </p:spTree>
    <p:extLst>
      <p:ext uri="{BB962C8B-B14F-4D97-AF65-F5344CB8AC3E}">
        <p14:creationId xmlns:p14="http://schemas.microsoft.com/office/powerpoint/2010/main" val="227032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0836" y="2347630"/>
            <a:ext cx="10799997" cy="1815882"/>
          </a:xfrm>
          <a:prstGeom prst="rect">
            <a:avLst/>
          </a:prstGeom>
          <a:noFill/>
        </p:spPr>
        <p:txBody>
          <a:bodyPr wrap="square" rtlCol="0">
            <a:spAutoFit/>
          </a:bodyPr>
          <a:lstStyle/>
          <a:p>
            <a:pPr>
              <a:lnSpc>
                <a:spcPct val="200000"/>
              </a:lnSpc>
            </a:pPr>
            <a:r>
              <a:rPr lang="zh-CN" altLang="en-US" sz="2800" dirty="0">
                <a:latin typeface="微软雅黑" panose="020B0503020204020204" pitchFamily="34" charset="-122"/>
                <a:ea typeface="微软雅黑" panose="020B0503020204020204" pitchFamily="34" charset="-122"/>
                <a:sym typeface="+mn-ea"/>
              </a:rPr>
              <a:t>该部分通过结合上下文信息计算值</a:t>
            </a:r>
            <a:r>
              <a:rPr lang="en-US" altLang="zh-CN" sz="2800" dirty="0">
                <a:latin typeface="微软雅黑" panose="020B0503020204020204" pitchFamily="34" charset="-122"/>
                <a:ea typeface="微软雅黑" panose="020B0503020204020204" pitchFamily="34" charset="-122"/>
                <a:sym typeface="+mn-ea"/>
              </a:rPr>
              <a:t>NC-value</a:t>
            </a:r>
            <a:r>
              <a:rPr lang="zh-CN" altLang="en-US" sz="2800" dirty="0">
                <a:latin typeface="微软雅黑" panose="020B0503020204020204" pitchFamily="34" charset="-122"/>
                <a:ea typeface="微软雅黑" panose="020B0503020204020204" pitchFamily="34" charset="-122"/>
                <a:sym typeface="+mn-ea"/>
              </a:rPr>
              <a:t>，是对</a:t>
            </a:r>
            <a:r>
              <a:rPr lang="en-US" altLang="zh-CN" sz="2800" dirty="0">
                <a:latin typeface="微软雅黑" panose="020B0503020204020204" pitchFamily="34" charset="-122"/>
                <a:ea typeface="微软雅黑" panose="020B0503020204020204" pitchFamily="34" charset="-122"/>
                <a:sym typeface="+mn-ea"/>
              </a:rPr>
              <a:t>C-value</a:t>
            </a:r>
            <a:r>
              <a:rPr lang="zh-CN" altLang="en-US" sz="2800" dirty="0">
                <a:latin typeface="微软雅黑" panose="020B0503020204020204" pitchFamily="34" charset="-122"/>
                <a:ea typeface="微软雅黑" panose="020B0503020204020204" pitchFamily="34" charset="-122"/>
                <a:sym typeface="+mn-ea"/>
              </a:rPr>
              <a:t>结果的扩展和延伸。</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32</a:t>
            </a:fld>
            <a:endParaRPr lang="zh-CN" altLang="en-US"/>
          </a:p>
        </p:txBody>
      </p:sp>
      <p:sp>
        <p:nvSpPr>
          <p:cNvPr id="7" name="文本框 6"/>
          <p:cNvSpPr txBox="1"/>
          <p:nvPr/>
        </p:nvSpPr>
        <p:spPr>
          <a:xfrm>
            <a:off x="803867" y="1523382"/>
            <a:ext cx="3713541"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融合上下文信息</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基于规则和统计相结合的方法</a:t>
            </a:r>
          </a:p>
        </p:txBody>
      </p:sp>
    </p:spTree>
    <p:extLst>
      <p:ext uri="{BB962C8B-B14F-4D97-AF65-F5344CB8AC3E}">
        <p14:creationId xmlns:p14="http://schemas.microsoft.com/office/powerpoint/2010/main" val="112164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04</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7745690" y="2447296"/>
            <a:ext cx="2236510"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研究现状</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33</a:t>
            </a:fld>
            <a:endParaRPr lang="zh-CN" altLang="en-US"/>
          </a:p>
        </p:txBody>
      </p:sp>
    </p:spTree>
    <p:extLst>
      <p:ext uri="{BB962C8B-B14F-4D97-AF65-F5344CB8AC3E}">
        <p14:creationId xmlns:p14="http://schemas.microsoft.com/office/powerpoint/2010/main" val="3254719459"/>
      </p:ext>
    </p:extLst>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0317" y="2605909"/>
            <a:ext cx="10799997" cy="1815882"/>
          </a:xfrm>
          <a:prstGeom prst="rect">
            <a:avLst/>
          </a:prstGeom>
          <a:noFill/>
        </p:spPr>
        <p:txBody>
          <a:bodyPr wrap="square" rtlCol="0">
            <a:spAutoFit/>
          </a:bodyPr>
          <a:lstStyle/>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sym typeface="+mn-ea"/>
              </a:rPr>
              <a:t>利用动态流通语料库的方法进行新词识别；</a:t>
            </a:r>
            <a:endParaRPr lang="en-US" altLang="zh-CN" sz="2800" dirty="0">
              <a:latin typeface="微软雅黑" panose="020B0503020204020204" pitchFamily="34" charset="-122"/>
              <a:ea typeface="微软雅黑" panose="020B0503020204020204" pitchFamily="34" charset="-122"/>
              <a:sym typeface="+mn-ea"/>
            </a:endParaRPr>
          </a:p>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sym typeface="+mn-ea"/>
              </a:rPr>
              <a:t>通过训练预料产生规则；</a:t>
            </a:r>
          </a:p>
        </p:txBody>
      </p:sp>
      <p:sp>
        <p:nvSpPr>
          <p:cNvPr id="8" name="灯片编号占位符 7"/>
          <p:cNvSpPr>
            <a:spLocks noGrp="1"/>
          </p:cNvSpPr>
          <p:nvPr>
            <p:ph type="sldNum" sz="quarter" idx="12"/>
          </p:nvPr>
        </p:nvSpPr>
        <p:spPr>
          <a:xfrm>
            <a:off x="8610600" y="6356350"/>
            <a:ext cx="2743200" cy="365125"/>
          </a:xfrm>
        </p:spPr>
        <p:txBody>
          <a:bodyPr/>
          <a:lstStyle/>
          <a:p>
            <a:fld id="{A160BC5B-2DDC-49E1-88B6-24E0C4B5FF2F}" type="slidenum">
              <a:rPr lang="zh-CN" altLang="en-US" smtClean="0"/>
              <a:t>34</a:t>
            </a:fld>
            <a:endParaRPr lang="zh-CN" altLang="en-US"/>
          </a:p>
        </p:txBody>
      </p:sp>
      <p:sp>
        <p:nvSpPr>
          <p:cNvPr id="7" name="文本框 6"/>
          <p:cNvSpPr txBox="1"/>
          <p:nvPr/>
        </p:nvSpPr>
        <p:spPr>
          <a:xfrm>
            <a:off x="900317" y="1716419"/>
            <a:ext cx="5405204"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基于规则的方法</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研究现状</a:t>
            </a:r>
          </a:p>
        </p:txBody>
      </p:sp>
    </p:spTree>
    <p:extLst>
      <p:ext uri="{BB962C8B-B14F-4D97-AF65-F5344CB8AC3E}">
        <p14:creationId xmlns:p14="http://schemas.microsoft.com/office/powerpoint/2010/main" val="243102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96768" y="2548974"/>
            <a:ext cx="10799997" cy="1815882"/>
          </a:xfrm>
          <a:prstGeom prst="rect">
            <a:avLst/>
          </a:prstGeom>
          <a:noFill/>
        </p:spPr>
        <p:txBody>
          <a:bodyPr wrap="square" rtlCol="0">
            <a:spAutoFit/>
          </a:bodyPr>
          <a:lstStyle/>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sym typeface="+mn-ea"/>
              </a:rPr>
              <a:t>利用汉字的独立词概率特征进行新词识别的方法；</a:t>
            </a:r>
          </a:p>
          <a:p>
            <a:pPr marL="514350" indent="-514350">
              <a:lnSpc>
                <a:spcPct val="200000"/>
              </a:lnSpc>
              <a:buFont typeface="+mj-lt"/>
              <a:buAutoNum type="arabicPeriod"/>
            </a:pPr>
            <a:r>
              <a:rPr lang="zh-CN" altLang="en-US" sz="2800" dirty="0">
                <a:latin typeface="微软雅黑" panose="020B0503020204020204" pitchFamily="34" charset="-122"/>
                <a:ea typeface="微软雅黑" panose="020B0503020204020204" pitchFamily="34" charset="-122"/>
                <a:sym typeface="+mn-ea"/>
              </a:rPr>
              <a:t>通过迭代法将熵和互信息等特征用于新词抽取；</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35</a:t>
            </a:fld>
            <a:endParaRPr lang="zh-CN" altLang="en-US"/>
          </a:p>
        </p:txBody>
      </p:sp>
      <p:sp>
        <p:nvSpPr>
          <p:cNvPr id="7" name="文本框 6"/>
          <p:cNvSpPr txBox="1"/>
          <p:nvPr/>
        </p:nvSpPr>
        <p:spPr>
          <a:xfrm>
            <a:off x="996768" y="1655110"/>
            <a:ext cx="5405204"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基于统计的方法</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研究现状</a:t>
            </a:r>
          </a:p>
        </p:txBody>
      </p:sp>
    </p:spTree>
    <p:extLst>
      <p:ext uri="{BB962C8B-B14F-4D97-AF65-F5344CB8AC3E}">
        <p14:creationId xmlns:p14="http://schemas.microsoft.com/office/powerpoint/2010/main" val="1334927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07057" y="2858063"/>
            <a:ext cx="5405204" cy="1815882"/>
          </a:xfrm>
          <a:prstGeom prst="rect">
            <a:avLst/>
          </a:prstGeom>
          <a:noFill/>
        </p:spPr>
        <p:txBody>
          <a:bodyPr wrap="square" rtlCol="0">
            <a:spAutoFit/>
          </a:bodyPr>
          <a:lstStyle/>
          <a:p>
            <a:pPr>
              <a:lnSpc>
                <a:spcPct val="200000"/>
              </a:lnSpc>
            </a:pPr>
            <a:r>
              <a:rPr lang="zh-CN" altLang="en-US" sz="2800" dirty="0">
                <a:latin typeface="微软雅黑" panose="020B0503020204020204" pitchFamily="34" charset="-122"/>
                <a:ea typeface="微软雅黑" panose="020B0503020204020204" pitchFamily="34" charset="-122"/>
                <a:sym typeface="+mn-ea"/>
              </a:rPr>
              <a:t>面向</a:t>
            </a:r>
            <a:r>
              <a:rPr lang="en-US" altLang="zh-CN" sz="2800" dirty="0">
                <a:latin typeface="微软雅黑" panose="020B0503020204020204" pitchFamily="34" charset="-122"/>
                <a:ea typeface="微软雅黑" panose="020B0503020204020204" pitchFamily="34" charset="-122"/>
                <a:sym typeface="+mn-ea"/>
              </a:rPr>
              <a:t>Internet</a:t>
            </a:r>
            <a:r>
              <a:rPr lang="zh-CN" altLang="en-US" sz="2800" dirty="0">
                <a:latin typeface="微软雅黑" panose="020B0503020204020204" pitchFamily="34" charset="-122"/>
                <a:ea typeface="微软雅黑" panose="020B0503020204020204" pitchFamily="34" charset="-122"/>
                <a:sym typeface="+mn-ea"/>
              </a:rPr>
              <a:t>的新词识别方法</a:t>
            </a:r>
          </a:p>
          <a:p>
            <a:pPr>
              <a:lnSpc>
                <a:spcPct val="200000"/>
              </a:lnSpc>
            </a:pPr>
            <a:endParaRPr lang="zh-CN" altLang="en-US" sz="2800" dirty="0">
              <a:latin typeface="微软雅黑" panose="020B0503020204020204" pitchFamily="34" charset="-122"/>
              <a:ea typeface="微软雅黑" panose="020B0503020204020204" pitchFamily="34" charset="-122"/>
              <a:sym typeface="+mn-ea"/>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36</a:t>
            </a:fld>
            <a:endParaRPr lang="zh-CN" altLang="en-US"/>
          </a:p>
        </p:txBody>
      </p:sp>
      <p:sp>
        <p:nvSpPr>
          <p:cNvPr id="7" name="文本框 6"/>
          <p:cNvSpPr txBox="1"/>
          <p:nvPr/>
        </p:nvSpPr>
        <p:spPr>
          <a:xfrm>
            <a:off x="1100429" y="1701695"/>
            <a:ext cx="5405204"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基于统计与规则的方法</a:t>
            </a:r>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研究现状</a:t>
            </a:r>
          </a:p>
        </p:txBody>
      </p:sp>
    </p:spTree>
    <p:extLst>
      <p:ext uri="{BB962C8B-B14F-4D97-AF65-F5344CB8AC3E}">
        <p14:creationId xmlns:p14="http://schemas.microsoft.com/office/powerpoint/2010/main" val="2072202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05</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7745690" y="2447296"/>
            <a:ext cx="2236510"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方法举例</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37</a:t>
            </a:fld>
            <a:endParaRPr lang="zh-CN" altLang="en-US"/>
          </a:p>
        </p:txBody>
      </p:sp>
    </p:spTree>
    <p:extLst>
      <p:ext uri="{BB962C8B-B14F-4D97-AF65-F5344CB8AC3E}">
        <p14:creationId xmlns:p14="http://schemas.microsoft.com/office/powerpoint/2010/main" val="3624039341"/>
      </p:ext>
    </p:extLst>
  </p:cSld>
  <p:clrMapOvr>
    <a:masterClrMapping/>
  </p:clrMapOvr>
  <p:transition spd="slow">
    <p:comb/>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868" y="1484746"/>
            <a:ext cx="10799997" cy="2959977"/>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计算指标：凝固度、自由度</a:t>
            </a:r>
          </a:p>
          <a:p>
            <a:pPr>
              <a:lnSpc>
                <a:spcPct val="150000"/>
              </a:lnSpc>
            </a:pPr>
            <a:r>
              <a:rPr lang="zh-CN" altLang="en-US" sz="3200" dirty="0">
                <a:latin typeface="微软雅黑" panose="020B0503020204020204" pitchFamily="34" charset="-122"/>
                <a:ea typeface="微软雅黑" panose="020B0503020204020204" pitchFamily="34" charset="-122"/>
              </a:rPr>
              <a:t>语料数据来源：人人网 2011 年 12 月前半个月部分用户的状态</a:t>
            </a:r>
          </a:p>
          <a:p>
            <a:pPr>
              <a:lnSpc>
                <a:spcPct val="150000"/>
              </a:lnSpc>
            </a:pPr>
            <a:endParaRPr lang="zh-CN" altLang="en-US" sz="32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38</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spTree>
    <p:extLst>
      <p:ext uri="{BB962C8B-B14F-4D97-AF65-F5344CB8AC3E}">
        <p14:creationId xmlns:p14="http://schemas.microsoft.com/office/powerpoint/2010/main" val="3961722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868" y="1484746"/>
            <a:ext cx="10799997" cy="3785652"/>
          </a:xfrm>
          <a:prstGeom prst="rect">
            <a:avLst/>
          </a:prstGeom>
          <a:noFill/>
        </p:spPr>
        <p:txBody>
          <a:bodyPr wrap="square" rtlCol="0">
            <a:spAutoFit/>
          </a:bodyPr>
          <a:lstStyle/>
          <a:p>
            <a:pPr>
              <a:lnSpc>
                <a:spcPct val="150000"/>
              </a:lnSpc>
            </a:pPr>
            <a:r>
              <a:rPr lang="zh-CN" altLang="en-US" sz="3200" noProof="1">
                <a:latin typeface="微软雅黑" panose="020B0503020204020204" pitchFamily="34" charset="-122"/>
                <a:ea typeface="微软雅黑" panose="020B0503020204020204" pitchFamily="34" charset="-122"/>
                <a:sym typeface="+mn-ea"/>
              </a:rPr>
              <a:t>凝固度：</a:t>
            </a:r>
          </a:p>
          <a:p>
            <a:pPr>
              <a:lnSpc>
                <a:spcPct val="150000"/>
              </a:lnSpc>
            </a:pPr>
            <a:r>
              <a:rPr lang="zh-CN" altLang="en-US" sz="3200" noProof="1">
                <a:latin typeface="微软雅黑" panose="020B0503020204020204" pitchFamily="34" charset="-122"/>
                <a:ea typeface="微软雅黑" panose="020B0503020204020204" pitchFamily="34" charset="-122"/>
              </a:rPr>
              <a:t>“</a:t>
            </a:r>
            <a:r>
              <a:rPr lang="zh-CN" altLang="en-US" sz="3200" noProof="1">
                <a:solidFill>
                  <a:srgbClr val="C00000"/>
                </a:solidFill>
                <a:latin typeface="微软雅黑" panose="020B0503020204020204" pitchFamily="34" charset="-122"/>
                <a:ea typeface="微软雅黑" panose="020B0503020204020204" pitchFamily="34" charset="-122"/>
              </a:rPr>
              <a:t>的电影</a:t>
            </a:r>
            <a:r>
              <a:rPr lang="zh-CN" altLang="en-US" sz="3200" noProof="1">
                <a:latin typeface="微软雅黑" panose="020B0503020204020204" pitchFamily="34" charset="-122"/>
                <a:ea typeface="微软雅黑" panose="020B0503020204020204" pitchFamily="34" charset="-122"/>
              </a:rPr>
              <a:t>”出现了 389 次</a:t>
            </a:r>
          </a:p>
          <a:p>
            <a:pPr>
              <a:lnSpc>
                <a:spcPct val="150000"/>
              </a:lnSpc>
            </a:pPr>
            <a:r>
              <a:rPr lang="zh-CN" altLang="en-US" sz="3200" noProof="1">
                <a:latin typeface="微软雅黑" panose="020B0503020204020204" pitchFamily="34" charset="-122"/>
                <a:ea typeface="微软雅黑" panose="020B0503020204020204" pitchFamily="34" charset="-122"/>
              </a:rPr>
              <a:t>“</a:t>
            </a:r>
            <a:r>
              <a:rPr lang="zh-CN" altLang="en-US" sz="3200" noProof="1">
                <a:solidFill>
                  <a:srgbClr val="C00000"/>
                </a:solidFill>
                <a:latin typeface="微软雅黑" panose="020B0503020204020204" pitchFamily="34" charset="-122"/>
                <a:ea typeface="微软雅黑" panose="020B0503020204020204" pitchFamily="34" charset="-122"/>
              </a:rPr>
              <a:t>电影院</a:t>
            </a:r>
            <a:r>
              <a:rPr lang="zh-CN" altLang="en-US" sz="3200" noProof="1">
                <a:latin typeface="微软雅黑" panose="020B0503020204020204" pitchFamily="34" charset="-122"/>
                <a:ea typeface="微软雅黑" panose="020B0503020204020204" pitchFamily="34" charset="-122"/>
              </a:rPr>
              <a:t>”出现了 175 次</a:t>
            </a:r>
          </a:p>
          <a:p>
            <a:pPr>
              <a:lnSpc>
                <a:spcPct val="150000"/>
              </a:lnSpc>
            </a:pPr>
            <a:r>
              <a:rPr lang="zh-CN" altLang="en-US" sz="3200" noProof="1">
                <a:latin typeface="微软雅黑" panose="020B0503020204020204" pitchFamily="34" charset="-122"/>
                <a:ea typeface="微软雅黑" panose="020B0503020204020204" pitchFamily="34" charset="-122"/>
              </a:rPr>
              <a:t>   总字数： 2400 万字</a:t>
            </a:r>
          </a:p>
          <a:p>
            <a:pPr>
              <a:lnSpc>
                <a:spcPct val="150000"/>
              </a:lnSpc>
            </a:pPr>
            <a:r>
              <a:rPr lang="zh-CN" altLang="en-US" sz="3200" noProof="1">
                <a:latin typeface="微软雅黑" panose="020B0503020204020204" pitchFamily="34" charset="-122"/>
                <a:ea typeface="微软雅黑" panose="020B0503020204020204" pitchFamily="34" charset="-122"/>
              </a:rPr>
              <a:t>证明“电影院”一词的凝固度更高</a:t>
            </a:r>
            <a:endParaRPr lang="zh-CN" altLang="en-US" sz="32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39</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spTree>
    <p:extLst>
      <p:ext uri="{BB962C8B-B14F-4D97-AF65-F5344CB8AC3E}">
        <p14:creationId xmlns:p14="http://schemas.microsoft.com/office/powerpoint/2010/main" val="1962795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研究背景</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868" y="1523382"/>
            <a:ext cx="10284842" cy="4524315"/>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对汉语资料进行自然语言处理时，我们会遇到很多其他语言不会有的困难，比如分词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汉语的词与词之间没有空格。那计算机怎么才知道，</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已结婚的和尚未结婚的青年都要实行计划生育</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究竟说的是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已／结婚／的／和／尚未／结婚／的／青年</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还是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已／结婚／的／和尚／未／结婚／的／青年</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这就是所谓的分词歧义难题。</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a:t>
            </a:fld>
            <a:endParaRPr lang="zh-CN" altLang="en-US"/>
          </a:p>
        </p:txBody>
      </p:sp>
    </p:spTree>
    <p:extLst>
      <p:ext uri="{BB962C8B-B14F-4D97-AF65-F5344CB8AC3E}">
        <p14:creationId xmlns:p14="http://schemas.microsoft.com/office/powerpoint/2010/main" val="2188704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40</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pic>
        <p:nvPicPr>
          <p:cNvPr id="2" name="图片 1"/>
          <p:cNvPicPr>
            <a:picLocks noChangeAspect="1"/>
          </p:cNvPicPr>
          <p:nvPr/>
        </p:nvPicPr>
        <p:blipFill>
          <a:blip r:embed="rId2"/>
          <a:stretch>
            <a:fillRect/>
          </a:stretch>
        </p:blipFill>
        <p:spPr>
          <a:xfrm>
            <a:off x="1502183" y="1851229"/>
            <a:ext cx="9553125" cy="3841648"/>
          </a:xfrm>
          <a:prstGeom prst="rect">
            <a:avLst/>
          </a:prstGeom>
        </p:spPr>
      </p:pic>
    </p:spTree>
    <p:extLst>
      <p:ext uri="{BB962C8B-B14F-4D97-AF65-F5344CB8AC3E}">
        <p14:creationId xmlns:p14="http://schemas.microsoft.com/office/powerpoint/2010/main" val="270257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41</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graphicFrame>
        <p:nvGraphicFramePr>
          <p:cNvPr id="6" name="对象 7">
            <a:hlinkClick r:id="" action="ppaction://ole?verb=1"/>
          </p:cNvPr>
          <p:cNvGraphicFramePr>
            <a:graphicFrameLocks noChangeAspect="1"/>
          </p:cNvGraphicFramePr>
          <p:nvPr>
            <p:extLst>
              <p:ext uri="{D42A27DB-BD31-4B8C-83A1-F6EECF244321}">
                <p14:modId xmlns:p14="http://schemas.microsoft.com/office/powerpoint/2010/main" val="2643317726"/>
              </p:ext>
            </p:extLst>
          </p:nvPr>
        </p:nvGraphicFramePr>
        <p:xfrm>
          <a:off x="2150755" y="1882924"/>
          <a:ext cx="4722813" cy="466725"/>
        </p:xfrm>
        <a:graphic>
          <a:graphicData uri="http://schemas.openxmlformats.org/presentationml/2006/ole">
            <mc:AlternateContent xmlns:mc="http://schemas.openxmlformats.org/markup-compatibility/2006">
              <mc:Choice xmlns:v="urn:schemas-microsoft-com:vml" Requires="v">
                <p:oleObj spid="_x0000_s1030" r:id="rId3" imgW="2184120" imgH="215640" progId="Equation.KSEE3">
                  <p:embed/>
                </p:oleObj>
              </mc:Choice>
              <mc:Fallback>
                <p:oleObj r:id="rId3" imgW="2184120" imgH="215640" progId="Equation.KSEE3">
                  <p:embed/>
                  <p:pic>
                    <p:nvPicPr>
                      <p:cNvPr id="6" name="对象 7">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755" y="1882924"/>
                        <a:ext cx="4722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3">
            <a:hlinkClick r:id="" action="ppaction://ole?verb=1"/>
          </p:cNvPr>
          <p:cNvGraphicFramePr>
            <a:graphicFrameLocks noChangeAspect="1"/>
          </p:cNvGraphicFramePr>
          <p:nvPr>
            <p:extLst>
              <p:ext uri="{D42A27DB-BD31-4B8C-83A1-F6EECF244321}">
                <p14:modId xmlns:p14="http://schemas.microsoft.com/office/powerpoint/2010/main" val="1740878816"/>
              </p:ext>
            </p:extLst>
          </p:nvPr>
        </p:nvGraphicFramePr>
        <p:xfrm>
          <a:off x="2149168" y="3019322"/>
          <a:ext cx="4724400" cy="474663"/>
        </p:xfrm>
        <a:graphic>
          <a:graphicData uri="http://schemas.openxmlformats.org/presentationml/2006/ole">
            <mc:AlternateContent xmlns:mc="http://schemas.openxmlformats.org/markup-compatibility/2006">
              <mc:Choice xmlns:v="urn:schemas-microsoft-com:vml" Requires="v">
                <p:oleObj spid="_x0000_s1031" r:id="rId5" imgW="2145960" imgH="215640" progId="Equation.KSEE3">
                  <p:embed/>
                </p:oleObj>
              </mc:Choice>
              <mc:Fallback>
                <p:oleObj r:id="rId5" imgW="2145960" imgH="215640" progId="Equation.KSEE3">
                  <p:embed/>
                  <p:pic>
                    <p:nvPicPr>
                      <p:cNvPr id="11" name="对象 3">
                        <a:hlinkClick r:id="" action="ppaction://ole?verb=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168" y="3019322"/>
                        <a:ext cx="4724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591418" y="4016408"/>
            <a:ext cx="10551519" cy="1308884"/>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“电影院”可能是一个有意义的搭配；</a:t>
            </a:r>
          </a:p>
          <a:p>
            <a:pPr>
              <a:lnSpc>
                <a:spcPct val="150000"/>
              </a:lnSpc>
            </a:pPr>
            <a:r>
              <a:rPr lang="zh-CN" altLang="en-US" sz="2800" dirty="0">
                <a:latin typeface="微软雅黑" panose="020B0503020204020204" pitchFamily="34" charset="-122"/>
                <a:ea typeface="微软雅黑" panose="020B0503020204020204" pitchFamily="34" charset="-122"/>
              </a:rPr>
              <a:t>“的电影”更可能是“的”和“电影”这两个成分偶然拼到一起的。</a:t>
            </a:r>
          </a:p>
        </p:txBody>
      </p:sp>
    </p:spTree>
    <p:extLst>
      <p:ext uri="{BB962C8B-B14F-4D97-AF65-F5344CB8AC3E}">
        <p14:creationId xmlns:p14="http://schemas.microsoft.com/office/powerpoint/2010/main" val="3550097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5783" y="1547351"/>
            <a:ext cx="10206002" cy="4524315"/>
          </a:xfrm>
          <a:prstGeom prst="rect">
            <a:avLst/>
          </a:prstGeom>
          <a:noFill/>
        </p:spPr>
        <p:txBody>
          <a:bodyPr wrap="square" rtlCol="0">
            <a:spAutoFit/>
          </a:bodyPr>
          <a:lstStyle/>
          <a:p>
            <a:pPr>
              <a:lnSpc>
                <a:spcPct val="150000"/>
              </a:lnSpc>
            </a:pPr>
            <a:r>
              <a:rPr lang="zh-CN" altLang="en-US" sz="3200" noProof="1">
                <a:latin typeface="微软雅黑" panose="020B0503020204020204" pitchFamily="34" charset="-122"/>
                <a:ea typeface="微软雅黑" panose="020B0503020204020204" pitchFamily="34" charset="-122"/>
                <a:sym typeface="+mn-ea"/>
              </a:rPr>
              <a:t>自由度</a:t>
            </a:r>
            <a:r>
              <a:rPr lang="en-US" altLang="zh-CN" sz="3200" noProof="1">
                <a:latin typeface="微软雅黑" panose="020B0503020204020204" pitchFamily="34" charset="-122"/>
                <a:ea typeface="微软雅黑" panose="020B0503020204020204" pitchFamily="34" charset="-122"/>
                <a:sym typeface="+mn-ea"/>
              </a:rPr>
              <a:t>——</a:t>
            </a:r>
            <a:r>
              <a:rPr lang="zh-CN" altLang="en-US" sz="3200" noProof="1">
                <a:latin typeface="微软雅黑" panose="020B0503020204020204" pitchFamily="34" charset="-122"/>
                <a:ea typeface="微软雅黑" panose="020B0503020204020204" pitchFamily="34" charset="-122"/>
                <a:sym typeface="+mn-ea"/>
              </a:rPr>
              <a:t>计算信息熵：</a:t>
            </a:r>
          </a:p>
          <a:p>
            <a:pPr>
              <a:lnSpc>
                <a:spcPct val="150000"/>
              </a:lnSpc>
            </a:pPr>
            <a:r>
              <a:rPr lang="zh-CN" altLang="en-US" sz="3200" noProof="1">
                <a:latin typeface="微软雅黑" panose="020B0503020204020204" pitchFamily="34" charset="-122"/>
                <a:ea typeface="微软雅黑" panose="020B0503020204020204" pitchFamily="34" charset="-122"/>
              </a:rPr>
              <a:t>“被子”出现了 956 次</a:t>
            </a:r>
          </a:p>
          <a:p>
            <a:pPr>
              <a:lnSpc>
                <a:spcPct val="150000"/>
              </a:lnSpc>
            </a:pPr>
            <a:r>
              <a:rPr lang="zh-CN" altLang="en-US" sz="3200" noProof="1">
                <a:latin typeface="微软雅黑" panose="020B0503020204020204" pitchFamily="34" charset="-122"/>
                <a:ea typeface="微软雅黑" panose="020B0503020204020204" pitchFamily="34" charset="-122"/>
              </a:rPr>
              <a:t>“辈子”出现了 2330 次</a:t>
            </a:r>
          </a:p>
          <a:p>
            <a:pPr>
              <a:lnSpc>
                <a:spcPct val="150000"/>
              </a:lnSpc>
            </a:pPr>
            <a:r>
              <a:rPr lang="zh-CN" altLang="en-US" sz="3200" noProof="1">
                <a:latin typeface="微软雅黑" panose="020B0503020204020204" pitchFamily="34" charset="-122"/>
                <a:ea typeface="微软雅黑" panose="020B0503020204020204" pitchFamily="34" charset="-122"/>
                <a:sym typeface="+mn-ea"/>
              </a:rPr>
              <a:t>  总字数： 2400 万字</a:t>
            </a:r>
            <a:endParaRPr lang="zh-CN" altLang="en-US" sz="3200" noProof="1">
              <a:latin typeface="微软雅黑" panose="020B0503020204020204" pitchFamily="34" charset="-122"/>
              <a:ea typeface="微软雅黑" panose="020B0503020204020204" pitchFamily="34" charset="-122"/>
            </a:endParaRPr>
          </a:p>
          <a:p>
            <a:pPr>
              <a:lnSpc>
                <a:spcPct val="150000"/>
              </a:lnSpc>
            </a:pPr>
            <a:r>
              <a:rPr lang="zh-CN" altLang="en-US" sz="3200" noProof="1">
                <a:latin typeface="微软雅黑" panose="020B0503020204020204" pitchFamily="34" charset="-122"/>
                <a:ea typeface="微软雅黑" panose="020B0503020204020204" pitchFamily="34" charset="-122"/>
              </a:rPr>
              <a:t>计算左右邻字</a:t>
            </a:r>
            <a:r>
              <a:rPr lang="zh-CN" altLang="en-US" sz="3200" noProof="1">
                <a:latin typeface="微软雅黑" panose="020B0503020204020204" pitchFamily="34" charset="-122"/>
                <a:ea typeface="微软雅黑" panose="020B0503020204020204" pitchFamily="34" charset="-122"/>
                <a:sym typeface="+mn-ea"/>
              </a:rPr>
              <a:t>信息熵。</a:t>
            </a:r>
          </a:p>
          <a:p>
            <a:pPr>
              <a:lnSpc>
                <a:spcPct val="150000"/>
              </a:lnSpc>
            </a:pPr>
            <a:endParaRPr lang="zh-CN" altLang="en-US" sz="3200" noProof="1">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42</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spTree>
    <p:extLst>
      <p:ext uri="{BB962C8B-B14F-4D97-AF65-F5344CB8AC3E}">
        <p14:creationId xmlns:p14="http://schemas.microsoft.com/office/powerpoint/2010/main" val="2981189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868" y="1484746"/>
            <a:ext cx="10799997" cy="4524315"/>
          </a:xfrm>
          <a:prstGeom prst="rect">
            <a:avLst/>
          </a:prstGeom>
          <a:noFill/>
        </p:spPr>
        <p:txBody>
          <a:bodyPr wrap="square" rtlCol="0">
            <a:spAutoFit/>
          </a:bodyPr>
          <a:lstStyle/>
          <a:p>
            <a:pPr>
              <a:lnSpc>
                <a:spcPct val="150000"/>
              </a:lnSpc>
            </a:pPr>
            <a:r>
              <a:rPr lang="zh-CN" altLang="en-US" sz="3200" noProof="1">
                <a:latin typeface="微软雅黑" panose="020B0503020204020204" pitchFamily="34" charset="-122"/>
                <a:ea typeface="微软雅黑" panose="020B0503020204020204" pitchFamily="34" charset="-122"/>
                <a:sym typeface="+mn-ea"/>
              </a:rPr>
              <a:t>计算左右邻字信息熵：</a:t>
            </a:r>
          </a:p>
          <a:p>
            <a:pPr>
              <a:lnSpc>
                <a:spcPct val="150000"/>
              </a:lnSpc>
            </a:pPr>
            <a:r>
              <a:rPr lang="en-US" altLang="zh-CN" sz="3200" noProof="1">
                <a:latin typeface="微软雅黑" panose="020B0503020204020204" pitchFamily="34" charset="-122"/>
                <a:ea typeface="微软雅黑" panose="020B0503020204020204" pitchFamily="34" charset="-122"/>
              </a:rPr>
              <a:t>    </a:t>
            </a:r>
            <a:r>
              <a:rPr lang="zh-CN" altLang="en-US" sz="3200" noProof="1">
                <a:latin typeface="微软雅黑" panose="020B0503020204020204" pitchFamily="34" charset="-122"/>
                <a:ea typeface="微软雅黑" panose="020B0503020204020204" pitchFamily="34" charset="-122"/>
              </a:rPr>
              <a:t>“被子”出现了 956 次</a:t>
            </a:r>
          </a:p>
          <a:p>
            <a:pPr>
              <a:lnSpc>
                <a:spcPct val="150000"/>
              </a:lnSpc>
            </a:pPr>
            <a:endParaRPr lang="zh-CN" altLang="en-US" sz="3200" noProof="1">
              <a:latin typeface="微软雅黑" panose="020B0503020204020204" pitchFamily="34" charset="-122"/>
              <a:ea typeface="微软雅黑" panose="020B0503020204020204" pitchFamily="34" charset="-122"/>
            </a:endParaRPr>
          </a:p>
          <a:p>
            <a:pPr>
              <a:lnSpc>
                <a:spcPct val="150000"/>
              </a:lnSpc>
            </a:pPr>
            <a:endParaRPr lang="zh-CN" altLang="en-US" sz="3200" noProof="1">
              <a:latin typeface="微软雅黑" panose="020B0503020204020204" pitchFamily="34" charset="-122"/>
              <a:ea typeface="微软雅黑" panose="020B0503020204020204" pitchFamily="34" charset="-122"/>
            </a:endParaRPr>
          </a:p>
          <a:p>
            <a:pPr>
              <a:lnSpc>
                <a:spcPct val="150000"/>
              </a:lnSpc>
            </a:pPr>
            <a:endParaRPr lang="zh-CN" altLang="en-US" sz="3200" noProof="1">
              <a:latin typeface="微软雅黑" panose="020B0503020204020204" pitchFamily="34" charset="-122"/>
              <a:ea typeface="微软雅黑" panose="020B0503020204020204" pitchFamily="34" charset="-122"/>
            </a:endParaRPr>
          </a:p>
          <a:p>
            <a:pPr>
              <a:lnSpc>
                <a:spcPct val="150000"/>
              </a:lnSpc>
            </a:pPr>
            <a:r>
              <a:rPr lang="en-US" altLang="zh-CN" sz="3200" noProof="1">
                <a:latin typeface="微软雅黑" panose="020B0503020204020204" pitchFamily="34" charset="-122"/>
                <a:ea typeface="微软雅黑" panose="020B0503020204020204" pitchFamily="34" charset="-122"/>
              </a:rPr>
              <a:t>	</a:t>
            </a:r>
            <a:r>
              <a:rPr lang="zh-CN" altLang="en-US" sz="3200" noProof="1">
                <a:latin typeface="微软雅黑" panose="020B0503020204020204" pitchFamily="34" charset="-122"/>
                <a:ea typeface="微软雅黑" panose="020B0503020204020204" pitchFamily="34" charset="-122"/>
              </a:rPr>
              <a:t>左邻字的信息熵</a:t>
            </a:r>
            <a:r>
              <a:rPr lang="en-US" altLang="zh-CN" sz="3200" noProof="1">
                <a:latin typeface="微软雅黑" panose="020B0503020204020204" pitchFamily="34" charset="-122"/>
                <a:ea typeface="微软雅黑" panose="020B0503020204020204" pitchFamily="34" charset="-122"/>
              </a:rPr>
              <a:t>=</a:t>
            </a:r>
            <a:r>
              <a:rPr lang="zh-CN" altLang="en-US" sz="3200" noProof="1">
                <a:latin typeface="微软雅黑" panose="020B0503020204020204" pitchFamily="34" charset="-122"/>
                <a:ea typeface="微软雅黑" panose="020B0503020204020204" pitchFamily="34" charset="-122"/>
              </a:rPr>
              <a:t> 3.67453 </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43</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pic>
        <p:nvPicPr>
          <p:cNvPr id="2" name="图片 1"/>
          <p:cNvPicPr>
            <a:picLocks noChangeAspect="1"/>
          </p:cNvPicPr>
          <p:nvPr/>
        </p:nvPicPr>
        <p:blipFill>
          <a:blip r:embed="rId2"/>
          <a:stretch>
            <a:fillRect/>
          </a:stretch>
        </p:blipFill>
        <p:spPr>
          <a:xfrm>
            <a:off x="2523850" y="3188768"/>
            <a:ext cx="7137835" cy="1692948"/>
          </a:xfrm>
          <a:prstGeom prst="rect">
            <a:avLst/>
          </a:prstGeom>
        </p:spPr>
      </p:pic>
    </p:spTree>
    <p:extLst>
      <p:ext uri="{BB962C8B-B14F-4D97-AF65-F5344CB8AC3E}">
        <p14:creationId xmlns:p14="http://schemas.microsoft.com/office/powerpoint/2010/main" val="1658721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0317" y="1336465"/>
            <a:ext cx="10799997" cy="4524315"/>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sym typeface="宋体" panose="02010600030101010101" pitchFamily="2" charset="-122"/>
              </a:rPr>
              <a:t>计算左右邻字信息熵：</a:t>
            </a:r>
          </a:p>
          <a:p>
            <a:pPr>
              <a:lnSpc>
                <a:spcPct val="150000"/>
              </a:lnSpc>
            </a:pPr>
            <a:endParaRPr lang="zh-CN" altLang="en-US" sz="32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“被子”左邻字的信息熵</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3.67453 </a:t>
            </a:r>
          </a:p>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“辈子”左邻字的信息熵</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1.25963</a:t>
            </a:r>
            <a:endParaRPr lang="en-US" altLang="zh-CN" sz="3200" dirty="0">
              <a:latin typeface="微软雅黑" panose="020B0503020204020204" pitchFamily="34" charset="-122"/>
              <a:ea typeface="微软雅黑" panose="020B0503020204020204" pitchFamily="34" charset="-122"/>
            </a:endParaRPr>
          </a:p>
          <a:p>
            <a:pPr>
              <a:lnSpc>
                <a:spcPct val="150000"/>
              </a:lnSpc>
            </a:pPr>
            <a:endParaRPr lang="zh-CN" altLang="en-US"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故，“辈子”能否成词，明显就有争议了。</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44</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应用举例</a:t>
            </a:r>
          </a:p>
        </p:txBody>
      </p:sp>
    </p:spTree>
    <p:extLst>
      <p:ext uri="{BB962C8B-B14F-4D97-AF65-F5344CB8AC3E}">
        <p14:creationId xmlns:p14="http://schemas.microsoft.com/office/powerpoint/2010/main" val="115536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06</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6762262" y="2447296"/>
            <a:ext cx="3262432"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技术应用场景</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45</a:t>
            </a:fld>
            <a:endParaRPr lang="zh-CN" altLang="en-US"/>
          </a:p>
        </p:txBody>
      </p:sp>
    </p:spTree>
    <p:extLst>
      <p:ext uri="{BB962C8B-B14F-4D97-AF65-F5344CB8AC3E}">
        <p14:creationId xmlns:p14="http://schemas.microsoft.com/office/powerpoint/2010/main" val="3863167590"/>
      </p:ext>
    </p:extLst>
  </p:cSld>
  <p:clrMapOvr>
    <a:masterClrMapping/>
  </p:clrMapOvr>
  <p:transition spd="slow">
    <p:comb/>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0317" y="1702588"/>
            <a:ext cx="10799997" cy="3508653"/>
          </a:xfrm>
          <a:prstGeom prst="rect">
            <a:avLst/>
          </a:prstGeom>
          <a:noFill/>
        </p:spPr>
        <p:txBody>
          <a:bodyPr wrap="square" rtlCol="0">
            <a:spAutoFit/>
          </a:bodyPr>
          <a:lstStyle/>
          <a:p>
            <a:pPr marL="457200" indent="-457200">
              <a:buFont typeface="Arial" panose="020B0604020202020204" pitchFamily="34" charset="0"/>
              <a:buChar char="•"/>
            </a:pP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分词算法是文本挖掘的基础，通常应用于自然语言处理、搜索引擎、智能推荐等领域。而新词发现，则是对进行分词时对句子中出现的词库中未登录的词进行分析，处理。</a:t>
            </a:r>
          </a:p>
          <a:p>
            <a:endParaRPr lang="en-US" altLang="zh-CN" sz="3200"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46</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技术应用场景</a:t>
            </a:r>
          </a:p>
        </p:txBody>
      </p:sp>
    </p:spTree>
    <p:extLst>
      <p:ext uri="{BB962C8B-B14F-4D97-AF65-F5344CB8AC3E}">
        <p14:creationId xmlns:p14="http://schemas.microsoft.com/office/powerpoint/2010/main" val="929290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55571" y="1583600"/>
            <a:ext cx="8426629"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机器翻译</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信息检索</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汉语组块分析</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文本聚类</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分类</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拼音</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汉字转换</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文本校对</a:t>
            </a:r>
            <a:endParaRPr lang="zh-CN" altLang="en-US" sz="320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A160BC5B-2DDC-49E1-88B6-24E0C4B5FF2F}" type="slidenum">
              <a:rPr lang="zh-CN" altLang="en-US" smtClean="0"/>
              <a:t>47</a:t>
            </a:fld>
            <a:endParaRPr lang="zh-CN" altLang="en-US"/>
          </a:p>
        </p:txBody>
      </p:sp>
      <p:sp>
        <p:nvSpPr>
          <p:cNvPr id="9" name="标题 5"/>
          <p:cNvSpPr txBox="1">
            <a:spLocks/>
          </p:cNvSpPr>
          <p:nvPr/>
        </p:nvSpPr>
        <p:spPr>
          <a:xfrm>
            <a:off x="2007346" y="408185"/>
            <a:ext cx="8585940"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技术应用场景</a:t>
            </a:r>
          </a:p>
        </p:txBody>
      </p:sp>
    </p:spTree>
    <p:extLst>
      <p:ext uri="{BB962C8B-B14F-4D97-AF65-F5344CB8AC3E}">
        <p14:creationId xmlns:p14="http://schemas.microsoft.com/office/powerpoint/2010/main" val="858734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671556" y="2952486"/>
            <a:ext cx="7726974" cy="830997"/>
          </a:xfrm>
          <a:prstGeom prst="rect">
            <a:avLst/>
          </a:prstGeom>
          <a:noFill/>
        </p:spPr>
        <p:txBody>
          <a:bodyPr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谢谢大家！</a:t>
            </a:r>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
        <p:nvSpPr>
          <p:cNvPr id="3" name="灯片编号占位符 2"/>
          <p:cNvSpPr>
            <a:spLocks noGrp="1"/>
          </p:cNvSpPr>
          <p:nvPr>
            <p:ph type="sldNum" sz="quarter" idx="12"/>
          </p:nvPr>
        </p:nvSpPr>
        <p:spPr/>
        <p:txBody>
          <a:bodyPr/>
          <a:lstStyle/>
          <a:p>
            <a:fld id="{A160BC5B-2DDC-49E1-88B6-24E0C4B5FF2F}" type="slidenum">
              <a:rPr lang="zh-CN" altLang="en-US" smtClean="0"/>
              <a:t>48</a:t>
            </a:fld>
            <a:endParaRPr lang="zh-CN" altLang="en-US"/>
          </a:p>
        </p:txBody>
      </p:sp>
    </p:spTree>
    <p:extLst>
      <p:ext uri="{BB962C8B-B14F-4D97-AF65-F5344CB8AC3E}">
        <p14:creationId xmlns:p14="http://schemas.microsoft.com/office/powerpoint/2010/main" val="1694640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研究背景</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5</a:t>
            </a:fld>
            <a:endParaRPr lang="zh-CN" altLang="en-US"/>
          </a:p>
        </p:txBody>
      </p:sp>
      <p:sp>
        <p:nvSpPr>
          <p:cNvPr id="6" name="内容占位符 2">
            <a:extLst>
              <a:ext uri="{FF2B5EF4-FFF2-40B4-BE49-F238E27FC236}">
                <a16:creationId xmlns:a16="http://schemas.microsoft.com/office/drawing/2014/main" id="{B5D7C9F3-D6DA-4A33-A470-746211F4EE98}"/>
              </a:ext>
            </a:extLst>
          </p:cNvPr>
          <p:cNvSpPr txBox="1">
            <a:spLocks/>
          </p:cNvSpPr>
          <p:nvPr/>
        </p:nvSpPr>
        <p:spPr>
          <a:xfrm>
            <a:off x="1424762" y="2772655"/>
            <a:ext cx="9751107" cy="12912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rPr>
              <a:t>中文分词领域里，还有一个比分词歧义更令人头疼的东西</a:t>
            </a:r>
            <a:r>
              <a:rPr lang="en-US" altLang="zh-CN" dirty="0">
                <a:latin typeface="微软雅黑" panose="020B0503020204020204" pitchFamily="34" charset="-122"/>
              </a:rPr>
              <a:t>,</a:t>
            </a:r>
            <a:r>
              <a:rPr lang="zh-CN" altLang="en-US" dirty="0">
                <a:latin typeface="微软雅黑" panose="020B0503020204020204" pitchFamily="34" charset="-122"/>
              </a:rPr>
              <a:t>那就是</a:t>
            </a:r>
            <a:r>
              <a:rPr lang="en-US" altLang="zh-CN" dirty="0">
                <a:latin typeface="微软雅黑" panose="020B0503020204020204" pitchFamily="34" charset="-122"/>
              </a:rPr>
              <a:t>——</a:t>
            </a:r>
            <a:r>
              <a:rPr lang="zh-CN" altLang="en-US" dirty="0">
                <a:latin typeface="微软雅黑" panose="020B0503020204020204" pitchFamily="34" charset="-122"/>
              </a:rPr>
              <a:t>未登录词。</a:t>
            </a:r>
            <a:endParaRPr lang="en-US" altLang="zh-CN" dirty="0">
              <a:latin typeface="微软雅黑" panose="020B0503020204020204" pitchFamily="34" charset="-122"/>
            </a:endParaRPr>
          </a:p>
        </p:txBody>
      </p:sp>
    </p:spTree>
    <p:extLst>
      <p:ext uri="{BB962C8B-B14F-4D97-AF65-F5344CB8AC3E}">
        <p14:creationId xmlns:p14="http://schemas.microsoft.com/office/powerpoint/2010/main" val="424968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研究背景</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A160BC5B-2DDC-49E1-88B6-24E0C4B5FF2F}" type="slidenum">
              <a:rPr lang="zh-CN" altLang="en-US" smtClean="0"/>
              <a:t>6</a:t>
            </a:fld>
            <a:endParaRPr lang="zh-CN" altLang="en-US"/>
          </a:p>
        </p:txBody>
      </p:sp>
      <p:sp>
        <p:nvSpPr>
          <p:cNvPr id="6" name="内容占位符 2">
            <a:extLst>
              <a:ext uri="{FF2B5EF4-FFF2-40B4-BE49-F238E27FC236}">
                <a16:creationId xmlns:a16="http://schemas.microsoft.com/office/drawing/2014/main" id="{B5D7C9F3-D6DA-4A33-A470-746211F4EE98}"/>
              </a:ext>
            </a:extLst>
          </p:cNvPr>
          <p:cNvSpPr txBox="1">
            <a:spLocks/>
          </p:cNvSpPr>
          <p:nvPr/>
        </p:nvSpPr>
        <p:spPr>
          <a:xfrm>
            <a:off x="1433014" y="1563949"/>
            <a:ext cx="9751107" cy="5504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dirty="0">
                <a:latin typeface="微软雅黑" panose="020B0503020204020204" pitchFamily="34" charset="-122"/>
              </a:rPr>
              <a:t>相对于英文来说，中文的新词发现技术对分词的要求更高。</a:t>
            </a:r>
            <a:endParaRPr lang="en-US" altLang="zh-CN" dirty="0">
              <a:latin typeface="微软雅黑" panose="020B0503020204020204" pitchFamily="34" charset="-122"/>
            </a:endParaRPr>
          </a:p>
        </p:txBody>
      </p:sp>
      <p:graphicFrame>
        <p:nvGraphicFramePr>
          <p:cNvPr id="7" name="表格 6">
            <a:extLst>
              <a:ext uri="{FF2B5EF4-FFF2-40B4-BE49-F238E27FC236}">
                <a16:creationId xmlns:a16="http://schemas.microsoft.com/office/drawing/2014/main" id="{4D1E3F70-3490-450D-BBCB-C02AF57F1EE8}"/>
              </a:ext>
            </a:extLst>
          </p:cNvPr>
          <p:cNvGraphicFramePr>
            <a:graphicFrameLocks noGrp="1"/>
          </p:cNvGraphicFramePr>
          <p:nvPr>
            <p:extLst>
              <p:ext uri="{D42A27DB-BD31-4B8C-83A1-F6EECF244321}">
                <p14:modId xmlns:p14="http://schemas.microsoft.com/office/powerpoint/2010/main" val="134613164"/>
              </p:ext>
            </p:extLst>
          </p:nvPr>
        </p:nvGraphicFramePr>
        <p:xfrm>
          <a:off x="907775" y="2143204"/>
          <a:ext cx="10549932" cy="386542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274966">
                  <a:extLst>
                    <a:ext uri="{9D8B030D-6E8A-4147-A177-3AD203B41FA5}">
                      <a16:colId xmlns:a16="http://schemas.microsoft.com/office/drawing/2014/main" val="1798467777"/>
                    </a:ext>
                  </a:extLst>
                </a:gridCol>
                <a:gridCol w="5274966">
                  <a:extLst>
                    <a:ext uri="{9D8B030D-6E8A-4147-A177-3AD203B41FA5}">
                      <a16:colId xmlns:a16="http://schemas.microsoft.com/office/drawing/2014/main" val="2598630658"/>
                    </a:ext>
                  </a:extLst>
                </a:gridCol>
              </a:tblGrid>
              <a:tr h="650615">
                <a:tc>
                  <a:txBody>
                    <a:bodyPr/>
                    <a:lstStyle/>
                    <a:p>
                      <a:pPr algn="ctr"/>
                      <a:r>
                        <a:rPr lang="zh-CN" altLang="en-US" sz="2800" dirty="0">
                          <a:ln>
                            <a:noFill/>
                          </a:ln>
                          <a:latin typeface="微软雅黑" panose="020B0503020204020204" pitchFamily="34" charset="-122"/>
                          <a:ea typeface="微软雅黑" panose="020B0503020204020204" pitchFamily="34" charset="-122"/>
                        </a:rPr>
                        <a:t>英文</a:t>
                      </a:r>
                    </a:p>
                  </a:txBody>
                  <a:tcPr>
                    <a:lnB w="12700" cap="flat" cmpd="sng" algn="ctr">
                      <a:solidFill>
                        <a:schemeClr val="tx1"/>
                      </a:solidFill>
                      <a:prstDash val="solid"/>
                      <a:round/>
                      <a:headEnd type="none" w="med" len="med"/>
                      <a:tailEnd type="none" w="med" len="med"/>
                    </a:lnB>
                    <a:solidFill>
                      <a:srgbClr val="2B579A"/>
                    </a:solidFill>
                  </a:tcPr>
                </a:tc>
                <a:tc>
                  <a:txBody>
                    <a:bodyPr/>
                    <a:lstStyle/>
                    <a:p>
                      <a:pPr algn="ctr"/>
                      <a:r>
                        <a:rPr lang="zh-CN" altLang="en-US" sz="2800" dirty="0">
                          <a:ln>
                            <a:noFill/>
                          </a:ln>
                          <a:latin typeface="微软雅黑" panose="020B0503020204020204" pitchFamily="34" charset="-122"/>
                          <a:ea typeface="微软雅黑" panose="020B0503020204020204" pitchFamily="34" charset="-122"/>
                        </a:rPr>
                        <a:t>中文</a:t>
                      </a:r>
                    </a:p>
                  </a:txBody>
                  <a:tcPr>
                    <a:lnB w="12700" cap="flat" cmpd="sng" algn="ctr">
                      <a:solidFill>
                        <a:schemeClr val="tx1"/>
                      </a:solidFill>
                      <a:prstDash val="solid"/>
                      <a:round/>
                      <a:headEnd type="none" w="med" len="med"/>
                      <a:tailEnd type="none" w="med" len="med"/>
                    </a:lnB>
                    <a:solidFill>
                      <a:srgbClr val="2B579A"/>
                    </a:solidFill>
                  </a:tcPr>
                </a:tc>
                <a:extLst>
                  <a:ext uri="{0D108BD9-81ED-4DB2-BD59-A6C34878D82A}">
                    <a16:rowId xmlns:a16="http://schemas.microsoft.com/office/drawing/2014/main" val="3365192251"/>
                  </a:ext>
                </a:extLst>
              </a:tr>
              <a:tr h="1033330">
                <a:tc>
                  <a:txBody>
                    <a:bodyPr/>
                    <a:lstStyle/>
                    <a:p>
                      <a:pPr algn="ctr"/>
                      <a:r>
                        <a:rPr lang="zh-CN" altLang="zh-CN" sz="2400" dirty="0">
                          <a:ln>
                            <a:noFill/>
                          </a:ln>
                          <a:latin typeface="微软雅黑" panose="020B0503020204020204" pitchFamily="34" charset="-122"/>
                          <a:ea typeface="微软雅黑" panose="020B0503020204020204" pitchFamily="34" charset="-122"/>
                        </a:rPr>
                        <a:t>单词与单词之间通常有空格作为间隔</a:t>
                      </a:r>
                      <a:endParaRPr lang="zh-CN" altLang="en-US" sz="2400" dirty="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zh-CN" sz="2400" dirty="0">
                          <a:ln>
                            <a:noFill/>
                          </a:ln>
                          <a:latin typeface="微软雅黑" panose="020B0503020204020204" pitchFamily="34" charset="-122"/>
                          <a:ea typeface="微软雅黑" panose="020B0503020204020204" pitchFamily="34" charset="-122"/>
                        </a:rPr>
                        <a:t>最小词素是单个的字，</a:t>
                      </a:r>
                      <a:endParaRPr lang="en-US" altLang="zh-CN" sz="2400" dirty="0">
                        <a:ln>
                          <a:noFill/>
                        </a:ln>
                        <a:latin typeface="微软雅黑" panose="020B0503020204020204" pitchFamily="34" charset="-122"/>
                        <a:ea typeface="微软雅黑" panose="020B0503020204020204" pitchFamily="34" charset="-122"/>
                      </a:endParaRPr>
                    </a:p>
                    <a:p>
                      <a:pPr algn="ctr"/>
                      <a:r>
                        <a:rPr lang="zh-CN" altLang="zh-CN" sz="2400" dirty="0">
                          <a:ln>
                            <a:noFill/>
                          </a:ln>
                          <a:latin typeface="微软雅黑" panose="020B0503020204020204" pitchFamily="34" charset="-122"/>
                          <a:ea typeface="微软雅黑" panose="020B0503020204020204" pitchFamily="34" charset="-122"/>
                        </a:rPr>
                        <a:t>词与词之间没有任何间隔标记</a:t>
                      </a:r>
                      <a:endParaRPr lang="zh-CN" altLang="en-US" sz="2400" dirty="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8086949"/>
                  </a:ext>
                </a:extLst>
              </a:tr>
              <a:tr h="1033330">
                <a:tc>
                  <a:txBody>
                    <a:bodyPr/>
                    <a:lstStyle/>
                    <a:p>
                      <a:pPr algn="ctr"/>
                      <a:r>
                        <a:rPr lang="zh-CN" altLang="en-US" sz="2400" dirty="0">
                          <a:ln>
                            <a:noFill/>
                          </a:ln>
                          <a:latin typeface="微软雅黑" panose="020B0503020204020204" pitchFamily="34" charset="-122"/>
                          <a:ea typeface="微软雅黑" panose="020B0503020204020204" pitchFamily="34" charset="-122"/>
                        </a:rPr>
                        <a:t>词汇具有形态变化，形式多变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zh-CN" sz="2400" dirty="0">
                          <a:ln>
                            <a:noFill/>
                          </a:ln>
                          <a:latin typeface="微软雅黑" panose="020B0503020204020204" pitchFamily="34" charset="-122"/>
                          <a:ea typeface="微软雅黑" panose="020B0503020204020204" pitchFamily="34" charset="-122"/>
                        </a:rPr>
                        <a:t>词汇缺乏形态变化，</a:t>
                      </a:r>
                      <a:endParaRPr lang="en-US" altLang="zh-CN" sz="2400" dirty="0">
                        <a:ln>
                          <a:noFill/>
                        </a:ln>
                        <a:latin typeface="微软雅黑" panose="020B0503020204020204" pitchFamily="34" charset="-122"/>
                        <a:ea typeface="微软雅黑" panose="020B0503020204020204" pitchFamily="34" charset="-122"/>
                      </a:endParaRPr>
                    </a:p>
                    <a:p>
                      <a:pPr algn="ctr"/>
                      <a:r>
                        <a:rPr lang="zh-CN" altLang="zh-CN" sz="2400" dirty="0">
                          <a:ln>
                            <a:noFill/>
                          </a:ln>
                          <a:latin typeface="微软雅黑" panose="020B0503020204020204" pitchFamily="34" charset="-122"/>
                          <a:ea typeface="微软雅黑" panose="020B0503020204020204" pitchFamily="34" charset="-122"/>
                        </a:rPr>
                        <a:t>词本身几乎是完全固定的形式</a:t>
                      </a:r>
                      <a:endParaRPr lang="zh-CN" altLang="en-US" sz="2400" dirty="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5268631"/>
                  </a:ext>
                </a:extLst>
              </a:tr>
              <a:tr h="574073">
                <a:tc>
                  <a:txBody>
                    <a:bodyPr/>
                    <a:lstStyle/>
                    <a:p>
                      <a:pPr algn="ctr"/>
                      <a:r>
                        <a:rPr lang="zh-CN" altLang="en-US" sz="2400" dirty="0">
                          <a:ln>
                            <a:noFill/>
                          </a:ln>
                          <a:latin typeface="微软雅黑" panose="020B0503020204020204" pitchFamily="34" charset="-122"/>
                          <a:ea typeface="微软雅黑" panose="020B0503020204020204" pitchFamily="34" charset="-122"/>
                        </a:rPr>
                        <a:t>词序较为灵活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zh-CN" sz="2400" dirty="0">
                          <a:ln>
                            <a:noFill/>
                          </a:ln>
                          <a:latin typeface="微软雅黑" panose="020B0503020204020204" pitchFamily="34" charset="-122"/>
                          <a:ea typeface="微软雅黑" panose="020B0503020204020204" pitchFamily="34" charset="-122"/>
                        </a:rPr>
                        <a:t>词序比较严格</a:t>
                      </a:r>
                      <a:endParaRPr lang="zh-CN" altLang="en-US" sz="2400" dirty="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043732"/>
                  </a:ext>
                </a:extLst>
              </a:tr>
              <a:tr h="574073">
                <a:tc>
                  <a:txBody>
                    <a:bodyPr/>
                    <a:lstStyle/>
                    <a:p>
                      <a:pPr algn="ctr"/>
                      <a:endParaRPr lang="zh-CN" altLang="en-US" sz="240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zh-CN" sz="2400" dirty="0">
                          <a:ln>
                            <a:noFill/>
                          </a:ln>
                          <a:latin typeface="微软雅黑" panose="020B0503020204020204" pitchFamily="34" charset="-122"/>
                          <a:ea typeface="微软雅黑" panose="020B0503020204020204" pitchFamily="34" charset="-122"/>
                        </a:rPr>
                        <a:t>虚词是重要的语法手段</a:t>
                      </a:r>
                      <a:endParaRPr lang="zh-CN" altLang="en-US" sz="2400" dirty="0">
                        <a:ln>
                          <a:noFill/>
                        </a:ln>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7172122"/>
                  </a:ext>
                </a:extLst>
              </a:tr>
            </a:tbl>
          </a:graphicData>
        </a:graphic>
      </p:graphicFrame>
    </p:spTree>
    <p:extLst>
      <p:ext uri="{BB962C8B-B14F-4D97-AF65-F5344CB8AC3E}">
        <p14:creationId xmlns:p14="http://schemas.microsoft.com/office/powerpoint/2010/main" val="692323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研究背景</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22920" y="1783155"/>
            <a:ext cx="10549932" cy="378565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汉语词法分析是中文自然语言处理的</a:t>
            </a:r>
            <a:r>
              <a:rPr lang="zh-CN" altLang="en-US" sz="3200" dirty="0">
                <a:solidFill>
                  <a:srgbClr val="C00000"/>
                </a:solidFill>
                <a:latin typeface="微软雅黑" panose="020B0503020204020204" pitchFamily="34" charset="-122"/>
                <a:ea typeface="微软雅黑" panose="020B0503020204020204" pitchFamily="34" charset="-122"/>
              </a:rPr>
              <a:t>首要任务</a:t>
            </a:r>
            <a:endParaRPr lang="zh-CN" altLang="en-US" sz="32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词法分析主要包括</a:t>
            </a:r>
            <a:r>
              <a:rPr lang="zh-CN" altLang="en-US" sz="3200" dirty="0">
                <a:solidFill>
                  <a:srgbClr val="C00000"/>
                </a:solidFill>
                <a:latin typeface="微软雅黑" panose="020B0503020204020204" pitchFamily="34" charset="-122"/>
                <a:ea typeface="微软雅黑" panose="020B0503020204020204" pitchFamily="34" charset="-122"/>
              </a:rPr>
              <a:t>分词</a:t>
            </a:r>
            <a:r>
              <a:rPr lang="zh-CN" altLang="en-US" sz="3200" dirty="0">
                <a:latin typeface="微软雅黑" panose="020B0503020204020204" pitchFamily="34" charset="-122"/>
                <a:ea typeface="微软雅黑" panose="020B0503020204020204" pitchFamily="34" charset="-122"/>
              </a:rPr>
              <a:t>、词性标注与命名实体识别三项子任务</a:t>
            </a:r>
          </a:p>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中文分词就是将一段中文的字序列切分成词序列的过程</a:t>
            </a:r>
          </a:p>
          <a:p>
            <a:pPr marL="457200" indent="-457200">
              <a:lnSpc>
                <a:spcPct val="15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sym typeface="+mn-ea"/>
              </a:rPr>
              <a:t>中文分词面临的一个</a:t>
            </a:r>
            <a:r>
              <a:rPr lang="zh-CN" altLang="en-US" sz="3200" b="1" dirty="0">
                <a:solidFill>
                  <a:srgbClr val="C00000"/>
                </a:solidFill>
                <a:latin typeface="微软雅黑" panose="020B0503020204020204" pitchFamily="34" charset="-122"/>
                <a:ea typeface="微软雅黑" panose="020B0503020204020204" pitchFamily="34" charset="-122"/>
                <a:sym typeface="+mn-ea"/>
              </a:rPr>
              <a:t>难题</a:t>
            </a:r>
            <a:r>
              <a:rPr lang="zh-CN" altLang="en-US" sz="3200" dirty="0">
                <a:latin typeface="微软雅黑" panose="020B0503020204020204" pitchFamily="34" charset="-122"/>
                <a:ea typeface="微软雅黑" panose="020B0503020204020204" pitchFamily="34" charset="-122"/>
                <a:sym typeface="+mn-ea"/>
              </a:rPr>
              <a:t>：</a:t>
            </a:r>
            <a:r>
              <a:rPr lang="zh-CN" altLang="en-US" sz="3200" b="1" dirty="0">
                <a:latin typeface="微软雅黑" panose="020B0503020204020204" pitchFamily="34" charset="-122"/>
                <a:ea typeface="微软雅黑" panose="020B0503020204020204" pitchFamily="34" charset="-122"/>
                <a:sym typeface="+mn-ea"/>
              </a:rPr>
              <a:t>新词发现</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7</a:t>
            </a:fld>
            <a:endParaRPr lang="zh-CN" altLang="en-US"/>
          </a:p>
        </p:txBody>
      </p:sp>
    </p:spTree>
    <p:extLst>
      <p:ext uri="{BB962C8B-B14F-4D97-AF65-F5344CB8AC3E}">
        <p14:creationId xmlns:p14="http://schemas.microsoft.com/office/powerpoint/2010/main" val="2132342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latin typeface="Segoe UI" panose="020B0502040204020203" pitchFamily="34" charset="0"/>
                <a:cs typeface="Segoe UI" panose="020B0502040204020203" pitchFamily="34" charset="0"/>
              </a:rPr>
              <a:t>02</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7745690" y="2447296"/>
            <a:ext cx="2236510"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基本概念</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A160BC5B-2DDC-49E1-88B6-24E0C4B5FF2F}" type="slidenum">
              <a:rPr lang="zh-CN" altLang="en-US" smtClean="0"/>
              <a:t>8</a:t>
            </a:fld>
            <a:endParaRPr lang="zh-CN" altLang="en-US"/>
          </a:p>
        </p:txBody>
      </p:sp>
    </p:spTree>
    <p:extLst>
      <p:ext uri="{BB962C8B-B14F-4D97-AF65-F5344CB8AC3E}">
        <p14:creationId xmlns:p14="http://schemas.microsoft.com/office/powerpoint/2010/main" val="715057147"/>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5"/>
          <p:cNvSpPr txBox="1">
            <a:spLocks/>
          </p:cNvSpPr>
          <p:nvPr/>
        </p:nvSpPr>
        <p:spPr>
          <a:xfrm>
            <a:off x="2515649" y="369549"/>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dirty="0">
                <a:solidFill>
                  <a:srgbClr val="2B579A"/>
                </a:solidFill>
                <a:latin typeface="微软雅黑" panose="020B0503020204020204" pitchFamily="34" charset="-122"/>
                <a:ea typeface="微软雅黑" panose="020B0503020204020204" pitchFamily="34" charset="-122"/>
              </a:rPr>
              <a:t>基本概念</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55465" y="2455881"/>
            <a:ext cx="10284842" cy="3385542"/>
          </a:xfrm>
          <a:prstGeom prst="rect">
            <a:avLst/>
          </a:prstGeom>
          <a:noFill/>
        </p:spPr>
        <p:txBody>
          <a:bodyPr wrap="square" rtlCol="0">
            <a:spAutoFit/>
          </a:bodyPr>
          <a:lstStyle/>
          <a:p>
            <a:pPr>
              <a:spcBef>
                <a:spcPts val="1200"/>
              </a:spcBef>
              <a:spcAft>
                <a:spcPts val="1200"/>
              </a:spcAft>
            </a:pPr>
            <a:r>
              <a:rPr lang="zh-CN" altLang="en-US" sz="3200" dirty="0">
                <a:solidFill>
                  <a:srgbClr val="C00000"/>
                </a:solidFill>
                <a:latin typeface="微软雅黑" panose="020B0503020204020204" pitchFamily="34" charset="-122"/>
                <a:ea typeface="微软雅黑" panose="020B0503020204020204" pitchFamily="34" charset="-122"/>
              </a:rPr>
              <a:t>新词</a:t>
            </a:r>
            <a:endParaRPr lang="en-US" altLang="zh-CN" sz="3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指通过各种途径产生的，具有</a:t>
            </a:r>
            <a:r>
              <a:rPr lang="zh-CN" altLang="en-US" sz="2400" dirty="0">
                <a:solidFill>
                  <a:srgbClr val="C00000"/>
                </a:solidFill>
                <a:latin typeface="微软雅黑" panose="020B0503020204020204" pitchFamily="34" charset="-122"/>
                <a:ea typeface="微软雅黑" panose="020B0503020204020204" pitchFamily="34" charset="-122"/>
              </a:rPr>
              <a:t>基本词汇</a:t>
            </a:r>
            <a:r>
              <a:rPr lang="zh-CN" altLang="en-US" sz="2400" dirty="0">
                <a:latin typeface="微软雅黑" panose="020B0503020204020204" pitchFamily="34" charset="-122"/>
                <a:ea typeface="微软雅黑" panose="020B0503020204020204" pitchFamily="34" charset="-122"/>
              </a:rPr>
              <a:t>所没有的新形式、新意义或新用法的词语。</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a:spcBef>
                <a:spcPts val="1200"/>
              </a:spcBef>
              <a:spcAft>
                <a:spcPts val="1200"/>
              </a:spcAft>
            </a:pPr>
            <a:r>
              <a:rPr lang="zh-CN" altLang="en-US" sz="2800" dirty="0">
                <a:solidFill>
                  <a:srgbClr val="C00000"/>
                </a:solidFill>
                <a:latin typeface="微软雅黑" panose="020B0503020204020204" pitchFamily="34" charset="-122"/>
                <a:ea typeface="微软雅黑" panose="020B0503020204020204" pitchFamily="34" charset="-122"/>
              </a:rPr>
              <a:t>定义涉及的问题</a:t>
            </a:r>
          </a:p>
          <a:p>
            <a:r>
              <a:rPr lang="zh-CN" altLang="en-US" sz="2400" dirty="0">
                <a:latin typeface="微软雅黑" panose="020B0503020204020204" pitchFamily="34" charset="-122"/>
                <a:ea typeface="微软雅黑" panose="020B0503020204020204" pitchFamily="34" charset="-122"/>
              </a:rPr>
              <a:t>基本词汇：字典。在进行分词时需要有一个核心通用的、与领域无关的词典,即普通词典,凡在该词典中存在的词,在分词时就应该切分出来。</a:t>
            </a:r>
          </a:p>
        </p:txBody>
      </p:sp>
      <p:sp>
        <p:nvSpPr>
          <p:cNvPr id="8" name="灯片编号占位符 7"/>
          <p:cNvSpPr>
            <a:spLocks noGrp="1"/>
          </p:cNvSpPr>
          <p:nvPr>
            <p:ph type="sldNum" sz="quarter" idx="12"/>
          </p:nvPr>
        </p:nvSpPr>
        <p:spPr/>
        <p:txBody>
          <a:bodyPr/>
          <a:lstStyle/>
          <a:p>
            <a:fld id="{A160BC5B-2DDC-49E1-88B6-24E0C4B5FF2F}" type="slidenum">
              <a:rPr lang="zh-CN" altLang="en-US" smtClean="0"/>
              <a:t>9</a:t>
            </a:fld>
            <a:endParaRPr lang="zh-CN" altLang="en-US"/>
          </a:p>
        </p:txBody>
      </p:sp>
      <p:sp>
        <p:nvSpPr>
          <p:cNvPr id="7" name="文本框 6"/>
          <p:cNvSpPr txBox="1"/>
          <p:nvPr/>
        </p:nvSpPr>
        <p:spPr>
          <a:xfrm>
            <a:off x="803868" y="1523382"/>
            <a:ext cx="2853732" cy="584775"/>
          </a:xfrm>
          <a:prstGeom prst="rect">
            <a:avLst/>
          </a:prstGeom>
          <a:noFill/>
        </p:spPr>
        <p:txBody>
          <a:bodyPr wrap="square" rtlCol="0">
            <a:spAutoFit/>
          </a:bodyPr>
          <a:lstStyle/>
          <a:p>
            <a:r>
              <a:rPr lang="zh-CN" altLang="en-US" sz="3200" dirty="0">
                <a:solidFill>
                  <a:srgbClr val="2B579A"/>
                </a:solidFill>
                <a:latin typeface="微软雅黑" panose="020B0503020204020204" pitchFamily="34" charset="-122"/>
                <a:ea typeface="微软雅黑" panose="020B0503020204020204" pitchFamily="34" charset="-122"/>
              </a:rPr>
              <a:t>定义：</a:t>
            </a:r>
          </a:p>
        </p:txBody>
      </p:sp>
    </p:spTree>
    <p:extLst>
      <p:ext uri="{BB962C8B-B14F-4D97-AF65-F5344CB8AC3E}">
        <p14:creationId xmlns:p14="http://schemas.microsoft.com/office/powerpoint/2010/main" val="3167880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2843</Words>
  <Application>Microsoft Office PowerPoint</Application>
  <PresentationFormat>宽屏</PresentationFormat>
  <Paragraphs>339</Paragraphs>
  <Slides>48</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楷体</vt:lpstr>
      <vt:lpstr>宋体</vt:lpstr>
      <vt:lpstr>微软雅黑</vt:lpstr>
      <vt:lpstr>最像素EX2</vt:lpstr>
      <vt:lpstr>Arial</vt:lpstr>
      <vt:lpstr>Calibri</vt:lpstr>
      <vt:lpstr>Calibri Light</vt:lpstr>
      <vt:lpstr>Segoe UI</vt:lpstr>
      <vt:lpstr>Segoe UI Emoji</vt:lpstr>
      <vt:lpstr>Office 主题</vt:lpstr>
      <vt:lpstr>WPS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张奕</cp:lastModifiedBy>
  <cp:revision>116</cp:revision>
  <dcterms:created xsi:type="dcterms:W3CDTF">2017-04-26T08:43:40Z</dcterms:created>
  <dcterms:modified xsi:type="dcterms:W3CDTF">2017-10-22T15:07:31Z</dcterms:modified>
</cp:coreProperties>
</file>