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5" r:id="rId2"/>
  </p:sldMasterIdLst>
  <p:notesMasterIdLst>
    <p:notesMasterId r:id="rId49"/>
  </p:notesMasterIdLst>
  <p:sldIdLst>
    <p:sldId id="278"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84" r:id="rId39"/>
    <p:sldId id="385" r:id="rId40"/>
    <p:sldId id="386" r:id="rId41"/>
    <p:sldId id="388" r:id="rId42"/>
    <p:sldId id="389" r:id="rId43"/>
    <p:sldId id="390" r:id="rId44"/>
    <p:sldId id="391" r:id="rId45"/>
    <p:sldId id="392" r:id="rId46"/>
    <p:sldId id="393" r:id="rId47"/>
    <p:sldId id="339" r:id="rId48"/>
  </p:sldIdLst>
  <p:sldSz cx="12857163" cy="7232650"/>
  <p:notesSz cx="6858000" cy="9144000"/>
  <p:custDataLst>
    <p:tags r:id="rId5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8">
          <p15:clr>
            <a:srgbClr val="A4A3A4"/>
          </p15:clr>
        </p15:guide>
        <p15:guide id="2" pos="40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1075B6"/>
    <a:srgbClr val="A6A6A6"/>
    <a:srgbClr val="595959"/>
    <a:srgbClr val="FF860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94660"/>
  </p:normalViewPr>
  <p:slideViewPr>
    <p:cSldViewPr>
      <p:cViewPr varScale="1">
        <p:scale>
          <a:sx n="103" d="100"/>
          <a:sy n="103" d="100"/>
        </p:scale>
        <p:origin x="252" y="108"/>
      </p:cViewPr>
      <p:guideLst>
        <p:guide orient="horz" pos="2278"/>
        <p:guide pos="4050"/>
      </p:guideLst>
    </p:cSldViewPr>
  </p:slid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88893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11</a:t>
            </a:fld>
            <a:endParaRPr lang="zh-CN" altLang="en-US"/>
          </a:p>
        </p:txBody>
      </p:sp>
    </p:spTree>
    <p:extLst>
      <p:ext uri="{BB962C8B-B14F-4D97-AF65-F5344CB8AC3E}">
        <p14:creationId xmlns:p14="http://schemas.microsoft.com/office/powerpoint/2010/main" val="3111289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58DE2-74AF-4D07-BDC1-29FF74FBF8F3}" type="slidenum">
              <a:rPr lang="zh-CN" altLang="en-US" smtClean="0"/>
              <a:t>12</a:t>
            </a:fld>
            <a:endParaRPr lang="zh-CN" altLang="en-US"/>
          </a:p>
        </p:txBody>
      </p:sp>
    </p:spTree>
    <p:extLst>
      <p:ext uri="{BB962C8B-B14F-4D97-AF65-F5344CB8AC3E}">
        <p14:creationId xmlns:p14="http://schemas.microsoft.com/office/powerpoint/2010/main" val="394568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t>13</a:t>
            </a:fld>
            <a:endParaRPr lang="zh-CN" altLang="en-US"/>
          </a:p>
        </p:txBody>
      </p:sp>
    </p:spTree>
    <p:extLst>
      <p:ext uri="{BB962C8B-B14F-4D97-AF65-F5344CB8AC3E}">
        <p14:creationId xmlns:p14="http://schemas.microsoft.com/office/powerpoint/2010/main" val="2507259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14</a:t>
            </a:fld>
            <a:endParaRPr lang="zh-CN" altLang="en-US"/>
          </a:p>
        </p:txBody>
      </p:sp>
    </p:spTree>
    <p:extLst>
      <p:ext uri="{BB962C8B-B14F-4D97-AF65-F5344CB8AC3E}">
        <p14:creationId xmlns:p14="http://schemas.microsoft.com/office/powerpoint/2010/main" val="2930755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15</a:t>
            </a:fld>
            <a:endParaRPr lang="zh-CN" altLang="en-US"/>
          </a:p>
        </p:txBody>
      </p:sp>
    </p:spTree>
    <p:extLst>
      <p:ext uri="{BB962C8B-B14F-4D97-AF65-F5344CB8AC3E}">
        <p14:creationId xmlns:p14="http://schemas.microsoft.com/office/powerpoint/2010/main" val="2309408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16</a:t>
            </a:fld>
            <a:endParaRPr lang="zh-CN" altLang="en-US"/>
          </a:p>
        </p:txBody>
      </p:sp>
    </p:spTree>
    <p:extLst>
      <p:ext uri="{BB962C8B-B14F-4D97-AF65-F5344CB8AC3E}">
        <p14:creationId xmlns:p14="http://schemas.microsoft.com/office/powerpoint/2010/main" val="2891651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17</a:t>
            </a:fld>
            <a:endParaRPr lang="zh-CN" altLang="en-US"/>
          </a:p>
        </p:txBody>
      </p:sp>
    </p:spTree>
    <p:extLst>
      <p:ext uri="{BB962C8B-B14F-4D97-AF65-F5344CB8AC3E}">
        <p14:creationId xmlns:p14="http://schemas.microsoft.com/office/powerpoint/2010/main" val="53239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442429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19</a:t>
            </a:fld>
            <a:endParaRPr lang="zh-CN" altLang="en-US"/>
          </a:p>
        </p:txBody>
      </p:sp>
    </p:spTree>
    <p:extLst>
      <p:ext uri="{BB962C8B-B14F-4D97-AF65-F5344CB8AC3E}">
        <p14:creationId xmlns:p14="http://schemas.microsoft.com/office/powerpoint/2010/main" val="3100675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05202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58DE2-74AF-4D07-BDC1-29FF74FBF8F3}" type="slidenum">
              <a:rPr lang="zh-CN" altLang="en-US" smtClean="0"/>
              <a:t>3</a:t>
            </a:fld>
            <a:endParaRPr lang="zh-CN" altLang="en-US"/>
          </a:p>
        </p:txBody>
      </p:sp>
    </p:spTree>
    <p:extLst>
      <p:ext uri="{BB962C8B-B14F-4D97-AF65-F5344CB8AC3E}">
        <p14:creationId xmlns:p14="http://schemas.microsoft.com/office/powerpoint/2010/main" val="2503196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58DE2-74AF-4D07-BDC1-29FF74FBF8F3}" type="slidenum">
              <a:rPr lang="zh-CN" altLang="en-US" smtClean="0"/>
              <a:t>21</a:t>
            </a:fld>
            <a:endParaRPr lang="zh-CN" altLang="en-US"/>
          </a:p>
        </p:txBody>
      </p:sp>
    </p:spTree>
    <p:extLst>
      <p:ext uri="{BB962C8B-B14F-4D97-AF65-F5344CB8AC3E}">
        <p14:creationId xmlns:p14="http://schemas.microsoft.com/office/powerpoint/2010/main" val="414334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460062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213270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734003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935247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545414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691769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怎么样从“购买记录”到“有孩子”甚至到</a:t>
            </a:r>
            <a:r>
              <a:rPr lang="en-US" altLang="zh-CN" dirty="0" smtClean="0"/>
              <a:t>”</a:t>
            </a:r>
            <a:r>
              <a:rPr lang="zh-CN" altLang="en-US" dirty="0" smtClean="0"/>
              <a:t>有</a:t>
            </a:r>
            <a:r>
              <a:rPr lang="en-US" altLang="zh-CN" dirty="0" smtClean="0"/>
              <a:t>5-10</a:t>
            </a:r>
            <a:r>
              <a:rPr lang="zh-CN" altLang="en-US" dirty="0" smtClean="0"/>
              <a:t>岁的孩子“，这就是社交个体用户画像要解决的问题</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205852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653235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3666454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81299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028429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189828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2834788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图中某节点承载整个图所有最短路径的数量，评价了节点在社交网络信息传递中的重要程度。</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353520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58DE2-74AF-4D07-BDC1-29FF74FBF8F3}" type="slidenum">
              <a:rPr lang="zh-CN" altLang="en-US" smtClean="0"/>
              <a:t>35</a:t>
            </a:fld>
            <a:endParaRPr lang="zh-CN" altLang="en-US"/>
          </a:p>
        </p:txBody>
      </p:sp>
    </p:spTree>
    <p:extLst>
      <p:ext uri="{BB962C8B-B14F-4D97-AF65-F5344CB8AC3E}">
        <p14:creationId xmlns:p14="http://schemas.microsoft.com/office/powerpoint/2010/main" val="1731915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115573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938146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884346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790527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345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5</a:t>
            </a:fld>
            <a:endParaRPr lang="zh-CN" altLang="en-US"/>
          </a:p>
        </p:txBody>
      </p:sp>
    </p:spTree>
    <p:extLst>
      <p:ext uri="{BB962C8B-B14F-4D97-AF65-F5344CB8AC3E}">
        <p14:creationId xmlns:p14="http://schemas.microsoft.com/office/powerpoint/2010/main" val="801434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689164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42918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359916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96907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895766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1162520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6</a:t>
            </a:fld>
            <a:endParaRPr lang="zh-CN" altLang="en-US"/>
          </a:p>
        </p:txBody>
      </p:sp>
    </p:spTree>
    <p:extLst>
      <p:ext uri="{BB962C8B-B14F-4D97-AF65-F5344CB8AC3E}">
        <p14:creationId xmlns:p14="http://schemas.microsoft.com/office/powerpoint/2010/main" val="229755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7</a:t>
            </a:fld>
            <a:endParaRPr lang="zh-CN" altLang="en-US"/>
          </a:p>
        </p:txBody>
      </p:sp>
    </p:spTree>
    <p:extLst>
      <p:ext uri="{BB962C8B-B14F-4D97-AF65-F5344CB8AC3E}">
        <p14:creationId xmlns:p14="http://schemas.microsoft.com/office/powerpoint/2010/main" val="2462764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9491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9</a:t>
            </a:fld>
            <a:endParaRPr lang="zh-CN" altLang="en-US"/>
          </a:p>
        </p:txBody>
      </p:sp>
    </p:spTree>
    <p:extLst>
      <p:ext uri="{BB962C8B-B14F-4D97-AF65-F5344CB8AC3E}">
        <p14:creationId xmlns:p14="http://schemas.microsoft.com/office/powerpoint/2010/main" val="357059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68215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CE45C20-9DC3-4C93-855F-0906F529D9E0}" type="datetimeFigureOut">
              <a:rPr lang="zh-CN" altLang="en-US"/>
              <a:pPr>
                <a:defRPr/>
              </a:pPr>
              <a:t>2019/1/3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38595A7-F137-4A1C-94F3-17BF434764D1}" type="slidenum">
              <a:rPr lang="zh-CN" altLang="en-US"/>
              <a:pPr/>
              <a:t>‹#›</a:t>
            </a:fld>
            <a:endParaRPr lang="zh-CN" altLang="en-US"/>
          </a:p>
        </p:txBody>
      </p:sp>
    </p:spTree>
    <p:extLst>
      <p:ext uri="{BB962C8B-B14F-4D97-AF65-F5344CB8AC3E}">
        <p14:creationId xmlns:p14="http://schemas.microsoft.com/office/powerpoint/2010/main" val="36323521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6551" y="1184282"/>
            <a:ext cx="9644063" cy="2517775"/>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606551" y="3798888"/>
            <a:ext cx="9644063" cy="1746250"/>
          </a:xfrm>
          <a:prstGeom prst="rect">
            <a:avLst/>
          </a:prstGeom>
        </p:spPr>
        <p:txBody>
          <a:bodyPr/>
          <a:lstStyle>
            <a:lvl1pPr marL="0" indent="0" algn="ctr">
              <a:buNone/>
              <a:defRPr sz="2400"/>
            </a:lvl1pPr>
            <a:lvl2pPr marL="457204" indent="0" algn="ctr">
              <a:buNone/>
              <a:defRPr sz="2000"/>
            </a:lvl2pPr>
            <a:lvl3pPr marL="914407" indent="0" algn="ctr">
              <a:buNone/>
              <a:defRPr sz="1800"/>
            </a:lvl3pPr>
            <a:lvl4pPr marL="1371611" indent="0" algn="ctr">
              <a:buNone/>
              <a:defRPr sz="1600"/>
            </a:lvl4pPr>
            <a:lvl5pPr marL="1828815" indent="0" algn="ctr">
              <a:buNone/>
              <a:defRPr sz="1600"/>
            </a:lvl5pPr>
            <a:lvl6pPr marL="2286019" indent="0" algn="ctr">
              <a:buNone/>
              <a:defRPr sz="1600"/>
            </a:lvl6pPr>
            <a:lvl7pPr marL="2743223" indent="0" algn="ctr">
              <a:buNone/>
              <a:defRPr sz="1600"/>
            </a:lvl7pPr>
            <a:lvl8pPr marL="3200427" indent="0" algn="ctr">
              <a:buNone/>
              <a:defRPr sz="1600"/>
            </a:lvl8pPr>
            <a:lvl9pPr marL="3657631"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84242" y="6704020"/>
            <a:ext cx="2892426" cy="384175"/>
          </a:xfrm>
          <a:prstGeom prst="rect">
            <a:avLst/>
          </a:prstGeom>
        </p:spPr>
        <p:txBody>
          <a:bodyPr/>
          <a:lstStyle/>
          <a:p>
            <a:fld id="{3BED4874-415F-4462-8CBD-90FA9588F106}" type="datetimeFigureOut">
              <a:rPr lang="zh-CN" altLang="en-US" smtClean="0"/>
              <a:t>2019/1/3</a:t>
            </a:fld>
            <a:endParaRPr lang="zh-CN" altLang="en-US"/>
          </a:p>
        </p:txBody>
      </p:sp>
      <p:sp>
        <p:nvSpPr>
          <p:cNvPr id="5" name="页脚占位符 4"/>
          <p:cNvSpPr>
            <a:spLocks noGrp="1"/>
          </p:cNvSpPr>
          <p:nvPr>
            <p:ph type="ftr" sz="quarter" idx="11"/>
          </p:nvPr>
        </p:nvSpPr>
        <p:spPr>
          <a:xfrm>
            <a:off x="4259264" y="6704020"/>
            <a:ext cx="4338637" cy="38417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080504" y="6704020"/>
            <a:ext cx="2892426"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283131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9125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ED4874-415F-4462-8CBD-90FA9588F106}" type="datetimeFigureOut">
              <a:rPr lang="zh-CN" altLang="en-US" smtClean="0"/>
              <a:t>2019/1/3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18971539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1026" name="标题占位符 1"/>
          <p:cNvSpPr>
            <a:spLocks noGrp="1"/>
          </p:cNvSpPr>
          <p:nvPr>
            <p:ph type="title"/>
          </p:nvPr>
        </p:nvSpPr>
        <p:spPr bwMode="auto">
          <a:xfrm>
            <a:off x="642938" y="290513"/>
            <a:ext cx="11571287"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30" tIns="64265" rIns="128530" bIns="64265"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42938" y="1687513"/>
            <a:ext cx="11571287"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30" tIns="64265" rIns="128530" bIns="6426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42938" y="6704013"/>
            <a:ext cx="3000375" cy="385762"/>
          </a:xfrm>
          <a:prstGeom prst="rect">
            <a:avLst/>
          </a:prstGeom>
        </p:spPr>
        <p:txBody>
          <a:bodyPr vert="horz" lIns="128530" tIns="64265" rIns="128530" bIns="64265" rtlCol="0" anchor="ctr"/>
          <a:lstStyle>
            <a:lvl1pPr algn="l" fontAlgn="auto">
              <a:spcBef>
                <a:spcPts val="0"/>
              </a:spcBef>
              <a:spcAft>
                <a:spcPts val="0"/>
              </a:spcAft>
              <a:defRPr sz="1800">
                <a:solidFill>
                  <a:schemeClr val="tx1">
                    <a:tint val="75000"/>
                  </a:schemeClr>
                </a:solidFill>
                <a:latin typeface="+mn-lt"/>
                <a:ea typeface="+mn-ea"/>
              </a:defRPr>
            </a:lvl1pPr>
          </a:lstStyle>
          <a:p>
            <a:pPr>
              <a:defRPr/>
            </a:pPr>
            <a:fld id="{ED7E96DE-9E58-4D12-881B-2A55675D2103}" type="datetimeFigureOut">
              <a:rPr lang="zh-CN" altLang="en-US"/>
              <a:pPr>
                <a:defRPr/>
              </a:pPr>
              <a:t>2019/1/3</a:t>
            </a:fld>
            <a:endParaRPr lang="zh-CN" altLang="en-US"/>
          </a:p>
        </p:txBody>
      </p:sp>
      <p:sp>
        <p:nvSpPr>
          <p:cNvPr id="5" name="页脚占位符 4"/>
          <p:cNvSpPr>
            <a:spLocks noGrp="1"/>
          </p:cNvSpPr>
          <p:nvPr>
            <p:ph type="ftr" sz="quarter" idx="3"/>
          </p:nvPr>
        </p:nvSpPr>
        <p:spPr>
          <a:xfrm>
            <a:off x="4392613" y="6704013"/>
            <a:ext cx="4071937" cy="385762"/>
          </a:xfrm>
          <a:prstGeom prst="rect">
            <a:avLst/>
          </a:prstGeom>
        </p:spPr>
        <p:txBody>
          <a:bodyPr vert="horz" lIns="128530" tIns="64265" rIns="128530" bIns="64265" rtlCol="0" anchor="ctr"/>
          <a:lstStyle>
            <a:lvl1pPr algn="ctr" fontAlgn="auto">
              <a:spcBef>
                <a:spcPts val="0"/>
              </a:spcBef>
              <a:spcAft>
                <a:spcPts val="0"/>
              </a:spcAft>
              <a:defRPr sz="18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9213850" y="6704013"/>
            <a:ext cx="3000375" cy="385762"/>
          </a:xfrm>
          <a:prstGeom prst="rect">
            <a:avLst/>
          </a:prstGeom>
        </p:spPr>
        <p:txBody>
          <a:bodyPr vert="horz" wrap="square" lIns="128530" tIns="64265" rIns="128530" bIns="64265" numCol="1" anchor="ctr" anchorCtr="0" compatLnSpc="1">
            <a:prstTxWarp prst="textNoShape">
              <a:avLst/>
            </a:prstTxWarp>
          </a:bodyPr>
          <a:lstStyle>
            <a:lvl1pPr algn="r">
              <a:defRPr>
                <a:solidFill>
                  <a:srgbClr val="898989"/>
                </a:solidFill>
                <a:latin typeface="Franklin Gothic Book" panose="020B0503020102020204" pitchFamily="34" charset="0"/>
                <a:ea typeface="黑体" panose="02010609060101010101" pitchFamily="49" charset="-122"/>
              </a:defRPr>
            </a:lvl1pPr>
          </a:lstStyle>
          <a:p>
            <a:fld id="{A5620144-0991-4015-A106-087B26C73338}" type="slidenum">
              <a:rPr lang="zh-CN" altLang="en-US"/>
              <a:pPr/>
              <a:t>‹#›</a:t>
            </a:fld>
            <a:endParaRPr lang="zh-CN" altLang="en-US"/>
          </a:p>
        </p:txBody>
      </p:sp>
      <p:pic>
        <p:nvPicPr>
          <p:cNvPr id="2" name="图片 1"/>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781" y="688"/>
            <a:ext cx="12855600" cy="7231274"/>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83" r:id="rId2"/>
    <p:sldLayoutId id="2147483684" r:id="rId3"/>
  </p:sldLayoutIdLst>
  <p:timing>
    <p:tnLst>
      <p:par>
        <p:cTn id="1" dur="indefinite" restart="never" nodeType="tmRoot"/>
      </p:par>
    </p:tnLst>
  </p:timing>
  <p:txStyles>
    <p:titleStyle>
      <a:lvl1pPr algn="ctr" rtl="0" eaLnBrk="0" fontAlgn="base" hangingPunct="0">
        <a:spcBef>
          <a:spcPct val="0"/>
        </a:spcBef>
        <a:spcAft>
          <a:spcPct val="0"/>
        </a:spcAft>
        <a:defRPr sz="620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62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62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6200">
          <a:solidFill>
            <a:schemeClr val="tx1"/>
          </a:solidFill>
          <a:latin typeface="Franklin Gothic Medium" pitchFamily="34" charset="0"/>
          <a:ea typeface="微软雅黑" pitchFamily="34" charset="-122"/>
        </a:defRPr>
      </a:lvl5pPr>
      <a:lvl6pPr marL="642656" algn="ctr" rtl="0" fontAlgn="base">
        <a:spcBef>
          <a:spcPct val="0"/>
        </a:spcBef>
        <a:spcAft>
          <a:spcPct val="0"/>
        </a:spcAft>
        <a:defRPr sz="6200">
          <a:solidFill>
            <a:schemeClr val="tx1"/>
          </a:solidFill>
          <a:latin typeface="Calibri" pitchFamily="34" charset="0"/>
          <a:ea typeface="宋体" charset="-122"/>
        </a:defRPr>
      </a:lvl6pPr>
      <a:lvl7pPr marL="1285309" algn="ctr" rtl="0" fontAlgn="base">
        <a:spcBef>
          <a:spcPct val="0"/>
        </a:spcBef>
        <a:spcAft>
          <a:spcPct val="0"/>
        </a:spcAft>
        <a:defRPr sz="6200">
          <a:solidFill>
            <a:schemeClr val="tx1"/>
          </a:solidFill>
          <a:latin typeface="Calibri" pitchFamily="34" charset="0"/>
          <a:ea typeface="宋体" charset="-122"/>
        </a:defRPr>
      </a:lvl7pPr>
      <a:lvl8pPr marL="1927964" algn="ctr" rtl="0" fontAlgn="base">
        <a:spcBef>
          <a:spcPct val="0"/>
        </a:spcBef>
        <a:spcAft>
          <a:spcPct val="0"/>
        </a:spcAft>
        <a:defRPr sz="6200">
          <a:solidFill>
            <a:schemeClr val="tx1"/>
          </a:solidFill>
          <a:latin typeface="Calibri" pitchFamily="34" charset="0"/>
          <a:ea typeface="宋体" charset="-122"/>
        </a:defRPr>
      </a:lvl8pPr>
      <a:lvl9pPr marL="2570621" algn="ctr" rtl="0" fontAlgn="base">
        <a:spcBef>
          <a:spcPct val="0"/>
        </a:spcBef>
        <a:spcAft>
          <a:spcPct val="0"/>
        </a:spcAft>
        <a:defRPr sz="6200">
          <a:solidFill>
            <a:schemeClr val="tx1"/>
          </a:solidFill>
          <a:latin typeface="Calibri" pitchFamily="34" charset="0"/>
          <a:ea typeface="宋体" charset="-122"/>
        </a:defRPr>
      </a:lvl9pPr>
    </p:titleStyle>
    <p:bodyStyle>
      <a:lvl1pPr marL="479425" indent="-479425" algn="l"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zh-CN"/>
      </a:defPPr>
      <a:lvl1pPr marL="0" algn="l" defTabSz="1285309" rtl="0" eaLnBrk="1" latinLnBrk="0" hangingPunct="1">
        <a:defRPr sz="2500" kern="1200">
          <a:solidFill>
            <a:schemeClr val="tx1"/>
          </a:solidFill>
          <a:latin typeface="+mn-lt"/>
          <a:ea typeface="+mn-ea"/>
          <a:cs typeface="+mn-cs"/>
        </a:defRPr>
      </a:lvl1pPr>
      <a:lvl2pPr marL="642656" algn="l" defTabSz="1285309" rtl="0" eaLnBrk="1" latinLnBrk="0" hangingPunct="1">
        <a:defRPr sz="2500" kern="1200">
          <a:solidFill>
            <a:schemeClr val="tx1"/>
          </a:solidFill>
          <a:latin typeface="+mn-lt"/>
          <a:ea typeface="+mn-ea"/>
          <a:cs typeface="+mn-cs"/>
        </a:defRPr>
      </a:lvl2pPr>
      <a:lvl3pPr marL="1285309" algn="l" defTabSz="1285309" rtl="0" eaLnBrk="1" latinLnBrk="0" hangingPunct="1">
        <a:defRPr sz="2500" kern="1200">
          <a:solidFill>
            <a:schemeClr val="tx1"/>
          </a:solidFill>
          <a:latin typeface="+mn-lt"/>
          <a:ea typeface="+mn-ea"/>
          <a:cs typeface="+mn-cs"/>
        </a:defRPr>
      </a:lvl3pPr>
      <a:lvl4pPr marL="1927964" algn="l" defTabSz="1285309" rtl="0" eaLnBrk="1" latinLnBrk="0" hangingPunct="1">
        <a:defRPr sz="2500" kern="1200">
          <a:solidFill>
            <a:schemeClr val="tx1"/>
          </a:solidFill>
          <a:latin typeface="+mn-lt"/>
          <a:ea typeface="+mn-ea"/>
          <a:cs typeface="+mn-cs"/>
        </a:defRPr>
      </a:lvl4pPr>
      <a:lvl5pPr marL="2570621" algn="l" defTabSz="1285309" rtl="0" eaLnBrk="1" latinLnBrk="0" hangingPunct="1">
        <a:defRPr sz="2500" kern="1200">
          <a:solidFill>
            <a:schemeClr val="tx1"/>
          </a:solidFill>
          <a:latin typeface="+mn-lt"/>
          <a:ea typeface="+mn-ea"/>
          <a:cs typeface="+mn-cs"/>
        </a:defRPr>
      </a:lvl5pPr>
      <a:lvl6pPr marL="3213275" algn="l" defTabSz="1285309" rtl="0" eaLnBrk="1" latinLnBrk="0" hangingPunct="1">
        <a:defRPr sz="2500" kern="1200">
          <a:solidFill>
            <a:schemeClr val="tx1"/>
          </a:solidFill>
          <a:latin typeface="+mn-lt"/>
          <a:ea typeface="+mn-ea"/>
          <a:cs typeface="+mn-cs"/>
        </a:defRPr>
      </a:lvl6pPr>
      <a:lvl7pPr marL="3855930" algn="l" defTabSz="1285309" rtl="0" eaLnBrk="1" latinLnBrk="0" hangingPunct="1">
        <a:defRPr sz="2500" kern="1200">
          <a:solidFill>
            <a:schemeClr val="tx1"/>
          </a:solidFill>
          <a:latin typeface="+mn-lt"/>
          <a:ea typeface="+mn-ea"/>
          <a:cs typeface="+mn-cs"/>
        </a:defRPr>
      </a:lvl7pPr>
      <a:lvl8pPr marL="4498585" algn="l" defTabSz="1285309" rtl="0" eaLnBrk="1" latinLnBrk="0" hangingPunct="1">
        <a:defRPr sz="2500" kern="1200">
          <a:solidFill>
            <a:schemeClr val="tx1"/>
          </a:solidFill>
          <a:latin typeface="+mn-lt"/>
          <a:ea typeface="+mn-ea"/>
          <a:cs typeface="+mn-cs"/>
        </a:defRPr>
      </a:lvl8pPr>
      <a:lvl9pPr marL="5141240" algn="l" defTabSz="1285309" rtl="0" eaLnBrk="1" latinLnBrk="0" hangingPunct="1">
        <a:defRPr sz="2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88687"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88687"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BED4874-415F-4462-8CBD-90FA9588F106}" type="datetimeFigureOut">
              <a:rPr lang="zh-CN" altLang="en-US" smtClean="0"/>
              <a:t>2019/1/3</a:t>
            </a:fld>
            <a:endParaRPr lang="zh-CN" altLang="en-US"/>
          </a:p>
        </p:txBody>
      </p:sp>
      <p:sp>
        <p:nvSpPr>
          <p:cNvPr id="5" name="页脚占位符 4"/>
          <p:cNvSpPr>
            <a:spLocks noGrp="1"/>
          </p:cNvSpPr>
          <p:nvPr>
            <p:ph type="ftr" sz="quarter" idx="3"/>
          </p:nvPr>
        </p:nvSpPr>
        <p:spPr>
          <a:xfrm>
            <a:off x="4259263" y="6704013"/>
            <a:ext cx="4338637"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0500"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068460" y="1599487"/>
            <a:ext cx="1431472" cy="1582153"/>
            <a:chOff x="1837124" y="1808150"/>
            <a:chExt cx="1431472" cy="1582153"/>
          </a:xfrm>
        </p:grpSpPr>
        <p:sp>
          <p:nvSpPr>
            <p:cNvPr id="32" name="圆角矩形 31"/>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2590530" y="1808150"/>
              <a:ext cx="678066" cy="678066"/>
            </a:xfrm>
            <a:prstGeom prst="roundRect">
              <a:avLst>
                <a:gd name="adj" fmla="val 6712"/>
              </a:avLst>
            </a:prstGeom>
            <a:solidFill>
              <a:srgbClr val="FEFEF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5" name="圆角矩形 34"/>
          <p:cNvSpPr/>
          <p:nvPr/>
        </p:nvSpPr>
        <p:spPr bwMode="auto">
          <a:xfrm>
            <a:off x="4157426" y="408572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6" name="圆角矩形 35"/>
          <p:cNvSpPr/>
          <p:nvPr/>
        </p:nvSpPr>
        <p:spPr bwMode="auto">
          <a:xfrm>
            <a:off x="1369823" y="4236409"/>
            <a:ext cx="979428" cy="979428"/>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37" name="组合 36"/>
          <p:cNvGrpSpPr/>
          <p:nvPr/>
        </p:nvGrpSpPr>
        <p:grpSpPr>
          <a:xfrm>
            <a:off x="3548261" y="4552429"/>
            <a:ext cx="1205451" cy="1205450"/>
            <a:chOff x="4172683" y="4897116"/>
            <a:chExt cx="1205451" cy="1205450"/>
          </a:xfrm>
        </p:grpSpPr>
        <p:sp>
          <p:nvSpPr>
            <p:cNvPr id="38" name="圆角矩形 37"/>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9" name="圆角矩形 38"/>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0" name="圆角矩形 39"/>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41" name="组合 40"/>
          <p:cNvGrpSpPr/>
          <p:nvPr/>
        </p:nvGrpSpPr>
        <p:grpSpPr>
          <a:xfrm>
            <a:off x="3705382" y="525347"/>
            <a:ext cx="3218663" cy="2204250"/>
            <a:chOff x="4474046" y="734010"/>
            <a:chExt cx="3218663" cy="2204250"/>
          </a:xfrm>
        </p:grpSpPr>
        <p:sp>
          <p:nvSpPr>
            <p:cNvPr id="42" name="圆角矩形 41"/>
            <p:cNvSpPr/>
            <p:nvPr/>
          </p:nvSpPr>
          <p:spPr bwMode="auto">
            <a:xfrm>
              <a:off x="4474046" y="2034172"/>
              <a:ext cx="904088" cy="904088"/>
            </a:xfrm>
            <a:prstGeom prst="roundRect">
              <a:avLst>
                <a:gd name="adj" fmla="val 6712"/>
              </a:avLst>
            </a:prstGeom>
            <a:solidFill>
              <a:srgbClr val="FEFEF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3" name="圆角矩形 42"/>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4" name="圆角矩形 43"/>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5" name="圆角矩形 44"/>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6" name="圆角矩形 45"/>
            <p:cNvSpPr/>
            <p:nvPr/>
          </p:nvSpPr>
          <p:spPr bwMode="auto">
            <a:xfrm>
              <a:off x="6788621" y="734010"/>
              <a:ext cx="904088" cy="904088"/>
            </a:xfrm>
            <a:prstGeom prst="roundRect">
              <a:avLst>
                <a:gd name="adj" fmla="val 6712"/>
              </a:avLst>
            </a:prstGeom>
            <a:solidFill>
              <a:srgbClr val="FEFEF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2531"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0" name="对角圆角矩形 29"/>
          <p:cNvSpPr/>
          <p:nvPr/>
        </p:nvSpPr>
        <p:spPr bwMode="auto">
          <a:xfrm>
            <a:off x="1671184" y="2635447"/>
            <a:ext cx="2699386" cy="188351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83527" tIns="41763" rIns="83527" bIns="41763" numCol="1" rtlCol="0" anchor="ctr" anchorCtr="0" compatLnSpc="1">
            <a:prstTxWarp prst="textNoShape">
              <a:avLst/>
            </a:prstTxWarp>
            <a:noAutofit/>
          </a:bodyPr>
          <a:lstStyle/>
          <a:p>
            <a:pPr algn="ctr" defTabSz="845460">
              <a:lnSpc>
                <a:spcPct val="130000"/>
              </a:lnSpc>
            </a:pPr>
            <a:endParaRPr lang="zh-CN" altLang="en-US" sz="6960" dirty="0">
              <a:solidFill>
                <a:srgbClr val="0070C0"/>
              </a:solidFill>
              <a:effectLst>
                <a:innerShdw blurRad="63500" dist="50800" dir="18900000">
                  <a:prstClr val="black">
                    <a:alpha val="50000"/>
                  </a:prstClr>
                </a:innerShdw>
              </a:effectLst>
              <a:latin typeface="Impact" panose="020B0806030902050204" pitchFamily="34" charset="0"/>
              <a:ea typeface="幼圆" panose="02010509060101010101" pitchFamily="49" charset="-122"/>
              <a:cs typeface="+mn-ea"/>
              <a:sym typeface="SF Orson Casual Heavy" panose="00000400000000000000" pitchFamily="2" charset="0"/>
            </a:endParaRPr>
          </a:p>
        </p:txBody>
      </p:sp>
      <p:cxnSp>
        <p:nvCxnSpPr>
          <p:cNvPr id="10" name="直接连接符 9"/>
          <p:cNvCxnSpPr/>
          <p:nvPr/>
        </p:nvCxnSpPr>
        <p:spPr>
          <a:xfrm>
            <a:off x="4957945" y="3883908"/>
            <a:ext cx="708399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59"/>
          <p:cNvSpPr>
            <a:spLocks noChangeArrowheads="1"/>
          </p:cNvSpPr>
          <p:nvPr/>
        </p:nvSpPr>
        <p:spPr bwMode="auto">
          <a:xfrm>
            <a:off x="6472001" y="2917538"/>
            <a:ext cx="94776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5400" b="1" dirty="0" smtClean="0">
                <a:cs typeface="Arial" panose="020B0604020202020204" pitchFamily="34" charset="0"/>
              </a:rPr>
              <a:t>社交网络分析</a:t>
            </a:r>
            <a:endParaRPr lang="zh-CN" altLang="en-US" sz="5400" b="1" dirty="0">
              <a:cs typeface="Arial" panose="020B0604020202020204" pitchFamily="34" charset="0"/>
            </a:endParaRPr>
          </a:p>
        </p:txBody>
      </p:sp>
      <p:sp>
        <p:nvSpPr>
          <p:cNvPr id="26" name="矩形 259"/>
          <p:cNvSpPr>
            <a:spLocks noChangeArrowheads="1"/>
          </p:cNvSpPr>
          <p:nvPr/>
        </p:nvSpPr>
        <p:spPr bwMode="auto">
          <a:xfrm>
            <a:off x="6516000" y="3913872"/>
            <a:ext cx="76589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smtClean="0">
                <a:cs typeface="Arial" panose="020B0604020202020204" pitchFamily="34" charset="0"/>
              </a:rPr>
              <a:t>汇报人：钱云冲 范德宝 蔡静轩 陈凌</a:t>
            </a:r>
            <a:endParaRPr lang="zh-CN" altLang="en-US" sz="2000" dirty="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1000" fill="hold" grpId="0" nodeType="withEffect" p14:presetBounceEnd="13000">
                                      <p:stCondLst>
                                        <p:cond delay="0"/>
                                      </p:stCondLst>
                                      <p:iterate type="wd">
                                        <p:tmPct val="10000"/>
                                      </p:iterate>
                                      <p:childTnLst>
                                        <p:set>
                                          <p:cBhvr>
                                            <p:cTn id="6" dur="1" fill="hold">
                                              <p:stCondLst>
                                                <p:cond delay="0"/>
                                              </p:stCondLst>
                                            </p:cTn>
                                            <p:tgtEl>
                                              <p:spTgt spid="30"/>
                                            </p:tgtEl>
                                            <p:attrNameLst>
                                              <p:attrName>style.visibility</p:attrName>
                                            </p:attrNameLst>
                                          </p:cBhvr>
                                          <p:to>
                                            <p:strVal val="visible"/>
                                          </p:to>
                                        </p:set>
                                        <p:anim calcmode="lin" valueType="num" p14:bounceEnd="13000">
                                          <p:cBhvr additive="base">
                                            <p:cTn id="7" dur="500" fill="hold"/>
                                            <p:tgtEl>
                                              <p:spTgt spid="30"/>
                                            </p:tgtEl>
                                            <p:attrNameLst>
                                              <p:attrName>ppt_x</p:attrName>
                                            </p:attrNameLst>
                                          </p:cBhvr>
                                          <p:tavLst>
                                            <p:tav tm="0">
                                              <p:val>
                                                <p:strVal val="#ppt_x"/>
                                              </p:val>
                                            </p:tav>
                                            <p:tav tm="100000">
                                              <p:val>
                                                <p:strVal val="#ppt_x"/>
                                              </p:val>
                                            </p:tav>
                                          </p:tavLst>
                                        </p:anim>
                                        <p:anim calcmode="lin" valueType="num" p14:bounceEnd="13000">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9" accel="21000" fill="hold" nodeType="withEffect" p14:presetBounceEnd="13000">
                                      <p:stCondLst>
                                        <p:cond delay="0"/>
                                      </p:stCondLst>
                                      <p:iterate type="wd">
                                        <p:tmPct val="10000"/>
                                      </p:iterate>
                                      <p:childTnLst>
                                        <p:set>
                                          <p:cBhvr>
                                            <p:cTn id="10" dur="1" fill="hold">
                                              <p:stCondLst>
                                                <p:cond delay="0"/>
                                              </p:stCondLst>
                                            </p:cTn>
                                            <p:tgtEl>
                                              <p:spTgt spid="31"/>
                                            </p:tgtEl>
                                            <p:attrNameLst>
                                              <p:attrName>style.visibility</p:attrName>
                                            </p:attrNameLst>
                                          </p:cBhvr>
                                          <p:to>
                                            <p:strVal val="visible"/>
                                          </p:to>
                                        </p:set>
                                        <p:anim calcmode="lin" valueType="num" p14:bounceEnd="13000">
                                          <p:cBhvr additive="base">
                                            <p:cTn id="11" dur="500" fill="hold"/>
                                            <p:tgtEl>
                                              <p:spTgt spid="31"/>
                                            </p:tgtEl>
                                            <p:attrNameLst>
                                              <p:attrName>ppt_x</p:attrName>
                                            </p:attrNameLst>
                                          </p:cBhvr>
                                          <p:tavLst>
                                            <p:tav tm="0">
                                              <p:val>
                                                <p:strVal val="0-#ppt_w/2"/>
                                              </p:val>
                                            </p:tav>
                                            <p:tav tm="100000">
                                              <p:val>
                                                <p:strVal val="#ppt_x"/>
                                              </p:val>
                                            </p:tav>
                                          </p:tavLst>
                                        </p:anim>
                                        <p:anim calcmode="lin" valueType="num" p14:bounceEnd="13000">
                                          <p:cBhvr additive="base">
                                            <p:cTn id="12" dur="5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12" accel="21000" fill="hold" grpId="0" nodeType="withEffect" p14:presetBounceEnd="13000">
                                      <p:stCondLst>
                                        <p:cond delay="0"/>
                                      </p:stCondLst>
                                      <p:iterate type="wd">
                                        <p:tmPct val="10000"/>
                                      </p:iterate>
                                      <p:childTnLst>
                                        <p:set>
                                          <p:cBhvr>
                                            <p:cTn id="14" dur="1" fill="hold">
                                              <p:stCondLst>
                                                <p:cond delay="0"/>
                                              </p:stCondLst>
                                            </p:cTn>
                                            <p:tgtEl>
                                              <p:spTgt spid="36"/>
                                            </p:tgtEl>
                                            <p:attrNameLst>
                                              <p:attrName>style.visibility</p:attrName>
                                            </p:attrNameLst>
                                          </p:cBhvr>
                                          <p:to>
                                            <p:strVal val="visible"/>
                                          </p:to>
                                        </p:set>
                                        <p:anim calcmode="lin" valueType="num" p14:bounceEnd="13000">
                                          <p:cBhvr additive="base">
                                            <p:cTn id="15" dur="500" fill="hold"/>
                                            <p:tgtEl>
                                              <p:spTgt spid="36"/>
                                            </p:tgtEl>
                                            <p:attrNameLst>
                                              <p:attrName>ppt_x</p:attrName>
                                            </p:attrNameLst>
                                          </p:cBhvr>
                                          <p:tavLst>
                                            <p:tav tm="0">
                                              <p:val>
                                                <p:strVal val="0-#ppt_w/2"/>
                                              </p:val>
                                            </p:tav>
                                            <p:tav tm="100000">
                                              <p:val>
                                                <p:strVal val="#ppt_x"/>
                                              </p:val>
                                            </p:tav>
                                          </p:tavLst>
                                        </p:anim>
                                        <p:anim calcmode="lin" valueType="num" p14:bounceEnd="13000">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accel="21000" fill="hold" grpId="0" nodeType="withEffect" p14:presetBounceEnd="13000">
                                      <p:stCondLst>
                                        <p:cond delay="0"/>
                                      </p:stCondLst>
                                      <p:iterate type="wd">
                                        <p:tmPct val="10000"/>
                                      </p:iterate>
                                      <p:childTnLst>
                                        <p:set>
                                          <p:cBhvr>
                                            <p:cTn id="18" dur="1" fill="hold">
                                              <p:stCondLst>
                                                <p:cond delay="0"/>
                                              </p:stCondLst>
                                            </p:cTn>
                                            <p:tgtEl>
                                              <p:spTgt spid="35"/>
                                            </p:tgtEl>
                                            <p:attrNameLst>
                                              <p:attrName>style.visibility</p:attrName>
                                            </p:attrNameLst>
                                          </p:cBhvr>
                                          <p:to>
                                            <p:strVal val="visible"/>
                                          </p:to>
                                        </p:set>
                                        <p:anim calcmode="lin" valueType="num" p14:bounceEnd="13000">
                                          <p:cBhvr additive="base">
                                            <p:cTn id="19" dur="500" fill="hold"/>
                                            <p:tgtEl>
                                              <p:spTgt spid="35"/>
                                            </p:tgtEl>
                                            <p:attrNameLst>
                                              <p:attrName>ppt_x</p:attrName>
                                            </p:attrNameLst>
                                          </p:cBhvr>
                                          <p:tavLst>
                                            <p:tav tm="0">
                                              <p:val>
                                                <p:strVal val="#ppt_x"/>
                                              </p:val>
                                            </p:tav>
                                            <p:tav tm="100000">
                                              <p:val>
                                                <p:strVal val="#ppt_x"/>
                                              </p:val>
                                            </p:tav>
                                          </p:tavLst>
                                        </p:anim>
                                        <p:anim calcmode="lin" valueType="num" p14:bounceEnd="13000">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3" accel="21000" fill="hold" nodeType="withEffect" p14:presetBounceEnd="13000">
                                      <p:stCondLst>
                                        <p:cond delay="0"/>
                                      </p:stCondLst>
                                      <p:iterate type="wd">
                                        <p:tmPct val="10000"/>
                                      </p:iterate>
                                      <p:childTnLst>
                                        <p:set>
                                          <p:cBhvr>
                                            <p:cTn id="22" dur="1" fill="hold">
                                              <p:stCondLst>
                                                <p:cond delay="0"/>
                                              </p:stCondLst>
                                            </p:cTn>
                                            <p:tgtEl>
                                              <p:spTgt spid="41"/>
                                            </p:tgtEl>
                                            <p:attrNameLst>
                                              <p:attrName>style.visibility</p:attrName>
                                            </p:attrNameLst>
                                          </p:cBhvr>
                                          <p:to>
                                            <p:strVal val="visible"/>
                                          </p:to>
                                        </p:set>
                                        <p:anim calcmode="lin" valueType="num" p14:bounceEnd="13000">
                                          <p:cBhvr additive="base">
                                            <p:cTn id="23" dur="500" fill="hold"/>
                                            <p:tgtEl>
                                              <p:spTgt spid="41"/>
                                            </p:tgtEl>
                                            <p:attrNameLst>
                                              <p:attrName>ppt_x</p:attrName>
                                            </p:attrNameLst>
                                          </p:cBhvr>
                                          <p:tavLst>
                                            <p:tav tm="0">
                                              <p:val>
                                                <p:strVal val="1+#ppt_w/2"/>
                                              </p:val>
                                            </p:tav>
                                            <p:tav tm="100000">
                                              <p:val>
                                                <p:strVal val="#ppt_x"/>
                                              </p:val>
                                            </p:tav>
                                          </p:tavLst>
                                        </p:anim>
                                        <p:anim calcmode="lin" valueType="num" p14:bounceEnd="13000">
                                          <p:cBhvr additive="base">
                                            <p:cTn id="24" dur="50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6" accel="21000" fill="hold" nodeType="withEffect" p14:presetBounceEnd="13000">
                                      <p:stCondLst>
                                        <p:cond delay="0"/>
                                      </p:stCondLst>
                                      <p:iterate type="wd">
                                        <p:tmPct val="10000"/>
                                      </p:iterate>
                                      <p:childTnLst>
                                        <p:set>
                                          <p:cBhvr>
                                            <p:cTn id="26" dur="1" fill="hold">
                                              <p:stCondLst>
                                                <p:cond delay="0"/>
                                              </p:stCondLst>
                                            </p:cTn>
                                            <p:tgtEl>
                                              <p:spTgt spid="37"/>
                                            </p:tgtEl>
                                            <p:attrNameLst>
                                              <p:attrName>style.visibility</p:attrName>
                                            </p:attrNameLst>
                                          </p:cBhvr>
                                          <p:to>
                                            <p:strVal val="visible"/>
                                          </p:to>
                                        </p:set>
                                        <p:anim calcmode="lin" valueType="num" p14:bounceEnd="13000">
                                          <p:cBhvr additive="base">
                                            <p:cTn id="27" dur="500" fill="hold"/>
                                            <p:tgtEl>
                                              <p:spTgt spid="37"/>
                                            </p:tgtEl>
                                            <p:attrNameLst>
                                              <p:attrName>ppt_x</p:attrName>
                                            </p:attrNameLst>
                                          </p:cBhvr>
                                          <p:tavLst>
                                            <p:tav tm="0">
                                              <p:val>
                                                <p:strVal val="1+#ppt_w/2"/>
                                              </p:val>
                                            </p:tav>
                                            <p:tav tm="100000">
                                              <p:val>
                                                <p:strVal val="#ppt_x"/>
                                              </p:val>
                                            </p:tav>
                                          </p:tavLst>
                                        </p:anim>
                                        <p:anim calcmode="lin" valueType="num" p14:bounceEnd="13000">
                                          <p:cBhvr additive="base">
                                            <p:cTn id="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par>
                              <p:cTn id="34" fill="hold">
                                <p:stCondLst>
                                  <p:cond delay="5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5"/>
                                            </p:tgtEl>
                                            <p:attrNameLst>
                                              <p:attrName>ppt_y</p:attrName>
                                            </p:attrNameLst>
                                          </p:cBhvr>
                                          <p:tavLst>
                                            <p:tav tm="0">
                                              <p:val>
                                                <p:strVal val="#ppt_y"/>
                                              </p:val>
                                            </p:tav>
                                            <p:tav tm="100000">
                                              <p:val>
                                                <p:strVal val="#ppt_y"/>
                                              </p:val>
                                            </p:tav>
                                          </p:tavLst>
                                        </p:anim>
                                        <p:anim calcmode="lin" valueType="num">
                                          <p:cBhvr>
                                            <p:cTn id="3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5"/>
                                            </p:tgtEl>
                                          </p:cBhvr>
                                        </p:animEffect>
                                      </p:childTnLst>
                                    </p:cTn>
                                  </p:par>
                                </p:childTnLst>
                              </p:cTn>
                            </p:par>
                            <p:par>
                              <p:cTn id="42" fill="hold">
                                <p:stCondLst>
                                  <p:cond delay="125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25"/>
                                            </p:tgtEl>
                                          </p:cBhvr>
                                        </p:animEffect>
                                        <p:animScale>
                                          <p:cBhvr>
                                            <p:cTn id="45" dur="250" autoRev="1" fill="hold"/>
                                            <p:tgtEl>
                                              <p:spTgt spid="25"/>
                                            </p:tgtEl>
                                          </p:cBhvr>
                                          <p:by x="105000" y="105000"/>
                                        </p:animScale>
                                      </p:childTnLst>
                                    </p:cTn>
                                  </p:par>
                                </p:childTnLst>
                              </p:cTn>
                            </p:par>
                            <p:par>
                              <p:cTn id="46" fill="hold">
                                <p:stCondLst>
                                  <p:cond delay="1750"/>
                                </p:stCondLst>
                                <p:childTnLst>
                                  <p:par>
                                    <p:cTn id="47" presetID="41" presetClass="entr" presetSubtype="0" fill="hold" grpId="0" nodeType="afterEffect">
                                      <p:stCondLst>
                                        <p:cond delay="0"/>
                                      </p:stCondLst>
                                      <p:iterate type="lt">
                                        <p:tmPct val="10000"/>
                                      </p:iterate>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26"/>
                                            </p:tgtEl>
                                            <p:attrNameLst>
                                              <p:attrName>ppt_y</p:attrName>
                                            </p:attrNameLst>
                                          </p:cBhvr>
                                          <p:tavLst>
                                            <p:tav tm="0">
                                              <p:val>
                                                <p:strVal val="#ppt_y"/>
                                              </p:val>
                                            </p:tav>
                                            <p:tav tm="100000">
                                              <p:val>
                                                <p:strVal val="#ppt_y"/>
                                              </p:val>
                                            </p:tav>
                                          </p:tavLst>
                                        </p:anim>
                                        <p:anim calcmode="lin" valueType="num">
                                          <p:cBhvr>
                                            <p:cTn id="51"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26"/>
                                            </p:tgtEl>
                                          </p:cBhvr>
                                        </p:animEffect>
                                      </p:childTnLst>
                                    </p:cTn>
                                  </p:par>
                                </p:childTnLst>
                              </p:cTn>
                            </p:par>
                            <p:par>
                              <p:cTn id="54" fill="hold">
                                <p:stCondLst>
                                  <p:cond delay="2950"/>
                                </p:stCondLst>
                                <p:childTnLst>
                                  <p:par>
                                    <p:cTn id="55" presetID="26" presetClass="emph" presetSubtype="0" fill="hold" grpId="1" nodeType="afterEffect">
                                      <p:stCondLst>
                                        <p:cond delay="0"/>
                                      </p:stCondLst>
                                      <p:iterate type="lt">
                                        <p:tmPct val="0"/>
                                      </p:iterate>
                                      <p:childTnLst>
                                        <p:animEffect transition="out" filter="fade">
                                          <p:cBhvr>
                                            <p:cTn id="56" dur="500" tmFilter="0, 0; .2, .5; .8, .5; 1, 0"/>
                                            <p:tgtEl>
                                              <p:spTgt spid="26"/>
                                            </p:tgtEl>
                                          </p:cBhvr>
                                        </p:animEffect>
                                        <p:animScale>
                                          <p:cBhvr>
                                            <p:cTn id="57"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0" grpId="0" animBg="1"/>
          <p:bldP spid="25" grpId="0"/>
          <p:bldP spid="25" grpId="1"/>
          <p:bldP spid="26" grpId="0"/>
          <p:bldP spid="26"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1000" fill="hold" grpId="0" nodeType="withEffect">
                                      <p:stCondLst>
                                        <p:cond delay="0"/>
                                      </p:stCondLst>
                                      <p:iterate type="wd">
                                        <p:tmPct val="10000"/>
                                      </p:iterate>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9" accel="21000" fill="hold" nodeType="withEffect">
                                      <p:stCondLst>
                                        <p:cond delay="0"/>
                                      </p:stCondLst>
                                      <p:iterate type="wd">
                                        <p:tmPct val="10000"/>
                                      </p:iterate>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12" accel="21000" fill="hold" grpId="0" nodeType="withEffect">
                                      <p:stCondLst>
                                        <p:cond delay="0"/>
                                      </p:stCondLst>
                                      <p:iterate type="wd">
                                        <p:tmPct val="10000"/>
                                      </p:iterate>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accel="21000" fill="hold" grpId="0" nodeType="withEffect">
                                      <p:stCondLst>
                                        <p:cond delay="0"/>
                                      </p:stCondLst>
                                      <p:iterate type="wd">
                                        <p:tmPct val="10000"/>
                                      </p:iterate>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3" accel="21000" fill="hold" nodeType="withEffect">
                                      <p:stCondLst>
                                        <p:cond delay="0"/>
                                      </p:stCondLst>
                                      <p:iterate type="wd">
                                        <p:tmPct val="10000"/>
                                      </p:iterate>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1+#ppt_w/2"/>
                                              </p:val>
                                            </p:tav>
                                            <p:tav tm="100000">
                                              <p:val>
                                                <p:strVal val="#ppt_x"/>
                                              </p:val>
                                            </p:tav>
                                          </p:tavLst>
                                        </p:anim>
                                        <p:anim calcmode="lin" valueType="num">
                                          <p:cBhvr additive="base">
                                            <p:cTn id="24" dur="50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6" accel="21000" fill="hold" nodeType="withEffect">
                                      <p:stCondLst>
                                        <p:cond delay="0"/>
                                      </p:stCondLst>
                                      <p:iterate type="wd">
                                        <p:tmPct val="10000"/>
                                      </p:iterate>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par>
                              <p:cTn id="34" fill="hold">
                                <p:stCondLst>
                                  <p:cond delay="5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5"/>
                                            </p:tgtEl>
                                            <p:attrNameLst>
                                              <p:attrName>ppt_y</p:attrName>
                                            </p:attrNameLst>
                                          </p:cBhvr>
                                          <p:tavLst>
                                            <p:tav tm="0">
                                              <p:val>
                                                <p:strVal val="#ppt_y"/>
                                              </p:val>
                                            </p:tav>
                                            <p:tav tm="100000">
                                              <p:val>
                                                <p:strVal val="#ppt_y"/>
                                              </p:val>
                                            </p:tav>
                                          </p:tavLst>
                                        </p:anim>
                                        <p:anim calcmode="lin" valueType="num">
                                          <p:cBhvr>
                                            <p:cTn id="3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5"/>
                                            </p:tgtEl>
                                          </p:cBhvr>
                                        </p:animEffect>
                                      </p:childTnLst>
                                    </p:cTn>
                                  </p:par>
                                </p:childTnLst>
                              </p:cTn>
                            </p:par>
                            <p:par>
                              <p:cTn id="42" fill="hold">
                                <p:stCondLst>
                                  <p:cond delay="125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25"/>
                                            </p:tgtEl>
                                          </p:cBhvr>
                                        </p:animEffect>
                                        <p:animScale>
                                          <p:cBhvr>
                                            <p:cTn id="45" dur="250" autoRev="1" fill="hold"/>
                                            <p:tgtEl>
                                              <p:spTgt spid="25"/>
                                            </p:tgtEl>
                                          </p:cBhvr>
                                          <p:by x="105000" y="105000"/>
                                        </p:animScale>
                                      </p:childTnLst>
                                    </p:cTn>
                                  </p:par>
                                </p:childTnLst>
                              </p:cTn>
                            </p:par>
                            <p:par>
                              <p:cTn id="46" fill="hold">
                                <p:stCondLst>
                                  <p:cond delay="1750"/>
                                </p:stCondLst>
                                <p:childTnLst>
                                  <p:par>
                                    <p:cTn id="47" presetID="41" presetClass="entr" presetSubtype="0" fill="hold" grpId="0" nodeType="afterEffect">
                                      <p:stCondLst>
                                        <p:cond delay="0"/>
                                      </p:stCondLst>
                                      <p:iterate type="lt">
                                        <p:tmPct val="10000"/>
                                      </p:iterate>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26"/>
                                            </p:tgtEl>
                                            <p:attrNameLst>
                                              <p:attrName>ppt_y</p:attrName>
                                            </p:attrNameLst>
                                          </p:cBhvr>
                                          <p:tavLst>
                                            <p:tav tm="0">
                                              <p:val>
                                                <p:strVal val="#ppt_y"/>
                                              </p:val>
                                            </p:tav>
                                            <p:tav tm="100000">
                                              <p:val>
                                                <p:strVal val="#ppt_y"/>
                                              </p:val>
                                            </p:tav>
                                          </p:tavLst>
                                        </p:anim>
                                        <p:anim calcmode="lin" valueType="num">
                                          <p:cBhvr>
                                            <p:cTn id="51"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26"/>
                                            </p:tgtEl>
                                          </p:cBhvr>
                                        </p:animEffect>
                                      </p:childTnLst>
                                    </p:cTn>
                                  </p:par>
                                </p:childTnLst>
                              </p:cTn>
                            </p:par>
                            <p:par>
                              <p:cTn id="54" fill="hold">
                                <p:stCondLst>
                                  <p:cond delay="2950"/>
                                </p:stCondLst>
                                <p:childTnLst>
                                  <p:par>
                                    <p:cTn id="55" presetID="26" presetClass="emph" presetSubtype="0" fill="hold" grpId="1" nodeType="afterEffect">
                                      <p:stCondLst>
                                        <p:cond delay="0"/>
                                      </p:stCondLst>
                                      <p:iterate type="lt">
                                        <p:tmPct val="0"/>
                                      </p:iterate>
                                      <p:childTnLst>
                                        <p:animEffect transition="out" filter="fade">
                                          <p:cBhvr>
                                            <p:cTn id="56" dur="500" tmFilter="0, 0; .2, .5; .8, .5; 1, 0"/>
                                            <p:tgtEl>
                                              <p:spTgt spid="26"/>
                                            </p:tgtEl>
                                          </p:cBhvr>
                                        </p:animEffect>
                                        <p:animScale>
                                          <p:cBhvr>
                                            <p:cTn id="57"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0" grpId="0" animBg="1"/>
          <p:bldP spid="25" grpId="0"/>
          <p:bldP spid="25" grpId="1"/>
          <p:bldP spid="26" grpId="0"/>
          <p:bldP spid="26" grpId="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3476" y="-94997"/>
            <a:ext cx="12947794" cy="7340492"/>
            <a:chOff x="-23476" y="-94997"/>
            <a:chExt cx="12947794" cy="7340492"/>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94997"/>
              <a:ext cx="12947794" cy="635833"/>
              <a:chOff x="-23476" y="-94997"/>
              <a:chExt cx="12947794" cy="635833"/>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10585063" y="-3060"/>
                <a:ext cx="2272100"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3" name="Rectangle 4"/>
              <p:cNvSpPr txBox="1">
                <a:spLocks noChangeArrowheads="1"/>
              </p:cNvSpPr>
              <p:nvPr/>
            </p:nvSpPr>
            <p:spPr bwMode="auto">
              <a:xfrm>
                <a:off x="10558184" y="-78949"/>
                <a:ext cx="2366134"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rgbClr val="1075B6"/>
                    </a:solidFill>
                    <a:latin typeface="SF Orson Casual Heavy" panose="00000400000000000000" pitchFamily="2" charset="0"/>
                    <a:ea typeface="幼圆" panose="02010509060101010101" pitchFamily="49" charset="-122"/>
                  </a:rPr>
                  <a:t>虚拟社区演化分析</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4" name="Rectangle 4"/>
              <p:cNvSpPr txBox="1">
                <a:spLocks noChangeArrowheads="1"/>
              </p:cNvSpPr>
              <p:nvPr/>
            </p:nvSpPr>
            <p:spPr bwMode="auto">
              <a:xfrm>
                <a:off x="8073787" y="-74142"/>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t>虚拟社区及发现技术</a:t>
                </a:r>
                <a:endParaRPr lang="en-US" altLang="zh-CN" dirty="0">
                  <a:sym typeface="SF Orson Casual Heavy" panose="00000400000000000000" pitchFamily="2" charset="0"/>
                </a:endParaRPr>
              </a:p>
            </p:txBody>
          </p:sp>
          <p:sp>
            <p:nvSpPr>
              <p:cNvPr id="66" name="Rectangle 4"/>
              <p:cNvSpPr txBox="1">
                <a:spLocks noChangeArrowheads="1"/>
              </p:cNvSpPr>
              <p:nvPr/>
            </p:nvSpPr>
            <p:spPr bwMode="auto">
              <a:xfrm>
                <a:off x="654919" y="-94997"/>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结构特性与演化机理</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5939058" y="-31207"/>
                <a:ext cx="2171702" cy="509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ym typeface="SF Orson Casual Heavy" panose="00000400000000000000" pitchFamily="2" charset="0"/>
                  </a:rPr>
                  <a:t>结构分析与建模</a:t>
                </a:r>
                <a:endParaRPr lang="en-US" altLang="zh-CN" dirty="0">
                  <a:sym typeface="SF Orson Casual Heavy" panose="00000400000000000000" pitchFamily="2" charset="0"/>
                </a:endParaRPr>
              </a:p>
            </p:txBody>
          </p:sp>
        </p:grpSp>
      </p:grpSp>
      <p:sp>
        <p:nvSpPr>
          <p:cNvPr id="10" name="文本框 9">
            <a:extLst>
              <a:ext uri="{FF2B5EF4-FFF2-40B4-BE49-F238E27FC236}">
                <a16:creationId xmlns:a16="http://schemas.microsoft.com/office/drawing/2014/main" id="{4AE0588D-009E-481D-87F6-66D023580818}"/>
              </a:ext>
            </a:extLst>
          </p:cNvPr>
          <p:cNvSpPr txBox="1"/>
          <p:nvPr/>
        </p:nvSpPr>
        <p:spPr>
          <a:xfrm>
            <a:off x="1388021" y="1096045"/>
            <a:ext cx="9937104" cy="1292662"/>
          </a:xfrm>
          <a:prstGeom prst="rect">
            <a:avLst/>
          </a:prstGeom>
          <a:noFill/>
        </p:spPr>
        <p:txBody>
          <a:bodyPr wrap="square" rtlCol="0">
            <a:spAutoFit/>
          </a:bodyPr>
          <a:lstStyle/>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虚拟社区演化分析</a:t>
            </a:r>
            <a:endParaRPr lang="en-US" altLang="zh-CN" sz="2800" dirty="0">
              <a:solidFill>
                <a:srgbClr val="FF0000"/>
              </a:solidFill>
              <a:latin typeface="黑体" panose="02010609060101010101" pitchFamily="49" charset="-122"/>
              <a:ea typeface="黑体" panose="02010609060101010101" pitchFamily="49" charset="-122"/>
            </a:endParaRPr>
          </a:p>
          <a:p>
            <a:r>
              <a:rPr lang="zh-CN" altLang="en-US" dirty="0"/>
              <a:t>在线社交网络中存在着大量显性或者隐性的虚拟社区结构，这些虚拟社区结构并不是永恒不变的，随着事件变化，社区结构也在不断演变。</a:t>
            </a:r>
          </a:p>
        </p:txBody>
      </p:sp>
      <p:sp>
        <p:nvSpPr>
          <p:cNvPr id="3" name="AutoShape 6" descr="http://img5.imgtn.bdimg.com/it/u=2853623936,3004787125&amp;fm=26&amp;gp=0.jpg">
            <a:extLst>
              <a:ext uri="{FF2B5EF4-FFF2-40B4-BE49-F238E27FC236}">
                <a16:creationId xmlns:a16="http://schemas.microsoft.com/office/drawing/2014/main" id="{BF1C74A4-0781-49E8-B2E9-F12B33897D9D}"/>
              </a:ext>
            </a:extLst>
          </p:cNvPr>
          <p:cNvSpPr>
            <a:spLocks noChangeAspect="1" noChangeArrowheads="1"/>
          </p:cNvSpPr>
          <p:nvPr/>
        </p:nvSpPr>
        <p:spPr bwMode="auto">
          <a:xfrm>
            <a:off x="6275388" y="3463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A1D3A1A2-61D6-47E2-8482-3F87A900F7ED}"/>
              </a:ext>
            </a:extLst>
          </p:cNvPr>
          <p:cNvPicPr>
            <a:picLocks noChangeAspect="1"/>
          </p:cNvPicPr>
          <p:nvPr/>
        </p:nvPicPr>
        <p:blipFill>
          <a:blip r:embed="rId3"/>
          <a:stretch>
            <a:fillRect/>
          </a:stretch>
        </p:blipFill>
        <p:spPr>
          <a:xfrm>
            <a:off x="2180287" y="2680221"/>
            <a:ext cx="8190201" cy="3959420"/>
          </a:xfrm>
          <a:prstGeom prst="rect">
            <a:avLst/>
          </a:prstGeom>
        </p:spPr>
      </p:pic>
    </p:spTree>
    <p:extLst>
      <p:ext uri="{BB962C8B-B14F-4D97-AF65-F5344CB8AC3E}">
        <p14:creationId xmlns:p14="http://schemas.microsoft.com/office/powerpoint/2010/main" val="33495081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8038597" y="3121094"/>
            <a:ext cx="8222615" cy="8222615"/>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53043" y="549545"/>
            <a:ext cx="6113604" cy="1017922"/>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0060"/>
            </a:xfrm>
            <a:prstGeom prst="rect">
              <a:avLst/>
            </a:prstGeom>
          </p:spPr>
          <p:txBody>
            <a:bodyPr wrap="square">
              <a:spAutoFit/>
            </a:bodyPr>
            <a:lstStyle/>
            <a:p>
              <a:pPr fontAlgn="auto">
                <a:spcBef>
                  <a:spcPts val="0"/>
                </a:spcBef>
                <a:spcAft>
                  <a:spcPts val="0"/>
                </a:spcAft>
                <a:defRPr/>
              </a:pPr>
              <a:r>
                <a:rPr lang="zh-CN" altLang="en-US" sz="3375" b="1" spc="316" dirty="0">
                  <a:solidFill>
                    <a:srgbClr val="333333"/>
                  </a:solidFill>
                  <a:latin typeface="微软雅黑" panose="020B0503020204020204" pitchFamily="34" charset="-122"/>
                  <a:ea typeface="微软雅黑" panose="020B0503020204020204" pitchFamily="34" charset="-122"/>
                  <a:cs typeface="+mn-ea"/>
                  <a:sym typeface="+mn-lt"/>
                </a:rPr>
                <a:t>虚拟社区的涌现和演化</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 name="文本框 1">
            <a:extLst>
              <a:ext uri="{FF2B5EF4-FFF2-40B4-BE49-F238E27FC236}">
                <a16:creationId xmlns:a16="http://schemas.microsoft.com/office/drawing/2014/main" id="{6AB3E67D-7D66-4E95-945B-821F476F6ACE}"/>
              </a:ext>
            </a:extLst>
          </p:cNvPr>
          <p:cNvSpPr txBox="1"/>
          <p:nvPr/>
        </p:nvSpPr>
        <p:spPr>
          <a:xfrm>
            <a:off x="1610950" y="1695630"/>
            <a:ext cx="9570159" cy="4247317"/>
          </a:xfrm>
          <a:prstGeom prst="rect">
            <a:avLst/>
          </a:prstGeom>
          <a:noFill/>
        </p:spPr>
        <p:txBody>
          <a:bodyPr wrap="square" rtlCol="0">
            <a:spAutoFit/>
          </a:bodyPr>
          <a:lstStyle/>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周期闭包</a:t>
            </a:r>
            <a:endParaRPr lang="en-US" altLang="zh-CN" sz="2800"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dirty="0"/>
              <a:t>网络节点倾向于和自己在网络中邻居的邻居建立连接关系而形成的结构，该机制是导致虚拟社区形成的主要因素。</a:t>
            </a:r>
            <a:endParaRPr lang="en-US" altLang="zh-CN" dirty="0"/>
          </a:p>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偏好连接</a:t>
            </a:r>
            <a:endParaRPr lang="en-US" altLang="zh-CN" sz="2800" dirty="0">
              <a:solidFill>
                <a:srgbClr val="FF0000"/>
              </a:solidFill>
              <a:latin typeface="黑体" panose="02010609060101010101" pitchFamily="49" charset="-122"/>
              <a:ea typeface="黑体" panose="02010609060101010101" pitchFamily="49" charset="-122"/>
            </a:endParaRPr>
          </a:p>
          <a:p>
            <a:r>
              <a:rPr lang="zh-CN" altLang="en-US" dirty="0"/>
              <a:t>在很多真实网络中，新增加的边并不是随机连接的，而是倾向于和具有较大度数的连接。</a:t>
            </a:r>
            <a:endParaRPr lang="en-US" altLang="zh-CN" dirty="0"/>
          </a:p>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社区演化</a:t>
            </a:r>
            <a:endParaRPr lang="en-US" altLang="zh-CN" sz="2800"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dirty="0"/>
              <a:t>在线社交网络虚拟社区演化过程非常复杂，影响因素很多。用户个体的累积效应、结构多样性和结构平衡性三个基本因素对虚拟社区演化都存在影响。</a:t>
            </a:r>
          </a:p>
          <a:p>
            <a:endParaRPr lang="zh-CN" altLang="en-US" dirty="0"/>
          </a:p>
        </p:txBody>
      </p:sp>
    </p:spTree>
    <p:extLst>
      <p:ext uri="{BB962C8B-B14F-4D97-AF65-F5344CB8AC3E}">
        <p14:creationId xmlns:p14="http://schemas.microsoft.com/office/powerpoint/2010/main" val="138322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par>
                                <p:cTn id="12" presetID="49" presetClass="entr" presetSubtype="0" decel="100000"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 calcmode="lin" valueType="num">
                                      <p:cBhvr>
                                        <p:cTn id="16" dur="500" fill="hold"/>
                                        <p:tgtEl>
                                          <p:spTgt spid="85"/>
                                        </p:tgtEl>
                                        <p:attrNameLst>
                                          <p:attrName>style.rotation</p:attrName>
                                        </p:attrNameLst>
                                      </p:cBhvr>
                                      <p:tavLst>
                                        <p:tav tm="0">
                                          <p:val>
                                            <p:fltVal val="360"/>
                                          </p:val>
                                        </p:tav>
                                        <p:tav tm="100000">
                                          <p:val>
                                            <p:fltVal val="0"/>
                                          </p:val>
                                        </p:tav>
                                      </p:tavLst>
                                    </p:anim>
                                    <p:animEffect transition="in" filter="fade">
                                      <p:cBhvr>
                                        <p:cTn id="1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3" y="-18253"/>
            <a:ext cx="12871675" cy="7259807"/>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0" y="227"/>
            <a:ext cx="5852235" cy="7259807"/>
          </a:xfrm>
          <a:custGeom>
            <a:avLst/>
            <a:gdLst/>
            <a:ahLst/>
            <a:cxnLst/>
            <a:rect l="l" t="t" r="r" b="b"/>
            <a:pathLst>
              <a:path w="4958866" h="5163450">
                <a:moveTo>
                  <a:pt x="0" y="0"/>
                </a:moveTo>
                <a:lnTo>
                  <a:pt x="755577" y="0"/>
                </a:lnTo>
                <a:lnTo>
                  <a:pt x="899592" y="0"/>
                </a:lnTo>
                <a:lnTo>
                  <a:pt x="1508303" y="0"/>
                </a:lnTo>
                <a:lnTo>
                  <a:pt x="3955209" y="0"/>
                </a:lnTo>
                <a:lnTo>
                  <a:pt x="4206139" y="0"/>
                </a:lnTo>
                <a:cubicBezTo>
                  <a:pt x="4666577" y="617385"/>
                  <a:pt x="4958866" y="1544845"/>
                  <a:pt x="4958866" y="2581725"/>
                </a:cubicBezTo>
                <a:cubicBezTo>
                  <a:pt x="4958866" y="3614989"/>
                  <a:pt x="4668612" y="4539595"/>
                  <a:pt x="4210704" y="5156800"/>
                </a:cubicBezTo>
                <a:lnTo>
                  <a:pt x="3955209" y="5156800"/>
                </a:lnTo>
                <a:lnTo>
                  <a:pt x="3955209" y="5163450"/>
                </a:lnTo>
                <a:lnTo>
                  <a:pt x="755577" y="5163450"/>
                </a:lnTo>
                <a:lnTo>
                  <a:pt x="755577" y="5156800"/>
                </a:lnTo>
                <a:lnTo>
                  <a:pt x="0" y="515680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2022289" y="3729098"/>
            <a:ext cx="1538883" cy="339708"/>
          </a:xfrm>
          <a:prstGeom prst="rect">
            <a:avLst/>
          </a:prstGeom>
        </p:spPr>
        <p:txBody>
          <a:bodyPr wrap="none" lIns="0" tIns="0" rIns="0" bIns="0">
            <a:spAutoFit/>
          </a:bodyPr>
          <a:lstStyle/>
          <a:p>
            <a:pPr algn="ctr">
              <a:lnSpc>
                <a:spcPct val="120000"/>
              </a:lnSpc>
            </a:pPr>
            <a:r>
              <a:rPr lang="zh-CN" altLang="en-US" sz="2000" cap="all" dirty="0" smtClean="0">
                <a:solidFill>
                  <a:schemeClr val="bg1"/>
                </a:solidFill>
                <a:cs typeface="+mn-ea"/>
                <a:sym typeface="+mn-lt"/>
              </a:rPr>
              <a:t>用户行为分析</a:t>
            </a:r>
            <a:endParaRPr lang="zh-CN" altLang="en-US" sz="2000" b="1" cap="all" dirty="0">
              <a:solidFill>
                <a:schemeClr val="bg1"/>
              </a:solidFill>
              <a:cs typeface="+mn-ea"/>
              <a:sym typeface="+mn-lt"/>
            </a:endParaRPr>
          </a:p>
        </p:txBody>
      </p:sp>
      <p:sp>
        <p:nvSpPr>
          <p:cNvPr id="8" name="TextBox 148"/>
          <p:cNvSpPr txBox="1"/>
          <p:nvPr/>
        </p:nvSpPr>
        <p:spPr>
          <a:xfrm>
            <a:off x="1243947" y="2946793"/>
            <a:ext cx="3622982" cy="535531"/>
          </a:xfrm>
          <a:prstGeom prst="rect">
            <a:avLst/>
          </a:prstGeom>
          <a:noFill/>
        </p:spPr>
        <p:txBody>
          <a:bodyPr wrap="square" rtlCol="0">
            <a:spAutoFit/>
          </a:bodyPr>
          <a:lstStyle/>
          <a:p>
            <a:pPr algn="ctr" latinLnBrk="1">
              <a:lnSpc>
                <a:spcPct val="120000"/>
              </a:lnSpc>
              <a:defRPr/>
            </a:pPr>
            <a:r>
              <a:rPr kumimoji="1" lang="zh-CN" altLang="en-US" sz="2400" dirty="0" smtClean="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rPr>
              <a:t>群体行为形成与互动规律</a:t>
            </a:r>
            <a:endParaRPr kumimoji="1" lang="en-US" altLang="ko-KR"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cxnSp>
        <p:nvCxnSpPr>
          <p:cNvPr id="5" name="直接连接符 4"/>
          <p:cNvCxnSpPr/>
          <p:nvPr/>
        </p:nvCxnSpPr>
        <p:spPr>
          <a:xfrm>
            <a:off x="1308125" y="3482324"/>
            <a:ext cx="35588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2291771" y="1873855"/>
            <a:ext cx="1269401" cy="1081829"/>
          </a:xfrm>
          <a:prstGeom prst="rect">
            <a:avLst/>
          </a:prstGeom>
          <a:noFill/>
        </p:spPr>
        <p:txBody>
          <a:bodyPr wrap="square" lIns="0" tIns="0" rIns="0" bIns="0" rtlCol="0">
            <a:spAutoFit/>
          </a:bodyPr>
          <a:lstStyle/>
          <a:p>
            <a:r>
              <a:rPr lang="en-US" altLang="zh-CN" sz="7030" b="1" dirty="0">
                <a:solidFill>
                  <a:schemeClr val="bg1"/>
                </a:solidFill>
                <a:latin typeface="Arial" panose="020B0604020202020204" pitchFamily="34" charset="0"/>
                <a:ea typeface="+mj-ea"/>
                <a:cs typeface="Arial" panose="020B0604020202020204" pitchFamily="34" charset="0"/>
              </a:rPr>
              <a:t>02</a:t>
            </a:r>
            <a:endParaRPr lang="zh-CN" altLang="en-US" sz="7030" b="1" dirty="0">
              <a:solidFill>
                <a:schemeClr val="bg1"/>
              </a:solidFill>
              <a:latin typeface="Arial" panose="020B0604020202020204" pitchFamily="34" charset="0"/>
              <a:ea typeface="+mj-ea"/>
              <a:cs typeface="Arial" panose="020B0604020202020204" pitchFamily="34" charset="0"/>
            </a:endParaRPr>
          </a:p>
        </p:txBody>
      </p:sp>
      <p:sp>
        <p:nvSpPr>
          <p:cNvPr id="12" name="矩形 11"/>
          <p:cNvSpPr/>
          <p:nvPr/>
        </p:nvSpPr>
        <p:spPr>
          <a:xfrm>
            <a:off x="1765808" y="4245203"/>
            <a:ext cx="2051844" cy="339708"/>
          </a:xfrm>
          <a:prstGeom prst="rect">
            <a:avLst/>
          </a:prstGeom>
        </p:spPr>
        <p:txBody>
          <a:bodyPr wrap="none" lIns="0" tIns="0" rIns="0" bIns="0">
            <a:spAutoFit/>
          </a:bodyPr>
          <a:lstStyle/>
          <a:p>
            <a:pPr algn="ctr">
              <a:lnSpc>
                <a:spcPct val="120000"/>
              </a:lnSpc>
            </a:pPr>
            <a:r>
              <a:rPr lang="zh-CN" altLang="en-US" sz="2000" cap="all" smtClean="0">
                <a:solidFill>
                  <a:schemeClr val="bg1"/>
                </a:solidFill>
                <a:cs typeface="+mn-ea"/>
                <a:sym typeface="+mn-lt"/>
              </a:rPr>
              <a:t>社交网络情感分析</a:t>
            </a:r>
            <a:endParaRPr lang="zh-CN" altLang="en-US" sz="2000" b="1" cap="all" dirty="0">
              <a:solidFill>
                <a:schemeClr val="bg1"/>
              </a:solidFill>
              <a:cs typeface="+mn-ea"/>
              <a:sym typeface="+mn-lt"/>
            </a:endParaRPr>
          </a:p>
        </p:txBody>
      </p:sp>
      <p:sp>
        <p:nvSpPr>
          <p:cNvPr id="13" name="矩形 12"/>
          <p:cNvSpPr/>
          <p:nvPr/>
        </p:nvSpPr>
        <p:spPr>
          <a:xfrm>
            <a:off x="1858188" y="4756273"/>
            <a:ext cx="1795363" cy="339708"/>
          </a:xfrm>
          <a:prstGeom prst="rect">
            <a:avLst/>
          </a:prstGeom>
        </p:spPr>
        <p:txBody>
          <a:bodyPr wrap="none" lIns="0" tIns="0" rIns="0" bIns="0">
            <a:spAutoFit/>
          </a:bodyPr>
          <a:lstStyle/>
          <a:p>
            <a:pPr algn="ctr">
              <a:lnSpc>
                <a:spcPct val="120000"/>
              </a:lnSpc>
            </a:pPr>
            <a:r>
              <a:rPr lang="zh-CN" altLang="en-US" sz="2000" cap="all" dirty="0" smtClean="0">
                <a:solidFill>
                  <a:schemeClr val="bg1"/>
                </a:solidFill>
                <a:cs typeface="+mn-ea"/>
                <a:sym typeface="+mn-lt"/>
              </a:rPr>
              <a:t>个体影响力分析</a:t>
            </a:r>
            <a:endParaRPr lang="zh-CN" altLang="en-US" sz="2000" b="1" cap="all" dirty="0">
              <a:solidFill>
                <a:schemeClr val="bg1"/>
              </a:solidFill>
              <a:cs typeface="+mn-ea"/>
              <a:sym typeface="+mn-lt"/>
            </a:endParaRPr>
          </a:p>
        </p:txBody>
      </p:sp>
    </p:spTree>
    <p:extLst>
      <p:ext uri="{BB962C8B-B14F-4D97-AF65-F5344CB8AC3E}">
        <p14:creationId xmlns:p14="http://schemas.microsoft.com/office/powerpoint/2010/main" val="1315173330"/>
      </p:ext>
    </p:extLst>
  </p:cSld>
  <p:clrMapOvr>
    <a:masterClrMapping/>
  </p:clrMapOvr>
  <mc:AlternateContent xmlns:mc="http://schemas.openxmlformats.org/markup-compatibility/2006" xmlns:p14="http://schemas.microsoft.com/office/powerpoint/2010/main">
    <mc:Choice Requires="p14">
      <p:transition spd="slow" p14:dur="125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6" presetClass="emph" presetSubtype="0" fill="hold" grpId="1" nodeType="after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 presetClass="entr" presetSubtype="2" fill="hold" grpId="0" nodeType="afterEffect">
                                  <p:stCondLst>
                                    <p:cond delay="0"/>
                                  </p:stCondLst>
                                  <p:iterate type="lt">
                                    <p:tmPct val="11429"/>
                                  </p:iterate>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1+#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3286"/>
                            </p:stCondLst>
                            <p:childTnLst>
                              <p:par>
                                <p:cTn id="36" presetID="26" presetClass="emph" presetSubtype="0" fill="hold" grpId="1" nodeType="afterEffect">
                                  <p:stCondLst>
                                    <p:cond delay="0"/>
                                  </p:stCondLst>
                                  <p:iterate type="lt">
                                    <p:tmPct val="20000"/>
                                  </p:iterate>
                                  <p:childTnLst>
                                    <p:animEffect transition="out" filter="fade">
                                      <p:cBhvr>
                                        <p:cTn id="37" dur="300" tmFilter="0, 0; .2, .5; .8, .5; 1, 0"/>
                                        <p:tgtEl>
                                          <p:spTgt spid="29"/>
                                        </p:tgtEl>
                                      </p:cBhvr>
                                    </p:animEffect>
                                    <p:animScale>
                                      <p:cBhvr>
                                        <p:cTn id="38" dur="150" autoRev="1" fill="hold"/>
                                        <p:tgtEl>
                                          <p:spTgt spid="29"/>
                                        </p:tgtEl>
                                      </p:cBhvr>
                                      <p:by x="105000" y="105000"/>
                                    </p:animScale>
                                  </p:childTnLst>
                                </p:cTn>
                              </p:par>
                            </p:childTnLst>
                          </p:cTn>
                        </p:par>
                        <p:par>
                          <p:cTn id="39" fill="hold">
                            <p:stCondLst>
                              <p:cond delay="3886"/>
                            </p:stCondLst>
                            <p:childTnLst>
                              <p:par>
                                <p:cTn id="40" presetID="2" presetClass="entr" presetSubtype="2" fill="hold" grpId="0" nodeType="afterEffect">
                                  <p:stCondLst>
                                    <p:cond delay="0"/>
                                  </p:stCondLst>
                                  <p:iterate type="lt">
                                    <p:tmPct val="11429"/>
                                  </p:iterate>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4786"/>
                            </p:stCondLst>
                            <p:childTnLst>
                              <p:par>
                                <p:cTn id="45" presetID="26" presetClass="emph" presetSubtype="0" fill="hold" grpId="1" nodeType="afterEffect">
                                  <p:stCondLst>
                                    <p:cond delay="0"/>
                                  </p:stCondLst>
                                  <p:iterate type="lt">
                                    <p:tmPct val="20000"/>
                                  </p:iterate>
                                  <p:childTnLst>
                                    <p:animEffect transition="out" filter="fade">
                                      <p:cBhvr>
                                        <p:cTn id="46" dur="300" tmFilter="0, 0; .2, .5; .8, .5; 1, 0"/>
                                        <p:tgtEl>
                                          <p:spTgt spid="12"/>
                                        </p:tgtEl>
                                      </p:cBhvr>
                                    </p:animEffect>
                                    <p:animScale>
                                      <p:cBhvr>
                                        <p:cTn id="47" dur="150" autoRev="1" fill="hold"/>
                                        <p:tgtEl>
                                          <p:spTgt spid="12"/>
                                        </p:tgtEl>
                                      </p:cBhvr>
                                      <p:by x="105000" y="105000"/>
                                    </p:animScale>
                                  </p:childTnLst>
                                </p:cTn>
                              </p:par>
                            </p:childTnLst>
                          </p:cTn>
                        </p:par>
                        <p:par>
                          <p:cTn id="48" fill="hold">
                            <p:stCondLst>
                              <p:cond delay="5506"/>
                            </p:stCondLst>
                            <p:childTnLst>
                              <p:par>
                                <p:cTn id="49" presetID="2" presetClass="entr" presetSubtype="2" fill="hold" grpId="0" nodeType="afterEffect">
                                  <p:stCondLst>
                                    <p:cond delay="0"/>
                                  </p:stCondLst>
                                  <p:iterate type="lt">
                                    <p:tmPct val="11429"/>
                                  </p:iterate>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childTnLst>
                          </p:cTn>
                        </p:par>
                        <p:par>
                          <p:cTn id="53" fill="hold">
                            <p:stCondLst>
                              <p:cond delay="6349"/>
                            </p:stCondLst>
                            <p:childTnLst>
                              <p:par>
                                <p:cTn id="54" presetID="26" presetClass="emph" presetSubtype="0" fill="hold" grpId="1" nodeType="afterEffect">
                                  <p:stCondLst>
                                    <p:cond delay="0"/>
                                  </p:stCondLst>
                                  <p:iterate type="lt">
                                    <p:tmPct val="20000"/>
                                  </p:iterate>
                                  <p:childTnLst>
                                    <p:animEffect transition="out" filter="fade">
                                      <p:cBhvr>
                                        <p:cTn id="55" dur="300" tmFilter="0, 0; .2, .5; .8, .5; 1, 0"/>
                                        <p:tgtEl>
                                          <p:spTgt spid="13"/>
                                        </p:tgtEl>
                                      </p:cBhvr>
                                    </p:animEffect>
                                    <p:animScale>
                                      <p:cBhvr>
                                        <p:cTn id="56" dur="1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9" grpId="0"/>
      <p:bldP spid="29" grpId="1"/>
      <p:bldP spid="8" grpId="0"/>
      <p:bldP spid="8" grpId="1"/>
      <p:bldP spid="9" grpId="0"/>
      <p:bldP spid="12" grpId="0"/>
      <p:bldP spid="12" grpId="1"/>
      <p:bldP spid="13" grpId="0"/>
      <p:bldP spid="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0" y="-80332"/>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59005"/>
              <a:chOff x="-23476" y="-94997"/>
              <a:chExt cx="12880639" cy="659005"/>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5943137" y="1"/>
                <a:ext cx="2190160"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10510569" y="-50970"/>
                <a:ext cx="2304256"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个体影响力分析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8159933" y="-83543"/>
                <a:ext cx="2275696"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社交网络情感分析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157898"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atinLnBrk="1">
                  <a:lnSpc>
                    <a:spcPct val="120000"/>
                  </a:lnSpc>
                  <a:defRPr/>
                </a:pPr>
                <a:r>
                  <a:rPr kumimoji="1" lang="zh-CN" altLang="en-US" dirty="0">
                    <a:latin typeface="方正正中黑简体" panose="02000000000000000000" pitchFamily="2" charset="-122"/>
                    <a:ea typeface="方正正中黑简体" panose="02000000000000000000" pitchFamily="2" charset="-122"/>
                    <a:cs typeface="+mn-ea"/>
                    <a:sym typeface="Arial" panose="020B0604020202020204" pitchFamily="34" charset="0"/>
                  </a:rPr>
                  <a:t>群体行为形成与互动规律</a:t>
                </a:r>
                <a:endParaRPr kumimoji="1" lang="en-US" altLang="ko-KR" dirty="0">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sp>
            <p:nvSpPr>
              <p:cNvPr id="59" name="Rectangle 4"/>
              <p:cNvSpPr txBox="1">
                <a:spLocks noChangeArrowheads="1"/>
              </p:cNvSpPr>
              <p:nvPr/>
            </p:nvSpPr>
            <p:spPr bwMode="auto">
              <a:xfrm>
                <a:off x="5940585" y="-3061"/>
                <a:ext cx="2153982" cy="495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用户行为分析</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2" name="文本框 1"/>
          <p:cNvSpPr txBox="1"/>
          <p:nvPr/>
        </p:nvSpPr>
        <p:spPr>
          <a:xfrm>
            <a:off x="1892077" y="1744117"/>
            <a:ext cx="9001000" cy="3970318"/>
          </a:xfrm>
          <a:prstGeom prst="rect">
            <a:avLst/>
          </a:prstGeom>
          <a:noFill/>
        </p:spPr>
        <p:txBody>
          <a:bodyPr wrap="square" rtlCol="0">
            <a:spAutoFit/>
          </a:bodyPr>
          <a:lstStyle/>
          <a:p>
            <a:r>
              <a:rPr lang="en-US" altLang="zh-CN" sz="2800" dirty="0" smtClean="0"/>
              <a:t>	</a:t>
            </a:r>
            <a:r>
              <a:rPr lang="zh-CN" altLang="en-US" sz="2800" dirty="0" smtClean="0"/>
              <a:t>社交</a:t>
            </a:r>
            <a:r>
              <a:rPr lang="zh-CN" altLang="en-US" sz="2800" dirty="0"/>
              <a:t>网络用户行为是用户对自身需求，社会影响和社交网络技术进行综合评估的基础上做出的使用社交网络服务的意愿，以及由此引起的各种使用活动的总和。用户行为是在线社交网络研究的重要内容。现有研究主要基于如下两种思路展开，一是将在线社交网络作为一种特定的</a:t>
            </a:r>
            <a:r>
              <a:rPr lang="zh-CN" altLang="en-US" sz="2800" dirty="0">
                <a:solidFill>
                  <a:srgbClr val="FF0000"/>
                </a:solidFill>
              </a:rPr>
              <a:t>信息技术</a:t>
            </a:r>
            <a:r>
              <a:rPr lang="zh-CN" altLang="en-US" sz="2800" dirty="0"/>
              <a:t>，研究用户对在线社交网络技术的采纳行为、拒绝行为和用户忠诚；二是将在线社交网络视为提供各种服务和应用的</a:t>
            </a:r>
            <a:r>
              <a:rPr lang="zh-CN" altLang="en-US" sz="2800" dirty="0">
                <a:solidFill>
                  <a:srgbClr val="FF0000"/>
                </a:solidFill>
              </a:rPr>
              <a:t>平台</a:t>
            </a:r>
            <a:r>
              <a:rPr lang="zh-CN" altLang="en-US" sz="2800" dirty="0"/>
              <a:t>，研究用户使用各种服务和应用所表现出的特征与规律。</a:t>
            </a:r>
            <a:endParaRPr kumimoji="1" lang="zh-CN" altLang="en-US" sz="2800" dirty="0"/>
          </a:p>
        </p:txBody>
      </p:sp>
    </p:spTree>
    <p:extLst>
      <p:ext uri="{BB962C8B-B14F-4D97-AF65-F5344CB8AC3E}">
        <p14:creationId xmlns:p14="http://schemas.microsoft.com/office/powerpoint/2010/main" val="185252188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53043" y="549545"/>
            <a:ext cx="11348146" cy="1017922"/>
            <a:chOff x="6264832" y="1562464"/>
            <a:chExt cx="11624463"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10561466" cy="580059"/>
            </a:xfrm>
            <a:prstGeom prst="rect">
              <a:avLst/>
            </a:prstGeom>
          </p:spPr>
          <p:txBody>
            <a:bodyPr wrap="square">
              <a:spAutoFit/>
            </a:bodyPr>
            <a:lstStyle/>
            <a:p>
              <a:pPr fontAlgn="auto">
                <a:spcBef>
                  <a:spcPts val="0"/>
                </a:spcBef>
                <a:spcAft>
                  <a:spcPts val="0"/>
                </a:spcAft>
                <a:defRPr/>
              </a:pPr>
              <a:r>
                <a:rPr lang="zh-CN" altLang="en-US" sz="3375" b="1" spc="316" dirty="0" smtClean="0">
                  <a:solidFill>
                    <a:srgbClr val="333333"/>
                  </a:solidFill>
                  <a:latin typeface="微软雅黑" panose="020B0503020204020204" pitchFamily="34" charset="-122"/>
                  <a:ea typeface="微软雅黑" panose="020B0503020204020204" pitchFamily="34" charset="-122"/>
                  <a:cs typeface="+mn-ea"/>
                  <a:sym typeface="+mn-lt"/>
                </a:rPr>
                <a:t>基于技术接受模型的在线社交网络用户采纳模型</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 name="文本框 1">
            <a:extLst>
              <a:ext uri="{FF2B5EF4-FFF2-40B4-BE49-F238E27FC236}">
                <a16:creationId xmlns:a16="http://schemas.microsoft.com/office/drawing/2014/main" id="{6AB3E67D-7D66-4E95-945B-821F476F6ACE}"/>
              </a:ext>
            </a:extLst>
          </p:cNvPr>
          <p:cNvSpPr txBox="1"/>
          <p:nvPr/>
        </p:nvSpPr>
        <p:spPr>
          <a:xfrm>
            <a:off x="1610950" y="1695630"/>
            <a:ext cx="9858191" cy="923330"/>
          </a:xfrm>
          <a:prstGeom prst="rect">
            <a:avLst/>
          </a:prstGeom>
          <a:noFill/>
        </p:spPr>
        <p:txBody>
          <a:bodyPr wrap="square" rtlCol="0">
            <a:spAutoFit/>
          </a:bodyPr>
          <a:lstStyle/>
          <a:p>
            <a:pPr>
              <a:lnSpc>
                <a:spcPct val="150000"/>
              </a:lnSpc>
            </a:pPr>
            <a:r>
              <a:rPr lang="en-US" altLang="zh-CN" dirty="0"/>
              <a:t>David Fred </a:t>
            </a:r>
            <a:r>
              <a:rPr lang="zh-CN" altLang="en-US" dirty="0" smtClean="0"/>
              <a:t>提出的技术</a:t>
            </a:r>
            <a:r>
              <a:rPr lang="zh-CN" altLang="en-US" dirty="0"/>
              <a:t>接受模型是目前信息系统研究领域最经典的模型之一</a:t>
            </a:r>
            <a:r>
              <a:rPr lang="zh-CN" altLang="en-US" dirty="0" smtClean="0"/>
              <a:t>。</a:t>
            </a:r>
            <a:endParaRPr lang="en-US" altLang="zh-CN" dirty="0" smtClean="0"/>
          </a:p>
          <a:p>
            <a:pPr>
              <a:lnSpc>
                <a:spcPct val="150000"/>
              </a:lnSpc>
            </a:pPr>
            <a:endParaRPr lang="zh-CN" altLang="en-US" dirty="0"/>
          </a:p>
        </p:txBody>
      </p:sp>
      <p:pic>
        <p:nvPicPr>
          <p:cNvPr id="5" name="图片 4"/>
          <p:cNvPicPr>
            <a:picLocks noChangeAspect="1"/>
          </p:cNvPicPr>
          <p:nvPr/>
        </p:nvPicPr>
        <p:blipFill>
          <a:blip r:embed="rId3"/>
          <a:stretch>
            <a:fillRect/>
          </a:stretch>
        </p:blipFill>
        <p:spPr>
          <a:xfrm>
            <a:off x="1610949" y="2618960"/>
            <a:ext cx="8562047" cy="3877685"/>
          </a:xfrm>
          <a:prstGeom prst="rect">
            <a:avLst/>
          </a:prstGeom>
        </p:spPr>
      </p:pic>
    </p:spTree>
    <p:extLst>
      <p:ext uri="{BB962C8B-B14F-4D97-AF65-F5344CB8AC3E}">
        <p14:creationId xmlns:p14="http://schemas.microsoft.com/office/powerpoint/2010/main" val="9329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 calcmode="lin" valueType="num">
                                      <p:cBhvr>
                                        <p:cTn id="12" dur="500" fill="hold"/>
                                        <p:tgtEl>
                                          <p:spTgt spid="85"/>
                                        </p:tgtEl>
                                        <p:attrNameLst>
                                          <p:attrName>style.rotation</p:attrName>
                                        </p:attrNameLst>
                                      </p:cBhvr>
                                      <p:tavLst>
                                        <p:tav tm="0">
                                          <p:val>
                                            <p:fltVal val="360"/>
                                          </p:val>
                                        </p:tav>
                                        <p:tav tm="100000">
                                          <p:val>
                                            <p:fltVal val="0"/>
                                          </p:val>
                                        </p:tav>
                                      </p:tavLst>
                                    </p:anim>
                                    <p:animEffect transition="in" filter="fade">
                                      <p:cBhvr>
                                        <p:cTn id="1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53043" y="549545"/>
            <a:ext cx="11348146" cy="1017922"/>
            <a:chOff x="6264832" y="1562464"/>
            <a:chExt cx="11624463"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10561466" cy="580059"/>
            </a:xfrm>
            <a:prstGeom prst="rect">
              <a:avLst/>
            </a:prstGeom>
          </p:spPr>
          <p:txBody>
            <a:bodyPr wrap="square">
              <a:spAutoFit/>
            </a:bodyPr>
            <a:lstStyle/>
            <a:p>
              <a:pPr fontAlgn="auto">
                <a:spcBef>
                  <a:spcPts val="0"/>
                </a:spcBef>
                <a:spcAft>
                  <a:spcPts val="0"/>
                </a:spcAft>
                <a:defRPr/>
              </a:pPr>
              <a:r>
                <a:rPr lang="zh-CN" altLang="en-US" sz="3375" b="1" spc="316" dirty="0" smtClean="0">
                  <a:solidFill>
                    <a:srgbClr val="333333"/>
                  </a:solidFill>
                  <a:latin typeface="微软雅黑" panose="020B0503020204020204" pitchFamily="34" charset="-122"/>
                  <a:ea typeface="微软雅黑" panose="020B0503020204020204" pitchFamily="34" charset="-122"/>
                  <a:cs typeface="+mn-ea"/>
                  <a:sym typeface="+mn-lt"/>
                </a:rPr>
                <a:t>基于期望确认理论的在线社交网络用户忠诚模型</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 name="文本框 1">
            <a:extLst>
              <a:ext uri="{FF2B5EF4-FFF2-40B4-BE49-F238E27FC236}">
                <a16:creationId xmlns:a16="http://schemas.microsoft.com/office/drawing/2014/main" id="{6AB3E67D-7D66-4E95-945B-821F476F6ACE}"/>
              </a:ext>
            </a:extLst>
          </p:cNvPr>
          <p:cNvSpPr txBox="1"/>
          <p:nvPr/>
        </p:nvSpPr>
        <p:spPr>
          <a:xfrm>
            <a:off x="1610950" y="1695630"/>
            <a:ext cx="9858191" cy="1338828"/>
          </a:xfrm>
          <a:prstGeom prst="rect">
            <a:avLst/>
          </a:prstGeom>
          <a:noFill/>
        </p:spPr>
        <p:txBody>
          <a:bodyPr wrap="square" rtlCol="0">
            <a:spAutoFit/>
          </a:bodyPr>
          <a:lstStyle/>
          <a:p>
            <a:pPr>
              <a:lnSpc>
                <a:spcPct val="150000"/>
              </a:lnSpc>
            </a:pPr>
            <a:r>
              <a:rPr lang="en-US" altLang="zh-CN" dirty="0" err="1" smtClean="0"/>
              <a:t>Anol</a:t>
            </a:r>
            <a:r>
              <a:rPr lang="en-US" altLang="zh-CN" dirty="0" smtClean="0"/>
              <a:t> </a:t>
            </a:r>
            <a:r>
              <a:rPr lang="en-US" altLang="zh-CN" dirty="0" err="1" smtClean="0"/>
              <a:t>Bhattacherjee</a:t>
            </a:r>
            <a:r>
              <a:rPr lang="zh-CN" altLang="en-US" dirty="0" smtClean="0"/>
              <a:t>在期望</a:t>
            </a:r>
            <a:r>
              <a:rPr lang="zh-CN" altLang="en-US" dirty="0"/>
              <a:t>确认理论</a:t>
            </a:r>
            <a:r>
              <a:rPr lang="zh-CN" altLang="en-US" dirty="0" smtClean="0"/>
              <a:t>的</a:t>
            </a:r>
            <a:r>
              <a:rPr lang="zh-CN" altLang="en-US" dirty="0"/>
              <a:t>基础上结合信息系统的特点提出了信息系统持续使用的期望确认模型（</a:t>
            </a:r>
            <a:r>
              <a:rPr lang="en-US" altLang="zh-CN" dirty="0"/>
              <a:t>ECM-ISC</a:t>
            </a:r>
            <a:r>
              <a:rPr lang="zh-CN" altLang="en-US" dirty="0"/>
              <a:t>）。</a:t>
            </a:r>
            <a:endParaRPr lang="en-US" altLang="zh-CN" dirty="0" smtClean="0"/>
          </a:p>
          <a:p>
            <a:pPr>
              <a:lnSpc>
                <a:spcPct val="150000"/>
              </a:lnSpc>
            </a:pPr>
            <a:endParaRPr lang="zh-CN" altLang="en-US" dirty="0"/>
          </a:p>
        </p:txBody>
      </p:sp>
      <p:pic>
        <p:nvPicPr>
          <p:cNvPr id="3" name="图片 2"/>
          <p:cNvPicPr>
            <a:picLocks noChangeAspect="1"/>
          </p:cNvPicPr>
          <p:nvPr/>
        </p:nvPicPr>
        <p:blipFill>
          <a:blip r:embed="rId3"/>
          <a:stretch>
            <a:fillRect/>
          </a:stretch>
        </p:blipFill>
        <p:spPr>
          <a:xfrm>
            <a:off x="2612157" y="3006235"/>
            <a:ext cx="7992888" cy="3346394"/>
          </a:xfrm>
          <a:prstGeom prst="rect">
            <a:avLst/>
          </a:prstGeom>
        </p:spPr>
      </p:pic>
    </p:spTree>
    <p:extLst>
      <p:ext uri="{BB962C8B-B14F-4D97-AF65-F5344CB8AC3E}">
        <p14:creationId xmlns:p14="http://schemas.microsoft.com/office/powerpoint/2010/main" val="172714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 calcmode="lin" valueType="num">
                                      <p:cBhvr>
                                        <p:cTn id="12" dur="500" fill="hold"/>
                                        <p:tgtEl>
                                          <p:spTgt spid="85"/>
                                        </p:tgtEl>
                                        <p:attrNameLst>
                                          <p:attrName>style.rotation</p:attrName>
                                        </p:attrNameLst>
                                      </p:cBhvr>
                                      <p:tavLst>
                                        <p:tav tm="0">
                                          <p:val>
                                            <p:fltVal val="360"/>
                                          </p:val>
                                        </p:tav>
                                        <p:tav tm="100000">
                                          <p:val>
                                            <p:fltVal val="0"/>
                                          </p:val>
                                        </p:tav>
                                      </p:tavLst>
                                    </p:anim>
                                    <p:animEffect transition="in" filter="fade">
                                      <p:cBhvr>
                                        <p:cTn id="1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8038597" y="3121094"/>
            <a:ext cx="8222615" cy="8222615"/>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53043" y="549545"/>
            <a:ext cx="6113604" cy="1017922"/>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0059"/>
            </a:xfrm>
            <a:prstGeom prst="rect">
              <a:avLst/>
            </a:prstGeom>
          </p:spPr>
          <p:txBody>
            <a:bodyPr wrap="square">
              <a:spAutoFit/>
            </a:bodyPr>
            <a:lstStyle/>
            <a:p>
              <a:pPr fontAlgn="auto">
                <a:spcBef>
                  <a:spcPts val="0"/>
                </a:spcBef>
                <a:spcAft>
                  <a:spcPts val="0"/>
                </a:spcAft>
                <a:defRPr/>
              </a:pPr>
              <a:r>
                <a:rPr lang="zh-CN" altLang="en-US" sz="3375" b="1" spc="316" dirty="0" smtClean="0">
                  <a:solidFill>
                    <a:srgbClr val="333333"/>
                  </a:solidFill>
                  <a:latin typeface="微软雅黑" panose="020B0503020204020204" pitchFamily="34" charset="-122"/>
                  <a:ea typeface="微软雅黑" panose="020B0503020204020204" pitchFamily="34" charset="-122"/>
                  <a:cs typeface="+mn-ea"/>
                  <a:sym typeface="+mn-lt"/>
                </a:rPr>
                <a:t>用户个体使用行为</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32" name="Oval 4"/>
          <p:cNvSpPr/>
          <p:nvPr/>
        </p:nvSpPr>
        <p:spPr>
          <a:xfrm>
            <a:off x="8118954" y="5812778"/>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Oval 5"/>
          <p:cNvSpPr/>
          <p:nvPr/>
        </p:nvSpPr>
        <p:spPr>
          <a:xfrm>
            <a:off x="8767622" y="464905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Oval 6"/>
          <p:cNvSpPr/>
          <p:nvPr/>
        </p:nvSpPr>
        <p:spPr>
          <a:xfrm>
            <a:off x="9799680" y="365483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23"/>
          <p:cNvSpPr txBox="1"/>
          <p:nvPr/>
        </p:nvSpPr>
        <p:spPr>
          <a:xfrm>
            <a:off x="8432672" y="5794848"/>
            <a:ext cx="1367008" cy="319446"/>
          </a:xfrm>
          <a:prstGeom prst="rect">
            <a:avLst/>
          </a:prstGeom>
          <a:noFill/>
        </p:spPr>
        <p:txBody>
          <a:bodyPr wrap="square" rtlCol="0">
            <a:spAutoFit/>
          </a:bodyPr>
          <a:lstStyle/>
          <a:p>
            <a:r>
              <a:rPr lang="zh-CN" altLang="en-US" sz="1476"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内容消费行为</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extBox 24"/>
          <p:cNvSpPr txBox="1"/>
          <p:nvPr/>
        </p:nvSpPr>
        <p:spPr>
          <a:xfrm>
            <a:off x="9113290" y="4603446"/>
            <a:ext cx="1412225" cy="319446"/>
          </a:xfrm>
          <a:prstGeom prst="rect">
            <a:avLst/>
          </a:prstGeom>
          <a:noFill/>
        </p:spPr>
        <p:txBody>
          <a:bodyPr wrap="square" rtlCol="0">
            <a:spAutoFit/>
          </a:bodyPr>
          <a:lstStyle/>
          <a:p>
            <a:r>
              <a:rPr lang="zh-CN" altLang="en-US" sz="1476"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内容创建行为</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25"/>
          <p:cNvSpPr txBox="1"/>
          <p:nvPr/>
        </p:nvSpPr>
        <p:spPr>
          <a:xfrm>
            <a:off x="10033041" y="3741048"/>
            <a:ext cx="1405988" cy="319446"/>
          </a:xfrm>
          <a:prstGeom prst="rect">
            <a:avLst/>
          </a:prstGeom>
          <a:noFill/>
        </p:spPr>
        <p:txBody>
          <a:bodyPr wrap="square" rtlCol="0">
            <a:spAutoFit/>
          </a:bodyPr>
          <a:lstStyle/>
          <a:p>
            <a:r>
              <a:rPr lang="zh-CN" altLang="en-US" sz="1476"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一般使用行为</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0" name="Group 27"/>
          <p:cNvGrpSpPr/>
          <p:nvPr/>
        </p:nvGrpSpPr>
        <p:grpSpPr>
          <a:xfrm flipH="1">
            <a:off x="5295898" y="5482673"/>
            <a:ext cx="2662342" cy="438255"/>
            <a:chOff x="2108477" y="2662215"/>
            <a:chExt cx="2600806" cy="395205"/>
          </a:xfrm>
        </p:grpSpPr>
        <p:grpSp>
          <p:nvGrpSpPr>
            <p:cNvPr id="41" name="Group 28"/>
            <p:cNvGrpSpPr/>
            <p:nvPr/>
          </p:nvGrpSpPr>
          <p:grpSpPr>
            <a:xfrm>
              <a:off x="2108477" y="2757465"/>
              <a:ext cx="2423386" cy="299955"/>
              <a:chOff x="2108477" y="2757465"/>
              <a:chExt cx="2423386" cy="299955"/>
            </a:xfrm>
          </p:grpSpPr>
          <p:cxnSp>
            <p:nvCxnSpPr>
              <p:cNvPr id="43" name="Straight Connector 30"/>
              <p:cNvCxnSpPr/>
              <p:nvPr/>
            </p:nvCxnSpPr>
            <p:spPr>
              <a:xfrm flipH="1">
                <a:off x="2108477" y="2757465"/>
                <a:ext cx="1864621" cy="29995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31"/>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Oval 29"/>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5" name="Group 8"/>
          <p:cNvGrpSpPr/>
          <p:nvPr/>
        </p:nvGrpSpPr>
        <p:grpSpPr>
          <a:xfrm>
            <a:off x="4437187" y="5270151"/>
            <a:ext cx="776434" cy="776434"/>
            <a:chOff x="4207630" y="4997265"/>
            <a:chExt cx="736265" cy="736265"/>
          </a:xfrm>
        </p:grpSpPr>
        <p:sp>
          <p:nvSpPr>
            <p:cNvPr id="46" name="Oval 36"/>
            <p:cNvSpPr/>
            <p:nvPr/>
          </p:nvSpPr>
          <p:spPr>
            <a:xfrm>
              <a:off x="4207630" y="4997265"/>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Group 33"/>
            <p:cNvGrpSpPr/>
            <p:nvPr/>
          </p:nvGrpSpPr>
          <p:grpSpPr>
            <a:xfrm>
              <a:off x="4367216" y="5178917"/>
              <a:ext cx="372962" cy="372962"/>
              <a:chOff x="2005013" y="1077913"/>
              <a:chExt cx="688975" cy="688975"/>
            </a:xfrm>
            <a:solidFill>
              <a:schemeClr val="bg1"/>
            </a:solidFill>
          </p:grpSpPr>
          <p:sp>
            <p:nvSpPr>
              <p:cNvPr id="48"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0" name="Group 12"/>
          <p:cNvGrpSpPr/>
          <p:nvPr/>
        </p:nvGrpSpPr>
        <p:grpSpPr>
          <a:xfrm>
            <a:off x="553044" y="5161180"/>
            <a:ext cx="3803786" cy="1321102"/>
            <a:chOff x="524433" y="4893933"/>
            <a:chExt cx="3606998" cy="1252755"/>
          </a:xfrm>
        </p:grpSpPr>
        <p:sp>
          <p:nvSpPr>
            <p:cNvPr id="51" name="TextBox 37"/>
            <p:cNvSpPr txBox="1"/>
            <p:nvPr/>
          </p:nvSpPr>
          <p:spPr>
            <a:xfrm>
              <a:off x="524433" y="5320255"/>
              <a:ext cx="3606998" cy="826433"/>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对社交网络内容的消费可分为主动消费和被动消费。被动消费即“浏览”，有研究表明，社交网络中高达</a:t>
              </a:r>
              <a:r>
                <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rPr>
                <a:t>92%</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的行为都是浏览行为。主动消费即社交搜索，例如搜索朋友的信息以及向社交圈内好友提问等等。</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38"/>
            <p:cNvSpPr txBox="1"/>
            <p:nvPr/>
          </p:nvSpPr>
          <p:spPr>
            <a:xfrm>
              <a:off x="624999" y="4893933"/>
              <a:ext cx="3462300" cy="395340"/>
            </a:xfrm>
            <a:prstGeom prst="rect">
              <a:avLst/>
            </a:prstGeom>
            <a:noFill/>
          </p:spPr>
          <p:txBody>
            <a:bodyPr wrap="square" rtlCol="0">
              <a:spAutoFit/>
            </a:bodyPr>
            <a:lstStyle/>
            <a:p>
              <a:pPr algn="r"/>
              <a:r>
                <a:rPr lang="zh-CN" altLang="en-US" sz="210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内容消费行为</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3" name="Group 13"/>
          <p:cNvGrpSpPr/>
          <p:nvPr/>
        </p:nvGrpSpPr>
        <p:grpSpPr>
          <a:xfrm>
            <a:off x="1959542" y="3682440"/>
            <a:ext cx="3697732" cy="1341746"/>
            <a:chOff x="1858165" y="3624861"/>
            <a:chExt cx="3506431" cy="1272331"/>
          </a:xfrm>
        </p:grpSpPr>
        <p:sp>
          <p:nvSpPr>
            <p:cNvPr id="54" name="TextBox 66"/>
            <p:cNvSpPr txBox="1"/>
            <p:nvPr/>
          </p:nvSpPr>
          <p:spPr>
            <a:xfrm>
              <a:off x="2006353" y="4051181"/>
              <a:ext cx="3358243" cy="846011"/>
            </a:xfrm>
            <a:prstGeom prst="rect">
              <a:avLst/>
            </a:prstGeom>
            <a:noFill/>
          </p:spPr>
          <p:txBody>
            <a:bodyPr wrap="square" rtlCol="0">
              <a:spAutoFit/>
            </a:bodyPr>
            <a:lstStyle/>
            <a:p>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用户</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在社交网络通过写博客微博，发帖评论等行为产生</a:t>
              </a:r>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内容。</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对内容创建行为的研究主要研究创建内容的动机、创建内容时的主题选择偏好以及内容创建时的语言表述等。</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67"/>
            <p:cNvSpPr txBox="1"/>
            <p:nvPr/>
          </p:nvSpPr>
          <p:spPr>
            <a:xfrm>
              <a:off x="1858165" y="3624861"/>
              <a:ext cx="3462300" cy="395340"/>
            </a:xfrm>
            <a:prstGeom prst="rect">
              <a:avLst/>
            </a:prstGeom>
            <a:noFill/>
          </p:spPr>
          <p:txBody>
            <a:bodyPr wrap="square" rtlCol="0">
              <a:spAutoFit/>
            </a:bodyPr>
            <a:lstStyle/>
            <a:p>
              <a:pPr algn="r"/>
              <a:r>
                <a:rPr lang="zh-CN" altLang="en-US" sz="210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内容创建行为</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6" name="Group 14"/>
          <p:cNvGrpSpPr/>
          <p:nvPr/>
        </p:nvGrpSpPr>
        <p:grpSpPr>
          <a:xfrm>
            <a:off x="3658291" y="2521987"/>
            <a:ext cx="3697732" cy="931507"/>
            <a:chOff x="3469030" y="2409031"/>
            <a:chExt cx="3506431" cy="883315"/>
          </a:xfrm>
        </p:grpSpPr>
        <p:sp>
          <p:nvSpPr>
            <p:cNvPr id="57" name="TextBox 72"/>
            <p:cNvSpPr txBox="1"/>
            <p:nvPr/>
          </p:nvSpPr>
          <p:spPr>
            <a:xfrm>
              <a:off x="3469030" y="2835352"/>
              <a:ext cx="3506431" cy="456994"/>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用户可以在社交网络上执行各种各样的行为，例如浏览，点击，分享，点赞，收藏等。</a:t>
              </a:r>
            </a:p>
          </p:txBody>
        </p:sp>
        <p:sp>
          <p:nvSpPr>
            <p:cNvPr id="58" name="TextBox 73"/>
            <p:cNvSpPr txBox="1"/>
            <p:nvPr/>
          </p:nvSpPr>
          <p:spPr>
            <a:xfrm>
              <a:off x="3469030" y="2409031"/>
              <a:ext cx="3462300" cy="395340"/>
            </a:xfrm>
            <a:prstGeom prst="rect">
              <a:avLst/>
            </a:prstGeom>
            <a:noFill/>
          </p:spPr>
          <p:txBody>
            <a:bodyPr wrap="square" rtlCol="0">
              <a:spAutoFit/>
            </a:bodyPr>
            <a:lstStyle/>
            <a:p>
              <a:pPr algn="r"/>
              <a:r>
                <a:rPr lang="zh-CN" altLang="en-US" sz="210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一般使用行为</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2" name="Group 80"/>
          <p:cNvGrpSpPr/>
          <p:nvPr/>
        </p:nvGrpSpPr>
        <p:grpSpPr>
          <a:xfrm flipH="1">
            <a:off x="6554679" y="4144294"/>
            <a:ext cx="2059374" cy="519752"/>
            <a:chOff x="2756450" y="2662215"/>
            <a:chExt cx="1952833" cy="492863"/>
          </a:xfrm>
        </p:grpSpPr>
        <p:grpSp>
          <p:nvGrpSpPr>
            <p:cNvPr id="63" name="Group 81"/>
            <p:cNvGrpSpPr/>
            <p:nvPr/>
          </p:nvGrpSpPr>
          <p:grpSpPr>
            <a:xfrm>
              <a:off x="2756450" y="2757465"/>
              <a:ext cx="1775413" cy="397613"/>
              <a:chOff x="2756450" y="2757465"/>
              <a:chExt cx="1775413" cy="397613"/>
            </a:xfrm>
          </p:grpSpPr>
          <p:cxnSp>
            <p:nvCxnSpPr>
              <p:cNvPr id="65" name="Straight Connector 83"/>
              <p:cNvCxnSpPr/>
              <p:nvPr/>
            </p:nvCxnSpPr>
            <p:spPr>
              <a:xfrm flipH="1">
                <a:off x="2756450" y="2757465"/>
                <a:ext cx="1216648" cy="39761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84"/>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Oval 82"/>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7" name="Group 86"/>
          <p:cNvGrpSpPr/>
          <p:nvPr/>
        </p:nvGrpSpPr>
        <p:grpSpPr>
          <a:xfrm flipH="1">
            <a:off x="8283681" y="2918311"/>
            <a:ext cx="1483918" cy="698015"/>
            <a:chOff x="3302135" y="2662215"/>
            <a:chExt cx="1407148" cy="661903"/>
          </a:xfrm>
        </p:grpSpPr>
        <p:cxnSp>
          <p:nvCxnSpPr>
            <p:cNvPr id="68" name="Straight Connector 89"/>
            <p:cNvCxnSpPr>
              <a:stCxn id="69" idx="2"/>
            </p:cNvCxnSpPr>
            <p:nvPr/>
          </p:nvCxnSpPr>
          <p:spPr>
            <a:xfrm flipH="1">
              <a:off x="3302135" y="2757465"/>
              <a:ext cx="1216648" cy="56665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9" name="Oval 88"/>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Group 10"/>
          <p:cNvGrpSpPr/>
          <p:nvPr/>
        </p:nvGrpSpPr>
        <p:grpSpPr>
          <a:xfrm>
            <a:off x="7436381" y="2649679"/>
            <a:ext cx="776434" cy="776434"/>
            <a:chOff x="7051661" y="2512363"/>
            <a:chExt cx="736265" cy="736265"/>
          </a:xfrm>
        </p:grpSpPr>
        <p:sp>
          <p:nvSpPr>
            <p:cNvPr id="74" name="Oval 68"/>
            <p:cNvSpPr/>
            <p:nvPr/>
          </p:nvSpPr>
          <p:spPr>
            <a:xfrm>
              <a:off x="7051661" y="251236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5" name="Group 104"/>
            <p:cNvGrpSpPr/>
            <p:nvPr/>
          </p:nvGrpSpPr>
          <p:grpSpPr>
            <a:xfrm>
              <a:off x="7231041" y="2719950"/>
              <a:ext cx="377503" cy="353205"/>
              <a:chOff x="6964363" y="2108200"/>
              <a:chExt cx="690562" cy="646113"/>
            </a:xfrm>
            <a:solidFill>
              <a:schemeClr val="bg1"/>
            </a:solidFill>
          </p:grpSpPr>
          <p:sp>
            <p:nvSpPr>
              <p:cNvPr id="76"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8" name="Group 9"/>
          <p:cNvGrpSpPr/>
          <p:nvPr/>
        </p:nvGrpSpPr>
        <p:grpSpPr>
          <a:xfrm>
            <a:off x="5737631" y="3931841"/>
            <a:ext cx="776434" cy="776434"/>
            <a:chOff x="5440796" y="3728193"/>
            <a:chExt cx="736265" cy="736265"/>
          </a:xfrm>
        </p:grpSpPr>
        <p:sp>
          <p:nvSpPr>
            <p:cNvPr id="79" name="Oval 62"/>
            <p:cNvSpPr/>
            <p:nvPr/>
          </p:nvSpPr>
          <p:spPr>
            <a:xfrm>
              <a:off x="5440796" y="372819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96"/>
            <p:cNvSpPr>
              <a:spLocks noEditPoints="1"/>
            </p:cNvSpPr>
            <p:nvPr/>
          </p:nvSpPr>
          <p:spPr bwMode="auto">
            <a:xfrm>
              <a:off x="5622159" y="3929564"/>
              <a:ext cx="369270" cy="368421"/>
            </a:xfrm>
            <a:custGeom>
              <a:avLst/>
              <a:gdLst>
                <a:gd name="T0" fmla="*/ 13537 w 16094"/>
                <a:gd name="T1" fmla="*/ 6059 h 16058"/>
                <a:gd name="T2" fmla="*/ 13105 w 16094"/>
                <a:gd name="T3" fmla="*/ 4843 h 16058"/>
                <a:gd name="T4" fmla="*/ 12309 w 16094"/>
                <a:gd name="T5" fmla="*/ 3778 h 16058"/>
                <a:gd name="T6" fmla="*/ 11103 w 16094"/>
                <a:gd name="T7" fmla="*/ 2914 h 16058"/>
                <a:gd name="T8" fmla="*/ 9730 w 16094"/>
                <a:gd name="T9" fmla="*/ 2510 h 16058"/>
                <a:gd name="T10" fmla="*/ 10548 w 16094"/>
                <a:gd name="T11" fmla="*/ 1344 h 16058"/>
                <a:gd name="T12" fmla="*/ 11273 w 16094"/>
                <a:gd name="T13" fmla="*/ 1058 h 16058"/>
                <a:gd name="T14" fmla="*/ 12175 w 16094"/>
                <a:gd name="T15" fmla="*/ 1030 h 16058"/>
                <a:gd name="T16" fmla="*/ 13215 w 16094"/>
                <a:gd name="T17" fmla="*/ 1370 h 16058"/>
                <a:gd name="T18" fmla="*/ 14130 w 16094"/>
                <a:gd name="T19" fmla="*/ 2061 h 16058"/>
                <a:gd name="T20" fmla="*/ 14752 w 16094"/>
                <a:gd name="T21" fmla="*/ 2927 h 16058"/>
                <a:gd name="T22" fmla="*/ 15061 w 16094"/>
                <a:gd name="T23" fmla="*/ 3885 h 16058"/>
                <a:gd name="T24" fmla="*/ 15035 w 16094"/>
                <a:gd name="T25" fmla="*/ 4794 h 16058"/>
                <a:gd name="T26" fmla="*/ 14704 w 16094"/>
                <a:gd name="T27" fmla="*/ 5577 h 16058"/>
                <a:gd name="T28" fmla="*/ 4429 w 16094"/>
                <a:gd name="T29" fmla="*/ 13990 h 16058"/>
                <a:gd name="T30" fmla="*/ 4128 w 16094"/>
                <a:gd name="T31" fmla="*/ 13119 h 16058"/>
                <a:gd name="T32" fmla="*/ 3522 w 16094"/>
                <a:gd name="T33" fmla="*/ 12349 h 16058"/>
                <a:gd name="T34" fmla="*/ 2735 w 16094"/>
                <a:gd name="T35" fmla="*/ 11832 h 16058"/>
                <a:gd name="T36" fmla="*/ 1857 w 16094"/>
                <a:gd name="T37" fmla="*/ 11600 h 16058"/>
                <a:gd name="T38" fmla="*/ 2349 w 16094"/>
                <a:gd name="T39" fmla="*/ 9539 h 16058"/>
                <a:gd name="T40" fmla="*/ 3383 w 16094"/>
                <a:gd name="T41" fmla="*/ 9051 h 16058"/>
                <a:gd name="T42" fmla="*/ 5065 w 16094"/>
                <a:gd name="T43" fmla="*/ 9305 h 16058"/>
                <a:gd name="T44" fmla="*/ 6529 w 16094"/>
                <a:gd name="T45" fmla="*/ 10574 h 16058"/>
                <a:gd name="T46" fmla="*/ 7057 w 16094"/>
                <a:gd name="T47" fmla="*/ 12341 h 16058"/>
                <a:gd name="T48" fmla="*/ 6481 w 16094"/>
                <a:gd name="T49" fmla="*/ 13816 h 16058"/>
                <a:gd name="T50" fmla="*/ 1899 w 16094"/>
                <a:gd name="T51" fmla="*/ 15034 h 16058"/>
                <a:gd name="T52" fmla="*/ 1430 w 16094"/>
                <a:gd name="T53" fmla="*/ 14978 h 16058"/>
                <a:gd name="T54" fmla="*/ 1080 w 16094"/>
                <a:gd name="T55" fmla="*/ 14626 h 16058"/>
                <a:gd name="T56" fmla="*/ 1037 w 16094"/>
                <a:gd name="T57" fmla="*/ 14110 h 16058"/>
                <a:gd name="T58" fmla="*/ 2133 w 16094"/>
                <a:gd name="T59" fmla="*/ 12161 h 16058"/>
                <a:gd name="T60" fmla="*/ 2879 w 16094"/>
                <a:gd name="T61" fmla="*/ 12483 h 16058"/>
                <a:gd name="T62" fmla="*/ 3517 w 16094"/>
                <a:gd name="T63" fmla="*/ 13089 h 16058"/>
                <a:gd name="T64" fmla="*/ 3887 w 16094"/>
                <a:gd name="T65" fmla="*/ 13837 h 16058"/>
                <a:gd name="T66" fmla="*/ 5275 w 16094"/>
                <a:gd name="T67" fmla="*/ 8311 h 16058"/>
                <a:gd name="T68" fmla="*/ 4471 w 16094"/>
                <a:gd name="T69" fmla="*/ 8075 h 16058"/>
                <a:gd name="T70" fmla="*/ 3832 w 16094"/>
                <a:gd name="T71" fmla="*/ 8011 h 16058"/>
                <a:gd name="T72" fmla="*/ 8544 w 16094"/>
                <a:gd name="T73" fmla="*/ 3613 h 16058"/>
                <a:gd name="T74" fmla="*/ 9615 w 16094"/>
                <a:gd name="T75" fmla="*/ 3512 h 16058"/>
                <a:gd name="T76" fmla="*/ 7177 w 16094"/>
                <a:gd name="T77" fmla="*/ 9768 h 16058"/>
                <a:gd name="T78" fmla="*/ 6475 w 16094"/>
                <a:gd name="T79" fmla="*/ 9029 h 16058"/>
                <a:gd name="T80" fmla="*/ 10683 w 16094"/>
                <a:gd name="T81" fmla="*/ 3831 h 16058"/>
                <a:gd name="T82" fmla="*/ 11597 w 16094"/>
                <a:gd name="T83" fmla="*/ 4487 h 16058"/>
                <a:gd name="T84" fmla="*/ 12178 w 16094"/>
                <a:gd name="T85" fmla="*/ 5258 h 16058"/>
                <a:gd name="T86" fmla="*/ 7882 w 16094"/>
                <a:gd name="T87" fmla="*/ 11105 h 16058"/>
                <a:gd name="T88" fmla="*/ 12576 w 16094"/>
                <a:gd name="T89" fmla="*/ 6482 h 16058"/>
                <a:gd name="T90" fmla="*/ 12439 w 16094"/>
                <a:gd name="T91" fmla="*/ 7635 h 16058"/>
                <a:gd name="T92" fmla="*/ 11948 w 16094"/>
                <a:gd name="T93" fmla="*/ 8406 h 16058"/>
                <a:gd name="T94" fmla="*/ 14463 w 16094"/>
                <a:gd name="T95" fmla="*/ 1003 h 16058"/>
                <a:gd name="T96" fmla="*/ 13190 w 16094"/>
                <a:gd name="T97" fmla="*/ 260 h 16058"/>
                <a:gd name="T98" fmla="*/ 11795 w 16094"/>
                <a:gd name="T99" fmla="*/ 0 h 16058"/>
                <a:gd name="T100" fmla="*/ 10660 w 16094"/>
                <a:gd name="T101" fmla="*/ 187 h 16058"/>
                <a:gd name="T102" fmla="*/ 9684 w 16094"/>
                <a:gd name="T103" fmla="*/ 727 h 16058"/>
                <a:gd name="T104" fmla="*/ 1704 w 16094"/>
                <a:gd name="T105" fmla="*/ 8728 h 16058"/>
                <a:gd name="T106" fmla="*/ 1279 w 16094"/>
                <a:gd name="T107" fmla="*/ 9454 h 16058"/>
                <a:gd name="T108" fmla="*/ 0 w 16094"/>
                <a:gd name="T109" fmla="*/ 14302 h 16058"/>
                <a:gd name="T110" fmla="*/ 402 w 16094"/>
                <a:gd name="T111" fmla="*/ 15419 h 16058"/>
                <a:gd name="T112" fmla="*/ 1407 w 16094"/>
                <a:gd name="T113" fmla="*/ 16022 h 16058"/>
                <a:gd name="T114" fmla="*/ 2275 w 16094"/>
                <a:gd name="T115" fmla="*/ 15980 h 16058"/>
                <a:gd name="T116" fmla="*/ 7227 w 16094"/>
                <a:gd name="T117" fmla="*/ 14541 h 16058"/>
                <a:gd name="T118" fmla="*/ 15901 w 16094"/>
                <a:gd name="T119" fmla="*/ 5421 h 16058"/>
                <a:gd name="T120" fmla="*/ 15857 w 16094"/>
                <a:gd name="T121" fmla="*/ 2953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94" h="16058">
                  <a:moveTo>
                    <a:pt x="14431" y="5907"/>
                  </a:moveTo>
                  <a:lnTo>
                    <a:pt x="13584" y="6759"/>
                  </a:lnTo>
                  <a:lnTo>
                    <a:pt x="13585" y="6717"/>
                  </a:lnTo>
                  <a:lnTo>
                    <a:pt x="13586" y="6675"/>
                  </a:lnTo>
                  <a:lnTo>
                    <a:pt x="13588" y="6633"/>
                  </a:lnTo>
                  <a:lnTo>
                    <a:pt x="13590" y="6591"/>
                  </a:lnTo>
                  <a:lnTo>
                    <a:pt x="13591" y="6549"/>
                  </a:lnTo>
                  <a:lnTo>
                    <a:pt x="13591" y="6507"/>
                  </a:lnTo>
                  <a:lnTo>
                    <a:pt x="13590" y="6464"/>
                  </a:lnTo>
                  <a:lnTo>
                    <a:pt x="13587" y="6420"/>
                  </a:lnTo>
                  <a:lnTo>
                    <a:pt x="13578" y="6330"/>
                  </a:lnTo>
                  <a:lnTo>
                    <a:pt x="13566" y="6240"/>
                  </a:lnTo>
                  <a:lnTo>
                    <a:pt x="13553" y="6148"/>
                  </a:lnTo>
                  <a:lnTo>
                    <a:pt x="13537" y="6059"/>
                  </a:lnTo>
                  <a:lnTo>
                    <a:pt x="13520" y="5969"/>
                  </a:lnTo>
                  <a:lnTo>
                    <a:pt x="13500" y="5879"/>
                  </a:lnTo>
                  <a:lnTo>
                    <a:pt x="13478" y="5790"/>
                  </a:lnTo>
                  <a:lnTo>
                    <a:pt x="13453" y="5702"/>
                  </a:lnTo>
                  <a:lnTo>
                    <a:pt x="13427" y="5613"/>
                  </a:lnTo>
                  <a:lnTo>
                    <a:pt x="13400" y="5525"/>
                  </a:lnTo>
                  <a:lnTo>
                    <a:pt x="13370" y="5439"/>
                  </a:lnTo>
                  <a:lnTo>
                    <a:pt x="13338" y="5351"/>
                  </a:lnTo>
                  <a:lnTo>
                    <a:pt x="13305" y="5265"/>
                  </a:lnTo>
                  <a:lnTo>
                    <a:pt x="13268" y="5180"/>
                  </a:lnTo>
                  <a:lnTo>
                    <a:pt x="13230" y="5094"/>
                  </a:lnTo>
                  <a:lnTo>
                    <a:pt x="13191" y="5010"/>
                  </a:lnTo>
                  <a:lnTo>
                    <a:pt x="13150" y="4927"/>
                  </a:lnTo>
                  <a:lnTo>
                    <a:pt x="13105" y="4843"/>
                  </a:lnTo>
                  <a:lnTo>
                    <a:pt x="13060" y="4761"/>
                  </a:lnTo>
                  <a:lnTo>
                    <a:pt x="13014" y="4680"/>
                  </a:lnTo>
                  <a:lnTo>
                    <a:pt x="12965" y="4600"/>
                  </a:lnTo>
                  <a:lnTo>
                    <a:pt x="12913" y="4520"/>
                  </a:lnTo>
                  <a:lnTo>
                    <a:pt x="12861" y="4441"/>
                  </a:lnTo>
                  <a:lnTo>
                    <a:pt x="12807" y="4364"/>
                  </a:lnTo>
                  <a:lnTo>
                    <a:pt x="12750" y="4286"/>
                  </a:lnTo>
                  <a:lnTo>
                    <a:pt x="12692" y="4210"/>
                  </a:lnTo>
                  <a:lnTo>
                    <a:pt x="12633" y="4136"/>
                  </a:lnTo>
                  <a:lnTo>
                    <a:pt x="12571" y="4062"/>
                  </a:lnTo>
                  <a:lnTo>
                    <a:pt x="12508" y="3989"/>
                  </a:lnTo>
                  <a:lnTo>
                    <a:pt x="12443" y="3917"/>
                  </a:lnTo>
                  <a:lnTo>
                    <a:pt x="12376" y="3847"/>
                  </a:lnTo>
                  <a:lnTo>
                    <a:pt x="12309" y="3778"/>
                  </a:lnTo>
                  <a:lnTo>
                    <a:pt x="12230" y="3701"/>
                  </a:lnTo>
                  <a:lnTo>
                    <a:pt x="12152" y="3628"/>
                  </a:lnTo>
                  <a:lnTo>
                    <a:pt x="12071" y="3557"/>
                  </a:lnTo>
                  <a:lnTo>
                    <a:pt x="11989" y="3487"/>
                  </a:lnTo>
                  <a:lnTo>
                    <a:pt x="11905" y="3419"/>
                  </a:lnTo>
                  <a:lnTo>
                    <a:pt x="11821" y="3354"/>
                  </a:lnTo>
                  <a:lnTo>
                    <a:pt x="11735" y="3292"/>
                  </a:lnTo>
                  <a:lnTo>
                    <a:pt x="11648" y="3231"/>
                  </a:lnTo>
                  <a:lnTo>
                    <a:pt x="11560" y="3172"/>
                  </a:lnTo>
                  <a:lnTo>
                    <a:pt x="11471" y="3116"/>
                  </a:lnTo>
                  <a:lnTo>
                    <a:pt x="11380" y="3062"/>
                  </a:lnTo>
                  <a:lnTo>
                    <a:pt x="11289" y="3010"/>
                  </a:lnTo>
                  <a:lnTo>
                    <a:pt x="11196" y="2961"/>
                  </a:lnTo>
                  <a:lnTo>
                    <a:pt x="11103" y="2914"/>
                  </a:lnTo>
                  <a:lnTo>
                    <a:pt x="11009" y="2868"/>
                  </a:lnTo>
                  <a:lnTo>
                    <a:pt x="10913" y="2826"/>
                  </a:lnTo>
                  <a:lnTo>
                    <a:pt x="10818" y="2786"/>
                  </a:lnTo>
                  <a:lnTo>
                    <a:pt x="10721" y="2749"/>
                  </a:lnTo>
                  <a:lnTo>
                    <a:pt x="10625" y="2714"/>
                  </a:lnTo>
                  <a:lnTo>
                    <a:pt x="10527" y="2681"/>
                  </a:lnTo>
                  <a:lnTo>
                    <a:pt x="10429" y="2651"/>
                  </a:lnTo>
                  <a:lnTo>
                    <a:pt x="10330" y="2622"/>
                  </a:lnTo>
                  <a:lnTo>
                    <a:pt x="10231" y="2597"/>
                  </a:lnTo>
                  <a:lnTo>
                    <a:pt x="10132" y="2574"/>
                  </a:lnTo>
                  <a:lnTo>
                    <a:pt x="10031" y="2554"/>
                  </a:lnTo>
                  <a:lnTo>
                    <a:pt x="9932" y="2537"/>
                  </a:lnTo>
                  <a:lnTo>
                    <a:pt x="9831" y="2522"/>
                  </a:lnTo>
                  <a:lnTo>
                    <a:pt x="9730" y="2510"/>
                  </a:lnTo>
                  <a:lnTo>
                    <a:pt x="9630" y="2500"/>
                  </a:lnTo>
                  <a:lnTo>
                    <a:pt x="9529" y="2493"/>
                  </a:lnTo>
                  <a:lnTo>
                    <a:pt x="9428" y="2489"/>
                  </a:lnTo>
                  <a:lnTo>
                    <a:pt x="9327" y="2487"/>
                  </a:lnTo>
                  <a:lnTo>
                    <a:pt x="10160" y="1649"/>
                  </a:lnTo>
                  <a:lnTo>
                    <a:pt x="10199" y="1611"/>
                  </a:lnTo>
                  <a:lnTo>
                    <a:pt x="10240" y="1574"/>
                  </a:lnTo>
                  <a:lnTo>
                    <a:pt x="10282" y="1538"/>
                  </a:lnTo>
                  <a:lnTo>
                    <a:pt x="10324" y="1502"/>
                  </a:lnTo>
                  <a:lnTo>
                    <a:pt x="10367" y="1468"/>
                  </a:lnTo>
                  <a:lnTo>
                    <a:pt x="10411" y="1435"/>
                  </a:lnTo>
                  <a:lnTo>
                    <a:pt x="10456" y="1404"/>
                  </a:lnTo>
                  <a:lnTo>
                    <a:pt x="10502" y="1373"/>
                  </a:lnTo>
                  <a:lnTo>
                    <a:pt x="10548" y="1344"/>
                  </a:lnTo>
                  <a:lnTo>
                    <a:pt x="10596" y="1316"/>
                  </a:lnTo>
                  <a:lnTo>
                    <a:pt x="10644" y="1289"/>
                  </a:lnTo>
                  <a:lnTo>
                    <a:pt x="10692" y="1263"/>
                  </a:lnTo>
                  <a:lnTo>
                    <a:pt x="10742" y="1237"/>
                  </a:lnTo>
                  <a:lnTo>
                    <a:pt x="10793" y="1214"/>
                  </a:lnTo>
                  <a:lnTo>
                    <a:pt x="10843" y="1192"/>
                  </a:lnTo>
                  <a:lnTo>
                    <a:pt x="10894" y="1171"/>
                  </a:lnTo>
                  <a:lnTo>
                    <a:pt x="10947" y="1151"/>
                  </a:lnTo>
                  <a:lnTo>
                    <a:pt x="11000" y="1132"/>
                  </a:lnTo>
                  <a:lnTo>
                    <a:pt x="11053" y="1115"/>
                  </a:lnTo>
                  <a:lnTo>
                    <a:pt x="11108" y="1099"/>
                  </a:lnTo>
                  <a:lnTo>
                    <a:pt x="11162" y="1084"/>
                  </a:lnTo>
                  <a:lnTo>
                    <a:pt x="11217" y="1070"/>
                  </a:lnTo>
                  <a:lnTo>
                    <a:pt x="11273" y="1058"/>
                  </a:lnTo>
                  <a:lnTo>
                    <a:pt x="11329" y="1046"/>
                  </a:lnTo>
                  <a:lnTo>
                    <a:pt x="11386" y="1037"/>
                  </a:lnTo>
                  <a:lnTo>
                    <a:pt x="11444" y="1028"/>
                  </a:lnTo>
                  <a:lnTo>
                    <a:pt x="11501" y="1021"/>
                  </a:lnTo>
                  <a:lnTo>
                    <a:pt x="11559" y="1015"/>
                  </a:lnTo>
                  <a:lnTo>
                    <a:pt x="11618" y="1010"/>
                  </a:lnTo>
                  <a:lnTo>
                    <a:pt x="11676" y="1007"/>
                  </a:lnTo>
                  <a:lnTo>
                    <a:pt x="11735" y="1005"/>
                  </a:lnTo>
                  <a:lnTo>
                    <a:pt x="11795" y="1004"/>
                  </a:lnTo>
                  <a:lnTo>
                    <a:pt x="11871" y="1005"/>
                  </a:lnTo>
                  <a:lnTo>
                    <a:pt x="11947" y="1008"/>
                  </a:lnTo>
                  <a:lnTo>
                    <a:pt x="12023" y="1014"/>
                  </a:lnTo>
                  <a:lnTo>
                    <a:pt x="12098" y="1021"/>
                  </a:lnTo>
                  <a:lnTo>
                    <a:pt x="12175" y="1030"/>
                  </a:lnTo>
                  <a:lnTo>
                    <a:pt x="12251" y="1042"/>
                  </a:lnTo>
                  <a:lnTo>
                    <a:pt x="12327" y="1055"/>
                  </a:lnTo>
                  <a:lnTo>
                    <a:pt x="12402" y="1071"/>
                  </a:lnTo>
                  <a:lnTo>
                    <a:pt x="12478" y="1088"/>
                  </a:lnTo>
                  <a:lnTo>
                    <a:pt x="12553" y="1108"/>
                  </a:lnTo>
                  <a:lnTo>
                    <a:pt x="12629" y="1129"/>
                  </a:lnTo>
                  <a:lnTo>
                    <a:pt x="12703" y="1153"/>
                  </a:lnTo>
                  <a:lnTo>
                    <a:pt x="12777" y="1178"/>
                  </a:lnTo>
                  <a:lnTo>
                    <a:pt x="12852" y="1205"/>
                  </a:lnTo>
                  <a:lnTo>
                    <a:pt x="12925" y="1234"/>
                  </a:lnTo>
                  <a:lnTo>
                    <a:pt x="12999" y="1266"/>
                  </a:lnTo>
                  <a:lnTo>
                    <a:pt x="13071" y="1299"/>
                  </a:lnTo>
                  <a:lnTo>
                    <a:pt x="13144" y="1334"/>
                  </a:lnTo>
                  <a:lnTo>
                    <a:pt x="13215" y="1370"/>
                  </a:lnTo>
                  <a:lnTo>
                    <a:pt x="13285" y="1408"/>
                  </a:lnTo>
                  <a:lnTo>
                    <a:pt x="13356" y="1448"/>
                  </a:lnTo>
                  <a:lnTo>
                    <a:pt x="13425" y="1490"/>
                  </a:lnTo>
                  <a:lnTo>
                    <a:pt x="13495" y="1535"/>
                  </a:lnTo>
                  <a:lnTo>
                    <a:pt x="13562" y="1580"/>
                  </a:lnTo>
                  <a:lnTo>
                    <a:pt x="13629" y="1627"/>
                  </a:lnTo>
                  <a:lnTo>
                    <a:pt x="13696" y="1676"/>
                  </a:lnTo>
                  <a:lnTo>
                    <a:pt x="13761" y="1727"/>
                  </a:lnTo>
                  <a:lnTo>
                    <a:pt x="13827" y="1779"/>
                  </a:lnTo>
                  <a:lnTo>
                    <a:pt x="13890" y="1834"/>
                  </a:lnTo>
                  <a:lnTo>
                    <a:pt x="13952" y="1889"/>
                  </a:lnTo>
                  <a:lnTo>
                    <a:pt x="14014" y="1946"/>
                  </a:lnTo>
                  <a:lnTo>
                    <a:pt x="14075" y="2005"/>
                  </a:lnTo>
                  <a:lnTo>
                    <a:pt x="14130" y="2061"/>
                  </a:lnTo>
                  <a:lnTo>
                    <a:pt x="14185" y="2119"/>
                  </a:lnTo>
                  <a:lnTo>
                    <a:pt x="14237" y="2177"/>
                  </a:lnTo>
                  <a:lnTo>
                    <a:pt x="14288" y="2235"/>
                  </a:lnTo>
                  <a:lnTo>
                    <a:pt x="14338" y="2295"/>
                  </a:lnTo>
                  <a:lnTo>
                    <a:pt x="14386" y="2356"/>
                  </a:lnTo>
                  <a:lnTo>
                    <a:pt x="14433" y="2417"/>
                  </a:lnTo>
                  <a:lnTo>
                    <a:pt x="14478" y="2478"/>
                  </a:lnTo>
                  <a:lnTo>
                    <a:pt x="14522" y="2540"/>
                  </a:lnTo>
                  <a:lnTo>
                    <a:pt x="14564" y="2603"/>
                  </a:lnTo>
                  <a:lnTo>
                    <a:pt x="14605" y="2667"/>
                  </a:lnTo>
                  <a:lnTo>
                    <a:pt x="14644" y="2731"/>
                  </a:lnTo>
                  <a:lnTo>
                    <a:pt x="14682" y="2796"/>
                  </a:lnTo>
                  <a:lnTo>
                    <a:pt x="14718" y="2861"/>
                  </a:lnTo>
                  <a:lnTo>
                    <a:pt x="14752" y="2927"/>
                  </a:lnTo>
                  <a:lnTo>
                    <a:pt x="14785" y="2993"/>
                  </a:lnTo>
                  <a:lnTo>
                    <a:pt x="14816" y="3060"/>
                  </a:lnTo>
                  <a:lnTo>
                    <a:pt x="14846" y="3126"/>
                  </a:lnTo>
                  <a:lnTo>
                    <a:pt x="14874" y="3195"/>
                  </a:lnTo>
                  <a:lnTo>
                    <a:pt x="14900" y="3262"/>
                  </a:lnTo>
                  <a:lnTo>
                    <a:pt x="14925" y="3330"/>
                  </a:lnTo>
                  <a:lnTo>
                    <a:pt x="14948" y="3398"/>
                  </a:lnTo>
                  <a:lnTo>
                    <a:pt x="14969" y="3468"/>
                  </a:lnTo>
                  <a:lnTo>
                    <a:pt x="14988" y="3537"/>
                  </a:lnTo>
                  <a:lnTo>
                    <a:pt x="15007" y="3606"/>
                  </a:lnTo>
                  <a:lnTo>
                    <a:pt x="15023" y="3675"/>
                  </a:lnTo>
                  <a:lnTo>
                    <a:pt x="15038" y="3746"/>
                  </a:lnTo>
                  <a:lnTo>
                    <a:pt x="15050" y="3816"/>
                  </a:lnTo>
                  <a:lnTo>
                    <a:pt x="15061" y="3885"/>
                  </a:lnTo>
                  <a:lnTo>
                    <a:pt x="15070" y="3955"/>
                  </a:lnTo>
                  <a:lnTo>
                    <a:pt x="15078" y="4026"/>
                  </a:lnTo>
                  <a:lnTo>
                    <a:pt x="15084" y="4097"/>
                  </a:lnTo>
                  <a:lnTo>
                    <a:pt x="15087" y="4162"/>
                  </a:lnTo>
                  <a:lnTo>
                    <a:pt x="15089" y="4227"/>
                  </a:lnTo>
                  <a:lnTo>
                    <a:pt x="15089" y="4292"/>
                  </a:lnTo>
                  <a:lnTo>
                    <a:pt x="15088" y="4357"/>
                  </a:lnTo>
                  <a:lnTo>
                    <a:pt x="15085" y="4420"/>
                  </a:lnTo>
                  <a:lnTo>
                    <a:pt x="15081" y="4484"/>
                  </a:lnTo>
                  <a:lnTo>
                    <a:pt x="15075" y="4546"/>
                  </a:lnTo>
                  <a:lnTo>
                    <a:pt x="15067" y="4610"/>
                  </a:lnTo>
                  <a:lnTo>
                    <a:pt x="15058" y="4672"/>
                  </a:lnTo>
                  <a:lnTo>
                    <a:pt x="15048" y="4733"/>
                  </a:lnTo>
                  <a:lnTo>
                    <a:pt x="15035" y="4794"/>
                  </a:lnTo>
                  <a:lnTo>
                    <a:pt x="15022" y="4855"/>
                  </a:lnTo>
                  <a:lnTo>
                    <a:pt x="15006" y="4914"/>
                  </a:lnTo>
                  <a:lnTo>
                    <a:pt x="14989" y="4973"/>
                  </a:lnTo>
                  <a:lnTo>
                    <a:pt x="14970" y="5032"/>
                  </a:lnTo>
                  <a:lnTo>
                    <a:pt x="14950" y="5089"/>
                  </a:lnTo>
                  <a:lnTo>
                    <a:pt x="14929" y="5147"/>
                  </a:lnTo>
                  <a:lnTo>
                    <a:pt x="14906" y="5203"/>
                  </a:lnTo>
                  <a:lnTo>
                    <a:pt x="14882" y="5259"/>
                  </a:lnTo>
                  <a:lnTo>
                    <a:pt x="14856" y="5314"/>
                  </a:lnTo>
                  <a:lnTo>
                    <a:pt x="14829" y="5368"/>
                  </a:lnTo>
                  <a:lnTo>
                    <a:pt x="14799" y="5422"/>
                  </a:lnTo>
                  <a:lnTo>
                    <a:pt x="14769" y="5474"/>
                  </a:lnTo>
                  <a:lnTo>
                    <a:pt x="14737" y="5526"/>
                  </a:lnTo>
                  <a:lnTo>
                    <a:pt x="14704" y="5577"/>
                  </a:lnTo>
                  <a:lnTo>
                    <a:pt x="14670" y="5627"/>
                  </a:lnTo>
                  <a:lnTo>
                    <a:pt x="14633" y="5675"/>
                  </a:lnTo>
                  <a:lnTo>
                    <a:pt x="14595" y="5724"/>
                  </a:lnTo>
                  <a:lnTo>
                    <a:pt x="14557" y="5772"/>
                  </a:lnTo>
                  <a:lnTo>
                    <a:pt x="14516" y="5818"/>
                  </a:lnTo>
                  <a:lnTo>
                    <a:pt x="14474" y="5863"/>
                  </a:lnTo>
                  <a:lnTo>
                    <a:pt x="14431" y="5907"/>
                  </a:lnTo>
                  <a:close/>
                  <a:moveTo>
                    <a:pt x="4463" y="14370"/>
                  </a:moveTo>
                  <a:lnTo>
                    <a:pt x="4461" y="14307"/>
                  </a:lnTo>
                  <a:lnTo>
                    <a:pt x="4458" y="14243"/>
                  </a:lnTo>
                  <a:lnTo>
                    <a:pt x="4453" y="14180"/>
                  </a:lnTo>
                  <a:lnTo>
                    <a:pt x="4446" y="14117"/>
                  </a:lnTo>
                  <a:lnTo>
                    <a:pt x="4438" y="14053"/>
                  </a:lnTo>
                  <a:lnTo>
                    <a:pt x="4429" y="13990"/>
                  </a:lnTo>
                  <a:lnTo>
                    <a:pt x="4417" y="13926"/>
                  </a:lnTo>
                  <a:lnTo>
                    <a:pt x="4405" y="13863"/>
                  </a:lnTo>
                  <a:lnTo>
                    <a:pt x="4391" y="13800"/>
                  </a:lnTo>
                  <a:lnTo>
                    <a:pt x="4375" y="13737"/>
                  </a:lnTo>
                  <a:lnTo>
                    <a:pt x="4357" y="13673"/>
                  </a:lnTo>
                  <a:lnTo>
                    <a:pt x="4338" y="13610"/>
                  </a:lnTo>
                  <a:lnTo>
                    <a:pt x="4317" y="13548"/>
                  </a:lnTo>
                  <a:lnTo>
                    <a:pt x="4295" y="13486"/>
                  </a:lnTo>
                  <a:lnTo>
                    <a:pt x="4271" y="13423"/>
                  </a:lnTo>
                  <a:lnTo>
                    <a:pt x="4246" y="13362"/>
                  </a:lnTo>
                  <a:lnTo>
                    <a:pt x="4219" y="13300"/>
                  </a:lnTo>
                  <a:lnTo>
                    <a:pt x="4191" y="13240"/>
                  </a:lnTo>
                  <a:lnTo>
                    <a:pt x="4161" y="13179"/>
                  </a:lnTo>
                  <a:lnTo>
                    <a:pt x="4128" y="13119"/>
                  </a:lnTo>
                  <a:lnTo>
                    <a:pt x="4095" y="13059"/>
                  </a:lnTo>
                  <a:lnTo>
                    <a:pt x="4060" y="13000"/>
                  </a:lnTo>
                  <a:lnTo>
                    <a:pt x="4024" y="12942"/>
                  </a:lnTo>
                  <a:lnTo>
                    <a:pt x="3986" y="12884"/>
                  </a:lnTo>
                  <a:lnTo>
                    <a:pt x="3946" y="12826"/>
                  </a:lnTo>
                  <a:lnTo>
                    <a:pt x="3905" y="12769"/>
                  </a:lnTo>
                  <a:lnTo>
                    <a:pt x="3862" y="12714"/>
                  </a:lnTo>
                  <a:lnTo>
                    <a:pt x="3818" y="12658"/>
                  </a:lnTo>
                  <a:lnTo>
                    <a:pt x="3771" y="12604"/>
                  </a:lnTo>
                  <a:lnTo>
                    <a:pt x="3723" y="12549"/>
                  </a:lnTo>
                  <a:lnTo>
                    <a:pt x="3674" y="12497"/>
                  </a:lnTo>
                  <a:lnTo>
                    <a:pt x="3622" y="12445"/>
                  </a:lnTo>
                  <a:lnTo>
                    <a:pt x="3573" y="12396"/>
                  </a:lnTo>
                  <a:lnTo>
                    <a:pt x="3522" y="12349"/>
                  </a:lnTo>
                  <a:lnTo>
                    <a:pt x="3470" y="12303"/>
                  </a:lnTo>
                  <a:lnTo>
                    <a:pt x="3418" y="12258"/>
                  </a:lnTo>
                  <a:lnTo>
                    <a:pt x="3366" y="12215"/>
                  </a:lnTo>
                  <a:lnTo>
                    <a:pt x="3312" y="12174"/>
                  </a:lnTo>
                  <a:lnTo>
                    <a:pt x="3257" y="12133"/>
                  </a:lnTo>
                  <a:lnTo>
                    <a:pt x="3202" y="12094"/>
                  </a:lnTo>
                  <a:lnTo>
                    <a:pt x="3146" y="12057"/>
                  </a:lnTo>
                  <a:lnTo>
                    <a:pt x="3088" y="12020"/>
                  </a:lnTo>
                  <a:lnTo>
                    <a:pt x="3031" y="11985"/>
                  </a:lnTo>
                  <a:lnTo>
                    <a:pt x="2974" y="11952"/>
                  </a:lnTo>
                  <a:lnTo>
                    <a:pt x="2914" y="11920"/>
                  </a:lnTo>
                  <a:lnTo>
                    <a:pt x="2855" y="11889"/>
                  </a:lnTo>
                  <a:lnTo>
                    <a:pt x="2796" y="11860"/>
                  </a:lnTo>
                  <a:lnTo>
                    <a:pt x="2735" y="11832"/>
                  </a:lnTo>
                  <a:lnTo>
                    <a:pt x="2675" y="11806"/>
                  </a:lnTo>
                  <a:lnTo>
                    <a:pt x="2613" y="11781"/>
                  </a:lnTo>
                  <a:lnTo>
                    <a:pt x="2552" y="11757"/>
                  </a:lnTo>
                  <a:lnTo>
                    <a:pt x="2490" y="11735"/>
                  </a:lnTo>
                  <a:lnTo>
                    <a:pt x="2427" y="11715"/>
                  </a:lnTo>
                  <a:lnTo>
                    <a:pt x="2365" y="11696"/>
                  </a:lnTo>
                  <a:lnTo>
                    <a:pt x="2303" y="11679"/>
                  </a:lnTo>
                  <a:lnTo>
                    <a:pt x="2239" y="11663"/>
                  </a:lnTo>
                  <a:lnTo>
                    <a:pt x="2176" y="11648"/>
                  </a:lnTo>
                  <a:lnTo>
                    <a:pt x="2112" y="11636"/>
                  </a:lnTo>
                  <a:lnTo>
                    <a:pt x="2048" y="11625"/>
                  </a:lnTo>
                  <a:lnTo>
                    <a:pt x="1985" y="11615"/>
                  </a:lnTo>
                  <a:lnTo>
                    <a:pt x="1920" y="11607"/>
                  </a:lnTo>
                  <a:lnTo>
                    <a:pt x="1857" y="11600"/>
                  </a:lnTo>
                  <a:lnTo>
                    <a:pt x="1793" y="11595"/>
                  </a:lnTo>
                  <a:lnTo>
                    <a:pt x="1728" y="11592"/>
                  </a:lnTo>
                  <a:lnTo>
                    <a:pt x="2229" y="9781"/>
                  </a:lnTo>
                  <a:lnTo>
                    <a:pt x="2236" y="9759"/>
                  </a:lnTo>
                  <a:lnTo>
                    <a:pt x="2244" y="9736"/>
                  </a:lnTo>
                  <a:lnTo>
                    <a:pt x="2253" y="9714"/>
                  </a:lnTo>
                  <a:lnTo>
                    <a:pt x="2263" y="9692"/>
                  </a:lnTo>
                  <a:lnTo>
                    <a:pt x="2273" y="9670"/>
                  </a:lnTo>
                  <a:lnTo>
                    <a:pt x="2284" y="9648"/>
                  </a:lnTo>
                  <a:lnTo>
                    <a:pt x="2296" y="9626"/>
                  </a:lnTo>
                  <a:lnTo>
                    <a:pt x="2308" y="9604"/>
                  </a:lnTo>
                  <a:lnTo>
                    <a:pt x="2321" y="9583"/>
                  </a:lnTo>
                  <a:lnTo>
                    <a:pt x="2335" y="9561"/>
                  </a:lnTo>
                  <a:lnTo>
                    <a:pt x="2349" y="9539"/>
                  </a:lnTo>
                  <a:lnTo>
                    <a:pt x="2363" y="9518"/>
                  </a:lnTo>
                  <a:lnTo>
                    <a:pt x="2378" y="9498"/>
                  </a:lnTo>
                  <a:lnTo>
                    <a:pt x="2393" y="9478"/>
                  </a:lnTo>
                  <a:lnTo>
                    <a:pt x="2409" y="9458"/>
                  </a:lnTo>
                  <a:lnTo>
                    <a:pt x="2426" y="9438"/>
                  </a:lnTo>
                  <a:lnTo>
                    <a:pt x="2522" y="9374"/>
                  </a:lnTo>
                  <a:lnTo>
                    <a:pt x="2621" y="9314"/>
                  </a:lnTo>
                  <a:lnTo>
                    <a:pt x="2723" y="9260"/>
                  </a:lnTo>
                  <a:lnTo>
                    <a:pt x="2828" y="9211"/>
                  </a:lnTo>
                  <a:lnTo>
                    <a:pt x="2934" y="9169"/>
                  </a:lnTo>
                  <a:lnTo>
                    <a:pt x="3044" y="9131"/>
                  </a:lnTo>
                  <a:lnTo>
                    <a:pt x="3156" y="9099"/>
                  </a:lnTo>
                  <a:lnTo>
                    <a:pt x="3268" y="9072"/>
                  </a:lnTo>
                  <a:lnTo>
                    <a:pt x="3383" y="9051"/>
                  </a:lnTo>
                  <a:lnTo>
                    <a:pt x="3500" y="9034"/>
                  </a:lnTo>
                  <a:lnTo>
                    <a:pt x="3617" y="9024"/>
                  </a:lnTo>
                  <a:lnTo>
                    <a:pt x="3736" y="9018"/>
                  </a:lnTo>
                  <a:lnTo>
                    <a:pt x="3857" y="9018"/>
                  </a:lnTo>
                  <a:lnTo>
                    <a:pt x="3976" y="9023"/>
                  </a:lnTo>
                  <a:lnTo>
                    <a:pt x="4098" y="9033"/>
                  </a:lnTo>
                  <a:lnTo>
                    <a:pt x="4220" y="9049"/>
                  </a:lnTo>
                  <a:lnTo>
                    <a:pt x="4342" y="9070"/>
                  </a:lnTo>
                  <a:lnTo>
                    <a:pt x="4463" y="9096"/>
                  </a:lnTo>
                  <a:lnTo>
                    <a:pt x="4584" y="9127"/>
                  </a:lnTo>
                  <a:lnTo>
                    <a:pt x="4706" y="9164"/>
                  </a:lnTo>
                  <a:lnTo>
                    <a:pt x="4826" y="9206"/>
                  </a:lnTo>
                  <a:lnTo>
                    <a:pt x="4946" y="9252"/>
                  </a:lnTo>
                  <a:lnTo>
                    <a:pt x="5065" y="9305"/>
                  </a:lnTo>
                  <a:lnTo>
                    <a:pt x="5184" y="9363"/>
                  </a:lnTo>
                  <a:lnTo>
                    <a:pt x="5300" y="9425"/>
                  </a:lnTo>
                  <a:lnTo>
                    <a:pt x="5415" y="9493"/>
                  </a:lnTo>
                  <a:lnTo>
                    <a:pt x="5529" y="9566"/>
                  </a:lnTo>
                  <a:lnTo>
                    <a:pt x="5640" y="9644"/>
                  </a:lnTo>
                  <a:lnTo>
                    <a:pt x="5750" y="9727"/>
                  </a:lnTo>
                  <a:lnTo>
                    <a:pt x="5857" y="9815"/>
                  </a:lnTo>
                  <a:lnTo>
                    <a:pt x="5962" y="9909"/>
                  </a:lnTo>
                  <a:lnTo>
                    <a:pt x="6065" y="10007"/>
                  </a:lnTo>
                  <a:lnTo>
                    <a:pt x="6168" y="10115"/>
                  </a:lnTo>
                  <a:lnTo>
                    <a:pt x="6267" y="10226"/>
                  </a:lnTo>
                  <a:lnTo>
                    <a:pt x="6360" y="10339"/>
                  </a:lnTo>
                  <a:lnTo>
                    <a:pt x="6447" y="10456"/>
                  </a:lnTo>
                  <a:lnTo>
                    <a:pt x="6529" y="10574"/>
                  </a:lnTo>
                  <a:lnTo>
                    <a:pt x="6604" y="10695"/>
                  </a:lnTo>
                  <a:lnTo>
                    <a:pt x="6673" y="10816"/>
                  </a:lnTo>
                  <a:lnTo>
                    <a:pt x="6738" y="10941"/>
                  </a:lnTo>
                  <a:lnTo>
                    <a:pt x="6796" y="11065"/>
                  </a:lnTo>
                  <a:lnTo>
                    <a:pt x="6848" y="11191"/>
                  </a:lnTo>
                  <a:lnTo>
                    <a:pt x="6895" y="11318"/>
                  </a:lnTo>
                  <a:lnTo>
                    <a:pt x="6936" y="11446"/>
                  </a:lnTo>
                  <a:lnTo>
                    <a:pt x="6971" y="11574"/>
                  </a:lnTo>
                  <a:lnTo>
                    <a:pt x="7000" y="11702"/>
                  </a:lnTo>
                  <a:lnTo>
                    <a:pt x="7023" y="11831"/>
                  </a:lnTo>
                  <a:lnTo>
                    <a:pt x="7041" y="11959"/>
                  </a:lnTo>
                  <a:lnTo>
                    <a:pt x="7052" y="12087"/>
                  </a:lnTo>
                  <a:lnTo>
                    <a:pt x="7058" y="12214"/>
                  </a:lnTo>
                  <a:lnTo>
                    <a:pt x="7057" y="12341"/>
                  </a:lnTo>
                  <a:lnTo>
                    <a:pt x="7051" y="12466"/>
                  </a:lnTo>
                  <a:lnTo>
                    <a:pt x="7039" y="12589"/>
                  </a:lnTo>
                  <a:lnTo>
                    <a:pt x="7019" y="12712"/>
                  </a:lnTo>
                  <a:lnTo>
                    <a:pt x="6995" y="12832"/>
                  </a:lnTo>
                  <a:lnTo>
                    <a:pt x="6965" y="12952"/>
                  </a:lnTo>
                  <a:lnTo>
                    <a:pt x="6929" y="13068"/>
                  </a:lnTo>
                  <a:lnTo>
                    <a:pt x="6886" y="13183"/>
                  </a:lnTo>
                  <a:lnTo>
                    <a:pt x="6837" y="13294"/>
                  </a:lnTo>
                  <a:lnTo>
                    <a:pt x="6783" y="13402"/>
                  </a:lnTo>
                  <a:lnTo>
                    <a:pt x="6722" y="13508"/>
                  </a:lnTo>
                  <a:lnTo>
                    <a:pt x="6655" y="13610"/>
                  </a:lnTo>
                  <a:lnTo>
                    <a:pt x="6582" y="13710"/>
                  </a:lnTo>
                  <a:lnTo>
                    <a:pt x="6502" y="13805"/>
                  </a:lnTo>
                  <a:lnTo>
                    <a:pt x="6481" y="13816"/>
                  </a:lnTo>
                  <a:lnTo>
                    <a:pt x="6459" y="13827"/>
                  </a:lnTo>
                  <a:lnTo>
                    <a:pt x="6437" y="13838"/>
                  </a:lnTo>
                  <a:lnTo>
                    <a:pt x="6415" y="13848"/>
                  </a:lnTo>
                  <a:lnTo>
                    <a:pt x="6392" y="13858"/>
                  </a:lnTo>
                  <a:lnTo>
                    <a:pt x="6369" y="13867"/>
                  </a:lnTo>
                  <a:lnTo>
                    <a:pt x="6345" y="13876"/>
                  </a:lnTo>
                  <a:lnTo>
                    <a:pt x="6322" y="13884"/>
                  </a:lnTo>
                  <a:lnTo>
                    <a:pt x="4463" y="14370"/>
                  </a:lnTo>
                  <a:close/>
                  <a:moveTo>
                    <a:pt x="2096" y="14991"/>
                  </a:moveTo>
                  <a:lnTo>
                    <a:pt x="2070" y="14997"/>
                  </a:lnTo>
                  <a:lnTo>
                    <a:pt x="2036" y="15005"/>
                  </a:lnTo>
                  <a:lnTo>
                    <a:pt x="1995" y="15014"/>
                  </a:lnTo>
                  <a:lnTo>
                    <a:pt x="1949" y="15024"/>
                  </a:lnTo>
                  <a:lnTo>
                    <a:pt x="1899" y="15034"/>
                  </a:lnTo>
                  <a:lnTo>
                    <a:pt x="1849" y="15043"/>
                  </a:lnTo>
                  <a:lnTo>
                    <a:pt x="1825" y="15046"/>
                  </a:lnTo>
                  <a:lnTo>
                    <a:pt x="1801" y="15050"/>
                  </a:lnTo>
                  <a:lnTo>
                    <a:pt x="1777" y="15052"/>
                  </a:lnTo>
                  <a:lnTo>
                    <a:pt x="1755" y="15054"/>
                  </a:lnTo>
                  <a:lnTo>
                    <a:pt x="1716" y="15053"/>
                  </a:lnTo>
                  <a:lnTo>
                    <a:pt x="1679" y="15049"/>
                  </a:lnTo>
                  <a:lnTo>
                    <a:pt x="1641" y="15044"/>
                  </a:lnTo>
                  <a:lnTo>
                    <a:pt x="1604" y="15037"/>
                  </a:lnTo>
                  <a:lnTo>
                    <a:pt x="1568" y="15029"/>
                  </a:lnTo>
                  <a:lnTo>
                    <a:pt x="1532" y="15018"/>
                  </a:lnTo>
                  <a:lnTo>
                    <a:pt x="1498" y="15006"/>
                  </a:lnTo>
                  <a:lnTo>
                    <a:pt x="1464" y="14993"/>
                  </a:lnTo>
                  <a:lnTo>
                    <a:pt x="1430" y="14978"/>
                  </a:lnTo>
                  <a:lnTo>
                    <a:pt x="1398" y="14961"/>
                  </a:lnTo>
                  <a:lnTo>
                    <a:pt x="1367" y="14943"/>
                  </a:lnTo>
                  <a:lnTo>
                    <a:pt x="1336" y="14923"/>
                  </a:lnTo>
                  <a:lnTo>
                    <a:pt x="1307" y="14902"/>
                  </a:lnTo>
                  <a:lnTo>
                    <a:pt x="1279" y="14880"/>
                  </a:lnTo>
                  <a:lnTo>
                    <a:pt x="1251" y="14856"/>
                  </a:lnTo>
                  <a:lnTo>
                    <a:pt x="1225" y="14832"/>
                  </a:lnTo>
                  <a:lnTo>
                    <a:pt x="1201" y="14804"/>
                  </a:lnTo>
                  <a:lnTo>
                    <a:pt x="1177" y="14777"/>
                  </a:lnTo>
                  <a:lnTo>
                    <a:pt x="1155" y="14749"/>
                  </a:lnTo>
                  <a:lnTo>
                    <a:pt x="1134" y="14720"/>
                  </a:lnTo>
                  <a:lnTo>
                    <a:pt x="1115" y="14689"/>
                  </a:lnTo>
                  <a:lnTo>
                    <a:pt x="1096" y="14658"/>
                  </a:lnTo>
                  <a:lnTo>
                    <a:pt x="1080" y="14626"/>
                  </a:lnTo>
                  <a:lnTo>
                    <a:pt x="1065" y="14593"/>
                  </a:lnTo>
                  <a:lnTo>
                    <a:pt x="1051" y="14559"/>
                  </a:lnTo>
                  <a:lnTo>
                    <a:pt x="1040" y="14524"/>
                  </a:lnTo>
                  <a:lnTo>
                    <a:pt x="1030" y="14488"/>
                  </a:lnTo>
                  <a:lnTo>
                    <a:pt x="1021" y="14452"/>
                  </a:lnTo>
                  <a:lnTo>
                    <a:pt x="1015" y="14415"/>
                  </a:lnTo>
                  <a:lnTo>
                    <a:pt x="1010" y="14378"/>
                  </a:lnTo>
                  <a:lnTo>
                    <a:pt x="1007" y="14340"/>
                  </a:lnTo>
                  <a:lnTo>
                    <a:pt x="1006" y="14302"/>
                  </a:lnTo>
                  <a:lnTo>
                    <a:pt x="1009" y="14268"/>
                  </a:lnTo>
                  <a:lnTo>
                    <a:pt x="1015" y="14229"/>
                  </a:lnTo>
                  <a:lnTo>
                    <a:pt x="1022" y="14189"/>
                  </a:lnTo>
                  <a:lnTo>
                    <a:pt x="1029" y="14149"/>
                  </a:lnTo>
                  <a:lnTo>
                    <a:pt x="1037" y="14110"/>
                  </a:lnTo>
                  <a:lnTo>
                    <a:pt x="1045" y="14074"/>
                  </a:lnTo>
                  <a:lnTo>
                    <a:pt x="1051" y="14043"/>
                  </a:lnTo>
                  <a:lnTo>
                    <a:pt x="1056" y="14020"/>
                  </a:lnTo>
                  <a:lnTo>
                    <a:pt x="1586" y="12106"/>
                  </a:lnTo>
                  <a:lnTo>
                    <a:pt x="1641" y="12105"/>
                  </a:lnTo>
                  <a:lnTo>
                    <a:pt x="1695" y="12105"/>
                  </a:lnTo>
                  <a:lnTo>
                    <a:pt x="1749" y="12107"/>
                  </a:lnTo>
                  <a:lnTo>
                    <a:pt x="1804" y="12111"/>
                  </a:lnTo>
                  <a:lnTo>
                    <a:pt x="1858" y="12116"/>
                  </a:lnTo>
                  <a:lnTo>
                    <a:pt x="1913" y="12122"/>
                  </a:lnTo>
                  <a:lnTo>
                    <a:pt x="1968" y="12130"/>
                  </a:lnTo>
                  <a:lnTo>
                    <a:pt x="2023" y="12139"/>
                  </a:lnTo>
                  <a:lnTo>
                    <a:pt x="2077" y="12149"/>
                  </a:lnTo>
                  <a:lnTo>
                    <a:pt x="2133" y="12161"/>
                  </a:lnTo>
                  <a:lnTo>
                    <a:pt x="2187" y="12175"/>
                  </a:lnTo>
                  <a:lnTo>
                    <a:pt x="2242" y="12190"/>
                  </a:lnTo>
                  <a:lnTo>
                    <a:pt x="2297" y="12206"/>
                  </a:lnTo>
                  <a:lnTo>
                    <a:pt x="2351" y="12224"/>
                  </a:lnTo>
                  <a:lnTo>
                    <a:pt x="2405" y="12243"/>
                  </a:lnTo>
                  <a:lnTo>
                    <a:pt x="2460" y="12264"/>
                  </a:lnTo>
                  <a:lnTo>
                    <a:pt x="2513" y="12286"/>
                  </a:lnTo>
                  <a:lnTo>
                    <a:pt x="2566" y="12309"/>
                  </a:lnTo>
                  <a:lnTo>
                    <a:pt x="2619" y="12335"/>
                  </a:lnTo>
                  <a:lnTo>
                    <a:pt x="2673" y="12362"/>
                  </a:lnTo>
                  <a:lnTo>
                    <a:pt x="2725" y="12390"/>
                  </a:lnTo>
                  <a:lnTo>
                    <a:pt x="2776" y="12420"/>
                  </a:lnTo>
                  <a:lnTo>
                    <a:pt x="2829" y="12451"/>
                  </a:lnTo>
                  <a:lnTo>
                    <a:pt x="2879" y="12483"/>
                  </a:lnTo>
                  <a:lnTo>
                    <a:pt x="2930" y="12517"/>
                  </a:lnTo>
                  <a:lnTo>
                    <a:pt x="2980" y="12553"/>
                  </a:lnTo>
                  <a:lnTo>
                    <a:pt x="3029" y="12590"/>
                  </a:lnTo>
                  <a:lnTo>
                    <a:pt x="3078" y="12629"/>
                  </a:lnTo>
                  <a:lnTo>
                    <a:pt x="3126" y="12669"/>
                  </a:lnTo>
                  <a:lnTo>
                    <a:pt x="3174" y="12711"/>
                  </a:lnTo>
                  <a:lnTo>
                    <a:pt x="3220" y="12754"/>
                  </a:lnTo>
                  <a:lnTo>
                    <a:pt x="3266" y="12799"/>
                  </a:lnTo>
                  <a:lnTo>
                    <a:pt x="3312" y="12845"/>
                  </a:lnTo>
                  <a:lnTo>
                    <a:pt x="3356" y="12893"/>
                  </a:lnTo>
                  <a:lnTo>
                    <a:pt x="3398" y="12941"/>
                  </a:lnTo>
                  <a:lnTo>
                    <a:pt x="3439" y="12990"/>
                  </a:lnTo>
                  <a:lnTo>
                    <a:pt x="3479" y="13039"/>
                  </a:lnTo>
                  <a:lnTo>
                    <a:pt x="3517" y="13089"/>
                  </a:lnTo>
                  <a:lnTo>
                    <a:pt x="3553" y="13139"/>
                  </a:lnTo>
                  <a:lnTo>
                    <a:pt x="3588" y="13191"/>
                  </a:lnTo>
                  <a:lnTo>
                    <a:pt x="3621" y="13243"/>
                  </a:lnTo>
                  <a:lnTo>
                    <a:pt x="3653" y="13295"/>
                  </a:lnTo>
                  <a:lnTo>
                    <a:pt x="3683" y="13348"/>
                  </a:lnTo>
                  <a:lnTo>
                    <a:pt x="3712" y="13401"/>
                  </a:lnTo>
                  <a:lnTo>
                    <a:pt x="3739" y="13455"/>
                  </a:lnTo>
                  <a:lnTo>
                    <a:pt x="3765" y="13509"/>
                  </a:lnTo>
                  <a:lnTo>
                    <a:pt x="3788" y="13563"/>
                  </a:lnTo>
                  <a:lnTo>
                    <a:pt x="3811" y="13617"/>
                  </a:lnTo>
                  <a:lnTo>
                    <a:pt x="3833" y="13671"/>
                  </a:lnTo>
                  <a:lnTo>
                    <a:pt x="3852" y="13727"/>
                  </a:lnTo>
                  <a:lnTo>
                    <a:pt x="3870" y="13782"/>
                  </a:lnTo>
                  <a:lnTo>
                    <a:pt x="3887" y="13837"/>
                  </a:lnTo>
                  <a:lnTo>
                    <a:pt x="3902" y="13892"/>
                  </a:lnTo>
                  <a:lnTo>
                    <a:pt x="3915" y="13948"/>
                  </a:lnTo>
                  <a:lnTo>
                    <a:pt x="3927" y="14004"/>
                  </a:lnTo>
                  <a:lnTo>
                    <a:pt x="3938" y="14060"/>
                  </a:lnTo>
                  <a:lnTo>
                    <a:pt x="3946" y="14115"/>
                  </a:lnTo>
                  <a:lnTo>
                    <a:pt x="3954" y="14170"/>
                  </a:lnTo>
                  <a:lnTo>
                    <a:pt x="3960" y="14225"/>
                  </a:lnTo>
                  <a:lnTo>
                    <a:pt x="3964" y="14282"/>
                  </a:lnTo>
                  <a:lnTo>
                    <a:pt x="3967" y="14337"/>
                  </a:lnTo>
                  <a:lnTo>
                    <a:pt x="3968" y="14391"/>
                  </a:lnTo>
                  <a:lnTo>
                    <a:pt x="3968" y="14446"/>
                  </a:lnTo>
                  <a:lnTo>
                    <a:pt x="3967" y="14500"/>
                  </a:lnTo>
                  <a:lnTo>
                    <a:pt x="2096" y="14991"/>
                  </a:lnTo>
                  <a:close/>
                  <a:moveTo>
                    <a:pt x="5275" y="8311"/>
                  </a:moveTo>
                  <a:lnTo>
                    <a:pt x="5187" y="8277"/>
                  </a:lnTo>
                  <a:lnTo>
                    <a:pt x="5099" y="8245"/>
                  </a:lnTo>
                  <a:lnTo>
                    <a:pt x="5011" y="8215"/>
                  </a:lnTo>
                  <a:lnTo>
                    <a:pt x="4921" y="8186"/>
                  </a:lnTo>
                  <a:lnTo>
                    <a:pt x="4877" y="8173"/>
                  </a:lnTo>
                  <a:lnTo>
                    <a:pt x="4833" y="8159"/>
                  </a:lnTo>
                  <a:lnTo>
                    <a:pt x="4787" y="8147"/>
                  </a:lnTo>
                  <a:lnTo>
                    <a:pt x="4742" y="8135"/>
                  </a:lnTo>
                  <a:lnTo>
                    <a:pt x="4698" y="8124"/>
                  </a:lnTo>
                  <a:lnTo>
                    <a:pt x="4652" y="8113"/>
                  </a:lnTo>
                  <a:lnTo>
                    <a:pt x="4607" y="8103"/>
                  </a:lnTo>
                  <a:lnTo>
                    <a:pt x="4562" y="8093"/>
                  </a:lnTo>
                  <a:lnTo>
                    <a:pt x="4517" y="8084"/>
                  </a:lnTo>
                  <a:lnTo>
                    <a:pt x="4471" y="8075"/>
                  </a:lnTo>
                  <a:lnTo>
                    <a:pt x="4426" y="8067"/>
                  </a:lnTo>
                  <a:lnTo>
                    <a:pt x="4380" y="8059"/>
                  </a:lnTo>
                  <a:lnTo>
                    <a:pt x="4335" y="8052"/>
                  </a:lnTo>
                  <a:lnTo>
                    <a:pt x="4289" y="8045"/>
                  </a:lnTo>
                  <a:lnTo>
                    <a:pt x="4243" y="8039"/>
                  </a:lnTo>
                  <a:lnTo>
                    <a:pt x="4198" y="8034"/>
                  </a:lnTo>
                  <a:lnTo>
                    <a:pt x="4153" y="8029"/>
                  </a:lnTo>
                  <a:lnTo>
                    <a:pt x="4106" y="8025"/>
                  </a:lnTo>
                  <a:lnTo>
                    <a:pt x="4061" y="8021"/>
                  </a:lnTo>
                  <a:lnTo>
                    <a:pt x="4015" y="8018"/>
                  </a:lnTo>
                  <a:lnTo>
                    <a:pt x="3969" y="8015"/>
                  </a:lnTo>
                  <a:lnTo>
                    <a:pt x="3923" y="8013"/>
                  </a:lnTo>
                  <a:lnTo>
                    <a:pt x="3878" y="8011"/>
                  </a:lnTo>
                  <a:lnTo>
                    <a:pt x="3832" y="8011"/>
                  </a:lnTo>
                  <a:lnTo>
                    <a:pt x="7706" y="4116"/>
                  </a:lnTo>
                  <a:lnTo>
                    <a:pt x="7763" y="4063"/>
                  </a:lnTo>
                  <a:lnTo>
                    <a:pt x="7820" y="4012"/>
                  </a:lnTo>
                  <a:lnTo>
                    <a:pt x="7880" y="3964"/>
                  </a:lnTo>
                  <a:lnTo>
                    <a:pt x="7941" y="3918"/>
                  </a:lnTo>
                  <a:lnTo>
                    <a:pt x="8003" y="3875"/>
                  </a:lnTo>
                  <a:lnTo>
                    <a:pt x="8067" y="3834"/>
                  </a:lnTo>
                  <a:lnTo>
                    <a:pt x="8131" y="3796"/>
                  </a:lnTo>
                  <a:lnTo>
                    <a:pt x="8197" y="3760"/>
                  </a:lnTo>
                  <a:lnTo>
                    <a:pt x="8265" y="3725"/>
                  </a:lnTo>
                  <a:lnTo>
                    <a:pt x="8333" y="3694"/>
                  </a:lnTo>
                  <a:lnTo>
                    <a:pt x="8403" y="3665"/>
                  </a:lnTo>
                  <a:lnTo>
                    <a:pt x="8473" y="3638"/>
                  </a:lnTo>
                  <a:lnTo>
                    <a:pt x="8544" y="3613"/>
                  </a:lnTo>
                  <a:lnTo>
                    <a:pt x="8616" y="3591"/>
                  </a:lnTo>
                  <a:lnTo>
                    <a:pt x="8689" y="3571"/>
                  </a:lnTo>
                  <a:lnTo>
                    <a:pt x="8764" y="3554"/>
                  </a:lnTo>
                  <a:lnTo>
                    <a:pt x="8838" y="3539"/>
                  </a:lnTo>
                  <a:lnTo>
                    <a:pt x="8914" y="3526"/>
                  </a:lnTo>
                  <a:lnTo>
                    <a:pt x="8989" y="3515"/>
                  </a:lnTo>
                  <a:lnTo>
                    <a:pt x="9067" y="3507"/>
                  </a:lnTo>
                  <a:lnTo>
                    <a:pt x="9143" y="3501"/>
                  </a:lnTo>
                  <a:lnTo>
                    <a:pt x="9220" y="3497"/>
                  </a:lnTo>
                  <a:lnTo>
                    <a:pt x="9299" y="3496"/>
                  </a:lnTo>
                  <a:lnTo>
                    <a:pt x="9377" y="3497"/>
                  </a:lnTo>
                  <a:lnTo>
                    <a:pt x="9457" y="3500"/>
                  </a:lnTo>
                  <a:lnTo>
                    <a:pt x="9535" y="3505"/>
                  </a:lnTo>
                  <a:lnTo>
                    <a:pt x="9615" y="3512"/>
                  </a:lnTo>
                  <a:lnTo>
                    <a:pt x="9694" y="3522"/>
                  </a:lnTo>
                  <a:lnTo>
                    <a:pt x="9775" y="3534"/>
                  </a:lnTo>
                  <a:lnTo>
                    <a:pt x="9854" y="3548"/>
                  </a:lnTo>
                  <a:lnTo>
                    <a:pt x="9934" y="3565"/>
                  </a:lnTo>
                  <a:lnTo>
                    <a:pt x="10014" y="3583"/>
                  </a:lnTo>
                  <a:lnTo>
                    <a:pt x="5275" y="8311"/>
                  </a:lnTo>
                  <a:close/>
                  <a:moveTo>
                    <a:pt x="7441" y="10165"/>
                  </a:moveTo>
                  <a:lnTo>
                    <a:pt x="7406" y="10107"/>
                  </a:lnTo>
                  <a:lnTo>
                    <a:pt x="7369" y="10049"/>
                  </a:lnTo>
                  <a:lnTo>
                    <a:pt x="7332" y="9992"/>
                  </a:lnTo>
                  <a:lnTo>
                    <a:pt x="7295" y="9936"/>
                  </a:lnTo>
                  <a:lnTo>
                    <a:pt x="7257" y="9880"/>
                  </a:lnTo>
                  <a:lnTo>
                    <a:pt x="7218" y="9824"/>
                  </a:lnTo>
                  <a:lnTo>
                    <a:pt x="7177" y="9768"/>
                  </a:lnTo>
                  <a:lnTo>
                    <a:pt x="7137" y="9714"/>
                  </a:lnTo>
                  <a:lnTo>
                    <a:pt x="7096" y="9660"/>
                  </a:lnTo>
                  <a:lnTo>
                    <a:pt x="7053" y="9606"/>
                  </a:lnTo>
                  <a:lnTo>
                    <a:pt x="7009" y="9553"/>
                  </a:lnTo>
                  <a:lnTo>
                    <a:pt x="6965" y="9500"/>
                  </a:lnTo>
                  <a:lnTo>
                    <a:pt x="6919" y="9448"/>
                  </a:lnTo>
                  <a:lnTo>
                    <a:pt x="6873" y="9397"/>
                  </a:lnTo>
                  <a:lnTo>
                    <a:pt x="6824" y="9347"/>
                  </a:lnTo>
                  <a:lnTo>
                    <a:pt x="6776" y="9297"/>
                  </a:lnTo>
                  <a:lnTo>
                    <a:pt x="6718" y="9240"/>
                  </a:lnTo>
                  <a:lnTo>
                    <a:pt x="6658" y="9185"/>
                  </a:lnTo>
                  <a:lnTo>
                    <a:pt x="6598" y="9131"/>
                  </a:lnTo>
                  <a:lnTo>
                    <a:pt x="6538" y="9079"/>
                  </a:lnTo>
                  <a:lnTo>
                    <a:pt x="6475" y="9029"/>
                  </a:lnTo>
                  <a:lnTo>
                    <a:pt x="6412" y="8978"/>
                  </a:lnTo>
                  <a:lnTo>
                    <a:pt x="6348" y="8930"/>
                  </a:lnTo>
                  <a:lnTo>
                    <a:pt x="6284" y="8884"/>
                  </a:lnTo>
                  <a:lnTo>
                    <a:pt x="6220" y="8838"/>
                  </a:lnTo>
                  <a:lnTo>
                    <a:pt x="6153" y="8794"/>
                  </a:lnTo>
                  <a:lnTo>
                    <a:pt x="6087" y="8750"/>
                  </a:lnTo>
                  <a:lnTo>
                    <a:pt x="6021" y="8707"/>
                  </a:lnTo>
                  <a:lnTo>
                    <a:pt x="5953" y="8666"/>
                  </a:lnTo>
                  <a:lnTo>
                    <a:pt x="5885" y="8626"/>
                  </a:lnTo>
                  <a:lnTo>
                    <a:pt x="5816" y="8587"/>
                  </a:lnTo>
                  <a:lnTo>
                    <a:pt x="5748" y="8549"/>
                  </a:lnTo>
                  <a:lnTo>
                    <a:pt x="10542" y="3766"/>
                  </a:lnTo>
                  <a:lnTo>
                    <a:pt x="10613" y="3798"/>
                  </a:lnTo>
                  <a:lnTo>
                    <a:pt x="10683" y="3831"/>
                  </a:lnTo>
                  <a:lnTo>
                    <a:pt x="10752" y="3866"/>
                  </a:lnTo>
                  <a:lnTo>
                    <a:pt x="10821" y="3903"/>
                  </a:lnTo>
                  <a:lnTo>
                    <a:pt x="10889" y="3942"/>
                  </a:lnTo>
                  <a:lnTo>
                    <a:pt x="10958" y="3983"/>
                  </a:lnTo>
                  <a:lnTo>
                    <a:pt x="11025" y="4026"/>
                  </a:lnTo>
                  <a:lnTo>
                    <a:pt x="11091" y="4070"/>
                  </a:lnTo>
                  <a:lnTo>
                    <a:pt x="11157" y="4115"/>
                  </a:lnTo>
                  <a:lnTo>
                    <a:pt x="11222" y="4163"/>
                  </a:lnTo>
                  <a:lnTo>
                    <a:pt x="11287" y="4212"/>
                  </a:lnTo>
                  <a:lnTo>
                    <a:pt x="11351" y="4263"/>
                  </a:lnTo>
                  <a:lnTo>
                    <a:pt x="11413" y="4317"/>
                  </a:lnTo>
                  <a:lnTo>
                    <a:pt x="11476" y="4372"/>
                  </a:lnTo>
                  <a:lnTo>
                    <a:pt x="11537" y="4428"/>
                  </a:lnTo>
                  <a:lnTo>
                    <a:pt x="11597" y="4487"/>
                  </a:lnTo>
                  <a:lnTo>
                    <a:pt x="11648" y="4537"/>
                  </a:lnTo>
                  <a:lnTo>
                    <a:pt x="11696" y="4590"/>
                  </a:lnTo>
                  <a:lnTo>
                    <a:pt x="11743" y="4642"/>
                  </a:lnTo>
                  <a:lnTo>
                    <a:pt x="11790" y="4696"/>
                  </a:lnTo>
                  <a:lnTo>
                    <a:pt x="11835" y="4749"/>
                  </a:lnTo>
                  <a:lnTo>
                    <a:pt x="11878" y="4803"/>
                  </a:lnTo>
                  <a:lnTo>
                    <a:pt x="11919" y="4859"/>
                  </a:lnTo>
                  <a:lnTo>
                    <a:pt x="11961" y="4915"/>
                  </a:lnTo>
                  <a:lnTo>
                    <a:pt x="12000" y="4970"/>
                  </a:lnTo>
                  <a:lnTo>
                    <a:pt x="12038" y="5027"/>
                  </a:lnTo>
                  <a:lnTo>
                    <a:pt x="12075" y="5084"/>
                  </a:lnTo>
                  <a:lnTo>
                    <a:pt x="12110" y="5142"/>
                  </a:lnTo>
                  <a:lnTo>
                    <a:pt x="12145" y="5200"/>
                  </a:lnTo>
                  <a:lnTo>
                    <a:pt x="12178" y="5258"/>
                  </a:lnTo>
                  <a:lnTo>
                    <a:pt x="12210" y="5316"/>
                  </a:lnTo>
                  <a:lnTo>
                    <a:pt x="12241" y="5375"/>
                  </a:lnTo>
                  <a:lnTo>
                    <a:pt x="7441" y="10165"/>
                  </a:lnTo>
                  <a:close/>
                  <a:moveTo>
                    <a:pt x="8055" y="11941"/>
                  </a:moveTo>
                  <a:lnTo>
                    <a:pt x="8045" y="11856"/>
                  </a:lnTo>
                  <a:lnTo>
                    <a:pt x="8035" y="11772"/>
                  </a:lnTo>
                  <a:lnTo>
                    <a:pt x="8022" y="11687"/>
                  </a:lnTo>
                  <a:lnTo>
                    <a:pt x="8008" y="11603"/>
                  </a:lnTo>
                  <a:lnTo>
                    <a:pt x="7991" y="11519"/>
                  </a:lnTo>
                  <a:lnTo>
                    <a:pt x="7973" y="11435"/>
                  </a:lnTo>
                  <a:lnTo>
                    <a:pt x="7953" y="11352"/>
                  </a:lnTo>
                  <a:lnTo>
                    <a:pt x="7931" y="11270"/>
                  </a:lnTo>
                  <a:lnTo>
                    <a:pt x="7907" y="11187"/>
                  </a:lnTo>
                  <a:lnTo>
                    <a:pt x="7882" y="11105"/>
                  </a:lnTo>
                  <a:lnTo>
                    <a:pt x="7854" y="11024"/>
                  </a:lnTo>
                  <a:lnTo>
                    <a:pt x="7825" y="10943"/>
                  </a:lnTo>
                  <a:lnTo>
                    <a:pt x="7795" y="10861"/>
                  </a:lnTo>
                  <a:lnTo>
                    <a:pt x="7763" y="10781"/>
                  </a:lnTo>
                  <a:lnTo>
                    <a:pt x="7729" y="10702"/>
                  </a:lnTo>
                  <a:lnTo>
                    <a:pt x="7693" y="10622"/>
                  </a:lnTo>
                  <a:lnTo>
                    <a:pt x="12448" y="5878"/>
                  </a:lnTo>
                  <a:lnTo>
                    <a:pt x="12475" y="5965"/>
                  </a:lnTo>
                  <a:lnTo>
                    <a:pt x="12499" y="6051"/>
                  </a:lnTo>
                  <a:lnTo>
                    <a:pt x="12519" y="6137"/>
                  </a:lnTo>
                  <a:lnTo>
                    <a:pt x="12537" y="6223"/>
                  </a:lnTo>
                  <a:lnTo>
                    <a:pt x="12553" y="6310"/>
                  </a:lnTo>
                  <a:lnTo>
                    <a:pt x="12566" y="6396"/>
                  </a:lnTo>
                  <a:lnTo>
                    <a:pt x="12576" y="6482"/>
                  </a:lnTo>
                  <a:lnTo>
                    <a:pt x="12583" y="6568"/>
                  </a:lnTo>
                  <a:lnTo>
                    <a:pt x="12588" y="6654"/>
                  </a:lnTo>
                  <a:lnTo>
                    <a:pt x="12591" y="6739"/>
                  </a:lnTo>
                  <a:lnTo>
                    <a:pt x="12591" y="6824"/>
                  </a:lnTo>
                  <a:lnTo>
                    <a:pt x="12588" y="6908"/>
                  </a:lnTo>
                  <a:lnTo>
                    <a:pt x="12582" y="6992"/>
                  </a:lnTo>
                  <a:lnTo>
                    <a:pt x="12574" y="7075"/>
                  </a:lnTo>
                  <a:lnTo>
                    <a:pt x="12563" y="7158"/>
                  </a:lnTo>
                  <a:lnTo>
                    <a:pt x="12549" y="7239"/>
                  </a:lnTo>
                  <a:lnTo>
                    <a:pt x="12533" y="7320"/>
                  </a:lnTo>
                  <a:lnTo>
                    <a:pt x="12513" y="7400"/>
                  </a:lnTo>
                  <a:lnTo>
                    <a:pt x="12492" y="7479"/>
                  </a:lnTo>
                  <a:lnTo>
                    <a:pt x="12467" y="7557"/>
                  </a:lnTo>
                  <a:lnTo>
                    <a:pt x="12439" y="7635"/>
                  </a:lnTo>
                  <a:lnTo>
                    <a:pt x="12409" y="7710"/>
                  </a:lnTo>
                  <a:lnTo>
                    <a:pt x="12376" y="7784"/>
                  </a:lnTo>
                  <a:lnTo>
                    <a:pt x="12340" y="7857"/>
                  </a:lnTo>
                  <a:lnTo>
                    <a:pt x="12302" y="7930"/>
                  </a:lnTo>
                  <a:lnTo>
                    <a:pt x="12260" y="8000"/>
                  </a:lnTo>
                  <a:lnTo>
                    <a:pt x="12216" y="8069"/>
                  </a:lnTo>
                  <a:lnTo>
                    <a:pt x="12169" y="8136"/>
                  </a:lnTo>
                  <a:lnTo>
                    <a:pt x="12120" y="8203"/>
                  </a:lnTo>
                  <a:lnTo>
                    <a:pt x="12066" y="8267"/>
                  </a:lnTo>
                  <a:lnTo>
                    <a:pt x="12011" y="8329"/>
                  </a:lnTo>
                  <a:lnTo>
                    <a:pt x="11953" y="8389"/>
                  </a:lnTo>
                  <a:lnTo>
                    <a:pt x="11947" y="8394"/>
                  </a:lnTo>
                  <a:lnTo>
                    <a:pt x="11940" y="8400"/>
                  </a:lnTo>
                  <a:lnTo>
                    <a:pt x="11948" y="8406"/>
                  </a:lnTo>
                  <a:lnTo>
                    <a:pt x="8060" y="12314"/>
                  </a:lnTo>
                  <a:lnTo>
                    <a:pt x="8061" y="12268"/>
                  </a:lnTo>
                  <a:lnTo>
                    <a:pt x="8061" y="12222"/>
                  </a:lnTo>
                  <a:lnTo>
                    <a:pt x="8062" y="12175"/>
                  </a:lnTo>
                  <a:lnTo>
                    <a:pt x="8062" y="12129"/>
                  </a:lnTo>
                  <a:lnTo>
                    <a:pt x="8062" y="12082"/>
                  </a:lnTo>
                  <a:lnTo>
                    <a:pt x="8061" y="12035"/>
                  </a:lnTo>
                  <a:lnTo>
                    <a:pt x="8059" y="11988"/>
                  </a:lnTo>
                  <a:lnTo>
                    <a:pt x="8055" y="11941"/>
                  </a:lnTo>
                  <a:close/>
                  <a:moveTo>
                    <a:pt x="14785" y="1295"/>
                  </a:moveTo>
                  <a:lnTo>
                    <a:pt x="14707" y="1218"/>
                  </a:lnTo>
                  <a:lnTo>
                    <a:pt x="14626" y="1144"/>
                  </a:lnTo>
                  <a:lnTo>
                    <a:pt x="14546" y="1072"/>
                  </a:lnTo>
                  <a:lnTo>
                    <a:pt x="14463" y="1003"/>
                  </a:lnTo>
                  <a:lnTo>
                    <a:pt x="14379" y="934"/>
                  </a:lnTo>
                  <a:lnTo>
                    <a:pt x="14294" y="869"/>
                  </a:lnTo>
                  <a:lnTo>
                    <a:pt x="14208" y="806"/>
                  </a:lnTo>
                  <a:lnTo>
                    <a:pt x="14119" y="745"/>
                  </a:lnTo>
                  <a:lnTo>
                    <a:pt x="14031" y="685"/>
                  </a:lnTo>
                  <a:lnTo>
                    <a:pt x="13941" y="629"/>
                  </a:lnTo>
                  <a:lnTo>
                    <a:pt x="13851" y="575"/>
                  </a:lnTo>
                  <a:lnTo>
                    <a:pt x="13758" y="523"/>
                  </a:lnTo>
                  <a:lnTo>
                    <a:pt x="13666" y="473"/>
                  </a:lnTo>
                  <a:lnTo>
                    <a:pt x="13572" y="426"/>
                  </a:lnTo>
                  <a:lnTo>
                    <a:pt x="13478" y="380"/>
                  </a:lnTo>
                  <a:lnTo>
                    <a:pt x="13382" y="338"/>
                  </a:lnTo>
                  <a:lnTo>
                    <a:pt x="13286" y="298"/>
                  </a:lnTo>
                  <a:lnTo>
                    <a:pt x="13190" y="260"/>
                  </a:lnTo>
                  <a:lnTo>
                    <a:pt x="13092" y="225"/>
                  </a:lnTo>
                  <a:lnTo>
                    <a:pt x="12995" y="193"/>
                  </a:lnTo>
                  <a:lnTo>
                    <a:pt x="12896" y="162"/>
                  </a:lnTo>
                  <a:lnTo>
                    <a:pt x="12798" y="134"/>
                  </a:lnTo>
                  <a:lnTo>
                    <a:pt x="12698" y="109"/>
                  </a:lnTo>
                  <a:lnTo>
                    <a:pt x="12598" y="86"/>
                  </a:lnTo>
                  <a:lnTo>
                    <a:pt x="12499" y="66"/>
                  </a:lnTo>
                  <a:lnTo>
                    <a:pt x="12398" y="49"/>
                  </a:lnTo>
                  <a:lnTo>
                    <a:pt x="12299" y="34"/>
                  </a:lnTo>
                  <a:lnTo>
                    <a:pt x="12198" y="22"/>
                  </a:lnTo>
                  <a:lnTo>
                    <a:pt x="12097" y="12"/>
                  </a:lnTo>
                  <a:lnTo>
                    <a:pt x="11996" y="5"/>
                  </a:lnTo>
                  <a:lnTo>
                    <a:pt x="11895" y="1"/>
                  </a:lnTo>
                  <a:lnTo>
                    <a:pt x="11795" y="0"/>
                  </a:lnTo>
                  <a:lnTo>
                    <a:pt x="11710" y="1"/>
                  </a:lnTo>
                  <a:lnTo>
                    <a:pt x="11626" y="4"/>
                  </a:lnTo>
                  <a:lnTo>
                    <a:pt x="11542" y="9"/>
                  </a:lnTo>
                  <a:lnTo>
                    <a:pt x="11459" y="16"/>
                  </a:lnTo>
                  <a:lnTo>
                    <a:pt x="11376" y="24"/>
                  </a:lnTo>
                  <a:lnTo>
                    <a:pt x="11294" y="35"/>
                  </a:lnTo>
                  <a:lnTo>
                    <a:pt x="11212" y="47"/>
                  </a:lnTo>
                  <a:lnTo>
                    <a:pt x="11131" y="62"/>
                  </a:lnTo>
                  <a:lnTo>
                    <a:pt x="11051" y="78"/>
                  </a:lnTo>
                  <a:lnTo>
                    <a:pt x="10971" y="96"/>
                  </a:lnTo>
                  <a:lnTo>
                    <a:pt x="10892" y="116"/>
                  </a:lnTo>
                  <a:lnTo>
                    <a:pt x="10814" y="139"/>
                  </a:lnTo>
                  <a:lnTo>
                    <a:pt x="10736" y="162"/>
                  </a:lnTo>
                  <a:lnTo>
                    <a:pt x="10660" y="187"/>
                  </a:lnTo>
                  <a:lnTo>
                    <a:pt x="10584" y="215"/>
                  </a:lnTo>
                  <a:lnTo>
                    <a:pt x="10509" y="243"/>
                  </a:lnTo>
                  <a:lnTo>
                    <a:pt x="10435" y="274"/>
                  </a:lnTo>
                  <a:lnTo>
                    <a:pt x="10361" y="307"/>
                  </a:lnTo>
                  <a:lnTo>
                    <a:pt x="10289" y="341"/>
                  </a:lnTo>
                  <a:lnTo>
                    <a:pt x="10217" y="377"/>
                  </a:lnTo>
                  <a:lnTo>
                    <a:pt x="10147" y="416"/>
                  </a:lnTo>
                  <a:lnTo>
                    <a:pt x="10078" y="455"/>
                  </a:lnTo>
                  <a:lnTo>
                    <a:pt x="10010" y="496"/>
                  </a:lnTo>
                  <a:lnTo>
                    <a:pt x="9943" y="539"/>
                  </a:lnTo>
                  <a:lnTo>
                    <a:pt x="9876" y="583"/>
                  </a:lnTo>
                  <a:lnTo>
                    <a:pt x="9811" y="629"/>
                  </a:lnTo>
                  <a:lnTo>
                    <a:pt x="9748" y="677"/>
                  </a:lnTo>
                  <a:lnTo>
                    <a:pt x="9684" y="727"/>
                  </a:lnTo>
                  <a:lnTo>
                    <a:pt x="9623" y="778"/>
                  </a:lnTo>
                  <a:lnTo>
                    <a:pt x="9562" y="831"/>
                  </a:lnTo>
                  <a:lnTo>
                    <a:pt x="9503" y="885"/>
                  </a:lnTo>
                  <a:lnTo>
                    <a:pt x="9446" y="941"/>
                  </a:lnTo>
                  <a:lnTo>
                    <a:pt x="6997" y="3403"/>
                  </a:lnTo>
                  <a:lnTo>
                    <a:pt x="6986" y="3412"/>
                  </a:lnTo>
                  <a:lnTo>
                    <a:pt x="6974" y="3422"/>
                  </a:lnTo>
                  <a:lnTo>
                    <a:pt x="6969" y="3428"/>
                  </a:lnTo>
                  <a:lnTo>
                    <a:pt x="6964" y="3435"/>
                  </a:lnTo>
                  <a:lnTo>
                    <a:pt x="6965" y="3436"/>
                  </a:lnTo>
                  <a:lnTo>
                    <a:pt x="1769" y="8659"/>
                  </a:lnTo>
                  <a:lnTo>
                    <a:pt x="1747" y="8681"/>
                  </a:lnTo>
                  <a:lnTo>
                    <a:pt x="1725" y="8704"/>
                  </a:lnTo>
                  <a:lnTo>
                    <a:pt x="1704" y="8728"/>
                  </a:lnTo>
                  <a:lnTo>
                    <a:pt x="1683" y="8751"/>
                  </a:lnTo>
                  <a:lnTo>
                    <a:pt x="1642" y="8799"/>
                  </a:lnTo>
                  <a:lnTo>
                    <a:pt x="1602" y="8847"/>
                  </a:lnTo>
                  <a:lnTo>
                    <a:pt x="1564" y="8897"/>
                  </a:lnTo>
                  <a:lnTo>
                    <a:pt x="1528" y="8949"/>
                  </a:lnTo>
                  <a:lnTo>
                    <a:pt x="1494" y="9002"/>
                  </a:lnTo>
                  <a:lnTo>
                    <a:pt x="1461" y="9055"/>
                  </a:lnTo>
                  <a:lnTo>
                    <a:pt x="1429" y="9109"/>
                  </a:lnTo>
                  <a:lnTo>
                    <a:pt x="1400" y="9165"/>
                  </a:lnTo>
                  <a:lnTo>
                    <a:pt x="1372" y="9221"/>
                  </a:lnTo>
                  <a:lnTo>
                    <a:pt x="1347" y="9279"/>
                  </a:lnTo>
                  <a:lnTo>
                    <a:pt x="1322" y="9336"/>
                  </a:lnTo>
                  <a:lnTo>
                    <a:pt x="1300" y="9395"/>
                  </a:lnTo>
                  <a:lnTo>
                    <a:pt x="1279" y="9454"/>
                  </a:lnTo>
                  <a:lnTo>
                    <a:pt x="1260" y="9514"/>
                  </a:lnTo>
                  <a:lnTo>
                    <a:pt x="78" y="13784"/>
                  </a:lnTo>
                  <a:lnTo>
                    <a:pt x="74" y="13803"/>
                  </a:lnTo>
                  <a:lnTo>
                    <a:pt x="65" y="13846"/>
                  </a:lnTo>
                  <a:lnTo>
                    <a:pt x="53" y="13908"/>
                  </a:lnTo>
                  <a:lnTo>
                    <a:pt x="38" y="13984"/>
                  </a:lnTo>
                  <a:lnTo>
                    <a:pt x="31" y="14025"/>
                  </a:lnTo>
                  <a:lnTo>
                    <a:pt x="24" y="14066"/>
                  </a:lnTo>
                  <a:lnTo>
                    <a:pt x="18" y="14109"/>
                  </a:lnTo>
                  <a:lnTo>
                    <a:pt x="12" y="14151"/>
                  </a:lnTo>
                  <a:lnTo>
                    <a:pt x="7" y="14192"/>
                  </a:lnTo>
                  <a:lnTo>
                    <a:pt x="3" y="14231"/>
                  </a:lnTo>
                  <a:lnTo>
                    <a:pt x="1" y="14268"/>
                  </a:lnTo>
                  <a:lnTo>
                    <a:pt x="0" y="14302"/>
                  </a:lnTo>
                  <a:lnTo>
                    <a:pt x="2" y="14392"/>
                  </a:lnTo>
                  <a:lnTo>
                    <a:pt x="9" y="14481"/>
                  </a:lnTo>
                  <a:lnTo>
                    <a:pt x="20" y="14569"/>
                  </a:lnTo>
                  <a:lnTo>
                    <a:pt x="36" y="14656"/>
                  </a:lnTo>
                  <a:lnTo>
                    <a:pt x="55" y="14740"/>
                  </a:lnTo>
                  <a:lnTo>
                    <a:pt x="79" y="14824"/>
                  </a:lnTo>
                  <a:lnTo>
                    <a:pt x="107" y="14906"/>
                  </a:lnTo>
                  <a:lnTo>
                    <a:pt x="139" y="14985"/>
                  </a:lnTo>
                  <a:lnTo>
                    <a:pt x="174" y="15063"/>
                  </a:lnTo>
                  <a:lnTo>
                    <a:pt x="212" y="15139"/>
                  </a:lnTo>
                  <a:lnTo>
                    <a:pt x="256" y="15212"/>
                  </a:lnTo>
                  <a:lnTo>
                    <a:pt x="301" y="15283"/>
                  </a:lnTo>
                  <a:lnTo>
                    <a:pt x="350" y="15352"/>
                  </a:lnTo>
                  <a:lnTo>
                    <a:pt x="402" y="15419"/>
                  </a:lnTo>
                  <a:lnTo>
                    <a:pt x="458" y="15483"/>
                  </a:lnTo>
                  <a:lnTo>
                    <a:pt x="516" y="15543"/>
                  </a:lnTo>
                  <a:lnTo>
                    <a:pt x="577" y="15601"/>
                  </a:lnTo>
                  <a:lnTo>
                    <a:pt x="642" y="15657"/>
                  </a:lnTo>
                  <a:lnTo>
                    <a:pt x="708" y="15709"/>
                  </a:lnTo>
                  <a:lnTo>
                    <a:pt x="778" y="15758"/>
                  </a:lnTo>
                  <a:lnTo>
                    <a:pt x="849" y="15804"/>
                  </a:lnTo>
                  <a:lnTo>
                    <a:pt x="922" y="15846"/>
                  </a:lnTo>
                  <a:lnTo>
                    <a:pt x="999" y="15884"/>
                  </a:lnTo>
                  <a:lnTo>
                    <a:pt x="1076" y="15919"/>
                  </a:lnTo>
                  <a:lnTo>
                    <a:pt x="1157" y="15952"/>
                  </a:lnTo>
                  <a:lnTo>
                    <a:pt x="1238" y="15979"/>
                  </a:lnTo>
                  <a:lnTo>
                    <a:pt x="1323" y="16003"/>
                  </a:lnTo>
                  <a:lnTo>
                    <a:pt x="1407" y="16022"/>
                  </a:lnTo>
                  <a:lnTo>
                    <a:pt x="1495" y="16038"/>
                  </a:lnTo>
                  <a:lnTo>
                    <a:pt x="1582" y="16049"/>
                  </a:lnTo>
                  <a:lnTo>
                    <a:pt x="1672" y="16056"/>
                  </a:lnTo>
                  <a:lnTo>
                    <a:pt x="1763" y="16058"/>
                  </a:lnTo>
                  <a:lnTo>
                    <a:pt x="1801" y="16057"/>
                  </a:lnTo>
                  <a:lnTo>
                    <a:pt x="1843" y="16054"/>
                  </a:lnTo>
                  <a:lnTo>
                    <a:pt x="1887" y="16049"/>
                  </a:lnTo>
                  <a:lnTo>
                    <a:pt x="1933" y="16044"/>
                  </a:lnTo>
                  <a:lnTo>
                    <a:pt x="1981" y="16037"/>
                  </a:lnTo>
                  <a:lnTo>
                    <a:pt x="2028" y="16029"/>
                  </a:lnTo>
                  <a:lnTo>
                    <a:pt x="2075" y="16020"/>
                  </a:lnTo>
                  <a:lnTo>
                    <a:pt x="2122" y="16012"/>
                  </a:lnTo>
                  <a:lnTo>
                    <a:pt x="2205" y="15995"/>
                  </a:lnTo>
                  <a:lnTo>
                    <a:pt x="2275" y="15980"/>
                  </a:lnTo>
                  <a:lnTo>
                    <a:pt x="2324" y="15969"/>
                  </a:lnTo>
                  <a:lnTo>
                    <a:pt x="2345" y="15964"/>
                  </a:lnTo>
                  <a:lnTo>
                    <a:pt x="6609" y="14846"/>
                  </a:lnTo>
                  <a:lnTo>
                    <a:pt x="6669" y="14827"/>
                  </a:lnTo>
                  <a:lnTo>
                    <a:pt x="6729" y="14805"/>
                  </a:lnTo>
                  <a:lnTo>
                    <a:pt x="6788" y="14783"/>
                  </a:lnTo>
                  <a:lnTo>
                    <a:pt x="6845" y="14759"/>
                  </a:lnTo>
                  <a:lnTo>
                    <a:pt x="6903" y="14733"/>
                  </a:lnTo>
                  <a:lnTo>
                    <a:pt x="6960" y="14705"/>
                  </a:lnTo>
                  <a:lnTo>
                    <a:pt x="7015" y="14675"/>
                  </a:lnTo>
                  <a:lnTo>
                    <a:pt x="7070" y="14644"/>
                  </a:lnTo>
                  <a:lnTo>
                    <a:pt x="7123" y="14612"/>
                  </a:lnTo>
                  <a:lnTo>
                    <a:pt x="7175" y="14577"/>
                  </a:lnTo>
                  <a:lnTo>
                    <a:pt x="7227" y="14541"/>
                  </a:lnTo>
                  <a:lnTo>
                    <a:pt x="7277" y="14502"/>
                  </a:lnTo>
                  <a:lnTo>
                    <a:pt x="7326" y="14463"/>
                  </a:lnTo>
                  <a:lnTo>
                    <a:pt x="7375" y="14422"/>
                  </a:lnTo>
                  <a:lnTo>
                    <a:pt x="7421" y="14380"/>
                  </a:lnTo>
                  <a:lnTo>
                    <a:pt x="7466" y="14336"/>
                  </a:lnTo>
                  <a:lnTo>
                    <a:pt x="15143" y="6617"/>
                  </a:lnTo>
                  <a:lnTo>
                    <a:pt x="15270" y="6483"/>
                  </a:lnTo>
                  <a:lnTo>
                    <a:pt x="15387" y="6344"/>
                  </a:lnTo>
                  <a:lnTo>
                    <a:pt x="15495" y="6200"/>
                  </a:lnTo>
                  <a:lnTo>
                    <a:pt x="15594" y="6053"/>
                  </a:lnTo>
                  <a:lnTo>
                    <a:pt x="15685" y="5900"/>
                  </a:lnTo>
                  <a:lnTo>
                    <a:pt x="15766" y="5744"/>
                  </a:lnTo>
                  <a:lnTo>
                    <a:pt x="15837" y="5584"/>
                  </a:lnTo>
                  <a:lnTo>
                    <a:pt x="15901" y="5421"/>
                  </a:lnTo>
                  <a:lnTo>
                    <a:pt x="15955" y="5254"/>
                  </a:lnTo>
                  <a:lnTo>
                    <a:pt x="16000" y="5084"/>
                  </a:lnTo>
                  <a:lnTo>
                    <a:pt x="16037" y="4913"/>
                  </a:lnTo>
                  <a:lnTo>
                    <a:pt x="16065" y="4739"/>
                  </a:lnTo>
                  <a:lnTo>
                    <a:pt x="16083" y="4563"/>
                  </a:lnTo>
                  <a:lnTo>
                    <a:pt x="16093" y="4387"/>
                  </a:lnTo>
                  <a:lnTo>
                    <a:pt x="16094" y="4208"/>
                  </a:lnTo>
                  <a:lnTo>
                    <a:pt x="16087" y="4030"/>
                  </a:lnTo>
                  <a:lnTo>
                    <a:pt x="16070" y="3850"/>
                  </a:lnTo>
                  <a:lnTo>
                    <a:pt x="16045" y="3669"/>
                  </a:lnTo>
                  <a:lnTo>
                    <a:pt x="16011" y="3490"/>
                  </a:lnTo>
                  <a:lnTo>
                    <a:pt x="15968" y="3310"/>
                  </a:lnTo>
                  <a:lnTo>
                    <a:pt x="15917" y="3131"/>
                  </a:lnTo>
                  <a:lnTo>
                    <a:pt x="15857" y="2953"/>
                  </a:lnTo>
                  <a:lnTo>
                    <a:pt x="15788" y="2776"/>
                  </a:lnTo>
                  <a:lnTo>
                    <a:pt x="15711" y="2601"/>
                  </a:lnTo>
                  <a:lnTo>
                    <a:pt x="15625" y="2428"/>
                  </a:lnTo>
                  <a:lnTo>
                    <a:pt x="15531" y="2257"/>
                  </a:lnTo>
                  <a:lnTo>
                    <a:pt x="15428" y="2089"/>
                  </a:lnTo>
                  <a:lnTo>
                    <a:pt x="15316" y="1923"/>
                  </a:lnTo>
                  <a:lnTo>
                    <a:pt x="15196" y="1760"/>
                  </a:lnTo>
                  <a:lnTo>
                    <a:pt x="15067" y="1602"/>
                  </a:lnTo>
                  <a:lnTo>
                    <a:pt x="14930" y="1446"/>
                  </a:lnTo>
                  <a:lnTo>
                    <a:pt x="14785" y="1295"/>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extLst>
      <p:ext uri="{BB962C8B-B14F-4D97-AF65-F5344CB8AC3E}">
        <p14:creationId xmlns:p14="http://schemas.microsoft.com/office/powerpoint/2010/main" val="203475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22" presetClass="entr" presetSubtype="2"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par>
                                <p:cTn id="24" presetID="53"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right)">
                                      <p:cBhvr>
                                        <p:cTn id="43" dur="500"/>
                                        <p:tgtEl>
                                          <p:spTgt spid="62"/>
                                        </p:tgtEl>
                                      </p:cBhvr>
                                    </p:animEffect>
                                  </p:childTnLst>
                                </p:cTn>
                              </p:par>
                              <p:par>
                                <p:cTn id="44" presetID="53" presetClass="entr" presetSubtype="16"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22" presetClass="entr" presetSubtype="2"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right)">
                                      <p:cBhvr>
                                        <p:cTn id="63" dur="500"/>
                                        <p:tgtEl>
                                          <p:spTgt spid="67"/>
                                        </p:tgtEl>
                                      </p:cBhvr>
                                    </p:animEffect>
                                  </p:childTnLst>
                                </p:cTn>
                              </p:par>
                              <p:par>
                                <p:cTn id="64" presetID="53" presetClass="entr" presetSubtype="16"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 calcmode="lin" valueType="num">
                                      <p:cBhvr>
                                        <p:cTn id="66" dur="500" fill="hold"/>
                                        <p:tgtEl>
                                          <p:spTgt spid="73"/>
                                        </p:tgtEl>
                                        <p:attrNameLst>
                                          <p:attrName>ppt_w</p:attrName>
                                        </p:attrNameLst>
                                      </p:cBhvr>
                                      <p:tavLst>
                                        <p:tav tm="0">
                                          <p:val>
                                            <p:fltVal val="0"/>
                                          </p:val>
                                        </p:tav>
                                        <p:tav tm="100000">
                                          <p:val>
                                            <p:strVal val="#ppt_w"/>
                                          </p:val>
                                        </p:tav>
                                      </p:tavLst>
                                    </p:anim>
                                    <p:anim calcmode="lin" valueType="num">
                                      <p:cBhvr>
                                        <p:cTn id="67" dur="500" fill="hold"/>
                                        <p:tgtEl>
                                          <p:spTgt spid="73"/>
                                        </p:tgtEl>
                                        <p:attrNameLst>
                                          <p:attrName>ppt_h</p:attrName>
                                        </p:attrNameLst>
                                      </p:cBhvr>
                                      <p:tavLst>
                                        <p:tav tm="0">
                                          <p:val>
                                            <p:fltVal val="0"/>
                                          </p:val>
                                        </p:tav>
                                        <p:tav tm="100000">
                                          <p:val>
                                            <p:strVal val="#ppt_h"/>
                                          </p:val>
                                        </p:tav>
                                      </p:tavLst>
                                    </p:anim>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85"/>
                                        </p:tgtEl>
                                        <p:attrNameLst>
                                          <p:attrName>style.visibility</p:attrName>
                                        </p:attrNameLst>
                                      </p:cBhvr>
                                      <p:to>
                                        <p:strVal val="visible"/>
                                      </p:to>
                                    </p:set>
                                    <p:anim calcmode="lin" valueType="num">
                                      <p:cBhvr>
                                        <p:cTn id="74" dur="500" fill="hold"/>
                                        <p:tgtEl>
                                          <p:spTgt spid="85"/>
                                        </p:tgtEl>
                                        <p:attrNameLst>
                                          <p:attrName>ppt_w</p:attrName>
                                        </p:attrNameLst>
                                      </p:cBhvr>
                                      <p:tavLst>
                                        <p:tav tm="0">
                                          <p:val>
                                            <p:fltVal val="0"/>
                                          </p:val>
                                        </p:tav>
                                        <p:tav tm="100000">
                                          <p:val>
                                            <p:strVal val="#ppt_w"/>
                                          </p:val>
                                        </p:tav>
                                      </p:tavLst>
                                    </p:anim>
                                    <p:anim calcmode="lin" valueType="num">
                                      <p:cBhvr>
                                        <p:cTn id="75" dur="500" fill="hold"/>
                                        <p:tgtEl>
                                          <p:spTgt spid="85"/>
                                        </p:tgtEl>
                                        <p:attrNameLst>
                                          <p:attrName>ppt_h</p:attrName>
                                        </p:attrNameLst>
                                      </p:cBhvr>
                                      <p:tavLst>
                                        <p:tav tm="0">
                                          <p:val>
                                            <p:fltVal val="0"/>
                                          </p:val>
                                        </p:tav>
                                        <p:tav tm="100000">
                                          <p:val>
                                            <p:strVal val="#ppt_h"/>
                                          </p:val>
                                        </p:tav>
                                      </p:tavLst>
                                    </p:anim>
                                    <p:anim calcmode="lin" valueType="num">
                                      <p:cBhvr>
                                        <p:cTn id="76" dur="500" fill="hold"/>
                                        <p:tgtEl>
                                          <p:spTgt spid="85"/>
                                        </p:tgtEl>
                                        <p:attrNameLst>
                                          <p:attrName>style.rotation</p:attrName>
                                        </p:attrNameLst>
                                      </p:cBhvr>
                                      <p:tavLst>
                                        <p:tav tm="0">
                                          <p:val>
                                            <p:fltVal val="360"/>
                                          </p:val>
                                        </p:tav>
                                        <p:tav tm="100000">
                                          <p:val>
                                            <p:fltVal val="0"/>
                                          </p:val>
                                        </p:tav>
                                      </p:tavLst>
                                    </p:anim>
                                    <p:animEffect transition="in" filter="fade">
                                      <p:cBhvr>
                                        <p:cTn id="7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2" grpId="0" animBg="1"/>
      <p:bldP spid="33" grpId="0" animBg="1"/>
      <p:bldP spid="34" grpId="0" animBg="1"/>
      <p:bldP spid="36" grpId="0"/>
      <p:bldP spid="37" grpId="0"/>
      <p:bldP spid="38" grpId="0"/>
      <p:bldP spid="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8038597" y="3121094"/>
            <a:ext cx="8222615" cy="8222615"/>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53043" y="549545"/>
            <a:ext cx="6113604" cy="1017922"/>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0059"/>
            </a:xfrm>
            <a:prstGeom prst="rect">
              <a:avLst/>
            </a:prstGeom>
          </p:spPr>
          <p:txBody>
            <a:bodyPr wrap="square">
              <a:spAutoFit/>
            </a:bodyPr>
            <a:lstStyle/>
            <a:p>
              <a:pPr fontAlgn="auto">
                <a:spcBef>
                  <a:spcPts val="0"/>
                </a:spcBef>
                <a:spcAft>
                  <a:spcPts val="0"/>
                </a:spcAft>
                <a:defRPr/>
              </a:pPr>
              <a:r>
                <a:rPr lang="zh-CN" altLang="en-US" sz="3375" b="1" spc="316" dirty="0" smtClean="0">
                  <a:solidFill>
                    <a:srgbClr val="333333"/>
                  </a:solidFill>
                  <a:latin typeface="微软雅黑" panose="020B0503020204020204" pitchFamily="34" charset="-122"/>
                  <a:ea typeface="微软雅黑" panose="020B0503020204020204" pitchFamily="34" charset="-122"/>
                  <a:cs typeface="+mn-ea"/>
                  <a:sym typeface="+mn-lt"/>
                </a:rPr>
                <a:t>用户群体互动行为</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32" name="Oval 4"/>
          <p:cNvSpPr/>
          <p:nvPr/>
        </p:nvSpPr>
        <p:spPr>
          <a:xfrm>
            <a:off x="8118954" y="5812778"/>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Oval 5"/>
          <p:cNvSpPr/>
          <p:nvPr/>
        </p:nvSpPr>
        <p:spPr>
          <a:xfrm>
            <a:off x="8767622" y="464905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Oval 6"/>
          <p:cNvSpPr/>
          <p:nvPr/>
        </p:nvSpPr>
        <p:spPr>
          <a:xfrm>
            <a:off x="9799680" y="365483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23"/>
          <p:cNvSpPr txBox="1"/>
          <p:nvPr/>
        </p:nvSpPr>
        <p:spPr>
          <a:xfrm>
            <a:off x="8432672" y="5794848"/>
            <a:ext cx="1953430" cy="319446"/>
          </a:xfrm>
          <a:prstGeom prst="rect">
            <a:avLst/>
          </a:prstGeom>
          <a:noFill/>
        </p:spPr>
        <p:txBody>
          <a:bodyPr wrap="square" rtlCol="0">
            <a:spAutoFit/>
          </a:bodyPr>
          <a:lstStyle/>
          <a:p>
            <a:r>
              <a:rPr lang="zh-CN" altLang="en-US" sz="1476"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群体</a:t>
            </a:r>
            <a:r>
              <a:rPr lang="zh-CN" altLang="en-US" sz="1476"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互动的时间规律</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extBox 24"/>
          <p:cNvSpPr txBox="1"/>
          <p:nvPr/>
        </p:nvSpPr>
        <p:spPr>
          <a:xfrm>
            <a:off x="9113290" y="4603446"/>
            <a:ext cx="2269016" cy="319446"/>
          </a:xfrm>
          <a:prstGeom prst="rect">
            <a:avLst/>
          </a:prstGeom>
          <a:noFill/>
        </p:spPr>
        <p:txBody>
          <a:bodyPr wrap="square" rtlCol="0">
            <a:spAutoFit/>
          </a:bodyPr>
          <a:lstStyle/>
          <a:p>
            <a:r>
              <a:rPr lang="zh-CN" altLang="en-US" sz="1476"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群体互动的内容选择</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25"/>
          <p:cNvSpPr txBox="1"/>
          <p:nvPr/>
        </p:nvSpPr>
        <p:spPr>
          <a:xfrm>
            <a:off x="10033040" y="3741048"/>
            <a:ext cx="1761083" cy="319446"/>
          </a:xfrm>
          <a:prstGeom prst="rect">
            <a:avLst/>
          </a:prstGeom>
          <a:noFill/>
        </p:spPr>
        <p:txBody>
          <a:bodyPr wrap="square" rtlCol="0">
            <a:spAutoFit/>
          </a:bodyPr>
          <a:lstStyle/>
          <a:p>
            <a:r>
              <a:rPr lang="zh-CN" altLang="en-US" sz="1476"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群体互动关系选择</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0" name="Group 27"/>
          <p:cNvGrpSpPr/>
          <p:nvPr/>
        </p:nvGrpSpPr>
        <p:grpSpPr>
          <a:xfrm flipH="1">
            <a:off x="5295898" y="5482673"/>
            <a:ext cx="2662342" cy="438255"/>
            <a:chOff x="2108477" y="2662215"/>
            <a:chExt cx="2600806" cy="395205"/>
          </a:xfrm>
        </p:grpSpPr>
        <p:grpSp>
          <p:nvGrpSpPr>
            <p:cNvPr id="41" name="Group 28"/>
            <p:cNvGrpSpPr/>
            <p:nvPr/>
          </p:nvGrpSpPr>
          <p:grpSpPr>
            <a:xfrm>
              <a:off x="2108477" y="2757465"/>
              <a:ext cx="2423386" cy="299955"/>
              <a:chOff x="2108477" y="2757465"/>
              <a:chExt cx="2423386" cy="299955"/>
            </a:xfrm>
          </p:grpSpPr>
          <p:cxnSp>
            <p:nvCxnSpPr>
              <p:cNvPr id="43" name="Straight Connector 30"/>
              <p:cNvCxnSpPr/>
              <p:nvPr/>
            </p:nvCxnSpPr>
            <p:spPr>
              <a:xfrm flipH="1">
                <a:off x="2108477" y="2757465"/>
                <a:ext cx="1864621" cy="29995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31"/>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Oval 29"/>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5" name="Group 8"/>
          <p:cNvGrpSpPr/>
          <p:nvPr/>
        </p:nvGrpSpPr>
        <p:grpSpPr>
          <a:xfrm>
            <a:off x="4437187" y="5270151"/>
            <a:ext cx="776434" cy="776434"/>
            <a:chOff x="4207630" y="4997265"/>
            <a:chExt cx="736265" cy="736265"/>
          </a:xfrm>
        </p:grpSpPr>
        <p:sp>
          <p:nvSpPr>
            <p:cNvPr id="46" name="Oval 36"/>
            <p:cNvSpPr/>
            <p:nvPr/>
          </p:nvSpPr>
          <p:spPr>
            <a:xfrm>
              <a:off x="4207630" y="4997265"/>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Group 33"/>
            <p:cNvGrpSpPr/>
            <p:nvPr/>
          </p:nvGrpSpPr>
          <p:grpSpPr>
            <a:xfrm>
              <a:off x="4367216" y="5178917"/>
              <a:ext cx="372962" cy="372962"/>
              <a:chOff x="2005013" y="1077913"/>
              <a:chExt cx="688975" cy="688975"/>
            </a:xfrm>
            <a:solidFill>
              <a:schemeClr val="bg1"/>
            </a:solidFill>
          </p:grpSpPr>
          <p:sp>
            <p:nvSpPr>
              <p:cNvPr id="48"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0" name="Group 12"/>
          <p:cNvGrpSpPr/>
          <p:nvPr/>
        </p:nvGrpSpPr>
        <p:grpSpPr>
          <a:xfrm>
            <a:off x="553044" y="5161180"/>
            <a:ext cx="3803786" cy="1321102"/>
            <a:chOff x="524433" y="4893933"/>
            <a:chExt cx="3606998" cy="1252755"/>
          </a:xfrm>
        </p:grpSpPr>
        <p:sp>
          <p:nvSpPr>
            <p:cNvPr id="51" name="TextBox 37"/>
            <p:cNvSpPr txBox="1"/>
            <p:nvPr/>
          </p:nvSpPr>
          <p:spPr>
            <a:xfrm>
              <a:off x="524433" y="5320255"/>
              <a:ext cx="3606998" cy="826433"/>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在线社交网络中人类行为的时间特征研究主要集中于分析行为发生的时间间隔分布。研究发现在线社交网络中用户行为时间间隔分布不同于传统的负指数分布，而是呈现幂律分布，即具有“长尾效应”</a:t>
              </a:r>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38"/>
            <p:cNvSpPr txBox="1"/>
            <p:nvPr/>
          </p:nvSpPr>
          <p:spPr>
            <a:xfrm>
              <a:off x="624999" y="4893933"/>
              <a:ext cx="3462300" cy="395340"/>
            </a:xfrm>
            <a:prstGeom prst="rect">
              <a:avLst/>
            </a:prstGeom>
            <a:noFill/>
          </p:spPr>
          <p:txBody>
            <a:bodyPr wrap="square" rtlCol="0">
              <a:spAutoFit/>
            </a:bodyPr>
            <a:lstStyle/>
            <a:p>
              <a:pPr algn="r"/>
              <a:r>
                <a:rPr lang="zh-CN" altLang="en-US" sz="210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群体互动的时间规律</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3" name="Group 13"/>
          <p:cNvGrpSpPr/>
          <p:nvPr/>
        </p:nvGrpSpPr>
        <p:grpSpPr>
          <a:xfrm>
            <a:off x="1909495" y="3829945"/>
            <a:ext cx="3697732" cy="1126303"/>
            <a:chOff x="1858165" y="3624861"/>
            <a:chExt cx="3506431" cy="1068034"/>
          </a:xfrm>
        </p:grpSpPr>
        <p:sp>
          <p:nvSpPr>
            <p:cNvPr id="54" name="TextBox 66"/>
            <p:cNvSpPr txBox="1"/>
            <p:nvPr/>
          </p:nvSpPr>
          <p:spPr>
            <a:xfrm>
              <a:off x="2006353" y="4051181"/>
              <a:ext cx="3358243" cy="641714"/>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社交网络中用户对内容选择与其社交关系密不可分。例如有研究表明两位维基百科编辑在互动前后产生的编辑内容的相似性有所不同。</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67"/>
            <p:cNvSpPr txBox="1"/>
            <p:nvPr/>
          </p:nvSpPr>
          <p:spPr>
            <a:xfrm>
              <a:off x="1858165" y="3624861"/>
              <a:ext cx="3462300" cy="395340"/>
            </a:xfrm>
            <a:prstGeom prst="rect">
              <a:avLst/>
            </a:prstGeom>
            <a:noFill/>
          </p:spPr>
          <p:txBody>
            <a:bodyPr wrap="square" rtlCol="0">
              <a:spAutoFit/>
            </a:bodyPr>
            <a:lstStyle/>
            <a:p>
              <a:pPr algn="r"/>
              <a:r>
                <a:rPr lang="zh-CN" altLang="en-US" sz="210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群体互动的内容选择</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6" name="Group 14"/>
          <p:cNvGrpSpPr/>
          <p:nvPr/>
        </p:nvGrpSpPr>
        <p:grpSpPr>
          <a:xfrm>
            <a:off x="3658291" y="2521987"/>
            <a:ext cx="3697732" cy="1321101"/>
            <a:chOff x="3469030" y="2409031"/>
            <a:chExt cx="3506431" cy="1252753"/>
          </a:xfrm>
        </p:grpSpPr>
        <p:sp>
          <p:nvSpPr>
            <p:cNvPr id="57" name="TextBox 72"/>
            <p:cNvSpPr txBox="1"/>
            <p:nvPr/>
          </p:nvSpPr>
          <p:spPr>
            <a:xfrm>
              <a:off x="3469030" y="2835352"/>
              <a:ext cx="3506431" cy="826432"/>
            </a:xfrm>
            <a:prstGeom prst="rect">
              <a:avLst/>
            </a:prstGeom>
            <a:noFill/>
          </p:spPr>
          <p:txBody>
            <a:bodyPr wrap="square" rtlCol="0">
              <a:spAutoFit/>
            </a:bodyPr>
            <a:lstStyle/>
            <a:p>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对</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群体互动关系的研究主要是识别用户之间的关系，通过制定不同的衡量指标，研究用户之间的关系强弱</a:t>
              </a:r>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266" dirty="0" smtClean="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TextBox 73"/>
            <p:cNvSpPr txBox="1"/>
            <p:nvPr/>
          </p:nvSpPr>
          <p:spPr>
            <a:xfrm>
              <a:off x="3469030" y="2409031"/>
              <a:ext cx="3462300" cy="395340"/>
            </a:xfrm>
            <a:prstGeom prst="rect">
              <a:avLst/>
            </a:prstGeom>
            <a:noFill/>
          </p:spPr>
          <p:txBody>
            <a:bodyPr wrap="square" rtlCol="0">
              <a:spAutoFit/>
            </a:bodyPr>
            <a:lstStyle/>
            <a:p>
              <a:pPr algn="r"/>
              <a:r>
                <a:rPr lang="zh-CN" altLang="en-US" sz="210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群体互动关系选择</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2" name="Group 80"/>
          <p:cNvGrpSpPr/>
          <p:nvPr/>
        </p:nvGrpSpPr>
        <p:grpSpPr>
          <a:xfrm flipH="1">
            <a:off x="6554679" y="4144294"/>
            <a:ext cx="2059374" cy="519752"/>
            <a:chOff x="2756450" y="2662215"/>
            <a:chExt cx="1952833" cy="492863"/>
          </a:xfrm>
        </p:grpSpPr>
        <p:grpSp>
          <p:nvGrpSpPr>
            <p:cNvPr id="63" name="Group 81"/>
            <p:cNvGrpSpPr/>
            <p:nvPr/>
          </p:nvGrpSpPr>
          <p:grpSpPr>
            <a:xfrm>
              <a:off x="2756450" y="2757465"/>
              <a:ext cx="1775413" cy="397613"/>
              <a:chOff x="2756450" y="2757465"/>
              <a:chExt cx="1775413" cy="397613"/>
            </a:xfrm>
          </p:grpSpPr>
          <p:cxnSp>
            <p:nvCxnSpPr>
              <p:cNvPr id="65" name="Straight Connector 83"/>
              <p:cNvCxnSpPr/>
              <p:nvPr/>
            </p:nvCxnSpPr>
            <p:spPr>
              <a:xfrm flipH="1">
                <a:off x="2756450" y="2757465"/>
                <a:ext cx="1216648" cy="39761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84"/>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Oval 82"/>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7" name="Group 86"/>
          <p:cNvGrpSpPr/>
          <p:nvPr/>
        </p:nvGrpSpPr>
        <p:grpSpPr>
          <a:xfrm flipH="1">
            <a:off x="8283681" y="2918311"/>
            <a:ext cx="1483918" cy="698015"/>
            <a:chOff x="3302135" y="2662215"/>
            <a:chExt cx="1407148" cy="661903"/>
          </a:xfrm>
        </p:grpSpPr>
        <p:cxnSp>
          <p:nvCxnSpPr>
            <p:cNvPr id="68" name="Straight Connector 89"/>
            <p:cNvCxnSpPr>
              <a:stCxn id="69" idx="2"/>
            </p:cNvCxnSpPr>
            <p:nvPr/>
          </p:nvCxnSpPr>
          <p:spPr>
            <a:xfrm flipH="1">
              <a:off x="3302135" y="2757465"/>
              <a:ext cx="1216648" cy="56665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9" name="Oval 88"/>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Group 10"/>
          <p:cNvGrpSpPr/>
          <p:nvPr/>
        </p:nvGrpSpPr>
        <p:grpSpPr>
          <a:xfrm>
            <a:off x="7436381" y="2649679"/>
            <a:ext cx="776434" cy="776434"/>
            <a:chOff x="7051661" y="2512363"/>
            <a:chExt cx="736265" cy="736265"/>
          </a:xfrm>
        </p:grpSpPr>
        <p:sp>
          <p:nvSpPr>
            <p:cNvPr id="74" name="Oval 68"/>
            <p:cNvSpPr/>
            <p:nvPr/>
          </p:nvSpPr>
          <p:spPr>
            <a:xfrm>
              <a:off x="7051661" y="251236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5" name="Group 104"/>
            <p:cNvGrpSpPr/>
            <p:nvPr/>
          </p:nvGrpSpPr>
          <p:grpSpPr>
            <a:xfrm>
              <a:off x="7231041" y="2719950"/>
              <a:ext cx="377503" cy="353205"/>
              <a:chOff x="6964363" y="2108200"/>
              <a:chExt cx="690562" cy="646113"/>
            </a:xfrm>
            <a:solidFill>
              <a:schemeClr val="bg1"/>
            </a:solidFill>
          </p:grpSpPr>
          <p:sp>
            <p:nvSpPr>
              <p:cNvPr id="76"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8" name="Group 9"/>
          <p:cNvGrpSpPr/>
          <p:nvPr/>
        </p:nvGrpSpPr>
        <p:grpSpPr>
          <a:xfrm>
            <a:off x="5737631" y="3931841"/>
            <a:ext cx="776434" cy="776434"/>
            <a:chOff x="5440796" y="3728193"/>
            <a:chExt cx="736265" cy="736265"/>
          </a:xfrm>
        </p:grpSpPr>
        <p:sp>
          <p:nvSpPr>
            <p:cNvPr id="79" name="Oval 62"/>
            <p:cNvSpPr/>
            <p:nvPr/>
          </p:nvSpPr>
          <p:spPr>
            <a:xfrm>
              <a:off x="5440796" y="372819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96"/>
            <p:cNvSpPr>
              <a:spLocks noEditPoints="1"/>
            </p:cNvSpPr>
            <p:nvPr/>
          </p:nvSpPr>
          <p:spPr bwMode="auto">
            <a:xfrm>
              <a:off x="5622159" y="3929564"/>
              <a:ext cx="369270" cy="368421"/>
            </a:xfrm>
            <a:custGeom>
              <a:avLst/>
              <a:gdLst>
                <a:gd name="T0" fmla="*/ 13537 w 16094"/>
                <a:gd name="T1" fmla="*/ 6059 h 16058"/>
                <a:gd name="T2" fmla="*/ 13105 w 16094"/>
                <a:gd name="T3" fmla="*/ 4843 h 16058"/>
                <a:gd name="T4" fmla="*/ 12309 w 16094"/>
                <a:gd name="T5" fmla="*/ 3778 h 16058"/>
                <a:gd name="T6" fmla="*/ 11103 w 16094"/>
                <a:gd name="T7" fmla="*/ 2914 h 16058"/>
                <a:gd name="T8" fmla="*/ 9730 w 16094"/>
                <a:gd name="T9" fmla="*/ 2510 h 16058"/>
                <a:gd name="T10" fmla="*/ 10548 w 16094"/>
                <a:gd name="T11" fmla="*/ 1344 h 16058"/>
                <a:gd name="T12" fmla="*/ 11273 w 16094"/>
                <a:gd name="T13" fmla="*/ 1058 h 16058"/>
                <a:gd name="T14" fmla="*/ 12175 w 16094"/>
                <a:gd name="T15" fmla="*/ 1030 h 16058"/>
                <a:gd name="T16" fmla="*/ 13215 w 16094"/>
                <a:gd name="T17" fmla="*/ 1370 h 16058"/>
                <a:gd name="T18" fmla="*/ 14130 w 16094"/>
                <a:gd name="T19" fmla="*/ 2061 h 16058"/>
                <a:gd name="T20" fmla="*/ 14752 w 16094"/>
                <a:gd name="T21" fmla="*/ 2927 h 16058"/>
                <a:gd name="T22" fmla="*/ 15061 w 16094"/>
                <a:gd name="T23" fmla="*/ 3885 h 16058"/>
                <a:gd name="T24" fmla="*/ 15035 w 16094"/>
                <a:gd name="T25" fmla="*/ 4794 h 16058"/>
                <a:gd name="T26" fmla="*/ 14704 w 16094"/>
                <a:gd name="T27" fmla="*/ 5577 h 16058"/>
                <a:gd name="T28" fmla="*/ 4429 w 16094"/>
                <a:gd name="T29" fmla="*/ 13990 h 16058"/>
                <a:gd name="T30" fmla="*/ 4128 w 16094"/>
                <a:gd name="T31" fmla="*/ 13119 h 16058"/>
                <a:gd name="T32" fmla="*/ 3522 w 16094"/>
                <a:gd name="T33" fmla="*/ 12349 h 16058"/>
                <a:gd name="T34" fmla="*/ 2735 w 16094"/>
                <a:gd name="T35" fmla="*/ 11832 h 16058"/>
                <a:gd name="T36" fmla="*/ 1857 w 16094"/>
                <a:gd name="T37" fmla="*/ 11600 h 16058"/>
                <a:gd name="T38" fmla="*/ 2349 w 16094"/>
                <a:gd name="T39" fmla="*/ 9539 h 16058"/>
                <a:gd name="T40" fmla="*/ 3383 w 16094"/>
                <a:gd name="T41" fmla="*/ 9051 h 16058"/>
                <a:gd name="T42" fmla="*/ 5065 w 16094"/>
                <a:gd name="T43" fmla="*/ 9305 h 16058"/>
                <a:gd name="T44" fmla="*/ 6529 w 16094"/>
                <a:gd name="T45" fmla="*/ 10574 h 16058"/>
                <a:gd name="T46" fmla="*/ 7057 w 16094"/>
                <a:gd name="T47" fmla="*/ 12341 h 16058"/>
                <a:gd name="T48" fmla="*/ 6481 w 16094"/>
                <a:gd name="T49" fmla="*/ 13816 h 16058"/>
                <a:gd name="T50" fmla="*/ 1899 w 16094"/>
                <a:gd name="T51" fmla="*/ 15034 h 16058"/>
                <a:gd name="T52" fmla="*/ 1430 w 16094"/>
                <a:gd name="T53" fmla="*/ 14978 h 16058"/>
                <a:gd name="T54" fmla="*/ 1080 w 16094"/>
                <a:gd name="T55" fmla="*/ 14626 h 16058"/>
                <a:gd name="T56" fmla="*/ 1037 w 16094"/>
                <a:gd name="T57" fmla="*/ 14110 h 16058"/>
                <a:gd name="T58" fmla="*/ 2133 w 16094"/>
                <a:gd name="T59" fmla="*/ 12161 h 16058"/>
                <a:gd name="T60" fmla="*/ 2879 w 16094"/>
                <a:gd name="T61" fmla="*/ 12483 h 16058"/>
                <a:gd name="T62" fmla="*/ 3517 w 16094"/>
                <a:gd name="T63" fmla="*/ 13089 h 16058"/>
                <a:gd name="T64" fmla="*/ 3887 w 16094"/>
                <a:gd name="T65" fmla="*/ 13837 h 16058"/>
                <a:gd name="T66" fmla="*/ 5275 w 16094"/>
                <a:gd name="T67" fmla="*/ 8311 h 16058"/>
                <a:gd name="T68" fmla="*/ 4471 w 16094"/>
                <a:gd name="T69" fmla="*/ 8075 h 16058"/>
                <a:gd name="T70" fmla="*/ 3832 w 16094"/>
                <a:gd name="T71" fmla="*/ 8011 h 16058"/>
                <a:gd name="T72" fmla="*/ 8544 w 16094"/>
                <a:gd name="T73" fmla="*/ 3613 h 16058"/>
                <a:gd name="T74" fmla="*/ 9615 w 16094"/>
                <a:gd name="T75" fmla="*/ 3512 h 16058"/>
                <a:gd name="T76" fmla="*/ 7177 w 16094"/>
                <a:gd name="T77" fmla="*/ 9768 h 16058"/>
                <a:gd name="T78" fmla="*/ 6475 w 16094"/>
                <a:gd name="T79" fmla="*/ 9029 h 16058"/>
                <a:gd name="T80" fmla="*/ 10683 w 16094"/>
                <a:gd name="T81" fmla="*/ 3831 h 16058"/>
                <a:gd name="T82" fmla="*/ 11597 w 16094"/>
                <a:gd name="T83" fmla="*/ 4487 h 16058"/>
                <a:gd name="T84" fmla="*/ 12178 w 16094"/>
                <a:gd name="T85" fmla="*/ 5258 h 16058"/>
                <a:gd name="T86" fmla="*/ 7882 w 16094"/>
                <a:gd name="T87" fmla="*/ 11105 h 16058"/>
                <a:gd name="T88" fmla="*/ 12576 w 16094"/>
                <a:gd name="T89" fmla="*/ 6482 h 16058"/>
                <a:gd name="T90" fmla="*/ 12439 w 16094"/>
                <a:gd name="T91" fmla="*/ 7635 h 16058"/>
                <a:gd name="T92" fmla="*/ 11948 w 16094"/>
                <a:gd name="T93" fmla="*/ 8406 h 16058"/>
                <a:gd name="T94" fmla="*/ 14463 w 16094"/>
                <a:gd name="T95" fmla="*/ 1003 h 16058"/>
                <a:gd name="T96" fmla="*/ 13190 w 16094"/>
                <a:gd name="T97" fmla="*/ 260 h 16058"/>
                <a:gd name="T98" fmla="*/ 11795 w 16094"/>
                <a:gd name="T99" fmla="*/ 0 h 16058"/>
                <a:gd name="T100" fmla="*/ 10660 w 16094"/>
                <a:gd name="T101" fmla="*/ 187 h 16058"/>
                <a:gd name="T102" fmla="*/ 9684 w 16094"/>
                <a:gd name="T103" fmla="*/ 727 h 16058"/>
                <a:gd name="T104" fmla="*/ 1704 w 16094"/>
                <a:gd name="T105" fmla="*/ 8728 h 16058"/>
                <a:gd name="T106" fmla="*/ 1279 w 16094"/>
                <a:gd name="T107" fmla="*/ 9454 h 16058"/>
                <a:gd name="T108" fmla="*/ 0 w 16094"/>
                <a:gd name="T109" fmla="*/ 14302 h 16058"/>
                <a:gd name="T110" fmla="*/ 402 w 16094"/>
                <a:gd name="T111" fmla="*/ 15419 h 16058"/>
                <a:gd name="T112" fmla="*/ 1407 w 16094"/>
                <a:gd name="T113" fmla="*/ 16022 h 16058"/>
                <a:gd name="T114" fmla="*/ 2275 w 16094"/>
                <a:gd name="T115" fmla="*/ 15980 h 16058"/>
                <a:gd name="T116" fmla="*/ 7227 w 16094"/>
                <a:gd name="T117" fmla="*/ 14541 h 16058"/>
                <a:gd name="T118" fmla="*/ 15901 w 16094"/>
                <a:gd name="T119" fmla="*/ 5421 h 16058"/>
                <a:gd name="T120" fmla="*/ 15857 w 16094"/>
                <a:gd name="T121" fmla="*/ 2953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94" h="16058">
                  <a:moveTo>
                    <a:pt x="14431" y="5907"/>
                  </a:moveTo>
                  <a:lnTo>
                    <a:pt x="13584" y="6759"/>
                  </a:lnTo>
                  <a:lnTo>
                    <a:pt x="13585" y="6717"/>
                  </a:lnTo>
                  <a:lnTo>
                    <a:pt x="13586" y="6675"/>
                  </a:lnTo>
                  <a:lnTo>
                    <a:pt x="13588" y="6633"/>
                  </a:lnTo>
                  <a:lnTo>
                    <a:pt x="13590" y="6591"/>
                  </a:lnTo>
                  <a:lnTo>
                    <a:pt x="13591" y="6549"/>
                  </a:lnTo>
                  <a:lnTo>
                    <a:pt x="13591" y="6507"/>
                  </a:lnTo>
                  <a:lnTo>
                    <a:pt x="13590" y="6464"/>
                  </a:lnTo>
                  <a:lnTo>
                    <a:pt x="13587" y="6420"/>
                  </a:lnTo>
                  <a:lnTo>
                    <a:pt x="13578" y="6330"/>
                  </a:lnTo>
                  <a:lnTo>
                    <a:pt x="13566" y="6240"/>
                  </a:lnTo>
                  <a:lnTo>
                    <a:pt x="13553" y="6148"/>
                  </a:lnTo>
                  <a:lnTo>
                    <a:pt x="13537" y="6059"/>
                  </a:lnTo>
                  <a:lnTo>
                    <a:pt x="13520" y="5969"/>
                  </a:lnTo>
                  <a:lnTo>
                    <a:pt x="13500" y="5879"/>
                  </a:lnTo>
                  <a:lnTo>
                    <a:pt x="13478" y="5790"/>
                  </a:lnTo>
                  <a:lnTo>
                    <a:pt x="13453" y="5702"/>
                  </a:lnTo>
                  <a:lnTo>
                    <a:pt x="13427" y="5613"/>
                  </a:lnTo>
                  <a:lnTo>
                    <a:pt x="13400" y="5525"/>
                  </a:lnTo>
                  <a:lnTo>
                    <a:pt x="13370" y="5439"/>
                  </a:lnTo>
                  <a:lnTo>
                    <a:pt x="13338" y="5351"/>
                  </a:lnTo>
                  <a:lnTo>
                    <a:pt x="13305" y="5265"/>
                  </a:lnTo>
                  <a:lnTo>
                    <a:pt x="13268" y="5180"/>
                  </a:lnTo>
                  <a:lnTo>
                    <a:pt x="13230" y="5094"/>
                  </a:lnTo>
                  <a:lnTo>
                    <a:pt x="13191" y="5010"/>
                  </a:lnTo>
                  <a:lnTo>
                    <a:pt x="13150" y="4927"/>
                  </a:lnTo>
                  <a:lnTo>
                    <a:pt x="13105" y="4843"/>
                  </a:lnTo>
                  <a:lnTo>
                    <a:pt x="13060" y="4761"/>
                  </a:lnTo>
                  <a:lnTo>
                    <a:pt x="13014" y="4680"/>
                  </a:lnTo>
                  <a:lnTo>
                    <a:pt x="12965" y="4600"/>
                  </a:lnTo>
                  <a:lnTo>
                    <a:pt x="12913" y="4520"/>
                  </a:lnTo>
                  <a:lnTo>
                    <a:pt x="12861" y="4441"/>
                  </a:lnTo>
                  <a:lnTo>
                    <a:pt x="12807" y="4364"/>
                  </a:lnTo>
                  <a:lnTo>
                    <a:pt x="12750" y="4286"/>
                  </a:lnTo>
                  <a:lnTo>
                    <a:pt x="12692" y="4210"/>
                  </a:lnTo>
                  <a:lnTo>
                    <a:pt x="12633" y="4136"/>
                  </a:lnTo>
                  <a:lnTo>
                    <a:pt x="12571" y="4062"/>
                  </a:lnTo>
                  <a:lnTo>
                    <a:pt x="12508" y="3989"/>
                  </a:lnTo>
                  <a:lnTo>
                    <a:pt x="12443" y="3917"/>
                  </a:lnTo>
                  <a:lnTo>
                    <a:pt x="12376" y="3847"/>
                  </a:lnTo>
                  <a:lnTo>
                    <a:pt x="12309" y="3778"/>
                  </a:lnTo>
                  <a:lnTo>
                    <a:pt x="12230" y="3701"/>
                  </a:lnTo>
                  <a:lnTo>
                    <a:pt x="12152" y="3628"/>
                  </a:lnTo>
                  <a:lnTo>
                    <a:pt x="12071" y="3557"/>
                  </a:lnTo>
                  <a:lnTo>
                    <a:pt x="11989" y="3487"/>
                  </a:lnTo>
                  <a:lnTo>
                    <a:pt x="11905" y="3419"/>
                  </a:lnTo>
                  <a:lnTo>
                    <a:pt x="11821" y="3354"/>
                  </a:lnTo>
                  <a:lnTo>
                    <a:pt x="11735" y="3292"/>
                  </a:lnTo>
                  <a:lnTo>
                    <a:pt x="11648" y="3231"/>
                  </a:lnTo>
                  <a:lnTo>
                    <a:pt x="11560" y="3172"/>
                  </a:lnTo>
                  <a:lnTo>
                    <a:pt x="11471" y="3116"/>
                  </a:lnTo>
                  <a:lnTo>
                    <a:pt x="11380" y="3062"/>
                  </a:lnTo>
                  <a:lnTo>
                    <a:pt x="11289" y="3010"/>
                  </a:lnTo>
                  <a:lnTo>
                    <a:pt x="11196" y="2961"/>
                  </a:lnTo>
                  <a:lnTo>
                    <a:pt x="11103" y="2914"/>
                  </a:lnTo>
                  <a:lnTo>
                    <a:pt x="11009" y="2868"/>
                  </a:lnTo>
                  <a:lnTo>
                    <a:pt x="10913" y="2826"/>
                  </a:lnTo>
                  <a:lnTo>
                    <a:pt x="10818" y="2786"/>
                  </a:lnTo>
                  <a:lnTo>
                    <a:pt x="10721" y="2749"/>
                  </a:lnTo>
                  <a:lnTo>
                    <a:pt x="10625" y="2714"/>
                  </a:lnTo>
                  <a:lnTo>
                    <a:pt x="10527" y="2681"/>
                  </a:lnTo>
                  <a:lnTo>
                    <a:pt x="10429" y="2651"/>
                  </a:lnTo>
                  <a:lnTo>
                    <a:pt x="10330" y="2622"/>
                  </a:lnTo>
                  <a:lnTo>
                    <a:pt x="10231" y="2597"/>
                  </a:lnTo>
                  <a:lnTo>
                    <a:pt x="10132" y="2574"/>
                  </a:lnTo>
                  <a:lnTo>
                    <a:pt x="10031" y="2554"/>
                  </a:lnTo>
                  <a:lnTo>
                    <a:pt x="9932" y="2537"/>
                  </a:lnTo>
                  <a:lnTo>
                    <a:pt x="9831" y="2522"/>
                  </a:lnTo>
                  <a:lnTo>
                    <a:pt x="9730" y="2510"/>
                  </a:lnTo>
                  <a:lnTo>
                    <a:pt x="9630" y="2500"/>
                  </a:lnTo>
                  <a:lnTo>
                    <a:pt x="9529" y="2493"/>
                  </a:lnTo>
                  <a:lnTo>
                    <a:pt x="9428" y="2489"/>
                  </a:lnTo>
                  <a:lnTo>
                    <a:pt x="9327" y="2487"/>
                  </a:lnTo>
                  <a:lnTo>
                    <a:pt x="10160" y="1649"/>
                  </a:lnTo>
                  <a:lnTo>
                    <a:pt x="10199" y="1611"/>
                  </a:lnTo>
                  <a:lnTo>
                    <a:pt x="10240" y="1574"/>
                  </a:lnTo>
                  <a:lnTo>
                    <a:pt x="10282" y="1538"/>
                  </a:lnTo>
                  <a:lnTo>
                    <a:pt x="10324" y="1502"/>
                  </a:lnTo>
                  <a:lnTo>
                    <a:pt x="10367" y="1468"/>
                  </a:lnTo>
                  <a:lnTo>
                    <a:pt x="10411" y="1435"/>
                  </a:lnTo>
                  <a:lnTo>
                    <a:pt x="10456" y="1404"/>
                  </a:lnTo>
                  <a:lnTo>
                    <a:pt x="10502" y="1373"/>
                  </a:lnTo>
                  <a:lnTo>
                    <a:pt x="10548" y="1344"/>
                  </a:lnTo>
                  <a:lnTo>
                    <a:pt x="10596" y="1316"/>
                  </a:lnTo>
                  <a:lnTo>
                    <a:pt x="10644" y="1289"/>
                  </a:lnTo>
                  <a:lnTo>
                    <a:pt x="10692" y="1263"/>
                  </a:lnTo>
                  <a:lnTo>
                    <a:pt x="10742" y="1237"/>
                  </a:lnTo>
                  <a:lnTo>
                    <a:pt x="10793" y="1214"/>
                  </a:lnTo>
                  <a:lnTo>
                    <a:pt x="10843" y="1192"/>
                  </a:lnTo>
                  <a:lnTo>
                    <a:pt x="10894" y="1171"/>
                  </a:lnTo>
                  <a:lnTo>
                    <a:pt x="10947" y="1151"/>
                  </a:lnTo>
                  <a:lnTo>
                    <a:pt x="11000" y="1132"/>
                  </a:lnTo>
                  <a:lnTo>
                    <a:pt x="11053" y="1115"/>
                  </a:lnTo>
                  <a:lnTo>
                    <a:pt x="11108" y="1099"/>
                  </a:lnTo>
                  <a:lnTo>
                    <a:pt x="11162" y="1084"/>
                  </a:lnTo>
                  <a:lnTo>
                    <a:pt x="11217" y="1070"/>
                  </a:lnTo>
                  <a:lnTo>
                    <a:pt x="11273" y="1058"/>
                  </a:lnTo>
                  <a:lnTo>
                    <a:pt x="11329" y="1046"/>
                  </a:lnTo>
                  <a:lnTo>
                    <a:pt x="11386" y="1037"/>
                  </a:lnTo>
                  <a:lnTo>
                    <a:pt x="11444" y="1028"/>
                  </a:lnTo>
                  <a:lnTo>
                    <a:pt x="11501" y="1021"/>
                  </a:lnTo>
                  <a:lnTo>
                    <a:pt x="11559" y="1015"/>
                  </a:lnTo>
                  <a:lnTo>
                    <a:pt x="11618" y="1010"/>
                  </a:lnTo>
                  <a:lnTo>
                    <a:pt x="11676" y="1007"/>
                  </a:lnTo>
                  <a:lnTo>
                    <a:pt x="11735" y="1005"/>
                  </a:lnTo>
                  <a:lnTo>
                    <a:pt x="11795" y="1004"/>
                  </a:lnTo>
                  <a:lnTo>
                    <a:pt x="11871" y="1005"/>
                  </a:lnTo>
                  <a:lnTo>
                    <a:pt x="11947" y="1008"/>
                  </a:lnTo>
                  <a:lnTo>
                    <a:pt x="12023" y="1014"/>
                  </a:lnTo>
                  <a:lnTo>
                    <a:pt x="12098" y="1021"/>
                  </a:lnTo>
                  <a:lnTo>
                    <a:pt x="12175" y="1030"/>
                  </a:lnTo>
                  <a:lnTo>
                    <a:pt x="12251" y="1042"/>
                  </a:lnTo>
                  <a:lnTo>
                    <a:pt x="12327" y="1055"/>
                  </a:lnTo>
                  <a:lnTo>
                    <a:pt x="12402" y="1071"/>
                  </a:lnTo>
                  <a:lnTo>
                    <a:pt x="12478" y="1088"/>
                  </a:lnTo>
                  <a:lnTo>
                    <a:pt x="12553" y="1108"/>
                  </a:lnTo>
                  <a:lnTo>
                    <a:pt x="12629" y="1129"/>
                  </a:lnTo>
                  <a:lnTo>
                    <a:pt x="12703" y="1153"/>
                  </a:lnTo>
                  <a:lnTo>
                    <a:pt x="12777" y="1178"/>
                  </a:lnTo>
                  <a:lnTo>
                    <a:pt x="12852" y="1205"/>
                  </a:lnTo>
                  <a:lnTo>
                    <a:pt x="12925" y="1234"/>
                  </a:lnTo>
                  <a:lnTo>
                    <a:pt x="12999" y="1266"/>
                  </a:lnTo>
                  <a:lnTo>
                    <a:pt x="13071" y="1299"/>
                  </a:lnTo>
                  <a:lnTo>
                    <a:pt x="13144" y="1334"/>
                  </a:lnTo>
                  <a:lnTo>
                    <a:pt x="13215" y="1370"/>
                  </a:lnTo>
                  <a:lnTo>
                    <a:pt x="13285" y="1408"/>
                  </a:lnTo>
                  <a:lnTo>
                    <a:pt x="13356" y="1448"/>
                  </a:lnTo>
                  <a:lnTo>
                    <a:pt x="13425" y="1490"/>
                  </a:lnTo>
                  <a:lnTo>
                    <a:pt x="13495" y="1535"/>
                  </a:lnTo>
                  <a:lnTo>
                    <a:pt x="13562" y="1580"/>
                  </a:lnTo>
                  <a:lnTo>
                    <a:pt x="13629" y="1627"/>
                  </a:lnTo>
                  <a:lnTo>
                    <a:pt x="13696" y="1676"/>
                  </a:lnTo>
                  <a:lnTo>
                    <a:pt x="13761" y="1727"/>
                  </a:lnTo>
                  <a:lnTo>
                    <a:pt x="13827" y="1779"/>
                  </a:lnTo>
                  <a:lnTo>
                    <a:pt x="13890" y="1834"/>
                  </a:lnTo>
                  <a:lnTo>
                    <a:pt x="13952" y="1889"/>
                  </a:lnTo>
                  <a:lnTo>
                    <a:pt x="14014" y="1946"/>
                  </a:lnTo>
                  <a:lnTo>
                    <a:pt x="14075" y="2005"/>
                  </a:lnTo>
                  <a:lnTo>
                    <a:pt x="14130" y="2061"/>
                  </a:lnTo>
                  <a:lnTo>
                    <a:pt x="14185" y="2119"/>
                  </a:lnTo>
                  <a:lnTo>
                    <a:pt x="14237" y="2177"/>
                  </a:lnTo>
                  <a:lnTo>
                    <a:pt x="14288" y="2235"/>
                  </a:lnTo>
                  <a:lnTo>
                    <a:pt x="14338" y="2295"/>
                  </a:lnTo>
                  <a:lnTo>
                    <a:pt x="14386" y="2356"/>
                  </a:lnTo>
                  <a:lnTo>
                    <a:pt x="14433" y="2417"/>
                  </a:lnTo>
                  <a:lnTo>
                    <a:pt x="14478" y="2478"/>
                  </a:lnTo>
                  <a:lnTo>
                    <a:pt x="14522" y="2540"/>
                  </a:lnTo>
                  <a:lnTo>
                    <a:pt x="14564" y="2603"/>
                  </a:lnTo>
                  <a:lnTo>
                    <a:pt x="14605" y="2667"/>
                  </a:lnTo>
                  <a:lnTo>
                    <a:pt x="14644" y="2731"/>
                  </a:lnTo>
                  <a:lnTo>
                    <a:pt x="14682" y="2796"/>
                  </a:lnTo>
                  <a:lnTo>
                    <a:pt x="14718" y="2861"/>
                  </a:lnTo>
                  <a:lnTo>
                    <a:pt x="14752" y="2927"/>
                  </a:lnTo>
                  <a:lnTo>
                    <a:pt x="14785" y="2993"/>
                  </a:lnTo>
                  <a:lnTo>
                    <a:pt x="14816" y="3060"/>
                  </a:lnTo>
                  <a:lnTo>
                    <a:pt x="14846" y="3126"/>
                  </a:lnTo>
                  <a:lnTo>
                    <a:pt x="14874" y="3195"/>
                  </a:lnTo>
                  <a:lnTo>
                    <a:pt x="14900" y="3262"/>
                  </a:lnTo>
                  <a:lnTo>
                    <a:pt x="14925" y="3330"/>
                  </a:lnTo>
                  <a:lnTo>
                    <a:pt x="14948" y="3398"/>
                  </a:lnTo>
                  <a:lnTo>
                    <a:pt x="14969" y="3468"/>
                  </a:lnTo>
                  <a:lnTo>
                    <a:pt x="14988" y="3537"/>
                  </a:lnTo>
                  <a:lnTo>
                    <a:pt x="15007" y="3606"/>
                  </a:lnTo>
                  <a:lnTo>
                    <a:pt x="15023" y="3675"/>
                  </a:lnTo>
                  <a:lnTo>
                    <a:pt x="15038" y="3746"/>
                  </a:lnTo>
                  <a:lnTo>
                    <a:pt x="15050" y="3816"/>
                  </a:lnTo>
                  <a:lnTo>
                    <a:pt x="15061" y="3885"/>
                  </a:lnTo>
                  <a:lnTo>
                    <a:pt x="15070" y="3955"/>
                  </a:lnTo>
                  <a:lnTo>
                    <a:pt x="15078" y="4026"/>
                  </a:lnTo>
                  <a:lnTo>
                    <a:pt x="15084" y="4097"/>
                  </a:lnTo>
                  <a:lnTo>
                    <a:pt x="15087" y="4162"/>
                  </a:lnTo>
                  <a:lnTo>
                    <a:pt x="15089" y="4227"/>
                  </a:lnTo>
                  <a:lnTo>
                    <a:pt x="15089" y="4292"/>
                  </a:lnTo>
                  <a:lnTo>
                    <a:pt x="15088" y="4357"/>
                  </a:lnTo>
                  <a:lnTo>
                    <a:pt x="15085" y="4420"/>
                  </a:lnTo>
                  <a:lnTo>
                    <a:pt x="15081" y="4484"/>
                  </a:lnTo>
                  <a:lnTo>
                    <a:pt x="15075" y="4546"/>
                  </a:lnTo>
                  <a:lnTo>
                    <a:pt x="15067" y="4610"/>
                  </a:lnTo>
                  <a:lnTo>
                    <a:pt x="15058" y="4672"/>
                  </a:lnTo>
                  <a:lnTo>
                    <a:pt x="15048" y="4733"/>
                  </a:lnTo>
                  <a:lnTo>
                    <a:pt x="15035" y="4794"/>
                  </a:lnTo>
                  <a:lnTo>
                    <a:pt x="15022" y="4855"/>
                  </a:lnTo>
                  <a:lnTo>
                    <a:pt x="15006" y="4914"/>
                  </a:lnTo>
                  <a:lnTo>
                    <a:pt x="14989" y="4973"/>
                  </a:lnTo>
                  <a:lnTo>
                    <a:pt x="14970" y="5032"/>
                  </a:lnTo>
                  <a:lnTo>
                    <a:pt x="14950" y="5089"/>
                  </a:lnTo>
                  <a:lnTo>
                    <a:pt x="14929" y="5147"/>
                  </a:lnTo>
                  <a:lnTo>
                    <a:pt x="14906" y="5203"/>
                  </a:lnTo>
                  <a:lnTo>
                    <a:pt x="14882" y="5259"/>
                  </a:lnTo>
                  <a:lnTo>
                    <a:pt x="14856" y="5314"/>
                  </a:lnTo>
                  <a:lnTo>
                    <a:pt x="14829" y="5368"/>
                  </a:lnTo>
                  <a:lnTo>
                    <a:pt x="14799" y="5422"/>
                  </a:lnTo>
                  <a:lnTo>
                    <a:pt x="14769" y="5474"/>
                  </a:lnTo>
                  <a:lnTo>
                    <a:pt x="14737" y="5526"/>
                  </a:lnTo>
                  <a:lnTo>
                    <a:pt x="14704" y="5577"/>
                  </a:lnTo>
                  <a:lnTo>
                    <a:pt x="14670" y="5627"/>
                  </a:lnTo>
                  <a:lnTo>
                    <a:pt x="14633" y="5675"/>
                  </a:lnTo>
                  <a:lnTo>
                    <a:pt x="14595" y="5724"/>
                  </a:lnTo>
                  <a:lnTo>
                    <a:pt x="14557" y="5772"/>
                  </a:lnTo>
                  <a:lnTo>
                    <a:pt x="14516" y="5818"/>
                  </a:lnTo>
                  <a:lnTo>
                    <a:pt x="14474" y="5863"/>
                  </a:lnTo>
                  <a:lnTo>
                    <a:pt x="14431" y="5907"/>
                  </a:lnTo>
                  <a:close/>
                  <a:moveTo>
                    <a:pt x="4463" y="14370"/>
                  </a:moveTo>
                  <a:lnTo>
                    <a:pt x="4461" y="14307"/>
                  </a:lnTo>
                  <a:lnTo>
                    <a:pt x="4458" y="14243"/>
                  </a:lnTo>
                  <a:lnTo>
                    <a:pt x="4453" y="14180"/>
                  </a:lnTo>
                  <a:lnTo>
                    <a:pt x="4446" y="14117"/>
                  </a:lnTo>
                  <a:lnTo>
                    <a:pt x="4438" y="14053"/>
                  </a:lnTo>
                  <a:lnTo>
                    <a:pt x="4429" y="13990"/>
                  </a:lnTo>
                  <a:lnTo>
                    <a:pt x="4417" y="13926"/>
                  </a:lnTo>
                  <a:lnTo>
                    <a:pt x="4405" y="13863"/>
                  </a:lnTo>
                  <a:lnTo>
                    <a:pt x="4391" y="13800"/>
                  </a:lnTo>
                  <a:lnTo>
                    <a:pt x="4375" y="13737"/>
                  </a:lnTo>
                  <a:lnTo>
                    <a:pt x="4357" y="13673"/>
                  </a:lnTo>
                  <a:lnTo>
                    <a:pt x="4338" y="13610"/>
                  </a:lnTo>
                  <a:lnTo>
                    <a:pt x="4317" y="13548"/>
                  </a:lnTo>
                  <a:lnTo>
                    <a:pt x="4295" y="13486"/>
                  </a:lnTo>
                  <a:lnTo>
                    <a:pt x="4271" y="13423"/>
                  </a:lnTo>
                  <a:lnTo>
                    <a:pt x="4246" y="13362"/>
                  </a:lnTo>
                  <a:lnTo>
                    <a:pt x="4219" y="13300"/>
                  </a:lnTo>
                  <a:lnTo>
                    <a:pt x="4191" y="13240"/>
                  </a:lnTo>
                  <a:lnTo>
                    <a:pt x="4161" y="13179"/>
                  </a:lnTo>
                  <a:lnTo>
                    <a:pt x="4128" y="13119"/>
                  </a:lnTo>
                  <a:lnTo>
                    <a:pt x="4095" y="13059"/>
                  </a:lnTo>
                  <a:lnTo>
                    <a:pt x="4060" y="13000"/>
                  </a:lnTo>
                  <a:lnTo>
                    <a:pt x="4024" y="12942"/>
                  </a:lnTo>
                  <a:lnTo>
                    <a:pt x="3986" y="12884"/>
                  </a:lnTo>
                  <a:lnTo>
                    <a:pt x="3946" y="12826"/>
                  </a:lnTo>
                  <a:lnTo>
                    <a:pt x="3905" y="12769"/>
                  </a:lnTo>
                  <a:lnTo>
                    <a:pt x="3862" y="12714"/>
                  </a:lnTo>
                  <a:lnTo>
                    <a:pt x="3818" y="12658"/>
                  </a:lnTo>
                  <a:lnTo>
                    <a:pt x="3771" y="12604"/>
                  </a:lnTo>
                  <a:lnTo>
                    <a:pt x="3723" y="12549"/>
                  </a:lnTo>
                  <a:lnTo>
                    <a:pt x="3674" y="12497"/>
                  </a:lnTo>
                  <a:lnTo>
                    <a:pt x="3622" y="12445"/>
                  </a:lnTo>
                  <a:lnTo>
                    <a:pt x="3573" y="12396"/>
                  </a:lnTo>
                  <a:lnTo>
                    <a:pt x="3522" y="12349"/>
                  </a:lnTo>
                  <a:lnTo>
                    <a:pt x="3470" y="12303"/>
                  </a:lnTo>
                  <a:lnTo>
                    <a:pt x="3418" y="12258"/>
                  </a:lnTo>
                  <a:lnTo>
                    <a:pt x="3366" y="12215"/>
                  </a:lnTo>
                  <a:lnTo>
                    <a:pt x="3312" y="12174"/>
                  </a:lnTo>
                  <a:lnTo>
                    <a:pt x="3257" y="12133"/>
                  </a:lnTo>
                  <a:lnTo>
                    <a:pt x="3202" y="12094"/>
                  </a:lnTo>
                  <a:lnTo>
                    <a:pt x="3146" y="12057"/>
                  </a:lnTo>
                  <a:lnTo>
                    <a:pt x="3088" y="12020"/>
                  </a:lnTo>
                  <a:lnTo>
                    <a:pt x="3031" y="11985"/>
                  </a:lnTo>
                  <a:lnTo>
                    <a:pt x="2974" y="11952"/>
                  </a:lnTo>
                  <a:lnTo>
                    <a:pt x="2914" y="11920"/>
                  </a:lnTo>
                  <a:lnTo>
                    <a:pt x="2855" y="11889"/>
                  </a:lnTo>
                  <a:lnTo>
                    <a:pt x="2796" y="11860"/>
                  </a:lnTo>
                  <a:lnTo>
                    <a:pt x="2735" y="11832"/>
                  </a:lnTo>
                  <a:lnTo>
                    <a:pt x="2675" y="11806"/>
                  </a:lnTo>
                  <a:lnTo>
                    <a:pt x="2613" y="11781"/>
                  </a:lnTo>
                  <a:lnTo>
                    <a:pt x="2552" y="11757"/>
                  </a:lnTo>
                  <a:lnTo>
                    <a:pt x="2490" y="11735"/>
                  </a:lnTo>
                  <a:lnTo>
                    <a:pt x="2427" y="11715"/>
                  </a:lnTo>
                  <a:lnTo>
                    <a:pt x="2365" y="11696"/>
                  </a:lnTo>
                  <a:lnTo>
                    <a:pt x="2303" y="11679"/>
                  </a:lnTo>
                  <a:lnTo>
                    <a:pt x="2239" y="11663"/>
                  </a:lnTo>
                  <a:lnTo>
                    <a:pt x="2176" y="11648"/>
                  </a:lnTo>
                  <a:lnTo>
                    <a:pt x="2112" y="11636"/>
                  </a:lnTo>
                  <a:lnTo>
                    <a:pt x="2048" y="11625"/>
                  </a:lnTo>
                  <a:lnTo>
                    <a:pt x="1985" y="11615"/>
                  </a:lnTo>
                  <a:lnTo>
                    <a:pt x="1920" y="11607"/>
                  </a:lnTo>
                  <a:lnTo>
                    <a:pt x="1857" y="11600"/>
                  </a:lnTo>
                  <a:lnTo>
                    <a:pt x="1793" y="11595"/>
                  </a:lnTo>
                  <a:lnTo>
                    <a:pt x="1728" y="11592"/>
                  </a:lnTo>
                  <a:lnTo>
                    <a:pt x="2229" y="9781"/>
                  </a:lnTo>
                  <a:lnTo>
                    <a:pt x="2236" y="9759"/>
                  </a:lnTo>
                  <a:lnTo>
                    <a:pt x="2244" y="9736"/>
                  </a:lnTo>
                  <a:lnTo>
                    <a:pt x="2253" y="9714"/>
                  </a:lnTo>
                  <a:lnTo>
                    <a:pt x="2263" y="9692"/>
                  </a:lnTo>
                  <a:lnTo>
                    <a:pt x="2273" y="9670"/>
                  </a:lnTo>
                  <a:lnTo>
                    <a:pt x="2284" y="9648"/>
                  </a:lnTo>
                  <a:lnTo>
                    <a:pt x="2296" y="9626"/>
                  </a:lnTo>
                  <a:lnTo>
                    <a:pt x="2308" y="9604"/>
                  </a:lnTo>
                  <a:lnTo>
                    <a:pt x="2321" y="9583"/>
                  </a:lnTo>
                  <a:lnTo>
                    <a:pt x="2335" y="9561"/>
                  </a:lnTo>
                  <a:lnTo>
                    <a:pt x="2349" y="9539"/>
                  </a:lnTo>
                  <a:lnTo>
                    <a:pt x="2363" y="9518"/>
                  </a:lnTo>
                  <a:lnTo>
                    <a:pt x="2378" y="9498"/>
                  </a:lnTo>
                  <a:lnTo>
                    <a:pt x="2393" y="9478"/>
                  </a:lnTo>
                  <a:lnTo>
                    <a:pt x="2409" y="9458"/>
                  </a:lnTo>
                  <a:lnTo>
                    <a:pt x="2426" y="9438"/>
                  </a:lnTo>
                  <a:lnTo>
                    <a:pt x="2522" y="9374"/>
                  </a:lnTo>
                  <a:lnTo>
                    <a:pt x="2621" y="9314"/>
                  </a:lnTo>
                  <a:lnTo>
                    <a:pt x="2723" y="9260"/>
                  </a:lnTo>
                  <a:lnTo>
                    <a:pt x="2828" y="9211"/>
                  </a:lnTo>
                  <a:lnTo>
                    <a:pt x="2934" y="9169"/>
                  </a:lnTo>
                  <a:lnTo>
                    <a:pt x="3044" y="9131"/>
                  </a:lnTo>
                  <a:lnTo>
                    <a:pt x="3156" y="9099"/>
                  </a:lnTo>
                  <a:lnTo>
                    <a:pt x="3268" y="9072"/>
                  </a:lnTo>
                  <a:lnTo>
                    <a:pt x="3383" y="9051"/>
                  </a:lnTo>
                  <a:lnTo>
                    <a:pt x="3500" y="9034"/>
                  </a:lnTo>
                  <a:lnTo>
                    <a:pt x="3617" y="9024"/>
                  </a:lnTo>
                  <a:lnTo>
                    <a:pt x="3736" y="9018"/>
                  </a:lnTo>
                  <a:lnTo>
                    <a:pt x="3857" y="9018"/>
                  </a:lnTo>
                  <a:lnTo>
                    <a:pt x="3976" y="9023"/>
                  </a:lnTo>
                  <a:lnTo>
                    <a:pt x="4098" y="9033"/>
                  </a:lnTo>
                  <a:lnTo>
                    <a:pt x="4220" y="9049"/>
                  </a:lnTo>
                  <a:lnTo>
                    <a:pt x="4342" y="9070"/>
                  </a:lnTo>
                  <a:lnTo>
                    <a:pt x="4463" y="9096"/>
                  </a:lnTo>
                  <a:lnTo>
                    <a:pt x="4584" y="9127"/>
                  </a:lnTo>
                  <a:lnTo>
                    <a:pt x="4706" y="9164"/>
                  </a:lnTo>
                  <a:lnTo>
                    <a:pt x="4826" y="9206"/>
                  </a:lnTo>
                  <a:lnTo>
                    <a:pt x="4946" y="9252"/>
                  </a:lnTo>
                  <a:lnTo>
                    <a:pt x="5065" y="9305"/>
                  </a:lnTo>
                  <a:lnTo>
                    <a:pt x="5184" y="9363"/>
                  </a:lnTo>
                  <a:lnTo>
                    <a:pt x="5300" y="9425"/>
                  </a:lnTo>
                  <a:lnTo>
                    <a:pt x="5415" y="9493"/>
                  </a:lnTo>
                  <a:lnTo>
                    <a:pt x="5529" y="9566"/>
                  </a:lnTo>
                  <a:lnTo>
                    <a:pt x="5640" y="9644"/>
                  </a:lnTo>
                  <a:lnTo>
                    <a:pt x="5750" y="9727"/>
                  </a:lnTo>
                  <a:lnTo>
                    <a:pt x="5857" y="9815"/>
                  </a:lnTo>
                  <a:lnTo>
                    <a:pt x="5962" y="9909"/>
                  </a:lnTo>
                  <a:lnTo>
                    <a:pt x="6065" y="10007"/>
                  </a:lnTo>
                  <a:lnTo>
                    <a:pt x="6168" y="10115"/>
                  </a:lnTo>
                  <a:lnTo>
                    <a:pt x="6267" y="10226"/>
                  </a:lnTo>
                  <a:lnTo>
                    <a:pt x="6360" y="10339"/>
                  </a:lnTo>
                  <a:lnTo>
                    <a:pt x="6447" y="10456"/>
                  </a:lnTo>
                  <a:lnTo>
                    <a:pt x="6529" y="10574"/>
                  </a:lnTo>
                  <a:lnTo>
                    <a:pt x="6604" y="10695"/>
                  </a:lnTo>
                  <a:lnTo>
                    <a:pt x="6673" y="10816"/>
                  </a:lnTo>
                  <a:lnTo>
                    <a:pt x="6738" y="10941"/>
                  </a:lnTo>
                  <a:lnTo>
                    <a:pt x="6796" y="11065"/>
                  </a:lnTo>
                  <a:lnTo>
                    <a:pt x="6848" y="11191"/>
                  </a:lnTo>
                  <a:lnTo>
                    <a:pt x="6895" y="11318"/>
                  </a:lnTo>
                  <a:lnTo>
                    <a:pt x="6936" y="11446"/>
                  </a:lnTo>
                  <a:lnTo>
                    <a:pt x="6971" y="11574"/>
                  </a:lnTo>
                  <a:lnTo>
                    <a:pt x="7000" y="11702"/>
                  </a:lnTo>
                  <a:lnTo>
                    <a:pt x="7023" y="11831"/>
                  </a:lnTo>
                  <a:lnTo>
                    <a:pt x="7041" y="11959"/>
                  </a:lnTo>
                  <a:lnTo>
                    <a:pt x="7052" y="12087"/>
                  </a:lnTo>
                  <a:lnTo>
                    <a:pt x="7058" y="12214"/>
                  </a:lnTo>
                  <a:lnTo>
                    <a:pt x="7057" y="12341"/>
                  </a:lnTo>
                  <a:lnTo>
                    <a:pt x="7051" y="12466"/>
                  </a:lnTo>
                  <a:lnTo>
                    <a:pt x="7039" y="12589"/>
                  </a:lnTo>
                  <a:lnTo>
                    <a:pt x="7019" y="12712"/>
                  </a:lnTo>
                  <a:lnTo>
                    <a:pt x="6995" y="12832"/>
                  </a:lnTo>
                  <a:lnTo>
                    <a:pt x="6965" y="12952"/>
                  </a:lnTo>
                  <a:lnTo>
                    <a:pt x="6929" y="13068"/>
                  </a:lnTo>
                  <a:lnTo>
                    <a:pt x="6886" y="13183"/>
                  </a:lnTo>
                  <a:lnTo>
                    <a:pt x="6837" y="13294"/>
                  </a:lnTo>
                  <a:lnTo>
                    <a:pt x="6783" y="13402"/>
                  </a:lnTo>
                  <a:lnTo>
                    <a:pt x="6722" y="13508"/>
                  </a:lnTo>
                  <a:lnTo>
                    <a:pt x="6655" y="13610"/>
                  </a:lnTo>
                  <a:lnTo>
                    <a:pt x="6582" y="13710"/>
                  </a:lnTo>
                  <a:lnTo>
                    <a:pt x="6502" y="13805"/>
                  </a:lnTo>
                  <a:lnTo>
                    <a:pt x="6481" y="13816"/>
                  </a:lnTo>
                  <a:lnTo>
                    <a:pt x="6459" y="13827"/>
                  </a:lnTo>
                  <a:lnTo>
                    <a:pt x="6437" y="13838"/>
                  </a:lnTo>
                  <a:lnTo>
                    <a:pt x="6415" y="13848"/>
                  </a:lnTo>
                  <a:lnTo>
                    <a:pt x="6392" y="13858"/>
                  </a:lnTo>
                  <a:lnTo>
                    <a:pt x="6369" y="13867"/>
                  </a:lnTo>
                  <a:lnTo>
                    <a:pt x="6345" y="13876"/>
                  </a:lnTo>
                  <a:lnTo>
                    <a:pt x="6322" y="13884"/>
                  </a:lnTo>
                  <a:lnTo>
                    <a:pt x="4463" y="14370"/>
                  </a:lnTo>
                  <a:close/>
                  <a:moveTo>
                    <a:pt x="2096" y="14991"/>
                  </a:moveTo>
                  <a:lnTo>
                    <a:pt x="2070" y="14997"/>
                  </a:lnTo>
                  <a:lnTo>
                    <a:pt x="2036" y="15005"/>
                  </a:lnTo>
                  <a:lnTo>
                    <a:pt x="1995" y="15014"/>
                  </a:lnTo>
                  <a:lnTo>
                    <a:pt x="1949" y="15024"/>
                  </a:lnTo>
                  <a:lnTo>
                    <a:pt x="1899" y="15034"/>
                  </a:lnTo>
                  <a:lnTo>
                    <a:pt x="1849" y="15043"/>
                  </a:lnTo>
                  <a:lnTo>
                    <a:pt x="1825" y="15046"/>
                  </a:lnTo>
                  <a:lnTo>
                    <a:pt x="1801" y="15050"/>
                  </a:lnTo>
                  <a:lnTo>
                    <a:pt x="1777" y="15052"/>
                  </a:lnTo>
                  <a:lnTo>
                    <a:pt x="1755" y="15054"/>
                  </a:lnTo>
                  <a:lnTo>
                    <a:pt x="1716" y="15053"/>
                  </a:lnTo>
                  <a:lnTo>
                    <a:pt x="1679" y="15049"/>
                  </a:lnTo>
                  <a:lnTo>
                    <a:pt x="1641" y="15044"/>
                  </a:lnTo>
                  <a:lnTo>
                    <a:pt x="1604" y="15037"/>
                  </a:lnTo>
                  <a:lnTo>
                    <a:pt x="1568" y="15029"/>
                  </a:lnTo>
                  <a:lnTo>
                    <a:pt x="1532" y="15018"/>
                  </a:lnTo>
                  <a:lnTo>
                    <a:pt x="1498" y="15006"/>
                  </a:lnTo>
                  <a:lnTo>
                    <a:pt x="1464" y="14993"/>
                  </a:lnTo>
                  <a:lnTo>
                    <a:pt x="1430" y="14978"/>
                  </a:lnTo>
                  <a:lnTo>
                    <a:pt x="1398" y="14961"/>
                  </a:lnTo>
                  <a:lnTo>
                    <a:pt x="1367" y="14943"/>
                  </a:lnTo>
                  <a:lnTo>
                    <a:pt x="1336" y="14923"/>
                  </a:lnTo>
                  <a:lnTo>
                    <a:pt x="1307" y="14902"/>
                  </a:lnTo>
                  <a:lnTo>
                    <a:pt x="1279" y="14880"/>
                  </a:lnTo>
                  <a:lnTo>
                    <a:pt x="1251" y="14856"/>
                  </a:lnTo>
                  <a:lnTo>
                    <a:pt x="1225" y="14832"/>
                  </a:lnTo>
                  <a:lnTo>
                    <a:pt x="1201" y="14804"/>
                  </a:lnTo>
                  <a:lnTo>
                    <a:pt x="1177" y="14777"/>
                  </a:lnTo>
                  <a:lnTo>
                    <a:pt x="1155" y="14749"/>
                  </a:lnTo>
                  <a:lnTo>
                    <a:pt x="1134" y="14720"/>
                  </a:lnTo>
                  <a:lnTo>
                    <a:pt x="1115" y="14689"/>
                  </a:lnTo>
                  <a:lnTo>
                    <a:pt x="1096" y="14658"/>
                  </a:lnTo>
                  <a:lnTo>
                    <a:pt x="1080" y="14626"/>
                  </a:lnTo>
                  <a:lnTo>
                    <a:pt x="1065" y="14593"/>
                  </a:lnTo>
                  <a:lnTo>
                    <a:pt x="1051" y="14559"/>
                  </a:lnTo>
                  <a:lnTo>
                    <a:pt x="1040" y="14524"/>
                  </a:lnTo>
                  <a:lnTo>
                    <a:pt x="1030" y="14488"/>
                  </a:lnTo>
                  <a:lnTo>
                    <a:pt x="1021" y="14452"/>
                  </a:lnTo>
                  <a:lnTo>
                    <a:pt x="1015" y="14415"/>
                  </a:lnTo>
                  <a:lnTo>
                    <a:pt x="1010" y="14378"/>
                  </a:lnTo>
                  <a:lnTo>
                    <a:pt x="1007" y="14340"/>
                  </a:lnTo>
                  <a:lnTo>
                    <a:pt x="1006" y="14302"/>
                  </a:lnTo>
                  <a:lnTo>
                    <a:pt x="1009" y="14268"/>
                  </a:lnTo>
                  <a:lnTo>
                    <a:pt x="1015" y="14229"/>
                  </a:lnTo>
                  <a:lnTo>
                    <a:pt x="1022" y="14189"/>
                  </a:lnTo>
                  <a:lnTo>
                    <a:pt x="1029" y="14149"/>
                  </a:lnTo>
                  <a:lnTo>
                    <a:pt x="1037" y="14110"/>
                  </a:lnTo>
                  <a:lnTo>
                    <a:pt x="1045" y="14074"/>
                  </a:lnTo>
                  <a:lnTo>
                    <a:pt x="1051" y="14043"/>
                  </a:lnTo>
                  <a:lnTo>
                    <a:pt x="1056" y="14020"/>
                  </a:lnTo>
                  <a:lnTo>
                    <a:pt x="1586" y="12106"/>
                  </a:lnTo>
                  <a:lnTo>
                    <a:pt x="1641" y="12105"/>
                  </a:lnTo>
                  <a:lnTo>
                    <a:pt x="1695" y="12105"/>
                  </a:lnTo>
                  <a:lnTo>
                    <a:pt x="1749" y="12107"/>
                  </a:lnTo>
                  <a:lnTo>
                    <a:pt x="1804" y="12111"/>
                  </a:lnTo>
                  <a:lnTo>
                    <a:pt x="1858" y="12116"/>
                  </a:lnTo>
                  <a:lnTo>
                    <a:pt x="1913" y="12122"/>
                  </a:lnTo>
                  <a:lnTo>
                    <a:pt x="1968" y="12130"/>
                  </a:lnTo>
                  <a:lnTo>
                    <a:pt x="2023" y="12139"/>
                  </a:lnTo>
                  <a:lnTo>
                    <a:pt x="2077" y="12149"/>
                  </a:lnTo>
                  <a:lnTo>
                    <a:pt x="2133" y="12161"/>
                  </a:lnTo>
                  <a:lnTo>
                    <a:pt x="2187" y="12175"/>
                  </a:lnTo>
                  <a:lnTo>
                    <a:pt x="2242" y="12190"/>
                  </a:lnTo>
                  <a:lnTo>
                    <a:pt x="2297" y="12206"/>
                  </a:lnTo>
                  <a:lnTo>
                    <a:pt x="2351" y="12224"/>
                  </a:lnTo>
                  <a:lnTo>
                    <a:pt x="2405" y="12243"/>
                  </a:lnTo>
                  <a:lnTo>
                    <a:pt x="2460" y="12264"/>
                  </a:lnTo>
                  <a:lnTo>
                    <a:pt x="2513" y="12286"/>
                  </a:lnTo>
                  <a:lnTo>
                    <a:pt x="2566" y="12309"/>
                  </a:lnTo>
                  <a:lnTo>
                    <a:pt x="2619" y="12335"/>
                  </a:lnTo>
                  <a:lnTo>
                    <a:pt x="2673" y="12362"/>
                  </a:lnTo>
                  <a:lnTo>
                    <a:pt x="2725" y="12390"/>
                  </a:lnTo>
                  <a:lnTo>
                    <a:pt x="2776" y="12420"/>
                  </a:lnTo>
                  <a:lnTo>
                    <a:pt x="2829" y="12451"/>
                  </a:lnTo>
                  <a:lnTo>
                    <a:pt x="2879" y="12483"/>
                  </a:lnTo>
                  <a:lnTo>
                    <a:pt x="2930" y="12517"/>
                  </a:lnTo>
                  <a:lnTo>
                    <a:pt x="2980" y="12553"/>
                  </a:lnTo>
                  <a:lnTo>
                    <a:pt x="3029" y="12590"/>
                  </a:lnTo>
                  <a:lnTo>
                    <a:pt x="3078" y="12629"/>
                  </a:lnTo>
                  <a:lnTo>
                    <a:pt x="3126" y="12669"/>
                  </a:lnTo>
                  <a:lnTo>
                    <a:pt x="3174" y="12711"/>
                  </a:lnTo>
                  <a:lnTo>
                    <a:pt x="3220" y="12754"/>
                  </a:lnTo>
                  <a:lnTo>
                    <a:pt x="3266" y="12799"/>
                  </a:lnTo>
                  <a:lnTo>
                    <a:pt x="3312" y="12845"/>
                  </a:lnTo>
                  <a:lnTo>
                    <a:pt x="3356" y="12893"/>
                  </a:lnTo>
                  <a:lnTo>
                    <a:pt x="3398" y="12941"/>
                  </a:lnTo>
                  <a:lnTo>
                    <a:pt x="3439" y="12990"/>
                  </a:lnTo>
                  <a:lnTo>
                    <a:pt x="3479" y="13039"/>
                  </a:lnTo>
                  <a:lnTo>
                    <a:pt x="3517" y="13089"/>
                  </a:lnTo>
                  <a:lnTo>
                    <a:pt x="3553" y="13139"/>
                  </a:lnTo>
                  <a:lnTo>
                    <a:pt x="3588" y="13191"/>
                  </a:lnTo>
                  <a:lnTo>
                    <a:pt x="3621" y="13243"/>
                  </a:lnTo>
                  <a:lnTo>
                    <a:pt x="3653" y="13295"/>
                  </a:lnTo>
                  <a:lnTo>
                    <a:pt x="3683" y="13348"/>
                  </a:lnTo>
                  <a:lnTo>
                    <a:pt x="3712" y="13401"/>
                  </a:lnTo>
                  <a:lnTo>
                    <a:pt x="3739" y="13455"/>
                  </a:lnTo>
                  <a:lnTo>
                    <a:pt x="3765" y="13509"/>
                  </a:lnTo>
                  <a:lnTo>
                    <a:pt x="3788" y="13563"/>
                  </a:lnTo>
                  <a:lnTo>
                    <a:pt x="3811" y="13617"/>
                  </a:lnTo>
                  <a:lnTo>
                    <a:pt x="3833" y="13671"/>
                  </a:lnTo>
                  <a:lnTo>
                    <a:pt x="3852" y="13727"/>
                  </a:lnTo>
                  <a:lnTo>
                    <a:pt x="3870" y="13782"/>
                  </a:lnTo>
                  <a:lnTo>
                    <a:pt x="3887" y="13837"/>
                  </a:lnTo>
                  <a:lnTo>
                    <a:pt x="3902" y="13892"/>
                  </a:lnTo>
                  <a:lnTo>
                    <a:pt x="3915" y="13948"/>
                  </a:lnTo>
                  <a:lnTo>
                    <a:pt x="3927" y="14004"/>
                  </a:lnTo>
                  <a:lnTo>
                    <a:pt x="3938" y="14060"/>
                  </a:lnTo>
                  <a:lnTo>
                    <a:pt x="3946" y="14115"/>
                  </a:lnTo>
                  <a:lnTo>
                    <a:pt x="3954" y="14170"/>
                  </a:lnTo>
                  <a:lnTo>
                    <a:pt x="3960" y="14225"/>
                  </a:lnTo>
                  <a:lnTo>
                    <a:pt x="3964" y="14282"/>
                  </a:lnTo>
                  <a:lnTo>
                    <a:pt x="3967" y="14337"/>
                  </a:lnTo>
                  <a:lnTo>
                    <a:pt x="3968" y="14391"/>
                  </a:lnTo>
                  <a:lnTo>
                    <a:pt x="3968" y="14446"/>
                  </a:lnTo>
                  <a:lnTo>
                    <a:pt x="3967" y="14500"/>
                  </a:lnTo>
                  <a:lnTo>
                    <a:pt x="2096" y="14991"/>
                  </a:lnTo>
                  <a:close/>
                  <a:moveTo>
                    <a:pt x="5275" y="8311"/>
                  </a:moveTo>
                  <a:lnTo>
                    <a:pt x="5187" y="8277"/>
                  </a:lnTo>
                  <a:lnTo>
                    <a:pt x="5099" y="8245"/>
                  </a:lnTo>
                  <a:lnTo>
                    <a:pt x="5011" y="8215"/>
                  </a:lnTo>
                  <a:lnTo>
                    <a:pt x="4921" y="8186"/>
                  </a:lnTo>
                  <a:lnTo>
                    <a:pt x="4877" y="8173"/>
                  </a:lnTo>
                  <a:lnTo>
                    <a:pt x="4833" y="8159"/>
                  </a:lnTo>
                  <a:lnTo>
                    <a:pt x="4787" y="8147"/>
                  </a:lnTo>
                  <a:lnTo>
                    <a:pt x="4742" y="8135"/>
                  </a:lnTo>
                  <a:lnTo>
                    <a:pt x="4698" y="8124"/>
                  </a:lnTo>
                  <a:lnTo>
                    <a:pt x="4652" y="8113"/>
                  </a:lnTo>
                  <a:lnTo>
                    <a:pt x="4607" y="8103"/>
                  </a:lnTo>
                  <a:lnTo>
                    <a:pt x="4562" y="8093"/>
                  </a:lnTo>
                  <a:lnTo>
                    <a:pt x="4517" y="8084"/>
                  </a:lnTo>
                  <a:lnTo>
                    <a:pt x="4471" y="8075"/>
                  </a:lnTo>
                  <a:lnTo>
                    <a:pt x="4426" y="8067"/>
                  </a:lnTo>
                  <a:lnTo>
                    <a:pt x="4380" y="8059"/>
                  </a:lnTo>
                  <a:lnTo>
                    <a:pt x="4335" y="8052"/>
                  </a:lnTo>
                  <a:lnTo>
                    <a:pt x="4289" y="8045"/>
                  </a:lnTo>
                  <a:lnTo>
                    <a:pt x="4243" y="8039"/>
                  </a:lnTo>
                  <a:lnTo>
                    <a:pt x="4198" y="8034"/>
                  </a:lnTo>
                  <a:lnTo>
                    <a:pt x="4153" y="8029"/>
                  </a:lnTo>
                  <a:lnTo>
                    <a:pt x="4106" y="8025"/>
                  </a:lnTo>
                  <a:lnTo>
                    <a:pt x="4061" y="8021"/>
                  </a:lnTo>
                  <a:lnTo>
                    <a:pt x="4015" y="8018"/>
                  </a:lnTo>
                  <a:lnTo>
                    <a:pt x="3969" y="8015"/>
                  </a:lnTo>
                  <a:lnTo>
                    <a:pt x="3923" y="8013"/>
                  </a:lnTo>
                  <a:lnTo>
                    <a:pt x="3878" y="8011"/>
                  </a:lnTo>
                  <a:lnTo>
                    <a:pt x="3832" y="8011"/>
                  </a:lnTo>
                  <a:lnTo>
                    <a:pt x="7706" y="4116"/>
                  </a:lnTo>
                  <a:lnTo>
                    <a:pt x="7763" y="4063"/>
                  </a:lnTo>
                  <a:lnTo>
                    <a:pt x="7820" y="4012"/>
                  </a:lnTo>
                  <a:lnTo>
                    <a:pt x="7880" y="3964"/>
                  </a:lnTo>
                  <a:lnTo>
                    <a:pt x="7941" y="3918"/>
                  </a:lnTo>
                  <a:lnTo>
                    <a:pt x="8003" y="3875"/>
                  </a:lnTo>
                  <a:lnTo>
                    <a:pt x="8067" y="3834"/>
                  </a:lnTo>
                  <a:lnTo>
                    <a:pt x="8131" y="3796"/>
                  </a:lnTo>
                  <a:lnTo>
                    <a:pt x="8197" y="3760"/>
                  </a:lnTo>
                  <a:lnTo>
                    <a:pt x="8265" y="3725"/>
                  </a:lnTo>
                  <a:lnTo>
                    <a:pt x="8333" y="3694"/>
                  </a:lnTo>
                  <a:lnTo>
                    <a:pt x="8403" y="3665"/>
                  </a:lnTo>
                  <a:lnTo>
                    <a:pt x="8473" y="3638"/>
                  </a:lnTo>
                  <a:lnTo>
                    <a:pt x="8544" y="3613"/>
                  </a:lnTo>
                  <a:lnTo>
                    <a:pt x="8616" y="3591"/>
                  </a:lnTo>
                  <a:lnTo>
                    <a:pt x="8689" y="3571"/>
                  </a:lnTo>
                  <a:lnTo>
                    <a:pt x="8764" y="3554"/>
                  </a:lnTo>
                  <a:lnTo>
                    <a:pt x="8838" y="3539"/>
                  </a:lnTo>
                  <a:lnTo>
                    <a:pt x="8914" y="3526"/>
                  </a:lnTo>
                  <a:lnTo>
                    <a:pt x="8989" y="3515"/>
                  </a:lnTo>
                  <a:lnTo>
                    <a:pt x="9067" y="3507"/>
                  </a:lnTo>
                  <a:lnTo>
                    <a:pt x="9143" y="3501"/>
                  </a:lnTo>
                  <a:lnTo>
                    <a:pt x="9220" y="3497"/>
                  </a:lnTo>
                  <a:lnTo>
                    <a:pt x="9299" y="3496"/>
                  </a:lnTo>
                  <a:lnTo>
                    <a:pt x="9377" y="3497"/>
                  </a:lnTo>
                  <a:lnTo>
                    <a:pt x="9457" y="3500"/>
                  </a:lnTo>
                  <a:lnTo>
                    <a:pt x="9535" y="3505"/>
                  </a:lnTo>
                  <a:lnTo>
                    <a:pt x="9615" y="3512"/>
                  </a:lnTo>
                  <a:lnTo>
                    <a:pt x="9694" y="3522"/>
                  </a:lnTo>
                  <a:lnTo>
                    <a:pt x="9775" y="3534"/>
                  </a:lnTo>
                  <a:lnTo>
                    <a:pt x="9854" y="3548"/>
                  </a:lnTo>
                  <a:lnTo>
                    <a:pt x="9934" y="3565"/>
                  </a:lnTo>
                  <a:lnTo>
                    <a:pt x="10014" y="3583"/>
                  </a:lnTo>
                  <a:lnTo>
                    <a:pt x="5275" y="8311"/>
                  </a:lnTo>
                  <a:close/>
                  <a:moveTo>
                    <a:pt x="7441" y="10165"/>
                  </a:moveTo>
                  <a:lnTo>
                    <a:pt x="7406" y="10107"/>
                  </a:lnTo>
                  <a:lnTo>
                    <a:pt x="7369" y="10049"/>
                  </a:lnTo>
                  <a:lnTo>
                    <a:pt x="7332" y="9992"/>
                  </a:lnTo>
                  <a:lnTo>
                    <a:pt x="7295" y="9936"/>
                  </a:lnTo>
                  <a:lnTo>
                    <a:pt x="7257" y="9880"/>
                  </a:lnTo>
                  <a:lnTo>
                    <a:pt x="7218" y="9824"/>
                  </a:lnTo>
                  <a:lnTo>
                    <a:pt x="7177" y="9768"/>
                  </a:lnTo>
                  <a:lnTo>
                    <a:pt x="7137" y="9714"/>
                  </a:lnTo>
                  <a:lnTo>
                    <a:pt x="7096" y="9660"/>
                  </a:lnTo>
                  <a:lnTo>
                    <a:pt x="7053" y="9606"/>
                  </a:lnTo>
                  <a:lnTo>
                    <a:pt x="7009" y="9553"/>
                  </a:lnTo>
                  <a:lnTo>
                    <a:pt x="6965" y="9500"/>
                  </a:lnTo>
                  <a:lnTo>
                    <a:pt x="6919" y="9448"/>
                  </a:lnTo>
                  <a:lnTo>
                    <a:pt x="6873" y="9397"/>
                  </a:lnTo>
                  <a:lnTo>
                    <a:pt x="6824" y="9347"/>
                  </a:lnTo>
                  <a:lnTo>
                    <a:pt x="6776" y="9297"/>
                  </a:lnTo>
                  <a:lnTo>
                    <a:pt x="6718" y="9240"/>
                  </a:lnTo>
                  <a:lnTo>
                    <a:pt x="6658" y="9185"/>
                  </a:lnTo>
                  <a:lnTo>
                    <a:pt x="6598" y="9131"/>
                  </a:lnTo>
                  <a:lnTo>
                    <a:pt x="6538" y="9079"/>
                  </a:lnTo>
                  <a:lnTo>
                    <a:pt x="6475" y="9029"/>
                  </a:lnTo>
                  <a:lnTo>
                    <a:pt x="6412" y="8978"/>
                  </a:lnTo>
                  <a:lnTo>
                    <a:pt x="6348" y="8930"/>
                  </a:lnTo>
                  <a:lnTo>
                    <a:pt x="6284" y="8884"/>
                  </a:lnTo>
                  <a:lnTo>
                    <a:pt x="6220" y="8838"/>
                  </a:lnTo>
                  <a:lnTo>
                    <a:pt x="6153" y="8794"/>
                  </a:lnTo>
                  <a:lnTo>
                    <a:pt x="6087" y="8750"/>
                  </a:lnTo>
                  <a:lnTo>
                    <a:pt x="6021" y="8707"/>
                  </a:lnTo>
                  <a:lnTo>
                    <a:pt x="5953" y="8666"/>
                  </a:lnTo>
                  <a:lnTo>
                    <a:pt x="5885" y="8626"/>
                  </a:lnTo>
                  <a:lnTo>
                    <a:pt x="5816" y="8587"/>
                  </a:lnTo>
                  <a:lnTo>
                    <a:pt x="5748" y="8549"/>
                  </a:lnTo>
                  <a:lnTo>
                    <a:pt x="10542" y="3766"/>
                  </a:lnTo>
                  <a:lnTo>
                    <a:pt x="10613" y="3798"/>
                  </a:lnTo>
                  <a:lnTo>
                    <a:pt x="10683" y="3831"/>
                  </a:lnTo>
                  <a:lnTo>
                    <a:pt x="10752" y="3866"/>
                  </a:lnTo>
                  <a:lnTo>
                    <a:pt x="10821" y="3903"/>
                  </a:lnTo>
                  <a:lnTo>
                    <a:pt x="10889" y="3942"/>
                  </a:lnTo>
                  <a:lnTo>
                    <a:pt x="10958" y="3983"/>
                  </a:lnTo>
                  <a:lnTo>
                    <a:pt x="11025" y="4026"/>
                  </a:lnTo>
                  <a:lnTo>
                    <a:pt x="11091" y="4070"/>
                  </a:lnTo>
                  <a:lnTo>
                    <a:pt x="11157" y="4115"/>
                  </a:lnTo>
                  <a:lnTo>
                    <a:pt x="11222" y="4163"/>
                  </a:lnTo>
                  <a:lnTo>
                    <a:pt x="11287" y="4212"/>
                  </a:lnTo>
                  <a:lnTo>
                    <a:pt x="11351" y="4263"/>
                  </a:lnTo>
                  <a:lnTo>
                    <a:pt x="11413" y="4317"/>
                  </a:lnTo>
                  <a:lnTo>
                    <a:pt x="11476" y="4372"/>
                  </a:lnTo>
                  <a:lnTo>
                    <a:pt x="11537" y="4428"/>
                  </a:lnTo>
                  <a:lnTo>
                    <a:pt x="11597" y="4487"/>
                  </a:lnTo>
                  <a:lnTo>
                    <a:pt x="11648" y="4537"/>
                  </a:lnTo>
                  <a:lnTo>
                    <a:pt x="11696" y="4590"/>
                  </a:lnTo>
                  <a:lnTo>
                    <a:pt x="11743" y="4642"/>
                  </a:lnTo>
                  <a:lnTo>
                    <a:pt x="11790" y="4696"/>
                  </a:lnTo>
                  <a:lnTo>
                    <a:pt x="11835" y="4749"/>
                  </a:lnTo>
                  <a:lnTo>
                    <a:pt x="11878" y="4803"/>
                  </a:lnTo>
                  <a:lnTo>
                    <a:pt x="11919" y="4859"/>
                  </a:lnTo>
                  <a:lnTo>
                    <a:pt x="11961" y="4915"/>
                  </a:lnTo>
                  <a:lnTo>
                    <a:pt x="12000" y="4970"/>
                  </a:lnTo>
                  <a:lnTo>
                    <a:pt x="12038" y="5027"/>
                  </a:lnTo>
                  <a:lnTo>
                    <a:pt x="12075" y="5084"/>
                  </a:lnTo>
                  <a:lnTo>
                    <a:pt x="12110" y="5142"/>
                  </a:lnTo>
                  <a:lnTo>
                    <a:pt x="12145" y="5200"/>
                  </a:lnTo>
                  <a:lnTo>
                    <a:pt x="12178" y="5258"/>
                  </a:lnTo>
                  <a:lnTo>
                    <a:pt x="12210" y="5316"/>
                  </a:lnTo>
                  <a:lnTo>
                    <a:pt x="12241" y="5375"/>
                  </a:lnTo>
                  <a:lnTo>
                    <a:pt x="7441" y="10165"/>
                  </a:lnTo>
                  <a:close/>
                  <a:moveTo>
                    <a:pt x="8055" y="11941"/>
                  </a:moveTo>
                  <a:lnTo>
                    <a:pt x="8045" y="11856"/>
                  </a:lnTo>
                  <a:lnTo>
                    <a:pt x="8035" y="11772"/>
                  </a:lnTo>
                  <a:lnTo>
                    <a:pt x="8022" y="11687"/>
                  </a:lnTo>
                  <a:lnTo>
                    <a:pt x="8008" y="11603"/>
                  </a:lnTo>
                  <a:lnTo>
                    <a:pt x="7991" y="11519"/>
                  </a:lnTo>
                  <a:lnTo>
                    <a:pt x="7973" y="11435"/>
                  </a:lnTo>
                  <a:lnTo>
                    <a:pt x="7953" y="11352"/>
                  </a:lnTo>
                  <a:lnTo>
                    <a:pt x="7931" y="11270"/>
                  </a:lnTo>
                  <a:lnTo>
                    <a:pt x="7907" y="11187"/>
                  </a:lnTo>
                  <a:lnTo>
                    <a:pt x="7882" y="11105"/>
                  </a:lnTo>
                  <a:lnTo>
                    <a:pt x="7854" y="11024"/>
                  </a:lnTo>
                  <a:lnTo>
                    <a:pt x="7825" y="10943"/>
                  </a:lnTo>
                  <a:lnTo>
                    <a:pt x="7795" y="10861"/>
                  </a:lnTo>
                  <a:lnTo>
                    <a:pt x="7763" y="10781"/>
                  </a:lnTo>
                  <a:lnTo>
                    <a:pt x="7729" y="10702"/>
                  </a:lnTo>
                  <a:lnTo>
                    <a:pt x="7693" y="10622"/>
                  </a:lnTo>
                  <a:lnTo>
                    <a:pt x="12448" y="5878"/>
                  </a:lnTo>
                  <a:lnTo>
                    <a:pt x="12475" y="5965"/>
                  </a:lnTo>
                  <a:lnTo>
                    <a:pt x="12499" y="6051"/>
                  </a:lnTo>
                  <a:lnTo>
                    <a:pt x="12519" y="6137"/>
                  </a:lnTo>
                  <a:lnTo>
                    <a:pt x="12537" y="6223"/>
                  </a:lnTo>
                  <a:lnTo>
                    <a:pt x="12553" y="6310"/>
                  </a:lnTo>
                  <a:lnTo>
                    <a:pt x="12566" y="6396"/>
                  </a:lnTo>
                  <a:lnTo>
                    <a:pt x="12576" y="6482"/>
                  </a:lnTo>
                  <a:lnTo>
                    <a:pt x="12583" y="6568"/>
                  </a:lnTo>
                  <a:lnTo>
                    <a:pt x="12588" y="6654"/>
                  </a:lnTo>
                  <a:lnTo>
                    <a:pt x="12591" y="6739"/>
                  </a:lnTo>
                  <a:lnTo>
                    <a:pt x="12591" y="6824"/>
                  </a:lnTo>
                  <a:lnTo>
                    <a:pt x="12588" y="6908"/>
                  </a:lnTo>
                  <a:lnTo>
                    <a:pt x="12582" y="6992"/>
                  </a:lnTo>
                  <a:lnTo>
                    <a:pt x="12574" y="7075"/>
                  </a:lnTo>
                  <a:lnTo>
                    <a:pt x="12563" y="7158"/>
                  </a:lnTo>
                  <a:lnTo>
                    <a:pt x="12549" y="7239"/>
                  </a:lnTo>
                  <a:lnTo>
                    <a:pt x="12533" y="7320"/>
                  </a:lnTo>
                  <a:lnTo>
                    <a:pt x="12513" y="7400"/>
                  </a:lnTo>
                  <a:lnTo>
                    <a:pt x="12492" y="7479"/>
                  </a:lnTo>
                  <a:lnTo>
                    <a:pt x="12467" y="7557"/>
                  </a:lnTo>
                  <a:lnTo>
                    <a:pt x="12439" y="7635"/>
                  </a:lnTo>
                  <a:lnTo>
                    <a:pt x="12409" y="7710"/>
                  </a:lnTo>
                  <a:lnTo>
                    <a:pt x="12376" y="7784"/>
                  </a:lnTo>
                  <a:lnTo>
                    <a:pt x="12340" y="7857"/>
                  </a:lnTo>
                  <a:lnTo>
                    <a:pt x="12302" y="7930"/>
                  </a:lnTo>
                  <a:lnTo>
                    <a:pt x="12260" y="8000"/>
                  </a:lnTo>
                  <a:lnTo>
                    <a:pt x="12216" y="8069"/>
                  </a:lnTo>
                  <a:lnTo>
                    <a:pt x="12169" y="8136"/>
                  </a:lnTo>
                  <a:lnTo>
                    <a:pt x="12120" y="8203"/>
                  </a:lnTo>
                  <a:lnTo>
                    <a:pt x="12066" y="8267"/>
                  </a:lnTo>
                  <a:lnTo>
                    <a:pt x="12011" y="8329"/>
                  </a:lnTo>
                  <a:lnTo>
                    <a:pt x="11953" y="8389"/>
                  </a:lnTo>
                  <a:lnTo>
                    <a:pt x="11947" y="8394"/>
                  </a:lnTo>
                  <a:lnTo>
                    <a:pt x="11940" y="8400"/>
                  </a:lnTo>
                  <a:lnTo>
                    <a:pt x="11948" y="8406"/>
                  </a:lnTo>
                  <a:lnTo>
                    <a:pt x="8060" y="12314"/>
                  </a:lnTo>
                  <a:lnTo>
                    <a:pt x="8061" y="12268"/>
                  </a:lnTo>
                  <a:lnTo>
                    <a:pt x="8061" y="12222"/>
                  </a:lnTo>
                  <a:lnTo>
                    <a:pt x="8062" y="12175"/>
                  </a:lnTo>
                  <a:lnTo>
                    <a:pt x="8062" y="12129"/>
                  </a:lnTo>
                  <a:lnTo>
                    <a:pt x="8062" y="12082"/>
                  </a:lnTo>
                  <a:lnTo>
                    <a:pt x="8061" y="12035"/>
                  </a:lnTo>
                  <a:lnTo>
                    <a:pt x="8059" y="11988"/>
                  </a:lnTo>
                  <a:lnTo>
                    <a:pt x="8055" y="11941"/>
                  </a:lnTo>
                  <a:close/>
                  <a:moveTo>
                    <a:pt x="14785" y="1295"/>
                  </a:moveTo>
                  <a:lnTo>
                    <a:pt x="14707" y="1218"/>
                  </a:lnTo>
                  <a:lnTo>
                    <a:pt x="14626" y="1144"/>
                  </a:lnTo>
                  <a:lnTo>
                    <a:pt x="14546" y="1072"/>
                  </a:lnTo>
                  <a:lnTo>
                    <a:pt x="14463" y="1003"/>
                  </a:lnTo>
                  <a:lnTo>
                    <a:pt x="14379" y="934"/>
                  </a:lnTo>
                  <a:lnTo>
                    <a:pt x="14294" y="869"/>
                  </a:lnTo>
                  <a:lnTo>
                    <a:pt x="14208" y="806"/>
                  </a:lnTo>
                  <a:lnTo>
                    <a:pt x="14119" y="745"/>
                  </a:lnTo>
                  <a:lnTo>
                    <a:pt x="14031" y="685"/>
                  </a:lnTo>
                  <a:lnTo>
                    <a:pt x="13941" y="629"/>
                  </a:lnTo>
                  <a:lnTo>
                    <a:pt x="13851" y="575"/>
                  </a:lnTo>
                  <a:lnTo>
                    <a:pt x="13758" y="523"/>
                  </a:lnTo>
                  <a:lnTo>
                    <a:pt x="13666" y="473"/>
                  </a:lnTo>
                  <a:lnTo>
                    <a:pt x="13572" y="426"/>
                  </a:lnTo>
                  <a:lnTo>
                    <a:pt x="13478" y="380"/>
                  </a:lnTo>
                  <a:lnTo>
                    <a:pt x="13382" y="338"/>
                  </a:lnTo>
                  <a:lnTo>
                    <a:pt x="13286" y="298"/>
                  </a:lnTo>
                  <a:lnTo>
                    <a:pt x="13190" y="260"/>
                  </a:lnTo>
                  <a:lnTo>
                    <a:pt x="13092" y="225"/>
                  </a:lnTo>
                  <a:lnTo>
                    <a:pt x="12995" y="193"/>
                  </a:lnTo>
                  <a:lnTo>
                    <a:pt x="12896" y="162"/>
                  </a:lnTo>
                  <a:lnTo>
                    <a:pt x="12798" y="134"/>
                  </a:lnTo>
                  <a:lnTo>
                    <a:pt x="12698" y="109"/>
                  </a:lnTo>
                  <a:lnTo>
                    <a:pt x="12598" y="86"/>
                  </a:lnTo>
                  <a:lnTo>
                    <a:pt x="12499" y="66"/>
                  </a:lnTo>
                  <a:lnTo>
                    <a:pt x="12398" y="49"/>
                  </a:lnTo>
                  <a:lnTo>
                    <a:pt x="12299" y="34"/>
                  </a:lnTo>
                  <a:lnTo>
                    <a:pt x="12198" y="22"/>
                  </a:lnTo>
                  <a:lnTo>
                    <a:pt x="12097" y="12"/>
                  </a:lnTo>
                  <a:lnTo>
                    <a:pt x="11996" y="5"/>
                  </a:lnTo>
                  <a:lnTo>
                    <a:pt x="11895" y="1"/>
                  </a:lnTo>
                  <a:lnTo>
                    <a:pt x="11795" y="0"/>
                  </a:lnTo>
                  <a:lnTo>
                    <a:pt x="11710" y="1"/>
                  </a:lnTo>
                  <a:lnTo>
                    <a:pt x="11626" y="4"/>
                  </a:lnTo>
                  <a:lnTo>
                    <a:pt x="11542" y="9"/>
                  </a:lnTo>
                  <a:lnTo>
                    <a:pt x="11459" y="16"/>
                  </a:lnTo>
                  <a:lnTo>
                    <a:pt x="11376" y="24"/>
                  </a:lnTo>
                  <a:lnTo>
                    <a:pt x="11294" y="35"/>
                  </a:lnTo>
                  <a:lnTo>
                    <a:pt x="11212" y="47"/>
                  </a:lnTo>
                  <a:lnTo>
                    <a:pt x="11131" y="62"/>
                  </a:lnTo>
                  <a:lnTo>
                    <a:pt x="11051" y="78"/>
                  </a:lnTo>
                  <a:lnTo>
                    <a:pt x="10971" y="96"/>
                  </a:lnTo>
                  <a:lnTo>
                    <a:pt x="10892" y="116"/>
                  </a:lnTo>
                  <a:lnTo>
                    <a:pt x="10814" y="139"/>
                  </a:lnTo>
                  <a:lnTo>
                    <a:pt x="10736" y="162"/>
                  </a:lnTo>
                  <a:lnTo>
                    <a:pt x="10660" y="187"/>
                  </a:lnTo>
                  <a:lnTo>
                    <a:pt x="10584" y="215"/>
                  </a:lnTo>
                  <a:lnTo>
                    <a:pt x="10509" y="243"/>
                  </a:lnTo>
                  <a:lnTo>
                    <a:pt x="10435" y="274"/>
                  </a:lnTo>
                  <a:lnTo>
                    <a:pt x="10361" y="307"/>
                  </a:lnTo>
                  <a:lnTo>
                    <a:pt x="10289" y="341"/>
                  </a:lnTo>
                  <a:lnTo>
                    <a:pt x="10217" y="377"/>
                  </a:lnTo>
                  <a:lnTo>
                    <a:pt x="10147" y="416"/>
                  </a:lnTo>
                  <a:lnTo>
                    <a:pt x="10078" y="455"/>
                  </a:lnTo>
                  <a:lnTo>
                    <a:pt x="10010" y="496"/>
                  </a:lnTo>
                  <a:lnTo>
                    <a:pt x="9943" y="539"/>
                  </a:lnTo>
                  <a:lnTo>
                    <a:pt x="9876" y="583"/>
                  </a:lnTo>
                  <a:lnTo>
                    <a:pt x="9811" y="629"/>
                  </a:lnTo>
                  <a:lnTo>
                    <a:pt x="9748" y="677"/>
                  </a:lnTo>
                  <a:lnTo>
                    <a:pt x="9684" y="727"/>
                  </a:lnTo>
                  <a:lnTo>
                    <a:pt x="9623" y="778"/>
                  </a:lnTo>
                  <a:lnTo>
                    <a:pt x="9562" y="831"/>
                  </a:lnTo>
                  <a:lnTo>
                    <a:pt x="9503" y="885"/>
                  </a:lnTo>
                  <a:lnTo>
                    <a:pt x="9446" y="941"/>
                  </a:lnTo>
                  <a:lnTo>
                    <a:pt x="6997" y="3403"/>
                  </a:lnTo>
                  <a:lnTo>
                    <a:pt x="6986" y="3412"/>
                  </a:lnTo>
                  <a:lnTo>
                    <a:pt x="6974" y="3422"/>
                  </a:lnTo>
                  <a:lnTo>
                    <a:pt x="6969" y="3428"/>
                  </a:lnTo>
                  <a:lnTo>
                    <a:pt x="6964" y="3435"/>
                  </a:lnTo>
                  <a:lnTo>
                    <a:pt x="6965" y="3436"/>
                  </a:lnTo>
                  <a:lnTo>
                    <a:pt x="1769" y="8659"/>
                  </a:lnTo>
                  <a:lnTo>
                    <a:pt x="1747" y="8681"/>
                  </a:lnTo>
                  <a:lnTo>
                    <a:pt x="1725" y="8704"/>
                  </a:lnTo>
                  <a:lnTo>
                    <a:pt x="1704" y="8728"/>
                  </a:lnTo>
                  <a:lnTo>
                    <a:pt x="1683" y="8751"/>
                  </a:lnTo>
                  <a:lnTo>
                    <a:pt x="1642" y="8799"/>
                  </a:lnTo>
                  <a:lnTo>
                    <a:pt x="1602" y="8847"/>
                  </a:lnTo>
                  <a:lnTo>
                    <a:pt x="1564" y="8897"/>
                  </a:lnTo>
                  <a:lnTo>
                    <a:pt x="1528" y="8949"/>
                  </a:lnTo>
                  <a:lnTo>
                    <a:pt x="1494" y="9002"/>
                  </a:lnTo>
                  <a:lnTo>
                    <a:pt x="1461" y="9055"/>
                  </a:lnTo>
                  <a:lnTo>
                    <a:pt x="1429" y="9109"/>
                  </a:lnTo>
                  <a:lnTo>
                    <a:pt x="1400" y="9165"/>
                  </a:lnTo>
                  <a:lnTo>
                    <a:pt x="1372" y="9221"/>
                  </a:lnTo>
                  <a:lnTo>
                    <a:pt x="1347" y="9279"/>
                  </a:lnTo>
                  <a:lnTo>
                    <a:pt x="1322" y="9336"/>
                  </a:lnTo>
                  <a:lnTo>
                    <a:pt x="1300" y="9395"/>
                  </a:lnTo>
                  <a:lnTo>
                    <a:pt x="1279" y="9454"/>
                  </a:lnTo>
                  <a:lnTo>
                    <a:pt x="1260" y="9514"/>
                  </a:lnTo>
                  <a:lnTo>
                    <a:pt x="78" y="13784"/>
                  </a:lnTo>
                  <a:lnTo>
                    <a:pt x="74" y="13803"/>
                  </a:lnTo>
                  <a:lnTo>
                    <a:pt x="65" y="13846"/>
                  </a:lnTo>
                  <a:lnTo>
                    <a:pt x="53" y="13908"/>
                  </a:lnTo>
                  <a:lnTo>
                    <a:pt x="38" y="13984"/>
                  </a:lnTo>
                  <a:lnTo>
                    <a:pt x="31" y="14025"/>
                  </a:lnTo>
                  <a:lnTo>
                    <a:pt x="24" y="14066"/>
                  </a:lnTo>
                  <a:lnTo>
                    <a:pt x="18" y="14109"/>
                  </a:lnTo>
                  <a:lnTo>
                    <a:pt x="12" y="14151"/>
                  </a:lnTo>
                  <a:lnTo>
                    <a:pt x="7" y="14192"/>
                  </a:lnTo>
                  <a:lnTo>
                    <a:pt x="3" y="14231"/>
                  </a:lnTo>
                  <a:lnTo>
                    <a:pt x="1" y="14268"/>
                  </a:lnTo>
                  <a:lnTo>
                    <a:pt x="0" y="14302"/>
                  </a:lnTo>
                  <a:lnTo>
                    <a:pt x="2" y="14392"/>
                  </a:lnTo>
                  <a:lnTo>
                    <a:pt x="9" y="14481"/>
                  </a:lnTo>
                  <a:lnTo>
                    <a:pt x="20" y="14569"/>
                  </a:lnTo>
                  <a:lnTo>
                    <a:pt x="36" y="14656"/>
                  </a:lnTo>
                  <a:lnTo>
                    <a:pt x="55" y="14740"/>
                  </a:lnTo>
                  <a:lnTo>
                    <a:pt x="79" y="14824"/>
                  </a:lnTo>
                  <a:lnTo>
                    <a:pt x="107" y="14906"/>
                  </a:lnTo>
                  <a:lnTo>
                    <a:pt x="139" y="14985"/>
                  </a:lnTo>
                  <a:lnTo>
                    <a:pt x="174" y="15063"/>
                  </a:lnTo>
                  <a:lnTo>
                    <a:pt x="212" y="15139"/>
                  </a:lnTo>
                  <a:lnTo>
                    <a:pt x="256" y="15212"/>
                  </a:lnTo>
                  <a:lnTo>
                    <a:pt x="301" y="15283"/>
                  </a:lnTo>
                  <a:lnTo>
                    <a:pt x="350" y="15352"/>
                  </a:lnTo>
                  <a:lnTo>
                    <a:pt x="402" y="15419"/>
                  </a:lnTo>
                  <a:lnTo>
                    <a:pt x="458" y="15483"/>
                  </a:lnTo>
                  <a:lnTo>
                    <a:pt x="516" y="15543"/>
                  </a:lnTo>
                  <a:lnTo>
                    <a:pt x="577" y="15601"/>
                  </a:lnTo>
                  <a:lnTo>
                    <a:pt x="642" y="15657"/>
                  </a:lnTo>
                  <a:lnTo>
                    <a:pt x="708" y="15709"/>
                  </a:lnTo>
                  <a:lnTo>
                    <a:pt x="778" y="15758"/>
                  </a:lnTo>
                  <a:lnTo>
                    <a:pt x="849" y="15804"/>
                  </a:lnTo>
                  <a:lnTo>
                    <a:pt x="922" y="15846"/>
                  </a:lnTo>
                  <a:lnTo>
                    <a:pt x="999" y="15884"/>
                  </a:lnTo>
                  <a:lnTo>
                    <a:pt x="1076" y="15919"/>
                  </a:lnTo>
                  <a:lnTo>
                    <a:pt x="1157" y="15952"/>
                  </a:lnTo>
                  <a:lnTo>
                    <a:pt x="1238" y="15979"/>
                  </a:lnTo>
                  <a:lnTo>
                    <a:pt x="1323" y="16003"/>
                  </a:lnTo>
                  <a:lnTo>
                    <a:pt x="1407" y="16022"/>
                  </a:lnTo>
                  <a:lnTo>
                    <a:pt x="1495" y="16038"/>
                  </a:lnTo>
                  <a:lnTo>
                    <a:pt x="1582" y="16049"/>
                  </a:lnTo>
                  <a:lnTo>
                    <a:pt x="1672" y="16056"/>
                  </a:lnTo>
                  <a:lnTo>
                    <a:pt x="1763" y="16058"/>
                  </a:lnTo>
                  <a:lnTo>
                    <a:pt x="1801" y="16057"/>
                  </a:lnTo>
                  <a:lnTo>
                    <a:pt x="1843" y="16054"/>
                  </a:lnTo>
                  <a:lnTo>
                    <a:pt x="1887" y="16049"/>
                  </a:lnTo>
                  <a:lnTo>
                    <a:pt x="1933" y="16044"/>
                  </a:lnTo>
                  <a:lnTo>
                    <a:pt x="1981" y="16037"/>
                  </a:lnTo>
                  <a:lnTo>
                    <a:pt x="2028" y="16029"/>
                  </a:lnTo>
                  <a:lnTo>
                    <a:pt x="2075" y="16020"/>
                  </a:lnTo>
                  <a:lnTo>
                    <a:pt x="2122" y="16012"/>
                  </a:lnTo>
                  <a:lnTo>
                    <a:pt x="2205" y="15995"/>
                  </a:lnTo>
                  <a:lnTo>
                    <a:pt x="2275" y="15980"/>
                  </a:lnTo>
                  <a:lnTo>
                    <a:pt x="2324" y="15969"/>
                  </a:lnTo>
                  <a:lnTo>
                    <a:pt x="2345" y="15964"/>
                  </a:lnTo>
                  <a:lnTo>
                    <a:pt x="6609" y="14846"/>
                  </a:lnTo>
                  <a:lnTo>
                    <a:pt x="6669" y="14827"/>
                  </a:lnTo>
                  <a:lnTo>
                    <a:pt x="6729" y="14805"/>
                  </a:lnTo>
                  <a:lnTo>
                    <a:pt x="6788" y="14783"/>
                  </a:lnTo>
                  <a:lnTo>
                    <a:pt x="6845" y="14759"/>
                  </a:lnTo>
                  <a:lnTo>
                    <a:pt x="6903" y="14733"/>
                  </a:lnTo>
                  <a:lnTo>
                    <a:pt x="6960" y="14705"/>
                  </a:lnTo>
                  <a:lnTo>
                    <a:pt x="7015" y="14675"/>
                  </a:lnTo>
                  <a:lnTo>
                    <a:pt x="7070" y="14644"/>
                  </a:lnTo>
                  <a:lnTo>
                    <a:pt x="7123" y="14612"/>
                  </a:lnTo>
                  <a:lnTo>
                    <a:pt x="7175" y="14577"/>
                  </a:lnTo>
                  <a:lnTo>
                    <a:pt x="7227" y="14541"/>
                  </a:lnTo>
                  <a:lnTo>
                    <a:pt x="7277" y="14502"/>
                  </a:lnTo>
                  <a:lnTo>
                    <a:pt x="7326" y="14463"/>
                  </a:lnTo>
                  <a:lnTo>
                    <a:pt x="7375" y="14422"/>
                  </a:lnTo>
                  <a:lnTo>
                    <a:pt x="7421" y="14380"/>
                  </a:lnTo>
                  <a:lnTo>
                    <a:pt x="7466" y="14336"/>
                  </a:lnTo>
                  <a:lnTo>
                    <a:pt x="15143" y="6617"/>
                  </a:lnTo>
                  <a:lnTo>
                    <a:pt x="15270" y="6483"/>
                  </a:lnTo>
                  <a:lnTo>
                    <a:pt x="15387" y="6344"/>
                  </a:lnTo>
                  <a:lnTo>
                    <a:pt x="15495" y="6200"/>
                  </a:lnTo>
                  <a:lnTo>
                    <a:pt x="15594" y="6053"/>
                  </a:lnTo>
                  <a:lnTo>
                    <a:pt x="15685" y="5900"/>
                  </a:lnTo>
                  <a:lnTo>
                    <a:pt x="15766" y="5744"/>
                  </a:lnTo>
                  <a:lnTo>
                    <a:pt x="15837" y="5584"/>
                  </a:lnTo>
                  <a:lnTo>
                    <a:pt x="15901" y="5421"/>
                  </a:lnTo>
                  <a:lnTo>
                    <a:pt x="15955" y="5254"/>
                  </a:lnTo>
                  <a:lnTo>
                    <a:pt x="16000" y="5084"/>
                  </a:lnTo>
                  <a:lnTo>
                    <a:pt x="16037" y="4913"/>
                  </a:lnTo>
                  <a:lnTo>
                    <a:pt x="16065" y="4739"/>
                  </a:lnTo>
                  <a:lnTo>
                    <a:pt x="16083" y="4563"/>
                  </a:lnTo>
                  <a:lnTo>
                    <a:pt x="16093" y="4387"/>
                  </a:lnTo>
                  <a:lnTo>
                    <a:pt x="16094" y="4208"/>
                  </a:lnTo>
                  <a:lnTo>
                    <a:pt x="16087" y="4030"/>
                  </a:lnTo>
                  <a:lnTo>
                    <a:pt x="16070" y="3850"/>
                  </a:lnTo>
                  <a:lnTo>
                    <a:pt x="16045" y="3669"/>
                  </a:lnTo>
                  <a:lnTo>
                    <a:pt x="16011" y="3490"/>
                  </a:lnTo>
                  <a:lnTo>
                    <a:pt x="15968" y="3310"/>
                  </a:lnTo>
                  <a:lnTo>
                    <a:pt x="15917" y="3131"/>
                  </a:lnTo>
                  <a:lnTo>
                    <a:pt x="15857" y="2953"/>
                  </a:lnTo>
                  <a:lnTo>
                    <a:pt x="15788" y="2776"/>
                  </a:lnTo>
                  <a:lnTo>
                    <a:pt x="15711" y="2601"/>
                  </a:lnTo>
                  <a:lnTo>
                    <a:pt x="15625" y="2428"/>
                  </a:lnTo>
                  <a:lnTo>
                    <a:pt x="15531" y="2257"/>
                  </a:lnTo>
                  <a:lnTo>
                    <a:pt x="15428" y="2089"/>
                  </a:lnTo>
                  <a:lnTo>
                    <a:pt x="15316" y="1923"/>
                  </a:lnTo>
                  <a:lnTo>
                    <a:pt x="15196" y="1760"/>
                  </a:lnTo>
                  <a:lnTo>
                    <a:pt x="15067" y="1602"/>
                  </a:lnTo>
                  <a:lnTo>
                    <a:pt x="14930" y="1446"/>
                  </a:lnTo>
                  <a:lnTo>
                    <a:pt x="14785" y="1295"/>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extLst>
      <p:ext uri="{BB962C8B-B14F-4D97-AF65-F5344CB8AC3E}">
        <p14:creationId xmlns:p14="http://schemas.microsoft.com/office/powerpoint/2010/main" val="406156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22" presetClass="entr" presetSubtype="2"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par>
                                <p:cTn id="24" presetID="53"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right)">
                                      <p:cBhvr>
                                        <p:cTn id="43" dur="500"/>
                                        <p:tgtEl>
                                          <p:spTgt spid="62"/>
                                        </p:tgtEl>
                                      </p:cBhvr>
                                    </p:animEffect>
                                  </p:childTnLst>
                                </p:cTn>
                              </p:par>
                              <p:par>
                                <p:cTn id="44" presetID="53" presetClass="entr" presetSubtype="16"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22" presetClass="entr" presetSubtype="2"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right)">
                                      <p:cBhvr>
                                        <p:cTn id="63" dur="500"/>
                                        <p:tgtEl>
                                          <p:spTgt spid="67"/>
                                        </p:tgtEl>
                                      </p:cBhvr>
                                    </p:animEffect>
                                  </p:childTnLst>
                                </p:cTn>
                              </p:par>
                              <p:par>
                                <p:cTn id="64" presetID="53" presetClass="entr" presetSubtype="16"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 calcmode="lin" valueType="num">
                                      <p:cBhvr>
                                        <p:cTn id="66" dur="500" fill="hold"/>
                                        <p:tgtEl>
                                          <p:spTgt spid="73"/>
                                        </p:tgtEl>
                                        <p:attrNameLst>
                                          <p:attrName>ppt_w</p:attrName>
                                        </p:attrNameLst>
                                      </p:cBhvr>
                                      <p:tavLst>
                                        <p:tav tm="0">
                                          <p:val>
                                            <p:fltVal val="0"/>
                                          </p:val>
                                        </p:tav>
                                        <p:tav tm="100000">
                                          <p:val>
                                            <p:strVal val="#ppt_w"/>
                                          </p:val>
                                        </p:tav>
                                      </p:tavLst>
                                    </p:anim>
                                    <p:anim calcmode="lin" valueType="num">
                                      <p:cBhvr>
                                        <p:cTn id="67" dur="500" fill="hold"/>
                                        <p:tgtEl>
                                          <p:spTgt spid="73"/>
                                        </p:tgtEl>
                                        <p:attrNameLst>
                                          <p:attrName>ppt_h</p:attrName>
                                        </p:attrNameLst>
                                      </p:cBhvr>
                                      <p:tavLst>
                                        <p:tav tm="0">
                                          <p:val>
                                            <p:fltVal val="0"/>
                                          </p:val>
                                        </p:tav>
                                        <p:tav tm="100000">
                                          <p:val>
                                            <p:strVal val="#ppt_h"/>
                                          </p:val>
                                        </p:tav>
                                      </p:tavLst>
                                    </p:anim>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85"/>
                                        </p:tgtEl>
                                        <p:attrNameLst>
                                          <p:attrName>style.visibility</p:attrName>
                                        </p:attrNameLst>
                                      </p:cBhvr>
                                      <p:to>
                                        <p:strVal val="visible"/>
                                      </p:to>
                                    </p:set>
                                    <p:anim calcmode="lin" valueType="num">
                                      <p:cBhvr>
                                        <p:cTn id="74" dur="500" fill="hold"/>
                                        <p:tgtEl>
                                          <p:spTgt spid="85"/>
                                        </p:tgtEl>
                                        <p:attrNameLst>
                                          <p:attrName>ppt_w</p:attrName>
                                        </p:attrNameLst>
                                      </p:cBhvr>
                                      <p:tavLst>
                                        <p:tav tm="0">
                                          <p:val>
                                            <p:fltVal val="0"/>
                                          </p:val>
                                        </p:tav>
                                        <p:tav tm="100000">
                                          <p:val>
                                            <p:strVal val="#ppt_w"/>
                                          </p:val>
                                        </p:tav>
                                      </p:tavLst>
                                    </p:anim>
                                    <p:anim calcmode="lin" valueType="num">
                                      <p:cBhvr>
                                        <p:cTn id="75" dur="500" fill="hold"/>
                                        <p:tgtEl>
                                          <p:spTgt spid="85"/>
                                        </p:tgtEl>
                                        <p:attrNameLst>
                                          <p:attrName>ppt_h</p:attrName>
                                        </p:attrNameLst>
                                      </p:cBhvr>
                                      <p:tavLst>
                                        <p:tav tm="0">
                                          <p:val>
                                            <p:fltVal val="0"/>
                                          </p:val>
                                        </p:tav>
                                        <p:tav tm="100000">
                                          <p:val>
                                            <p:strVal val="#ppt_h"/>
                                          </p:val>
                                        </p:tav>
                                      </p:tavLst>
                                    </p:anim>
                                    <p:anim calcmode="lin" valueType="num">
                                      <p:cBhvr>
                                        <p:cTn id="76" dur="500" fill="hold"/>
                                        <p:tgtEl>
                                          <p:spTgt spid="85"/>
                                        </p:tgtEl>
                                        <p:attrNameLst>
                                          <p:attrName>style.rotation</p:attrName>
                                        </p:attrNameLst>
                                      </p:cBhvr>
                                      <p:tavLst>
                                        <p:tav tm="0">
                                          <p:val>
                                            <p:fltVal val="360"/>
                                          </p:val>
                                        </p:tav>
                                        <p:tav tm="100000">
                                          <p:val>
                                            <p:fltVal val="0"/>
                                          </p:val>
                                        </p:tav>
                                      </p:tavLst>
                                    </p:anim>
                                    <p:animEffect transition="in" filter="fade">
                                      <p:cBhvr>
                                        <p:cTn id="7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2" grpId="0" animBg="1"/>
      <p:bldP spid="33" grpId="0" animBg="1"/>
      <p:bldP spid="34" grpId="0" animBg="1"/>
      <p:bldP spid="36" grpId="0"/>
      <p:bldP spid="37" grpId="0"/>
      <p:bldP spid="38" grpId="0"/>
      <p:bldP spid="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191" y="1468108"/>
            <a:ext cx="10191350" cy="2844415"/>
          </a:xfrm>
          <a:prstGeom prst="rect">
            <a:avLst/>
          </a:prstGeom>
          <a:solidFill>
            <a:schemeClr val="tx1">
              <a:lumMod val="65000"/>
              <a:lumOff val="35000"/>
            </a:schemeClr>
          </a:solid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6" name="TextBox 20"/>
          <p:cNvSpPr txBox="1"/>
          <p:nvPr/>
        </p:nvSpPr>
        <p:spPr bwMode="auto">
          <a:xfrm>
            <a:off x="1504864" y="2108246"/>
            <a:ext cx="9292004" cy="1499011"/>
          </a:xfrm>
          <a:prstGeom prst="rect">
            <a:avLst/>
          </a:prstGeom>
          <a:noFill/>
        </p:spPr>
        <p:txBody>
          <a:bodyPr vert="horz" wrap="square" lIns="96405" tIns="48202" rIns="96405" bIns="48202"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dirty="0">
                <a:solidFill>
                  <a:schemeClr val="bg1"/>
                </a:solidFill>
              </a:rPr>
              <a:t>随着互联网技术的迅速发展，网络已经成为人们获取信息，发表意见的主要途径，根据文本内容，我们可以将网络中的文本分为两种，一种是客观描述信息，主要针对事件、产品等进行客观描述</a:t>
            </a:r>
            <a:r>
              <a:rPr lang="zh-CN" altLang="en-US" dirty="0" smtClean="0">
                <a:solidFill>
                  <a:schemeClr val="bg1"/>
                </a:solidFill>
              </a:rPr>
              <a:t>，；</a:t>
            </a:r>
            <a:r>
              <a:rPr lang="zh-CN" altLang="en-US" dirty="0">
                <a:solidFill>
                  <a:schemeClr val="bg1"/>
                </a:solidFill>
              </a:rPr>
              <a:t>另一种是主观性信息，主要产生于用户对人物、事件、产品等的评价信息。主观性信息表达了人们的各种情感色彩和情感倾向，如“支持”、“反对”、“中立”等。</a:t>
            </a:r>
            <a:endParaRPr lang="zh-CN" altLang="en-US"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1" name="TextBox 20"/>
          <p:cNvSpPr txBox="1"/>
          <p:nvPr/>
        </p:nvSpPr>
        <p:spPr bwMode="auto">
          <a:xfrm>
            <a:off x="1055191" y="4977644"/>
            <a:ext cx="10191350" cy="1499011"/>
          </a:xfrm>
          <a:prstGeom prst="rect">
            <a:avLst/>
          </a:prstGeom>
          <a:noFill/>
        </p:spPr>
        <p:txBody>
          <a:bodyPr vert="horz" wrap="square" lIns="96405" tIns="48202" rIns="96405" bIns="48202"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dirty="0"/>
              <a:t>情感分析，在此等同于意见挖掘，是针对主观性信息进行分析、处理和归纳过程。情感分析最初起源于自然语言处理领域，主要从语法语义规则方面对文本的情感倾向性进行研判。随着社交网络的兴起与发展，情感分析逐渐涉及多个研究领域，如文本挖掘、</a:t>
            </a:r>
            <a:r>
              <a:rPr lang="en-US" altLang="zh-CN" dirty="0"/>
              <a:t>Web </a:t>
            </a:r>
            <a:r>
              <a:rPr lang="zh-CN" altLang="en-US" dirty="0"/>
              <a:t>数据挖掘等，并延伸至管理学及社会科学等学科，并在产品评论、舆情监控、信息预测等多个领域发挥着重要的作用。</a:t>
            </a: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33" name="组合 32"/>
          <p:cNvGrpSpPr/>
          <p:nvPr/>
        </p:nvGrpSpPr>
        <p:grpSpPr>
          <a:xfrm>
            <a:off x="4860" y="-107842"/>
            <a:ext cx="12892377" cy="7340492"/>
            <a:chOff x="-23476" y="-94997"/>
            <a:chExt cx="12892377" cy="7340492"/>
          </a:xfrm>
        </p:grpSpPr>
        <p:sp>
          <p:nvSpPr>
            <p:cNvPr id="34" name="矩形 33"/>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35" name="组合 34"/>
            <p:cNvGrpSpPr/>
            <p:nvPr/>
          </p:nvGrpSpPr>
          <p:grpSpPr>
            <a:xfrm>
              <a:off x="-23476" y="-94997"/>
              <a:ext cx="12880639" cy="622011"/>
              <a:chOff x="-23476" y="-94997"/>
              <a:chExt cx="12880639" cy="622011"/>
            </a:xfrm>
          </p:grpSpPr>
          <p:sp>
            <p:nvSpPr>
              <p:cNvPr id="36" name="矩形 35"/>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37" name="矩形 36"/>
              <p:cNvSpPr/>
              <p:nvPr/>
            </p:nvSpPr>
            <p:spPr>
              <a:xfrm>
                <a:off x="8344461" y="0"/>
                <a:ext cx="2353295"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38" name="Rectangle 4"/>
              <p:cNvSpPr txBox="1">
                <a:spLocks noChangeArrowheads="1"/>
              </p:cNvSpPr>
              <p:nvPr/>
            </p:nvSpPr>
            <p:spPr bwMode="auto">
              <a:xfrm>
                <a:off x="6366535" y="-87964"/>
                <a:ext cx="195683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用户行为分析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40" name="Rectangle 4"/>
              <p:cNvSpPr txBox="1">
                <a:spLocks noChangeArrowheads="1"/>
              </p:cNvSpPr>
              <p:nvPr/>
            </p:nvSpPr>
            <p:spPr bwMode="auto">
              <a:xfrm>
                <a:off x="10718843" y="-87964"/>
                <a:ext cx="2082545"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mtClean="0">
                    <a:latin typeface="SF Orson Casual Heavy" panose="00000400000000000000" pitchFamily="2" charset="0"/>
                    <a:ea typeface="幼圆" panose="02010509060101010101" pitchFamily="49" charset="-122"/>
                    <a:sym typeface="SF Orson Casual Heavy" panose="00000400000000000000" pitchFamily="2" charset="0"/>
                  </a:rPr>
                  <a:t>个体影响力分析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41" name="Rectangle 4"/>
              <p:cNvSpPr txBox="1">
                <a:spLocks noChangeArrowheads="1"/>
              </p:cNvSpPr>
              <p:nvPr/>
            </p:nvSpPr>
            <p:spPr bwMode="auto">
              <a:xfrm>
                <a:off x="654919" y="-94997"/>
                <a:ext cx="3184396"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atinLnBrk="1">
                  <a:lnSpc>
                    <a:spcPct val="120000"/>
                  </a:lnSpc>
                  <a:defRPr/>
                </a:pPr>
                <a:r>
                  <a:rPr kumimoji="1" lang="zh-CN" altLang="en-US" dirty="0">
                    <a:latin typeface="方正正中黑简体" panose="02000000000000000000" pitchFamily="2" charset="-122"/>
                    <a:ea typeface="方正正中黑简体" panose="02000000000000000000" pitchFamily="2" charset="-122"/>
                    <a:cs typeface="+mn-ea"/>
                    <a:sym typeface="Arial" panose="020B0604020202020204" pitchFamily="34" charset="0"/>
                  </a:rPr>
                  <a:t>群体行为形成与互动规律</a:t>
                </a:r>
                <a:endParaRPr kumimoji="1" lang="en-US" altLang="ko-KR" dirty="0">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sp>
            <p:nvSpPr>
              <p:cNvPr id="42" name="Rectangle 4"/>
              <p:cNvSpPr txBox="1">
                <a:spLocks noChangeArrowheads="1"/>
              </p:cNvSpPr>
              <p:nvPr/>
            </p:nvSpPr>
            <p:spPr bwMode="auto">
              <a:xfrm>
                <a:off x="8315541" y="-6942"/>
                <a:ext cx="2382215" cy="509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mtClean="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社交网络情感分析</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Tree>
    <p:extLst>
      <p:ext uri="{BB962C8B-B14F-4D97-AF65-F5344CB8AC3E}">
        <p14:creationId xmlns:p14="http://schemas.microsoft.com/office/powerpoint/2010/main" val="50832496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250" fill="hold"/>
                                        <p:tgtEl>
                                          <p:spTgt spid="26"/>
                                        </p:tgtEl>
                                        <p:attrNameLst>
                                          <p:attrName>ppt_x</p:attrName>
                                        </p:attrNameLst>
                                      </p:cBhvr>
                                      <p:tavLst>
                                        <p:tav tm="0">
                                          <p:val>
                                            <p:strVal val="0-#ppt_w/2"/>
                                          </p:val>
                                        </p:tav>
                                        <p:tav tm="100000">
                                          <p:val>
                                            <p:strVal val="#ppt_x"/>
                                          </p:val>
                                        </p:tav>
                                      </p:tavLst>
                                    </p:anim>
                                    <p:anim calcmode="lin" valueType="num">
                                      <p:cBhvr additive="base">
                                        <p:cTn id="8" dur="2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8" presetClass="entr" presetSubtype="12"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down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8038597" y="3121094"/>
            <a:ext cx="8222615" cy="8222615"/>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53043" y="549545"/>
            <a:ext cx="6113604" cy="1017922"/>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0059"/>
            </a:xfrm>
            <a:prstGeom prst="rect">
              <a:avLst/>
            </a:prstGeom>
          </p:spPr>
          <p:txBody>
            <a:bodyPr wrap="square">
              <a:spAutoFit/>
            </a:bodyPr>
            <a:lstStyle/>
            <a:p>
              <a:pPr fontAlgn="auto">
                <a:spcBef>
                  <a:spcPts val="0"/>
                </a:spcBef>
                <a:spcAft>
                  <a:spcPts val="0"/>
                </a:spcAft>
                <a:defRPr/>
              </a:pPr>
              <a:r>
                <a:rPr lang="zh-CN" altLang="en-US" sz="3375" b="1" spc="316" dirty="0" smtClean="0">
                  <a:solidFill>
                    <a:srgbClr val="333333"/>
                  </a:solidFill>
                  <a:latin typeface="微软雅黑" panose="020B0503020204020204" pitchFamily="34" charset="-122"/>
                  <a:ea typeface="微软雅黑" panose="020B0503020204020204" pitchFamily="34" charset="-122"/>
                  <a:cs typeface="+mn-ea"/>
                  <a:sym typeface="+mn-lt"/>
                </a:rPr>
                <a:t>文本情感分析技术</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32" name="Oval 4"/>
          <p:cNvSpPr/>
          <p:nvPr/>
        </p:nvSpPr>
        <p:spPr>
          <a:xfrm>
            <a:off x="8103229" y="5929683"/>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Oval 5"/>
          <p:cNvSpPr/>
          <p:nvPr/>
        </p:nvSpPr>
        <p:spPr>
          <a:xfrm>
            <a:off x="8767622" y="464905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Oval 6"/>
          <p:cNvSpPr/>
          <p:nvPr/>
        </p:nvSpPr>
        <p:spPr>
          <a:xfrm>
            <a:off x="9799680" y="365483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23"/>
          <p:cNvSpPr txBox="1"/>
          <p:nvPr/>
        </p:nvSpPr>
        <p:spPr>
          <a:xfrm>
            <a:off x="8516837" y="5769960"/>
            <a:ext cx="3123170" cy="319446"/>
          </a:xfrm>
          <a:prstGeom prst="rect">
            <a:avLst/>
          </a:prstGeom>
          <a:noFill/>
        </p:spPr>
        <p:txBody>
          <a:bodyPr wrap="square" rtlCol="0">
            <a:spAutoFit/>
          </a:bodyPr>
          <a:lstStyle/>
          <a:p>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rPr>
              <a:t>基于话题模型的情感分析技术</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extBox 24"/>
          <p:cNvSpPr txBox="1"/>
          <p:nvPr/>
        </p:nvSpPr>
        <p:spPr>
          <a:xfrm>
            <a:off x="9113289" y="4603446"/>
            <a:ext cx="2680833" cy="319446"/>
          </a:xfrm>
          <a:prstGeom prst="rect">
            <a:avLst/>
          </a:prstGeom>
          <a:noFill/>
        </p:spPr>
        <p:txBody>
          <a:bodyPr wrap="square" rtlCol="0">
            <a:spAutoFit/>
          </a:bodyPr>
          <a:lstStyle/>
          <a:p>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rPr>
              <a:t>基于监督学习的情感分析方法</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25"/>
          <p:cNvSpPr txBox="1"/>
          <p:nvPr/>
        </p:nvSpPr>
        <p:spPr>
          <a:xfrm>
            <a:off x="10033040" y="3741048"/>
            <a:ext cx="2824123" cy="319446"/>
          </a:xfrm>
          <a:prstGeom prst="rect">
            <a:avLst/>
          </a:prstGeom>
          <a:noFill/>
        </p:spPr>
        <p:txBody>
          <a:bodyPr wrap="square" rtlCol="0">
            <a:spAutoFit/>
          </a:bodyPr>
          <a:lstStyle/>
          <a:p>
            <a:r>
              <a:rPr lang="zh-CN" altLang="en-US" sz="1476" b="1" dirty="0" smtClean="0">
                <a:solidFill>
                  <a:schemeClr val="tx1">
                    <a:lumMod val="65000"/>
                    <a:lumOff val="35000"/>
                  </a:schemeClr>
                </a:solidFill>
                <a:latin typeface="微软雅黑" panose="020B0503020204020204" pitchFamily="34" charset="-122"/>
                <a:ea typeface="微软雅黑" panose="020B0503020204020204" pitchFamily="34" charset="-122"/>
              </a:rPr>
              <a:t>基于</a:t>
            </a:r>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rPr>
              <a:t>语义规则的情感分析技术</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0" name="Group 27"/>
          <p:cNvGrpSpPr/>
          <p:nvPr/>
        </p:nvGrpSpPr>
        <p:grpSpPr>
          <a:xfrm flipH="1">
            <a:off x="5306286" y="5648244"/>
            <a:ext cx="2662342" cy="438255"/>
            <a:chOff x="2108477" y="2662215"/>
            <a:chExt cx="2600806" cy="395205"/>
          </a:xfrm>
        </p:grpSpPr>
        <p:grpSp>
          <p:nvGrpSpPr>
            <p:cNvPr id="41" name="Group 28"/>
            <p:cNvGrpSpPr/>
            <p:nvPr/>
          </p:nvGrpSpPr>
          <p:grpSpPr>
            <a:xfrm>
              <a:off x="2108477" y="2757465"/>
              <a:ext cx="2423386" cy="299955"/>
              <a:chOff x="2108477" y="2757465"/>
              <a:chExt cx="2423386" cy="299955"/>
            </a:xfrm>
          </p:grpSpPr>
          <p:cxnSp>
            <p:nvCxnSpPr>
              <p:cNvPr id="43" name="Straight Connector 30"/>
              <p:cNvCxnSpPr/>
              <p:nvPr/>
            </p:nvCxnSpPr>
            <p:spPr>
              <a:xfrm flipH="1">
                <a:off x="2108477" y="2757465"/>
                <a:ext cx="1864621" cy="29995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31"/>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Oval 29"/>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5" name="Group 8"/>
          <p:cNvGrpSpPr/>
          <p:nvPr/>
        </p:nvGrpSpPr>
        <p:grpSpPr>
          <a:xfrm>
            <a:off x="4518926" y="5521747"/>
            <a:ext cx="776434" cy="776434"/>
            <a:chOff x="4207630" y="4997265"/>
            <a:chExt cx="736265" cy="736265"/>
          </a:xfrm>
        </p:grpSpPr>
        <p:sp>
          <p:nvSpPr>
            <p:cNvPr id="46" name="Oval 36"/>
            <p:cNvSpPr/>
            <p:nvPr/>
          </p:nvSpPr>
          <p:spPr>
            <a:xfrm>
              <a:off x="4207630" y="4997265"/>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Group 33"/>
            <p:cNvGrpSpPr/>
            <p:nvPr/>
          </p:nvGrpSpPr>
          <p:grpSpPr>
            <a:xfrm>
              <a:off x="4367216" y="5178917"/>
              <a:ext cx="372962" cy="372962"/>
              <a:chOff x="2005013" y="1077913"/>
              <a:chExt cx="688975" cy="688975"/>
            </a:xfrm>
            <a:solidFill>
              <a:schemeClr val="bg1"/>
            </a:solidFill>
          </p:grpSpPr>
          <p:sp>
            <p:nvSpPr>
              <p:cNvPr id="48"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0" name="Group 12"/>
          <p:cNvGrpSpPr/>
          <p:nvPr/>
        </p:nvGrpSpPr>
        <p:grpSpPr>
          <a:xfrm>
            <a:off x="553044" y="5521747"/>
            <a:ext cx="3837605" cy="736712"/>
            <a:chOff x="524433" y="4893933"/>
            <a:chExt cx="3639067" cy="698598"/>
          </a:xfrm>
        </p:grpSpPr>
        <p:sp>
          <p:nvSpPr>
            <p:cNvPr id="51" name="TextBox 37"/>
            <p:cNvSpPr txBox="1"/>
            <p:nvPr/>
          </p:nvSpPr>
          <p:spPr>
            <a:xfrm>
              <a:off x="524433" y="5320256"/>
              <a:ext cx="3606998" cy="272275"/>
            </a:xfrm>
            <a:prstGeom prst="rect">
              <a:avLst/>
            </a:prstGeom>
            <a:noFill/>
          </p:spPr>
          <p:txBody>
            <a:bodyPr wrap="square" rtlCol="0">
              <a:spAutoFit/>
            </a:bodyPr>
            <a:lstStyle/>
            <a:p>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          两</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个话题模型，</a:t>
              </a:r>
              <a:r>
                <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rPr>
                <a:t>PLSA </a:t>
              </a:r>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和 </a:t>
              </a:r>
              <a:r>
                <a:rPr lang="en-US" altLang="zh-CN" sz="1266" dirty="0" smtClean="0">
                  <a:solidFill>
                    <a:schemeClr val="tx1">
                      <a:lumMod val="50000"/>
                      <a:lumOff val="50000"/>
                    </a:schemeClr>
                  </a:solidFill>
                  <a:latin typeface="微软雅黑" panose="020B0503020204020204" pitchFamily="34" charset="-122"/>
                  <a:ea typeface="微软雅黑" panose="020B0503020204020204" pitchFamily="34" charset="-122"/>
                </a:rPr>
                <a:t>LDA</a:t>
              </a:r>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模型。</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38"/>
            <p:cNvSpPr txBox="1"/>
            <p:nvPr/>
          </p:nvSpPr>
          <p:spPr>
            <a:xfrm>
              <a:off x="624999" y="4893933"/>
              <a:ext cx="3538501" cy="395340"/>
            </a:xfrm>
            <a:prstGeom prst="rect">
              <a:avLst/>
            </a:prstGeom>
            <a:noFill/>
          </p:spPr>
          <p:txBody>
            <a:bodyPr wrap="square" rtlCol="0">
              <a:spAutoFit/>
            </a:bodyPr>
            <a:lstStyle/>
            <a:p>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rPr>
                <a:t>基于话题模型的情感分析技术</a:t>
              </a:r>
              <a:endParaRPr lang="id-ID" altLang="zh-CN"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3" name="Group 13"/>
          <p:cNvGrpSpPr/>
          <p:nvPr/>
        </p:nvGrpSpPr>
        <p:grpSpPr>
          <a:xfrm>
            <a:off x="1909495" y="3829945"/>
            <a:ext cx="3787522" cy="1321100"/>
            <a:chOff x="1858165" y="3624861"/>
            <a:chExt cx="3591576" cy="1252753"/>
          </a:xfrm>
        </p:grpSpPr>
        <p:sp>
          <p:nvSpPr>
            <p:cNvPr id="54" name="TextBox 66"/>
            <p:cNvSpPr txBox="1"/>
            <p:nvPr/>
          </p:nvSpPr>
          <p:spPr>
            <a:xfrm>
              <a:off x="2006353" y="4051181"/>
              <a:ext cx="3358243" cy="826433"/>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基于监督学习的方法是首先通过人工标注文本的情感极性，然后将此作为训练集，通过机器学习的方法对目标文本进行情感分类。常用方法：朴素贝叶斯，支持向量机。</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67"/>
            <p:cNvSpPr txBox="1"/>
            <p:nvPr/>
          </p:nvSpPr>
          <p:spPr>
            <a:xfrm>
              <a:off x="1858165" y="3624861"/>
              <a:ext cx="3591576" cy="395340"/>
            </a:xfrm>
            <a:prstGeom prst="rect">
              <a:avLst/>
            </a:prstGeom>
            <a:noFill/>
          </p:spPr>
          <p:txBody>
            <a:bodyPr wrap="square" rtlCol="0">
              <a:spAutoFit/>
            </a:bodyPr>
            <a:lstStyle/>
            <a:p>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rPr>
                <a:t>基于监督学习的情感分析方法</a:t>
              </a:r>
              <a:endParaRPr lang="id-ID" altLang="zh-CN"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6" name="Group 14"/>
          <p:cNvGrpSpPr/>
          <p:nvPr/>
        </p:nvGrpSpPr>
        <p:grpSpPr>
          <a:xfrm>
            <a:off x="3638203" y="1849657"/>
            <a:ext cx="3824854" cy="1905491"/>
            <a:chOff x="3469030" y="2409031"/>
            <a:chExt cx="3626976" cy="1806909"/>
          </a:xfrm>
        </p:grpSpPr>
        <p:sp>
          <p:nvSpPr>
            <p:cNvPr id="57" name="TextBox 72"/>
            <p:cNvSpPr txBox="1"/>
            <p:nvPr/>
          </p:nvSpPr>
          <p:spPr>
            <a:xfrm>
              <a:off x="3469030" y="2835352"/>
              <a:ext cx="3506431" cy="1380588"/>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我们将一句话中的带有感情的形容词和副词提取出来构成一个情感词典，这些词语可以代表用户的某种倾向性。基于语义规则的分析技术是计算评价词和情感词典中已经标注倾向性词语的距离，从而达到情感分类的目的。其最经典的算法是 </a:t>
              </a:r>
              <a:r>
                <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rPr>
                <a:t>SO-PMI </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算法</a:t>
              </a:r>
              <a:r>
                <a:rPr lang="zh-CN" altLang="en-US" sz="1266"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TextBox 73"/>
            <p:cNvSpPr txBox="1"/>
            <p:nvPr/>
          </p:nvSpPr>
          <p:spPr>
            <a:xfrm>
              <a:off x="3469030" y="2409031"/>
              <a:ext cx="3626976" cy="395340"/>
            </a:xfrm>
            <a:prstGeom prst="rect">
              <a:avLst/>
            </a:prstGeom>
            <a:noFill/>
          </p:spPr>
          <p:txBody>
            <a:bodyPr wrap="square" rtlCol="0">
              <a:spAutoFit/>
            </a:bodyPr>
            <a:lstStyle/>
            <a:p>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rPr>
                <a:t>基于语义规则的情感分析技术</a:t>
              </a:r>
              <a:endParaRPr lang="id-ID" altLang="zh-CN"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2" name="Group 80"/>
          <p:cNvGrpSpPr/>
          <p:nvPr/>
        </p:nvGrpSpPr>
        <p:grpSpPr>
          <a:xfrm flipH="1">
            <a:off x="6554679" y="4144294"/>
            <a:ext cx="2059374" cy="519752"/>
            <a:chOff x="2756450" y="2662215"/>
            <a:chExt cx="1952833" cy="492863"/>
          </a:xfrm>
        </p:grpSpPr>
        <p:grpSp>
          <p:nvGrpSpPr>
            <p:cNvPr id="63" name="Group 81"/>
            <p:cNvGrpSpPr/>
            <p:nvPr/>
          </p:nvGrpSpPr>
          <p:grpSpPr>
            <a:xfrm>
              <a:off x="2756450" y="2757465"/>
              <a:ext cx="1775413" cy="397613"/>
              <a:chOff x="2756450" y="2757465"/>
              <a:chExt cx="1775413" cy="397613"/>
            </a:xfrm>
          </p:grpSpPr>
          <p:cxnSp>
            <p:nvCxnSpPr>
              <p:cNvPr id="65" name="Straight Connector 83"/>
              <p:cNvCxnSpPr/>
              <p:nvPr/>
            </p:nvCxnSpPr>
            <p:spPr>
              <a:xfrm flipH="1">
                <a:off x="2756450" y="2757465"/>
                <a:ext cx="1216648" cy="39761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84"/>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Oval 82"/>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7" name="Group 86"/>
          <p:cNvGrpSpPr/>
          <p:nvPr/>
        </p:nvGrpSpPr>
        <p:grpSpPr>
          <a:xfrm flipH="1">
            <a:off x="8283681" y="2918311"/>
            <a:ext cx="1483918" cy="698015"/>
            <a:chOff x="3302135" y="2662215"/>
            <a:chExt cx="1407148" cy="661903"/>
          </a:xfrm>
        </p:grpSpPr>
        <p:cxnSp>
          <p:nvCxnSpPr>
            <p:cNvPr id="68" name="Straight Connector 89"/>
            <p:cNvCxnSpPr>
              <a:stCxn id="69" idx="2"/>
            </p:cNvCxnSpPr>
            <p:nvPr/>
          </p:nvCxnSpPr>
          <p:spPr>
            <a:xfrm flipH="1">
              <a:off x="3302135" y="2757465"/>
              <a:ext cx="1216648" cy="56665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9" name="Oval 88"/>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Group 10"/>
          <p:cNvGrpSpPr/>
          <p:nvPr/>
        </p:nvGrpSpPr>
        <p:grpSpPr>
          <a:xfrm>
            <a:off x="7485152" y="2458534"/>
            <a:ext cx="776434" cy="776434"/>
            <a:chOff x="7051661" y="2512363"/>
            <a:chExt cx="736265" cy="736265"/>
          </a:xfrm>
        </p:grpSpPr>
        <p:sp>
          <p:nvSpPr>
            <p:cNvPr id="74" name="Oval 68"/>
            <p:cNvSpPr/>
            <p:nvPr/>
          </p:nvSpPr>
          <p:spPr>
            <a:xfrm>
              <a:off x="7051661" y="251236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5" name="Group 104"/>
            <p:cNvGrpSpPr/>
            <p:nvPr/>
          </p:nvGrpSpPr>
          <p:grpSpPr>
            <a:xfrm>
              <a:off x="7231041" y="2719950"/>
              <a:ext cx="377503" cy="353205"/>
              <a:chOff x="6964363" y="2108200"/>
              <a:chExt cx="690562" cy="646113"/>
            </a:xfrm>
            <a:solidFill>
              <a:schemeClr val="bg1"/>
            </a:solidFill>
          </p:grpSpPr>
          <p:sp>
            <p:nvSpPr>
              <p:cNvPr id="76"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8" name="Group 9"/>
          <p:cNvGrpSpPr/>
          <p:nvPr/>
        </p:nvGrpSpPr>
        <p:grpSpPr>
          <a:xfrm>
            <a:off x="5737631" y="3931841"/>
            <a:ext cx="776434" cy="776434"/>
            <a:chOff x="5440796" y="3728193"/>
            <a:chExt cx="736265" cy="736265"/>
          </a:xfrm>
        </p:grpSpPr>
        <p:sp>
          <p:nvSpPr>
            <p:cNvPr id="79" name="Oval 62"/>
            <p:cNvSpPr/>
            <p:nvPr/>
          </p:nvSpPr>
          <p:spPr>
            <a:xfrm>
              <a:off x="5440796" y="372819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96"/>
            <p:cNvSpPr>
              <a:spLocks noEditPoints="1"/>
            </p:cNvSpPr>
            <p:nvPr/>
          </p:nvSpPr>
          <p:spPr bwMode="auto">
            <a:xfrm>
              <a:off x="5622159" y="3929564"/>
              <a:ext cx="369270" cy="368421"/>
            </a:xfrm>
            <a:custGeom>
              <a:avLst/>
              <a:gdLst>
                <a:gd name="T0" fmla="*/ 13537 w 16094"/>
                <a:gd name="T1" fmla="*/ 6059 h 16058"/>
                <a:gd name="T2" fmla="*/ 13105 w 16094"/>
                <a:gd name="T3" fmla="*/ 4843 h 16058"/>
                <a:gd name="T4" fmla="*/ 12309 w 16094"/>
                <a:gd name="T5" fmla="*/ 3778 h 16058"/>
                <a:gd name="T6" fmla="*/ 11103 w 16094"/>
                <a:gd name="T7" fmla="*/ 2914 h 16058"/>
                <a:gd name="T8" fmla="*/ 9730 w 16094"/>
                <a:gd name="T9" fmla="*/ 2510 h 16058"/>
                <a:gd name="T10" fmla="*/ 10548 w 16094"/>
                <a:gd name="T11" fmla="*/ 1344 h 16058"/>
                <a:gd name="T12" fmla="*/ 11273 w 16094"/>
                <a:gd name="T13" fmla="*/ 1058 h 16058"/>
                <a:gd name="T14" fmla="*/ 12175 w 16094"/>
                <a:gd name="T15" fmla="*/ 1030 h 16058"/>
                <a:gd name="T16" fmla="*/ 13215 w 16094"/>
                <a:gd name="T17" fmla="*/ 1370 h 16058"/>
                <a:gd name="T18" fmla="*/ 14130 w 16094"/>
                <a:gd name="T19" fmla="*/ 2061 h 16058"/>
                <a:gd name="T20" fmla="*/ 14752 w 16094"/>
                <a:gd name="T21" fmla="*/ 2927 h 16058"/>
                <a:gd name="T22" fmla="*/ 15061 w 16094"/>
                <a:gd name="T23" fmla="*/ 3885 h 16058"/>
                <a:gd name="T24" fmla="*/ 15035 w 16094"/>
                <a:gd name="T25" fmla="*/ 4794 h 16058"/>
                <a:gd name="T26" fmla="*/ 14704 w 16094"/>
                <a:gd name="T27" fmla="*/ 5577 h 16058"/>
                <a:gd name="T28" fmla="*/ 4429 w 16094"/>
                <a:gd name="T29" fmla="*/ 13990 h 16058"/>
                <a:gd name="T30" fmla="*/ 4128 w 16094"/>
                <a:gd name="T31" fmla="*/ 13119 h 16058"/>
                <a:gd name="T32" fmla="*/ 3522 w 16094"/>
                <a:gd name="T33" fmla="*/ 12349 h 16058"/>
                <a:gd name="T34" fmla="*/ 2735 w 16094"/>
                <a:gd name="T35" fmla="*/ 11832 h 16058"/>
                <a:gd name="T36" fmla="*/ 1857 w 16094"/>
                <a:gd name="T37" fmla="*/ 11600 h 16058"/>
                <a:gd name="T38" fmla="*/ 2349 w 16094"/>
                <a:gd name="T39" fmla="*/ 9539 h 16058"/>
                <a:gd name="T40" fmla="*/ 3383 w 16094"/>
                <a:gd name="T41" fmla="*/ 9051 h 16058"/>
                <a:gd name="T42" fmla="*/ 5065 w 16094"/>
                <a:gd name="T43" fmla="*/ 9305 h 16058"/>
                <a:gd name="T44" fmla="*/ 6529 w 16094"/>
                <a:gd name="T45" fmla="*/ 10574 h 16058"/>
                <a:gd name="T46" fmla="*/ 7057 w 16094"/>
                <a:gd name="T47" fmla="*/ 12341 h 16058"/>
                <a:gd name="T48" fmla="*/ 6481 w 16094"/>
                <a:gd name="T49" fmla="*/ 13816 h 16058"/>
                <a:gd name="T50" fmla="*/ 1899 w 16094"/>
                <a:gd name="T51" fmla="*/ 15034 h 16058"/>
                <a:gd name="T52" fmla="*/ 1430 w 16094"/>
                <a:gd name="T53" fmla="*/ 14978 h 16058"/>
                <a:gd name="T54" fmla="*/ 1080 w 16094"/>
                <a:gd name="T55" fmla="*/ 14626 h 16058"/>
                <a:gd name="T56" fmla="*/ 1037 w 16094"/>
                <a:gd name="T57" fmla="*/ 14110 h 16058"/>
                <a:gd name="T58" fmla="*/ 2133 w 16094"/>
                <a:gd name="T59" fmla="*/ 12161 h 16058"/>
                <a:gd name="T60" fmla="*/ 2879 w 16094"/>
                <a:gd name="T61" fmla="*/ 12483 h 16058"/>
                <a:gd name="T62" fmla="*/ 3517 w 16094"/>
                <a:gd name="T63" fmla="*/ 13089 h 16058"/>
                <a:gd name="T64" fmla="*/ 3887 w 16094"/>
                <a:gd name="T65" fmla="*/ 13837 h 16058"/>
                <a:gd name="T66" fmla="*/ 5275 w 16094"/>
                <a:gd name="T67" fmla="*/ 8311 h 16058"/>
                <a:gd name="T68" fmla="*/ 4471 w 16094"/>
                <a:gd name="T69" fmla="*/ 8075 h 16058"/>
                <a:gd name="T70" fmla="*/ 3832 w 16094"/>
                <a:gd name="T71" fmla="*/ 8011 h 16058"/>
                <a:gd name="T72" fmla="*/ 8544 w 16094"/>
                <a:gd name="T73" fmla="*/ 3613 h 16058"/>
                <a:gd name="T74" fmla="*/ 9615 w 16094"/>
                <a:gd name="T75" fmla="*/ 3512 h 16058"/>
                <a:gd name="T76" fmla="*/ 7177 w 16094"/>
                <a:gd name="T77" fmla="*/ 9768 h 16058"/>
                <a:gd name="T78" fmla="*/ 6475 w 16094"/>
                <a:gd name="T79" fmla="*/ 9029 h 16058"/>
                <a:gd name="T80" fmla="*/ 10683 w 16094"/>
                <a:gd name="T81" fmla="*/ 3831 h 16058"/>
                <a:gd name="T82" fmla="*/ 11597 w 16094"/>
                <a:gd name="T83" fmla="*/ 4487 h 16058"/>
                <a:gd name="T84" fmla="*/ 12178 w 16094"/>
                <a:gd name="T85" fmla="*/ 5258 h 16058"/>
                <a:gd name="T86" fmla="*/ 7882 w 16094"/>
                <a:gd name="T87" fmla="*/ 11105 h 16058"/>
                <a:gd name="T88" fmla="*/ 12576 w 16094"/>
                <a:gd name="T89" fmla="*/ 6482 h 16058"/>
                <a:gd name="T90" fmla="*/ 12439 w 16094"/>
                <a:gd name="T91" fmla="*/ 7635 h 16058"/>
                <a:gd name="T92" fmla="*/ 11948 w 16094"/>
                <a:gd name="T93" fmla="*/ 8406 h 16058"/>
                <a:gd name="T94" fmla="*/ 14463 w 16094"/>
                <a:gd name="T95" fmla="*/ 1003 h 16058"/>
                <a:gd name="T96" fmla="*/ 13190 w 16094"/>
                <a:gd name="T97" fmla="*/ 260 h 16058"/>
                <a:gd name="T98" fmla="*/ 11795 w 16094"/>
                <a:gd name="T99" fmla="*/ 0 h 16058"/>
                <a:gd name="T100" fmla="*/ 10660 w 16094"/>
                <a:gd name="T101" fmla="*/ 187 h 16058"/>
                <a:gd name="T102" fmla="*/ 9684 w 16094"/>
                <a:gd name="T103" fmla="*/ 727 h 16058"/>
                <a:gd name="T104" fmla="*/ 1704 w 16094"/>
                <a:gd name="T105" fmla="*/ 8728 h 16058"/>
                <a:gd name="T106" fmla="*/ 1279 w 16094"/>
                <a:gd name="T107" fmla="*/ 9454 h 16058"/>
                <a:gd name="T108" fmla="*/ 0 w 16094"/>
                <a:gd name="T109" fmla="*/ 14302 h 16058"/>
                <a:gd name="T110" fmla="*/ 402 w 16094"/>
                <a:gd name="T111" fmla="*/ 15419 h 16058"/>
                <a:gd name="T112" fmla="*/ 1407 w 16094"/>
                <a:gd name="T113" fmla="*/ 16022 h 16058"/>
                <a:gd name="T114" fmla="*/ 2275 w 16094"/>
                <a:gd name="T115" fmla="*/ 15980 h 16058"/>
                <a:gd name="T116" fmla="*/ 7227 w 16094"/>
                <a:gd name="T117" fmla="*/ 14541 h 16058"/>
                <a:gd name="T118" fmla="*/ 15901 w 16094"/>
                <a:gd name="T119" fmla="*/ 5421 h 16058"/>
                <a:gd name="T120" fmla="*/ 15857 w 16094"/>
                <a:gd name="T121" fmla="*/ 2953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94" h="16058">
                  <a:moveTo>
                    <a:pt x="14431" y="5907"/>
                  </a:moveTo>
                  <a:lnTo>
                    <a:pt x="13584" y="6759"/>
                  </a:lnTo>
                  <a:lnTo>
                    <a:pt x="13585" y="6717"/>
                  </a:lnTo>
                  <a:lnTo>
                    <a:pt x="13586" y="6675"/>
                  </a:lnTo>
                  <a:lnTo>
                    <a:pt x="13588" y="6633"/>
                  </a:lnTo>
                  <a:lnTo>
                    <a:pt x="13590" y="6591"/>
                  </a:lnTo>
                  <a:lnTo>
                    <a:pt x="13591" y="6549"/>
                  </a:lnTo>
                  <a:lnTo>
                    <a:pt x="13591" y="6507"/>
                  </a:lnTo>
                  <a:lnTo>
                    <a:pt x="13590" y="6464"/>
                  </a:lnTo>
                  <a:lnTo>
                    <a:pt x="13587" y="6420"/>
                  </a:lnTo>
                  <a:lnTo>
                    <a:pt x="13578" y="6330"/>
                  </a:lnTo>
                  <a:lnTo>
                    <a:pt x="13566" y="6240"/>
                  </a:lnTo>
                  <a:lnTo>
                    <a:pt x="13553" y="6148"/>
                  </a:lnTo>
                  <a:lnTo>
                    <a:pt x="13537" y="6059"/>
                  </a:lnTo>
                  <a:lnTo>
                    <a:pt x="13520" y="5969"/>
                  </a:lnTo>
                  <a:lnTo>
                    <a:pt x="13500" y="5879"/>
                  </a:lnTo>
                  <a:lnTo>
                    <a:pt x="13478" y="5790"/>
                  </a:lnTo>
                  <a:lnTo>
                    <a:pt x="13453" y="5702"/>
                  </a:lnTo>
                  <a:lnTo>
                    <a:pt x="13427" y="5613"/>
                  </a:lnTo>
                  <a:lnTo>
                    <a:pt x="13400" y="5525"/>
                  </a:lnTo>
                  <a:lnTo>
                    <a:pt x="13370" y="5439"/>
                  </a:lnTo>
                  <a:lnTo>
                    <a:pt x="13338" y="5351"/>
                  </a:lnTo>
                  <a:lnTo>
                    <a:pt x="13305" y="5265"/>
                  </a:lnTo>
                  <a:lnTo>
                    <a:pt x="13268" y="5180"/>
                  </a:lnTo>
                  <a:lnTo>
                    <a:pt x="13230" y="5094"/>
                  </a:lnTo>
                  <a:lnTo>
                    <a:pt x="13191" y="5010"/>
                  </a:lnTo>
                  <a:lnTo>
                    <a:pt x="13150" y="4927"/>
                  </a:lnTo>
                  <a:lnTo>
                    <a:pt x="13105" y="4843"/>
                  </a:lnTo>
                  <a:lnTo>
                    <a:pt x="13060" y="4761"/>
                  </a:lnTo>
                  <a:lnTo>
                    <a:pt x="13014" y="4680"/>
                  </a:lnTo>
                  <a:lnTo>
                    <a:pt x="12965" y="4600"/>
                  </a:lnTo>
                  <a:lnTo>
                    <a:pt x="12913" y="4520"/>
                  </a:lnTo>
                  <a:lnTo>
                    <a:pt x="12861" y="4441"/>
                  </a:lnTo>
                  <a:lnTo>
                    <a:pt x="12807" y="4364"/>
                  </a:lnTo>
                  <a:lnTo>
                    <a:pt x="12750" y="4286"/>
                  </a:lnTo>
                  <a:lnTo>
                    <a:pt x="12692" y="4210"/>
                  </a:lnTo>
                  <a:lnTo>
                    <a:pt x="12633" y="4136"/>
                  </a:lnTo>
                  <a:lnTo>
                    <a:pt x="12571" y="4062"/>
                  </a:lnTo>
                  <a:lnTo>
                    <a:pt x="12508" y="3989"/>
                  </a:lnTo>
                  <a:lnTo>
                    <a:pt x="12443" y="3917"/>
                  </a:lnTo>
                  <a:lnTo>
                    <a:pt x="12376" y="3847"/>
                  </a:lnTo>
                  <a:lnTo>
                    <a:pt x="12309" y="3778"/>
                  </a:lnTo>
                  <a:lnTo>
                    <a:pt x="12230" y="3701"/>
                  </a:lnTo>
                  <a:lnTo>
                    <a:pt x="12152" y="3628"/>
                  </a:lnTo>
                  <a:lnTo>
                    <a:pt x="12071" y="3557"/>
                  </a:lnTo>
                  <a:lnTo>
                    <a:pt x="11989" y="3487"/>
                  </a:lnTo>
                  <a:lnTo>
                    <a:pt x="11905" y="3419"/>
                  </a:lnTo>
                  <a:lnTo>
                    <a:pt x="11821" y="3354"/>
                  </a:lnTo>
                  <a:lnTo>
                    <a:pt x="11735" y="3292"/>
                  </a:lnTo>
                  <a:lnTo>
                    <a:pt x="11648" y="3231"/>
                  </a:lnTo>
                  <a:lnTo>
                    <a:pt x="11560" y="3172"/>
                  </a:lnTo>
                  <a:lnTo>
                    <a:pt x="11471" y="3116"/>
                  </a:lnTo>
                  <a:lnTo>
                    <a:pt x="11380" y="3062"/>
                  </a:lnTo>
                  <a:lnTo>
                    <a:pt x="11289" y="3010"/>
                  </a:lnTo>
                  <a:lnTo>
                    <a:pt x="11196" y="2961"/>
                  </a:lnTo>
                  <a:lnTo>
                    <a:pt x="11103" y="2914"/>
                  </a:lnTo>
                  <a:lnTo>
                    <a:pt x="11009" y="2868"/>
                  </a:lnTo>
                  <a:lnTo>
                    <a:pt x="10913" y="2826"/>
                  </a:lnTo>
                  <a:lnTo>
                    <a:pt x="10818" y="2786"/>
                  </a:lnTo>
                  <a:lnTo>
                    <a:pt x="10721" y="2749"/>
                  </a:lnTo>
                  <a:lnTo>
                    <a:pt x="10625" y="2714"/>
                  </a:lnTo>
                  <a:lnTo>
                    <a:pt x="10527" y="2681"/>
                  </a:lnTo>
                  <a:lnTo>
                    <a:pt x="10429" y="2651"/>
                  </a:lnTo>
                  <a:lnTo>
                    <a:pt x="10330" y="2622"/>
                  </a:lnTo>
                  <a:lnTo>
                    <a:pt x="10231" y="2597"/>
                  </a:lnTo>
                  <a:lnTo>
                    <a:pt x="10132" y="2574"/>
                  </a:lnTo>
                  <a:lnTo>
                    <a:pt x="10031" y="2554"/>
                  </a:lnTo>
                  <a:lnTo>
                    <a:pt x="9932" y="2537"/>
                  </a:lnTo>
                  <a:lnTo>
                    <a:pt x="9831" y="2522"/>
                  </a:lnTo>
                  <a:lnTo>
                    <a:pt x="9730" y="2510"/>
                  </a:lnTo>
                  <a:lnTo>
                    <a:pt x="9630" y="2500"/>
                  </a:lnTo>
                  <a:lnTo>
                    <a:pt x="9529" y="2493"/>
                  </a:lnTo>
                  <a:lnTo>
                    <a:pt x="9428" y="2489"/>
                  </a:lnTo>
                  <a:lnTo>
                    <a:pt x="9327" y="2487"/>
                  </a:lnTo>
                  <a:lnTo>
                    <a:pt x="10160" y="1649"/>
                  </a:lnTo>
                  <a:lnTo>
                    <a:pt x="10199" y="1611"/>
                  </a:lnTo>
                  <a:lnTo>
                    <a:pt x="10240" y="1574"/>
                  </a:lnTo>
                  <a:lnTo>
                    <a:pt x="10282" y="1538"/>
                  </a:lnTo>
                  <a:lnTo>
                    <a:pt x="10324" y="1502"/>
                  </a:lnTo>
                  <a:lnTo>
                    <a:pt x="10367" y="1468"/>
                  </a:lnTo>
                  <a:lnTo>
                    <a:pt x="10411" y="1435"/>
                  </a:lnTo>
                  <a:lnTo>
                    <a:pt x="10456" y="1404"/>
                  </a:lnTo>
                  <a:lnTo>
                    <a:pt x="10502" y="1373"/>
                  </a:lnTo>
                  <a:lnTo>
                    <a:pt x="10548" y="1344"/>
                  </a:lnTo>
                  <a:lnTo>
                    <a:pt x="10596" y="1316"/>
                  </a:lnTo>
                  <a:lnTo>
                    <a:pt x="10644" y="1289"/>
                  </a:lnTo>
                  <a:lnTo>
                    <a:pt x="10692" y="1263"/>
                  </a:lnTo>
                  <a:lnTo>
                    <a:pt x="10742" y="1237"/>
                  </a:lnTo>
                  <a:lnTo>
                    <a:pt x="10793" y="1214"/>
                  </a:lnTo>
                  <a:lnTo>
                    <a:pt x="10843" y="1192"/>
                  </a:lnTo>
                  <a:lnTo>
                    <a:pt x="10894" y="1171"/>
                  </a:lnTo>
                  <a:lnTo>
                    <a:pt x="10947" y="1151"/>
                  </a:lnTo>
                  <a:lnTo>
                    <a:pt x="11000" y="1132"/>
                  </a:lnTo>
                  <a:lnTo>
                    <a:pt x="11053" y="1115"/>
                  </a:lnTo>
                  <a:lnTo>
                    <a:pt x="11108" y="1099"/>
                  </a:lnTo>
                  <a:lnTo>
                    <a:pt x="11162" y="1084"/>
                  </a:lnTo>
                  <a:lnTo>
                    <a:pt x="11217" y="1070"/>
                  </a:lnTo>
                  <a:lnTo>
                    <a:pt x="11273" y="1058"/>
                  </a:lnTo>
                  <a:lnTo>
                    <a:pt x="11329" y="1046"/>
                  </a:lnTo>
                  <a:lnTo>
                    <a:pt x="11386" y="1037"/>
                  </a:lnTo>
                  <a:lnTo>
                    <a:pt x="11444" y="1028"/>
                  </a:lnTo>
                  <a:lnTo>
                    <a:pt x="11501" y="1021"/>
                  </a:lnTo>
                  <a:lnTo>
                    <a:pt x="11559" y="1015"/>
                  </a:lnTo>
                  <a:lnTo>
                    <a:pt x="11618" y="1010"/>
                  </a:lnTo>
                  <a:lnTo>
                    <a:pt x="11676" y="1007"/>
                  </a:lnTo>
                  <a:lnTo>
                    <a:pt x="11735" y="1005"/>
                  </a:lnTo>
                  <a:lnTo>
                    <a:pt x="11795" y="1004"/>
                  </a:lnTo>
                  <a:lnTo>
                    <a:pt x="11871" y="1005"/>
                  </a:lnTo>
                  <a:lnTo>
                    <a:pt x="11947" y="1008"/>
                  </a:lnTo>
                  <a:lnTo>
                    <a:pt x="12023" y="1014"/>
                  </a:lnTo>
                  <a:lnTo>
                    <a:pt x="12098" y="1021"/>
                  </a:lnTo>
                  <a:lnTo>
                    <a:pt x="12175" y="1030"/>
                  </a:lnTo>
                  <a:lnTo>
                    <a:pt x="12251" y="1042"/>
                  </a:lnTo>
                  <a:lnTo>
                    <a:pt x="12327" y="1055"/>
                  </a:lnTo>
                  <a:lnTo>
                    <a:pt x="12402" y="1071"/>
                  </a:lnTo>
                  <a:lnTo>
                    <a:pt x="12478" y="1088"/>
                  </a:lnTo>
                  <a:lnTo>
                    <a:pt x="12553" y="1108"/>
                  </a:lnTo>
                  <a:lnTo>
                    <a:pt x="12629" y="1129"/>
                  </a:lnTo>
                  <a:lnTo>
                    <a:pt x="12703" y="1153"/>
                  </a:lnTo>
                  <a:lnTo>
                    <a:pt x="12777" y="1178"/>
                  </a:lnTo>
                  <a:lnTo>
                    <a:pt x="12852" y="1205"/>
                  </a:lnTo>
                  <a:lnTo>
                    <a:pt x="12925" y="1234"/>
                  </a:lnTo>
                  <a:lnTo>
                    <a:pt x="12999" y="1266"/>
                  </a:lnTo>
                  <a:lnTo>
                    <a:pt x="13071" y="1299"/>
                  </a:lnTo>
                  <a:lnTo>
                    <a:pt x="13144" y="1334"/>
                  </a:lnTo>
                  <a:lnTo>
                    <a:pt x="13215" y="1370"/>
                  </a:lnTo>
                  <a:lnTo>
                    <a:pt x="13285" y="1408"/>
                  </a:lnTo>
                  <a:lnTo>
                    <a:pt x="13356" y="1448"/>
                  </a:lnTo>
                  <a:lnTo>
                    <a:pt x="13425" y="1490"/>
                  </a:lnTo>
                  <a:lnTo>
                    <a:pt x="13495" y="1535"/>
                  </a:lnTo>
                  <a:lnTo>
                    <a:pt x="13562" y="1580"/>
                  </a:lnTo>
                  <a:lnTo>
                    <a:pt x="13629" y="1627"/>
                  </a:lnTo>
                  <a:lnTo>
                    <a:pt x="13696" y="1676"/>
                  </a:lnTo>
                  <a:lnTo>
                    <a:pt x="13761" y="1727"/>
                  </a:lnTo>
                  <a:lnTo>
                    <a:pt x="13827" y="1779"/>
                  </a:lnTo>
                  <a:lnTo>
                    <a:pt x="13890" y="1834"/>
                  </a:lnTo>
                  <a:lnTo>
                    <a:pt x="13952" y="1889"/>
                  </a:lnTo>
                  <a:lnTo>
                    <a:pt x="14014" y="1946"/>
                  </a:lnTo>
                  <a:lnTo>
                    <a:pt x="14075" y="2005"/>
                  </a:lnTo>
                  <a:lnTo>
                    <a:pt x="14130" y="2061"/>
                  </a:lnTo>
                  <a:lnTo>
                    <a:pt x="14185" y="2119"/>
                  </a:lnTo>
                  <a:lnTo>
                    <a:pt x="14237" y="2177"/>
                  </a:lnTo>
                  <a:lnTo>
                    <a:pt x="14288" y="2235"/>
                  </a:lnTo>
                  <a:lnTo>
                    <a:pt x="14338" y="2295"/>
                  </a:lnTo>
                  <a:lnTo>
                    <a:pt x="14386" y="2356"/>
                  </a:lnTo>
                  <a:lnTo>
                    <a:pt x="14433" y="2417"/>
                  </a:lnTo>
                  <a:lnTo>
                    <a:pt x="14478" y="2478"/>
                  </a:lnTo>
                  <a:lnTo>
                    <a:pt x="14522" y="2540"/>
                  </a:lnTo>
                  <a:lnTo>
                    <a:pt x="14564" y="2603"/>
                  </a:lnTo>
                  <a:lnTo>
                    <a:pt x="14605" y="2667"/>
                  </a:lnTo>
                  <a:lnTo>
                    <a:pt x="14644" y="2731"/>
                  </a:lnTo>
                  <a:lnTo>
                    <a:pt x="14682" y="2796"/>
                  </a:lnTo>
                  <a:lnTo>
                    <a:pt x="14718" y="2861"/>
                  </a:lnTo>
                  <a:lnTo>
                    <a:pt x="14752" y="2927"/>
                  </a:lnTo>
                  <a:lnTo>
                    <a:pt x="14785" y="2993"/>
                  </a:lnTo>
                  <a:lnTo>
                    <a:pt x="14816" y="3060"/>
                  </a:lnTo>
                  <a:lnTo>
                    <a:pt x="14846" y="3126"/>
                  </a:lnTo>
                  <a:lnTo>
                    <a:pt x="14874" y="3195"/>
                  </a:lnTo>
                  <a:lnTo>
                    <a:pt x="14900" y="3262"/>
                  </a:lnTo>
                  <a:lnTo>
                    <a:pt x="14925" y="3330"/>
                  </a:lnTo>
                  <a:lnTo>
                    <a:pt x="14948" y="3398"/>
                  </a:lnTo>
                  <a:lnTo>
                    <a:pt x="14969" y="3468"/>
                  </a:lnTo>
                  <a:lnTo>
                    <a:pt x="14988" y="3537"/>
                  </a:lnTo>
                  <a:lnTo>
                    <a:pt x="15007" y="3606"/>
                  </a:lnTo>
                  <a:lnTo>
                    <a:pt x="15023" y="3675"/>
                  </a:lnTo>
                  <a:lnTo>
                    <a:pt x="15038" y="3746"/>
                  </a:lnTo>
                  <a:lnTo>
                    <a:pt x="15050" y="3816"/>
                  </a:lnTo>
                  <a:lnTo>
                    <a:pt x="15061" y="3885"/>
                  </a:lnTo>
                  <a:lnTo>
                    <a:pt x="15070" y="3955"/>
                  </a:lnTo>
                  <a:lnTo>
                    <a:pt x="15078" y="4026"/>
                  </a:lnTo>
                  <a:lnTo>
                    <a:pt x="15084" y="4097"/>
                  </a:lnTo>
                  <a:lnTo>
                    <a:pt x="15087" y="4162"/>
                  </a:lnTo>
                  <a:lnTo>
                    <a:pt x="15089" y="4227"/>
                  </a:lnTo>
                  <a:lnTo>
                    <a:pt x="15089" y="4292"/>
                  </a:lnTo>
                  <a:lnTo>
                    <a:pt x="15088" y="4357"/>
                  </a:lnTo>
                  <a:lnTo>
                    <a:pt x="15085" y="4420"/>
                  </a:lnTo>
                  <a:lnTo>
                    <a:pt x="15081" y="4484"/>
                  </a:lnTo>
                  <a:lnTo>
                    <a:pt x="15075" y="4546"/>
                  </a:lnTo>
                  <a:lnTo>
                    <a:pt x="15067" y="4610"/>
                  </a:lnTo>
                  <a:lnTo>
                    <a:pt x="15058" y="4672"/>
                  </a:lnTo>
                  <a:lnTo>
                    <a:pt x="15048" y="4733"/>
                  </a:lnTo>
                  <a:lnTo>
                    <a:pt x="15035" y="4794"/>
                  </a:lnTo>
                  <a:lnTo>
                    <a:pt x="15022" y="4855"/>
                  </a:lnTo>
                  <a:lnTo>
                    <a:pt x="15006" y="4914"/>
                  </a:lnTo>
                  <a:lnTo>
                    <a:pt x="14989" y="4973"/>
                  </a:lnTo>
                  <a:lnTo>
                    <a:pt x="14970" y="5032"/>
                  </a:lnTo>
                  <a:lnTo>
                    <a:pt x="14950" y="5089"/>
                  </a:lnTo>
                  <a:lnTo>
                    <a:pt x="14929" y="5147"/>
                  </a:lnTo>
                  <a:lnTo>
                    <a:pt x="14906" y="5203"/>
                  </a:lnTo>
                  <a:lnTo>
                    <a:pt x="14882" y="5259"/>
                  </a:lnTo>
                  <a:lnTo>
                    <a:pt x="14856" y="5314"/>
                  </a:lnTo>
                  <a:lnTo>
                    <a:pt x="14829" y="5368"/>
                  </a:lnTo>
                  <a:lnTo>
                    <a:pt x="14799" y="5422"/>
                  </a:lnTo>
                  <a:lnTo>
                    <a:pt x="14769" y="5474"/>
                  </a:lnTo>
                  <a:lnTo>
                    <a:pt x="14737" y="5526"/>
                  </a:lnTo>
                  <a:lnTo>
                    <a:pt x="14704" y="5577"/>
                  </a:lnTo>
                  <a:lnTo>
                    <a:pt x="14670" y="5627"/>
                  </a:lnTo>
                  <a:lnTo>
                    <a:pt x="14633" y="5675"/>
                  </a:lnTo>
                  <a:lnTo>
                    <a:pt x="14595" y="5724"/>
                  </a:lnTo>
                  <a:lnTo>
                    <a:pt x="14557" y="5772"/>
                  </a:lnTo>
                  <a:lnTo>
                    <a:pt x="14516" y="5818"/>
                  </a:lnTo>
                  <a:lnTo>
                    <a:pt x="14474" y="5863"/>
                  </a:lnTo>
                  <a:lnTo>
                    <a:pt x="14431" y="5907"/>
                  </a:lnTo>
                  <a:close/>
                  <a:moveTo>
                    <a:pt x="4463" y="14370"/>
                  </a:moveTo>
                  <a:lnTo>
                    <a:pt x="4461" y="14307"/>
                  </a:lnTo>
                  <a:lnTo>
                    <a:pt x="4458" y="14243"/>
                  </a:lnTo>
                  <a:lnTo>
                    <a:pt x="4453" y="14180"/>
                  </a:lnTo>
                  <a:lnTo>
                    <a:pt x="4446" y="14117"/>
                  </a:lnTo>
                  <a:lnTo>
                    <a:pt x="4438" y="14053"/>
                  </a:lnTo>
                  <a:lnTo>
                    <a:pt x="4429" y="13990"/>
                  </a:lnTo>
                  <a:lnTo>
                    <a:pt x="4417" y="13926"/>
                  </a:lnTo>
                  <a:lnTo>
                    <a:pt x="4405" y="13863"/>
                  </a:lnTo>
                  <a:lnTo>
                    <a:pt x="4391" y="13800"/>
                  </a:lnTo>
                  <a:lnTo>
                    <a:pt x="4375" y="13737"/>
                  </a:lnTo>
                  <a:lnTo>
                    <a:pt x="4357" y="13673"/>
                  </a:lnTo>
                  <a:lnTo>
                    <a:pt x="4338" y="13610"/>
                  </a:lnTo>
                  <a:lnTo>
                    <a:pt x="4317" y="13548"/>
                  </a:lnTo>
                  <a:lnTo>
                    <a:pt x="4295" y="13486"/>
                  </a:lnTo>
                  <a:lnTo>
                    <a:pt x="4271" y="13423"/>
                  </a:lnTo>
                  <a:lnTo>
                    <a:pt x="4246" y="13362"/>
                  </a:lnTo>
                  <a:lnTo>
                    <a:pt x="4219" y="13300"/>
                  </a:lnTo>
                  <a:lnTo>
                    <a:pt x="4191" y="13240"/>
                  </a:lnTo>
                  <a:lnTo>
                    <a:pt x="4161" y="13179"/>
                  </a:lnTo>
                  <a:lnTo>
                    <a:pt x="4128" y="13119"/>
                  </a:lnTo>
                  <a:lnTo>
                    <a:pt x="4095" y="13059"/>
                  </a:lnTo>
                  <a:lnTo>
                    <a:pt x="4060" y="13000"/>
                  </a:lnTo>
                  <a:lnTo>
                    <a:pt x="4024" y="12942"/>
                  </a:lnTo>
                  <a:lnTo>
                    <a:pt x="3986" y="12884"/>
                  </a:lnTo>
                  <a:lnTo>
                    <a:pt x="3946" y="12826"/>
                  </a:lnTo>
                  <a:lnTo>
                    <a:pt x="3905" y="12769"/>
                  </a:lnTo>
                  <a:lnTo>
                    <a:pt x="3862" y="12714"/>
                  </a:lnTo>
                  <a:lnTo>
                    <a:pt x="3818" y="12658"/>
                  </a:lnTo>
                  <a:lnTo>
                    <a:pt x="3771" y="12604"/>
                  </a:lnTo>
                  <a:lnTo>
                    <a:pt x="3723" y="12549"/>
                  </a:lnTo>
                  <a:lnTo>
                    <a:pt x="3674" y="12497"/>
                  </a:lnTo>
                  <a:lnTo>
                    <a:pt x="3622" y="12445"/>
                  </a:lnTo>
                  <a:lnTo>
                    <a:pt x="3573" y="12396"/>
                  </a:lnTo>
                  <a:lnTo>
                    <a:pt x="3522" y="12349"/>
                  </a:lnTo>
                  <a:lnTo>
                    <a:pt x="3470" y="12303"/>
                  </a:lnTo>
                  <a:lnTo>
                    <a:pt x="3418" y="12258"/>
                  </a:lnTo>
                  <a:lnTo>
                    <a:pt x="3366" y="12215"/>
                  </a:lnTo>
                  <a:lnTo>
                    <a:pt x="3312" y="12174"/>
                  </a:lnTo>
                  <a:lnTo>
                    <a:pt x="3257" y="12133"/>
                  </a:lnTo>
                  <a:lnTo>
                    <a:pt x="3202" y="12094"/>
                  </a:lnTo>
                  <a:lnTo>
                    <a:pt x="3146" y="12057"/>
                  </a:lnTo>
                  <a:lnTo>
                    <a:pt x="3088" y="12020"/>
                  </a:lnTo>
                  <a:lnTo>
                    <a:pt x="3031" y="11985"/>
                  </a:lnTo>
                  <a:lnTo>
                    <a:pt x="2974" y="11952"/>
                  </a:lnTo>
                  <a:lnTo>
                    <a:pt x="2914" y="11920"/>
                  </a:lnTo>
                  <a:lnTo>
                    <a:pt x="2855" y="11889"/>
                  </a:lnTo>
                  <a:lnTo>
                    <a:pt x="2796" y="11860"/>
                  </a:lnTo>
                  <a:lnTo>
                    <a:pt x="2735" y="11832"/>
                  </a:lnTo>
                  <a:lnTo>
                    <a:pt x="2675" y="11806"/>
                  </a:lnTo>
                  <a:lnTo>
                    <a:pt x="2613" y="11781"/>
                  </a:lnTo>
                  <a:lnTo>
                    <a:pt x="2552" y="11757"/>
                  </a:lnTo>
                  <a:lnTo>
                    <a:pt x="2490" y="11735"/>
                  </a:lnTo>
                  <a:lnTo>
                    <a:pt x="2427" y="11715"/>
                  </a:lnTo>
                  <a:lnTo>
                    <a:pt x="2365" y="11696"/>
                  </a:lnTo>
                  <a:lnTo>
                    <a:pt x="2303" y="11679"/>
                  </a:lnTo>
                  <a:lnTo>
                    <a:pt x="2239" y="11663"/>
                  </a:lnTo>
                  <a:lnTo>
                    <a:pt x="2176" y="11648"/>
                  </a:lnTo>
                  <a:lnTo>
                    <a:pt x="2112" y="11636"/>
                  </a:lnTo>
                  <a:lnTo>
                    <a:pt x="2048" y="11625"/>
                  </a:lnTo>
                  <a:lnTo>
                    <a:pt x="1985" y="11615"/>
                  </a:lnTo>
                  <a:lnTo>
                    <a:pt x="1920" y="11607"/>
                  </a:lnTo>
                  <a:lnTo>
                    <a:pt x="1857" y="11600"/>
                  </a:lnTo>
                  <a:lnTo>
                    <a:pt x="1793" y="11595"/>
                  </a:lnTo>
                  <a:lnTo>
                    <a:pt x="1728" y="11592"/>
                  </a:lnTo>
                  <a:lnTo>
                    <a:pt x="2229" y="9781"/>
                  </a:lnTo>
                  <a:lnTo>
                    <a:pt x="2236" y="9759"/>
                  </a:lnTo>
                  <a:lnTo>
                    <a:pt x="2244" y="9736"/>
                  </a:lnTo>
                  <a:lnTo>
                    <a:pt x="2253" y="9714"/>
                  </a:lnTo>
                  <a:lnTo>
                    <a:pt x="2263" y="9692"/>
                  </a:lnTo>
                  <a:lnTo>
                    <a:pt x="2273" y="9670"/>
                  </a:lnTo>
                  <a:lnTo>
                    <a:pt x="2284" y="9648"/>
                  </a:lnTo>
                  <a:lnTo>
                    <a:pt x="2296" y="9626"/>
                  </a:lnTo>
                  <a:lnTo>
                    <a:pt x="2308" y="9604"/>
                  </a:lnTo>
                  <a:lnTo>
                    <a:pt x="2321" y="9583"/>
                  </a:lnTo>
                  <a:lnTo>
                    <a:pt x="2335" y="9561"/>
                  </a:lnTo>
                  <a:lnTo>
                    <a:pt x="2349" y="9539"/>
                  </a:lnTo>
                  <a:lnTo>
                    <a:pt x="2363" y="9518"/>
                  </a:lnTo>
                  <a:lnTo>
                    <a:pt x="2378" y="9498"/>
                  </a:lnTo>
                  <a:lnTo>
                    <a:pt x="2393" y="9478"/>
                  </a:lnTo>
                  <a:lnTo>
                    <a:pt x="2409" y="9458"/>
                  </a:lnTo>
                  <a:lnTo>
                    <a:pt x="2426" y="9438"/>
                  </a:lnTo>
                  <a:lnTo>
                    <a:pt x="2522" y="9374"/>
                  </a:lnTo>
                  <a:lnTo>
                    <a:pt x="2621" y="9314"/>
                  </a:lnTo>
                  <a:lnTo>
                    <a:pt x="2723" y="9260"/>
                  </a:lnTo>
                  <a:lnTo>
                    <a:pt x="2828" y="9211"/>
                  </a:lnTo>
                  <a:lnTo>
                    <a:pt x="2934" y="9169"/>
                  </a:lnTo>
                  <a:lnTo>
                    <a:pt x="3044" y="9131"/>
                  </a:lnTo>
                  <a:lnTo>
                    <a:pt x="3156" y="9099"/>
                  </a:lnTo>
                  <a:lnTo>
                    <a:pt x="3268" y="9072"/>
                  </a:lnTo>
                  <a:lnTo>
                    <a:pt x="3383" y="9051"/>
                  </a:lnTo>
                  <a:lnTo>
                    <a:pt x="3500" y="9034"/>
                  </a:lnTo>
                  <a:lnTo>
                    <a:pt x="3617" y="9024"/>
                  </a:lnTo>
                  <a:lnTo>
                    <a:pt x="3736" y="9018"/>
                  </a:lnTo>
                  <a:lnTo>
                    <a:pt x="3857" y="9018"/>
                  </a:lnTo>
                  <a:lnTo>
                    <a:pt x="3976" y="9023"/>
                  </a:lnTo>
                  <a:lnTo>
                    <a:pt x="4098" y="9033"/>
                  </a:lnTo>
                  <a:lnTo>
                    <a:pt x="4220" y="9049"/>
                  </a:lnTo>
                  <a:lnTo>
                    <a:pt x="4342" y="9070"/>
                  </a:lnTo>
                  <a:lnTo>
                    <a:pt x="4463" y="9096"/>
                  </a:lnTo>
                  <a:lnTo>
                    <a:pt x="4584" y="9127"/>
                  </a:lnTo>
                  <a:lnTo>
                    <a:pt x="4706" y="9164"/>
                  </a:lnTo>
                  <a:lnTo>
                    <a:pt x="4826" y="9206"/>
                  </a:lnTo>
                  <a:lnTo>
                    <a:pt x="4946" y="9252"/>
                  </a:lnTo>
                  <a:lnTo>
                    <a:pt x="5065" y="9305"/>
                  </a:lnTo>
                  <a:lnTo>
                    <a:pt x="5184" y="9363"/>
                  </a:lnTo>
                  <a:lnTo>
                    <a:pt x="5300" y="9425"/>
                  </a:lnTo>
                  <a:lnTo>
                    <a:pt x="5415" y="9493"/>
                  </a:lnTo>
                  <a:lnTo>
                    <a:pt x="5529" y="9566"/>
                  </a:lnTo>
                  <a:lnTo>
                    <a:pt x="5640" y="9644"/>
                  </a:lnTo>
                  <a:lnTo>
                    <a:pt x="5750" y="9727"/>
                  </a:lnTo>
                  <a:lnTo>
                    <a:pt x="5857" y="9815"/>
                  </a:lnTo>
                  <a:lnTo>
                    <a:pt x="5962" y="9909"/>
                  </a:lnTo>
                  <a:lnTo>
                    <a:pt x="6065" y="10007"/>
                  </a:lnTo>
                  <a:lnTo>
                    <a:pt x="6168" y="10115"/>
                  </a:lnTo>
                  <a:lnTo>
                    <a:pt x="6267" y="10226"/>
                  </a:lnTo>
                  <a:lnTo>
                    <a:pt x="6360" y="10339"/>
                  </a:lnTo>
                  <a:lnTo>
                    <a:pt x="6447" y="10456"/>
                  </a:lnTo>
                  <a:lnTo>
                    <a:pt x="6529" y="10574"/>
                  </a:lnTo>
                  <a:lnTo>
                    <a:pt x="6604" y="10695"/>
                  </a:lnTo>
                  <a:lnTo>
                    <a:pt x="6673" y="10816"/>
                  </a:lnTo>
                  <a:lnTo>
                    <a:pt x="6738" y="10941"/>
                  </a:lnTo>
                  <a:lnTo>
                    <a:pt x="6796" y="11065"/>
                  </a:lnTo>
                  <a:lnTo>
                    <a:pt x="6848" y="11191"/>
                  </a:lnTo>
                  <a:lnTo>
                    <a:pt x="6895" y="11318"/>
                  </a:lnTo>
                  <a:lnTo>
                    <a:pt x="6936" y="11446"/>
                  </a:lnTo>
                  <a:lnTo>
                    <a:pt x="6971" y="11574"/>
                  </a:lnTo>
                  <a:lnTo>
                    <a:pt x="7000" y="11702"/>
                  </a:lnTo>
                  <a:lnTo>
                    <a:pt x="7023" y="11831"/>
                  </a:lnTo>
                  <a:lnTo>
                    <a:pt x="7041" y="11959"/>
                  </a:lnTo>
                  <a:lnTo>
                    <a:pt x="7052" y="12087"/>
                  </a:lnTo>
                  <a:lnTo>
                    <a:pt x="7058" y="12214"/>
                  </a:lnTo>
                  <a:lnTo>
                    <a:pt x="7057" y="12341"/>
                  </a:lnTo>
                  <a:lnTo>
                    <a:pt x="7051" y="12466"/>
                  </a:lnTo>
                  <a:lnTo>
                    <a:pt x="7039" y="12589"/>
                  </a:lnTo>
                  <a:lnTo>
                    <a:pt x="7019" y="12712"/>
                  </a:lnTo>
                  <a:lnTo>
                    <a:pt x="6995" y="12832"/>
                  </a:lnTo>
                  <a:lnTo>
                    <a:pt x="6965" y="12952"/>
                  </a:lnTo>
                  <a:lnTo>
                    <a:pt x="6929" y="13068"/>
                  </a:lnTo>
                  <a:lnTo>
                    <a:pt x="6886" y="13183"/>
                  </a:lnTo>
                  <a:lnTo>
                    <a:pt x="6837" y="13294"/>
                  </a:lnTo>
                  <a:lnTo>
                    <a:pt x="6783" y="13402"/>
                  </a:lnTo>
                  <a:lnTo>
                    <a:pt x="6722" y="13508"/>
                  </a:lnTo>
                  <a:lnTo>
                    <a:pt x="6655" y="13610"/>
                  </a:lnTo>
                  <a:lnTo>
                    <a:pt x="6582" y="13710"/>
                  </a:lnTo>
                  <a:lnTo>
                    <a:pt x="6502" y="13805"/>
                  </a:lnTo>
                  <a:lnTo>
                    <a:pt x="6481" y="13816"/>
                  </a:lnTo>
                  <a:lnTo>
                    <a:pt x="6459" y="13827"/>
                  </a:lnTo>
                  <a:lnTo>
                    <a:pt x="6437" y="13838"/>
                  </a:lnTo>
                  <a:lnTo>
                    <a:pt x="6415" y="13848"/>
                  </a:lnTo>
                  <a:lnTo>
                    <a:pt x="6392" y="13858"/>
                  </a:lnTo>
                  <a:lnTo>
                    <a:pt x="6369" y="13867"/>
                  </a:lnTo>
                  <a:lnTo>
                    <a:pt x="6345" y="13876"/>
                  </a:lnTo>
                  <a:lnTo>
                    <a:pt x="6322" y="13884"/>
                  </a:lnTo>
                  <a:lnTo>
                    <a:pt x="4463" y="14370"/>
                  </a:lnTo>
                  <a:close/>
                  <a:moveTo>
                    <a:pt x="2096" y="14991"/>
                  </a:moveTo>
                  <a:lnTo>
                    <a:pt x="2070" y="14997"/>
                  </a:lnTo>
                  <a:lnTo>
                    <a:pt x="2036" y="15005"/>
                  </a:lnTo>
                  <a:lnTo>
                    <a:pt x="1995" y="15014"/>
                  </a:lnTo>
                  <a:lnTo>
                    <a:pt x="1949" y="15024"/>
                  </a:lnTo>
                  <a:lnTo>
                    <a:pt x="1899" y="15034"/>
                  </a:lnTo>
                  <a:lnTo>
                    <a:pt x="1849" y="15043"/>
                  </a:lnTo>
                  <a:lnTo>
                    <a:pt x="1825" y="15046"/>
                  </a:lnTo>
                  <a:lnTo>
                    <a:pt x="1801" y="15050"/>
                  </a:lnTo>
                  <a:lnTo>
                    <a:pt x="1777" y="15052"/>
                  </a:lnTo>
                  <a:lnTo>
                    <a:pt x="1755" y="15054"/>
                  </a:lnTo>
                  <a:lnTo>
                    <a:pt x="1716" y="15053"/>
                  </a:lnTo>
                  <a:lnTo>
                    <a:pt x="1679" y="15049"/>
                  </a:lnTo>
                  <a:lnTo>
                    <a:pt x="1641" y="15044"/>
                  </a:lnTo>
                  <a:lnTo>
                    <a:pt x="1604" y="15037"/>
                  </a:lnTo>
                  <a:lnTo>
                    <a:pt x="1568" y="15029"/>
                  </a:lnTo>
                  <a:lnTo>
                    <a:pt x="1532" y="15018"/>
                  </a:lnTo>
                  <a:lnTo>
                    <a:pt x="1498" y="15006"/>
                  </a:lnTo>
                  <a:lnTo>
                    <a:pt x="1464" y="14993"/>
                  </a:lnTo>
                  <a:lnTo>
                    <a:pt x="1430" y="14978"/>
                  </a:lnTo>
                  <a:lnTo>
                    <a:pt x="1398" y="14961"/>
                  </a:lnTo>
                  <a:lnTo>
                    <a:pt x="1367" y="14943"/>
                  </a:lnTo>
                  <a:lnTo>
                    <a:pt x="1336" y="14923"/>
                  </a:lnTo>
                  <a:lnTo>
                    <a:pt x="1307" y="14902"/>
                  </a:lnTo>
                  <a:lnTo>
                    <a:pt x="1279" y="14880"/>
                  </a:lnTo>
                  <a:lnTo>
                    <a:pt x="1251" y="14856"/>
                  </a:lnTo>
                  <a:lnTo>
                    <a:pt x="1225" y="14832"/>
                  </a:lnTo>
                  <a:lnTo>
                    <a:pt x="1201" y="14804"/>
                  </a:lnTo>
                  <a:lnTo>
                    <a:pt x="1177" y="14777"/>
                  </a:lnTo>
                  <a:lnTo>
                    <a:pt x="1155" y="14749"/>
                  </a:lnTo>
                  <a:lnTo>
                    <a:pt x="1134" y="14720"/>
                  </a:lnTo>
                  <a:lnTo>
                    <a:pt x="1115" y="14689"/>
                  </a:lnTo>
                  <a:lnTo>
                    <a:pt x="1096" y="14658"/>
                  </a:lnTo>
                  <a:lnTo>
                    <a:pt x="1080" y="14626"/>
                  </a:lnTo>
                  <a:lnTo>
                    <a:pt x="1065" y="14593"/>
                  </a:lnTo>
                  <a:lnTo>
                    <a:pt x="1051" y="14559"/>
                  </a:lnTo>
                  <a:lnTo>
                    <a:pt x="1040" y="14524"/>
                  </a:lnTo>
                  <a:lnTo>
                    <a:pt x="1030" y="14488"/>
                  </a:lnTo>
                  <a:lnTo>
                    <a:pt x="1021" y="14452"/>
                  </a:lnTo>
                  <a:lnTo>
                    <a:pt x="1015" y="14415"/>
                  </a:lnTo>
                  <a:lnTo>
                    <a:pt x="1010" y="14378"/>
                  </a:lnTo>
                  <a:lnTo>
                    <a:pt x="1007" y="14340"/>
                  </a:lnTo>
                  <a:lnTo>
                    <a:pt x="1006" y="14302"/>
                  </a:lnTo>
                  <a:lnTo>
                    <a:pt x="1009" y="14268"/>
                  </a:lnTo>
                  <a:lnTo>
                    <a:pt x="1015" y="14229"/>
                  </a:lnTo>
                  <a:lnTo>
                    <a:pt x="1022" y="14189"/>
                  </a:lnTo>
                  <a:lnTo>
                    <a:pt x="1029" y="14149"/>
                  </a:lnTo>
                  <a:lnTo>
                    <a:pt x="1037" y="14110"/>
                  </a:lnTo>
                  <a:lnTo>
                    <a:pt x="1045" y="14074"/>
                  </a:lnTo>
                  <a:lnTo>
                    <a:pt x="1051" y="14043"/>
                  </a:lnTo>
                  <a:lnTo>
                    <a:pt x="1056" y="14020"/>
                  </a:lnTo>
                  <a:lnTo>
                    <a:pt x="1586" y="12106"/>
                  </a:lnTo>
                  <a:lnTo>
                    <a:pt x="1641" y="12105"/>
                  </a:lnTo>
                  <a:lnTo>
                    <a:pt x="1695" y="12105"/>
                  </a:lnTo>
                  <a:lnTo>
                    <a:pt x="1749" y="12107"/>
                  </a:lnTo>
                  <a:lnTo>
                    <a:pt x="1804" y="12111"/>
                  </a:lnTo>
                  <a:lnTo>
                    <a:pt x="1858" y="12116"/>
                  </a:lnTo>
                  <a:lnTo>
                    <a:pt x="1913" y="12122"/>
                  </a:lnTo>
                  <a:lnTo>
                    <a:pt x="1968" y="12130"/>
                  </a:lnTo>
                  <a:lnTo>
                    <a:pt x="2023" y="12139"/>
                  </a:lnTo>
                  <a:lnTo>
                    <a:pt x="2077" y="12149"/>
                  </a:lnTo>
                  <a:lnTo>
                    <a:pt x="2133" y="12161"/>
                  </a:lnTo>
                  <a:lnTo>
                    <a:pt x="2187" y="12175"/>
                  </a:lnTo>
                  <a:lnTo>
                    <a:pt x="2242" y="12190"/>
                  </a:lnTo>
                  <a:lnTo>
                    <a:pt x="2297" y="12206"/>
                  </a:lnTo>
                  <a:lnTo>
                    <a:pt x="2351" y="12224"/>
                  </a:lnTo>
                  <a:lnTo>
                    <a:pt x="2405" y="12243"/>
                  </a:lnTo>
                  <a:lnTo>
                    <a:pt x="2460" y="12264"/>
                  </a:lnTo>
                  <a:lnTo>
                    <a:pt x="2513" y="12286"/>
                  </a:lnTo>
                  <a:lnTo>
                    <a:pt x="2566" y="12309"/>
                  </a:lnTo>
                  <a:lnTo>
                    <a:pt x="2619" y="12335"/>
                  </a:lnTo>
                  <a:lnTo>
                    <a:pt x="2673" y="12362"/>
                  </a:lnTo>
                  <a:lnTo>
                    <a:pt x="2725" y="12390"/>
                  </a:lnTo>
                  <a:lnTo>
                    <a:pt x="2776" y="12420"/>
                  </a:lnTo>
                  <a:lnTo>
                    <a:pt x="2829" y="12451"/>
                  </a:lnTo>
                  <a:lnTo>
                    <a:pt x="2879" y="12483"/>
                  </a:lnTo>
                  <a:lnTo>
                    <a:pt x="2930" y="12517"/>
                  </a:lnTo>
                  <a:lnTo>
                    <a:pt x="2980" y="12553"/>
                  </a:lnTo>
                  <a:lnTo>
                    <a:pt x="3029" y="12590"/>
                  </a:lnTo>
                  <a:lnTo>
                    <a:pt x="3078" y="12629"/>
                  </a:lnTo>
                  <a:lnTo>
                    <a:pt x="3126" y="12669"/>
                  </a:lnTo>
                  <a:lnTo>
                    <a:pt x="3174" y="12711"/>
                  </a:lnTo>
                  <a:lnTo>
                    <a:pt x="3220" y="12754"/>
                  </a:lnTo>
                  <a:lnTo>
                    <a:pt x="3266" y="12799"/>
                  </a:lnTo>
                  <a:lnTo>
                    <a:pt x="3312" y="12845"/>
                  </a:lnTo>
                  <a:lnTo>
                    <a:pt x="3356" y="12893"/>
                  </a:lnTo>
                  <a:lnTo>
                    <a:pt x="3398" y="12941"/>
                  </a:lnTo>
                  <a:lnTo>
                    <a:pt x="3439" y="12990"/>
                  </a:lnTo>
                  <a:lnTo>
                    <a:pt x="3479" y="13039"/>
                  </a:lnTo>
                  <a:lnTo>
                    <a:pt x="3517" y="13089"/>
                  </a:lnTo>
                  <a:lnTo>
                    <a:pt x="3553" y="13139"/>
                  </a:lnTo>
                  <a:lnTo>
                    <a:pt x="3588" y="13191"/>
                  </a:lnTo>
                  <a:lnTo>
                    <a:pt x="3621" y="13243"/>
                  </a:lnTo>
                  <a:lnTo>
                    <a:pt x="3653" y="13295"/>
                  </a:lnTo>
                  <a:lnTo>
                    <a:pt x="3683" y="13348"/>
                  </a:lnTo>
                  <a:lnTo>
                    <a:pt x="3712" y="13401"/>
                  </a:lnTo>
                  <a:lnTo>
                    <a:pt x="3739" y="13455"/>
                  </a:lnTo>
                  <a:lnTo>
                    <a:pt x="3765" y="13509"/>
                  </a:lnTo>
                  <a:lnTo>
                    <a:pt x="3788" y="13563"/>
                  </a:lnTo>
                  <a:lnTo>
                    <a:pt x="3811" y="13617"/>
                  </a:lnTo>
                  <a:lnTo>
                    <a:pt x="3833" y="13671"/>
                  </a:lnTo>
                  <a:lnTo>
                    <a:pt x="3852" y="13727"/>
                  </a:lnTo>
                  <a:lnTo>
                    <a:pt x="3870" y="13782"/>
                  </a:lnTo>
                  <a:lnTo>
                    <a:pt x="3887" y="13837"/>
                  </a:lnTo>
                  <a:lnTo>
                    <a:pt x="3902" y="13892"/>
                  </a:lnTo>
                  <a:lnTo>
                    <a:pt x="3915" y="13948"/>
                  </a:lnTo>
                  <a:lnTo>
                    <a:pt x="3927" y="14004"/>
                  </a:lnTo>
                  <a:lnTo>
                    <a:pt x="3938" y="14060"/>
                  </a:lnTo>
                  <a:lnTo>
                    <a:pt x="3946" y="14115"/>
                  </a:lnTo>
                  <a:lnTo>
                    <a:pt x="3954" y="14170"/>
                  </a:lnTo>
                  <a:lnTo>
                    <a:pt x="3960" y="14225"/>
                  </a:lnTo>
                  <a:lnTo>
                    <a:pt x="3964" y="14282"/>
                  </a:lnTo>
                  <a:lnTo>
                    <a:pt x="3967" y="14337"/>
                  </a:lnTo>
                  <a:lnTo>
                    <a:pt x="3968" y="14391"/>
                  </a:lnTo>
                  <a:lnTo>
                    <a:pt x="3968" y="14446"/>
                  </a:lnTo>
                  <a:lnTo>
                    <a:pt x="3967" y="14500"/>
                  </a:lnTo>
                  <a:lnTo>
                    <a:pt x="2096" y="14991"/>
                  </a:lnTo>
                  <a:close/>
                  <a:moveTo>
                    <a:pt x="5275" y="8311"/>
                  </a:moveTo>
                  <a:lnTo>
                    <a:pt x="5187" y="8277"/>
                  </a:lnTo>
                  <a:lnTo>
                    <a:pt x="5099" y="8245"/>
                  </a:lnTo>
                  <a:lnTo>
                    <a:pt x="5011" y="8215"/>
                  </a:lnTo>
                  <a:lnTo>
                    <a:pt x="4921" y="8186"/>
                  </a:lnTo>
                  <a:lnTo>
                    <a:pt x="4877" y="8173"/>
                  </a:lnTo>
                  <a:lnTo>
                    <a:pt x="4833" y="8159"/>
                  </a:lnTo>
                  <a:lnTo>
                    <a:pt x="4787" y="8147"/>
                  </a:lnTo>
                  <a:lnTo>
                    <a:pt x="4742" y="8135"/>
                  </a:lnTo>
                  <a:lnTo>
                    <a:pt x="4698" y="8124"/>
                  </a:lnTo>
                  <a:lnTo>
                    <a:pt x="4652" y="8113"/>
                  </a:lnTo>
                  <a:lnTo>
                    <a:pt x="4607" y="8103"/>
                  </a:lnTo>
                  <a:lnTo>
                    <a:pt x="4562" y="8093"/>
                  </a:lnTo>
                  <a:lnTo>
                    <a:pt x="4517" y="8084"/>
                  </a:lnTo>
                  <a:lnTo>
                    <a:pt x="4471" y="8075"/>
                  </a:lnTo>
                  <a:lnTo>
                    <a:pt x="4426" y="8067"/>
                  </a:lnTo>
                  <a:lnTo>
                    <a:pt x="4380" y="8059"/>
                  </a:lnTo>
                  <a:lnTo>
                    <a:pt x="4335" y="8052"/>
                  </a:lnTo>
                  <a:lnTo>
                    <a:pt x="4289" y="8045"/>
                  </a:lnTo>
                  <a:lnTo>
                    <a:pt x="4243" y="8039"/>
                  </a:lnTo>
                  <a:lnTo>
                    <a:pt x="4198" y="8034"/>
                  </a:lnTo>
                  <a:lnTo>
                    <a:pt x="4153" y="8029"/>
                  </a:lnTo>
                  <a:lnTo>
                    <a:pt x="4106" y="8025"/>
                  </a:lnTo>
                  <a:lnTo>
                    <a:pt x="4061" y="8021"/>
                  </a:lnTo>
                  <a:lnTo>
                    <a:pt x="4015" y="8018"/>
                  </a:lnTo>
                  <a:lnTo>
                    <a:pt x="3969" y="8015"/>
                  </a:lnTo>
                  <a:lnTo>
                    <a:pt x="3923" y="8013"/>
                  </a:lnTo>
                  <a:lnTo>
                    <a:pt x="3878" y="8011"/>
                  </a:lnTo>
                  <a:lnTo>
                    <a:pt x="3832" y="8011"/>
                  </a:lnTo>
                  <a:lnTo>
                    <a:pt x="7706" y="4116"/>
                  </a:lnTo>
                  <a:lnTo>
                    <a:pt x="7763" y="4063"/>
                  </a:lnTo>
                  <a:lnTo>
                    <a:pt x="7820" y="4012"/>
                  </a:lnTo>
                  <a:lnTo>
                    <a:pt x="7880" y="3964"/>
                  </a:lnTo>
                  <a:lnTo>
                    <a:pt x="7941" y="3918"/>
                  </a:lnTo>
                  <a:lnTo>
                    <a:pt x="8003" y="3875"/>
                  </a:lnTo>
                  <a:lnTo>
                    <a:pt x="8067" y="3834"/>
                  </a:lnTo>
                  <a:lnTo>
                    <a:pt x="8131" y="3796"/>
                  </a:lnTo>
                  <a:lnTo>
                    <a:pt x="8197" y="3760"/>
                  </a:lnTo>
                  <a:lnTo>
                    <a:pt x="8265" y="3725"/>
                  </a:lnTo>
                  <a:lnTo>
                    <a:pt x="8333" y="3694"/>
                  </a:lnTo>
                  <a:lnTo>
                    <a:pt x="8403" y="3665"/>
                  </a:lnTo>
                  <a:lnTo>
                    <a:pt x="8473" y="3638"/>
                  </a:lnTo>
                  <a:lnTo>
                    <a:pt x="8544" y="3613"/>
                  </a:lnTo>
                  <a:lnTo>
                    <a:pt x="8616" y="3591"/>
                  </a:lnTo>
                  <a:lnTo>
                    <a:pt x="8689" y="3571"/>
                  </a:lnTo>
                  <a:lnTo>
                    <a:pt x="8764" y="3554"/>
                  </a:lnTo>
                  <a:lnTo>
                    <a:pt x="8838" y="3539"/>
                  </a:lnTo>
                  <a:lnTo>
                    <a:pt x="8914" y="3526"/>
                  </a:lnTo>
                  <a:lnTo>
                    <a:pt x="8989" y="3515"/>
                  </a:lnTo>
                  <a:lnTo>
                    <a:pt x="9067" y="3507"/>
                  </a:lnTo>
                  <a:lnTo>
                    <a:pt x="9143" y="3501"/>
                  </a:lnTo>
                  <a:lnTo>
                    <a:pt x="9220" y="3497"/>
                  </a:lnTo>
                  <a:lnTo>
                    <a:pt x="9299" y="3496"/>
                  </a:lnTo>
                  <a:lnTo>
                    <a:pt x="9377" y="3497"/>
                  </a:lnTo>
                  <a:lnTo>
                    <a:pt x="9457" y="3500"/>
                  </a:lnTo>
                  <a:lnTo>
                    <a:pt x="9535" y="3505"/>
                  </a:lnTo>
                  <a:lnTo>
                    <a:pt x="9615" y="3512"/>
                  </a:lnTo>
                  <a:lnTo>
                    <a:pt x="9694" y="3522"/>
                  </a:lnTo>
                  <a:lnTo>
                    <a:pt x="9775" y="3534"/>
                  </a:lnTo>
                  <a:lnTo>
                    <a:pt x="9854" y="3548"/>
                  </a:lnTo>
                  <a:lnTo>
                    <a:pt x="9934" y="3565"/>
                  </a:lnTo>
                  <a:lnTo>
                    <a:pt x="10014" y="3583"/>
                  </a:lnTo>
                  <a:lnTo>
                    <a:pt x="5275" y="8311"/>
                  </a:lnTo>
                  <a:close/>
                  <a:moveTo>
                    <a:pt x="7441" y="10165"/>
                  </a:moveTo>
                  <a:lnTo>
                    <a:pt x="7406" y="10107"/>
                  </a:lnTo>
                  <a:lnTo>
                    <a:pt x="7369" y="10049"/>
                  </a:lnTo>
                  <a:lnTo>
                    <a:pt x="7332" y="9992"/>
                  </a:lnTo>
                  <a:lnTo>
                    <a:pt x="7295" y="9936"/>
                  </a:lnTo>
                  <a:lnTo>
                    <a:pt x="7257" y="9880"/>
                  </a:lnTo>
                  <a:lnTo>
                    <a:pt x="7218" y="9824"/>
                  </a:lnTo>
                  <a:lnTo>
                    <a:pt x="7177" y="9768"/>
                  </a:lnTo>
                  <a:lnTo>
                    <a:pt x="7137" y="9714"/>
                  </a:lnTo>
                  <a:lnTo>
                    <a:pt x="7096" y="9660"/>
                  </a:lnTo>
                  <a:lnTo>
                    <a:pt x="7053" y="9606"/>
                  </a:lnTo>
                  <a:lnTo>
                    <a:pt x="7009" y="9553"/>
                  </a:lnTo>
                  <a:lnTo>
                    <a:pt x="6965" y="9500"/>
                  </a:lnTo>
                  <a:lnTo>
                    <a:pt x="6919" y="9448"/>
                  </a:lnTo>
                  <a:lnTo>
                    <a:pt x="6873" y="9397"/>
                  </a:lnTo>
                  <a:lnTo>
                    <a:pt x="6824" y="9347"/>
                  </a:lnTo>
                  <a:lnTo>
                    <a:pt x="6776" y="9297"/>
                  </a:lnTo>
                  <a:lnTo>
                    <a:pt x="6718" y="9240"/>
                  </a:lnTo>
                  <a:lnTo>
                    <a:pt x="6658" y="9185"/>
                  </a:lnTo>
                  <a:lnTo>
                    <a:pt x="6598" y="9131"/>
                  </a:lnTo>
                  <a:lnTo>
                    <a:pt x="6538" y="9079"/>
                  </a:lnTo>
                  <a:lnTo>
                    <a:pt x="6475" y="9029"/>
                  </a:lnTo>
                  <a:lnTo>
                    <a:pt x="6412" y="8978"/>
                  </a:lnTo>
                  <a:lnTo>
                    <a:pt x="6348" y="8930"/>
                  </a:lnTo>
                  <a:lnTo>
                    <a:pt x="6284" y="8884"/>
                  </a:lnTo>
                  <a:lnTo>
                    <a:pt x="6220" y="8838"/>
                  </a:lnTo>
                  <a:lnTo>
                    <a:pt x="6153" y="8794"/>
                  </a:lnTo>
                  <a:lnTo>
                    <a:pt x="6087" y="8750"/>
                  </a:lnTo>
                  <a:lnTo>
                    <a:pt x="6021" y="8707"/>
                  </a:lnTo>
                  <a:lnTo>
                    <a:pt x="5953" y="8666"/>
                  </a:lnTo>
                  <a:lnTo>
                    <a:pt x="5885" y="8626"/>
                  </a:lnTo>
                  <a:lnTo>
                    <a:pt x="5816" y="8587"/>
                  </a:lnTo>
                  <a:lnTo>
                    <a:pt x="5748" y="8549"/>
                  </a:lnTo>
                  <a:lnTo>
                    <a:pt x="10542" y="3766"/>
                  </a:lnTo>
                  <a:lnTo>
                    <a:pt x="10613" y="3798"/>
                  </a:lnTo>
                  <a:lnTo>
                    <a:pt x="10683" y="3831"/>
                  </a:lnTo>
                  <a:lnTo>
                    <a:pt x="10752" y="3866"/>
                  </a:lnTo>
                  <a:lnTo>
                    <a:pt x="10821" y="3903"/>
                  </a:lnTo>
                  <a:lnTo>
                    <a:pt x="10889" y="3942"/>
                  </a:lnTo>
                  <a:lnTo>
                    <a:pt x="10958" y="3983"/>
                  </a:lnTo>
                  <a:lnTo>
                    <a:pt x="11025" y="4026"/>
                  </a:lnTo>
                  <a:lnTo>
                    <a:pt x="11091" y="4070"/>
                  </a:lnTo>
                  <a:lnTo>
                    <a:pt x="11157" y="4115"/>
                  </a:lnTo>
                  <a:lnTo>
                    <a:pt x="11222" y="4163"/>
                  </a:lnTo>
                  <a:lnTo>
                    <a:pt x="11287" y="4212"/>
                  </a:lnTo>
                  <a:lnTo>
                    <a:pt x="11351" y="4263"/>
                  </a:lnTo>
                  <a:lnTo>
                    <a:pt x="11413" y="4317"/>
                  </a:lnTo>
                  <a:lnTo>
                    <a:pt x="11476" y="4372"/>
                  </a:lnTo>
                  <a:lnTo>
                    <a:pt x="11537" y="4428"/>
                  </a:lnTo>
                  <a:lnTo>
                    <a:pt x="11597" y="4487"/>
                  </a:lnTo>
                  <a:lnTo>
                    <a:pt x="11648" y="4537"/>
                  </a:lnTo>
                  <a:lnTo>
                    <a:pt x="11696" y="4590"/>
                  </a:lnTo>
                  <a:lnTo>
                    <a:pt x="11743" y="4642"/>
                  </a:lnTo>
                  <a:lnTo>
                    <a:pt x="11790" y="4696"/>
                  </a:lnTo>
                  <a:lnTo>
                    <a:pt x="11835" y="4749"/>
                  </a:lnTo>
                  <a:lnTo>
                    <a:pt x="11878" y="4803"/>
                  </a:lnTo>
                  <a:lnTo>
                    <a:pt x="11919" y="4859"/>
                  </a:lnTo>
                  <a:lnTo>
                    <a:pt x="11961" y="4915"/>
                  </a:lnTo>
                  <a:lnTo>
                    <a:pt x="12000" y="4970"/>
                  </a:lnTo>
                  <a:lnTo>
                    <a:pt x="12038" y="5027"/>
                  </a:lnTo>
                  <a:lnTo>
                    <a:pt x="12075" y="5084"/>
                  </a:lnTo>
                  <a:lnTo>
                    <a:pt x="12110" y="5142"/>
                  </a:lnTo>
                  <a:lnTo>
                    <a:pt x="12145" y="5200"/>
                  </a:lnTo>
                  <a:lnTo>
                    <a:pt x="12178" y="5258"/>
                  </a:lnTo>
                  <a:lnTo>
                    <a:pt x="12210" y="5316"/>
                  </a:lnTo>
                  <a:lnTo>
                    <a:pt x="12241" y="5375"/>
                  </a:lnTo>
                  <a:lnTo>
                    <a:pt x="7441" y="10165"/>
                  </a:lnTo>
                  <a:close/>
                  <a:moveTo>
                    <a:pt x="8055" y="11941"/>
                  </a:moveTo>
                  <a:lnTo>
                    <a:pt x="8045" y="11856"/>
                  </a:lnTo>
                  <a:lnTo>
                    <a:pt x="8035" y="11772"/>
                  </a:lnTo>
                  <a:lnTo>
                    <a:pt x="8022" y="11687"/>
                  </a:lnTo>
                  <a:lnTo>
                    <a:pt x="8008" y="11603"/>
                  </a:lnTo>
                  <a:lnTo>
                    <a:pt x="7991" y="11519"/>
                  </a:lnTo>
                  <a:lnTo>
                    <a:pt x="7973" y="11435"/>
                  </a:lnTo>
                  <a:lnTo>
                    <a:pt x="7953" y="11352"/>
                  </a:lnTo>
                  <a:lnTo>
                    <a:pt x="7931" y="11270"/>
                  </a:lnTo>
                  <a:lnTo>
                    <a:pt x="7907" y="11187"/>
                  </a:lnTo>
                  <a:lnTo>
                    <a:pt x="7882" y="11105"/>
                  </a:lnTo>
                  <a:lnTo>
                    <a:pt x="7854" y="11024"/>
                  </a:lnTo>
                  <a:lnTo>
                    <a:pt x="7825" y="10943"/>
                  </a:lnTo>
                  <a:lnTo>
                    <a:pt x="7795" y="10861"/>
                  </a:lnTo>
                  <a:lnTo>
                    <a:pt x="7763" y="10781"/>
                  </a:lnTo>
                  <a:lnTo>
                    <a:pt x="7729" y="10702"/>
                  </a:lnTo>
                  <a:lnTo>
                    <a:pt x="7693" y="10622"/>
                  </a:lnTo>
                  <a:lnTo>
                    <a:pt x="12448" y="5878"/>
                  </a:lnTo>
                  <a:lnTo>
                    <a:pt x="12475" y="5965"/>
                  </a:lnTo>
                  <a:lnTo>
                    <a:pt x="12499" y="6051"/>
                  </a:lnTo>
                  <a:lnTo>
                    <a:pt x="12519" y="6137"/>
                  </a:lnTo>
                  <a:lnTo>
                    <a:pt x="12537" y="6223"/>
                  </a:lnTo>
                  <a:lnTo>
                    <a:pt x="12553" y="6310"/>
                  </a:lnTo>
                  <a:lnTo>
                    <a:pt x="12566" y="6396"/>
                  </a:lnTo>
                  <a:lnTo>
                    <a:pt x="12576" y="6482"/>
                  </a:lnTo>
                  <a:lnTo>
                    <a:pt x="12583" y="6568"/>
                  </a:lnTo>
                  <a:lnTo>
                    <a:pt x="12588" y="6654"/>
                  </a:lnTo>
                  <a:lnTo>
                    <a:pt x="12591" y="6739"/>
                  </a:lnTo>
                  <a:lnTo>
                    <a:pt x="12591" y="6824"/>
                  </a:lnTo>
                  <a:lnTo>
                    <a:pt x="12588" y="6908"/>
                  </a:lnTo>
                  <a:lnTo>
                    <a:pt x="12582" y="6992"/>
                  </a:lnTo>
                  <a:lnTo>
                    <a:pt x="12574" y="7075"/>
                  </a:lnTo>
                  <a:lnTo>
                    <a:pt x="12563" y="7158"/>
                  </a:lnTo>
                  <a:lnTo>
                    <a:pt x="12549" y="7239"/>
                  </a:lnTo>
                  <a:lnTo>
                    <a:pt x="12533" y="7320"/>
                  </a:lnTo>
                  <a:lnTo>
                    <a:pt x="12513" y="7400"/>
                  </a:lnTo>
                  <a:lnTo>
                    <a:pt x="12492" y="7479"/>
                  </a:lnTo>
                  <a:lnTo>
                    <a:pt x="12467" y="7557"/>
                  </a:lnTo>
                  <a:lnTo>
                    <a:pt x="12439" y="7635"/>
                  </a:lnTo>
                  <a:lnTo>
                    <a:pt x="12409" y="7710"/>
                  </a:lnTo>
                  <a:lnTo>
                    <a:pt x="12376" y="7784"/>
                  </a:lnTo>
                  <a:lnTo>
                    <a:pt x="12340" y="7857"/>
                  </a:lnTo>
                  <a:lnTo>
                    <a:pt x="12302" y="7930"/>
                  </a:lnTo>
                  <a:lnTo>
                    <a:pt x="12260" y="8000"/>
                  </a:lnTo>
                  <a:lnTo>
                    <a:pt x="12216" y="8069"/>
                  </a:lnTo>
                  <a:lnTo>
                    <a:pt x="12169" y="8136"/>
                  </a:lnTo>
                  <a:lnTo>
                    <a:pt x="12120" y="8203"/>
                  </a:lnTo>
                  <a:lnTo>
                    <a:pt x="12066" y="8267"/>
                  </a:lnTo>
                  <a:lnTo>
                    <a:pt x="12011" y="8329"/>
                  </a:lnTo>
                  <a:lnTo>
                    <a:pt x="11953" y="8389"/>
                  </a:lnTo>
                  <a:lnTo>
                    <a:pt x="11947" y="8394"/>
                  </a:lnTo>
                  <a:lnTo>
                    <a:pt x="11940" y="8400"/>
                  </a:lnTo>
                  <a:lnTo>
                    <a:pt x="11948" y="8406"/>
                  </a:lnTo>
                  <a:lnTo>
                    <a:pt x="8060" y="12314"/>
                  </a:lnTo>
                  <a:lnTo>
                    <a:pt x="8061" y="12268"/>
                  </a:lnTo>
                  <a:lnTo>
                    <a:pt x="8061" y="12222"/>
                  </a:lnTo>
                  <a:lnTo>
                    <a:pt x="8062" y="12175"/>
                  </a:lnTo>
                  <a:lnTo>
                    <a:pt x="8062" y="12129"/>
                  </a:lnTo>
                  <a:lnTo>
                    <a:pt x="8062" y="12082"/>
                  </a:lnTo>
                  <a:lnTo>
                    <a:pt x="8061" y="12035"/>
                  </a:lnTo>
                  <a:lnTo>
                    <a:pt x="8059" y="11988"/>
                  </a:lnTo>
                  <a:lnTo>
                    <a:pt x="8055" y="11941"/>
                  </a:lnTo>
                  <a:close/>
                  <a:moveTo>
                    <a:pt x="14785" y="1295"/>
                  </a:moveTo>
                  <a:lnTo>
                    <a:pt x="14707" y="1218"/>
                  </a:lnTo>
                  <a:lnTo>
                    <a:pt x="14626" y="1144"/>
                  </a:lnTo>
                  <a:lnTo>
                    <a:pt x="14546" y="1072"/>
                  </a:lnTo>
                  <a:lnTo>
                    <a:pt x="14463" y="1003"/>
                  </a:lnTo>
                  <a:lnTo>
                    <a:pt x="14379" y="934"/>
                  </a:lnTo>
                  <a:lnTo>
                    <a:pt x="14294" y="869"/>
                  </a:lnTo>
                  <a:lnTo>
                    <a:pt x="14208" y="806"/>
                  </a:lnTo>
                  <a:lnTo>
                    <a:pt x="14119" y="745"/>
                  </a:lnTo>
                  <a:lnTo>
                    <a:pt x="14031" y="685"/>
                  </a:lnTo>
                  <a:lnTo>
                    <a:pt x="13941" y="629"/>
                  </a:lnTo>
                  <a:lnTo>
                    <a:pt x="13851" y="575"/>
                  </a:lnTo>
                  <a:lnTo>
                    <a:pt x="13758" y="523"/>
                  </a:lnTo>
                  <a:lnTo>
                    <a:pt x="13666" y="473"/>
                  </a:lnTo>
                  <a:lnTo>
                    <a:pt x="13572" y="426"/>
                  </a:lnTo>
                  <a:lnTo>
                    <a:pt x="13478" y="380"/>
                  </a:lnTo>
                  <a:lnTo>
                    <a:pt x="13382" y="338"/>
                  </a:lnTo>
                  <a:lnTo>
                    <a:pt x="13286" y="298"/>
                  </a:lnTo>
                  <a:lnTo>
                    <a:pt x="13190" y="260"/>
                  </a:lnTo>
                  <a:lnTo>
                    <a:pt x="13092" y="225"/>
                  </a:lnTo>
                  <a:lnTo>
                    <a:pt x="12995" y="193"/>
                  </a:lnTo>
                  <a:lnTo>
                    <a:pt x="12896" y="162"/>
                  </a:lnTo>
                  <a:lnTo>
                    <a:pt x="12798" y="134"/>
                  </a:lnTo>
                  <a:lnTo>
                    <a:pt x="12698" y="109"/>
                  </a:lnTo>
                  <a:lnTo>
                    <a:pt x="12598" y="86"/>
                  </a:lnTo>
                  <a:lnTo>
                    <a:pt x="12499" y="66"/>
                  </a:lnTo>
                  <a:lnTo>
                    <a:pt x="12398" y="49"/>
                  </a:lnTo>
                  <a:lnTo>
                    <a:pt x="12299" y="34"/>
                  </a:lnTo>
                  <a:lnTo>
                    <a:pt x="12198" y="22"/>
                  </a:lnTo>
                  <a:lnTo>
                    <a:pt x="12097" y="12"/>
                  </a:lnTo>
                  <a:lnTo>
                    <a:pt x="11996" y="5"/>
                  </a:lnTo>
                  <a:lnTo>
                    <a:pt x="11895" y="1"/>
                  </a:lnTo>
                  <a:lnTo>
                    <a:pt x="11795" y="0"/>
                  </a:lnTo>
                  <a:lnTo>
                    <a:pt x="11710" y="1"/>
                  </a:lnTo>
                  <a:lnTo>
                    <a:pt x="11626" y="4"/>
                  </a:lnTo>
                  <a:lnTo>
                    <a:pt x="11542" y="9"/>
                  </a:lnTo>
                  <a:lnTo>
                    <a:pt x="11459" y="16"/>
                  </a:lnTo>
                  <a:lnTo>
                    <a:pt x="11376" y="24"/>
                  </a:lnTo>
                  <a:lnTo>
                    <a:pt x="11294" y="35"/>
                  </a:lnTo>
                  <a:lnTo>
                    <a:pt x="11212" y="47"/>
                  </a:lnTo>
                  <a:lnTo>
                    <a:pt x="11131" y="62"/>
                  </a:lnTo>
                  <a:lnTo>
                    <a:pt x="11051" y="78"/>
                  </a:lnTo>
                  <a:lnTo>
                    <a:pt x="10971" y="96"/>
                  </a:lnTo>
                  <a:lnTo>
                    <a:pt x="10892" y="116"/>
                  </a:lnTo>
                  <a:lnTo>
                    <a:pt x="10814" y="139"/>
                  </a:lnTo>
                  <a:lnTo>
                    <a:pt x="10736" y="162"/>
                  </a:lnTo>
                  <a:lnTo>
                    <a:pt x="10660" y="187"/>
                  </a:lnTo>
                  <a:lnTo>
                    <a:pt x="10584" y="215"/>
                  </a:lnTo>
                  <a:lnTo>
                    <a:pt x="10509" y="243"/>
                  </a:lnTo>
                  <a:lnTo>
                    <a:pt x="10435" y="274"/>
                  </a:lnTo>
                  <a:lnTo>
                    <a:pt x="10361" y="307"/>
                  </a:lnTo>
                  <a:lnTo>
                    <a:pt x="10289" y="341"/>
                  </a:lnTo>
                  <a:lnTo>
                    <a:pt x="10217" y="377"/>
                  </a:lnTo>
                  <a:lnTo>
                    <a:pt x="10147" y="416"/>
                  </a:lnTo>
                  <a:lnTo>
                    <a:pt x="10078" y="455"/>
                  </a:lnTo>
                  <a:lnTo>
                    <a:pt x="10010" y="496"/>
                  </a:lnTo>
                  <a:lnTo>
                    <a:pt x="9943" y="539"/>
                  </a:lnTo>
                  <a:lnTo>
                    <a:pt x="9876" y="583"/>
                  </a:lnTo>
                  <a:lnTo>
                    <a:pt x="9811" y="629"/>
                  </a:lnTo>
                  <a:lnTo>
                    <a:pt x="9748" y="677"/>
                  </a:lnTo>
                  <a:lnTo>
                    <a:pt x="9684" y="727"/>
                  </a:lnTo>
                  <a:lnTo>
                    <a:pt x="9623" y="778"/>
                  </a:lnTo>
                  <a:lnTo>
                    <a:pt x="9562" y="831"/>
                  </a:lnTo>
                  <a:lnTo>
                    <a:pt x="9503" y="885"/>
                  </a:lnTo>
                  <a:lnTo>
                    <a:pt x="9446" y="941"/>
                  </a:lnTo>
                  <a:lnTo>
                    <a:pt x="6997" y="3403"/>
                  </a:lnTo>
                  <a:lnTo>
                    <a:pt x="6986" y="3412"/>
                  </a:lnTo>
                  <a:lnTo>
                    <a:pt x="6974" y="3422"/>
                  </a:lnTo>
                  <a:lnTo>
                    <a:pt x="6969" y="3428"/>
                  </a:lnTo>
                  <a:lnTo>
                    <a:pt x="6964" y="3435"/>
                  </a:lnTo>
                  <a:lnTo>
                    <a:pt x="6965" y="3436"/>
                  </a:lnTo>
                  <a:lnTo>
                    <a:pt x="1769" y="8659"/>
                  </a:lnTo>
                  <a:lnTo>
                    <a:pt x="1747" y="8681"/>
                  </a:lnTo>
                  <a:lnTo>
                    <a:pt x="1725" y="8704"/>
                  </a:lnTo>
                  <a:lnTo>
                    <a:pt x="1704" y="8728"/>
                  </a:lnTo>
                  <a:lnTo>
                    <a:pt x="1683" y="8751"/>
                  </a:lnTo>
                  <a:lnTo>
                    <a:pt x="1642" y="8799"/>
                  </a:lnTo>
                  <a:lnTo>
                    <a:pt x="1602" y="8847"/>
                  </a:lnTo>
                  <a:lnTo>
                    <a:pt x="1564" y="8897"/>
                  </a:lnTo>
                  <a:lnTo>
                    <a:pt x="1528" y="8949"/>
                  </a:lnTo>
                  <a:lnTo>
                    <a:pt x="1494" y="9002"/>
                  </a:lnTo>
                  <a:lnTo>
                    <a:pt x="1461" y="9055"/>
                  </a:lnTo>
                  <a:lnTo>
                    <a:pt x="1429" y="9109"/>
                  </a:lnTo>
                  <a:lnTo>
                    <a:pt x="1400" y="9165"/>
                  </a:lnTo>
                  <a:lnTo>
                    <a:pt x="1372" y="9221"/>
                  </a:lnTo>
                  <a:lnTo>
                    <a:pt x="1347" y="9279"/>
                  </a:lnTo>
                  <a:lnTo>
                    <a:pt x="1322" y="9336"/>
                  </a:lnTo>
                  <a:lnTo>
                    <a:pt x="1300" y="9395"/>
                  </a:lnTo>
                  <a:lnTo>
                    <a:pt x="1279" y="9454"/>
                  </a:lnTo>
                  <a:lnTo>
                    <a:pt x="1260" y="9514"/>
                  </a:lnTo>
                  <a:lnTo>
                    <a:pt x="78" y="13784"/>
                  </a:lnTo>
                  <a:lnTo>
                    <a:pt x="74" y="13803"/>
                  </a:lnTo>
                  <a:lnTo>
                    <a:pt x="65" y="13846"/>
                  </a:lnTo>
                  <a:lnTo>
                    <a:pt x="53" y="13908"/>
                  </a:lnTo>
                  <a:lnTo>
                    <a:pt x="38" y="13984"/>
                  </a:lnTo>
                  <a:lnTo>
                    <a:pt x="31" y="14025"/>
                  </a:lnTo>
                  <a:lnTo>
                    <a:pt x="24" y="14066"/>
                  </a:lnTo>
                  <a:lnTo>
                    <a:pt x="18" y="14109"/>
                  </a:lnTo>
                  <a:lnTo>
                    <a:pt x="12" y="14151"/>
                  </a:lnTo>
                  <a:lnTo>
                    <a:pt x="7" y="14192"/>
                  </a:lnTo>
                  <a:lnTo>
                    <a:pt x="3" y="14231"/>
                  </a:lnTo>
                  <a:lnTo>
                    <a:pt x="1" y="14268"/>
                  </a:lnTo>
                  <a:lnTo>
                    <a:pt x="0" y="14302"/>
                  </a:lnTo>
                  <a:lnTo>
                    <a:pt x="2" y="14392"/>
                  </a:lnTo>
                  <a:lnTo>
                    <a:pt x="9" y="14481"/>
                  </a:lnTo>
                  <a:lnTo>
                    <a:pt x="20" y="14569"/>
                  </a:lnTo>
                  <a:lnTo>
                    <a:pt x="36" y="14656"/>
                  </a:lnTo>
                  <a:lnTo>
                    <a:pt x="55" y="14740"/>
                  </a:lnTo>
                  <a:lnTo>
                    <a:pt x="79" y="14824"/>
                  </a:lnTo>
                  <a:lnTo>
                    <a:pt x="107" y="14906"/>
                  </a:lnTo>
                  <a:lnTo>
                    <a:pt x="139" y="14985"/>
                  </a:lnTo>
                  <a:lnTo>
                    <a:pt x="174" y="15063"/>
                  </a:lnTo>
                  <a:lnTo>
                    <a:pt x="212" y="15139"/>
                  </a:lnTo>
                  <a:lnTo>
                    <a:pt x="256" y="15212"/>
                  </a:lnTo>
                  <a:lnTo>
                    <a:pt x="301" y="15283"/>
                  </a:lnTo>
                  <a:lnTo>
                    <a:pt x="350" y="15352"/>
                  </a:lnTo>
                  <a:lnTo>
                    <a:pt x="402" y="15419"/>
                  </a:lnTo>
                  <a:lnTo>
                    <a:pt x="458" y="15483"/>
                  </a:lnTo>
                  <a:lnTo>
                    <a:pt x="516" y="15543"/>
                  </a:lnTo>
                  <a:lnTo>
                    <a:pt x="577" y="15601"/>
                  </a:lnTo>
                  <a:lnTo>
                    <a:pt x="642" y="15657"/>
                  </a:lnTo>
                  <a:lnTo>
                    <a:pt x="708" y="15709"/>
                  </a:lnTo>
                  <a:lnTo>
                    <a:pt x="778" y="15758"/>
                  </a:lnTo>
                  <a:lnTo>
                    <a:pt x="849" y="15804"/>
                  </a:lnTo>
                  <a:lnTo>
                    <a:pt x="922" y="15846"/>
                  </a:lnTo>
                  <a:lnTo>
                    <a:pt x="999" y="15884"/>
                  </a:lnTo>
                  <a:lnTo>
                    <a:pt x="1076" y="15919"/>
                  </a:lnTo>
                  <a:lnTo>
                    <a:pt x="1157" y="15952"/>
                  </a:lnTo>
                  <a:lnTo>
                    <a:pt x="1238" y="15979"/>
                  </a:lnTo>
                  <a:lnTo>
                    <a:pt x="1323" y="16003"/>
                  </a:lnTo>
                  <a:lnTo>
                    <a:pt x="1407" y="16022"/>
                  </a:lnTo>
                  <a:lnTo>
                    <a:pt x="1495" y="16038"/>
                  </a:lnTo>
                  <a:lnTo>
                    <a:pt x="1582" y="16049"/>
                  </a:lnTo>
                  <a:lnTo>
                    <a:pt x="1672" y="16056"/>
                  </a:lnTo>
                  <a:lnTo>
                    <a:pt x="1763" y="16058"/>
                  </a:lnTo>
                  <a:lnTo>
                    <a:pt x="1801" y="16057"/>
                  </a:lnTo>
                  <a:lnTo>
                    <a:pt x="1843" y="16054"/>
                  </a:lnTo>
                  <a:lnTo>
                    <a:pt x="1887" y="16049"/>
                  </a:lnTo>
                  <a:lnTo>
                    <a:pt x="1933" y="16044"/>
                  </a:lnTo>
                  <a:lnTo>
                    <a:pt x="1981" y="16037"/>
                  </a:lnTo>
                  <a:lnTo>
                    <a:pt x="2028" y="16029"/>
                  </a:lnTo>
                  <a:lnTo>
                    <a:pt x="2075" y="16020"/>
                  </a:lnTo>
                  <a:lnTo>
                    <a:pt x="2122" y="16012"/>
                  </a:lnTo>
                  <a:lnTo>
                    <a:pt x="2205" y="15995"/>
                  </a:lnTo>
                  <a:lnTo>
                    <a:pt x="2275" y="15980"/>
                  </a:lnTo>
                  <a:lnTo>
                    <a:pt x="2324" y="15969"/>
                  </a:lnTo>
                  <a:lnTo>
                    <a:pt x="2345" y="15964"/>
                  </a:lnTo>
                  <a:lnTo>
                    <a:pt x="6609" y="14846"/>
                  </a:lnTo>
                  <a:lnTo>
                    <a:pt x="6669" y="14827"/>
                  </a:lnTo>
                  <a:lnTo>
                    <a:pt x="6729" y="14805"/>
                  </a:lnTo>
                  <a:lnTo>
                    <a:pt x="6788" y="14783"/>
                  </a:lnTo>
                  <a:lnTo>
                    <a:pt x="6845" y="14759"/>
                  </a:lnTo>
                  <a:lnTo>
                    <a:pt x="6903" y="14733"/>
                  </a:lnTo>
                  <a:lnTo>
                    <a:pt x="6960" y="14705"/>
                  </a:lnTo>
                  <a:lnTo>
                    <a:pt x="7015" y="14675"/>
                  </a:lnTo>
                  <a:lnTo>
                    <a:pt x="7070" y="14644"/>
                  </a:lnTo>
                  <a:lnTo>
                    <a:pt x="7123" y="14612"/>
                  </a:lnTo>
                  <a:lnTo>
                    <a:pt x="7175" y="14577"/>
                  </a:lnTo>
                  <a:lnTo>
                    <a:pt x="7227" y="14541"/>
                  </a:lnTo>
                  <a:lnTo>
                    <a:pt x="7277" y="14502"/>
                  </a:lnTo>
                  <a:lnTo>
                    <a:pt x="7326" y="14463"/>
                  </a:lnTo>
                  <a:lnTo>
                    <a:pt x="7375" y="14422"/>
                  </a:lnTo>
                  <a:lnTo>
                    <a:pt x="7421" y="14380"/>
                  </a:lnTo>
                  <a:lnTo>
                    <a:pt x="7466" y="14336"/>
                  </a:lnTo>
                  <a:lnTo>
                    <a:pt x="15143" y="6617"/>
                  </a:lnTo>
                  <a:lnTo>
                    <a:pt x="15270" y="6483"/>
                  </a:lnTo>
                  <a:lnTo>
                    <a:pt x="15387" y="6344"/>
                  </a:lnTo>
                  <a:lnTo>
                    <a:pt x="15495" y="6200"/>
                  </a:lnTo>
                  <a:lnTo>
                    <a:pt x="15594" y="6053"/>
                  </a:lnTo>
                  <a:lnTo>
                    <a:pt x="15685" y="5900"/>
                  </a:lnTo>
                  <a:lnTo>
                    <a:pt x="15766" y="5744"/>
                  </a:lnTo>
                  <a:lnTo>
                    <a:pt x="15837" y="5584"/>
                  </a:lnTo>
                  <a:lnTo>
                    <a:pt x="15901" y="5421"/>
                  </a:lnTo>
                  <a:lnTo>
                    <a:pt x="15955" y="5254"/>
                  </a:lnTo>
                  <a:lnTo>
                    <a:pt x="16000" y="5084"/>
                  </a:lnTo>
                  <a:lnTo>
                    <a:pt x="16037" y="4913"/>
                  </a:lnTo>
                  <a:lnTo>
                    <a:pt x="16065" y="4739"/>
                  </a:lnTo>
                  <a:lnTo>
                    <a:pt x="16083" y="4563"/>
                  </a:lnTo>
                  <a:lnTo>
                    <a:pt x="16093" y="4387"/>
                  </a:lnTo>
                  <a:lnTo>
                    <a:pt x="16094" y="4208"/>
                  </a:lnTo>
                  <a:lnTo>
                    <a:pt x="16087" y="4030"/>
                  </a:lnTo>
                  <a:lnTo>
                    <a:pt x="16070" y="3850"/>
                  </a:lnTo>
                  <a:lnTo>
                    <a:pt x="16045" y="3669"/>
                  </a:lnTo>
                  <a:lnTo>
                    <a:pt x="16011" y="3490"/>
                  </a:lnTo>
                  <a:lnTo>
                    <a:pt x="15968" y="3310"/>
                  </a:lnTo>
                  <a:lnTo>
                    <a:pt x="15917" y="3131"/>
                  </a:lnTo>
                  <a:lnTo>
                    <a:pt x="15857" y="2953"/>
                  </a:lnTo>
                  <a:lnTo>
                    <a:pt x="15788" y="2776"/>
                  </a:lnTo>
                  <a:lnTo>
                    <a:pt x="15711" y="2601"/>
                  </a:lnTo>
                  <a:lnTo>
                    <a:pt x="15625" y="2428"/>
                  </a:lnTo>
                  <a:lnTo>
                    <a:pt x="15531" y="2257"/>
                  </a:lnTo>
                  <a:lnTo>
                    <a:pt x="15428" y="2089"/>
                  </a:lnTo>
                  <a:lnTo>
                    <a:pt x="15316" y="1923"/>
                  </a:lnTo>
                  <a:lnTo>
                    <a:pt x="15196" y="1760"/>
                  </a:lnTo>
                  <a:lnTo>
                    <a:pt x="15067" y="1602"/>
                  </a:lnTo>
                  <a:lnTo>
                    <a:pt x="14930" y="1446"/>
                  </a:lnTo>
                  <a:lnTo>
                    <a:pt x="14785" y="1295"/>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extLst>
      <p:ext uri="{BB962C8B-B14F-4D97-AF65-F5344CB8AC3E}">
        <p14:creationId xmlns:p14="http://schemas.microsoft.com/office/powerpoint/2010/main" val="384641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22" presetClass="entr" presetSubtype="2"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par>
                                <p:cTn id="24" presetID="53"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right)">
                                      <p:cBhvr>
                                        <p:cTn id="43" dur="500"/>
                                        <p:tgtEl>
                                          <p:spTgt spid="62"/>
                                        </p:tgtEl>
                                      </p:cBhvr>
                                    </p:animEffect>
                                  </p:childTnLst>
                                </p:cTn>
                              </p:par>
                              <p:par>
                                <p:cTn id="44" presetID="53" presetClass="entr" presetSubtype="16"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22" presetClass="entr" presetSubtype="2"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right)">
                                      <p:cBhvr>
                                        <p:cTn id="63" dur="500"/>
                                        <p:tgtEl>
                                          <p:spTgt spid="67"/>
                                        </p:tgtEl>
                                      </p:cBhvr>
                                    </p:animEffect>
                                  </p:childTnLst>
                                </p:cTn>
                              </p:par>
                              <p:par>
                                <p:cTn id="64" presetID="53" presetClass="entr" presetSubtype="16"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 calcmode="lin" valueType="num">
                                      <p:cBhvr>
                                        <p:cTn id="66" dur="500" fill="hold"/>
                                        <p:tgtEl>
                                          <p:spTgt spid="73"/>
                                        </p:tgtEl>
                                        <p:attrNameLst>
                                          <p:attrName>ppt_w</p:attrName>
                                        </p:attrNameLst>
                                      </p:cBhvr>
                                      <p:tavLst>
                                        <p:tav tm="0">
                                          <p:val>
                                            <p:fltVal val="0"/>
                                          </p:val>
                                        </p:tav>
                                        <p:tav tm="100000">
                                          <p:val>
                                            <p:strVal val="#ppt_w"/>
                                          </p:val>
                                        </p:tav>
                                      </p:tavLst>
                                    </p:anim>
                                    <p:anim calcmode="lin" valueType="num">
                                      <p:cBhvr>
                                        <p:cTn id="67" dur="500" fill="hold"/>
                                        <p:tgtEl>
                                          <p:spTgt spid="73"/>
                                        </p:tgtEl>
                                        <p:attrNameLst>
                                          <p:attrName>ppt_h</p:attrName>
                                        </p:attrNameLst>
                                      </p:cBhvr>
                                      <p:tavLst>
                                        <p:tav tm="0">
                                          <p:val>
                                            <p:fltVal val="0"/>
                                          </p:val>
                                        </p:tav>
                                        <p:tav tm="100000">
                                          <p:val>
                                            <p:strVal val="#ppt_h"/>
                                          </p:val>
                                        </p:tav>
                                      </p:tavLst>
                                    </p:anim>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85"/>
                                        </p:tgtEl>
                                        <p:attrNameLst>
                                          <p:attrName>style.visibility</p:attrName>
                                        </p:attrNameLst>
                                      </p:cBhvr>
                                      <p:to>
                                        <p:strVal val="visible"/>
                                      </p:to>
                                    </p:set>
                                    <p:anim calcmode="lin" valueType="num">
                                      <p:cBhvr>
                                        <p:cTn id="74" dur="500" fill="hold"/>
                                        <p:tgtEl>
                                          <p:spTgt spid="85"/>
                                        </p:tgtEl>
                                        <p:attrNameLst>
                                          <p:attrName>ppt_w</p:attrName>
                                        </p:attrNameLst>
                                      </p:cBhvr>
                                      <p:tavLst>
                                        <p:tav tm="0">
                                          <p:val>
                                            <p:fltVal val="0"/>
                                          </p:val>
                                        </p:tav>
                                        <p:tav tm="100000">
                                          <p:val>
                                            <p:strVal val="#ppt_w"/>
                                          </p:val>
                                        </p:tav>
                                      </p:tavLst>
                                    </p:anim>
                                    <p:anim calcmode="lin" valueType="num">
                                      <p:cBhvr>
                                        <p:cTn id="75" dur="500" fill="hold"/>
                                        <p:tgtEl>
                                          <p:spTgt spid="85"/>
                                        </p:tgtEl>
                                        <p:attrNameLst>
                                          <p:attrName>ppt_h</p:attrName>
                                        </p:attrNameLst>
                                      </p:cBhvr>
                                      <p:tavLst>
                                        <p:tav tm="0">
                                          <p:val>
                                            <p:fltVal val="0"/>
                                          </p:val>
                                        </p:tav>
                                        <p:tav tm="100000">
                                          <p:val>
                                            <p:strVal val="#ppt_h"/>
                                          </p:val>
                                        </p:tav>
                                      </p:tavLst>
                                    </p:anim>
                                    <p:anim calcmode="lin" valueType="num">
                                      <p:cBhvr>
                                        <p:cTn id="76" dur="500" fill="hold"/>
                                        <p:tgtEl>
                                          <p:spTgt spid="85"/>
                                        </p:tgtEl>
                                        <p:attrNameLst>
                                          <p:attrName>style.rotation</p:attrName>
                                        </p:attrNameLst>
                                      </p:cBhvr>
                                      <p:tavLst>
                                        <p:tav tm="0">
                                          <p:val>
                                            <p:fltVal val="360"/>
                                          </p:val>
                                        </p:tav>
                                        <p:tav tm="100000">
                                          <p:val>
                                            <p:fltVal val="0"/>
                                          </p:val>
                                        </p:tav>
                                      </p:tavLst>
                                    </p:anim>
                                    <p:animEffect transition="in" filter="fade">
                                      <p:cBhvr>
                                        <p:cTn id="7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2" grpId="0" animBg="1"/>
      <p:bldP spid="33" grpId="0" animBg="1"/>
      <p:bldP spid="34" grpId="0" animBg="1"/>
      <p:bldP spid="36" grpId="0"/>
      <p:bldP spid="37" grpId="0"/>
      <p:bldP spid="38" grpId="0"/>
      <p:bldP spid="8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1"/>
          <p:cNvGrpSpPr>
            <a:grpSpLocks/>
          </p:cNvGrpSpPr>
          <p:nvPr/>
        </p:nvGrpSpPr>
        <p:grpSpPr bwMode="auto">
          <a:xfrm>
            <a:off x="381404" y="723593"/>
            <a:ext cx="4954141" cy="1034344"/>
            <a:chOff x="3886200" y="188686"/>
            <a:chExt cx="4699000" cy="979713"/>
          </a:xfrm>
          <a:solidFill>
            <a:schemeClr val="accent2"/>
          </a:solidFill>
        </p:grpSpPr>
        <p:sp>
          <p:nvSpPr>
            <p:cNvPr id="12" name="任意多边形 11"/>
            <p:cNvSpPr/>
            <p:nvPr/>
          </p:nvSpPr>
          <p:spPr>
            <a:xfrm>
              <a:off x="3886200" y="188686"/>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4089400" y="283804"/>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375" dirty="0">
                  <a:latin typeface="方正正中黑简体" panose="02000000000000000000" pitchFamily="2" charset="-122"/>
                  <a:ea typeface="方正正中黑简体" panose="02000000000000000000" pitchFamily="2" charset="-122"/>
                </a:rPr>
                <a:t>目录</a:t>
              </a:r>
              <a:r>
                <a:rPr lang="zh-CN" altLang="en-US" sz="3375" b="1" dirty="0"/>
                <a:t> </a:t>
              </a:r>
              <a:r>
                <a:rPr lang="en-US" altLang="zh-CN" sz="3375" b="1" dirty="0"/>
                <a:t>/</a:t>
              </a:r>
              <a:r>
                <a:rPr lang="en-US" altLang="zh-CN" sz="3200" dirty="0"/>
                <a:t>CONTENTS</a:t>
              </a:r>
              <a:endParaRPr lang="zh-CN" altLang="en-US" sz="3200" dirty="0"/>
            </a:p>
          </p:txBody>
        </p:sp>
      </p:grpSp>
      <p:grpSp>
        <p:nvGrpSpPr>
          <p:cNvPr id="15" name="组合 41"/>
          <p:cNvGrpSpPr>
            <a:grpSpLocks/>
          </p:cNvGrpSpPr>
          <p:nvPr/>
        </p:nvGrpSpPr>
        <p:grpSpPr bwMode="auto">
          <a:xfrm>
            <a:off x="4814401" y="2968333"/>
            <a:ext cx="613818" cy="555771"/>
            <a:chOff x="2727102" y="1805798"/>
            <a:chExt cx="789301" cy="714855"/>
          </a:xfrm>
        </p:grpSpPr>
        <p:grpSp>
          <p:nvGrpSpPr>
            <p:cNvPr id="16" name="组合 35"/>
            <p:cNvGrpSpPr>
              <a:grpSpLocks/>
            </p:cNvGrpSpPr>
            <p:nvPr/>
          </p:nvGrpSpPr>
          <p:grpSpPr bwMode="auto">
            <a:xfrm>
              <a:off x="2727102" y="1809520"/>
              <a:ext cx="789301" cy="711133"/>
              <a:chOff x="3696385" y="1762464"/>
              <a:chExt cx="2543112" cy="2379436"/>
            </a:xfrm>
          </p:grpSpPr>
          <p:sp>
            <p:nvSpPr>
              <p:cNvPr id="18" name="矩形 17"/>
              <p:cNvSpPr/>
              <p:nvPr/>
            </p:nvSpPr>
            <p:spPr>
              <a:xfrm>
                <a:off x="3855008" y="1760639"/>
                <a:ext cx="2379374" cy="2381261"/>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 name="文本框 39"/>
            <p:cNvSpPr txBox="1">
              <a:spLocks noChangeArrowheads="1"/>
            </p:cNvSpPr>
            <p:nvPr/>
          </p:nvSpPr>
          <p:spPr bwMode="auto">
            <a:xfrm>
              <a:off x="2816060" y="1805798"/>
              <a:ext cx="659860"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01</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20" name="组合 42"/>
          <p:cNvGrpSpPr>
            <a:grpSpLocks/>
          </p:cNvGrpSpPr>
          <p:nvPr/>
        </p:nvGrpSpPr>
        <p:grpSpPr bwMode="auto">
          <a:xfrm>
            <a:off x="5703136" y="2970532"/>
            <a:ext cx="3980560" cy="553573"/>
            <a:chOff x="3859762" y="1809521"/>
            <a:chExt cx="5116559" cy="711133"/>
          </a:xfrm>
        </p:grpSpPr>
        <p:grpSp>
          <p:nvGrpSpPr>
            <p:cNvPr id="21" name="组合 36"/>
            <p:cNvGrpSpPr>
              <a:grpSpLocks/>
            </p:cNvGrpSpPr>
            <p:nvPr/>
          </p:nvGrpSpPr>
          <p:grpSpPr bwMode="auto">
            <a:xfrm>
              <a:off x="3859762" y="1809521"/>
              <a:ext cx="5116559" cy="711133"/>
              <a:chOff x="3856314" y="1762464"/>
              <a:chExt cx="2383183" cy="2379436"/>
            </a:xfrm>
          </p:grpSpPr>
          <p:sp>
            <p:nvSpPr>
              <p:cNvPr id="24" name="矩形 23"/>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3" name="矩形 22"/>
            <p:cNvSpPr/>
            <p:nvPr/>
          </p:nvSpPr>
          <p:spPr>
            <a:xfrm>
              <a:off x="4943774" y="1868801"/>
              <a:ext cx="237451" cy="593066"/>
            </a:xfrm>
            <a:prstGeom prst="rect">
              <a:avLst/>
            </a:prstGeom>
          </p:spPr>
          <p:txBody>
            <a:bodyPr wrap="none">
              <a:spAutoFit/>
            </a:bodyPr>
            <a:lstStyle/>
            <a:p>
              <a:endParaRPr lang="zh-CN" altLang="en-US" sz="2400" dirty="0">
                <a:solidFill>
                  <a:schemeClr val="bg1"/>
                </a:solidFill>
                <a:ea typeface="微软雅黑" panose="020B0503020204020204" pitchFamily="34" charset="-122"/>
              </a:endParaRPr>
            </a:p>
          </p:txBody>
        </p:sp>
      </p:grpSp>
      <p:grpSp>
        <p:nvGrpSpPr>
          <p:cNvPr id="58" name="组合 41"/>
          <p:cNvGrpSpPr>
            <a:grpSpLocks/>
          </p:cNvGrpSpPr>
          <p:nvPr/>
        </p:nvGrpSpPr>
        <p:grpSpPr bwMode="auto">
          <a:xfrm>
            <a:off x="4814401" y="3692055"/>
            <a:ext cx="613818" cy="555771"/>
            <a:chOff x="2727102" y="1805798"/>
            <a:chExt cx="789301" cy="714855"/>
          </a:xfrm>
        </p:grpSpPr>
        <p:grpSp>
          <p:nvGrpSpPr>
            <p:cNvPr id="59" name="组合 35"/>
            <p:cNvGrpSpPr>
              <a:grpSpLocks/>
            </p:cNvGrpSpPr>
            <p:nvPr/>
          </p:nvGrpSpPr>
          <p:grpSpPr bwMode="auto">
            <a:xfrm>
              <a:off x="2727102" y="1809520"/>
              <a:ext cx="789301" cy="711133"/>
              <a:chOff x="3696385" y="1762464"/>
              <a:chExt cx="2543112" cy="2379436"/>
            </a:xfrm>
          </p:grpSpPr>
          <p:sp>
            <p:nvSpPr>
              <p:cNvPr id="61" name="矩形 60"/>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0" name="文本框 39"/>
            <p:cNvSpPr txBox="1">
              <a:spLocks noChangeArrowheads="1"/>
            </p:cNvSpPr>
            <p:nvPr/>
          </p:nvSpPr>
          <p:spPr bwMode="auto">
            <a:xfrm>
              <a:off x="2788239" y="1805798"/>
              <a:ext cx="715502"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02</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63" name="组合 42"/>
          <p:cNvGrpSpPr>
            <a:grpSpLocks/>
          </p:cNvGrpSpPr>
          <p:nvPr/>
        </p:nvGrpSpPr>
        <p:grpSpPr bwMode="auto">
          <a:xfrm>
            <a:off x="5703136" y="3694524"/>
            <a:ext cx="3980560" cy="553301"/>
            <a:chOff x="3859762" y="1809870"/>
            <a:chExt cx="5116559" cy="710784"/>
          </a:xfrm>
        </p:grpSpPr>
        <p:grpSp>
          <p:nvGrpSpPr>
            <p:cNvPr id="64" name="组合 36"/>
            <p:cNvGrpSpPr>
              <a:grpSpLocks/>
            </p:cNvGrpSpPr>
            <p:nvPr/>
          </p:nvGrpSpPr>
          <p:grpSpPr bwMode="auto">
            <a:xfrm>
              <a:off x="3859762" y="1809870"/>
              <a:ext cx="5116559" cy="710784"/>
              <a:chOff x="3856314" y="1763631"/>
              <a:chExt cx="2383183" cy="2378269"/>
            </a:xfrm>
          </p:grpSpPr>
          <p:sp>
            <p:nvSpPr>
              <p:cNvPr id="66" name="矩形 65"/>
              <p:cNvSpPr/>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矩形 34"/>
              <p:cNvSpPr/>
              <p:nvPr/>
            </p:nvSpPr>
            <p:spPr>
              <a:xfrm>
                <a:off x="3860011" y="1806103"/>
                <a:ext cx="2379486" cy="1576665"/>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5" name="矩形 64"/>
            <p:cNvSpPr/>
            <p:nvPr/>
          </p:nvSpPr>
          <p:spPr>
            <a:xfrm>
              <a:off x="4119523" y="1880795"/>
              <a:ext cx="4589098" cy="593066"/>
            </a:xfrm>
            <a:prstGeom prst="rect">
              <a:avLst/>
            </a:prstGeom>
          </p:spPr>
          <p:txBody>
            <a:bodyPr wrap="none">
              <a:spAutoFit/>
            </a:bodyPr>
            <a:lstStyle/>
            <a:p>
              <a:r>
                <a:rPr lang="zh-CN" altLang="en-US" sz="2400" dirty="0" smtClean="0">
                  <a:solidFill>
                    <a:schemeClr val="bg1"/>
                  </a:solidFill>
                  <a:ea typeface="微软雅黑" panose="020B0503020204020204" pitchFamily="34" charset="-122"/>
                </a:rPr>
                <a:t>群体行为形成与互动规律</a:t>
              </a:r>
              <a:endParaRPr lang="zh-CN" altLang="en-US" sz="2400" dirty="0">
                <a:solidFill>
                  <a:schemeClr val="bg1"/>
                </a:solidFill>
                <a:ea typeface="微软雅黑" panose="020B0503020204020204" pitchFamily="34" charset="-122"/>
              </a:endParaRPr>
            </a:p>
          </p:txBody>
        </p:sp>
      </p:grpSp>
      <p:grpSp>
        <p:nvGrpSpPr>
          <p:cNvPr id="68" name="组合 41"/>
          <p:cNvGrpSpPr>
            <a:grpSpLocks/>
          </p:cNvGrpSpPr>
          <p:nvPr/>
        </p:nvGrpSpPr>
        <p:grpSpPr bwMode="auto">
          <a:xfrm>
            <a:off x="4814401" y="4434821"/>
            <a:ext cx="613818" cy="555771"/>
            <a:chOff x="2727102" y="1805798"/>
            <a:chExt cx="789301" cy="714855"/>
          </a:xfrm>
        </p:grpSpPr>
        <p:grpSp>
          <p:nvGrpSpPr>
            <p:cNvPr id="69" name="组合 35"/>
            <p:cNvGrpSpPr>
              <a:grpSpLocks/>
            </p:cNvGrpSpPr>
            <p:nvPr/>
          </p:nvGrpSpPr>
          <p:grpSpPr bwMode="auto">
            <a:xfrm>
              <a:off x="2727102" y="1809520"/>
              <a:ext cx="789301" cy="711133"/>
              <a:chOff x="3696385" y="1762464"/>
              <a:chExt cx="2543112" cy="2379436"/>
            </a:xfrm>
          </p:grpSpPr>
          <p:sp>
            <p:nvSpPr>
              <p:cNvPr id="71" name="矩形 70"/>
              <p:cNvSpPr/>
              <p:nvPr/>
            </p:nvSpPr>
            <p:spPr>
              <a:xfrm>
                <a:off x="3855008" y="1760639"/>
                <a:ext cx="2379374" cy="2381261"/>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0" name="文本框 39"/>
            <p:cNvSpPr txBox="1">
              <a:spLocks noChangeArrowheads="1"/>
            </p:cNvSpPr>
            <p:nvPr/>
          </p:nvSpPr>
          <p:spPr bwMode="auto">
            <a:xfrm>
              <a:off x="2781026" y="1805798"/>
              <a:ext cx="729926"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03</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73" name="组合 42"/>
          <p:cNvGrpSpPr>
            <a:grpSpLocks/>
          </p:cNvGrpSpPr>
          <p:nvPr/>
        </p:nvGrpSpPr>
        <p:grpSpPr bwMode="auto">
          <a:xfrm>
            <a:off x="5703136" y="4437291"/>
            <a:ext cx="3980560" cy="553301"/>
            <a:chOff x="3859762" y="1809870"/>
            <a:chExt cx="5116559" cy="710784"/>
          </a:xfrm>
        </p:grpSpPr>
        <p:grpSp>
          <p:nvGrpSpPr>
            <p:cNvPr id="74" name="组合 36"/>
            <p:cNvGrpSpPr>
              <a:grpSpLocks/>
            </p:cNvGrpSpPr>
            <p:nvPr/>
          </p:nvGrpSpPr>
          <p:grpSpPr bwMode="auto">
            <a:xfrm>
              <a:off x="3859762" y="1809870"/>
              <a:ext cx="5116559" cy="710784"/>
              <a:chOff x="3856314" y="1763631"/>
              <a:chExt cx="2383183" cy="2378269"/>
            </a:xfrm>
          </p:grpSpPr>
          <p:sp>
            <p:nvSpPr>
              <p:cNvPr id="76" name="矩形 75"/>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矩形 34"/>
              <p:cNvSpPr/>
              <p:nvPr/>
            </p:nvSpPr>
            <p:spPr>
              <a:xfrm>
                <a:off x="3860011" y="1806103"/>
                <a:ext cx="2379486" cy="1576665"/>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5" name="矩形 74"/>
            <p:cNvSpPr/>
            <p:nvPr/>
          </p:nvSpPr>
          <p:spPr>
            <a:xfrm>
              <a:off x="4119523" y="1893455"/>
              <a:ext cx="4589098" cy="593066"/>
            </a:xfrm>
            <a:prstGeom prst="rect">
              <a:avLst/>
            </a:prstGeom>
          </p:spPr>
          <p:txBody>
            <a:bodyPr wrap="none">
              <a:spAutoFit/>
            </a:bodyPr>
            <a:lstStyle/>
            <a:p>
              <a:r>
                <a:rPr lang="zh-CN" altLang="en-US" sz="2400" dirty="0">
                  <a:solidFill>
                    <a:schemeClr val="bg1"/>
                  </a:solidFill>
                  <a:ea typeface="微软雅黑" panose="020B0503020204020204" pitchFamily="34" charset="-122"/>
                </a:rPr>
                <a:t>内容</a:t>
              </a:r>
              <a:r>
                <a:rPr lang="zh-CN" altLang="en-US" sz="2400" dirty="0" smtClean="0">
                  <a:solidFill>
                    <a:schemeClr val="bg1"/>
                  </a:solidFill>
                  <a:ea typeface="微软雅黑" panose="020B0503020204020204" pitchFamily="34" charset="-122"/>
                </a:rPr>
                <a:t>搜索与社交信息挖掘</a:t>
              </a:r>
              <a:endParaRPr lang="zh-CN" altLang="en-US" sz="2400" dirty="0">
                <a:solidFill>
                  <a:schemeClr val="bg1"/>
                </a:solidFill>
                <a:ea typeface="微软雅黑" panose="020B0503020204020204" pitchFamily="34" charset="-122"/>
              </a:endParaRPr>
            </a:p>
          </p:txBody>
        </p:sp>
      </p:grpSp>
      <p:grpSp>
        <p:nvGrpSpPr>
          <p:cNvPr id="78" name="组合 41"/>
          <p:cNvGrpSpPr>
            <a:grpSpLocks/>
          </p:cNvGrpSpPr>
          <p:nvPr/>
        </p:nvGrpSpPr>
        <p:grpSpPr bwMode="auto">
          <a:xfrm>
            <a:off x="4814401" y="5215679"/>
            <a:ext cx="613818" cy="555771"/>
            <a:chOff x="2727102" y="1805798"/>
            <a:chExt cx="789301" cy="714855"/>
          </a:xfrm>
        </p:grpSpPr>
        <p:grpSp>
          <p:nvGrpSpPr>
            <p:cNvPr id="79" name="组合 35"/>
            <p:cNvGrpSpPr>
              <a:grpSpLocks/>
            </p:cNvGrpSpPr>
            <p:nvPr/>
          </p:nvGrpSpPr>
          <p:grpSpPr bwMode="auto">
            <a:xfrm>
              <a:off x="2727102" y="1809520"/>
              <a:ext cx="789301" cy="711133"/>
              <a:chOff x="3696385" y="1762464"/>
              <a:chExt cx="2543112" cy="2379436"/>
            </a:xfrm>
          </p:grpSpPr>
          <p:sp>
            <p:nvSpPr>
              <p:cNvPr id="81" name="矩形 80"/>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0" name="文本框 39"/>
            <p:cNvSpPr txBox="1">
              <a:spLocks noChangeArrowheads="1"/>
            </p:cNvSpPr>
            <p:nvPr/>
          </p:nvSpPr>
          <p:spPr bwMode="auto">
            <a:xfrm>
              <a:off x="2788239" y="1805798"/>
              <a:ext cx="715502"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04</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83" name="组合 42"/>
          <p:cNvGrpSpPr>
            <a:grpSpLocks/>
          </p:cNvGrpSpPr>
          <p:nvPr/>
        </p:nvGrpSpPr>
        <p:grpSpPr bwMode="auto">
          <a:xfrm>
            <a:off x="5703136" y="5217877"/>
            <a:ext cx="3980560" cy="553573"/>
            <a:chOff x="3859762" y="1809521"/>
            <a:chExt cx="5116559" cy="711133"/>
          </a:xfrm>
        </p:grpSpPr>
        <p:grpSp>
          <p:nvGrpSpPr>
            <p:cNvPr id="84" name="组合 36"/>
            <p:cNvGrpSpPr>
              <a:grpSpLocks/>
            </p:cNvGrpSpPr>
            <p:nvPr/>
          </p:nvGrpSpPr>
          <p:grpSpPr bwMode="auto">
            <a:xfrm>
              <a:off x="3859762" y="1809521"/>
              <a:ext cx="5116559" cy="711133"/>
              <a:chOff x="3856314" y="1762464"/>
              <a:chExt cx="2383183" cy="2379436"/>
            </a:xfrm>
          </p:grpSpPr>
          <p:sp>
            <p:nvSpPr>
              <p:cNvPr id="86" name="矩形 85"/>
              <p:cNvSpPr/>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5" name="矩形 84"/>
            <p:cNvSpPr/>
            <p:nvPr/>
          </p:nvSpPr>
          <p:spPr>
            <a:xfrm>
              <a:off x="4515134" y="1921822"/>
              <a:ext cx="3797874" cy="593066"/>
            </a:xfrm>
            <a:prstGeom prst="rect">
              <a:avLst/>
            </a:prstGeom>
          </p:spPr>
          <p:txBody>
            <a:bodyPr wrap="none">
              <a:spAutoFit/>
            </a:bodyPr>
            <a:lstStyle/>
            <a:p>
              <a:r>
                <a:rPr lang="zh-CN" altLang="en-US" sz="2400" dirty="0">
                  <a:solidFill>
                    <a:schemeClr val="bg1"/>
                  </a:solidFill>
                  <a:ea typeface="微软雅黑" panose="020B0503020204020204" pitchFamily="34" charset="-122"/>
                </a:rPr>
                <a:t>社交</a:t>
              </a:r>
              <a:r>
                <a:rPr lang="zh-CN" altLang="en-US" sz="2400" dirty="0" smtClean="0">
                  <a:solidFill>
                    <a:schemeClr val="bg1"/>
                  </a:solidFill>
                  <a:ea typeface="微软雅黑" panose="020B0503020204020204" pitchFamily="34" charset="-122"/>
                </a:rPr>
                <a:t>网络分析的应用</a:t>
              </a:r>
              <a:endParaRPr lang="zh-CN" altLang="en-US" sz="2400" dirty="0">
                <a:solidFill>
                  <a:schemeClr val="bg1"/>
                </a:solidFill>
                <a:ea typeface="微软雅黑" panose="020B0503020204020204" pitchFamily="34" charset="-122"/>
              </a:endParaRPr>
            </a:p>
          </p:txBody>
        </p:sp>
      </p:grpSp>
      <p:sp>
        <p:nvSpPr>
          <p:cNvPr id="2" name="矩形 1"/>
          <p:cNvSpPr/>
          <p:nvPr/>
        </p:nvSpPr>
        <p:spPr>
          <a:xfrm>
            <a:off x="6238405" y="2999652"/>
            <a:ext cx="2954655" cy="535531"/>
          </a:xfrm>
          <a:prstGeom prst="rect">
            <a:avLst/>
          </a:prstGeom>
        </p:spPr>
        <p:txBody>
          <a:bodyPr wrap="none">
            <a:spAutoFit/>
          </a:bodyPr>
          <a:lstStyle/>
          <a:p>
            <a:pPr lvl="0" algn="ctr" latinLnBrk="1">
              <a:lnSpc>
                <a:spcPct val="120000"/>
              </a:lnSpc>
              <a:defRPr/>
            </a:pPr>
            <a:r>
              <a:rPr kumimoji="1" lang="zh-CN" altLang="en-US" sz="2400" dirty="0">
                <a:solidFill>
                  <a:prstClr val="white"/>
                </a:solidFill>
                <a:latin typeface="方正正中黑简体" panose="02000000000000000000" pitchFamily="2" charset="-122"/>
                <a:ea typeface="方正正中黑简体" panose="02000000000000000000" pitchFamily="2" charset="-122"/>
                <a:cs typeface="+mn-ea"/>
                <a:sym typeface="Arial" panose="020B0604020202020204" pitchFamily="34" charset="0"/>
              </a:rPr>
              <a:t>结构特性与演化机理</a:t>
            </a:r>
            <a:endParaRPr kumimoji="1" lang="en-US" altLang="ko-KR" sz="2400" dirty="0">
              <a:solidFill>
                <a:prstClr val="white"/>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spTree>
    <p:extLst>
      <p:ext uri="{BB962C8B-B14F-4D97-AF65-F5344CB8AC3E}">
        <p14:creationId xmlns:p14="http://schemas.microsoft.com/office/powerpoint/2010/main" val="3693861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ractur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2" presetClass="entr" presetSubtype="8" decel="10000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750" fill="hold"/>
                                        <p:tgtEl>
                                          <p:spTgt spid="15"/>
                                        </p:tgtEl>
                                        <p:attrNameLst>
                                          <p:attrName>ppt_x</p:attrName>
                                        </p:attrNameLst>
                                      </p:cBhvr>
                                      <p:tavLst>
                                        <p:tav tm="0">
                                          <p:val>
                                            <p:strVal val="0-#ppt_w/2"/>
                                          </p:val>
                                        </p:tav>
                                        <p:tav tm="100000">
                                          <p:val>
                                            <p:strVal val="#ppt_x"/>
                                          </p:val>
                                        </p:tav>
                                      </p:tavLst>
                                    </p:anim>
                                    <p:anim calcmode="lin" valueType="num">
                                      <p:cBhvr additive="base">
                                        <p:cTn id="13" dur="750" fill="hold"/>
                                        <p:tgtEl>
                                          <p:spTgt spid="15"/>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750"/>
                                        <p:tgtEl>
                                          <p:spTgt spid="20"/>
                                        </p:tgtEl>
                                      </p:cBhvr>
                                    </p:animEffect>
                                  </p:childTnLst>
                                </p:cTn>
                              </p:par>
                            </p:childTnLst>
                          </p:cTn>
                        </p:par>
                        <p:par>
                          <p:cTn id="17" fill="hold">
                            <p:stCondLst>
                              <p:cond delay="1000"/>
                            </p:stCondLst>
                            <p:childTnLst>
                              <p:par>
                                <p:cTn id="18" presetID="2" presetClass="entr" presetSubtype="8" decel="10000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additive="base">
                                        <p:cTn id="20" dur="750" fill="hold"/>
                                        <p:tgtEl>
                                          <p:spTgt spid="58"/>
                                        </p:tgtEl>
                                        <p:attrNameLst>
                                          <p:attrName>ppt_x</p:attrName>
                                        </p:attrNameLst>
                                      </p:cBhvr>
                                      <p:tavLst>
                                        <p:tav tm="0">
                                          <p:val>
                                            <p:strVal val="0-#ppt_w/2"/>
                                          </p:val>
                                        </p:tav>
                                        <p:tav tm="100000">
                                          <p:val>
                                            <p:strVal val="#ppt_x"/>
                                          </p:val>
                                        </p:tav>
                                      </p:tavLst>
                                    </p:anim>
                                    <p:anim calcmode="lin" valueType="num">
                                      <p:cBhvr additive="base">
                                        <p:cTn id="21" dur="750" fill="hold"/>
                                        <p:tgtEl>
                                          <p:spTgt spid="58"/>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750"/>
                                        <p:tgtEl>
                                          <p:spTgt spid="63"/>
                                        </p:tgtEl>
                                      </p:cBhvr>
                                    </p:animEffect>
                                  </p:childTnLst>
                                </p:cTn>
                              </p:par>
                            </p:childTnLst>
                          </p:cTn>
                        </p:par>
                        <p:par>
                          <p:cTn id="25" fill="hold">
                            <p:stCondLst>
                              <p:cond delay="1750"/>
                            </p:stCondLst>
                            <p:childTnLst>
                              <p:par>
                                <p:cTn id="26" presetID="2" presetClass="entr" presetSubtype="8" decel="100000"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additive="base">
                                        <p:cTn id="28" dur="750" fill="hold"/>
                                        <p:tgtEl>
                                          <p:spTgt spid="68"/>
                                        </p:tgtEl>
                                        <p:attrNameLst>
                                          <p:attrName>ppt_x</p:attrName>
                                        </p:attrNameLst>
                                      </p:cBhvr>
                                      <p:tavLst>
                                        <p:tav tm="0">
                                          <p:val>
                                            <p:strVal val="0-#ppt_w/2"/>
                                          </p:val>
                                        </p:tav>
                                        <p:tav tm="100000">
                                          <p:val>
                                            <p:strVal val="#ppt_x"/>
                                          </p:val>
                                        </p:tav>
                                      </p:tavLst>
                                    </p:anim>
                                    <p:anim calcmode="lin" valueType="num">
                                      <p:cBhvr additive="base">
                                        <p:cTn id="29" dur="750" fill="hold"/>
                                        <p:tgtEl>
                                          <p:spTgt spid="68"/>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750"/>
                                        <p:tgtEl>
                                          <p:spTgt spid="73"/>
                                        </p:tgtEl>
                                      </p:cBhvr>
                                    </p:animEffect>
                                  </p:childTnLst>
                                </p:cTn>
                              </p:par>
                            </p:childTnLst>
                          </p:cTn>
                        </p:par>
                        <p:par>
                          <p:cTn id="33" fill="hold">
                            <p:stCondLst>
                              <p:cond delay="2500"/>
                            </p:stCondLst>
                            <p:childTnLst>
                              <p:par>
                                <p:cTn id="34" presetID="2" presetClass="entr" presetSubtype="8" decel="100000" fill="hold" nodeType="afterEffect">
                                  <p:stCondLst>
                                    <p:cond delay="0"/>
                                  </p:stCondLst>
                                  <p:childTnLst>
                                    <p:set>
                                      <p:cBhvr>
                                        <p:cTn id="35" dur="1" fill="hold">
                                          <p:stCondLst>
                                            <p:cond delay="0"/>
                                          </p:stCondLst>
                                        </p:cTn>
                                        <p:tgtEl>
                                          <p:spTgt spid="78"/>
                                        </p:tgtEl>
                                        <p:attrNameLst>
                                          <p:attrName>style.visibility</p:attrName>
                                        </p:attrNameLst>
                                      </p:cBhvr>
                                      <p:to>
                                        <p:strVal val="visible"/>
                                      </p:to>
                                    </p:set>
                                    <p:anim calcmode="lin" valueType="num">
                                      <p:cBhvr additive="base">
                                        <p:cTn id="36" dur="750" fill="hold"/>
                                        <p:tgtEl>
                                          <p:spTgt spid="78"/>
                                        </p:tgtEl>
                                        <p:attrNameLst>
                                          <p:attrName>ppt_x</p:attrName>
                                        </p:attrNameLst>
                                      </p:cBhvr>
                                      <p:tavLst>
                                        <p:tav tm="0">
                                          <p:val>
                                            <p:strVal val="0-#ppt_w/2"/>
                                          </p:val>
                                        </p:tav>
                                        <p:tav tm="100000">
                                          <p:val>
                                            <p:strVal val="#ppt_x"/>
                                          </p:val>
                                        </p:tav>
                                      </p:tavLst>
                                    </p:anim>
                                    <p:anim calcmode="lin" valueType="num">
                                      <p:cBhvr additive="base">
                                        <p:cTn id="37" dur="750" fill="hold"/>
                                        <p:tgtEl>
                                          <p:spTgt spid="78"/>
                                        </p:tgtEl>
                                        <p:attrNameLst>
                                          <p:attrName>ppt_y</p:attrName>
                                        </p:attrNameLst>
                                      </p:cBhvr>
                                      <p:tavLst>
                                        <p:tav tm="0">
                                          <p:val>
                                            <p:strVal val="#ppt_y"/>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75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5666868" y="1560091"/>
            <a:ext cx="1948377" cy="2108499"/>
            <a:chOff x="5162719" y="1787237"/>
            <a:chExt cx="1948618" cy="2108759"/>
          </a:xfrm>
          <a:solidFill>
            <a:schemeClr val="tx1">
              <a:lumMod val="65000"/>
              <a:lumOff val="35000"/>
            </a:schemeClr>
          </a:solidFill>
        </p:grpSpPr>
        <p:sp>
          <p:nvSpPr>
            <p:cNvPr id="4" name="六边形 3"/>
            <p:cNvSpPr/>
            <p:nvPr/>
          </p:nvSpPr>
          <p:spPr>
            <a:xfrm rot="16200000">
              <a:off x="5019041" y="1956326"/>
              <a:ext cx="2083348" cy="1795991"/>
            </a:xfrm>
            <a:prstGeom prst="hexagon">
              <a:avLst/>
            </a:prstGeom>
            <a:grpFill/>
            <a:ln>
              <a:noFill/>
            </a:ln>
            <a:effectLst>
              <a:outerShdw blurRad="149987" dist="250190" dir="8460000" algn="ctr">
                <a:srgbClr val="000000">
                  <a:alpha val="28000"/>
                </a:srgbClr>
              </a:outerShdw>
            </a:effectLst>
          </p:spPr>
          <p:txBody>
            <a:bodyPr vert="horz" wrap="square" lIns="91429" tIns="45714" rIns="91429" bIns="45714" numCol="1" anchor="t" anchorCtr="0" compatLnSpc="1">
              <a:prstTxWarp prst="textNoShape">
                <a:avLst/>
              </a:prstTxWarp>
            </a:bodyPr>
            <a:lstStyle/>
            <a:p>
              <a:pPr>
                <a:lnSpc>
                  <a:spcPct val="130000"/>
                </a:lnSpc>
              </a:pPr>
              <a:endParaRPr lang="zh-CN" altLang="en-US">
                <a:solidFill>
                  <a:schemeClr val="tx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 name="Freeform 74"/>
            <p:cNvSpPr>
              <a:spLocks/>
            </p:cNvSpPr>
            <p:nvPr/>
          </p:nvSpPr>
          <p:spPr bwMode="auto">
            <a:xfrm>
              <a:off x="6775862" y="1787237"/>
              <a:ext cx="335475" cy="384708"/>
            </a:xfrm>
            <a:custGeom>
              <a:avLst/>
              <a:gdLst>
                <a:gd name="T0" fmla="*/ 0 w 293"/>
                <a:gd name="T1" fmla="*/ 85 h 336"/>
                <a:gd name="T2" fmla="*/ 144 w 293"/>
                <a:gd name="T3" fmla="*/ 0 h 336"/>
                <a:gd name="T4" fmla="*/ 291 w 293"/>
                <a:gd name="T5" fmla="*/ 80 h 336"/>
                <a:gd name="T6" fmla="*/ 293 w 293"/>
                <a:gd name="T7" fmla="*/ 249 h 336"/>
                <a:gd name="T8" fmla="*/ 149 w 293"/>
                <a:gd name="T9" fmla="*/ 336 h 336"/>
                <a:gd name="T10" fmla="*/ 2 w 293"/>
                <a:gd name="T11" fmla="*/ 253 h 336"/>
                <a:gd name="T12" fmla="*/ 0 w 293"/>
                <a:gd name="T13" fmla="*/ 85 h 336"/>
              </a:gdLst>
              <a:ahLst/>
              <a:cxnLst>
                <a:cxn ang="0">
                  <a:pos x="T0" y="T1"/>
                </a:cxn>
                <a:cxn ang="0">
                  <a:pos x="T2" y="T3"/>
                </a:cxn>
                <a:cxn ang="0">
                  <a:pos x="T4" y="T5"/>
                </a:cxn>
                <a:cxn ang="0">
                  <a:pos x="T6" y="T7"/>
                </a:cxn>
                <a:cxn ang="0">
                  <a:pos x="T8" y="T9"/>
                </a:cxn>
                <a:cxn ang="0">
                  <a:pos x="T10" y="T11"/>
                </a:cxn>
                <a:cxn ang="0">
                  <a:pos x="T12" y="T13"/>
                </a:cxn>
              </a:cxnLst>
              <a:rect l="0" t="0" r="r" b="b"/>
              <a:pathLst>
                <a:path w="293" h="336">
                  <a:moveTo>
                    <a:pt x="0" y="85"/>
                  </a:moveTo>
                  <a:lnTo>
                    <a:pt x="144" y="0"/>
                  </a:lnTo>
                  <a:lnTo>
                    <a:pt x="291" y="80"/>
                  </a:lnTo>
                  <a:lnTo>
                    <a:pt x="293" y="249"/>
                  </a:lnTo>
                  <a:lnTo>
                    <a:pt x="149" y="336"/>
                  </a:lnTo>
                  <a:lnTo>
                    <a:pt x="2" y="253"/>
                  </a:lnTo>
                  <a:lnTo>
                    <a:pt x="0" y="85"/>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6" name="组合 5"/>
            <p:cNvGrpSpPr/>
            <p:nvPr/>
          </p:nvGrpSpPr>
          <p:grpSpPr>
            <a:xfrm>
              <a:off x="6837690" y="1874254"/>
              <a:ext cx="209529" cy="186630"/>
              <a:chOff x="10034270" y="674688"/>
              <a:chExt cx="290513" cy="258763"/>
            </a:xfrm>
            <a:grpFill/>
          </p:grpSpPr>
          <p:sp>
            <p:nvSpPr>
              <p:cNvPr id="7" name="Freeform 75"/>
              <p:cNvSpPr>
                <a:spLocks/>
              </p:cNvSpPr>
              <p:nvPr/>
            </p:nvSpPr>
            <p:spPr bwMode="auto">
              <a:xfrm>
                <a:off x="10061258" y="722313"/>
                <a:ext cx="239713" cy="211138"/>
              </a:xfrm>
              <a:custGeom>
                <a:avLst/>
                <a:gdLst>
                  <a:gd name="T0" fmla="*/ 34 w 64"/>
                  <a:gd name="T1" fmla="*/ 1 h 56"/>
                  <a:gd name="T2" fmla="*/ 28 w 64"/>
                  <a:gd name="T3" fmla="*/ 1 h 56"/>
                  <a:gd name="T4" fmla="*/ 3 w 64"/>
                  <a:gd name="T5" fmla="*/ 16 h 56"/>
                  <a:gd name="T6" fmla="*/ 0 w 64"/>
                  <a:gd name="T7" fmla="*/ 21 h 56"/>
                  <a:gd name="T8" fmla="*/ 0 w 64"/>
                  <a:gd name="T9" fmla="*/ 53 h 56"/>
                  <a:gd name="T10" fmla="*/ 4 w 64"/>
                  <a:gd name="T11" fmla="*/ 56 h 56"/>
                  <a:gd name="T12" fmla="*/ 19 w 64"/>
                  <a:gd name="T13" fmla="*/ 56 h 56"/>
                  <a:gd name="T14" fmla="*/ 22 w 64"/>
                  <a:gd name="T15" fmla="*/ 53 h 56"/>
                  <a:gd name="T16" fmla="*/ 22 w 64"/>
                  <a:gd name="T17" fmla="*/ 38 h 56"/>
                  <a:gd name="T18" fmla="*/ 26 w 64"/>
                  <a:gd name="T19" fmla="*/ 35 h 56"/>
                  <a:gd name="T20" fmla="*/ 39 w 64"/>
                  <a:gd name="T21" fmla="*/ 35 h 56"/>
                  <a:gd name="T22" fmla="*/ 42 w 64"/>
                  <a:gd name="T23" fmla="*/ 38 h 56"/>
                  <a:gd name="T24" fmla="*/ 42 w 64"/>
                  <a:gd name="T25" fmla="*/ 53 h 56"/>
                  <a:gd name="T26" fmla="*/ 46 w 64"/>
                  <a:gd name="T27" fmla="*/ 56 h 56"/>
                  <a:gd name="T28" fmla="*/ 60 w 64"/>
                  <a:gd name="T29" fmla="*/ 56 h 56"/>
                  <a:gd name="T30" fmla="*/ 64 w 64"/>
                  <a:gd name="T31" fmla="*/ 53 h 56"/>
                  <a:gd name="T32" fmla="*/ 64 w 64"/>
                  <a:gd name="T33" fmla="*/ 21 h 56"/>
                  <a:gd name="T34" fmla="*/ 61 w 64"/>
                  <a:gd name="T35" fmla="*/ 16 h 56"/>
                  <a:gd name="T36" fmla="*/ 34 w 64"/>
                  <a:gd name="T3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56">
                    <a:moveTo>
                      <a:pt x="34" y="1"/>
                    </a:moveTo>
                    <a:cubicBezTo>
                      <a:pt x="33" y="0"/>
                      <a:pt x="30" y="0"/>
                      <a:pt x="28" y="1"/>
                    </a:cubicBezTo>
                    <a:cubicBezTo>
                      <a:pt x="3" y="16"/>
                      <a:pt x="3" y="16"/>
                      <a:pt x="3" y="16"/>
                    </a:cubicBezTo>
                    <a:cubicBezTo>
                      <a:pt x="2" y="17"/>
                      <a:pt x="0" y="19"/>
                      <a:pt x="0" y="21"/>
                    </a:cubicBezTo>
                    <a:cubicBezTo>
                      <a:pt x="0" y="53"/>
                      <a:pt x="0" y="53"/>
                      <a:pt x="0" y="53"/>
                    </a:cubicBezTo>
                    <a:cubicBezTo>
                      <a:pt x="0" y="54"/>
                      <a:pt x="2" y="56"/>
                      <a:pt x="4" y="56"/>
                    </a:cubicBezTo>
                    <a:cubicBezTo>
                      <a:pt x="19" y="56"/>
                      <a:pt x="19" y="56"/>
                      <a:pt x="19" y="56"/>
                    </a:cubicBezTo>
                    <a:cubicBezTo>
                      <a:pt x="21" y="56"/>
                      <a:pt x="22" y="54"/>
                      <a:pt x="22" y="53"/>
                    </a:cubicBezTo>
                    <a:cubicBezTo>
                      <a:pt x="22" y="38"/>
                      <a:pt x="22" y="38"/>
                      <a:pt x="22" y="38"/>
                    </a:cubicBezTo>
                    <a:cubicBezTo>
                      <a:pt x="22" y="36"/>
                      <a:pt x="24" y="35"/>
                      <a:pt x="26" y="35"/>
                    </a:cubicBezTo>
                    <a:cubicBezTo>
                      <a:pt x="39" y="35"/>
                      <a:pt x="39" y="35"/>
                      <a:pt x="39" y="35"/>
                    </a:cubicBezTo>
                    <a:cubicBezTo>
                      <a:pt x="40" y="35"/>
                      <a:pt x="42" y="36"/>
                      <a:pt x="42" y="38"/>
                    </a:cubicBezTo>
                    <a:cubicBezTo>
                      <a:pt x="42" y="53"/>
                      <a:pt x="42" y="53"/>
                      <a:pt x="42" y="53"/>
                    </a:cubicBezTo>
                    <a:cubicBezTo>
                      <a:pt x="42" y="54"/>
                      <a:pt x="44" y="56"/>
                      <a:pt x="46" y="56"/>
                    </a:cubicBezTo>
                    <a:cubicBezTo>
                      <a:pt x="60" y="56"/>
                      <a:pt x="60" y="56"/>
                      <a:pt x="60" y="56"/>
                    </a:cubicBezTo>
                    <a:cubicBezTo>
                      <a:pt x="62" y="56"/>
                      <a:pt x="64" y="54"/>
                      <a:pt x="64" y="53"/>
                    </a:cubicBezTo>
                    <a:cubicBezTo>
                      <a:pt x="64" y="21"/>
                      <a:pt x="64" y="21"/>
                      <a:pt x="64" y="21"/>
                    </a:cubicBezTo>
                    <a:cubicBezTo>
                      <a:pt x="64" y="19"/>
                      <a:pt x="62" y="17"/>
                      <a:pt x="61" y="16"/>
                    </a:cubicBezTo>
                    <a:lnTo>
                      <a:pt x="34" y="1"/>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8" name="Freeform 76"/>
              <p:cNvSpPr>
                <a:spLocks/>
              </p:cNvSpPr>
              <p:nvPr/>
            </p:nvSpPr>
            <p:spPr bwMode="auto">
              <a:xfrm>
                <a:off x="10034270" y="674688"/>
                <a:ext cx="290513" cy="96838"/>
              </a:xfrm>
              <a:custGeom>
                <a:avLst/>
                <a:gdLst>
                  <a:gd name="T0" fmla="*/ 76 w 77"/>
                  <a:gd name="T1" fmla="*/ 25 h 26"/>
                  <a:gd name="T2" fmla="*/ 72 w 77"/>
                  <a:gd name="T3" fmla="*/ 25 h 26"/>
                  <a:gd name="T4" fmla="*/ 41 w 77"/>
                  <a:gd name="T5" fmla="*/ 7 h 26"/>
                  <a:gd name="T6" fmla="*/ 35 w 77"/>
                  <a:gd name="T7" fmla="*/ 7 h 26"/>
                  <a:gd name="T8" fmla="*/ 5 w 77"/>
                  <a:gd name="T9" fmla="*/ 25 h 26"/>
                  <a:gd name="T10" fmla="*/ 1 w 77"/>
                  <a:gd name="T11" fmla="*/ 25 h 26"/>
                  <a:gd name="T12" fmla="*/ 3 w 77"/>
                  <a:gd name="T13" fmla="*/ 21 h 26"/>
                  <a:gd name="T14" fmla="*/ 35 w 77"/>
                  <a:gd name="T15" fmla="*/ 2 h 26"/>
                  <a:gd name="T16" fmla="*/ 41 w 77"/>
                  <a:gd name="T17" fmla="*/ 1 h 26"/>
                  <a:gd name="T18" fmla="*/ 75 w 77"/>
                  <a:gd name="T19" fmla="*/ 21 h 26"/>
                  <a:gd name="T20" fmla="*/ 76 w 77"/>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6">
                    <a:moveTo>
                      <a:pt x="76" y="25"/>
                    </a:moveTo>
                    <a:cubicBezTo>
                      <a:pt x="76" y="26"/>
                      <a:pt x="74" y="26"/>
                      <a:pt x="72" y="25"/>
                    </a:cubicBezTo>
                    <a:cubicBezTo>
                      <a:pt x="41" y="7"/>
                      <a:pt x="41" y="7"/>
                      <a:pt x="41" y="7"/>
                    </a:cubicBezTo>
                    <a:cubicBezTo>
                      <a:pt x="39" y="6"/>
                      <a:pt x="37" y="6"/>
                      <a:pt x="35" y="7"/>
                    </a:cubicBezTo>
                    <a:cubicBezTo>
                      <a:pt x="5" y="25"/>
                      <a:pt x="5" y="25"/>
                      <a:pt x="5" y="25"/>
                    </a:cubicBezTo>
                    <a:cubicBezTo>
                      <a:pt x="4" y="26"/>
                      <a:pt x="2" y="26"/>
                      <a:pt x="1" y="25"/>
                    </a:cubicBezTo>
                    <a:cubicBezTo>
                      <a:pt x="0" y="24"/>
                      <a:pt x="1" y="22"/>
                      <a:pt x="3" y="21"/>
                    </a:cubicBezTo>
                    <a:cubicBezTo>
                      <a:pt x="35" y="2"/>
                      <a:pt x="35" y="2"/>
                      <a:pt x="35" y="2"/>
                    </a:cubicBezTo>
                    <a:cubicBezTo>
                      <a:pt x="37" y="1"/>
                      <a:pt x="39" y="0"/>
                      <a:pt x="41" y="1"/>
                    </a:cubicBezTo>
                    <a:cubicBezTo>
                      <a:pt x="75" y="21"/>
                      <a:pt x="75" y="21"/>
                      <a:pt x="75" y="21"/>
                    </a:cubicBezTo>
                    <a:cubicBezTo>
                      <a:pt x="76" y="22"/>
                      <a:pt x="77" y="24"/>
                      <a:pt x="76" y="25"/>
                    </a:cubicBez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文本框 23"/>
            <p:cNvSpPr txBox="1"/>
            <p:nvPr/>
          </p:nvSpPr>
          <p:spPr>
            <a:xfrm>
              <a:off x="5733938" y="1817572"/>
              <a:ext cx="732984" cy="828342"/>
            </a:xfrm>
            <a:prstGeom prst="rect">
              <a:avLst/>
            </a:prstGeom>
            <a:noFill/>
            <a:ln>
              <a:noFill/>
            </a:ln>
            <a:effectLst/>
          </p:spPr>
          <p:txBody>
            <a:bodyPr wrap="none" rtlCol="0">
              <a:spAutoFit/>
            </a:bodyPr>
            <a:lstStyle/>
            <a:p>
              <a:pPr>
                <a:lnSpc>
                  <a:spcPct val="130000"/>
                </a:lnSpc>
              </a:pPr>
              <a:r>
                <a:rPr lang="en-US" altLang="zh-CN"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01</a:t>
              </a:r>
              <a:endParaRPr lang="zh-CN" altLang="en-US"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7" name="文本框 26"/>
            <p:cNvSpPr txBox="1"/>
            <p:nvPr/>
          </p:nvSpPr>
          <p:spPr>
            <a:xfrm>
              <a:off x="5433295" y="2486599"/>
              <a:ext cx="1382956" cy="1172774"/>
            </a:xfrm>
            <a:prstGeom prst="rect">
              <a:avLst/>
            </a:prstGeom>
            <a:noFill/>
            <a:ln>
              <a:noFill/>
            </a:ln>
            <a:effectLst/>
          </p:spPr>
          <p:txBody>
            <a:bodyPr wrap="square" rtlCol="0">
              <a:spAutoFit/>
            </a:bodyPr>
            <a:lstStyle/>
            <a:p>
              <a:pPr>
                <a:lnSpc>
                  <a:spcPct val="130000"/>
                </a:lnSpc>
              </a:pPr>
              <a:r>
                <a:rPr lang="zh-CN" altLang="en-US" b="1" dirty="0">
                  <a:solidFill>
                    <a:schemeClr val="bg1"/>
                  </a:solidFill>
                </a:rPr>
                <a:t>基于</a:t>
              </a:r>
              <a:r>
                <a:rPr lang="zh-CN" altLang="en-US" dirty="0">
                  <a:solidFill>
                    <a:schemeClr val="bg1"/>
                  </a:solidFill>
                  <a:latin typeface="SF Orson Casual Heavy" panose="00000400000000000000" pitchFamily="2" charset="0"/>
                  <a:ea typeface="幼圆" panose="02010509060101010101" pitchFamily="49" charset="-122"/>
                  <a:cs typeface="+mn-ea"/>
                </a:rPr>
                <a:t>网络</a:t>
              </a:r>
              <a:r>
                <a:rPr lang="zh-CN" altLang="en-US" b="1" dirty="0">
                  <a:solidFill>
                    <a:schemeClr val="bg1"/>
                  </a:solidFill>
                </a:rPr>
                <a:t>结构的个体影响力计算</a:t>
              </a:r>
              <a:endParaRPr lang="zh-CN" altLang="en-US"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4" name="组合 33"/>
          <p:cNvGrpSpPr/>
          <p:nvPr/>
        </p:nvGrpSpPr>
        <p:grpSpPr>
          <a:xfrm>
            <a:off x="4511799" y="3287776"/>
            <a:ext cx="1989014" cy="2085866"/>
            <a:chOff x="4071454" y="3438963"/>
            <a:chExt cx="1989260" cy="2086124"/>
          </a:xfrm>
          <a:solidFill>
            <a:srgbClr val="0070C0"/>
          </a:solidFill>
        </p:grpSpPr>
        <p:sp>
          <p:nvSpPr>
            <p:cNvPr id="3" name="六边形 2"/>
            <p:cNvSpPr/>
            <p:nvPr/>
          </p:nvSpPr>
          <p:spPr>
            <a:xfrm rot="16200000">
              <a:off x="4121045" y="3585417"/>
              <a:ext cx="2083348" cy="1795991"/>
            </a:xfrm>
            <a:prstGeom prst="hexagon">
              <a:avLst/>
            </a:prstGeom>
            <a:grpFill/>
            <a:ln>
              <a:noFill/>
            </a:ln>
            <a:effectLst>
              <a:outerShdw blurRad="149987" dist="250190" dir="8460000" algn="ctr">
                <a:srgbClr val="000000">
                  <a:alpha val="28000"/>
                </a:srgbClr>
              </a:outerShdw>
            </a:effec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4" name="Freeform 81"/>
            <p:cNvSpPr>
              <a:spLocks/>
            </p:cNvSpPr>
            <p:nvPr/>
          </p:nvSpPr>
          <p:spPr bwMode="auto">
            <a:xfrm>
              <a:off x="4071454" y="3438963"/>
              <a:ext cx="336620" cy="384708"/>
            </a:xfrm>
            <a:custGeom>
              <a:avLst/>
              <a:gdLst>
                <a:gd name="T0" fmla="*/ 0 w 294"/>
                <a:gd name="T1" fmla="*/ 85 h 336"/>
                <a:gd name="T2" fmla="*/ 144 w 294"/>
                <a:gd name="T3" fmla="*/ 0 h 336"/>
                <a:gd name="T4" fmla="*/ 291 w 294"/>
                <a:gd name="T5" fmla="*/ 80 h 336"/>
                <a:gd name="T6" fmla="*/ 294 w 294"/>
                <a:gd name="T7" fmla="*/ 248 h 336"/>
                <a:gd name="T8" fmla="*/ 152 w 294"/>
                <a:gd name="T9" fmla="*/ 336 h 336"/>
                <a:gd name="T10" fmla="*/ 5 w 294"/>
                <a:gd name="T11" fmla="*/ 253 h 336"/>
                <a:gd name="T12" fmla="*/ 0 w 294"/>
                <a:gd name="T13" fmla="*/ 85 h 336"/>
              </a:gdLst>
              <a:ahLst/>
              <a:cxnLst>
                <a:cxn ang="0">
                  <a:pos x="T0" y="T1"/>
                </a:cxn>
                <a:cxn ang="0">
                  <a:pos x="T2" y="T3"/>
                </a:cxn>
                <a:cxn ang="0">
                  <a:pos x="T4" y="T5"/>
                </a:cxn>
                <a:cxn ang="0">
                  <a:pos x="T6" y="T7"/>
                </a:cxn>
                <a:cxn ang="0">
                  <a:pos x="T8" y="T9"/>
                </a:cxn>
                <a:cxn ang="0">
                  <a:pos x="T10" y="T11"/>
                </a:cxn>
                <a:cxn ang="0">
                  <a:pos x="T12" y="T13"/>
                </a:cxn>
              </a:cxnLst>
              <a:rect l="0" t="0" r="r" b="b"/>
              <a:pathLst>
                <a:path w="294" h="336">
                  <a:moveTo>
                    <a:pt x="0" y="85"/>
                  </a:moveTo>
                  <a:lnTo>
                    <a:pt x="144" y="0"/>
                  </a:lnTo>
                  <a:lnTo>
                    <a:pt x="291" y="80"/>
                  </a:lnTo>
                  <a:lnTo>
                    <a:pt x="294" y="248"/>
                  </a:lnTo>
                  <a:lnTo>
                    <a:pt x="152" y="336"/>
                  </a:lnTo>
                  <a:lnTo>
                    <a:pt x="5" y="253"/>
                  </a:lnTo>
                  <a:lnTo>
                    <a:pt x="0" y="85"/>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15" name="组合 14"/>
            <p:cNvGrpSpPr/>
            <p:nvPr/>
          </p:nvGrpSpPr>
          <p:grpSpPr>
            <a:xfrm>
              <a:off x="4136717" y="3566054"/>
              <a:ext cx="206094" cy="127091"/>
              <a:chOff x="6213158" y="2928938"/>
              <a:chExt cx="285750" cy="176213"/>
            </a:xfrm>
            <a:grpFill/>
          </p:grpSpPr>
          <p:sp>
            <p:nvSpPr>
              <p:cNvPr id="16" name="Freeform 82"/>
              <p:cNvSpPr>
                <a:spLocks/>
              </p:cNvSpPr>
              <p:nvPr/>
            </p:nvSpPr>
            <p:spPr bwMode="auto">
              <a:xfrm>
                <a:off x="6227445" y="2928938"/>
                <a:ext cx="255588" cy="71438"/>
              </a:xfrm>
              <a:custGeom>
                <a:avLst/>
                <a:gdLst>
                  <a:gd name="T0" fmla="*/ 39 w 68"/>
                  <a:gd name="T1" fmla="*/ 18 h 19"/>
                  <a:gd name="T2" fmla="*/ 68 w 68"/>
                  <a:gd name="T3" fmla="*/ 1 h 19"/>
                  <a:gd name="T4" fmla="*/ 66 w 68"/>
                  <a:gd name="T5" fmla="*/ 0 h 19"/>
                  <a:gd name="T6" fmla="*/ 3 w 68"/>
                  <a:gd name="T7" fmla="*/ 0 h 19"/>
                  <a:gd name="T8" fmla="*/ 0 w 68"/>
                  <a:gd name="T9" fmla="*/ 1 h 19"/>
                  <a:gd name="T10" fmla="*/ 30 w 68"/>
                  <a:gd name="T11" fmla="*/ 18 h 19"/>
                  <a:gd name="T12" fmla="*/ 39 w 68"/>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68" h="19">
                    <a:moveTo>
                      <a:pt x="39" y="18"/>
                    </a:moveTo>
                    <a:cubicBezTo>
                      <a:pt x="68" y="1"/>
                      <a:pt x="68" y="1"/>
                      <a:pt x="68" y="1"/>
                    </a:cubicBezTo>
                    <a:cubicBezTo>
                      <a:pt x="68" y="0"/>
                      <a:pt x="67" y="0"/>
                      <a:pt x="66" y="0"/>
                    </a:cubicBezTo>
                    <a:cubicBezTo>
                      <a:pt x="3" y="0"/>
                      <a:pt x="3" y="0"/>
                      <a:pt x="3" y="0"/>
                    </a:cubicBezTo>
                    <a:cubicBezTo>
                      <a:pt x="2" y="0"/>
                      <a:pt x="1" y="0"/>
                      <a:pt x="0" y="1"/>
                    </a:cubicBezTo>
                    <a:cubicBezTo>
                      <a:pt x="30" y="18"/>
                      <a:pt x="30" y="18"/>
                      <a:pt x="30" y="18"/>
                    </a:cubicBezTo>
                    <a:cubicBezTo>
                      <a:pt x="32" y="19"/>
                      <a:pt x="36" y="19"/>
                      <a:pt x="39" y="18"/>
                    </a:cubicBez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7" name="Freeform 83"/>
              <p:cNvSpPr>
                <a:spLocks/>
              </p:cNvSpPr>
              <p:nvPr/>
            </p:nvSpPr>
            <p:spPr bwMode="auto">
              <a:xfrm>
                <a:off x="6213158" y="2947988"/>
                <a:ext cx="285750" cy="157163"/>
              </a:xfrm>
              <a:custGeom>
                <a:avLst/>
                <a:gdLst>
                  <a:gd name="T0" fmla="*/ 45 w 76"/>
                  <a:gd name="T1" fmla="*/ 18 h 42"/>
                  <a:gd name="T2" fmla="*/ 38 w 76"/>
                  <a:gd name="T3" fmla="*/ 20 h 42"/>
                  <a:gd name="T4" fmla="*/ 32 w 76"/>
                  <a:gd name="T5" fmla="*/ 18 h 42"/>
                  <a:gd name="T6" fmla="*/ 1 w 76"/>
                  <a:gd name="T7" fmla="*/ 0 h 42"/>
                  <a:gd name="T8" fmla="*/ 0 w 76"/>
                  <a:gd name="T9" fmla="*/ 1 h 42"/>
                  <a:gd name="T10" fmla="*/ 0 w 76"/>
                  <a:gd name="T11" fmla="*/ 38 h 42"/>
                  <a:gd name="T12" fmla="*/ 7 w 76"/>
                  <a:gd name="T13" fmla="*/ 42 h 42"/>
                  <a:gd name="T14" fmla="*/ 70 w 76"/>
                  <a:gd name="T15" fmla="*/ 42 h 42"/>
                  <a:gd name="T16" fmla="*/ 76 w 76"/>
                  <a:gd name="T17" fmla="*/ 38 h 42"/>
                  <a:gd name="T18" fmla="*/ 76 w 76"/>
                  <a:gd name="T19" fmla="*/ 1 h 42"/>
                  <a:gd name="T20" fmla="*/ 76 w 76"/>
                  <a:gd name="T21" fmla="*/ 0 h 42"/>
                  <a:gd name="T22" fmla="*/ 45 w 76"/>
                  <a:gd name="T23"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2">
                    <a:moveTo>
                      <a:pt x="45" y="18"/>
                    </a:moveTo>
                    <a:cubicBezTo>
                      <a:pt x="43" y="19"/>
                      <a:pt x="41" y="20"/>
                      <a:pt x="38" y="20"/>
                    </a:cubicBezTo>
                    <a:cubicBezTo>
                      <a:pt x="36" y="20"/>
                      <a:pt x="34" y="19"/>
                      <a:pt x="32" y="18"/>
                    </a:cubicBezTo>
                    <a:cubicBezTo>
                      <a:pt x="1" y="0"/>
                      <a:pt x="1" y="0"/>
                      <a:pt x="1" y="0"/>
                    </a:cubicBezTo>
                    <a:cubicBezTo>
                      <a:pt x="0" y="1"/>
                      <a:pt x="0" y="1"/>
                      <a:pt x="0" y="1"/>
                    </a:cubicBezTo>
                    <a:cubicBezTo>
                      <a:pt x="0" y="38"/>
                      <a:pt x="0" y="38"/>
                      <a:pt x="0" y="38"/>
                    </a:cubicBezTo>
                    <a:cubicBezTo>
                      <a:pt x="0" y="40"/>
                      <a:pt x="3" y="42"/>
                      <a:pt x="7" y="42"/>
                    </a:cubicBezTo>
                    <a:cubicBezTo>
                      <a:pt x="70" y="42"/>
                      <a:pt x="70" y="42"/>
                      <a:pt x="70" y="42"/>
                    </a:cubicBezTo>
                    <a:cubicBezTo>
                      <a:pt x="73" y="42"/>
                      <a:pt x="76" y="40"/>
                      <a:pt x="76" y="38"/>
                    </a:cubicBezTo>
                    <a:cubicBezTo>
                      <a:pt x="76" y="1"/>
                      <a:pt x="76" y="1"/>
                      <a:pt x="76" y="1"/>
                    </a:cubicBezTo>
                    <a:cubicBezTo>
                      <a:pt x="76" y="1"/>
                      <a:pt x="76" y="0"/>
                      <a:pt x="76" y="0"/>
                    </a:cubicBezTo>
                    <a:lnTo>
                      <a:pt x="45" y="18"/>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6" name="文本框 25"/>
            <p:cNvSpPr txBox="1"/>
            <p:nvPr/>
          </p:nvSpPr>
          <p:spPr>
            <a:xfrm>
              <a:off x="4797827" y="4645360"/>
              <a:ext cx="846042" cy="828342"/>
            </a:xfrm>
            <a:prstGeom prst="rect">
              <a:avLst/>
            </a:prstGeom>
            <a:noFill/>
            <a:ln>
              <a:noFill/>
            </a:ln>
            <a:effectLst/>
          </p:spPr>
          <p:txBody>
            <a:bodyPr wrap="none" rtlCol="0">
              <a:spAutoFit/>
            </a:bodyPr>
            <a:lstStyle/>
            <a:p>
              <a:pPr>
                <a:lnSpc>
                  <a:spcPct val="130000"/>
                </a:lnSpc>
              </a:pPr>
              <a:r>
                <a:rPr lang="en-US" altLang="zh-CN"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02</a:t>
              </a:r>
              <a:endParaRPr lang="zh-CN" altLang="en-US"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文本框 27"/>
            <p:cNvSpPr txBox="1"/>
            <p:nvPr/>
          </p:nvSpPr>
          <p:spPr>
            <a:xfrm>
              <a:off x="4536079" y="3773363"/>
              <a:ext cx="1408876" cy="1172774"/>
            </a:xfrm>
            <a:prstGeom prst="rect">
              <a:avLst/>
            </a:prstGeom>
            <a:noFill/>
            <a:ln>
              <a:noFill/>
            </a:ln>
            <a:effectLst/>
          </p:spPr>
          <p:txBody>
            <a:bodyPr wrap="square" rtlCol="0">
              <a:spAutoFit/>
            </a:bodyPr>
            <a:lstStyle/>
            <a:p>
              <a:pPr>
                <a:lnSpc>
                  <a:spcPct val="130000"/>
                </a:lnSpc>
              </a:pPr>
              <a:r>
                <a:rPr lang="zh-CN" altLang="en-US" b="1" dirty="0" smtClean="0">
                  <a:solidFill>
                    <a:schemeClr val="bg1"/>
                  </a:solidFill>
                </a:rPr>
                <a:t>基于</a:t>
              </a:r>
              <a:r>
                <a:rPr lang="zh-CN" altLang="en-US" dirty="0" smtClean="0">
                  <a:solidFill>
                    <a:schemeClr val="bg1"/>
                  </a:solidFill>
                  <a:latin typeface="SF Orson Casual Heavy" panose="00000400000000000000" pitchFamily="2" charset="0"/>
                  <a:ea typeface="幼圆" panose="02010509060101010101" pitchFamily="49" charset="-122"/>
                  <a:cs typeface="+mn-ea"/>
                </a:rPr>
                <a:t>行为</a:t>
              </a:r>
              <a:r>
                <a:rPr lang="zh-CN" altLang="en-US" b="1" dirty="0" smtClean="0">
                  <a:solidFill>
                    <a:schemeClr val="bg1"/>
                  </a:solidFill>
                </a:rPr>
                <a:t>的</a:t>
              </a:r>
              <a:r>
                <a:rPr lang="zh-CN" altLang="en-US" b="1" dirty="0">
                  <a:solidFill>
                    <a:schemeClr val="bg1"/>
                  </a:solidFill>
                </a:rPr>
                <a:t>个体影响力计算</a:t>
              </a:r>
              <a:endParaRPr lang="zh-CN" altLang="en-US"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5" name="组合 34"/>
          <p:cNvGrpSpPr/>
          <p:nvPr/>
        </p:nvGrpSpPr>
        <p:grpSpPr>
          <a:xfrm>
            <a:off x="6604462" y="3290553"/>
            <a:ext cx="1795769" cy="2446002"/>
            <a:chOff x="6060714" y="3441738"/>
            <a:chExt cx="1795991" cy="2446304"/>
          </a:xfrm>
          <a:solidFill>
            <a:srgbClr val="0070C0"/>
          </a:solidFill>
        </p:grpSpPr>
        <p:sp>
          <p:nvSpPr>
            <p:cNvPr id="2" name="六边形 1"/>
            <p:cNvSpPr/>
            <p:nvPr/>
          </p:nvSpPr>
          <p:spPr>
            <a:xfrm rot="16200000">
              <a:off x="5917036" y="3585416"/>
              <a:ext cx="2083348" cy="1795991"/>
            </a:xfrm>
            <a:prstGeom prst="hexagon">
              <a:avLst/>
            </a:pr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9" name="Freeform 77"/>
            <p:cNvSpPr>
              <a:spLocks/>
            </p:cNvSpPr>
            <p:nvPr/>
          </p:nvSpPr>
          <p:spPr bwMode="auto">
            <a:xfrm>
              <a:off x="6561067" y="5503334"/>
              <a:ext cx="336620" cy="384708"/>
            </a:xfrm>
            <a:custGeom>
              <a:avLst/>
              <a:gdLst>
                <a:gd name="T0" fmla="*/ 0 w 294"/>
                <a:gd name="T1" fmla="*/ 87 h 336"/>
                <a:gd name="T2" fmla="*/ 145 w 294"/>
                <a:gd name="T3" fmla="*/ 0 h 336"/>
                <a:gd name="T4" fmla="*/ 292 w 294"/>
                <a:gd name="T5" fmla="*/ 82 h 336"/>
                <a:gd name="T6" fmla="*/ 294 w 294"/>
                <a:gd name="T7" fmla="*/ 250 h 336"/>
                <a:gd name="T8" fmla="*/ 152 w 294"/>
                <a:gd name="T9" fmla="*/ 336 h 336"/>
                <a:gd name="T10" fmla="*/ 5 w 294"/>
                <a:gd name="T11" fmla="*/ 255 h 336"/>
                <a:gd name="T12" fmla="*/ 0 w 294"/>
                <a:gd name="T13" fmla="*/ 87 h 336"/>
              </a:gdLst>
              <a:ahLst/>
              <a:cxnLst>
                <a:cxn ang="0">
                  <a:pos x="T0" y="T1"/>
                </a:cxn>
                <a:cxn ang="0">
                  <a:pos x="T2" y="T3"/>
                </a:cxn>
                <a:cxn ang="0">
                  <a:pos x="T4" y="T5"/>
                </a:cxn>
                <a:cxn ang="0">
                  <a:pos x="T6" y="T7"/>
                </a:cxn>
                <a:cxn ang="0">
                  <a:pos x="T8" y="T9"/>
                </a:cxn>
                <a:cxn ang="0">
                  <a:pos x="T10" y="T11"/>
                </a:cxn>
                <a:cxn ang="0">
                  <a:pos x="T12" y="T13"/>
                </a:cxn>
              </a:cxnLst>
              <a:rect l="0" t="0" r="r" b="b"/>
              <a:pathLst>
                <a:path w="294" h="336">
                  <a:moveTo>
                    <a:pt x="0" y="87"/>
                  </a:moveTo>
                  <a:lnTo>
                    <a:pt x="145" y="0"/>
                  </a:lnTo>
                  <a:lnTo>
                    <a:pt x="292" y="82"/>
                  </a:lnTo>
                  <a:lnTo>
                    <a:pt x="294" y="250"/>
                  </a:lnTo>
                  <a:lnTo>
                    <a:pt x="152" y="336"/>
                  </a:lnTo>
                  <a:lnTo>
                    <a:pt x="5" y="255"/>
                  </a:lnTo>
                  <a:lnTo>
                    <a:pt x="0" y="87"/>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10" name="组合 9"/>
            <p:cNvGrpSpPr/>
            <p:nvPr/>
          </p:nvGrpSpPr>
          <p:grpSpPr>
            <a:xfrm>
              <a:off x="6610300" y="5594931"/>
              <a:ext cx="227848" cy="238153"/>
              <a:chOff x="9734233" y="5894388"/>
              <a:chExt cx="315912" cy="330200"/>
            </a:xfrm>
            <a:grpFill/>
          </p:grpSpPr>
          <p:sp>
            <p:nvSpPr>
              <p:cNvPr id="11" name="Freeform 78"/>
              <p:cNvSpPr>
                <a:spLocks/>
              </p:cNvSpPr>
              <p:nvPr/>
            </p:nvSpPr>
            <p:spPr bwMode="auto">
              <a:xfrm>
                <a:off x="9734233" y="5916613"/>
                <a:ext cx="282575" cy="307975"/>
              </a:xfrm>
              <a:custGeom>
                <a:avLst/>
                <a:gdLst>
                  <a:gd name="T0" fmla="*/ 59 w 75"/>
                  <a:gd name="T1" fmla="*/ 44 h 82"/>
                  <a:gd name="T2" fmla="*/ 38 w 75"/>
                  <a:gd name="T3" fmla="*/ 40 h 82"/>
                  <a:gd name="T4" fmla="*/ 35 w 75"/>
                  <a:gd name="T5" fmla="*/ 18 h 82"/>
                  <a:gd name="T6" fmla="*/ 20 w 75"/>
                  <a:gd name="T7" fmla="*/ 0 h 82"/>
                  <a:gd name="T8" fmla="*/ 28 w 75"/>
                  <a:gd name="T9" fmla="*/ 49 h 82"/>
                  <a:gd name="T10" fmla="*/ 75 w 75"/>
                  <a:gd name="T11" fmla="*/ 63 h 82"/>
                  <a:gd name="T12" fmla="*/ 59 w 75"/>
                  <a:gd name="T13" fmla="*/ 44 h 82"/>
                </a:gdLst>
                <a:ahLst/>
                <a:cxnLst>
                  <a:cxn ang="0">
                    <a:pos x="T0" y="T1"/>
                  </a:cxn>
                  <a:cxn ang="0">
                    <a:pos x="T2" y="T3"/>
                  </a:cxn>
                  <a:cxn ang="0">
                    <a:pos x="T4" y="T5"/>
                  </a:cxn>
                  <a:cxn ang="0">
                    <a:pos x="T6" y="T7"/>
                  </a:cxn>
                  <a:cxn ang="0">
                    <a:pos x="T8" y="T9"/>
                  </a:cxn>
                  <a:cxn ang="0">
                    <a:pos x="T10" y="T11"/>
                  </a:cxn>
                  <a:cxn ang="0">
                    <a:pos x="T12" y="T13"/>
                  </a:cxn>
                </a:cxnLst>
                <a:rect l="0" t="0" r="r" b="b"/>
                <a:pathLst>
                  <a:path w="75" h="82">
                    <a:moveTo>
                      <a:pt x="59" y="44"/>
                    </a:moveTo>
                    <a:cubicBezTo>
                      <a:pt x="59" y="44"/>
                      <a:pt x="53" y="55"/>
                      <a:pt x="38" y="40"/>
                    </a:cubicBezTo>
                    <a:cubicBezTo>
                      <a:pt x="23" y="23"/>
                      <a:pt x="35" y="18"/>
                      <a:pt x="35" y="18"/>
                    </a:cubicBezTo>
                    <a:cubicBezTo>
                      <a:pt x="20" y="0"/>
                      <a:pt x="20" y="0"/>
                      <a:pt x="20" y="0"/>
                    </a:cubicBezTo>
                    <a:cubicBezTo>
                      <a:pt x="20" y="0"/>
                      <a:pt x="0" y="18"/>
                      <a:pt x="28" y="49"/>
                    </a:cubicBezTo>
                    <a:cubicBezTo>
                      <a:pt x="58" y="82"/>
                      <a:pt x="75" y="63"/>
                      <a:pt x="75" y="63"/>
                    </a:cubicBezTo>
                    <a:lnTo>
                      <a:pt x="59" y="44"/>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2" name="Freeform 79"/>
              <p:cNvSpPr>
                <a:spLocks/>
              </p:cNvSpPr>
              <p:nvPr/>
            </p:nvSpPr>
            <p:spPr bwMode="auto">
              <a:xfrm>
                <a:off x="9970770" y="6059488"/>
                <a:ext cx="79375" cy="87313"/>
              </a:xfrm>
              <a:custGeom>
                <a:avLst/>
                <a:gdLst>
                  <a:gd name="T0" fmla="*/ 50 w 50"/>
                  <a:gd name="T1" fmla="*/ 45 h 55"/>
                  <a:gd name="T2" fmla="*/ 38 w 50"/>
                  <a:gd name="T3" fmla="*/ 55 h 55"/>
                  <a:gd name="T4" fmla="*/ 0 w 50"/>
                  <a:gd name="T5" fmla="*/ 10 h 55"/>
                  <a:gd name="T6" fmla="*/ 10 w 50"/>
                  <a:gd name="T7" fmla="*/ 0 h 55"/>
                  <a:gd name="T8" fmla="*/ 50 w 50"/>
                  <a:gd name="T9" fmla="*/ 45 h 55"/>
                </a:gdLst>
                <a:ahLst/>
                <a:cxnLst>
                  <a:cxn ang="0">
                    <a:pos x="T0" y="T1"/>
                  </a:cxn>
                  <a:cxn ang="0">
                    <a:pos x="T2" y="T3"/>
                  </a:cxn>
                  <a:cxn ang="0">
                    <a:pos x="T4" y="T5"/>
                  </a:cxn>
                  <a:cxn ang="0">
                    <a:pos x="T6" y="T7"/>
                  </a:cxn>
                  <a:cxn ang="0">
                    <a:pos x="T8" y="T9"/>
                  </a:cxn>
                </a:cxnLst>
                <a:rect l="0" t="0" r="r" b="b"/>
                <a:pathLst>
                  <a:path w="50" h="55">
                    <a:moveTo>
                      <a:pt x="50" y="45"/>
                    </a:moveTo>
                    <a:lnTo>
                      <a:pt x="38" y="55"/>
                    </a:lnTo>
                    <a:lnTo>
                      <a:pt x="0" y="10"/>
                    </a:lnTo>
                    <a:lnTo>
                      <a:pt x="10" y="0"/>
                    </a:lnTo>
                    <a:lnTo>
                      <a:pt x="50" y="45"/>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3" name="Freeform 80"/>
              <p:cNvSpPr>
                <a:spLocks/>
              </p:cNvSpPr>
              <p:nvPr/>
            </p:nvSpPr>
            <p:spPr bwMode="auto">
              <a:xfrm>
                <a:off x="9819958" y="5894388"/>
                <a:ext cx="76200" cy="82550"/>
              </a:xfrm>
              <a:custGeom>
                <a:avLst/>
                <a:gdLst>
                  <a:gd name="T0" fmla="*/ 48 w 48"/>
                  <a:gd name="T1" fmla="*/ 43 h 52"/>
                  <a:gd name="T2" fmla="*/ 38 w 48"/>
                  <a:gd name="T3" fmla="*/ 52 h 52"/>
                  <a:gd name="T4" fmla="*/ 0 w 48"/>
                  <a:gd name="T5" fmla="*/ 9 h 52"/>
                  <a:gd name="T6" fmla="*/ 10 w 48"/>
                  <a:gd name="T7" fmla="*/ 0 h 52"/>
                  <a:gd name="T8" fmla="*/ 48 w 48"/>
                  <a:gd name="T9" fmla="*/ 43 h 52"/>
                </a:gdLst>
                <a:ahLst/>
                <a:cxnLst>
                  <a:cxn ang="0">
                    <a:pos x="T0" y="T1"/>
                  </a:cxn>
                  <a:cxn ang="0">
                    <a:pos x="T2" y="T3"/>
                  </a:cxn>
                  <a:cxn ang="0">
                    <a:pos x="T4" y="T5"/>
                  </a:cxn>
                  <a:cxn ang="0">
                    <a:pos x="T6" y="T7"/>
                  </a:cxn>
                  <a:cxn ang="0">
                    <a:pos x="T8" y="T9"/>
                  </a:cxn>
                </a:cxnLst>
                <a:rect l="0" t="0" r="r" b="b"/>
                <a:pathLst>
                  <a:path w="48" h="52">
                    <a:moveTo>
                      <a:pt x="48" y="43"/>
                    </a:moveTo>
                    <a:lnTo>
                      <a:pt x="38" y="52"/>
                    </a:lnTo>
                    <a:lnTo>
                      <a:pt x="0" y="9"/>
                    </a:lnTo>
                    <a:lnTo>
                      <a:pt x="10" y="0"/>
                    </a:lnTo>
                    <a:lnTo>
                      <a:pt x="48" y="43"/>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5" name="文本框 24"/>
            <p:cNvSpPr txBox="1"/>
            <p:nvPr/>
          </p:nvSpPr>
          <p:spPr>
            <a:xfrm>
              <a:off x="6572692" y="4645360"/>
              <a:ext cx="866050" cy="828342"/>
            </a:xfrm>
            <a:prstGeom prst="rect">
              <a:avLst/>
            </a:prstGeom>
            <a:noFill/>
            <a:ln>
              <a:noFill/>
            </a:ln>
            <a:effectLst/>
          </p:spPr>
          <p:txBody>
            <a:bodyPr wrap="none" rtlCol="0">
              <a:spAutoFit/>
            </a:bodyPr>
            <a:lstStyle/>
            <a:p>
              <a:pPr>
                <a:lnSpc>
                  <a:spcPct val="130000"/>
                </a:lnSpc>
              </a:pPr>
              <a:r>
                <a:rPr lang="en-US" altLang="zh-CN"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03</a:t>
              </a:r>
              <a:endParaRPr lang="zh-CN" altLang="en-US"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文本框 28"/>
            <p:cNvSpPr txBox="1"/>
            <p:nvPr/>
          </p:nvSpPr>
          <p:spPr>
            <a:xfrm>
              <a:off x="6376489" y="3736317"/>
              <a:ext cx="1264131" cy="1172774"/>
            </a:xfrm>
            <a:prstGeom prst="rect">
              <a:avLst/>
            </a:prstGeom>
            <a:noFill/>
            <a:ln>
              <a:noFill/>
            </a:ln>
            <a:effectLst/>
          </p:spPr>
          <p:txBody>
            <a:bodyPr wrap="square" rtlCol="0">
              <a:spAutoFit/>
            </a:bodyPr>
            <a:lstStyle/>
            <a:p>
              <a:pPr>
                <a:lnSpc>
                  <a:spcPct val="130000"/>
                </a:lnSpc>
              </a:pPr>
              <a:r>
                <a:rPr lang="zh-CN" altLang="en-US" smtClean="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基于话题的个体影响力计算</a:t>
              </a:r>
              <a:endParaRPr lang="zh-CN" altLang="en-US"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2" name="TextBox 20"/>
          <p:cNvSpPr txBox="1"/>
          <p:nvPr/>
        </p:nvSpPr>
        <p:spPr bwMode="auto">
          <a:xfrm>
            <a:off x="1603488" y="1990045"/>
            <a:ext cx="3754478" cy="1217652"/>
          </a:xfrm>
          <a:prstGeom prst="rect">
            <a:avLst/>
          </a:prstGeom>
          <a:noFill/>
        </p:spPr>
        <p:txBody>
          <a:bodyPr vert="horz" wrap="square" lIns="96405" tIns="48202" rIns="96405" bIns="48202"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a:t>基于社交网络的图结构特性，有几个指标用来衡量网络中节点的中心度，即节点的影响力</a:t>
            </a:r>
            <a:r>
              <a:rPr lang="zh-CN" altLang="en-US" sz="1400" dirty="0" smtClean="0"/>
              <a:t>。有度中心度、接近中心度、介数、</a:t>
            </a:r>
            <a:r>
              <a:rPr lang="en-US" altLang="zh-CN" sz="1400" dirty="0" smtClean="0"/>
              <a:t>PageRank </a:t>
            </a:r>
            <a:r>
              <a:rPr lang="zh-CN" altLang="en-US" sz="1400" dirty="0"/>
              <a:t>中心度等度量方法。</a:t>
            </a:r>
            <a:endParaRPr lang="zh-CN" altLang="en-US" sz="1400"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7" name="TextBox 20"/>
          <p:cNvSpPr txBox="1"/>
          <p:nvPr/>
        </p:nvSpPr>
        <p:spPr bwMode="auto">
          <a:xfrm>
            <a:off x="811225" y="4558490"/>
            <a:ext cx="3754478" cy="1467657"/>
          </a:xfrm>
          <a:prstGeom prst="rect">
            <a:avLst/>
          </a:prstGeom>
          <a:noFill/>
        </p:spPr>
        <p:txBody>
          <a:bodyPr vert="horz" wrap="square" lIns="96405" tIns="48202" rIns="96405" bIns="48202"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a:t>社交网络中用户的行为决定用户的影响力，以微博为例，用户主要表现的行为是评论、转发、回复、点赞、复制、阅读等等，基于这些行为特征构建多种网络关系图，可通过随机游走等方法发现网络中的影响力个体。</a:t>
            </a:r>
            <a:endParaRPr lang="zh-CN" altLang="en-US" sz="1400"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9" name="TextBox 20"/>
          <p:cNvSpPr txBox="1"/>
          <p:nvPr/>
        </p:nvSpPr>
        <p:spPr bwMode="auto">
          <a:xfrm>
            <a:off x="8666658" y="3921074"/>
            <a:ext cx="3754478" cy="907504"/>
          </a:xfrm>
          <a:prstGeom prst="rect">
            <a:avLst/>
          </a:prstGeom>
          <a:noFill/>
        </p:spPr>
        <p:txBody>
          <a:bodyPr vert="horz" wrap="square" lIns="96405" tIns="48202" rIns="96405" bIns="48202"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a:t>在社交网络中用户在不同话题下的影响力不同，可以根据用户的关注网络和用户兴趣相似性来计算用户在每个话题上的影响力。</a:t>
            </a:r>
            <a:endParaRPr lang="zh-CN" altLang="en-US" sz="1400"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52" name="组合 51"/>
          <p:cNvGrpSpPr/>
          <p:nvPr/>
        </p:nvGrpSpPr>
        <p:grpSpPr>
          <a:xfrm>
            <a:off x="-23476" y="-94997"/>
            <a:ext cx="12892377" cy="7340492"/>
            <a:chOff x="-23476" y="-94997"/>
            <a:chExt cx="12892377" cy="7340492"/>
          </a:xfrm>
        </p:grpSpPr>
        <p:sp>
          <p:nvSpPr>
            <p:cNvPr id="53" name="矩形 52"/>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4" name="组合 53"/>
            <p:cNvGrpSpPr/>
            <p:nvPr/>
          </p:nvGrpSpPr>
          <p:grpSpPr>
            <a:xfrm>
              <a:off x="-23476" y="-94997"/>
              <a:ext cx="12880639" cy="1545345"/>
              <a:chOff x="-23476" y="-94997"/>
              <a:chExt cx="12880639" cy="1545345"/>
            </a:xfrm>
          </p:grpSpPr>
          <p:sp>
            <p:nvSpPr>
              <p:cNvPr id="55" name="矩形 54"/>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矩形 55"/>
              <p:cNvSpPr/>
              <p:nvPr/>
            </p:nvSpPr>
            <p:spPr>
              <a:xfrm>
                <a:off x="10705746" y="0"/>
                <a:ext cx="215141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dirty="0" smtClean="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个体影响力分析</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8460106" y="-94997"/>
                <a:ext cx="224564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社交网络情感分析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7778825" y="8353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0" name="Rectangle 4"/>
              <p:cNvSpPr txBox="1">
                <a:spLocks noChangeArrowheads="1"/>
              </p:cNvSpPr>
              <p:nvPr/>
            </p:nvSpPr>
            <p:spPr bwMode="auto">
              <a:xfrm>
                <a:off x="654919" y="-94997"/>
                <a:ext cx="3109366"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atinLnBrk="1">
                  <a:lnSpc>
                    <a:spcPct val="120000"/>
                  </a:lnSpc>
                  <a:defRPr/>
                </a:pPr>
                <a:r>
                  <a:rPr kumimoji="1" lang="zh-CN" altLang="en-US">
                    <a:latin typeface="方正正中黑简体" panose="02000000000000000000" pitchFamily="2" charset="-122"/>
                    <a:ea typeface="方正正中黑简体" panose="02000000000000000000" pitchFamily="2" charset="-122"/>
                    <a:cs typeface="+mn-ea"/>
                    <a:sym typeface="Arial" panose="020B0604020202020204" pitchFamily="34" charset="0"/>
                  </a:rPr>
                  <a:t>群体行为形成与互动规律</a:t>
                </a:r>
                <a:endParaRPr kumimoji="1" lang="en-US" altLang="ko-KR" dirty="0">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sp>
            <p:nvSpPr>
              <p:cNvPr id="61" name="Rectangle 4"/>
              <p:cNvSpPr txBox="1">
                <a:spLocks noChangeArrowheads="1"/>
              </p:cNvSpPr>
              <p:nvPr/>
            </p:nvSpPr>
            <p:spPr bwMode="auto">
              <a:xfrm>
                <a:off x="6416843" y="-42490"/>
                <a:ext cx="2043263" cy="509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mtClean="0">
                    <a:latin typeface="SF Orson Casual Heavy" panose="00000400000000000000" pitchFamily="2" charset="0"/>
                    <a:ea typeface="幼圆" panose="02010509060101010101" pitchFamily="49" charset="-122"/>
                    <a:sym typeface="SF Orson Casual Heavy" panose="00000400000000000000" pitchFamily="2" charset="0"/>
                  </a:rPr>
                  <a:t>用户行为分析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9" name="文本框 18"/>
          <p:cNvSpPr txBox="1"/>
          <p:nvPr/>
        </p:nvSpPr>
        <p:spPr>
          <a:xfrm>
            <a:off x="8424461" y="886321"/>
            <a:ext cx="3908302" cy="1200329"/>
          </a:xfrm>
          <a:prstGeom prst="rect">
            <a:avLst/>
          </a:prstGeom>
          <a:noFill/>
        </p:spPr>
        <p:txBody>
          <a:bodyPr wrap="square" rtlCol="0">
            <a:spAutoFit/>
          </a:bodyPr>
          <a:lstStyle/>
          <a:p>
            <a:r>
              <a:rPr lang="zh-CN" altLang="en-US" dirty="0"/>
              <a:t>发现社交网络中的有影响力的个体是社交网络研究中非常重要的研究分支，而且其有着重要的应用价值。例如微博营销，谣言检测，舆情管理等等。</a:t>
            </a:r>
            <a:endParaRPr kumimoji="1" lang="zh-CN" altLang="en-US" dirty="0"/>
          </a:p>
        </p:txBody>
      </p:sp>
    </p:spTree>
    <p:extLst>
      <p:ext uri="{BB962C8B-B14F-4D97-AF65-F5344CB8AC3E}">
        <p14:creationId xmlns:p14="http://schemas.microsoft.com/office/powerpoint/2010/main" val="216694187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250" fill="hold"/>
                                        <p:tgtEl>
                                          <p:spTgt spid="36"/>
                                        </p:tgtEl>
                                        <p:attrNameLst>
                                          <p:attrName>ppt_w</p:attrName>
                                        </p:attrNameLst>
                                      </p:cBhvr>
                                      <p:tavLst>
                                        <p:tav tm="0">
                                          <p:val>
                                            <p:fltVal val="0"/>
                                          </p:val>
                                        </p:tav>
                                        <p:tav tm="100000">
                                          <p:val>
                                            <p:strVal val="#ppt_w"/>
                                          </p:val>
                                        </p:tav>
                                      </p:tavLst>
                                    </p:anim>
                                    <p:anim calcmode="lin" valueType="num">
                                      <p:cBhvr>
                                        <p:cTn id="8" dur="250" fill="hold"/>
                                        <p:tgtEl>
                                          <p:spTgt spid="36"/>
                                        </p:tgtEl>
                                        <p:attrNameLst>
                                          <p:attrName>ppt_h</p:attrName>
                                        </p:attrNameLst>
                                      </p:cBhvr>
                                      <p:tavLst>
                                        <p:tav tm="0">
                                          <p:val>
                                            <p:fltVal val="0"/>
                                          </p:val>
                                        </p:tav>
                                        <p:tav tm="100000">
                                          <p:val>
                                            <p:strVal val="#ppt_h"/>
                                          </p:val>
                                        </p:tav>
                                      </p:tavLst>
                                    </p:anim>
                                    <p:anim calcmode="lin" valueType="num">
                                      <p:cBhvr>
                                        <p:cTn id="9" dur="250" fill="hold"/>
                                        <p:tgtEl>
                                          <p:spTgt spid="36"/>
                                        </p:tgtEl>
                                        <p:attrNameLst>
                                          <p:attrName>style.rotation</p:attrName>
                                        </p:attrNameLst>
                                      </p:cBhvr>
                                      <p:tavLst>
                                        <p:tav tm="0">
                                          <p:val>
                                            <p:fltVal val="90"/>
                                          </p:val>
                                        </p:tav>
                                        <p:tav tm="100000">
                                          <p:val>
                                            <p:fltVal val="0"/>
                                          </p:val>
                                        </p:tav>
                                      </p:tavLst>
                                    </p:anim>
                                    <p:animEffect transition="in" filter="fade">
                                      <p:cBhvr>
                                        <p:cTn id="10" dur="25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p:cTn id="15" dur="250" fill="hold"/>
                                        <p:tgtEl>
                                          <p:spTgt spid="34"/>
                                        </p:tgtEl>
                                        <p:attrNameLst>
                                          <p:attrName>ppt_w</p:attrName>
                                        </p:attrNameLst>
                                      </p:cBhvr>
                                      <p:tavLst>
                                        <p:tav tm="0">
                                          <p:val>
                                            <p:fltVal val="0"/>
                                          </p:val>
                                        </p:tav>
                                        <p:tav tm="100000">
                                          <p:val>
                                            <p:strVal val="#ppt_w"/>
                                          </p:val>
                                        </p:tav>
                                      </p:tavLst>
                                    </p:anim>
                                    <p:anim calcmode="lin" valueType="num">
                                      <p:cBhvr>
                                        <p:cTn id="16" dur="250" fill="hold"/>
                                        <p:tgtEl>
                                          <p:spTgt spid="34"/>
                                        </p:tgtEl>
                                        <p:attrNameLst>
                                          <p:attrName>ppt_h</p:attrName>
                                        </p:attrNameLst>
                                      </p:cBhvr>
                                      <p:tavLst>
                                        <p:tav tm="0">
                                          <p:val>
                                            <p:fltVal val="0"/>
                                          </p:val>
                                        </p:tav>
                                        <p:tav tm="100000">
                                          <p:val>
                                            <p:strVal val="#ppt_h"/>
                                          </p:val>
                                        </p:tav>
                                      </p:tavLst>
                                    </p:anim>
                                    <p:anim calcmode="lin" valueType="num">
                                      <p:cBhvr>
                                        <p:cTn id="17" dur="250" fill="hold"/>
                                        <p:tgtEl>
                                          <p:spTgt spid="34"/>
                                        </p:tgtEl>
                                        <p:attrNameLst>
                                          <p:attrName>style.rotation</p:attrName>
                                        </p:attrNameLst>
                                      </p:cBhvr>
                                      <p:tavLst>
                                        <p:tav tm="0">
                                          <p:val>
                                            <p:fltVal val="90"/>
                                          </p:val>
                                        </p:tav>
                                        <p:tav tm="100000">
                                          <p:val>
                                            <p:fltVal val="0"/>
                                          </p:val>
                                        </p:tav>
                                      </p:tavLst>
                                    </p:anim>
                                    <p:animEffect transition="in" filter="fade">
                                      <p:cBhvr>
                                        <p:cTn id="18" dur="25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250" fill="hold"/>
                                        <p:tgtEl>
                                          <p:spTgt spid="35"/>
                                        </p:tgtEl>
                                        <p:attrNameLst>
                                          <p:attrName>ppt_w</p:attrName>
                                        </p:attrNameLst>
                                      </p:cBhvr>
                                      <p:tavLst>
                                        <p:tav tm="0">
                                          <p:val>
                                            <p:fltVal val="0"/>
                                          </p:val>
                                        </p:tav>
                                        <p:tav tm="100000">
                                          <p:val>
                                            <p:strVal val="#ppt_w"/>
                                          </p:val>
                                        </p:tav>
                                      </p:tavLst>
                                    </p:anim>
                                    <p:anim calcmode="lin" valueType="num">
                                      <p:cBhvr>
                                        <p:cTn id="24" dur="250" fill="hold"/>
                                        <p:tgtEl>
                                          <p:spTgt spid="35"/>
                                        </p:tgtEl>
                                        <p:attrNameLst>
                                          <p:attrName>ppt_h</p:attrName>
                                        </p:attrNameLst>
                                      </p:cBhvr>
                                      <p:tavLst>
                                        <p:tav tm="0">
                                          <p:val>
                                            <p:fltVal val="0"/>
                                          </p:val>
                                        </p:tav>
                                        <p:tav tm="100000">
                                          <p:val>
                                            <p:strVal val="#ppt_h"/>
                                          </p:val>
                                        </p:tav>
                                      </p:tavLst>
                                    </p:anim>
                                    <p:anim calcmode="lin" valueType="num">
                                      <p:cBhvr>
                                        <p:cTn id="25" dur="250" fill="hold"/>
                                        <p:tgtEl>
                                          <p:spTgt spid="35"/>
                                        </p:tgtEl>
                                        <p:attrNameLst>
                                          <p:attrName>style.rotation</p:attrName>
                                        </p:attrNameLst>
                                      </p:cBhvr>
                                      <p:tavLst>
                                        <p:tav tm="0">
                                          <p:val>
                                            <p:fltVal val="90"/>
                                          </p:val>
                                        </p:tav>
                                        <p:tav tm="100000">
                                          <p:val>
                                            <p:fltVal val="0"/>
                                          </p:val>
                                        </p:tav>
                                      </p:tavLst>
                                    </p:anim>
                                    <p:animEffect transition="in" filter="fade">
                                      <p:cBhvr>
                                        <p:cTn id="26" dur="250"/>
                                        <p:tgtEl>
                                          <p:spTgt spid="35"/>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250" fill="hold"/>
                                        <p:tgtEl>
                                          <p:spTgt spid="32"/>
                                        </p:tgtEl>
                                        <p:attrNameLst>
                                          <p:attrName>ppt_x</p:attrName>
                                        </p:attrNameLst>
                                      </p:cBhvr>
                                      <p:tavLst>
                                        <p:tav tm="0">
                                          <p:val>
                                            <p:strVal val="#ppt_x"/>
                                          </p:val>
                                        </p:tav>
                                        <p:tav tm="100000">
                                          <p:val>
                                            <p:strVal val="#ppt_x"/>
                                          </p:val>
                                        </p:tav>
                                      </p:tavLst>
                                    </p:anim>
                                    <p:anim calcmode="lin" valueType="num">
                                      <p:cBhvr additive="base">
                                        <p:cTn id="30" dur="250" fill="hold"/>
                                        <p:tgtEl>
                                          <p:spTgt spid="3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250" fill="hold"/>
                                        <p:tgtEl>
                                          <p:spTgt spid="37"/>
                                        </p:tgtEl>
                                        <p:attrNameLst>
                                          <p:attrName>ppt_x</p:attrName>
                                        </p:attrNameLst>
                                      </p:cBhvr>
                                      <p:tavLst>
                                        <p:tav tm="0">
                                          <p:val>
                                            <p:strVal val="#ppt_x"/>
                                          </p:val>
                                        </p:tav>
                                        <p:tav tm="100000">
                                          <p:val>
                                            <p:strVal val="#ppt_x"/>
                                          </p:val>
                                        </p:tav>
                                      </p:tavLst>
                                    </p:anim>
                                    <p:anim calcmode="lin" valueType="num">
                                      <p:cBhvr additive="base">
                                        <p:cTn id="34" dur="25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250" fill="hold"/>
                                        <p:tgtEl>
                                          <p:spTgt spid="39"/>
                                        </p:tgtEl>
                                        <p:attrNameLst>
                                          <p:attrName>ppt_x</p:attrName>
                                        </p:attrNameLst>
                                      </p:cBhvr>
                                      <p:tavLst>
                                        <p:tav tm="0">
                                          <p:val>
                                            <p:strVal val="#ppt_x"/>
                                          </p:val>
                                        </p:tav>
                                        <p:tav tm="100000">
                                          <p:val>
                                            <p:strVal val="#ppt_x"/>
                                          </p:val>
                                        </p:tav>
                                      </p:tavLst>
                                    </p:anim>
                                    <p:anim calcmode="lin" valueType="num">
                                      <p:cBhvr additive="base">
                                        <p:cTn id="38"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3" y="-18253"/>
            <a:ext cx="12871675" cy="7259807"/>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513" y="-27888"/>
            <a:ext cx="5852235" cy="7259807"/>
          </a:xfrm>
          <a:custGeom>
            <a:avLst/>
            <a:gdLst/>
            <a:ahLst/>
            <a:cxnLst/>
            <a:rect l="l" t="t" r="r" b="b"/>
            <a:pathLst>
              <a:path w="4958866" h="5163450">
                <a:moveTo>
                  <a:pt x="0" y="0"/>
                </a:moveTo>
                <a:lnTo>
                  <a:pt x="755577" y="0"/>
                </a:lnTo>
                <a:lnTo>
                  <a:pt x="899592" y="0"/>
                </a:lnTo>
                <a:lnTo>
                  <a:pt x="1508303" y="0"/>
                </a:lnTo>
                <a:lnTo>
                  <a:pt x="3955209" y="0"/>
                </a:lnTo>
                <a:lnTo>
                  <a:pt x="4206139" y="0"/>
                </a:lnTo>
                <a:cubicBezTo>
                  <a:pt x="4666577" y="617385"/>
                  <a:pt x="4958866" y="1544845"/>
                  <a:pt x="4958866" y="2581725"/>
                </a:cubicBezTo>
                <a:cubicBezTo>
                  <a:pt x="4958866" y="3614989"/>
                  <a:pt x="4668612" y="4539595"/>
                  <a:pt x="4210704" y="5156800"/>
                </a:cubicBezTo>
                <a:lnTo>
                  <a:pt x="3955209" y="5156800"/>
                </a:lnTo>
                <a:lnTo>
                  <a:pt x="3955209" y="5163450"/>
                </a:lnTo>
                <a:lnTo>
                  <a:pt x="755577" y="5163450"/>
                </a:lnTo>
                <a:lnTo>
                  <a:pt x="755577" y="5156800"/>
                </a:lnTo>
                <a:lnTo>
                  <a:pt x="0" y="515680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p:txBody>
      </p:sp>
      <p:sp>
        <p:nvSpPr>
          <p:cNvPr id="8" name="TextBox 148"/>
          <p:cNvSpPr txBox="1"/>
          <p:nvPr/>
        </p:nvSpPr>
        <p:spPr>
          <a:xfrm>
            <a:off x="846894" y="2903458"/>
            <a:ext cx="3712775" cy="535531"/>
          </a:xfrm>
          <a:prstGeom prst="rect">
            <a:avLst/>
          </a:prstGeom>
          <a:noFill/>
        </p:spPr>
        <p:txBody>
          <a:bodyPr wrap="square" rtlCol="0">
            <a:spAutoFit/>
          </a:bodyPr>
          <a:lstStyle/>
          <a:p>
            <a:pPr algn="ctr" latinLnBrk="1">
              <a:lnSpc>
                <a:spcPct val="120000"/>
              </a:lnSpc>
              <a:defRPr/>
            </a:pPr>
            <a:r>
              <a:rPr kumimoji="1" lang="zh-CN" altLang="en-US" sz="2400" dirty="0" smtClean="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rPr>
              <a:t>内容搜索与社交信息挖掘</a:t>
            </a:r>
            <a:endParaRPr kumimoji="1" lang="en-US" altLang="ko-KR"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cxnSp>
        <p:nvCxnSpPr>
          <p:cNvPr id="5" name="直接连接符 4"/>
          <p:cNvCxnSpPr/>
          <p:nvPr/>
        </p:nvCxnSpPr>
        <p:spPr>
          <a:xfrm>
            <a:off x="1080000" y="3404132"/>
            <a:ext cx="32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2291771" y="1873855"/>
            <a:ext cx="1269401" cy="1081829"/>
          </a:xfrm>
          <a:prstGeom prst="rect">
            <a:avLst/>
          </a:prstGeom>
          <a:noFill/>
        </p:spPr>
        <p:txBody>
          <a:bodyPr wrap="square" lIns="0" tIns="0" rIns="0" bIns="0" rtlCol="0">
            <a:spAutoFit/>
          </a:bodyPr>
          <a:lstStyle/>
          <a:p>
            <a:r>
              <a:rPr lang="en-US" altLang="zh-CN" sz="7030" b="1" dirty="0">
                <a:solidFill>
                  <a:schemeClr val="bg1"/>
                </a:solidFill>
                <a:latin typeface="Arial" panose="020B0604020202020204" pitchFamily="34" charset="0"/>
                <a:ea typeface="+mj-ea"/>
                <a:cs typeface="Arial" panose="020B0604020202020204" pitchFamily="34" charset="0"/>
              </a:rPr>
              <a:t>03</a:t>
            </a:r>
            <a:endParaRPr lang="zh-CN" altLang="en-US" sz="7030" b="1" dirty="0">
              <a:solidFill>
                <a:schemeClr val="bg1"/>
              </a:solidFill>
              <a:latin typeface="Arial" panose="020B0604020202020204" pitchFamily="34" charset="0"/>
              <a:ea typeface="+mj-ea"/>
              <a:cs typeface="Arial" panose="020B0604020202020204" pitchFamily="34" charset="0"/>
            </a:endParaRPr>
          </a:p>
        </p:txBody>
      </p:sp>
      <p:sp>
        <p:nvSpPr>
          <p:cNvPr id="7" name="矩形 6"/>
          <p:cNvSpPr/>
          <p:nvPr/>
        </p:nvSpPr>
        <p:spPr>
          <a:xfrm>
            <a:off x="1667666" y="3739796"/>
            <a:ext cx="2064668" cy="1107996"/>
          </a:xfrm>
          <a:prstGeom prst="rect">
            <a:avLst/>
          </a:prstGeom>
        </p:spPr>
        <p:txBody>
          <a:bodyPr wrap="none" lIns="0" tIns="0" rIns="0" bIns="0">
            <a:spAutoFit/>
          </a:bodyPr>
          <a:lstStyle/>
          <a:p>
            <a:pPr algn="ctr">
              <a:lnSpc>
                <a:spcPct val="120000"/>
              </a:lnSpc>
            </a:pPr>
            <a:r>
              <a:rPr lang="zh-CN" altLang="en-US" sz="2000" cap="all" dirty="0">
                <a:solidFill>
                  <a:schemeClr val="bg1"/>
                </a:solidFill>
                <a:cs typeface="+mn-ea"/>
                <a:sym typeface="+mn-lt"/>
              </a:rPr>
              <a:t>社交</a:t>
            </a:r>
            <a:r>
              <a:rPr lang="zh-CN" altLang="en-US" sz="2000" cap="all" dirty="0" smtClean="0">
                <a:solidFill>
                  <a:schemeClr val="bg1"/>
                </a:solidFill>
                <a:cs typeface="+mn-ea"/>
                <a:sym typeface="+mn-lt"/>
              </a:rPr>
              <a:t>网络内容搜索</a:t>
            </a:r>
            <a:endParaRPr lang="en-US" altLang="zh-CN" sz="2000" cap="all" dirty="0" smtClean="0">
              <a:solidFill>
                <a:schemeClr val="bg1"/>
              </a:solidFill>
              <a:cs typeface="+mn-ea"/>
              <a:sym typeface="+mn-lt"/>
            </a:endParaRPr>
          </a:p>
          <a:p>
            <a:pPr algn="ctr">
              <a:lnSpc>
                <a:spcPct val="120000"/>
              </a:lnSpc>
            </a:pPr>
            <a:r>
              <a:rPr lang="zh-CN" altLang="en-US" sz="2000" cap="all" dirty="0">
                <a:solidFill>
                  <a:schemeClr val="bg1"/>
                </a:solidFill>
                <a:cs typeface="+mn-ea"/>
                <a:sym typeface="+mn-lt"/>
              </a:rPr>
              <a:t>个体</a:t>
            </a:r>
            <a:r>
              <a:rPr lang="zh-CN" altLang="en-US" sz="2000" cap="all" dirty="0" smtClean="0">
                <a:solidFill>
                  <a:schemeClr val="bg1"/>
                </a:solidFill>
                <a:cs typeface="+mn-ea"/>
                <a:sym typeface="+mn-lt"/>
              </a:rPr>
              <a:t>用户画像挖掘</a:t>
            </a:r>
            <a:endParaRPr lang="en-US" altLang="zh-CN" sz="2000" cap="all" dirty="0" smtClean="0">
              <a:solidFill>
                <a:schemeClr val="bg1"/>
              </a:solidFill>
              <a:cs typeface="+mn-ea"/>
              <a:sym typeface="+mn-lt"/>
            </a:endParaRPr>
          </a:p>
          <a:p>
            <a:pPr algn="ctr">
              <a:lnSpc>
                <a:spcPct val="120000"/>
              </a:lnSpc>
            </a:pPr>
            <a:r>
              <a:rPr lang="zh-CN" altLang="en-US" sz="2000" cap="all" dirty="0">
                <a:solidFill>
                  <a:schemeClr val="bg1"/>
                </a:solidFill>
                <a:cs typeface="+mn-ea"/>
                <a:sym typeface="+mn-lt"/>
              </a:rPr>
              <a:t>社交</a:t>
            </a:r>
            <a:r>
              <a:rPr lang="zh-CN" altLang="en-US" sz="2000" cap="all" dirty="0" smtClean="0">
                <a:solidFill>
                  <a:schemeClr val="bg1"/>
                </a:solidFill>
                <a:cs typeface="+mn-ea"/>
                <a:sym typeface="+mn-lt"/>
              </a:rPr>
              <a:t>圈挖掘</a:t>
            </a:r>
            <a:endParaRPr lang="zh-CN" altLang="en-US" sz="2000" cap="all" dirty="0">
              <a:solidFill>
                <a:schemeClr val="bg1"/>
              </a:solidFill>
              <a:cs typeface="+mn-ea"/>
              <a:sym typeface="+mn-lt"/>
            </a:endParaRPr>
          </a:p>
        </p:txBody>
      </p:sp>
    </p:spTree>
    <p:extLst>
      <p:ext uri="{BB962C8B-B14F-4D97-AF65-F5344CB8AC3E}">
        <p14:creationId xmlns:p14="http://schemas.microsoft.com/office/powerpoint/2010/main" val="1575419980"/>
      </p:ext>
    </p:extLst>
  </p:cSld>
  <p:clrMapOvr>
    <a:masterClrMapping/>
  </p:clrMapOvr>
  <mc:AlternateContent xmlns:mc="http://schemas.openxmlformats.org/markup-compatibility/2006" xmlns:p14="http://schemas.microsoft.com/office/powerpoint/2010/main">
    <mc:Choice Requires="p14">
      <p:transition spd="slow" p14:dur="125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6" presetClass="emph" presetSubtype="0" fill="hold" grpId="1" nodeType="after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 presetClass="entr" presetSubtype="2" fill="hold" grpId="0" nodeType="afterEffect">
                                  <p:stCondLst>
                                    <p:cond delay="0"/>
                                  </p:stCondLst>
                                  <p:iterate type="lt">
                                    <p:tmPct val="11429"/>
                                  </p:iterate>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4143"/>
                            </p:stCondLst>
                            <p:childTnLst>
                              <p:par>
                                <p:cTn id="36" presetID="26" presetClass="emph" presetSubtype="0" fill="hold" grpId="1" nodeType="afterEffect">
                                  <p:stCondLst>
                                    <p:cond delay="0"/>
                                  </p:stCondLst>
                                  <p:iterate type="lt">
                                    <p:tmPct val="20000"/>
                                  </p:iterate>
                                  <p:childTnLst>
                                    <p:animEffect transition="out" filter="fade">
                                      <p:cBhvr>
                                        <p:cTn id="37" dur="300" tmFilter="0, 0; .2, .5; .8, .5; 1, 0"/>
                                        <p:tgtEl>
                                          <p:spTgt spid="7"/>
                                        </p:tgtEl>
                                      </p:cBhvr>
                                    </p:animEffect>
                                    <p:animScale>
                                      <p:cBhvr>
                                        <p:cTn id="38" dur="1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8" grpId="0"/>
      <p:bldP spid="8" grpId="1"/>
      <p:bldP spid="9" grpId="0"/>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52789"/>
              <a:chOff x="-23476" y="-94997"/>
              <a:chExt cx="12880639" cy="652789"/>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5563475" y="-7746"/>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384111" y="-67258"/>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652377" y="-57186"/>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181374"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42" name="文本框 41"/>
          <p:cNvSpPr txBox="1"/>
          <p:nvPr/>
        </p:nvSpPr>
        <p:spPr>
          <a:xfrm>
            <a:off x="1211837" y="2385509"/>
            <a:ext cx="5197598" cy="2677656"/>
          </a:xfrm>
          <a:prstGeom prst="rect">
            <a:avLst/>
          </a:prstGeom>
          <a:noFill/>
        </p:spPr>
        <p:txBody>
          <a:bodyPr wrap="square" rtlCol="0">
            <a:spAutoFit/>
          </a:bodyPr>
          <a:lstStyle/>
          <a:p>
            <a:pPr algn="just"/>
            <a:r>
              <a:rPr lang="zh-CN" altLang="en-US" sz="2800" dirty="0" smtClean="0">
                <a:latin typeface="+mn-ea"/>
                <a:ea typeface="+mn-ea"/>
              </a:rPr>
              <a:t>在线</a:t>
            </a:r>
            <a:r>
              <a:rPr lang="zh-CN" altLang="en-US" sz="2800" dirty="0">
                <a:latin typeface="+mn-ea"/>
                <a:ea typeface="+mn-ea"/>
              </a:rPr>
              <a:t>社交</a:t>
            </a:r>
            <a:r>
              <a:rPr lang="zh-CN" altLang="en-US" sz="2800" dirty="0" smtClean="0">
                <a:latin typeface="+mn-ea"/>
                <a:ea typeface="+mn-ea"/>
              </a:rPr>
              <a:t>网络的数据结构</a:t>
            </a:r>
            <a:r>
              <a:rPr lang="zh-CN" altLang="en-US" sz="2800" dirty="0">
                <a:latin typeface="+mn-ea"/>
                <a:ea typeface="+mn-ea"/>
              </a:rPr>
              <a:t>有其特殊性，以微博的“话题”（</a:t>
            </a:r>
            <a:r>
              <a:rPr lang="en-US" altLang="zh-CN" sz="2800" dirty="0">
                <a:latin typeface="+mn-ea"/>
                <a:ea typeface="+mn-ea"/>
              </a:rPr>
              <a:t>#</a:t>
            </a:r>
            <a:r>
              <a:rPr lang="zh-CN" altLang="en-US" sz="2800" dirty="0">
                <a:latin typeface="+mn-ea"/>
                <a:ea typeface="+mn-ea"/>
              </a:rPr>
              <a:t>话题名称</a:t>
            </a:r>
            <a:r>
              <a:rPr lang="en-US" altLang="zh-CN" sz="2800" dirty="0">
                <a:latin typeface="+mn-ea"/>
                <a:ea typeface="+mn-ea"/>
              </a:rPr>
              <a:t>#</a:t>
            </a:r>
            <a:r>
              <a:rPr lang="zh-CN" altLang="en-US" sz="2800" dirty="0" smtClean="0">
                <a:latin typeface="+mn-ea"/>
                <a:ea typeface="+mn-ea"/>
              </a:rPr>
              <a:t>）为</a:t>
            </a:r>
            <a:r>
              <a:rPr lang="zh-CN" altLang="en-US" sz="2800" dirty="0">
                <a:latin typeface="+mn-ea"/>
                <a:ea typeface="+mn-ea"/>
              </a:rPr>
              <a:t>例，这种新型的信息组织方式是</a:t>
            </a:r>
            <a:r>
              <a:rPr lang="zh-CN" altLang="en-US" sz="2800" dirty="0" smtClean="0">
                <a:latin typeface="+mn-ea"/>
                <a:ea typeface="+mn-ea"/>
              </a:rPr>
              <a:t>传统内容搜索研究</a:t>
            </a:r>
            <a:r>
              <a:rPr lang="zh-CN" altLang="en-US" sz="2800" dirty="0">
                <a:latin typeface="+mn-ea"/>
                <a:ea typeface="+mn-ea"/>
              </a:rPr>
              <a:t>没有涉及的</a:t>
            </a:r>
            <a:r>
              <a:rPr lang="zh-CN" altLang="en-US" sz="2800" dirty="0" smtClean="0">
                <a:latin typeface="+mn-ea"/>
                <a:ea typeface="+mn-ea"/>
              </a:rPr>
              <a:t>，所以</a:t>
            </a:r>
            <a:r>
              <a:rPr lang="zh-CN" altLang="en-US" sz="2800" dirty="0">
                <a:latin typeface="+mn-ea"/>
                <a:ea typeface="+mn-ea"/>
              </a:rPr>
              <a:t>对社交网络信息</a:t>
            </a:r>
            <a:r>
              <a:rPr lang="zh-CN" altLang="en-US" sz="2800" dirty="0" smtClean="0">
                <a:latin typeface="+mn-ea"/>
                <a:ea typeface="+mn-ea"/>
              </a:rPr>
              <a:t>的</a:t>
            </a:r>
            <a:r>
              <a:rPr lang="zh-CN" altLang="en-US" sz="2800" dirty="0">
                <a:latin typeface="+mn-ea"/>
                <a:ea typeface="+mn-ea"/>
              </a:rPr>
              <a:t>搜索</a:t>
            </a:r>
            <a:r>
              <a:rPr lang="zh-CN" altLang="en-US" sz="2800" dirty="0" smtClean="0">
                <a:latin typeface="+mn-ea"/>
                <a:ea typeface="+mn-ea"/>
              </a:rPr>
              <a:t>成</a:t>
            </a:r>
            <a:r>
              <a:rPr lang="zh-CN" altLang="en-US" sz="2800" dirty="0">
                <a:latin typeface="+mn-ea"/>
                <a:ea typeface="+mn-ea"/>
              </a:rPr>
              <a:t>为了一门研究课题。</a:t>
            </a:r>
          </a:p>
        </p:txBody>
      </p:sp>
      <p:pic>
        <p:nvPicPr>
          <p:cNvPr id="7" name="图片 6"/>
          <p:cNvPicPr>
            <a:picLocks noChangeAspect="1"/>
          </p:cNvPicPr>
          <p:nvPr/>
        </p:nvPicPr>
        <p:blipFill>
          <a:blip r:embed="rId3"/>
          <a:stretch>
            <a:fillRect/>
          </a:stretch>
        </p:blipFill>
        <p:spPr>
          <a:xfrm>
            <a:off x="7618425" y="736005"/>
            <a:ext cx="2843572" cy="5976664"/>
          </a:xfrm>
          <a:prstGeom prst="rect">
            <a:avLst/>
          </a:prstGeom>
        </p:spPr>
      </p:pic>
    </p:spTree>
    <p:extLst>
      <p:ext uri="{BB962C8B-B14F-4D97-AF65-F5344CB8AC3E}">
        <p14:creationId xmlns:p14="http://schemas.microsoft.com/office/powerpoint/2010/main" val="210243801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52789"/>
              <a:chOff x="-23476" y="-94997"/>
              <a:chExt cx="12880639" cy="652789"/>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5563475" y="-7746"/>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384111" y="-67258"/>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652377" y="-57186"/>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109366"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3" name="矩形 12"/>
          <p:cNvSpPr/>
          <p:nvPr/>
        </p:nvSpPr>
        <p:spPr>
          <a:xfrm>
            <a:off x="1596136" y="2320179"/>
            <a:ext cx="4373228" cy="2246769"/>
          </a:xfrm>
          <a:prstGeom prst="rect">
            <a:avLst/>
          </a:prstGeom>
        </p:spPr>
        <p:txBody>
          <a:bodyPr wrap="square">
            <a:spAutoFit/>
          </a:bodyPr>
          <a:lstStyle/>
          <a:p>
            <a:pPr algn="just"/>
            <a:r>
              <a:rPr lang="zh-CN" altLang="en-US" sz="2800" dirty="0">
                <a:latin typeface="+mj-ea"/>
                <a:ea typeface="+mj-ea"/>
                <a:cs typeface="Times New Roman" panose="02020603050405020304" pitchFamily="18" charset="0"/>
              </a:rPr>
              <a:t>传统的搜索引擎</a:t>
            </a:r>
            <a:r>
              <a:rPr lang="zh-CN" altLang="en-US" sz="2800" dirty="0" smtClean="0">
                <a:latin typeface="+mj-ea"/>
                <a:ea typeface="+mj-ea"/>
                <a:cs typeface="Times New Roman" panose="02020603050405020304" pitchFamily="18" charset="0"/>
              </a:rPr>
              <a:t>一般</a:t>
            </a:r>
            <a:r>
              <a:rPr lang="zh-CN" altLang="en-US" sz="2800" dirty="0">
                <a:latin typeface="+mj-ea"/>
                <a:ea typeface="+mj-ea"/>
                <a:cs typeface="Times New Roman" panose="02020603050405020304" pitchFamily="18" charset="0"/>
              </a:rPr>
              <a:t>采用经典的倒排索引，然后对索引结果根据</a:t>
            </a:r>
            <a:r>
              <a:rPr lang="zh-CN" altLang="en-US" sz="2800" dirty="0" smtClean="0">
                <a:latin typeface="+mj-ea"/>
                <a:ea typeface="+mj-ea"/>
                <a:cs typeface="Times New Roman" panose="02020603050405020304" pitchFamily="18" charset="0"/>
              </a:rPr>
              <a:t>相关算法</a:t>
            </a:r>
            <a:r>
              <a:rPr lang="zh-CN" altLang="en-US" sz="2800" dirty="0">
                <a:latin typeface="+mj-ea"/>
                <a:ea typeface="+mj-ea"/>
                <a:cs typeface="Times New Roman" panose="02020603050405020304" pitchFamily="18" charset="0"/>
              </a:rPr>
              <a:t>进行重排序，典型的算法有 </a:t>
            </a:r>
            <a:r>
              <a:rPr lang="en-US" altLang="zh-CN" sz="2800" dirty="0" smtClean="0">
                <a:latin typeface="+mj-ea"/>
                <a:ea typeface="+mj-ea"/>
                <a:cs typeface="Times New Roman" panose="02020603050405020304" pitchFamily="18" charset="0"/>
              </a:rPr>
              <a:t>PageRank</a:t>
            </a:r>
            <a:r>
              <a:rPr lang="zh-CN" altLang="en-US" sz="2800" dirty="0" smtClean="0">
                <a:latin typeface="+mj-ea"/>
                <a:ea typeface="+mj-ea"/>
                <a:cs typeface="Times New Roman" panose="02020603050405020304" pitchFamily="18" charset="0"/>
              </a:rPr>
              <a:t>、</a:t>
            </a:r>
            <a:r>
              <a:rPr lang="en-US" altLang="zh-CN" sz="2800" dirty="0" smtClean="0">
                <a:latin typeface="+mj-ea"/>
                <a:ea typeface="+mj-ea"/>
                <a:cs typeface="Times New Roman" panose="02020603050405020304" pitchFamily="18" charset="0"/>
              </a:rPr>
              <a:t>HITS</a:t>
            </a:r>
            <a:r>
              <a:rPr lang="zh-CN" altLang="en-US" sz="2800" dirty="0" smtClean="0">
                <a:latin typeface="+mj-ea"/>
                <a:ea typeface="+mj-ea"/>
                <a:cs typeface="Times New Roman" panose="02020603050405020304" pitchFamily="18" charset="0"/>
              </a:rPr>
              <a:t> </a:t>
            </a:r>
            <a:r>
              <a:rPr lang="zh-CN" altLang="en-US" sz="2800" dirty="0">
                <a:latin typeface="+mj-ea"/>
                <a:ea typeface="+mj-ea"/>
                <a:cs typeface="Times New Roman" panose="02020603050405020304" pitchFamily="18" charset="0"/>
              </a:rPr>
              <a:t>等</a:t>
            </a:r>
          </a:p>
        </p:txBody>
      </p:sp>
      <p:pic>
        <p:nvPicPr>
          <p:cNvPr id="14" name="图片 13"/>
          <p:cNvPicPr>
            <a:picLocks noChangeAspect="1"/>
          </p:cNvPicPr>
          <p:nvPr/>
        </p:nvPicPr>
        <p:blipFill>
          <a:blip r:embed="rId3"/>
          <a:stretch>
            <a:fillRect/>
          </a:stretch>
        </p:blipFill>
        <p:spPr>
          <a:xfrm>
            <a:off x="7890521" y="962302"/>
            <a:ext cx="2695575" cy="4962525"/>
          </a:xfrm>
          <a:prstGeom prst="rect">
            <a:avLst/>
          </a:prstGeom>
        </p:spPr>
      </p:pic>
    </p:spTree>
    <p:extLst>
      <p:ext uri="{BB962C8B-B14F-4D97-AF65-F5344CB8AC3E}">
        <p14:creationId xmlns:p14="http://schemas.microsoft.com/office/powerpoint/2010/main" val="339889069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52789"/>
              <a:chOff x="-23476" y="-94997"/>
              <a:chExt cx="12880639" cy="652789"/>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5563475" y="-7746"/>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384111" y="-67258"/>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652377" y="-57186"/>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109366"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a:t>
                </a:r>
                <a:r>
                  <a:rPr lang="zh-CN" altLang="en-US" smtClean="0">
                    <a:latin typeface="SF Orson Casual Heavy" panose="00000400000000000000" pitchFamily="2" charset="0"/>
                    <a:ea typeface="幼圆" panose="02010509060101010101" pitchFamily="49" charset="-122"/>
                    <a:sym typeface="SF Orson Casual Heavy" panose="00000400000000000000" pitchFamily="2" charset="0"/>
                  </a:rPr>
                  <a:t>搜索与社交信息</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5" name="矩形 14"/>
          <p:cNvSpPr/>
          <p:nvPr/>
        </p:nvSpPr>
        <p:spPr>
          <a:xfrm>
            <a:off x="1388021" y="2608213"/>
            <a:ext cx="4032448" cy="2308324"/>
          </a:xfrm>
          <a:prstGeom prst="rect">
            <a:avLst/>
          </a:prstGeom>
        </p:spPr>
        <p:txBody>
          <a:bodyPr wrap="square">
            <a:spAutoFit/>
          </a:bodyPr>
          <a:lstStyle/>
          <a:p>
            <a:pPr algn="just"/>
            <a:r>
              <a:rPr lang="zh-CN" altLang="en-US" sz="2400" dirty="0" smtClean="0">
                <a:latin typeface="+mn-ea"/>
                <a:ea typeface="+mn-ea"/>
              </a:rPr>
              <a:t>基于社交网络的内容搜索对</a:t>
            </a:r>
            <a:r>
              <a:rPr lang="zh-CN" altLang="en-US" sz="2400" dirty="0">
                <a:latin typeface="+mn-ea"/>
                <a:ea typeface="+mn-ea"/>
              </a:rPr>
              <a:t>排序算法的研究主要</a:t>
            </a:r>
            <a:r>
              <a:rPr lang="zh-CN" altLang="en-US" sz="2400" dirty="0" smtClean="0">
                <a:latin typeface="+mn-ea"/>
                <a:ea typeface="+mn-ea"/>
              </a:rPr>
              <a:t>是</a:t>
            </a:r>
            <a:r>
              <a:rPr lang="zh-CN" altLang="en-US" sz="2400" dirty="0">
                <a:latin typeface="+mn-ea"/>
                <a:ea typeface="+mn-ea"/>
              </a:rPr>
              <a:t>对</a:t>
            </a:r>
            <a:r>
              <a:rPr lang="zh-CN" altLang="en-US" sz="2400" dirty="0" smtClean="0">
                <a:latin typeface="+mn-ea"/>
                <a:ea typeface="+mn-ea"/>
              </a:rPr>
              <a:t>传统</a:t>
            </a:r>
            <a:r>
              <a:rPr lang="zh-CN" altLang="en-US" sz="2400" dirty="0">
                <a:latin typeface="+mn-ea"/>
                <a:ea typeface="+mn-ea"/>
              </a:rPr>
              <a:t>排序</a:t>
            </a:r>
            <a:r>
              <a:rPr lang="zh-CN" altLang="en-US" sz="2400" dirty="0" smtClean="0">
                <a:latin typeface="+mn-ea"/>
                <a:ea typeface="+mn-ea"/>
              </a:rPr>
              <a:t>算法</a:t>
            </a:r>
            <a:r>
              <a:rPr lang="zh-CN" altLang="en-US" sz="2400" dirty="0">
                <a:latin typeface="+mn-ea"/>
                <a:ea typeface="+mn-ea"/>
              </a:rPr>
              <a:t>的改进和引入情感计算、社会影响</a:t>
            </a:r>
            <a:r>
              <a:rPr lang="zh-CN" altLang="en-US" sz="2400" dirty="0" smtClean="0">
                <a:latin typeface="+mn-ea"/>
                <a:ea typeface="+mn-ea"/>
              </a:rPr>
              <a:t>力、用户参与度等</a:t>
            </a:r>
            <a:r>
              <a:rPr lang="zh-CN" altLang="en-US" sz="2400" dirty="0">
                <a:latin typeface="+mn-ea"/>
                <a:ea typeface="+mn-ea"/>
              </a:rPr>
              <a:t>因素，</a:t>
            </a:r>
            <a:r>
              <a:rPr lang="zh-CN" altLang="en-US" sz="2400" dirty="0" smtClean="0">
                <a:latin typeface="+mn-ea"/>
                <a:ea typeface="+mn-ea"/>
              </a:rPr>
              <a:t>提高搜索</a:t>
            </a:r>
            <a:r>
              <a:rPr lang="zh-CN" altLang="en-US" sz="2400" dirty="0">
                <a:latin typeface="+mn-ea"/>
                <a:ea typeface="+mn-ea"/>
              </a:rPr>
              <a:t>排序算法的精度和准确性。 </a:t>
            </a:r>
          </a:p>
        </p:txBody>
      </p:sp>
      <p:sp>
        <p:nvSpPr>
          <p:cNvPr id="16" name="椭圆 15"/>
          <p:cNvSpPr/>
          <p:nvPr/>
        </p:nvSpPr>
        <p:spPr>
          <a:xfrm>
            <a:off x="7364685" y="1960141"/>
            <a:ext cx="136815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文本特征</a:t>
            </a:r>
            <a:endParaRPr lang="zh-CN" altLang="en-US" dirty="0"/>
          </a:p>
        </p:txBody>
      </p:sp>
      <p:sp>
        <p:nvSpPr>
          <p:cNvPr id="17" name="椭圆 16"/>
          <p:cNvSpPr/>
          <p:nvPr/>
        </p:nvSpPr>
        <p:spPr>
          <a:xfrm>
            <a:off x="9812957" y="2860579"/>
            <a:ext cx="14015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社会影响力</a:t>
            </a:r>
            <a:endParaRPr lang="zh-CN" altLang="en-US" dirty="0"/>
          </a:p>
        </p:txBody>
      </p:sp>
      <p:sp>
        <p:nvSpPr>
          <p:cNvPr id="18" name="椭圆 17"/>
          <p:cNvSpPr/>
          <p:nvPr/>
        </p:nvSpPr>
        <p:spPr>
          <a:xfrm>
            <a:off x="6651733" y="4448485"/>
            <a:ext cx="144016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用户参与度</a:t>
            </a:r>
            <a:endParaRPr lang="zh-CN" altLang="en-US" dirty="0"/>
          </a:p>
        </p:txBody>
      </p:sp>
      <p:cxnSp>
        <p:nvCxnSpPr>
          <p:cNvPr id="19" name="直接箭头连接符 18"/>
          <p:cNvCxnSpPr/>
          <p:nvPr/>
        </p:nvCxnSpPr>
        <p:spPr>
          <a:xfrm>
            <a:off x="8434064" y="2955101"/>
            <a:ext cx="323292"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7960601" y="4267591"/>
            <a:ext cx="684342" cy="28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9452917" y="3963213"/>
            <a:ext cx="648072" cy="7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565283" y="3743285"/>
            <a:ext cx="800219" cy="461665"/>
          </a:xfrm>
          <a:prstGeom prst="rect">
            <a:avLst/>
          </a:prstGeom>
          <a:noFill/>
        </p:spPr>
        <p:txBody>
          <a:bodyPr wrap="none" rtlCol="0">
            <a:spAutoFit/>
          </a:bodyPr>
          <a:lstStyle/>
          <a:p>
            <a:r>
              <a:rPr lang="zh-CN" altLang="en-US" sz="2400" dirty="0" smtClean="0">
                <a:latin typeface="+mn-ea"/>
                <a:ea typeface="+mn-ea"/>
              </a:rPr>
              <a:t>排序</a:t>
            </a:r>
            <a:endParaRPr lang="zh-CN" altLang="en-US" sz="2400" dirty="0">
              <a:latin typeface="+mn-ea"/>
              <a:ea typeface="+mn-ea"/>
            </a:endParaRPr>
          </a:p>
        </p:txBody>
      </p:sp>
    </p:spTree>
    <p:extLst>
      <p:ext uri="{BB962C8B-B14F-4D97-AF65-F5344CB8AC3E}">
        <p14:creationId xmlns:p14="http://schemas.microsoft.com/office/powerpoint/2010/main" val="388394596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52789"/>
              <a:chOff x="-23476" y="-94997"/>
              <a:chExt cx="12880639" cy="652789"/>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5563475" y="-7746"/>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384111" y="-67258"/>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652377" y="-57186"/>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8" y="-94997"/>
                <a:ext cx="324895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23" name="文本框 22"/>
          <p:cNvSpPr txBox="1"/>
          <p:nvPr/>
        </p:nvSpPr>
        <p:spPr>
          <a:xfrm>
            <a:off x="379909" y="846932"/>
            <a:ext cx="4839786"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latin typeface="+mn-ea"/>
                <a:ea typeface="+mn-ea"/>
              </a:rPr>
              <a:t>基于多特征的微博搜索结果排序</a:t>
            </a:r>
            <a:endParaRPr lang="zh-CN" altLang="en-US" sz="2400" dirty="0">
              <a:latin typeface="+mn-ea"/>
              <a:ea typeface="+mn-ea"/>
            </a:endParaRPr>
          </a:p>
        </p:txBody>
      </p:sp>
      <p:grpSp>
        <p:nvGrpSpPr>
          <p:cNvPr id="24" name="组合 23"/>
          <p:cNvGrpSpPr/>
          <p:nvPr/>
        </p:nvGrpSpPr>
        <p:grpSpPr>
          <a:xfrm>
            <a:off x="2108101" y="1856766"/>
            <a:ext cx="1948378" cy="2108499"/>
            <a:chOff x="5162718" y="1787237"/>
            <a:chExt cx="1948619" cy="2108759"/>
          </a:xfrm>
          <a:solidFill>
            <a:schemeClr val="tx1">
              <a:lumMod val="65000"/>
              <a:lumOff val="35000"/>
            </a:schemeClr>
          </a:solidFill>
        </p:grpSpPr>
        <p:sp>
          <p:nvSpPr>
            <p:cNvPr id="25" name="六边形 24"/>
            <p:cNvSpPr/>
            <p:nvPr/>
          </p:nvSpPr>
          <p:spPr>
            <a:xfrm rot="16200000">
              <a:off x="5019040" y="1956326"/>
              <a:ext cx="2083348" cy="1795991"/>
            </a:xfrm>
            <a:prstGeom prst="hexagon">
              <a:avLst/>
            </a:prstGeom>
            <a:grpFill/>
            <a:ln>
              <a:noFill/>
            </a:ln>
            <a:effectLst>
              <a:outerShdw blurRad="149987" dist="250190" dir="8460000" algn="ctr">
                <a:srgbClr val="000000">
                  <a:alpha val="28000"/>
                </a:srgbClr>
              </a:outerShdw>
            </a:effectLst>
          </p:spPr>
          <p:txBody>
            <a:bodyPr vert="horz" wrap="square" lIns="91429" tIns="45714" rIns="91429" bIns="45714" numCol="1" anchor="t" anchorCtr="0" compatLnSpc="1">
              <a:prstTxWarp prst="textNoShape">
                <a:avLst/>
              </a:prstTxWarp>
            </a:bodyPr>
            <a:lstStyle/>
            <a:p>
              <a:pPr>
                <a:lnSpc>
                  <a:spcPct val="130000"/>
                </a:lnSpc>
              </a:pPr>
              <a:endParaRPr lang="zh-CN" altLang="en-US">
                <a:solidFill>
                  <a:schemeClr val="tx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6" name="Freeform 74"/>
            <p:cNvSpPr>
              <a:spLocks/>
            </p:cNvSpPr>
            <p:nvPr/>
          </p:nvSpPr>
          <p:spPr bwMode="auto">
            <a:xfrm>
              <a:off x="6775862" y="1787237"/>
              <a:ext cx="335475" cy="384708"/>
            </a:xfrm>
            <a:custGeom>
              <a:avLst/>
              <a:gdLst>
                <a:gd name="T0" fmla="*/ 0 w 293"/>
                <a:gd name="T1" fmla="*/ 85 h 336"/>
                <a:gd name="T2" fmla="*/ 144 w 293"/>
                <a:gd name="T3" fmla="*/ 0 h 336"/>
                <a:gd name="T4" fmla="*/ 291 w 293"/>
                <a:gd name="T5" fmla="*/ 80 h 336"/>
                <a:gd name="T6" fmla="*/ 293 w 293"/>
                <a:gd name="T7" fmla="*/ 249 h 336"/>
                <a:gd name="T8" fmla="*/ 149 w 293"/>
                <a:gd name="T9" fmla="*/ 336 h 336"/>
                <a:gd name="T10" fmla="*/ 2 w 293"/>
                <a:gd name="T11" fmla="*/ 253 h 336"/>
                <a:gd name="T12" fmla="*/ 0 w 293"/>
                <a:gd name="T13" fmla="*/ 85 h 336"/>
              </a:gdLst>
              <a:ahLst/>
              <a:cxnLst>
                <a:cxn ang="0">
                  <a:pos x="T0" y="T1"/>
                </a:cxn>
                <a:cxn ang="0">
                  <a:pos x="T2" y="T3"/>
                </a:cxn>
                <a:cxn ang="0">
                  <a:pos x="T4" y="T5"/>
                </a:cxn>
                <a:cxn ang="0">
                  <a:pos x="T6" y="T7"/>
                </a:cxn>
                <a:cxn ang="0">
                  <a:pos x="T8" y="T9"/>
                </a:cxn>
                <a:cxn ang="0">
                  <a:pos x="T10" y="T11"/>
                </a:cxn>
                <a:cxn ang="0">
                  <a:pos x="T12" y="T13"/>
                </a:cxn>
              </a:cxnLst>
              <a:rect l="0" t="0" r="r" b="b"/>
              <a:pathLst>
                <a:path w="293" h="336">
                  <a:moveTo>
                    <a:pt x="0" y="85"/>
                  </a:moveTo>
                  <a:lnTo>
                    <a:pt x="144" y="0"/>
                  </a:lnTo>
                  <a:lnTo>
                    <a:pt x="291" y="80"/>
                  </a:lnTo>
                  <a:lnTo>
                    <a:pt x="293" y="249"/>
                  </a:lnTo>
                  <a:lnTo>
                    <a:pt x="149" y="336"/>
                  </a:lnTo>
                  <a:lnTo>
                    <a:pt x="2" y="253"/>
                  </a:lnTo>
                  <a:lnTo>
                    <a:pt x="0" y="85"/>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7" name="组合 26"/>
            <p:cNvGrpSpPr/>
            <p:nvPr/>
          </p:nvGrpSpPr>
          <p:grpSpPr>
            <a:xfrm>
              <a:off x="6837690" y="1874254"/>
              <a:ext cx="209529" cy="186630"/>
              <a:chOff x="10034270" y="674688"/>
              <a:chExt cx="290513" cy="258763"/>
            </a:xfrm>
            <a:grpFill/>
          </p:grpSpPr>
          <p:sp>
            <p:nvSpPr>
              <p:cNvPr id="30" name="Freeform 75"/>
              <p:cNvSpPr>
                <a:spLocks/>
              </p:cNvSpPr>
              <p:nvPr/>
            </p:nvSpPr>
            <p:spPr bwMode="auto">
              <a:xfrm>
                <a:off x="10061258" y="722313"/>
                <a:ext cx="239713" cy="211138"/>
              </a:xfrm>
              <a:custGeom>
                <a:avLst/>
                <a:gdLst>
                  <a:gd name="T0" fmla="*/ 34 w 64"/>
                  <a:gd name="T1" fmla="*/ 1 h 56"/>
                  <a:gd name="T2" fmla="*/ 28 w 64"/>
                  <a:gd name="T3" fmla="*/ 1 h 56"/>
                  <a:gd name="T4" fmla="*/ 3 w 64"/>
                  <a:gd name="T5" fmla="*/ 16 h 56"/>
                  <a:gd name="T6" fmla="*/ 0 w 64"/>
                  <a:gd name="T7" fmla="*/ 21 h 56"/>
                  <a:gd name="T8" fmla="*/ 0 w 64"/>
                  <a:gd name="T9" fmla="*/ 53 h 56"/>
                  <a:gd name="T10" fmla="*/ 4 w 64"/>
                  <a:gd name="T11" fmla="*/ 56 h 56"/>
                  <a:gd name="T12" fmla="*/ 19 w 64"/>
                  <a:gd name="T13" fmla="*/ 56 h 56"/>
                  <a:gd name="T14" fmla="*/ 22 w 64"/>
                  <a:gd name="T15" fmla="*/ 53 h 56"/>
                  <a:gd name="T16" fmla="*/ 22 w 64"/>
                  <a:gd name="T17" fmla="*/ 38 h 56"/>
                  <a:gd name="T18" fmla="*/ 26 w 64"/>
                  <a:gd name="T19" fmla="*/ 35 h 56"/>
                  <a:gd name="T20" fmla="*/ 39 w 64"/>
                  <a:gd name="T21" fmla="*/ 35 h 56"/>
                  <a:gd name="T22" fmla="*/ 42 w 64"/>
                  <a:gd name="T23" fmla="*/ 38 h 56"/>
                  <a:gd name="T24" fmla="*/ 42 w 64"/>
                  <a:gd name="T25" fmla="*/ 53 h 56"/>
                  <a:gd name="T26" fmla="*/ 46 w 64"/>
                  <a:gd name="T27" fmla="*/ 56 h 56"/>
                  <a:gd name="T28" fmla="*/ 60 w 64"/>
                  <a:gd name="T29" fmla="*/ 56 h 56"/>
                  <a:gd name="T30" fmla="*/ 64 w 64"/>
                  <a:gd name="T31" fmla="*/ 53 h 56"/>
                  <a:gd name="T32" fmla="*/ 64 w 64"/>
                  <a:gd name="T33" fmla="*/ 21 h 56"/>
                  <a:gd name="T34" fmla="*/ 61 w 64"/>
                  <a:gd name="T35" fmla="*/ 16 h 56"/>
                  <a:gd name="T36" fmla="*/ 34 w 64"/>
                  <a:gd name="T3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56">
                    <a:moveTo>
                      <a:pt x="34" y="1"/>
                    </a:moveTo>
                    <a:cubicBezTo>
                      <a:pt x="33" y="0"/>
                      <a:pt x="30" y="0"/>
                      <a:pt x="28" y="1"/>
                    </a:cubicBezTo>
                    <a:cubicBezTo>
                      <a:pt x="3" y="16"/>
                      <a:pt x="3" y="16"/>
                      <a:pt x="3" y="16"/>
                    </a:cubicBezTo>
                    <a:cubicBezTo>
                      <a:pt x="2" y="17"/>
                      <a:pt x="0" y="19"/>
                      <a:pt x="0" y="21"/>
                    </a:cubicBezTo>
                    <a:cubicBezTo>
                      <a:pt x="0" y="53"/>
                      <a:pt x="0" y="53"/>
                      <a:pt x="0" y="53"/>
                    </a:cubicBezTo>
                    <a:cubicBezTo>
                      <a:pt x="0" y="54"/>
                      <a:pt x="2" y="56"/>
                      <a:pt x="4" y="56"/>
                    </a:cubicBezTo>
                    <a:cubicBezTo>
                      <a:pt x="19" y="56"/>
                      <a:pt x="19" y="56"/>
                      <a:pt x="19" y="56"/>
                    </a:cubicBezTo>
                    <a:cubicBezTo>
                      <a:pt x="21" y="56"/>
                      <a:pt x="22" y="54"/>
                      <a:pt x="22" y="53"/>
                    </a:cubicBezTo>
                    <a:cubicBezTo>
                      <a:pt x="22" y="38"/>
                      <a:pt x="22" y="38"/>
                      <a:pt x="22" y="38"/>
                    </a:cubicBezTo>
                    <a:cubicBezTo>
                      <a:pt x="22" y="36"/>
                      <a:pt x="24" y="35"/>
                      <a:pt x="26" y="35"/>
                    </a:cubicBezTo>
                    <a:cubicBezTo>
                      <a:pt x="39" y="35"/>
                      <a:pt x="39" y="35"/>
                      <a:pt x="39" y="35"/>
                    </a:cubicBezTo>
                    <a:cubicBezTo>
                      <a:pt x="40" y="35"/>
                      <a:pt x="42" y="36"/>
                      <a:pt x="42" y="38"/>
                    </a:cubicBezTo>
                    <a:cubicBezTo>
                      <a:pt x="42" y="53"/>
                      <a:pt x="42" y="53"/>
                      <a:pt x="42" y="53"/>
                    </a:cubicBezTo>
                    <a:cubicBezTo>
                      <a:pt x="42" y="54"/>
                      <a:pt x="44" y="56"/>
                      <a:pt x="46" y="56"/>
                    </a:cubicBezTo>
                    <a:cubicBezTo>
                      <a:pt x="60" y="56"/>
                      <a:pt x="60" y="56"/>
                      <a:pt x="60" y="56"/>
                    </a:cubicBezTo>
                    <a:cubicBezTo>
                      <a:pt x="62" y="56"/>
                      <a:pt x="64" y="54"/>
                      <a:pt x="64" y="53"/>
                    </a:cubicBezTo>
                    <a:cubicBezTo>
                      <a:pt x="64" y="21"/>
                      <a:pt x="64" y="21"/>
                      <a:pt x="64" y="21"/>
                    </a:cubicBezTo>
                    <a:cubicBezTo>
                      <a:pt x="64" y="19"/>
                      <a:pt x="62" y="17"/>
                      <a:pt x="61" y="16"/>
                    </a:cubicBezTo>
                    <a:lnTo>
                      <a:pt x="34" y="1"/>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1" name="Freeform 76"/>
              <p:cNvSpPr>
                <a:spLocks/>
              </p:cNvSpPr>
              <p:nvPr/>
            </p:nvSpPr>
            <p:spPr bwMode="auto">
              <a:xfrm>
                <a:off x="10034270" y="674688"/>
                <a:ext cx="290513" cy="96838"/>
              </a:xfrm>
              <a:custGeom>
                <a:avLst/>
                <a:gdLst>
                  <a:gd name="T0" fmla="*/ 76 w 77"/>
                  <a:gd name="T1" fmla="*/ 25 h 26"/>
                  <a:gd name="T2" fmla="*/ 72 w 77"/>
                  <a:gd name="T3" fmla="*/ 25 h 26"/>
                  <a:gd name="T4" fmla="*/ 41 w 77"/>
                  <a:gd name="T5" fmla="*/ 7 h 26"/>
                  <a:gd name="T6" fmla="*/ 35 w 77"/>
                  <a:gd name="T7" fmla="*/ 7 h 26"/>
                  <a:gd name="T8" fmla="*/ 5 w 77"/>
                  <a:gd name="T9" fmla="*/ 25 h 26"/>
                  <a:gd name="T10" fmla="*/ 1 w 77"/>
                  <a:gd name="T11" fmla="*/ 25 h 26"/>
                  <a:gd name="T12" fmla="*/ 3 w 77"/>
                  <a:gd name="T13" fmla="*/ 21 h 26"/>
                  <a:gd name="T14" fmla="*/ 35 w 77"/>
                  <a:gd name="T15" fmla="*/ 2 h 26"/>
                  <a:gd name="T16" fmla="*/ 41 w 77"/>
                  <a:gd name="T17" fmla="*/ 1 h 26"/>
                  <a:gd name="T18" fmla="*/ 75 w 77"/>
                  <a:gd name="T19" fmla="*/ 21 h 26"/>
                  <a:gd name="T20" fmla="*/ 76 w 77"/>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6">
                    <a:moveTo>
                      <a:pt x="76" y="25"/>
                    </a:moveTo>
                    <a:cubicBezTo>
                      <a:pt x="76" y="26"/>
                      <a:pt x="74" y="26"/>
                      <a:pt x="72" y="25"/>
                    </a:cubicBezTo>
                    <a:cubicBezTo>
                      <a:pt x="41" y="7"/>
                      <a:pt x="41" y="7"/>
                      <a:pt x="41" y="7"/>
                    </a:cubicBezTo>
                    <a:cubicBezTo>
                      <a:pt x="39" y="6"/>
                      <a:pt x="37" y="6"/>
                      <a:pt x="35" y="7"/>
                    </a:cubicBezTo>
                    <a:cubicBezTo>
                      <a:pt x="5" y="25"/>
                      <a:pt x="5" y="25"/>
                      <a:pt x="5" y="25"/>
                    </a:cubicBezTo>
                    <a:cubicBezTo>
                      <a:pt x="4" y="26"/>
                      <a:pt x="2" y="26"/>
                      <a:pt x="1" y="25"/>
                    </a:cubicBezTo>
                    <a:cubicBezTo>
                      <a:pt x="0" y="24"/>
                      <a:pt x="1" y="22"/>
                      <a:pt x="3" y="21"/>
                    </a:cubicBezTo>
                    <a:cubicBezTo>
                      <a:pt x="35" y="2"/>
                      <a:pt x="35" y="2"/>
                      <a:pt x="35" y="2"/>
                    </a:cubicBezTo>
                    <a:cubicBezTo>
                      <a:pt x="37" y="1"/>
                      <a:pt x="39" y="0"/>
                      <a:pt x="41" y="1"/>
                    </a:cubicBezTo>
                    <a:cubicBezTo>
                      <a:pt x="75" y="21"/>
                      <a:pt x="75" y="21"/>
                      <a:pt x="75" y="21"/>
                    </a:cubicBezTo>
                    <a:cubicBezTo>
                      <a:pt x="76" y="22"/>
                      <a:pt x="77" y="24"/>
                      <a:pt x="76" y="25"/>
                    </a:cubicBez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8" name="文本框 27"/>
            <p:cNvSpPr txBox="1"/>
            <p:nvPr/>
          </p:nvSpPr>
          <p:spPr>
            <a:xfrm>
              <a:off x="5673114" y="2081322"/>
              <a:ext cx="732984" cy="828342"/>
            </a:xfrm>
            <a:prstGeom prst="rect">
              <a:avLst/>
            </a:prstGeom>
            <a:noFill/>
            <a:ln>
              <a:noFill/>
            </a:ln>
            <a:effectLst/>
          </p:spPr>
          <p:txBody>
            <a:bodyPr wrap="none" rtlCol="0">
              <a:spAutoFit/>
            </a:bodyPr>
            <a:lstStyle/>
            <a:p>
              <a:pPr>
                <a:lnSpc>
                  <a:spcPct val="130000"/>
                </a:lnSpc>
              </a:pPr>
              <a:r>
                <a:rPr lang="en-US" altLang="zh-CN"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01</a:t>
              </a:r>
              <a:endParaRPr lang="zh-CN" altLang="en-US"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文本框 28"/>
            <p:cNvSpPr txBox="1"/>
            <p:nvPr/>
          </p:nvSpPr>
          <p:spPr>
            <a:xfrm>
              <a:off x="5522255" y="2829318"/>
              <a:ext cx="1156348" cy="427734"/>
            </a:xfrm>
            <a:prstGeom prst="rect">
              <a:avLst/>
            </a:prstGeom>
            <a:noFill/>
            <a:ln>
              <a:noFill/>
            </a:ln>
            <a:effectLst/>
          </p:spPr>
          <p:txBody>
            <a:bodyPr wrap="square" rtlCol="0">
              <a:spAutoFit/>
            </a:bodyPr>
            <a:lstStyle/>
            <a:p>
              <a:pPr>
                <a:lnSpc>
                  <a:spcPct val="130000"/>
                </a:lnSpc>
              </a:pPr>
              <a:r>
                <a:rPr lang="zh-CN" altLang="en-US" dirty="0" smtClean="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时间特征</a:t>
              </a:r>
              <a:endParaRPr lang="zh-CN" altLang="en-US"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2" name="组合 31"/>
          <p:cNvGrpSpPr/>
          <p:nvPr/>
        </p:nvGrpSpPr>
        <p:grpSpPr>
          <a:xfrm>
            <a:off x="953033" y="3584451"/>
            <a:ext cx="1989014" cy="2085866"/>
            <a:chOff x="4071454" y="3438963"/>
            <a:chExt cx="1989260" cy="2086124"/>
          </a:xfrm>
          <a:solidFill>
            <a:srgbClr val="0070C0"/>
          </a:solidFill>
        </p:grpSpPr>
        <p:sp>
          <p:nvSpPr>
            <p:cNvPr id="33" name="六边形 32"/>
            <p:cNvSpPr/>
            <p:nvPr/>
          </p:nvSpPr>
          <p:spPr>
            <a:xfrm rot="16200000">
              <a:off x="4121045" y="3585417"/>
              <a:ext cx="2083348" cy="1795991"/>
            </a:xfrm>
            <a:prstGeom prst="hexagon">
              <a:avLst/>
            </a:prstGeom>
            <a:grpFill/>
            <a:ln>
              <a:noFill/>
            </a:ln>
            <a:effectLst>
              <a:outerShdw blurRad="149987" dist="250190" dir="8460000" algn="ctr">
                <a:srgbClr val="000000">
                  <a:alpha val="28000"/>
                </a:srgbClr>
              </a:outerShdw>
            </a:effec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Freeform 81"/>
            <p:cNvSpPr>
              <a:spLocks/>
            </p:cNvSpPr>
            <p:nvPr/>
          </p:nvSpPr>
          <p:spPr bwMode="auto">
            <a:xfrm>
              <a:off x="4071454" y="3438963"/>
              <a:ext cx="336620" cy="384708"/>
            </a:xfrm>
            <a:custGeom>
              <a:avLst/>
              <a:gdLst>
                <a:gd name="T0" fmla="*/ 0 w 294"/>
                <a:gd name="T1" fmla="*/ 85 h 336"/>
                <a:gd name="T2" fmla="*/ 144 w 294"/>
                <a:gd name="T3" fmla="*/ 0 h 336"/>
                <a:gd name="T4" fmla="*/ 291 w 294"/>
                <a:gd name="T5" fmla="*/ 80 h 336"/>
                <a:gd name="T6" fmla="*/ 294 w 294"/>
                <a:gd name="T7" fmla="*/ 248 h 336"/>
                <a:gd name="T8" fmla="*/ 152 w 294"/>
                <a:gd name="T9" fmla="*/ 336 h 336"/>
                <a:gd name="T10" fmla="*/ 5 w 294"/>
                <a:gd name="T11" fmla="*/ 253 h 336"/>
                <a:gd name="T12" fmla="*/ 0 w 294"/>
                <a:gd name="T13" fmla="*/ 85 h 336"/>
              </a:gdLst>
              <a:ahLst/>
              <a:cxnLst>
                <a:cxn ang="0">
                  <a:pos x="T0" y="T1"/>
                </a:cxn>
                <a:cxn ang="0">
                  <a:pos x="T2" y="T3"/>
                </a:cxn>
                <a:cxn ang="0">
                  <a:pos x="T4" y="T5"/>
                </a:cxn>
                <a:cxn ang="0">
                  <a:pos x="T6" y="T7"/>
                </a:cxn>
                <a:cxn ang="0">
                  <a:pos x="T8" y="T9"/>
                </a:cxn>
                <a:cxn ang="0">
                  <a:pos x="T10" y="T11"/>
                </a:cxn>
                <a:cxn ang="0">
                  <a:pos x="T12" y="T13"/>
                </a:cxn>
              </a:cxnLst>
              <a:rect l="0" t="0" r="r" b="b"/>
              <a:pathLst>
                <a:path w="294" h="336">
                  <a:moveTo>
                    <a:pt x="0" y="85"/>
                  </a:moveTo>
                  <a:lnTo>
                    <a:pt x="144" y="0"/>
                  </a:lnTo>
                  <a:lnTo>
                    <a:pt x="291" y="80"/>
                  </a:lnTo>
                  <a:lnTo>
                    <a:pt x="294" y="248"/>
                  </a:lnTo>
                  <a:lnTo>
                    <a:pt x="152" y="336"/>
                  </a:lnTo>
                  <a:lnTo>
                    <a:pt x="5" y="253"/>
                  </a:lnTo>
                  <a:lnTo>
                    <a:pt x="0" y="85"/>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35" name="组合 34"/>
            <p:cNvGrpSpPr/>
            <p:nvPr/>
          </p:nvGrpSpPr>
          <p:grpSpPr>
            <a:xfrm>
              <a:off x="4136717" y="3566054"/>
              <a:ext cx="206094" cy="127091"/>
              <a:chOff x="6213158" y="2928938"/>
              <a:chExt cx="285750" cy="176213"/>
            </a:xfrm>
            <a:grpFill/>
          </p:grpSpPr>
          <p:sp>
            <p:nvSpPr>
              <p:cNvPr id="38" name="Freeform 82"/>
              <p:cNvSpPr>
                <a:spLocks/>
              </p:cNvSpPr>
              <p:nvPr/>
            </p:nvSpPr>
            <p:spPr bwMode="auto">
              <a:xfrm>
                <a:off x="6227445" y="2928938"/>
                <a:ext cx="255588" cy="71438"/>
              </a:xfrm>
              <a:custGeom>
                <a:avLst/>
                <a:gdLst>
                  <a:gd name="T0" fmla="*/ 39 w 68"/>
                  <a:gd name="T1" fmla="*/ 18 h 19"/>
                  <a:gd name="T2" fmla="*/ 68 w 68"/>
                  <a:gd name="T3" fmla="*/ 1 h 19"/>
                  <a:gd name="T4" fmla="*/ 66 w 68"/>
                  <a:gd name="T5" fmla="*/ 0 h 19"/>
                  <a:gd name="T6" fmla="*/ 3 w 68"/>
                  <a:gd name="T7" fmla="*/ 0 h 19"/>
                  <a:gd name="T8" fmla="*/ 0 w 68"/>
                  <a:gd name="T9" fmla="*/ 1 h 19"/>
                  <a:gd name="T10" fmla="*/ 30 w 68"/>
                  <a:gd name="T11" fmla="*/ 18 h 19"/>
                  <a:gd name="T12" fmla="*/ 39 w 68"/>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68" h="19">
                    <a:moveTo>
                      <a:pt x="39" y="18"/>
                    </a:moveTo>
                    <a:cubicBezTo>
                      <a:pt x="68" y="1"/>
                      <a:pt x="68" y="1"/>
                      <a:pt x="68" y="1"/>
                    </a:cubicBezTo>
                    <a:cubicBezTo>
                      <a:pt x="68" y="0"/>
                      <a:pt x="67" y="0"/>
                      <a:pt x="66" y="0"/>
                    </a:cubicBezTo>
                    <a:cubicBezTo>
                      <a:pt x="3" y="0"/>
                      <a:pt x="3" y="0"/>
                      <a:pt x="3" y="0"/>
                    </a:cubicBezTo>
                    <a:cubicBezTo>
                      <a:pt x="2" y="0"/>
                      <a:pt x="1" y="0"/>
                      <a:pt x="0" y="1"/>
                    </a:cubicBezTo>
                    <a:cubicBezTo>
                      <a:pt x="30" y="18"/>
                      <a:pt x="30" y="18"/>
                      <a:pt x="30" y="18"/>
                    </a:cubicBezTo>
                    <a:cubicBezTo>
                      <a:pt x="32" y="19"/>
                      <a:pt x="36" y="19"/>
                      <a:pt x="39" y="18"/>
                    </a:cubicBez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9" name="Freeform 83"/>
              <p:cNvSpPr>
                <a:spLocks/>
              </p:cNvSpPr>
              <p:nvPr/>
            </p:nvSpPr>
            <p:spPr bwMode="auto">
              <a:xfrm>
                <a:off x="6213158" y="2947988"/>
                <a:ext cx="285750" cy="157163"/>
              </a:xfrm>
              <a:custGeom>
                <a:avLst/>
                <a:gdLst>
                  <a:gd name="T0" fmla="*/ 45 w 76"/>
                  <a:gd name="T1" fmla="*/ 18 h 42"/>
                  <a:gd name="T2" fmla="*/ 38 w 76"/>
                  <a:gd name="T3" fmla="*/ 20 h 42"/>
                  <a:gd name="T4" fmla="*/ 32 w 76"/>
                  <a:gd name="T5" fmla="*/ 18 h 42"/>
                  <a:gd name="T6" fmla="*/ 1 w 76"/>
                  <a:gd name="T7" fmla="*/ 0 h 42"/>
                  <a:gd name="T8" fmla="*/ 0 w 76"/>
                  <a:gd name="T9" fmla="*/ 1 h 42"/>
                  <a:gd name="T10" fmla="*/ 0 w 76"/>
                  <a:gd name="T11" fmla="*/ 38 h 42"/>
                  <a:gd name="T12" fmla="*/ 7 w 76"/>
                  <a:gd name="T13" fmla="*/ 42 h 42"/>
                  <a:gd name="T14" fmla="*/ 70 w 76"/>
                  <a:gd name="T15" fmla="*/ 42 h 42"/>
                  <a:gd name="T16" fmla="*/ 76 w 76"/>
                  <a:gd name="T17" fmla="*/ 38 h 42"/>
                  <a:gd name="T18" fmla="*/ 76 w 76"/>
                  <a:gd name="T19" fmla="*/ 1 h 42"/>
                  <a:gd name="T20" fmla="*/ 76 w 76"/>
                  <a:gd name="T21" fmla="*/ 0 h 42"/>
                  <a:gd name="T22" fmla="*/ 45 w 76"/>
                  <a:gd name="T23"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2">
                    <a:moveTo>
                      <a:pt x="45" y="18"/>
                    </a:moveTo>
                    <a:cubicBezTo>
                      <a:pt x="43" y="19"/>
                      <a:pt x="41" y="20"/>
                      <a:pt x="38" y="20"/>
                    </a:cubicBezTo>
                    <a:cubicBezTo>
                      <a:pt x="36" y="20"/>
                      <a:pt x="34" y="19"/>
                      <a:pt x="32" y="18"/>
                    </a:cubicBezTo>
                    <a:cubicBezTo>
                      <a:pt x="1" y="0"/>
                      <a:pt x="1" y="0"/>
                      <a:pt x="1" y="0"/>
                    </a:cubicBezTo>
                    <a:cubicBezTo>
                      <a:pt x="0" y="1"/>
                      <a:pt x="0" y="1"/>
                      <a:pt x="0" y="1"/>
                    </a:cubicBezTo>
                    <a:cubicBezTo>
                      <a:pt x="0" y="38"/>
                      <a:pt x="0" y="38"/>
                      <a:pt x="0" y="38"/>
                    </a:cubicBezTo>
                    <a:cubicBezTo>
                      <a:pt x="0" y="40"/>
                      <a:pt x="3" y="42"/>
                      <a:pt x="7" y="42"/>
                    </a:cubicBezTo>
                    <a:cubicBezTo>
                      <a:pt x="70" y="42"/>
                      <a:pt x="70" y="42"/>
                      <a:pt x="70" y="42"/>
                    </a:cubicBezTo>
                    <a:cubicBezTo>
                      <a:pt x="73" y="42"/>
                      <a:pt x="76" y="40"/>
                      <a:pt x="76" y="38"/>
                    </a:cubicBezTo>
                    <a:cubicBezTo>
                      <a:pt x="76" y="1"/>
                      <a:pt x="76" y="1"/>
                      <a:pt x="76" y="1"/>
                    </a:cubicBezTo>
                    <a:cubicBezTo>
                      <a:pt x="76" y="1"/>
                      <a:pt x="76" y="0"/>
                      <a:pt x="76" y="0"/>
                    </a:cubicBezTo>
                    <a:lnTo>
                      <a:pt x="45" y="18"/>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文本框 35"/>
            <p:cNvSpPr txBox="1"/>
            <p:nvPr/>
          </p:nvSpPr>
          <p:spPr>
            <a:xfrm>
              <a:off x="4797825" y="4281616"/>
              <a:ext cx="846042" cy="828342"/>
            </a:xfrm>
            <a:prstGeom prst="rect">
              <a:avLst/>
            </a:prstGeom>
            <a:noFill/>
            <a:ln>
              <a:noFill/>
            </a:ln>
            <a:effectLst/>
          </p:spPr>
          <p:txBody>
            <a:bodyPr wrap="none" rtlCol="0">
              <a:spAutoFit/>
            </a:bodyPr>
            <a:lstStyle/>
            <a:p>
              <a:pPr>
                <a:lnSpc>
                  <a:spcPct val="130000"/>
                </a:lnSpc>
              </a:pPr>
              <a:r>
                <a:rPr lang="en-US" altLang="zh-CN"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02</a:t>
              </a:r>
              <a:endParaRPr lang="zh-CN" altLang="en-US"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7" name="文本框 36"/>
            <p:cNvSpPr txBox="1"/>
            <p:nvPr/>
          </p:nvSpPr>
          <p:spPr>
            <a:xfrm>
              <a:off x="4642673" y="4025088"/>
              <a:ext cx="1156348" cy="427734"/>
            </a:xfrm>
            <a:prstGeom prst="rect">
              <a:avLst/>
            </a:prstGeom>
            <a:noFill/>
            <a:ln>
              <a:noFill/>
            </a:ln>
            <a:effectLst/>
          </p:spPr>
          <p:txBody>
            <a:bodyPr wrap="square" rtlCol="0">
              <a:spAutoFit/>
            </a:bodyPr>
            <a:lstStyle/>
            <a:p>
              <a:pPr>
                <a:lnSpc>
                  <a:spcPct val="130000"/>
                </a:lnSpc>
              </a:pPr>
              <a:r>
                <a:rPr lang="zh-CN" altLang="en-US" dirty="0" smtClean="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用户特征</a:t>
              </a:r>
              <a:endParaRPr lang="zh-CN" altLang="en-US"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40" name="组合 39"/>
          <p:cNvGrpSpPr/>
          <p:nvPr/>
        </p:nvGrpSpPr>
        <p:grpSpPr>
          <a:xfrm>
            <a:off x="3045696" y="3587228"/>
            <a:ext cx="1795769" cy="2446002"/>
            <a:chOff x="6060714" y="3441738"/>
            <a:chExt cx="1795991" cy="2446304"/>
          </a:xfrm>
          <a:solidFill>
            <a:srgbClr val="0070C0"/>
          </a:solidFill>
        </p:grpSpPr>
        <p:sp>
          <p:nvSpPr>
            <p:cNvPr id="41" name="六边形 40"/>
            <p:cNvSpPr/>
            <p:nvPr/>
          </p:nvSpPr>
          <p:spPr>
            <a:xfrm rot="16200000">
              <a:off x="5917036" y="3585416"/>
              <a:ext cx="2083348" cy="1795991"/>
            </a:xfrm>
            <a:prstGeom prst="hexagon">
              <a:avLst/>
            </a:pr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2" name="Freeform 77"/>
            <p:cNvSpPr>
              <a:spLocks/>
            </p:cNvSpPr>
            <p:nvPr/>
          </p:nvSpPr>
          <p:spPr bwMode="auto">
            <a:xfrm>
              <a:off x="6561067" y="5503334"/>
              <a:ext cx="336620" cy="384708"/>
            </a:xfrm>
            <a:custGeom>
              <a:avLst/>
              <a:gdLst>
                <a:gd name="T0" fmla="*/ 0 w 294"/>
                <a:gd name="T1" fmla="*/ 87 h 336"/>
                <a:gd name="T2" fmla="*/ 145 w 294"/>
                <a:gd name="T3" fmla="*/ 0 h 336"/>
                <a:gd name="T4" fmla="*/ 292 w 294"/>
                <a:gd name="T5" fmla="*/ 82 h 336"/>
                <a:gd name="T6" fmla="*/ 294 w 294"/>
                <a:gd name="T7" fmla="*/ 250 h 336"/>
                <a:gd name="T8" fmla="*/ 152 w 294"/>
                <a:gd name="T9" fmla="*/ 336 h 336"/>
                <a:gd name="T10" fmla="*/ 5 w 294"/>
                <a:gd name="T11" fmla="*/ 255 h 336"/>
                <a:gd name="T12" fmla="*/ 0 w 294"/>
                <a:gd name="T13" fmla="*/ 87 h 336"/>
              </a:gdLst>
              <a:ahLst/>
              <a:cxnLst>
                <a:cxn ang="0">
                  <a:pos x="T0" y="T1"/>
                </a:cxn>
                <a:cxn ang="0">
                  <a:pos x="T2" y="T3"/>
                </a:cxn>
                <a:cxn ang="0">
                  <a:pos x="T4" y="T5"/>
                </a:cxn>
                <a:cxn ang="0">
                  <a:pos x="T6" y="T7"/>
                </a:cxn>
                <a:cxn ang="0">
                  <a:pos x="T8" y="T9"/>
                </a:cxn>
                <a:cxn ang="0">
                  <a:pos x="T10" y="T11"/>
                </a:cxn>
                <a:cxn ang="0">
                  <a:pos x="T12" y="T13"/>
                </a:cxn>
              </a:cxnLst>
              <a:rect l="0" t="0" r="r" b="b"/>
              <a:pathLst>
                <a:path w="294" h="336">
                  <a:moveTo>
                    <a:pt x="0" y="87"/>
                  </a:moveTo>
                  <a:lnTo>
                    <a:pt x="145" y="0"/>
                  </a:lnTo>
                  <a:lnTo>
                    <a:pt x="292" y="82"/>
                  </a:lnTo>
                  <a:lnTo>
                    <a:pt x="294" y="250"/>
                  </a:lnTo>
                  <a:lnTo>
                    <a:pt x="152" y="336"/>
                  </a:lnTo>
                  <a:lnTo>
                    <a:pt x="5" y="255"/>
                  </a:lnTo>
                  <a:lnTo>
                    <a:pt x="0" y="87"/>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43" name="组合 42"/>
            <p:cNvGrpSpPr/>
            <p:nvPr/>
          </p:nvGrpSpPr>
          <p:grpSpPr>
            <a:xfrm>
              <a:off x="6610300" y="5594931"/>
              <a:ext cx="227848" cy="238153"/>
              <a:chOff x="9734233" y="5894388"/>
              <a:chExt cx="315912" cy="330200"/>
            </a:xfrm>
            <a:grpFill/>
          </p:grpSpPr>
          <p:sp>
            <p:nvSpPr>
              <p:cNvPr id="46" name="Freeform 78"/>
              <p:cNvSpPr>
                <a:spLocks/>
              </p:cNvSpPr>
              <p:nvPr/>
            </p:nvSpPr>
            <p:spPr bwMode="auto">
              <a:xfrm>
                <a:off x="9734233" y="5916613"/>
                <a:ext cx="282575" cy="307975"/>
              </a:xfrm>
              <a:custGeom>
                <a:avLst/>
                <a:gdLst>
                  <a:gd name="T0" fmla="*/ 59 w 75"/>
                  <a:gd name="T1" fmla="*/ 44 h 82"/>
                  <a:gd name="T2" fmla="*/ 38 w 75"/>
                  <a:gd name="T3" fmla="*/ 40 h 82"/>
                  <a:gd name="T4" fmla="*/ 35 w 75"/>
                  <a:gd name="T5" fmla="*/ 18 h 82"/>
                  <a:gd name="T6" fmla="*/ 20 w 75"/>
                  <a:gd name="T7" fmla="*/ 0 h 82"/>
                  <a:gd name="T8" fmla="*/ 28 w 75"/>
                  <a:gd name="T9" fmla="*/ 49 h 82"/>
                  <a:gd name="T10" fmla="*/ 75 w 75"/>
                  <a:gd name="T11" fmla="*/ 63 h 82"/>
                  <a:gd name="T12" fmla="*/ 59 w 75"/>
                  <a:gd name="T13" fmla="*/ 44 h 82"/>
                </a:gdLst>
                <a:ahLst/>
                <a:cxnLst>
                  <a:cxn ang="0">
                    <a:pos x="T0" y="T1"/>
                  </a:cxn>
                  <a:cxn ang="0">
                    <a:pos x="T2" y="T3"/>
                  </a:cxn>
                  <a:cxn ang="0">
                    <a:pos x="T4" y="T5"/>
                  </a:cxn>
                  <a:cxn ang="0">
                    <a:pos x="T6" y="T7"/>
                  </a:cxn>
                  <a:cxn ang="0">
                    <a:pos x="T8" y="T9"/>
                  </a:cxn>
                  <a:cxn ang="0">
                    <a:pos x="T10" y="T11"/>
                  </a:cxn>
                  <a:cxn ang="0">
                    <a:pos x="T12" y="T13"/>
                  </a:cxn>
                </a:cxnLst>
                <a:rect l="0" t="0" r="r" b="b"/>
                <a:pathLst>
                  <a:path w="75" h="82">
                    <a:moveTo>
                      <a:pt x="59" y="44"/>
                    </a:moveTo>
                    <a:cubicBezTo>
                      <a:pt x="59" y="44"/>
                      <a:pt x="53" y="55"/>
                      <a:pt x="38" y="40"/>
                    </a:cubicBezTo>
                    <a:cubicBezTo>
                      <a:pt x="23" y="23"/>
                      <a:pt x="35" y="18"/>
                      <a:pt x="35" y="18"/>
                    </a:cubicBezTo>
                    <a:cubicBezTo>
                      <a:pt x="20" y="0"/>
                      <a:pt x="20" y="0"/>
                      <a:pt x="20" y="0"/>
                    </a:cubicBezTo>
                    <a:cubicBezTo>
                      <a:pt x="20" y="0"/>
                      <a:pt x="0" y="18"/>
                      <a:pt x="28" y="49"/>
                    </a:cubicBezTo>
                    <a:cubicBezTo>
                      <a:pt x="58" y="82"/>
                      <a:pt x="75" y="63"/>
                      <a:pt x="75" y="63"/>
                    </a:cubicBezTo>
                    <a:lnTo>
                      <a:pt x="59" y="44"/>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7" name="Freeform 79"/>
              <p:cNvSpPr>
                <a:spLocks/>
              </p:cNvSpPr>
              <p:nvPr/>
            </p:nvSpPr>
            <p:spPr bwMode="auto">
              <a:xfrm>
                <a:off x="9970770" y="6059488"/>
                <a:ext cx="79375" cy="87313"/>
              </a:xfrm>
              <a:custGeom>
                <a:avLst/>
                <a:gdLst>
                  <a:gd name="T0" fmla="*/ 50 w 50"/>
                  <a:gd name="T1" fmla="*/ 45 h 55"/>
                  <a:gd name="T2" fmla="*/ 38 w 50"/>
                  <a:gd name="T3" fmla="*/ 55 h 55"/>
                  <a:gd name="T4" fmla="*/ 0 w 50"/>
                  <a:gd name="T5" fmla="*/ 10 h 55"/>
                  <a:gd name="T6" fmla="*/ 10 w 50"/>
                  <a:gd name="T7" fmla="*/ 0 h 55"/>
                  <a:gd name="T8" fmla="*/ 50 w 50"/>
                  <a:gd name="T9" fmla="*/ 45 h 55"/>
                </a:gdLst>
                <a:ahLst/>
                <a:cxnLst>
                  <a:cxn ang="0">
                    <a:pos x="T0" y="T1"/>
                  </a:cxn>
                  <a:cxn ang="0">
                    <a:pos x="T2" y="T3"/>
                  </a:cxn>
                  <a:cxn ang="0">
                    <a:pos x="T4" y="T5"/>
                  </a:cxn>
                  <a:cxn ang="0">
                    <a:pos x="T6" y="T7"/>
                  </a:cxn>
                  <a:cxn ang="0">
                    <a:pos x="T8" y="T9"/>
                  </a:cxn>
                </a:cxnLst>
                <a:rect l="0" t="0" r="r" b="b"/>
                <a:pathLst>
                  <a:path w="50" h="55">
                    <a:moveTo>
                      <a:pt x="50" y="45"/>
                    </a:moveTo>
                    <a:lnTo>
                      <a:pt x="38" y="55"/>
                    </a:lnTo>
                    <a:lnTo>
                      <a:pt x="0" y="10"/>
                    </a:lnTo>
                    <a:lnTo>
                      <a:pt x="10" y="0"/>
                    </a:lnTo>
                    <a:lnTo>
                      <a:pt x="50" y="45"/>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8" name="Freeform 80"/>
              <p:cNvSpPr>
                <a:spLocks/>
              </p:cNvSpPr>
              <p:nvPr/>
            </p:nvSpPr>
            <p:spPr bwMode="auto">
              <a:xfrm>
                <a:off x="9819958" y="5894388"/>
                <a:ext cx="76200" cy="82550"/>
              </a:xfrm>
              <a:custGeom>
                <a:avLst/>
                <a:gdLst>
                  <a:gd name="T0" fmla="*/ 48 w 48"/>
                  <a:gd name="T1" fmla="*/ 43 h 52"/>
                  <a:gd name="T2" fmla="*/ 38 w 48"/>
                  <a:gd name="T3" fmla="*/ 52 h 52"/>
                  <a:gd name="T4" fmla="*/ 0 w 48"/>
                  <a:gd name="T5" fmla="*/ 9 h 52"/>
                  <a:gd name="T6" fmla="*/ 10 w 48"/>
                  <a:gd name="T7" fmla="*/ 0 h 52"/>
                  <a:gd name="T8" fmla="*/ 48 w 48"/>
                  <a:gd name="T9" fmla="*/ 43 h 52"/>
                </a:gdLst>
                <a:ahLst/>
                <a:cxnLst>
                  <a:cxn ang="0">
                    <a:pos x="T0" y="T1"/>
                  </a:cxn>
                  <a:cxn ang="0">
                    <a:pos x="T2" y="T3"/>
                  </a:cxn>
                  <a:cxn ang="0">
                    <a:pos x="T4" y="T5"/>
                  </a:cxn>
                  <a:cxn ang="0">
                    <a:pos x="T6" y="T7"/>
                  </a:cxn>
                  <a:cxn ang="0">
                    <a:pos x="T8" y="T9"/>
                  </a:cxn>
                </a:cxnLst>
                <a:rect l="0" t="0" r="r" b="b"/>
                <a:pathLst>
                  <a:path w="48" h="52">
                    <a:moveTo>
                      <a:pt x="48" y="43"/>
                    </a:moveTo>
                    <a:lnTo>
                      <a:pt x="38" y="52"/>
                    </a:lnTo>
                    <a:lnTo>
                      <a:pt x="0" y="9"/>
                    </a:lnTo>
                    <a:lnTo>
                      <a:pt x="10" y="0"/>
                    </a:lnTo>
                    <a:lnTo>
                      <a:pt x="48" y="43"/>
                    </a:lnTo>
                    <a:close/>
                  </a:path>
                </a:pathLst>
              </a:custGeom>
              <a:grpFill/>
              <a:ln>
                <a:noFill/>
              </a:ln>
              <a:effectLst>
                <a:outerShdw blurRad="149987" dist="250190" dir="8460000" algn="ctr">
                  <a:srgbClr val="000000">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29" tIns="45714" rIns="91429" bIns="45714" numCol="1" anchor="t" anchorCtr="0" compatLnSpc="1">
                <a:prstTxWarp prst="textNoShape">
                  <a:avLst/>
                </a:prstTxWarp>
              </a:bodyPr>
              <a:lstStyle/>
              <a:p>
                <a:pP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44" name="文本框 43"/>
            <p:cNvSpPr txBox="1"/>
            <p:nvPr/>
          </p:nvSpPr>
          <p:spPr>
            <a:xfrm>
              <a:off x="6594756" y="4282496"/>
              <a:ext cx="866050" cy="828342"/>
            </a:xfrm>
            <a:prstGeom prst="rect">
              <a:avLst/>
            </a:prstGeom>
            <a:noFill/>
            <a:ln>
              <a:noFill/>
            </a:ln>
            <a:effectLst/>
          </p:spPr>
          <p:txBody>
            <a:bodyPr wrap="none" rtlCol="0">
              <a:spAutoFit/>
            </a:bodyPr>
            <a:lstStyle/>
            <a:p>
              <a:pPr>
                <a:lnSpc>
                  <a:spcPct val="130000"/>
                </a:lnSpc>
              </a:pPr>
              <a:r>
                <a:rPr lang="en-US" altLang="zh-CN"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03</a:t>
              </a:r>
              <a:endParaRPr lang="zh-CN" altLang="en-US" sz="4000"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5" name="文本框 44"/>
            <p:cNvSpPr txBox="1"/>
            <p:nvPr/>
          </p:nvSpPr>
          <p:spPr>
            <a:xfrm>
              <a:off x="6451872" y="4035161"/>
              <a:ext cx="1156348" cy="431710"/>
            </a:xfrm>
            <a:prstGeom prst="rect">
              <a:avLst/>
            </a:prstGeom>
            <a:noFill/>
            <a:ln>
              <a:noFill/>
            </a:ln>
            <a:effectLst/>
          </p:spPr>
          <p:txBody>
            <a:bodyPr wrap="square" rtlCol="0">
              <a:spAutoFit/>
            </a:bodyPr>
            <a:lstStyle/>
            <a:p>
              <a:pPr>
                <a:lnSpc>
                  <a:spcPct val="130000"/>
                </a:lnSpc>
              </a:pPr>
              <a:r>
                <a:rPr lang="zh-CN" altLang="en-US" dirty="0" smtClean="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文本特征</a:t>
              </a:r>
              <a:endParaRPr lang="zh-CN" altLang="en-US"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49" name="文本框 48"/>
          <p:cNvSpPr txBox="1"/>
          <p:nvPr/>
        </p:nvSpPr>
        <p:spPr>
          <a:xfrm>
            <a:off x="5971020" y="2230180"/>
            <a:ext cx="6178156" cy="3170099"/>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2000" dirty="0">
                <a:latin typeface="+mn-ea"/>
                <a:ea typeface="+mn-ea"/>
              </a:rPr>
              <a:t>时间特征</a:t>
            </a:r>
            <a:r>
              <a:rPr lang="zh-CN" altLang="en-US" sz="2000" dirty="0" smtClean="0">
                <a:latin typeface="+mn-ea"/>
                <a:ea typeface="+mn-ea"/>
              </a:rPr>
              <a:t>：当</a:t>
            </a:r>
            <a:r>
              <a:rPr lang="zh-CN" altLang="en-US" sz="2000" dirty="0">
                <a:latin typeface="+mn-ea"/>
                <a:ea typeface="+mn-ea"/>
              </a:rPr>
              <a:t>一个重要事件发生时，</a:t>
            </a:r>
            <a:r>
              <a:rPr lang="zh-CN" altLang="en-US" sz="2000" dirty="0" smtClean="0">
                <a:latin typeface="+mn-ea"/>
                <a:ea typeface="+mn-ea"/>
              </a:rPr>
              <a:t>用户会发布很多博客。 </a:t>
            </a:r>
            <a:r>
              <a:rPr lang="zh-CN" altLang="en-US" sz="2000" dirty="0">
                <a:latin typeface="+mn-ea"/>
                <a:ea typeface="+mn-ea"/>
              </a:rPr>
              <a:t>由于大多数情况下用户搜索查询都是基于值得注意的事件</a:t>
            </a:r>
            <a:r>
              <a:rPr lang="zh-CN" altLang="en-US" sz="2000" dirty="0" smtClean="0">
                <a:latin typeface="+mn-ea"/>
                <a:ea typeface="+mn-ea"/>
              </a:rPr>
              <a:t>，因此用户发送时间</a:t>
            </a:r>
            <a:r>
              <a:rPr lang="zh-CN" altLang="en-US" sz="2000" dirty="0">
                <a:latin typeface="+mn-ea"/>
                <a:ea typeface="+mn-ea"/>
              </a:rPr>
              <a:t>和查询时间之间的时间差越小，查询和推文就越相关</a:t>
            </a:r>
            <a:r>
              <a:rPr lang="zh-CN" altLang="en-US" sz="2000" dirty="0" smtClean="0">
                <a:latin typeface="+mn-ea"/>
                <a:ea typeface="+mn-ea"/>
              </a:rPr>
              <a:t>。</a:t>
            </a:r>
            <a:endParaRPr lang="en-US" altLang="zh-CN" sz="2000" dirty="0" smtClean="0">
              <a:latin typeface="+mn-ea"/>
              <a:ea typeface="+mn-ea"/>
            </a:endParaRPr>
          </a:p>
          <a:p>
            <a:pPr marL="285750" indent="-285750" algn="just">
              <a:buFont typeface="Arial" panose="020B0604020202020204" pitchFamily="34" charset="0"/>
              <a:buChar char="•"/>
            </a:pPr>
            <a:endParaRPr lang="en-US" altLang="zh-CN" sz="2000" dirty="0">
              <a:latin typeface="+mn-ea"/>
              <a:ea typeface="+mn-ea"/>
            </a:endParaRPr>
          </a:p>
          <a:p>
            <a:pPr marL="285750" indent="-285750" algn="just">
              <a:buFont typeface="Arial" panose="020B0604020202020204" pitchFamily="34" charset="0"/>
              <a:buChar char="•"/>
            </a:pPr>
            <a:r>
              <a:rPr lang="zh-CN" altLang="en-US" sz="2000" dirty="0" smtClean="0">
                <a:latin typeface="+mn-ea"/>
                <a:ea typeface="+mn-ea"/>
              </a:rPr>
              <a:t>用户特征：是指发送该博客的用户的相关特征，例如粉丝数量，近期发送博客的频繁程度。</a:t>
            </a:r>
            <a:endParaRPr lang="en-US" altLang="zh-CN" sz="2000" dirty="0" smtClean="0">
              <a:latin typeface="+mn-ea"/>
              <a:ea typeface="+mn-ea"/>
            </a:endParaRPr>
          </a:p>
          <a:p>
            <a:pPr marL="285750" indent="-285750" algn="just">
              <a:buFont typeface="Arial" panose="020B0604020202020204" pitchFamily="34" charset="0"/>
              <a:buChar char="•"/>
            </a:pPr>
            <a:endParaRPr lang="en-US" altLang="zh-CN" sz="2000" dirty="0">
              <a:latin typeface="+mn-ea"/>
              <a:ea typeface="+mn-ea"/>
            </a:endParaRPr>
          </a:p>
          <a:p>
            <a:pPr marL="285750" indent="-285750" algn="just">
              <a:buFont typeface="Arial" panose="020B0604020202020204" pitchFamily="34" charset="0"/>
              <a:buChar char="•"/>
            </a:pPr>
            <a:r>
              <a:rPr lang="zh-CN" altLang="en-US" sz="2000" dirty="0" smtClean="0">
                <a:latin typeface="+mn-ea"/>
                <a:ea typeface="+mn-ea"/>
              </a:rPr>
              <a:t>文本</a:t>
            </a:r>
            <a:r>
              <a:rPr lang="zh-CN" altLang="en-US" sz="2000" dirty="0">
                <a:latin typeface="+mn-ea"/>
                <a:ea typeface="+mn-ea"/>
              </a:rPr>
              <a:t>特征</a:t>
            </a:r>
            <a:r>
              <a:rPr lang="zh-CN" altLang="en-US" sz="2000" dirty="0" smtClean="0">
                <a:latin typeface="+mn-ea"/>
                <a:ea typeface="+mn-ea"/>
              </a:rPr>
              <a:t>：是指给定</a:t>
            </a:r>
            <a:r>
              <a:rPr lang="zh-CN" altLang="en-US" sz="2000" dirty="0">
                <a:latin typeface="+mn-ea"/>
                <a:ea typeface="+mn-ea"/>
              </a:rPr>
              <a:t>查询和目标推文之间的文本相似性。</a:t>
            </a:r>
            <a:endParaRPr lang="en-US" altLang="zh-CN" sz="2000" dirty="0" smtClean="0">
              <a:latin typeface="+mn-ea"/>
              <a:ea typeface="+mn-ea"/>
            </a:endParaRPr>
          </a:p>
        </p:txBody>
      </p:sp>
    </p:spTree>
    <p:extLst>
      <p:ext uri="{BB962C8B-B14F-4D97-AF65-F5344CB8AC3E}">
        <p14:creationId xmlns:p14="http://schemas.microsoft.com/office/powerpoint/2010/main" val="177428274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 calcmode="lin" valueType="num">
                                      <p:cBhvr>
                                        <p:cTn id="9" dur="250" fill="hold"/>
                                        <p:tgtEl>
                                          <p:spTgt spid="24"/>
                                        </p:tgtEl>
                                        <p:attrNameLst>
                                          <p:attrName>style.rotation</p:attrName>
                                        </p:attrNameLst>
                                      </p:cBhvr>
                                      <p:tavLst>
                                        <p:tav tm="0">
                                          <p:val>
                                            <p:fltVal val="90"/>
                                          </p:val>
                                        </p:tav>
                                        <p:tav tm="100000">
                                          <p:val>
                                            <p:fltVal val="0"/>
                                          </p:val>
                                        </p:tav>
                                      </p:tavLst>
                                    </p:anim>
                                    <p:animEffect transition="in" filter="fade">
                                      <p:cBhvr>
                                        <p:cTn id="10" dur="25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250" fill="hold"/>
                                        <p:tgtEl>
                                          <p:spTgt spid="32"/>
                                        </p:tgtEl>
                                        <p:attrNameLst>
                                          <p:attrName>ppt_w</p:attrName>
                                        </p:attrNameLst>
                                      </p:cBhvr>
                                      <p:tavLst>
                                        <p:tav tm="0">
                                          <p:val>
                                            <p:fltVal val="0"/>
                                          </p:val>
                                        </p:tav>
                                        <p:tav tm="100000">
                                          <p:val>
                                            <p:strVal val="#ppt_w"/>
                                          </p:val>
                                        </p:tav>
                                      </p:tavLst>
                                    </p:anim>
                                    <p:anim calcmode="lin" valueType="num">
                                      <p:cBhvr>
                                        <p:cTn id="16" dur="250" fill="hold"/>
                                        <p:tgtEl>
                                          <p:spTgt spid="32"/>
                                        </p:tgtEl>
                                        <p:attrNameLst>
                                          <p:attrName>ppt_h</p:attrName>
                                        </p:attrNameLst>
                                      </p:cBhvr>
                                      <p:tavLst>
                                        <p:tav tm="0">
                                          <p:val>
                                            <p:fltVal val="0"/>
                                          </p:val>
                                        </p:tav>
                                        <p:tav tm="100000">
                                          <p:val>
                                            <p:strVal val="#ppt_h"/>
                                          </p:val>
                                        </p:tav>
                                      </p:tavLst>
                                    </p:anim>
                                    <p:anim calcmode="lin" valueType="num">
                                      <p:cBhvr>
                                        <p:cTn id="17" dur="250" fill="hold"/>
                                        <p:tgtEl>
                                          <p:spTgt spid="32"/>
                                        </p:tgtEl>
                                        <p:attrNameLst>
                                          <p:attrName>style.rotation</p:attrName>
                                        </p:attrNameLst>
                                      </p:cBhvr>
                                      <p:tavLst>
                                        <p:tav tm="0">
                                          <p:val>
                                            <p:fltVal val="90"/>
                                          </p:val>
                                        </p:tav>
                                        <p:tav tm="100000">
                                          <p:val>
                                            <p:fltVal val="0"/>
                                          </p:val>
                                        </p:tav>
                                      </p:tavLst>
                                    </p:anim>
                                    <p:animEffect transition="in" filter="fade">
                                      <p:cBhvr>
                                        <p:cTn id="18" dur="25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p:cTn id="23" dur="250" fill="hold"/>
                                        <p:tgtEl>
                                          <p:spTgt spid="40"/>
                                        </p:tgtEl>
                                        <p:attrNameLst>
                                          <p:attrName>ppt_w</p:attrName>
                                        </p:attrNameLst>
                                      </p:cBhvr>
                                      <p:tavLst>
                                        <p:tav tm="0">
                                          <p:val>
                                            <p:fltVal val="0"/>
                                          </p:val>
                                        </p:tav>
                                        <p:tav tm="100000">
                                          <p:val>
                                            <p:strVal val="#ppt_w"/>
                                          </p:val>
                                        </p:tav>
                                      </p:tavLst>
                                    </p:anim>
                                    <p:anim calcmode="lin" valueType="num">
                                      <p:cBhvr>
                                        <p:cTn id="24" dur="250" fill="hold"/>
                                        <p:tgtEl>
                                          <p:spTgt spid="40"/>
                                        </p:tgtEl>
                                        <p:attrNameLst>
                                          <p:attrName>ppt_h</p:attrName>
                                        </p:attrNameLst>
                                      </p:cBhvr>
                                      <p:tavLst>
                                        <p:tav tm="0">
                                          <p:val>
                                            <p:fltVal val="0"/>
                                          </p:val>
                                        </p:tav>
                                        <p:tav tm="100000">
                                          <p:val>
                                            <p:strVal val="#ppt_h"/>
                                          </p:val>
                                        </p:tav>
                                      </p:tavLst>
                                    </p:anim>
                                    <p:anim calcmode="lin" valueType="num">
                                      <p:cBhvr>
                                        <p:cTn id="25" dur="250" fill="hold"/>
                                        <p:tgtEl>
                                          <p:spTgt spid="40"/>
                                        </p:tgtEl>
                                        <p:attrNameLst>
                                          <p:attrName>style.rotation</p:attrName>
                                        </p:attrNameLst>
                                      </p:cBhvr>
                                      <p:tavLst>
                                        <p:tav tm="0">
                                          <p:val>
                                            <p:fltVal val="90"/>
                                          </p:val>
                                        </p:tav>
                                        <p:tav tm="100000">
                                          <p:val>
                                            <p:fltVal val="0"/>
                                          </p:val>
                                        </p:tav>
                                      </p:tavLst>
                                    </p:anim>
                                    <p:animEffect transition="in" filter="fade">
                                      <p:cBhvr>
                                        <p:cTn id="26"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52789"/>
              <a:chOff x="-23476" y="-94997"/>
              <a:chExt cx="12880639" cy="652789"/>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5563475" y="-7746"/>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384111" y="-67258"/>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652377" y="-57186"/>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181374"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59" name="文本框 58"/>
          <p:cNvSpPr txBox="1"/>
          <p:nvPr/>
        </p:nvSpPr>
        <p:spPr>
          <a:xfrm>
            <a:off x="379909" y="846932"/>
            <a:ext cx="4839786"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latin typeface="+mn-ea"/>
                <a:ea typeface="+mn-ea"/>
              </a:rPr>
              <a:t>基于用户参与度的搜索结果排序</a:t>
            </a:r>
            <a:endParaRPr lang="zh-CN" altLang="en-US" sz="2400" dirty="0">
              <a:latin typeface="+mn-ea"/>
              <a:ea typeface="+mn-ea"/>
            </a:endParaRPr>
          </a:p>
        </p:txBody>
      </p:sp>
      <p:sp>
        <p:nvSpPr>
          <p:cNvPr id="60" name="文本框 59"/>
          <p:cNvSpPr txBox="1"/>
          <p:nvPr/>
        </p:nvSpPr>
        <p:spPr>
          <a:xfrm>
            <a:off x="1027981" y="2968253"/>
            <a:ext cx="4536504" cy="1384995"/>
          </a:xfrm>
          <a:prstGeom prst="rect">
            <a:avLst/>
          </a:prstGeom>
          <a:noFill/>
        </p:spPr>
        <p:txBody>
          <a:bodyPr wrap="square" rtlCol="0">
            <a:spAutoFit/>
          </a:bodyPr>
          <a:lstStyle/>
          <a:p>
            <a:r>
              <a:rPr lang="zh-CN" altLang="en-US" sz="2800" dirty="0" smtClean="0">
                <a:latin typeface="+mj-ea"/>
                <a:ea typeface="+mj-ea"/>
              </a:rPr>
              <a:t>用户参与度：根据</a:t>
            </a:r>
            <a:r>
              <a:rPr lang="zh-CN" altLang="en-US" sz="2800" dirty="0">
                <a:latin typeface="+mj-ea"/>
                <a:ea typeface="+mj-ea"/>
              </a:rPr>
              <a:t>与用户回复和转发数进行</a:t>
            </a:r>
            <a:r>
              <a:rPr lang="zh-CN" altLang="en-US" sz="2800" dirty="0" smtClean="0">
                <a:latin typeface="+mj-ea"/>
                <a:ea typeface="+mj-ea"/>
              </a:rPr>
              <a:t>评分，回复</a:t>
            </a:r>
            <a:r>
              <a:rPr lang="zh-CN" altLang="en-US" sz="2800" dirty="0">
                <a:latin typeface="+mj-ea"/>
                <a:ea typeface="+mj-ea"/>
              </a:rPr>
              <a:t>和转发数高的评分越高。 </a:t>
            </a:r>
          </a:p>
        </p:txBody>
      </p:sp>
      <p:pic>
        <p:nvPicPr>
          <p:cNvPr id="61" name="图片 60"/>
          <p:cNvPicPr>
            <a:picLocks noChangeAspect="1"/>
          </p:cNvPicPr>
          <p:nvPr/>
        </p:nvPicPr>
        <p:blipFill>
          <a:blip r:embed="rId3"/>
          <a:stretch>
            <a:fillRect/>
          </a:stretch>
        </p:blipFill>
        <p:spPr>
          <a:xfrm>
            <a:off x="6860629" y="663143"/>
            <a:ext cx="3892329" cy="6408712"/>
          </a:xfrm>
          <a:prstGeom prst="rect">
            <a:avLst/>
          </a:prstGeom>
        </p:spPr>
      </p:pic>
    </p:spTree>
    <p:extLst>
      <p:ext uri="{BB962C8B-B14F-4D97-AF65-F5344CB8AC3E}">
        <p14:creationId xmlns:p14="http://schemas.microsoft.com/office/powerpoint/2010/main" val="108128883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60535"/>
              <a:chOff x="-23476" y="-94997"/>
              <a:chExt cx="12880639" cy="660535"/>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8012757" y="0"/>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012757" y="-49440"/>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417244" y="-49440"/>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109366"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pic>
        <p:nvPicPr>
          <p:cNvPr id="14" name="图片 13"/>
          <p:cNvPicPr>
            <a:picLocks noChangeAspect="1"/>
          </p:cNvPicPr>
          <p:nvPr/>
        </p:nvPicPr>
        <p:blipFill>
          <a:blip r:embed="rId3"/>
          <a:stretch>
            <a:fillRect/>
          </a:stretch>
        </p:blipFill>
        <p:spPr>
          <a:xfrm>
            <a:off x="5204444" y="2032149"/>
            <a:ext cx="6908327" cy="3333750"/>
          </a:xfrm>
          <a:prstGeom prst="rect">
            <a:avLst/>
          </a:prstGeom>
        </p:spPr>
      </p:pic>
      <p:sp>
        <p:nvSpPr>
          <p:cNvPr id="15" name="矩形 14"/>
          <p:cNvSpPr/>
          <p:nvPr/>
        </p:nvSpPr>
        <p:spPr>
          <a:xfrm>
            <a:off x="883965" y="1713865"/>
            <a:ext cx="3744416" cy="3970318"/>
          </a:xfrm>
          <a:prstGeom prst="rect">
            <a:avLst/>
          </a:prstGeom>
        </p:spPr>
        <p:txBody>
          <a:bodyPr wrap="square">
            <a:spAutoFit/>
          </a:bodyPr>
          <a:lstStyle/>
          <a:p>
            <a:r>
              <a:rPr lang="zh-CN" altLang="en-US" sz="2800" dirty="0" smtClean="0">
                <a:latin typeface="+mn-ea"/>
                <a:ea typeface="+mn-ea"/>
              </a:rPr>
              <a:t>用户</a:t>
            </a:r>
            <a:r>
              <a:rPr lang="zh-CN" altLang="en-US" sz="2800" dirty="0">
                <a:latin typeface="+mn-ea"/>
                <a:ea typeface="+mn-ea"/>
              </a:rPr>
              <a:t>画像是根据用户社会属性、生活习惯和消费行为等信息而抽象出的一个标签化的用户模型。构建用户画像的核心工作即是给用户贴“标签”，而标签是通过对用户信息分析而来的高度精炼的特征标识</a:t>
            </a:r>
            <a:r>
              <a:rPr lang="zh-CN" altLang="en-US" dirty="0">
                <a:latin typeface="+mn-ea"/>
                <a:ea typeface="+mn-ea"/>
              </a:rPr>
              <a:t>。</a:t>
            </a:r>
          </a:p>
        </p:txBody>
      </p:sp>
      <p:sp>
        <p:nvSpPr>
          <p:cNvPr id="16" name="文本框 15"/>
          <p:cNvSpPr txBox="1"/>
          <p:nvPr/>
        </p:nvSpPr>
        <p:spPr>
          <a:xfrm>
            <a:off x="523925" y="889561"/>
            <a:ext cx="1191352"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smtClean="0">
                <a:latin typeface="+mn-ea"/>
                <a:ea typeface="+mn-ea"/>
              </a:rPr>
              <a:t>定义</a:t>
            </a:r>
            <a:endParaRPr lang="zh-CN" altLang="en-US" sz="2800" dirty="0">
              <a:latin typeface="+mn-ea"/>
              <a:ea typeface="+mn-ea"/>
            </a:endParaRPr>
          </a:p>
        </p:txBody>
      </p:sp>
    </p:spTree>
    <p:extLst>
      <p:ext uri="{BB962C8B-B14F-4D97-AF65-F5344CB8AC3E}">
        <p14:creationId xmlns:p14="http://schemas.microsoft.com/office/powerpoint/2010/main" val="213952006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60535"/>
              <a:chOff x="-23476" y="-94997"/>
              <a:chExt cx="12880639" cy="660535"/>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8012757" y="0"/>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012757" y="-49440"/>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417244" y="-49440"/>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397398"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7" name="文本框 16"/>
          <p:cNvSpPr txBox="1"/>
          <p:nvPr/>
        </p:nvSpPr>
        <p:spPr>
          <a:xfrm>
            <a:off x="523925" y="868683"/>
            <a:ext cx="1191352"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smtClean="0">
                <a:latin typeface="+mn-ea"/>
                <a:ea typeface="+mn-ea"/>
              </a:rPr>
              <a:t>案例</a:t>
            </a:r>
            <a:endParaRPr lang="zh-CN" altLang="en-US" sz="2800" dirty="0">
              <a:latin typeface="+mn-ea"/>
              <a:ea typeface="+mn-ea"/>
            </a:endParaRPr>
          </a:p>
        </p:txBody>
      </p:sp>
      <p:sp>
        <p:nvSpPr>
          <p:cNvPr id="18" name="矩形 17"/>
          <p:cNvSpPr/>
          <p:nvPr/>
        </p:nvSpPr>
        <p:spPr>
          <a:xfrm>
            <a:off x="654919" y="2430835"/>
            <a:ext cx="6426200" cy="2677656"/>
          </a:xfrm>
          <a:prstGeom prst="rect">
            <a:avLst/>
          </a:prstGeom>
        </p:spPr>
        <p:txBody>
          <a:bodyPr>
            <a:spAutoFit/>
          </a:bodyPr>
          <a:lstStyle/>
          <a:p>
            <a:r>
              <a:rPr lang="zh-CN" altLang="en-US" sz="2400" dirty="0">
                <a:latin typeface="+mn-ea"/>
                <a:ea typeface="+mn-ea"/>
              </a:rPr>
              <a:t>如果你经常购买一些玩偶玩具，那么电商网站即可根据玩具购买的情况替你打上标签“有孩子”，甚至还可以判断出你孩子大概的年龄，贴上“有 </a:t>
            </a:r>
            <a:r>
              <a:rPr lang="en-US" altLang="zh-CN" sz="2400" dirty="0">
                <a:latin typeface="+mn-ea"/>
                <a:ea typeface="+mn-ea"/>
              </a:rPr>
              <a:t>5-10 </a:t>
            </a:r>
            <a:r>
              <a:rPr lang="zh-CN" altLang="en-US" sz="2400" dirty="0">
                <a:latin typeface="+mn-ea"/>
                <a:ea typeface="+mn-ea"/>
              </a:rPr>
              <a:t>岁的孩子”这样更为具体的标签，而这些所有给你贴的</a:t>
            </a:r>
            <a:r>
              <a:rPr lang="zh-CN" altLang="en-US" sz="2400" dirty="0" smtClean="0">
                <a:latin typeface="+mn-ea"/>
                <a:ea typeface="+mn-ea"/>
              </a:rPr>
              <a:t>标签统一在一起，</a:t>
            </a:r>
            <a:r>
              <a:rPr lang="zh-CN" altLang="en-US" sz="2400" dirty="0">
                <a:latin typeface="+mn-ea"/>
                <a:ea typeface="+mn-ea"/>
              </a:rPr>
              <a:t>就成了你的用户画像，因此，也可以说用户画像就是判断一个人是什么样的人。 </a:t>
            </a:r>
          </a:p>
        </p:txBody>
      </p:sp>
      <p:pic>
        <p:nvPicPr>
          <p:cNvPr id="19" name="图片 18"/>
          <p:cNvPicPr>
            <a:picLocks noChangeAspect="1"/>
          </p:cNvPicPr>
          <p:nvPr/>
        </p:nvPicPr>
        <p:blipFill>
          <a:blip r:embed="rId3"/>
          <a:stretch>
            <a:fillRect/>
          </a:stretch>
        </p:blipFill>
        <p:spPr>
          <a:xfrm>
            <a:off x="7619627" y="2111408"/>
            <a:ext cx="4157832" cy="3316511"/>
          </a:xfrm>
          <a:prstGeom prst="rect">
            <a:avLst/>
          </a:prstGeom>
        </p:spPr>
      </p:pic>
    </p:spTree>
    <p:extLst>
      <p:ext uri="{BB962C8B-B14F-4D97-AF65-F5344CB8AC3E}">
        <p14:creationId xmlns:p14="http://schemas.microsoft.com/office/powerpoint/2010/main" val="144811003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60535"/>
              <a:chOff x="-23476" y="-94997"/>
              <a:chExt cx="12880639" cy="660535"/>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8012757" y="0"/>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012757" y="-49440"/>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417244" y="-49440"/>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32539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pic>
        <p:nvPicPr>
          <p:cNvPr id="14" name="图片 13"/>
          <p:cNvPicPr>
            <a:picLocks noChangeAspect="1"/>
          </p:cNvPicPr>
          <p:nvPr/>
        </p:nvPicPr>
        <p:blipFill>
          <a:blip r:embed="rId3"/>
          <a:stretch>
            <a:fillRect/>
          </a:stretch>
        </p:blipFill>
        <p:spPr>
          <a:xfrm>
            <a:off x="2081558" y="1598483"/>
            <a:ext cx="8694045" cy="4447376"/>
          </a:xfrm>
          <a:prstGeom prst="rect">
            <a:avLst/>
          </a:prstGeom>
        </p:spPr>
      </p:pic>
      <p:sp>
        <p:nvSpPr>
          <p:cNvPr id="15" name="文本框 14"/>
          <p:cNvSpPr txBox="1"/>
          <p:nvPr/>
        </p:nvSpPr>
        <p:spPr>
          <a:xfrm>
            <a:off x="523925" y="868683"/>
            <a:ext cx="1909497"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smtClean="0">
                <a:latin typeface="+mn-ea"/>
                <a:ea typeface="+mn-ea"/>
              </a:rPr>
              <a:t>构建流程</a:t>
            </a:r>
            <a:endParaRPr lang="zh-CN" altLang="en-US" sz="2800" dirty="0">
              <a:latin typeface="+mn-ea"/>
              <a:ea typeface="+mn-ea"/>
            </a:endParaRPr>
          </a:p>
        </p:txBody>
      </p:sp>
    </p:spTree>
    <p:extLst>
      <p:ext uri="{BB962C8B-B14F-4D97-AF65-F5344CB8AC3E}">
        <p14:creationId xmlns:p14="http://schemas.microsoft.com/office/powerpoint/2010/main" val="373906020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3" y="-18253"/>
            <a:ext cx="12871675" cy="7259807"/>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4" y="-18253"/>
            <a:ext cx="5852235" cy="7259807"/>
          </a:xfrm>
          <a:custGeom>
            <a:avLst/>
            <a:gdLst/>
            <a:ahLst/>
            <a:cxnLst/>
            <a:rect l="l" t="t" r="r" b="b"/>
            <a:pathLst>
              <a:path w="4958866" h="5163450">
                <a:moveTo>
                  <a:pt x="0" y="0"/>
                </a:moveTo>
                <a:lnTo>
                  <a:pt x="755577" y="0"/>
                </a:lnTo>
                <a:lnTo>
                  <a:pt x="899592" y="0"/>
                </a:lnTo>
                <a:lnTo>
                  <a:pt x="1508303" y="0"/>
                </a:lnTo>
                <a:lnTo>
                  <a:pt x="3955209" y="0"/>
                </a:lnTo>
                <a:lnTo>
                  <a:pt x="4206139" y="0"/>
                </a:lnTo>
                <a:cubicBezTo>
                  <a:pt x="4666577" y="617385"/>
                  <a:pt x="4958866" y="1544845"/>
                  <a:pt x="4958866" y="2581725"/>
                </a:cubicBezTo>
                <a:cubicBezTo>
                  <a:pt x="4958866" y="3614989"/>
                  <a:pt x="4668612" y="4539595"/>
                  <a:pt x="4210704" y="5156800"/>
                </a:cubicBezTo>
                <a:lnTo>
                  <a:pt x="3955209" y="5156800"/>
                </a:lnTo>
                <a:lnTo>
                  <a:pt x="3955209" y="5163450"/>
                </a:lnTo>
                <a:lnTo>
                  <a:pt x="755577" y="5163450"/>
                </a:lnTo>
                <a:lnTo>
                  <a:pt x="755577" y="5156800"/>
                </a:lnTo>
                <a:lnTo>
                  <a:pt x="0" y="515680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91328" y="3532783"/>
            <a:ext cx="2322751" cy="1083374"/>
          </a:xfrm>
          <a:prstGeom prst="rect">
            <a:avLst/>
          </a:prstGeom>
        </p:spPr>
        <p:txBody>
          <a:bodyPr wrap="none" lIns="0" tIns="0" rIns="0" bIns="0">
            <a:spAutoFit/>
          </a:bodyPr>
          <a:lstStyle/>
          <a:p>
            <a:pPr algn="ctr">
              <a:lnSpc>
                <a:spcPct val="120000"/>
              </a:lnSpc>
            </a:pPr>
            <a:r>
              <a:rPr lang="zh-CN" altLang="en-US" sz="2000" b="1" cap="all" dirty="0">
                <a:solidFill>
                  <a:schemeClr val="bg1"/>
                </a:solidFill>
                <a:cs typeface="+mn-ea"/>
                <a:sym typeface="+mn-lt"/>
              </a:rPr>
              <a:t>结构分析与建模</a:t>
            </a:r>
            <a:endParaRPr lang="en-US" altLang="zh-CN" sz="2000" b="1" cap="all" dirty="0">
              <a:solidFill>
                <a:schemeClr val="bg1"/>
              </a:solidFill>
              <a:cs typeface="+mn-ea"/>
              <a:sym typeface="+mn-lt"/>
            </a:endParaRPr>
          </a:p>
          <a:p>
            <a:pPr algn="ctr">
              <a:lnSpc>
                <a:spcPct val="120000"/>
              </a:lnSpc>
            </a:pPr>
            <a:r>
              <a:rPr lang="zh-CN" altLang="en-US" sz="2000" b="1" cap="all" dirty="0">
                <a:solidFill>
                  <a:schemeClr val="bg1"/>
                </a:solidFill>
                <a:cs typeface="+mn-ea"/>
                <a:sym typeface="+mn-lt"/>
              </a:rPr>
              <a:t>虚拟社区及发现技术</a:t>
            </a:r>
            <a:endParaRPr lang="en-US" altLang="zh-CN" sz="2000" b="1" cap="all" dirty="0">
              <a:solidFill>
                <a:schemeClr val="bg1"/>
              </a:solidFill>
              <a:cs typeface="+mn-ea"/>
              <a:sym typeface="+mn-lt"/>
            </a:endParaRPr>
          </a:p>
          <a:p>
            <a:pPr algn="ctr">
              <a:lnSpc>
                <a:spcPct val="120000"/>
              </a:lnSpc>
            </a:pPr>
            <a:r>
              <a:rPr lang="zh-CN" altLang="en-US" sz="2000" b="1" cap="all" dirty="0">
                <a:solidFill>
                  <a:schemeClr val="bg1"/>
                </a:solidFill>
                <a:cs typeface="+mn-ea"/>
                <a:sym typeface="+mn-lt"/>
              </a:rPr>
              <a:t>虚拟社区演化分析</a:t>
            </a:r>
          </a:p>
        </p:txBody>
      </p:sp>
      <p:sp>
        <p:nvSpPr>
          <p:cNvPr id="8" name="TextBox 148"/>
          <p:cNvSpPr txBox="1"/>
          <p:nvPr/>
        </p:nvSpPr>
        <p:spPr>
          <a:xfrm>
            <a:off x="1193245" y="2896334"/>
            <a:ext cx="3118925" cy="497957"/>
          </a:xfrm>
          <a:prstGeom prst="rect">
            <a:avLst/>
          </a:prstGeom>
          <a:noFill/>
        </p:spPr>
        <p:txBody>
          <a:bodyPr wrap="square" rtlCol="0">
            <a:spAutoFit/>
          </a:bodyPr>
          <a:lstStyle/>
          <a:p>
            <a:pPr algn="ctr" latinLnBrk="1">
              <a:lnSpc>
                <a:spcPct val="120000"/>
              </a:lnSpc>
              <a:defRPr/>
            </a:pPr>
            <a:r>
              <a:rPr kumimoji="1" lang="zh-CN" altLang="en-US"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rPr>
              <a:t>结构特性与演化机理</a:t>
            </a:r>
            <a:endParaRPr kumimoji="1" lang="en-US" altLang="ko-KR"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cxnSp>
        <p:nvCxnSpPr>
          <p:cNvPr id="5" name="直接连接符 4"/>
          <p:cNvCxnSpPr/>
          <p:nvPr/>
        </p:nvCxnSpPr>
        <p:spPr>
          <a:xfrm>
            <a:off x="1437448" y="3413335"/>
            <a:ext cx="263052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2291771" y="1873855"/>
            <a:ext cx="1269401" cy="1081829"/>
          </a:xfrm>
          <a:prstGeom prst="rect">
            <a:avLst/>
          </a:prstGeom>
          <a:noFill/>
        </p:spPr>
        <p:txBody>
          <a:bodyPr wrap="square" lIns="0" tIns="0" rIns="0" bIns="0" rtlCol="0">
            <a:spAutoFit/>
          </a:bodyPr>
          <a:lstStyle/>
          <a:p>
            <a:r>
              <a:rPr lang="en-US" altLang="zh-CN" sz="7030" b="1" dirty="0">
                <a:solidFill>
                  <a:schemeClr val="bg1"/>
                </a:solidFill>
                <a:latin typeface="Arial" panose="020B0604020202020204" pitchFamily="34" charset="0"/>
                <a:ea typeface="+mj-ea"/>
                <a:cs typeface="Arial" panose="020B0604020202020204" pitchFamily="34" charset="0"/>
              </a:rPr>
              <a:t>01</a:t>
            </a:r>
            <a:endParaRPr lang="zh-CN" altLang="en-US" sz="7030" b="1"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44749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6" presetClass="emph" presetSubtype="0" fill="hold" grpId="1" nodeType="after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 presetClass="entr" presetSubtype="2" fill="hold" grpId="0" nodeType="afterEffect">
                                  <p:stCondLst>
                                    <p:cond delay="0"/>
                                  </p:stCondLst>
                                  <p:iterate type="lt">
                                    <p:tmPct val="11429"/>
                                  </p:iterate>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1+#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4314"/>
                            </p:stCondLst>
                            <p:childTnLst>
                              <p:par>
                                <p:cTn id="36" presetID="26" presetClass="emph" presetSubtype="0" fill="hold" grpId="1" nodeType="afterEffect">
                                  <p:stCondLst>
                                    <p:cond delay="0"/>
                                  </p:stCondLst>
                                  <p:iterate type="lt">
                                    <p:tmPct val="20000"/>
                                  </p:iterate>
                                  <p:childTnLst>
                                    <p:animEffect transition="out" filter="fade">
                                      <p:cBhvr>
                                        <p:cTn id="37" dur="300" tmFilter="0, 0; .2, .5; .8, .5; 1, 0"/>
                                        <p:tgtEl>
                                          <p:spTgt spid="29"/>
                                        </p:tgtEl>
                                      </p:cBhvr>
                                    </p:animEffect>
                                    <p:animScale>
                                      <p:cBhvr>
                                        <p:cTn id="38" dur="1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9" grpId="0"/>
      <p:bldP spid="29" grpId="1"/>
      <p:bldP spid="8" grpId="0"/>
      <p:bldP spid="8" grpId="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60535"/>
              <a:chOff x="-23476" y="-94997"/>
              <a:chExt cx="12880639" cy="660535"/>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8012757" y="0"/>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012757" y="-49440"/>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417244" y="-49440"/>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181374"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3" name="文本框 12"/>
          <p:cNvSpPr txBox="1"/>
          <p:nvPr/>
        </p:nvSpPr>
        <p:spPr>
          <a:xfrm>
            <a:off x="523925" y="868683"/>
            <a:ext cx="1909497"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a:latin typeface="+mn-ea"/>
                <a:ea typeface="+mn-ea"/>
              </a:rPr>
              <a:t>数据收集</a:t>
            </a:r>
          </a:p>
        </p:txBody>
      </p:sp>
      <p:sp>
        <p:nvSpPr>
          <p:cNvPr id="16" name="圆角矩形 15"/>
          <p:cNvSpPr/>
          <p:nvPr/>
        </p:nvSpPr>
        <p:spPr>
          <a:xfrm rot="5400000">
            <a:off x="861215" y="2832567"/>
            <a:ext cx="3551136" cy="1831084"/>
          </a:xfrm>
          <a:prstGeom prst="roundRect">
            <a:avLst>
              <a:gd name="adj" fmla="val 50000"/>
            </a:avLst>
          </a:prstGeom>
          <a:solidFill>
            <a:srgbClr val="0070C0"/>
          </a:solidFill>
          <a:ln w="34925">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600" dirty="0">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7" name="椭圆 16"/>
          <p:cNvSpPr/>
          <p:nvPr/>
        </p:nvSpPr>
        <p:spPr>
          <a:xfrm>
            <a:off x="1904983" y="2185272"/>
            <a:ext cx="1431156" cy="1431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97" dirty="0">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8" name="Text Box 39"/>
          <p:cNvSpPr txBox="1">
            <a:spLocks noChangeArrowheads="1"/>
          </p:cNvSpPr>
          <p:nvPr/>
        </p:nvSpPr>
        <p:spPr bwMode="auto">
          <a:xfrm>
            <a:off x="1872618" y="2154801"/>
            <a:ext cx="1573641" cy="680892"/>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30000"/>
              </a:lnSpc>
              <a:buClr>
                <a:schemeClr val="bg1"/>
              </a:buClr>
            </a:pPr>
            <a:r>
              <a:rPr lang="en-US" altLang="zh-CN" sz="3199" b="1" spc="50" dirty="0">
                <a:ln w="1143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1</a:t>
            </a:r>
          </a:p>
        </p:txBody>
      </p:sp>
      <p:sp>
        <p:nvSpPr>
          <p:cNvPr id="19" name="矩形 18"/>
          <p:cNvSpPr/>
          <p:nvPr/>
        </p:nvSpPr>
        <p:spPr>
          <a:xfrm>
            <a:off x="2017259" y="2904266"/>
            <a:ext cx="1261884" cy="332720"/>
          </a:xfrm>
          <a:prstGeom prst="rect">
            <a:avLst/>
          </a:prstGeom>
        </p:spPr>
        <p:txBody>
          <a:bodyPr wrap="none">
            <a:spAutoFit/>
          </a:bodyPr>
          <a:lstStyle/>
          <a:p>
            <a:pPr algn="ctr">
              <a:lnSpc>
                <a:spcPct val="130000"/>
              </a:lnSpc>
              <a:buClr>
                <a:schemeClr val="bg1"/>
              </a:buClr>
            </a:pPr>
            <a:r>
              <a:rPr lang="zh-CN" altLang="en-US" sz="1400" b="1" dirty="0">
                <a:latin typeface="+mn-ea"/>
                <a:ea typeface="+mn-ea"/>
              </a:rPr>
              <a:t>网络行为数据</a:t>
            </a:r>
            <a:endParaRPr lang="en-US" altLang="zh-CN" sz="1400" b="1" dirty="0">
              <a:solidFill>
                <a:schemeClr val="tx1">
                  <a:lumMod val="75000"/>
                  <a:lumOff val="25000"/>
                </a:schemeClr>
              </a:solidFill>
              <a:latin typeface="+mn-ea"/>
              <a:ea typeface="+mn-ea"/>
              <a:cs typeface="+mn-ea"/>
              <a:sym typeface="SF Orson Casual Heavy" panose="00000400000000000000" pitchFamily="2" charset="0"/>
            </a:endParaRPr>
          </a:p>
        </p:txBody>
      </p:sp>
      <p:sp>
        <p:nvSpPr>
          <p:cNvPr id="20" name="Text Box 39"/>
          <p:cNvSpPr txBox="1">
            <a:spLocks noChangeArrowheads="1"/>
          </p:cNvSpPr>
          <p:nvPr/>
        </p:nvSpPr>
        <p:spPr bwMode="auto">
          <a:xfrm>
            <a:off x="1841657" y="3874362"/>
            <a:ext cx="1638911" cy="721288"/>
          </a:xfrm>
          <a:prstGeom prst="rect">
            <a:avLst/>
          </a:prstGeom>
          <a:noFill/>
          <a:ln w="9525">
            <a:noFill/>
            <a:miter lim="800000"/>
            <a:headEnd/>
            <a:tailEnd/>
          </a:ln>
        </p:spPr>
        <p:txBody>
          <a:bodyPr wrap="square">
            <a:spAutoFit/>
          </a:bodyPr>
          <a:lstStyle/>
          <a:p>
            <a:pPr algn="ctr">
              <a:lnSpc>
                <a:spcPct val="130000"/>
              </a:lnSpc>
              <a:buClr>
                <a:schemeClr val="tx1"/>
              </a:buClr>
            </a:pPr>
            <a:r>
              <a:rPr lang="zh-CN" altLang="en-US" sz="11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活跃人数、页面浏览量、访问时长、激活率、外部触点、社交数据等</a:t>
            </a:r>
            <a:endParaRPr lang="en-US" altLang="zh-CN" sz="11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1" name="圆角矩形 20"/>
          <p:cNvSpPr/>
          <p:nvPr/>
        </p:nvSpPr>
        <p:spPr>
          <a:xfrm rot="5400000">
            <a:off x="3480323" y="2832567"/>
            <a:ext cx="3551136" cy="1831084"/>
          </a:xfrm>
          <a:prstGeom prst="roundRect">
            <a:avLst>
              <a:gd name="adj" fmla="val 50000"/>
            </a:avLst>
          </a:prstGeom>
          <a:solidFill>
            <a:srgbClr val="0070C0"/>
          </a:solidFill>
          <a:ln w="34925">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600" dirty="0">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椭圆 21"/>
          <p:cNvSpPr/>
          <p:nvPr/>
        </p:nvSpPr>
        <p:spPr>
          <a:xfrm>
            <a:off x="4524093" y="2185272"/>
            <a:ext cx="1431156" cy="1431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97" dirty="0">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Text Box 39"/>
          <p:cNvSpPr txBox="1">
            <a:spLocks noChangeArrowheads="1"/>
          </p:cNvSpPr>
          <p:nvPr/>
        </p:nvSpPr>
        <p:spPr bwMode="auto">
          <a:xfrm>
            <a:off x="4491727" y="2154801"/>
            <a:ext cx="1573641" cy="680892"/>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30000"/>
              </a:lnSpc>
              <a:buClr>
                <a:schemeClr val="bg1"/>
              </a:buClr>
            </a:pPr>
            <a:r>
              <a:rPr lang="en-US" altLang="zh-CN" sz="3199" b="1" spc="50" dirty="0">
                <a:ln w="1143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2</a:t>
            </a:r>
          </a:p>
        </p:txBody>
      </p:sp>
      <p:sp>
        <p:nvSpPr>
          <p:cNvPr id="24" name="矩形 23"/>
          <p:cNvSpPr/>
          <p:nvPr/>
        </p:nvSpPr>
        <p:spPr>
          <a:xfrm>
            <a:off x="4546600" y="2904266"/>
            <a:ext cx="1441420" cy="332720"/>
          </a:xfrm>
          <a:prstGeom prst="rect">
            <a:avLst/>
          </a:prstGeom>
        </p:spPr>
        <p:txBody>
          <a:bodyPr wrap="none">
            <a:spAutoFit/>
          </a:bodyPr>
          <a:lstStyle/>
          <a:p>
            <a:pPr algn="ctr">
              <a:lnSpc>
                <a:spcPct val="130000"/>
              </a:lnSpc>
              <a:buClr>
                <a:schemeClr val="bg1"/>
              </a:buClr>
            </a:pPr>
            <a:r>
              <a:rPr lang="zh-CN" altLang="en-US" sz="1400" b="1" dirty="0">
                <a:latin typeface="+mn-ea"/>
                <a:ea typeface="+mn-ea"/>
              </a:rPr>
              <a:t>服务内行为数据</a:t>
            </a:r>
            <a:endParaRPr lang="en-US" altLang="zh-CN" sz="1400" b="1" dirty="0">
              <a:solidFill>
                <a:schemeClr val="tx1">
                  <a:lumMod val="75000"/>
                  <a:lumOff val="25000"/>
                </a:schemeClr>
              </a:solidFill>
              <a:latin typeface="+mn-ea"/>
              <a:ea typeface="+mn-ea"/>
              <a:cs typeface="+mn-ea"/>
              <a:sym typeface="SF Orson Casual Heavy" panose="00000400000000000000" pitchFamily="2" charset="0"/>
            </a:endParaRPr>
          </a:p>
        </p:txBody>
      </p:sp>
      <p:sp>
        <p:nvSpPr>
          <p:cNvPr id="25" name="Text Box 39"/>
          <p:cNvSpPr txBox="1">
            <a:spLocks noChangeArrowheads="1"/>
          </p:cNvSpPr>
          <p:nvPr/>
        </p:nvSpPr>
        <p:spPr bwMode="auto">
          <a:xfrm>
            <a:off x="4460766" y="3874362"/>
            <a:ext cx="1638911" cy="721288"/>
          </a:xfrm>
          <a:prstGeom prst="rect">
            <a:avLst/>
          </a:prstGeom>
          <a:noFill/>
          <a:ln w="9525">
            <a:noFill/>
            <a:miter lim="800000"/>
            <a:headEnd/>
            <a:tailEnd/>
          </a:ln>
        </p:spPr>
        <p:txBody>
          <a:bodyPr wrap="square">
            <a:spAutoFit/>
          </a:bodyPr>
          <a:lstStyle/>
          <a:p>
            <a:pPr algn="ctr">
              <a:lnSpc>
                <a:spcPct val="130000"/>
              </a:lnSpc>
              <a:buClr>
                <a:schemeClr val="tx1"/>
              </a:buClr>
            </a:pPr>
            <a:r>
              <a:rPr lang="zh-CN" altLang="en-US" sz="1100" b="1" dirty="0">
                <a:solidFill>
                  <a:schemeClr val="bg1"/>
                </a:solidFill>
                <a:latin typeface="+mj-ea"/>
                <a:ea typeface="+mj-ea"/>
              </a:rPr>
              <a:t>浏览路径、页面停留时间、访问深度、唯一页面浏览次数等</a:t>
            </a:r>
            <a:endParaRPr lang="en-US" altLang="zh-CN" sz="1100" b="1" dirty="0">
              <a:solidFill>
                <a:schemeClr val="bg1"/>
              </a:solidFill>
              <a:latin typeface="+mj-ea"/>
              <a:ea typeface="+mj-ea"/>
              <a:cs typeface="+mn-ea"/>
              <a:sym typeface="SF Orson Casual Heavy" panose="00000400000000000000" pitchFamily="2" charset="0"/>
            </a:endParaRPr>
          </a:p>
        </p:txBody>
      </p:sp>
      <p:sp>
        <p:nvSpPr>
          <p:cNvPr id="26" name="圆角矩形 25"/>
          <p:cNvSpPr/>
          <p:nvPr/>
        </p:nvSpPr>
        <p:spPr>
          <a:xfrm rot="5400000">
            <a:off x="6105875" y="2832567"/>
            <a:ext cx="3551136" cy="1831084"/>
          </a:xfrm>
          <a:prstGeom prst="roundRect">
            <a:avLst>
              <a:gd name="adj" fmla="val 50000"/>
            </a:avLst>
          </a:prstGeom>
          <a:solidFill>
            <a:srgbClr val="0070C0"/>
          </a:solidFill>
          <a:ln w="34925">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600" dirty="0">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7" name="椭圆 26"/>
          <p:cNvSpPr/>
          <p:nvPr/>
        </p:nvSpPr>
        <p:spPr>
          <a:xfrm>
            <a:off x="7149645" y="2185272"/>
            <a:ext cx="1431156" cy="1431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97"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Text Box 39"/>
          <p:cNvSpPr txBox="1">
            <a:spLocks noChangeArrowheads="1"/>
          </p:cNvSpPr>
          <p:nvPr/>
        </p:nvSpPr>
        <p:spPr bwMode="auto">
          <a:xfrm>
            <a:off x="7117279" y="2154801"/>
            <a:ext cx="1573641" cy="680892"/>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30000"/>
              </a:lnSpc>
              <a:buClr>
                <a:schemeClr val="bg1"/>
              </a:buClr>
            </a:pPr>
            <a:r>
              <a:rPr lang="en-US" altLang="zh-CN" sz="3199" b="1" spc="50" dirty="0">
                <a:ln w="1143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3</a:t>
            </a:r>
          </a:p>
        </p:txBody>
      </p:sp>
      <p:sp>
        <p:nvSpPr>
          <p:cNvPr id="29" name="矩形 28"/>
          <p:cNvSpPr/>
          <p:nvPr/>
        </p:nvSpPr>
        <p:spPr>
          <a:xfrm>
            <a:off x="7261919" y="2904266"/>
            <a:ext cx="1261884" cy="332720"/>
          </a:xfrm>
          <a:prstGeom prst="rect">
            <a:avLst/>
          </a:prstGeom>
        </p:spPr>
        <p:txBody>
          <a:bodyPr wrap="none">
            <a:spAutoFit/>
          </a:bodyPr>
          <a:lstStyle/>
          <a:p>
            <a:pPr algn="ctr">
              <a:lnSpc>
                <a:spcPct val="130000"/>
              </a:lnSpc>
              <a:buClr>
                <a:schemeClr val="bg1"/>
              </a:buClr>
            </a:pPr>
            <a:r>
              <a:rPr lang="zh-CN" altLang="en-US" sz="1400" b="1" dirty="0" smtClean="0">
                <a:latin typeface="+mn-ea"/>
                <a:ea typeface="+mn-ea"/>
              </a:rPr>
              <a:t>内容偏好</a:t>
            </a:r>
            <a:r>
              <a:rPr lang="zh-CN" altLang="en-US" sz="1400" b="1" dirty="0">
                <a:latin typeface="+mn-ea"/>
                <a:ea typeface="+mn-ea"/>
              </a:rPr>
              <a:t>数据</a:t>
            </a:r>
            <a:endParaRPr lang="en-US" altLang="zh-CN" sz="1400" b="1" dirty="0">
              <a:solidFill>
                <a:schemeClr val="tx1">
                  <a:lumMod val="75000"/>
                  <a:lumOff val="25000"/>
                </a:schemeClr>
              </a:solidFill>
              <a:latin typeface="+mn-ea"/>
              <a:ea typeface="+mn-ea"/>
              <a:cs typeface="+mn-ea"/>
              <a:sym typeface="SF Orson Casual Heavy" panose="00000400000000000000" pitchFamily="2" charset="0"/>
            </a:endParaRPr>
          </a:p>
        </p:txBody>
      </p:sp>
      <p:sp>
        <p:nvSpPr>
          <p:cNvPr id="30" name="Text Box 39"/>
          <p:cNvSpPr txBox="1">
            <a:spLocks noChangeArrowheads="1"/>
          </p:cNvSpPr>
          <p:nvPr/>
        </p:nvSpPr>
        <p:spPr bwMode="auto">
          <a:xfrm>
            <a:off x="7086318" y="3874362"/>
            <a:ext cx="1638911" cy="721288"/>
          </a:xfrm>
          <a:prstGeom prst="rect">
            <a:avLst/>
          </a:prstGeom>
          <a:noFill/>
          <a:ln w="9525">
            <a:noFill/>
            <a:miter lim="800000"/>
            <a:headEnd/>
            <a:tailEnd/>
          </a:ln>
        </p:spPr>
        <p:txBody>
          <a:bodyPr wrap="square">
            <a:spAutoFit/>
          </a:bodyPr>
          <a:lstStyle/>
          <a:p>
            <a:pPr algn="ctr">
              <a:lnSpc>
                <a:spcPct val="130000"/>
              </a:lnSpc>
              <a:buClr>
                <a:schemeClr val="tx1"/>
              </a:buClr>
            </a:pPr>
            <a:r>
              <a:rPr lang="zh-CN" altLang="en-US" sz="11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浏览／收藏内容、评论内容、互动内容、生活形态偏好、品牌偏好等</a:t>
            </a:r>
            <a:endParaRPr lang="en-US" altLang="zh-CN" sz="11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1" name="Text Box 39"/>
          <p:cNvSpPr txBox="1">
            <a:spLocks noChangeArrowheads="1"/>
          </p:cNvSpPr>
          <p:nvPr/>
        </p:nvSpPr>
        <p:spPr bwMode="auto">
          <a:xfrm>
            <a:off x="9640113" y="3874362"/>
            <a:ext cx="1638911" cy="512000"/>
          </a:xfrm>
          <a:prstGeom prst="rect">
            <a:avLst/>
          </a:prstGeom>
          <a:noFill/>
          <a:ln w="9525">
            <a:noFill/>
            <a:miter lim="800000"/>
            <a:headEnd/>
            <a:tailEnd/>
          </a:ln>
        </p:spPr>
        <p:txBody>
          <a:bodyPr wrap="square">
            <a:spAutoFit/>
          </a:bodyPr>
          <a:lstStyle/>
          <a:p>
            <a:pPr algn="ctr">
              <a:lnSpc>
                <a:spcPct val="130000"/>
              </a:lnSpc>
              <a:buClr>
                <a:schemeClr val="tx1"/>
              </a:buClr>
            </a:pPr>
            <a:r>
              <a:rPr lang="zh-CN" altLang="en-US" sz="1100" b="1">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en-US" altLang="zh-CN" sz="11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algn="ctr">
              <a:lnSpc>
                <a:spcPct val="130000"/>
              </a:lnSpc>
              <a:buClr>
                <a:schemeClr val="tx1"/>
              </a:buClr>
            </a:pPr>
            <a:r>
              <a:rPr lang="zh-CN" altLang="en-US" sz="1100" b="1">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en-US" altLang="zh-CN" sz="11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a:xfrm rot="5400000">
            <a:off x="8763350" y="2832567"/>
            <a:ext cx="3551136" cy="1831084"/>
          </a:xfrm>
          <a:prstGeom prst="roundRect">
            <a:avLst>
              <a:gd name="adj" fmla="val 50000"/>
            </a:avLst>
          </a:prstGeom>
          <a:solidFill>
            <a:schemeClr val="tx1">
              <a:lumMod val="65000"/>
              <a:lumOff val="35000"/>
            </a:schemeClr>
          </a:solidFill>
          <a:ln w="34925">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600" dirty="0">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椭圆 32"/>
          <p:cNvSpPr/>
          <p:nvPr/>
        </p:nvSpPr>
        <p:spPr>
          <a:xfrm>
            <a:off x="9807120" y="2185272"/>
            <a:ext cx="1431156" cy="1431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97"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Text Box 39"/>
          <p:cNvSpPr txBox="1">
            <a:spLocks noChangeArrowheads="1"/>
          </p:cNvSpPr>
          <p:nvPr/>
        </p:nvSpPr>
        <p:spPr bwMode="auto">
          <a:xfrm>
            <a:off x="9774754" y="2154801"/>
            <a:ext cx="1573641" cy="680892"/>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30000"/>
              </a:lnSpc>
              <a:buClr>
                <a:schemeClr val="bg1"/>
              </a:buClr>
            </a:pPr>
            <a:r>
              <a:rPr lang="en-US" altLang="zh-CN" sz="3199" b="1" spc="50" dirty="0" smtClean="0">
                <a:ln w="1143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4</a:t>
            </a:r>
            <a:endParaRPr lang="en-US" altLang="zh-CN" sz="3199" b="1" spc="50" dirty="0">
              <a:ln w="1143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矩形 34"/>
          <p:cNvSpPr/>
          <p:nvPr/>
        </p:nvSpPr>
        <p:spPr>
          <a:xfrm>
            <a:off x="9919395" y="2904266"/>
            <a:ext cx="1261885" cy="332720"/>
          </a:xfrm>
          <a:prstGeom prst="rect">
            <a:avLst/>
          </a:prstGeom>
        </p:spPr>
        <p:txBody>
          <a:bodyPr wrap="none">
            <a:spAutoFit/>
          </a:bodyPr>
          <a:lstStyle/>
          <a:p>
            <a:pPr algn="ctr">
              <a:lnSpc>
                <a:spcPct val="130000"/>
              </a:lnSpc>
              <a:buClr>
                <a:schemeClr val="bg1"/>
              </a:buClr>
            </a:pPr>
            <a:r>
              <a:rPr lang="zh-CN" altLang="en-US" sz="1400" b="1" dirty="0">
                <a:solidFill>
                  <a:schemeClr val="tx1">
                    <a:lumMod val="75000"/>
                    <a:lumOff val="25000"/>
                  </a:schemeClr>
                </a:solidFill>
                <a:latin typeface="+mn-ea"/>
                <a:ea typeface="+mn-ea"/>
                <a:cs typeface="+mn-ea"/>
                <a:sym typeface="SF Orson Casual Heavy" panose="00000400000000000000" pitchFamily="2" charset="0"/>
              </a:rPr>
              <a:t>用户交易数据</a:t>
            </a:r>
            <a:endParaRPr lang="en-US" altLang="zh-CN" sz="1400" b="1" dirty="0">
              <a:solidFill>
                <a:schemeClr val="tx1">
                  <a:lumMod val="75000"/>
                  <a:lumOff val="25000"/>
                </a:schemeClr>
              </a:solidFill>
              <a:latin typeface="+mn-ea"/>
              <a:ea typeface="+mn-ea"/>
              <a:cs typeface="+mn-ea"/>
              <a:sym typeface="SF Orson Casual Heavy" panose="00000400000000000000" pitchFamily="2" charset="0"/>
            </a:endParaRPr>
          </a:p>
        </p:txBody>
      </p:sp>
      <p:sp>
        <p:nvSpPr>
          <p:cNvPr id="36" name="Text Box 39"/>
          <p:cNvSpPr txBox="1">
            <a:spLocks noChangeArrowheads="1"/>
          </p:cNvSpPr>
          <p:nvPr/>
        </p:nvSpPr>
        <p:spPr bwMode="auto">
          <a:xfrm>
            <a:off x="9743793" y="3874362"/>
            <a:ext cx="1638911" cy="512000"/>
          </a:xfrm>
          <a:prstGeom prst="rect">
            <a:avLst/>
          </a:prstGeom>
          <a:noFill/>
          <a:ln w="9525">
            <a:noFill/>
            <a:miter lim="800000"/>
            <a:headEnd/>
            <a:tailEnd/>
          </a:ln>
        </p:spPr>
        <p:txBody>
          <a:bodyPr wrap="square">
            <a:spAutoFit/>
          </a:bodyPr>
          <a:lstStyle/>
          <a:p>
            <a:pPr algn="ctr">
              <a:lnSpc>
                <a:spcPct val="130000"/>
              </a:lnSpc>
              <a:buClr>
                <a:schemeClr val="tx1"/>
              </a:buClr>
            </a:pPr>
            <a:r>
              <a:rPr lang="zh-CN" altLang="en-US" sz="11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rPr>
              <a:t>贡献率、客单价、连带率、回头率、流失率等</a:t>
            </a:r>
            <a:endParaRPr lang="en-US" altLang="zh-CN" sz="11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extLst>
      <p:ext uri="{BB962C8B-B14F-4D97-AF65-F5344CB8AC3E}">
        <p14:creationId xmlns:p14="http://schemas.microsoft.com/office/powerpoint/2010/main" val="246525468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1000"/>
                                        <p:tgtEl>
                                          <p:spTgt spid="16"/>
                                        </p:tgtEl>
                                      </p:cBhvr>
                                    </p:animEffect>
                                  </p:childTnLst>
                                </p:cTn>
                              </p:par>
                            </p:childTnLst>
                          </p:cTn>
                        </p:par>
                        <p:par>
                          <p:cTn id="8" fill="hold">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childTnLst>
                                </p:cTn>
                              </p:par>
                            </p:childTnLst>
                          </p:cTn>
                        </p:par>
                        <p:par>
                          <p:cTn id="13" fill="hold">
                            <p:stCondLst>
                              <p:cond delay="1500"/>
                            </p:stCondLst>
                            <p:childTnLst>
                              <p:par>
                                <p:cTn id="14" presetID="4" presetClass="entr" presetSubtype="16"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ox(in)">
                                      <p:cBhvr>
                                        <p:cTn id="16" dur="1000"/>
                                        <p:tgtEl>
                                          <p:spTgt spid="21"/>
                                        </p:tgtEl>
                                      </p:cBhvr>
                                    </p:animEffect>
                                  </p:childTnLst>
                                </p:cTn>
                              </p:par>
                            </p:childTnLst>
                          </p:cTn>
                        </p:par>
                        <p:par>
                          <p:cTn id="17" fill="hold">
                            <p:stCondLst>
                              <p:cond delay="2500"/>
                            </p:stCondLst>
                            <p:childTnLst>
                              <p:par>
                                <p:cTn id="18" presetID="23" presetClass="entr" presetSubtype="16"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childTnLst>
                                </p:cTn>
                              </p:par>
                            </p:childTnLst>
                          </p:cTn>
                        </p:par>
                        <p:par>
                          <p:cTn id="22" fill="hold">
                            <p:stCondLst>
                              <p:cond delay="3000"/>
                            </p:stCondLst>
                            <p:childTnLst>
                              <p:par>
                                <p:cTn id="23" presetID="4" presetClass="entr" presetSubtype="16"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in)">
                                      <p:cBhvr>
                                        <p:cTn id="25" dur="1000"/>
                                        <p:tgtEl>
                                          <p:spTgt spid="26"/>
                                        </p:tgtEl>
                                      </p:cBhvr>
                                    </p:animEffect>
                                  </p:childTnLst>
                                </p:cTn>
                              </p:par>
                            </p:childTnLst>
                          </p:cTn>
                        </p:par>
                        <p:par>
                          <p:cTn id="26" fill="hold">
                            <p:stCondLst>
                              <p:cond delay="4000"/>
                            </p:stCondLst>
                            <p:childTnLst>
                              <p:par>
                                <p:cTn id="27" presetID="23" presetClass="entr" presetSubtype="16"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childTnLst>
                                </p:cTn>
                              </p:par>
                            </p:childTnLst>
                          </p:cTn>
                        </p:par>
                        <p:par>
                          <p:cTn id="31" fill="hold">
                            <p:stCondLst>
                              <p:cond delay="4500"/>
                            </p:stCondLst>
                            <p:childTnLst>
                              <p:par>
                                <p:cTn id="32" presetID="4"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ox(in)">
                                      <p:cBhvr>
                                        <p:cTn id="34" dur="1000"/>
                                        <p:tgtEl>
                                          <p:spTgt spid="32"/>
                                        </p:tgtEl>
                                      </p:cBhvr>
                                    </p:animEffect>
                                  </p:childTnLst>
                                </p:cTn>
                              </p:par>
                            </p:childTnLst>
                          </p:cTn>
                        </p:par>
                        <p:par>
                          <p:cTn id="35" fill="hold">
                            <p:stCondLst>
                              <p:cond delay="5500"/>
                            </p:stCondLst>
                            <p:childTnLst>
                              <p:par>
                                <p:cTn id="36" presetID="23" presetClass="entr" presetSubtype="16"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ppt_w</p:attrName>
                                        </p:attrNameLst>
                                      </p:cBhvr>
                                      <p:tavLst>
                                        <p:tav tm="0">
                                          <p:val>
                                            <p:fltVal val="0"/>
                                          </p:val>
                                        </p:tav>
                                        <p:tav tm="100000">
                                          <p:val>
                                            <p:strVal val="#ppt_w"/>
                                          </p:val>
                                        </p:tav>
                                      </p:tavLst>
                                    </p:anim>
                                    <p:anim calcmode="lin" valueType="num">
                                      <p:cBhvr>
                                        <p:cTn id="39" dur="500" fill="hold"/>
                                        <p:tgtEl>
                                          <p:spTgt spid="33"/>
                                        </p:tgtEl>
                                        <p:attrNameLst>
                                          <p:attrName>ppt_h</p:attrName>
                                        </p:attrNameLst>
                                      </p:cBhvr>
                                      <p:tavLst>
                                        <p:tav tm="0">
                                          <p:val>
                                            <p:fltVal val="0"/>
                                          </p:val>
                                        </p:tav>
                                        <p:tav tm="100000">
                                          <p:val>
                                            <p:strVal val="#ppt_h"/>
                                          </p:val>
                                        </p:tav>
                                      </p:tavLst>
                                    </p:anim>
                                  </p:childTnLst>
                                </p:cTn>
                              </p:par>
                            </p:childTnLst>
                          </p:cTn>
                        </p:par>
                        <p:par>
                          <p:cTn id="40" fill="hold">
                            <p:stCondLst>
                              <p:cond delay="6000"/>
                            </p:stCondLst>
                            <p:childTnLst>
                              <p:par>
                                <p:cTn id="41" presetID="3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200" decel="100000"/>
                                        <p:tgtEl>
                                          <p:spTgt spid="18"/>
                                        </p:tgtEl>
                                      </p:cBhvr>
                                    </p:animEffect>
                                    <p:anim calcmode="lin" valueType="num">
                                      <p:cBhvr>
                                        <p:cTn id="44" dur="200" decel="100000" fill="hold"/>
                                        <p:tgtEl>
                                          <p:spTgt spid="18"/>
                                        </p:tgtEl>
                                        <p:attrNameLst>
                                          <p:attrName>style.rotation</p:attrName>
                                        </p:attrNameLst>
                                      </p:cBhvr>
                                      <p:tavLst>
                                        <p:tav tm="0">
                                          <p:val>
                                            <p:fltVal val="-90"/>
                                          </p:val>
                                        </p:tav>
                                        <p:tav tm="100000">
                                          <p:val>
                                            <p:fltVal val="0"/>
                                          </p:val>
                                        </p:tav>
                                      </p:tavLst>
                                    </p:anim>
                                    <p:anim calcmode="lin" valueType="num">
                                      <p:cBhvr>
                                        <p:cTn id="45" dur="200" decel="100000" fill="hold"/>
                                        <p:tgtEl>
                                          <p:spTgt spid="18"/>
                                        </p:tgtEl>
                                        <p:attrNameLst>
                                          <p:attrName>ppt_x</p:attrName>
                                        </p:attrNameLst>
                                      </p:cBhvr>
                                      <p:tavLst>
                                        <p:tav tm="0">
                                          <p:val>
                                            <p:strVal val="#ppt_x+0.4"/>
                                          </p:val>
                                        </p:tav>
                                        <p:tav tm="100000">
                                          <p:val>
                                            <p:strVal val="#ppt_x-0.05"/>
                                          </p:val>
                                        </p:tav>
                                      </p:tavLst>
                                    </p:anim>
                                    <p:anim calcmode="lin" valueType="num">
                                      <p:cBhvr>
                                        <p:cTn id="46" dur="200" decel="100000" fill="hold"/>
                                        <p:tgtEl>
                                          <p:spTgt spid="18"/>
                                        </p:tgtEl>
                                        <p:attrNameLst>
                                          <p:attrName>ppt_y</p:attrName>
                                        </p:attrNameLst>
                                      </p:cBhvr>
                                      <p:tavLst>
                                        <p:tav tm="0">
                                          <p:val>
                                            <p:strVal val="#ppt_y-0.4"/>
                                          </p:val>
                                        </p:tav>
                                        <p:tav tm="100000">
                                          <p:val>
                                            <p:strVal val="#ppt_y+0.1"/>
                                          </p:val>
                                        </p:tav>
                                      </p:tavLst>
                                    </p:anim>
                                    <p:anim calcmode="lin" valueType="num">
                                      <p:cBhvr>
                                        <p:cTn id="47" dur="2" accel="100000" fill="hold">
                                          <p:stCondLst>
                                            <p:cond delay="249"/>
                                          </p:stCondLst>
                                        </p:cTn>
                                        <p:tgtEl>
                                          <p:spTgt spid="18"/>
                                        </p:tgtEl>
                                        <p:attrNameLst>
                                          <p:attrName>ppt_x</p:attrName>
                                        </p:attrNameLst>
                                      </p:cBhvr>
                                      <p:tavLst>
                                        <p:tav tm="0">
                                          <p:val>
                                            <p:strVal val="#ppt_x-0.05"/>
                                          </p:val>
                                        </p:tav>
                                        <p:tav tm="100000">
                                          <p:val>
                                            <p:strVal val="#ppt_x"/>
                                          </p:val>
                                        </p:tav>
                                      </p:tavLst>
                                    </p:anim>
                                    <p:anim calcmode="lin" valueType="num">
                                      <p:cBhvr>
                                        <p:cTn id="48" dur="2" accel="100000" fill="hold">
                                          <p:stCondLst>
                                            <p:cond delay="249"/>
                                          </p:stCondLst>
                                        </p:cTn>
                                        <p:tgtEl>
                                          <p:spTgt spid="18"/>
                                        </p:tgtEl>
                                        <p:attrNameLst>
                                          <p:attrName>ppt_y</p:attrName>
                                        </p:attrNameLst>
                                      </p:cBhvr>
                                      <p:tavLst>
                                        <p:tav tm="0">
                                          <p:val>
                                            <p:strVal val="#ppt_y+0.1"/>
                                          </p:val>
                                        </p:tav>
                                        <p:tav tm="100000">
                                          <p:val>
                                            <p:strVal val="#ppt_y"/>
                                          </p:val>
                                        </p:tav>
                                      </p:tavLst>
                                    </p:anim>
                                  </p:childTnLst>
                                </p:cTn>
                              </p:par>
                            </p:childTnLst>
                          </p:cTn>
                        </p:par>
                        <p:par>
                          <p:cTn id="49" fill="hold">
                            <p:stCondLst>
                              <p:cond delay="6251"/>
                            </p:stCondLst>
                            <p:childTnLst>
                              <p:par>
                                <p:cTn id="50" presetID="3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398" decel="100000"/>
                                        <p:tgtEl>
                                          <p:spTgt spid="19"/>
                                        </p:tgtEl>
                                      </p:cBhvr>
                                    </p:animEffect>
                                    <p:anim calcmode="lin" valueType="num">
                                      <p:cBhvr>
                                        <p:cTn id="53" dur="398" decel="100000" fill="hold"/>
                                        <p:tgtEl>
                                          <p:spTgt spid="19"/>
                                        </p:tgtEl>
                                        <p:attrNameLst>
                                          <p:attrName>style.rotation</p:attrName>
                                        </p:attrNameLst>
                                      </p:cBhvr>
                                      <p:tavLst>
                                        <p:tav tm="0">
                                          <p:val>
                                            <p:fltVal val="-90"/>
                                          </p:val>
                                        </p:tav>
                                        <p:tav tm="100000">
                                          <p:val>
                                            <p:fltVal val="0"/>
                                          </p:val>
                                        </p:tav>
                                      </p:tavLst>
                                    </p:anim>
                                    <p:anim calcmode="lin" valueType="num">
                                      <p:cBhvr>
                                        <p:cTn id="54" dur="398" decel="100000" fill="hold"/>
                                        <p:tgtEl>
                                          <p:spTgt spid="19"/>
                                        </p:tgtEl>
                                        <p:attrNameLst>
                                          <p:attrName>ppt_x</p:attrName>
                                        </p:attrNameLst>
                                      </p:cBhvr>
                                      <p:tavLst>
                                        <p:tav tm="0">
                                          <p:val>
                                            <p:strVal val="#ppt_x+0.4"/>
                                          </p:val>
                                        </p:tav>
                                        <p:tav tm="100000">
                                          <p:val>
                                            <p:strVal val="#ppt_x-0.05"/>
                                          </p:val>
                                        </p:tav>
                                      </p:tavLst>
                                    </p:anim>
                                    <p:anim calcmode="lin" valueType="num">
                                      <p:cBhvr>
                                        <p:cTn id="55" dur="398" decel="100000" fill="hold"/>
                                        <p:tgtEl>
                                          <p:spTgt spid="19"/>
                                        </p:tgtEl>
                                        <p:attrNameLst>
                                          <p:attrName>ppt_y</p:attrName>
                                        </p:attrNameLst>
                                      </p:cBhvr>
                                      <p:tavLst>
                                        <p:tav tm="0">
                                          <p:val>
                                            <p:strVal val="#ppt_y-0.4"/>
                                          </p:val>
                                        </p:tav>
                                        <p:tav tm="100000">
                                          <p:val>
                                            <p:strVal val="#ppt_y+0.1"/>
                                          </p:val>
                                        </p:tav>
                                      </p:tavLst>
                                    </p:anim>
                                    <p:anim calcmode="lin" valueType="num">
                                      <p:cBhvr>
                                        <p:cTn id="56" dur="2" accel="100000" fill="hold">
                                          <p:stCondLst>
                                            <p:cond delay="499"/>
                                          </p:stCondLst>
                                        </p:cTn>
                                        <p:tgtEl>
                                          <p:spTgt spid="19"/>
                                        </p:tgtEl>
                                        <p:attrNameLst>
                                          <p:attrName>ppt_x</p:attrName>
                                        </p:attrNameLst>
                                      </p:cBhvr>
                                      <p:tavLst>
                                        <p:tav tm="0">
                                          <p:val>
                                            <p:strVal val="#ppt_x-0.05"/>
                                          </p:val>
                                        </p:tav>
                                        <p:tav tm="100000">
                                          <p:val>
                                            <p:strVal val="#ppt_x"/>
                                          </p:val>
                                        </p:tav>
                                      </p:tavLst>
                                    </p:anim>
                                    <p:anim calcmode="lin" valueType="num">
                                      <p:cBhvr>
                                        <p:cTn id="57" dur="2" accel="100000" fill="hold">
                                          <p:stCondLst>
                                            <p:cond delay="499"/>
                                          </p:stCondLst>
                                        </p:cTn>
                                        <p:tgtEl>
                                          <p:spTgt spid="19"/>
                                        </p:tgtEl>
                                        <p:attrNameLst>
                                          <p:attrName>ppt_y</p:attrName>
                                        </p:attrNameLst>
                                      </p:cBhvr>
                                      <p:tavLst>
                                        <p:tav tm="0">
                                          <p:val>
                                            <p:strVal val="#ppt_y+0.1"/>
                                          </p:val>
                                        </p:tav>
                                        <p:tav tm="100000">
                                          <p:val>
                                            <p:strVal val="#ppt_y"/>
                                          </p:val>
                                        </p:tav>
                                      </p:tavLst>
                                    </p:anim>
                                  </p:childTnLst>
                                </p:cTn>
                              </p:par>
                            </p:childTnLst>
                          </p:cTn>
                        </p:par>
                        <p:par>
                          <p:cTn id="58" fill="hold">
                            <p:stCondLst>
                              <p:cond delay="6752"/>
                            </p:stCondLst>
                            <p:childTnLst>
                              <p:par>
                                <p:cTn id="59" presetID="15"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250" fill="hold"/>
                                        <p:tgtEl>
                                          <p:spTgt spid="20"/>
                                        </p:tgtEl>
                                        <p:attrNameLst>
                                          <p:attrName>ppt_w</p:attrName>
                                        </p:attrNameLst>
                                      </p:cBhvr>
                                      <p:tavLst>
                                        <p:tav tm="0">
                                          <p:val>
                                            <p:fltVal val="0"/>
                                          </p:val>
                                        </p:tav>
                                        <p:tav tm="100000">
                                          <p:val>
                                            <p:strVal val="#ppt_w"/>
                                          </p:val>
                                        </p:tav>
                                      </p:tavLst>
                                    </p:anim>
                                    <p:anim calcmode="lin" valueType="num">
                                      <p:cBhvr>
                                        <p:cTn id="62" dur="250" fill="hold"/>
                                        <p:tgtEl>
                                          <p:spTgt spid="20"/>
                                        </p:tgtEl>
                                        <p:attrNameLst>
                                          <p:attrName>ppt_h</p:attrName>
                                        </p:attrNameLst>
                                      </p:cBhvr>
                                      <p:tavLst>
                                        <p:tav tm="0">
                                          <p:val>
                                            <p:fltVal val="0"/>
                                          </p:val>
                                        </p:tav>
                                        <p:tav tm="100000">
                                          <p:val>
                                            <p:strVal val="#ppt_h"/>
                                          </p:val>
                                        </p:tav>
                                      </p:tavLst>
                                    </p:anim>
                                    <p:anim calcmode="lin" valueType="num">
                                      <p:cBhvr>
                                        <p:cTn id="63" dur="250" fill="hold"/>
                                        <p:tgtEl>
                                          <p:spTgt spid="20"/>
                                        </p:tgtEl>
                                        <p:attrNameLst>
                                          <p:attrName>ppt_x</p:attrName>
                                        </p:attrNameLst>
                                      </p:cBhvr>
                                      <p:tavLst>
                                        <p:tav tm="0" fmla="#ppt_x+(cos(-2*pi*(1-$))*-#ppt_x-sin(-2*pi*(1-$))*(1-#ppt_y))*(1-$)">
                                          <p:val>
                                            <p:fltVal val="0"/>
                                          </p:val>
                                        </p:tav>
                                        <p:tav tm="100000">
                                          <p:val>
                                            <p:fltVal val="1"/>
                                          </p:val>
                                        </p:tav>
                                      </p:tavLst>
                                    </p:anim>
                                    <p:anim calcmode="lin" valueType="num">
                                      <p:cBhvr>
                                        <p:cTn id="64" dur="25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65" fill="hold">
                            <p:stCondLst>
                              <p:cond delay="7002"/>
                            </p:stCondLst>
                            <p:childTnLst>
                              <p:par>
                                <p:cTn id="66" presetID="3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00" decel="100000"/>
                                        <p:tgtEl>
                                          <p:spTgt spid="23"/>
                                        </p:tgtEl>
                                      </p:cBhvr>
                                    </p:animEffect>
                                    <p:anim calcmode="lin" valueType="num">
                                      <p:cBhvr>
                                        <p:cTn id="69" dur="200" decel="100000" fill="hold"/>
                                        <p:tgtEl>
                                          <p:spTgt spid="23"/>
                                        </p:tgtEl>
                                        <p:attrNameLst>
                                          <p:attrName>style.rotation</p:attrName>
                                        </p:attrNameLst>
                                      </p:cBhvr>
                                      <p:tavLst>
                                        <p:tav tm="0">
                                          <p:val>
                                            <p:fltVal val="-90"/>
                                          </p:val>
                                        </p:tav>
                                        <p:tav tm="100000">
                                          <p:val>
                                            <p:fltVal val="0"/>
                                          </p:val>
                                        </p:tav>
                                      </p:tavLst>
                                    </p:anim>
                                    <p:anim calcmode="lin" valueType="num">
                                      <p:cBhvr>
                                        <p:cTn id="70" dur="200" decel="100000" fill="hold"/>
                                        <p:tgtEl>
                                          <p:spTgt spid="23"/>
                                        </p:tgtEl>
                                        <p:attrNameLst>
                                          <p:attrName>ppt_x</p:attrName>
                                        </p:attrNameLst>
                                      </p:cBhvr>
                                      <p:tavLst>
                                        <p:tav tm="0">
                                          <p:val>
                                            <p:strVal val="#ppt_x+0.4"/>
                                          </p:val>
                                        </p:tav>
                                        <p:tav tm="100000">
                                          <p:val>
                                            <p:strVal val="#ppt_x-0.05"/>
                                          </p:val>
                                        </p:tav>
                                      </p:tavLst>
                                    </p:anim>
                                    <p:anim calcmode="lin" valueType="num">
                                      <p:cBhvr>
                                        <p:cTn id="71" dur="200" decel="100000" fill="hold"/>
                                        <p:tgtEl>
                                          <p:spTgt spid="23"/>
                                        </p:tgtEl>
                                        <p:attrNameLst>
                                          <p:attrName>ppt_y</p:attrName>
                                        </p:attrNameLst>
                                      </p:cBhvr>
                                      <p:tavLst>
                                        <p:tav tm="0">
                                          <p:val>
                                            <p:strVal val="#ppt_y-0.4"/>
                                          </p:val>
                                        </p:tav>
                                        <p:tav tm="100000">
                                          <p:val>
                                            <p:strVal val="#ppt_y+0.1"/>
                                          </p:val>
                                        </p:tav>
                                      </p:tavLst>
                                    </p:anim>
                                    <p:anim calcmode="lin" valueType="num">
                                      <p:cBhvr>
                                        <p:cTn id="72" dur="2" accel="100000" fill="hold">
                                          <p:stCondLst>
                                            <p:cond delay="249"/>
                                          </p:stCondLst>
                                        </p:cTn>
                                        <p:tgtEl>
                                          <p:spTgt spid="23"/>
                                        </p:tgtEl>
                                        <p:attrNameLst>
                                          <p:attrName>ppt_x</p:attrName>
                                        </p:attrNameLst>
                                      </p:cBhvr>
                                      <p:tavLst>
                                        <p:tav tm="0">
                                          <p:val>
                                            <p:strVal val="#ppt_x-0.05"/>
                                          </p:val>
                                        </p:tav>
                                        <p:tav tm="100000">
                                          <p:val>
                                            <p:strVal val="#ppt_x"/>
                                          </p:val>
                                        </p:tav>
                                      </p:tavLst>
                                    </p:anim>
                                    <p:anim calcmode="lin" valueType="num">
                                      <p:cBhvr>
                                        <p:cTn id="73" dur="2" accel="100000" fill="hold">
                                          <p:stCondLst>
                                            <p:cond delay="249"/>
                                          </p:stCondLst>
                                        </p:cTn>
                                        <p:tgtEl>
                                          <p:spTgt spid="23"/>
                                        </p:tgtEl>
                                        <p:attrNameLst>
                                          <p:attrName>ppt_y</p:attrName>
                                        </p:attrNameLst>
                                      </p:cBhvr>
                                      <p:tavLst>
                                        <p:tav tm="0">
                                          <p:val>
                                            <p:strVal val="#ppt_y+0.1"/>
                                          </p:val>
                                        </p:tav>
                                        <p:tav tm="100000">
                                          <p:val>
                                            <p:strVal val="#ppt_y"/>
                                          </p:val>
                                        </p:tav>
                                      </p:tavLst>
                                    </p:anim>
                                  </p:childTnLst>
                                </p:cTn>
                              </p:par>
                            </p:childTnLst>
                          </p:cTn>
                        </p:par>
                        <p:par>
                          <p:cTn id="74" fill="hold">
                            <p:stCondLst>
                              <p:cond delay="7253"/>
                            </p:stCondLst>
                            <p:childTnLst>
                              <p:par>
                                <p:cTn id="75" presetID="3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398" decel="100000"/>
                                        <p:tgtEl>
                                          <p:spTgt spid="24"/>
                                        </p:tgtEl>
                                      </p:cBhvr>
                                    </p:animEffect>
                                    <p:anim calcmode="lin" valueType="num">
                                      <p:cBhvr>
                                        <p:cTn id="78" dur="398" decel="100000" fill="hold"/>
                                        <p:tgtEl>
                                          <p:spTgt spid="24"/>
                                        </p:tgtEl>
                                        <p:attrNameLst>
                                          <p:attrName>style.rotation</p:attrName>
                                        </p:attrNameLst>
                                      </p:cBhvr>
                                      <p:tavLst>
                                        <p:tav tm="0">
                                          <p:val>
                                            <p:fltVal val="-90"/>
                                          </p:val>
                                        </p:tav>
                                        <p:tav tm="100000">
                                          <p:val>
                                            <p:fltVal val="0"/>
                                          </p:val>
                                        </p:tav>
                                      </p:tavLst>
                                    </p:anim>
                                    <p:anim calcmode="lin" valueType="num">
                                      <p:cBhvr>
                                        <p:cTn id="79" dur="398" decel="100000" fill="hold"/>
                                        <p:tgtEl>
                                          <p:spTgt spid="24"/>
                                        </p:tgtEl>
                                        <p:attrNameLst>
                                          <p:attrName>ppt_x</p:attrName>
                                        </p:attrNameLst>
                                      </p:cBhvr>
                                      <p:tavLst>
                                        <p:tav tm="0">
                                          <p:val>
                                            <p:strVal val="#ppt_x+0.4"/>
                                          </p:val>
                                        </p:tav>
                                        <p:tav tm="100000">
                                          <p:val>
                                            <p:strVal val="#ppt_x-0.05"/>
                                          </p:val>
                                        </p:tav>
                                      </p:tavLst>
                                    </p:anim>
                                    <p:anim calcmode="lin" valueType="num">
                                      <p:cBhvr>
                                        <p:cTn id="80" dur="398" decel="100000" fill="hold"/>
                                        <p:tgtEl>
                                          <p:spTgt spid="24"/>
                                        </p:tgtEl>
                                        <p:attrNameLst>
                                          <p:attrName>ppt_y</p:attrName>
                                        </p:attrNameLst>
                                      </p:cBhvr>
                                      <p:tavLst>
                                        <p:tav tm="0">
                                          <p:val>
                                            <p:strVal val="#ppt_y-0.4"/>
                                          </p:val>
                                        </p:tav>
                                        <p:tav tm="100000">
                                          <p:val>
                                            <p:strVal val="#ppt_y+0.1"/>
                                          </p:val>
                                        </p:tav>
                                      </p:tavLst>
                                    </p:anim>
                                    <p:anim calcmode="lin" valueType="num">
                                      <p:cBhvr>
                                        <p:cTn id="81" dur="2" accel="100000" fill="hold">
                                          <p:stCondLst>
                                            <p:cond delay="499"/>
                                          </p:stCondLst>
                                        </p:cTn>
                                        <p:tgtEl>
                                          <p:spTgt spid="24"/>
                                        </p:tgtEl>
                                        <p:attrNameLst>
                                          <p:attrName>ppt_x</p:attrName>
                                        </p:attrNameLst>
                                      </p:cBhvr>
                                      <p:tavLst>
                                        <p:tav tm="0">
                                          <p:val>
                                            <p:strVal val="#ppt_x-0.05"/>
                                          </p:val>
                                        </p:tav>
                                        <p:tav tm="100000">
                                          <p:val>
                                            <p:strVal val="#ppt_x"/>
                                          </p:val>
                                        </p:tav>
                                      </p:tavLst>
                                    </p:anim>
                                    <p:anim calcmode="lin" valueType="num">
                                      <p:cBhvr>
                                        <p:cTn id="82" dur="2" accel="100000" fill="hold">
                                          <p:stCondLst>
                                            <p:cond delay="499"/>
                                          </p:stCondLst>
                                        </p:cTn>
                                        <p:tgtEl>
                                          <p:spTgt spid="24"/>
                                        </p:tgtEl>
                                        <p:attrNameLst>
                                          <p:attrName>ppt_y</p:attrName>
                                        </p:attrNameLst>
                                      </p:cBhvr>
                                      <p:tavLst>
                                        <p:tav tm="0">
                                          <p:val>
                                            <p:strVal val="#ppt_y+0.1"/>
                                          </p:val>
                                        </p:tav>
                                        <p:tav tm="100000">
                                          <p:val>
                                            <p:strVal val="#ppt_y"/>
                                          </p:val>
                                        </p:tav>
                                      </p:tavLst>
                                    </p:anim>
                                  </p:childTnLst>
                                </p:cTn>
                              </p:par>
                            </p:childTnLst>
                          </p:cTn>
                        </p:par>
                        <p:par>
                          <p:cTn id="83" fill="hold">
                            <p:stCondLst>
                              <p:cond delay="7754"/>
                            </p:stCondLst>
                            <p:childTnLst>
                              <p:par>
                                <p:cTn id="84" presetID="15"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250" fill="hold"/>
                                        <p:tgtEl>
                                          <p:spTgt spid="25"/>
                                        </p:tgtEl>
                                        <p:attrNameLst>
                                          <p:attrName>ppt_w</p:attrName>
                                        </p:attrNameLst>
                                      </p:cBhvr>
                                      <p:tavLst>
                                        <p:tav tm="0">
                                          <p:val>
                                            <p:fltVal val="0"/>
                                          </p:val>
                                        </p:tav>
                                        <p:tav tm="100000">
                                          <p:val>
                                            <p:strVal val="#ppt_w"/>
                                          </p:val>
                                        </p:tav>
                                      </p:tavLst>
                                    </p:anim>
                                    <p:anim calcmode="lin" valueType="num">
                                      <p:cBhvr>
                                        <p:cTn id="87" dur="250" fill="hold"/>
                                        <p:tgtEl>
                                          <p:spTgt spid="25"/>
                                        </p:tgtEl>
                                        <p:attrNameLst>
                                          <p:attrName>ppt_h</p:attrName>
                                        </p:attrNameLst>
                                      </p:cBhvr>
                                      <p:tavLst>
                                        <p:tav tm="0">
                                          <p:val>
                                            <p:fltVal val="0"/>
                                          </p:val>
                                        </p:tav>
                                        <p:tav tm="100000">
                                          <p:val>
                                            <p:strVal val="#ppt_h"/>
                                          </p:val>
                                        </p:tav>
                                      </p:tavLst>
                                    </p:anim>
                                    <p:anim calcmode="lin" valueType="num">
                                      <p:cBhvr>
                                        <p:cTn id="88" dur="250" fill="hold"/>
                                        <p:tgtEl>
                                          <p:spTgt spid="25"/>
                                        </p:tgtEl>
                                        <p:attrNameLst>
                                          <p:attrName>ppt_x</p:attrName>
                                        </p:attrNameLst>
                                      </p:cBhvr>
                                      <p:tavLst>
                                        <p:tav tm="0" fmla="#ppt_x+(cos(-2*pi*(1-$))*-#ppt_x-sin(-2*pi*(1-$))*(1-#ppt_y))*(1-$)">
                                          <p:val>
                                            <p:fltVal val="0"/>
                                          </p:val>
                                        </p:tav>
                                        <p:tav tm="100000">
                                          <p:val>
                                            <p:fltVal val="1"/>
                                          </p:val>
                                        </p:tav>
                                      </p:tavLst>
                                    </p:anim>
                                    <p:anim calcmode="lin" valueType="num">
                                      <p:cBhvr>
                                        <p:cTn id="89" dur="25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90" fill="hold">
                            <p:stCondLst>
                              <p:cond delay="8004"/>
                            </p:stCondLst>
                            <p:childTnLst>
                              <p:par>
                                <p:cTn id="91" presetID="3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200" decel="100000"/>
                                        <p:tgtEl>
                                          <p:spTgt spid="28"/>
                                        </p:tgtEl>
                                      </p:cBhvr>
                                    </p:animEffect>
                                    <p:anim calcmode="lin" valueType="num">
                                      <p:cBhvr>
                                        <p:cTn id="94" dur="200" decel="100000" fill="hold"/>
                                        <p:tgtEl>
                                          <p:spTgt spid="28"/>
                                        </p:tgtEl>
                                        <p:attrNameLst>
                                          <p:attrName>style.rotation</p:attrName>
                                        </p:attrNameLst>
                                      </p:cBhvr>
                                      <p:tavLst>
                                        <p:tav tm="0">
                                          <p:val>
                                            <p:fltVal val="-90"/>
                                          </p:val>
                                        </p:tav>
                                        <p:tav tm="100000">
                                          <p:val>
                                            <p:fltVal val="0"/>
                                          </p:val>
                                        </p:tav>
                                      </p:tavLst>
                                    </p:anim>
                                    <p:anim calcmode="lin" valueType="num">
                                      <p:cBhvr>
                                        <p:cTn id="95" dur="200" decel="100000" fill="hold"/>
                                        <p:tgtEl>
                                          <p:spTgt spid="28"/>
                                        </p:tgtEl>
                                        <p:attrNameLst>
                                          <p:attrName>ppt_x</p:attrName>
                                        </p:attrNameLst>
                                      </p:cBhvr>
                                      <p:tavLst>
                                        <p:tav tm="0">
                                          <p:val>
                                            <p:strVal val="#ppt_x+0.4"/>
                                          </p:val>
                                        </p:tav>
                                        <p:tav tm="100000">
                                          <p:val>
                                            <p:strVal val="#ppt_x-0.05"/>
                                          </p:val>
                                        </p:tav>
                                      </p:tavLst>
                                    </p:anim>
                                    <p:anim calcmode="lin" valueType="num">
                                      <p:cBhvr>
                                        <p:cTn id="96" dur="200" decel="100000" fill="hold"/>
                                        <p:tgtEl>
                                          <p:spTgt spid="28"/>
                                        </p:tgtEl>
                                        <p:attrNameLst>
                                          <p:attrName>ppt_y</p:attrName>
                                        </p:attrNameLst>
                                      </p:cBhvr>
                                      <p:tavLst>
                                        <p:tav tm="0">
                                          <p:val>
                                            <p:strVal val="#ppt_y-0.4"/>
                                          </p:val>
                                        </p:tav>
                                        <p:tav tm="100000">
                                          <p:val>
                                            <p:strVal val="#ppt_y+0.1"/>
                                          </p:val>
                                        </p:tav>
                                      </p:tavLst>
                                    </p:anim>
                                    <p:anim calcmode="lin" valueType="num">
                                      <p:cBhvr>
                                        <p:cTn id="97" dur="2" accel="100000" fill="hold">
                                          <p:stCondLst>
                                            <p:cond delay="249"/>
                                          </p:stCondLst>
                                        </p:cTn>
                                        <p:tgtEl>
                                          <p:spTgt spid="28"/>
                                        </p:tgtEl>
                                        <p:attrNameLst>
                                          <p:attrName>ppt_x</p:attrName>
                                        </p:attrNameLst>
                                      </p:cBhvr>
                                      <p:tavLst>
                                        <p:tav tm="0">
                                          <p:val>
                                            <p:strVal val="#ppt_x-0.05"/>
                                          </p:val>
                                        </p:tav>
                                        <p:tav tm="100000">
                                          <p:val>
                                            <p:strVal val="#ppt_x"/>
                                          </p:val>
                                        </p:tav>
                                      </p:tavLst>
                                    </p:anim>
                                    <p:anim calcmode="lin" valueType="num">
                                      <p:cBhvr>
                                        <p:cTn id="98" dur="2" accel="100000" fill="hold">
                                          <p:stCondLst>
                                            <p:cond delay="249"/>
                                          </p:stCondLst>
                                        </p:cTn>
                                        <p:tgtEl>
                                          <p:spTgt spid="28"/>
                                        </p:tgtEl>
                                        <p:attrNameLst>
                                          <p:attrName>ppt_y</p:attrName>
                                        </p:attrNameLst>
                                      </p:cBhvr>
                                      <p:tavLst>
                                        <p:tav tm="0">
                                          <p:val>
                                            <p:strVal val="#ppt_y+0.1"/>
                                          </p:val>
                                        </p:tav>
                                        <p:tav tm="100000">
                                          <p:val>
                                            <p:strVal val="#ppt_y"/>
                                          </p:val>
                                        </p:tav>
                                      </p:tavLst>
                                    </p:anim>
                                  </p:childTnLst>
                                </p:cTn>
                              </p:par>
                            </p:childTnLst>
                          </p:cTn>
                        </p:par>
                        <p:par>
                          <p:cTn id="99" fill="hold">
                            <p:stCondLst>
                              <p:cond delay="8255"/>
                            </p:stCondLst>
                            <p:childTnLst>
                              <p:par>
                                <p:cTn id="100" presetID="30" presetClass="entr" presetSubtype="0" fill="hold" grpId="0" nodeType="after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398" decel="100000"/>
                                        <p:tgtEl>
                                          <p:spTgt spid="29"/>
                                        </p:tgtEl>
                                      </p:cBhvr>
                                    </p:animEffect>
                                    <p:anim calcmode="lin" valueType="num">
                                      <p:cBhvr>
                                        <p:cTn id="103" dur="398" decel="100000" fill="hold"/>
                                        <p:tgtEl>
                                          <p:spTgt spid="29"/>
                                        </p:tgtEl>
                                        <p:attrNameLst>
                                          <p:attrName>style.rotation</p:attrName>
                                        </p:attrNameLst>
                                      </p:cBhvr>
                                      <p:tavLst>
                                        <p:tav tm="0">
                                          <p:val>
                                            <p:fltVal val="-90"/>
                                          </p:val>
                                        </p:tav>
                                        <p:tav tm="100000">
                                          <p:val>
                                            <p:fltVal val="0"/>
                                          </p:val>
                                        </p:tav>
                                      </p:tavLst>
                                    </p:anim>
                                    <p:anim calcmode="lin" valueType="num">
                                      <p:cBhvr>
                                        <p:cTn id="104" dur="398" decel="100000" fill="hold"/>
                                        <p:tgtEl>
                                          <p:spTgt spid="29"/>
                                        </p:tgtEl>
                                        <p:attrNameLst>
                                          <p:attrName>ppt_x</p:attrName>
                                        </p:attrNameLst>
                                      </p:cBhvr>
                                      <p:tavLst>
                                        <p:tav tm="0">
                                          <p:val>
                                            <p:strVal val="#ppt_x+0.4"/>
                                          </p:val>
                                        </p:tav>
                                        <p:tav tm="100000">
                                          <p:val>
                                            <p:strVal val="#ppt_x-0.05"/>
                                          </p:val>
                                        </p:tav>
                                      </p:tavLst>
                                    </p:anim>
                                    <p:anim calcmode="lin" valueType="num">
                                      <p:cBhvr>
                                        <p:cTn id="105" dur="398" decel="100000" fill="hold"/>
                                        <p:tgtEl>
                                          <p:spTgt spid="29"/>
                                        </p:tgtEl>
                                        <p:attrNameLst>
                                          <p:attrName>ppt_y</p:attrName>
                                        </p:attrNameLst>
                                      </p:cBhvr>
                                      <p:tavLst>
                                        <p:tav tm="0">
                                          <p:val>
                                            <p:strVal val="#ppt_y-0.4"/>
                                          </p:val>
                                        </p:tav>
                                        <p:tav tm="100000">
                                          <p:val>
                                            <p:strVal val="#ppt_y+0.1"/>
                                          </p:val>
                                        </p:tav>
                                      </p:tavLst>
                                    </p:anim>
                                    <p:anim calcmode="lin" valueType="num">
                                      <p:cBhvr>
                                        <p:cTn id="106" dur="2" accel="100000" fill="hold">
                                          <p:stCondLst>
                                            <p:cond delay="499"/>
                                          </p:stCondLst>
                                        </p:cTn>
                                        <p:tgtEl>
                                          <p:spTgt spid="29"/>
                                        </p:tgtEl>
                                        <p:attrNameLst>
                                          <p:attrName>ppt_x</p:attrName>
                                        </p:attrNameLst>
                                      </p:cBhvr>
                                      <p:tavLst>
                                        <p:tav tm="0">
                                          <p:val>
                                            <p:strVal val="#ppt_x-0.05"/>
                                          </p:val>
                                        </p:tav>
                                        <p:tav tm="100000">
                                          <p:val>
                                            <p:strVal val="#ppt_x"/>
                                          </p:val>
                                        </p:tav>
                                      </p:tavLst>
                                    </p:anim>
                                    <p:anim calcmode="lin" valueType="num">
                                      <p:cBhvr>
                                        <p:cTn id="107" dur="2" accel="100000" fill="hold">
                                          <p:stCondLst>
                                            <p:cond delay="499"/>
                                          </p:stCondLst>
                                        </p:cTn>
                                        <p:tgtEl>
                                          <p:spTgt spid="29"/>
                                        </p:tgtEl>
                                        <p:attrNameLst>
                                          <p:attrName>ppt_y</p:attrName>
                                        </p:attrNameLst>
                                      </p:cBhvr>
                                      <p:tavLst>
                                        <p:tav tm="0">
                                          <p:val>
                                            <p:strVal val="#ppt_y+0.1"/>
                                          </p:val>
                                        </p:tav>
                                        <p:tav tm="100000">
                                          <p:val>
                                            <p:strVal val="#ppt_y"/>
                                          </p:val>
                                        </p:tav>
                                      </p:tavLst>
                                    </p:anim>
                                  </p:childTnLst>
                                </p:cTn>
                              </p:par>
                            </p:childTnLst>
                          </p:cTn>
                        </p:par>
                        <p:par>
                          <p:cTn id="108" fill="hold">
                            <p:stCondLst>
                              <p:cond delay="8756"/>
                            </p:stCondLst>
                            <p:childTnLst>
                              <p:par>
                                <p:cTn id="109" presetID="15" presetClass="entr" presetSubtype="0" fill="hold" grpId="0" nodeType="after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250" fill="hold"/>
                                        <p:tgtEl>
                                          <p:spTgt spid="30"/>
                                        </p:tgtEl>
                                        <p:attrNameLst>
                                          <p:attrName>ppt_w</p:attrName>
                                        </p:attrNameLst>
                                      </p:cBhvr>
                                      <p:tavLst>
                                        <p:tav tm="0">
                                          <p:val>
                                            <p:fltVal val="0"/>
                                          </p:val>
                                        </p:tav>
                                        <p:tav tm="100000">
                                          <p:val>
                                            <p:strVal val="#ppt_w"/>
                                          </p:val>
                                        </p:tav>
                                      </p:tavLst>
                                    </p:anim>
                                    <p:anim calcmode="lin" valueType="num">
                                      <p:cBhvr>
                                        <p:cTn id="112" dur="250" fill="hold"/>
                                        <p:tgtEl>
                                          <p:spTgt spid="30"/>
                                        </p:tgtEl>
                                        <p:attrNameLst>
                                          <p:attrName>ppt_h</p:attrName>
                                        </p:attrNameLst>
                                      </p:cBhvr>
                                      <p:tavLst>
                                        <p:tav tm="0">
                                          <p:val>
                                            <p:fltVal val="0"/>
                                          </p:val>
                                        </p:tav>
                                        <p:tav tm="100000">
                                          <p:val>
                                            <p:strVal val="#ppt_h"/>
                                          </p:val>
                                        </p:tav>
                                      </p:tavLst>
                                    </p:anim>
                                    <p:anim calcmode="lin" valueType="num">
                                      <p:cBhvr>
                                        <p:cTn id="113" dur="250" fill="hold"/>
                                        <p:tgtEl>
                                          <p:spTgt spid="30"/>
                                        </p:tgtEl>
                                        <p:attrNameLst>
                                          <p:attrName>ppt_x</p:attrName>
                                        </p:attrNameLst>
                                      </p:cBhvr>
                                      <p:tavLst>
                                        <p:tav tm="0" fmla="#ppt_x+(cos(-2*pi*(1-$))*-#ppt_x-sin(-2*pi*(1-$))*(1-#ppt_y))*(1-$)">
                                          <p:val>
                                            <p:fltVal val="0"/>
                                          </p:val>
                                        </p:tav>
                                        <p:tav tm="100000">
                                          <p:val>
                                            <p:fltVal val="1"/>
                                          </p:val>
                                        </p:tav>
                                      </p:tavLst>
                                    </p:anim>
                                    <p:anim calcmode="lin" valueType="num">
                                      <p:cBhvr>
                                        <p:cTn id="114" dur="250" fill="hold"/>
                                        <p:tgtEl>
                                          <p:spTgt spid="30"/>
                                        </p:tgtEl>
                                        <p:attrNameLst>
                                          <p:attrName>ppt_y</p:attrName>
                                        </p:attrNameLst>
                                      </p:cBhvr>
                                      <p:tavLst>
                                        <p:tav tm="0" fmla="#ppt_y+(sin(-2*pi*(1-$))*-#ppt_x+cos(-2*pi*(1-$))*(1-#ppt_y))*(1-$)">
                                          <p:val>
                                            <p:fltVal val="0"/>
                                          </p:val>
                                        </p:tav>
                                        <p:tav tm="100000">
                                          <p:val>
                                            <p:fltVal val="1"/>
                                          </p:val>
                                        </p:tav>
                                      </p:tavLst>
                                    </p:anim>
                                  </p:childTnLst>
                                </p:cTn>
                              </p:par>
                            </p:childTnLst>
                          </p:cTn>
                        </p:par>
                        <p:par>
                          <p:cTn id="115" fill="hold">
                            <p:stCondLst>
                              <p:cond delay="9006"/>
                            </p:stCondLst>
                            <p:childTnLst>
                              <p:par>
                                <p:cTn id="116" presetID="30" presetClass="entr" presetSubtype="0" fill="hold" grpId="0" nodeType="after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200" decel="100000"/>
                                        <p:tgtEl>
                                          <p:spTgt spid="34"/>
                                        </p:tgtEl>
                                      </p:cBhvr>
                                    </p:animEffect>
                                    <p:anim calcmode="lin" valueType="num">
                                      <p:cBhvr>
                                        <p:cTn id="119" dur="200" decel="100000" fill="hold"/>
                                        <p:tgtEl>
                                          <p:spTgt spid="34"/>
                                        </p:tgtEl>
                                        <p:attrNameLst>
                                          <p:attrName>style.rotation</p:attrName>
                                        </p:attrNameLst>
                                      </p:cBhvr>
                                      <p:tavLst>
                                        <p:tav tm="0">
                                          <p:val>
                                            <p:fltVal val="-90"/>
                                          </p:val>
                                        </p:tav>
                                        <p:tav tm="100000">
                                          <p:val>
                                            <p:fltVal val="0"/>
                                          </p:val>
                                        </p:tav>
                                      </p:tavLst>
                                    </p:anim>
                                    <p:anim calcmode="lin" valueType="num">
                                      <p:cBhvr>
                                        <p:cTn id="120" dur="200" decel="100000" fill="hold"/>
                                        <p:tgtEl>
                                          <p:spTgt spid="34"/>
                                        </p:tgtEl>
                                        <p:attrNameLst>
                                          <p:attrName>ppt_x</p:attrName>
                                        </p:attrNameLst>
                                      </p:cBhvr>
                                      <p:tavLst>
                                        <p:tav tm="0">
                                          <p:val>
                                            <p:strVal val="#ppt_x+0.4"/>
                                          </p:val>
                                        </p:tav>
                                        <p:tav tm="100000">
                                          <p:val>
                                            <p:strVal val="#ppt_x-0.05"/>
                                          </p:val>
                                        </p:tav>
                                      </p:tavLst>
                                    </p:anim>
                                    <p:anim calcmode="lin" valueType="num">
                                      <p:cBhvr>
                                        <p:cTn id="121" dur="200" decel="100000" fill="hold"/>
                                        <p:tgtEl>
                                          <p:spTgt spid="34"/>
                                        </p:tgtEl>
                                        <p:attrNameLst>
                                          <p:attrName>ppt_y</p:attrName>
                                        </p:attrNameLst>
                                      </p:cBhvr>
                                      <p:tavLst>
                                        <p:tav tm="0">
                                          <p:val>
                                            <p:strVal val="#ppt_y-0.4"/>
                                          </p:val>
                                        </p:tav>
                                        <p:tav tm="100000">
                                          <p:val>
                                            <p:strVal val="#ppt_y+0.1"/>
                                          </p:val>
                                        </p:tav>
                                      </p:tavLst>
                                    </p:anim>
                                    <p:anim calcmode="lin" valueType="num">
                                      <p:cBhvr>
                                        <p:cTn id="122" dur="2" accel="100000" fill="hold">
                                          <p:stCondLst>
                                            <p:cond delay="249"/>
                                          </p:stCondLst>
                                        </p:cTn>
                                        <p:tgtEl>
                                          <p:spTgt spid="34"/>
                                        </p:tgtEl>
                                        <p:attrNameLst>
                                          <p:attrName>ppt_x</p:attrName>
                                        </p:attrNameLst>
                                      </p:cBhvr>
                                      <p:tavLst>
                                        <p:tav tm="0">
                                          <p:val>
                                            <p:strVal val="#ppt_x-0.05"/>
                                          </p:val>
                                        </p:tav>
                                        <p:tav tm="100000">
                                          <p:val>
                                            <p:strVal val="#ppt_x"/>
                                          </p:val>
                                        </p:tav>
                                      </p:tavLst>
                                    </p:anim>
                                    <p:anim calcmode="lin" valueType="num">
                                      <p:cBhvr>
                                        <p:cTn id="123" dur="2" accel="100000" fill="hold">
                                          <p:stCondLst>
                                            <p:cond delay="249"/>
                                          </p:stCondLst>
                                        </p:cTn>
                                        <p:tgtEl>
                                          <p:spTgt spid="34"/>
                                        </p:tgtEl>
                                        <p:attrNameLst>
                                          <p:attrName>ppt_y</p:attrName>
                                        </p:attrNameLst>
                                      </p:cBhvr>
                                      <p:tavLst>
                                        <p:tav tm="0">
                                          <p:val>
                                            <p:strVal val="#ppt_y+0.1"/>
                                          </p:val>
                                        </p:tav>
                                        <p:tav tm="100000">
                                          <p:val>
                                            <p:strVal val="#ppt_y"/>
                                          </p:val>
                                        </p:tav>
                                      </p:tavLst>
                                    </p:anim>
                                  </p:childTnLst>
                                </p:cTn>
                              </p:par>
                            </p:childTnLst>
                          </p:cTn>
                        </p:par>
                        <p:par>
                          <p:cTn id="124" fill="hold">
                            <p:stCondLst>
                              <p:cond delay="9257"/>
                            </p:stCondLst>
                            <p:childTnLst>
                              <p:par>
                                <p:cTn id="125" presetID="30" presetClass="entr" presetSubtype="0" fill="hold" grpId="0"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398" decel="100000"/>
                                        <p:tgtEl>
                                          <p:spTgt spid="35"/>
                                        </p:tgtEl>
                                      </p:cBhvr>
                                    </p:animEffect>
                                    <p:anim calcmode="lin" valueType="num">
                                      <p:cBhvr>
                                        <p:cTn id="128" dur="398" decel="100000" fill="hold"/>
                                        <p:tgtEl>
                                          <p:spTgt spid="35"/>
                                        </p:tgtEl>
                                        <p:attrNameLst>
                                          <p:attrName>style.rotation</p:attrName>
                                        </p:attrNameLst>
                                      </p:cBhvr>
                                      <p:tavLst>
                                        <p:tav tm="0">
                                          <p:val>
                                            <p:fltVal val="-90"/>
                                          </p:val>
                                        </p:tav>
                                        <p:tav tm="100000">
                                          <p:val>
                                            <p:fltVal val="0"/>
                                          </p:val>
                                        </p:tav>
                                      </p:tavLst>
                                    </p:anim>
                                    <p:anim calcmode="lin" valueType="num">
                                      <p:cBhvr>
                                        <p:cTn id="129" dur="398" decel="100000" fill="hold"/>
                                        <p:tgtEl>
                                          <p:spTgt spid="35"/>
                                        </p:tgtEl>
                                        <p:attrNameLst>
                                          <p:attrName>ppt_x</p:attrName>
                                        </p:attrNameLst>
                                      </p:cBhvr>
                                      <p:tavLst>
                                        <p:tav tm="0">
                                          <p:val>
                                            <p:strVal val="#ppt_x+0.4"/>
                                          </p:val>
                                        </p:tav>
                                        <p:tav tm="100000">
                                          <p:val>
                                            <p:strVal val="#ppt_x-0.05"/>
                                          </p:val>
                                        </p:tav>
                                      </p:tavLst>
                                    </p:anim>
                                    <p:anim calcmode="lin" valueType="num">
                                      <p:cBhvr>
                                        <p:cTn id="130" dur="398" decel="100000" fill="hold"/>
                                        <p:tgtEl>
                                          <p:spTgt spid="35"/>
                                        </p:tgtEl>
                                        <p:attrNameLst>
                                          <p:attrName>ppt_y</p:attrName>
                                        </p:attrNameLst>
                                      </p:cBhvr>
                                      <p:tavLst>
                                        <p:tav tm="0">
                                          <p:val>
                                            <p:strVal val="#ppt_y-0.4"/>
                                          </p:val>
                                        </p:tav>
                                        <p:tav tm="100000">
                                          <p:val>
                                            <p:strVal val="#ppt_y+0.1"/>
                                          </p:val>
                                        </p:tav>
                                      </p:tavLst>
                                    </p:anim>
                                    <p:anim calcmode="lin" valueType="num">
                                      <p:cBhvr>
                                        <p:cTn id="131" dur="2" accel="100000" fill="hold">
                                          <p:stCondLst>
                                            <p:cond delay="499"/>
                                          </p:stCondLst>
                                        </p:cTn>
                                        <p:tgtEl>
                                          <p:spTgt spid="35"/>
                                        </p:tgtEl>
                                        <p:attrNameLst>
                                          <p:attrName>ppt_x</p:attrName>
                                        </p:attrNameLst>
                                      </p:cBhvr>
                                      <p:tavLst>
                                        <p:tav tm="0">
                                          <p:val>
                                            <p:strVal val="#ppt_x-0.05"/>
                                          </p:val>
                                        </p:tav>
                                        <p:tav tm="100000">
                                          <p:val>
                                            <p:strVal val="#ppt_x"/>
                                          </p:val>
                                        </p:tav>
                                      </p:tavLst>
                                    </p:anim>
                                    <p:anim calcmode="lin" valueType="num">
                                      <p:cBhvr>
                                        <p:cTn id="132" dur="2" accel="100000" fill="hold">
                                          <p:stCondLst>
                                            <p:cond delay="499"/>
                                          </p:stCondLst>
                                        </p:cTn>
                                        <p:tgtEl>
                                          <p:spTgt spid="35"/>
                                        </p:tgtEl>
                                        <p:attrNameLst>
                                          <p:attrName>ppt_y</p:attrName>
                                        </p:attrNameLst>
                                      </p:cBhvr>
                                      <p:tavLst>
                                        <p:tav tm="0">
                                          <p:val>
                                            <p:strVal val="#ppt_y+0.1"/>
                                          </p:val>
                                        </p:tav>
                                        <p:tav tm="100000">
                                          <p:val>
                                            <p:strVal val="#ppt_y"/>
                                          </p:val>
                                        </p:tav>
                                      </p:tavLst>
                                    </p:anim>
                                  </p:childTnLst>
                                </p:cTn>
                              </p:par>
                            </p:childTnLst>
                          </p:cTn>
                        </p:par>
                        <p:par>
                          <p:cTn id="133" fill="hold">
                            <p:stCondLst>
                              <p:cond delay="9758"/>
                            </p:stCondLst>
                            <p:childTnLst>
                              <p:par>
                                <p:cTn id="134" presetID="15" presetClass="entr" presetSubtype="0" fill="hold" grpId="0" nodeType="afterEffect">
                                  <p:stCondLst>
                                    <p:cond delay="0"/>
                                  </p:stCondLst>
                                  <p:childTnLst>
                                    <p:set>
                                      <p:cBhvr>
                                        <p:cTn id="135" dur="1" fill="hold">
                                          <p:stCondLst>
                                            <p:cond delay="0"/>
                                          </p:stCondLst>
                                        </p:cTn>
                                        <p:tgtEl>
                                          <p:spTgt spid="36"/>
                                        </p:tgtEl>
                                        <p:attrNameLst>
                                          <p:attrName>style.visibility</p:attrName>
                                        </p:attrNameLst>
                                      </p:cBhvr>
                                      <p:to>
                                        <p:strVal val="visible"/>
                                      </p:to>
                                    </p:set>
                                    <p:anim calcmode="lin" valueType="num">
                                      <p:cBhvr>
                                        <p:cTn id="136" dur="250" fill="hold"/>
                                        <p:tgtEl>
                                          <p:spTgt spid="36"/>
                                        </p:tgtEl>
                                        <p:attrNameLst>
                                          <p:attrName>ppt_w</p:attrName>
                                        </p:attrNameLst>
                                      </p:cBhvr>
                                      <p:tavLst>
                                        <p:tav tm="0">
                                          <p:val>
                                            <p:fltVal val="0"/>
                                          </p:val>
                                        </p:tav>
                                        <p:tav tm="100000">
                                          <p:val>
                                            <p:strVal val="#ppt_w"/>
                                          </p:val>
                                        </p:tav>
                                      </p:tavLst>
                                    </p:anim>
                                    <p:anim calcmode="lin" valueType="num">
                                      <p:cBhvr>
                                        <p:cTn id="137" dur="250" fill="hold"/>
                                        <p:tgtEl>
                                          <p:spTgt spid="36"/>
                                        </p:tgtEl>
                                        <p:attrNameLst>
                                          <p:attrName>ppt_h</p:attrName>
                                        </p:attrNameLst>
                                      </p:cBhvr>
                                      <p:tavLst>
                                        <p:tav tm="0">
                                          <p:val>
                                            <p:fltVal val="0"/>
                                          </p:val>
                                        </p:tav>
                                        <p:tav tm="100000">
                                          <p:val>
                                            <p:strVal val="#ppt_h"/>
                                          </p:val>
                                        </p:tav>
                                      </p:tavLst>
                                    </p:anim>
                                    <p:anim calcmode="lin" valueType="num">
                                      <p:cBhvr>
                                        <p:cTn id="138" dur="250" fill="hold"/>
                                        <p:tgtEl>
                                          <p:spTgt spid="36"/>
                                        </p:tgtEl>
                                        <p:attrNameLst>
                                          <p:attrName>ppt_x</p:attrName>
                                        </p:attrNameLst>
                                      </p:cBhvr>
                                      <p:tavLst>
                                        <p:tav tm="0" fmla="#ppt_x+(cos(-2*pi*(1-$))*-#ppt_x-sin(-2*pi*(1-$))*(1-#ppt_y))*(1-$)">
                                          <p:val>
                                            <p:fltVal val="0"/>
                                          </p:val>
                                        </p:tav>
                                        <p:tav tm="100000">
                                          <p:val>
                                            <p:fltVal val="1"/>
                                          </p:val>
                                        </p:tav>
                                      </p:tavLst>
                                    </p:anim>
                                    <p:anim calcmode="lin" valueType="num">
                                      <p:cBhvr>
                                        <p:cTn id="139" dur="25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p:bldP spid="20" grpId="0"/>
      <p:bldP spid="21" grpId="0" animBg="1"/>
      <p:bldP spid="22" grpId="0" animBg="1"/>
      <p:bldP spid="23" grpId="0"/>
      <p:bldP spid="24" grpId="0"/>
      <p:bldP spid="25" grpId="0"/>
      <p:bldP spid="26" grpId="0" animBg="1"/>
      <p:bldP spid="27" grpId="0" animBg="1"/>
      <p:bldP spid="28" grpId="0"/>
      <p:bldP spid="29" grpId="0"/>
      <p:bldP spid="30" grpId="0"/>
      <p:bldP spid="32" grpId="0" animBg="1"/>
      <p:bldP spid="33" grpId="0" animBg="1"/>
      <p:bldP spid="34" grpId="0"/>
      <p:bldP spid="35" grpId="0"/>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60535"/>
              <a:chOff x="-23476" y="-94997"/>
              <a:chExt cx="12880639" cy="660535"/>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8012757" y="0"/>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012757" y="-49440"/>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417244" y="-49440"/>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541414"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37" name="文本框 36"/>
          <p:cNvSpPr txBox="1"/>
          <p:nvPr/>
        </p:nvSpPr>
        <p:spPr>
          <a:xfrm>
            <a:off x="523925" y="868683"/>
            <a:ext cx="1909497"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smtClean="0">
                <a:latin typeface="+mn-ea"/>
                <a:ea typeface="+mn-ea"/>
              </a:rPr>
              <a:t>标签体系</a:t>
            </a:r>
            <a:endParaRPr lang="zh-CN" altLang="en-US" sz="2800" dirty="0">
              <a:latin typeface="+mn-ea"/>
              <a:ea typeface="+mn-ea"/>
            </a:endParaRPr>
          </a:p>
        </p:txBody>
      </p:sp>
      <p:sp>
        <p:nvSpPr>
          <p:cNvPr id="38" name="矩形 4"/>
          <p:cNvSpPr/>
          <p:nvPr/>
        </p:nvSpPr>
        <p:spPr>
          <a:xfrm>
            <a:off x="1794229" y="2655628"/>
            <a:ext cx="2972314" cy="2786715"/>
          </a:xfrm>
          <a:custGeom>
            <a:avLst/>
            <a:gdLst/>
            <a:ahLst/>
            <a:cxnLst/>
            <a:rect l="l" t="t" r="r" b="b"/>
            <a:pathLst>
              <a:path w="2372187" h="2304256">
                <a:moveTo>
                  <a:pt x="0" y="0"/>
                </a:moveTo>
                <a:lnTo>
                  <a:pt x="2372187" y="0"/>
                </a:lnTo>
                <a:cubicBezTo>
                  <a:pt x="2219574" y="282921"/>
                  <a:pt x="2124178" y="694319"/>
                  <a:pt x="2124178" y="1152128"/>
                </a:cubicBezTo>
                <a:cubicBezTo>
                  <a:pt x="2124178" y="1609938"/>
                  <a:pt x="2219574" y="2021335"/>
                  <a:pt x="2372187" y="2304256"/>
                </a:cubicBezTo>
                <a:lnTo>
                  <a:pt x="0" y="2304256"/>
                </a:lnTo>
                <a:lnTo>
                  <a:pt x="0" y="2302068"/>
                </a:lnTo>
                <a:cubicBezTo>
                  <a:pt x="151946" y="2019224"/>
                  <a:pt x="246853" y="1608763"/>
                  <a:pt x="246853" y="1152128"/>
                </a:cubicBezTo>
                <a:cubicBezTo>
                  <a:pt x="246853" y="695493"/>
                  <a:pt x="151946" y="285033"/>
                  <a:pt x="0" y="2188"/>
                </a:cubicBezTo>
                <a:close/>
              </a:path>
            </a:pathLst>
          </a:custGeom>
          <a:solidFill>
            <a:srgbClr val="0070C0"/>
          </a:solidFill>
          <a:ln w="25400" cap="flat" cmpd="sng" algn="ctr">
            <a:noFill/>
            <a:prstDash val="solid"/>
          </a:ln>
          <a:effectLst>
            <a:outerShdw blurRad="149987" dist="250190" dir="8460000" algn="ctr">
              <a:srgbClr val="000000">
                <a:alpha val="28000"/>
              </a:srgbClr>
            </a:outerShdw>
          </a:effectLst>
        </p:spPr>
        <p:txBody>
          <a:bodyPr rtlCol="0" anchor="ctr"/>
          <a:lstStyle/>
          <a:p>
            <a:pPr algn="ctr" fontAlgn="auto">
              <a:lnSpc>
                <a:spcPct val="130000"/>
              </a:lnSpc>
              <a:spcBef>
                <a:spcPts val="0"/>
              </a:spcBef>
              <a:spcAft>
                <a:spcPts val="0"/>
              </a:spcAft>
              <a:defRPr/>
            </a:pPr>
            <a:endParaRPr lang="zh-CN" altLang="en-US" sz="1600"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9" name="梯形 5"/>
          <p:cNvSpPr/>
          <p:nvPr/>
        </p:nvSpPr>
        <p:spPr>
          <a:xfrm flipV="1">
            <a:off x="2252117" y="2130384"/>
            <a:ext cx="2089324" cy="936593"/>
          </a:xfrm>
          <a:custGeom>
            <a:avLst/>
            <a:gdLst/>
            <a:ahLst/>
            <a:cxnLst/>
            <a:rect l="l" t="t" r="r" b="b"/>
            <a:pathLst>
              <a:path w="2088232" h="936104">
                <a:moveTo>
                  <a:pt x="0" y="936104"/>
                </a:moveTo>
                <a:lnTo>
                  <a:pt x="2088232" y="936104"/>
                </a:lnTo>
                <a:lnTo>
                  <a:pt x="1806069" y="121639"/>
                </a:lnTo>
                <a:cubicBezTo>
                  <a:pt x="1592213" y="43072"/>
                  <a:pt x="1353842" y="0"/>
                  <a:pt x="1102692" y="0"/>
                </a:cubicBezTo>
                <a:cubicBezTo>
                  <a:pt x="796970" y="0"/>
                  <a:pt x="510183" y="63824"/>
                  <a:pt x="263143" y="176543"/>
                </a:cubicBezTo>
                <a:close/>
              </a:path>
            </a:pathLst>
          </a:custGeom>
          <a:solidFill>
            <a:schemeClr val="tx1">
              <a:lumMod val="65000"/>
              <a:lumOff val="35000"/>
            </a:schemeClr>
          </a:solidFill>
          <a:ln w="25400" cap="flat" cmpd="sng" algn="ctr">
            <a:noFill/>
            <a:prstDash val="solid"/>
          </a:ln>
          <a:effectLst>
            <a:outerShdw blurRad="149987" dist="250190" dir="8460000" algn="ctr">
              <a:srgbClr val="000000">
                <a:alpha val="28000"/>
              </a:srgbClr>
            </a:outerShdw>
          </a:effectLst>
        </p:spPr>
        <p:txBody>
          <a:bodyPr rtlCol="0" anchor="ctr"/>
          <a:lstStyle/>
          <a:p>
            <a:pPr algn="ctr" fontAlgn="auto">
              <a:lnSpc>
                <a:spcPct val="130000"/>
              </a:lnSpc>
              <a:spcBef>
                <a:spcPts val="0"/>
              </a:spcBef>
              <a:spcAft>
                <a:spcPts val="0"/>
              </a:spcAft>
              <a:defRPr/>
            </a:pPr>
            <a:endParaRPr lang="zh-CN" altLang="en-US" sz="1600"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0" name="矩形 4"/>
          <p:cNvSpPr/>
          <p:nvPr/>
        </p:nvSpPr>
        <p:spPr>
          <a:xfrm>
            <a:off x="5096576" y="2655628"/>
            <a:ext cx="2972314" cy="2786715"/>
          </a:xfrm>
          <a:custGeom>
            <a:avLst/>
            <a:gdLst/>
            <a:ahLst/>
            <a:cxnLst/>
            <a:rect l="l" t="t" r="r" b="b"/>
            <a:pathLst>
              <a:path w="2372187" h="2304256">
                <a:moveTo>
                  <a:pt x="0" y="0"/>
                </a:moveTo>
                <a:lnTo>
                  <a:pt x="2372187" y="0"/>
                </a:lnTo>
                <a:cubicBezTo>
                  <a:pt x="2219574" y="282921"/>
                  <a:pt x="2124178" y="694319"/>
                  <a:pt x="2124178" y="1152128"/>
                </a:cubicBezTo>
                <a:cubicBezTo>
                  <a:pt x="2124178" y="1609938"/>
                  <a:pt x="2219574" y="2021335"/>
                  <a:pt x="2372187" y="2304256"/>
                </a:cubicBezTo>
                <a:lnTo>
                  <a:pt x="0" y="2304256"/>
                </a:lnTo>
                <a:lnTo>
                  <a:pt x="0" y="2302068"/>
                </a:lnTo>
                <a:cubicBezTo>
                  <a:pt x="151946" y="2019224"/>
                  <a:pt x="246853" y="1608763"/>
                  <a:pt x="246853" y="1152128"/>
                </a:cubicBezTo>
                <a:cubicBezTo>
                  <a:pt x="246853" y="695493"/>
                  <a:pt x="151946" y="285033"/>
                  <a:pt x="0" y="2188"/>
                </a:cubicBezTo>
                <a:close/>
              </a:path>
            </a:pathLst>
          </a:custGeom>
          <a:solidFill>
            <a:srgbClr val="0070C0"/>
          </a:solidFill>
          <a:ln w="25400" cap="flat" cmpd="sng" algn="ctr">
            <a:noFill/>
            <a:prstDash val="solid"/>
          </a:ln>
          <a:effectLst>
            <a:outerShdw blurRad="149987" dist="250190" dir="8460000" algn="ctr">
              <a:srgbClr val="000000">
                <a:alpha val="28000"/>
              </a:srgbClr>
            </a:outerShdw>
          </a:effectLst>
        </p:spPr>
        <p:txBody>
          <a:bodyPr rtlCol="0" anchor="ctr"/>
          <a:lstStyle/>
          <a:p>
            <a:pPr algn="ctr" fontAlgn="auto">
              <a:lnSpc>
                <a:spcPct val="130000"/>
              </a:lnSpc>
              <a:spcBef>
                <a:spcPts val="0"/>
              </a:spcBef>
              <a:spcAft>
                <a:spcPts val="0"/>
              </a:spcAft>
              <a:defRPr/>
            </a:pPr>
            <a:endParaRPr lang="zh-CN" altLang="en-US" sz="1600"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1" name="梯形 5"/>
          <p:cNvSpPr/>
          <p:nvPr/>
        </p:nvSpPr>
        <p:spPr>
          <a:xfrm flipV="1">
            <a:off x="5554465" y="2130384"/>
            <a:ext cx="2089324" cy="936593"/>
          </a:xfrm>
          <a:custGeom>
            <a:avLst/>
            <a:gdLst/>
            <a:ahLst/>
            <a:cxnLst/>
            <a:rect l="l" t="t" r="r" b="b"/>
            <a:pathLst>
              <a:path w="2088232" h="936104">
                <a:moveTo>
                  <a:pt x="0" y="936104"/>
                </a:moveTo>
                <a:lnTo>
                  <a:pt x="2088232" y="936104"/>
                </a:lnTo>
                <a:lnTo>
                  <a:pt x="1806069" y="121639"/>
                </a:lnTo>
                <a:cubicBezTo>
                  <a:pt x="1592213" y="43072"/>
                  <a:pt x="1353842" y="0"/>
                  <a:pt x="1102692" y="0"/>
                </a:cubicBezTo>
                <a:cubicBezTo>
                  <a:pt x="796970" y="0"/>
                  <a:pt x="510183" y="63824"/>
                  <a:pt x="263143" y="176543"/>
                </a:cubicBezTo>
                <a:close/>
              </a:path>
            </a:pathLst>
          </a:custGeom>
          <a:solidFill>
            <a:schemeClr val="tx1">
              <a:lumMod val="65000"/>
              <a:lumOff val="35000"/>
            </a:schemeClr>
          </a:solidFill>
          <a:ln w="25400" cap="flat" cmpd="sng" algn="ctr">
            <a:noFill/>
            <a:prstDash val="solid"/>
          </a:ln>
          <a:effectLst>
            <a:outerShdw blurRad="149987" dist="250190" dir="8460000" algn="ctr">
              <a:srgbClr val="000000">
                <a:alpha val="28000"/>
              </a:srgbClr>
            </a:outerShdw>
          </a:effectLst>
        </p:spPr>
        <p:txBody>
          <a:bodyPr rtlCol="0" anchor="ctr"/>
          <a:lstStyle/>
          <a:p>
            <a:pPr algn="ctr" fontAlgn="auto">
              <a:lnSpc>
                <a:spcPct val="130000"/>
              </a:lnSpc>
              <a:spcBef>
                <a:spcPts val="0"/>
              </a:spcBef>
              <a:spcAft>
                <a:spcPts val="0"/>
              </a:spcAft>
              <a:defRPr/>
            </a:pPr>
            <a:endParaRPr lang="zh-CN" altLang="en-US" sz="1600"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2" name="矩形 4"/>
          <p:cNvSpPr/>
          <p:nvPr/>
        </p:nvSpPr>
        <p:spPr>
          <a:xfrm>
            <a:off x="8398924" y="2655628"/>
            <a:ext cx="2972314" cy="2786715"/>
          </a:xfrm>
          <a:custGeom>
            <a:avLst/>
            <a:gdLst/>
            <a:ahLst/>
            <a:cxnLst/>
            <a:rect l="l" t="t" r="r" b="b"/>
            <a:pathLst>
              <a:path w="2372187" h="2304256">
                <a:moveTo>
                  <a:pt x="0" y="0"/>
                </a:moveTo>
                <a:lnTo>
                  <a:pt x="2372187" y="0"/>
                </a:lnTo>
                <a:cubicBezTo>
                  <a:pt x="2219574" y="282921"/>
                  <a:pt x="2124178" y="694319"/>
                  <a:pt x="2124178" y="1152128"/>
                </a:cubicBezTo>
                <a:cubicBezTo>
                  <a:pt x="2124178" y="1609938"/>
                  <a:pt x="2219574" y="2021335"/>
                  <a:pt x="2372187" y="2304256"/>
                </a:cubicBezTo>
                <a:lnTo>
                  <a:pt x="0" y="2304256"/>
                </a:lnTo>
                <a:lnTo>
                  <a:pt x="0" y="2302068"/>
                </a:lnTo>
                <a:cubicBezTo>
                  <a:pt x="151946" y="2019224"/>
                  <a:pt x="246853" y="1608763"/>
                  <a:pt x="246853" y="1152128"/>
                </a:cubicBezTo>
                <a:cubicBezTo>
                  <a:pt x="246853" y="695493"/>
                  <a:pt x="151946" y="285033"/>
                  <a:pt x="0" y="2188"/>
                </a:cubicBezTo>
                <a:close/>
              </a:path>
            </a:pathLst>
          </a:custGeom>
          <a:solidFill>
            <a:srgbClr val="0070C0"/>
          </a:solidFill>
          <a:ln w="25400" cap="flat" cmpd="sng" algn="ctr">
            <a:noFill/>
            <a:prstDash val="solid"/>
          </a:ln>
          <a:effectLst>
            <a:outerShdw blurRad="149987" dist="250190" dir="8460000" algn="ctr">
              <a:srgbClr val="000000">
                <a:alpha val="28000"/>
              </a:srgbClr>
            </a:outerShdw>
          </a:effectLst>
        </p:spPr>
        <p:txBody>
          <a:bodyPr rtlCol="0" anchor="ctr"/>
          <a:lstStyle/>
          <a:p>
            <a:pPr algn="ctr" fontAlgn="auto">
              <a:lnSpc>
                <a:spcPct val="130000"/>
              </a:lnSpc>
              <a:spcBef>
                <a:spcPts val="0"/>
              </a:spcBef>
              <a:spcAft>
                <a:spcPts val="0"/>
              </a:spcAft>
              <a:defRPr/>
            </a:pPr>
            <a:endParaRPr lang="zh-CN" altLang="en-US" sz="1600"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3" name="梯形 5"/>
          <p:cNvSpPr/>
          <p:nvPr/>
        </p:nvSpPr>
        <p:spPr>
          <a:xfrm flipV="1">
            <a:off x="8856812" y="2130384"/>
            <a:ext cx="2089324" cy="936593"/>
          </a:xfrm>
          <a:custGeom>
            <a:avLst/>
            <a:gdLst/>
            <a:ahLst/>
            <a:cxnLst/>
            <a:rect l="l" t="t" r="r" b="b"/>
            <a:pathLst>
              <a:path w="2088232" h="936104">
                <a:moveTo>
                  <a:pt x="0" y="936104"/>
                </a:moveTo>
                <a:lnTo>
                  <a:pt x="2088232" y="936104"/>
                </a:lnTo>
                <a:lnTo>
                  <a:pt x="1806069" y="121639"/>
                </a:lnTo>
                <a:cubicBezTo>
                  <a:pt x="1592213" y="43072"/>
                  <a:pt x="1353842" y="0"/>
                  <a:pt x="1102692" y="0"/>
                </a:cubicBezTo>
                <a:cubicBezTo>
                  <a:pt x="796970" y="0"/>
                  <a:pt x="510183" y="63824"/>
                  <a:pt x="263143" y="176543"/>
                </a:cubicBezTo>
                <a:close/>
              </a:path>
            </a:pathLst>
          </a:custGeom>
          <a:solidFill>
            <a:schemeClr val="tx1">
              <a:lumMod val="65000"/>
              <a:lumOff val="35000"/>
            </a:schemeClr>
          </a:solidFill>
          <a:ln w="25400" cap="flat" cmpd="sng" algn="ctr">
            <a:noFill/>
            <a:prstDash val="solid"/>
          </a:ln>
          <a:effectLst>
            <a:outerShdw blurRad="149987" dist="250190" dir="8460000" algn="ctr">
              <a:srgbClr val="000000">
                <a:alpha val="28000"/>
              </a:srgbClr>
            </a:outerShdw>
          </a:effectLst>
        </p:spPr>
        <p:txBody>
          <a:bodyPr rtlCol="0" anchor="ctr"/>
          <a:lstStyle/>
          <a:p>
            <a:pPr algn="ctr" fontAlgn="auto">
              <a:lnSpc>
                <a:spcPct val="130000"/>
              </a:lnSpc>
              <a:spcBef>
                <a:spcPts val="0"/>
              </a:spcBef>
              <a:spcAft>
                <a:spcPts val="0"/>
              </a:spcAft>
              <a:defRPr/>
            </a:pPr>
            <a:endParaRPr lang="zh-CN" altLang="en-US" sz="1600"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4" name="TextBox 33"/>
          <p:cNvSpPr txBox="1"/>
          <p:nvPr/>
        </p:nvSpPr>
        <p:spPr>
          <a:xfrm>
            <a:off x="2583259" y="2223280"/>
            <a:ext cx="1434753" cy="435697"/>
          </a:xfrm>
          <a:prstGeom prst="rect">
            <a:avLst/>
          </a:prstGeom>
          <a:noFill/>
        </p:spPr>
        <p:txBody>
          <a:bodyPr wrap="square" rtlCol="0">
            <a:spAutoFit/>
          </a:bodyPr>
          <a:lstStyle/>
          <a:p>
            <a:pPr algn="ctr" fontAlgn="auto">
              <a:lnSpc>
                <a:spcPct val="130000"/>
              </a:lnSpc>
              <a:spcBef>
                <a:spcPts val="0"/>
              </a:spcBef>
              <a:spcAft>
                <a:spcPts val="0"/>
              </a:spcAft>
              <a:defRPr/>
            </a:pPr>
            <a:r>
              <a:rPr lang="zh-CN" altLang="en-US" sz="2000" b="1" kern="0" dirty="0" smtClean="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事实标签</a:t>
            </a:r>
            <a:endParaRPr lang="en-US" altLang="zh-CN" sz="2000"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5" name="TextBox 34"/>
          <p:cNvSpPr txBox="1"/>
          <p:nvPr/>
        </p:nvSpPr>
        <p:spPr>
          <a:xfrm>
            <a:off x="5896675" y="2223279"/>
            <a:ext cx="1434753" cy="435697"/>
          </a:xfrm>
          <a:prstGeom prst="rect">
            <a:avLst/>
          </a:prstGeom>
          <a:noFill/>
        </p:spPr>
        <p:txBody>
          <a:bodyPr wrap="square" rtlCol="0">
            <a:spAutoFit/>
          </a:bodyPr>
          <a:lstStyle/>
          <a:p>
            <a:pPr algn="ctr" fontAlgn="auto">
              <a:lnSpc>
                <a:spcPct val="130000"/>
              </a:lnSpc>
              <a:spcBef>
                <a:spcPts val="0"/>
              </a:spcBef>
              <a:spcAft>
                <a:spcPts val="0"/>
              </a:spcAft>
              <a:defRPr/>
            </a:pPr>
            <a:r>
              <a:rPr lang="zh-CN" altLang="en-US" sz="2000" b="1" kern="0" dirty="0" smtClean="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模型标签</a:t>
            </a:r>
            <a:endParaRPr lang="en-US" altLang="zh-CN" sz="2000"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6" name="TextBox 35"/>
          <p:cNvSpPr txBox="1"/>
          <p:nvPr/>
        </p:nvSpPr>
        <p:spPr>
          <a:xfrm>
            <a:off x="9184098" y="2223280"/>
            <a:ext cx="1434753" cy="435697"/>
          </a:xfrm>
          <a:prstGeom prst="rect">
            <a:avLst/>
          </a:prstGeom>
          <a:noFill/>
        </p:spPr>
        <p:txBody>
          <a:bodyPr wrap="square" rtlCol="0">
            <a:spAutoFit/>
          </a:bodyPr>
          <a:lstStyle/>
          <a:p>
            <a:pPr algn="ctr" fontAlgn="auto">
              <a:lnSpc>
                <a:spcPct val="130000"/>
              </a:lnSpc>
              <a:spcBef>
                <a:spcPts val="0"/>
              </a:spcBef>
              <a:spcAft>
                <a:spcPts val="0"/>
              </a:spcAft>
              <a:defRPr/>
            </a:pPr>
            <a:r>
              <a:rPr lang="zh-CN" altLang="en-US" sz="2000"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预测标签</a:t>
            </a:r>
            <a:endParaRPr lang="en-US" altLang="zh-CN" sz="2000"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7" name="TextBox 36"/>
          <p:cNvSpPr txBox="1"/>
          <p:nvPr/>
        </p:nvSpPr>
        <p:spPr>
          <a:xfrm>
            <a:off x="2433893" y="3002306"/>
            <a:ext cx="2002652" cy="2287549"/>
          </a:xfrm>
          <a:prstGeom prst="rect">
            <a:avLst/>
          </a:prstGeom>
          <a:noFill/>
        </p:spPr>
        <p:txBody>
          <a:bodyPr wrap="square" rtlCol="0">
            <a:spAutoFit/>
          </a:bodyPr>
          <a:lstStyle/>
          <a:p>
            <a:pPr fontAlgn="auto">
              <a:lnSpc>
                <a:spcPct val="130000"/>
              </a:lnSpc>
              <a:spcBef>
                <a:spcPts val="0"/>
              </a:spcBef>
              <a:spcAft>
                <a:spcPts val="0"/>
              </a:spcAft>
              <a:defRPr/>
            </a:pPr>
            <a:r>
              <a:rPr lang="zh-CN" altLang="en-US" sz="1600" dirty="0">
                <a:solidFill>
                  <a:schemeClr val="bg1"/>
                </a:solidFill>
                <a:latin typeface="+mn-ea"/>
                <a:ea typeface="+mn-ea"/>
              </a:rPr>
              <a:t>是通过对于原始数据库的数据进行统计分析而来的，比如用户投诉次数，是基于用户一段时间内实际投诉的行为做的统计。</a:t>
            </a:r>
            <a:endParaRPr lang="en-US" altLang="zh-CN" sz="1600" kern="0" dirty="0">
              <a:solidFill>
                <a:schemeClr val="bg1"/>
              </a:solidFill>
              <a:latin typeface="+mn-ea"/>
              <a:ea typeface="+mn-ea"/>
              <a:cs typeface="+mn-ea"/>
              <a:sym typeface="SF Orson Casual Heavy" panose="00000400000000000000" pitchFamily="2" charset="0"/>
            </a:endParaRPr>
          </a:p>
        </p:txBody>
      </p:sp>
      <p:sp>
        <p:nvSpPr>
          <p:cNvPr id="48" name="TextBox 36"/>
          <p:cNvSpPr txBox="1"/>
          <p:nvPr/>
        </p:nvSpPr>
        <p:spPr>
          <a:xfrm>
            <a:off x="5670266" y="3299694"/>
            <a:ext cx="2002652" cy="1692771"/>
          </a:xfrm>
          <a:prstGeom prst="rect">
            <a:avLst/>
          </a:prstGeom>
          <a:noFill/>
        </p:spPr>
        <p:txBody>
          <a:bodyPr wrap="square" rtlCol="0">
            <a:spAutoFit/>
          </a:bodyPr>
          <a:lstStyle/>
          <a:p>
            <a:pPr fontAlgn="auto">
              <a:lnSpc>
                <a:spcPct val="130000"/>
              </a:lnSpc>
              <a:spcBef>
                <a:spcPts val="0"/>
              </a:spcBef>
              <a:spcAft>
                <a:spcPts val="0"/>
              </a:spcAft>
              <a:defRPr/>
            </a:pPr>
            <a:r>
              <a:rPr lang="zh-CN" altLang="en-US" sz="1600"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模型标签是以事实标签为基础，通过构建事实标签与业务问题之间的模型，进行模型分析得到</a:t>
            </a:r>
            <a:r>
              <a:rPr lang="zh-CN" altLang="en-US" sz="1600" kern="0" dirty="0" smtClean="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a:t>
            </a:r>
            <a:endParaRPr lang="en-US" altLang="zh-CN" sz="1600"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9" name="TextBox 36"/>
          <p:cNvSpPr txBox="1"/>
          <p:nvPr/>
        </p:nvSpPr>
        <p:spPr>
          <a:xfrm>
            <a:off x="8994307" y="3299694"/>
            <a:ext cx="2002652" cy="1692771"/>
          </a:xfrm>
          <a:prstGeom prst="rect">
            <a:avLst/>
          </a:prstGeom>
          <a:noFill/>
        </p:spPr>
        <p:txBody>
          <a:bodyPr wrap="square" rtlCol="0">
            <a:spAutoFit/>
          </a:bodyPr>
          <a:lstStyle/>
          <a:p>
            <a:pPr fontAlgn="auto">
              <a:lnSpc>
                <a:spcPct val="130000"/>
              </a:lnSpc>
              <a:spcBef>
                <a:spcPts val="0"/>
              </a:spcBef>
              <a:spcAft>
                <a:spcPts val="0"/>
              </a:spcAft>
              <a:defRPr/>
            </a:pPr>
            <a:r>
              <a:rPr lang="zh-CN" altLang="en-US" sz="1600" dirty="0">
                <a:solidFill>
                  <a:schemeClr val="bg1"/>
                </a:solidFill>
                <a:latin typeface="+mn-ea"/>
                <a:ea typeface="+mn-ea"/>
              </a:rPr>
              <a:t>则是在模型的基础上做预测，比如针对投诉倾向类型结构的变化，预测平台舆情风险</a:t>
            </a:r>
            <a:r>
              <a:rPr lang="zh-CN" altLang="en-US" sz="1600" dirty="0" smtClean="0">
                <a:solidFill>
                  <a:schemeClr val="bg1"/>
                </a:solidFill>
                <a:latin typeface="+mn-ea"/>
                <a:ea typeface="+mn-ea"/>
              </a:rPr>
              <a:t>指数。</a:t>
            </a:r>
            <a:endParaRPr lang="en-US" altLang="zh-CN" sz="1600" kern="0" dirty="0">
              <a:solidFill>
                <a:schemeClr val="bg1"/>
              </a:solidFill>
              <a:latin typeface="+mn-ea"/>
              <a:ea typeface="+mn-ea"/>
              <a:cs typeface="+mn-ea"/>
              <a:sym typeface="SF Orson Casual Heavy" panose="00000400000000000000" pitchFamily="2" charset="0"/>
            </a:endParaRPr>
          </a:p>
        </p:txBody>
      </p:sp>
    </p:spTree>
    <p:extLst>
      <p:ext uri="{BB962C8B-B14F-4D97-AF65-F5344CB8AC3E}">
        <p14:creationId xmlns:p14="http://schemas.microsoft.com/office/powerpoint/2010/main" val="322985770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250" fill="hold"/>
                                        <p:tgtEl>
                                          <p:spTgt spid="38"/>
                                        </p:tgtEl>
                                        <p:attrNameLst>
                                          <p:attrName>ppt_w</p:attrName>
                                        </p:attrNameLst>
                                      </p:cBhvr>
                                      <p:tavLst>
                                        <p:tav tm="0">
                                          <p:val>
                                            <p:fltVal val="0"/>
                                          </p:val>
                                        </p:tav>
                                        <p:tav tm="100000">
                                          <p:val>
                                            <p:strVal val="#ppt_w"/>
                                          </p:val>
                                        </p:tav>
                                      </p:tavLst>
                                    </p:anim>
                                    <p:anim calcmode="lin" valueType="num">
                                      <p:cBhvr>
                                        <p:cTn id="14" dur="250" fill="hold"/>
                                        <p:tgtEl>
                                          <p:spTgt spid="38"/>
                                        </p:tgtEl>
                                        <p:attrNameLst>
                                          <p:attrName>ppt_h</p:attrName>
                                        </p:attrNameLst>
                                      </p:cBhvr>
                                      <p:tavLst>
                                        <p:tav tm="0">
                                          <p:val>
                                            <p:fltVal val="0"/>
                                          </p:val>
                                        </p:tav>
                                        <p:tav tm="100000">
                                          <p:val>
                                            <p:strVal val="#ppt_h"/>
                                          </p:val>
                                        </p:tav>
                                      </p:tavLst>
                                    </p:anim>
                                    <p:animEffect transition="in" filter="fade">
                                      <p:cBhvr>
                                        <p:cTn id="15" dur="250"/>
                                        <p:tgtEl>
                                          <p:spTgt spid="38"/>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p:cTn id="18" dur="250" fill="hold"/>
                                        <p:tgtEl>
                                          <p:spTgt spid="47"/>
                                        </p:tgtEl>
                                        <p:attrNameLst>
                                          <p:attrName>ppt_w</p:attrName>
                                        </p:attrNameLst>
                                      </p:cBhvr>
                                      <p:tavLst>
                                        <p:tav tm="0">
                                          <p:val>
                                            <p:fltVal val="0"/>
                                          </p:val>
                                        </p:tav>
                                        <p:tav tm="100000">
                                          <p:val>
                                            <p:strVal val="#ppt_w"/>
                                          </p:val>
                                        </p:tav>
                                      </p:tavLst>
                                    </p:anim>
                                    <p:anim calcmode="lin" valueType="num">
                                      <p:cBhvr>
                                        <p:cTn id="19" dur="250" fill="hold"/>
                                        <p:tgtEl>
                                          <p:spTgt spid="47"/>
                                        </p:tgtEl>
                                        <p:attrNameLst>
                                          <p:attrName>ppt_h</p:attrName>
                                        </p:attrNameLst>
                                      </p:cBhvr>
                                      <p:tavLst>
                                        <p:tav tm="0">
                                          <p:val>
                                            <p:fltVal val="0"/>
                                          </p:val>
                                        </p:tav>
                                        <p:tav tm="100000">
                                          <p:val>
                                            <p:strVal val="#ppt_h"/>
                                          </p:val>
                                        </p:tav>
                                      </p:tavLst>
                                    </p:anim>
                                    <p:animEffect transition="in" filter="fade">
                                      <p:cBhvr>
                                        <p:cTn id="20" dur="25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p:cTn id="31" dur="250" fill="hold"/>
                                        <p:tgtEl>
                                          <p:spTgt spid="48"/>
                                        </p:tgtEl>
                                        <p:attrNameLst>
                                          <p:attrName>ppt_w</p:attrName>
                                        </p:attrNameLst>
                                      </p:cBhvr>
                                      <p:tavLst>
                                        <p:tav tm="0">
                                          <p:val>
                                            <p:fltVal val="0"/>
                                          </p:val>
                                        </p:tav>
                                        <p:tav tm="100000">
                                          <p:val>
                                            <p:strVal val="#ppt_w"/>
                                          </p:val>
                                        </p:tav>
                                      </p:tavLst>
                                    </p:anim>
                                    <p:anim calcmode="lin" valueType="num">
                                      <p:cBhvr>
                                        <p:cTn id="32" dur="250" fill="hold"/>
                                        <p:tgtEl>
                                          <p:spTgt spid="48"/>
                                        </p:tgtEl>
                                        <p:attrNameLst>
                                          <p:attrName>ppt_h</p:attrName>
                                        </p:attrNameLst>
                                      </p:cBhvr>
                                      <p:tavLst>
                                        <p:tav tm="0">
                                          <p:val>
                                            <p:fltVal val="0"/>
                                          </p:val>
                                        </p:tav>
                                        <p:tav tm="100000">
                                          <p:val>
                                            <p:strVal val="#ppt_h"/>
                                          </p:val>
                                        </p:tav>
                                      </p:tavLst>
                                    </p:anim>
                                    <p:animEffect transition="in" filter="fade">
                                      <p:cBhvr>
                                        <p:cTn id="33" dur="250"/>
                                        <p:tgtEl>
                                          <p:spTgt spid="4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250" fill="hold"/>
                                        <p:tgtEl>
                                          <p:spTgt spid="40"/>
                                        </p:tgtEl>
                                        <p:attrNameLst>
                                          <p:attrName>ppt_w</p:attrName>
                                        </p:attrNameLst>
                                      </p:cBhvr>
                                      <p:tavLst>
                                        <p:tav tm="0">
                                          <p:val>
                                            <p:fltVal val="0"/>
                                          </p:val>
                                        </p:tav>
                                        <p:tav tm="100000">
                                          <p:val>
                                            <p:strVal val="#ppt_w"/>
                                          </p:val>
                                        </p:tav>
                                      </p:tavLst>
                                    </p:anim>
                                    <p:anim calcmode="lin" valueType="num">
                                      <p:cBhvr>
                                        <p:cTn id="37" dur="250" fill="hold"/>
                                        <p:tgtEl>
                                          <p:spTgt spid="40"/>
                                        </p:tgtEl>
                                        <p:attrNameLst>
                                          <p:attrName>ppt_h</p:attrName>
                                        </p:attrNameLst>
                                      </p:cBhvr>
                                      <p:tavLst>
                                        <p:tav tm="0">
                                          <p:val>
                                            <p:fltVal val="0"/>
                                          </p:val>
                                        </p:tav>
                                        <p:tav tm="100000">
                                          <p:val>
                                            <p:strVal val="#ppt_h"/>
                                          </p:val>
                                        </p:tav>
                                      </p:tavLst>
                                    </p:anim>
                                    <p:animEffect transition="in" filter="fade">
                                      <p:cBhvr>
                                        <p:cTn id="38" dur="25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p:cTn id="49" dur="250" fill="hold"/>
                                        <p:tgtEl>
                                          <p:spTgt spid="49"/>
                                        </p:tgtEl>
                                        <p:attrNameLst>
                                          <p:attrName>ppt_w</p:attrName>
                                        </p:attrNameLst>
                                      </p:cBhvr>
                                      <p:tavLst>
                                        <p:tav tm="0">
                                          <p:val>
                                            <p:fltVal val="0"/>
                                          </p:val>
                                        </p:tav>
                                        <p:tav tm="100000">
                                          <p:val>
                                            <p:strVal val="#ppt_w"/>
                                          </p:val>
                                        </p:tav>
                                      </p:tavLst>
                                    </p:anim>
                                    <p:anim calcmode="lin" valueType="num">
                                      <p:cBhvr>
                                        <p:cTn id="50" dur="250" fill="hold"/>
                                        <p:tgtEl>
                                          <p:spTgt spid="49"/>
                                        </p:tgtEl>
                                        <p:attrNameLst>
                                          <p:attrName>ppt_h</p:attrName>
                                        </p:attrNameLst>
                                      </p:cBhvr>
                                      <p:tavLst>
                                        <p:tav tm="0">
                                          <p:val>
                                            <p:fltVal val="0"/>
                                          </p:val>
                                        </p:tav>
                                        <p:tav tm="100000">
                                          <p:val>
                                            <p:strVal val="#ppt_h"/>
                                          </p:val>
                                        </p:tav>
                                      </p:tavLst>
                                    </p:anim>
                                    <p:animEffect transition="in" filter="fade">
                                      <p:cBhvr>
                                        <p:cTn id="51" dur="250"/>
                                        <p:tgtEl>
                                          <p:spTgt spid="49"/>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p:cTn id="54" dur="250" fill="hold"/>
                                        <p:tgtEl>
                                          <p:spTgt spid="42"/>
                                        </p:tgtEl>
                                        <p:attrNameLst>
                                          <p:attrName>ppt_w</p:attrName>
                                        </p:attrNameLst>
                                      </p:cBhvr>
                                      <p:tavLst>
                                        <p:tav tm="0">
                                          <p:val>
                                            <p:fltVal val="0"/>
                                          </p:val>
                                        </p:tav>
                                        <p:tav tm="100000">
                                          <p:val>
                                            <p:strVal val="#ppt_w"/>
                                          </p:val>
                                        </p:tav>
                                      </p:tavLst>
                                    </p:anim>
                                    <p:anim calcmode="lin" valueType="num">
                                      <p:cBhvr>
                                        <p:cTn id="55" dur="250" fill="hold"/>
                                        <p:tgtEl>
                                          <p:spTgt spid="42"/>
                                        </p:tgtEl>
                                        <p:attrNameLst>
                                          <p:attrName>ppt_h</p:attrName>
                                        </p:attrNameLst>
                                      </p:cBhvr>
                                      <p:tavLst>
                                        <p:tav tm="0">
                                          <p:val>
                                            <p:fltVal val="0"/>
                                          </p:val>
                                        </p:tav>
                                        <p:tav tm="100000">
                                          <p:val>
                                            <p:strVal val="#ppt_h"/>
                                          </p:val>
                                        </p:tav>
                                      </p:tavLst>
                                    </p:anim>
                                    <p:animEffect transition="in" filter="fade">
                                      <p:cBhvr>
                                        <p:cTn id="56"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p:bldP spid="45" grpId="0"/>
      <p:bldP spid="46" grpId="0"/>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60535"/>
              <a:chOff x="-23476" y="-94997"/>
              <a:chExt cx="12880639" cy="660535"/>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8012757" y="0"/>
                <a:ext cx="2665306"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8012757" y="-49440"/>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417244" y="-49440"/>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894087" y="-77805"/>
                <a:ext cx="155173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397398"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24" name="文本框 23"/>
          <p:cNvSpPr txBox="1"/>
          <p:nvPr/>
        </p:nvSpPr>
        <p:spPr>
          <a:xfrm>
            <a:off x="523925" y="868683"/>
            <a:ext cx="1909497"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smtClean="0">
                <a:latin typeface="+mn-ea"/>
                <a:ea typeface="+mn-ea"/>
              </a:rPr>
              <a:t>标签建模</a:t>
            </a:r>
            <a:endParaRPr lang="zh-CN" altLang="en-US" sz="2800" dirty="0">
              <a:latin typeface="+mn-ea"/>
              <a:ea typeface="+mn-ea"/>
            </a:endParaRPr>
          </a:p>
        </p:txBody>
      </p:sp>
      <p:pic>
        <p:nvPicPr>
          <p:cNvPr id="25" name="图片 24"/>
          <p:cNvPicPr>
            <a:picLocks noChangeAspect="1"/>
          </p:cNvPicPr>
          <p:nvPr/>
        </p:nvPicPr>
        <p:blipFill>
          <a:blip r:embed="rId3"/>
          <a:stretch>
            <a:fillRect/>
          </a:stretch>
        </p:blipFill>
        <p:spPr>
          <a:xfrm>
            <a:off x="2396133" y="2055809"/>
            <a:ext cx="8064896" cy="4104456"/>
          </a:xfrm>
          <a:prstGeom prst="rect">
            <a:avLst/>
          </a:prstGeom>
        </p:spPr>
      </p:pic>
    </p:spTree>
    <p:extLst>
      <p:ext uri="{BB962C8B-B14F-4D97-AF65-F5344CB8AC3E}">
        <p14:creationId xmlns:p14="http://schemas.microsoft.com/office/powerpoint/2010/main" val="212093329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61358"/>
              <a:chOff x="-23476" y="-94997"/>
              <a:chExt cx="12880639" cy="661358"/>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10677053" y="1224"/>
                <a:ext cx="2180110"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7984636" y="-52531"/>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636493" y="-48617"/>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991242" y="-18664"/>
                <a:ext cx="1551731" cy="550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181374"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3" name="文本框 12"/>
          <p:cNvSpPr txBox="1"/>
          <p:nvPr/>
        </p:nvSpPr>
        <p:spPr>
          <a:xfrm>
            <a:off x="523925" y="868683"/>
            <a:ext cx="1194558"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b="1" dirty="0" smtClean="0">
                <a:latin typeface="+mn-ea"/>
                <a:ea typeface="+mn-ea"/>
              </a:rPr>
              <a:t>案例</a:t>
            </a:r>
            <a:endParaRPr lang="zh-CN" altLang="en-US" sz="2800" dirty="0">
              <a:latin typeface="+mn-ea"/>
              <a:ea typeface="+mn-ea"/>
            </a:endParaRPr>
          </a:p>
        </p:txBody>
      </p:sp>
      <p:sp>
        <p:nvSpPr>
          <p:cNvPr id="14" name="矩形 13"/>
          <p:cNvSpPr/>
          <p:nvPr/>
        </p:nvSpPr>
        <p:spPr>
          <a:xfrm>
            <a:off x="739949" y="2208863"/>
            <a:ext cx="6212788" cy="2246769"/>
          </a:xfrm>
          <a:prstGeom prst="rect">
            <a:avLst/>
          </a:prstGeom>
        </p:spPr>
        <p:txBody>
          <a:bodyPr wrap="square">
            <a:spAutoFit/>
          </a:bodyPr>
          <a:lstStyle/>
          <a:p>
            <a:r>
              <a:rPr lang="zh-CN" altLang="en-US" sz="2800" dirty="0">
                <a:latin typeface="+mn-ea"/>
                <a:ea typeface="+mn-ea"/>
              </a:rPr>
              <a:t>如用户的某个同事，你们并不是直接的好友关系，但腾讯会知道这期间的潜在关系，或自动分到同事分组并同时加上备注</a:t>
            </a:r>
            <a:r>
              <a:rPr lang="zh-CN" altLang="en-US" sz="2800" dirty="0" smtClean="0">
                <a:latin typeface="+mn-ea"/>
                <a:ea typeface="+mn-ea"/>
              </a:rPr>
              <a:t>。或者在添加某个新好友的时候，会自动显示备注。</a:t>
            </a:r>
            <a:endParaRPr lang="zh-CN" altLang="en-US" sz="2800" dirty="0">
              <a:latin typeface="+mn-ea"/>
              <a:ea typeface="+mn-ea"/>
            </a:endParaRPr>
          </a:p>
        </p:txBody>
      </p:sp>
      <p:pic>
        <p:nvPicPr>
          <p:cNvPr id="15" name="图片 14"/>
          <p:cNvPicPr>
            <a:picLocks noChangeAspect="1"/>
          </p:cNvPicPr>
          <p:nvPr/>
        </p:nvPicPr>
        <p:blipFill>
          <a:blip r:embed="rId3"/>
          <a:stretch>
            <a:fillRect/>
          </a:stretch>
        </p:blipFill>
        <p:spPr>
          <a:xfrm>
            <a:off x="7652717" y="2768678"/>
            <a:ext cx="4333050" cy="3865007"/>
          </a:xfrm>
          <a:prstGeom prst="rect">
            <a:avLst/>
          </a:prstGeom>
        </p:spPr>
      </p:pic>
    </p:spTree>
    <p:extLst>
      <p:ext uri="{BB962C8B-B14F-4D97-AF65-F5344CB8AC3E}">
        <p14:creationId xmlns:p14="http://schemas.microsoft.com/office/powerpoint/2010/main" val="418603423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3476" y="-94997"/>
            <a:ext cx="12892377" cy="7340492"/>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61358"/>
              <a:chOff x="-23476" y="-94997"/>
              <a:chExt cx="12880639" cy="661358"/>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10677053" y="1224"/>
                <a:ext cx="2180110"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7984636" y="-52531"/>
                <a:ext cx="252417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个体用户画像挖掘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5636493" y="-48617"/>
                <a:ext cx="2487501"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网络内容搜索</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0991242" y="-18664"/>
                <a:ext cx="1551731" cy="550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rPr>
                  <a:t>圈挖掘</a:t>
                </a:r>
                <a:endParaRPr lang="en-US" altLang="zh-CN" dirty="0">
                  <a:solidFill>
                    <a:schemeClr val="accent4"/>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3253382"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内容搜索与社交信息挖掘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6" name="文本框 15"/>
          <p:cNvSpPr txBox="1"/>
          <p:nvPr/>
        </p:nvSpPr>
        <p:spPr>
          <a:xfrm>
            <a:off x="523925" y="868683"/>
            <a:ext cx="3506088" cy="523220"/>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smtClean="0">
                <a:latin typeface="Times New Roman" panose="02020603050405020304" pitchFamily="18" charset="0"/>
                <a:ea typeface="+mn-ea"/>
                <a:cs typeface="Times New Roman" panose="02020603050405020304" pitchFamily="18" charset="0"/>
              </a:rPr>
              <a:t>社交圈挖掘</a:t>
            </a:r>
            <a:r>
              <a:rPr lang="en-US" altLang="zh-CN" sz="2800" dirty="0" smtClean="0">
                <a:latin typeface="Times New Roman" panose="02020603050405020304" pitchFamily="18" charset="0"/>
                <a:ea typeface="+mn-ea"/>
                <a:cs typeface="Times New Roman" panose="02020603050405020304" pitchFamily="18" charset="0"/>
              </a:rPr>
              <a:t>GN</a:t>
            </a:r>
            <a:r>
              <a:rPr lang="zh-CN" altLang="en-US" sz="2800" dirty="0" smtClean="0">
                <a:latin typeface="Times New Roman" panose="02020603050405020304" pitchFamily="18" charset="0"/>
                <a:ea typeface="+mn-ea"/>
                <a:cs typeface="Times New Roman" panose="02020603050405020304" pitchFamily="18" charset="0"/>
              </a:rPr>
              <a:t>算法</a:t>
            </a:r>
            <a:endParaRPr lang="zh-CN" altLang="en-US" sz="2800" dirty="0">
              <a:latin typeface="Times New Roman" panose="02020603050405020304" pitchFamily="18" charset="0"/>
              <a:ea typeface="+mn-ea"/>
              <a:cs typeface="Times New Roman" panose="02020603050405020304" pitchFamily="18" charset="0"/>
            </a:endParaRPr>
          </a:p>
        </p:txBody>
      </p:sp>
      <p:sp>
        <p:nvSpPr>
          <p:cNvPr id="17" name="矩形 16"/>
          <p:cNvSpPr/>
          <p:nvPr/>
        </p:nvSpPr>
        <p:spPr>
          <a:xfrm>
            <a:off x="814914" y="2137499"/>
            <a:ext cx="6840760" cy="3477875"/>
          </a:xfrm>
          <a:prstGeom prst="rect">
            <a:avLst/>
          </a:prstGeom>
        </p:spPr>
        <p:txBody>
          <a:bodyPr wrap="square">
            <a:spAutoFit/>
          </a:bodyPr>
          <a:lstStyle/>
          <a:p>
            <a:pPr algn="just"/>
            <a:r>
              <a:rPr lang="zh-CN" altLang="en-US" sz="2000" dirty="0">
                <a:latin typeface="+mn-ea"/>
                <a:ea typeface="+mn-ea"/>
              </a:rPr>
              <a:t>在图结构中，首先计算每条边的“介数”，然后从图中删除“介数”最大的边，如此不断循环，一直迭代删除当前“介数”最大的边，最终就形成了发现</a:t>
            </a:r>
            <a:r>
              <a:rPr lang="zh-CN" altLang="en-US" sz="2000" dirty="0" smtClean="0">
                <a:latin typeface="+mn-ea"/>
                <a:ea typeface="+mn-ea"/>
              </a:rPr>
              <a:t>出的</a:t>
            </a:r>
            <a:r>
              <a:rPr lang="zh-CN" altLang="en-US" sz="2000" dirty="0">
                <a:latin typeface="+mn-ea"/>
                <a:ea typeface="+mn-ea"/>
              </a:rPr>
              <a:t>社群。所谓边的“介数”，是指的图中任意两个节点的最短路径中经过这条边的次数。边的“介数”越大，则这条边是连接了两个或者多个社群或者圈子的多余的边的概率越大，所以通过不断删除高“介数”边可以达到分离社群的目的</a:t>
            </a:r>
            <a:r>
              <a:rPr lang="zh-CN" altLang="en-US" sz="2000" dirty="0" smtClean="0">
                <a:latin typeface="+mn-ea"/>
                <a:ea typeface="+mn-ea"/>
              </a:rPr>
              <a:t>。</a:t>
            </a:r>
            <a:endParaRPr lang="en-US" altLang="zh-CN" sz="2000" dirty="0" smtClean="0">
              <a:latin typeface="+mn-ea"/>
              <a:ea typeface="+mn-ea"/>
            </a:endParaRPr>
          </a:p>
          <a:p>
            <a:pPr algn="just"/>
            <a:endParaRPr lang="en-US" altLang="zh-CN" sz="2000" dirty="0">
              <a:latin typeface="+mn-ea"/>
              <a:ea typeface="+mn-ea"/>
            </a:endParaRPr>
          </a:p>
          <a:p>
            <a:pPr algn="just"/>
            <a:r>
              <a:rPr lang="zh-CN" altLang="en-US" sz="2000" dirty="0" smtClean="0">
                <a:latin typeface="+mn-ea"/>
                <a:ea typeface="+mn-ea"/>
              </a:rPr>
              <a:t>对于</a:t>
            </a:r>
            <a:r>
              <a:rPr lang="zh-CN" altLang="en-US" sz="2000" dirty="0">
                <a:latin typeface="+mn-ea"/>
                <a:ea typeface="+mn-ea"/>
              </a:rPr>
              <a:t>图中某个节点，只能属于固定的一个社群，不可能同时属于多个社群，这个与实际应用场景需求是有较大差异的，形成了该算法的局限。</a:t>
            </a:r>
          </a:p>
        </p:txBody>
      </p:sp>
      <p:pic>
        <p:nvPicPr>
          <p:cNvPr id="2" name="图片 1"/>
          <p:cNvPicPr>
            <a:picLocks noChangeAspect="1"/>
          </p:cNvPicPr>
          <p:nvPr/>
        </p:nvPicPr>
        <p:blipFill>
          <a:blip r:embed="rId3"/>
          <a:stretch>
            <a:fillRect/>
          </a:stretch>
        </p:blipFill>
        <p:spPr>
          <a:xfrm>
            <a:off x="8372797" y="2140240"/>
            <a:ext cx="3209925" cy="3181350"/>
          </a:xfrm>
          <a:prstGeom prst="rect">
            <a:avLst/>
          </a:prstGeom>
        </p:spPr>
      </p:pic>
    </p:spTree>
    <p:extLst>
      <p:ext uri="{BB962C8B-B14F-4D97-AF65-F5344CB8AC3E}">
        <p14:creationId xmlns:p14="http://schemas.microsoft.com/office/powerpoint/2010/main" val="209978567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3" y="-18253"/>
            <a:ext cx="12871675" cy="725980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4" y="-18253"/>
            <a:ext cx="5852235" cy="7259807"/>
          </a:xfrm>
          <a:custGeom>
            <a:avLst/>
            <a:gdLst/>
            <a:ahLst/>
            <a:cxnLst/>
            <a:rect l="l" t="t" r="r" b="b"/>
            <a:pathLst>
              <a:path w="4958866" h="5163450">
                <a:moveTo>
                  <a:pt x="0" y="0"/>
                </a:moveTo>
                <a:lnTo>
                  <a:pt x="755577" y="0"/>
                </a:lnTo>
                <a:lnTo>
                  <a:pt x="899592" y="0"/>
                </a:lnTo>
                <a:lnTo>
                  <a:pt x="1508303" y="0"/>
                </a:lnTo>
                <a:lnTo>
                  <a:pt x="3955209" y="0"/>
                </a:lnTo>
                <a:lnTo>
                  <a:pt x="4206139" y="0"/>
                </a:lnTo>
                <a:cubicBezTo>
                  <a:pt x="4666577" y="617385"/>
                  <a:pt x="4958866" y="1544845"/>
                  <a:pt x="4958866" y="2581725"/>
                </a:cubicBezTo>
                <a:cubicBezTo>
                  <a:pt x="4958866" y="3614989"/>
                  <a:pt x="4668612" y="4539595"/>
                  <a:pt x="4210704" y="5156800"/>
                </a:cubicBezTo>
                <a:lnTo>
                  <a:pt x="3955209" y="5156800"/>
                </a:lnTo>
                <a:lnTo>
                  <a:pt x="3955209" y="5163450"/>
                </a:lnTo>
                <a:lnTo>
                  <a:pt x="755577" y="5163450"/>
                </a:lnTo>
                <a:lnTo>
                  <a:pt x="755577" y="5156800"/>
                </a:lnTo>
                <a:lnTo>
                  <a:pt x="0" y="515680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48"/>
          <p:cNvSpPr txBox="1"/>
          <p:nvPr/>
        </p:nvSpPr>
        <p:spPr>
          <a:xfrm>
            <a:off x="1437447" y="2896334"/>
            <a:ext cx="2974909" cy="497957"/>
          </a:xfrm>
          <a:prstGeom prst="rect">
            <a:avLst/>
          </a:prstGeom>
          <a:noFill/>
        </p:spPr>
        <p:txBody>
          <a:bodyPr wrap="square" rtlCol="0">
            <a:spAutoFit/>
          </a:bodyPr>
          <a:lstStyle/>
          <a:p>
            <a:pPr algn="ctr" latinLnBrk="1">
              <a:lnSpc>
                <a:spcPct val="120000"/>
              </a:lnSpc>
              <a:defRPr/>
            </a:pPr>
            <a:r>
              <a:rPr kumimoji="1" lang="zh-CN" altLang="en-US"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rPr>
              <a:t>社交网络分析的应用</a:t>
            </a:r>
            <a:endParaRPr kumimoji="1" lang="en-US" altLang="ko-KR"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cxnSp>
        <p:nvCxnSpPr>
          <p:cNvPr id="5" name="直接连接符 4"/>
          <p:cNvCxnSpPr>
            <a:cxnSpLocks/>
          </p:cNvCxnSpPr>
          <p:nvPr/>
        </p:nvCxnSpPr>
        <p:spPr>
          <a:xfrm>
            <a:off x="1437448" y="3413335"/>
            <a:ext cx="297490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2291771" y="1873855"/>
            <a:ext cx="1269401" cy="1081829"/>
          </a:xfrm>
          <a:prstGeom prst="rect">
            <a:avLst/>
          </a:prstGeom>
          <a:noFill/>
        </p:spPr>
        <p:txBody>
          <a:bodyPr wrap="square" lIns="0" tIns="0" rIns="0" bIns="0" rtlCol="0">
            <a:spAutoFit/>
          </a:bodyPr>
          <a:lstStyle/>
          <a:p>
            <a:r>
              <a:rPr lang="en-US" altLang="zh-CN" sz="7030" b="1" dirty="0">
                <a:solidFill>
                  <a:schemeClr val="bg1"/>
                </a:solidFill>
                <a:latin typeface="Arial" panose="020B0604020202020204" pitchFamily="34" charset="0"/>
                <a:ea typeface="+mj-ea"/>
                <a:cs typeface="Arial" panose="020B0604020202020204" pitchFamily="34" charset="0"/>
              </a:rPr>
              <a:t>04</a:t>
            </a:r>
            <a:endParaRPr lang="zh-CN" altLang="en-US" sz="7030" b="1"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570585681"/>
      </p:ext>
    </p:extLst>
  </p:cSld>
  <p:clrMapOvr>
    <a:masterClrMapping/>
  </p:clrMapOvr>
  <mc:AlternateContent xmlns:mc="http://schemas.openxmlformats.org/markup-compatibility/2006" xmlns:p14="http://schemas.microsoft.com/office/powerpoint/2010/main">
    <mc:Choice Requires="p14">
      <p:transition spd="slow" p14:dur="125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6" presetClass="emph" presetSubtype="0" fill="hold" grpId="1" nodeType="after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8" grpId="0"/>
      <p:bldP spid="8" grpId="1"/>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892377" cy="7340492"/>
            <a:chOff x="-23476" y="-94997"/>
            <a:chExt cx="12892377"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880639" cy="659005"/>
              <a:chOff x="-23476" y="-94997"/>
              <a:chExt cx="12880639"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9752687"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170846"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9731426" y="-59644"/>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社交网络分析的应用</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77" name="六边形 76">
            <a:extLst>
              <a:ext uri="{FF2B5EF4-FFF2-40B4-BE49-F238E27FC236}">
                <a16:creationId xmlns:a16="http://schemas.microsoft.com/office/drawing/2014/main" id="{81B49880-9E29-4DBA-ACB2-290B766B729A}"/>
              </a:ext>
            </a:extLst>
          </p:cNvPr>
          <p:cNvSpPr/>
          <p:nvPr/>
        </p:nvSpPr>
        <p:spPr>
          <a:xfrm>
            <a:off x="3601013" y="3350137"/>
            <a:ext cx="2658039" cy="2292716"/>
          </a:xfrm>
          <a:prstGeom prst="hexagon">
            <a:avLst/>
          </a:prstGeom>
          <a:solidFill>
            <a:srgbClr val="0070C0"/>
          </a:solid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46"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cs typeface="+mn-ea"/>
                <a:sym typeface="SF Orson Casual Heavy" panose="00000400000000000000" pitchFamily="2" charset="0"/>
              </a:rPr>
              <a:t>舆论分析</a:t>
            </a:r>
          </a:p>
        </p:txBody>
      </p:sp>
      <p:sp>
        <p:nvSpPr>
          <p:cNvPr id="78" name="六边形 77">
            <a:extLst>
              <a:ext uri="{FF2B5EF4-FFF2-40B4-BE49-F238E27FC236}">
                <a16:creationId xmlns:a16="http://schemas.microsoft.com/office/drawing/2014/main" id="{7B983A37-6BDA-438E-86B3-42F679413A8C}"/>
              </a:ext>
            </a:extLst>
          </p:cNvPr>
          <p:cNvSpPr/>
          <p:nvPr/>
        </p:nvSpPr>
        <p:spPr>
          <a:xfrm>
            <a:off x="5927319" y="1960230"/>
            <a:ext cx="2660140" cy="2292716"/>
          </a:xfrm>
          <a:prstGeom prst="hexagon">
            <a:avLst/>
          </a:prstGeom>
          <a:solidFill>
            <a:schemeClr val="tx1">
              <a:lumMod val="65000"/>
              <a:lumOff val="35000"/>
            </a:schemeClr>
          </a:solid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46"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cs typeface="+mn-ea"/>
                <a:sym typeface="SF Orson Casual Heavy" panose="00000400000000000000" pitchFamily="2" charset="0"/>
              </a:rPr>
              <a:t>公安领域</a:t>
            </a:r>
          </a:p>
        </p:txBody>
      </p:sp>
    </p:spTree>
    <p:extLst>
      <p:ext uri="{BB962C8B-B14F-4D97-AF65-F5344CB8AC3E}">
        <p14:creationId xmlns:p14="http://schemas.microsoft.com/office/powerpoint/2010/main" val="3497174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249"/>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892377" cy="7340492"/>
            <a:chOff x="-23476" y="-94997"/>
            <a:chExt cx="12892377"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880639" cy="659005"/>
              <a:chOff x="-23476" y="-94997"/>
              <a:chExt cx="12880639"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9752687"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170846"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9731426" y="-59644"/>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社交网络分析的应用</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2" name="文本框 11">
            <a:extLst>
              <a:ext uri="{FF2B5EF4-FFF2-40B4-BE49-F238E27FC236}">
                <a16:creationId xmlns:a16="http://schemas.microsoft.com/office/drawing/2014/main" id="{0F2A049B-6AC6-48CC-87E8-7A610C850164}"/>
              </a:ext>
            </a:extLst>
          </p:cNvPr>
          <p:cNvSpPr txBox="1"/>
          <p:nvPr/>
        </p:nvSpPr>
        <p:spPr>
          <a:xfrm>
            <a:off x="643181" y="1014779"/>
            <a:ext cx="8089656" cy="3894208"/>
          </a:xfrm>
          <a:prstGeom prst="rect">
            <a:avLst/>
          </a:prstGeom>
          <a:noFill/>
        </p:spPr>
        <p:txBody>
          <a:bodyPr wrap="square" rtlCol="0">
            <a:spAutoFit/>
          </a:bodyPr>
          <a:lstStyle/>
          <a:p>
            <a:pPr>
              <a:lnSpc>
                <a:spcPct val="150000"/>
              </a:lnSpc>
            </a:pPr>
            <a:r>
              <a:rPr lang="zh-CN" altLang="en-US" sz="2800" b="1" dirty="0">
                <a:latin typeface="+mj-ea"/>
                <a:ea typeface="+mj-ea"/>
              </a:rPr>
              <a:t>舆论分析</a:t>
            </a:r>
            <a:endParaRPr lang="en-US" altLang="zh-CN" sz="2800" b="1" dirty="0">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应用于政府公共管理，商业竞争情报分析等领域</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互联网出现前，分析对象主要是报纸</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自媒体出现后，舆情事件第一策源地可能是某个微博用户或个人微信公众号。特点是消息劲爆、新鲜，缺点是真实度低，难以控制。</a:t>
            </a:r>
          </a:p>
        </p:txBody>
      </p:sp>
    </p:spTree>
    <p:extLst>
      <p:ext uri="{BB962C8B-B14F-4D97-AF65-F5344CB8AC3E}">
        <p14:creationId xmlns:p14="http://schemas.microsoft.com/office/powerpoint/2010/main" val="5858917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892377" cy="7340492"/>
            <a:chOff x="-23476" y="-94997"/>
            <a:chExt cx="12892377"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880639" cy="659005"/>
              <a:chOff x="-23476" y="-94997"/>
              <a:chExt cx="12880639"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9752687"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170846"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9731426" y="-59644"/>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833072"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美检方不予起诉刘强东</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pic>
        <p:nvPicPr>
          <p:cNvPr id="11" name="图片 10">
            <a:extLst>
              <a:ext uri="{FF2B5EF4-FFF2-40B4-BE49-F238E27FC236}">
                <a16:creationId xmlns:a16="http://schemas.microsoft.com/office/drawing/2014/main" id="{951C8503-AF5C-45B0-826B-781398DCD9D6}"/>
              </a:ext>
            </a:extLst>
          </p:cNvPr>
          <p:cNvPicPr>
            <a:picLocks noChangeAspect="1"/>
          </p:cNvPicPr>
          <p:nvPr/>
        </p:nvPicPr>
        <p:blipFill>
          <a:blip r:embed="rId3"/>
          <a:stretch>
            <a:fillRect/>
          </a:stretch>
        </p:blipFill>
        <p:spPr>
          <a:xfrm>
            <a:off x="-37063" y="499351"/>
            <a:ext cx="12882488" cy="6645366"/>
          </a:xfrm>
          <a:prstGeom prst="rect">
            <a:avLst/>
          </a:prstGeom>
        </p:spPr>
      </p:pic>
    </p:spTree>
    <p:extLst>
      <p:ext uri="{BB962C8B-B14F-4D97-AF65-F5344CB8AC3E}">
        <p14:creationId xmlns:p14="http://schemas.microsoft.com/office/powerpoint/2010/main" val="42238300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892377" cy="7340492"/>
            <a:chOff x="-23476" y="-94997"/>
            <a:chExt cx="12892377"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880639" cy="659005"/>
              <a:chOff x="-23476" y="-94997"/>
              <a:chExt cx="12880639"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9752687"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170846"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9731426" y="-59644"/>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833072"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美检方不予起诉刘强东</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pic>
        <p:nvPicPr>
          <p:cNvPr id="12" name="图片 11">
            <a:extLst>
              <a:ext uri="{FF2B5EF4-FFF2-40B4-BE49-F238E27FC236}">
                <a16:creationId xmlns:a16="http://schemas.microsoft.com/office/drawing/2014/main" id="{FD0BE097-FDEF-48F7-833F-B79F2BF2F058}"/>
              </a:ext>
            </a:extLst>
          </p:cNvPr>
          <p:cNvPicPr>
            <a:picLocks noChangeAspect="1"/>
          </p:cNvPicPr>
          <p:nvPr/>
        </p:nvPicPr>
        <p:blipFill>
          <a:blip r:embed="rId3"/>
          <a:stretch>
            <a:fillRect/>
          </a:stretch>
        </p:blipFill>
        <p:spPr>
          <a:xfrm>
            <a:off x="2167399" y="1337343"/>
            <a:ext cx="8475412" cy="4557963"/>
          </a:xfrm>
          <a:prstGeom prst="rect">
            <a:avLst/>
          </a:prstGeom>
        </p:spPr>
      </p:pic>
    </p:spTree>
    <p:extLst>
      <p:ext uri="{BB962C8B-B14F-4D97-AF65-F5344CB8AC3E}">
        <p14:creationId xmlns:p14="http://schemas.microsoft.com/office/powerpoint/2010/main" val="34281050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3476" y="-94997"/>
            <a:ext cx="12892377" cy="7340492"/>
            <a:chOff x="-23476" y="-94997"/>
            <a:chExt cx="12892377" cy="7340492"/>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F Orson Casual Heavy" panose="00000400000000000000" pitchFamily="2" charset="0"/>
                <a:ea typeface="幼圆" panose="02010509060101010101" pitchFamily="49" charset="-122"/>
                <a:cs typeface="+mn-cs"/>
                <a:sym typeface="SF Orson Casual Heavy" panose="00000400000000000000" pitchFamily="2" charset="0"/>
              </a:endParaRPr>
            </a:p>
          </p:txBody>
        </p:sp>
        <p:grpSp>
          <p:nvGrpSpPr>
            <p:cNvPr id="60" name="组合 59"/>
            <p:cNvGrpSpPr/>
            <p:nvPr/>
          </p:nvGrpSpPr>
          <p:grpSpPr>
            <a:xfrm>
              <a:off x="-23476" y="-94997"/>
              <a:ext cx="12892377" cy="635833"/>
              <a:chOff x="-23476" y="-94997"/>
              <a:chExt cx="12892377" cy="635833"/>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F Orson Casual Heavy" panose="00000400000000000000" pitchFamily="2" charset="0"/>
                  <a:ea typeface="幼圆" panose="02010509060101010101" pitchFamily="49" charset="-122"/>
                  <a:cs typeface="+mn-cs"/>
                  <a:sym typeface="SF Orson Casual Heavy" panose="00000400000000000000" pitchFamily="2" charset="0"/>
                </a:endParaRPr>
              </a:p>
            </p:txBody>
          </p:sp>
          <p:sp>
            <p:nvSpPr>
              <p:cNvPr id="62" name="矩形 61"/>
              <p:cNvSpPr/>
              <p:nvPr/>
            </p:nvSpPr>
            <p:spPr>
              <a:xfrm>
                <a:off x="5943137" y="1"/>
                <a:ext cx="2171702"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F Orson Casual Heavy" panose="00000400000000000000" pitchFamily="2" charset="0"/>
                  <a:ea typeface="幼圆" panose="02010509060101010101" pitchFamily="49" charset="-122"/>
                  <a:cs typeface="+mn-cs"/>
                  <a:sym typeface="SF Orson Casual Heavy" panose="00000400000000000000" pitchFamily="2" charset="0"/>
                </a:endParaRPr>
              </a:p>
            </p:txBody>
          </p:sp>
          <p:sp>
            <p:nvSpPr>
              <p:cNvPr id="63" name="Rectangle 4"/>
              <p:cNvSpPr txBox="1">
                <a:spLocks noChangeArrowheads="1"/>
              </p:cNvSpPr>
              <p:nvPr/>
            </p:nvSpPr>
            <p:spPr bwMode="auto">
              <a:xfrm>
                <a:off x="10502767" y="-78949"/>
                <a:ext cx="2366134"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SF Orson Casual Heavy"/>
                    <a:ea typeface="幼圆"/>
                    <a:cs typeface="+mj-cs"/>
                  </a:rPr>
                  <a:t>虚拟社区演化分析</a:t>
                </a:r>
                <a:endParaRPr kumimoji="0" lang="en-US" altLang="zh-CN" sz="20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j-cs"/>
                  <a:sym typeface="SF Orson Casual Heavy" panose="00000400000000000000" pitchFamily="2" charset="0"/>
                </a:endParaRPr>
              </a:p>
            </p:txBody>
          </p:sp>
          <p:sp>
            <p:nvSpPr>
              <p:cNvPr id="64" name="Rectangle 4"/>
              <p:cNvSpPr txBox="1">
                <a:spLocks noChangeArrowheads="1"/>
              </p:cNvSpPr>
              <p:nvPr/>
            </p:nvSpPr>
            <p:spPr bwMode="auto">
              <a:xfrm>
                <a:off x="8073787" y="-74142"/>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SF Orson Casual Heavy"/>
                    <a:ea typeface="幼圆"/>
                    <a:cs typeface="+mj-cs"/>
                  </a:rPr>
                  <a:t>虚拟社区及发现技术</a:t>
                </a:r>
                <a:endParaRPr kumimoji="0" lang="en-US" altLang="zh-CN" sz="20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j-cs"/>
                  <a:sym typeface="SF Orson Casual Heavy" panose="00000400000000000000" pitchFamily="2" charset="0"/>
                </a:endParaRPr>
              </a:p>
            </p:txBody>
          </p:sp>
          <p:sp>
            <p:nvSpPr>
              <p:cNvPr id="66" name="Rectangle 4"/>
              <p:cNvSpPr txBox="1">
                <a:spLocks noChangeArrowheads="1"/>
              </p:cNvSpPr>
              <p:nvPr/>
            </p:nvSpPr>
            <p:spPr bwMode="auto">
              <a:xfrm>
                <a:off x="654919" y="-94997"/>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j-cs"/>
                    <a:sym typeface="SF Orson Casual Heavy" panose="00000400000000000000" pitchFamily="2" charset="0"/>
                  </a:rPr>
                  <a:t>结构特性与演化机理</a:t>
                </a:r>
                <a:endParaRPr kumimoji="0" lang="en-US" altLang="zh-CN" sz="2000" b="1" i="0" u="none" strike="noStrike" kern="1200" cap="none" spc="0" normalizeH="0" baseline="0" noProof="0" dirty="0">
                  <a:ln>
                    <a:noFill/>
                  </a:ln>
                  <a:solidFill>
                    <a:prstClr val="white"/>
                  </a:solidFill>
                  <a:effectLst/>
                  <a:uLnTx/>
                  <a:uFillTx/>
                  <a:latin typeface="SF Orson Casual Heavy" panose="00000400000000000000" pitchFamily="2" charset="0"/>
                  <a:ea typeface="幼圆" panose="02010509060101010101" pitchFamily="49" charset="-122"/>
                  <a:cs typeface="+mj-cs"/>
                  <a:sym typeface="SF Orson Casual Heavy" panose="00000400000000000000" pitchFamily="2" charset="0"/>
                </a:endParaRPr>
              </a:p>
            </p:txBody>
          </p:sp>
          <p:sp>
            <p:nvSpPr>
              <p:cNvPr id="67" name="Rectangle 4"/>
              <p:cNvSpPr txBox="1">
                <a:spLocks noChangeArrowheads="1"/>
              </p:cNvSpPr>
              <p:nvPr/>
            </p:nvSpPr>
            <p:spPr bwMode="auto">
              <a:xfrm>
                <a:off x="5939058" y="-42490"/>
                <a:ext cx="2171702" cy="509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075B6"/>
                    </a:solidFill>
                    <a:effectLst/>
                    <a:uLnTx/>
                    <a:uFillTx/>
                    <a:latin typeface="SF Orson Casual Heavy" panose="00000400000000000000" pitchFamily="2" charset="0"/>
                    <a:ea typeface="幼圆" panose="02010509060101010101" pitchFamily="49" charset="-122"/>
                    <a:cs typeface="+mj-cs"/>
                    <a:sym typeface="SF Orson Casual Heavy" panose="00000400000000000000" pitchFamily="2" charset="0"/>
                  </a:rPr>
                  <a:t>结构分析与建模</a:t>
                </a:r>
                <a:endParaRPr kumimoji="0" lang="en-US" altLang="zh-CN" sz="2000" b="1" i="0" u="none" strike="noStrike" kern="1200" cap="none" spc="0" normalizeH="0" baseline="0" noProof="0" dirty="0">
                  <a:ln>
                    <a:noFill/>
                  </a:ln>
                  <a:solidFill>
                    <a:srgbClr val="1075B6"/>
                  </a:solidFill>
                  <a:effectLst/>
                  <a:uLnTx/>
                  <a:uFillTx/>
                  <a:latin typeface="SF Orson Casual Heavy" panose="00000400000000000000" pitchFamily="2" charset="0"/>
                  <a:ea typeface="幼圆" panose="02010509060101010101" pitchFamily="49" charset="-122"/>
                  <a:cs typeface="+mj-cs"/>
                  <a:sym typeface="SF Orson Casual Heavy" panose="00000400000000000000" pitchFamily="2" charset="0"/>
                </a:endParaRPr>
              </a:p>
            </p:txBody>
          </p:sp>
        </p:grpSp>
      </p:grpSp>
      <p:sp>
        <p:nvSpPr>
          <p:cNvPr id="10" name="文本框 9">
            <a:extLst>
              <a:ext uri="{FF2B5EF4-FFF2-40B4-BE49-F238E27FC236}">
                <a16:creationId xmlns:a16="http://schemas.microsoft.com/office/drawing/2014/main" id="{4AE0588D-009E-481D-87F6-66D023580818}"/>
              </a:ext>
            </a:extLst>
          </p:cNvPr>
          <p:cNvSpPr txBox="1"/>
          <p:nvPr/>
        </p:nvSpPr>
        <p:spPr>
          <a:xfrm>
            <a:off x="1388021" y="1096045"/>
            <a:ext cx="9879628" cy="1015663"/>
          </a:xfrm>
          <a:prstGeom prst="rect">
            <a:avLst/>
          </a:prstGeom>
          <a:noFill/>
        </p:spPr>
        <p:txBody>
          <a:bodyPr wrap="non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社交网络</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由许多节点构成的一种社会结构。节点通常是指个人或组织，而社交网络代表着各种社会关系。</a:t>
            </a: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pic>
        <p:nvPicPr>
          <p:cNvPr id="11" name="图片 10">
            <a:extLst>
              <a:ext uri="{FF2B5EF4-FFF2-40B4-BE49-F238E27FC236}">
                <a16:creationId xmlns:a16="http://schemas.microsoft.com/office/drawing/2014/main" id="{FC6E9ABB-2438-4EAA-A820-CF39C8AA746B}"/>
              </a:ext>
            </a:extLst>
          </p:cNvPr>
          <p:cNvPicPr>
            <a:picLocks noChangeAspect="1"/>
          </p:cNvPicPr>
          <p:nvPr/>
        </p:nvPicPr>
        <p:blipFill>
          <a:blip r:embed="rId3"/>
          <a:stretch>
            <a:fillRect/>
          </a:stretch>
        </p:blipFill>
        <p:spPr>
          <a:xfrm>
            <a:off x="1460029" y="2674518"/>
            <a:ext cx="4248472" cy="4013750"/>
          </a:xfrm>
          <a:prstGeom prst="rect">
            <a:avLst/>
          </a:prstGeom>
        </p:spPr>
      </p:pic>
      <p:pic>
        <p:nvPicPr>
          <p:cNvPr id="8" name="图片 7">
            <a:extLst>
              <a:ext uri="{FF2B5EF4-FFF2-40B4-BE49-F238E27FC236}">
                <a16:creationId xmlns:a16="http://schemas.microsoft.com/office/drawing/2014/main" id="{A58F717A-B83F-49A4-B280-1F1B842026F3}"/>
              </a:ext>
            </a:extLst>
          </p:cNvPr>
          <p:cNvPicPr>
            <a:picLocks noChangeAspect="1"/>
          </p:cNvPicPr>
          <p:nvPr/>
        </p:nvPicPr>
        <p:blipFill>
          <a:blip r:embed="rId4"/>
          <a:stretch>
            <a:fillRect/>
          </a:stretch>
        </p:blipFill>
        <p:spPr>
          <a:xfrm>
            <a:off x="1460029" y="2680221"/>
            <a:ext cx="9560460" cy="4012093"/>
          </a:xfrm>
          <a:prstGeom prst="rect">
            <a:avLst/>
          </a:prstGeom>
        </p:spPr>
      </p:pic>
    </p:spTree>
    <p:extLst>
      <p:ext uri="{BB962C8B-B14F-4D97-AF65-F5344CB8AC3E}">
        <p14:creationId xmlns:p14="http://schemas.microsoft.com/office/powerpoint/2010/main" val="569001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892377" cy="7340492"/>
            <a:chOff x="-23476" y="-94997"/>
            <a:chExt cx="12892377"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880639" cy="659005"/>
              <a:chOff x="-23476" y="-94997"/>
              <a:chExt cx="12880639"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9752687"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170846"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9731426" y="-59644"/>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solidFill>
                    <a:schemeClr val="accent1"/>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833072"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美检方不予起诉刘强东</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pic>
        <p:nvPicPr>
          <p:cNvPr id="11" name="图片 10">
            <a:extLst>
              <a:ext uri="{FF2B5EF4-FFF2-40B4-BE49-F238E27FC236}">
                <a16:creationId xmlns:a16="http://schemas.microsoft.com/office/drawing/2014/main" id="{86EA4B22-7FDB-49E0-8589-896BDF43EDD0}"/>
              </a:ext>
            </a:extLst>
          </p:cNvPr>
          <p:cNvPicPr>
            <a:picLocks noChangeAspect="1"/>
          </p:cNvPicPr>
          <p:nvPr/>
        </p:nvPicPr>
        <p:blipFill>
          <a:blip r:embed="rId3"/>
          <a:stretch>
            <a:fillRect/>
          </a:stretch>
        </p:blipFill>
        <p:spPr>
          <a:xfrm>
            <a:off x="579211" y="1659633"/>
            <a:ext cx="5277853" cy="4126832"/>
          </a:xfrm>
          <a:prstGeom prst="rect">
            <a:avLst/>
          </a:prstGeom>
        </p:spPr>
      </p:pic>
      <p:pic>
        <p:nvPicPr>
          <p:cNvPr id="13" name="图片 12">
            <a:extLst>
              <a:ext uri="{FF2B5EF4-FFF2-40B4-BE49-F238E27FC236}">
                <a16:creationId xmlns:a16="http://schemas.microsoft.com/office/drawing/2014/main" id="{617D52E6-E0DF-42F3-A9E3-7440C75244AA}"/>
              </a:ext>
            </a:extLst>
          </p:cNvPr>
          <p:cNvPicPr>
            <a:picLocks noChangeAspect="1"/>
          </p:cNvPicPr>
          <p:nvPr/>
        </p:nvPicPr>
        <p:blipFill>
          <a:blip r:embed="rId4"/>
          <a:stretch>
            <a:fillRect/>
          </a:stretch>
        </p:blipFill>
        <p:spPr>
          <a:xfrm>
            <a:off x="6105717" y="1659633"/>
            <a:ext cx="6264442" cy="4122821"/>
          </a:xfrm>
          <a:prstGeom prst="rect">
            <a:avLst/>
          </a:prstGeom>
        </p:spPr>
      </p:pic>
    </p:spTree>
    <p:extLst>
      <p:ext uri="{BB962C8B-B14F-4D97-AF65-F5344CB8AC3E}">
        <p14:creationId xmlns:p14="http://schemas.microsoft.com/office/powerpoint/2010/main" val="10239285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990864" cy="7340492"/>
            <a:chOff x="-23476" y="-94997"/>
            <a:chExt cx="12990864"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990864" cy="659005"/>
              <a:chOff x="-23476" y="-94997"/>
              <a:chExt cx="12990864"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11562966"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452739"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10226249" y="-50970"/>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833072"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社交</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网络分析的应用</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2" name="文本框 11">
            <a:extLst>
              <a:ext uri="{FF2B5EF4-FFF2-40B4-BE49-F238E27FC236}">
                <a16:creationId xmlns:a16="http://schemas.microsoft.com/office/drawing/2014/main" id="{790B230F-4225-4FD7-82C7-02054BF77954}"/>
              </a:ext>
            </a:extLst>
          </p:cNvPr>
          <p:cNvSpPr txBox="1"/>
          <p:nvPr/>
        </p:nvSpPr>
        <p:spPr>
          <a:xfrm>
            <a:off x="643181" y="1014779"/>
            <a:ext cx="4633033" cy="2601546"/>
          </a:xfrm>
          <a:prstGeom prst="rect">
            <a:avLst/>
          </a:prstGeom>
          <a:noFill/>
        </p:spPr>
        <p:txBody>
          <a:bodyPr wrap="square" rtlCol="0">
            <a:spAutoFit/>
          </a:bodyPr>
          <a:lstStyle/>
          <a:p>
            <a:pPr>
              <a:lnSpc>
                <a:spcPct val="150000"/>
              </a:lnSpc>
            </a:pPr>
            <a:r>
              <a:rPr lang="zh-CN" altLang="en-US" sz="2800" b="1" dirty="0">
                <a:latin typeface="+mj-ea"/>
                <a:ea typeface="+mj-ea"/>
              </a:rPr>
              <a:t>公安领域的具体应用场景</a:t>
            </a:r>
            <a:endParaRPr lang="en-US" altLang="zh-CN" sz="2800" b="1" dirty="0">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犯罪团伙挖掘</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犯罪团伙中核心成员识别</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串并案挖掘</a:t>
            </a:r>
          </a:p>
        </p:txBody>
      </p:sp>
    </p:spTree>
    <p:extLst>
      <p:ext uri="{BB962C8B-B14F-4D97-AF65-F5344CB8AC3E}">
        <p14:creationId xmlns:p14="http://schemas.microsoft.com/office/powerpoint/2010/main" val="10093322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990864" cy="7340492"/>
            <a:chOff x="-23476" y="-94997"/>
            <a:chExt cx="12990864"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990864" cy="659005"/>
              <a:chOff x="-23476" y="-94997"/>
              <a:chExt cx="12990864"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11562966"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452739"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10226249" y="-50970"/>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833072"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犯罪团伙挖掘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1" name="矩形: 圆角 4">
            <a:extLst>
              <a:ext uri="{FF2B5EF4-FFF2-40B4-BE49-F238E27FC236}">
                <a16:creationId xmlns:a16="http://schemas.microsoft.com/office/drawing/2014/main" id="{D2D579E1-5647-4F36-AC61-5C7E825B505F}"/>
              </a:ext>
            </a:extLst>
          </p:cNvPr>
          <p:cNvSpPr/>
          <p:nvPr/>
        </p:nvSpPr>
        <p:spPr>
          <a:xfrm>
            <a:off x="2295218" y="2788307"/>
            <a:ext cx="672832"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社会人员</a:t>
            </a:r>
          </a:p>
        </p:txBody>
      </p:sp>
      <p:sp>
        <p:nvSpPr>
          <p:cNvPr id="13" name="矩形: 圆角 18">
            <a:extLst>
              <a:ext uri="{FF2B5EF4-FFF2-40B4-BE49-F238E27FC236}">
                <a16:creationId xmlns:a16="http://schemas.microsoft.com/office/drawing/2014/main" id="{C6DE07DB-68D6-439A-BA02-AFD0FDA468F6}"/>
              </a:ext>
            </a:extLst>
          </p:cNvPr>
          <p:cNvSpPr/>
          <p:nvPr/>
        </p:nvSpPr>
        <p:spPr>
          <a:xfrm>
            <a:off x="4296039" y="2789563"/>
            <a:ext cx="672832"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异构网络</a:t>
            </a:r>
          </a:p>
        </p:txBody>
      </p:sp>
      <p:sp>
        <p:nvSpPr>
          <p:cNvPr id="14" name="箭头: 右 7">
            <a:extLst>
              <a:ext uri="{FF2B5EF4-FFF2-40B4-BE49-F238E27FC236}">
                <a16:creationId xmlns:a16="http://schemas.microsoft.com/office/drawing/2014/main" id="{D47963C8-BEEF-4ADD-A26A-4EA0E40E4640}"/>
              </a:ext>
            </a:extLst>
          </p:cNvPr>
          <p:cNvSpPr/>
          <p:nvPr/>
        </p:nvSpPr>
        <p:spPr>
          <a:xfrm>
            <a:off x="3133390" y="3595048"/>
            <a:ext cx="936104" cy="40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A6F0111-6ED5-4F83-A700-5E3D362F25F2}"/>
              </a:ext>
            </a:extLst>
          </p:cNvPr>
          <p:cNvSpPr txBox="1"/>
          <p:nvPr/>
        </p:nvSpPr>
        <p:spPr>
          <a:xfrm>
            <a:off x="3090152" y="2634459"/>
            <a:ext cx="1152128" cy="923330"/>
          </a:xfrm>
          <a:prstGeom prst="rect">
            <a:avLst/>
          </a:prstGeom>
          <a:noFill/>
        </p:spPr>
        <p:txBody>
          <a:bodyPr wrap="square" rtlCol="0">
            <a:spAutoFit/>
          </a:bodyPr>
          <a:lstStyle/>
          <a:p>
            <a:r>
              <a:rPr lang="zh-CN" altLang="en-US" dirty="0"/>
              <a:t>出行轨迹</a:t>
            </a:r>
            <a:endParaRPr lang="en-US" altLang="zh-CN" dirty="0"/>
          </a:p>
          <a:p>
            <a:r>
              <a:rPr lang="zh-CN" altLang="en-US" dirty="0"/>
              <a:t>住宿信息</a:t>
            </a:r>
            <a:endParaRPr lang="en-US" altLang="zh-CN" dirty="0"/>
          </a:p>
          <a:p>
            <a:r>
              <a:rPr lang="zh-CN" altLang="en-US" dirty="0"/>
              <a:t>通信</a:t>
            </a:r>
          </a:p>
        </p:txBody>
      </p:sp>
      <p:sp>
        <p:nvSpPr>
          <p:cNvPr id="16" name="箭头: 右 23">
            <a:extLst>
              <a:ext uri="{FF2B5EF4-FFF2-40B4-BE49-F238E27FC236}">
                <a16:creationId xmlns:a16="http://schemas.microsoft.com/office/drawing/2014/main" id="{2F0AD81C-931A-48CC-88CD-571696902EE3}"/>
              </a:ext>
            </a:extLst>
          </p:cNvPr>
          <p:cNvSpPr/>
          <p:nvPr/>
        </p:nvSpPr>
        <p:spPr>
          <a:xfrm>
            <a:off x="5114672" y="3557789"/>
            <a:ext cx="936104" cy="40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255BB9C-4381-4323-BD9F-79E4F5EF4DBE}"/>
              </a:ext>
            </a:extLst>
          </p:cNvPr>
          <p:cNvSpPr txBox="1"/>
          <p:nvPr/>
        </p:nvSpPr>
        <p:spPr>
          <a:xfrm>
            <a:off x="5106158" y="3166590"/>
            <a:ext cx="1152128" cy="369332"/>
          </a:xfrm>
          <a:prstGeom prst="rect">
            <a:avLst/>
          </a:prstGeom>
          <a:noFill/>
        </p:spPr>
        <p:txBody>
          <a:bodyPr wrap="square" rtlCol="0">
            <a:spAutoFit/>
          </a:bodyPr>
          <a:lstStyle/>
          <a:p>
            <a:r>
              <a:rPr lang="zh-CN" altLang="en-US" dirty="0"/>
              <a:t>图划分</a:t>
            </a:r>
            <a:endParaRPr lang="en-US" altLang="zh-CN" dirty="0"/>
          </a:p>
        </p:txBody>
      </p:sp>
      <p:sp>
        <p:nvSpPr>
          <p:cNvPr id="18" name="矩形: 圆角 25">
            <a:extLst>
              <a:ext uri="{FF2B5EF4-FFF2-40B4-BE49-F238E27FC236}">
                <a16:creationId xmlns:a16="http://schemas.microsoft.com/office/drawing/2014/main" id="{AE706CB0-D4EC-4348-BF1F-C98B7D31F122}"/>
              </a:ext>
            </a:extLst>
          </p:cNvPr>
          <p:cNvSpPr/>
          <p:nvPr/>
        </p:nvSpPr>
        <p:spPr>
          <a:xfrm>
            <a:off x="6294981" y="2788307"/>
            <a:ext cx="672832"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子群体</a:t>
            </a:r>
          </a:p>
        </p:txBody>
      </p:sp>
      <p:sp>
        <p:nvSpPr>
          <p:cNvPr id="19" name="箭头: 右 26">
            <a:extLst>
              <a:ext uri="{FF2B5EF4-FFF2-40B4-BE49-F238E27FC236}">
                <a16:creationId xmlns:a16="http://schemas.microsoft.com/office/drawing/2014/main" id="{0E3AEDF6-8114-4EE9-B53B-FBCC82B540A5}"/>
              </a:ext>
            </a:extLst>
          </p:cNvPr>
          <p:cNvSpPr/>
          <p:nvPr/>
        </p:nvSpPr>
        <p:spPr>
          <a:xfrm>
            <a:off x="7167373" y="3541504"/>
            <a:ext cx="936104" cy="40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2A65237-91C3-40EB-8A44-ED4BA4295DEB}"/>
              </a:ext>
            </a:extLst>
          </p:cNvPr>
          <p:cNvSpPr txBox="1"/>
          <p:nvPr/>
        </p:nvSpPr>
        <p:spPr>
          <a:xfrm>
            <a:off x="7088036" y="2896245"/>
            <a:ext cx="1152128" cy="646331"/>
          </a:xfrm>
          <a:prstGeom prst="rect">
            <a:avLst/>
          </a:prstGeom>
          <a:noFill/>
        </p:spPr>
        <p:txBody>
          <a:bodyPr wrap="square" rtlCol="0">
            <a:spAutoFit/>
          </a:bodyPr>
          <a:lstStyle/>
          <a:p>
            <a:r>
              <a:rPr lang="zh-CN" altLang="en-US" dirty="0"/>
              <a:t>较多犯罪前科的人</a:t>
            </a:r>
            <a:endParaRPr lang="en-US" altLang="zh-CN" dirty="0"/>
          </a:p>
        </p:txBody>
      </p:sp>
      <p:sp>
        <p:nvSpPr>
          <p:cNvPr id="21" name="矩形: 圆角 28">
            <a:extLst>
              <a:ext uri="{FF2B5EF4-FFF2-40B4-BE49-F238E27FC236}">
                <a16:creationId xmlns:a16="http://schemas.microsoft.com/office/drawing/2014/main" id="{F16FD272-7EED-4A90-8C1B-BE5437D1971C}"/>
              </a:ext>
            </a:extLst>
          </p:cNvPr>
          <p:cNvSpPr/>
          <p:nvPr/>
        </p:nvSpPr>
        <p:spPr>
          <a:xfrm>
            <a:off x="8240164" y="2788307"/>
            <a:ext cx="672832"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犯罪嫌疑团伙</a:t>
            </a:r>
          </a:p>
        </p:txBody>
      </p:sp>
      <p:sp>
        <p:nvSpPr>
          <p:cNvPr id="22" name="箭头: 右 29">
            <a:extLst>
              <a:ext uri="{FF2B5EF4-FFF2-40B4-BE49-F238E27FC236}">
                <a16:creationId xmlns:a16="http://schemas.microsoft.com/office/drawing/2014/main" id="{9AB2F2B6-9A9C-4ECB-9DB9-653557D13C7E}"/>
              </a:ext>
            </a:extLst>
          </p:cNvPr>
          <p:cNvSpPr/>
          <p:nvPr/>
        </p:nvSpPr>
        <p:spPr>
          <a:xfrm>
            <a:off x="9075311" y="3535922"/>
            <a:ext cx="936104" cy="40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FA25221-CB39-4E24-8699-1C101B701C34}"/>
              </a:ext>
            </a:extLst>
          </p:cNvPr>
          <p:cNvSpPr txBox="1"/>
          <p:nvPr/>
        </p:nvSpPr>
        <p:spPr>
          <a:xfrm>
            <a:off x="8967299" y="3137558"/>
            <a:ext cx="1152128" cy="369332"/>
          </a:xfrm>
          <a:prstGeom prst="rect">
            <a:avLst/>
          </a:prstGeom>
          <a:noFill/>
        </p:spPr>
        <p:txBody>
          <a:bodyPr wrap="square" rtlCol="0">
            <a:spAutoFit/>
          </a:bodyPr>
          <a:lstStyle/>
          <a:p>
            <a:r>
              <a:rPr lang="zh-CN" altLang="en-US" dirty="0"/>
              <a:t>活跃轨迹</a:t>
            </a:r>
            <a:endParaRPr lang="en-US" altLang="zh-CN" dirty="0"/>
          </a:p>
        </p:txBody>
      </p:sp>
      <p:sp>
        <p:nvSpPr>
          <p:cNvPr id="24" name="矩形: 圆角 31">
            <a:extLst>
              <a:ext uri="{FF2B5EF4-FFF2-40B4-BE49-F238E27FC236}">
                <a16:creationId xmlns:a16="http://schemas.microsoft.com/office/drawing/2014/main" id="{67A8000B-174B-4647-A8FC-CAF58EED3D7E}"/>
              </a:ext>
            </a:extLst>
          </p:cNvPr>
          <p:cNvSpPr/>
          <p:nvPr/>
        </p:nvSpPr>
        <p:spPr>
          <a:xfrm>
            <a:off x="10173730" y="2788307"/>
            <a:ext cx="672832"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活跃度高的团伙</a:t>
            </a:r>
          </a:p>
        </p:txBody>
      </p:sp>
    </p:spTree>
    <p:extLst>
      <p:ext uri="{BB962C8B-B14F-4D97-AF65-F5344CB8AC3E}">
        <p14:creationId xmlns:p14="http://schemas.microsoft.com/office/powerpoint/2010/main" val="25608367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990864" cy="7340492"/>
            <a:chOff x="-23476" y="-94997"/>
            <a:chExt cx="12990864"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990864" cy="659005"/>
              <a:chOff x="-23476" y="-94997"/>
              <a:chExt cx="12990864"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11562966"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452739"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10226249" y="-50970"/>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3049096"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犯罪</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团队的核心成员识别</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25" name="文本框 24">
            <a:extLst>
              <a:ext uri="{FF2B5EF4-FFF2-40B4-BE49-F238E27FC236}">
                <a16:creationId xmlns:a16="http://schemas.microsoft.com/office/drawing/2014/main" id="{8968B766-581A-4281-8A70-245AD4C45E71}"/>
              </a:ext>
            </a:extLst>
          </p:cNvPr>
          <p:cNvSpPr txBox="1"/>
          <p:nvPr/>
        </p:nvSpPr>
        <p:spPr>
          <a:xfrm>
            <a:off x="643181" y="1014779"/>
            <a:ext cx="9529816" cy="2601546"/>
          </a:xfrm>
          <a:prstGeom prst="rect">
            <a:avLst/>
          </a:prstGeom>
          <a:noFill/>
        </p:spPr>
        <p:txBody>
          <a:bodyPr wrap="square" rtlCol="0">
            <a:spAutoFit/>
          </a:bodyPr>
          <a:lstStyle/>
          <a:p>
            <a:pPr>
              <a:lnSpc>
                <a:spcPct val="150000"/>
              </a:lnSpc>
            </a:pPr>
            <a:r>
              <a:rPr lang="zh-CN" altLang="en-US" sz="2800" b="1" dirty="0">
                <a:latin typeface="+mj-ea"/>
                <a:ea typeface="+mj-ea"/>
              </a:rPr>
              <a:t>分析出的犯罪团队</a:t>
            </a:r>
            <a:endParaRPr lang="en-US" altLang="zh-CN" sz="2800" b="1" dirty="0">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处于聚簇边缘且与外界联系较密的节点可能是联络人或</a:t>
            </a:r>
            <a:endParaRPr lang="en-US" altLang="zh-CN" sz="2800" dirty="0">
              <a:solidFill>
                <a:schemeClr val="tx1">
                  <a:lumMod val="75000"/>
                  <a:lumOff val="25000"/>
                </a:schemeClr>
              </a:solidFill>
              <a:latin typeface="+mj-ea"/>
              <a:ea typeface="+mj-ea"/>
            </a:endParaRPr>
          </a:p>
          <a:p>
            <a:pPr>
              <a:lnSpc>
                <a:spcPct val="150000"/>
              </a:lnSpc>
            </a:pPr>
            <a:r>
              <a:rPr lang="en-US" altLang="zh-CN" sz="2800" dirty="0">
                <a:solidFill>
                  <a:schemeClr val="tx1">
                    <a:lumMod val="75000"/>
                    <a:lumOff val="25000"/>
                  </a:schemeClr>
                </a:solidFill>
                <a:latin typeface="+mj-ea"/>
                <a:ea typeface="+mj-ea"/>
              </a:rPr>
              <a:t>   </a:t>
            </a:r>
            <a:r>
              <a:rPr lang="zh-CN" altLang="en-US" sz="2800" dirty="0">
                <a:solidFill>
                  <a:schemeClr val="tx1">
                    <a:lumMod val="75000"/>
                    <a:lumOff val="25000"/>
                  </a:schemeClr>
                </a:solidFill>
                <a:latin typeface="+mj-ea"/>
                <a:ea typeface="+mj-ea"/>
              </a:rPr>
              <a:t>刚入伙的人   </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聚簇中心的极有可能是核心人物</a:t>
            </a:r>
            <a:endParaRPr lang="en-US" altLang="zh-CN" sz="28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18644298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990864" cy="7340492"/>
            <a:chOff x="-23476" y="-94997"/>
            <a:chExt cx="12990864"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990864" cy="659005"/>
              <a:chOff x="-23476" y="-94997"/>
              <a:chExt cx="12990864"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11562966"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452739"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10226249" y="-50970"/>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833072"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串</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并案挖掘</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1" name="文本框 10">
            <a:extLst>
              <a:ext uri="{FF2B5EF4-FFF2-40B4-BE49-F238E27FC236}">
                <a16:creationId xmlns:a16="http://schemas.microsoft.com/office/drawing/2014/main" id="{6228A3DA-337A-48A9-96E3-14377F59F155}"/>
              </a:ext>
            </a:extLst>
          </p:cNvPr>
          <p:cNvSpPr txBox="1"/>
          <p:nvPr/>
        </p:nvSpPr>
        <p:spPr>
          <a:xfrm>
            <a:off x="643181" y="1014779"/>
            <a:ext cx="7441584" cy="2601546"/>
          </a:xfrm>
          <a:prstGeom prst="rect">
            <a:avLst/>
          </a:prstGeom>
          <a:noFill/>
        </p:spPr>
        <p:txBody>
          <a:bodyPr wrap="square" rtlCol="0">
            <a:spAutoFit/>
          </a:bodyPr>
          <a:lstStyle/>
          <a:p>
            <a:pPr>
              <a:lnSpc>
                <a:spcPct val="150000"/>
              </a:lnSpc>
            </a:pPr>
            <a:r>
              <a:rPr lang="zh-CN" altLang="en-US" sz="2800" b="1" dirty="0">
                <a:latin typeface="+mj-ea"/>
                <a:ea typeface="+mj-ea"/>
              </a:rPr>
              <a:t>串并案：把多个可能相关的案件一起研判分析</a:t>
            </a:r>
            <a:endParaRPr lang="en-US" altLang="zh-CN" sz="2800" b="1" dirty="0">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相关指的是同一犯罪成员或相似作案手段</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传统的方式是将涉案人员以图钉和连线的方式在黑板上展示</a:t>
            </a:r>
            <a:endParaRPr lang="en-US" altLang="zh-CN" sz="28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8729240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35214" y="-108685"/>
            <a:ext cx="12990864" cy="7340492"/>
            <a:chOff x="-23476" y="-94997"/>
            <a:chExt cx="12990864" cy="7340492"/>
          </a:xfrm>
        </p:grpSpPr>
        <p:sp>
          <p:nvSpPr>
            <p:cNvPr id="68" name="矩形 67"/>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9" name="组合 68"/>
            <p:cNvGrpSpPr/>
            <p:nvPr/>
          </p:nvGrpSpPr>
          <p:grpSpPr>
            <a:xfrm>
              <a:off x="-23476" y="-94997"/>
              <a:ext cx="12990864" cy="659005"/>
              <a:chOff x="-23476" y="-94997"/>
              <a:chExt cx="12990864" cy="659005"/>
            </a:xfrm>
          </p:grpSpPr>
          <p:sp>
            <p:nvSpPr>
              <p:cNvPr id="70" name="矩形 69"/>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1" name="矩形 70"/>
              <p:cNvSpPr/>
              <p:nvPr/>
            </p:nvSpPr>
            <p:spPr>
              <a:xfrm>
                <a:off x="11562966" y="3882"/>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2" name="Rectangle 4"/>
              <p:cNvSpPr txBox="1">
                <a:spLocks noChangeArrowheads="1"/>
              </p:cNvSpPr>
              <p:nvPr/>
            </p:nvSpPr>
            <p:spPr bwMode="auto">
              <a:xfrm>
                <a:off x="11452739" y="-50970"/>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smtClean="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rPr>
                  <a:t>公安领域</a:t>
                </a:r>
                <a:endParaRPr lang="en-US" altLang="zh-CN" dirty="0">
                  <a:solidFill>
                    <a:schemeClr val="accent5"/>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4" name="Rectangle 4"/>
              <p:cNvSpPr txBox="1">
                <a:spLocks noChangeArrowheads="1"/>
              </p:cNvSpPr>
              <p:nvPr/>
            </p:nvSpPr>
            <p:spPr bwMode="auto">
              <a:xfrm>
                <a:off x="10226249" y="-50970"/>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舆论分析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5" name="Rectangle 4"/>
              <p:cNvSpPr txBox="1">
                <a:spLocks noChangeArrowheads="1"/>
              </p:cNvSpPr>
              <p:nvPr/>
            </p:nvSpPr>
            <p:spPr bwMode="auto">
              <a:xfrm>
                <a:off x="654919" y="-94997"/>
                <a:ext cx="2833072"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串</a:t>
                </a:r>
                <a:r>
                  <a:rPr lang="zh-CN" altLang="en-US" dirty="0" smtClean="0">
                    <a:latin typeface="SF Orson Casual Heavy" panose="00000400000000000000" pitchFamily="2" charset="0"/>
                    <a:ea typeface="幼圆" panose="02010509060101010101" pitchFamily="49" charset="-122"/>
                    <a:sym typeface="SF Orson Casual Heavy" panose="00000400000000000000" pitchFamily="2" charset="0"/>
                  </a:rPr>
                  <a:t>并案挖掘实例</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
        <p:nvSpPr>
          <p:cNvPr id="12" name="文本框 11">
            <a:extLst>
              <a:ext uri="{FF2B5EF4-FFF2-40B4-BE49-F238E27FC236}">
                <a16:creationId xmlns:a16="http://schemas.microsoft.com/office/drawing/2014/main" id="{6228A3DA-337A-48A9-96E3-14377F59F155}"/>
              </a:ext>
            </a:extLst>
          </p:cNvPr>
          <p:cNvSpPr txBox="1"/>
          <p:nvPr/>
        </p:nvSpPr>
        <p:spPr>
          <a:xfrm>
            <a:off x="643181" y="1014779"/>
            <a:ext cx="9601824" cy="4540538"/>
          </a:xfrm>
          <a:prstGeom prst="rect">
            <a:avLst/>
          </a:prstGeom>
          <a:noFill/>
        </p:spPr>
        <p:txBody>
          <a:bodyPr wrap="square" rtlCol="0">
            <a:spAutoFit/>
          </a:bodyPr>
          <a:lstStyle/>
          <a:p>
            <a:pPr>
              <a:lnSpc>
                <a:spcPct val="150000"/>
              </a:lnSpc>
            </a:pPr>
            <a:r>
              <a:rPr lang="zh-CN" altLang="en-US" sz="2800" b="1" dirty="0">
                <a:latin typeface="+mj-ea"/>
                <a:ea typeface="+mj-ea"/>
              </a:rPr>
              <a:t>美国某洲一系列便利店抢劫案</a:t>
            </a: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警方把涉及的人、事、物映射到一张网络</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发现某个正调查的人</a:t>
            </a:r>
            <a:r>
              <a:rPr lang="en-US" altLang="zh-CN" sz="2800" dirty="0">
                <a:solidFill>
                  <a:schemeClr val="tx1">
                    <a:lumMod val="75000"/>
                    <a:lumOff val="25000"/>
                  </a:schemeClr>
                </a:solidFill>
                <a:latin typeface="+mj-ea"/>
                <a:ea typeface="+mj-ea"/>
              </a:rPr>
              <a:t>A</a:t>
            </a:r>
            <a:r>
              <a:rPr lang="zh-CN" altLang="en-US" sz="2800" dirty="0">
                <a:solidFill>
                  <a:schemeClr val="tx1">
                    <a:lumMod val="75000"/>
                    <a:lumOff val="25000"/>
                  </a:schemeClr>
                </a:solidFill>
                <a:latin typeface="+mj-ea"/>
                <a:ea typeface="+mj-ea"/>
              </a:rPr>
              <a:t>与其它辖区有案底的人</a:t>
            </a:r>
            <a:r>
              <a:rPr lang="en-US" altLang="zh-CN" sz="2800" dirty="0">
                <a:solidFill>
                  <a:schemeClr val="tx1">
                    <a:lumMod val="75000"/>
                    <a:lumOff val="25000"/>
                  </a:schemeClr>
                </a:solidFill>
                <a:latin typeface="+mj-ea"/>
                <a:ea typeface="+mj-ea"/>
              </a:rPr>
              <a:t>B</a:t>
            </a:r>
            <a:r>
              <a:rPr lang="zh-CN" altLang="en-US" sz="2800" dirty="0">
                <a:solidFill>
                  <a:schemeClr val="tx1">
                    <a:lumMod val="75000"/>
                    <a:lumOff val="25000"/>
                  </a:schemeClr>
                </a:solidFill>
                <a:latin typeface="+mj-ea"/>
                <a:ea typeface="+mj-ea"/>
              </a:rPr>
              <a:t>有联系</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以</a:t>
            </a:r>
            <a:r>
              <a:rPr lang="en-US" altLang="zh-CN" sz="2800" dirty="0">
                <a:solidFill>
                  <a:schemeClr val="tx1">
                    <a:lumMod val="75000"/>
                    <a:lumOff val="25000"/>
                  </a:schemeClr>
                </a:solidFill>
                <a:latin typeface="+mj-ea"/>
                <a:ea typeface="+mj-ea"/>
              </a:rPr>
              <a:t>A</a:t>
            </a:r>
            <a:r>
              <a:rPr lang="zh-CN" altLang="en-US" sz="2800" dirty="0">
                <a:solidFill>
                  <a:schemeClr val="tx1">
                    <a:lumMod val="75000"/>
                    <a:lumOff val="25000"/>
                  </a:schemeClr>
                </a:solidFill>
                <a:latin typeface="+mj-ea"/>
                <a:ea typeface="+mj-ea"/>
              </a:rPr>
              <a:t>和</a:t>
            </a:r>
            <a:r>
              <a:rPr lang="en-US" altLang="zh-CN" sz="2800" dirty="0">
                <a:solidFill>
                  <a:schemeClr val="tx1">
                    <a:lumMod val="75000"/>
                    <a:lumOff val="25000"/>
                  </a:schemeClr>
                </a:solidFill>
                <a:latin typeface="+mj-ea"/>
                <a:ea typeface="+mj-ea"/>
              </a:rPr>
              <a:t>B</a:t>
            </a:r>
            <a:r>
              <a:rPr lang="zh-CN" altLang="en-US" sz="2800" dirty="0">
                <a:solidFill>
                  <a:schemeClr val="tx1">
                    <a:lumMod val="75000"/>
                    <a:lumOff val="25000"/>
                  </a:schemeClr>
                </a:solidFill>
                <a:latin typeface="+mj-ea"/>
                <a:ea typeface="+mj-ea"/>
              </a:rPr>
              <a:t>姓名为种子，利用标签传播算法构造一张新的网络</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发现</a:t>
            </a:r>
            <a:r>
              <a:rPr lang="en-US" altLang="zh-CN" sz="2800" dirty="0">
                <a:solidFill>
                  <a:schemeClr val="tx1">
                    <a:lumMod val="75000"/>
                    <a:lumOff val="25000"/>
                  </a:schemeClr>
                </a:solidFill>
                <a:latin typeface="+mj-ea"/>
                <a:ea typeface="+mj-ea"/>
              </a:rPr>
              <a:t>A</a:t>
            </a:r>
            <a:r>
              <a:rPr lang="zh-CN" altLang="en-US" sz="2800" dirty="0">
                <a:solidFill>
                  <a:schemeClr val="tx1">
                    <a:lumMod val="75000"/>
                    <a:lumOff val="25000"/>
                  </a:schemeClr>
                </a:solidFill>
                <a:latin typeface="+mj-ea"/>
                <a:ea typeface="+mj-ea"/>
              </a:rPr>
              <a:t>又与多个青少年有频繁联系</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把之前未被视为同一伙人作案的抢劫案串联</a:t>
            </a:r>
            <a:endParaRPr lang="en-US" altLang="zh-CN" sz="2800" dirty="0">
              <a:solidFill>
                <a:schemeClr val="tx1">
                  <a:lumMod val="75000"/>
                  <a:lumOff val="25000"/>
                </a:schemeClr>
              </a:solidFill>
              <a:latin typeface="+mj-ea"/>
              <a:ea typeface="+mj-ea"/>
            </a:endParaRPr>
          </a:p>
          <a:p>
            <a:pPr marL="342900" indent="-342900">
              <a:lnSpc>
                <a:spcPct val="150000"/>
              </a:lnSpc>
              <a:buFont typeface="Arial" panose="020B0604020202020204" pitchFamily="34" charset="0"/>
              <a:buChar char="•"/>
            </a:pPr>
            <a:r>
              <a:rPr lang="zh-CN" altLang="en-US" sz="2800" dirty="0">
                <a:solidFill>
                  <a:schemeClr val="tx1">
                    <a:lumMod val="75000"/>
                    <a:lumOff val="25000"/>
                  </a:schemeClr>
                </a:solidFill>
                <a:latin typeface="+mj-ea"/>
                <a:ea typeface="+mj-ea"/>
              </a:rPr>
              <a:t>破案</a:t>
            </a:r>
            <a:endParaRPr lang="en-US" altLang="zh-CN" sz="28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7126904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840461"/>
            <a:ext cx="12857163" cy="239218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3" name="组合 2"/>
          <p:cNvGrpSpPr/>
          <p:nvPr/>
        </p:nvGrpSpPr>
        <p:grpSpPr>
          <a:xfrm>
            <a:off x="-1" y="3149113"/>
            <a:ext cx="12857163" cy="1691348"/>
            <a:chOff x="-1" y="3149113"/>
            <a:chExt cx="12857163" cy="1691348"/>
          </a:xfrm>
          <a:solidFill>
            <a:schemeClr val="accent2"/>
          </a:solidFill>
        </p:grpSpPr>
        <p:sp>
          <p:nvSpPr>
            <p:cNvPr id="33" name="等腰三角形 32"/>
            <p:cNvSpPr/>
            <p:nvPr/>
          </p:nvSpPr>
          <p:spPr>
            <a:xfrm>
              <a:off x="1001365" y="4081404"/>
              <a:ext cx="880505" cy="759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等腰三角形 33"/>
            <p:cNvSpPr/>
            <p:nvPr/>
          </p:nvSpPr>
          <p:spPr>
            <a:xfrm>
              <a:off x="10443467" y="4198483"/>
              <a:ext cx="744693" cy="64197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等腰三角形 34"/>
            <p:cNvSpPr/>
            <p:nvPr/>
          </p:nvSpPr>
          <p:spPr>
            <a:xfrm>
              <a:off x="-1" y="3149113"/>
              <a:ext cx="1049372" cy="16913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6" name="等腰三角形 35"/>
            <p:cNvSpPr/>
            <p:nvPr/>
          </p:nvSpPr>
          <p:spPr>
            <a:xfrm>
              <a:off x="1881870" y="4384948"/>
              <a:ext cx="440252" cy="4555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7" name="等腰三角形 36"/>
            <p:cNvSpPr/>
            <p:nvPr/>
          </p:nvSpPr>
          <p:spPr>
            <a:xfrm>
              <a:off x="11188160" y="4081404"/>
              <a:ext cx="880505" cy="759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8" name="等腰三角形 37"/>
            <p:cNvSpPr/>
            <p:nvPr/>
          </p:nvSpPr>
          <p:spPr>
            <a:xfrm>
              <a:off x="11976657" y="3248378"/>
              <a:ext cx="880505" cy="159208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9" name="矩形 38"/>
          <p:cNvSpPr/>
          <p:nvPr/>
        </p:nvSpPr>
        <p:spPr>
          <a:xfrm>
            <a:off x="4084983" y="1816125"/>
            <a:ext cx="4687197" cy="1489730"/>
          </a:xfrm>
          <a:prstGeom prst="rect">
            <a:avLst/>
          </a:prstGeom>
        </p:spPr>
        <p:txBody>
          <a:bodyPr wrap="square" lIns="96420" tIns="48210" rIns="96420" bIns="48210" anchor="t">
            <a:spAutoFit/>
          </a:bodyPr>
          <a:lstStyle/>
          <a:p>
            <a:pPr algn="ctr" fontAlgn="ctr">
              <a:lnSpc>
                <a:spcPct val="130000"/>
              </a:lnSpc>
            </a:pPr>
            <a:r>
              <a:rPr lang="zh-CN" altLang="en-US" sz="6960" b="1" spc="844" dirty="0">
                <a:latin typeface="SF Orson Casual Heavy" panose="00000400000000000000" pitchFamily="2" charset="0"/>
                <a:ea typeface="幼圆" panose="02010509060101010101" pitchFamily="49" charset="-122"/>
                <a:cs typeface="+mn-ea"/>
                <a:sym typeface="SF Orson Casual Heavy" panose="00000400000000000000" pitchFamily="2" charset="0"/>
              </a:rPr>
              <a:t>谢谢观看</a:t>
            </a:r>
          </a:p>
        </p:txBody>
      </p:sp>
    </p:spTree>
    <p:extLst>
      <p:ext uri="{BB962C8B-B14F-4D97-AF65-F5344CB8AC3E}">
        <p14:creationId xmlns:p14="http://schemas.microsoft.com/office/powerpoint/2010/main" val="1997254813"/>
      </p:ext>
    </p:extLst>
  </p:cSld>
  <p:clrMapOvr>
    <a:masterClrMapping/>
  </p:clrMapOvr>
  <mc:AlternateContent xmlns:mc="http://schemas.openxmlformats.org/markup-compatibility/2006" xmlns:p14="http://schemas.microsoft.com/office/powerpoint/2010/main">
    <mc:Choice Requires="p14">
      <p:transition spd="slow" p14:dur="1250" advTm="8000">
        <p14:ferris dir="l"/>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1" presetClass="entr" presetSubtype="0" fill="hold" grpId="1" nodeType="afterEffect">
                                  <p:stCondLst>
                                    <p:cond delay="0"/>
                                  </p:stCondLst>
                                  <p:iterate type="lt">
                                    <p:tmPct val="10000"/>
                                  </p:iterate>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9"/>
                                        </p:tgtEl>
                                        <p:attrNameLst>
                                          <p:attrName>ppt_y</p:attrName>
                                        </p:attrNameLst>
                                      </p:cBhvr>
                                      <p:tavLst>
                                        <p:tav tm="0">
                                          <p:val>
                                            <p:strVal val="#ppt_y"/>
                                          </p:val>
                                        </p:tav>
                                        <p:tav tm="100000">
                                          <p:val>
                                            <p:strVal val="#ppt_y"/>
                                          </p:val>
                                        </p:tav>
                                      </p:tavLst>
                                    </p:anim>
                                    <p:anim calcmode="lin" valueType="num">
                                      <p:cBhvr>
                                        <p:cTn id="20"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8038597" y="3121094"/>
            <a:ext cx="8222615" cy="8222615"/>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53043" y="549545"/>
            <a:ext cx="6113604" cy="1017922"/>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0060"/>
            </a:xfrm>
            <a:prstGeom prst="rect">
              <a:avLst/>
            </a:prstGeom>
          </p:spPr>
          <p:txBody>
            <a:bodyPr wrap="square">
              <a:spAutoFit/>
            </a:bodyPr>
            <a:lstStyle/>
            <a:p>
              <a:pPr fontAlgn="auto">
                <a:spcBef>
                  <a:spcPts val="0"/>
                </a:spcBef>
                <a:spcAft>
                  <a:spcPts val="0"/>
                </a:spcAft>
                <a:defRPr/>
              </a:pPr>
              <a:r>
                <a:rPr lang="zh-CN" altLang="en-US" sz="3375" b="1" spc="316" dirty="0">
                  <a:solidFill>
                    <a:srgbClr val="333333"/>
                  </a:solidFill>
                  <a:latin typeface="微软雅黑" panose="020B0503020204020204" pitchFamily="34" charset="-122"/>
                  <a:ea typeface="微软雅黑" panose="020B0503020204020204" pitchFamily="34" charset="-122"/>
                  <a:cs typeface="+mn-ea"/>
                  <a:sym typeface="+mn-lt"/>
                </a:rPr>
                <a:t>统计特性</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32" name="Oval 4"/>
          <p:cNvSpPr/>
          <p:nvPr/>
        </p:nvSpPr>
        <p:spPr>
          <a:xfrm>
            <a:off x="8118954" y="5812778"/>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Oval 5"/>
          <p:cNvSpPr/>
          <p:nvPr/>
        </p:nvSpPr>
        <p:spPr>
          <a:xfrm>
            <a:off x="8767622" y="464905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Oval 6"/>
          <p:cNvSpPr/>
          <p:nvPr/>
        </p:nvSpPr>
        <p:spPr>
          <a:xfrm>
            <a:off x="9799680" y="365483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Oval 7"/>
          <p:cNvSpPr/>
          <p:nvPr/>
        </p:nvSpPr>
        <p:spPr>
          <a:xfrm>
            <a:off x="11308073" y="3082181"/>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23"/>
          <p:cNvSpPr txBox="1"/>
          <p:nvPr/>
        </p:nvSpPr>
        <p:spPr>
          <a:xfrm>
            <a:off x="8432672" y="5794848"/>
            <a:ext cx="1085255" cy="319446"/>
          </a:xfrm>
          <a:prstGeom prst="rect">
            <a:avLst/>
          </a:prstGeom>
          <a:noFill/>
        </p:spPr>
        <p:txBody>
          <a:bodyPr wrap="square" rtlCol="0">
            <a:spAutoFit/>
          </a:bodyPr>
          <a:lstStyle/>
          <a:p>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度</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extBox 24"/>
          <p:cNvSpPr txBox="1"/>
          <p:nvPr/>
        </p:nvSpPr>
        <p:spPr>
          <a:xfrm>
            <a:off x="9113290" y="4603446"/>
            <a:ext cx="1129081" cy="319446"/>
          </a:xfrm>
          <a:prstGeom prst="rect">
            <a:avLst/>
          </a:prstGeom>
          <a:noFill/>
        </p:spPr>
        <p:txBody>
          <a:bodyPr wrap="square" rtlCol="0">
            <a:spAutoFit/>
          </a:bodyPr>
          <a:lstStyle/>
          <a:p>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网络密度</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25"/>
          <p:cNvSpPr txBox="1"/>
          <p:nvPr/>
        </p:nvSpPr>
        <p:spPr>
          <a:xfrm>
            <a:off x="10033041" y="3741048"/>
            <a:ext cx="1093089" cy="319446"/>
          </a:xfrm>
          <a:prstGeom prst="rect">
            <a:avLst/>
          </a:prstGeom>
          <a:noFill/>
        </p:spPr>
        <p:txBody>
          <a:bodyPr wrap="square" rtlCol="0">
            <a:spAutoFit/>
          </a:bodyPr>
          <a:lstStyle/>
          <a:p>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聚类系数</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26"/>
          <p:cNvSpPr txBox="1"/>
          <p:nvPr/>
        </p:nvSpPr>
        <p:spPr>
          <a:xfrm>
            <a:off x="11126130" y="3377119"/>
            <a:ext cx="1093089" cy="319446"/>
          </a:xfrm>
          <a:prstGeom prst="rect">
            <a:avLst/>
          </a:prstGeom>
          <a:noFill/>
        </p:spPr>
        <p:txBody>
          <a:bodyPr wrap="square" rtlCol="0">
            <a:spAutoFit/>
          </a:bodyPr>
          <a:lstStyle/>
          <a:p>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介数</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0" name="Group 27"/>
          <p:cNvGrpSpPr/>
          <p:nvPr/>
        </p:nvGrpSpPr>
        <p:grpSpPr>
          <a:xfrm flipH="1">
            <a:off x="5295898" y="5482673"/>
            <a:ext cx="2662342" cy="438255"/>
            <a:chOff x="2108477" y="2662215"/>
            <a:chExt cx="2600806" cy="395205"/>
          </a:xfrm>
        </p:grpSpPr>
        <p:grpSp>
          <p:nvGrpSpPr>
            <p:cNvPr id="41" name="Group 28"/>
            <p:cNvGrpSpPr/>
            <p:nvPr/>
          </p:nvGrpSpPr>
          <p:grpSpPr>
            <a:xfrm>
              <a:off x="2108477" y="2757465"/>
              <a:ext cx="2423386" cy="299955"/>
              <a:chOff x="2108477" y="2757465"/>
              <a:chExt cx="2423386" cy="299955"/>
            </a:xfrm>
          </p:grpSpPr>
          <p:cxnSp>
            <p:nvCxnSpPr>
              <p:cNvPr id="43" name="Straight Connector 30"/>
              <p:cNvCxnSpPr/>
              <p:nvPr/>
            </p:nvCxnSpPr>
            <p:spPr>
              <a:xfrm flipH="1">
                <a:off x="2108477" y="2757465"/>
                <a:ext cx="1864621" cy="29995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31"/>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Oval 29"/>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5" name="Group 8"/>
          <p:cNvGrpSpPr/>
          <p:nvPr/>
        </p:nvGrpSpPr>
        <p:grpSpPr>
          <a:xfrm>
            <a:off x="4437187" y="5270151"/>
            <a:ext cx="776434" cy="776434"/>
            <a:chOff x="4207630" y="4997265"/>
            <a:chExt cx="736265" cy="736265"/>
          </a:xfrm>
        </p:grpSpPr>
        <p:sp>
          <p:nvSpPr>
            <p:cNvPr id="46" name="Oval 36"/>
            <p:cNvSpPr/>
            <p:nvPr/>
          </p:nvSpPr>
          <p:spPr>
            <a:xfrm>
              <a:off x="4207630" y="4997265"/>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Group 33"/>
            <p:cNvGrpSpPr/>
            <p:nvPr/>
          </p:nvGrpSpPr>
          <p:grpSpPr>
            <a:xfrm>
              <a:off x="4367216" y="5178917"/>
              <a:ext cx="372962" cy="372962"/>
              <a:chOff x="2005013" y="1077913"/>
              <a:chExt cx="688975" cy="688975"/>
            </a:xfrm>
            <a:solidFill>
              <a:schemeClr val="bg1"/>
            </a:solidFill>
          </p:grpSpPr>
          <p:sp>
            <p:nvSpPr>
              <p:cNvPr id="48"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0" name="Group 12"/>
          <p:cNvGrpSpPr/>
          <p:nvPr/>
        </p:nvGrpSpPr>
        <p:grpSpPr>
          <a:xfrm>
            <a:off x="553044" y="5161183"/>
            <a:ext cx="3803786" cy="736710"/>
            <a:chOff x="524433" y="4893933"/>
            <a:chExt cx="3606998" cy="698596"/>
          </a:xfrm>
        </p:grpSpPr>
        <p:sp>
          <p:nvSpPr>
            <p:cNvPr id="51" name="TextBox 37"/>
            <p:cNvSpPr txBox="1"/>
            <p:nvPr/>
          </p:nvSpPr>
          <p:spPr>
            <a:xfrm>
              <a:off x="524433" y="5320254"/>
              <a:ext cx="3606998" cy="272275"/>
            </a:xfrm>
            <a:prstGeom prst="rect">
              <a:avLst/>
            </a:prstGeom>
            <a:noFill/>
          </p:spPr>
          <p:txBody>
            <a:bodyPr wrap="square" rtlCol="0">
              <a:spAutoFit/>
            </a:bodyPr>
            <a:lstStyle/>
            <a:p>
              <a:pPr algn="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同数据结构中度的概念</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38"/>
            <p:cNvSpPr txBox="1"/>
            <p:nvPr/>
          </p:nvSpPr>
          <p:spPr>
            <a:xfrm>
              <a:off x="624999" y="4893933"/>
              <a:ext cx="3462300" cy="395340"/>
            </a:xfrm>
            <a:prstGeom prst="rect">
              <a:avLst/>
            </a:prstGeom>
            <a:noFill/>
          </p:spPr>
          <p:txBody>
            <a:bodyPr wrap="square" rtlCol="0">
              <a:spAutoFit/>
            </a:bodyPr>
            <a:lstStyle/>
            <a:p>
              <a:pPr algn="r"/>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度</a:t>
              </a:r>
            </a:p>
          </p:txBody>
        </p:sp>
      </p:grpSp>
      <p:grpSp>
        <p:nvGrpSpPr>
          <p:cNvPr id="53" name="Group 13"/>
          <p:cNvGrpSpPr/>
          <p:nvPr/>
        </p:nvGrpSpPr>
        <p:grpSpPr>
          <a:xfrm>
            <a:off x="1959542" y="3682439"/>
            <a:ext cx="3697732" cy="1126304"/>
            <a:chOff x="1858165" y="3624861"/>
            <a:chExt cx="3506431" cy="1068035"/>
          </a:xfrm>
        </p:grpSpPr>
        <p:sp>
          <p:nvSpPr>
            <p:cNvPr id="54" name="TextBox 66"/>
            <p:cNvSpPr txBox="1"/>
            <p:nvPr/>
          </p:nvSpPr>
          <p:spPr>
            <a:xfrm>
              <a:off x="2006353" y="4051182"/>
              <a:ext cx="3358243" cy="641714"/>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网络中实际存在边数与可容纳边数上限的比值，常用来测量社交网络中社交关系的密集程度及演化趋势。</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67"/>
            <p:cNvSpPr txBox="1"/>
            <p:nvPr/>
          </p:nvSpPr>
          <p:spPr>
            <a:xfrm>
              <a:off x="1858165" y="3624861"/>
              <a:ext cx="3462300" cy="395340"/>
            </a:xfrm>
            <a:prstGeom prst="rect">
              <a:avLst/>
            </a:prstGeom>
            <a:noFill/>
          </p:spPr>
          <p:txBody>
            <a:bodyPr wrap="square" rtlCol="0">
              <a:spAutoFit/>
            </a:bodyPr>
            <a:lstStyle/>
            <a:p>
              <a:pPr algn="r"/>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网络密度</a:t>
              </a:r>
            </a:p>
          </p:txBody>
        </p:sp>
      </p:grpSp>
      <p:grpSp>
        <p:nvGrpSpPr>
          <p:cNvPr id="56" name="Group 14"/>
          <p:cNvGrpSpPr/>
          <p:nvPr/>
        </p:nvGrpSpPr>
        <p:grpSpPr>
          <a:xfrm>
            <a:off x="3658291" y="2521985"/>
            <a:ext cx="3697732" cy="1126306"/>
            <a:chOff x="3469030" y="2409031"/>
            <a:chExt cx="3506431" cy="1068036"/>
          </a:xfrm>
        </p:grpSpPr>
        <p:sp>
          <p:nvSpPr>
            <p:cNvPr id="57" name="TextBox 72"/>
            <p:cNvSpPr txBox="1"/>
            <p:nvPr/>
          </p:nvSpPr>
          <p:spPr>
            <a:xfrm>
              <a:off x="3469030" y="2835354"/>
              <a:ext cx="3506431" cy="641713"/>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网络中与同一节点相连的节点间也互为相邻节点的程度。刻画了社交网络中一个人朋友们之间也互相是朋友的概率，反应了社交网络中的聚集性。</a:t>
              </a:r>
            </a:p>
          </p:txBody>
        </p:sp>
        <p:sp>
          <p:nvSpPr>
            <p:cNvPr id="58" name="TextBox 73"/>
            <p:cNvSpPr txBox="1"/>
            <p:nvPr/>
          </p:nvSpPr>
          <p:spPr>
            <a:xfrm>
              <a:off x="3469030" y="2409031"/>
              <a:ext cx="3462300" cy="395340"/>
            </a:xfrm>
            <a:prstGeom prst="rect">
              <a:avLst/>
            </a:prstGeom>
            <a:noFill/>
          </p:spPr>
          <p:txBody>
            <a:bodyPr wrap="square" rtlCol="0">
              <a:spAutoFit/>
            </a:bodyPr>
            <a:lstStyle/>
            <a:p>
              <a:pPr algn="r"/>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聚类系数</a:t>
              </a:r>
            </a:p>
          </p:txBody>
        </p:sp>
      </p:grpSp>
      <p:grpSp>
        <p:nvGrpSpPr>
          <p:cNvPr id="59" name="Group 15"/>
          <p:cNvGrpSpPr/>
          <p:nvPr/>
        </p:nvGrpSpPr>
        <p:grpSpPr>
          <a:xfrm>
            <a:off x="5866735" y="1475517"/>
            <a:ext cx="3697732" cy="931509"/>
            <a:chOff x="5563220" y="1372319"/>
            <a:chExt cx="3506431" cy="883317"/>
          </a:xfrm>
        </p:grpSpPr>
        <p:sp>
          <p:nvSpPr>
            <p:cNvPr id="60" name="TextBox 78"/>
            <p:cNvSpPr txBox="1"/>
            <p:nvPr/>
          </p:nvSpPr>
          <p:spPr>
            <a:xfrm>
              <a:off x="5563220" y="1798642"/>
              <a:ext cx="3506431" cy="456994"/>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图中某节点承载整个图所有最短路径的数量，评价了节点在社交网络信息传递中的重要程度。</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79"/>
            <p:cNvSpPr txBox="1"/>
            <p:nvPr/>
          </p:nvSpPr>
          <p:spPr>
            <a:xfrm>
              <a:off x="5563220" y="1372319"/>
              <a:ext cx="3462300" cy="395340"/>
            </a:xfrm>
            <a:prstGeom prst="rect">
              <a:avLst/>
            </a:prstGeom>
            <a:noFill/>
          </p:spPr>
          <p:txBody>
            <a:bodyPr wrap="square" rtlCol="0">
              <a:spAutoFit/>
            </a:bodyPr>
            <a:lstStyle/>
            <a:p>
              <a:pPr algn="r"/>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介数</a:t>
              </a:r>
            </a:p>
          </p:txBody>
        </p:sp>
      </p:grpSp>
      <p:grpSp>
        <p:nvGrpSpPr>
          <p:cNvPr id="62" name="Group 80"/>
          <p:cNvGrpSpPr/>
          <p:nvPr/>
        </p:nvGrpSpPr>
        <p:grpSpPr>
          <a:xfrm flipH="1">
            <a:off x="6554679" y="4144294"/>
            <a:ext cx="2059374" cy="519752"/>
            <a:chOff x="2756450" y="2662215"/>
            <a:chExt cx="1952833" cy="492863"/>
          </a:xfrm>
        </p:grpSpPr>
        <p:grpSp>
          <p:nvGrpSpPr>
            <p:cNvPr id="63" name="Group 81"/>
            <p:cNvGrpSpPr/>
            <p:nvPr/>
          </p:nvGrpSpPr>
          <p:grpSpPr>
            <a:xfrm>
              <a:off x="2756450" y="2757465"/>
              <a:ext cx="1775413" cy="397613"/>
              <a:chOff x="2756450" y="2757465"/>
              <a:chExt cx="1775413" cy="397613"/>
            </a:xfrm>
          </p:grpSpPr>
          <p:cxnSp>
            <p:nvCxnSpPr>
              <p:cNvPr id="65" name="Straight Connector 83"/>
              <p:cNvCxnSpPr/>
              <p:nvPr/>
            </p:nvCxnSpPr>
            <p:spPr>
              <a:xfrm flipH="1">
                <a:off x="2756450" y="2757465"/>
                <a:ext cx="1216648" cy="39761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84"/>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Oval 82"/>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7" name="Group 86"/>
          <p:cNvGrpSpPr/>
          <p:nvPr/>
        </p:nvGrpSpPr>
        <p:grpSpPr>
          <a:xfrm flipH="1">
            <a:off x="8283681" y="2918311"/>
            <a:ext cx="1483918" cy="698015"/>
            <a:chOff x="3302135" y="2662215"/>
            <a:chExt cx="1407148" cy="661903"/>
          </a:xfrm>
        </p:grpSpPr>
        <p:cxnSp>
          <p:nvCxnSpPr>
            <p:cNvPr id="68" name="Straight Connector 89"/>
            <p:cNvCxnSpPr>
              <a:stCxn id="69" idx="2"/>
            </p:cNvCxnSpPr>
            <p:nvPr/>
          </p:nvCxnSpPr>
          <p:spPr>
            <a:xfrm flipH="1">
              <a:off x="3302135" y="2757465"/>
              <a:ext cx="1216648" cy="56665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9" name="Oval 88"/>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0" name="Group 92"/>
          <p:cNvGrpSpPr/>
          <p:nvPr/>
        </p:nvGrpSpPr>
        <p:grpSpPr>
          <a:xfrm flipH="1">
            <a:off x="10303854" y="2226069"/>
            <a:ext cx="940280" cy="792688"/>
            <a:chOff x="4005178" y="3066762"/>
            <a:chExt cx="891635" cy="751678"/>
          </a:xfrm>
        </p:grpSpPr>
        <p:cxnSp>
          <p:nvCxnSpPr>
            <p:cNvPr id="71" name="Straight Connector 95"/>
            <p:cNvCxnSpPr>
              <a:stCxn id="72" idx="3"/>
            </p:cNvCxnSpPr>
            <p:nvPr/>
          </p:nvCxnSpPr>
          <p:spPr>
            <a:xfrm flipH="1">
              <a:off x="4005178" y="3229364"/>
              <a:ext cx="729033" cy="589076"/>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2" name="Oval 94"/>
            <p:cNvSpPr/>
            <p:nvPr/>
          </p:nvSpPr>
          <p:spPr>
            <a:xfrm>
              <a:off x="4706313" y="3066762"/>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Group 10"/>
          <p:cNvGrpSpPr/>
          <p:nvPr/>
        </p:nvGrpSpPr>
        <p:grpSpPr>
          <a:xfrm>
            <a:off x="7436381" y="2649679"/>
            <a:ext cx="776434" cy="776434"/>
            <a:chOff x="7051661" y="2512363"/>
            <a:chExt cx="736265" cy="736265"/>
          </a:xfrm>
        </p:grpSpPr>
        <p:sp>
          <p:nvSpPr>
            <p:cNvPr id="74" name="Oval 68"/>
            <p:cNvSpPr/>
            <p:nvPr/>
          </p:nvSpPr>
          <p:spPr>
            <a:xfrm>
              <a:off x="7051661" y="251236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5" name="Group 104"/>
            <p:cNvGrpSpPr/>
            <p:nvPr/>
          </p:nvGrpSpPr>
          <p:grpSpPr>
            <a:xfrm>
              <a:off x="7231041" y="2719950"/>
              <a:ext cx="377503" cy="353205"/>
              <a:chOff x="6964363" y="2108200"/>
              <a:chExt cx="690562" cy="646113"/>
            </a:xfrm>
            <a:solidFill>
              <a:schemeClr val="bg1"/>
            </a:solidFill>
          </p:grpSpPr>
          <p:sp>
            <p:nvSpPr>
              <p:cNvPr id="76"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8" name="Group 9"/>
          <p:cNvGrpSpPr/>
          <p:nvPr/>
        </p:nvGrpSpPr>
        <p:grpSpPr>
          <a:xfrm>
            <a:off x="5737631" y="3931841"/>
            <a:ext cx="776434" cy="776434"/>
            <a:chOff x="5440796" y="3728193"/>
            <a:chExt cx="736265" cy="736265"/>
          </a:xfrm>
        </p:grpSpPr>
        <p:sp>
          <p:nvSpPr>
            <p:cNvPr id="79" name="Oval 62"/>
            <p:cNvSpPr/>
            <p:nvPr/>
          </p:nvSpPr>
          <p:spPr>
            <a:xfrm>
              <a:off x="5440796" y="372819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96"/>
            <p:cNvSpPr>
              <a:spLocks noEditPoints="1"/>
            </p:cNvSpPr>
            <p:nvPr/>
          </p:nvSpPr>
          <p:spPr bwMode="auto">
            <a:xfrm>
              <a:off x="5622159" y="3929564"/>
              <a:ext cx="369270" cy="368421"/>
            </a:xfrm>
            <a:custGeom>
              <a:avLst/>
              <a:gdLst>
                <a:gd name="T0" fmla="*/ 13537 w 16094"/>
                <a:gd name="T1" fmla="*/ 6059 h 16058"/>
                <a:gd name="T2" fmla="*/ 13105 w 16094"/>
                <a:gd name="T3" fmla="*/ 4843 h 16058"/>
                <a:gd name="T4" fmla="*/ 12309 w 16094"/>
                <a:gd name="T5" fmla="*/ 3778 h 16058"/>
                <a:gd name="T6" fmla="*/ 11103 w 16094"/>
                <a:gd name="T7" fmla="*/ 2914 h 16058"/>
                <a:gd name="T8" fmla="*/ 9730 w 16094"/>
                <a:gd name="T9" fmla="*/ 2510 h 16058"/>
                <a:gd name="T10" fmla="*/ 10548 w 16094"/>
                <a:gd name="T11" fmla="*/ 1344 h 16058"/>
                <a:gd name="T12" fmla="*/ 11273 w 16094"/>
                <a:gd name="T13" fmla="*/ 1058 h 16058"/>
                <a:gd name="T14" fmla="*/ 12175 w 16094"/>
                <a:gd name="T15" fmla="*/ 1030 h 16058"/>
                <a:gd name="T16" fmla="*/ 13215 w 16094"/>
                <a:gd name="T17" fmla="*/ 1370 h 16058"/>
                <a:gd name="T18" fmla="*/ 14130 w 16094"/>
                <a:gd name="T19" fmla="*/ 2061 h 16058"/>
                <a:gd name="T20" fmla="*/ 14752 w 16094"/>
                <a:gd name="T21" fmla="*/ 2927 h 16058"/>
                <a:gd name="T22" fmla="*/ 15061 w 16094"/>
                <a:gd name="T23" fmla="*/ 3885 h 16058"/>
                <a:gd name="T24" fmla="*/ 15035 w 16094"/>
                <a:gd name="T25" fmla="*/ 4794 h 16058"/>
                <a:gd name="T26" fmla="*/ 14704 w 16094"/>
                <a:gd name="T27" fmla="*/ 5577 h 16058"/>
                <a:gd name="T28" fmla="*/ 4429 w 16094"/>
                <a:gd name="T29" fmla="*/ 13990 h 16058"/>
                <a:gd name="T30" fmla="*/ 4128 w 16094"/>
                <a:gd name="T31" fmla="*/ 13119 h 16058"/>
                <a:gd name="T32" fmla="*/ 3522 w 16094"/>
                <a:gd name="T33" fmla="*/ 12349 h 16058"/>
                <a:gd name="T34" fmla="*/ 2735 w 16094"/>
                <a:gd name="T35" fmla="*/ 11832 h 16058"/>
                <a:gd name="T36" fmla="*/ 1857 w 16094"/>
                <a:gd name="T37" fmla="*/ 11600 h 16058"/>
                <a:gd name="T38" fmla="*/ 2349 w 16094"/>
                <a:gd name="T39" fmla="*/ 9539 h 16058"/>
                <a:gd name="T40" fmla="*/ 3383 w 16094"/>
                <a:gd name="T41" fmla="*/ 9051 h 16058"/>
                <a:gd name="T42" fmla="*/ 5065 w 16094"/>
                <a:gd name="T43" fmla="*/ 9305 h 16058"/>
                <a:gd name="T44" fmla="*/ 6529 w 16094"/>
                <a:gd name="T45" fmla="*/ 10574 h 16058"/>
                <a:gd name="T46" fmla="*/ 7057 w 16094"/>
                <a:gd name="T47" fmla="*/ 12341 h 16058"/>
                <a:gd name="T48" fmla="*/ 6481 w 16094"/>
                <a:gd name="T49" fmla="*/ 13816 h 16058"/>
                <a:gd name="T50" fmla="*/ 1899 w 16094"/>
                <a:gd name="T51" fmla="*/ 15034 h 16058"/>
                <a:gd name="T52" fmla="*/ 1430 w 16094"/>
                <a:gd name="T53" fmla="*/ 14978 h 16058"/>
                <a:gd name="T54" fmla="*/ 1080 w 16094"/>
                <a:gd name="T55" fmla="*/ 14626 h 16058"/>
                <a:gd name="T56" fmla="*/ 1037 w 16094"/>
                <a:gd name="T57" fmla="*/ 14110 h 16058"/>
                <a:gd name="T58" fmla="*/ 2133 w 16094"/>
                <a:gd name="T59" fmla="*/ 12161 h 16058"/>
                <a:gd name="T60" fmla="*/ 2879 w 16094"/>
                <a:gd name="T61" fmla="*/ 12483 h 16058"/>
                <a:gd name="T62" fmla="*/ 3517 w 16094"/>
                <a:gd name="T63" fmla="*/ 13089 h 16058"/>
                <a:gd name="T64" fmla="*/ 3887 w 16094"/>
                <a:gd name="T65" fmla="*/ 13837 h 16058"/>
                <a:gd name="T66" fmla="*/ 5275 w 16094"/>
                <a:gd name="T67" fmla="*/ 8311 h 16058"/>
                <a:gd name="T68" fmla="*/ 4471 w 16094"/>
                <a:gd name="T69" fmla="*/ 8075 h 16058"/>
                <a:gd name="T70" fmla="*/ 3832 w 16094"/>
                <a:gd name="T71" fmla="*/ 8011 h 16058"/>
                <a:gd name="T72" fmla="*/ 8544 w 16094"/>
                <a:gd name="T73" fmla="*/ 3613 h 16058"/>
                <a:gd name="T74" fmla="*/ 9615 w 16094"/>
                <a:gd name="T75" fmla="*/ 3512 h 16058"/>
                <a:gd name="T76" fmla="*/ 7177 w 16094"/>
                <a:gd name="T77" fmla="*/ 9768 h 16058"/>
                <a:gd name="T78" fmla="*/ 6475 w 16094"/>
                <a:gd name="T79" fmla="*/ 9029 h 16058"/>
                <a:gd name="T80" fmla="*/ 10683 w 16094"/>
                <a:gd name="T81" fmla="*/ 3831 h 16058"/>
                <a:gd name="T82" fmla="*/ 11597 w 16094"/>
                <a:gd name="T83" fmla="*/ 4487 h 16058"/>
                <a:gd name="T84" fmla="*/ 12178 w 16094"/>
                <a:gd name="T85" fmla="*/ 5258 h 16058"/>
                <a:gd name="T86" fmla="*/ 7882 w 16094"/>
                <a:gd name="T87" fmla="*/ 11105 h 16058"/>
                <a:gd name="T88" fmla="*/ 12576 w 16094"/>
                <a:gd name="T89" fmla="*/ 6482 h 16058"/>
                <a:gd name="T90" fmla="*/ 12439 w 16094"/>
                <a:gd name="T91" fmla="*/ 7635 h 16058"/>
                <a:gd name="T92" fmla="*/ 11948 w 16094"/>
                <a:gd name="T93" fmla="*/ 8406 h 16058"/>
                <a:gd name="T94" fmla="*/ 14463 w 16094"/>
                <a:gd name="T95" fmla="*/ 1003 h 16058"/>
                <a:gd name="T96" fmla="*/ 13190 w 16094"/>
                <a:gd name="T97" fmla="*/ 260 h 16058"/>
                <a:gd name="T98" fmla="*/ 11795 w 16094"/>
                <a:gd name="T99" fmla="*/ 0 h 16058"/>
                <a:gd name="T100" fmla="*/ 10660 w 16094"/>
                <a:gd name="T101" fmla="*/ 187 h 16058"/>
                <a:gd name="T102" fmla="*/ 9684 w 16094"/>
                <a:gd name="T103" fmla="*/ 727 h 16058"/>
                <a:gd name="T104" fmla="*/ 1704 w 16094"/>
                <a:gd name="T105" fmla="*/ 8728 h 16058"/>
                <a:gd name="T106" fmla="*/ 1279 w 16094"/>
                <a:gd name="T107" fmla="*/ 9454 h 16058"/>
                <a:gd name="T108" fmla="*/ 0 w 16094"/>
                <a:gd name="T109" fmla="*/ 14302 h 16058"/>
                <a:gd name="T110" fmla="*/ 402 w 16094"/>
                <a:gd name="T111" fmla="*/ 15419 h 16058"/>
                <a:gd name="T112" fmla="*/ 1407 w 16094"/>
                <a:gd name="T113" fmla="*/ 16022 h 16058"/>
                <a:gd name="T114" fmla="*/ 2275 w 16094"/>
                <a:gd name="T115" fmla="*/ 15980 h 16058"/>
                <a:gd name="T116" fmla="*/ 7227 w 16094"/>
                <a:gd name="T117" fmla="*/ 14541 h 16058"/>
                <a:gd name="T118" fmla="*/ 15901 w 16094"/>
                <a:gd name="T119" fmla="*/ 5421 h 16058"/>
                <a:gd name="T120" fmla="*/ 15857 w 16094"/>
                <a:gd name="T121" fmla="*/ 2953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94" h="16058">
                  <a:moveTo>
                    <a:pt x="14431" y="5907"/>
                  </a:moveTo>
                  <a:lnTo>
                    <a:pt x="13584" y="6759"/>
                  </a:lnTo>
                  <a:lnTo>
                    <a:pt x="13585" y="6717"/>
                  </a:lnTo>
                  <a:lnTo>
                    <a:pt x="13586" y="6675"/>
                  </a:lnTo>
                  <a:lnTo>
                    <a:pt x="13588" y="6633"/>
                  </a:lnTo>
                  <a:lnTo>
                    <a:pt x="13590" y="6591"/>
                  </a:lnTo>
                  <a:lnTo>
                    <a:pt x="13591" y="6549"/>
                  </a:lnTo>
                  <a:lnTo>
                    <a:pt x="13591" y="6507"/>
                  </a:lnTo>
                  <a:lnTo>
                    <a:pt x="13590" y="6464"/>
                  </a:lnTo>
                  <a:lnTo>
                    <a:pt x="13587" y="6420"/>
                  </a:lnTo>
                  <a:lnTo>
                    <a:pt x="13578" y="6330"/>
                  </a:lnTo>
                  <a:lnTo>
                    <a:pt x="13566" y="6240"/>
                  </a:lnTo>
                  <a:lnTo>
                    <a:pt x="13553" y="6148"/>
                  </a:lnTo>
                  <a:lnTo>
                    <a:pt x="13537" y="6059"/>
                  </a:lnTo>
                  <a:lnTo>
                    <a:pt x="13520" y="5969"/>
                  </a:lnTo>
                  <a:lnTo>
                    <a:pt x="13500" y="5879"/>
                  </a:lnTo>
                  <a:lnTo>
                    <a:pt x="13478" y="5790"/>
                  </a:lnTo>
                  <a:lnTo>
                    <a:pt x="13453" y="5702"/>
                  </a:lnTo>
                  <a:lnTo>
                    <a:pt x="13427" y="5613"/>
                  </a:lnTo>
                  <a:lnTo>
                    <a:pt x="13400" y="5525"/>
                  </a:lnTo>
                  <a:lnTo>
                    <a:pt x="13370" y="5439"/>
                  </a:lnTo>
                  <a:lnTo>
                    <a:pt x="13338" y="5351"/>
                  </a:lnTo>
                  <a:lnTo>
                    <a:pt x="13305" y="5265"/>
                  </a:lnTo>
                  <a:lnTo>
                    <a:pt x="13268" y="5180"/>
                  </a:lnTo>
                  <a:lnTo>
                    <a:pt x="13230" y="5094"/>
                  </a:lnTo>
                  <a:lnTo>
                    <a:pt x="13191" y="5010"/>
                  </a:lnTo>
                  <a:lnTo>
                    <a:pt x="13150" y="4927"/>
                  </a:lnTo>
                  <a:lnTo>
                    <a:pt x="13105" y="4843"/>
                  </a:lnTo>
                  <a:lnTo>
                    <a:pt x="13060" y="4761"/>
                  </a:lnTo>
                  <a:lnTo>
                    <a:pt x="13014" y="4680"/>
                  </a:lnTo>
                  <a:lnTo>
                    <a:pt x="12965" y="4600"/>
                  </a:lnTo>
                  <a:lnTo>
                    <a:pt x="12913" y="4520"/>
                  </a:lnTo>
                  <a:lnTo>
                    <a:pt x="12861" y="4441"/>
                  </a:lnTo>
                  <a:lnTo>
                    <a:pt x="12807" y="4364"/>
                  </a:lnTo>
                  <a:lnTo>
                    <a:pt x="12750" y="4286"/>
                  </a:lnTo>
                  <a:lnTo>
                    <a:pt x="12692" y="4210"/>
                  </a:lnTo>
                  <a:lnTo>
                    <a:pt x="12633" y="4136"/>
                  </a:lnTo>
                  <a:lnTo>
                    <a:pt x="12571" y="4062"/>
                  </a:lnTo>
                  <a:lnTo>
                    <a:pt x="12508" y="3989"/>
                  </a:lnTo>
                  <a:lnTo>
                    <a:pt x="12443" y="3917"/>
                  </a:lnTo>
                  <a:lnTo>
                    <a:pt x="12376" y="3847"/>
                  </a:lnTo>
                  <a:lnTo>
                    <a:pt x="12309" y="3778"/>
                  </a:lnTo>
                  <a:lnTo>
                    <a:pt x="12230" y="3701"/>
                  </a:lnTo>
                  <a:lnTo>
                    <a:pt x="12152" y="3628"/>
                  </a:lnTo>
                  <a:lnTo>
                    <a:pt x="12071" y="3557"/>
                  </a:lnTo>
                  <a:lnTo>
                    <a:pt x="11989" y="3487"/>
                  </a:lnTo>
                  <a:lnTo>
                    <a:pt x="11905" y="3419"/>
                  </a:lnTo>
                  <a:lnTo>
                    <a:pt x="11821" y="3354"/>
                  </a:lnTo>
                  <a:lnTo>
                    <a:pt x="11735" y="3292"/>
                  </a:lnTo>
                  <a:lnTo>
                    <a:pt x="11648" y="3231"/>
                  </a:lnTo>
                  <a:lnTo>
                    <a:pt x="11560" y="3172"/>
                  </a:lnTo>
                  <a:lnTo>
                    <a:pt x="11471" y="3116"/>
                  </a:lnTo>
                  <a:lnTo>
                    <a:pt x="11380" y="3062"/>
                  </a:lnTo>
                  <a:lnTo>
                    <a:pt x="11289" y="3010"/>
                  </a:lnTo>
                  <a:lnTo>
                    <a:pt x="11196" y="2961"/>
                  </a:lnTo>
                  <a:lnTo>
                    <a:pt x="11103" y="2914"/>
                  </a:lnTo>
                  <a:lnTo>
                    <a:pt x="11009" y="2868"/>
                  </a:lnTo>
                  <a:lnTo>
                    <a:pt x="10913" y="2826"/>
                  </a:lnTo>
                  <a:lnTo>
                    <a:pt x="10818" y="2786"/>
                  </a:lnTo>
                  <a:lnTo>
                    <a:pt x="10721" y="2749"/>
                  </a:lnTo>
                  <a:lnTo>
                    <a:pt x="10625" y="2714"/>
                  </a:lnTo>
                  <a:lnTo>
                    <a:pt x="10527" y="2681"/>
                  </a:lnTo>
                  <a:lnTo>
                    <a:pt x="10429" y="2651"/>
                  </a:lnTo>
                  <a:lnTo>
                    <a:pt x="10330" y="2622"/>
                  </a:lnTo>
                  <a:lnTo>
                    <a:pt x="10231" y="2597"/>
                  </a:lnTo>
                  <a:lnTo>
                    <a:pt x="10132" y="2574"/>
                  </a:lnTo>
                  <a:lnTo>
                    <a:pt x="10031" y="2554"/>
                  </a:lnTo>
                  <a:lnTo>
                    <a:pt x="9932" y="2537"/>
                  </a:lnTo>
                  <a:lnTo>
                    <a:pt x="9831" y="2522"/>
                  </a:lnTo>
                  <a:lnTo>
                    <a:pt x="9730" y="2510"/>
                  </a:lnTo>
                  <a:lnTo>
                    <a:pt x="9630" y="2500"/>
                  </a:lnTo>
                  <a:lnTo>
                    <a:pt x="9529" y="2493"/>
                  </a:lnTo>
                  <a:lnTo>
                    <a:pt x="9428" y="2489"/>
                  </a:lnTo>
                  <a:lnTo>
                    <a:pt x="9327" y="2487"/>
                  </a:lnTo>
                  <a:lnTo>
                    <a:pt x="10160" y="1649"/>
                  </a:lnTo>
                  <a:lnTo>
                    <a:pt x="10199" y="1611"/>
                  </a:lnTo>
                  <a:lnTo>
                    <a:pt x="10240" y="1574"/>
                  </a:lnTo>
                  <a:lnTo>
                    <a:pt x="10282" y="1538"/>
                  </a:lnTo>
                  <a:lnTo>
                    <a:pt x="10324" y="1502"/>
                  </a:lnTo>
                  <a:lnTo>
                    <a:pt x="10367" y="1468"/>
                  </a:lnTo>
                  <a:lnTo>
                    <a:pt x="10411" y="1435"/>
                  </a:lnTo>
                  <a:lnTo>
                    <a:pt x="10456" y="1404"/>
                  </a:lnTo>
                  <a:lnTo>
                    <a:pt x="10502" y="1373"/>
                  </a:lnTo>
                  <a:lnTo>
                    <a:pt x="10548" y="1344"/>
                  </a:lnTo>
                  <a:lnTo>
                    <a:pt x="10596" y="1316"/>
                  </a:lnTo>
                  <a:lnTo>
                    <a:pt x="10644" y="1289"/>
                  </a:lnTo>
                  <a:lnTo>
                    <a:pt x="10692" y="1263"/>
                  </a:lnTo>
                  <a:lnTo>
                    <a:pt x="10742" y="1237"/>
                  </a:lnTo>
                  <a:lnTo>
                    <a:pt x="10793" y="1214"/>
                  </a:lnTo>
                  <a:lnTo>
                    <a:pt x="10843" y="1192"/>
                  </a:lnTo>
                  <a:lnTo>
                    <a:pt x="10894" y="1171"/>
                  </a:lnTo>
                  <a:lnTo>
                    <a:pt x="10947" y="1151"/>
                  </a:lnTo>
                  <a:lnTo>
                    <a:pt x="11000" y="1132"/>
                  </a:lnTo>
                  <a:lnTo>
                    <a:pt x="11053" y="1115"/>
                  </a:lnTo>
                  <a:lnTo>
                    <a:pt x="11108" y="1099"/>
                  </a:lnTo>
                  <a:lnTo>
                    <a:pt x="11162" y="1084"/>
                  </a:lnTo>
                  <a:lnTo>
                    <a:pt x="11217" y="1070"/>
                  </a:lnTo>
                  <a:lnTo>
                    <a:pt x="11273" y="1058"/>
                  </a:lnTo>
                  <a:lnTo>
                    <a:pt x="11329" y="1046"/>
                  </a:lnTo>
                  <a:lnTo>
                    <a:pt x="11386" y="1037"/>
                  </a:lnTo>
                  <a:lnTo>
                    <a:pt x="11444" y="1028"/>
                  </a:lnTo>
                  <a:lnTo>
                    <a:pt x="11501" y="1021"/>
                  </a:lnTo>
                  <a:lnTo>
                    <a:pt x="11559" y="1015"/>
                  </a:lnTo>
                  <a:lnTo>
                    <a:pt x="11618" y="1010"/>
                  </a:lnTo>
                  <a:lnTo>
                    <a:pt x="11676" y="1007"/>
                  </a:lnTo>
                  <a:lnTo>
                    <a:pt x="11735" y="1005"/>
                  </a:lnTo>
                  <a:lnTo>
                    <a:pt x="11795" y="1004"/>
                  </a:lnTo>
                  <a:lnTo>
                    <a:pt x="11871" y="1005"/>
                  </a:lnTo>
                  <a:lnTo>
                    <a:pt x="11947" y="1008"/>
                  </a:lnTo>
                  <a:lnTo>
                    <a:pt x="12023" y="1014"/>
                  </a:lnTo>
                  <a:lnTo>
                    <a:pt x="12098" y="1021"/>
                  </a:lnTo>
                  <a:lnTo>
                    <a:pt x="12175" y="1030"/>
                  </a:lnTo>
                  <a:lnTo>
                    <a:pt x="12251" y="1042"/>
                  </a:lnTo>
                  <a:lnTo>
                    <a:pt x="12327" y="1055"/>
                  </a:lnTo>
                  <a:lnTo>
                    <a:pt x="12402" y="1071"/>
                  </a:lnTo>
                  <a:lnTo>
                    <a:pt x="12478" y="1088"/>
                  </a:lnTo>
                  <a:lnTo>
                    <a:pt x="12553" y="1108"/>
                  </a:lnTo>
                  <a:lnTo>
                    <a:pt x="12629" y="1129"/>
                  </a:lnTo>
                  <a:lnTo>
                    <a:pt x="12703" y="1153"/>
                  </a:lnTo>
                  <a:lnTo>
                    <a:pt x="12777" y="1178"/>
                  </a:lnTo>
                  <a:lnTo>
                    <a:pt x="12852" y="1205"/>
                  </a:lnTo>
                  <a:lnTo>
                    <a:pt x="12925" y="1234"/>
                  </a:lnTo>
                  <a:lnTo>
                    <a:pt x="12999" y="1266"/>
                  </a:lnTo>
                  <a:lnTo>
                    <a:pt x="13071" y="1299"/>
                  </a:lnTo>
                  <a:lnTo>
                    <a:pt x="13144" y="1334"/>
                  </a:lnTo>
                  <a:lnTo>
                    <a:pt x="13215" y="1370"/>
                  </a:lnTo>
                  <a:lnTo>
                    <a:pt x="13285" y="1408"/>
                  </a:lnTo>
                  <a:lnTo>
                    <a:pt x="13356" y="1448"/>
                  </a:lnTo>
                  <a:lnTo>
                    <a:pt x="13425" y="1490"/>
                  </a:lnTo>
                  <a:lnTo>
                    <a:pt x="13495" y="1535"/>
                  </a:lnTo>
                  <a:lnTo>
                    <a:pt x="13562" y="1580"/>
                  </a:lnTo>
                  <a:lnTo>
                    <a:pt x="13629" y="1627"/>
                  </a:lnTo>
                  <a:lnTo>
                    <a:pt x="13696" y="1676"/>
                  </a:lnTo>
                  <a:lnTo>
                    <a:pt x="13761" y="1727"/>
                  </a:lnTo>
                  <a:lnTo>
                    <a:pt x="13827" y="1779"/>
                  </a:lnTo>
                  <a:lnTo>
                    <a:pt x="13890" y="1834"/>
                  </a:lnTo>
                  <a:lnTo>
                    <a:pt x="13952" y="1889"/>
                  </a:lnTo>
                  <a:lnTo>
                    <a:pt x="14014" y="1946"/>
                  </a:lnTo>
                  <a:lnTo>
                    <a:pt x="14075" y="2005"/>
                  </a:lnTo>
                  <a:lnTo>
                    <a:pt x="14130" y="2061"/>
                  </a:lnTo>
                  <a:lnTo>
                    <a:pt x="14185" y="2119"/>
                  </a:lnTo>
                  <a:lnTo>
                    <a:pt x="14237" y="2177"/>
                  </a:lnTo>
                  <a:lnTo>
                    <a:pt x="14288" y="2235"/>
                  </a:lnTo>
                  <a:lnTo>
                    <a:pt x="14338" y="2295"/>
                  </a:lnTo>
                  <a:lnTo>
                    <a:pt x="14386" y="2356"/>
                  </a:lnTo>
                  <a:lnTo>
                    <a:pt x="14433" y="2417"/>
                  </a:lnTo>
                  <a:lnTo>
                    <a:pt x="14478" y="2478"/>
                  </a:lnTo>
                  <a:lnTo>
                    <a:pt x="14522" y="2540"/>
                  </a:lnTo>
                  <a:lnTo>
                    <a:pt x="14564" y="2603"/>
                  </a:lnTo>
                  <a:lnTo>
                    <a:pt x="14605" y="2667"/>
                  </a:lnTo>
                  <a:lnTo>
                    <a:pt x="14644" y="2731"/>
                  </a:lnTo>
                  <a:lnTo>
                    <a:pt x="14682" y="2796"/>
                  </a:lnTo>
                  <a:lnTo>
                    <a:pt x="14718" y="2861"/>
                  </a:lnTo>
                  <a:lnTo>
                    <a:pt x="14752" y="2927"/>
                  </a:lnTo>
                  <a:lnTo>
                    <a:pt x="14785" y="2993"/>
                  </a:lnTo>
                  <a:lnTo>
                    <a:pt x="14816" y="3060"/>
                  </a:lnTo>
                  <a:lnTo>
                    <a:pt x="14846" y="3126"/>
                  </a:lnTo>
                  <a:lnTo>
                    <a:pt x="14874" y="3195"/>
                  </a:lnTo>
                  <a:lnTo>
                    <a:pt x="14900" y="3262"/>
                  </a:lnTo>
                  <a:lnTo>
                    <a:pt x="14925" y="3330"/>
                  </a:lnTo>
                  <a:lnTo>
                    <a:pt x="14948" y="3398"/>
                  </a:lnTo>
                  <a:lnTo>
                    <a:pt x="14969" y="3468"/>
                  </a:lnTo>
                  <a:lnTo>
                    <a:pt x="14988" y="3537"/>
                  </a:lnTo>
                  <a:lnTo>
                    <a:pt x="15007" y="3606"/>
                  </a:lnTo>
                  <a:lnTo>
                    <a:pt x="15023" y="3675"/>
                  </a:lnTo>
                  <a:lnTo>
                    <a:pt x="15038" y="3746"/>
                  </a:lnTo>
                  <a:lnTo>
                    <a:pt x="15050" y="3816"/>
                  </a:lnTo>
                  <a:lnTo>
                    <a:pt x="15061" y="3885"/>
                  </a:lnTo>
                  <a:lnTo>
                    <a:pt x="15070" y="3955"/>
                  </a:lnTo>
                  <a:lnTo>
                    <a:pt x="15078" y="4026"/>
                  </a:lnTo>
                  <a:lnTo>
                    <a:pt x="15084" y="4097"/>
                  </a:lnTo>
                  <a:lnTo>
                    <a:pt x="15087" y="4162"/>
                  </a:lnTo>
                  <a:lnTo>
                    <a:pt x="15089" y="4227"/>
                  </a:lnTo>
                  <a:lnTo>
                    <a:pt x="15089" y="4292"/>
                  </a:lnTo>
                  <a:lnTo>
                    <a:pt x="15088" y="4357"/>
                  </a:lnTo>
                  <a:lnTo>
                    <a:pt x="15085" y="4420"/>
                  </a:lnTo>
                  <a:lnTo>
                    <a:pt x="15081" y="4484"/>
                  </a:lnTo>
                  <a:lnTo>
                    <a:pt x="15075" y="4546"/>
                  </a:lnTo>
                  <a:lnTo>
                    <a:pt x="15067" y="4610"/>
                  </a:lnTo>
                  <a:lnTo>
                    <a:pt x="15058" y="4672"/>
                  </a:lnTo>
                  <a:lnTo>
                    <a:pt x="15048" y="4733"/>
                  </a:lnTo>
                  <a:lnTo>
                    <a:pt x="15035" y="4794"/>
                  </a:lnTo>
                  <a:lnTo>
                    <a:pt x="15022" y="4855"/>
                  </a:lnTo>
                  <a:lnTo>
                    <a:pt x="15006" y="4914"/>
                  </a:lnTo>
                  <a:lnTo>
                    <a:pt x="14989" y="4973"/>
                  </a:lnTo>
                  <a:lnTo>
                    <a:pt x="14970" y="5032"/>
                  </a:lnTo>
                  <a:lnTo>
                    <a:pt x="14950" y="5089"/>
                  </a:lnTo>
                  <a:lnTo>
                    <a:pt x="14929" y="5147"/>
                  </a:lnTo>
                  <a:lnTo>
                    <a:pt x="14906" y="5203"/>
                  </a:lnTo>
                  <a:lnTo>
                    <a:pt x="14882" y="5259"/>
                  </a:lnTo>
                  <a:lnTo>
                    <a:pt x="14856" y="5314"/>
                  </a:lnTo>
                  <a:lnTo>
                    <a:pt x="14829" y="5368"/>
                  </a:lnTo>
                  <a:lnTo>
                    <a:pt x="14799" y="5422"/>
                  </a:lnTo>
                  <a:lnTo>
                    <a:pt x="14769" y="5474"/>
                  </a:lnTo>
                  <a:lnTo>
                    <a:pt x="14737" y="5526"/>
                  </a:lnTo>
                  <a:lnTo>
                    <a:pt x="14704" y="5577"/>
                  </a:lnTo>
                  <a:lnTo>
                    <a:pt x="14670" y="5627"/>
                  </a:lnTo>
                  <a:lnTo>
                    <a:pt x="14633" y="5675"/>
                  </a:lnTo>
                  <a:lnTo>
                    <a:pt x="14595" y="5724"/>
                  </a:lnTo>
                  <a:lnTo>
                    <a:pt x="14557" y="5772"/>
                  </a:lnTo>
                  <a:lnTo>
                    <a:pt x="14516" y="5818"/>
                  </a:lnTo>
                  <a:lnTo>
                    <a:pt x="14474" y="5863"/>
                  </a:lnTo>
                  <a:lnTo>
                    <a:pt x="14431" y="5907"/>
                  </a:lnTo>
                  <a:close/>
                  <a:moveTo>
                    <a:pt x="4463" y="14370"/>
                  </a:moveTo>
                  <a:lnTo>
                    <a:pt x="4461" y="14307"/>
                  </a:lnTo>
                  <a:lnTo>
                    <a:pt x="4458" y="14243"/>
                  </a:lnTo>
                  <a:lnTo>
                    <a:pt x="4453" y="14180"/>
                  </a:lnTo>
                  <a:lnTo>
                    <a:pt x="4446" y="14117"/>
                  </a:lnTo>
                  <a:lnTo>
                    <a:pt x="4438" y="14053"/>
                  </a:lnTo>
                  <a:lnTo>
                    <a:pt x="4429" y="13990"/>
                  </a:lnTo>
                  <a:lnTo>
                    <a:pt x="4417" y="13926"/>
                  </a:lnTo>
                  <a:lnTo>
                    <a:pt x="4405" y="13863"/>
                  </a:lnTo>
                  <a:lnTo>
                    <a:pt x="4391" y="13800"/>
                  </a:lnTo>
                  <a:lnTo>
                    <a:pt x="4375" y="13737"/>
                  </a:lnTo>
                  <a:lnTo>
                    <a:pt x="4357" y="13673"/>
                  </a:lnTo>
                  <a:lnTo>
                    <a:pt x="4338" y="13610"/>
                  </a:lnTo>
                  <a:lnTo>
                    <a:pt x="4317" y="13548"/>
                  </a:lnTo>
                  <a:lnTo>
                    <a:pt x="4295" y="13486"/>
                  </a:lnTo>
                  <a:lnTo>
                    <a:pt x="4271" y="13423"/>
                  </a:lnTo>
                  <a:lnTo>
                    <a:pt x="4246" y="13362"/>
                  </a:lnTo>
                  <a:lnTo>
                    <a:pt x="4219" y="13300"/>
                  </a:lnTo>
                  <a:lnTo>
                    <a:pt x="4191" y="13240"/>
                  </a:lnTo>
                  <a:lnTo>
                    <a:pt x="4161" y="13179"/>
                  </a:lnTo>
                  <a:lnTo>
                    <a:pt x="4128" y="13119"/>
                  </a:lnTo>
                  <a:lnTo>
                    <a:pt x="4095" y="13059"/>
                  </a:lnTo>
                  <a:lnTo>
                    <a:pt x="4060" y="13000"/>
                  </a:lnTo>
                  <a:lnTo>
                    <a:pt x="4024" y="12942"/>
                  </a:lnTo>
                  <a:lnTo>
                    <a:pt x="3986" y="12884"/>
                  </a:lnTo>
                  <a:lnTo>
                    <a:pt x="3946" y="12826"/>
                  </a:lnTo>
                  <a:lnTo>
                    <a:pt x="3905" y="12769"/>
                  </a:lnTo>
                  <a:lnTo>
                    <a:pt x="3862" y="12714"/>
                  </a:lnTo>
                  <a:lnTo>
                    <a:pt x="3818" y="12658"/>
                  </a:lnTo>
                  <a:lnTo>
                    <a:pt x="3771" y="12604"/>
                  </a:lnTo>
                  <a:lnTo>
                    <a:pt x="3723" y="12549"/>
                  </a:lnTo>
                  <a:lnTo>
                    <a:pt x="3674" y="12497"/>
                  </a:lnTo>
                  <a:lnTo>
                    <a:pt x="3622" y="12445"/>
                  </a:lnTo>
                  <a:lnTo>
                    <a:pt x="3573" y="12396"/>
                  </a:lnTo>
                  <a:lnTo>
                    <a:pt x="3522" y="12349"/>
                  </a:lnTo>
                  <a:lnTo>
                    <a:pt x="3470" y="12303"/>
                  </a:lnTo>
                  <a:lnTo>
                    <a:pt x="3418" y="12258"/>
                  </a:lnTo>
                  <a:lnTo>
                    <a:pt x="3366" y="12215"/>
                  </a:lnTo>
                  <a:lnTo>
                    <a:pt x="3312" y="12174"/>
                  </a:lnTo>
                  <a:lnTo>
                    <a:pt x="3257" y="12133"/>
                  </a:lnTo>
                  <a:lnTo>
                    <a:pt x="3202" y="12094"/>
                  </a:lnTo>
                  <a:lnTo>
                    <a:pt x="3146" y="12057"/>
                  </a:lnTo>
                  <a:lnTo>
                    <a:pt x="3088" y="12020"/>
                  </a:lnTo>
                  <a:lnTo>
                    <a:pt x="3031" y="11985"/>
                  </a:lnTo>
                  <a:lnTo>
                    <a:pt x="2974" y="11952"/>
                  </a:lnTo>
                  <a:lnTo>
                    <a:pt x="2914" y="11920"/>
                  </a:lnTo>
                  <a:lnTo>
                    <a:pt x="2855" y="11889"/>
                  </a:lnTo>
                  <a:lnTo>
                    <a:pt x="2796" y="11860"/>
                  </a:lnTo>
                  <a:lnTo>
                    <a:pt x="2735" y="11832"/>
                  </a:lnTo>
                  <a:lnTo>
                    <a:pt x="2675" y="11806"/>
                  </a:lnTo>
                  <a:lnTo>
                    <a:pt x="2613" y="11781"/>
                  </a:lnTo>
                  <a:lnTo>
                    <a:pt x="2552" y="11757"/>
                  </a:lnTo>
                  <a:lnTo>
                    <a:pt x="2490" y="11735"/>
                  </a:lnTo>
                  <a:lnTo>
                    <a:pt x="2427" y="11715"/>
                  </a:lnTo>
                  <a:lnTo>
                    <a:pt x="2365" y="11696"/>
                  </a:lnTo>
                  <a:lnTo>
                    <a:pt x="2303" y="11679"/>
                  </a:lnTo>
                  <a:lnTo>
                    <a:pt x="2239" y="11663"/>
                  </a:lnTo>
                  <a:lnTo>
                    <a:pt x="2176" y="11648"/>
                  </a:lnTo>
                  <a:lnTo>
                    <a:pt x="2112" y="11636"/>
                  </a:lnTo>
                  <a:lnTo>
                    <a:pt x="2048" y="11625"/>
                  </a:lnTo>
                  <a:lnTo>
                    <a:pt x="1985" y="11615"/>
                  </a:lnTo>
                  <a:lnTo>
                    <a:pt x="1920" y="11607"/>
                  </a:lnTo>
                  <a:lnTo>
                    <a:pt x="1857" y="11600"/>
                  </a:lnTo>
                  <a:lnTo>
                    <a:pt x="1793" y="11595"/>
                  </a:lnTo>
                  <a:lnTo>
                    <a:pt x="1728" y="11592"/>
                  </a:lnTo>
                  <a:lnTo>
                    <a:pt x="2229" y="9781"/>
                  </a:lnTo>
                  <a:lnTo>
                    <a:pt x="2236" y="9759"/>
                  </a:lnTo>
                  <a:lnTo>
                    <a:pt x="2244" y="9736"/>
                  </a:lnTo>
                  <a:lnTo>
                    <a:pt x="2253" y="9714"/>
                  </a:lnTo>
                  <a:lnTo>
                    <a:pt x="2263" y="9692"/>
                  </a:lnTo>
                  <a:lnTo>
                    <a:pt x="2273" y="9670"/>
                  </a:lnTo>
                  <a:lnTo>
                    <a:pt x="2284" y="9648"/>
                  </a:lnTo>
                  <a:lnTo>
                    <a:pt x="2296" y="9626"/>
                  </a:lnTo>
                  <a:lnTo>
                    <a:pt x="2308" y="9604"/>
                  </a:lnTo>
                  <a:lnTo>
                    <a:pt x="2321" y="9583"/>
                  </a:lnTo>
                  <a:lnTo>
                    <a:pt x="2335" y="9561"/>
                  </a:lnTo>
                  <a:lnTo>
                    <a:pt x="2349" y="9539"/>
                  </a:lnTo>
                  <a:lnTo>
                    <a:pt x="2363" y="9518"/>
                  </a:lnTo>
                  <a:lnTo>
                    <a:pt x="2378" y="9498"/>
                  </a:lnTo>
                  <a:lnTo>
                    <a:pt x="2393" y="9478"/>
                  </a:lnTo>
                  <a:lnTo>
                    <a:pt x="2409" y="9458"/>
                  </a:lnTo>
                  <a:lnTo>
                    <a:pt x="2426" y="9438"/>
                  </a:lnTo>
                  <a:lnTo>
                    <a:pt x="2522" y="9374"/>
                  </a:lnTo>
                  <a:lnTo>
                    <a:pt x="2621" y="9314"/>
                  </a:lnTo>
                  <a:lnTo>
                    <a:pt x="2723" y="9260"/>
                  </a:lnTo>
                  <a:lnTo>
                    <a:pt x="2828" y="9211"/>
                  </a:lnTo>
                  <a:lnTo>
                    <a:pt x="2934" y="9169"/>
                  </a:lnTo>
                  <a:lnTo>
                    <a:pt x="3044" y="9131"/>
                  </a:lnTo>
                  <a:lnTo>
                    <a:pt x="3156" y="9099"/>
                  </a:lnTo>
                  <a:lnTo>
                    <a:pt x="3268" y="9072"/>
                  </a:lnTo>
                  <a:lnTo>
                    <a:pt x="3383" y="9051"/>
                  </a:lnTo>
                  <a:lnTo>
                    <a:pt x="3500" y="9034"/>
                  </a:lnTo>
                  <a:lnTo>
                    <a:pt x="3617" y="9024"/>
                  </a:lnTo>
                  <a:lnTo>
                    <a:pt x="3736" y="9018"/>
                  </a:lnTo>
                  <a:lnTo>
                    <a:pt x="3857" y="9018"/>
                  </a:lnTo>
                  <a:lnTo>
                    <a:pt x="3976" y="9023"/>
                  </a:lnTo>
                  <a:lnTo>
                    <a:pt x="4098" y="9033"/>
                  </a:lnTo>
                  <a:lnTo>
                    <a:pt x="4220" y="9049"/>
                  </a:lnTo>
                  <a:lnTo>
                    <a:pt x="4342" y="9070"/>
                  </a:lnTo>
                  <a:lnTo>
                    <a:pt x="4463" y="9096"/>
                  </a:lnTo>
                  <a:lnTo>
                    <a:pt x="4584" y="9127"/>
                  </a:lnTo>
                  <a:lnTo>
                    <a:pt x="4706" y="9164"/>
                  </a:lnTo>
                  <a:lnTo>
                    <a:pt x="4826" y="9206"/>
                  </a:lnTo>
                  <a:lnTo>
                    <a:pt x="4946" y="9252"/>
                  </a:lnTo>
                  <a:lnTo>
                    <a:pt x="5065" y="9305"/>
                  </a:lnTo>
                  <a:lnTo>
                    <a:pt x="5184" y="9363"/>
                  </a:lnTo>
                  <a:lnTo>
                    <a:pt x="5300" y="9425"/>
                  </a:lnTo>
                  <a:lnTo>
                    <a:pt x="5415" y="9493"/>
                  </a:lnTo>
                  <a:lnTo>
                    <a:pt x="5529" y="9566"/>
                  </a:lnTo>
                  <a:lnTo>
                    <a:pt x="5640" y="9644"/>
                  </a:lnTo>
                  <a:lnTo>
                    <a:pt x="5750" y="9727"/>
                  </a:lnTo>
                  <a:lnTo>
                    <a:pt x="5857" y="9815"/>
                  </a:lnTo>
                  <a:lnTo>
                    <a:pt x="5962" y="9909"/>
                  </a:lnTo>
                  <a:lnTo>
                    <a:pt x="6065" y="10007"/>
                  </a:lnTo>
                  <a:lnTo>
                    <a:pt x="6168" y="10115"/>
                  </a:lnTo>
                  <a:lnTo>
                    <a:pt x="6267" y="10226"/>
                  </a:lnTo>
                  <a:lnTo>
                    <a:pt x="6360" y="10339"/>
                  </a:lnTo>
                  <a:lnTo>
                    <a:pt x="6447" y="10456"/>
                  </a:lnTo>
                  <a:lnTo>
                    <a:pt x="6529" y="10574"/>
                  </a:lnTo>
                  <a:lnTo>
                    <a:pt x="6604" y="10695"/>
                  </a:lnTo>
                  <a:lnTo>
                    <a:pt x="6673" y="10816"/>
                  </a:lnTo>
                  <a:lnTo>
                    <a:pt x="6738" y="10941"/>
                  </a:lnTo>
                  <a:lnTo>
                    <a:pt x="6796" y="11065"/>
                  </a:lnTo>
                  <a:lnTo>
                    <a:pt x="6848" y="11191"/>
                  </a:lnTo>
                  <a:lnTo>
                    <a:pt x="6895" y="11318"/>
                  </a:lnTo>
                  <a:lnTo>
                    <a:pt x="6936" y="11446"/>
                  </a:lnTo>
                  <a:lnTo>
                    <a:pt x="6971" y="11574"/>
                  </a:lnTo>
                  <a:lnTo>
                    <a:pt x="7000" y="11702"/>
                  </a:lnTo>
                  <a:lnTo>
                    <a:pt x="7023" y="11831"/>
                  </a:lnTo>
                  <a:lnTo>
                    <a:pt x="7041" y="11959"/>
                  </a:lnTo>
                  <a:lnTo>
                    <a:pt x="7052" y="12087"/>
                  </a:lnTo>
                  <a:lnTo>
                    <a:pt x="7058" y="12214"/>
                  </a:lnTo>
                  <a:lnTo>
                    <a:pt x="7057" y="12341"/>
                  </a:lnTo>
                  <a:lnTo>
                    <a:pt x="7051" y="12466"/>
                  </a:lnTo>
                  <a:lnTo>
                    <a:pt x="7039" y="12589"/>
                  </a:lnTo>
                  <a:lnTo>
                    <a:pt x="7019" y="12712"/>
                  </a:lnTo>
                  <a:lnTo>
                    <a:pt x="6995" y="12832"/>
                  </a:lnTo>
                  <a:lnTo>
                    <a:pt x="6965" y="12952"/>
                  </a:lnTo>
                  <a:lnTo>
                    <a:pt x="6929" y="13068"/>
                  </a:lnTo>
                  <a:lnTo>
                    <a:pt x="6886" y="13183"/>
                  </a:lnTo>
                  <a:lnTo>
                    <a:pt x="6837" y="13294"/>
                  </a:lnTo>
                  <a:lnTo>
                    <a:pt x="6783" y="13402"/>
                  </a:lnTo>
                  <a:lnTo>
                    <a:pt x="6722" y="13508"/>
                  </a:lnTo>
                  <a:lnTo>
                    <a:pt x="6655" y="13610"/>
                  </a:lnTo>
                  <a:lnTo>
                    <a:pt x="6582" y="13710"/>
                  </a:lnTo>
                  <a:lnTo>
                    <a:pt x="6502" y="13805"/>
                  </a:lnTo>
                  <a:lnTo>
                    <a:pt x="6481" y="13816"/>
                  </a:lnTo>
                  <a:lnTo>
                    <a:pt x="6459" y="13827"/>
                  </a:lnTo>
                  <a:lnTo>
                    <a:pt x="6437" y="13838"/>
                  </a:lnTo>
                  <a:lnTo>
                    <a:pt x="6415" y="13848"/>
                  </a:lnTo>
                  <a:lnTo>
                    <a:pt x="6392" y="13858"/>
                  </a:lnTo>
                  <a:lnTo>
                    <a:pt x="6369" y="13867"/>
                  </a:lnTo>
                  <a:lnTo>
                    <a:pt x="6345" y="13876"/>
                  </a:lnTo>
                  <a:lnTo>
                    <a:pt x="6322" y="13884"/>
                  </a:lnTo>
                  <a:lnTo>
                    <a:pt x="4463" y="14370"/>
                  </a:lnTo>
                  <a:close/>
                  <a:moveTo>
                    <a:pt x="2096" y="14991"/>
                  </a:moveTo>
                  <a:lnTo>
                    <a:pt x="2070" y="14997"/>
                  </a:lnTo>
                  <a:lnTo>
                    <a:pt x="2036" y="15005"/>
                  </a:lnTo>
                  <a:lnTo>
                    <a:pt x="1995" y="15014"/>
                  </a:lnTo>
                  <a:lnTo>
                    <a:pt x="1949" y="15024"/>
                  </a:lnTo>
                  <a:lnTo>
                    <a:pt x="1899" y="15034"/>
                  </a:lnTo>
                  <a:lnTo>
                    <a:pt x="1849" y="15043"/>
                  </a:lnTo>
                  <a:lnTo>
                    <a:pt x="1825" y="15046"/>
                  </a:lnTo>
                  <a:lnTo>
                    <a:pt x="1801" y="15050"/>
                  </a:lnTo>
                  <a:lnTo>
                    <a:pt x="1777" y="15052"/>
                  </a:lnTo>
                  <a:lnTo>
                    <a:pt x="1755" y="15054"/>
                  </a:lnTo>
                  <a:lnTo>
                    <a:pt x="1716" y="15053"/>
                  </a:lnTo>
                  <a:lnTo>
                    <a:pt x="1679" y="15049"/>
                  </a:lnTo>
                  <a:lnTo>
                    <a:pt x="1641" y="15044"/>
                  </a:lnTo>
                  <a:lnTo>
                    <a:pt x="1604" y="15037"/>
                  </a:lnTo>
                  <a:lnTo>
                    <a:pt x="1568" y="15029"/>
                  </a:lnTo>
                  <a:lnTo>
                    <a:pt x="1532" y="15018"/>
                  </a:lnTo>
                  <a:lnTo>
                    <a:pt x="1498" y="15006"/>
                  </a:lnTo>
                  <a:lnTo>
                    <a:pt x="1464" y="14993"/>
                  </a:lnTo>
                  <a:lnTo>
                    <a:pt x="1430" y="14978"/>
                  </a:lnTo>
                  <a:lnTo>
                    <a:pt x="1398" y="14961"/>
                  </a:lnTo>
                  <a:lnTo>
                    <a:pt x="1367" y="14943"/>
                  </a:lnTo>
                  <a:lnTo>
                    <a:pt x="1336" y="14923"/>
                  </a:lnTo>
                  <a:lnTo>
                    <a:pt x="1307" y="14902"/>
                  </a:lnTo>
                  <a:lnTo>
                    <a:pt x="1279" y="14880"/>
                  </a:lnTo>
                  <a:lnTo>
                    <a:pt x="1251" y="14856"/>
                  </a:lnTo>
                  <a:lnTo>
                    <a:pt x="1225" y="14832"/>
                  </a:lnTo>
                  <a:lnTo>
                    <a:pt x="1201" y="14804"/>
                  </a:lnTo>
                  <a:lnTo>
                    <a:pt x="1177" y="14777"/>
                  </a:lnTo>
                  <a:lnTo>
                    <a:pt x="1155" y="14749"/>
                  </a:lnTo>
                  <a:lnTo>
                    <a:pt x="1134" y="14720"/>
                  </a:lnTo>
                  <a:lnTo>
                    <a:pt x="1115" y="14689"/>
                  </a:lnTo>
                  <a:lnTo>
                    <a:pt x="1096" y="14658"/>
                  </a:lnTo>
                  <a:lnTo>
                    <a:pt x="1080" y="14626"/>
                  </a:lnTo>
                  <a:lnTo>
                    <a:pt x="1065" y="14593"/>
                  </a:lnTo>
                  <a:lnTo>
                    <a:pt x="1051" y="14559"/>
                  </a:lnTo>
                  <a:lnTo>
                    <a:pt x="1040" y="14524"/>
                  </a:lnTo>
                  <a:lnTo>
                    <a:pt x="1030" y="14488"/>
                  </a:lnTo>
                  <a:lnTo>
                    <a:pt x="1021" y="14452"/>
                  </a:lnTo>
                  <a:lnTo>
                    <a:pt x="1015" y="14415"/>
                  </a:lnTo>
                  <a:lnTo>
                    <a:pt x="1010" y="14378"/>
                  </a:lnTo>
                  <a:lnTo>
                    <a:pt x="1007" y="14340"/>
                  </a:lnTo>
                  <a:lnTo>
                    <a:pt x="1006" y="14302"/>
                  </a:lnTo>
                  <a:lnTo>
                    <a:pt x="1009" y="14268"/>
                  </a:lnTo>
                  <a:lnTo>
                    <a:pt x="1015" y="14229"/>
                  </a:lnTo>
                  <a:lnTo>
                    <a:pt x="1022" y="14189"/>
                  </a:lnTo>
                  <a:lnTo>
                    <a:pt x="1029" y="14149"/>
                  </a:lnTo>
                  <a:lnTo>
                    <a:pt x="1037" y="14110"/>
                  </a:lnTo>
                  <a:lnTo>
                    <a:pt x="1045" y="14074"/>
                  </a:lnTo>
                  <a:lnTo>
                    <a:pt x="1051" y="14043"/>
                  </a:lnTo>
                  <a:lnTo>
                    <a:pt x="1056" y="14020"/>
                  </a:lnTo>
                  <a:lnTo>
                    <a:pt x="1586" y="12106"/>
                  </a:lnTo>
                  <a:lnTo>
                    <a:pt x="1641" y="12105"/>
                  </a:lnTo>
                  <a:lnTo>
                    <a:pt x="1695" y="12105"/>
                  </a:lnTo>
                  <a:lnTo>
                    <a:pt x="1749" y="12107"/>
                  </a:lnTo>
                  <a:lnTo>
                    <a:pt x="1804" y="12111"/>
                  </a:lnTo>
                  <a:lnTo>
                    <a:pt x="1858" y="12116"/>
                  </a:lnTo>
                  <a:lnTo>
                    <a:pt x="1913" y="12122"/>
                  </a:lnTo>
                  <a:lnTo>
                    <a:pt x="1968" y="12130"/>
                  </a:lnTo>
                  <a:lnTo>
                    <a:pt x="2023" y="12139"/>
                  </a:lnTo>
                  <a:lnTo>
                    <a:pt x="2077" y="12149"/>
                  </a:lnTo>
                  <a:lnTo>
                    <a:pt x="2133" y="12161"/>
                  </a:lnTo>
                  <a:lnTo>
                    <a:pt x="2187" y="12175"/>
                  </a:lnTo>
                  <a:lnTo>
                    <a:pt x="2242" y="12190"/>
                  </a:lnTo>
                  <a:lnTo>
                    <a:pt x="2297" y="12206"/>
                  </a:lnTo>
                  <a:lnTo>
                    <a:pt x="2351" y="12224"/>
                  </a:lnTo>
                  <a:lnTo>
                    <a:pt x="2405" y="12243"/>
                  </a:lnTo>
                  <a:lnTo>
                    <a:pt x="2460" y="12264"/>
                  </a:lnTo>
                  <a:lnTo>
                    <a:pt x="2513" y="12286"/>
                  </a:lnTo>
                  <a:lnTo>
                    <a:pt x="2566" y="12309"/>
                  </a:lnTo>
                  <a:lnTo>
                    <a:pt x="2619" y="12335"/>
                  </a:lnTo>
                  <a:lnTo>
                    <a:pt x="2673" y="12362"/>
                  </a:lnTo>
                  <a:lnTo>
                    <a:pt x="2725" y="12390"/>
                  </a:lnTo>
                  <a:lnTo>
                    <a:pt x="2776" y="12420"/>
                  </a:lnTo>
                  <a:lnTo>
                    <a:pt x="2829" y="12451"/>
                  </a:lnTo>
                  <a:lnTo>
                    <a:pt x="2879" y="12483"/>
                  </a:lnTo>
                  <a:lnTo>
                    <a:pt x="2930" y="12517"/>
                  </a:lnTo>
                  <a:lnTo>
                    <a:pt x="2980" y="12553"/>
                  </a:lnTo>
                  <a:lnTo>
                    <a:pt x="3029" y="12590"/>
                  </a:lnTo>
                  <a:lnTo>
                    <a:pt x="3078" y="12629"/>
                  </a:lnTo>
                  <a:lnTo>
                    <a:pt x="3126" y="12669"/>
                  </a:lnTo>
                  <a:lnTo>
                    <a:pt x="3174" y="12711"/>
                  </a:lnTo>
                  <a:lnTo>
                    <a:pt x="3220" y="12754"/>
                  </a:lnTo>
                  <a:lnTo>
                    <a:pt x="3266" y="12799"/>
                  </a:lnTo>
                  <a:lnTo>
                    <a:pt x="3312" y="12845"/>
                  </a:lnTo>
                  <a:lnTo>
                    <a:pt x="3356" y="12893"/>
                  </a:lnTo>
                  <a:lnTo>
                    <a:pt x="3398" y="12941"/>
                  </a:lnTo>
                  <a:lnTo>
                    <a:pt x="3439" y="12990"/>
                  </a:lnTo>
                  <a:lnTo>
                    <a:pt x="3479" y="13039"/>
                  </a:lnTo>
                  <a:lnTo>
                    <a:pt x="3517" y="13089"/>
                  </a:lnTo>
                  <a:lnTo>
                    <a:pt x="3553" y="13139"/>
                  </a:lnTo>
                  <a:lnTo>
                    <a:pt x="3588" y="13191"/>
                  </a:lnTo>
                  <a:lnTo>
                    <a:pt x="3621" y="13243"/>
                  </a:lnTo>
                  <a:lnTo>
                    <a:pt x="3653" y="13295"/>
                  </a:lnTo>
                  <a:lnTo>
                    <a:pt x="3683" y="13348"/>
                  </a:lnTo>
                  <a:lnTo>
                    <a:pt x="3712" y="13401"/>
                  </a:lnTo>
                  <a:lnTo>
                    <a:pt x="3739" y="13455"/>
                  </a:lnTo>
                  <a:lnTo>
                    <a:pt x="3765" y="13509"/>
                  </a:lnTo>
                  <a:lnTo>
                    <a:pt x="3788" y="13563"/>
                  </a:lnTo>
                  <a:lnTo>
                    <a:pt x="3811" y="13617"/>
                  </a:lnTo>
                  <a:lnTo>
                    <a:pt x="3833" y="13671"/>
                  </a:lnTo>
                  <a:lnTo>
                    <a:pt x="3852" y="13727"/>
                  </a:lnTo>
                  <a:lnTo>
                    <a:pt x="3870" y="13782"/>
                  </a:lnTo>
                  <a:lnTo>
                    <a:pt x="3887" y="13837"/>
                  </a:lnTo>
                  <a:lnTo>
                    <a:pt x="3902" y="13892"/>
                  </a:lnTo>
                  <a:lnTo>
                    <a:pt x="3915" y="13948"/>
                  </a:lnTo>
                  <a:lnTo>
                    <a:pt x="3927" y="14004"/>
                  </a:lnTo>
                  <a:lnTo>
                    <a:pt x="3938" y="14060"/>
                  </a:lnTo>
                  <a:lnTo>
                    <a:pt x="3946" y="14115"/>
                  </a:lnTo>
                  <a:lnTo>
                    <a:pt x="3954" y="14170"/>
                  </a:lnTo>
                  <a:lnTo>
                    <a:pt x="3960" y="14225"/>
                  </a:lnTo>
                  <a:lnTo>
                    <a:pt x="3964" y="14282"/>
                  </a:lnTo>
                  <a:lnTo>
                    <a:pt x="3967" y="14337"/>
                  </a:lnTo>
                  <a:lnTo>
                    <a:pt x="3968" y="14391"/>
                  </a:lnTo>
                  <a:lnTo>
                    <a:pt x="3968" y="14446"/>
                  </a:lnTo>
                  <a:lnTo>
                    <a:pt x="3967" y="14500"/>
                  </a:lnTo>
                  <a:lnTo>
                    <a:pt x="2096" y="14991"/>
                  </a:lnTo>
                  <a:close/>
                  <a:moveTo>
                    <a:pt x="5275" y="8311"/>
                  </a:moveTo>
                  <a:lnTo>
                    <a:pt x="5187" y="8277"/>
                  </a:lnTo>
                  <a:lnTo>
                    <a:pt x="5099" y="8245"/>
                  </a:lnTo>
                  <a:lnTo>
                    <a:pt x="5011" y="8215"/>
                  </a:lnTo>
                  <a:lnTo>
                    <a:pt x="4921" y="8186"/>
                  </a:lnTo>
                  <a:lnTo>
                    <a:pt x="4877" y="8173"/>
                  </a:lnTo>
                  <a:lnTo>
                    <a:pt x="4833" y="8159"/>
                  </a:lnTo>
                  <a:lnTo>
                    <a:pt x="4787" y="8147"/>
                  </a:lnTo>
                  <a:lnTo>
                    <a:pt x="4742" y="8135"/>
                  </a:lnTo>
                  <a:lnTo>
                    <a:pt x="4698" y="8124"/>
                  </a:lnTo>
                  <a:lnTo>
                    <a:pt x="4652" y="8113"/>
                  </a:lnTo>
                  <a:lnTo>
                    <a:pt x="4607" y="8103"/>
                  </a:lnTo>
                  <a:lnTo>
                    <a:pt x="4562" y="8093"/>
                  </a:lnTo>
                  <a:lnTo>
                    <a:pt x="4517" y="8084"/>
                  </a:lnTo>
                  <a:lnTo>
                    <a:pt x="4471" y="8075"/>
                  </a:lnTo>
                  <a:lnTo>
                    <a:pt x="4426" y="8067"/>
                  </a:lnTo>
                  <a:lnTo>
                    <a:pt x="4380" y="8059"/>
                  </a:lnTo>
                  <a:lnTo>
                    <a:pt x="4335" y="8052"/>
                  </a:lnTo>
                  <a:lnTo>
                    <a:pt x="4289" y="8045"/>
                  </a:lnTo>
                  <a:lnTo>
                    <a:pt x="4243" y="8039"/>
                  </a:lnTo>
                  <a:lnTo>
                    <a:pt x="4198" y="8034"/>
                  </a:lnTo>
                  <a:lnTo>
                    <a:pt x="4153" y="8029"/>
                  </a:lnTo>
                  <a:lnTo>
                    <a:pt x="4106" y="8025"/>
                  </a:lnTo>
                  <a:lnTo>
                    <a:pt x="4061" y="8021"/>
                  </a:lnTo>
                  <a:lnTo>
                    <a:pt x="4015" y="8018"/>
                  </a:lnTo>
                  <a:lnTo>
                    <a:pt x="3969" y="8015"/>
                  </a:lnTo>
                  <a:lnTo>
                    <a:pt x="3923" y="8013"/>
                  </a:lnTo>
                  <a:lnTo>
                    <a:pt x="3878" y="8011"/>
                  </a:lnTo>
                  <a:lnTo>
                    <a:pt x="3832" y="8011"/>
                  </a:lnTo>
                  <a:lnTo>
                    <a:pt x="7706" y="4116"/>
                  </a:lnTo>
                  <a:lnTo>
                    <a:pt x="7763" y="4063"/>
                  </a:lnTo>
                  <a:lnTo>
                    <a:pt x="7820" y="4012"/>
                  </a:lnTo>
                  <a:lnTo>
                    <a:pt x="7880" y="3964"/>
                  </a:lnTo>
                  <a:lnTo>
                    <a:pt x="7941" y="3918"/>
                  </a:lnTo>
                  <a:lnTo>
                    <a:pt x="8003" y="3875"/>
                  </a:lnTo>
                  <a:lnTo>
                    <a:pt x="8067" y="3834"/>
                  </a:lnTo>
                  <a:lnTo>
                    <a:pt x="8131" y="3796"/>
                  </a:lnTo>
                  <a:lnTo>
                    <a:pt x="8197" y="3760"/>
                  </a:lnTo>
                  <a:lnTo>
                    <a:pt x="8265" y="3725"/>
                  </a:lnTo>
                  <a:lnTo>
                    <a:pt x="8333" y="3694"/>
                  </a:lnTo>
                  <a:lnTo>
                    <a:pt x="8403" y="3665"/>
                  </a:lnTo>
                  <a:lnTo>
                    <a:pt x="8473" y="3638"/>
                  </a:lnTo>
                  <a:lnTo>
                    <a:pt x="8544" y="3613"/>
                  </a:lnTo>
                  <a:lnTo>
                    <a:pt x="8616" y="3591"/>
                  </a:lnTo>
                  <a:lnTo>
                    <a:pt x="8689" y="3571"/>
                  </a:lnTo>
                  <a:lnTo>
                    <a:pt x="8764" y="3554"/>
                  </a:lnTo>
                  <a:lnTo>
                    <a:pt x="8838" y="3539"/>
                  </a:lnTo>
                  <a:lnTo>
                    <a:pt x="8914" y="3526"/>
                  </a:lnTo>
                  <a:lnTo>
                    <a:pt x="8989" y="3515"/>
                  </a:lnTo>
                  <a:lnTo>
                    <a:pt x="9067" y="3507"/>
                  </a:lnTo>
                  <a:lnTo>
                    <a:pt x="9143" y="3501"/>
                  </a:lnTo>
                  <a:lnTo>
                    <a:pt x="9220" y="3497"/>
                  </a:lnTo>
                  <a:lnTo>
                    <a:pt x="9299" y="3496"/>
                  </a:lnTo>
                  <a:lnTo>
                    <a:pt x="9377" y="3497"/>
                  </a:lnTo>
                  <a:lnTo>
                    <a:pt x="9457" y="3500"/>
                  </a:lnTo>
                  <a:lnTo>
                    <a:pt x="9535" y="3505"/>
                  </a:lnTo>
                  <a:lnTo>
                    <a:pt x="9615" y="3512"/>
                  </a:lnTo>
                  <a:lnTo>
                    <a:pt x="9694" y="3522"/>
                  </a:lnTo>
                  <a:lnTo>
                    <a:pt x="9775" y="3534"/>
                  </a:lnTo>
                  <a:lnTo>
                    <a:pt x="9854" y="3548"/>
                  </a:lnTo>
                  <a:lnTo>
                    <a:pt x="9934" y="3565"/>
                  </a:lnTo>
                  <a:lnTo>
                    <a:pt x="10014" y="3583"/>
                  </a:lnTo>
                  <a:lnTo>
                    <a:pt x="5275" y="8311"/>
                  </a:lnTo>
                  <a:close/>
                  <a:moveTo>
                    <a:pt x="7441" y="10165"/>
                  </a:moveTo>
                  <a:lnTo>
                    <a:pt x="7406" y="10107"/>
                  </a:lnTo>
                  <a:lnTo>
                    <a:pt x="7369" y="10049"/>
                  </a:lnTo>
                  <a:lnTo>
                    <a:pt x="7332" y="9992"/>
                  </a:lnTo>
                  <a:lnTo>
                    <a:pt x="7295" y="9936"/>
                  </a:lnTo>
                  <a:lnTo>
                    <a:pt x="7257" y="9880"/>
                  </a:lnTo>
                  <a:lnTo>
                    <a:pt x="7218" y="9824"/>
                  </a:lnTo>
                  <a:lnTo>
                    <a:pt x="7177" y="9768"/>
                  </a:lnTo>
                  <a:lnTo>
                    <a:pt x="7137" y="9714"/>
                  </a:lnTo>
                  <a:lnTo>
                    <a:pt x="7096" y="9660"/>
                  </a:lnTo>
                  <a:lnTo>
                    <a:pt x="7053" y="9606"/>
                  </a:lnTo>
                  <a:lnTo>
                    <a:pt x="7009" y="9553"/>
                  </a:lnTo>
                  <a:lnTo>
                    <a:pt x="6965" y="9500"/>
                  </a:lnTo>
                  <a:lnTo>
                    <a:pt x="6919" y="9448"/>
                  </a:lnTo>
                  <a:lnTo>
                    <a:pt x="6873" y="9397"/>
                  </a:lnTo>
                  <a:lnTo>
                    <a:pt x="6824" y="9347"/>
                  </a:lnTo>
                  <a:lnTo>
                    <a:pt x="6776" y="9297"/>
                  </a:lnTo>
                  <a:lnTo>
                    <a:pt x="6718" y="9240"/>
                  </a:lnTo>
                  <a:lnTo>
                    <a:pt x="6658" y="9185"/>
                  </a:lnTo>
                  <a:lnTo>
                    <a:pt x="6598" y="9131"/>
                  </a:lnTo>
                  <a:lnTo>
                    <a:pt x="6538" y="9079"/>
                  </a:lnTo>
                  <a:lnTo>
                    <a:pt x="6475" y="9029"/>
                  </a:lnTo>
                  <a:lnTo>
                    <a:pt x="6412" y="8978"/>
                  </a:lnTo>
                  <a:lnTo>
                    <a:pt x="6348" y="8930"/>
                  </a:lnTo>
                  <a:lnTo>
                    <a:pt x="6284" y="8884"/>
                  </a:lnTo>
                  <a:lnTo>
                    <a:pt x="6220" y="8838"/>
                  </a:lnTo>
                  <a:lnTo>
                    <a:pt x="6153" y="8794"/>
                  </a:lnTo>
                  <a:lnTo>
                    <a:pt x="6087" y="8750"/>
                  </a:lnTo>
                  <a:lnTo>
                    <a:pt x="6021" y="8707"/>
                  </a:lnTo>
                  <a:lnTo>
                    <a:pt x="5953" y="8666"/>
                  </a:lnTo>
                  <a:lnTo>
                    <a:pt x="5885" y="8626"/>
                  </a:lnTo>
                  <a:lnTo>
                    <a:pt x="5816" y="8587"/>
                  </a:lnTo>
                  <a:lnTo>
                    <a:pt x="5748" y="8549"/>
                  </a:lnTo>
                  <a:lnTo>
                    <a:pt x="10542" y="3766"/>
                  </a:lnTo>
                  <a:lnTo>
                    <a:pt x="10613" y="3798"/>
                  </a:lnTo>
                  <a:lnTo>
                    <a:pt x="10683" y="3831"/>
                  </a:lnTo>
                  <a:lnTo>
                    <a:pt x="10752" y="3866"/>
                  </a:lnTo>
                  <a:lnTo>
                    <a:pt x="10821" y="3903"/>
                  </a:lnTo>
                  <a:lnTo>
                    <a:pt x="10889" y="3942"/>
                  </a:lnTo>
                  <a:lnTo>
                    <a:pt x="10958" y="3983"/>
                  </a:lnTo>
                  <a:lnTo>
                    <a:pt x="11025" y="4026"/>
                  </a:lnTo>
                  <a:lnTo>
                    <a:pt x="11091" y="4070"/>
                  </a:lnTo>
                  <a:lnTo>
                    <a:pt x="11157" y="4115"/>
                  </a:lnTo>
                  <a:lnTo>
                    <a:pt x="11222" y="4163"/>
                  </a:lnTo>
                  <a:lnTo>
                    <a:pt x="11287" y="4212"/>
                  </a:lnTo>
                  <a:lnTo>
                    <a:pt x="11351" y="4263"/>
                  </a:lnTo>
                  <a:lnTo>
                    <a:pt x="11413" y="4317"/>
                  </a:lnTo>
                  <a:lnTo>
                    <a:pt x="11476" y="4372"/>
                  </a:lnTo>
                  <a:lnTo>
                    <a:pt x="11537" y="4428"/>
                  </a:lnTo>
                  <a:lnTo>
                    <a:pt x="11597" y="4487"/>
                  </a:lnTo>
                  <a:lnTo>
                    <a:pt x="11648" y="4537"/>
                  </a:lnTo>
                  <a:lnTo>
                    <a:pt x="11696" y="4590"/>
                  </a:lnTo>
                  <a:lnTo>
                    <a:pt x="11743" y="4642"/>
                  </a:lnTo>
                  <a:lnTo>
                    <a:pt x="11790" y="4696"/>
                  </a:lnTo>
                  <a:lnTo>
                    <a:pt x="11835" y="4749"/>
                  </a:lnTo>
                  <a:lnTo>
                    <a:pt x="11878" y="4803"/>
                  </a:lnTo>
                  <a:lnTo>
                    <a:pt x="11919" y="4859"/>
                  </a:lnTo>
                  <a:lnTo>
                    <a:pt x="11961" y="4915"/>
                  </a:lnTo>
                  <a:lnTo>
                    <a:pt x="12000" y="4970"/>
                  </a:lnTo>
                  <a:lnTo>
                    <a:pt x="12038" y="5027"/>
                  </a:lnTo>
                  <a:lnTo>
                    <a:pt x="12075" y="5084"/>
                  </a:lnTo>
                  <a:lnTo>
                    <a:pt x="12110" y="5142"/>
                  </a:lnTo>
                  <a:lnTo>
                    <a:pt x="12145" y="5200"/>
                  </a:lnTo>
                  <a:lnTo>
                    <a:pt x="12178" y="5258"/>
                  </a:lnTo>
                  <a:lnTo>
                    <a:pt x="12210" y="5316"/>
                  </a:lnTo>
                  <a:lnTo>
                    <a:pt x="12241" y="5375"/>
                  </a:lnTo>
                  <a:lnTo>
                    <a:pt x="7441" y="10165"/>
                  </a:lnTo>
                  <a:close/>
                  <a:moveTo>
                    <a:pt x="8055" y="11941"/>
                  </a:moveTo>
                  <a:lnTo>
                    <a:pt x="8045" y="11856"/>
                  </a:lnTo>
                  <a:lnTo>
                    <a:pt x="8035" y="11772"/>
                  </a:lnTo>
                  <a:lnTo>
                    <a:pt x="8022" y="11687"/>
                  </a:lnTo>
                  <a:lnTo>
                    <a:pt x="8008" y="11603"/>
                  </a:lnTo>
                  <a:lnTo>
                    <a:pt x="7991" y="11519"/>
                  </a:lnTo>
                  <a:lnTo>
                    <a:pt x="7973" y="11435"/>
                  </a:lnTo>
                  <a:lnTo>
                    <a:pt x="7953" y="11352"/>
                  </a:lnTo>
                  <a:lnTo>
                    <a:pt x="7931" y="11270"/>
                  </a:lnTo>
                  <a:lnTo>
                    <a:pt x="7907" y="11187"/>
                  </a:lnTo>
                  <a:lnTo>
                    <a:pt x="7882" y="11105"/>
                  </a:lnTo>
                  <a:lnTo>
                    <a:pt x="7854" y="11024"/>
                  </a:lnTo>
                  <a:lnTo>
                    <a:pt x="7825" y="10943"/>
                  </a:lnTo>
                  <a:lnTo>
                    <a:pt x="7795" y="10861"/>
                  </a:lnTo>
                  <a:lnTo>
                    <a:pt x="7763" y="10781"/>
                  </a:lnTo>
                  <a:lnTo>
                    <a:pt x="7729" y="10702"/>
                  </a:lnTo>
                  <a:lnTo>
                    <a:pt x="7693" y="10622"/>
                  </a:lnTo>
                  <a:lnTo>
                    <a:pt x="12448" y="5878"/>
                  </a:lnTo>
                  <a:lnTo>
                    <a:pt x="12475" y="5965"/>
                  </a:lnTo>
                  <a:lnTo>
                    <a:pt x="12499" y="6051"/>
                  </a:lnTo>
                  <a:lnTo>
                    <a:pt x="12519" y="6137"/>
                  </a:lnTo>
                  <a:lnTo>
                    <a:pt x="12537" y="6223"/>
                  </a:lnTo>
                  <a:lnTo>
                    <a:pt x="12553" y="6310"/>
                  </a:lnTo>
                  <a:lnTo>
                    <a:pt x="12566" y="6396"/>
                  </a:lnTo>
                  <a:lnTo>
                    <a:pt x="12576" y="6482"/>
                  </a:lnTo>
                  <a:lnTo>
                    <a:pt x="12583" y="6568"/>
                  </a:lnTo>
                  <a:lnTo>
                    <a:pt x="12588" y="6654"/>
                  </a:lnTo>
                  <a:lnTo>
                    <a:pt x="12591" y="6739"/>
                  </a:lnTo>
                  <a:lnTo>
                    <a:pt x="12591" y="6824"/>
                  </a:lnTo>
                  <a:lnTo>
                    <a:pt x="12588" y="6908"/>
                  </a:lnTo>
                  <a:lnTo>
                    <a:pt x="12582" y="6992"/>
                  </a:lnTo>
                  <a:lnTo>
                    <a:pt x="12574" y="7075"/>
                  </a:lnTo>
                  <a:lnTo>
                    <a:pt x="12563" y="7158"/>
                  </a:lnTo>
                  <a:lnTo>
                    <a:pt x="12549" y="7239"/>
                  </a:lnTo>
                  <a:lnTo>
                    <a:pt x="12533" y="7320"/>
                  </a:lnTo>
                  <a:lnTo>
                    <a:pt x="12513" y="7400"/>
                  </a:lnTo>
                  <a:lnTo>
                    <a:pt x="12492" y="7479"/>
                  </a:lnTo>
                  <a:lnTo>
                    <a:pt x="12467" y="7557"/>
                  </a:lnTo>
                  <a:lnTo>
                    <a:pt x="12439" y="7635"/>
                  </a:lnTo>
                  <a:lnTo>
                    <a:pt x="12409" y="7710"/>
                  </a:lnTo>
                  <a:lnTo>
                    <a:pt x="12376" y="7784"/>
                  </a:lnTo>
                  <a:lnTo>
                    <a:pt x="12340" y="7857"/>
                  </a:lnTo>
                  <a:lnTo>
                    <a:pt x="12302" y="7930"/>
                  </a:lnTo>
                  <a:lnTo>
                    <a:pt x="12260" y="8000"/>
                  </a:lnTo>
                  <a:lnTo>
                    <a:pt x="12216" y="8069"/>
                  </a:lnTo>
                  <a:lnTo>
                    <a:pt x="12169" y="8136"/>
                  </a:lnTo>
                  <a:lnTo>
                    <a:pt x="12120" y="8203"/>
                  </a:lnTo>
                  <a:lnTo>
                    <a:pt x="12066" y="8267"/>
                  </a:lnTo>
                  <a:lnTo>
                    <a:pt x="12011" y="8329"/>
                  </a:lnTo>
                  <a:lnTo>
                    <a:pt x="11953" y="8389"/>
                  </a:lnTo>
                  <a:lnTo>
                    <a:pt x="11947" y="8394"/>
                  </a:lnTo>
                  <a:lnTo>
                    <a:pt x="11940" y="8400"/>
                  </a:lnTo>
                  <a:lnTo>
                    <a:pt x="11948" y="8406"/>
                  </a:lnTo>
                  <a:lnTo>
                    <a:pt x="8060" y="12314"/>
                  </a:lnTo>
                  <a:lnTo>
                    <a:pt x="8061" y="12268"/>
                  </a:lnTo>
                  <a:lnTo>
                    <a:pt x="8061" y="12222"/>
                  </a:lnTo>
                  <a:lnTo>
                    <a:pt x="8062" y="12175"/>
                  </a:lnTo>
                  <a:lnTo>
                    <a:pt x="8062" y="12129"/>
                  </a:lnTo>
                  <a:lnTo>
                    <a:pt x="8062" y="12082"/>
                  </a:lnTo>
                  <a:lnTo>
                    <a:pt x="8061" y="12035"/>
                  </a:lnTo>
                  <a:lnTo>
                    <a:pt x="8059" y="11988"/>
                  </a:lnTo>
                  <a:lnTo>
                    <a:pt x="8055" y="11941"/>
                  </a:lnTo>
                  <a:close/>
                  <a:moveTo>
                    <a:pt x="14785" y="1295"/>
                  </a:moveTo>
                  <a:lnTo>
                    <a:pt x="14707" y="1218"/>
                  </a:lnTo>
                  <a:lnTo>
                    <a:pt x="14626" y="1144"/>
                  </a:lnTo>
                  <a:lnTo>
                    <a:pt x="14546" y="1072"/>
                  </a:lnTo>
                  <a:lnTo>
                    <a:pt x="14463" y="1003"/>
                  </a:lnTo>
                  <a:lnTo>
                    <a:pt x="14379" y="934"/>
                  </a:lnTo>
                  <a:lnTo>
                    <a:pt x="14294" y="869"/>
                  </a:lnTo>
                  <a:lnTo>
                    <a:pt x="14208" y="806"/>
                  </a:lnTo>
                  <a:lnTo>
                    <a:pt x="14119" y="745"/>
                  </a:lnTo>
                  <a:lnTo>
                    <a:pt x="14031" y="685"/>
                  </a:lnTo>
                  <a:lnTo>
                    <a:pt x="13941" y="629"/>
                  </a:lnTo>
                  <a:lnTo>
                    <a:pt x="13851" y="575"/>
                  </a:lnTo>
                  <a:lnTo>
                    <a:pt x="13758" y="523"/>
                  </a:lnTo>
                  <a:lnTo>
                    <a:pt x="13666" y="473"/>
                  </a:lnTo>
                  <a:lnTo>
                    <a:pt x="13572" y="426"/>
                  </a:lnTo>
                  <a:lnTo>
                    <a:pt x="13478" y="380"/>
                  </a:lnTo>
                  <a:lnTo>
                    <a:pt x="13382" y="338"/>
                  </a:lnTo>
                  <a:lnTo>
                    <a:pt x="13286" y="298"/>
                  </a:lnTo>
                  <a:lnTo>
                    <a:pt x="13190" y="260"/>
                  </a:lnTo>
                  <a:lnTo>
                    <a:pt x="13092" y="225"/>
                  </a:lnTo>
                  <a:lnTo>
                    <a:pt x="12995" y="193"/>
                  </a:lnTo>
                  <a:lnTo>
                    <a:pt x="12896" y="162"/>
                  </a:lnTo>
                  <a:lnTo>
                    <a:pt x="12798" y="134"/>
                  </a:lnTo>
                  <a:lnTo>
                    <a:pt x="12698" y="109"/>
                  </a:lnTo>
                  <a:lnTo>
                    <a:pt x="12598" y="86"/>
                  </a:lnTo>
                  <a:lnTo>
                    <a:pt x="12499" y="66"/>
                  </a:lnTo>
                  <a:lnTo>
                    <a:pt x="12398" y="49"/>
                  </a:lnTo>
                  <a:lnTo>
                    <a:pt x="12299" y="34"/>
                  </a:lnTo>
                  <a:lnTo>
                    <a:pt x="12198" y="22"/>
                  </a:lnTo>
                  <a:lnTo>
                    <a:pt x="12097" y="12"/>
                  </a:lnTo>
                  <a:lnTo>
                    <a:pt x="11996" y="5"/>
                  </a:lnTo>
                  <a:lnTo>
                    <a:pt x="11895" y="1"/>
                  </a:lnTo>
                  <a:lnTo>
                    <a:pt x="11795" y="0"/>
                  </a:lnTo>
                  <a:lnTo>
                    <a:pt x="11710" y="1"/>
                  </a:lnTo>
                  <a:lnTo>
                    <a:pt x="11626" y="4"/>
                  </a:lnTo>
                  <a:lnTo>
                    <a:pt x="11542" y="9"/>
                  </a:lnTo>
                  <a:lnTo>
                    <a:pt x="11459" y="16"/>
                  </a:lnTo>
                  <a:lnTo>
                    <a:pt x="11376" y="24"/>
                  </a:lnTo>
                  <a:lnTo>
                    <a:pt x="11294" y="35"/>
                  </a:lnTo>
                  <a:lnTo>
                    <a:pt x="11212" y="47"/>
                  </a:lnTo>
                  <a:lnTo>
                    <a:pt x="11131" y="62"/>
                  </a:lnTo>
                  <a:lnTo>
                    <a:pt x="11051" y="78"/>
                  </a:lnTo>
                  <a:lnTo>
                    <a:pt x="10971" y="96"/>
                  </a:lnTo>
                  <a:lnTo>
                    <a:pt x="10892" y="116"/>
                  </a:lnTo>
                  <a:lnTo>
                    <a:pt x="10814" y="139"/>
                  </a:lnTo>
                  <a:lnTo>
                    <a:pt x="10736" y="162"/>
                  </a:lnTo>
                  <a:lnTo>
                    <a:pt x="10660" y="187"/>
                  </a:lnTo>
                  <a:lnTo>
                    <a:pt x="10584" y="215"/>
                  </a:lnTo>
                  <a:lnTo>
                    <a:pt x="10509" y="243"/>
                  </a:lnTo>
                  <a:lnTo>
                    <a:pt x="10435" y="274"/>
                  </a:lnTo>
                  <a:lnTo>
                    <a:pt x="10361" y="307"/>
                  </a:lnTo>
                  <a:lnTo>
                    <a:pt x="10289" y="341"/>
                  </a:lnTo>
                  <a:lnTo>
                    <a:pt x="10217" y="377"/>
                  </a:lnTo>
                  <a:lnTo>
                    <a:pt x="10147" y="416"/>
                  </a:lnTo>
                  <a:lnTo>
                    <a:pt x="10078" y="455"/>
                  </a:lnTo>
                  <a:lnTo>
                    <a:pt x="10010" y="496"/>
                  </a:lnTo>
                  <a:lnTo>
                    <a:pt x="9943" y="539"/>
                  </a:lnTo>
                  <a:lnTo>
                    <a:pt x="9876" y="583"/>
                  </a:lnTo>
                  <a:lnTo>
                    <a:pt x="9811" y="629"/>
                  </a:lnTo>
                  <a:lnTo>
                    <a:pt x="9748" y="677"/>
                  </a:lnTo>
                  <a:lnTo>
                    <a:pt x="9684" y="727"/>
                  </a:lnTo>
                  <a:lnTo>
                    <a:pt x="9623" y="778"/>
                  </a:lnTo>
                  <a:lnTo>
                    <a:pt x="9562" y="831"/>
                  </a:lnTo>
                  <a:lnTo>
                    <a:pt x="9503" y="885"/>
                  </a:lnTo>
                  <a:lnTo>
                    <a:pt x="9446" y="941"/>
                  </a:lnTo>
                  <a:lnTo>
                    <a:pt x="6997" y="3403"/>
                  </a:lnTo>
                  <a:lnTo>
                    <a:pt x="6986" y="3412"/>
                  </a:lnTo>
                  <a:lnTo>
                    <a:pt x="6974" y="3422"/>
                  </a:lnTo>
                  <a:lnTo>
                    <a:pt x="6969" y="3428"/>
                  </a:lnTo>
                  <a:lnTo>
                    <a:pt x="6964" y="3435"/>
                  </a:lnTo>
                  <a:lnTo>
                    <a:pt x="6965" y="3436"/>
                  </a:lnTo>
                  <a:lnTo>
                    <a:pt x="1769" y="8659"/>
                  </a:lnTo>
                  <a:lnTo>
                    <a:pt x="1747" y="8681"/>
                  </a:lnTo>
                  <a:lnTo>
                    <a:pt x="1725" y="8704"/>
                  </a:lnTo>
                  <a:lnTo>
                    <a:pt x="1704" y="8728"/>
                  </a:lnTo>
                  <a:lnTo>
                    <a:pt x="1683" y="8751"/>
                  </a:lnTo>
                  <a:lnTo>
                    <a:pt x="1642" y="8799"/>
                  </a:lnTo>
                  <a:lnTo>
                    <a:pt x="1602" y="8847"/>
                  </a:lnTo>
                  <a:lnTo>
                    <a:pt x="1564" y="8897"/>
                  </a:lnTo>
                  <a:lnTo>
                    <a:pt x="1528" y="8949"/>
                  </a:lnTo>
                  <a:lnTo>
                    <a:pt x="1494" y="9002"/>
                  </a:lnTo>
                  <a:lnTo>
                    <a:pt x="1461" y="9055"/>
                  </a:lnTo>
                  <a:lnTo>
                    <a:pt x="1429" y="9109"/>
                  </a:lnTo>
                  <a:lnTo>
                    <a:pt x="1400" y="9165"/>
                  </a:lnTo>
                  <a:lnTo>
                    <a:pt x="1372" y="9221"/>
                  </a:lnTo>
                  <a:lnTo>
                    <a:pt x="1347" y="9279"/>
                  </a:lnTo>
                  <a:lnTo>
                    <a:pt x="1322" y="9336"/>
                  </a:lnTo>
                  <a:lnTo>
                    <a:pt x="1300" y="9395"/>
                  </a:lnTo>
                  <a:lnTo>
                    <a:pt x="1279" y="9454"/>
                  </a:lnTo>
                  <a:lnTo>
                    <a:pt x="1260" y="9514"/>
                  </a:lnTo>
                  <a:lnTo>
                    <a:pt x="78" y="13784"/>
                  </a:lnTo>
                  <a:lnTo>
                    <a:pt x="74" y="13803"/>
                  </a:lnTo>
                  <a:lnTo>
                    <a:pt x="65" y="13846"/>
                  </a:lnTo>
                  <a:lnTo>
                    <a:pt x="53" y="13908"/>
                  </a:lnTo>
                  <a:lnTo>
                    <a:pt x="38" y="13984"/>
                  </a:lnTo>
                  <a:lnTo>
                    <a:pt x="31" y="14025"/>
                  </a:lnTo>
                  <a:lnTo>
                    <a:pt x="24" y="14066"/>
                  </a:lnTo>
                  <a:lnTo>
                    <a:pt x="18" y="14109"/>
                  </a:lnTo>
                  <a:lnTo>
                    <a:pt x="12" y="14151"/>
                  </a:lnTo>
                  <a:lnTo>
                    <a:pt x="7" y="14192"/>
                  </a:lnTo>
                  <a:lnTo>
                    <a:pt x="3" y="14231"/>
                  </a:lnTo>
                  <a:lnTo>
                    <a:pt x="1" y="14268"/>
                  </a:lnTo>
                  <a:lnTo>
                    <a:pt x="0" y="14302"/>
                  </a:lnTo>
                  <a:lnTo>
                    <a:pt x="2" y="14392"/>
                  </a:lnTo>
                  <a:lnTo>
                    <a:pt x="9" y="14481"/>
                  </a:lnTo>
                  <a:lnTo>
                    <a:pt x="20" y="14569"/>
                  </a:lnTo>
                  <a:lnTo>
                    <a:pt x="36" y="14656"/>
                  </a:lnTo>
                  <a:lnTo>
                    <a:pt x="55" y="14740"/>
                  </a:lnTo>
                  <a:lnTo>
                    <a:pt x="79" y="14824"/>
                  </a:lnTo>
                  <a:lnTo>
                    <a:pt x="107" y="14906"/>
                  </a:lnTo>
                  <a:lnTo>
                    <a:pt x="139" y="14985"/>
                  </a:lnTo>
                  <a:lnTo>
                    <a:pt x="174" y="15063"/>
                  </a:lnTo>
                  <a:lnTo>
                    <a:pt x="212" y="15139"/>
                  </a:lnTo>
                  <a:lnTo>
                    <a:pt x="256" y="15212"/>
                  </a:lnTo>
                  <a:lnTo>
                    <a:pt x="301" y="15283"/>
                  </a:lnTo>
                  <a:lnTo>
                    <a:pt x="350" y="15352"/>
                  </a:lnTo>
                  <a:lnTo>
                    <a:pt x="402" y="15419"/>
                  </a:lnTo>
                  <a:lnTo>
                    <a:pt x="458" y="15483"/>
                  </a:lnTo>
                  <a:lnTo>
                    <a:pt x="516" y="15543"/>
                  </a:lnTo>
                  <a:lnTo>
                    <a:pt x="577" y="15601"/>
                  </a:lnTo>
                  <a:lnTo>
                    <a:pt x="642" y="15657"/>
                  </a:lnTo>
                  <a:lnTo>
                    <a:pt x="708" y="15709"/>
                  </a:lnTo>
                  <a:lnTo>
                    <a:pt x="778" y="15758"/>
                  </a:lnTo>
                  <a:lnTo>
                    <a:pt x="849" y="15804"/>
                  </a:lnTo>
                  <a:lnTo>
                    <a:pt x="922" y="15846"/>
                  </a:lnTo>
                  <a:lnTo>
                    <a:pt x="999" y="15884"/>
                  </a:lnTo>
                  <a:lnTo>
                    <a:pt x="1076" y="15919"/>
                  </a:lnTo>
                  <a:lnTo>
                    <a:pt x="1157" y="15952"/>
                  </a:lnTo>
                  <a:lnTo>
                    <a:pt x="1238" y="15979"/>
                  </a:lnTo>
                  <a:lnTo>
                    <a:pt x="1323" y="16003"/>
                  </a:lnTo>
                  <a:lnTo>
                    <a:pt x="1407" y="16022"/>
                  </a:lnTo>
                  <a:lnTo>
                    <a:pt x="1495" y="16038"/>
                  </a:lnTo>
                  <a:lnTo>
                    <a:pt x="1582" y="16049"/>
                  </a:lnTo>
                  <a:lnTo>
                    <a:pt x="1672" y="16056"/>
                  </a:lnTo>
                  <a:lnTo>
                    <a:pt x="1763" y="16058"/>
                  </a:lnTo>
                  <a:lnTo>
                    <a:pt x="1801" y="16057"/>
                  </a:lnTo>
                  <a:lnTo>
                    <a:pt x="1843" y="16054"/>
                  </a:lnTo>
                  <a:lnTo>
                    <a:pt x="1887" y="16049"/>
                  </a:lnTo>
                  <a:lnTo>
                    <a:pt x="1933" y="16044"/>
                  </a:lnTo>
                  <a:lnTo>
                    <a:pt x="1981" y="16037"/>
                  </a:lnTo>
                  <a:lnTo>
                    <a:pt x="2028" y="16029"/>
                  </a:lnTo>
                  <a:lnTo>
                    <a:pt x="2075" y="16020"/>
                  </a:lnTo>
                  <a:lnTo>
                    <a:pt x="2122" y="16012"/>
                  </a:lnTo>
                  <a:lnTo>
                    <a:pt x="2205" y="15995"/>
                  </a:lnTo>
                  <a:lnTo>
                    <a:pt x="2275" y="15980"/>
                  </a:lnTo>
                  <a:lnTo>
                    <a:pt x="2324" y="15969"/>
                  </a:lnTo>
                  <a:lnTo>
                    <a:pt x="2345" y="15964"/>
                  </a:lnTo>
                  <a:lnTo>
                    <a:pt x="6609" y="14846"/>
                  </a:lnTo>
                  <a:lnTo>
                    <a:pt x="6669" y="14827"/>
                  </a:lnTo>
                  <a:lnTo>
                    <a:pt x="6729" y="14805"/>
                  </a:lnTo>
                  <a:lnTo>
                    <a:pt x="6788" y="14783"/>
                  </a:lnTo>
                  <a:lnTo>
                    <a:pt x="6845" y="14759"/>
                  </a:lnTo>
                  <a:lnTo>
                    <a:pt x="6903" y="14733"/>
                  </a:lnTo>
                  <a:lnTo>
                    <a:pt x="6960" y="14705"/>
                  </a:lnTo>
                  <a:lnTo>
                    <a:pt x="7015" y="14675"/>
                  </a:lnTo>
                  <a:lnTo>
                    <a:pt x="7070" y="14644"/>
                  </a:lnTo>
                  <a:lnTo>
                    <a:pt x="7123" y="14612"/>
                  </a:lnTo>
                  <a:lnTo>
                    <a:pt x="7175" y="14577"/>
                  </a:lnTo>
                  <a:lnTo>
                    <a:pt x="7227" y="14541"/>
                  </a:lnTo>
                  <a:lnTo>
                    <a:pt x="7277" y="14502"/>
                  </a:lnTo>
                  <a:lnTo>
                    <a:pt x="7326" y="14463"/>
                  </a:lnTo>
                  <a:lnTo>
                    <a:pt x="7375" y="14422"/>
                  </a:lnTo>
                  <a:lnTo>
                    <a:pt x="7421" y="14380"/>
                  </a:lnTo>
                  <a:lnTo>
                    <a:pt x="7466" y="14336"/>
                  </a:lnTo>
                  <a:lnTo>
                    <a:pt x="15143" y="6617"/>
                  </a:lnTo>
                  <a:lnTo>
                    <a:pt x="15270" y="6483"/>
                  </a:lnTo>
                  <a:lnTo>
                    <a:pt x="15387" y="6344"/>
                  </a:lnTo>
                  <a:lnTo>
                    <a:pt x="15495" y="6200"/>
                  </a:lnTo>
                  <a:lnTo>
                    <a:pt x="15594" y="6053"/>
                  </a:lnTo>
                  <a:lnTo>
                    <a:pt x="15685" y="5900"/>
                  </a:lnTo>
                  <a:lnTo>
                    <a:pt x="15766" y="5744"/>
                  </a:lnTo>
                  <a:lnTo>
                    <a:pt x="15837" y="5584"/>
                  </a:lnTo>
                  <a:lnTo>
                    <a:pt x="15901" y="5421"/>
                  </a:lnTo>
                  <a:lnTo>
                    <a:pt x="15955" y="5254"/>
                  </a:lnTo>
                  <a:lnTo>
                    <a:pt x="16000" y="5084"/>
                  </a:lnTo>
                  <a:lnTo>
                    <a:pt x="16037" y="4913"/>
                  </a:lnTo>
                  <a:lnTo>
                    <a:pt x="16065" y="4739"/>
                  </a:lnTo>
                  <a:lnTo>
                    <a:pt x="16083" y="4563"/>
                  </a:lnTo>
                  <a:lnTo>
                    <a:pt x="16093" y="4387"/>
                  </a:lnTo>
                  <a:lnTo>
                    <a:pt x="16094" y="4208"/>
                  </a:lnTo>
                  <a:lnTo>
                    <a:pt x="16087" y="4030"/>
                  </a:lnTo>
                  <a:lnTo>
                    <a:pt x="16070" y="3850"/>
                  </a:lnTo>
                  <a:lnTo>
                    <a:pt x="16045" y="3669"/>
                  </a:lnTo>
                  <a:lnTo>
                    <a:pt x="16011" y="3490"/>
                  </a:lnTo>
                  <a:lnTo>
                    <a:pt x="15968" y="3310"/>
                  </a:lnTo>
                  <a:lnTo>
                    <a:pt x="15917" y="3131"/>
                  </a:lnTo>
                  <a:lnTo>
                    <a:pt x="15857" y="2953"/>
                  </a:lnTo>
                  <a:lnTo>
                    <a:pt x="15788" y="2776"/>
                  </a:lnTo>
                  <a:lnTo>
                    <a:pt x="15711" y="2601"/>
                  </a:lnTo>
                  <a:lnTo>
                    <a:pt x="15625" y="2428"/>
                  </a:lnTo>
                  <a:lnTo>
                    <a:pt x="15531" y="2257"/>
                  </a:lnTo>
                  <a:lnTo>
                    <a:pt x="15428" y="2089"/>
                  </a:lnTo>
                  <a:lnTo>
                    <a:pt x="15316" y="1923"/>
                  </a:lnTo>
                  <a:lnTo>
                    <a:pt x="15196" y="1760"/>
                  </a:lnTo>
                  <a:lnTo>
                    <a:pt x="15067" y="1602"/>
                  </a:lnTo>
                  <a:lnTo>
                    <a:pt x="14930" y="1446"/>
                  </a:lnTo>
                  <a:lnTo>
                    <a:pt x="14785" y="1295"/>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1" name="Group 11"/>
          <p:cNvGrpSpPr/>
          <p:nvPr/>
        </p:nvGrpSpPr>
        <p:grpSpPr>
          <a:xfrm>
            <a:off x="9644824" y="1556407"/>
            <a:ext cx="776434" cy="776434"/>
            <a:chOff x="9145851" y="1475651"/>
            <a:chExt cx="736265" cy="736265"/>
          </a:xfrm>
        </p:grpSpPr>
        <p:sp>
          <p:nvSpPr>
            <p:cNvPr id="82" name="Oval 74"/>
            <p:cNvSpPr/>
            <p:nvPr/>
          </p:nvSpPr>
          <p:spPr>
            <a:xfrm>
              <a:off x="9145851" y="1475651"/>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Freeform 213"/>
            <p:cNvSpPr>
              <a:spLocks noEditPoints="1"/>
            </p:cNvSpPr>
            <p:nvPr/>
          </p:nvSpPr>
          <p:spPr bwMode="auto">
            <a:xfrm>
              <a:off x="9292696" y="1662033"/>
              <a:ext cx="367439" cy="367440"/>
            </a:xfrm>
            <a:custGeom>
              <a:avLst/>
              <a:gdLst>
                <a:gd name="T0" fmla="*/ 8330 w 16095"/>
                <a:gd name="T1" fmla="*/ 13155 h 16095"/>
                <a:gd name="T2" fmla="*/ 8153 w 16095"/>
                <a:gd name="T3" fmla="*/ 13120 h 16095"/>
                <a:gd name="T4" fmla="*/ 5125 w 16095"/>
                <a:gd name="T5" fmla="*/ 12104 h 16095"/>
                <a:gd name="T6" fmla="*/ 5125 w 16095"/>
                <a:gd name="T7" fmla="*/ 12104 h 16095"/>
                <a:gd name="T8" fmla="*/ 4694 w 16095"/>
                <a:gd name="T9" fmla="*/ 11707 h 16095"/>
                <a:gd name="T10" fmla="*/ 1577 w 16095"/>
                <a:gd name="T11" fmla="*/ 10451 h 16095"/>
                <a:gd name="T12" fmla="*/ 15800 w 16095"/>
                <a:gd name="T13" fmla="*/ 45 h 16095"/>
                <a:gd name="T14" fmla="*/ 15716 w 16095"/>
                <a:gd name="T15" fmla="*/ 15 h 16095"/>
                <a:gd name="T16" fmla="*/ 15627 w 16095"/>
                <a:gd name="T17" fmla="*/ 1 h 16095"/>
                <a:gd name="T18" fmla="*/ 15537 w 16095"/>
                <a:gd name="T19" fmla="*/ 3 h 16095"/>
                <a:gd name="T20" fmla="*/ 15448 w 16095"/>
                <a:gd name="T21" fmla="*/ 21 h 16095"/>
                <a:gd name="T22" fmla="*/ 15362 w 16095"/>
                <a:gd name="T23" fmla="*/ 55 h 16095"/>
                <a:gd name="T24" fmla="*/ 210 w 16095"/>
                <a:gd name="T25" fmla="*/ 10154 h 16095"/>
                <a:gd name="T26" fmla="*/ 145 w 16095"/>
                <a:gd name="T27" fmla="*/ 10209 h 16095"/>
                <a:gd name="T28" fmla="*/ 91 w 16095"/>
                <a:gd name="T29" fmla="*/ 10275 h 16095"/>
                <a:gd name="T30" fmla="*/ 48 w 16095"/>
                <a:gd name="T31" fmla="*/ 10348 h 16095"/>
                <a:gd name="T32" fmla="*/ 18 w 16095"/>
                <a:gd name="T33" fmla="*/ 10428 h 16095"/>
                <a:gd name="T34" fmla="*/ 3 w 16095"/>
                <a:gd name="T35" fmla="*/ 10511 h 16095"/>
                <a:gd name="T36" fmla="*/ 1 w 16095"/>
                <a:gd name="T37" fmla="*/ 10597 h 16095"/>
                <a:gd name="T38" fmla="*/ 15 w 16095"/>
                <a:gd name="T39" fmla="*/ 10682 h 16095"/>
                <a:gd name="T40" fmla="*/ 42 w 16095"/>
                <a:gd name="T41" fmla="*/ 10764 h 16095"/>
                <a:gd name="T42" fmla="*/ 82 w 16095"/>
                <a:gd name="T43" fmla="*/ 10838 h 16095"/>
                <a:gd name="T44" fmla="*/ 134 w 16095"/>
                <a:gd name="T45" fmla="*/ 10904 h 16095"/>
                <a:gd name="T46" fmla="*/ 197 w 16095"/>
                <a:gd name="T47" fmla="*/ 10961 h 16095"/>
                <a:gd name="T48" fmla="*/ 269 w 16095"/>
                <a:gd name="T49" fmla="*/ 11007 h 16095"/>
                <a:gd name="T50" fmla="*/ 6102 w 16095"/>
                <a:gd name="T51" fmla="*/ 15842 h 16095"/>
                <a:gd name="T52" fmla="*/ 6148 w 16095"/>
                <a:gd name="T53" fmla="*/ 15910 h 16095"/>
                <a:gd name="T54" fmla="*/ 6206 w 16095"/>
                <a:gd name="T55" fmla="*/ 15968 h 16095"/>
                <a:gd name="T56" fmla="*/ 6270 w 16095"/>
                <a:gd name="T57" fmla="*/ 16018 h 16095"/>
                <a:gd name="T58" fmla="*/ 6341 w 16095"/>
                <a:gd name="T59" fmla="*/ 16055 h 16095"/>
                <a:gd name="T60" fmla="*/ 6419 w 16095"/>
                <a:gd name="T61" fmla="*/ 16081 h 16095"/>
                <a:gd name="T62" fmla="*/ 6499 w 16095"/>
                <a:gd name="T63" fmla="*/ 16093 h 16095"/>
                <a:gd name="T64" fmla="*/ 6572 w 16095"/>
                <a:gd name="T65" fmla="*/ 16094 h 16095"/>
                <a:gd name="T66" fmla="*/ 6652 w 16095"/>
                <a:gd name="T67" fmla="*/ 16082 h 16095"/>
                <a:gd name="T68" fmla="*/ 6729 w 16095"/>
                <a:gd name="T69" fmla="*/ 16058 h 16095"/>
                <a:gd name="T70" fmla="*/ 6800 w 16095"/>
                <a:gd name="T71" fmla="*/ 16022 h 16095"/>
                <a:gd name="T72" fmla="*/ 6866 w 16095"/>
                <a:gd name="T73" fmla="*/ 15974 h 16095"/>
                <a:gd name="T74" fmla="*/ 6922 w 16095"/>
                <a:gd name="T75" fmla="*/ 15917 h 16095"/>
                <a:gd name="T76" fmla="*/ 6970 w 16095"/>
                <a:gd name="T77" fmla="*/ 15851 h 16095"/>
                <a:gd name="T78" fmla="*/ 12958 w 16095"/>
                <a:gd name="T79" fmla="*/ 16081 h 16095"/>
                <a:gd name="T80" fmla="*/ 13077 w 16095"/>
                <a:gd name="T81" fmla="*/ 16095 h 16095"/>
                <a:gd name="T82" fmla="*/ 13157 w 16095"/>
                <a:gd name="T83" fmla="*/ 16089 h 16095"/>
                <a:gd name="T84" fmla="*/ 13234 w 16095"/>
                <a:gd name="T85" fmla="*/ 16070 h 16095"/>
                <a:gd name="T86" fmla="*/ 13309 w 16095"/>
                <a:gd name="T87" fmla="*/ 16038 h 16095"/>
                <a:gd name="T88" fmla="*/ 13415 w 16095"/>
                <a:gd name="T89" fmla="*/ 15964 h 16095"/>
                <a:gd name="T90" fmla="*/ 13504 w 16095"/>
                <a:gd name="T91" fmla="*/ 15858 h 16095"/>
                <a:gd name="T92" fmla="*/ 13561 w 16095"/>
                <a:gd name="T93" fmla="*/ 15730 h 16095"/>
                <a:gd name="T94" fmla="*/ 16093 w 16095"/>
                <a:gd name="T95" fmla="*/ 548 h 16095"/>
                <a:gd name="T96" fmla="*/ 16093 w 16095"/>
                <a:gd name="T97" fmla="*/ 457 h 16095"/>
                <a:gd name="T98" fmla="*/ 16076 w 16095"/>
                <a:gd name="T99" fmla="*/ 367 h 16095"/>
                <a:gd name="T100" fmla="*/ 16045 w 16095"/>
                <a:gd name="T101" fmla="*/ 284 h 16095"/>
                <a:gd name="T102" fmla="*/ 15997 w 16095"/>
                <a:gd name="T103" fmla="*/ 206 h 16095"/>
                <a:gd name="T104" fmla="*/ 15938 w 16095"/>
                <a:gd name="T105" fmla="*/ 138 h 16095"/>
                <a:gd name="T106" fmla="*/ 15865 w 16095"/>
                <a:gd name="T107" fmla="*/ 80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95" h="16095">
                  <a:moveTo>
                    <a:pt x="12684" y="14892"/>
                  </a:moveTo>
                  <a:lnTo>
                    <a:pt x="8388" y="13174"/>
                  </a:lnTo>
                  <a:lnTo>
                    <a:pt x="8368" y="13167"/>
                  </a:lnTo>
                  <a:lnTo>
                    <a:pt x="8349" y="13161"/>
                  </a:lnTo>
                  <a:lnTo>
                    <a:pt x="8330" y="13155"/>
                  </a:lnTo>
                  <a:lnTo>
                    <a:pt x="8310" y="13149"/>
                  </a:lnTo>
                  <a:lnTo>
                    <a:pt x="8271" y="13140"/>
                  </a:lnTo>
                  <a:lnTo>
                    <a:pt x="8232" y="13132"/>
                  </a:lnTo>
                  <a:lnTo>
                    <a:pt x="8192" y="13125"/>
                  </a:lnTo>
                  <a:lnTo>
                    <a:pt x="8153" y="13120"/>
                  </a:lnTo>
                  <a:lnTo>
                    <a:pt x="8114" y="13117"/>
                  </a:lnTo>
                  <a:lnTo>
                    <a:pt x="8074" y="13114"/>
                  </a:lnTo>
                  <a:lnTo>
                    <a:pt x="14689" y="2860"/>
                  </a:lnTo>
                  <a:lnTo>
                    <a:pt x="12684" y="14892"/>
                  </a:lnTo>
                  <a:close/>
                  <a:moveTo>
                    <a:pt x="5125" y="12104"/>
                  </a:moveTo>
                  <a:lnTo>
                    <a:pt x="5123" y="12102"/>
                  </a:lnTo>
                  <a:lnTo>
                    <a:pt x="5121" y="12099"/>
                  </a:lnTo>
                  <a:lnTo>
                    <a:pt x="14648" y="1902"/>
                  </a:lnTo>
                  <a:lnTo>
                    <a:pt x="6527" y="14558"/>
                  </a:lnTo>
                  <a:lnTo>
                    <a:pt x="5125" y="12104"/>
                  </a:lnTo>
                  <a:close/>
                  <a:moveTo>
                    <a:pt x="1577" y="10451"/>
                  </a:moveTo>
                  <a:lnTo>
                    <a:pt x="13234" y="2679"/>
                  </a:lnTo>
                  <a:lnTo>
                    <a:pt x="4759" y="11751"/>
                  </a:lnTo>
                  <a:lnTo>
                    <a:pt x="4726" y="11729"/>
                  </a:lnTo>
                  <a:lnTo>
                    <a:pt x="4694" y="11707"/>
                  </a:lnTo>
                  <a:lnTo>
                    <a:pt x="4678" y="11697"/>
                  </a:lnTo>
                  <a:lnTo>
                    <a:pt x="4661" y="11687"/>
                  </a:lnTo>
                  <a:lnTo>
                    <a:pt x="4643" y="11677"/>
                  </a:lnTo>
                  <a:lnTo>
                    <a:pt x="4625" y="11669"/>
                  </a:lnTo>
                  <a:lnTo>
                    <a:pt x="1577" y="10451"/>
                  </a:lnTo>
                  <a:close/>
                  <a:moveTo>
                    <a:pt x="15865" y="80"/>
                  </a:moveTo>
                  <a:lnTo>
                    <a:pt x="15850" y="70"/>
                  </a:lnTo>
                  <a:lnTo>
                    <a:pt x="15833" y="61"/>
                  </a:lnTo>
                  <a:lnTo>
                    <a:pt x="15817" y="53"/>
                  </a:lnTo>
                  <a:lnTo>
                    <a:pt x="15800" y="45"/>
                  </a:lnTo>
                  <a:lnTo>
                    <a:pt x="15784" y="38"/>
                  </a:lnTo>
                  <a:lnTo>
                    <a:pt x="15767" y="31"/>
                  </a:lnTo>
                  <a:lnTo>
                    <a:pt x="15750" y="25"/>
                  </a:lnTo>
                  <a:lnTo>
                    <a:pt x="15733" y="20"/>
                  </a:lnTo>
                  <a:lnTo>
                    <a:pt x="15716" y="15"/>
                  </a:lnTo>
                  <a:lnTo>
                    <a:pt x="15698" y="11"/>
                  </a:lnTo>
                  <a:lnTo>
                    <a:pt x="15681" y="8"/>
                  </a:lnTo>
                  <a:lnTo>
                    <a:pt x="15662" y="5"/>
                  </a:lnTo>
                  <a:lnTo>
                    <a:pt x="15645" y="3"/>
                  </a:lnTo>
                  <a:lnTo>
                    <a:pt x="15627" y="1"/>
                  </a:lnTo>
                  <a:lnTo>
                    <a:pt x="15609" y="0"/>
                  </a:lnTo>
                  <a:lnTo>
                    <a:pt x="15592" y="0"/>
                  </a:lnTo>
                  <a:lnTo>
                    <a:pt x="15574" y="0"/>
                  </a:lnTo>
                  <a:lnTo>
                    <a:pt x="15556" y="1"/>
                  </a:lnTo>
                  <a:lnTo>
                    <a:pt x="15537" y="3"/>
                  </a:lnTo>
                  <a:lnTo>
                    <a:pt x="15520" y="5"/>
                  </a:lnTo>
                  <a:lnTo>
                    <a:pt x="15501" y="8"/>
                  </a:lnTo>
                  <a:lnTo>
                    <a:pt x="15483" y="12"/>
                  </a:lnTo>
                  <a:lnTo>
                    <a:pt x="15465" y="16"/>
                  </a:lnTo>
                  <a:lnTo>
                    <a:pt x="15448" y="21"/>
                  </a:lnTo>
                  <a:lnTo>
                    <a:pt x="15430" y="26"/>
                  </a:lnTo>
                  <a:lnTo>
                    <a:pt x="15413" y="32"/>
                  </a:lnTo>
                  <a:lnTo>
                    <a:pt x="15396" y="39"/>
                  </a:lnTo>
                  <a:lnTo>
                    <a:pt x="15379" y="47"/>
                  </a:lnTo>
                  <a:lnTo>
                    <a:pt x="15362" y="55"/>
                  </a:lnTo>
                  <a:lnTo>
                    <a:pt x="15346" y="64"/>
                  </a:lnTo>
                  <a:lnTo>
                    <a:pt x="15329" y="74"/>
                  </a:lnTo>
                  <a:lnTo>
                    <a:pt x="15313" y="84"/>
                  </a:lnTo>
                  <a:lnTo>
                    <a:pt x="224" y="10144"/>
                  </a:lnTo>
                  <a:lnTo>
                    <a:pt x="210" y="10154"/>
                  </a:lnTo>
                  <a:lnTo>
                    <a:pt x="196" y="10164"/>
                  </a:lnTo>
                  <a:lnTo>
                    <a:pt x="182" y="10175"/>
                  </a:lnTo>
                  <a:lnTo>
                    <a:pt x="169" y="10186"/>
                  </a:lnTo>
                  <a:lnTo>
                    <a:pt x="157" y="10197"/>
                  </a:lnTo>
                  <a:lnTo>
                    <a:pt x="145" y="10209"/>
                  </a:lnTo>
                  <a:lnTo>
                    <a:pt x="133" y="10222"/>
                  </a:lnTo>
                  <a:lnTo>
                    <a:pt x="122" y="10234"/>
                  </a:lnTo>
                  <a:lnTo>
                    <a:pt x="111" y="10247"/>
                  </a:lnTo>
                  <a:lnTo>
                    <a:pt x="100" y="10262"/>
                  </a:lnTo>
                  <a:lnTo>
                    <a:pt x="91" y="10275"/>
                  </a:lnTo>
                  <a:lnTo>
                    <a:pt x="80" y="10289"/>
                  </a:lnTo>
                  <a:lnTo>
                    <a:pt x="71" y="10304"/>
                  </a:lnTo>
                  <a:lnTo>
                    <a:pt x="63" y="10318"/>
                  </a:lnTo>
                  <a:lnTo>
                    <a:pt x="55" y="10333"/>
                  </a:lnTo>
                  <a:lnTo>
                    <a:pt x="48" y="10348"/>
                  </a:lnTo>
                  <a:lnTo>
                    <a:pt x="41" y="10363"/>
                  </a:lnTo>
                  <a:lnTo>
                    <a:pt x="34" y="10379"/>
                  </a:lnTo>
                  <a:lnTo>
                    <a:pt x="29" y="10395"/>
                  </a:lnTo>
                  <a:lnTo>
                    <a:pt x="23" y="10411"/>
                  </a:lnTo>
                  <a:lnTo>
                    <a:pt x="18" y="10428"/>
                  </a:lnTo>
                  <a:lnTo>
                    <a:pt x="14" y="10444"/>
                  </a:lnTo>
                  <a:lnTo>
                    <a:pt x="10" y="10460"/>
                  </a:lnTo>
                  <a:lnTo>
                    <a:pt x="7" y="10477"/>
                  </a:lnTo>
                  <a:lnTo>
                    <a:pt x="5" y="10494"/>
                  </a:lnTo>
                  <a:lnTo>
                    <a:pt x="3" y="10511"/>
                  </a:lnTo>
                  <a:lnTo>
                    <a:pt x="1" y="10528"/>
                  </a:lnTo>
                  <a:lnTo>
                    <a:pt x="0" y="10545"/>
                  </a:lnTo>
                  <a:lnTo>
                    <a:pt x="0" y="10562"/>
                  </a:lnTo>
                  <a:lnTo>
                    <a:pt x="0" y="10579"/>
                  </a:lnTo>
                  <a:lnTo>
                    <a:pt x="1" y="10597"/>
                  </a:lnTo>
                  <a:lnTo>
                    <a:pt x="3" y="10614"/>
                  </a:lnTo>
                  <a:lnTo>
                    <a:pt x="5" y="10632"/>
                  </a:lnTo>
                  <a:lnTo>
                    <a:pt x="8" y="10649"/>
                  </a:lnTo>
                  <a:lnTo>
                    <a:pt x="11" y="10666"/>
                  </a:lnTo>
                  <a:lnTo>
                    <a:pt x="15" y="10682"/>
                  </a:lnTo>
                  <a:lnTo>
                    <a:pt x="19" y="10699"/>
                  </a:lnTo>
                  <a:lnTo>
                    <a:pt x="24" y="10715"/>
                  </a:lnTo>
                  <a:lnTo>
                    <a:pt x="29" y="10731"/>
                  </a:lnTo>
                  <a:lnTo>
                    <a:pt x="35" y="10747"/>
                  </a:lnTo>
                  <a:lnTo>
                    <a:pt x="42" y="10764"/>
                  </a:lnTo>
                  <a:lnTo>
                    <a:pt x="49" y="10779"/>
                  </a:lnTo>
                  <a:lnTo>
                    <a:pt x="56" y="10794"/>
                  </a:lnTo>
                  <a:lnTo>
                    <a:pt x="64" y="10809"/>
                  </a:lnTo>
                  <a:lnTo>
                    <a:pt x="73" y="10824"/>
                  </a:lnTo>
                  <a:lnTo>
                    <a:pt x="82" y="10838"/>
                  </a:lnTo>
                  <a:lnTo>
                    <a:pt x="92" y="10852"/>
                  </a:lnTo>
                  <a:lnTo>
                    <a:pt x="102" y="10865"/>
                  </a:lnTo>
                  <a:lnTo>
                    <a:pt x="112" y="10878"/>
                  </a:lnTo>
                  <a:lnTo>
                    <a:pt x="123" y="10891"/>
                  </a:lnTo>
                  <a:lnTo>
                    <a:pt x="134" y="10904"/>
                  </a:lnTo>
                  <a:lnTo>
                    <a:pt x="146" y="10916"/>
                  </a:lnTo>
                  <a:lnTo>
                    <a:pt x="158" y="10929"/>
                  </a:lnTo>
                  <a:lnTo>
                    <a:pt x="171" y="10940"/>
                  </a:lnTo>
                  <a:lnTo>
                    <a:pt x="183" y="10951"/>
                  </a:lnTo>
                  <a:lnTo>
                    <a:pt x="197" y="10961"/>
                  </a:lnTo>
                  <a:lnTo>
                    <a:pt x="210" y="10972"/>
                  </a:lnTo>
                  <a:lnTo>
                    <a:pt x="224" y="10981"/>
                  </a:lnTo>
                  <a:lnTo>
                    <a:pt x="239" y="10990"/>
                  </a:lnTo>
                  <a:lnTo>
                    <a:pt x="253" y="10999"/>
                  </a:lnTo>
                  <a:lnTo>
                    <a:pt x="269" y="11007"/>
                  </a:lnTo>
                  <a:lnTo>
                    <a:pt x="285" y="11015"/>
                  </a:lnTo>
                  <a:lnTo>
                    <a:pt x="300" y="11022"/>
                  </a:lnTo>
                  <a:lnTo>
                    <a:pt x="316" y="11029"/>
                  </a:lnTo>
                  <a:lnTo>
                    <a:pt x="4251" y="12603"/>
                  </a:lnTo>
                  <a:lnTo>
                    <a:pt x="6102" y="15842"/>
                  </a:lnTo>
                  <a:lnTo>
                    <a:pt x="6110" y="15856"/>
                  </a:lnTo>
                  <a:lnTo>
                    <a:pt x="6119" y="15870"/>
                  </a:lnTo>
                  <a:lnTo>
                    <a:pt x="6128" y="15884"/>
                  </a:lnTo>
                  <a:lnTo>
                    <a:pt x="6138" y="15897"/>
                  </a:lnTo>
                  <a:lnTo>
                    <a:pt x="6148" y="15910"/>
                  </a:lnTo>
                  <a:lnTo>
                    <a:pt x="6159" y="15922"/>
                  </a:lnTo>
                  <a:lnTo>
                    <a:pt x="6170" y="15934"/>
                  </a:lnTo>
                  <a:lnTo>
                    <a:pt x="6181" y="15946"/>
                  </a:lnTo>
                  <a:lnTo>
                    <a:pt x="6194" y="15957"/>
                  </a:lnTo>
                  <a:lnTo>
                    <a:pt x="6206" y="15968"/>
                  </a:lnTo>
                  <a:lnTo>
                    <a:pt x="6218" y="15979"/>
                  </a:lnTo>
                  <a:lnTo>
                    <a:pt x="6230" y="15989"/>
                  </a:lnTo>
                  <a:lnTo>
                    <a:pt x="6243" y="15999"/>
                  </a:lnTo>
                  <a:lnTo>
                    <a:pt x="6257" y="16008"/>
                  </a:lnTo>
                  <a:lnTo>
                    <a:pt x="6270" y="16018"/>
                  </a:lnTo>
                  <a:lnTo>
                    <a:pt x="6284" y="16026"/>
                  </a:lnTo>
                  <a:lnTo>
                    <a:pt x="6298" y="16034"/>
                  </a:lnTo>
                  <a:lnTo>
                    <a:pt x="6312" y="16041"/>
                  </a:lnTo>
                  <a:lnTo>
                    <a:pt x="6326" y="16048"/>
                  </a:lnTo>
                  <a:lnTo>
                    <a:pt x="6341" y="16055"/>
                  </a:lnTo>
                  <a:lnTo>
                    <a:pt x="6357" y="16061"/>
                  </a:lnTo>
                  <a:lnTo>
                    <a:pt x="6372" y="16067"/>
                  </a:lnTo>
                  <a:lnTo>
                    <a:pt x="6388" y="16072"/>
                  </a:lnTo>
                  <a:lnTo>
                    <a:pt x="6403" y="16076"/>
                  </a:lnTo>
                  <a:lnTo>
                    <a:pt x="6419" y="16081"/>
                  </a:lnTo>
                  <a:lnTo>
                    <a:pt x="6435" y="16084"/>
                  </a:lnTo>
                  <a:lnTo>
                    <a:pt x="6451" y="16087"/>
                  </a:lnTo>
                  <a:lnTo>
                    <a:pt x="6467" y="16090"/>
                  </a:lnTo>
                  <a:lnTo>
                    <a:pt x="6483" y="16092"/>
                  </a:lnTo>
                  <a:lnTo>
                    <a:pt x="6499" y="16093"/>
                  </a:lnTo>
                  <a:lnTo>
                    <a:pt x="6516" y="16094"/>
                  </a:lnTo>
                  <a:lnTo>
                    <a:pt x="6533" y="16095"/>
                  </a:lnTo>
                  <a:lnTo>
                    <a:pt x="6539" y="16095"/>
                  </a:lnTo>
                  <a:lnTo>
                    <a:pt x="6555" y="16095"/>
                  </a:lnTo>
                  <a:lnTo>
                    <a:pt x="6572" y="16094"/>
                  </a:lnTo>
                  <a:lnTo>
                    <a:pt x="6588" y="16093"/>
                  </a:lnTo>
                  <a:lnTo>
                    <a:pt x="6604" y="16091"/>
                  </a:lnTo>
                  <a:lnTo>
                    <a:pt x="6620" y="16088"/>
                  </a:lnTo>
                  <a:lnTo>
                    <a:pt x="6636" y="16085"/>
                  </a:lnTo>
                  <a:lnTo>
                    <a:pt x="6652" y="16082"/>
                  </a:lnTo>
                  <a:lnTo>
                    <a:pt x="6667" y="16078"/>
                  </a:lnTo>
                  <a:lnTo>
                    <a:pt x="6683" y="16074"/>
                  </a:lnTo>
                  <a:lnTo>
                    <a:pt x="6699" y="16069"/>
                  </a:lnTo>
                  <a:lnTo>
                    <a:pt x="6714" y="16063"/>
                  </a:lnTo>
                  <a:lnTo>
                    <a:pt x="6729" y="16058"/>
                  </a:lnTo>
                  <a:lnTo>
                    <a:pt x="6743" y="16051"/>
                  </a:lnTo>
                  <a:lnTo>
                    <a:pt x="6758" y="16045"/>
                  </a:lnTo>
                  <a:lnTo>
                    <a:pt x="6772" y="16037"/>
                  </a:lnTo>
                  <a:lnTo>
                    <a:pt x="6786" y="16030"/>
                  </a:lnTo>
                  <a:lnTo>
                    <a:pt x="6800" y="16022"/>
                  </a:lnTo>
                  <a:lnTo>
                    <a:pt x="6813" y="16013"/>
                  </a:lnTo>
                  <a:lnTo>
                    <a:pt x="6827" y="16003"/>
                  </a:lnTo>
                  <a:lnTo>
                    <a:pt x="6840" y="15994"/>
                  </a:lnTo>
                  <a:lnTo>
                    <a:pt x="6852" y="15984"/>
                  </a:lnTo>
                  <a:lnTo>
                    <a:pt x="6866" y="15974"/>
                  </a:lnTo>
                  <a:lnTo>
                    <a:pt x="6878" y="15963"/>
                  </a:lnTo>
                  <a:lnTo>
                    <a:pt x="6889" y="15952"/>
                  </a:lnTo>
                  <a:lnTo>
                    <a:pt x="6901" y="15941"/>
                  </a:lnTo>
                  <a:lnTo>
                    <a:pt x="6912" y="15929"/>
                  </a:lnTo>
                  <a:lnTo>
                    <a:pt x="6922" y="15917"/>
                  </a:lnTo>
                  <a:lnTo>
                    <a:pt x="6933" y="15904"/>
                  </a:lnTo>
                  <a:lnTo>
                    <a:pt x="6943" y="15891"/>
                  </a:lnTo>
                  <a:lnTo>
                    <a:pt x="6952" y="15878"/>
                  </a:lnTo>
                  <a:lnTo>
                    <a:pt x="6961" y="15864"/>
                  </a:lnTo>
                  <a:lnTo>
                    <a:pt x="6970" y="15851"/>
                  </a:lnTo>
                  <a:lnTo>
                    <a:pt x="8014" y="14108"/>
                  </a:lnTo>
                  <a:lnTo>
                    <a:pt x="12890" y="16059"/>
                  </a:lnTo>
                  <a:lnTo>
                    <a:pt x="12913" y="16067"/>
                  </a:lnTo>
                  <a:lnTo>
                    <a:pt x="12936" y="16074"/>
                  </a:lnTo>
                  <a:lnTo>
                    <a:pt x="12958" y="16081"/>
                  </a:lnTo>
                  <a:lnTo>
                    <a:pt x="12983" y="16086"/>
                  </a:lnTo>
                  <a:lnTo>
                    <a:pt x="13006" y="16090"/>
                  </a:lnTo>
                  <a:lnTo>
                    <a:pt x="13030" y="16093"/>
                  </a:lnTo>
                  <a:lnTo>
                    <a:pt x="13053" y="16094"/>
                  </a:lnTo>
                  <a:lnTo>
                    <a:pt x="13077" y="16095"/>
                  </a:lnTo>
                  <a:lnTo>
                    <a:pt x="13093" y="16095"/>
                  </a:lnTo>
                  <a:lnTo>
                    <a:pt x="13109" y="16094"/>
                  </a:lnTo>
                  <a:lnTo>
                    <a:pt x="13124" y="16093"/>
                  </a:lnTo>
                  <a:lnTo>
                    <a:pt x="13141" y="16091"/>
                  </a:lnTo>
                  <a:lnTo>
                    <a:pt x="13157" y="16089"/>
                  </a:lnTo>
                  <a:lnTo>
                    <a:pt x="13173" y="16086"/>
                  </a:lnTo>
                  <a:lnTo>
                    <a:pt x="13188" y="16083"/>
                  </a:lnTo>
                  <a:lnTo>
                    <a:pt x="13204" y="16079"/>
                  </a:lnTo>
                  <a:lnTo>
                    <a:pt x="13219" y="16075"/>
                  </a:lnTo>
                  <a:lnTo>
                    <a:pt x="13234" y="16070"/>
                  </a:lnTo>
                  <a:lnTo>
                    <a:pt x="13250" y="16064"/>
                  </a:lnTo>
                  <a:lnTo>
                    <a:pt x="13265" y="16059"/>
                  </a:lnTo>
                  <a:lnTo>
                    <a:pt x="13279" y="16052"/>
                  </a:lnTo>
                  <a:lnTo>
                    <a:pt x="13294" y="16046"/>
                  </a:lnTo>
                  <a:lnTo>
                    <a:pt x="13309" y="16038"/>
                  </a:lnTo>
                  <a:lnTo>
                    <a:pt x="13324" y="16031"/>
                  </a:lnTo>
                  <a:lnTo>
                    <a:pt x="13348" y="16016"/>
                  </a:lnTo>
                  <a:lnTo>
                    <a:pt x="13371" y="15999"/>
                  </a:lnTo>
                  <a:lnTo>
                    <a:pt x="13394" y="15982"/>
                  </a:lnTo>
                  <a:lnTo>
                    <a:pt x="13415" y="15964"/>
                  </a:lnTo>
                  <a:lnTo>
                    <a:pt x="13435" y="15945"/>
                  </a:lnTo>
                  <a:lnTo>
                    <a:pt x="13454" y="15924"/>
                  </a:lnTo>
                  <a:lnTo>
                    <a:pt x="13473" y="15903"/>
                  </a:lnTo>
                  <a:lnTo>
                    <a:pt x="13489" y="15881"/>
                  </a:lnTo>
                  <a:lnTo>
                    <a:pt x="13504" y="15858"/>
                  </a:lnTo>
                  <a:lnTo>
                    <a:pt x="13518" y="15833"/>
                  </a:lnTo>
                  <a:lnTo>
                    <a:pt x="13531" y="15808"/>
                  </a:lnTo>
                  <a:lnTo>
                    <a:pt x="13542" y="15783"/>
                  </a:lnTo>
                  <a:lnTo>
                    <a:pt x="13552" y="15757"/>
                  </a:lnTo>
                  <a:lnTo>
                    <a:pt x="13561" y="15730"/>
                  </a:lnTo>
                  <a:lnTo>
                    <a:pt x="13568" y="15703"/>
                  </a:lnTo>
                  <a:lnTo>
                    <a:pt x="13573" y="15675"/>
                  </a:lnTo>
                  <a:lnTo>
                    <a:pt x="16088" y="585"/>
                  </a:lnTo>
                  <a:lnTo>
                    <a:pt x="16091" y="567"/>
                  </a:lnTo>
                  <a:lnTo>
                    <a:pt x="16093" y="548"/>
                  </a:lnTo>
                  <a:lnTo>
                    <a:pt x="16094" y="530"/>
                  </a:lnTo>
                  <a:lnTo>
                    <a:pt x="16095" y="512"/>
                  </a:lnTo>
                  <a:lnTo>
                    <a:pt x="16095" y="493"/>
                  </a:lnTo>
                  <a:lnTo>
                    <a:pt x="16094" y="475"/>
                  </a:lnTo>
                  <a:lnTo>
                    <a:pt x="16093" y="457"/>
                  </a:lnTo>
                  <a:lnTo>
                    <a:pt x="16091" y="439"/>
                  </a:lnTo>
                  <a:lnTo>
                    <a:pt x="16088" y="420"/>
                  </a:lnTo>
                  <a:lnTo>
                    <a:pt x="16085" y="402"/>
                  </a:lnTo>
                  <a:lnTo>
                    <a:pt x="16081" y="385"/>
                  </a:lnTo>
                  <a:lnTo>
                    <a:pt x="16076" y="367"/>
                  </a:lnTo>
                  <a:lnTo>
                    <a:pt x="16071" y="350"/>
                  </a:lnTo>
                  <a:lnTo>
                    <a:pt x="16066" y="333"/>
                  </a:lnTo>
                  <a:lnTo>
                    <a:pt x="16059" y="317"/>
                  </a:lnTo>
                  <a:lnTo>
                    <a:pt x="16052" y="300"/>
                  </a:lnTo>
                  <a:lnTo>
                    <a:pt x="16045" y="284"/>
                  </a:lnTo>
                  <a:lnTo>
                    <a:pt x="16037" y="268"/>
                  </a:lnTo>
                  <a:lnTo>
                    <a:pt x="16028" y="251"/>
                  </a:lnTo>
                  <a:lnTo>
                    <a:pt x="16019" y="236"/>
                  </a:lnTo>
                  <a:lnTo>
                    <a:pt x="16008" y="221"/>
                  </a:lnTo>
                  <a:lnTo>
                    <a:pt x="15997" y="206"/>
                  </a:lnTo>
                  <a:lnTo>
                    <a:pt x="15987" y="192"/>
                  </a:lnTo>
                  <a:lnTo>
                    <a:pt x="15975" y="178"/>
                  </a:lnTo>
                  <a:lnTo>
                    <a:pt x="15963" y="164"/>
                  </a:lnTo>
                  <a:lnTo>
                    <a:pt x="15951" y="151"/>
                  </a:lnTo>
                  <a:lnTo>
                    <a:pt x="15938" y="138"/>
                  </a:lnTo>
                  <a:lnTo>
                    <a:pt x="15924" y="126"/>
                  </a:lnTo>
                  <a:lnTo>
                    <a:pt x="15910" y="114"/>
                  </a:lnTo>
                  <a:lnTo>
                    <a:pt x="15896" y="102"/>
                  </a:lnTo>
                  <a:lnTo>
                    <a:pt x="15881" y="92"/>
                  </a:lnTo>
                  <a:lnTo>
                    <a:pt x="15865" y="80"/>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extLst>
      <p:ext uri="{BB962C8B-B14F-4D97-AF65-F5344CB8AC3E}">
        <p14:creationId xmlns:p14="http://schemas.microsoft.com/office/powerpoint/2010/main" val="143287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22" presetClass="entr" presetSubtype="2"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par>
                                <p:cTn id="24" presetID="53"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right)">
                                      <p:cBhvr>
                                        <p:cTn id="43" dur="500"/>
                                        <p:tgtEl>
                                          <p:spTgt spid="62"/>
                                        </p:tgtEl>
                                      </p:cBhvr>
                                    </p:animEffect>
                                  </p:childTnLst>
                                </p:cTn>
                              </p:par>
                              <p:par>
                                <p:cTn id="44" presetID="53" presetClass="entr" presetSubtype="16"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22" presetClass="entr" presetSubtype="2"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right)">
                                      <p:cBhvr>
                                        <p:cTn id="63" dur="500"/>
                                        <p:tgtEl>
                                          <p:spTgt spid="67"/>
                                        </p:tgtEl>
                                      </p:cBhvr>
                                    </p:animEffect>
                                  </p:childTnLst>
                                </p:cTn>
                              </p:par>
                              <p:par>
                                <p:cTn id="64" presetID="53" presetClass="entr" presetSubtype="16"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 calcmode="lin" valueType="num">
                                      <p:cBhvr>
                                        <p:cTn id="66" dur="500" fill="hold"/>
                                        <p:tgtEl>
                                          <p:spTgt spid="73"/>
                                        </p:tgtEl>
                                        <p:attrNameLst>
                                          <p:attrName>ppt_w</p:attrName>
                                        </p:attrNameLst>
                                      </p:cBhvr>
                                      <p:tavLst>
                                        <p:tav tm="0">
                                          <p:val>
                                            <p:fltVal val="0"/>
                                          </p:val>
                                        </p:tav>
                                        <p:tav tm="100000">
                                          <p:val>
                                            <p:strVal val="#ppt_w"/>
                                          </p:val>
                                        </p:tav>
                                      </p:tavLst>
                                    </p:anim>
                                    <p:anim calcmode="lin" valueType="num">
                                      <p:cBhvr>
                                        <p:cTn id="67" dur="500" fill="hold"/>
                                        <p:tgtEl>
                                          <p:spTgt spid="73"/>
                                        </p:tgtEl>
                                        <p:attrNameLst>
                                          <p:attrName>ppt_h</p:attrName>
                                        </p:attrNameLst>
                                      </p:cBhvr>
                                      <p:tavLst>
                                        <p:tav tm="0">
                                          <p:val>
                                            <p:fltVal val="0"/>
                                          </p:val>
                                        </p:tav>
                                        <p:tav tm="100000">
                                          <p:val>
                                            <p:strVal val="#ppt_h"/>
                                          </p:val>
                                        </p:tav>
                                      </p:tavLst>
                                    </p:anim>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childTnLst>
                          </p:cTn>
                        </p:par>
                        <p:par>
                          <p:cTn id="72" fill="hold">
                            <p:stCondLst>
                              <p:cond delay="2500"/>
                            </p:stCondLst>
                            <p:childTnLst>
                              <p:par>
                                <p:cTn id="73" presetID="53" presetClass="entr" presetSubtype="16"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p:cTn id="75" dur="500" fill="hold"/>
                                        <p:tgtEl>
                                          <p:spTgt spid="35"/>
                                        </p:tgtEl>
                                        <p:attrNameLst>
                                          <p:attrName>ppt_w</p:attrName>
                                        </p:attrNameLst>
                                      </p:cBhvr>
                                      <p:tavLst>
                                        <p:tav tm="0">
                                          <p:val>
                                            <p:fltVal val="0"/>
                                          </p:val>
                                        </p:tav>
                                        <p:tav tm="100000">
                                          <p:val>
                                            <p:strVal val="#ppt_w"/>
                                          </p:val>
                                        </p:tav>
                                      </p:tavLst>
                                    </p:anim>
                                    <p:anim calcmode="lin" valueType="num">
                                      <p:cBhvr>
                                        <p:cTn id="76" dur="500" fill="hold"/>
                                        <p:tgtEl>
                                          <p:spTgt spid="35"/>
                                        </p:tgtEl>
                                        <p:attrNameLst>
                                          <p:attrName>ppt_h</p:attrName>
                                        </p:attrNameLst>
                                      </p:cBhvr>
                                      <p:tavLst>
                                        <p:tav tm="0">
                                          <p:val>
                                            <p:fltVal val="0"/>
                                          </p:val>
                                        </p:tav>
                                        <p:tav tm="100000">
                                          <p:val>
                                            <p:strVal val="#ppt_h"/>
                                          </p:val>
                                        </p:tav>
                                      </p:tavLst>
                                    </p:anim>
                                    <p:animEffect transition="in" filter="fade">
                                      <p:cBhvr>
                                        <p:cTn id="77" dur="500"/>
                                        <p:tgtEl>
                                          <p:spTgt spid="3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22" presetClass="entr" presetSubtype="2"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wipe(right)">
                                      <p:cBhvr>
                                        <p:cTn id="83" dur="500"/>
                                        <p:tgtEl>
                                          <p:spTgt spid="70"/>
                                        </p:tgtEl>
                                      </p:cBhvr>
                                    </p:animEffect>
                                  </p:childTnLst>
                                </p:cTn>
                              </p:par>
                              <p:par>
                                <p:cTn id="84" presetID="53" presetClass="entr" presetSubtype="16" fill="hold" nodeType="withEffect">
                                  <p:stCondLst>
                                    <p:cond delay="0"/>
                                  </p:stCondLst>
                                  <p:childTnLst>
                                    <p:set>
                                      <p:cBhvr>
                                        <p:cTn id="85" dur="1" fill="hold">
                                          <p:stCondLst>
                                            <p:cond delay="0"/>
                                          </p:stCondLst>
                                        </p:cTn>
                                        <p:tgtEl>
                                          <p:spTgt spid="81"/>
                                        </p:tgtEl>
                                        <p:attrNameLst>
                                          <p:attrName>style.visibility</p:attrName>
                                        </p:attrNameLst>
                                      </p:cBhvr>
                                      <p:to>
                                        <p:strVal val="visible"/>
                                      </p:to>
                                    </p:set>
                                    <p:anim calcmode="lin" valueType="num">
                                      <p:cBhvr>
                                        <p:cTn id="86" dur="500" fill="hold"/>
                                        <p:tgtEl>
                                          <p:spTgt spid="81"/>
                                        </p:tgtEl>
                                        <p:attrNameLst>
                                          <p:attrName>ppt_w</p:attrName>
                                        </p:attrNameLst>
                                      </p:cBhvr>
                                      <p:tavLst>
                                        <p:tav tm="0">
                                          <p:val>
                                            <p:fltVal val="0"/>
                                          </p:val>
                                        </p:tav>
                                        <p:tav tm="100000">
                                          <p:val>
                                            <p:strVal val="#ppt_w"/>
                                          </p:val>
                                        </p:tav>
                                      </p:tavLst>
                                    </p:anim>
                                    <p:anim calcmode="lin" valueType="num">
                                      <p:cBhvr>
                                        <p:cTn id="87" dur="500" fill="hold"/>
                                        <p:tgtEl>
                                          <p:spTgt spid="81"/>
                                        </p:tgtEl>
                                        <p:attrNameLst>
                                          <p:attrName>ppt_h</p:attrName>
                                        </p:attrNameLst>
                                      </p:cBhvr>
                                      <p:tavLst>
                                        <p:tav tm="0">
                                          <p:val>
                                            <p:fltVal val="0"/>
                                          </p:val>
                                        </p:tav>
                                        <p:tav tm="100000">
                                          <p:val>
                                            <p:strVal val="#ppt_h"/>
                                          </p:val>
                                        </p:tav>
                                      </p:tavLst>
                                    </p:anim>
                                    <p:animEffect transition="in" filter="fade">
                                      <p:cBhvr>
                                        <p:cTn id="88" dur="500"/>
                                        <p:tgtEl>
                                          <p:spTgt spid="81"/>
                                        </p:tgtEl>
                                      </p:cBhvr>
                                    </p:animEffect>
                                  </p:childTnLst>
                                </p:cTn>
                              </p:par>
                              <p:par>
                                <p:cTn id="89" presetID="10"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49" presetClass="entr" presetSubtype="0" decel="10000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 calcmode="lin" valueType="num">
                                      <p:cBhvr>
                                        <p:cTn id="94" dur="500" fill="hold"/>
                                        <p:tgtEl>
                                          <p:spTgt spid="85"/>
                                        </p:tgtEl>
                                        <p:attrNameLst>
                                          <p:attrName>ppt_w</p:attrName>
                                        </p:attrNameLst>
                                      </p:cBhvr>
                                      <p:tavLst>
                                        <p:tav tm="0">
                                          <p:val>
                                            <p:fltVal val="0"/>
                                          </p:val>
                                        </p:tav>
                                        <p:tav tm="100000">
                                          <p:val>
                                            <p:strVal val="#ppt_w"/>
                                          </p:val>
                                        </p:tav>
                                      </p:tavLst>
                                    </p:anim>
                                    <p:anim calcmode="lin" valueType="num">
                                      <p:cBhvr>
                                        <p:cTn id="95" dur="500" fill="hold"/>
                                        <p:tgtEl>
                                          <p:spTgt spid="85"/>
                                        </p:tgtEl>
                                        <p:attrNameLst>
                                          <p:attrName>ppt_h</p:attrName>
                                        </p:attrNameLst>
                                      </p:cBhvr>
                                      <p:tavLst>
                                        <p:tav tm="0">
                                          <p:val>
                                            <p:fltVal val="0"/>
                                          </p:val>
                                        </p:tav>
                                        <p:tav tm="100000">
                                          <p:val>
                                            <p:strVal val="#ppt_h"/>
                                          </p:val>
                                        </p:tav>
                                      </p:tavLst>
                                    </p:anim>
                                    <p:anim calcmode="lin" valueType="num">
                                      <p:cBhvr>
                                        <p:cTn id="96" dur="500" fill="hold"/>
                                        <p:tgtEl>
                                          <p:spTgt spid="85"/>
                                        </p:tgtEl>
                                        <p:attrNameLst>
                                          <p:attrName>style.rotation</p:attrName>
                                        </p:attrNameLst>
                                      </p:cBhvr>
                                      <p:tavLst>
                                        <p:tav tm="0">
                                          <p:val>
                                            <p:fltVal val="360"/>
                                          </p:val>
                                        </p:tav>
                                        <p:tav tm="100000">
                                          <p:val>
                                            <p:fltVal val="0"/>
                                          </p:val>
                                        </p:tav>
                                      </p:tavLst>
                                    </p:anim>
                                    <p:animEffect transition="in" filter="fade">
                                      <p:cBhvr>
                                        <p:cTn id="9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2" grpId="0" animBg="1"/>
      <p:bldP spid="33" grpId="0" animBg="1"/>
      <p:bldP spid="34" grpId="0" animBg="1"/>
      <p:bldP spid="35" grpId="0" animBg="1"/>
      <p:bldP spid="36" grpId="0"/>
      <p:bldP spid="37" grpId="0"/>
      <p:bldP spid="38" grpId="0"/>
      <p:bldP spid="39" grpId="0"/>
      <p:bldP spid="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8038597" y="3121094"/>
            <a:ext cx="8222615" cy="8222615"/>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53043" y="549545"/>
            <a:ext cx="6113604" cy="1017922"/>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0060"/>
            </a:xfrm>
            <a:prstGeom prst="rect">
              <a:avLst/>
            </a:prstGeom>
          </p:spPr>
          <p:txBody>
            <a:bodyPr wrap="square">
              <a:spAutoFit/>
            </a:bodyPr>
            <a:lstStyle/>
            <a:p>
              <a:pPr fontAlgn="auto">
                <a:spcBef>
                  <a:spcPts val="0"/>
                </a:spcBef>
                <a:spcAft>
                  <a:spcPts val="0"/>
                </a:spcAft>
                <a:defRPr/>
              </a:pPr>
              <a:r>
                <a:rPr lang="zh-CN" altLang="en-US" sz="3375" b="1" spc="316" dirty="0">
                  <a:solidFill>
                    <a:srgbClr val="333333"/>
                  </a:solidFill>
                  <a:latin typeface="微软雅黑" panose="020B0503020204020204" pitchFamily="34" charset="-122"/>
                  <a:ea typeface="微软雅黑" panose="020B0503020204020204" pitchFamily="34" charset="-122"/>
                  <a:cs typeface="+mn-ea"/>
                  <a:sym typeface="+mn-lt"/>
                </a:rPr>
                <a:t>网络特性</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 name="文本框 1">
            <a:extLst>
              <a:ext uri="{FF2B5EF4-FFF2-40B4-BE49-F238E27FC236}">
                <a16:creationId xmlns:a16="http://schemas.microsoft.com/office/drawing/2014/main" id="{6AB3E67D-7D66-4E95-945B-821F476F6ACE}"/>
              </a:ext>
            </a:extLst>
          </p:cNvPr>
          <p:cNvSpPr txBox="1"/>
          <p:nvPr/>
        </p:nvSpPr>
        <p:spPr>
          <a:xfrm>
            <a:off x="1610950" y="1695630"/>
            <a:ext cx="9858191" cy="3462486"/>
          </a:xfrm>
          <a:prstGeom prst="rect">
            <a:avLst/>
          </a:prstGeom>
          <a:noFill/>
        </p:spPr>
        <p:txBody>
          <a:bodyPr wrap="square" rtlCol="0">
            <a:spAutoFit/>
          </a:bodyPr>
          <a:lstStyle/>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小世界现象</a:t>
            </a:r>
            <a:r>
              <a:rPr lang="en-US" altLang="zh-CN" sz="2800" dirty="0">
                <a:solidFill>
                  <a:srgbClr val="FF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六度分割理论</a:t>
            </a:r>
            <a:endParaRPr lang="en-US" altLang="zh-CN" sz="2800" dirty="0">
              <a:solidFill>
                <a:srgbClr val="FF0000"/>
              </a:solidFill>
              <a:latin typeface="黑体" panose="02010609060101010101" pitchFamily="49" charset="-122"/>
              <a:ea typeface="黑体" panose="02010609060101010101" pitchFamily="49" charset="-122"/>
            </a:endParaRPr>
          </a:p>
          <a:p>
            <a:pPr>
              <a:lnSpc>
                <a:spcPct val="150000"/>
              </a:lnSpc>
            </a:pPr>
            <a:r>
              <a:rPr lang="zh-CN" altLang="zh-CN" b="1" dirty="0">
                <a:solidFill>
                  <a:srgbClr val="0070C0"/>
                </a:solidFill>
              </a:rPr>
              <a:t>小世界现象</a:t>
            </a:r>
            <a:r>
              <a:rPr lang="en-US" altLang="zh-CN" dirty="0"/>
              <a:t> </a:t>
            </a:r>
            <a:r>
              <a:rPr lang="zh-CN" altLang="zh-CN" dirty="0"/>
              <a:t>地理位置相距遥远的人可能具有较短的社会关系间隔。</a:t>
            </a:r>
            <a:endParaRPr lang="en-US" altLang="zh-CN" dirty="0"/>
          </a:p>
          <a:p>
            <a:r>
              <a:rPr lang="zh-CN" altLang="en-US" b="1" dirty="0">
                <a:solidFill>
                  <a:srgbClr val="0070C0"/>
                </a:solidFill>
              </a:rPr>
              <a:t>六度分割理论</a:t>
            </a:r>
            <a:r>
              <a:rPr lang="zh-CN" altLang="en-US" dirty="0"/>
              <a:t> </a:t>
            </a:r>
            <a:r>
              <a:rPr lang="zh-CN" altLang="zh-CN" dirty="0"/>
              <a:t>任意两个都可通过平均</a:t>
            </a:r>
            <a:r>
              <a:rPr lang="en-US" altLang="zh-CN" dirty="0"/>
              <a:t>5</a:t>
            </a:r>
            <a:r>
              <a:rPr lang="zh-CN" altLang="zh-CN" dirty="0"/>
              <a:t>个人熟人相关联起来。</a:t>
            </a:r>
            <a:endParaRPr lang="en-US" altLang="zh-CN" dirty="0"/>
          </a:p>
          <a:p>
            <a:r>
              <a:rPr lang="zh-CN" altLang="zh-CN" dirty="0"/>
              <a:t>根据2011年 Facebook 数据分析小组的报告， Facebook 约7.2亿用户中任意两个用户间的平均路径长度仅为4.74，而这一指标在推特中为4.67。</a:t>
            </a:r>
            <a:endParaRPr lang="en-US" altLang="zh-CN" dirty="0"/>
          </a:p>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无标度特性</a:t>
            </a:r>
            <a:r>
              <a:rPr lang="en-US" altLang="zh-CN" sz="2800" dirty="0">
                <a:solidFill>
                  <a:srgbClr val="FF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幂律分布</a:t>
            </a:r>
            <a:endParaRPr lang="en-US" altLang="zh-CN" sz="2800" dirty="0">
              <a:solidFill>
                <a:srgbClr val="FF0000"/>
              </a:solidFill>
              <a:latin typeface="黑体" panose="02010609060101010101" pitchFamily="49" charset="-122"/>
              <a:ea typeface="黑体" panose="02010609060101010101" pitchFamily="49" charset="-122"/>
            </a:endParaRPr>
          </a:p>
          <a:p>
            <a:r>
              <a:rPr lang="zh-CN" altLang="zh-CN" dirty="0"/>
              <a:t>大多数真实的大规模社交网络都存在着</a:t>
            </a:r>
            <a:r>
              <a:rPr lang="zh-CN" altLang="zh-CN" dirty="0">
                <a:solidFill>
                  <a:srgbClr val="0070C0"/>
                </a:solidFill>
              </a:rPr>
              <a:t>大多数节点有少量边，少数节点有大量边</a:t>
            </a:r>
            <a:r>
              <a:rPr lang="zh-CN" altLang="zh-CN" dirty="0"/>
              <a:t>的特点</a:t>
            </a:r>
            <a:r>
              <a:rPr lang="zh-CN" altLang="en-US" dirty="0"/>
              <a:t>。</a:t>
            </a:r>
            <a:r>
              <a:rPr lang="zh-CN" altLang="zh-CN" dirty="0"/>
              <a:t>将这种节点度分布不存在有限衡量分布范围的性质称为无标度。无标度网络表现出来的度分布特征为</a:t>
            </a:r>
            <a:r>
              <a:rPr lang="zh-CN" altLang="zh-CN" dirty="0">
                <a:solidFill>
                  <a:srgbClr val="0070C0"/>
                </a:solidFill>
              </a:rPr>
              <a:t>幂律分布</a:t>
            </a:r>
            <a:r>
              <a:rPr lang="zh-CN" altLang="zh-CN" dirty="0"/>
              <a:t>，这就是此类网络的无标度特性。</a:t>
            </a:r>
            <a:endParaRPr lang="zh-CN" altLang="en-US" dirty="0"/>
          </a:p>
        </p:txBody>
      </p:sp>
      <p:pic>
        <p:nvPicPr>
          <p:cNvPr id="3" name="图片 2">
            <a:extLst>
              <a:ext uri="{FF2B5EF4-FFF2-40B4-BE49-F238E27FC236}">
                <a16:creationId xmlns:a16="http://schemas.microsoft.com/office/drawing/2014/main" id="{7A54D11D-75B6-47CE-84EC-1929A168F853}"/>
              </a:ext>
            </a:extLst>
          </p:cNvPr>
          <p:cNvPicPr>
            <a:picLocks noChangeAspect="1"/>
          </p:cNvPicPr>
          <p:nvPr/>
        </p:nvPicPr>
        <p:blipFill>
          <a:blip r:embed="rId3"/>
          <a:stretch>
            <a:fillRect/>
          </a:stretch>
        </p:blipFill>
        <p:spPr>
          <a:xfrm>
            <a:off x="1674034" y="5185462"/>
            <a:ext cx="3926978" cy="2064946"/>
          </a:xfrm>
          <a:prstGeom prst="rect">
            <a:avLst/>
          </a:prstGeom>
        </p:spPr>
      </p:pic>
      <p:pic>
        <p:nvPicPr>
          <p:cNvPr id="124" name="图片 123">
            <a:extLst>
              <a:ext uri="{FF2B5EF4-FFF2-40B4-BE49-F238E27FC236}">
                <a16:creationId xmlns:a16="http://schemas.microsoft.com/office/drawing/2014/main" id="{3C65DE80-1577-44D2-819B-8D8759E19245}"/>
              </a:ext>
            </a:extLst>
          </p:cNvPr>
          <p:cNvPicPr>
            <a:picLocks noChangeAspect="1"/>
          </p:cNvPicPr>
          <p:nvPr/>
        </p:nvPicPr>
        <p:blipFill>
          <a:blip r:embed="rId4"/>
          <a:stretch>
            <a:fillRect/>
          </a:stretch>
        </p:blipFill>
        <p:spPr>
          <a:xfrm>
            <a:off x="6789738" y="2260351"/>
            <a:ext cx="6067425" cy="4972050"/>
          </a:xfrm>
          <a:prstGeom prst="rect">
            <a:avLst/>
          </a:prstGeom>
        </p:spPr>
      </p:pic>
    </p:spTree>
    <p:extLst>
      <p:ext uri="{BB962C8B-B14F-4D97-AF65-F5344CB8AC3E}">
        <p14:creationId xmlns:p14="http://schemas.microsoft.com/office/powerpoint/2010/main" val="25968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par>
                                <p:cTn id="12" presetID="49" presetClass="entr" presetSubtype="0" decel="100000"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 calcmode="lin" valueType="num">
                                      <p:cBhvr>
                                        <p:cTn id="16" dur="500" fill="hold"/>
                                        <p:tgtEl>
                                          <p:spTgt spid="85"/>
                                        </p:tgtEl>
                                        <p:attrNameLst>
                                          <p:attrName>style.rotation</p:attrName>
                                        </p:attrNameLst>
                                      </p:cBhvr>
                                      <p:tavLst>
                                        <p:tav tm="0">
                                          <p:val>
                                            <p:fltVal val="360"/>
                                          </p:val>
                                        </p:tav>
                                        <p:tav tm="100000">
                                          <p:val>
                                            <p:fltVal val="0"/>
                                          </p:val>
                                        </p:tav>
                                      </p:tavLst>
                                    </p:anim>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8038597" y="3121094"/>
            <a:ext cx="8222615" cy="8222615"/>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53043" y="549545"/>
            <a:ext cx="6113604" cy="1017922"/>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0060"/>
            </a:xfrm>
            <a:prstGeom prst="rect">
              <a:avLst/>
            </a:prstGeom>
          </p:spPr>
          <p:txBody>
            <a:bodyPr wrap="square">
              <a:spAutoFit/>
            </a:bodyPr>
            <a:lstStyle/>
            <a:p>
              <a:pPr fontAlgn="auto">
                <a:spcBef>
                  <a:spcPts val="0"/>
                </a:spcBef>
                <a:spcAft>
                  <a:spcPts val="0"/>
                </a:spcAft>
                <a:defRPr/>
              </a:pPr>
              <a:r>
                <a:rPr lang="zh-CN" altLang="en-US" sz="3375" b="1" spc="316" dirty="0">
                  <a:solidFill>
                    <a:srgbClr val="333333"/>
                  </a:solidFill>
                  <a:latin typeface="微软雅黑" panose="020B0503020204020204" pitchFamily="34" charset="-122"/>
                  <a:ea typeface="微软雅黑" panose="020B0503020204020204" pitchFamily="34" charset="-122"/>
                  <a:cs typeface="+mn-ea"/>
                  <a:sym typeface="+mn-lt"/>
                </a:rPr>
                <a:t>网络模型</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32" name="Oval 4"/>
          <p:cNvSpPr/>
          <p:nvPr/>
        </p:nvSpPr>
        <p:spPr>
          <a:xfrm>
            <a:off x="8118954" y="5812778"/>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Oval 5"/>
          <p:cNvSpPr/>
          <p:nvPr/>
        </p:nvSpPr>
        <p:spPr>
          <a:xfrm>
            <a:off x="8767622" y="464905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Oval 6"/>
          <p:cNvSpPr/>
          <p:nvPr/>
        </p:nvSpPr>
        <p:spPr>
          <a:xfrm>
            <a:off x="9799680" y="365483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23"/>
          <p:cNvSpPr txBox="1"/>
          <p:nvPr/>
        </p:nvSpPr>
        <p:spPr>
          <a:xfrm>
            <a:off x="8432672" y="5794848"/>
            <a:ext cx="1085255" cy="319446"/>
          </a:xfrm>
          <a:prstGeom prst="rect">
            <a:avLst/>
          </a:prstGeom>
          <a:noFill/>
        </p:spPr>
        <p:txBody>
          <a:bodyPr wrap="square" rtlCol="0">
            <a:spAutoFit/>
          </a:bodyPr>
          <a:lstStyle/>
          <a:p>
            <a:r>
              <a:rPr 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WS</a:t>
            </a:r>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模型</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extBox 24"/>
          <p:cNvSpPr txBox="1"/>
          <p:nvPr/>
        </p:nvSpPr>
        <p:spPr>
          <a:xfrm>
            <a:off x="9113290" y="4603446"/>
            <a:ext cx="1129081" cy="319446"/>
          </a:xfrm>
          <a:prstGeom prst="rect">
            <a:avLst/>
          </a:prstGeom>
          <a:noFill/>
        </p:spPr>
        <p:txBody>
          <a:bodyPr wrap="square" rtlCol="0">
            <a:spAutoFit/>
          </a:bodyPr>
          <a:lstStyle/>
          <a:p>
            <a:r>
              <a:rPr 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BA</a:t>
            </a:r>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模型</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25"/>
          <p:cNvSpPr txBox="1"/>
          <p:nvPr/>
        </p:nvSpPr>
        <p:spPr>
          <a:xfrm>
            <a:off x="10033041" y="3741048"/>
            <a:ext cx="1093089" cy="319446"/>
          </a:xfrm>
          <a:prstGeom prst="rect">
            <a:avLst/>
          </a:prstGeom>
          <a:noFill/>
        </p:spPr>
        <p:txBody>
          <a:bodyPr wrap="square" rtlCol="0">
            <a:spAutoFit/>
          </a:bodyPr>
          <a:lstStyle/>
          <a:p>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其他模型</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0" name="Group 27"/>
          <p:cNvGrpSpPr/>
          <p:nvPr/>
        </p:nvGrpSpPr>
        <p:grpSpPr>
          <a:xfrm flipH="1">
            <a:off x="5295898" y="5482673"/>
            <a:ext cx="2662342" cy="438255"/>
            <a:chOff x="2108477" y="2662215"/>
            <a:chExt cx="2600806" cy="395205"/>
          </a:xfrm>
        </p:grpSpPr>
        <p:grpSp>
          <p:nvGrpSpPr>
            <p:cNvPr id="41" name="Group 28"/>
            <p:cNvGrpSpPr/>
            <p:nvPr/>
          </p:nvGrpSpPr>
          <p:grpSpPr>
            <a:xfrm>
              <a:off x="2108477" y="2757465"/>
              <a:ext cx="2423386" cy="299955"/>
              <a:chOff x="2108477" y="2757465"/>
              <a:chExt cx="2423386" cy="299955"/>
            </a:xfrm>
          </p:grpSpPr>
          <p:cxnSp>
            <p:nvCxnSpPr>
              <p:cNvPr id="43" name="Straight Connector 30"/>
              <p:cNvCxnSpPr/>
              <p:nvPr/>
            </p:nvCxnSpPr>
            <p:spPr>
              <a:xfrm flipH="1">
                <a:off x="2108477" y="2757465"/>
                <a:ext cx="1864621" cy="29995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31"/>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Oval 29"/>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5" name="Group 8"/>
          <p:cNvGrpSpPr/>
          <p:nvPr/>
        </p:nvGrpSpPr>
        <p:grpSpPr>
          <a:xfrm>
            <a:off x="4437187" y="5270151"/>
            <a:ext cx="776434" cy="776434"/>
            <a:chOff x="4207630" y="4997265"/>
            <a:chExt cx="736265" cy="736265"/>
          </a:xfrm>
        </p:grpSpPr>
        <p:sp>
          <p:nvSpPr>
            <p:cNvPr id="46" name="Oval 36"/>
            <p:cNvSpPr/>
            <p:nvPr/>
          </p:nvSpPr>
          <p:spPr>
            <a:xfrm>
              <a:off x="4207630" y="4997265"/>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Group 33"/>
            <p:cNvGrpSpPr/>
            <p:nvPr/>
          </p:nvGrpSpPr>
          <p:grpSpPr>
            <a:xfrm>
              <a:off x="4367216" y="5178917"/>
              <a:ext cx="372962" cy="372962"/>
              <a:chOff x="2005013" y="1077913"/>
              <a:chExt cx="688975" cy="688975"/>
            </a:xfrm>
            <a:solidFill>
              <a:schemeClr val="bg1"/>
            </a:solidFill>
          </p:grpSpPr>
          <p:sp>
            <p:nvSpPr>
              <p:cNvPr id="48"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0" name="Group 12"/>
          <p:cNvGrpSpPr/>
          <p:nvPr/>
        </p:nvGrpSpPr>
        <p:grpSpPr>
          <a:xfrm>
            <a:off x="553044" y="5161183"/>
            <a:ext cx="3803786" cy="931508"/>
            <a:chOff x="524433" y="4893933"/>
            <a:chExt cx="3606998" cy="883316"/>
          </a:xfrm>
        </p:grpSpPr>
        <p:sp>
          <p:nvSpPr>
            <p:cNvPr id="51" name="TextBox 37"/>
            <p:cNvSpPr txBox="1"/>
            <p:nvPr/>
          </p:nvSpPr>
          <p:spPr>
            <a:xfrm>
              <a:off x="524433" y="5320255"/>
              <a:ext cx="3606998" cy="456994"/>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属于小世界网络模型</a:t>
              </a:r>
              <a:r>
                <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一类具有较短的平均路径长度又具有较高的聚类系数的网络的总称。</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38"/>
            <p:cNvSpPr txBox="1"/>
            <p:nvPr/>
          </p:nvSpPr>
          <p:spPr>
            <a:xfrm>
              <a:off x="624999" y="4893933"/>
              <a:ext cx="3462300" cy="395340"/>
            </a:xfrm>
            <a:prstGeom prst="rect">
              <a:avLst/>
            </a:prstGeom>
            <a:noFill/>
          </p:spPr>
          <p:txBody>
            <a:bodyPr wrap="square" rtlCol="0">
              <a:spAutoFit/>
            </a:bodyPr>
            <a:lstStyle/>
            <a:p>
              <a:pPr algn="r"/>
              <a:r>
                <a:rPr lang="en-US" altLang="zh-CN"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WS</a:t>
              </a:r>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模型</a:t>
              </a:r>
            </a:p>
          </p:txBody>
        </p:sp>
      </p:grpSp>
      <p:grpSp>
        <p:nvGrpSpPr>
          <p:cNvPr id="53" name="Group 13"/>
          <p:cNvGrpSpPr/>
          <p:nvPr/>
        </p:nvGrpSpPr>
        <p:grpSpPr>
          <a:xfrm>
            <a:off x="1959542" y="3682440"/>
            <a:ext cx="3697732" cy="1126303"/>
            <a:chOff x="1858165" y="3624861"/>
            <a:chExt cx="3506431" cy="1068034"/>
          </a:xfrm>
        </p:grpSpPr>
        <p:sp>
          <p:nvSpPr>
            <p:cNvPr id="54" name="TextBox 66"/>
            <p:cNvSpPr txBox="1"/>
            <p:nvPr/>
          </p:nvSpPr>
          <p:spPr>
            <a:xfrm>
              <a:off x="2006353" y="4051181"/>
              <a:ext cx="3358243" cy="641714"/>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为了解释幂律的产生机制，提出了无标度网络模型（</a:t>
              </a:r>
              <a:r>
                <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模型），其有</a:t>
              </a:r>
              <a:r>
                <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个特性：增长性和优先连接机制。</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67"/>
            <p:cNvSpPr txBox="1"/>
            <p:nvPr/>
          </p:nvSpPr>
          <p:spPr>
            <a:xfrm>
              <a:off x="1858165" y="3624861"/>
              <a:ext cx="3462300" cy="395340"/>
            </a:xfrm>
            <a:prstGeom prst="rect">
              <a:avLst/>
            </a:prstGeom>
            <a:noFill/>
          </p:spPr>
          <p:txBody>
            <a:bodyPr wrap="square" rtlCol="0">
              <a:spAutoFit/>
            </a:bodyPr>
            <a:lstStyle/>
            <a:p>
              <a:pPr algn="r"/>
              <a:r>
                <a:rPr lang="en-US" altLang="zh-CN"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a:t>
              </a:r>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模型</a:t>
              </a:r>
            </a:p>
          </p:txBody>
        </p:sp>
      </p:grpSp>
      <p:grpSp>
        <p:nvGrpSpPr>
          <p:cNvPr id="56" name="Group 14"/>
          <p:cNvGrpSpPr/>
          <p:nvPr/>
        </p:nvGrpSpPr>
        <p:grpSpPr>
          <a:xfrm>
            <a:off x="3658291" y="2521986"/>
            <a:ext cx="3697732" cy="736710"/>
            <a:chOff x="3469030" y="2409031"/>
            <a:chExt cx="3506431" cy="698596"/>
          </a:xfrm>
        </p:grpSpPr>
        <p:sp>
          <p:nvSpPr>
            <p:cNvPr id="57" name="TextBox 72"/>
            <p:cNvSpPr txBox="1"/>
            <p:nvPr/>
          </p:nvSpPr>
          <p:spPr>
            <a:xfrm>
              <a:off x="3469030" y="2835352"/>
              <a:ext cx="3506431" cy="272275"/>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森立火灾模型、</a:t>
              </a:r>
              <a:r>
                <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rPr>
                <a:t>Kronecker </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模型、生产模型等。</a:t>
              </a:r>
            </a:p>
          </p:txBody>
        </p:sp>
        <p:sp>
          <p:nvSpPr>
            <p:cNvPr id="58" name="TextBox 73"/>
            <p:cNvSpPr txBox="1"/>
            <p:nvPr/>
          </p:nvSpPr>
          <p:spPr>
            <a:xfrm>
              <a:off x="3469030" y="2409031"/>
              <a:ext cx="3462300" cy="395340"/>
            </a:xfrm>
            <a:prstGeom prst="rect">
              <a:avLst/>
            </a:prstGeom>
            <a:noFill/>
          </p:spPr>
          <p:txBody>
            <a:bodyPr wrap="square" rtlCol="0">
              <a:spAutoFit/>
            </a:bodyPr>
            <a:lstStyle/>
            <a:p>
              <a:pPr algn="r"/>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其他模型</a:t>
              </a:r>
            </a:p>
          </p:txBody>
        </p:sp>
      </p:grpSp>
      <p:grpSp>
        <p:nvGrpSpPr>
          <p:cNvPr id="62" name="Group 80"/>
          <p:cNvGrpSpPr/>
          <p:nvPr/>
        </p:nvGrpSpPr>
        <p:grpSpPr>
          <a:xfrm flipH="1">
            <a:off x="6554679" y="4144294"/>
            <a:ext cx="2059374" cy="519752"/>
            <a:chOff x="2756450" y="2662215"/>
            <a:chExt cx="1952833" cy="492863"/>
          </a:xfrm>
        </p:grpSpPr>
        <p:grpSp>
          <p:nvGrpSpPr>
            <p:cNvPr id="63" name="Group 81"/>
            <p:cNvGrpSpPr/>
            <p:nvPr/>
          </p:nvGrpSpPr>
          <p:grpSpPr>
            <a:xfrm>
              <a:off x="2756450" y="2757465"/>
              <a:ext cx="1775413" cy="397613"/>
              <a:chOff x="2756450" y="2757465"/>
              <a:chExt cx="1775413" cy="397613"/>
            </a:xfrm>
          </p:grpSpPr>
          <p:cxnSp>
            <p:nvCxnSpPr>
              <p:cNvPr id="65" name="Straight Connector 83"/>
              <p:cNvCxnSpPr/>
              <p:nvPr/>
            </p:nvCxnSpPr>
            <p:spPr>
              <a:xfrm flipH="1">
                <a:off x="2756450" y="2757465"/>
                <a:ext cx="1216648" cy="39761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84"/>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Oval 82"/>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7" name="Group 86"/>
          <p:cNvGrpSpPr/>
          <p:nvPr/>
        </p:nvGrpSpPr>
        <p:grpSpPr>
          <a:xfrm flipH="1">
            <a:off x="8283681" y="2918311"/>
            <a:ext cx="1483918" cy="698015"/>
            <a:chOff x="3302135" y="2662215"/>
            <a:chExt cx="1407148" cy="661903"/>
          </a:xfrm>
        </p:grpSpPr>
        <p:cxnSp>
          <p:nvCxnSpPr>
            <p:cNvPr id="68" name="Straight Connector 89"/>
            <p:cNvCxnSpPr>
              <a:stCxn id="69" idx="2"/>
            </p:cNvCxnSpPr>
            <p:nvPr/>
          </p:nvCxnSpPr>
          <p:spPr>
            <a:xfrm flipH="1">
              <a:off x="3302135" y="2757465"/>
              <a:ext cx="1216648" cy="56665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9" name="Oval 88"/>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Group 10"/>
          <p:cNvGrpSpPr/>
          <p:nvPr/>
        </p:nvGrpSpPr>
        <p:grpSpPr>
          <a:xfrm>
            <a:off x="7436381" y="2649679"/>
            <a:ext cx="776434" cy="776434"/>
            <a:chOff x="7051661" y="2512363"/>
            <a:chExt cx="736265" cy="736265"/>
          </a:xfrm>
        </p:grpSpPr>
        <p:sp>
          <p:nvSpPr>
            <p:cNvPr id="74" name="Oval 68"/>
            <p:cNvSpPr/>
            <p:nvPr/>
          </p:nvSpPr>
          <p:spPr>
            <a:xfrm>
              <a:off x="7051661" y="251236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5" name="Group 104"/>
            <p:cNvGrpSpPr/>
            <p:nvPr/>
          </p:nvGrpSpPr>
          <p:grpSpPr>
            <a:xfrm>
              <a:off x="7231041" y="2719950"/>
              <a:ext cx="377503" cy="353205"/>
              <a:chOff x="6964363" y="2108200"/>
              <a:chExt cx="690562" cy="646113"/>
            </a:xfrm>
            <a:solidFill>
              <a:schemeClr val="bg1"/>
            </a:solidFill>
          </p:grpSpPr>
          <p:sp>
            <p:nvSpPr>
              <p:cNvPr id="76"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8" name="Group 9"/>
          <p:cNvGrpSpPr/>
          <p:nvPr/>
        </p:nvGrpSpPr>
        <p:grpSpPr>
          <a:xfrm>
            <a:off x="5737631" y="3931841"/>
            <a:ext cx="776434" cy="776434"/>
            <a:chOff x="5440796" y="3728193"/>
            <a:chExt cx="736265" cy="736265"/>
          </a:xfrm>
        </p:grpSpPr>
        <p:sp>
          <p:nvSpPr>
            <p:cNvPr id="79" name="Oval 62"/>
            <p:cNvSpPr/>
            <p:nvPr/>
          </p:nvSpPr>
          <p:spPr>
            <a:xfrm>
              <a:off x="5440796" y="372819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96"/>
            <p:cNvSpPr>
              <a:spLocks noEditPoints="1"/>
            </p:cNvSpPr>
            <p:nvPr/>
          </p:nvSpPr>
          <p:spPr bwMode="auto">
            <a:xfrm>
              <a:off x="5622159" y="3929564"/>
              <a:ext cx="369270" cy="368421"/>
            </a:xfrm>
            <a:custGeom>
              <a:avLst/>
              <a:gdLst>
                <a:gd name="T0" fmla="*/ 13537 w 16094"/>
                <a:gd name="T1" fmla="*/ 6059 h 16058"/>
                <a:gd name="T2" fmla="*/ 13105 w 16094"/>
                <a:gd name="T3" fmla="*/ 4843 h 16058"/>
                <a:gd name="T4" fmla="*/ 12309 w 16094"/>
                <a:gd name="T5" fmla="*/ 3778 h 16058"/>
                <a:gd name="T6" fmla="*/ 11103 w 16094"/>
                <a:gd name="T7" fmla="*/ 2914 h 16058"/>
                <a:gd name="T8" fmla="*/ 9730 w 16094"/>
                <a:gd name="T9" fmla="*/ 2510 h 16058"/>
                <a:gd name="T10" fmla="*/ 10548 w 16094"/>
                <a:gd name="T11" fmla="*/ 1344 h 16058"/>
                <a:gd name="T12" fmla="*/ 11273 w 16094"/>
                <a:gd name="T13" fmla="*/ 1058 h 16058"/>
                <a:gd name="T14" fmla="*/ 12175 w 16094"/>
                <a:gd name="T15" fmla="*/ 1030 h 16058"/>
                <a:gd name="T16" fmla="*/ 13215 w 16094"/>
                <a:gd name="T17" fmla="*/ 1370 h 16058"/>
                <a:gd name="T18" fmla="*/ 14130 w 16094"/>
                <a:gd name="T19" fmla="*/ 2061 h 16058"/>
                <a:gd name="T20" fmla="*/ 14752 w 16094"/>
                <a:gd name="T21" fmla="*/ 2927 h 16058"/>
                <a:gd name="T22" fmla="*/ 15061 w 16094"/>
                <a:gd name="T23" fmla="*/ 3885 h 16058"/>
                <a:gd name="T24" fmla="*/ 15035 w 16094"/>
                <a:gd name="T25" fmla="*/ 4794 h 16058"/>
                <a:gd name="T26" fmla="*/ 14704 w 16094"/>
                <a:gd name="T27" fmla="*/ 5577 h 16058"/>
                <a:gd name="T28" fmla="*/ 4429 w 16094"/>
                <a:gd name="T29" fmla="*/ 13990 h 16058"/>
                <a:gd name="T30" fmla="*/ 4128 w 16094"/>
                <a:gd name="T31" fmla="*/ 13119 h 16058"/>
                <a:gd name="T32" fmla="*/ 3522 w 16094"/>
                <a:gd name="T33" fmla="*/ 12349 h 16058"/>
                <a:gd name="T34" fmla="*/ 2735 w 16094"/>
                <a:gd name="T35" fmla="*/ 11832 h 16058"/>
                <a:gd name="T36" fmla="*/ 1857 w 16094"/>
                <a:gd name="T37" fmla="*/ 11600 h 16058"/>
                <a:gd name="T38" fmla="*/ 2349 w 16094"/>
                <a:gd name="T39" fmla="*/ 9539 h 16058"/>
                <a:gd name="T40" fmla="*/ 3383 w 16094"/>
                <a:gd name="T41" fmla="*/ 9051 h 16058"/>
                <a:gd name="T42" fmla="*/ 5065 w 16094"/>
                <a:gd name="T43" fmla="*/ 9305 h 16058"/>
                <a:gd name="T44" fmla="*/ 6529 w 16094"/>
                <a:gd name="T45" fmla="*/ 10574 h 16058"/>
                <a:gd name="T46" fmla="*/ 7057 w 16094"/>
                <a:gd name="T47" fmla="*/ 12341 h 16058"/>
                <a:gd name="T48" fmla="*/ 6481 w 16094"/>
                <a:gd name="T49" fmla="*/ 13816 h 16058"/>
                <a:gd name="T50" fmla="*/ 1899 w 16094"/>
                <a:gd name="T51" fmla="*/ 15034 h 16058"/>
                <a:gd name="T52" fmla="*/ 1430 w 16094"/>
                <a:gd name="T53" fmla="*/ 14978 h 16058"/>
                <a:gd name="T54" fmla="*/ 1080 w 16094"/>
                <a:gd name="T55" fmla="*/ 14626 h 16058"/>
                <a:gd name="T56" fmla="*/ 1037 w 16094"/>
                <a:gd name="T57" fmla="*/ 14110 h 16058"/>
                <a:gd name="T58" fmla="*/ 2133 w 16094"/>
                <a:gd name="T59" fmla="*/ 12161 h 16058"/>
                <a:gd name="T60" fmla="*/ 2879 w 16094"/>
                <a:gd name="T61" fmla="*/ 12483 h 16058"/>
                <a:gd name="T62" fmla="*/ 3517 w 16094"/>
                <a:gd name="T63" fmla="*/ 13089 h 16058"/>
                <a:gd name="T64" fmla="*/ 3887 w 16094"/>
                <a:gd name="T65" fmla="*/ 13837 h 16058"/>
                <a:gd name="T66" fmla="*/ 5275 w 16094"/>
                <a:gd name="T67" fmla="*/ 8311 h 16058"/>
                <a:gd name="T68" fmla="*/ 4471 w 16094"/>
                <a:gd name="T69" fmla="*/ 8075 h 16058"/>
                <a:gd name="T70" fmla="*/ 3832 w 16094"/>
                <a:gd name="T71" fmla="*/ 8011 h 16058"/>
                <a:gd name="T72" fmla="*/ 8544 w 16094"/>
                <a:gd name="T73" fmla="*/ 3613 h 16058"/>
                <a:gd name="T74" fmla="*/ 9615 w 16094"/>
                <a:gd name="T75" fmla="*/ 3512 h 16058"/>
                <a:gd name="T76" fmla="*/ 7177 w 16094"/>
                <a:gd name="T77" fmla="*/ 9768 h 16058"/>
                <a:gd name="T78" fmla="*/ 6475 w 16094"/>
                <a:gd name="T79" fmla="*/ 9029 h 16058"/>
                <a:gd name="T80" fmla="*/ 10683 w 16094"/>
                <a:gd name="T81" fmla="*/ 3831 h 16058"/>
                <a:gd name="T82" fmla="*/ 11597 w 16094"/>
                <a:gd name="T83" fmla="*/ 4487 h 16058"/>
                <a:gd name="T84" fmla="*/ 12178 w 16094"/>
                <a:gd name="T85" fmla="*/ 5258 h 16058"/>
                <a:gd name="T86" fmla="*/ 7882 w 16094"/>
                <a:gd name="T87" fmla="*/ 11105 h 16058"/>
                <a:gd name="T88" fmla="*/ 12576 w 16094"/>
                <a:gd name="T89" fmla="*/ 6482 h 16058"/>
                <a:gd name="T90" fmla="*/ 12439 w 16094"/>
                <a:gd name="T91" fmla="*/ 7635 h 16058"/>
                <a:gd name="T92" fmla="*/ 11948 w 16094"/>
                <a:gd name="T93" fmla="*/ 8406 h 16058"/>
                <a:gd name="T94" fmla="*/ 14463 w 16094"/>
                <a:gd name="T95" fmla="*/ 1003 h 16058"/>
                <a:gd name="T96" fmla="*/ 13190 w 16094"/>
                <a:gd name="T97" fmla="*/ 260 h 16058"/>
                <a:gd name="T98" fmla="*/ 11795 w 16094"/>
                <a:gd name="T99" fmla="*/ 0 h 16058"/>
                <a:gd name="T100" fmla="*/ 10660 w 16094"/>
                <a:gd name="T101" fmla="*/ 187 h 16058"/>
                <a:gd name="T102" fmla="*/ 9684 w 16094"/>
                <a:gd name="T103" fmla="*/ 727 h 16058"/>
                <a:gd name="T104" fmla="*/ 1704 w 16094"/>
                <a:gd name="T105" fmla="*/ 8728 h 16058"/>
                <a:gd name="T106" fmla="*/ 1279 w 16094"/>
                <a:gd name="T107" fmla="*/ 9454 h 16058"/>
                <a:gd name="T108" fmla="*/ 0 w 16094"/>
                <a:gd name="T109" fmla="*/ 14302 h 16058"/>
                <a:gd name="T110" fmla="*/ 402 w 16094"/>
                <a:gd name="T111" fmla="*/ 15419 h 16058"/>
                <a:gd name="T112" fmla="*/ 1407 w 16094"/>
                <a:gd name="T113" fmla="*/ 16022 h 16058"/>
                <a:gd name="T114" fmla="*/ 2275 w 16094"/>
                <a:gd name="T115" fmla="*/ 15980 h 16058"/>
                <a:gd name="T116" fmla="*/ 7227 w 16094"/>
                <a:gd name="T117" fmla="*/ 14541 h 16058"/>
                <a:gd name="T118" fmla="*/ 15901 w 16094"/>
                <a:gd name="T119" fmla="*/ 5421 h 16058"/>
                <a:gd name="T120" fmla="*/ 15857 w 16094"/>
                <a:gd name="T121" fmla="*/ 2953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94" h="16058">
                  <a:moveTo>
                    <a:pt x="14431" y="5907"/>
                  </a:moveTo>
                  <a:lnTo>
                    <a:pt x="13584" y="6759"/>
                  </a:lnTo>
                  <a:lnTo>
                    <a:pt x="13585" y="6717"/>
                  </a:lnTo>
                  <a:lnTo>
                    <a:pt x="13586" y="6675"/>
                  </a:lnTo>
                  <a:lnTo>
                    <a:pt x="13588" y="6633"/>
                  </a:lnTo>
                  <a:lnTo>
                    <a:pt x="13590" y="6591"/>
                  </a:lnTo>
                  <a:lnTo>
                    <a:pt x="13591" y="6549"/>
                  </a:lnTo>
                  <a:lnTo>
                    <a:pt x="13591" y="6507"/>
                  </a:lnTo>
                  <a:lnTo>
                    <a:pt x="13590" y="6464"/>
                  </a:lnTo>
                  <a:lnTo>
                    <a:pt x="13587" y="6420"/>
                  </a:lnTo>
                  <a:lnTo>
                    <a:pt x="13578" y="6330"/>
                  </a:lnTo>
                  <a:lnTo>
                    <a:pt x="13566" y="6240"/>
                  </a:lnTo>
                  <a:lnTo>
                    <a:pt x="13553" y="6148"/>
                  </a:lnTo>
                  <a:lnTo>
                    <a:pt x="13537" y="6059"/>
                  </a:lnTo>
                  <a:lnTo>
                    <a:pt x="13520" y="5969"/>
                  </a:lnTo>
                  <a:lnTo>
                    <a:pt x="13500" y="5879"/>
                  </a:lnTo>
                  <a:lnTo>
                    <a:pt x="13478" y="5790"/>
                  </a:lnTo>
                  <a:lnTo>
                    <a:pt x="13453" y="5702"/>
                  </a:lnTo>
                  <a:lnTo>
                    <a:pt x="13427" y="5613"/>
                  </a:lnTo>
                  <a:lnTo>
                    <a:pt x="13400" y="5525"/>
                  </a:lnTo>
                  <a:lnTo>
                    <a:pt x="13370" y="5439"/>
                  </a:lnTo>
                  <a:lnTo>
                    <a:pt x="13338" y="5351"/>
                  </a:lnTo>
                  <a:lnTo>
                    <a:pt x="13305" y="5265"/>
                  </a:lnTo>
                  <a:lnTo>
                    <a:pt x="13268" y="5180"/>
                  </a:lnTo>
                  <a:lnTo>
                    <a:pt x="13230" y="5094"/>
                  </a:lnTo>
                  <a:lnTo>
                    <a:pt x="13191" y="5010"/>
                  </a:lnTo>
                  <a:lnTo>
                    <a:pt x="13150" y="4927"/>
                  </a:lnTo>
                  <a:lnTo>
                    <a:pt x="13105" y="4843"/>
                  </a:lnTo>
                  <a:lnTo>
                    <a:pt x="13060" y="4761"/>
                  </a:lnTo>
                  <a:lnTo>
                    <a:pt x="13014" y="4680"/>
                  </a:lnTo>
                  <a:lnTo>
                    <a:pt x="12965" y="4600"/>
                  </a:lnTo>
                  <a:lnTo>
                    <a:pt x="12913" y="4520"/>
                  </a:lnTo>
                  <a:lnTo>
                    <a:pt x="12861" y="4441"/>
                  </a:lnTo>
                  <a:lnTo>
                    <a:pt x="12807" y="4364"/>
                  </a:lnTo>
                  <a:lnTo>
                    <a:pt x="12750" y="4286"/>
                  </a:lnTo>
                  <a:lnTo>
                    <a:pt x="12692" y="4210"/>
                  </a:lnTo>
                  <a:lnTo>
                    <a:pt x="12633" y="4136"/>
                  </a:lnTo>
                  <a:lnTo>
                    <a:pt x="12571" y="4062"/>
                  </a:lnTo>
                  <a:lnTo>
                    <a:pt x="12508" y="3989"/>
                  </a:lnTo>
                  <a:lnTo>
                    <a:pt x="12443" y="3917"/>
                  </a:lnTo>
                  <a:lnTo>
                    <a:pt x="12376" y="3847"/>
                  </a:lnTo>
                  <a:lnTo>
                    <a:pt x="12309" y="3778"/>
                  </a:lnTo>
                  <a:lnTo>
                    <a:pt x="12230" y="3701"/>
                  </a:lnTo>
                  <a:lnTo>
                    <a:pt x="12152" y="3628"/>
                  </a:lnTo>
                  <a:lnTo>
                    <a:pt x="12071" y="3557"/>
                  </a:lnTo>
                  <a:lnTo>
                    <a:pt x="11989" y="3487"/>
                  </a:lnTo>
                  <a:lnTo>
                    <a:pt x="11905" y="3419"/>
                  </a:lnTo>
                  <a:lnTo>
                    <a:pt x="11821" y="3354"/>
                  </a:lnTo>
                  <a:lnTo>
                    <a:pt x="11735" y="3292"/>
                  </a:lnTo>
                  <a:lnTo>
                    <a:pt x="11648" y="3231"/>
                  </a:lnTo>
                  <a:lnTo>
                    <a:pt x="11560" y="3172"/>
                  </a:lnTo>
                  <a:lnTo>
                    <a:pt x="11471" y="3116"/>
                  </a:lnTo>
                  <a:lnTo>
                    <a:pt x="11380" y="3062"/>
                  </a:lnTo>
                  <a:lnTo>
                    <a:pt x="11289" y="3010"/>
                  </a:lnTo>
                  <a:lnTo>
                    <a:pt x="11196" y="2961"/>
                  </a:lnTo>
                  <a:lnTo>
                    <a:pt x="11103" y="2914"/>
                  </a:lnTo>
                  <a:lnTo>
                    <a:pt x="11009" y="2868"/>
                  </a:lnTo>
                  <a:lnTo>
                    <a:pt x="10913" y="2826"/>
                  </a:lnTo>
                  <a:lnTo>
                    <a:pt x="10818" y="2786"/>
                  </a:lnTo>
                  <a:lnTo>
                    <a:pt x="10721" y="2749"/>
                  </a:lnTo>
                  <a:lnTo>
                    <a:pt x="10625" y="2714"/>
                  </a:lnTo>
                  <a:lnTo>
                    <a:pt x="10527" y="2681"/>
                  </a:lnTo>
                  <a:lnTo>
                    <a:pt x="10429" y="2651"/>
                  </a:lnTo>
                  <a:lnTo>
                    <a:pt x="10330" y="2622"/>
                  </a:lnTo>
                  <a:lnTo>
                    <a:pt x="10231" y="2597"/>
                  </a:lnTo>
                  <a:lnTo>
                    <a:pt x="10132" y="2574"/>
                  </a:lnTo>
                  <a:lnTo>
                    <a:pt x="10031" y="2554"/>
                  </a:lnTo>
                  <a:lnTo>
                    <a:pt x="9932" y="2537"/>
                  </a:lnTo>
                  <a:lnTo>
                    <a:pt x="9831" y="2522"/>
                  </a:lnTo>
                  <a:lnTo>
                    <a:pt x="9730" y="2510"/>
                  </a:lnTo>
                  <a:lnTo>
                    <a:pt x="9630" y="2500"/>
                  </a:lnTo>
                  <a:lnTo>
                    <a:pt x="9529" y="2493"/>
                  </a:lnTo>
                  <a:lnTo>
                    <a:pt x="9428" y="2489"/>
                  </a:lnTo>
                  <a:lnTo>
                    <a:pt x="9327" y="2487"/>
                  </a:lnTo>
                  <a:lnTo>
                    <a:pt x="10160" y="1649"/>
                  </a:lnTo>
                  <a:lnTo>
                    <a:pt x="10199" y="1611"/>
                  </a:lnTo>
                  <a:lnTo>
                    <a:pt x="10240" y="1574"/>
                  </a:lnTo>
                  <a:lnTo>
                    <a:pt x="10282" y="1538"/>
                  </a:lnTo>
                  <a:lnTo>
                    <a:pt x="10324" y="1502"/>
                  </a:lnTo>
                  <a:lnTo>
                    <a:pt x="10367" y="1468"/>
                  </a:lnTo>
                  <a:lnTo>
                    <a:pt x="10411" y="1435"/>
                  </a:lnTo>
                  <a:lnTo>
                    <a:pt x="10456" y="1404"/>
                  </a:lnTo>
                  <a:lnTo>
                    <a:pt x="10502" y="1373"/>
                  </a:lnTo>
                  <a:lnTo>
                    <a:pt x="10548" y="1344"/>
                  </a:lnTo>
                  <a:lnTo>
                    <a:pt x="10596" y="1316"/>
                  </a:lnTo>
                  <a:lnTo>
                    <a:pt x="10644" y="1289"/>
                  </a:lnTo>
                  <a:lnTo>
                    <a:pt x="10692" y="1263"/>
                  </a:lnTo>
                  <a:lnTo>
                    <a:pt x="10742" y="1237"/>
                  </a:lnTo>
                  <a:lnTo>
                    <a:pt x="10793" y="1214"/>
                  </a:lnTo>
                  <a:lnTo>
                    <a:pt x="10843" y="1192"/>
                  </a:lnTo>
                  <a:lnTo>
                    <a:pt x="10894" y="1171"/>
                  </a:lnTo>
                  <a:lnTo>
                    <a:pt x="10947" y="1151"/>
                  </a:lnTo>
                  <a:lnTo>
                    <a:pt x="11000" y="1132"/>
                  </a:lnTo>
                  <a:lnTo>
                    <a:pt x="11053" y="1115"/>
                  </a:lnTo>
                  <a:lnTo>
                    <a:pt x="11108" y="1099"/>
                  </a:lnTo>
                  <a:lnTo>
                    <a:pt x="11162" y="1084"/>
                  </a:lnTo>
                  <a:lnTo>
                    <a:pt x="11217" y="1070"/>
                  </a:lnTo>
                  <a:lnTo>
                    <a:pt x="11273" y="1058"/>
                  </a:lnTo>
                  <a:lnTo>
                    <a:pt x="11329" y="1046"/>
                  </a:lnTo>
                  <a:lnTo>
                    <a:pt x="11386" y="1037"/>
                  </a:lnTo>
                  <a:lnTo>
                    <a:pt x="11444" y="1028"/>
                  </a:lnTo>
                  <a:lnTo>
                    <a:pt x="11501" y="1021"/>
                  </a:lnTo>
                  <a:lnTo>
                    <a:pt x="11559" y="1015"/>
                  </a:lnTo>
                  <a:lnTo>
                    <a:pt x="11618" y="1010"/>
                  </a:lnTo>
                  <a:lnTo>
                    <a:pt x="11676" y="1007"/>
                  </a:lnTo>
                  <a:lnTo>
                    <a:pt x="11735" y="1005"/>
                  </a:lnTo>
                  <a:lnTo>
                    <a:pt x="11795" y="1004"/>
                  </a:lnTo>
                  <a:lnTo>
                    <a:pt x="11871" y="1005"/>
                  </a:lnTo>
                  <a:lnTo>
                    <a:pt x="11947" y="1008"/>
                  </a:lnTo>
                  <a:lnTo>
                    <a:pt x="12023" y="1014"/>
                  </a:lnTo>
                  <a:lnTo>
                    <a:pt x="12098" y="1021"/>
                  </a:lnTo>
                  <a:lnTo>
                    <a:pt x="12175" y="1030"/>
                  </a:lnTo>
                  <a:lnTo>
                    <a:pt x="12251" y="1042"/>
                  </a:lnTo>
                  <a:lnTo>
                    <a:pt x="12327" y="1055"/>
                  </a:lnTo>
                  <a:lnTo>
                    <a:pt x="12402" y="1071"/>
                  </a:lnTo>
                  <a:lnTo>
                    <a:pt x="12478" y="1088"/>
                  </a:lnTo>
                  <a:lnTo>
                    <a:pt x="12553" y="1108"/>
                  </a:lnTo>
                  <a:lnTo>
                    <a:pt x="12629" y="1129"/>
                  </a:lnTo>
                  <a:lnTo>
                    <a:pt x="12703" y="1153"/>
                  </a:lnTo>
                  <a:lnTo>
                    <a:pt x="12777" y="1178"/>
                  </a:lnTo>
                  <a:lnTo>
                    <a:pt x="12852" y="1205"/>
                  </a:lnTo>
                  <a:lnTo>
                    <a:pt x="12925" y="1234"/>
                  </a:lnTo>
                  <a:lnTo>
                    <a:pt x="12999" y="1266"/>
                  </a:lnTo>
                  <a:lnTo>
                    <a:pt x="13071" y="1299"/>
                  </a:lnTo>
                  <a:lnTo>
                    <a:pt x="13144" y="1334"/>
                  </a:lnTo>
                  <a:lnTo>
                    <a:pt x="13215" y="1370"/>
                  </a:lnTo>
                  <a:lnTo>
                    <a:pt x="13285" y="1408"/>
                  </a:lnTo>
                  <a:lnTo>
                    <a:pt x="13356" y="1448"/>
                  </a:lnTo>
                  <a:lnTo>
                    <a:pt x="13425" y="1490"/>
                  </a:lnTo>
                  <a:lnTo>
                    <a:pt x="13495" y="1535"/>
                  </a:lnTo>
                  <a:lnTo>
                    <a:pt x="13562" y="1580"/>
                  </a:lnTo>
                  <a:lnTo>
                    <a:pt x="13629" y="1627"/>
                  </a:lnTo>
                  <a:lnTo>
                    <a:pt x="13696" y="1676"/>
                  </a:lnTo>
                  <a:lnTo>
                    <a:pt x="13761" y="1727"/>
                  </a:lnTo>
                  <a:lnTo>
                    <a:pt x="13827" y="1779"/>
                  </a:lnTo>
                  <a:lnTo>
                    <a:pt x="13890" y="1834"/>
                  </a:lnTo>
                  <a:lnTo>
                    <a:pt x="13952" y="1889"/>
                  </a:lnTo>
                  <a:lnTo>
                    <a:pt x="14014" y="1946"/>
                  </a:lnTo>
                  <a:lnTo>
                    <a:pt x="14075" y="2005"/>
                  </a:lnTo>
                  <a:lnTo>
                    <a:pt x="14130" y="2061"/>
                  </a:lnTo>
                  <a:lnTo>
                    <a:pt x="14185" y="2119"/>
                  </a:lnTo>
                  <a:lnTo>
                    <a:pt x="14237" y="2177"/>
                  </a:lnTo>
                  <a:lnTo>
                    <a:pt x="14288" y="2235"/>
                  </a:lnTo>
                  <a:lnTo>
                    <a:pt x="14338" y="2295"/>
                  </a:lnTo>
                  <a:lnTo>
                    <a:pt x="14386" y="2356"/>
                  </a:lnTo>
                  <a:lnTo>
                    <a:pt x="14433" y="2417"/>
                  </a:lnTo>
                  <a:lnTo>
                    <a:pt x="14478" y="2478"/>
                  </a:lnTo>
                  <a:lnTo>
                    <a:pt x="14522" y="2540"/>
                  </a:lnTo>
                  <a:lnTo>
                    <a:pt x="14564" y="2603"/>
                  </a:lnTo>
                  <a:lnTo>
                    <a:pt x="14605" y="2667"/>
                  </a:lnTo>
                  <a:lnTo>
                    <a:pt x="14644" y="2731"/>
                  </a:lnTo>
                  <a:lnTo>
                    <a:pt x="14682" y="2796"/>
                  </a:lnTo>
                  <a:lnTo>
                    <a:pt x="14718" y="2861"/>
                  </a:lnTo>
                  <a:lnTo>
                    <a:pt x="14752" y="2927"/>
                  </a:lnTo>
                  <a:lnTo>
                    <a:pt x="14785" y="2993"/>
                  </a:lnTo>
                  <a:lnTo>
                    <a:pt x="14816" y="3060"/>
                  </a:lnTo>
                  <a:lnTo>
                    <a:pt x="14846" y="3126"/>
                  </a:lnTo>
                  <a:lnTo>
                    <a:pt x="14874" y="3195"/>
                  </a:lnTo>
                  <a:lnTo>
                    <a:pt x="14900" y="3262"/>
                  </a:lnTo>
                  <a:lnTo>
                    <a:pt x="14925" y="3330"/>
                  </a:lnTo>
                  <a:lnTo>
                    <a:pt x="14948" y="3398"/>
                  </a:lnTo>
                  <a:lnTo>
                    <a:pt x="14969" y="3468"/>
                  </a:lnTo>
                  <a:lnTo>
                    <a:pt x="14988" y="3537"/>
                  </a:lnTo>
                  <a:lnTo>
                    <a:pt x="15007" y="3606"/>
                  </a:lnTo>
                  <a:lnTo>
                    <a:pt x="15023" y="3675"/>
                  </a:lnTo>
                  <a:lnTo>
                    <a:pt x="15038" y="3746"/>
                  </a:lnTo>
                  <a:lnTo>
                    <a:pt x="15050" y="3816"/>
                  </a:lnTo>
                  <a:lnTo>
                    <a:pt x="15061" y="3885"/>
                  </a:lnTo>
                  <a:lnTo>
                    <a:pt x="15070" y="3955"/>
                  </a:lnTo>
                  <a:lnTo>
                    <a:pt x="15078" y="4026"/>
                  </a:lnTo>
                  <a:lnTo>
                    <a:pt x="15084" y="4097"/>
                  </a:lnTo>
                  <a:lnTo>
                    <a:pt x="15087" y="4162"/>
                  </a:lnTo>
                  <a:lnTo>
                    <a:pt x="15089" y="4227"/>
                  </a:lnTo>
                  <a:lnTo>
                    <a:pt x="15089" y="4292"/>
                  </a:lnTo>
                  <a:lnTo>
                    <a:pt x="15088" y="4357"/>
                  </a:lnTo>
                  <a:lnTo>
                    <a:pt x="15085" y="4420"/>
                  </a:lnTo>
                  <a:lnTo>
                    <a:pt x="15081" y="4484"/>
                  </a:lnTo>
                  <a:lnTo>
                    <a:pt x="15075" y="4546"/>
                  </a:lnTo>
                  <a:lnTo>
                    <a:pt x="15067" y="4610"/>
                  </a:lnTo>
                  <a:lnTo>
                    <a:pt x="15058" y="4672"/>
                  </a:lnTo>
                  <a:lnTo>
                    <a:pt x="15048" y="4733"/>
                  </a:lnTo>
                  <a:lnTo>
                    <a:pt x="15035" y="4794"/>
                  </a:lnTo>
                  <a:lnTo>
                    <a:pt x="15022" y="4855"/>
                  </a:lnTo>
                  <a:lnTo>
                    <a:pt x="15006" y="4914"/>
                  </a:lnTo>
                  <a:lnTo>
                    <a:pt x="14989" y="4973"/>
                  </a:lnTo>
                  <a:lnTo>
                    <a:pt x="14970" y="5032"/>
                  </a:lnTo>
                  <a:lnTo>
                    <a:pt x="14950" y="5089"/>
                  </a:lnTo>
                  <a:lnTo>
                    <a:pt x="14929" y="5147"/>
                  </a:lnTo>
                  <a:lnTo>
                    <a:pt x="14906" y="5203"/>
                  </a:lnTo>
                  <a:lnTo>
                    <a:pt x="14882" y="5259"/>
                  </a:lnTo>
                  <a:lnTo>
                    <a:pt x="14856" y="5314"/>
                  </a:lnTo>
                  <a:lnTo>
                    <a:pt x="14829" y="5368"/>
                  </a:lnTo>
                  <a:lnTo>
                    <a:pt x="14799" y="5422"/>
                  </a:lnTo>
                  <a:lnTo>
                    <a:pt x="14769" y="5474"/>
                  </a:lnTo>
                  <a:lnTo>
                    <a:pt x="14737" y="5526"/>
                  </a:lnTo>
                  <a:lnTo>
                    <a:pt x="14704" y="5577"/>
                  </a:lnTo>
                  <a:lnTo>
                    <a:pt x="14670" y="5627"/>
                  </a:lnTo>
                  <a:lnTo>
                    <a:pt x="14633" y="5675"/>
                  </a:lnTo>
                  <a:lnTo>
                    <a:pt x="14595" y="5724"/>
                  </a:lnTo>
                  <a:lnTo>
                    <a:pt x="14557" y="5772"/>
                  </a:lnTo>
                  <a:lnTo>
                    <a:pt x="14516" y="5818"/>
                  </a:lnTo>
                  <a:lnTo>
                    <a:pt x="14474" y="5863"/>
                  </a:lnTo>
                  <a:lnTo>
                    <a:pt x="14431" y="5907"/>
                  </a:lnTo>
                  <a:close/>
                  <a:moveTo>
                    <a:pt x="4463" y="14370"/>
                  </a:moveTo>
                  <a:lnTo>
                    <a:pt x="4461" y="14307"/>
                  </a:lnTo>
                  <a:lnTo>
                    <a:pt x="4458" y="14243"/>
                  </a:lnTo>
                  <a:lnTo>
                    <a:pt x="4453" y="14180"/>
                  </a:lnTo>
                  <a:lnTo>
                    <a:pt x="4446" y="14117"/>
                  </a:lnTo>
                  <a:lnTo>
                    <a:pt x="4438" y="14053"/>
                  </a:lnTo>
                  <a:lnTo>
                    <a:pt x="4429" y="13990"/>
                  </a:lnTo>
                  <a:lnTo>
                    <a:pt x="4417" y="13926"/>
                  </a:lnTo>
                  <a:lnTo>
                    <a:pt x="4405" y="13863"/>
                  </a:lnTo>
                  <a:lnTo>
                    <a:pt x="4391" y="13800"/>
                  </a:lnTo>
                  <a:lnTo>
                    <a:pt x="4375" y="13737"/>
                  </a:lnTo>
                  <a:lnTo>
                    <a:pt x="4357" y="13673"/>
                  </a:lnTo>
                  <a:lnTo>
                    <a:pt x="4338" y="13610"/>
                  </a:lnTo>
                  <a:lnTo>
                    <a:pt x="4317" y="13548"/>
                  </a:lnTo>
                  <a:lnTo>
                    <a:pt x="4295" y="13486"/>
                  </a:lnTo>
                  <a:lnTo>
                    <a:pt x="4271" y="13423"/>
                  </a:lnTo>
                  <a:lnTo>
                    <a:pt x="4246" y="13362"/>
                  </a:lnTo>
                  <a:lnTo>
                    <a:pt x="4219" y="13300"/>
                  </a:lnTo>
                  <a:lnTo>
                    <a:pt x="4191" y="13240"/>
                  </a:lnTo>
                  <a:lnTo>
                    <a:pt x="4161" y="13179"/>
                  </a:lnTo>
                  <a:lnTo>
                    <a:pt x="4128" y="13119"/>
                  </a:lnTo>
                  <a:lnTo>
                    <a:pt x="4095" y="13059"/>
                  </a:lnTo>
                  <a:lnTo>
                    <a:pt x="4060" y="13000"/>
                  </a:lnTo>
                  <a:lnTo>
                    <a:pt x="4024" y="12942"/>
                  </a:lnTo>
                  <a:lnTo>
                    <a:pt x="3986" y="12884"/>
                  </a:lnTo>
                  <a:lnTo>
                    <a:pt x="3946" y="12826"/>
                  </a:lnTo>
                  <a:lnTo>
                    <a:pt x="3905" y="12769"/>
                  </a:lnTo>
                  <a:lnTo>
                    <a:pt x="3862" y="12714"/>
                  </a:lnTo>
                  <a:lnTo>
                    <a:pt x="3818" y="12658"/>
                  </a:lnTo>
                  <a:lnTo>
                    <a:pt x="3771" y="12604"/>
                  </a:lnTo>
                  <a:lnTo>
                    <a:pt x="3723" y="12549"/>
                  </a:lnTo>
                  <a:lnTo>
                    <a:pt x="3674" y="12497"/>
                  </a:lnTo>
                  <a:lnTo>
                    <a:pt x="3622" y="12445"/>
                  </a:lnTo>
                  <a:lnTo>
                    <a:pt x="3573" y="12396"/>
                  </a:lnTo>
                  <a:lnTo>
                    <a:pt x="3522" y="12349"/>
                  </a:lnTo>
                  <a:lnTo>
                    <a:pt x="3470" y="12303"/>
                  </a:lnTo>
                  <a:lnTo>
                    <a:pt x="3418" y="12258"/>
                  </a:lnTo>
                  <a:lnTo>
                    <a:pt x="3366" y="12215"/>
                  </a:lnTo>
                  <a:lnTo>
                    <a:pt x="3312" y="12174"/>
                  </a:lnTo>
                  <a:lnTo>
                    <a:pt x="3257" y="12133"/>
                  </a:lnTo>
                  <a:lnTo>
                    <a:pt x="3202" y="12094"/>
                  </a:lnTo>
                  <a:lnTo>
                    <a:pt x="3146" y="12057"/>
                  </a:lnTo>
                  <a:lnTo>
                    <a:pt x="3088" y="12020"/>
                  </a:lnTo>
                  <a:lnTo>
                    <a:pt x="3031" y="11985"/>
                  </a:lnTo>
                  <a:lnTo>
                    <a:pt x="2974" y="11952"/>
                  </a:lnTo>
                  <a:lnTo>
                    <a:pt x="2914" y="11920"/>
                  </a:lnTo>
                  <a:lnTo>
                    <a:pt x="2855" y="11889"/>
                  </a:lnTo>
                  <a:lnTo>
                    <a:pt x="2796" y="11860"/>
                  </a:lnTo>
                  <a:lnTo>
                    <a:pt x="2735" y="11832"/>
                  </a:lnTo>
                  <a:lnTo>
                    <a:pt x="2675" y="11806"/>
                  </a:lnTo>
                  <a:lnTo>
                    <a:pt x="2613" y="11781"/>
                  </a:lnTo>
                  <a:lnTo>
                    <a:pt x="2552" y="11757"/>
                  </a:lnTo>
                  <a:lnTo>
                    <a:pt x="2490" y="11735"/>
                  </a:lnTo>
                  <a:lnTo>
                    <a:pt x="2427" y="11715"/>
                  </a:lnTo>
                  <a:lnTo>
                    <a:pt x="2365" y="11696"/>
                  </a:lnTo>
                  <a:lnTo>
                    <a:pt x="2303" y="11679"/>
                  </a:lnTo>
                  <a:lnTo>
                    <a:pt x="2239" y="11663"/>
                  </a:lnTo>
                  <a:lnTo>
                    <a:pt x="2176" y="11648"/>
                  </a:lnTo>
                  <a:lnTo>
                    <a:pt x="2112" y="11636"/>
                  </a:lnTo>
                  <a:lnTo>
                    <a:pt x="2048" y="11625"/>
                  </a:lnTo>
                  <a:lnTo>
                    <a:pt x="1985" y="11615"/>
                  </a:lnTo>
                  <a:lnTo>
                    <a:pt x="1920" y="11607"/>
                  </a:lnTo>
                  <a:lnTo>
                    <a:pt x="1857" y="11600"/>
                  </a:lnTo>
                  <a:lnTo>
                    <a:pt x="1793" y="11595"/>
                  </a:lnTo>
                  <a:lnTo>
                    <a:pt x="1728" y="11592"/>
                  </a:lnTo>
                  <a:lnTo>
                    <a:pt x="2229" y="9781"/>
                  </a:lnTo>
                  <a:lnTo>
                    <a:pt x="2236" y="9759"/>
                  </a:lnTo>
                  <a:lnTo>
                    <a:pt x="2244" y="9736"/>
                  </a:lnTo>
                  <a:lnTo>
                    <a:pt x="2253" y="9714"/>
                  </a:lnTo>
                  <a:lnTo>
                    <a:pt x="2263" y="9692"/>
                  </a:lnTo>
                  <a:lnTo>
                    <a:pt x="2273" y="9670"/>
                  </a:lnTo>
                  <a:lnTo>
                    <a:pt x="2284" y="9648"/>
                  </a:lnTo>
                  <a:lnTo>
                    <a:pt x="2296" y="9626"/>
                  </a:lnTo>
                  <a:lnTo>
                    <a:pt x="2308" y="9604"/>
                  </a:lnTo>
                  <a:lnTo>
                    <a:pt x="2321" y="9583"/>
                  </a:lnTo>
                  <a:lnTo>
                    <a:pt x="2335" y="9561"/>
                  </a:lnTo>
                  <a:lnTo>
                    <a:pt x="2349" y="9539"/>
                  </a:lnTo>
                  <a:lnTo>
                    <a:pt x="2363" y="9518"/>
                  </a:lnTo>
                  <a:lnTo>
                    <a:pt x="2378" y="9498"/>
                  </a:lnTo>
                  <a:lnTo>
                    <a:pt x="2393" y="9478"/>
                  </a:lnTo>
                  <a:lnTo>
                    <a:pt x="2409" y="9458"/>
                  </a:lnTo>
                  <a:lnTo>
                    <a:pt x="2426" y="9438"/>
                  </a:lnTo>
                  <a:lnTo>
                    <a:pt x="2522" y="9374"/>
                  </a:lnTo>
                  <a:lnTo>
                    <a:pt x="2621" y="9314"/>
                  </a:lnTo>
                  <a:lnTo>
                    <a:pt x="2723" y="9260"/>
                  </a:lnTo>
                  <a:lnTo>
                    <a:pt x="2828" y="9211"/>
                  </a:lnTo>
                  <a:lnTo>
                    <a:pt x="2934" y="9169"/>
                  </a:lnTo>
                  <a:lnTo>
                    <a:pt x="3044" y="9131"/>
                  </a:lnTo>
                  <a:lnTo>
                    <a:pt x="3156" y="9099"/>
                  </a:lnTo>
                  <a:lnTo>
                    <a:pt x="3268" y="9072"/>
                  </a:lnTo>
                  <a:lnTo>
                    <a:pt x="3383" y="9051"/>
                  </a:lnTo>
                  <a:lnTo>
                    <a:pt x="3500" y="9034"/>
                  </a:lnTo>
                  <a:lnTo>
                    <a:pt x="3617" y="9024"/>
                  </a:lnTo>
                  <a:lnTo>
                    <a:pt x="3736" y="9018"/>
                  </a:lnTo>
                  <a:lnTo>
                    <a:pt x="3857" y="9018"/>
                  </a:lnTo>
                  <a:lnTo>
                    <a:pt x="3976" y="9023"/>
                  </a:lnTo>
                  <a:lnTo>
                    <a:pt x="4098" y="9033"/>
                  </a:lnTo>
                  <a:lnTo>
                    <a:pt x="4220" y="9049"/>
                  </a:lnTo>
                  <a:lnTo>
                    <a:pt x="4342" y="9070"/>
                  </a:lnTo>
                  <a:lnTo>
                    <a:pt x="4463" y="9096"/>
                  </a:lnTo>
                  <a:lnTo>
                    <a:pt x="4584" y="9127"/>
                  </a:lnTo>
                  <a:lnTo>
                    <a:pt x="4706" y="9164"/>
                  </a:lnTo>
                  <a:lnTo>
                    <a:pt x="4826" y="9206"/>
                  </a:lnTo>
                  <a:lnTo>
                    <a:pt x="4946" y="9252"/>
                  </a:lnTo>
                  <a:lnTo>
                    <a:pt x="5065" y="9305"/>
                  </a:lnTo>
                  <a:lnTo>
                    <a:pt x="5184" y="9363"/>
                  </a:lnTo>
                  <a:lnTo>
                    <a:pt x="5300" y="9425"/>
                  </a:lnTo>
                  <a:lnTo>
                    <a:pt x="5415" y="9493"/>
                  </a:lnTo>
                  <a:lnTo>
                    <a:pt x="5529" y="9566"/>
                  </a:lnTo>
                  <a:lnTo>
                    <a:pt x="5640" y="9644"/>
                  </a:lnTo>
                  <a:lnTo>
                    <a:pt x="5750" y="9727"/>
                  </a:lnTo>
                  <a:lnTo>
                    <a:pt x="5857" y="9815"/>
                  </a:lnTo>
                  <a:lnTo>
                    <a:pt x="5962" y="9909"/>
                  </a:lnTo>
                  <a:lnTo>
                    <a:pt x="6065" y="10007"/>
                  </a:lnTo>
                  <a:lnTo>
                    <a:pt x="6168" y="10115"/>
                  </a:lnTo>
                  <a:lnTo>
                    <a:pt x="6267" y="10226"/>
                  </a:lnTo>
                  <a:lnTo>
                    <a:pt x="6360" y="10339"/>
                  </a:lnTo>
                  <a:lnTo>
                    <a:pt x="6447" y="10456"/>
                  </a:lnTo>
                  <a:lnTo>
                    <a:pt x="6529" y="10574"/>
                  </a:lnTo>
                  <a:lnTo>
                    <a:pt x="6604" y="10695"/>
                  </a:lnTo>
                  <a:lnTo>
                    <a:pt x="6673" y="10816"/>
                  </a:lnTo>
                  <a:lnTo>
                    <a:pt x="6738" y="10941"/>
                  </a:lnTo>
                  <a:lnTo>
                    <a:pt x="6796" y="11065"/>
                  </a:lnTo>
                  <a:lnTo>
                    <a:pt x="6848" y="11191"/>
                  </a:lnTo>
                  <a:lnTo>
                    <a:pt x="6895" y="11318"/>
                  </a:lnTo>
                  <a:lnTo>
                    <a:pt x="6936" y="11446"/>
                  </a:lnTo>
                  <a:lnTo>
                    <a:pt x="6971" y="11574"/>
                  </a:lnTo>
                  <a:lnTo>
                    <a:pt x="7000" y="11702"/>
                  </a:lnTo>
                  <a:lnTo>
                    <a:pt x="7023" y="11831"/>
                  </a:lnTo>
                  <a:lnTo>
                    <a:pt x="7041" y="11959"/>
                  </a:lnTo>
                  <a:lnTo>
                    <a:pt x="7052" y="12087"/>
                  </a:lnTo>
                  <a:lnTo>
                    <a:pt x="7058" y="12214"/>
                  </a:lnTo>
                  <a:lnTo>
                    <a:pt x="7057" y="12341"/>
                  </a:lnTo>
                  <a:lnTo>
                    <a:pt x="7051" y="12466"/>
                  </a:lnTo>
                  <a:lnTo>
                    <a:pt x="7039" y="12589"/>
                  </a:lnTo>
                  <a:lnTo>
                    <a:pt x="7019" y="12712"/>
                  </a:lnTo>
                  <a:lnTo>
                    <a:pt x="6995" y="12832"/>
                  </a:lnTo>
                  <a:lnTo>
                    <a:pt x="6965" y="12952"/>
                  </a:lnTo>
                  <a:lnTo>
                    <a:pt x="6929" y="13068"/>
                  </a:lnTo>
                  <a:lnTo>
                    <a:pt x="6886" y="13183"/>
                  </a:lnTo>
                  <a:lnTo>
                    <a:pt x="6837" y="13294"/>
                  </a:lnTo>
                  <a:lnTo>
                    <a:pt x="6783" y="13402"/>
                  </a:lnTo>
                  <a:lnTo>
                    <a:pt x="6722" y="13508"/>
                  </a:lnTo>
                  <a:lnTo>
                    <a:pt x="6655" y="13610"/>
                  </a:lnTo>
                  <a:lnTo>
                    <a:pt x="6582" y="13710"/>
                  </a:lnTo>
                  <a:lnTo>
                    <a:pt x="6502" y="13805"/>
                  </a:lnTo>
                  <a:lnTo>
                    <a:pt x="6481" y="13816"/>
                  </a:lnTo>
                  <a:lnTo>
                    <a:pt x="6459" y="13827"/>
                  </a:lnTo>
                  <a:lnTo>
                    <a:pt x="6437" y="13838"/>
                  </a:lnTo>
                  <a:lnTo>
                    <a:pt x="6415" y="13848"/>
                  </a:lnTo>
                  <a:lnTo>
                    <a:pt x="6392" y="13858"/>
                  </a:lnTo>
                  <a:lnTo>
                    <a:pt x="6369" y="13867"/>
                  </a:lnTo>
                  <a:lnTo>
                    <a:pt x="6345" y="13876"/>
                  </a:lnTo>
                  <a:lnTo>
                    <a:pt x="6322" y="13884"/>
                  </a:lnTo>
                  <a:lnTo>
                    <a:pt x="4463" y="14370"/>
                  </a:lnTo>
                  <a:close/>
                  <a:moveTo>
                    <a:pt x="2096" y="14991"/>
                  </a:moveTo>
                  <a:lnTo>
                    <a:pt x="2070" y="14997"/>
                  </a:lnTo>
                  <a:lnTo>
                    <a:pt x="2036" y="15005"/>
                  </a:lnTo>
                  <a:lnTo>
                    <a:pt x="1995" y="15014"/>
                  </a:lnTo>
                  <a:lnTo>
                    <a:pt x="1949" y="15024"/>
                  </a:lnTo>
                  <a:lnTo>
                    <a:pt x="1899" y="15034"/>
                  </a:lnTo>
                  <a:lnTo>
                    <a:pt x="1849" y="15043"/>
                  </a:lnTo>
                  <a:lnTo>
                    <a:pt x="1825" y="15046"/>
                  </a:lnTo>
                  <a:lnTo>
                    <a:pt x="1801" y="15050"/>
                  </a:lnTo>
                  <a:lnTo>
                    <a:pt x="1777" y="15052"/>
                  </a:lnTo>
                  <a:lnTo>
                    <a:pt x="1755" y="15054"/>
                  </a:lnTo>
                  <a:lnTo>
                    <a:pt x="1716" y="15053"/>
                  </a:lnTo>
                  <a:lnTo>
                    <a:pt x="1679" y="15049"/>
                  </a:lnTo>
                  <a:lnTo>
                    <a:pt x="1641" y="15044"/>
                  </a:lnTo>
                  <a:lnTo>
                    <a:pt x="1604" y="15037"/>
                  </a:lnTo>
                  <a:lnTo>
                    <a:pt x="1568" y="15029"/>
                  </a:lnTo>
                  <a:lnTo>
                    <a:pt x="1532" y="15018"/>
                  </a:lnTo>
                  <a:lnTo>
                    <a:pt x="1498" y="15006"/>
                  </a:lnTo>
                  <a:lnTo>
                    <a:pt x="1464" y="14993"/>
                  </a:lnTo>
                  <a:lnTo>
                    <a:pt x="1430" y="14978"/>
                  </a:lnTo>
                  <a:lnTo>
                    <a:pt x="1398" y="14961"/>
                  </a:lnTo>
                  <a:lnTo>
                    <a:pt x="1367" y="14943"/>
                  </a:lnTo>
                  <a:lnTo>
                    <a:pt x="1336" y="14923"/>
                  </a:lnTo>
                  <a:lnTo>
                    <a:pt x="1307" y="14902"/>
                  </a:lnTo>
                  <a:lnTo>
                    <a:pt x="1279" y="14880"/>
                  </a:lnTo>
                  <a:lnTo>
                    <a:pt x="1251" y="14856"/>
                  </a:lnTo>
                  <a:lnTo>
                    <a:pt x="1225" y="14832"/>
                  </a:lnTo>
                  <a:lnTo>
                    <a:pt x="1201" y="14804"/>
                  </a:lnTo>
                  <a:lnTo>
                    <a:pt x="1177" y="14777"/>
                  </a:lnTo>
                  <a:lnTo>
                    <a:pt x="1155" y="14749"/>
                  </a:lnTo>
                  <a:lnTo>
                    <a:pt x="1134" y="14720"/>
                  </a:lnTo>
                  <a:lnTo>
                    <a:pt x="1115" y="14689"/>
                  </a:lnTo>
                  <a:lnTo>
                    <a:pt x="1096" y="14658"/>
                  </a:lnTo>
                  <a:lnTo>
                    <a:pt x="1080" y="14626"/>
                  </a:lnTo>
                  <a:lnTo>
                    <a:pt x="1065" y="14593"/>
                  </a:lnTo>
                  <a:lnTo>
                    <a:pt x="1051" y="14559"/>
                  </a:lnTo>
                  <a:lnTo>
                    <a:pt x="1040" y="14524"/>
                  </a:lnTo>
                  <a:lnTo>
                    <a:pt x="1030" y="14488"/>
                  </a:lnTo>
                  <a:lnTo>
                    <a:pt x="1021" y="14452"/>
                  </a:lnTo>
                  <a:lnTo>
                    <a:pt x="1015" y="14415"/>
                  </a:lnTo>
                  <a:lnTo>
                    <a:pt x="1010" y="14378"/>
                  </a:lnTo>
                  <a:lnTo>
                    <a:pt x="1007" y="14340"/>
                  </a:lnTo>
                  <a:lnTo>
                    <a:pt x="1006" y="14302"/>
                  </a:lnTo>
                  <a:lnTo>
                    <a:pt x="1009" y="14268"/>
                  </a:lnTo>
                  <a:lnTo>
                    <a:pt x="1015" y="14229"/>
                  </a:lnTo>
                  <a:lnTo>
                    <a:pt x="1022" y="14189"/>
                  </a:lnTo>
                  <a:lnTo>
                    <a:pt x="1029" y="14149"/>
                  </a:lnTo>
                  <a:lnTo>
                    <a:pt x="1037" y="14110"/>
                  </a:lnTo>
                  <a:lnTo>
                    <a:pt x="1045" y="14074"/>
                  </a:lnTo>
                  <a:lnTo>
                    <a:pt x="1051" y="14043"/>
                  </a:lnTo>
                  <a:lnTo>
                    <a:pt x="1056" y="14020"/>
                  </a:lnTo>
                  <a:lnTo>
                    <a:pt x="1586" y="12106"/>
                  </a:lnTo>
                  <a:lnTo>
                    <a:pt x="1641" y="12105"/>
                  </a:lnTo>
                  <a:lnTo>
                    <a:pt x="1695" y="12105"/>
                  </a:lnTo>
                  <a:lnTo>
                    <a:pt x="1749" y="12107"/>
                  </a:lnTo>
                  <a:lnTo>
                    <a:pt x="1804" y="12111"/>
                  </a:lnTo>
                  <a:lnTo>
                    <a:pt x="1858" y="12116"/>
                  </a:lnTo>
                  <a:lnTo>
                    <a:pt x="1913" y="12122"/>
                  </a:lnTo>
                  <a:lnTo>
                    <a:pt x="1968" y="12130"/>
                  </a:lnTo>
                  <a:lnTo>
                    <a:pt x="2023" y="12139"/>
                  </a:lnTo>
                  <a:lnTo>
                    <a:pt x="2077" y="12149"/>
                  </a:lnTo>
                  <a:lnTo>
                    <a:pt x="2133" y="12161"/>
                  </a:lnTo>
                  <a:lnTo>
                    <a:pt x="2187" y="12175"/>
                  </a:lnTo>
                  <a:lnTo>
                    <a:pt x="2242" y="12190"/>
                  </a:lnTo>
                  <a:lnTo>
                    <a:pt x="2297" y="12206"/>
                  </a:lnTo>
                  <a:lnTo>
                    <a:pt x="2351" y="12224"/>
                  </a:lnTo>
                  <a:lnTo>
                    <a:pt x="2405" y="12243"/>
                  </a:lnTo>
                  <a:lnTo>
                    <a:pt x="2460" y="12264"/>
                  </a:lnTo>
                  <a:lnTo>
                    <a:pt x="2513" y="12286"/>
                  </a:lnTo>
                  <a:lnTo>
                    <a:pt x="2566" y="12309"/>
                  </a:lnTo>
                  <a:lnTo>
                    <a:pt x="2619" y="12335"/>
                  </a:lnTo>
                  <a:lnTo>
                    <a:pt x="2673" y="12362"/>
                  </a:lnTo>
                  <a:lnTo>
                    <a:pt x="2725" y="12390"/>
                  </a:lnTo>
                  <a:lnTo>
                    <a:pt x="2776" y="12420"/>
                  </a:lnTo>
                  <a:lnTo>
                    <a:pt x="2829" y="12451"/>
                  </a:lnTo>
                  <a:lnTo>
                    <a:pt x="2879" y="12483"/>
                  </a:lnTo>
                  <a:lnTo>
                    <a:pt x="2930" y="12517"/>
                  </a:lnTo>
                  <a:lnTo>
                    <a:pt x="2980" y="12553"/>
                  </a:lnTo>
                  <a:lnTo>
                    <a:pt x="3029" y="12590"/>
                  </a:lnTo>
                  <a:lnTo>
                    <a:pt x="3078" y="12629"/>
                  </a:lnTo>
                  <a:lnTo>
                    <a:pt x="3126" y="12669"/>
                  </a:lnTo>
                  <a:lnTo>
                    <a:pt x="3174" y="12711"/>
                  </a:lnTo>
                  <a:lnTo>
                    <a:pt x="3220" y="12754"/>
                  </a:lnTo>
                  <a:lnTo>
                    <a:pt x="3266" y="12799"/>
                  </a:lnTo>
                  <a:lnTo>
                    <a:pt x="3312" y="12845"/>
                  </a:lnTo>
                  <a:lnTo>
                    <a:pt x="3356" y="12893"/>
                  </a:lnTo>
                  <a:lnTo>
                    <a:pt x="3398" y="12941"/>
                  </a:lnTo>
                  <a:lnTo>
                    <a:pt x="3439" y="12990"/>
                  </a:lnTo>
                  <a:lnTo>
                    <a:pt x="3479" y="13039"/>
                  </a:lnTo>
                  <a:lnTo>
                    <a:pt x="3517" y="13089"/>
                  </a:lnTo>
                  <a:lnTo>
                    <a:pt x="3553" y="13139"/>
                  </a:lnTo>
                  <a:lnTo>
                    <a:pt x="3588" y="13191"/>
                  </a:lnTo>
                  <a:lnTo>
                    <a:pt x="3621" y="13243"/>
                  </a:lnTo>
                  <a:lnTo>
                    <a:pt x="3653" y="13295"/>
                  </a:lnTo>
                  <a:lnTo>
                    <a:pt x="3683" y="13348"/>
                  </a:lnTo>
                  <a:lnTo>
                    <a:pt x="3712" y="13401"/>
                  </a:lnTo>
                  <a:lnTo>
                    <a:pt x="3739" y="13455"/>
                  </a:lnTo>
                  <a:lnTo>
                    <a:pt x="3765" y="13509"/>
                  </a:lnTo>
                  <a:lnTo>
                    <a:pt x="3788" y="13563"/>
                  </a:lnTo>
                  <a:lnTo>
                    <a:pt x="3811" y="13617"/>
                  </a:lnTo>
                  <a:lnTo>
                    <a:pt x="3833" y="13671"/>
                  </a:lnTo>
                  <a:lnTo>
                    <a:pt x="3852" y="13727"/>
                  </a:lnTo>
                  <a:lnTo>
                    <a:pt x="3870" y="13782"/>
                  </a:lnTo>
                  <a:lnTo>
                    <a:pt x="3887" y="13837"/>
                  </a:lnTo>
                  <a:lnTo>
                    <a:pt x="3902" y="13892"/>
                  </a:lnTo>
                  <a:lnTo>
                    <a:pt x="3915" y="13948"/>
                  </a:lnTo>
                  <a:lnTo>
                    <a:pt x="3927" y="14004"/>
                  </a:lnTo>
                  <a:lnTo>
                    <a:pt x="3938" y="14060"/>
                  </a:lnTo>
                  <a:lnTo>
                    <a:pt x="3946" y="14115"/>
                  </a:lnTo>
                  <a:lnTo>
                    <a:pt x="3954" y="14170"/>
                  </a:lnTo>
                  <a:lnTo>
                    <a:pt x="3960" y="14225"/>
                  </a:lnTo>
                  <a:lnTo>
                    <a:pt x="3964" y="14282"/>
                  </a:lnTo>
                  <a:lnTo>
                    <a:pt x="3967" y="14337"/>
                  </a:lnTo>
                  <a:lnTo>
                    <a:pt x="3968" y="14391"/>
                  </a:lnTo>
                  <a:lnTo>
                    <a:pt x="3968" y="14446"/>
                  </a:lnTo>
                  <a:lnTo>
                    <a:pt x="3967" y="14500"/>
                  </a:lnTo>
                  <a:lnTo>
                    <a:pt x="2096" y="14991"/>
                  </a:lnTo>
                  <a:close/>
                  <a:moveTo>
                    <a:pt x="5275" y="8311"/>
                  </a:moveTo>
                  <a:lnTo>
                    <a:pt x="5187" y="8277"/>
                  </a:lnTo>
                  <a:lnTo>
                    <a:pt x="5099" y="8245"/>
                  </a:lnTo>
                  <a:lnTo>
                    <a:pt x="5011" y="8215"/>
                  </a:lnTo>
                  <a:lnTo>
                    <a:pt x="4921" y="8186"/>
                  </a:lnTo>
                  <a:lnTo>
                    <a:pt x="4877" y="8173"/>
                  </a:lnTo>
                  <a:lnTo>
                    <a:pt x="4833" y="8159"/>
                  </a:lnTo>
                  <a:lnTo>
                    <a:pt x="4787" y="8147"/>
                  </a:lnTo>
                  <a:lnTo>
                    <a:pt x="4742" y="8135"/>
                  </a:lnTo>
                  <a:lnTo>
                    <a:pt x="4698" y="8124"/>
                  </a:lnTo>
                  <a:lnTo>
                    <a:pt x="4652" y="8113"/>
                  </a:lnTo>
                  <a:lnTo>
                    <a:pt x="4607" y="8103"/>
                  </a:lnTo>
                  <a:lnTo>
                    <a:pt x="4562" y="8093"/>
                  </a:lnTo>
                  <a:lnTo>
                    <a:pt x="4517" y="8084"/>
                  </a:lnTo>
                  <a:lnTo>
                    <a:pt x="4471" y="8075"/>
                  </a:lnTo>
                  <a:lnTo>
                    <a:pt x="4426" y="8067"/>
                  </a:lnTo>
                  <a:lnTo>
                    <a:pt x="4380" y="8059"/>
                  </a:lnTo>
                  <a:lnTo>
                    <a:pt x="4335" y="8052"/>
                  </a:lnTo>
                  <a:lnTo>
                    <a:pt x="4289" y="8045"/>
                  </a:lnTo>
                  <a:lnTo>
                    <a:pt x="4243" y="8039"/>
                  </a:lnTo>
                  <a:lnTo>
                    <a:pt x="4198" y="8034"/>
                  </a:lnTo>
                  <a:lnTo>
                    <a:pt x="4153" y="8029"/>
                  </a:lnTo>
                  <a:lnTo>
                    <a:pt x="4106" y="8025"/>
                  </a:lnTo>
                  <a:lnTo>
                    <a:pt x="4061" y="8021"/>
                  </a:lnTo>
                  <a:lnTo>
                    <a:pt x="4015" y="8018"/>
                  </a:lnTo>
                  <a:lnTo>
                    <a:pt x="3969" y="8015"/>
                  </a:lnTo>
                  <a:lnTo>
                    <a:pt x="3923" y="8013"/>
                  </a:lnTo>
                  <a:lnTo>
                    <a:pt x="3878" y="8011"/>
                  </a:lnTo>
                  <a:lnTo>
                    <a:pt x="3832" y="8011"/>
                  </a:lnTo>
                  <a:lnTo>
                    <a:pt x="7706" y="4116"/>
                  </a:lnTo>
                  <a:lnTo>
                    <a:pt x="7763" y="4063"/>
                  </a:lnTo>
                  <a:lnTo>
                    <a:pt x="7820" y="4012"/>
                  </a:lnTo>
                  <a:lnTo>
                    <a:pt x="7880" y="3964"/>
                  </a:lnTo>
                  <a:lnTo>
                    <a:pt x="7941" y="3918"/>
                  </a:lnTo>
                  <a:lnTo>
                    <a:pt x="8003" y="3875"/>
                  </a:lnTo>
                  <a:lnTo>
                    <a:pt x="8067" y="3834"/>
                  </a:lnTo>
                  <a:lnTo>
                    <a:pt x="8131" y="3796"/>
                  </a:lnTo>
                  <a:lnTo>
                    <a:pt x="8197" y="3760"/>
                  </a:lnTo>
                  <a:lnTo>
                    <a:pt x="8265" y="3725"/>
                  </a:lnTo>
                  <a:lnTo>
                    <a:pt x="8333" y="3694"/>
                  </a:lnTo>
                  <a:lnTo>
                    <a:pt x="8403" y="3665"/>
                  </a:lnTo>
                  <a:lnTo>
                    <a:pt x="8473" y="3638"/>
                  </a:lnTo>
                  <a:lnTo>
                    <a:pt x="8544" y="3613"/>
                  </a:lnTo>
                  <a:lnTo>
                    <a:pt x="8616" y="3591"/>
                  </a:lnTo>
                  <a:lnTo>
                    <a:pt x="8689" y="3571"/>
                  </a:lnTo>
                  <a:lnTo>
                    <a:pt x="8764" y="3554"/>
                  </a:lnTo>
                  <a:lnTo>
                    <a:pt x="8838" y="3539"/>
                  </a:lnTo>
                  <a:lnTo>
                    <a:pt x="8914" y="3526"/>
                  </a:lnTo>
                  <a:lnTo>
                    <a:pt x="8989" y="3515"/>
                  </a:lnTo>
                  <a:lnTo>
                    <a:pt x="9067" y="3507"/>
                  </a:lnTo>
                  <a:lnTo>
                    <a:pt x="9143" y="3501"/>
                  </a:lnTo>
                  <a:lnTo>
                    <a:pt x="9220" y="3497"/>
                  </a:lnTo>
                  <a:lnTo>
                    <a:pt x="9299" y="3496"/>
                  </a:lnTo>
                  <a:lnTo>
                    <a:pt x="9377" y="3497"/>
                  </a:lnTo>
                  <a:lnTo>
                    <a:pt x="9457" y="3500"/>
                  </a:lnTo>
                  <a:lnTo>
                    <a:pt x="9535" y="3505"/>
                  </a:lnTo>
                  <a:lnTo>
                    <a:pt x="9615" y="3512"/>
                  </a:lnTo>
                  <a:lnTo>
                    <a:pt x="9694" y="3522"/>
                  </a:lnTo>
                  <a:lnTo>
                    <a:pt x="9775" y="3534"/>
                  </a:lnTo>
                  <a:lnTo>
                    <a:pt x="9854" y="3548"/>
                  </a:lnTo>
                  <a:lnTo>
                    <a:pt x="9934" y="3565"/>
                  </a:lnTo>
                  <a:lnTo>
                    <a:pt x="10014" y="3583"/>
                  </a:lnTo>
                  <a:lnTo>
                    <a:pt x="5275" y="8311"/>
                  </a:lnTo>
                  <a:close/>
                  <a:moveTo>
                    <a:pt x="7441" y="10165"/>
                  </a:moveTo>
                  <a:lnTo>
                    <a:pt x="7406" y="10107"/>
                  </a:lnTo>
                  <a:lnTo>
                    <a:pt x="7369" y="10049"/>
                  </a:lnTo>
                  <a:lnTo>
                    <a:pt x="7332" y="9992"/>
                  </a:lnTo>
                  <a:lnTo>
                    <a:pt x="7295" y="9936"/>
                  </a:lnTo>
                  <a:lnTo>
                    <a:pt x="7257" y="9880"/>
                  </a:lnTo>
                  <a:lnTo>
                    <a:pt x="7218" y="9824"/>
                  </a:lnTo>
                  <a:lnTo>
                    <a:pt x="7177" y="9768"/>
                  </a:lnTo>
                  <a:lnTo>
                    <a:pt x="7137" y="9714"/>
                  </a:lnTo>
                  <a:lnTo>
                    <a:pt x="7096" y="9660"/>
                  </a:lnTo>
                  <a:lnTo>
                    <a:pt x="7053" y="9606"/>
                  </a:lnTo>
                  <a:lnTo>
                    <a:pt x="7009" y="9553"/>
                  </a:lnTo>
                  <a:lnTo>
                    <a:pt x="6965" y="9500"/>
                  </a:lnTo>
                  <a:lnTo>
                    <a:pt x="6919" y="9448"/>
                  </a:lnTo>
                  <a:lnTo>
                    <a:pt x="6873" y="9397"/>
                  </a:lnTo>
                  <a:lnTo>
                    <a:pt x="6824" y="9347"/>
                  </a:lnTo>
                  <a:lnTo>
                    <a:pt x="6776" y="9297"/>
                  </a:lnTo>
                  <a:lnTo>
                    <a:pt x="6718" y="9240"/>
                  </a:lnTo>
                  <a:lnTo>
                    <a:pt x="6658" y="9185"/>
                  </a:lnTo>
                  <a:lnTo>
                    <a:pt x="6598" y="9131"/>
                  </a:lnTo>
                  <a:lnTo>
                    <a:pt x="6538" y="9079"/>
                  </a:lnTo>
                  <a:lnTo>
                    <a:pt x="6475" y="9029"/>
                  </a:lnTo>
                  <a:lnTo>
                    <a:pt x="6412" y="8978"/>
                  </a:lnTo>
                  <a:lnTo>
                    <a:pt x="6348" y="8930"/>
                  </a:lnTo>
                  <a:lnTo>
                    <a:pt x="6284" y="8884"/>
                  </a:lnTo>
                  <a:lnTo>
                    <a:pt x="6220" y="8838"/>
                  </a:lnTo>
                  <a:lnTo>
                    <a:pt x="6153" y="8794"/>
                  </a:lnTo>
                  <a:lnTo>
                    <a:pt x="6087" y="8750"/>
                  </a:lnTo>
                  <a:lnTo>
                    <a:pt x="6021" y="8707"/>
                  </a:lnTo>
                  <a:lnTo>
                    <a:pt x="5953" y="8666"/>
                  </a:lnTo>
                  <a:lnTo>
                    <a:pt x="5885" y="8626"/>
                  </a:lnTo>
                  <a:lnTo>
                    <a:pt x="5816" y="8587"/>
                  </a:lnTo>
                  <a:lnTo>
                    <a:pt x="5748" y="8549"/>
                  </a:lnTo>
                  <a:lnTo>
                    <a:pt x="10542" y="3766"/>
                  </a:lnTo>
                  <a:lnTo>
                    <a:pt x="10613" y="3798"/>
                  </a:lnTo>
                  <a:lnTo>
                    <a:pt x="10683" y="3831"/>
                  </a:lnTo>
                  <a:lnTo>
                    <a:pt x="10752" y="3866"/>
                  </a:lnTo>
                  <a:lnTo>
                    <a:pt x="10821" y="3903"/>
                  </a:lnTo>
                  <a:lnTo>
                    <a:pt x="10889" y="3942"/>
                  </a:lnTo>
                  <a:lnTo>
                    <a:pt x="10958" y="3983"/>
                  </a:lnTo>
                  <a:lnTo>
                    <a:pt x="11025" y="4026"/>
                  </a:lnTo>
                  <a:lnTo>
                    <a:pt x="11091" y="4070"/>
                  </a:lnTo>
                  <a:lnTo>
                    <a:pt x="11157" y="4115"/>
                  </a:lnTo>
                  <a:lnTo>
                    <a:pt x="11222" y="4163"/>
                  </a:lnTo>
                  <a:lnTo>
                    <a:pt x="11287" y="4212"/>
                  </a:lnTo>
                  <a:lnTo>
                    <a:pt x="11351" y="4263"/>
                  </a:lnTo>
                  <a:lnTo>
                    <a:pt x="11413" y="4317"/>
                  </a:lnTo>
                  <a:lnTo>
                    <a:pt x="11476" y="4372"/>
                  </a:lnTo>
                  <a:lnTo>
                    <a:pt x="11537" y="4428"/>
                  </a:lnTo>
                  <a:lnTo>
                    <a:pt x="11597" y="4487"/>
                  </a:lnTo>
                  <a:lnTo>
                    <a:pt x="11648" y="4537"/>
                  </a:lnTo>
                  <a:lnTo>
                    <a:pt x="11696" y="4590"/>
                  </a:lnTo>
                  <a:lnTo>
                    <a:pt x="11743" y="4642"/>
                  </a:lnTo>
                  <a:lnTo>
                    <a:pt x="11790" y="4696"/>
                  </a:lnTo>
                  <a:lnTo>
                    <a:pt x="11835" y="4749"/>
                  </a:lnTo>
                  <a:lnTo>
                    <a:pt x="11878" y="4803"/>
                  </a:lnTo>
                  <a:lnTo>
                    <a:pt x="11919" y="4859"/>
                  </a:lnTo>
                  <a:lnTo>
                    <a:pt x="11961" y="4915"/>
                  </a:lnTo>
                  <a:lnTo>
                    <a:pt x="12000" y="4970"/>
                  </a:lnTo>
                  <a:lnTo>
                    <a:pt x="12038" y="5027"/>
                  </a:lnTo>
                  <a:lnTo>
                    <a:pt x="12075" y="5084"/>
                  </a:lnTo>
                  <a:lnTo>
                    <a:pt x="12110" y="5142"/>
                  </a:lnTo>
                  <a:lnTo>
                    <a:pt x="12145" y="5200"/>
                  </a:lnTo>
                  <a:lnTo>
                    <a:pt x="12178" y="5258"/>
                  </a:lnTo>
                  <a:lnTo>
                    <a:pt x="12210" y="5316"/>
                  </a:lnTo>
                  <a:lnTo>
                    <a:pt x="12241" y="5375"/>
                  </a:lnTo>
                  <a:lnTo>
                    <a:pt x="7441" y="10165"/>
                  </a:lnTo>
                  <a:close/>
                  <a:moveTo>
                    <a:pt x="8055" y="11941"/>
                  </a:moveTo>
                  <a:lnTo>
                    <a:pt x="8045" y="11856"/>
                  </a:lnTo>
                  <a:lnTo>
                    <a:pt x="8035" y="11772"/>
                  </a:lnTo>
                  <a:lnTo>
                    <a:pt x="8022" y="11687"/>
                  </a:lnTo>
                  <a:lnTo>
                    <a:pt x="8008" y="11603"/>
                  </a:lnTo>
                  <a:lnTo>
                    <a:pt x="7991" y="11519"/>
                  </a:lnTo>
                  <a:lnTo>
                    <a:pt x="7973" y="11435"/>
                  </a:lnTo>
                  <a:lnTo>
                    <a:pt x="7953" y="11352"/>
                  </a:lnTo>
                  <a:lnTo>
                    <a:pt x="7931" y="11270"/>
                  </a:lnTo>
                  <a:lnTo>
                    <a:pt x="7907" y="11187"/>
                  </a:lnTo>
                  <a:lnTo>
                    <a:pt x="7882" y="11105"/>
                  </a:lnTo>
                  <a:lnTo>
                    <a:pt x="7854" y="11024"/>
                  </a:lnTo>
                  <a:lnTo>
                    <a:pt x="7825" y="10943"/>
                  </a:lnTo>
                  <a:lnTo>
                    <a:pt x="7795" y="10861"/>
                  </a:lnTo>
                  <a:lnTo>
                    <a:pt x="7763" y="10781"/>
                  </a:lnTo>
                  <a:lnTo>
                    <a:pt x="7729" y="10702"/>
                  </a:lnTo>
                  <a:lnTo>
                    <a:pt x="7693" y="10622"/>
                  </a:lnTo>
                  <a:lnTo>
                    <a:pt x="12448" y="5878"/>
                  </a:lnTo>
                  <a:lnTo>
                    <a:pt x="12475" y="5965"/>
                  </a:lnTo>
                  <a:lnTo>
                    <a:pt x="12499" y="6051"/>
                  </a:lnTo>
                  <a:lnTo>
                    <a:pt x="12519" y="6137"/>
                  </a:lnTo>
                  <a:lnTo>
                    <a:pt x="12537" y="6223"/>
                  </a:lnTo>
                  <a:lnTo>
                    <a:pt x="12553" y="6310"/>
                  </a:lnTo>
                  <a:lnTo>
                    <a:pt x="12566" y="6396"/>
                  </a:lnTo>
                  <a:lnTo>
                    <a:pt x="12576" y="6482"/>
                  </a:lnTo>
                  <a:lnTo>
                    <a:pt x="12583" y="6568"/>
                  </a:lnTo>
                  <a:lnTo>
                    <a:pt x="12588" y="6654"/>
                  </a:lnTo>
                  <a:lnTo>
                    <a:pt x="12591" y="6739"/>
                  </a:lnTo>
                  <a:lnTo>
                    <a:pt x="12591" y="6824"/>
                  </a:lnTo>
                  <a:lnTo>
                    <a:pt x="12588" y="6908"/>
                  </a:lnTo>
                  <a:lnTo>
                    <a:pt x="12582" y="6992"/>
                  </a:lnTo>
                  <a:lnTo>
                    <a:pt x="12574" y="7075"/>
                  </a:lnTo>
                  <a:lnTo>
                    <a:pt x="12563" y="7158"/>
                  </a:lnTo>
                  <a:lnTo>
                    <a:pt x="12549" y="7239"/>
                  </a:lnTo>
                  <a:lnTo>
                    <a:pt x="12533" y="7320"/>
                  </a:lnTo>
                  <a:lnTo>
                    <a:pt x="12513" y="7400"/>
                  </a:lnTo>
                  <a:lnTo>
                    <a:pt x="12492" y="7479"/>
                  </a:lnTo>
                  <a:lnTo>
                    <a:pt x="12467" y="7557"/>
                  </a:lnTo>
                  <a:lnTo>
                    <a:pt x="12439" y="7635"/>
                  </a:lnTo>
                  <a:lnTo>
                    <a:pt x="12409" y="7710"/>
                  </a:lnTo>
                  <a:lnTo>
                    <a:pt x="12376" y="7784"/>
                  </a:lnTo>
                  <a:lnTo>
                    <a:pt x="12340" y="7857"/>
                  </a:lnTo>
                  <a:lnTo>
                    <a:pt x="12302" y="7930"/>
                  </a:lnTo>
                  <a:lnTo>
                    <a:pt x="12260" y="8000"/>
                  </a:lnTo>
                  <a:lnTo>
                    <a:pt x="12216" y="8069"/>
                  </a:lnTo>
                  <a:lnTo>
                    <a:pt x="12169" y="8136"/>
                  </a:lnTo>
                  <a:lnTo>
                    <a:pt x="12120" y="8203"/>
                  </a:lnTo>
                  <a:lnTo>
                    <a:pt x="12066" y="8267"/>
                  </a:lnTo>
                  <a:lnTo>
                    <a:pt x="12011" y="8329"/>
                  </a:lnTo>
                  <a:lnTo>
                    <a:pt x="11953" y="8389"/>
                  </a:lnTo>
                  <a:lnTo>
                    <a:pt x="11947" y="8394"/>
                  </a:lnTo>
                  <a:lnTo>
                    <a:pt x="11940" y="8400"/>
                  </a:lnTo>
                  <a:lnTo>
                    <a:pt x="11948" y="8406"/>
                  </a:lnTo>
                  <a:lnTo>
                    <a:pt x="8060" y="12314"/>
                  </a:lnTo>
                  <a:lnTo>
                    <a:pt x="8061" y="12268"/>
                  </a:lnTo>
                  <a:lnTo>
                    <a:pt x="8061" y="12222"/>
                  </a:lnTo>
                  <a:lnTo>
                    <a:pt x="8062" y="12175"/>
                  </a:lnTo>
                  <a:lnTo>
                    <a:pt x="8062" y="12129"/>
                  </a:lnTo>
                  <a:lnTo>
                    <a:pt x="8062" y="12082"/>
                  </a:lnTo>
                  <a:lnTo>
                    <a:pt x="8061" y="12035"/>
                  </a:lnTo>
                  <a:lnTo>
                    <a:pt x="8059" y="11988"/>
                  </a:lnTo>
                  <a:lnTo>
                    <a:pt x="8055" y="11941"/>
                  </a:lnTo>
                  <a:close/>
                  <a:moveTo>
                    <a:pt x="14785" y="1295"/>
                  </a:moveTo>
                  <a:lnTo>
                    <a:pt x="14707" y="1218"/>
                  </a:lnTo>
                  <a:lnTo>
                    <a:pt x="14626" y="1144"/>
                  </a:lnTo>
                  <a:lnTo>
                    <a:pt x="14546" y="1072"/>
                  </a:lnTo>
                  <a:lnTo>
                    <a:pt x="14463" y="1003"/>
                  </a:lnTo>
                  <a:lnTo>
                    <a:pt x="14379" y="934"/>
                  </a:lnTo>
                  <a:lnTo>
                    <a:pt x="14294" y="869"/>
                  </a:lnTo>
                  <a:lnTo>
                    <a:pt x="14208" y="806"/>
                  </a:lnTo>
                  <a:lnTo>
                    <a:pt x="14119" y="745"/>
                  </a:lnTo>
                  <a:lnTo>
                    <a:pt x="14031" y="685"/>
                  </a:lnTo>
                  <a:lnTo>
                    <a:pt x="13941" y="629"/>
                  </a:lnTo>
                  <a:lnTo>
                    <a:pt x="13851" y="575"/>
                  </a:lnTo>
                  <a:lnTo>
                    <a:pt x="13758" y="523"/>
                  </a:lnTo>
                  <a:lnTo>
                    <a:pt x="13666" y="473"/>
                  </a:lnTo>
                  <a:lnTo>
                    <a:pt x="13572" y="426"/>
                  </a:lnTo>
                  <a:lnTo>
                    <a:pt x="13478" y="380"/>
                  </a:lnTo>
                  <a:lnTo>
                    <a:pt x="13382" y="338"/>
                  </a:lnTo>
                  <a:lnTo>
                    <a:pt x="13286" y="298"/>
                  </a:lnTo>
                  <a:lnTo>
                    <a:pt x="13190" y="260"/>
                  </a:lnTo>
                  <a:lnTo>
                    <a:pt x="13092" y="225"/>
                  </a:lnTo>
                  <a:lnTo>
                    <a:pt x="12995" y="193"/>
                  </a:lnTo>
                  <a:lnTo>
                    <a:pt x="12896" y="162"/>
                  </a:lnTo>
                  <a:lnTo>
                    <a:pt x="12798" y="134"/>
                  </a:lnTo>
                  <a:lnTo>
                    <a:pt x="12698" y="109"/>
                  </a:lnTo>
                  <a:lnTo>
                    <a:pt x="12598" y="86"/>
                  </a:lnTo>
                  <a:lnTo>
                    <a:pt x="12499" y="66"/>
                  </a:lnTo>
                  <a:lnTo>
                    <a:pt x="12398" y="49"/>
                  </a:lnTo>
                  <a:lnTo>
                    <a:pt x="12299" y="34"/>
                  </a:lnTo>
                  <a:lnTo>
                    <a:pt x="12198" y="22"/>
                  </a:lnTo>
                  <a:lnTo>
                    <a:pt x="12097" y="12"/>
                  </a:lnTo>
                  <a:lnTo>
                    <a:pt x="11996" y="5"/>
                  </a:lnTo>
                  <a:lnTo>
                    <a:pt x="11895" y="1"/>
                  </a:lnTo>
                  <a:lnTo>
                    <a:pt x="11795" y="0"/>
                  </a:lnTo>
                  <a:lnTo>
                    <a:pt x="11710" y="1"/>
                  </a:lnTo>
                  <a:lnTo>
                    <a:pt x="11626" y="4"/>
                  </a:lnTo>
                  <a:lnTo>
                    <a:pt x="11542" y="9"/>
                  </a:lnTo>
                  <a:lnTo>
                    <a:pt x="11459" y="16"/>
                  </a:lnTo>
                  <a:lnTo>
                    <a:pt x="11376" y="24"/>
                  </a:lnTo>
                  <a:lnTo>
                    <a:pt x="11294" y="35"/>
                  </a:lnTo>
                  <a:lnTo>
                    <a:pt x="11212" y="47"/>
                  </a:lnTo>
                  <a:lnTo>
                    <a:pt x="11131" y="62"/>
                  </a:lnTo>
                  <a:lnTo>
                    <a:pt x="11051" y="78"/>
                  </a:lnTo>
                  <a:lnTo>
                    <a:pt x="10971" y="96"/>
                  </a:lnTo>
                  <a:lnTo>
                    <a:pt x="10892" y="116"/>
                  </a:lnTo>
                  <a:lnTo>
                    <a:pt x="10814" y="139"/>
                  </a:lnTo>
                  <a:lnTo>
                    <a:pt x="10736" y="162"/>
                  </a:lnTo>
                  <a:lnTo>
                    <a:pt x="10660" y="187"/>
                  </a:lnTo>
                  <a:lnTo>
                    <a:pt x="10584" y="215"/>
                  </a:lnTo>
                  <a:lnTo>
                    <a:pt x="10509" y="243"/>
                  </a:lnTo>
                  <a:lnTo>
                    <a:pt x="10435" y="274"/>
                  </a:lnTo>
                  <a:lnTo>
                    <a:pt x="10361" y="307"/>
                  </a:lnTo>
                  <a:lnTo>
                    <a:pt x="10289" y="341"/>
                  </a:lnTo>
                  <a:lnTo>
                    <a:pt x="10217" y="377"/>
                  </a:lnTo>
                  <a:lnTo>
                    <a:pt x="10147" y="416"/>
                  </a:lnTo>
                  <a:lnTo>
                    <a:pt x="10078" y="455"/>
                  </a:lnTo>
                  <a:lnTo>
                    <a:pt x="10010" y="496"/>
                  </a:lnTo>
                  <a:lnTo>
                    <a:pt x="9943" y="539"/>
                  </a:lnTo>
                  <a:lnTo>
                    <a:pt x="9876" y="583"/>
                  </a:lnTo>
                  <a:lnTo>
                    <a:pt x="9811" y="629"/>
                  </a:lnTo>
                  <a:lnTo>
                    <a:pt x="9748" y="677"/>
                  </a:lnTo>
                  <a:lnTo>
                    <a:pt x="9684" y="727"/>
                  </a:lnTo>
                  <a:lnTo>
                    <a:pt x="9623" y="778"/>
                  </a:lnTo>
                  <a:lnTo>
                    <a:pt x="9562" y="831"/>
                  </a:lnTo>
                  <a:lnTo>
                    <a:pt x="9503" y="885"/>
                  </a:lnTo>
                  <a:lnTo>
                    <a:pt x="9446" y="941"/>
                  </a:lnTo>
                  <a:lnTo>
                    <a:pt x="6997" y="3403"/>
                  </a:lnTo>
                  <a:lnTo>
                    <a:pt x="6986" y="3412"/>
                  </a:lnTo>
                  <a:lnTo>
                    <a:pt x="6974" y="3422"/>
                  </a:lnTo>
                  <a:lnTo>
                    <a:pt x="6969" y="3428"/>
                  </a:lnTo>
                  <a:lnTo>
                    <a:pt x="6964" y="3435"/>
                  </a:lnTo>
                  <a:lnTo>
                    <a:pt x="6965" y="3436"/>
                  </a:lnTo>
                  <a:lnTo>
                    <a:pt x="1769" y="8659"/>
                  </a:lnTo>
                  <a:lnTo>
                    <a:pt x="1747" y="8681"/>
                  </a:lnTo>
                  <a:lnTo>
                    <a:pt x="1725" y="8704"/>
                  </a:lnTo>
                  <a:lnTo>
                    <a:pt x="1704" y="8728"/>
                  </a:lnTo>
                  <a:lnTo>
                    <a:pt x="1683" y="8751"/>
                  </a:lnTo>
                  <a:lnTo>
                    <a:pt x="1642" y="8799"/>
                  </a:lnTo>
                  <a:lnTo>
                    <a:pt x="1602" y="8847"/>
                  </a:lnTo>
                  <a:lnTo>
                    <a:pt x="1564" y="8897"/>
                  </a:lnTo>
                  <a:lnTo>
                    <a:pt x="1528" y="8949"/>
                  </a:lnTo>
                  <a:lnTo>
                    <a:pt x="1494" y="9002"/>
                  </a:lnTo>
                  <a:lnTo>
                    <a:pt x="1461" y="9055"/>
                  </a:lnTo>
                  <a:lnTo>
                    <a:pt x="1429" y="9109"/>
                  </a:lnTo>
                  <a:lnTo>
                    <a:pt x="1400" y="9165"/>
                  </a:lnTo>
                  <a:lnTo>
                    <a:pt x="1372" y="9221"/>
                  </a:lnTo>
                  <a:lnTo>
                    <a:pt x="1347" y="9279"/>
                  </a:lnTo>
                  <a:lnTo>
                    <a:pt x="1322" y="9336"/>
                  </a:lnTo>
                  <a:lnTo>
                    <a:pt x="1300" y="9395"/>
                  </a:lnTo>
                  <a:lnTo>
                    <a:pt x="1279" y="9454"/>
                  </a:lnTo>
                  <a:lnTo>
                    <a:pt x="1260" y="9514"/>
                  </a:lnTo>
                  <a:lnTo>
                    <a:pt x="78" y="13784"/>
                  </a:lnTo>
                  <a:lnTo>
                    <a:pt x="74" y="13803"/>
                  </a:lnTo>
                  <a:lnTo>
                    <a:pt x="65" y="13846"/>
                  </a:lnTo>
                  <a:lnTo>
                    <a:pt x="53" y="13908"/>
                  </a:lnTo>
                  <a:lnTo>
                    <a:pt x="38" y="13984"/>
                  </a:lnTo>
                  <a:lnTo>
                    <a:pt x="31" y="14025"/>
                  </a:lnTo>
                  <a:lnTo>
                    <a:pt x="24" y="14066"/>
                  </a:lnTo>
                  <a:lnTo>
                    <a:pt x="18" y="14109"/>
                  </a:lnTo>
                  <a:lnTo>
                    <a:pt x="12" y="14151"/>
                  </a:lnTo>
                  <a:lnTo>
                    <a:pt x="7" y="14192"/>
                  </a:lnTo>
                  <a:lnTo>
                    <a:pt x="3" y="14231"/>
                  </a:lnTo>
                  <a:lnTo>
                    <a:pt x="1" y="14268"/>
                  </a:lnTo>
                  <a:lnTo>
                    <a:pt x="0" y="14302"/>
                  </a:lnTo>
                  <a:lnTo>
                    <a:pt x="2" y="14392"/>
                  </a:lnTo>
                  <a:lnTo>
                    <a:pt x="9" y="14481"/>
                  </a:lnTo>
                  <a:lnTo>
                    <a:pt x="20" y="14569"/>
                  </a:lnTo>
                  <a:lnTo>
                    <a:pt x="36" y="14656"/>
                  </a:lnTo>
                  <a:lnTo>
                    <a:pt x="55" y="14740"/>
                  </a:lnTo>
                  <a:lnTo>
                    <a:pt x="79" y="14824"/>
                  </a:lnTo>
                  <a:lnTo>
                    <a:pt x="107" y="14906"/>
                  </a:lnTo>
                  <a:lnTo>
                    <a:pt x="139" y="14985"/>
                  </a:lnTo>
                  <a:lnTo>
                    <a:pt x="174" y="15063"/>
                  </a:lnTo>
                  <a:lnTo>
                    <a:pt x="212" y="15139"/>
                  </a:lnTo>
                  <a:lnTo>
                    <a:pt x="256" y="15212"/>
                  </a:lnTo>
                  <a:lnTo>
                    <a:pt x="301" y="15283"/>
                  </a:lnTo>
                  <a:lnTo>
                    <a:pt x="350" y="15352"/>
                  </a:lnTo>
                  <a:lnTo>
                    <a:pt x="402" y="15419"/>
                  </a:lnTo>
                  <a:lnTo>
                    <a:pt x="458" y="15483"/>
                  </a:lnTo>
                  <a:lnTo>
                    <a:pt x="516" y="15543"/>
                  </a:lnTo>
                  <a:lnTo>
                    <a:pt x="577" y="15601"/>
                  </a:lnTo>
                  <a:lnTo>
                    <a:pt x="642" y="15657"/>
                  </a:lnTo>
                  <a:lnTo>
                    <a:pt x="708" y="15709"/>
                  </a:lnTo>
                  <a:lnTo>
                    <a:pt x="778" y="15758"/>
                  </a:lnTo>
                  <a:lnTo>
                    <a:pt x="849" y="15804"/>
                  </a:lnTo>
                  <a:lnTo>
                    <a:pt x="922" y="15846"/>
                  </a:lnTo>
                  <a:lnTo>
                    <a:pt x="999" y="15884"/>
                  </a:lnTo>
                  <a:lnTo>
                    <a:pt x="1076" y="15919"/>
                  </a:lnTo>
                  <a:lnTo>
                    <a:pt x="1157" y="15952"/>
                  </a:lnTo>
                  <a:lnTo>
                    <a:pt x="1238" y="15979"/>
                  </a:lnTo>
                  <a:lnTo>
                    <a:pt x="1323" y="16003"/>
                  </a:lnTo>
                  <a:lnTo>
                    <a:pt x="1407" y="16022"/>
                  </a:lnTo>
                  <a:lnTo>
                    <a:pt x="1495" y="16038"/>
                  </a:lnTo>
                  <a:lnTo>
                    <a:pt x="1582" y="16049"/>
                  </a:lnTo>
                  <a:lnTo>
                    <a:pt x="1672" y="16056"/>
                  </a:lnTo>
                  <a:lnTo>
                    <a:pt x="1763" y="16058"/>
                  </a:lnTo>
                  <a:lnTo>
                    <a:pt x="1801" y="16057"/>
                  </a:lnTo>
                  <a:lnTo>
                    <a:pt x="1843" y="16054"/>
                  </a:lnTo>
                  <a:lnTo>
                    <a:pt x="1887" y="16049"/>
                  </a:lnTo>
                  <a:lnTo>
                    <a:pt x="1933" y="16044"/>
                  </a:lnTo>
                  <a:lnTo>
                    <a:pt x="1981" y="16037"/>
                  </a:lnTo>
                  <a:lnTo>
                    <a:pt x="2028" y="16029"/>
                  </a:lnTo>
                  <a:lnTo>
                    <a:pt x="2075" y="16020"/>
                  </a:lnTo>
                  <a:lnTo>
                    <a:pt x="2122" y="16012"/>
                  </a:lnTo>
                  <a:lnTo>
                    <a:pt x="2205" y="15995"/>
                  </a:lnTo>
                  <a:lnTo>
                    <a:pt x="2275" y="15980"/>
                  </a:lnTo>
                  <a:lnTo>
                    <a:pt x="2324" y="15969"/>
                  </a:lnTo>
                  <a:lnTo>
                    <a:pt x="2345" y="15964"/>
                  </a:lnTo>
                  <a:lnTo>
                    <a:pt x="6609" y="14846"/>
                  </a:lnTo>
                  <a:lnTo>
                    <a:pt x="6669" y="14827"/>
                  </a:lnTo>
                  <a:lnTo>
                    <a:pt x="6729" y="14805"/>
                  </a:lnTo>
                  <a:lnTo>
                    <a:pt x="6788" y="14783"/>
                  </a:lnTo>
                  <a:lnTo>
                    <a:pt x="6845" y="14759"/>
                  </a:lnTo>
                  <a:lnTo>
                    <a:pt x="6903" y="14733"/>
                  </a:lnTo>
                  <a:lnTo>
                    <a:pt x="6960" y="14705"/>
                  </a:lnTo>
                  <a:lnTo>
                    <a:pt x="7015" y="14675"/>
                  </a:lnTo>
                  <a:lnTo>
                    <a:pt x="7070" y="14644"/>
                  </a:lnTo>
                  <a:lnTo>
                    <a:pt x="7123" y="14612"/>
                  </a:lnTo>
                  <a:lnTo>
                    <a:pt x="7175" y="14577"/>
                  </a:lnTo>
                  <a:lnTo>
                    <a:pt x="7227" y="14541"/>
                  </a:lnTo>
                  <a:lnTo>
                    <a:pt x="7277" y="14502"/>
                  </a:lnTo>
                  <a:lnTo>
                    <a:pt x="7326" y="14463"/>
                  </a:lnTo>
                  <a:lnTo>
                    <a:pt x="7375" y="14422"/>
                  </a:lnTo>
                  <a:lnTo>
                    <a:pt x="7421" y="14380"/>
                  </a:lnTo>
                  <a:lnTo>
                    <a:pt x="7466" y="14336"/>
                  </a:lnTo>
                  <a:lnTo>
                    <a:pt x="15143" y="6617"/>
                  </a:lnTo>
                  <a:lnTo>
                    <a:pt x="15270" y="6483"/>
                  </a:lnTo>
                  <a:lnTo>
                    <a:pt x="15387" y="6344"/>
                  </a:lnTo>
                  <a:lnTo>
                    <a:pt x="15495" y="6200"/>
                  </a:lnTo>
                  <a:lnTo>
                    <a:pt x="15594" y="6053"/>
                  </a:lnTo>
                  <a:lnTo>
                    <a:pt x="15685" y="5900"/>
                  </a:lnTo>
                  <a:lnTo>
                    <a:pt x="15766" y="5744"/>
                  </a:lnTo>
                  <a:lnTo>
                    <a:pt x="15837" y="5584"/>
                  </a:lnTo>
                  <a:lnTo>
                    <a:pt x="15901" y="5421"/>
                  </a:lnTo>
                  <a:lnTo>
                    <a:pt x="15955" y="5254"/>
                  </a:lnTo>
                  <a:lnTo>
                    <a:pt x="16000" y="5084"/>
                  </a:lnTo>
                  <a:lnTo>
                    <a:pt x="16037" y="4913"/>
                  </a:lnTo>
                  <a:lnTo>
                    <a:pt x="16065" y="4739"/>
                  </a:lnTo>
                  <a:lnTo>
                    <a:pt x="16083" y="4563"/>
                  </a:lnTo>
                  <a:lnTo>
                    <a:pt x="16093" y="4387"/>
                  </a:lnTo>
                  <a:lnTo>
                    <a:pt x="16094" y="4208"/>
                  </a:lnTo>
                  <a:lnTo>
                    <a:pt x="16087" y="4030"/>
                  </a:lnTo>
                  <a:lnTo>
                    <a:pt x="16070" y="3850"/>
                  </a:lnTo>
                  <a:lnTo>
                    <a:pt x="16045" y="3669"/>
                  </a:lnTo>
                  <a:lnTo>
                    <a:pt x="16011" y="3490"/>
                  </a:lnTo>
                  <a:lnTo>
                    <a:pt x="15968" y="3310"/>
                  </a:lnTo>
                  <a:lnTo>
                    <a:pt x="15917" y="3131"/>
                  </a:lnTo>
                  <a:lnTo>
                    <a:pt x="15857" y="2953"/>
                  </a:lnTo>
                  <a:lnTo>
                    <a:pt x="15788" y="2776"/>
                  </a:lnTo>
                  <a:lnTo>
                    <a:pt x="15711" y="2601"/>
                  </a:lnTo>
                  <a:lnTo>
                    <a:pt x="15625" y="2428"/>
                  </a:lnTo>
                  <a:lnTo>
                    <a:pt x="15531" y="2257"/>
                  </a:lnTo>
                  <a:lnTo>
                    <a:pt x="15428" y="2089"/>
                  </a:lnTo>
                  <a:lnTo>
                    <a:pt x="15316" y="1923"/>
                  </a:lnTo>
                  <a:lnTo>
                    <a:pt x="15196" y="1760"/>
                  </a:lnTo>
                  <a:lnTo>
                    <a:pt x="15067" y="1602"/>
                  </a:lnTo>
                  <a:lnTo>
                    <a:pt x="14930" y="1446"/>
                  </a:lnTo>
                  <a:lnTo>
                    <a:pt x="14785" y="1295"/>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extLst>
      <p:ext uri="{BB962C8B-B14F-4D97-AF65-F5344CB8AC3E}">
        <p14:creationId xmlns:p14="http://schemas.microsoft.com/office/powerpoint/2010/main" val="23841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22" presetClass="entr" presetSubtype="2"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par>
                                <p:cTn id="24" presetID="53"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right)">
                                      <p:cBhvr>
                                        <p:cTn id="43" dur="500"/>
                                        <p:tgtEl>
                                          <p:spTgt spid="62"/>
                                        </p:tgtEl>
                                      </p:cBhvr>
                                    </p:animEffect>
                                  </p:childTnLst>
                                </p:cTn>
                              </p:par>
                              <p:par>
                                <p:cTn id="44" presetID="53" presetClass="entr" presetSubtype="16"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22" presetClass="entr" presetSubtype="2"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right)">
                                      <p:cBhvr>
                                        <p:cTn id="63" dur="500"/>
                                        <p:tgtEl>
                                          <p:spTgt spid="67"/>
                                        </p:tgtEl>
                                      </p:cBhvr>
                                    </p:animEffect>
                                  </p:childTnLst>
                                </p:cTn>
                              </p:par>
                              <p:par>
                                <p:cTn id="64" presetID="53" presetClass="entr" presetSubtype="16"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 calcmode="lin" valueType="num">
                                      <p:cBhvr>
                                        <p:cTn id="66" dur="500" fill="hold"/>
                                        <p:tgtEl>
                                          <p:spTgt spid="73"/>
                                        </p:tgtEl>
                                        <p:attrNameLst>
                                          <p:attrName>ppt_w</p:attrName>
                                        </p:attrNameLst>
                                      </p:cBhvr>
                                      <p:tavLst>
                                        <p:tav tm="0">
                                          <p:val>
                                            <p:fltVal val="0"/>
                                          </p:val>
                                        </p:tav>
                                        <p:tav tm="100000">
                                          <p:val>
                                            <p:strVal val="#ppt_w"/>
                                          </p:val>
                                        </p:tav>
                                      </p:tavLst>
                                    </p:anim>
                                    <p:anim calcmode="lin" valueType="num">
                                      <p:cBhvr>
                                        <p:cTn id="67" dur="500" fill="hold"/>
                                        <p:tgtEl>
                                          <p:spTgt spid="73"/>
                                        </p:tgtEl>
                                        <p:attrNameLst>
                                          <p:attrName>ppt_h</p:attrName>
                                        </p:attrNameLst>
                                      </p:cBhvr>
                                      <p:tavLst>
                                        <p:tav tm="0">
                                          <p:val>
                                            <p:fltVal val="0"/>
                                          </p:val>
                                        </p:tav>
                                        <p:tav tm="100000">
                                          <p:val>
                                            <p:strVal val="#ppt_h"/>
                                          </p:val>
                                        </p:tav>
                                      </p:tavLst>
                                    </p:anim>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85"/>
                                        </p:tgtEl>
                                        <p:attrNameLst>
                                          <p:attrName>style.visibility</p:attrName>
                                        </p:attrNameLst>
                                      </p:cBhvr>
                                      <p:to>
                                        <p:strVal val="visible"/>
                                      </p:to>
                                    </p:set>
                                    <p:anim calcmode="lin" valueType="num">
                                      <p:cBhvr>
                                        <p:cTn id="74" dur="500" fill="hold"/>
                                        <p:tgtEl>
                                          <p:spTgt spid="85"/>
                                        </p:tgtEl>
                                        <p:attrNameLst>
                                          <p:attrName>ppt_w</p:attrName>
                                        </p:attrNameLst>
                                      </p:cBhvr>
                                      <p:tavLst>
                                        <p:tav tm="0">
                                          <p:val>
                                            <p:fltVal val="0"/>
                                          </p:val>
                                        </p:tav>
                                        <p:tav tm="100000">
                                          <p:val>
                                            <p:strVal val="#ppt_w"/>
                                          </p:val>
                                        </p:tav>
                                      </p:tavLst>
                                    </p:anim>
                                    <p:anim calcmode="lin" valueType="num">
                                      <p:cBhvr>
                                        <p:cTn id="75" dur="500" fill="hold"/>
                                        <p:tgtEl>
                                          <p:spTgt spid="85"/>
                                        </p:tgtEl>
                                        <p:attrNameLst>
                                          <p:attrName>ppt_h</p:attrName>
                                        </p:attrNameLst>
                                      </p:cBhvr>
                                      <p:tavLst>
                                        <p:tav tm="0">
                                          <p:val>
                                            <p:fltVal val="0"/>
                                          </p:val>
                                        </p:tav>
                                        <p:tav tm="100000">
                                          <p:val>
                                            <p:strVal val="#ppt_h"/>
                                          </p:val>
                                        </p:tav>
                                      </p:tavLst>
                                    </p:anim>
                                    <p:anim calcmode="lin" valueType="num">
                                      <p:cBhvr>
                                        <p:cTn id="76" dur="500" fill="hold"/>
                                        <p:tgtEl>
                                          <p:spTgt spid="85"/>
                                        </p:tgtEl>
                                        <p:attrNameLst>
                                          <p:attrName>style.rotation</p:attrName>
                                        </p:attrNameLst>
                                      </p:cBhvr>
                                      <p:tavLst>
                                        <p:tav tm="0">
                                          <p:val>
                                            <p:fltVal val="360"/>
                                          </p:val>
                                        </p:tav>
                                        <p:tav tm="100000">
                                          <p:val>
                                            <p:fltVal val="0"/>
                                          </p:val>
                                        </p:tav>
                                      </p:tavLst>
                                    </p:anim>
                                    <p:animEffect transition="in" filter="fade">
                                      <p:cBhvr>
                                        <p:cTn id="7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2" grpId="0" animBg="1"/>
      <p:bldP spid="33" grpId="0" animBg="1"/>
      <p:bldP spid="34" grpId="0" animBg="1"/>
      <p:bldP spid="36" grpId="0"/>
      <p:bldP spid="37" grpId="0"/>
      <p:bldP spid="38" grpId="0"/>
      <p:bldP spid="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3476" y="-94997"/>
            <a:ext cx="12892377" cy="7340492"/>
            <a:chOff x="-23476" y="-94997"/>
            <a:chExt cx="12892377" cy="7340492"/>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94997"/>
              <a:ext cx="12892377" cy="635833"/>
              <a:chOff x="-23476" y="-94997"/>
              <a:chExt cx="12892377" cy="635833"/>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8061762" y="0"/>
                <a:ext cx="2490004"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3" name="Rectangle 4"/>
              <p:cNvSpPr txBox="1">
                <a:spLocks noChangeArrowheads="1"/>
              </p:cNvSpPr>
              <p:nvPr/>
            </p:nvSpPr>
            <p:spPr bwMode="auto">
              <a:xfrm>
                <a:off x="10502767" y="-78949"/>
                <a:ext cx="2366134"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t>虚拟社区演化分析</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4" name="Rectangle 4"/>
              <p:cNvSpPr txBox="1">
                <a:spLocks noChangeArrowheads="1"/>
              </p:cNvSpPr>
              <p:nvPr/>
            </p:nvSpPr>
            <p:spPr bwMode="auto">
              <a:xfrm>
                <a:off x="8004109" y="-74142"/>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olidFill>
                      <a:srgbClr val="1075B6"/>
                    </a:solidFill>
                    <a:latin typeface="SF Orson Casual Heavy" panose="00000400000000000000" pitchFamily="2" charset="0"/>
                    <a:ea typeface="幼圆" panose="02010509060101010101" pitchFamily="49" charset="-122"/>
                  </a:rPr>
                  <a:t>虚拟社区及发现技术</a:t>
                </a:r>
                <a:endParaRPr lang="en-US" altLang="zh-CN"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94997"/>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dirty="0">
                    <a:latin typeface="SF Orson Casual Heavy" panose="00000400000000000000" pitchFamily="2" charset="0"/>
                    <a:ea typeface="幼圆" panose="02010509060101010101" pitchFamily="49" charset="-122"/>
                    <a:sym typeface="SF Orson Casual Heavy" panose="00000400000000000000" pitchFamily="2" charset="0"/>
                  </a:rPr>
                  <a:t>结构特性与演化机理</a:t>
                </a:r>
                <a:endParaRPr lang="en-US" altLang="zh-CN"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5939058" y="-31207"/>
                <a:ext cx="2171702" cy="509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381" tIns="48190" rIns="96381" bIns="4819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dirty="0">
                    <a:sym typeface="SF Orson Casual Heavy" panose="00000400000000000000" pitchFamily="2" charset="0"/>
                  </a:rPr>
                  <a:t>结构分析与建模</a:t>
                </a:r>
                <a:endParaRPr lang="en-US" altLang="zh-CN" dirty="0">
                  <a:sym typeface="SF Orson Casual Heavy" panose="00000400000000000000" pitchFamily="2" charset="0"/>
                </a:endParaRPr>
              </a:p>
            </p:txBody>
          </p:sp>
        </p:grpSp>
      </p:grpSp>
      <p:sp>
        <p:nvSpPr>
          <p:cNvPr id="10" name="文本框 9">
            <a:extLst>
              <a:ext uri="{FF2B5EF4-FFF2-40B4-BE49-F238E27FC236}">
                <a16:creationId xmlns:a16="http://schemas.microsoft.com/office/drawing/2014/main" id="{4AE0588D-009E-481D-87F6-66D023580818}"/>
              </a:ext>
            </a:extLst>
          </p:cNvPr>
          <p:cNvSpPr txBox="1"/>
          <p:nvPr/>
        </p:nvSpPr>
        <p:spPr>
          <a:xfrm>
            <a:off x="1388021" y="1096045"/>
            <a:ext cx="10081120" cy="1292662"/>
          </a:xfrm>
          <a:prstGeom prst="rect">
            <a:avLst/>
          </a:prstGeom>
          <a:noFill/>
        </p:spPr>
        <p:txBody>
          <a:bodyPr wrap="square" rtlCol="0">
            <a:spAutoFit/>
          </a:bodyPr>
          <a:lstStyle/>
          <a:p>
            <a:pPr lvl="0">
              <a:lnSpc>
                <a:spcPct val="150000"/>
              </a:lnSpc>
            </a:pPr>
            <a:r>
              <a:rPr lang="zh-CN" altLang="en-US" sz="2800" dirty="0">
                <a:solidFill>
                  <a:srgbClr val="FF0000"/>
                </a:solidFill>
                <a:latin typeface="黑体" panose="02010609060101010101" pitchFamily="49" charset="-122"/>
                <a:ea typeface="黑体" panose="02010609060101010101" pitchFamily="49" charset="-122"/>
              </a:rPr>
              <a:t>虚拟社区</a:t>
            </a:r>
            <a:endParaRPr lang="en-US" altLang="zh-CN" sz="2800" dirty="0">
              <a:solidFill>
                <a:srgbClr val="FF0000"/>
              </a:solidFill>
              <a:latin typeface="黑体" panose="02010609060101010101" pitchFamily="49" charset="-122"/>
              <a:ea typeface="黑体" panose="02010609060101010101" pitchFamily="49" charset="-122"/>
            </a:endParaRPr>
          </a:p>
          <a:p>
            <a:pPr lvl="0"/>
            <a:r>
              <a:rPr lang="zh-CN" altLang="en-US" dirty="0">
                <a:solidFill>
                  <a:prstClr val="black"/>
                </a:solidFill>
              </a:rPr>
              <a:t>虚拟社区基于子图局部性的定义：社区结构是复杂网络节点集合的若干子集，每个子集内部的节点之间的连接相对非常紧密，而不同子集节点之间的连边相对稀疏。</a:t>
            </a:r>
            <a:endParaRPr lang="zh-CN" altLang="en-US" dirty="0"/>
          </a:p>
        </p:txBody>
      </p:sp>
      <p:pic>
        <p:nvPicPr>
          <p:cNvPr id="15" name="图片 14">
            <a:extLst>
              <a:ext uri="{FF2B5EF4-FFF2-40B4-BE49-F238E27FC236}">
                <a16:creationId xmlns:a16="http://schemas.microsoft.com/office/drawing/2014/main" id="{778565C9-F25F-47D6-A041-FC3D09ED66FE}"/>
              </a:ext>
            </a:extLst>
          </p:cNvPr>
          <p:cNvPicPr>
            <a:picLocks noChangeAspect="1"/>
          </p:cNvPicPr>
          <p:nvPr/>
        </p:nvPicPr>
        <p:blipFill>
          <a:blip r:embed="rId3"/>
          <a:stretch>
            <a:fillRect/>
          </a:stretch>
        </p:blipFill>
        <p:spPr>
          <a:xfrm>
            <a:off x="2888543" y="2348647"/>
            <a:ext cx="6408712" cy="4768773"/>
          </a:xfrm>
          <a:prstGeom prst="rect">
            <a:avLst/>
          </a:prstGeom>
        </p:spPr>
      </p:pic>
    </p:spTree>
    <p:extLst>
      <p:ext uri="{BB962C8B-B14F-4D97-AF65-F5344CB8AC3E}">
        <p14:creationId xmlns:p14="http://schemas.microsoft.com/office/powerpoint/2010/main" val="17908227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8038597" y="3121094"/>
            <a:ext cx="8222615" cy="8222615"/>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53043" y="549545"/>
            <a:ext cx="6113604" cy="1017922"/>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defTabSz="1285737"/>
                  <a:endParaRPr lang="zh-CN" altLang="en-US" sz="2531"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85737"/>
                <a:endParaRPr lang="zh-CN" altLang="en-US" sz="2531"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0060"/>
            </a:xfrm>
            <a:prstGeom prst="rect">
              <a:avLst/>
            </a:prstGeom>
          </p:spPr>
          <p:txBody>
            <a:bodyPr wrap="square">
              <a:spAutoFit/>
            </a:bodyPr>
            <a:lstStyle/>
            <a:p>
              <a:pPr fontAlgn="auto">
                <a:spcBef>
                  <a:spcPts val="0"/>
                </a:spcBef>
                <a:spcAft>
                  <a:spcPts val="0"/>
                </a:spcAft>
                <a:defRPr/>
              </a:pPr>
              <a:r>
                <a:rPr lang="zh-CN" altLang="en-US" sz="3375" b="1" spc="316" dirty="0">
                  <a:solidFill>
                    <a:srgbClr val="333333"/>
                  </a:solidFill>
                  <a:latin typeface="微软雅黑" panose="020B0503020204020204" pitchFamily="34" charset="-122"/>
                  <a:ea typeface="微软雅黑" panose="020B0503020204020204" pitchFamily="34" charset="-122"/>
                  <a:cs typeface="+mn-ea"/>
                  <a:sym typeface="+mn-lt"/>
                </a:rPr>
                <a:t>评价指标</a:t>
              </a:r>
              <a:endParaRPr lang="zh-CN" altLang="en-US" sz="1160" b="1" spc="316"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32" name="Oval 4"/>
          <p:cNvSpPr/>
          <p:nvPr/>
        </p:nvSpPr>
        <p:spPr>
          <a:xfrm>
            <a:off x="8118954" y="5812778"/>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Oval 5"/>
          <p:cNvSpPr/>
          <p:nvPr/>
        </p:nvSpPr>
        <p:spPr>
          <a:xfrm>
            <a:off x="8767622" y="464905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Oval 6"/>
          <p:cNvSpPr/>
          <p:nvPr/>
        </p:nvSpPr>
        <p:spPr>
          <a:xfrm>
            <a:off x="9799680" y="3654830"/>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Oval 7"/>
          <p:cNvSpPr/>
          <p:nvPr/>
        </p:nvSpPr>
        <p:spPr>
          <a:xfrm>
            <a:off x="11308073" y="3082181"/>
            <a:ext cx="233361" cy="233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23"/>
          <p:cNvSpPr txBox="1"/>
          <p:nvPr/>
        </p:nvSpPr>
        <p:spPr>
          <a:xfrm>
            <a:off x="8432672" y="5794848"/>
            <a:ext cx="1085255" cy="319446"/>
          </a:xfrm>
          <a:prstGeom prst="rect">
            <a:avLst/>
          </a:prstGeom>
          <a:noFill/>
        </p:spPr>
        <p:txBody>
          <a:bodyPr wrap="square" rtlCol="0">
            <a:spAutoFit/>
          </a:bodyPr>
          <a:lstStyle/>
          <a:p>
            <a:r>
              <a:rPr lang="zh-CN" alt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模块度</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extBox 24"/>
          <p:cNvSpPr txBox="1"/>
          <p:nvPr/>
        </p:nvSpPr>
        <p:spPr>
          <a:xfrm>
            <a:off x="9113290" y="4603446"/>
            <a:ext cx="1129081" cy="319446"/>
          </a:xfrm>
          <a:prstGeom prst="rect">
            <a:avLst/>
          </a:prstGeom>
          <a:noFill/>
        </p:spPr>
        <p:txBody>
          <a:bodyPr wrap="square" rtlCol="0">
            <a:spAutoFit/>
          </a:bodyPr>
          <a:lstStyle/>
          <a:p>
            <a:r>
              <a:rPr 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NMI</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25"/>
          <p:cNvSpPr txBox="1"/>
          <p:nvPr/>
        </p:nvSpPr>
        <p:spPr>
          <a:xfrm>
            <a:off x="10033041" y="3741048"/>
            <a:ext cx="1283025" cy="319446"/>
          </a:xfrm>
          <a:prstGeom prst="rect">
            <a:avLst/>
          </a:prstGeom>
          <a:noFill/>
        </p:spPr>
        <p:txBody>
          <a:bodyPr wrap="square" rtlCol="0">
            <a:spAutoFit/>
          </a:bodyPr>
          <a:lstStyle/>
          <a:p>
            <a:r>
              <a:rPr 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and Index</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26"/>
          <p:cNvSpPr txBox="1"/>
          <p:nvPr/>
        </p:nvSpPr>
        <p:spPr>
          <a:xfrm>
            <a:off x="11126130" y="3377119"/>
            <a:ext cx="1472961" cy="319446"/>
          </a:xfrm>
          <a:prstGeom prst="rect">
            <a:avLst/>
          </a:prstGeom>
          <a:noFill/>
        </p:spPr>
        <p:txBody>
          <a:bodyPr wrap="square" rtlCol="0">
            <a:spAutoFit/>
          </a:bodyPr>
          <a:lstStyle/>
          <a:p>
            <a:r>
              <a:rPr lang="en-US"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Jaccard Index</a:t>
            </a:r>
            <a:endParaRPr lang="id-ID" sz="1476"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0" name="Group 27"/>
          <p:cNvGrpSpPr/>
          <p:nvPr/>
        </p:nvGrpSpPr>
        <p:grpSpPr>
          <a:xfrm flipH="1">
            <a:off x="5295898" y="5482673"/>
            <a:ext cx="2662342" cy="438255"/>
            <a:chOff x="2108477" y="2662215"/>
            <a:chExt cx="2600806" cy="395205"/>
          </a:xfrm>
        </p:grpSpPr>
        <p:grpSp>
          <p:nvGrpSpPr>
            <p:cNvPr id="41" name="Group 28"/>
            <p:cNvGrpSpPr/>
            <p:nvPr/>
          </p:nvGrpSpPr>
          <p:grpSpPr>
            <a:xfrm>
              <a:off x="2108477" y="2757465"/>
              <a:ext cx="2423386" cy="299955"/>
              <a:chOff x="2108477" y="2757465"/>
              <a:chExt cx="2423386" cy="299955"/>
            </a:xfrm>
          </p:grpSpPr>
          <p:cxnSp>
            <p:nvCxnSpPr>
              <p:cNvPr id="43" name="Straight Connector 30"/>
              <p:cNvCxnSpPr/>
              <p:nvPr/>
            </p:nvCxnSpPr>
            <p:spPr>
              <a:xfrm flipH="1">
                <a:off x="2108477" y="2757465"/>
                <a:ext cx="1864621" cy="29995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31"/>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Oval 29"/>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5" name="Group 8"/>
          <p:cNvGrpSpPr/>
          <p:nvPr/>
        </p:nvGrpSpPr>
        <p:grpSpPr>
          <a:xfrm>
            <a:off x="4437187" y="5270151"/>
            <a:ext cx="776434" cy="776434"/>
            <a:chOff x="4207630" y="4997265"/>
            <a:chExt cx="736265" cy="736265"/>
          </a:xfrm>
        </p:grpSpPr>
        <p:sp>
          <p:nvSpPr>
            <p:cNvPr id="46" name="Oval 36"/>
            <p:cNvSpPr/>
            <p:nvPr/>
          </p:nvSpPr>
          <p:spPr>
            <a:xfrm>
              <a:off x="4207630" y="4997265"/>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Group 33"/>
            <p:cNvGrpSpPr/>
            <p:nvPr/>
          </p:nvGrpSpPr>
          <p:grpSpPr>
            <a:xfrm>
              <a:off x="4367216" y="5178917"/>
              <a:ext cx="372962" cy="372962"/>
              <a:chOff x="2005013" y="1077913"/>
              <a:chExt cx="688975" cy="688975"/>
            </a:xfrm>
            <a:solidFill>
              <a:schemeClr val="bg1"/>
            </a:solidFill>
          </p:grpSpPr>
          <p:sp>
            <p:nvSpPr>
              <p:cNvPr id="48"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0" name="Group 12"/>
          <p:cNvGrpSpPr/>
          <p:nvPr/>
        </p:nvGrpSpPr>
        <p:grpSpPr>
          <a:xfrm>
            <a:off x="553044" y="5161184"/>
            <a:ext cx="3803786" cy="931507"/>
            <a:chOff x="524433" y="4893933"/>
            <a:chExt cx="3606998" cy="883315"/>
          </a:xfrm>
        </p:grpSpPr>
        <p:sp>
          <p:nvSpPr>
            <p:cNvPr id="51" name="TextBox 37"/>
            <p:cNvSpPr txBox="1"/>
            <p:nvPr/>
          </p:nvSpPr>
          <p:spPr>
            <a:xfrm>
              <a:off x="524433" y="5320254"/>
              <a:ext cx="3606998" cy="456994"/>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通过比较现有网络与基准网络在相同社区划分下的连接密度差来衡量网络社区的优劣。</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38"/>
            <p:cNvSpPr txBox="1"/>
            <p:nvPr/>
          </p:nvSpPr>
          <p:spPr>
            <a:xfrm>
              <a:off x="624999" y="4893933"/>
              <a:ext cx="3462300" cy="395340"/>
            </a:xfrm>
            <a:prstGeom prst="rect">
              <a:avLst/>
            </a:prstGeom>
            <a:noFill/>
          </p:spPr>
          <p:txBody>
            <a:bodyPr wrap="square" rtlCol="0">
              <a:spAutoFit/>
            </a:bodyPr>
            <a:lstStyle/>
            <a:p>
              <a:pPr algn="r"/>
              <a:r>
                <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模块度</a:t>
              </a:r>
            </a:p>
          </p:txBody>
        </p:sp>
      </p:grpSp>
      <p:grpSp>
        <p:nvGrpSpPr>
          <p:cNvPr id="53" name="Group 13"/>
          <p:cNvGrpSpPr/>
          <p:nvPr/>
        </p:nvGrpSpPr>
        <p:grpSpPr>
          <a:xfrm>
            <a:off x="1959542" y="3682438"/>
            <a:ext cx="3697732" cy="931507"/>
            <a:chOff x="1858165" y="3624861"/>
            <a:chExt cx="3506431" cy="883316"/>
          </a:xfrm>
        </p:grpSpPr>
        <p:sp>
          <p:nvSpPr>
            <p:cNvPr id="54" name="TextBox 66"/>
            <p:cNvSpPr txBox="1"/>
            <p:nvPr/>
          </p:nvSpPr>
          <p:spPr>
            <a:xfrm>
              <a:off x="2006353" y="4051182"/>
              <a:ext cx="3358243" cy="456995"/>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利用信息熵来衡量预测社区结构一直社区结构的差异，该值越大，则说明社区结构划分越好。</a:t>
              </a:r>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67"/>
            <p:cNvSpPr txBox="1"/>
            <p:nvPr/>
          </p:nvSpPr>
          <p:spPr>
            <a:xfrm>
              <a:off x="1858165" y="3624861"/>
              <a:ext cx="3462300" cy="395340"/>
            </a:xfrm>
            <a:prstGeom prst="rect">
              <a:avLst/>
            </a:prstGeom>
            <a:noFill/>
          </p:spPr>
          <p:txBody>
            <a:bodyPr wrap="square" rtlCol="0">
              <a:spAutoFit/>
            </a:bodyPr>
            <a:lstStyle/>
            <a:p>
              <a:pPr algn="r"/>
              <a:r>
                <a:rPr lang="en-US" altLang="zh-CN"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NMI</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6" name="Group 14"/>
          <p:cNvGrpSpPr/>
          <p:nvPr/>
        </p:nvGrpSpPr>
        <p:grpSpPr>
          <a:xfrm>
            <a:off x="3658291" y="2521988"/>
            <a:ext cx="3697732" cy="1126304"/>
            <a:chOff x="3469030" y="2409031"/>
            <a:chExt cx="3506431" cy="1068033"/>
          </a:xfrm>
        </p:grpSpPr>
        <p:sp>
          <p:nvSpPr>
            <p:cNvPr id="57" name="TextBox 72"/>
            <p:cNvSpPr txBox="1"/>
            <p:nvPr/>
          </p:nvSpPr>
          <p:spPr>
            <a:xfrm>
              <a:off x="3469030" y="2835351"/>
              <a:ext cx="3506431" cy="641713"/>
            </a:xfrm>
            <a:prstGeom prst="rect">
              <a:avLst/>
            </a:prstGeom>
            <a:noFill/>
          </p:spPr>
          <p:txBody>
            <a:bodyPr wrap="square" rtlCol="0">
              <a:spAutoFit/>
            </a:bodyPr>
            <a:lstStyle/>
            <a:p>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rPr>
                <a:t>表示在两个划分中都属于同一社区或者都属于不同社区的节点对的数量的比值。</a:t>
              </a:r>
            </a:p>
            <a:p>
              <a:endPar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TextBox 73"/>
            <p:cNvSpPr txBox="1"/>
            <p:nvPr/>
          </p:nvSpPr>
          <p:spPr>
            <a:xfrm>
              <a:off x="3469030" y="2409031"/>
              <a:ext cx="3462300" cy="395340"/>
            </a:xfrm>
            <a:prstGeom prst="rect">
              <a:avLst/>
            </a:prstGeom>
            <a:noFill/>
          </p:spPr>
          <p:txBody>
            <a:bodyPr wrap="square" rtlCol="0">
              <a:spAutoFit/>
            </a:bodyPr>
            <a:lstStyle/>
            <a:p>
              <a:pPr algn="r"/>
              <a:r>
                <a:rPr lang="en-US" altLang="zh-CN"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Rand Index</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9" name="Group 15"/>
          <p:cNvGrpSpPr/>
          <p:nvPr/>
        </p:nvGrpSpPr>
        <p:grpSpPr>
          <a:xfrm>
            <a:off x="5866735" y="1475517"/>
            <a:ext cx="3697732" cy="1126306"/>
            <a:chOff x="5563220" y="1372319"/>
            <a:chExt cx="3506431" cy="1068036"/>
          </a:xfrm>
        </p:grpSpPr>
        <p:sp>
          <p:nvSpPr>
            <p:cNvPr id="60" name="TextBox 78"/>
            <p:cNvSpPr txBox="1"/>
            <p:nvPr/>
          </p:nvSpPr>
          <p:spPr>
            <a:xfrm>
              <a:off x="5563220" y="1798642"/>
              <a:ext cx="3506431" cy="641713"/>
            </a:xfrm>
            <a:prstGeom prst="rect">
              <a:avLst/>
            </a:prstGeom>
            <a:noFill/>
          </p:spPr>
          <p:txBody>
            <a:bodyPr wrap="square" rtlCol="0">
              <a:spAutoFit/>
            </a:bodyPr>
            <a:lstStyle/>
            <a:p>
              <a:r>
                <a:rPr lang="en-US" altLang="zh-CN"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Jaccard </a:t>
              </a:r>
              <a:r>
                <a:rPr lang="zh-CN" altLang="en-US"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系数用来衡量样本之间的差异性，是经典的衡量指标。</a:t>
              </a:r>
            </a:p>
            <a:p>
              <a:endParaRPr lang="id-ID" sz="1266"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79"/>
            <p:cNvSpPr txBox="1"/>
            <p:nvPr/>
          </p:nvSpPr>
          <p:spPr>
            <a:xfrm>
              <a:off x="5563220" y="1372319"/>
              <a:ext cx="3462300" cy="395340"/>
            </a:xfrm>
            <a:prstGeom prst="rect">
              <a:avLst/>
            </a:prstGeom>
            <a:noFill/>
          </p:spPr>
          <p:txBody>
            <a:bodyPr wrap="square" rtlCol="0">
              <a:spAutoFit/>
            </a:bodyPr>
            <a:lstStyle/>
            <a:p>
              <a:pPr algn="r"/>
              <a:r>
                <a:rPr lang="en-US" altLang="zh-CN"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Jaccard Index</a:t>
              </a:r>
              <a:endParaRPr lang="zh-CN" altLang="en-US" sz="210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2" name="Group 80"/>
          <p:cNvGrpSpPr/>
          <p:nvPr/>
        </p:nvGrpSpPr>
        <p:grpSpPr>
          <a:xfrm flipH="1">
            <a:off x="6554679" y="4144294"/>
            <a:ext cx="2059374" cy="519752"/>
            <a:chOff x="2756450" y="2662215"/>
            <a:chExt cx="1952833" cy="492863"/>
          </a:xfrm>
        </p:grpSpPr>
        <p:grpSp>
          <p:nvGrpSpPr>
            <p:cNvPr id="63" name="Group 81"/>
            <p:cNvGrpSpPr/>
            <p:nvPr/>
          </p:nvGrpSpPr>
          <p:grpSpPr>
            <a:xfrm>
              <a:off x="2756450" y="2757465"/>
              <a:ext cx="1775413" cy="397613"/>
              <a:chOff x="2756450" y="2757465"/>
              <a:chExt cx="1775413" cy="397613"/>
            </a:xfrm>
          </p:grpSpPr>
          <p:cxnSp>
            <p:nvCxnSpPr>
              <p:cNvPr id="65" name="Straight Connector 83"/>
              <p:cNvCxnSpPr/>
              <p:nvPr/>
            </p:nvCxnSpPr>
            <p:spPr>
              <a:xfrm flipH="1">
                <a:off x="2756450" y="2757465"/>
                <a:ext cx="1216648" cy="39761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84"/>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Oval 82"/>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7" name="Group 86"/>
          <p:cNvGrpSpPr/>
          <p:nvPr/>
        </p:nvGrpSpPr>
        <p:grpSpPr>
          <a:xfrm flipH="1">
            <a:off x="8283681" y="2918311"/>
            <a:ext cx="1483918" cy="698015"/>
            <a:chOff x="3302135" y="2662215"/>
            <a:chExt cx="1407148" cy="661903"/>
          </a:xfrm>
        </p:grpSpPr>
        <p:cxnSp>
          <p:nvCxnSpPr>
            <p:cNvPr id="68" name="Straight Connector 89"/>
            <p:cNvCxnSpPr>
              <a:stCxn id="69" idx="2"/>
            </p:cNvCxnSpPr>
            <p:nvPr/>
          </p:nvCxnSpPr>
          <p:spPr>
            <a:xfrm flipH="1">
              <a:off x="3302135" y="2757465"/>
              <a:ext cx="1216648" cy="56665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9" name="Oval 88"/>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0" name="Group 92"/>
          <p:cNvGrpSpPr/>
          <p:nvPr/>
        </p:nvGrpSpPr>
        <p:grpSpPr>
          <a:xfrm flipH="1">
            <a:off x="10303854" y="2226069"/>
            <a:ext cx="940280" cy="792688"/>
            <a:chOff x="4005178" y="3066762"/>
            <a:chExt cx="891635" cy="751678"/>
          </a:xfrm>
        </p:grpSpPr>
        <p:cxnSp>
          <p:nvCxnSpPr>
            <p:cNvPr id="71" name="Straight Connector 95"/>
            <p:cNvCxnSpPr>
              <a:stCxn id="72" idx="3"/>
            </p:cNvCxnSpPr>
            <p:nvPr/>
          </p:nvCxnSpPr>
          <p:spPr>
            <a:xfrm flipH="1">
              <a:off x="4005178" y="3229364"/>
              <a:ext cx="729033" cy="589076"/>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2" name="Oval 94"/>
            <p:cNvSpPr/>
            <p:nvPr/>
          </p:nvSpPr>
          <p:spPr>
            <a:xfrm>
              <a:off x="4706313" y="3066762"/>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Group 10"/>
          <p:cNvGrpSpPr/>
          <p:nvPr/>
        </p:nvGrpSpPr>
        <p:grpSpPr>
          <a:xfrm>
            <a:off x="7436381" y="2649679"/>
            <a:ext cx="776434" cy="776434"/>
            <a:chOff x="7051661" y="2512363"/>
            <a:chExt cx="736265" cy="736265"/>
          </a:xfrm>
        </p:grpSpPr>
        <p:sp>
          <p:nvSpPr>
            <p:cNvPr id="74" name="Oval 68"/>
            <p:cNvSpPr/>
            <p:nvPr/>
          </p:nvSpPr>
          <p:spPr>
            <a:xfrm>
              <a:off x="7051661" y="251236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5" name="Group 104"/>
            <p:cNvGrpSpPr/>
            <p:nvPr/>
          </p:nvGrpSpPr>
          <p:grpSpPr>
            <a:xfrm>
              <a:off x="7231041" y="2719950"/>
              <a:ext cx="377503" cy="353205"/>
              <a:chOff x="6964363" y="2108200"/>
              <a:chExt cx="690562" cy="646113"/>
            </a:xfrm>
            <a:solidFill>
              <a:schemeClr val="bg1"/>
            </a:solidFill>
          </p:grpSpPr>
          <p:sp>
            <p:nvSpPr>
              <p:cNvPr id="76"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8" name="Group 9"/>
          <p:cNvGrpSpPr/>
          <p:nvPr/>
        </p:nvGrpSpPr>
        <p:grpSpPr>
          <a:xfrm>
            <a:off x="5737631" y="3931841"/>
            <a:ext cx="776434" cy="776434"/>
            <a:chOff x="5440796" y="3728193"/>
            <a:chExt cx="736265" cy="736265"/>
          </a:xfrm>
        </p:grpSpPr>
        <p:sp>
          <p:nvSpPr>
            <p:cNvPr id="79" name="Oval 62"/>
            <p:cNvSpPr/>
            <p:nvPr/>
          </p:nvSpPr>
          <p:spPr>
            <a:xfrm>
              <a:off x="5440796" y="372819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96"/>
            <p:cNvSpPr>
              <a:spLocks noEditPoints="1"/>
            </p:cNvSpPr>
            <p:nvPr/>
          </p:nvSpPr>
          <p:spPr bwMode="auto">
            <a:xfrm>
              <a:off x="5622159" y="3929564"/>
              <a:ext cx="369270" cy="368421"/>
            </a:xfrm>
            <a:custGeom>
              <a:avLst/>
              <a:gdLst>
                <a:gd name="T0" fmla="*/ 13537 w 16094"/>
                <a:gd name="T1" fmla="*/ 6059 h 16058"/>
                <a:gd name="T2" fmla="*/ 13105 w 16094"/>
                <a:gd name="T3" fmla="*/ 4843 h 16058"/>
                <a:gd name="T4" fmla="*/ 12309 w 16094"/>
                <a:gd name="T5" fmla="*/ 3778 h 16058"/>
                <a:gd name="T6" fmla="*/ 11103 w 16094"/>
                <a:gd name="T7" fmla="*/ 2914 h 16058"/>
                <a:gd name="T8" fmla="*/ 9730 w 16094"/>
                <a:gd name="T9" fmla="*/ 2510 h 16058"/>
                <a:gd name="T10" fmla="*/ 10548 w 16094"/>
                <a:gd name="T11" fmla="*/ 1344 h 16058"/>
                <a:gd name="T12" fmla="*/ 11273 w 16094"/>
                <a:gd name="T13" fmla="*/ 1058 h 16058"/>
                <a:gd name="T14" fmla="*/ 12175 w 16094"/>
                <a:gd name="T15" fmla="*/ 1030 h 16058"/>
                <a:gd name="T16" fmla="*/ 13215 w 16094"/>
                <a:gd name="T17" fmla="*/ 1370 h 16058"/>
                <a:gd name="T18" fmla="*/ 14130 w 16094"/>
                <a:gd name="T19" fmla="*/ 2061 h 16058"/>
                <a:gd name="T20" fmla="*/ 14752 w 16094"/>
                <a:gd name="T21" fmla="*/ 2927 h 16058"/>
                <a:gd name="T22" fmla="*/ 15061 w 16094"/>
                <a:gd name="T23" fmla="*/ 3885 h 16058"/>
                <a:gd name="T24" fmla="*/ 15035 w 16094"/>
                <a:gd name="T25" fmla="*/ 4794 h 16058"/>
                <a:gd name="T26" fmla="*/ 14704 w 16094"/>
                <a:gd name="T27" fmla="*/ 5577 h 16058"/>
                <a:gd name="T28" fmla="*/ 4429 w 16094"/>
                <a:gd name="T29" fmla="*/ 13990 h 16058"/>
                <a:gd name="T30" fmla="*/ 4128 w 16094"/>
                <a:gd name="T31" fmla="*/ 13119 h 16058"/>
                <a:gd name="T32" fmla="*/ 3522 w 16094"/>
                <a:gd name="T33" fmla="*/ 12349 h 16058"/>
                <a:gd name="T34" fmla="*/ 2735 w 16094"/>
                <a:gd name="T35" fmla="*/ 11832 h 16058"/>
                <a:gd name="T36" fmla="*/ 1857 w 16094"/>
                <a:gd name="T37" fmla="*/ 11600 h 16058"/>
                <a:gd name="T38" fmla="*/ 2349 w 16094"/>
                <a:gd name="T39" fmla="*/ 9539 h 16058"/>
                <a:gd name="T40" fmla="*/ 3383 w 16094"/>
                <a:gd name="T41" fmla="*/ 9051 h 16058"/>
                <a:gd name="T42" fmla="*/ 5065 w 16094"/>
                <a:gd name="T43" fmla="*/ 9305 h 16058"/>
                <a:gd name="T44" fmla="*/ 6529 w 16094"/>
                <a:gd name="T45" fmla="*/ 10574 h 16058"/>
                <a:gd name="T46" fmla="*/ 7057 w 16094"/>
                <a:gd name="T47" fmla="*/ 12341 h 16058"/>
                <a:gd name="T48" fmla="*/ 6481 w 16094"/>
                <a:gd name="T49" fmla="*/ 13816 h 16058"/>
                <a:gd name="T50" fmla="*/ 1899 w 16094"/>
                <a:gd name="T51" fmla="*/ 15034 h 16058"/>
                <a:gd name="T52" fmla="*/ 1430 w 16094"/>
                <a:gd name="T53" fmla="*/ 14978 h 16058"/>
                <a:gd name="T54" fmla="*/ 1080 w 16094"/>
                <a:gd name="T55" fmla="*/ 14626 h 16058"/>
                <a:gd name="T56" fmla="*/ 1037 w 16094"/>
                <a:gd name="T57" fmla="*/ 14110 h 16058"/>
                <a:gd name="T58" fmla="*/ 2133 w 16094"/>
                <a:gd name="T59" fmla="*/ 12161 h 16058"/>
                <a:gd name="T60" fmla="*/ 2879 w 16094"/>
                <a:gd name="T61" fmla="*/ 12483 h 16058"/>
                <a:gd name="T62" fmla="*/ 3517 w 16094"/>
                <a:gd name="T63" fmla="*/ 13089 h 16058"/>
                <a:gd name="T64" fmla="*/ 3887 w 16094"/>
                <a:gd name="T65" fmla="*/ 13837 h 16058"/>
                <a:gd name="T66" fmla="*/ 5275 w 16094"/>
                <a:gd name="T67" fmla="*/ 8311 h 16058"/>
                <a:gd name="T68" fmla="*/ 4471 w 16094"/>
                <a:gd name="T69" fmla="*/ 8075 h 16058"/>
                <a:gd name="T70" fmla="*/ 3832 w 16094"/>
                <a:gd name="T71" fmla="*/ 8011 h 16058"/>
                <a:gd name="T72" fmla="*/ 8544 w 16094"/>
                <a:gd name="T73" fmla="*/ 3613 h 16058"/>
                <a:gd name="T74" fmla="*/ 9615 w 16094"/>
                <a:gd name="T75" fmla="*/ 3512 h 16058"/>
                <a:gd name="T76" fmla="*/ 7177 w 16094"/>
                <a:gd name="T77" fmla="*/ 9768 h 16058"/>
                <a:gd name="T78" fmla="*/ 6475 w 16094"/>
                <a:gd name="T79" fmla="*/ 9029 h 16058"/>
                <a:gd name="T80" fmla="*/ 10683 w 16094"/>
                <a:gd name="T81" fmla="*/ 3831 h 16058"/>
                <a:gd name="T82" fmla="*/ 11597 w 16094"/>
                <a:gd name="T83" fmla="*/ 4487 h 16058"/>
                <a:gd name="T84" fmla="*/ 12178 w 16094"/>
                <a:gd name="T85" fmla="*/ 5258 h 16058"/>
                <a:gd name="T86" fmla="*/ 7882 w 16094"/>
                <a:gd name="T87" fmla="*/ 11105 h 16058"/>
                <a:gd name="T88" fmla="*/ 12576 w 16094"/>
                <a:gd name="T89" fmla="*/ 6482 h 16058"/>
                <a:gd name="T90" fmla="*/ 12439 w 16094"/>
                <a:gd name="T91" fmla="*/ 7635 h 16058"/>
                <a:gd name="T92" fmla="*/ 11948 w 16094"/>
                <a:gd name="T93" fmla="*/ 8406 h 16058"/>
                <a:gd name="T94" fmla="*/ 14463 w 16094"/>
                <a:gd name="T95" fmla="*/ 1003 h 16058"/>
                <a:gd name="T96" fmla="*/ 13190 w 16094"/>
                <a:gd name="T97" fmla="*/ 260 h 16058"/>
                <a:gd name="T98" fmla="*/ 11795 w 16094"/>
                <a:gd name="T99" fmla="*/ 0 h 16058"/>
                <a:gd name="T100" fmla="*/ 10660 w 16094"/>
                <a:gd name="T101" fmla="*/ 187 h 16058"/>
                <a:gd name="T102" fmla="*/ 9684 w 16094"/>
                <a:gd name="T103" fmla="*/ 727 h 16058"/>
                <a:gd name="T104" fmla="*/ 1704 w 16094"/>
                <a:gd name="T105" fmla="*/ 8728 h 16058"/>
                <a:gd name="T106" fmla="*/ 1279 w 16094"/>
                <a:gd name="T107" fmla="*/ 9454 h 16058"/>
                <a:gd name="T108" fmla="*/ 0 w 16094"/>
                <a:gd name="T109" fmla="*/ 14302 h 16058"/>
                <a:gd name="T110" fmla="*/ 402 w 16094"/>
                <a:gd name="T111" fmla="*/ 15419 h 16058"/>
                <a:gd name="T112" fmla="*/ 1407 w 16094"/>
                <a:gd name="T113" fmla="*/ 16022 h 16058"/>
                <a:gd name="T114" fmla="*/ 2275 w 16094"/>
                <a:gd name="T115" fmla="*/ 15980 h 16058"/>
                <a:gd name="T116" fmla="*/ 7227 w 16094"/>
                <a:gd name="T117" fmla="*/ 14541 h 16058"/>
                <a:gd name="T118" fmla="*/ 15901 w 16094"/>
                <a:gd name="T119" fmla="*/ 5421 h 16058"/>
                <a:gd name="T120" fmla="*/ 15857 w 16094"/>
                <a:gd name="T121" fmla="*/ 2953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94" h="16058">
                  <a:moveTo>
                    <a:pt x="14431" y="5907"/>
                  </a:moveTo>
                  <a:lnTo>
                    <a:pt x="13584" y="6759"/>
                  </a:lnTo>
                  <a:lnTo>
                    <a:pt x="13585" y="6717"/>
                  </a:lnTo>
                  <a:lnTo>
                    <a:pt x="13586" y="6675"/>
                  </a:lnTo>
                  <a:lnTo>
                    <a:pt x="13588" y="6633"/>
                  </a:lnTo>
                  <a:lnTo>
                    <a:pt x="13590" y="6591"/>
                  </a:lnTo>
                  <a:lnTo>
                    <a:pt x="13591" y="6549"/>
                  </a:lnTo>
                  <a:lnTo>
                    <a:pt x="13591" y="6507"/>
                  </a:lnTo>
                  <a:lnTo>
                    <a:pt x="13590" y="6464"/>
                  </a:lnTo>
                  <a:lnTo>
                    <a:pt x="13587" y="6420"/>
                  </a:lnTo>
                  <a:lnTo>
                    <a:pt x="13578" y="6330"/>
                  </a:lnTo>
                  <a:lnTo>
                    <a:pt x="13566" y="6240"/>
                  </a:lnTo>
                  <a:lnTo>
                    <a:pt x="13553" y="6148"/>
                  </a:lnTo>
                  <a:lnTo>
                    <a:pt x="13537" y="6059"/>
                  </a:lnTo>
                  <a:lnTo>
                    <a:pt x="13520" y="5969"/>
                  </a:lnTo>
                  <a:lnTo>
                    <a:pt x="13500" y="5879"/>
                  </a:lnTo>
                  <a:lnTo>
                    <a:pt x="13478" y="5790"/>
                  </a:lnTo>
                  <a:lnTo>
                    <a:pt x="13453" y="5702"/>
                  </a:lnTo>
                  <a:lnTo>
                    <a:pt x="13427" y="5613"/>
                  </a:lnTo>
                  <a:lnTo>
                    <a:pt x="13400" y="5525"/>
                  </a:lnTo>
                  <a:lnTo>
                    <a:pt x="13370" y="5439"/>
                  </a:lnTo>
                  <a:lnTo>
                    <a:pt x="13338" y="5351"/>
                  </a:lnTo>
                  <a:lnTo>
                    <a:pt x="13305" y="5265"/>
                  </a:lnTo>
                  <a:lnTo>
                    <a:pt x="13268" y="5180"/>
                  </a:lnTo>
                  <a:lnTo>
                    <a:pt x="13230" y="5094"/>
                  </a:lnTo>
                  <a:lnTo>
                    <a:pt x="13191" y="5010"/>
                  </a:lnTo>
                  <a:lnTo>
                    <a:pt x="13150" y="4927"/>
                  </a:lnTo>
                  <a:lnTo>
                    <a:pt x="13105" y="4843"/>
                  </a:lnTo>
                  <a:lnTo>
                    <a:pt x="13060" y="4761"/>
                  </a:lnTo>
                  <a:lnTo>
                    <a:pt x="13014" y="4680"/>
                  </a:lnTo>
                  <a:lnTo>
                    <a:pt x="12965" y="4600"/>
                  </a:lnTo>
                  <a:lnTo>
                    <a:pt x="12913" y="4520"/>
                  </a:lnTo>
                  <a:lnTo>
                    <a:pt x="12861" y="4441"/>
                  </a:lnTo>
                  <a:lnTo>
                    <a:pt x="12807" y="4364"/>
                  </a:lnTo>
                  <a:lnTo>
                    <a:pt x="12750" y="4286"/>
                  </a:lnTo>
                  <a:lnTo>
                    <a:pt x="12692" y="4210"/>
                  </a:lnTo>
                  <a:lnTo>
                    <a:pt x="12633" y="4136"/>
                  </a:lnTo>
                  <a:lnTo>
                    <a:pt x="12571" y="4062"/>
                  </a:lnTo>
                  <a:lnTo>
                    <a:pt x="12508" y="3989"/>
                  </a:lnTo>
                  <a:lnTo>
                    <a:pt x="12443" y="3917"/>
                  </a:lnTo>
                  <a:lnTo>
                    <a:pt x="12376" y="3847"/>
                  </a:lnTo>
                  <a:lnTo>
                    <a:pt x="12309" y="3778"/>
                  </a:lnTo>
                  <a:lnTo>
                    <a:pt x="12230" y="3701"/>
                  </a:lnTo>
                  <a:lnTo>
                    <a:pt x="12152" y="3628"/>
                  </a:lnTo>
                  <a:lnTo>
                    <a:pt x="12071" y="3557"/>
                  </a:lnTo>
                  <a:lnTo>
                    <a:pt x="11989" y="3487"/>
                  </a:lnTo>
                  <a:lnTo>
                    <a:pt x="11905" y="3419"/>
                  </a:lnTo>
                  <a:lnTo>
                    <a:pt x="11821" y="3354"/>
                  </a:lnTo>
                  <a:lnTo>
                    <a:pt x="11735" y="3292"/>
                  </a:lnTo>
                  <a:lnTo>
                    <a:pt x="11648" y="3231"/>
                  </a:lnTo>
                  <a:lnTo>
                    <a:pt x="11560" y="3172"/>
                  </a:lnTo>
                  <a:lnTo>
                    <a:pt x="11471" y="3116"/>
                  </a:lnTo>
                  <a:lnTo>
                    <a:pt x="11380" y="3062"/>
                  </a:lnTo>
                  <a:lnTo>
                    <a:pt x="11289" y="3010"/>
                  </a:lnTo>
                  <a:lnTo>
                    <a:pt x="11196" y="2961"/>
                  </a:lnTo>
                  <a:lnTo>
                    <a:pt x="11103" y="2914"/>
                  </a:lnTo>
                  <a:lnTo>
                    <a:pt x="11009" y="2868"/>
                  </a:lnTo>
                  <a:lnTo>
                    <a:pt x="10913" y="2826"/>
                  </a:lnTo>
                  <a:lnTo>
                    <a:pt x="10818" y="2786"/>
                  </a:lnTo>
                  <a:lnTo>
                    <a:pt x="10721" y="2749"/>
                  </a:lnTo>
                  <a:lnTo>
                    <a:pt x="10625" y="2714"/>
                  </a:lnTo>
                  <a:lnTo>
                    <a:pt x="10527" y="2681"/>
                  </a:lnTo>
                  <a:lnTo>
                    <a:pt x="10429" y="2651"/>
                  </a:lnTo>
                  <a:lnTo>
                    <a:pt x="10330" y="2622"/>
                  </a:lnTo>
                  <a:lnTo>
                    <a:pt x="10231" y="2597"/>
                  </a:lnTo>
                  <a:lnTo>
                    <a:pt x="10132" y="2574"/>
                  </a:lnTo>
                  <a:lnTo>
                    <a:pt x="10031" y="2554"/>
                  </a:lnTo>
                  <a:lnTo>
                    <a:pt x="9932" y="2537"/>
                  </a:lnTo>
                  <a:lnTo>
                    <a:pt x="9831" y="2522"/>
                  </a:lnTo>
                  <a:lnTo>
                    <a:pt x="9730" y="2510"/>
                  </a:lnTo>
                  <a:lnTo>
                    <a:pt x="9630" y="2500"/>
                  </a:lnTo>
                  <a:lnTo>
                    <a:pt x="9529" y="2493"/>
                  </a:lnTo>
                  <a:lnTo>
                    <a:pt x="9428" y="2489"/>
                  </a:lnTo>
                  <a:lnTo>
                    <a:pt x="9327" y="2487"/>
                  </a:lnTo>
                  <a:lnTo>
                    <a:pt x="10160" y="1649"/>
                  </a:lnTo>
                  <a:lnTo>
                    <a:pt x="10199" y="1611"/>
                  </a:lnTo>
                  <a:lnTo>
                    <a:pt x="10240" y="1574"/>
                  </a:lnTo>
                  <a:lnTo>
                    <a:pt x="10282" y="1538"/>
                  </a:lnTo>
                  <a:lnTo>
                    <a:pt x="10324" y="1502"/>
                  </a:lnTo>
                  <a:lnTo>
                    <a:pt x="10367" y="1468"/>
                  </a:lnTo>
                  <a:lnTo>
                    <a:pt x="10411" y="1435"/>
                  </a:lnTo>
                  <a:lnTo>
                    <a:pt x="10456" y="1404"/>
                  </a:lnTo>
                  <a:lnTo>
                    <a:pt x="10502" y="1373"/>
                  </a:lnTo>
                  <a:lnTo>
                    <a:pt x="10548" y="1344"/>
                  </a:lnTo>
                  <a:lnTo>
                    <a:pt x="10596" y="1316"/>
                  </a:lnTo>
                  <a:lnTo>
                    <a:pt x="10644" y="1289"/>
                  </a:lnTo>
                  <a:lnTo>
                    <a:pt x="10692" y="1263"/>
                  </a:lnTo>
                  <a:lnTo>
                    <a:pt x="10742" y="1237"/>
                  </a:lnTo>
                  <a:lnTo>
                    <a:pt x="10793" y="1214"/>
                  </a:lnTo>
                  <a:lnTo>
                    <a:pt x="10843" y="1192"/>
                  </a:lnTo>
                  <a:lnTo>
                    <a:pt x="10894" y="1171"/>
                  </a:lnTo>
                  <a:lnTo>
                    <a:pt x="10947" y="1151"/>
                  </a:lnTo>
                  <a:lnTo>
                    <a:pt x="11000" y="1132"/>
                  </a:lnTo>
                  <a:lnTo>
                    <a:pt x="11053" y="1115"/>
                  </a:lnTo>
                  <a:lnTo>
                    <a:pt x="11108" y="1099"/>
                  </a:lnTo>
                  <a:lnTo>
                    <a:pt x="11162" y="1084"/>
                  </a:lnTo>
                  <a:lnTo>
                    <a:pt x="11217" y="1070"/>
                  </a:lnTo>
                  <a:lnTo>
                    <a:pt x="11273" y="1058"/>
                  </a:lnTo>
                  <a:lnTo>
                    <a:pt x="11329" y="1046"/>
                  </a:lnTo>
                  <a:lnTo>
                    <a:pt x="11386" y="1037"/>
                  </a:lnTo>
                  <a:lnTo>
                    <a:pt x="11444" y="1028"/>
                  </a:lnTo>
                  <a:lnTo>
                    <a:pt x="11501" y="1021"/>
                  </a:lnTo>
                  <a:lnTo>
                    <a:pt x="11559" y="1015"/>
                  </a:lnTo>
                  <a:lnTo>
                    <a:pt x="11618" y="1010"/>
                  </a:lnTo>
                  <a:lnTo>
                    <a:pt x="11676" y="1007"/>
                  </a:lnTo>
                  <a:lnTo>
                    <a:pt x="11735" y="1005"/>
                  </a:lnTo>
                  <a:lnTo>
                    <a:pt x="11795" y="1004"/>
                  </a:lnTo>
                  <a:lnTo>
                    <a:pt x="11871" y="1005"/>
                  </a:lnTo>
                  <a:lnTo>
                    <a:pt x="11947" y="1008"/>
                  </a:lnTo>
                  <a:lnTo>
                    <a:pt x="12023" y="1014"/>
                  </a:lnTo>
                  <a:lnTo>
                    <a:pt x="12098" y="1021"/>
                  </a:lnTo>
                  <a:lnTo>
                    <a:pt x="12175" y="1030"/>
                  </a:lnTo>
                  <a:lnTo>
                    <a:pt x="12251" y="1042"/>
                  </a:lnTo>
                  <a:lnTo>
                    <a:pt x="12327" y="1055"/>
                  </a:lnTo>
                  <a:lnTo>
                    <a:pt x="12402" y="1071"/>
                  </a:lnTo>
                  <a:lnTo>
                    <a:pt x="12478" y="1088"/>
                  </a:lnTo>
                  <a:lnTo>
                    <a:pt x="12553" y="1108"/>
                  </a:lnTo>
                  <a:lnTo>
                    <a:pt x="12629" y="1129"/>
                  </a:lnTo>
                  <a:lnTo>
                    <a:pt x="12703" y="1153"/>
                  </a:lnTo>
                  <a:lnTo>
                    <a:pt x="12777" y="1178"/>
                  </a:lnTo>
                  <a:lnTo>
                    <a:pt x="12852" y="1205"/>
                  </a:lnTo>
                  <a:lnTo>
                    <a:pt x="12925" y="1234"/>
                  </a:lnTo>
                  <a:lnTo>
                    <a:pt x="12999" y="1266"/>
                  </a:lnTo>
                  <a:lnTo>
                    <a:pt x="13071" y="1299"/>
                  </a:lnTo>
                  <a:lnTo>
                    <a:pt x="13144" y="1334"/>
                  </a:lnTo>
                  <a:lnTo>
                    <a:pt x="13215" y="1370"/>
                  </a:lnTo>
                  <a:lnTo>
                    <a:pt x="13285" y="1408"/>
                  </a:lnTo>
                  <a:lnTo>
                    <a:pt x="13356" y="1448"/>
                  </a:lnTo>
                  <a:lnTo>
                    <a:pt x="13425" y="1490"/>
                  </a:lnTo>
                  <a:lnTo>
                    <a:pt x="13495" y="1535"/>
                  </a:lnTo>
                  <a:lnTo>
                    <a:pt x="13562" y="1580"/>
                  </a:lnTo>
                  <a:lnTo>
                    <a:pt x="13629" y="1627"/>
                  </a:lnTo>
                  <a:lnTo>
                    <a:pt x="13696" y="1676"/>
                  </a:lnTo>
                  <a:lnTo>
                    <a:pt x="13761" y="1727"/>
                  </a:lnTo>
                  <a:lnTo>
                    <a:pt x="13827" y="1779"/>
                  </a:lnTo>
                  <a:lnTo>
                    <a:pt x="13890" y="1834"/>
                  </a:lnTo>
                  <a:lnTo>
                    <a:pt x="13952" y="1889"/>
                  </a:lnTo>
                  <a:lnTo>
                    <a:pt x="14014" y="1946"/>
                  </a:lnTo>
                  <a:lnTo>
                    <a:pt x="14075" y="2005"/>
                  </a:lnTo>
                  <a:lnTo>
                    <a:pt x="14130" y="2061"/>
                  </a:lnTo>
                  <a:lnTo>
                    <a:pt x="14185" y="2119"/>
                  </a:lnTo>
                  <a:lnTo>
                    <a:pt x="14237" y="2177"/>
                  </a:lnTo>
                  <a:lnTo>
                    <a:pt x="14288" y="2235"/>
                  </a:lnTo>
                  <a:lnTo>
                    <a:pt x="14338" y="2295"/>
                  </a:lnTo>
                  <a:lnTo>
                    <a:pt x="14386" y="2356"/>
                  </a:lnTo>
                  <a:lnTo>
                    <a:pt x="14433" y="2417"/>
                  </a:lnTo>
                  <a:lnTo>
                    <a:pt x="14478" y="2478"/>
                  </a:lnTo>
                  <a:lnTo>
                    <a:pt x="14522" y="2540"/>
                  </a:lnTo>
                  <a:lnTo>
                    <a:pt x="14564" y="2603"/>
                  </a:lnTo>
                  <a:lnTo>
                    <a:pt x="14605" y="2667"/>
                  </a:lnTo>
                  <a:lnTo>
                    <a:pt x="14644" y="2731"/>
                  </a:lnTo>
                  <a:lnTo>
                    <a:pt x="14682" y="2796"/>
                  </a:lnTo>
                  <a:lnTo>
                    <a:pt x="14718" y="2861"/>
                  </a:lnTo>
                  <a:lnTo>
                    <a:pt x="14752" y="2927"/>
                  </a:lnTo>
                  <a:lnTo>
                    <a:pt x="14785" y="2993"/>
                  </a:lnTo>
                  <a:lnTo>
                    <a:pt x="14816" y="3060"/>
                  </a:lnTo>
                  <a:lnTo>
                    <a:pt x="14846" y="3126"/>
                  </a:lnTo>
                  <a:lnTo>
                    <a:pt x="14874" y="3195"/>
                  </a:lnTo>
                  <a:lnTo>
                    <a:pt x="14900" y="3262"/>
                  </a:lnTo>
                  <a:lnTo>
                    <a:pt x="14925" y="3330"/>
                  </a:lnTo>
                  <a:lnTo>
                    <a:pt x="14948" y="3398"/>
                  </a:lnTo>
                  <a:lnTo>
                    <a:pt x="14969" y="3468"/>
                  </a:lnTo>
                  <a:lnTo>
                    <a:pt x="14988" y="3537"/>
                  </a:lnTo>
                  <a:lnTo>
                    <a:pt x="15007" y="3606"/>
                  </a:lnTo>
                  <a:lnTo>
                    <a:pt x="15023" y="3675"/>
                  </a:lnTo>
                  <a:lnTo>
                    <a:pt x="15038" y="3746"/>
                  </a:lnTo>
                  <a:lnTo>
                    <a:pt x="15050" y="3816"/>
                  </a:lnTo>
                  <a:lnTo>
                    <a:pt x="15061" y="3885"/>
                  </a:lnTo>
                  <a:lnTo>
                    <a:pt x="15070" y="3955"/>
                  </a:lnTo>
                  <a:lnTo>
                    <a:pt x="15078" y="4026"/>
                  </a:lnTo>
                  <a:lnTo>
                    <a:pt x="15084" y="4097"/>
                  </a:lnTo>
                  <a:lnTo>
                    <a:pt x="15087" y="4162"/>
                  </a:lnTo>
                  <a:lnTo>
                    <a:pt x="15089" y="4227"/>
                  </a:lnTo>
                  <a:lnTo>
                    <a:pt x="15089" y="4292"/>
                  </a:lnTo>
                  <a:lnTo>
                    <a:pt x="15088" y="4357"/>
                  </a:lnTo>
                  <a:lnTo>
                    <a:pt x="15085" y="4420"/>
                  </a:lnTo>
                  <a:lnTo>
                    <a:pt x="15081" y="4484"/>
                  </a:lnTo>
                  <a:lnTo>
                    <a:pt x="15075" y="4546"/>
                  </a:lnTo>
                  <a:lnTo>
                    <a:pt x="15067" y="4610"/>
                  </a:lnTo>
                  <a:lnTo>
                    <a:pt x="15058" y="4672"/>
                  </a:lnTo>
                  <a:lnTo>
                    <a:pt x="15048" y="4733"/>
                  </a:lnTo>
                  <a:lnTo>
                    <a:pt x="15035" y="4794"/>
                  </a:lnTo>
                  <a:lnTo>
                    <a:pt x="15022" y="4855"/>
                  </a:lnTo>
                  <a:lnTo>
                    <a:pt x="15006" y="4914"/>
                  </a:lnTo>
                  <a:lnTo>
                    <a:pt x="14989" y="4973"/>
                  </a:lnTo>
                  <a:lnTo>
                    <a:pt x="14970" y="5032"/>
                  </a:lnTo>
                  <a:lnTo>
                    <a:pt x="14950" y="5089"/>
                  </a:lnTo>
                  <a:lnTo>
                    <a:pt x="14929" y="5147"/>
                  </a:lnTo>
                  <a:lnTo>
                    <a:pt x="14906" y="5203"/>
                  </a:lnTo>
                  <a:lnTo>
                    <a:pt x="14882" y="5259"/>
                  </a:lnTo>
                  <a:lnTo>
                    <a:pt x="14856" y="5314"/>
                  </a:lnTo>
                  <a:lnTo>
                    <a:pt x="14829" y="5368"/>
                  </a:lnTo>
                  <a:lnTo>
                    <a:pt x="14799" y="5422"/>
                  </a:lnTo>
                  <a:lnTo>
                    <a:pt x="14769" y="5474"/>
                  </a:lnTo>
                  <a:lnTo>
                    <a:pt x="14737" y="5526"/>
                  </a:lnTo>
                  <a:lnTo>
                    <a:pt x="14704" y="5577"/>
                  </a:lnTo>
                  <a:lnTo>
                    <a:pt x="14670" y="5627"/>
                  </a:lnTo>
                  <a:lnTo>
                    <a:pt x="14633" y="5675"/>
                  </a:lnTo>
                  <a:lnTo>
                    <a:pt x="14595" y="5724"/>
                  </a:lnTo>
                  <a:lnTo>
                    <a:pt x="14557" y="5772"/>
                  </a:lnTo>
                  <a:lnTo>
                    <a:pt x="14516" y="5818"/>
                  </a:lnTo>
                  <a:lnTo>
                    <a:pt x="14474" y="5863"/>
                  </a:lnTo>
                  <a:lnTo>
                    <a:pt x="14431" y="5907"/>
                  </a:lnTo>
                  <a:close/>
                  <a:moveTo>
                    <a:pt x="4463" y="14370"/>
                  </a:moveTo>
                  <a:lnTo>
                    <a:pt x="4461" y="14307"/>
                  </a:lnTo>
                  <a:lnTo>
                    <a:pt x="4458" y="14243"/>
                  </a:lnTo>
                  <a:lnTo>
                    <a:pt x="4453" y="14180"/>
                  </a:lnTo>
                  <a:lnTo>
                    <a:pt x="4446" y="14117"/>
                  </a:lnTo>
                  <a:lnTo>
                    <a:pt x="4438" y="14053"/>
                  </a:lnTo>
                  <a:lnTo>
                    <a:pt x="4429" y="13990"/>
                  </a:lnTo>
                  <a:lnTo>
                    <a:pt x="4417" y="13926"/>
                  </a:lnTo>
                  <a:lnTo>
                    <a:pt x="4405" y="13863"/>
                  </a:lnTo>
                  <a:lnTo>
                    <a:pt x="4391" y="13800"/>
                  </a:lnTo>
                  <a:lnTo>
                    <a:pt x="4375" y="13737"/>
                  </a:lnTo>
                  <a:lnTo>
                    <a:pt x="4357" y="13673"/>
                  </a:lnTo>
                  <a:lnTo>
                    <a:pt x="4338" y="13610"/>
                  </a:lnTo>
                  <a:lnTo>
                    <a:pt x="4317" y="13548"/>
                  </a:lnTo>
                  <a:lnTo>
                    <a:pt x="4295" y="13486"/>
                  </a:lnTo>
                  <a:lnTo>
                    <a:pt x="4271" y="13423"/>
                  </a:lnTo>
                  <a:lnTo>
                    <a:pt x="4246" y="13362"/>
                  </a:lnTo>
                  <a:lnTo>
                    <a:pt x="4219" y="13300"/>
                  </a:lnTo>
                  <a:lnTo>
                    <a:pt x="4191" y="13240"/>
                  </a:lnTo>
                  <a:lnTo>
                    <a:pt x="4161" y="13179"/>
                  </a:lnTo>
                  <a:lnTo>
                    <a:pt x="4128" y="13119"/>
                  </a:lnTo>
                  <a:lnTo>
                    <a:pt x="4095" y="13059"/>
                  </a:lnTo>
                  <a:lnTo>
                    <a:pt x="4060" y="13000"/>
                  </a:lnTo>
                  <a:lnTo>
                    <a:pt x="4024" y="12942"/>
                  </a:lnTo>
                  <a:lnTo>
                    <a:pt x="3986" y="12884"/>
                  </a:lnTo>
                  <a:lnTo>
                    <a:pt x="3946" y="12826"/>
                  </a:lnTo>
                  <a:lnTo>
                    <a:pt x="3905" y="12769"/>
                  </a:lnTo>
                  <a:lnTo>
                    <a:pt x="3862" y="12714"/>
                  </a:lnTo>
                  <a:lnTo>
                    <a:pt x="3818" y="12658"/>
                  </a:lnTo>
                  <a:lnTo>
                    <a:pt x="3771" y="12604"/>
                  </a:lnTo>
                  <a:lnTo>
                    <a:pt x="3723" y="12549"/>
                  </a:lnTo>
                  <a:lnTo>
                    <a:pt x="3674" y="12497"/>
                  </a:lnTo>
                  <a:lnTo>
                    <a:pt x="3622" y="12445"/>
                  </a:lnTo>
                  <a:lnTo>
                    <a:pt x="3573" y="12396"/>
                  </a:lnTo>
                  <a:lnTo>
                    <a:pt x="3522" y="12349"/>
                  </a:lnTo>
                  <a:lnTo>
                    <a:pt x="3470" y="12303"/>
                  </a:lnTo>
                  <a:lnTo>
                    <a:pt x="3418" y="12258"/>
                  </a:lnTo>
                  <a:lnTo>
                    <a:pt x="3366" y="12215"/>
                  </a:lnTo>
                  <a:lnTo>
                    <a:pt x="3312" y="12174"/>
                  </a:lnTo>
                  <a:lnTo>
                    <a:pt x="3257" y="12133"/>
                  </a:lnTo>
                  <a:lnTo>
                    <a:pt x="3202" y="12094"/>
                  </a:lnTo>
                  <a:lnTo>
                    <a:pt x="3146" y="12057"/>
                  </a:lnTo>
                  <a:lnTo>
                    <a:pt x="3088" y="12020"/>
                  </a:lnTo>
                  <a:lnTo>
                    <a:pt x="3031" y="11985"/>
                  </a:lnTo>
                  <a:lnTo>
                    <a:pt x="2974" y="11952"/>
                  </a:lnTo>
                  <a:lnTo>
                    <a:pt x="2914" y="11920"/>
                  </a:lnTo>
                  <a:lnTo>
                    <a:pt x="2855" y="11889"/>
                  </a:lnTo>
                  <a:lnTo>
                    <a:pt x="2796" y="11860"/>
                  </a:lnTo>
                  <a:lnTo>
                    <a:pt x="2735" y="11832"/>
                  </a:lnTo>
                  <a:lnTo>
                    <a:pt x="2675" y="11806"/>
                  </a:lnTo>
                  <a:lnTo>
                    <a:pt x="2613" y="11781"/>
                  </a:lnTo>
                  <a:lnTo>
                    <a:pt x="2552" y="11757"/>
                  </a:lnTo>
                  <a:lnTo>
                    <a:pt x="2490" y="11735"/>
                  </a:lnTo>
                  <a:lnTo>
                    <a:pt x="2427" y="11715"/>
                  </a:lnTo>
                  <a:lnTo>
                    <a:pt x="2365" y="11696"/>
                  </a:lnTo>
                  <a:lnTo>
                    <a:pt x="2303" y="11679"/>
                  </a:lnTo>
                  <a:lnTo>
                    <a:pt x="2239" y="11663"/>
                  </a:lnTo>
                  <a:lnTo>
                    <a:pt x="2176" y="11648"/>
                  </a:lnTo>
                  <a:lnTo>
                    <a:pt x="2112" y="11636"/>
                  </a:lnTo>
                  <a:lnTo>
                    <a:pt x="2048" y="11625"/>
                  </a:lnTo>
                  <a:lnTo>
                    <a:pt x="1985" y="11615"/>
                  </a:lnTo>
                  <a:lnTo>
                    <a:pt x="1920" y="11607"/>
                  </a:lnTo>
                  <a:lnTo>
                    <a:pt x="1857" y="11600"/>
                  </a:lnTo>
                  <a:lnTo>
                    <a:pt x="1793" y="11595"/>
                  </a:lnTo>
                  <a:lnTo>
                    <a:pt x="1728" y="11592"/>
                  </a:lnTo>
                  <a:lnTo>
                    <a:pt x="2229" y="9781"/>
                  </a:lnTo>
                  <a:lnTo>
                    <a:pt x="2236" y="9759"/>
                  </a:lnTo>
                  <a:lnTo>
                    <a:pt x="2244" y="9736"/>
                  </a:lnTo>
                  <a:lnTo>
                    <a:pt x="2253" y="9714"/>
                  </a:lnTo>
                  <a:lnTo>
                    <a:pt x="2263" y="9692"/>
                  </a:lnTo>
                  <a:lnTo>
                    <a:pt x="2273" y="9670"/>
                  </a:lnTo>
                  <a:lnTo>
                    <a:pt x="2284" y="9648"/>
                  </a:lnTo>
                  <a:lnTo>
                    <a:pt x="2296" y="9626"/>
                  </a:lnTo>
                  <a:lnTo>
                    <a:pt x="2308" y="9604"/>
                  </a:lnTo>
                  <a:lnTo>
                    <a:pt x="2321" y="9583"/>
                  </a:lnTo>
                  <a:lnTo>
                    <a:pt x="2335" y="9561"/>
                  </a:lnTo>
                  <a:lnTo>
                    <a:pt x="2349" y="9539"/>
                  </a:lnTo>
                  <a:lnTo>
                    <a:pt x="2363" y="9518"/>
                  </a:lnTo>
                  <a:lnTo>
                    <a:pt x="2378" y="9498"/>
                  </a:lnTo>
                  <a:lnTo>
                    <a:pt x="2393" y="9478"/>
                  </a:lnTo>
                  <a:lnTo>
                    <a:pt x="2409" y="9458"/>
                  </a:lnTo>
                  <a:lnTo>
                    <a:pt x="2426" y="9438"/>
                  </a:lnTo>
                  <a:lnTo>
                    <a:pt x="2522" y="9374"/>
                  </a:lnTo>
                  <a:lnTo>
                    <a:pt x="2621" y="9314"/>
                  </a:lnTo>
                  <a:lnTo>
                    <a:pt x="2723" y="9260"/>
                  </a:lnTo>
                  <a:lnTo>
                    <a:pt x="2828" y="9211"/>
                  </a:lnTo>
                  <a:lnTo>
                    <a:pt x="2934" y="9169"/>
                  </a:lnTo>
                  <a:lnTo>
                    <a:pt x="3044" y="9131"/>
                  </a:lnTo>
                  <a:lnTo>
                    <a:pt x="3156" y="9099"/>
                  </a:lnTo>
                  <a:lnTo>
                    <a:pt x="3268" y="9072"/>
                  </a:lnTo>
                  <a:lnTo>
                    <a:pt x="3383" y="9051"/>
                  </a:lnTo>
                  <a:lnTo>
                    <a:pt x="3500" y="9034"/>
                  </a:lnTo>
                  <a:lnTo>
                    <a:pt x="3617" y="9024"/>
                  </a:lnTo>
                  <a:lnTo>
                    <a:pt x="3736" y="9018"/>
                  </a:lnTo>
                  <a:lnTo>
                    <a:pt x="3857" y="9018"/>
                  </a:lnTo>
                  <a:lnTo>
                    <a:pt x="3976" y="9023"/>
                  </a:lnTo>
                  <a:lnTo>
                    <a:pt x="4098" y="9033"/>
                  </a:lnTo>
                  <a:lnTo>
                    <a:pt x="4220" y="9049"/>
                  </a:lnTo>
                  <a:lnTo>
                    <a:pt x="4342" y="9070"/>
                  </a:lnTo>
                  <a:lnTo>
                    <a:pt x="4463" y="9096"/>
                  </a:lnTo>
                  <a:lnTo>
                    <a:pt x="4584" y="9127"/>
                  </a:lnTo>
                  <a:lnTo>
                    <a:pt x="4706" y="9164"/>
                  </a:lnTo>
                  <a:lnTo>
                    <a:pt x="4826" y="9206"/>
                  </a:lnTo>
                  <a:lnTo>
                    <a:pt x="4946" y="9252"/>
                  </a:lnTo>
                  <a:lnTo>
                    <a:pt x="5065" y="9305"/>
                  </a:lnTo>
                  <a:lnTo>
                    <a:pt x="5184" y="9363"/>
                  </a:lnTo>
                  <a:lnTo>
                    <a:pt x="5300" y="9425"/>
                  </a:lnTo>
                  <a:lnTo>
                    <a:pt x="5415" y="9493"/>
                  </a:lnTo>
                  <a:lnTo>
                    <a:pt x="5529" y="9566"/>
                  </a:lnTo>
                  <a:lnTo>
                    <a:pt x="5640" y="9644"/>
                  </a:lnTo>
                  <a:lnTo>
                    <a:pt x="5750" y="9727"/>
                  </a:lnTo>
                  <a:lnTo>
                    <a:pt x="5857" y="9815"/>
                  </a:lnTo>
                  <a:lnTo>
                    <a:pt x="5962" y="9909"/>
                  </a:lnTo>
                  <a:lnTo>
                    <a:pt x="6065" y="10007"/>
                  </a:lnTo>
                  <a:lnTo>
                    <a:pt x="6168" y="10115"/>
                  </a:lnTo>
                  <a:lnTo>
                    <a:pt x="6267" y="10226"/>
                  </a:lnTo>
                  <a:lnTo>
                    <a:pt x="6360" y="10339"/>
                  </a:lnTo>
                  <a:lnTo>
                    <a:pt x="6447" y="10456"/>
                  </a:lnTo>
                  <a:lnTo>
                    <a:pt x="6529" y="10574"/>
                  </a:lnTo>
                  <a:lnTo>
                    <a:pt x="6604" y="10695"/>
                  </a:lnTo>
                  <a:lnTo>
                    <a:pt x="6673" y="10816"/>
                  </a:lnTo>
                  <a:lnTo>
                    <a:pt x="6738" y="10941"/>
                  </a:lnTo>
                  <a:lnTo>
                    <a:pt x="6796" y="11065"/>
                  </a:lnTo>
                  <a:lnTo>
                    <a:pt x="6848" y="11191"/>
                  </a:lnTo>
                  <a:lnTo>
                    <a:pt x="6895" y="11318"/>
                  </a:lnTo>
                  <a:lnTo>
                    <a:pt x="6936" y="11446"/>
                  </a:lnTo>
                  <a:lnTo>
                    <a:pt x="6971" y="11574"/>
                  </a:lnTo>
                  <a:lnTo>
                    <a:pt x="7000" y="11702"/>
                  </a:lnTo>
                  <a:lnTo>
                    <a:pt x="7023" y="11831"/>
                  </a:lnTo>
                  <a:lnTo>
                    <a:pt x="7041" y="11959"/>
                  </a:lnTo>
                  <a:lnTo>
                    <a:pt x="7052" y="12087"/>
                  </a:lnTo>
                  <a:lnTo>
                    <a:pt x="7058" y="12214"/>
                  </a:lnTo>
                  <a:lnTo>
                    <a:pt x="7057" y="12341"/>
                  </a:lnTo>
                  <a:lnTo>
                    <a:pt x="7051" y="12466"/>
                  </a:lnTo>
                  <a:lnTo>
                    <a:pt x="7039" y="12589"/>
                  </a:lnTo>
                  <a:lnTo>
                    <a:pt x="7019" y="12712"/>
                  </a:lnTo>
                  <a:lnTo>
                    <a:pt x="6995" y="12832"/>
                  </a:lnTo>
                  <a:lnTo>
                    <a:pt x="6965" y="12952"/>
                  </a:lnTo>
                  <a:lnTo>
                    <a:pt x="6929" y="13068"/>
                  </a:lnTo>
                  <a:lnTo>
                    <a:pt x="6886" y="13183"/>
                  </a:lnTo>
                  <a:lnTo>
                    <a:pt x="6837" y="13294"/>
                  </a:lnTo>
                  <a:lnTo>
                    <a:pt x="6783" y="13402"/>
                  </a:lnTo>
                  <a:lnTo>
                    <a:pt x="6722" y="13508"/>
                  </a:lnTo>
                  <a:lnTo>
                    <a:pt x="6655" y="13610"/>
                  </a:lnTo>
                  <a:lnTo>
                    <a:pt x="6582" y="13710"/>
                  </a:lnTo>
                  <a:lnTo>
                    <a:pt x="6502" y="13805"/>
                  </a:lnTo>
                  <a:lnTo>
                    <a:pt x="6481" y="13816"/>
                  </a:lnTo>
                  <a:lnTo>
                    <a:pt x="6459" y="13827"/>
                  </a:lnTo>
                  <a:lnTo>
                    <a:pt x="6437" y="13838"/>
                  </a:lnTo>
                  <a:lnTo>
                    <a:pt x="6415" y="13848"/>
                  </a:lnTo>
                  <a:lnTo>
                    <a:pt x="6392" y="13858"/>
                  </a:lnTo>
                  <a:lnTo>
                    <a:pt x="6369" y="13867"/>
                  </a:lnTo>
                  <a:lnTo>
                    <a:pt x="6345" y="13876"/>
                  </a:lnTo>
                  <a:lnTo>
                    <a:pt x="6322" y="13884"/>
                  </a:lnTo>
                  <a:lnTo>
                    <a:pt x="4463" y="14370"/>
                  </a:lnTo>
                  <a:close/>
                  <a:moveTo>
                    <a:pt x="2096" y="14991"/>
                  </a:moveTo>
                  <a:lnTo>
                    <a:pt x="2070" y="14997"/>
                  </a:lnTo>
                  <a:lnTo>
                    <a:pt x="2036" y="15005"/>
                  </a:lnTo>
                  <a:lnTo>
                    <a:pt x="1995" y="15014"/>
                  </a:lnTo>
                  <a:lnTo>
                    <a:pt x="1949" y="15024"/>
                  </a:lnTo>
                  <a:lnTo>
                    <a:pt x="1899" y="15034"/>
                  </a:lnTo>
                  <a:lnTo>
                    <a:pt x="1849" y="15043"/>
                  </a:lnTo>
                  <a:lnTo>
                    <a:pt x="1825" y="15046"/>
                  </a:lnTo>
                  <a:lnTo>
                    <a:pt x="1801" y="15050"/>
                  </a:lnTo>
                  <a:lnTo>
                    <a:pt x="1777" y="15052"/>
                  </a:lnTo>
                  <a:lnTo>
                    <a:pt x="1755" y="15054"/>
                  </a:lnTo>
                  <a:lnTo>
                    <a:pt x="1716" y="15053"/>
                  </a:lnTo>
                  <a:lnTo>
                    <a:pt x="1679" y="15049"/>
                  </a:lnTo>
                  <a:lnTo>
                    <a:pt x="1641" y="15044"/>
                  </a:lnTo>
                  <a:lnTo>
                    <a:pt x="1604" y="15037"/>
                  </a:lnTo>
                  <a:lnTo>
                    <a:pt x="1568" y="15029"/>
                  </a:lnTo>
                  <a:lnTo>
                    <a:pt x="1532" y="15018"/>
                  </a:lnTo>
                  <a:lnTo>
                    <a:pt x="1498" y="15006"/>
                  </a:lnTo>
                  <a:lnTo>
                    <a:pt x="1464" y="14993"/>
                  </a:lnTo>
                  <a:lnTo>
                    <a:pt x="1430" y="14978"/>
                  </a:lnTo>
                  <a:lnTo>
                    <a:pt x="1398" y="14961"/>
                  </a:lnTo>
                  <a:lnTo>
                    <a:pt x="1367" y="14943"/>
                  </a:lnTo>
                  <a:lnTo>
                    <a:pt x="1336" y="14923"/>
                  </a:lnTo>
                  <a:lnTo>
                    <a:pt x="1307" y="14902"/>
                  </a:lnTo>
                  <a:lnTo>
                    <a:pt x="1279" y="14880"/>
                  </a:lnTo>
                  <a:lnTo>
                    <a:pt x="1251" y="14856"/>
                  </a:lnTo>
                  <a:lnTo>
                    <a:pt x="1225" y="14832"/>
                  </a:lnTo>
                  <a:lnTo>
                    <a:pt x="1201" y="14804"/>
                  </a:lnTo>
                  <a:lnTo>
                    <a:pt x="1177" y="14777"/>
                  </a:lnTo>
                  <a:lnTo>
                    <a:pt x="1155" y="14749"/>
                  </a:lnTo>
                  <a:lnTo>
                    <a:pt x="1134" y="14720"/>
                  </a:lnTo>
                  <a:lnTo>
                    <a:pt x="1115" y="14689"/>
                  </a:lnTo>
                  <a:lnTo>
                    <a:pt x="1096" y="14658"/>
                  </a:lnTo>
                  <a:lnTo>
                    <a:pt x="1080" y="14626"/>
                  </a:lnTo>
                  <a:lnTo>
                    <a:pt x="1065" y="14593"/>
                  </a:lnTo>
                  <a:lnTo>
                    <a:pt x="1051" y="14559"/>
                  </a:lnTo>
                  <a:lnTo>
                    <a:pt x="1040" y="14524"/>
                  </a:lnTo>
                  <a:lnTo>
                    <a:pt x="1030" y="14488"/>
                  </a:lnTo>
                  <a:lnTo>
                    <a:pt x="1021" y="14452"/>
                  </a:lnTo>
                  <a:lnTo>
                    <a:pt x="1015" y="14415"/>
                  </a:lnTo>
                  <a:lnTo>
                    <a:pt x="1010" y="14378"/>
                  </a:lnTo>
                  <a:lnTo>
                    <a:pt x="1007" y="14340"/>
                  </a:lnTo>
                  <a:lnTo>
                    <a:pt x="1006" y="14302"/>
                  </a:lnTo>
                  <a:lnTo>
                    <a:pt x="1009" y="14268"/>
                  </a:lnTo>
                  <a:lnTo>
                    <a:pt x="1015" y="14229"/>
                  </a:lnTo>
                  <a:lnTo>
                    <a:pt x="1022" y="14189"/>
                  </a:lnTo>
                  <a:lnTo>
                    <a:pt x="1029" y="14149"/>
                  </a:lnTo>
                  <a:lnTo>
                    <a:pt x="1037" y="14110"/>
                  </a:lnTo>
                  <a:lnTo>
                    <a:pt x="1045" y="14074"/>
                  </a:lnTo>
                  <a:lnTo>
                    <a:pt x="1051" y="14043"/>
                  </a:lnTo>
                  <a:lnTo>
                    <a:pt x="1056" y="14020"/>
                  </a:lnTo>
                  <a:lnTo>
                    <a:pt x="1586" y="12106"/>
                  </a:lnTo>
                  <a:lnTo>
                    <a:pt x="1641" y="12105"/>
                  </a:lnTo>
                  <a:lnTo>
                    <a:pt x="1695" y="12105"/>
                  </a:lnTo>
                  <a:lnTo>
                    <a:pt x="1749" y="12107"/>
                  </a:lnTo>
                  <a:lnTo>
                    <a:pt x="1804" y="12111"/>
                  </a:lnTo>
                  <a:lnTo>
                    <a:pt x="1858" y="12116"/>
                  </a:lnTo>
                  <a:lnTo>
                    <a:pt x="1913" y="12122"/>
                  </a:lnTo>
                  <a:lnTo>
                    <a:pt x="1968" y="12130"/>
                  </a:lnTo>
                  <a:lnTo>
                    <a:pt x="2023" y="12139"/>
                  </a:lnTo>
                  <a:lnTo>
                    <a:pt x="2077" y="12149"/>
                  </a:lnTo>
                  <a:lnTo>
                    <a:pt x="2133" y="12161"/>
                  </a:lnTo>
                  <a:lnTo>
                    <a:pt x="2187" y="12175"/>
                  </a:lnTo>
                  <a:lnTo>
                    <a:pt x="2242" y="12190"/>
                  </a:lnTo>
                  <a:lnTo>
                    <a:pt x="2297" y="12206"/>
                  </a:lnTo>
                  <a:lnTo>
                    <a:pt x="2351" y="12224"/>
                  </a:lnTo>
                  <a:lnTo>
                    <a:pt x="2405" y="12243"/>
                  </a:lnTo>
                  <a:lnTo>
                    <a:pt x="2460" y="12264"/>
                  </a:lnTo>
                  <a:lnTo>
                    <a:pt x="2513" y="12286"/>
                  </a:lnTo>
                  <a:lnTo>
                    <a:pt x="2566" y="12309"/>
                  </a:lnTo>
                  <a:lnTo>
                    <a:pt x="2619" y="12335"/>
                  </a:lnTo>
                  <a:lnTo>
                    <a:pt x="2673" y="12362"/>
                  </a:lnTo>
                  <a:lnTo>
                    <a:pt x="2725" y="12390"/>
                  </a:lnTo>
                  <a:lnTo>
                    <a:pt x="2776" y="12420"/>
                  </a:lnTo>
                  <a:lnTo>
                    <a:pt x="2829" y="12451"/>
                  </a:lnTo>
                  <a:lnTo>
                    <a:pt x="2879" y="12483"/>
                  </a:lnTo>
                  <a:lnTo>
                    <a:pt x="2930" y="12517"/>
                  </a:lnTo>
                  <a:lnTo>
                    <a:pt x="2980" y="12553"/>
                  </a:lnTo>
                  <a:lnTo>
                    <a:pt x="3029" y="12590"/>
                  </a:lnTo>
                  <a:lnTo>
                    <a:pt x="3078" y="12629"/>
                  </a:lnTo>
                  <a:lnTo>
                    <a:pt x="3126" y="12669"/>
                  </a:lnTo>
                  <a:lnTo>
                    <a:pt x="3174" y="12711"/>
                  </a:lnTo>
                  <a:lnTo>
                    <a:pt x="3220" y="12754"/>
                  </a:lnTo>
                  <a:lnTo>
                    <a:pt x="3266" y="12799"/>
                  </a:lnTo>
                  <a:lnTo>
                    <a:pt x="3312" y="12845"/>
                  </a:lnTo>
                  <a:lnTo>
                    <a:pt x="3356" y="12893"/>
                  </a:lnTo>
                  <a:lnTo>
                    <a:pt x="3398" y="12941"/>
                  </a:lnTo>
                  <a:lnTo>
                    <a:pt x="3439" y="12990"/>
                  </a:lnTo>
                  <a:lnTo>
                    <a:pt x="3479" y="13039"/>
                  </a:lnTo>
                  <a:lnTo>
                    <a:pt x="3517" y="13089"/>
                  </a:lnTo>
                  <a:lnTo>
                    <a:pt x="3553" y="13139"/>
                  </a:lnTo>
                  <a:lnTo>
                    <a:pt x="3588" y="13191"/>
                  </a:lnTo>
                  <a:lnTo>
                    <a:pt x="3621" y="13243"/>
                  </a:lnTo>
                  <a:lnTo>
                    <a:pt x="3653" y="13295"/>
                  </a:lnTo>
                  <a:lnTo>
                    <a:pt x="3683" y="13348"/>
                  </a:lnTo>
                  <a:lnTo>
                    <a:pt x="3712" y="13401"/>
                  </a:lnTo>
                  <a:lnTo>
                    <a:pt x="3739" y="13455"/>
                  </a:lnTo>
                  <a:lnTo>
                    <a:pt x="3765" y="13509"/>
                  </a:lnTo>
                  <a:lnTo>
                    <a:pt x="3788" y="13563"/>
                  </a:lnTo>
                  <a:lnTo>
                    <a:pt x="3811" y="13617"/>
                  </a:lnTo>
                  <a:lnTo>
                    <a:pt x="3833" y="13671"/>
                  </a:lnTo>
                  <a:lnTo>
                    <a:pt x="3852" y="13727"/>
                  </a:lnTo>
                  <a:lnTo>
                    <a:pt x="3870" y="13782"/>
                  </a:lnTo>
                  <a:lnTo>
                    <a:pt x="3887" y="13837"/>
                  </a:lnTo>
                  <a:lnTo>
                    <a:pt x="3902" y="13892"/>
                  </a:lnTo>
                  <a:lnTo>
                    <a:pt x="3915" y="13948"/>
                  </a:lnTo>
                  <a:lnTo>
                    <a:pt x="3927" y="14004"/>
                  </a:lnTo>
                  <a:lnTo>
                    <a:pt x="3938" y="14060"/>
                  </a:lnTo>
                  <a:lnTo>
                    <a:pt x="3946" y="14115"/>
                  </a:lnTo>
                  <a:lnTo>
                    <a:pt x="3954" y="14170"/>
                  </a:lnTo>
                  <a:lnTo>
                    <a:pt x="3960" y="14225"/>
                  </a:lnTo>
                  <a:lnTo>
                    <a:pt x="3964" y="14282"/>
                  </a:lnTo>
                  <a:lnTo>
                    <a:pt x="3967" y="14337"/>
                  </a:lnTo>
                  <a:lnTo>
                    <a:pt x="3968" y="14391"/>
                  </a:lnTo>
                  <a:lnTo>
                    <a:pt x="3968" y="14446"/>
                  </a:lnTo>
                  <a:lnTo>
                    <a:pt x="3967" y="14500"/>
                  </a:lnTo>
                  <a:lnTo>
                    <a:pt x="2096" y="14991"/>
                  </a:lnTo>
                  <a:close/>
                  <a:moveTo>
                    <a:pt x="5275" y="8311"/>
                  </a:moveTo>
                  <a:lnTo>
                    <a:pt x="5187" y="8277"/>
                  </a:lnTo>
                  <a:lnTo>
                    <a:pt x="5099" y="8245"/>
                  </a:lnTo>
                  <a:lnTo>
                    <a:pt x="5011" y="8215"/>
                  </a:lnTo>
                  <a:lnTo>
                    <a:pt x="4921" y="8186"/>
                  </a:lnTo>
                  <a:lnTo>
                    <a:pt x="4877" y="8173"/>
                  </a:lnTo>
                  <a:lnTo>
                    <a:pt x="4833" y="8159"/>
                  </a:lnTo>
                  <a:lnTo>
                    <a:pt x="4787" y="8147"/>
                  </a:lnTo>
                  <a:lnTo>
                    <a:pt x="4742" y="8135"/>
                  </a:lnTo>
                  <a:lnTo>
                    <a:pt x="4698" y="8124"/>
                  </a:lnTo>
                  <a:lnTo>
                    <a:pt x="4652" y="8113"/>
                  </a:lnTo>
                  <a:lnTo>
                    <a:pt x="4607" y="8103"/>
                  </a:lnTo>
                  <a:lnTo>
                    <a:pt x="4562" y="8093"/>
                  </a:lnTo>
                  <a:lnTo>
                    <a:pt x="4517" y="8084"/>
                  </a:lnTo>
                  <a:lnTo>
                    <a:pt x="4471" y="8075"/>
                  </a:lnTo>
                  <a:lnTo>
                    <a:pt x="4426" y="8067"/>
                  </a:lnTo>
                  <a:lnTo>
                    <a:pt x="4380" y="8059"/>
                  </a:lnTo>
                  <a:lnTo>
                    <a:pt x="4335" y="8052"/>
                  </a:lnTo>
                  <a:lnTo>
                    <a:pt x="4289" y="8045"/>
                  </a:lnTo>
                  <a:lnTo>
                    <a:pt x="4243" y="8039"/>
                  </a:lnTo>
                  <a:lnTo>
                    <a:pt x="4198" y="8034"/>
                  </a:lnTo>
                  <a:lnTo>
                    <a:pt x="4153" y="8029"/>
                  </a:lnTo>
                  <a:lnTo>
                    <a:pt x="4106" y="8025"/>
                  </a:lnTo>
                  <a:lnTo>
                    <a:pt x="4061" y="8021"/>
                  </a:lnTo>
                  <a:lnTo>
                    <a:pt x="4015" y="8018"/>
                  </a:lnTo>
                  <a:lnTo>
                    <a:pt x="3969" y="8015"/>
                  </a:lnTo>
                  <a:lnTo>
                    <a:pt x="3923" y="8013"/>
                  </a:lnTo>
                  <a:lnTo>
                    <a:pt x="3878" y="8011"/>
                  </a:lnTo>
                  <a:lnTo>
                    <a:pt x="3832" y="8011"/>
                  </a:lnTo>
                  <a:lnTo>
                    <a:pt x="7706" y="4116"/>
                  </a:lnTo>
                  <a:lnTo>
                    <a:pt x="7763" y="4063"/>
                  </a:lnTo>
                  <a:lnTo>
                    <a:pt x="7820" y="4012"/>
                  </a:lnTo>
                  <a:lnTo>
                    <a:pt x="7880" y="3964"/>
                  </a:lnTo>
                  <a:lnTo>
                    <a:pt x="7941" y="3918"/>
                  </a:lnTo>
                  <a:lnTo>
                    <a:pt x="8003" y="3875"/>
                  </a:lnTo>
                  <a:lnTo>
                    <a:pt x="8067" y="3834"/>
                  </a:lnTo>
                  <a:lnTo>
                    <a:pt x="8131" y="3796"/>
                  </a:lnTo>
                  <a:lnTo>
                    <a:pt x="8197" y="3760"/>
                  </a:lnTo>
                  <a:lnTo>
                    <a:pt x="8265" y="3725"/>
                  </a:lnTo>
                  <a:lnTo>
                    <a:pt x="8333" y="3694"/>
                  </a:lnTo>
                  <a:lnTo>
                    <a:pt x="8403" y="3665"/>
                  </a:lnTo>
                  <a:lnTo>
                    <a:pt x="8473" y="3638"/>
                  </a:lnTo>
                  <a:lnTo>
                    <a:pt x="8544" y="3613"/>
                  </a:lnTo>
                  <a:lnTo>
                    <a:pt x="8616" y="3591"/>
                  </a:lnTo>
                  <a:lnTo>
                    <a:pt x="8689" y="3571"/>
                  </a:lnTo>
                  <a:lnTo>
                    <a:pt x="8764" y="3554"/>
                  </a:lnTo>
                  <a:lnTo>
                    <a:pt x="8838" y="3539"/>
                  </a:lnTo>
                  <a:lnTo>
                    <a:pt x="8914" y="3526"/>
                  </a:lnTo>
                  <a:lnTo>
                    <a:pt x="8989" y="3515"/>
                  </a:lnTo>
                  <a:lnTo>
                    <a:pt x="9067" y="3507"/>
                  </a:lnTo>
                  <a:lnTo>
                    <a:pt x="9143" y="3501"/>
                  </a:lnTo>
                  <a:lnTo>
                    <a:pt x="9220" y="3497"/>
                  </a:lnTo>
                  <a:lnTo>
                    <a:pt x="9299" y="3496"/>
                  </a:lnTo>
                  <a:lnTo>
                    <a:pt x="9377" y="3497"/>
                  </a:lnTo>
                  <a:lnTo>
                    <a:pt x="9457" y="3500"/>
                  </a:lnTo>
                  <a:lnTo>
                    <a:pt x="9535" y="3505"/>
                  </a:lnTo>
                  <a:lnTo>
                    <a:pt x="9615" y="3512"/>
                  </a:lnTo>
                  <a:lnTo>
                    <a:pt x="9694" y="3522"/>
                  </a:lnTo>
                  <a:lnTo>
                    <a:pt x="9775" y="3534"/>
                  </a:lnTo>
                  <a:lnTo>
                    <a:pt x="9854" y="3548"/>
                  </a:lnTo>
                  <a:lnTo>
                    <a:pt x="9934" y="3565"/>
                  </a:lnTo>
                  <a:lnTo>
                    <a:pt x="10014" y="3583"/>
                  </a:lnTo>
                  <a:lnTo>
                    <a:pt x="5275" y="8311"/>
                  </a:lnTo>
                  <a:close/>
                  <a:moveTo>
                    <a:pt x="7441" y="10165"/>
                  </a:moveTo>
                  <a:lnTo>
                    <a:pt x="7406" y="10107"/>
                  </a:lnTo>
                  <a:lnTo>
                    <a:pt x="7369" y="10049"/>
                  </a:lnTo>
                  <a:lnTo>
                    <a:pt x="7332" y="9992"/>
                  </a:lnTo>
                  <a:lnTo>
                    <a:pt x="7295" y="9936"/>
                  </a:lnTo>
                  <a:lnTo>
                    <a:pt x="7257" y="9880"/>
                  </a:lnTo>
                  <a:lnTo>
                    <a:pt x="7218" y="9824"/>
                  </a:lnTo>
                  <a:lnTo>
                    <a:pt x="7177" y="9768"/>
                  </a:lnTo>
                  <a:lnTo>
                    <a:pt x="7137" y="9714"/>
                  </a:lnTo>
                  <a:lnTo>
                    <a:pt x="7096" y="9660"/>
                  </a:lnTo>
                  <a:lnTo>
                    <a:pt x="7053" y="9606"/>
                  </a:lnTo>
                  <a:lnTo>
                    <a:pt x="7009" y="9553"/>
                  </a:lnTo>
                  <a:lnTo>
                    <a:pt x="6965" y="9500"/>
                  </a:lnTo>
                  <a:lnTo>
                    <a:pt x="6919" y="9448"/>
                  </a:lnTo>
                  <a:lnTo>
                    <a:pt x="6873" y="9397"/>
                  </a:lnTo>
                  <a:lnTo>
                    <a:pt x="6824" y="9347"/>
                  </a:lnTo>
                  <a:lnTo>
                    <a:pt x="6776" y="9297"/>
                  </a:lnTo>
                  <a:lnTo>
                    <a:pt x="6718" y="9240"/>
                  </a:lnTo>
                  <a:lnTo>
                    <a:pt x="6658" y="9185"/>
                  </a:lnTo>
                  <a:lnTo>
                    <a:pt x="6598" y="9131"/>
                  </a:lnTo>
                  <a:lnTo>
                    <a:pt x="6538" y="9079"/>
                  </a:lnTo>
                  <a:lnTo>
                    <a:pt x="6475" y="9029"/>
                  </a:lnTo>
                  <a:lnTo>
                    <a:pt x="6412" y="8978"/>
                  </a:lnTo>
                  <a:lnTo>
                    <a:pt x="6348" y="8930"/>
                  </a:lnTo>
                  <a:lnTo>
                    <a:pt x="6284" y="8884"/>
                  </a:lnTo>
                  <a:lnTo>
                    <a:pt x="6220" y="8838"/>
                  </a:lnTo>
                  <a:lnTo>
                    <a:pt x="6153" y="8794"/>
                  </a:lnTo>
                  <a:lnTo>
                    <a:pt x="6087" y="8750"/>
                  </a:lnTo>
                  <a:lnTo>
                    <a:pt x="6021" y="8707"/>
                  </a:lnTo>
                  <a:lnTo>
                    <a:pt x="5953" y="8666"/>
                  </a:lnTo>
                  <a:lnTo>
                    <a:pt x="5885" y="8626"/>
                  </a:lnTo>
                  <a:lnTo>
                    <a:pt x="5816" y="8587"/>
                  </a:lnTo>
                  <a:lnTo>
                    <a:pt x="5748" y="8549"/>
                  </a:lnTo>
                  <a:lnTo>
                    <a:pt x="10542" y="3766"/>
                  </a:lnTo>
                  <a:lnTo>
                    <a:pt x="10613" y="3798"/>
                  </a:lnTo>
                  <a:lnTo>
                    <a:pt x="10683" y="3831"/>
                  </a:lnTo>
                  <a:lnTo>
                    <a:pt x="10752" y="3866"/>
                  </a:lnTo>
                  <a:lnTo>
                    <a:pt x="10821" y="3903"/>
                  </a:lnTo>
                  <a:lnTo>
                    <a:pt x="10889" y="3942"/>
                  </a:lnTo>
                  <a:lnTo>
                    <a:pt x="10958" y="3983"/>
                  </a:lnTo>
                  <a:lnTo>
                    <a:pt x="11025" y="4026"/>
                  </a:lnTo>
                  <a:lnTo>
                    <a:pt x="11091" y="4070"/>
                  </a:lnTo>
                  <a:lnTo>
                    <a:pt x="11157" y="4115"/>
                  </a:lnTo>
                  <a:lnTo>
                    <a:pt x="11222" y="4163"/>
                  </a:lnTo>
                  <a:lnTo>
                    <a:pt x="11287" y="4212"/>
                  </a:lnTo>
                  <a:lnTo>
                    <a:pt x="11351" y="4263"/>
                  </a:lnTo>
                  <a:lnTo>
                    <a:pt x="11413" y="4317"/>
                  </a:lnTo>
                  <a:lnTo>
                    <a:pt x="11476" y="4372"/>
                  </a:lnTo>
                  <a:lnTo>
                    <a:pt x="11537" y="4428"/>
                  </a:lnTo>
                  <a:lnTo>
                    <a:pt x="11597" y="4487"/>
                  </a:lnTo>
                  <a:lnTo>
                    <a:pt x="11648" y="4537"/>
                  </a:lnTo>
                  <a:lnTo>
                    <a:pt x="11696" y="4590"/>
                  </a:lnTo>
                  <a:lnTo>
                    <a:pt x="11743" y="4642"/>
                  </a:lnTo>
                  <a:lnTo>
                    <a:pt x="11790" y="4696"/>
                  </a:lnTo>
                  <a:lnTo>
                    <a:pt x="11835" y="4749"/>
                  </a:lnTo>
                  <a:lnTo>
                    <a:pt x="11878" y="4803"/>
                  </a:lnTo>
                  <a:lnTo>
                    <a:pt x="11919" y="4859"/>
                  </a:lnTo>
                  <a:lnTo>
                    <a:pt x="11961" y="4915"/>
                  </a:lnTo>
                  <a:lnTo>
                    <a:pt x="12000" y="4970"/>
                  </a:lnTo>
                  <a:lnTo>
                    <a:pt x="12038" y="5027"/>
                  </a:lnTo>
                  <a:lnTo>
                    <a:pt x="12075" y="5084"/>
                  </a:lnTo>
                  <a:lnTo>
                    <a:pt x="12110" y="5142"/>
                  </a:lnTo>
                  <a:lnTo>
                    <a:pt x="12145" y="5200"/>
                  </a:lnTo>
                  <a:lnTo>
                    <a:pt x="12178" y="5258"/>
                  </a:lnTo>
                  <a:lnTo>
                    <a:pt x="12210" y="5316"/>
                  </a:lnTo>
                  <a:lnTo>
                    <a:pt x="12241" y="5375"/>
                  </a:lnTo>
                  <a:lnTo>
                    <a:pt x="7441" y="10165"/>
                  </a:lnTo>
                  <a:close/>
                  <a:moveTo>
                    <a:pt x="8055" y="11941"/>
                  </a:moveTo>
                  <a:lnTo>
                    <a:pt x="8045" y="11856"/>
                  </a:lnTo>
                  <a:lnTo>
                    <a:pt x="8035" y="11772"/>
                  </a:lnTo>
                  <a:lnTo>
                    <a:pt x="8022" y="11687"/>
                  </a:lnTo>
                  <a:lnTo>
                    <a:pt x="8008" y="11603"/>
                  </a:lnTo>
                  <a:lnTo>
                    <a:pt x="7991" y="11519"/>
                  </a:lnTo>
                  <a:lnTo>
                    <a:pt x="7973" y="11435"/>
                  </a:lnTo>
                  <a:lnTo>
                    <a:pt x="7953" y="11352"/>
                  </a:lnTo>
                  <a:lnTo>
                    <a:pt x="7931" y="11270"/>
                  </a:lnTo>
                  <a:lnTo>
                    <a:pt x="7907" y="11187"/>
                  </a:lnTo>
                  <a:lnTo>
                    <a:pt x="7882" y="11105"/>
                  </a:lnTo>
                  <a:lnTo>
                    <a:pt x="7854" y="11024"/>
                  </a:lnTo>
                  <a:lnTo>
                    <a:pt x="7825" y="10943"/>
                  </a:lnTo>
                  <a:lnTo>
                    <a:pt x="7795" y="10861"/>
                  </a:lnTo>
                  <a:lnTo>
                    <a:pt x="7763" y="10781"/>
                  </a:lnTo>
                  <a:lnTo>
                    <a:pt x="7729" y="10702"/>
                  </a:lnTo>
                  <a:lnTo>
                    <a:pt x="7693" y="10622"/>
                  </a:lnTo>
                  <a:lnTo>
                    <a:pt x="12448" y="5878"/>
                  </a:lnTo>
                  <a:lnTo>
                    <a:pt x="12475" y="5965"/>
                  </a:lnTo>
                  <a:lnTo>
                    <a:pt x="12499" y="6051"/>
                  </a:lnTo>
                  <a:lnTo>
                    <a:pt x="12519" y="6137"/>
                  </a:lnTo>
                  <a:lnTo>
                    <a:pt x="12537" y="6223"/>
                  </a:lnTo>
                  <a:lnTo>
                    <a:pt x="12553" y="6310"/>
                  </a:lnTo>
                  <a:lnTo>
                    <a:pt x="12566" y="6396"/>
                  </a:lnTo>
                  <a:lnTo>
                    <a:pt x="12576" y="6482"/>
                  </a:lnTo>
                  <a:lnTo>
                    <a:pt x="12583" y="6568"/>
                  </a:lnTo>
                  <a:lnTo>
                    <a:pt x="12588" y="6654"/>
                  </a:lnTo>
                  <a:lnTo>
                    <a:pt x="12591" y="6739"/>
                  </a:lnTo>
                  <a:lnTo>
                    <a:pt x="12591" y="6824"/>
                  </a:lnTo>
                  <a:lnTo>
                    <a:pt x="12588" y="6908"/>
                  </a:lnTo>
                  <a:lnTo>
                    <a:pt x="12582" y="6992"/>
                  </a:lnTo>
                  <a:lnTo>
                    <a:pt x="12574" y="7075"/>
                  </a:lnTo>
                  <a:lnTo>
                    <a:pt x="12563" y="7158"/>
                  </a:lnTo>
                  <a:lnTo>
                    <a:pt x="12549" y="7239"/>
                  </a:lnTo>
                  <a:lnTo>
                    <a:pt x="12533" y="7320"/>
                  </a:lnTo>
                  <a:lnTo>
                    <a:pt x="12513" y="7400"/>
                  </a:lnTo>
                  <a:lnTo>
                    <a:pt x="12492" y="7479"/>
                  </a:lnTo>
                  <a:lnTo>
                    <a:pt x="12467" y="7557"/>
                  </a:lnTo>
                  <a:lnTo>
                    <a:pt x="12439" y="7635"/>
                  </a:lnTo>
                  <a:lnTo>
                    <a:pt x="12409" y="7710"/>
                  </a:lnTo>
                  <a:lnTo>
                    <a:pt x="12376" y="7784"/>
                  </a:lnTo>
                  <a:lnTo>
                    <a:pt x="12340" y="7857"/>
                  </a:lnTo>
                  <a:lnTo>
                    <a:pt x="12302" y="7930"/>
                  </a:lnTo>
                  <a:lnTo>
                    <a:pt x="12260" y="8000"/>
                  </a:lnTo>
                  <a:lnTo>
                    <a:pt x="12216" y="8069"/>
                  </a:lnTo>
                  <a:lnTo>
                    <a:pt x="12169" y="8136"/>
                  </a:lnTo>
                  <a:lnTo>
                    <a:pt x="12120" y="8203"/>
                  </a:lnTo>
                  <a:lnTo>
                    <a:pt x="12066" y="8267"/>
                  </a:lnTo>
                  <a:lnTo>
                    <a:pt x="12011" y="8329"/>
                  </a:lnTo>
                  <a:lnTo>
                    <a:pt x="11953" y="8389"/>
                  </a:lnTo>
                  <a:lnTo>
                    <a:pt x="11947" y="8394"/>
                  </a:lnTo>
                  <a:lnTo>
                    <a:pt x="11940" y="8400"/>
                  </a:lnTo>
                  <a:lnTo>
                    <a:pt x="11948" y="8406"/>
                  </a:lnTo>
                  <a:lnTo>
                    <a:pt x="8060" y="12314"/>
                  </a:lnTo>
                  <a:lnTo>
                    <a:pt x="8061" y="12268"/>
                  </a:lnTo>
                  <a:lnTo>
                    <a:pt x="8061" y="12222"/>
                  </a:lnTo>
                  <a:lnTo>
                    <a:pt x="8062" y="12175"/>
                  </a:lnTo>
                  <a:lnTo>
                    <a:pt x="8062" y="12129"/>
                  </a:lnTo>
                  <a:lnTo>
                    <a:pt x="8062" y="12082"/>
                  </a:lnTo>
                  <a:lnTo>
                    <a:pt x="8061" y="12035"/>
                  </a:lnTo>
                  <a:lnTo>
                    <a:pt x="8059" y="11988"/>
                  </a:lnTo>
                  <a:lnTo>
                    <a:pt x="8055" y="11941"/>
                  </a:lnTo>
                  <a:close/>
                  <a:moveTo>
                    <a:pt x="14785" y="1295"/>
                  </a:moveTo>
                  <a:lnTo>
                    <a:pt x="14707" y="1218"/>
                  </a:lnTo>
                  <a:lnTo>
                    <a:pt x="14626" y="1144"/>
                  </a:lnTo>
                  <a:lnTo>
                    <a:pt x="14546" y="1072"/>
                  </a:lnTo>
                  <a:lnTo>
                    <a:pt x="14463" y="1003"/>
                  </a:lnTo>
                  <a:lnTo>
                    <a:pt x="14379" y="934"/>
                  </a:lnTo>
                  <a:lnTo>
                    <a:pt x="14294" y="869"/>
                  </a:lnTo>
                  <a:lnTo>
                    <a:pt x="14208" y="806"/>
                  </a:lnTo>
                  <a:lnTo>
                    <a:pt x="14119" y="745"/>
                  </a:lnTo>
                  <a:lnTo>
                    <a:pt x="14031" y="685"/>
                  </a:lnTo>
                  <a:lnTo>
                    <a:pt x="13941" y="629"/>
                  </a:lnTo>
                  <a:lnTo>
                    <a:pt x="13851" y="575"/>
                  </a:lnTo>
                  <a:lnTo>
                    <a:pt x="13758" y="523"/>
                  </a:lnTo>
                  <a:lnTo>
                    <a:pt x="13666" y="473"/>
                  </a:lnTo>
                  <a:lnTo>
                    <a:pt x="13572" y="426"/>
                  </a:lnTo>
                  <a:lnTo>
                    <a:pt x="13478" y="380"/>
                  </a:lnTo>
                  <a:lnTo>
                    <a:pt x="13382" y="338"/>
                  </a:lnTo>
                  <a:lnTo>
                    <a:pt x="13286" y="298"/>
                  </a:lnTo>
                  <a:lnTo>
                    <a:pt x="13190" y="260"/>
                  </a:lnTo>
                  <a:lnTo>
                    <a:pt x="13092" y="225"/>
                  </a:lnTo>
                  <a:lnTo>
                    <a:pt x="12995" y="193"/>
                  </a:lnTo>
                  <a:lnTo>
                    <a:pt x="12896" y="162"/>
                  </a:lnTo>
                  <a:lnTo>
                    <a:pt x="12798" y="134"/>
                  </a:lnTo>
                  <a:lnTo>
                    <a:pt x="12698" y="109"/>
                  </a:lnTo>
                  <a:lnTo>
                    <a:pt x="12598" y="86"/>
                  </a:lnTo>
                  <a:lnTo>
                    <a:pt x="12499" y="66"/>
                  </a:lnTo>
                  <a:lnTo>
                    <a:pt x="12398" y="49"/>
                  </a:lnTo>
                  <a:lnTo>
                    <a:pt x="12299" y="34"/>
                  </a:lnTo>
                  <a:lnTo>
                    <a:pt x="12198" y="22"/>
                  </a:lnTo>
                  <a:lnTo>
                    <a:pt x="12097" y="12"/>
                  </a:lnTo>
                  <a:lnTo>
                    <a:pt x="11996" y="5"/>
                  </a:lnTo>
                  <a:lnTo>
                    <a:pt x="11895" y="1"/>
                  </a:lnTo>
                  <a:lnTo>
                    <a:pt x="11795" y="0"/>
                  </a:lnTo>
                  <a:lnTo>
                    <a:pt x="11710" y="1"/>
                  </a:lnTo>
                  <a:lnTo>
                    <a:pt x="11626" y="4"/>
                  </a:lnTo>
                  <a:lnTo>
                    <a:pt x="11542" y="9"/>
                  </a:lnTo>
                  <a:lnTo>
                    <a:pt x="11459" y="16"/>
                  </a:lnTo>
                  <a:lnTo>
                    <a:pt x="11376" y="24"/>
                  </a:lnTo>
                  <a:lnTo>
                    <a:pt x="11294" y="35"/>
                  </a:lnTo>
                  <a:lnTo>
                    <a:pt x="11212" y="47"/>
                  </a:lnTo>
                  <a:lnTo>
                    <a:pt x="11131" y="62"/>
                  </a:lnTo>
                  <a:lnTo>
                    <a:pt x="11051" y="78"/>
                  </a:lnTo>
                  <a:lnTo>
                    <a:pt x="10971" y="96"/>
                  </a:lnTo>
                  <a:lnTo>
                    <a:pt x="10892" y="116"/>
                  </a:lnTo>
                  <a:lnTo>
                    <a:pt x="10814" y="139"/>
                  </a:lnTo>
                  <a:lnTo>
                    <a:pt x="10736" y="162"/>
                  </a:lnTo>
                  <a:lnTo>
                    <a:pt x="10660" y="187"/>
                  </a:lnTo>
                  <a:lnTo>
                    <a:pt x="10584" y="215"/>
                  </a:lnTo>
                  <a:lnTo>
                    <a:pt x="10509" y="243"/>
                  </a:lnTo>
                  <a:lnTo>
                    <a:pt x="10435" y="274"/>
                  </a:lnTo>
                  <a:lnTo>
                    <a:pt x="10361" y="307"/>
                  </a:lnTo>
                  <a:lnTo>
                    <a:pt x="10289" y="341"/>
                  </a:lnTo>
                  <a:lnTo>
                    <a:pt x="10217" y="377"/>
                  </a:lnTo>
                  <a:lnTo>
                    <a:pt x="10147" y="416"/>
                  </a:lnTo>
                  <a:lnTo>
                    <a:pt x="10078" y="455"/>
                  </a:lnTo>
                  <a:lnTo>
                    <a:pt x="10010" y="496"/>
                  </a:lnTo>
                  <a:lnTo>
                    <a:pt x="9943" y="539"/>
                  </a:lnTo>
                  <a:lnTo>
                    <a:pt x="9876" y="583"/>
                  </a:lnTo>
                  <a:lnTo>
                    <a:pt x="9811" y="629"/>
                  </a:lnTo>
                  <a:lnTo>
                    <a:pt x="9748" y="677"/>
                  </a:lnTo>
                  <a:lnTo>
                    <a:pt x="9684" y="727"/>
                  </a:lnTo>
                  <a:lnTo>
                    <a:pt x="9623" y="778"/>
                  </a:lnTo>
                  <a:lnTo>
                    <a:pt x="9562" y="831"/>
                  </a:lnTo>
                  <a:lnTo>
                    <a:pt x="9503" y="885"/>
                  </a:lnTo>
                  <a:lnTo>
                    <a:pt x="9446" y="941"/>
                  </a:lnTo>
                  <a:lnTo>
                    <a:pt x="6997" y="3403"/>
                  </a:lnTo>
                  <a:lnTo>
                    <a:pt x="6986" y="3412"/>
                  </a:lnTo>
                  <a:lnTo>
                    <a:pt x="6974" y="3422"/>
                  </a:lnTo>
                  <a:lnTo>
                    <a:pt x="6969" y="3428"/>
                  </a:lnTo>
                  <a:lnTo>
                    <a:pt x="6964" y="3435"/>
                  </a:lnTo>
                  <a:lnTo>
                    <a:pt x="6965" y="3436"/>
                  </a:lnTo>
                  <a:lnTo>
                    <a:pt x="1769" y="8659"/>
                  </a:lnTo>
                  <a:lnTo>
                    <a:pt x="1747" y="8681"/>
                  </a:lnTo>
                  <a:lnTo>
                    <a:pt x="1725" y="8704"/>
                  </a:lnTo>
                  <a:lnTo>
                    <a:pt x="1704" y="8728"/>
                  </a:lnTo>
                  <a:lnTo>
                    <a:pt x="1683" y="8751"/>
                  </a:lnTo>
                  <a:lnTo>
                    <a:pt x="1642" y="8799"/>
                  </a:lnTo>
                  <a:lnTo>
                    <a:pt x="1602" y="8847"/>
                  </a:lnTo>
                  <a:lnTo>
                    <a:pt x="1564" y="8897"/>
                  </a:lnTo>
                  <a:lnTo>
                    <a:pt x="1528" y="8949"/>
                  </a:lnTo>
                  <a:lnTo>
                    <a:pt x="1494" y="9002"/>
                  </a:lnTo>
                  <a:lnTo>
                    <a:pt x="1461" y="9055"/>
                  </a:lnTo>
                  <a:lnTo>
                    <a:pt x="1429" y="9109"/>
                  </a:lnTo>
                  <a:lnTo>
                    <a:pt x="1400" y="9165"/>
                  </a:lnTo>
                  <a:lnTo>
                    <a:pt x="1372" y="9221"/>
                  </a:lnTo>
                  <a:lnTo>
                    <a:pt x="1347" y="9279"/>
                  </a:lnTo>
                  <a:lnTo>
                    <a:pt x="1322" y="9336"/>
                  </a:lnTo>
                  <a:lnTo>
                    <a:pt x="1300" y="9395"/>
                  </a:lnTo>
                  <a:lnTo>
                    <a:pt x="1279" y="9454"/>
                  </a:lnTo>
                  <a:lnTo>
                    <a:pt x="1260" y="9514"/>
                  </a:lnTo>
                  <a:lnTo>
                    <a:pt x="78" y="13784"/>
                  </a:lnTo>
                  <a:lnTo>
                    <a:pt x="74" y="13803"/>
                  </a:lnTo>
                  <a:lnTo>
                    <a:pt x="65" y="13846"/>
                  </a:lnTo>
                  <a:lnTo>
                    <a:pt x="53" y="13908"/>
                  </a:lnTo>
                  <a:lnTo>
                    <a:pt x="38" y="13984"/>
                  </a:lnTo>
                  <a:lnTo>
                    <a:pt x="31" y="14025"/>
                  </a:lnTo>
                  <a:lnTo>
                    <a:pt x="24" y="14066"/>
                  </a:lnTo>
                  <a:lnTo>
                    <a:pt x="18" y="14109"/>
                  </a:lnTo>
                  <a:lnTo>
                    <a:pt x="12" y="14151"/>
                  </a:lnTo>
                  <a:lnTo>
                    <a:pt x="7" y="14192"/>
                  </a:lnTo>
                  <a:lnTo>
                    <a:pt x="3" y="14231"/>
                  </a:lnTo>
                  <a:lnTo>
                    <a:pt x="1" y="14268"/>
                  </a:lnTo>
                  <a:lnTo>
                    <a:pt x="0" y="14302"/>
                  </a:lnTo>
                  <a:lnTo>
                    <a:pt x="2" y="14392"/>
                  </a:lnTo>
                  <a:lnTo>
                    <a:pt x="9" y="14481"/>
                  </a:lnTo>
                  <a:lnTo>
                    <a:pt x="20" y="14569"/>
                  </a:lnTo>
                  <a:lnTo>
                    <a:pt x="36" y="14656"/>
                  </a:lnTo>
                  <a:lnTo>
                    <a:pt x="55" y="14740"/>
                  </a:lnTo>
                  <a:lnTo>
                    <a:pt x="79" y="14824"/>
                  </a:lnTo>
                  <a:lnTo>
                    <a:pt x="107" y="14906"/>
                  </a:lnTo>
                  <a:lnTo>
                    <a:pt x="139" y="14985"/>
                  </a:lnTo>
                  <a:lnTo>
                    <a:pt x="174" y="15063"/>
                  </a:lnTo>
                  <a:lnTo>
                    <a:pt x="212" y="15139"/>
                  </a:lnTo>
                  <a:lnTo>
                    <a:pt x="256" y="15212"/>
                  </a:lnTo>
                  <a:lnTo>
                    <a:pt x="301" y="15283"/>
                  </a:lnTo>
                  <a:lnTo>
                    <a:pt x="350" y="15352"/>
                  </a:lnTo>
                  <a:lnTo>
                    <a:pt x="402" y="15419"/>
                  </a:lnTo>
                  <a:lnTo>
                    <a:pt x="458" y="15483"/>
                  </a:lnTo>
                  <a:lnTo>
                    <a:pt x="516" y="15543"/>
                  </a:lnTo>
                  <a:lnTo>
                    <a:pt x="577" y="15601"/>
                  </a:lnTo>
                  <a:lnTo>
                    <a:pt x="642" y="15657"/>
                  </a:lnTo>
                  <a:lnTo>
                    <a:pt x="708" y="15709"/>
                  </a:lnTo>
                  <a:lnTo>
                    <a:pt x="778" y="15758"/>
                  </a:lnTo>
                  <a:lnTo>
                    <a:pt x="849" y="15804"/>
                  </a:lnTo>
                  <a:lnTo>
                    <a:pt x="922" y="15846"/>
                  </a:lnTo>
                  <a:lnTo>
                    <a:pt x="999" y="15884"/>
                  </a:lnTo>
                  <a:lnTo>
                    <a:pt x="1076" y="15919"/>
                  </a:lnTo>
                  <a:lnTo>
                    <a:pt x="1157" y="15952"/>
                  </a:lnTo>
                  <a:lnTo>
                    <a:pt x="1238" y="15979"/>
                  </a:lnTo>
                  <a:lnTo>
                    <a:pt x="1323" y="16003"/>
                  </a:lnTo>
                  <a:lnTo>
                    <a:pt x="1407" y="16022"/>
                  </a:lnTo>
                  <a:lnTo>
                    <a:pt x="1495" y="16038"/>
                  </a:lnTo>
                  <a:lnTo>
                    <a:pt x="1582" y="16049"/>
                  </a:lnTo>
                  <a:lnTo>
                    <a:pt x="1672" y="16056"/>
                  </a:lnTo>
                  <a:lnTo>
                    <a:pt x="1763" y="16058"/>
                  </a:lnTo>
                  <a:lnTo>
                    <a:pt x="1801" y="16057"/>
                  </a:lnTo>
                  <a:lnTo>
                    <a:pt x="1843" y="16054"/>
                  </a:lnTo>
                  <a:lnTo>
                    <a:pt x="1887" y="16049"/>
                  </a:lnTo>
                  <a:lnTo>
                    <a:pt x="1933" y="16044"/>
                  </a:lnTo>
                  <a:lnTo>
                    <a:pt x="1981" y="16037"/>
                  </a:lnTo>
                  <a:lnTo>
                    <a:pt x="2028" y="16029"/>
                  </a:lnTo>
                  <a:lnTo>
                    <a:pt x="2075" y="16020"/>
                  </a:lnTo>
                  <a:lnTo>
                    <a:pt x="2122" y="16012"/>
                  </a:lnTo>
                  <a:lnTo>
                    <a:pt x="2205" y="15995"/>
                  </a:lnTo>
                  <a:lnTo>
                    <a:pt x="2275" y="15980"/>
                  </a:lnTo>
                  <a:lnTo>
                    <a:pt x="2324" y="15969"/>
                  </a:lnTo>
                  <a:lnTo>
                    <a:pt x="2345" y="15964"/>
                  </a:lnTo>
                  <a:lnTo>
                    <a:pt x="6609" y="14846"/>
                  </a:lnTo>
                  <a:lnTo>
                    <a:pt x="6669" y="14827"/>
                  </a:lnTo>
                  <a:lnTo>
                    <a:pt x="6729" y="14805"/>
                  </a:lnTo>
                  <a:lnTo>
                    <a:pt x="6788" y="14783"/>
                  </a:lnTo>
                  <a:lnTo>
                    <a:pt x="6845" y="14759"/>
                  </a:lnTo>
                  <a:lnTo>
                    <a:pt x="6903" y="14733"/>
                  </a:lnTo>
                  <a:lnTo>
                    <a:pt x="6960" y="14705"/>
                  </a:lnTo>
                  <a:lnTo>
                    <a:pt x="7015" y="14675"/>
                  </a:lnTo>
                  <a:lnTo>
                    <a:pt x="7070" y="14644"/>
                  </a:lnTo>
                  <a:lnTo>
                    <a:pt x="7123" y="14612"/>
                  </a:lnTo>
                  <a:lnTo>
                    <a:pt x="7175" y="14577"/>
                  </a:lnTo>
                  <a:lnTo>
                    <a:pt x="7227" y="14541"/>
                  </a:lnTo>
                  <a:lnTo>
                    <a:pt x="7277" y="14502"/>
                  </a:lnTo>
                  <a:lnTo>
                    <a:pt x="7326" y="14463"/>
                  </a:lnTo>
                  <a:lnTo>
                    <a:pt x="7375" y="14422"/>
                  </a:lnTo>
                  <a:lnTo>
                    <a:pt x="7421" y="14380"/>
                  </a:lnTo>
                  <a:lnTo>
                    <a:pt x="7466" y="14336"/>
                  </a:lnTo>
                  <a:lnTo>
                    <a:pt x="15143" y="6617"/>
                  </a:lnTo>
                  <a:lnTo>
                    <a:pt x="15270" y="6483"/>
                  </a:lnTo>
                  <a:lnTo>
                    <a:pt x="15387" y="6344"/>
                  </a:lnTo>
                  <a:lnTo>
                    <a:pt x="15495" y="6200"/>
                  </a:lnTo>
                  <a:lnTo>
                    <a:pt x="15594" y="6053"/>
                  </a:lnTo>
                  <a:lnTo>
                    <a:pt x="15685" y="5900"/>
                  </a:lnTo>
                  <a:lnTo>
                    <a:pt x="15766" y="5744"/>
                  </a:lnTo>
                  <a:lnTo>
                    <a:pt x="15837" y="5584"/>
                  </a:lnTo>
                  <a:lnTo>
                    <a:pt x="15901" y="5421"/>
                  </a:lnTo>
                  <a:lnTo>
                    <a:pt x="15955" y="5254"/>
                  </a:lnTo>
                  <a:lnTo>
                    <a:pt x="16000" y="5084"/>
                  </a:lnTo>
                  <a:lnTo>
                    <a:pt x="16037" y="4913"/>
                  </a:lnTo>
                  <a:lnTo>
                    <a:pt x="16065" y="4739"/>
                  </a:lnTo>
                  <a:lnTo>
                    <a:pt x="16083" y="4563"/>
                  </a:lnTo>
                  <a:lnTo>
                    <a:pt x="16093" y="4387"/>
                  </a:lnTo>
                  <a:lnTo>
                    <a:pt x="16094" y="4208"/>
                  </a:lnTo>
                  <a:lnTo>
                    <a:pt x="16087" y="4030"/>
                  </a:lnTo>
                  <a:lnTo>
                    <a:pt x="16070" y="3850"/>
                  </a:lnTo>
                  <a:lnTo>
                    <a:pt x="16045" y="3669"/>
                  </a:lnTo>
                  <a:lnTo>
                    <a:pt x="16011" y="3490"/>
                  </a:lnTo>
                  <a:lnTo>
                    <a:pt x="15968" y="3310"/>
                  </a:lnTo>
                  <a:lnTo>
                    <a:pt x="15917" y="3131"/>
                  </a:lnTo>
                  <a:lnTo>
                    <a:pt x="15857" y="2953"/>
                  </a:lnTo>
                  <a:lnTo>
                    <a:pt x="15788" y="2776"/>
                  </a:lnTo>
                  <a:lnTo>
                    <a:pt x="15711" y="2601"/>
                  </a:lnTo>
                  <a:lnTo>
                    <a:pt x="15625" y="2428"/>
                  </a:lnTo>
                  <a:lnTo>
                    <a:pt x="15531" y="2257"/>
                  </a:lnTo>
                  <a:lnTo>
                    <a:pt x="15428" y="2089"/>
                  </a:lnTo>
                  <a:lnTo>
                    <a:pt x="15316" y="1923"/>
                  </a:lnTo>
                  <a:lnTo>
                    <a:pt x="15196" y="1760"/>
                  </a:lnTo>
                  <a:lnTo>
                    <a:pt x="15067" y="1602"/>
                  </a:lnTo>
                  <a:lnTo>
                    <a:pt x="14930" y="1446"/>
                  </a:lnTo>
                  <a:lnTo>
                    <a:pt x="14785" y="1295"/>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1" name="Group 11"/>
          <p:cNvGrpSpPr/>
          <p:nvPr/>
        </p:nvGrpSpPr>
        <p:grpSpPr>
          <a:xfrm>
            <a:off x="9644824" y="1556407"/>
            <a:ext cx="776434" cy="776434"/>
            <a:chOff x="9145851" y="1475651"/>
            <a:chExt cx="736265" cy="736265"/>
          </a:xfrm>
        </p:grpSpPr>
        <p:sp>
          <p:nvSpPr>
            <p:cNvPr id="82" name="Oval 74"/>
            <p:cNvSpPr/>
            <p:nvPr/>
          </p:nvSpPr>
          <p:spPr>
            <a:xfrm>
              <a:off x="9145851" y="1475651"/>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Freeform 213"/>
            <p:cNvSpPr>
              <a:spLocks noEditPoints="1"/>
            </p:cNvSpPr>
            <p:nvPr/>
          </p:nvSpPr>
          <p:spPr bwMode="auto">
            <a:xfrm>
              <a:off x="9292696" y="1662033"/>
              <a:ext cx="367439" cy="367440"/>
            </a:xfrm>
            <a:custGeom>
              <a:avLst/>
              <a:gdLst>
                <a:gd name="T0" fmla="*/ 8330 w 16095"/>
                <a:gd name="T1" fmla="*/ 13155 h 16095"/>
                <a:gd name="T2" fmla="*/ 8153 w 16095"/>
                <a:gd name="T3" fmla="*/ 13120 h 16095"/>
                <a:gd name="T4" fmla="*/ 5125 w 16095"/>
                <a:gd name="T5" fmla="*/ 12104 h 16095"/>
                <a:gd name="T6" fmla="*/ 5125 w 16095"/>
                <a:gd name="T7" fmla="*/ 12104 h 16095"/>
                <a:gd name="T8" fmla="*/ 4694 w 16095"/>
                <a:gd name="T9" fmla="*/ 11707 h 16095"/>
                <a:gd name="T10" fmla="*/ 1577 w 16095"/>
                <a:gd name="T11" fmla="*/ 10451 h 16095"/>
                <a:gd name="T12" fmla="*/ 15800 w 16095"/>
                <a:gd name="T13" fmla="*/ 45 h 16095"/>
                <a:gd name="T14" fmla="*/ 15716 w 16095"/>
                <a:gd name="T15" fmla="*/ 15 h 16095"/>
                <a:gd name="T16" fmla="*/ 15627 w 16095"/>
                <a:gd name="T17" fmla="*/ 1 h 16095"/>
                <a:gd name="T18" fmla="*/ 15537 w 16095"/>
                <a:gd name="T19" fmla="*/ 3 h 16095"/>
                <a:gd name="T20" fmla="*/ 15448 w 16095"/>
                <a:gd name="T21" fmla="*/ 21 h 16095"/>
                <a:gd name="T22" fmla="*/ 15362 w 16095"/>
                <a:gd name="T23" fmla="*/ 55 h 16095"/>
                <a:gd name="T24" fmla="*/ 210 w 16095"/>
                <a:gd name="T25" fmla="*/ 10154 h 16095"/>
                <a:gd name="T26" fmla="*/ 145 w 16095"/>
                <a:gd name="T27" fmla="*/ 10209 h 16095"/>
                <a:gd name="T28" fmla="*/ 91 w 16095"/>
                <a:gd name="T29" fmla="*/ 10275 h 16095"/>
                <a:gd name="T30" fmla="*/ 48 w 16095"/>
                <a:gd name="T31" fmla="*/ 10348 h 16095"/>
                <a:gd name="T32" fmla="*/ 18 w 16095"/>
                <a:gd name="T33" fmla="*/ 10428 h 16095"/>
                <a:gd name="T34" fmla="*/ 3 w 16095"/>
                <a:gd name="T35" fmla="*/ 10511 h 16095"/>
                <a:gd name="T36" fmla="*/ 1 w 16095"/>
                <a:gd name="T37" fmla="*/ 10597 h 16095"/>
                <a:gd name="T38" fmla="*/ 15 w 16095"/>
                <a:gd name="T39" fmla="*/ 10682 h 16095"/>
                <a:gd name="T40" fmla="*/ 42 w 16095"/>
                <a:gd name="T41" fmla="*/ 10764 h 16095"/>
                <a:gd name="T42" fmla="*/ 82 w 16095"/>
                <a:gd name="T43" fmla="*/ 10838 h 16095"/>
                <a:gd name="T44" fmla="*/ 134 w 16095"/>
                <a:gd name="T45" fmla="*/ 10904 h 16095"/>
                <a:gd name="T46" fmla="*/ 197 w 16095"/>
                <a:gd name="T47" fmla="*/ 10961 h 16095"/>
                <a:gd name="T48" fmla="*/ 269 w 16095"/>
                <a:gd name="T49" fmla="*/ 11007 h 16095"/>
                <a:gd name="T50" fmla="*/ 6102 w 16095"/>
                <a:gd name="T51" fmla="*/ 15842 h 16095"/>
                <a:gd name="T52" fmla="*/ 6148 w 16095"/>
                <a:gd name="T53" fmla="*/ 15910 h 16095"/>
                <a:gd name="T54" fmla="*/ 6206 w 16095"/>
                <a:gd name="T55" fmla="*/ 15968 h 16095"/>
                <a:gd name="T56" fmla="*/ 6270 w 16095"/>
                <a:gd name="T57" fmla="*/ 16018 h 16095"/>
                <a:gd name="T58" fmla="*/ 6341 w 16095"/>
                <a:gd name="T59" fmla="*/ 16055 h 16095"/>
                <a:gd name="T60" fmla="*/ 6419 w 16095"/>
                <a:gd name="T61" fmla="*/ 16081 h 16095"/>
                <a:gd name="T62" fmla="*/ 6499 w 16095"/>
                <a:gd name="T63" fmla="*/ 16093 h 16095"/>
                <a:gd name="T64" fmla="*/ 6572 w 16095"/>
                <a:gd name="T65" fmla="*/ 16094 h 16095"/>
                <a:gd name="T66" fmla="*/ 6652 w 16095"/>
                <a:gd name="T67" fmla="*/ 16082 h 16095"/>
                <a:gd name="T68" fmla="*/ 6729 w 16095"/>
                <a:gd name="T69" fmla="*/ 16058 h 16095"/>
                <a:gd name="T70" fmla="*/ 6800 w 16095"/>
                <a:gd name="T71" fmla="*/ 16022 h 16095"/>
                <a:gd name="T72" fmla="*/ 6866 w 16095"/>
                <a:gd name="T73" fmla="*/ 15974 h 16095"/>
                <a:gd name="T74" fmla="*/ 6922 w 16095"/>
                <a:gd name="T75" fmla="*/ 15917 h 16095"/>
                <a:gd name="T76" fmla="*/ 6970 w 16095"/>
                <a:gd name="T77" fmla="*/ 15851 h 16095"/>
                <a:gd name="T78" fmla="*/ 12958 w 16095"/>
                <a:gd name="T79" fmla="*/ 16081 h 16095"/>
                <a:gd name="T80" fmla="*/ 13077 w 16095"/>
                <a:gd name="T81" fmla="*/ 16095 h 16095"/>
                <a:gd name="T82" fmla="*/ 13157 w 16095"/>
                <a:gd name="T83" fmla="*/ 16089 h 16095"/>
                <a:gd name="T84" fmla="*/ 13234 w 16095"/>
                <a:gd name="T85" fmla="*/ 16070 h 16095"/>
                <a:gd name="T86" fmla="*/ 13309 w 16095"/>
                <a:gd name="T87" fmla="*/ 16038 h 16095"/>
                <a:gd name="T88" fmla="*/ 13415 w 16095"/>
                <a:gd name="T89" fmla="*/ 15964 h 16095"/>
                <a:gd name="T90" fmla="*/ 13504 w 16095"/>
                <a:gd name="T91" fmla="*/ 15858 h 16095"/>
                <a:gd name="T92" fmla="*/ 13561 w 16095"/>
                <a:gd name="T93" fmla="*/ 15730 h 16095"/>
                <a:gd name="T94" fmla="*/ 16093 w 16095"/>
                <a:gd name="T95" fmla="*/ 548 h 16095"/>
                <a:gd name="T96" fmla="*/ 16093 w 16095"/>
                <a:gd name="T97" fmla="*/ 457 h 16095"/>
                <a:gd name="T98" fmla="*/ 16076 w 16095"/>
                <a:gd name="T99" fmla="*/ 367 h 16095"/>
                <a:gd name="T100" fmla="*/ 16045 w 16095"/>
                <a:gd name="T101" fmla="*/ 284 h 16095"/>
                <a:gd name="T102" fmla="*/ 15997 w 16095"/>
                <a:gd name="T103" fmla="*/ 206 h 16095"/>
                <a:gd name="T104" fmla="*/ 15938 w 16095"/>
                <a:gd name="T105" fmla="*/ 138 h 16095"/>
                <a:gd name="T106" fmla="*/ 15865 w 16095"/>
                <a:gd name="T107" fmla="*/ 80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95" h="16095">
                  <a:moveTo>
                    <a:pt x="12684" y="14892"/>
                  </a:moveTo>
                  <a:lnTo>
                    <a:pt x="8388" y="13174"/>
                  </a:lnTo>
                  <a:lnTo>
                    <a:pt x="8368" y="13167"/>
                  </a:lnTo>
                  <a:lnTo>
                    <a:pt x="8349" y="13161"/>
                  </a:lnTo>
                  <a:lnTo>
                    <a:pt x="8330" y="13155"/>
                  </a:lnTo>
                  <a:lnTo>
                    <a:pt x="8310" y="13149"/>
                  </a:lnTo>
                  <a:lnTo>
                    <a:pt x="8271" y="13140"/>
                  </a:lnTo>
                  <a:lnTo>
                    <a:pt x="8232" y="13132"/>
                  </a:lnTo>
                  <a:lnTo>
                    <a:pt x="8192" y="13125"/>
                  </a:lnTo>
                  <a:lnTo>
                    <a:pt x="8153" y="13120"/>
                  </a:lnTo>
                  <a:lnTo>
                    <a:pt x="8114" y="13117"/>
                  </a:lnTo>
                  <a:lnTo>
                    <a:pt x="8074" y="13114"/>
                  </a:lnTo>
                  <a:lnTo>
                    <a:pt x="14689" y="2860"/>
                  </a:lnTo>
                  <a:lnTo>
                    <a:pt x="12684" y="14892"/>
                  </a:lnTo>
                  <a:close/>
                  <a:moveTo>
                    <a:pt x="5125" y="12104"/>
                  </a:moveTo>
                  <a:lnTo>
                    <a:pt x="5123" y="12102"/>
                  </a:lnTo>
                  <a:lnTo>
                    <a:pt x="5121" y="12099"/>
                  </a:lnTo>
                  <a:lnTo>
                    <a:pt x="14648" y="1902"/>
                  </a:lnTo>
                  <a:lnTo>
                    <a:pt x="6527" y="14558"/>
                  </a:lnTo>
                  <a:lnTo>
                    <a:pt x="5125" y="12104"/>
                  </a:lnTo>
                  <a:close/>
                  <a:moveTo>
                    <a:pt x="1577" y="10451"/>
                  </a:moveTo>
                  <a:lnTo>
                    <a:pt x="13234" y="2679"/>
                  </a:lnTo>
                  <a:lnTo>
                    <a:pt x="4759" y="11751"/>
                  </a:lnTo>
                  <a:lnTo>
                    <a:pt x="4726" y="11729"/>
                  </a:lnTo>
                  <a:lnTo>
                    <a:pt x="4694" y="11707"/>
                  </a:lnTo>
                  <a:lnTo>
                    <a:pt x="4678" y="11697"/>
                  </a:lnTo>
                  <a:lnTo>
                    <a:pt x="4661" y="11687"/>
                  </a:lnTo>
                  <a:lnTo>
                    <a:pt x="4643" y="11677"/>
                  </a:lnTo>
                  <a:lnTo>
                    <a:pt x="4625" y="11669"/>
                  </a:lnTo>
                  <a:lnTo>
                    <a:pt x="1577" y="10451"/>
                  </a:lnTo>
                  <a:close/>
                  <a:moveTo>
                    <a:pt x="15865" y="80"/>
                  </a:moveTo>
                  <a:lnTo>
                    <a:pt x="15850" y="70"/>
                  </a:lnTo>
                  <a:lnTo>
                    <a:pt x="15833" y="61"/>
                  </a:lnTo>
                  <a:lnTo>
                    <a:pt x="15817" y="53"/>
                  </a:lnTo>
                  <a:lnTo>
                    <a:pt x="15800" y="45"/>
                  </a:lnTo>
                  <a:lnTo>
                    <a:pt x="15784" y="38"/>
                  </a:lnTo>
                  <a:lnTo>
                    <a:pt x="15767" y="31"/>
                  </a:lnTo>
                  <a:lnTo>
                    <a:pt x="15750" y="25"/>
                  </a:lnTo>
                  <a:lnTo>
                    <a:pt x="15733" y="20"/>
                  </a:lnTo>
                  <a:lnTo>
                    <a:pt x="15716" y="15"/>
                  </a:lnTo>
                  <a:lnTo>
                    <a:pt x="15698" y="11"/>
                  </a:lnTo>
                  <a:lnTo>
                    <a:pt x="15681" y="8"/>
                  </a:lnTo>
                  <a:lnTo>
                    <a:pt x="15662" y="5"/>
                  </a:lnTo>
                  <a:lnTo>
                    <a:pt x="15645" y="3"/>
                  </a:lnTo>
                  <a:lnTo>
                    <a:pt x="15627" y="1"/>
                  </a:lnTo>
                  <a:lnTo>
                    <a:pt x="15609" y="0"/>
                  </a:lnTo>
                  <a:lnTo>
                    <a:pt x="15592" y="0"/>
                  </a:lnTo>
                  <a:lnTo>
                    <a:pt x="15574" y="0"/>
                  </a:lnTo>
                  <a:lnTo>
                    <a:pt x="15556" y="1"/>
                  </a:lnTo>
                  <a:lnTo>
                    <a:pt x="15537" y="3"/>
                  </a:lnTo>
                  <a:lnTo>
                    <a:pt x="15520" y="5"/>
                  </a:lnTo>
                  <a:lnTo>
                    <a:pt x="15501" y="8"/>
                  </a:lnTo>
                  <a:lnTo>
                    <a:pt x="15483" y="12"/>
                  </a:lnTo>
                  <a:lnTo>
                    <a:pt x="15465" y="16"/>
                  </a:lnTo>
                  <a:lnTo>
                    <a:pt x="15448" y="21"/>
                  </a:lnTo>
                  <a:lnTo>
                    <a:pt x="15430" y="26"/>
                  </a:lnTo>
                  <a:lnTo>
                    <a:pt x="15413" y="32"/>
                  </a:lnTo>
                  <a:lnTo>
                    <a:pt x="15396" y="39"/>
                  </a:lnTo>
                  <a:lnTo>
                    <a:pt x="15379" y="47"/>
                  </a:lnTo>
                  <a:lnTo>
                    <a:pt x="15362" y="55"/>
                  </a:lnTo>
                  <a:lnTo>
                    <a:pt x="15346" y="64"/>
                  </a:lnTo>
                  <a:lnTo>
                    <a:pt x="15329" y="74"/>
                  </a:lnTo>
                  <a:lnTo>
                    <a:pt x="15313" y="84"/>
                  </a:lnTo>
                  <a:lnTo>
                    <a:pt x="224" y="10144"/>
                  </a:lnTo>
                  <a:lnTo>
                    <a:pt x="210" y="10154"/>
                  </a:lnTo>
                  <a:lnTo>
                    <a:pt x="196" y="10164"/>
                  </a:lnTo>
                  <a:lnTo>
                    <a:pt x="182" y="10175"/>
                  </a:lnTo>
                  <a:lnTo>
                    <a:pt x="169" y="10186"/>
                  </a:lnTo>
                  <a:lnTo>
                    <a:pt x="157" y="10197"/>
                  </a:lnTo>
                  <a:lnTo>
                    <a:pt x="145" y="10209"/>
                  </a:lnTo>
                  <a:lnTo>
                    <a:pt x="133" y="10222"/>
                  </a:lnTo>
                  <a:lnTo>
                    <a:pt x="122" y="10234"/>
                  </a:lnTo>
                  <a:lnTo>
                    <a:pt x="111" y="10247"/>
                  </a:lnTo>
                  <a:lnTo>
                    <a:pt x="100" y="10262"/>
                  </a:lnTo>
                  <a:lnTo>
                    <a:pt x="91" y="10275"/>
                  </a:lnTo>
                  <a:lnTo>
                    <a:pt x="80" y="10289"/>
                  </a:lnTo>
                  <a:lnTo>
                    <a:pt x="71" y="10304"/>
                  </a:lnTo>
                  <a:lnTo>
                    <a:pt x="63" y="10318"/>
                  </a:lnTo>
                  <a:lnTo>
                    <a:pt x="55" y="10333"/>
                  </a:lnTo>
                  <a:lnTo>
                    <a:pt x="48" y="10348"/>
                  </a:lnTo>
                  <a:lnTo>
                    <a:pt x="41" y="10363"/>
                  </a:lnTo>
                  <a:lnTo>
                    <a:pt x="34" y="10379"/>
                  </a:lnTo>
                  <a:lnTo>
                    <a:pt x="29" y="10395"/>
                  </a:lnTo>
                  <a:lnTo>
                    <a:pt x="23" y="10411"/>
                  </a:lnTo>
                  <a:lnTo>
                    <a:pt x="18" y="10428"/>
                  </a:lnTo>
                  <a:lnTo>
                    <a:pt x="14" y="10444"/>
                  </a:lnTo>
                  <a:lnTo>
                    <a:pt x="10" y="10460"/>
                  </a:lnTo>
                  <a:lnTo>
                    <a:pt x="7" y="10477"/>
                  </a:lnTo>
                  <a:lnTo>
                    <a:pt x="5" y="10494"/>
                  </a:lnTo>
                  <a:lnTo>
                    <a:pt x="3" y="10511"/>
                  </a:lnTo>
                  <a:lnTo>
                    <a:pt x="1" y="10528"/>
                  </a:lnTo>
                  <a:lnTo>
                    <a:pt x="0" y="10545"/>
                  </a:lnTo>
                  <a:lnTo>
                    <a:pt x="0" y="10562"/>
                  </a:lnTo>
                  <a:lnTo>
                    <a:pt x="0" y="10579"/>
                  </a:lnTo>
                  <a:lnTo>
                    <a:pt x="1" y="10597"/>
                  </a:lnTo>
                  <a:lnTo>
                    <a:pt x="3" y="10614"/>
                  </a:lnTo>
                  <a:lnTo>
                    <a:pt x="5" y="10632"/>
                  </a:lnTo>
                  <a:lnTo>
                    <a:pt x="8" y="10649"/>
                  </a:lnTo>
                  <a:lnTo>
                    <a:pt x="11" y="10666"/>
                  </a:lnTo>
                  <a:lnTo>
                    <a:pt x="15" y="10682"/>
                  </a:lnTo>
                  <a:lnTo>
                    <a:pt x="19" y="10699"/>
                  </a:lnTo>
                  <a:lnTo>
                    <a:pt x="24" y="10715"/>
                  </a:lnTo>
                  <a:lnTo>
                    <a:pt x="29" y="10731"/>
                  </a:lnTo>
                  <a:lnTo>
                    <a:pt x="35" y="10747"/>
                  </a:lnTo>
                  <a:lnTo>
                    <a:pt x="42" y="10764"/>
                  </a:lnTo>
                  <a:lnTo>
                    <a:pt x="49" y="10779"/>
                  </a:lnTo>
                  <a:lnTo>
                    <a:pt x="56" y="10794"/>
                  </a:lnTo>
                  <a:lnTo>
                    <a:pt x="64" y="10809"/>
                  </a:lnTo>
                  <a:lnTo>
                    <a:pt x="73" y="10824"/>
                  </a:lnTo>
                  <a:lnTo>
                    <a:pt x="82" y="10838"/>
                  </a:lnTo>
                  <a:lnTo>
                    <a:pt x="92" y="10852"/>
                  </a:lnTo>
                  <a:lnTo>
                    <a:pt x="102" y="10865"/>
                  </a:lnTo>
                  <a:lnTo>
                    <a:pt x="112" y="10878"/>
                  </a:lnTo>
                  <a:lnTo>
                    <a:pt x="123" y="10891"/>
                  </a:lnTo>
                  <a:lnTo>
                    <a:pt x="134" y="10904"/>
                  </a:lnTo>
                  <a:lnTo>
                    <a:pt x="146" y="10916"/>
                  </a:lnTo>
                  <a:lnTo>
                    <a:pt x="158" y="10929"/>
                  </a:lnTo>
                  <a:lnTo>
                    <a:pt x="171" y="10940"/>
                  </a:lnTo>
                  <a:lnTo>
                    <a:pt x="183" y="10951"/>
                  </a:lnTo>
                  <a:lnTo>
                    <a:pt x="197" y="10961"/>
                  </a:lnTo>
                  <a:lnTo>
                    <a:pt x="210" y="10972"/>
                  </a:lnTo>
                  <a:lnTo>
                    <a:pt x="224" y="10981"/>
                  </a:lnTo>
                  <a:lnTo>
                    <a:pt x="239" y="10990"/>
                  </a:lnTo>
                  <a:lnTo>
                    <a:pt x="253" y="10999"/>
                  </a:lnTo>
                  <a:lnTo>
                    <a:pt x="269" y="11007"/>
                  </a:lnTo>
                  <a:lnTo>
                    <a:pt x="285" y="11015"/>
                  </a:lnTo>
                  <a:lnTo>
                    <a:pt x="300" y="11022"/>
                  </a:lnTo>
                  <a:lnTo>
                    <a:pt x="316" y="11029"/>
                  </a:lnTo>
                  <a:lnTo>
                    <a:pt x="4251" y="12603"/>
                  </a:lnTo>
                  <a:lnTo>
                    <a:pt x="6102" y="15842"/>
                  </a:lnTo>
                  <a:lnTo>
                    <a:pt x="6110" y="15856"/>
                  </a:lnTo>
                  <a:lnTo>
                    <a:pt x="6119" y="15870"/>
                  </a:lnTo>
                  <a:lnTo>
                    <a:pt x="6128" y="15884"/>
                  </a:lnTo>
                  <a:lnTo>
                    <a:pt x="6138" y="15897"/>
                  </a:lnTo>
                  <a:lnTo>
                    <a:pt x="6148" y="15910"/>
                  </a:lnTo>
                  <a:lnTo>
                    <a:pt x="6159" y="15922"/>
                  </a:lnTo>
                  <a:lnTo>
                    <a:pt x="6170" y="15934"/>
                  </a:lnTo>
                  <a:lnTo>
                    <a:pt x="6181" y="15946"/>
                  </a:lnTo>
                  <a:lnTo>
                    <a:pt x="6194" y="15957"/>
                  </a:lnTo>
                  <a:lnTo>
                    <a:pt x="6206" y="15968"/>
                  </a:lnTo>
                  <a:lnTo>
                    <a:pt x="6218" y="15979"/>
                  </a:lnTo>
                  <a:lnTo>
                    <a:pt x="6230" y="15989"/>
                  </a:lnTo>
                  <a:lnTo>
                    <a:pt x="6243" y="15999"/>
                  </a:lnTo>
                  <a:lnTo>
                    <a:pt x="6257" y="16008"/>
                  </a:lnTo>
                  <a:lnTo>
                    <a:pt x="6270" y="16018"/>
                  </a:lnTo>
                  <a:lnTo>
                    <a:pt x="6284" y="16026"/>
                  </a:lnTo>
                  <a:lnTo>
                    <a:pt x="6298" y="16034"/>
                  </a:lnTo>
                  <a:lnTo>
                    <a:pt x="6312" y="16041"/>
                  </a:lnTo>
                  <a:lnTo>
                    <a:pt x="6326" y="16048"/>
                  </a:lnTo>
                  <a:lnTo>
                    <a:pt x="6341" y="16055"/>
                  </a:lnTo>
                  <a:lnTo>
                    <a:pt x="6357" y="16061"/>
                  </a:lnTo>
                  <a:lnTo>
                    <a:pt x="6372" y="16067"/>
                  </a:lnTo>
                  <a:lnTo>
                    <a:pt x="6388" y="16072"/>
                  </a:lnTo>
                  <a:lnTo>
                    <a:pt x="6403" y="16076"/>
                  </a:lnTo>
                  <a:lnTo>
                    <a:pt x="6419" y="16081"/>
                  </a:lnTo>
                  <a:lnTo>
                    <a:pt x="6435" y="16084"/>
                  </a:lnTo>
                  <a:lnTo>
                    <a:pt x="6451" y="16087"/>
                  </a:lnTo>
                  <a:lnTo>
                    <a:pt x="6467" y="16090"/>
                  </a:lnTo>
                  <a:lnTo>
                    <a:pt x="6483" y="16092"/>
                  </a:lnTo>
                  <a:lnTo>
                    <a:pt x="6499" y="16093"/>
                  </a:lnTo>
                  <a:lnTo>
                    <a:pt x="6516" y="16094"/>
                  </a:lnTo>
                  <a:lnTo>
                    <a:pt x="6533" y="16095"/>
                  </a:lnTo>
                  <a:lnTo>
                    <a:pt x="6539" y="16095"/>
                  </a:lnTo>
                  <a:lnTo>
                    <a:pt x="6555" y="16095"/>
                  </a:lnTo>
                  <a:lnTo>
                    <a:pt x="6572" y="16094"/>
                  </a:lnTo>
                  <a:lnTo>
                    <a:pt x="6588" y="16093"/>
                  </a:lnTo>
                  <a:lnTo>
                    <a:pt x="6604" y="16091"/>
                  </a:lnTo>
                  <a:lnTo>
                    <a:pt x="6620" y="16088"/>
                  </a:lnTo>
                  <a:lnTo>
                    <a:pt x="6636" y="16085"/>
                  </a:lnTo>
                  <a:lnTo>
                    <a:pt x="6652" y="16082"/>
                  </a:lnTo>
                  <a:lnTo>
                    <a:pt x="6667" y="16078"/>
                  </a:lnTo>
                  <a:lnTo>
                    <a:pt x="6683" y="16074"/>
                  </a:lnTo>
                  <a:lnTo>
                    <a:pt x="6699" y="16069"/>
                  </a:lnTo>
                  <a:lnTo>
                    <a:pt x="6714" y="16063"/>
                  </a:lnTo>
                  <a:lnTo>
                    <a:pt x="6729" y="16058"/>
                  </a:lnTo>
                  <a:lnTo>
                    <a:pt x="6743" y="16051"/>
                  </a:lnTo>
                  <a:lnTo>
                    <a:pt x="6758" y="16045"/>
                  </a:lnTo>
                  <a:lnTo>
                    <a:pt x="6772" y="16037"/>
                  </a:lnTo>
                  <a:lnTo>
                    <a:pt x="6786" y="16030"/>
                  </a:lnTo>
                  <a:lnTo>
                    <a:pt x="6800" y="16022"/>
                  </a:lnTo>
                  <a:lnTo>
                    <a:pt x="6813" y="16013"/>
                  </a:lnTo>
                  <a:lnTo>
                    <a:pt x="6827" y="16003"/>
                  </a:lnTo>
                  <a:lnTo>
                    <a:pt x="6840" y="15994"/>
                  </a:lnTo>
                  <a:lnTo>
                    <a:pt x="6852" y="15984"/>
                  </a:lnTo>
                  <a:lnTo>
                    <a:pt x="6866" y="15974"/>
                  </a:lnTo>
                  <a:lnTo>
                    <a:pt x="6878" y="15963"/>
                  </a:lnTo>
                  <a:lnTo>
                    <a:pt x="6889" y="15952"/>
                  </a:lnTo>
                  <a:lnTo>
                    <a:pt x="6901" y="15941"/>
                  </a:lnTo>
                  <a:lnTo>
                    <a:pt x="6912" y="15929"/>
                  </a:lnTo>
                  <a:lnTo>
                    <a:pt x="6922" y="15917"/>
                  </a:lnTo>
                  <a:lnTo>
                    <a:pt x="6933" y="15904"/>
                  </a:lnTo>
                  <a:lnTo>
                    <a:pt x="6943" y="15891"/>
                  </a:lnTo>
                  <a:lnTo>
                    <a:pt x="6952" y="15878"/>
                  </a:lnTo>
                  <a:lnTo>
                    <a:pt x="6961" y="15864"/>
                  </a:lnTo>
                  <a:lnTo>
                    <a:pt x="6970" y="15851"/>
                  </a:lnTo>
                  <a:lnTo>
                    <a:pt x="8014" y="14108"/>
                  </a:lnTo>
                  <a:lnTo>
                    <a:pt x="12890" y="16059"/>
                  </a:lnTo>
                  <a:lnTo>
                    <a:pt x="12913" y="16067"/>
                  </a:lnTo>
                  <a:lnTo>
                    <a:pt x="12936" y="16074"/>
                  </a:lnTo>
                  <a:lnTo>
                    <a:pt x="12958" y="16081"/>
                  </a:lnTo>
                  <a:lnTo>
                    <a:pt x="12983" y="16086"/>
                  </a:lnTo>
                  <a:lnTo>
                    <a:pt x="13006" y="16090"/>
                  </a:lnTo>
                  <a:lnTo>
                    <a:pt x="13030" y="16093"/>
                  </a:lnTo>
                  <a:lnTo>
                    <a:pt x="13053" y="16094"/>
                  </a:lnTo>
                  <a:lnTo>
                    <a:pt x="13077" y="16095"/>
                  </a:lnTo>
                  <a:lnTo>
                    <a:pt x="13093" y="16095"/>
                  </a:lnTo>
                  <a:lnTo>
                    <a:pt x="13109" y="16094"/>
                  </a:lnTo>
                  <a:lnTo>
                    <a:pt x="13124" y="16093"/>
                  </a:lnTo>
                  <a:lnTo>
                    <a:pt x="13141" y="16091"/>
                  </a:lnTo>
                  <a:lnTo>
                    <a:pt x="13157" y="16089"/>
                  </a:lnTo>
                  <a:lnTo>
                    <a:pt x="13173" y="16086"/>
                  </a:lnTo>
                  <a:lnTo>
                    <a:pt x="13188" y="16083"/>
                  </a:lnTo>
                  <a:lnTo>
                    <a:pt x="13204" y="16079"/>
                  </a:lnTo>
                  <a:lnTo>
                    <a:pt x="13219" y="16075"/>
                  </a:lnTo>
                  <a:lnTo>
                    <a:pt x="13234" y="16070"/>
                  </a:lnTo>
                  <a:lnTo>
                    <a:pt x="13250" y="16064"/>
                  </a:lnTo>
                  <a:lnTo>
                    <a:pt x="13265" y="16059"/>
                  </a:lnTo>
                  <a:lnTo>
                    <a:pt x="13279" y="16052"/>
                  </a:lnTo>
                  <a:lnTo>
                    <a:pt x="13294" y="16046"/>
                  </a:lnTo>
                  <a:lnTo>
                    <a:pt x="13309" y="16038"/>
                  </a:lnTo>
                  <a:lnTo>
                    <a:pt x="13324" y="16031"/>
                  </a:lnTo>
                  <a:lnTo>
                    <a:pt x="13348" y="16016"/>
                  </a:lnTo>
                  <a:lnTo>
                    <a:pt x="13371" y="15999"/>
                  </a:lnTo>
                  <a:lnTo>
                    <a:pt x="13394" y="15982"/>
                  </a:lnTo>
                  <a:lnTo>
                    <a:pt x="13415" y="15964"/>
                  </a:lnTo>
                  <a:lnTo>
                    <a:pt x="13435" y="15945"/>
                  </a:lnTo>
                  <a:lnTo>
                    <a:pt x="13454" y="15924"/>
                  </a:lnTo>
                  <a:lnTo>
                    <a:pt x="13473" y="15903"/>
                  </a:lnTo>
                  <a:lnTo>
                    <a:pt x="13489" y="15881"/>
                  </a:lnTo>
                  <a:lnTo>
                    <a:pt x="13504" y="15858"/>
                  </a:lnTo>
                  <a:lnTo>
                    <a:pt x="13518" y="15833"/>
                  </a:lnTo>
                  <a:lnTo>
                    <a:pt x="13531" y="15808"/>
                  </a:lnTo>
                  <a:lnTo>
                    <a:pt x="13542" y="15783"/>
                  </a:lnTo>
                  <a:lnTo>
                    <a:pt x="13552" y="15757"/>
                  </a:lnTo>
                  <a:lnTo>
                    <a:pt x="13561" y="15730"/>
                  </a:lnTo>
                  <a:lnTo>
                    <a:pt x="13568" y="15703"/>
                  </a:lnTo>
                  <a:lnTo>
                    <a:pt x="13573" y="15675"/>
                  </a:lnTo>
                  <a:lnTo>
                    <a:pt x="16088" y="585"/>
                  </a:lnTo>
                  <a:lnTo>
                    <a:pt x="16091" y="567"/>
                  </a:lnTo>
                  <a:lnTo>
                    <a:pt x="16093" y="548"/>
                  </a:lnTo>
                  <a:lnTo>
                    <a:pt x="16094" y="530"/>
                  </a:lnTo>
                  <a:lnTo>
                    <a:pt x="16095" y="512"/>
                  </a:lnTo>
                  <a:lnTo>
                    <a:pt x="16095" y="493"/>
                  </a:lnTo>
                  <a:lnTo>
                    <a:pt x="16094" y="475"/>
                  </a:lnTo>
                  <a:lnTo>
                    <a:pt x="16093" y="457"/>
                  </a:lnTo>
                  <a:lnTo>
                    <a:pt x="16091" y="439"/>
                  </a:lnTo>
                  <a:lnTo>
                    <a:pt x="16088" y="420"/>
                  </a:lnTo>
                  <a:lnTo>
                    <a:pt x="16085" y="402"/>
                  </a:lnTo>
                  <a:lnTo>
                    <a:pt x="16081" y="385"/>
                  </a:lnTo>
                  <a:lnTo>
                    <a:pt x="16076" y="367"/>
                  </a:lnTo>
                  <a:lnTo>
                    <a:pt x="16071" y="350"/>
                  </a:lnTo>
                  <a:lnTo>
                    <a:pt x="16066" y="333"/>
                  </a:lnTo>
                  <a:lnTo>
                    <a:pt x="16059" y="317"/>
                  </a:lnTo>
                  <a:lnTo>
                    <a:pt x="16052" y="300"/>
                  </a:lnTo>
                  <a:lnTo>
                    <a:pt x="16045" y="284"/>
                  </a:lnTo>
                  <a:lnTo>
                    <a:pt x="16037" y="268"/>
                  </a:lnTo>
                  <a:lnTo>
                    <a:pt x="16028" y="251"/>
                  </a:lnTo>
                  <a:lnTo>
                    <a:pt x="16019" y="236"/>
                  </a:lnTo>
                  <a:lnTo>
                    <a:pt x="16008" y="221"/>
                  </a:lnTo>
                  <a:lnTo>
                    <a:pt x="15997" y="206"/>
                  </a:lnTo>
                  <a:lnTo>
                    <a:pt x="15987" y="192"/>
                  </a:lnTo>
                  <a:lnTo>
                    <a:pt x="15975" y="178"/>
                  </a:lnTo>
                  <a:lnTo>
                    <a:pt x="15963" y="164"/>
                  </a:lnTo>
                  <a:lnTo>
                    <a:pt x="15951" y="151"/>
                  </a:lnTo>
                  <a:lnTo>
                    <a:pt x="15938" y="138"/>
                  </a:lnTo>
                  <a:lnTo>
                    <a:pt x="15924" y="126"/>
                  </a:lnTo>
                  <a:lnTo>
                    <a:pt x="15910" y="114"/>
                  </a:lnTo>
                  <a:lnTo>
                    <a:pt x="15896" y="102"/>
                  </a:lnTo>
                  <a:lnTo>
                    <a:pt x="15881" y="92"/>
                  </a:lnTo>
                  <a:lnTo>
                    <a:pt x="15865" y="80"/>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5" name="Freeform 19">
            <a:extLst>
              <a:ext uri="{FF2B5EF4-FFF2-40B4-BE49-F238E27FC236}">
                <a16:creationId xmlns:a16="http://schemas.microsoft.com/office/drawing/2014/main" id="{6C909AD7-6726-4172-9343-9BC8399264AE}"/>
              </a:ext>
            </a:extLst>
          </p:cNvPr>
          <p:cNvSpPr>
            <a:spLocks/>
          </p:cNvSpPr>
          <p:nvPr/>
        </p:nvSpPr>
        <p:spPr bwMode="auto">
          <a:xfrm>
            <a:off x="788556" y="847363"/>
            <a:ext cx="421354" cy="421354"/>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7030A0"/>
          </a:solidFill>
          <a:ln>
            <a:noFill/>
          </a:ln>
          <a:extLst/>
        </p:spPr>
        <p:txBody>
          <a:bodyPr vert="horz" wrap="square" lIns="91423" tIns="45711" rIns="91423" bIns="45711" numCol="1" anchor="t" anchorCtr="0" compatLnSpc="1">
            <a:prstTxWarp prst="textNoShape">
              <a:avLst/>
            </a:prstTxWarp>
          </a:bodyPr>
          <a:lstStyle/>
          <a:p>
            <a:pPr>
              <a:lnSpc>
                <a:spcPct val="130000"/>
              </a:lnSpc>
            </a:pPr>
            <a:endParaRPr lang="zh-CN" altLang="en-US"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extLst>
      <p:ext uri="{BB962C8B-B14F-4D97-AF65-F5344CB8AC3E}">
        <p14:creationId xmlns:p14="http://schemas.microsoft.com/office/powerpoint/2010/main" val="305896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22" presetClass="entr" presetSubtype="2"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par>
                                <p:cTn id="24" presetID="53"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right)">
                                      <p:cBhvr>
                                        <p:cTn id="43" dur="500"/>
                                        <p:tgtEl>
                                          <p:spTgt spid="62"/>
                                        </p:tgtEl>
                                      </p:cBhvr>
                                    </p:animEffect>
                                  </p:childTnLst>
                                </p:cTn>
                              </p:par>
                              <p:par>
                                <p:cTn id="44" presetID="53" presetClass="entr" presetSubtype="16"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22" presetClass="entr" presetSubtype="2"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right)">
                                      <p:cBhvr>
                                        <p:cTn id="63" dur="500"/>
                                        <p:tgtEl>
                                          <p:spTgt spid="67"/>
                                        </p:tgtEl>
                                      </p:cBhvr>
                                    </p:animEffect>
                                  </p:childTnLst>
                                </p:cTn>
                              </p:par>
                              <p:par>
                                <p:cTn id="64" presetID="53" presetClass="entr" presetSubtype="16"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 calcmode="lin" valueType="num">
                                      <p:cBhvr>
                                        <p:cTn id="66" dur="500" fill="hold"/>
                                        <p:tgtEl>
                                          <p:spTgt spid="73"/>
                                        </p:tgtEl>
                                        <p:attrNameLst>
                                          <p:attrName>ppt_w</p:attrName>
                                        </p:attrNameLst>
                                      </p:cBhvr>
                                      <p:tavLst>
                                        <p:tav tm="0">
                                          <p:val>
                                            <p:fltVal val="0"/>
                                          </p:val>
                                        </p:tav>
                                        <p:tav tm="100000">
                                          <p:val>
                                            <p:strVal val="#ppt_w"/>
                                          </p:val>
                                        </p:tav>
                                      </p:tavLst>
                                    </p:anim>
                                    <p:anim calcmode="lin" valueType="num">
                                      <p:cBhvr>
                                        <p:cTn id="67" dur="500" fill="hold"/>
                                        <p:tgtEl>
                                          <p:spTgt spid="73"/>
                                        </p:tgtEl>
                                        <p:attrNameLst>
                                          <p:attrName>ppt_h</p:attrName>
                                        </p:attrNameLst>
                                      </p:cBhvr>
                                      <p:tavLst>
                                        <p:tav tm="0">
                                          <p:val>
                                            <p:fltVal val="0"/>
                                          </p:val>
                                        </p:tav>
                                        <p:tav tm="100000">
                                          <p:val>
                                            <p:strVal val="#ppt_h"/>
                                          </p:val>
                                        </p:tav>
                                      </p:tavLst>
                                    </p:anim>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childTnLst>
                          </p:cTn>
                        </p:par>
                        <p:par>
                          <p:cTn id="72" fill="hold">
                            <p:stCondLst>
                              <p:cond delay="2500"/>
                            </p:stCondLst>
                            <p:childTnLst>
                              <p:par>
                                <p:cTn id="73" presetID="53" presetClass="entr" presetSubtype="16"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p:cTn id="75" dur="500" fill="hold"/>
                                        <p:tgtEl>
                                          <p:spTgt spid="35"/>
                                        </p:tgtEl>
                                        <p:attrNameLst>
                                          <p:attrName>ppt_w</p:attrName>
                                        </p:attrNameLst>
                                      </p:cBhvr>
                                      <p:tavLst>
                                        <p:tav tm="0">
                                          <p:val>
                                            <p:fltVal val="0"/>
                                          </p:val>
                                        </p:tav>
                                        <p:tav tm="100000">
                                          <p:val>
                                            <p:strVal val="#ppt_w"/>
                                          </p:val>
                                        </p:tav>
                                      </p:tavLst>
                                    </p:anim>
                                    <p:anim calcmode="lin" valueType="num">
                                      <p:cBhvr>
                                        <p:cTn id="76" dur="500" fill="hold"/>
                                        <p:tgtEl>
                                          <p:spTgt spid="35"/>
                                        </p:tgtEl>
                                        <p:attrNameLst>
                                          <p:attrName>ppt_h</p:attrName>
                                        </p:attrNameLst>
                                      </p:cBhvr>
                                      <p:tavLst>
                                        <p:tav tm="0">
                                          <p:val>
                                            <p:fltVal val="0"/>
                                          </p:val>
                                        </p:tav>
                                        <p:tav tm="100000">
                                          <p:val>
                                            <p:strVal val="#ppt_h"/>
                                          </p:val>
                                        </p:tav>
                                      </p:tavLst>
                                    </p:anim>
                                    <p:animEffect transition="in" filter="fade">
                                      <p:cBhvr>
                                        <p:cTn id="77" dur="500"/>
                                        <p:tgtEl>
                                          <p:spTgt spid="3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22" presetClass="entr" presetSubtype="2"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wipe(right)">
                                      <p:cBhvr>
                                        <p:cTn id="83" dur="500"/>
                                        <p:tgtEl>
                                          <p:spTgt spid="70"/>
                                        </p:tgtEl>
                                      </p:cBhvr>
                                    </p:animEffect>
                                  </p:childTnLst>
                                </p:cTn>
                              </p:par>
                              <p:par>
                                <p:cTn id="84" presetID="53" presetClass="entr" presetSubtype="16" fill="hold" nodeType="withEffect">
                                  <p:stCondLst>
                                    <p:cond delay="0"/>
                                  </p:stCondLst>
                                  <p:childTnLst>
                                    <p:set>
                                      <p:cBhvr>
                                        <p:cTn id="85" dur="1" fill="hold">
                                          <p:stCondLst>
                                            <p:cond delay="0"/>
                                          </p:stCondLst>
                                        </p:cTn>
                                        <p:tgtEl>
                                          <p:spTgt spid="81"/>
                                        </p:tgtEl>
                                        <p:attrNameLst>
                                          <p:attrName>style.visibility</p:attrName>
                                        </p:attrNameLst>
                                      </p:cBhvr>
                                      <p:to>
                                        <p:strVal val="visible"/>
                                      </p:to>
                                    </p:set>
                                    <p:anim calcmode="lin" valueType="num">
                                      <p:cBhvr>
                                        <p:cTn id="86" dur="500" fill="hold"/>
                                        <p:tgtEl>
                                          <p:spTgt spid="81"/>
                                        </p:tgtEl>
                                        <p:attrNameLst>
                                          <p:attrName>ppt_w</p:attrName>
                                        </p:attrNameLst>
                                      </p:cBhvr>
                                      <p:tavLst>
                                        <p:tav tm="0">
                                          <p:val>
                                            <p:fltVal val="0"/>
                                          </p:val>
                                        </p:tav>
                                        <p:tav tm="100000">
                                          <p:val>
                                            <p:strVal val="#ppt_w"/>
                                          </p:val>
                                        </p:tav>
                                      </p:tavLst>
                                    </p:anim>
                                    <p:anim calcmode="lin" valueType="num">
                                      <p:cBhvr>
                                        <p:cTn id="87" dur="500" fill="hold"/>
                                        <p:tgtEl>
                                          <p:spTgt spid="81"/>
                                        </p:tgtEl>
                                        <p:attrNameLst>
                                          <p:attrName>ppt_h</p:attrName>
                                        </p:attrNameLst>
                                      </p:cBhvr>
                                      <p:tavLst>
                                        <p:tav tm="0">
                                          <p:val>
                                            <p:fltVal val="0"/>
                                          </p:val>
                                        </p:tav>
                                        <p:tav tm="100000">
                                          <p:val>
                                            <p:strVal val="#ppt_h"/>
                                          </p:val>
                                        </p:tav>
                                      </p:tavLst>
                                    </p:anim>
                                    <p:animEffect transition="in" filter="fade">
                                      <p:cBhvr>
                                        <p:cTn id="88" dur="500"/>
                                        <p:tgtEl>
                                          <p:spTgt spid="81"/>
                                        </p:tgtEl>
                                      </p:cBhvr>
                                    </p:animEffect>
                                  </p:childTnLst>
                                </p:cTn>
                              </p:par>
                              <p:par>
                                <p:cTn id="89" presetID="10"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49" presetClass="entr" presetSubtype="0" decel="10000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 calcmode="lin" valueType="num">
                                      <p:cBhvr>
                                        <p:cTn id="94" dur="500" fill="hold"/>
                                        <p:tgtEl>
                                          <p:spTgt spid="85"/>
                                        </p:tgtEl>
                                        <p:attrNameLst>
                                          <p:attrName>ppt_w</p:attrName>
                                        </p:attrNameLst>
                                      </p:cBhvr>
                                      <p:tavLst>
                                        <p:tav tm="0">
                                          <p:val>
                                            <p:fltVal val="0"/>
                                          </p:val>
                                        </p:tav>
                                        <p:tav tm="100000">
                                          <p:val>
                                            <p:strVal val="#ppt_w"/>
                                          </p:val>
                                        </p:tav>
                                      </p:tavLst>
                                    </p:anim>
                                    <p:anim calcmode="lin" valueType="num">
                                      <p:cBhvr>
                                        <p:cTn id="95" dur="500" fill="hold"/>
                                        <p:tgtEl>
                                          <p:spTgt spid="85"/>
                                        </p:tgtEl>
                                        <p:attrNameLst>
                                          <p:attrName>ppt_h</p:attrName>
                                        </p:attrNameLst>
                                      </p:cBhvr>
                                      <p:tavLst>
                                        <p:tav tm="0">
                                          <p:val>
                                            <p:fltVal val="0"/>
                                          </p:val>
                                        </p:tav>
                                        <p:tav tm="100000">
                                          <p:val>
                                            <p:strVal val="#ppt_h"/>
                                          </p:val>
                                        </p:tav>
                                      </p:tavLst>
                                    </p:anim>
                                    <p:anim calcmode="lin" valueType="num">
                                      <p:cBhvr>
                                        <p:cTn id="96" dur="500" fill="hold"/>
                                        <p:tgtEl>
                                          <p:spTgt spid="85"/>
                                        </p:tgtEl>
                                        <p:attrNameLst>
                                          <p:attrName>style.rotation</p:attrName>
                                        </p:attrNameLst>
                                      </p:cBhvr>
                                      <p:tavLst>
                                        <p:tav tm="0">
                                          <p:val>
                                            <p:fltVal val="360"/>
                                          </p:val>
                                        </p:tav>
                                        <p:tav tm="100000">
                                          <p:val>
                                            <p:fltVal val="0"/>
                                          </p:val>
                                        </p:tav>
                                      </p:tavLst>
                                    </p:anim>
                                    <p:animEffect transition="in" filter="fade">
                                      <p:cBhvr>
                                        <p:cTn id="9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2" grpId="0" animBg="1"/>
      <p:bldP spid="33" grpId="0" animBg="1"/>
      <p:bldP spid="34" grpId="0" animBg="1"/>
      <p:bldP spid="35" grpId="0" animBg="1"/>
      <p:bldP spid="36" grpId="0"/>
      <p:bldP spid="37" grpId="0"/>
      <p:bldP spid="38" grpId="0"/>
      <p:bldP spid="39" grpId="0"/>
      <p:bldP spid="8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sl001"/>
</p:tagLst>
</file>

<file path=ppt/theme/theme1.xml><?xml version="1.0" encoding="utf-8"?>
<a:theme xmlns:a="http://schemas.openxmlformats.org/drawingml/2006/main" name="第一PPT，www.1ppt.com">
  <a:themeElements>
    <a:clrScheme name="自定义 14">
      <a:dk1>
        <a:sysClr val="windowText" lastClr="000000"/>
      </a:dk1>
      <a:lt1>
        <a:sysClr val="window" lastClr="FFFFFF"/>
      </a:lt1>
      <a:dk2>
        <a:srgbClr val="212745"/>
      </a:dk2>
      <a:lt2>
        <a:srgbClr val="B4DCFA"/>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D78C9"/>
      </a:folHlink>
    </a:clrScheme>
    <a:fontScheme name="Temp">
      <a:majorFont>
        <a:latin typeface="SF Orson Casual Heavy"/>
        <a:ea typeface="幼圆"/>
        <a:cs typeface=""/>
      </a:majorFont>
      <a:minorFont>
        <a:latin typeface="SF Orson Casual Heavy"/>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3286</Words>
  <Application>Microsoft Office PowerPoint</Application>
  <PresentationFormat>自定义</PresentationFormat>
  <Paragraphs>375</Paragraphs>
  <Slides>46</Slides>
  <Notes>45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46</vt:i4>
      </vt:variant>
    </vt:vector>
  </HeadingPairs>
  <TitlesOfParts>
    <vt:vector size="62" baseType="lpstr">
      <vt:lpstr>SF Orson Casual Heavy</vt:lpstr>
      <vt:lpstr>方正正中黑简体</vt:lpstr>
      <vt:lpstr>黑体</vt:lpstr>
      <vt:lpstr>时尚中黑简体</vt:lpstr>
      <vt:lpstr>宋体</vt:lpstr>
      <vt:lpstr>微软雅黑</vt:lpstr>
      <vt:lpstr>幼圆</vt:lpstr>
      <vt:lpstr>Arial</vt:lpstr>
      <vt:lpstr>Calibri</vt:lpstr>
      <vt:lpstr>Calibri Light</vt:lpstr>
      <vt:lpstr>Franklin Gothic Book</vt:lpstr>
      <vt:lpstr>Franklin Gothic Medium</vt:lpstr>
      <vt:lpstr>Impact</vt:lpstr>
      <vt:lpstr>Times New Roman</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
  <cp:keywords>www.1ppt.com</cp:keywords>
  <cp:lastModifiedBy/>
  <cp:revision>1</cp:revision>
  <dcterms:created xsi:type="dcterms:W3CDTF">2016-09-27T14:45:35Z</dcterms:created>
  <dcterms:modified xsi:type="dcterms:W3CDTF">2019-01-03T14:36:13Z</dcterms:modified>
</cp:coreProperties>
</file>