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2"/>
  </p:notesMasterIdLst>
  <p:handoutMasterIdLst>
    <p:handoutMasterId r:id="rId73"/>
  </p:handoutMasterIdLst>
  <p:sldIdLst>
    <p:sldId id="324" r:id="rId2"/>
    <p:sldId id="325" r:id="rId3"/>
    <p:sldId id="378" r:id="rId4"/>
    <p:sldId id="379" r:id="rId5"/>
    <p:sldId id="380"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256" r:id="rId22"/>
    <p:sldId id="274" r:id="rId23"/>
    <p:sldId id="280" r:id="rId24"/>
    <p:sldId id="284" r:id="rId25"/>
    <p:sldId id="288" r:id="rId26"/>
    <p:sldId id="286" r:id="rId27"/>
    <p:sldId id="285" r:id="rId28"/>
    <p:sldId id="287" r:id="rId29"/>
    <p:sldId id="258" r:id="rId30"/>
    <p:sldId id="290" r:id="rId31"/>
    <p:sldId id="291" r:id="rId32"/>
    <p:sldId id="292" r:id="rId33"/>
    <p:sldId id="294" r:id="rId34"/>
    <p:sldId id="295" r:id="rId35"/>
    <p:sldId id="297" r:id="rId36"/>
    <p:sldId id="293" r:id="rId37"/>
    <p:sldId id="296" r:id="rId38"/>
    <p:sldId id="298" r:id="rId39"/>
    <p:sldId id="300" r:id="rId40"/>
    <p:sldId id="301" r:id="rId41"/>
    <p:sldId id="302" r:id="rId42"/>
    <p:sldId id="303" r:id="rId43"/>
    <p:sldId id="262" r:id="rId44"/>
    <p:sldId id="304" r:id="rId45"/>
    <p:sldId id="305" r:id="rId46"/>
    <p:sldId id="281" r:id="rId47"/>
    <p:sldId id="306" r:id="rId48"/>
    <p:sldId id="307" r:id="rId49"/>
    <p:sldId id="308" r:id="rId50"/>
    <p:sldId id="309" r:id="rId51"/>
    <p:sldId id="282" r:id="rId52"/>
    <p:sldId id="275" r:id="rId53"/>
    <p:sldId id="276" r:id="rId54"/>
    <p:sldId id="310" r:id="rId55"/>
    <p:sldId id="277" r:id="rId56"/>
    <p:sldId id="311" r:id="rId57"/>
    <p:sldId id="312" r:id="rId58"/>
    <p:sldId id="283" r:id="rId59"/>
    <p:sldId id="279" r:id="rId60"/>
    <p:sldId id="313" r:id="rId61"/>
    <p:sldId id="289" r:id="rId62"/>
    <p:sldId id="314" r:id="rId63"/>
    <p:sldId id="316" r:id="rId64"/>
    <p:sldId id="317" r:id="rId65"/>
    <p:sldId id="318" r:id="rId66"/>
    <p:sldId id="319" r:id="rId67"/>
    <p:sldId id="320" r:id="rId68"/>
    <p:sldId id="321" r:id="rId69"/>
    <p:sldId id="322" r:id="rId70"/>
    <p:sldId id="323" r:id="rId71"/>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guide id="3"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204" autoAdjust="0"/>
    <p:restoredTop sz="75655" autoAdjust="0"/>
  </p:normalViewPr>
  <p:slideViewPr>
    <p:cSldViewPr showGuides="1">
      <p:cViewPr varScale="1">
        <p:scale>
          <a:sx n="74" d="100"/>
          <a:sy n="74" d="100"/>
        </p:scale>
        <p:origin x="1032" y="77"/>
      </p:cViewPr>
      <p:guideLst>
        <p:guide orient="horz" pos="2160"/>
        <p:guide pos="3839"/>
        <p:guide pos="100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2018年11月1日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t>2018年11月1日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t>‹#›</a:t>
            </a:fld>
            <a:endParaRPr lang="zh-CN" alt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3</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12</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13</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14</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15</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16</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17</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18</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19</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20</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4</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2"/>
                </a:solidFill>
                <a:effectLst/>
                <a:latin typeface="微软雅黑" panose="020B0503020204020204" pitchFamily="34" charset="-122"/>
                <a:ea typeface="微软雅黑" panose="020B0503020204020204" pitchFamily="34" charset="-122"/>
                <a:cs typeface="+mn-cs"/>
              </a:rPr>
              <a:t>预处理</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过程是在文本中提取关键词表示文本的过程</a:t>
            </a:r>
            <a:endPar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200" b="1" i="0" kern="1200" dirty="0">
                <a:solidFill>
                  <a:schemeClr val="tx2"/>
                </a:solidFill>
                <a:effectLst/>
                <a:latin typeface="微软雅黑" panose="020B0503020204020204" pitchFamily="34" charset="-122"/>
                <a:ea typeface="微软雅黑" panose="020B0503020204020204" pitchFamily="34" charset="-122"/>
                <a:cs typeface="+mn-cs"/>
              </a:rPr>
              <a:t>文本表示</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的目的是把文本预处理后的转换成计算机可理解的方式，是决定文本分类质量最重要的部分</a:t>
            </a:r>
            <a:endPar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200" b="1" i="0" kern="1200" dirty="0">
                <a:solidFill>
                  <a:schemeClr val="tx2"/>
                </a:solidFill>
                <a:effectLst/>
                <a:latin typeface="微软雅黑" panose="020B0503020204020204" pitchFamily="34" charset="-122"/>
                <a:ea typeface="微软雅黑" panose="020B0503020204020204" pitchFamily="34" charset="-122"/>
                <a:cs typeface="+mn-cs"/>
              </a:rPr>
              <a:t>特征选择</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的基本思路是根据某个评价指标独立的对原始特征项（词项）进行评分排序，从中选择得分最高的一些特征项，过滤掉其余的特征项</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22</a:t>
            </a:fld>
            <a:endParaRPr lang="zh-CN" altLang="en-US" dirty="0"/>
          </a:p>
        </p:txBody>
      </p:sp>
    </p:spTree>
    <p:extLst>
      <p:ext uri="{BB962C8B-B14F-4D97-AF65-F5344CB8AC3E}">
        <p14:creationId xmlns:p14="http://schemas.microsoft.com/office/powerpoint/2010/main" val="1443210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降维，选出最有代表性的特征来表征该特征向量</a:t>
            </a: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23</a:t>
            </a:fld>
            <a:endParaRPr lang="zh-CN" altLang="en-US" dirty="0"/>
          </a:p>
        </p:txBody>
      </p:sp>
    </p:spTree>
    <p:extLst>
      <p:ext uri="{BB962C8B-B14F-4D97-AF65-F5344CB8AC3E}">
        <p14:creationId xmlns:p14="http://schemas.microsoft.com/office/powerpoint/2010/main" val="1465503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阈</a:t>
            </a:r>
            <a:r>
              <a:rPr lang="en-US" altLang="zh-CN" dirty="0" err="1">
                <a:latin typeface="微软雅黑" panose="020B0503020204020204" pitchFamily="34" charset="-122"/>
                <a:ea typeface="微软雅黑" panose="020B0503020204020204" pitchFamily="34" charset="-122"/>
              </a:rPr>
              <a:t>yu</a:t>
            </a:r>
            <a:r>
              <a:rPr lang="zh-CN" altLang="en-US" dirty="0">
                <a:latin typeface="微软雅黑" panose="020B0503020204020204" pitchFamily="34" charset="-122"/>
                <a:ea typeface="微软雅黑" panose="020B0503020204020204" pitchFamily="34" charset="-122"/>
              </a:rPr>
              <a:t>值</a:t>
            </a: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24</a:t>
            </a:fld>
            <a:endParaRPr lang="zh-CN" altLang="en-US" dirty="0"/>
          </a:p>
        </p:txBody>
      </p:sp>
    </p:spTree>
    <p:extLst>
      <p:ext uri="{BB962C8B-B14F-4D97-AF65-F5344CB8AC3E}">
        <p14:creationId xmlns:p14="http://schemas.microsoft.com/office/powerpoint/2010/main" val="610302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上面是词频计算公式</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下面是某个词的权值</a:t>
            </a: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25</a:t>
            </a:fld>
            <a:endParaRPr lang="zh-CN" altLang="en-US" dirty="0"/>
          </a:p>
        </p:txBody>
      </p:sp>
    </p:spTree>
    <p:extLst>
      <p:ext uri="{BB962C8B-B14F-4D97-AF65-F5344CB8AC3E}">
        <p14:creationId xmlns:p14="http://schemas.microsoft.com/office/powerpoint/2010/main" val="904384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卡方检验特征选择方法利用了统计学中的思想，通过观测实际值与理论值的偏差来衡量假设的正确与否。假设变量</a:t>
            </a:r>
            <a:r>
              <a:rPr lang="en-US" altLang="zh-CN" dirty="0">
                <a:latin typeface="微软雅黑" panose="020B0503020204020204" pitchFamily="34" charset="-122"/>
                <a:ea typeface="微软雅黑" panose="020B0503020204020204" pitchFamily="34" charset="-122"/>
              </a:rPr>
              <a:t>X1</a:t>
            </a:r>
            <a:r>
              <a:rPr lang="zh-CN" altLang="en-US" dirty="0">
                <a:latin typeface="微软雅黑" panose="020B0503020204020204" pitchFamily="34" charset="-122"/>
                <a:ea typeface="微软雅黑" panose="020B0503020204020204" pitchFamily="34" charset="-122"/>
              </a:rPr>
              <a:t>与变量 </a:t>
            </a:r>
            <a:r>
              <a:rPr lang="en-US" altLang="zh-CN" dirty="0">
                <a:latin typeface="微软雅黑" panose="020B0503020204020204" pitchFamily="34" charset="-122"/>
                <a:ea typeface="微软雅黑" panose="020B0503020204020204" pitchFamily="34" charset="-122"/>
              </a:rPr>
              <a:t>X2 </a:t>
            </a:r>
            <a:r>
              <a:rPr lang="zh-CN" altLang="en-US" dirty="0">
                <a:latin typeface="微软雅黑" panose="020B0503020204020204" pitchFamily="34" charset="-122"/>
                <a:ea typeface="微软雅黑" panose="020B0503020204020204" pitchFamily="34" charset="-122"/>
              </a:rPr>
              <a:t>独立，根据实际观测值与理论值的差异来确定是否独立。如果偏差足够小，可以认为这是样本观测误差，即总体中两个变量不相关，原假设成立。若差值较大，认为超过了样本观测本身会产生的误差的时候，我们就认为变量 </a:t>
            </a:r>
            <a:r>
              <a:rPr lang="en-US" altLang="zh-CN" dirty="0">
                <a:latin typeface="微软雅黑" panose="020B0503020204020204" pitchFamily="34" charset="-122"/>
                <a:ea typeface="微软雅黑" panose="020B0503020204020204" pitchFamily="34" charset="-122"/>
              </a:rPr>
              <a:t>X1 </a:t>
            </a:r>
            <a:r>
              <a:rPr lang="zh-CN" altLang="en-US" dirty="0">
                <a:latin typeface="微软雅黑" panose="020B0503020204020204" pitchFamily="34" charset="-122"/>
                <a:ea typeface="微软雅黑" panose="020B0503020204020204" pitchFamily="34" charset="-122"/>
              </a:rPr>
              <a:t>与变量</a:t>
            </a:r>
            <a:r>
              <a:rPr lang="en-US" altLang="zh-CN" dirty="0">
                <a:latin typeface="微软雅黑" panose="020B0503020204020204" pitchFamily="34" charset="-122"/>
                <a:ea typeface="微软雅黑" panose="020B0503020204020204" pitchFamily="34" charset="-122"/>
              </a:rPr>
              <a:t>X2</a:t>
            </a:r>
            <a:r>
              <a:rPr lang="zh-CN" altLang="en-US" dirty="0">
                <a:latin typeface="微软雅黑" panose="020B0503020204020204" pitchFamily="34" charset="-122"/>
                <a:ea typeface="微软雅黑" panose="020B0503020204020204" pitchFamily="34" charset="-122"/>
              </a:rPr>
              <a:t>不独立，具有相关性，即原假设不成立。</a:t>
            </a: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26</a:t>
            </a:fld>
            <a:endParaRPr lang="zh-CN" altLang="en-US" dirty="0"/>
          </a:p>
        </p:txBody>
      </p:sp>
    </p:spTree>
    <p:extLst>
      <p:ext uri="{BB962C8B-B14F-4D97-AF65-F5344CB8AC3E}">
        <p14:creationId xmlns:p14="http://schemas.microsoft.com/office/powerpoint/2010/main" val="1496923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这里计算的是全局的特征，若要计算某一类别下的特征，式中不加和。</a:t>
            </a: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27</a:t>
            </a:fld>
            <a:endParaRPr lang="zh-CN" altLang="en-US" dirty="0"/>
          </a:p>
        </p:txBody>
      </p:sp>
    </p:spTree>
    <p:extLst>
      <p:ext uri="{BB962C8B-B14F-4D97-AF65-F5344CB8AC3E}">
        <p14:creationId xmlns:p14="http://schemas.microsoft.com/office/powerpoint/2010/main" val="1213526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很显然，这种过于简单的方法无法带来良好的分类效果</a:t>
            </a:r>
            <a:endParaRPr lang="en-US" altLang="zh-CN" dirty="0"/>
          </a:p>
          <a:p>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人为判断的因素，准确度</a:t>
            </a:r>
            <a:endPar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缺点明显</a:t>
            </a:r>
            <a:endPar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endParaRPr>
          </a:p>
          <a:p>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针对金融领域构建的分类系统 扩充到医疗或社会保险</a:t>
            </a:r>
            <a:endPar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28</a:t>
            </a:fld>
            <a:endParaRPr lang="zh-CN" altLang="en-US" dirty="0"/>
          </a:p>
        </p:txBody>
      </p:sp>
    </p:spTree>
    <p:extLst>
      <p:ext uri="{BB962C8B-B14F-4D97-AF65-F5344CB8AC3E}">
        <p14:creationId xmlns:p14="http://schemas.microsoft.com/office/powerpoint/2010/main" val="2183526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29</a:t>
            </a:fld>
            <a:endParaRPr lang="zh-CN" altLang="en-US" dirty="0"/>
          </a:p>
        </p:txBody>
      </p:sp>
    </p:spTree>
    <p:extLst>
      <p:ext uri="{BB962C8B-B14F-4D97-AF65-F5344CB8AC3E}">
        <p14:creationId xmlns:p14="http://schemas.microsoft.com/office/powerpoint/2010/main" val="4286320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Low k o</a:t>
            </a:r>
          </a:p>
          <a:p>
            <a:r>
              <a:rPr lang="zh-CN" altLang="en-US" dirty="0"/>
              <a:t>（１）计算每类文本集的原型向量，计算方法为训练集中所有文本的算数平均．</a:t>
            </a:r>
          </a:p>
          <a:p>
            <a:r>
              <a:rPr lang="zh-CN" altLang="en-US" dirty="0"/>
              <a:t>（２）新文本到来后经过预处理，然后将文本表示为特征向量．</a:t>
            </a:r>
          </a:p>
          <a:p>
            <a:r>
              <a:rPr lang="zh-CN" altLang="en-US" dirty="0"/>
              <a:t>（３）计算新文本特征向量与每个类原型向量的相似度．</a:t>
            </a:r>
          </a:p>
          <a:p>
            <a:r>
              <a:rPr lang="zh-CN" altLang="en-US" dirty="0"/>
              <a:t>（４）比较每个类原型向量与新文本向量的相似度，将文本分到相似度最大的那个类别中．</a:t>
            </a: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30</a:t>
            </a:fld>
            <a:endParaRPr lang="zh-CN" altLang="en-US" dirty="0"/>
          </a:p>
        </p:txBody>
      </p:sp>
    </p:spTree>
    <p:extLst>
      <p:ext uri="{BB962C8B-B14F-4D97-AF65-F5344CB8AC3E}">
        <p14:creationId xmlns:p14="http://schemas.microsoft.com/office/powerpoint/2010/main" val="1567908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31</a:t>
            </a:fld>
            <a:endParaRPr lang="zh-CN" altLang="en-US" dirty="0"/>
          </a:p>
        </p:txBody>
      </p:sp>
    </p:spTree>
    <p:extLst>
      <p:ext uri="{BB962C8B-B14F-4D97-AF65-F5344CB8AC3E}">
        <p14:creationId xmlns:p14="http://schemas.microsoft.com/office/powerpoint/2010/main" val="3903953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5</a:t>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训练样本集中每个数据都存在标签，即我们知道样本集中每一数据与所属分类的对应关系。输入没有标签的新数据后，将新数据的每个特征与样本集中数据对应的特征进行比较，然后算法提取样本集中特征最相似数据（最近邻）的分类标签。一般来说，我们只选择样本数据集中前</a:t>
            </a:r>
            <a:r>
              <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rPr>
              <a:t>k</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个最相似的数据，这就是</a:t>
            </a:r>
            <a:r>
              <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rPr>
              <a:t>k-</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近邻算法中</a:t>
            </a:r>
            <a:r>
              <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rPr>
              <a:t>k</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的出处，通常</a:t>
            </a:r>
            <a:r>
              <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rPr>
              <a:t>k</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是不大于</a:t>
            </a:r>
            <a:r>
              <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rPr>
              <a:t>20</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的整数。最后，选择</a:t>
            </a:r>
            <a:r>
              <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rPr>
              <a:t>k</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个最相似数据中出现次数最多的分类，作为新数据的分类。</a:t>
            </a:r>
            <a:endParaRPr lang="zh-CN" altLang="en-US"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如果待分类样本的 Ｋ 个邻居样本中的大多数样本属于某个类别，则判定待分类样本也属于这个类别</a:t>
            </a: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32</a:t>
            </a:fld>
            <a:endParaRPr lang="zh-CN" altLang="en-US" dirty="0"/>
          </a:p>
        </p:txBody>
      </p:sp>
    </p:spTree>
    <p:extLst>
      <p:ext uri="{BB962C8B-B14F-4D97-AF65-F5344CB8AC3E}">
        <p14:creationId xmlns:p14="http://schemas.microsoft.com/office/powerpoint/2010/main" val="21608517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rPr>
              <a:t>Di</a:t>
            </a:r>
            <a:r>
              <a:rPr lang="zh-CN" altLang="en-US" dirty="0">
                <a:latin typeface="微软雅黑" panose="020B0503020204020204" pitchFamily="34" charset="-122"/>
                <a:ea typeface="微软雅黑" panose="020B0503020204020204" pitchFamily="34" charset="-122"/>
              </a:rPr>
              <a:t>为训练集中某一个文本，ｘｉｊ表示向量ｄｉ中第ｊ维特征值的权重，</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为待分类向量，</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ｊ表示向量ｄ 的第ｊ维特征值的权重</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函数ｙ</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ｄｉ，ｃｊ</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为 类 别 属 性 函 数，</a:t>
            </a:r>
            <a:r>
              <a:rPr lang="en-US" altLang="zh-CN" dirty="0">
                <a:latin typeface="微软雅黑" panose="020B0503020204020204" pitchFamily="34" charset="-122"/>
                <a:ea typeface="微软雅黑" panose="020B0503020204020204" pitchFamily="34" charset="-122"/>
              </a:rPr>
              <a:t>di</a:t>
            </a:r>
            <a:r>
              <a:rPr lang="zh-CN" altLang="en-US" dirty="0">
                <a:latin typeface="微软雅黑" panose="020B0503020204020204" pitchFamily="34" charset="-122"/>
                <a:ea typeface="微软雅黑" panose="020B0503020204020204" pitchFamily="34" charset="-122"/>
              </a:rPr>
              <a:t>属于</a:t>
            </a:r>
            <a:r>
              <a:rPr lang="en-US" altLang="zh-CN" dirty="0" err="1">
                <a:latin typeface="微软雅黑" panose="020B0503020204020204" pitchFamily="34" charset="-122"/>
                <a:ea typeface="微软雅黑" panose="020B0503020204020204" pitchFamily="34" charset="-122"/>
              </a:rPr>
              <a:t>cj</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其值为</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33</a:t>
            </a:fld>
            <a:endParaRPr lang="zh-CN" altLang="en-US" dirty="0"/>
          </a:p>
        </p:txBody>
      </p:sp>
    </p:spTree>
    <p:extLst>
      <p:ext uri="{BB962C8B-B14F-4D97-AF65-F5344CB8AC3E}">
        <p14:creationId xmlns:p14="http://schemas.microsoft.com/office/powerpoint/2010/main" val="3571423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34</a:t>
            </a:fld>
            <a:endParaRPr lang="zh-CN" altLang="en-US" dirty="0"/>
          </a:p>
        </p:txBody>
      </p:sp>
    </p:spTree>
    <p:extLst>
      <p:ext uri="{BB962C8B-B14F-4D97-AF65-F5344CB8AC3E}">
        <p14:creationId xmlns:p14="http://schemas.microsoft.com/office/powerpoint/2010/main" val="1645734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35</a:t>
            </a:fld>
            <a:endParaRPr lang="zh-CN" altLang="en-US" dirty="0"/>
          </a:p>
        </p:txBody>
      </p:sp>
    </p:spTree>
    <p:extLst>
      <p:ext uri="{BB962C8B-B14F-4D97-AF65-F5344CB8AC3E}">
        <p14:creationId xmlns:p14="http://schemas.microsoft.com/office/powerpoint/2010/main" val="41506379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1" kern="1200" dirty="0">
              <a:solidFill>
                <a:schemeClr val="tx2"/>
              </a:solidFill>
              <a:effectLst/>
              <a:latin typeface="微软雅黑" panose="020B0503020204020204" pitchFamily="34" charset="-122"/>
              <a:ea typeface="微软雅黑" panose="020B0503020204020204" pitchFamily="34" charset="-122"/>
              <a:cs typeface="+mn-cs"/>
            </a:endParaRPr>
          </a:p>
          <a:p>
            <a:r>
              <a:rPr lang="en-US" altLang="zh-CN" sz="1200" b="0" i="1" kern="1200" dirty="0">
                <a:solidFill>
                  <a:schemeClr val="tx2"/>
                </a:solidFill>
                <a:effectLst/>
                <a:latin typeface="微软雅黑" panose="020B0503020204020204" pitchFamily="34" charset="-122"/>
                <a:ea typeface="微软雅黑" panose="020B0503020204020204" pitchFamily="34" charset="-122"/>
                <a:cs typeface="+mn-cs"/>
              </a:rPr>
              <a:t>H(C)</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大小是固定的，所以当信息增益越大，那么</a:t>
            </a:r>
            <a:r>
              <a:rPr lang="en-US" altLang="zh-CN" sz="1200" b="0" i="1" kern="1200" dirty="0">
                <a:solidFill>
                  <a:schemeClr val="tx2"/>
                </a:solidFill>
                <a:effectLst/>
                <a:latin typeface="微软雅黑" panose="020B0503020204020204" pitchFamily="34" charset="-122"/>
                <a:ea typeface="微软雅黑" panose="020B0503020204020204" pitchFamily="34" charset="-122"/>
                <a:cs typeface="+mn-cs"/>
              </a:rPr>
              <a:t>H(</a:t>
            </a:r>
            <a:r>
              <a:rPr lang="en-US" altLang="zh-CN" sz="1200" b="0" i="1" kern="1200" dirty="0" err="1">
                <a:solidFill>
                  <a:schemeClr val="tx2"/>
                </a:solidFill>
                <a:effectLst/>
                <a:latin typeface="微软雅黑" panose="020B0503020204020204" pitchFamily="34" charset="-122"/>
                <a:ea typeface="微软雅黑" panose="020B0503020204020204" pitchFamily="34" charset="-122"/>
                <a:cs typeface="+mn-cs"/>
              </a:rPr>
              <a:t>C|T</a:t>
            </a:r>
            <a:r>
              <a:rPr lang="en-US" altLang="zh-CN" sz="1200" b="0" i="1" kern="1200" dirty="0">
                <a:solidFill>
                  <a:schemeClr val="tx2"/>
                </a:solidFill>
                <a:effectLst/>
                <a:latin typeface="微软雅黑" panose="020B0503020204020204" pitchFamily="34" charset="-122"/>
                <a:ea typeface="微软雅黑" panose="020B0503020204020204" pitchFamily="34" charset="-122"/>
                <a:cs typeface="+mn-cs"/>
              </a:rPr>
              <a:t>)</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就越小</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36</a:t>
            </a:fld>
            <a:endParaRPr lang="zh-CN" altLang="en-US" dirty="0"/>
          </a:p>
        </p:txBody>
      </p:sp>
    </p:spTree>
    <p:extLst>
      <p:ext uri="{BB962C8B-B14F-4D97-AF65-F5344CB8AC3E}">
        <p14:creationId xmlns:p14="http://schemas.microsoft.com/office/powerpoint/2010/main" val="1054273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根据先验概率求后验概率，后验概率越大越有可能发生，</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先验概率的估计可用最大似然估计</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37</a:t>
            </a:fld>
            <a:endParaRPr lang="zh-CN" altLang="en-US" dirty="0"/>
          </a:p>
        </p:txBody>
      </p:sp>
    </p:spTree>
    <p:extLst>
      <p:ext uri="{BB962C8B-B14F-4D97-AF65-F5344CB8AC3E}">
        <p14:creationId xmlns:p14="http://schemas.microsoft.com/office/powerpoint/2010/main" val="24122995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38</a:t>
            </a:fld>
            <a:endParaRPr lang="zh-CN" altLang="en-US" dirty="0"/>
          </a:p>
        </p:txBody>
      </p:sp>
    </p:spTree>
    <p:extLst>
      <p:ext uri="{BB962C8B-B14F-4D97-AF65-F5344CB8AC3E}">
        <p14:creationId xmlns:p14="http://schemas.microsoft.com/office/powerpoint/2010/main" val="3750859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39</a:t>
            </a:fld>
            <a:endParaRPr lang="zh-CN" altLang="en-US" dirty="0"/>
          </a:p>
        </p:txBody>
      </p:sp>
    </p:spTree>
    <p:extLst>
      <p:ext uri="{BB962C8B-B14F-4D97-AF65-F5344CB8AC3E}">
        <p14:creationId xmlns:p14="http://schemas.microsoft.com/office/powerpoint/2010/main" val="1214969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40</a:t>
            </a:fld>
            <a:endParaRPr lang="zh-CN" altLang="en-US" dirty="0"/>
          </a:p>
        </p:txBody>
      </p:sp>
    </p:spTree>
    <p:extLst>
      <p:ext uri="{BB962C8B-B14F-4D97-AF65-F5344CB8AC3E}">
        <p14:creationId xmlns:p14="http://schemas.microsoft.com/office/powerpoint/2010/main" val="3847884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41</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6</a:t>
            </a:fld>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42</a:t>
            </a:fld>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43</a:t>
            </a:fld>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阈值  </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计算的属性值以及约束条件</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44</a:t>
            </a:fld>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47</a:t>
            </a:fld>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内部节点的最大</a:t>
            </a:r>
            <a:r>
              <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rPr>
              <a:t>CF</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数</a:t>
            </a:r>
            <a:r>
              <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rPr>
              <a:t>B</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 叶子节点的最大</a:t>
            </a:r>
            <a:r>
              <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rPr>
              <a:t>CF</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数</a:t>
            </a:r>
            <a:r>
              <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rPr>
              <a:t>L</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 叶节点每个</a:t>
            </a:r>
            <a:r>
              <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rPr>
              <a:t>CF</a:t>
            </a:r>
            <a:r>
              <a:rPr lang="zh-CN" altLang="en-US" sz="1200" b="0" i="0" kern="1200" dirty="0">
                <a:solidFill>
                  <a:schemeClr val="tx2"/>
                </a:solidFill>
                <a:effectLst/>
                <a:latin typeface="微软雅黑" panose="020B0503020204020204" pitchFamily="34" charset="-122"/>
                <a:ea typeface="微软雅黑" panose="020B0503020204020204" pitchFamily="34" charset="-122"/>
                <a:cs typeface="+mn-cs"/>
              </a:rPr>
              <a:t>的最大样本半径阈值</a:t>
            </a:r>
            <a:r>
              <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rPr>
              <a:t>T</a:t>
            </a:r>
            <a:endParaRPr lang="zh-CN" altLang="en-US" dirty="0"/>
          </a:p>
        </p:txBody>
      </p:sp>
      <p:sp>
        <p:nvSpPr>
          <p:cNvPr id="4" name="灯片编号占位符 3"/>
          <p:cNvSpPr>
            <a:spLocks noGrp="1"/>
          </p:cNvSpPr>
          <p:nvPr>
            <p:ph type="sldNum" sz="quarter" idx="5"/>
          </p:nvPr>
        </p:nvSpPr>
        <p:spPr/>
        <p:txBody>
          <a:bodyPr/>
          <a:lstStyle/>
          <a:p>
            <a:fld id="{841221E5-7225-48EB-A4EE-420E7BFCF705}" type="slidenum">
              <a:rPr lang="en-US" altLang="zh-CN" noProof="0" smtClean="0"/>
              <a:t>50</a:t>
            </a:fld>
            <a:endParaRPr lang="zh-CN" altLang="en-US" noProof="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54</a:t>
            </a:fld>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l-GR" altLang="zh-CN" sz="1200" b="0" i="0" kern="1200" dirty="0">
                <a:solidFill>
                  <a:schemeClr val="tx2"/>
                </a:solidFill>
                <a:effectLst/>
                <a:latin typeface="微软雅黑" panose="020B0503020204020204" pitchFamily="34" charset="-122"/>
                <a:ea typeface="微软雅黑" panose="020B0503020204020204" pitchFamily="34" charset="-122"/>
                <a:cs typeface="+mn-cs"/>
              </a:rPr>
              <a:t>(</a:t>
            </a:r>
            <a:r>
              <a:rPr lang="el-GR" altLang="zh-CN" sz="1200" b="0" i="0" u="none" strike="noStrike" kern="1200" dirty="0">
                <a:solidFill>
                  <a:schemeClr val="tx2"/>
                </a:solidFill>
                <a:effectLst/>
                <a:latin typeface="微软雅黑" panose="020B0503020204020204" pitchFamily="34" charset="-122"/>
                <a:ea typeface="微软雅黑" panose="020B0503020204020204" pitchFamily="34" charset="-122"/>
                <a:cs typeface="+mn-cs"/>
              </a:rPr>
              <a:t>ϵ</a:t>
            </a:r>
            <a:r>
              <a:rPr lang="el-GR" altLang="zh-CN" sz="1200" b="0" i="0" kern="1200" dirty="0">
                <a:solidFill>
                  <a:schemeClr val="tx2"/>
                </a:solidFill>
                <a:effectLst/>
                <a:latin typeface="微软雅黑" panose="020B0503020204020204" pitchFamily="34" charset="-122"/>
                <a:ea typeface="微软雅黑" panose="020B0503020204020204" pitchFamily="34" charset="-122"/>
                <a:cs typeface="+mn-cs"/>
              </a:rPr>
              <a:t>, </a:t>
            </a:r>
            <a:r>
              <a:rPr lang="en-US" altLang="zh-CN" sz="1200" b="0" i="0" kern="1200" dirty="0" err="1">
                <a:solidFill>
                  <a:schemeClr val="tx2"/>
                </a:solidFill>
                <a:effectLst/>
                <a:latin typeface="微软雅黑" panose="020B0503020204020204" pitchFamily="34" charset="-122"/>
                <a:ea typeface="微软雅黑" panose="020B0503020204020204" pitchFamily="34" charset="-122"/>
                <a:cs typeface="+mn-cs"/>
              </a:rPr>
              <a:t>MinPts</a:t>
            </a:r>
            <a:r>
              <a:rPr lang="en-US" altLang="zh-CN" sz="1200" b="0" i="0" kern="1200" dirty="0">
                <a:solidFill>
                  <a:schemeClr val="tx2"/>
                </a:solidFill>
                <a:effectLst/>
                <a:latin typeface="微软雅黑" panose="020B0503020204020204" pitchFamily="34" charset="-122"/>
                <a:ea typeface="微软雅黑" panose="020B0503020204020204" pitchFamily="34" charset="-122"/>
                <a:cs typeface="+mn-cs"/>
              </a:rPr>
              <a:t>)</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57</a:t>
            </a:fld>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1221E5-7225-48EB-A4EE-420E7BFCF705}" type="slidenum">
              <a:rPr lang="en-US" altLang="zh-CN" noProof="0" smtClean="0"/>
              <a:t>59</a:t>
            </a:fld>
            <a:endParaRPr lang="zh-CN" altLang="en-US" noProof="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63</a:t>
            </a:fld>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64</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7</a:t>
            </a:fld>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65</a:t>
            </a:fld>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66</a:t>
            </a:fld>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67</a:t>
            </a:fld>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68</a:t>
            </a:fld>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69</a:t>
            </a:fld>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70</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8</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9</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10</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t>11</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t>2018年11月1日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hasCustomPrompt="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t>2018年11月1日</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t>2018年11月1日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hasCustomPrompt="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t>2018年11月1日</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t>2018年11月1日</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hasCustomPrompt="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hasCustomPrompt="1"/>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t>2018年11月1日</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hasCustomPrompt="1"/>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hasCustomPrompt="1"/>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hasCustomPrompt="1"/>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t>2018年11月1日</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t>2018年11月1日</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t>2018年11月1日</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hasCustomPrompt="1"/>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t>2018年11月1日</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hasCustomPrompt="1"/>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t>2018年11月1日</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t>2018年11月1日</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7015" indent="-247015" algn="l" defTabSz="914400" rtl="0" eaLnBrk="1" latinLnBrk="0" hangingPunct="1">
        <a:lnSpc>
          <a:spcPct val="90000"/>
        </a:lnSpc>
        <a:spcBef>
          <a:spcPts val="1400"/>
        </a:spcBef>
        <a:buFont typeface="Euphemia" panose="020B05030401020201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775" indent="-247015" algn="l" defTabSz="914400" rtl="0" eaLnBrk="1" latinLnBrk="0" hangingPunct="1">
        <a:lnSpc>
          <a:spcPct val="90000"/>
        </a:lnSpc>
        <a:spcBef>
          <a:spcPts val="600"/>
        </a:spcBef>
        <a:buFont typeface="Euphemia" panose="020B05030401020201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535" indent="-247015" algn="l" defTabSz="914400" rtl="0" eaLnBrk="1" latinLnBrk="0" hangingPunct="1">
        <a:lnSpc>
          <a:spcPct val="90000"/>
        </a:lnSpc>
        <a:spcBef>
          <a:spcPts val="600"/>
        </a:spcBef>
        <a:buFont typeface="Euphemia" panose="020B05030401020201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10055" indent="-247015" algn="l" defTabSz="914400" rtl="0" eaLnBrk="1" latinLnBrk="0" hangingPunct="1">
        <a:lnSpc>
          <a:spcPct val="90000"/>
        </a:lnSpc>
        <a:spcBef>
          <a:spcPts val="600"/>
        </a:spcBef>
        <a:buFont typeface="Euphemia" panose="020B05030401020201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815" indent="-247015" algn="l" defTabSz="914400" rtl="0" eaLnBrk="1" latinLnBrk="0" hangingPunct="1">
        <a:lnSpc>
          <a:spcPct val="90000"/>
        </a:lnSpc>
        <a:spcBef>
          <a:spcPts val="600"/>
        </a:spcBef>
        <a:buFont typeface="Euphemia" panose="020B0503040102020104"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anose="020B0503040102020104"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anose="020B0503040102020104"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anose="020B0503040102020104"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notesSlide" Target="../notesSlides/notesSlide9.xml"/><Relationship Id="rId7" Type="http://schemas.openxmlformats.org/officeDocument/2006/relationships/image" Target="../media/image2.wmf"/><Relationship Id="rId12" Type="http://schemas.openxmlformats.org/officeDocument/2006/relationships/oleObject" Target="../embeddings/oleObject5.bin"/><Relationship Id="rId2" Type="http://schemas.openxmlformats.org/officeDocument/2006/relationships/slideLayout" Target="../slideLayouts/slideLayout7.xml"/><Relationship Id="rId16" Type="http://schemas.openxmlformats.org/officeDocument/2006/relationships/image" Target="../media/image7.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0.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2.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4.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7.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9.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5.wmf"/><Relationship Id="rId3" Type="http://schemas.openxmlformats.org/officeDocument/2006/relationships/notesSlide" Target="../notesSlides/notesSlide17.xml"/><Relationship Id="rId7" Type="http://schemas.openxmlformats.org/officeDocument/2006/relationships/image" Target="../media/image22.wmf"/><Relationship Id="rId12"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24.wmf"/><Relationship Id="rId5" Type="http://schemas.openxmlformats.org/officeDocument/2006/relationships/image" Target="../media/image21.wmf"/><Relationship Id="rId15" Type="http://schemas.openxmlformats.org/officeDocument/2006/relationships/image" Target="../media/image26.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3.wmf"/><Relationship Id="rId14"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1.wmf"/><Relationship Id="rId3" Type="http://schemas.openxmlformats.org/officeDocument/2006/relationships/notesSlide" Target="../notesSlides/notesSlide18.xml"/><Relationship Id="rId7" Type="http://schemas.openxmlformats.org/officeDocument/2006/relationships/image" Target="../media/image28.wmf"/><Relationship Id="rId12"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7.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9.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37.gi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9.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GIF"/><Relationship Id="rId1" Type="http://schemas.openxmlformats.org/officeDocument/2006/relationships/slideLayout" Target="../slideLayouts/slideLayout8.xml"/><Relationship Id="rId4" Type="http://schemas.openxmlformats.org/officeDocument/2006/relationships/image" Target="../media/image5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文本分类与聚类分析</a:t>
            </a:r>
          </a:p>
        </p:txBody>
      </p:sp>
      <p:sp>
        <p:nvSpPr>
          <p:cNvPr id="3" name="副标题 2"/>
          <p:cNvSpPr>
            <a:spLocks noGrp="1"/>
          </p:cNvSpPr>
          <p:nvPr>
            <p:ph type="subTitle" idx="1"/>
          </p:nvPr>
        </p:nvSpPr>
        <p:spPr/>
        <p:txBody>
          <a:bodyPr/>
          <a:lstStyle/>
          <a:p>
            <a:r>
              <a:rPr lang="zh-CN" altLang="en-US" dirty="0"/>
              <a:t>巩卫参  喻云飞  熊啸楠  周月阳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852051" y="17329"/>
            <a:ext cx="10081120" cy="1322070"/>
          </a:xfrm>
          <a:prstGeom prst="rect">
            <a:avLst/>
          </a:prstGeom>
          <a:noFill/>
        </p:spPr>
        <p:txBody>
          <a:bodyPr wrap="square" rtlCol="0">
            <a:spAutoFit/>
          </a:bodyPr>
          <a:lstStyle/>
          <a:p>
            <a:endParaRPr lang="en-US" altLang="zh-CN" dirty="0"/>
          </a:p>
          <a:p>
            <a:endParaRPr lang="en-US" altLang="zh-CN" dirty="0"/>
          </a:p>
          <a:p>
            <a:r>
              <a:rPr lang="zh-CN" altLang="en-US" sz="4400" dirty="0">
                <a:ea typeface="宋体" panose="02010600030101010101" pitchFamily="2" charset="-122"/>
              </a:rPr>
              <a:t>文本表示模型</a:t>
            </a:r>
          </a:p>
        </p:txBody>
      </p:sp>
      <p:sp>
        <p:nvSpPr>
          <p:cNvPr id="4" name="任意多边形 3"/>
          <p:cNvSpPr/>
          <p:nvPr/>
        </p:nvSpPr>
        <p:spPr>
          <a:xfrm rot="16200000">
            <a:off x="4648613" y="2576421"/>
            <a:ext cx="1057275" cy="884391"/>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altLang="zh-CN" sz="4050" dirty="0">
                <a:solidFill>
                  <a:schemeClr val="bg1"/>
                </a:solidFill>
              </a:rPr>
              <a:t>01</a:t>
            </a:r>
            <a:endParaRPr lang="zh-CN" altLang="en-US" sz="4050" dirty="0">
              <a:solidFill>
                <a:schemeClr val="bg1"/>
              </a:solidFill>
            </a:endParaRPr>
          </a:p>
        </p:txBody>
      </p:sp>
      <p:sp>
        <p:nvSpPr>
          <p:cNvPr id="5" name="任意多边形 4"/>
          <p:cNvSpPr/>
          <p:nvPr/>
        </p:nvSpPr>
        <p:spPr>
          <a:xfrm rot="16200000">
            <a:off x="6008781" y="2576419"/>
            <a:ext cx="1057275" cy="884391"/>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altLang="zh-CN" sz="4050" dirty="0">
                <a:solidFill>
                  <a:schemeClr val="bg1"/>
                </a:solidFill>
              </a:rPr>
              <a:t>02</a:t>
            </a:r>
            <a:endParaRPr lang="zh-CN" altLang="en-US" sz="4050" dirty="0">
              <a:solidFill>
                <a:schemeClr val="bg1"/>
              </a:solidFill>
            </a:endParaRPr>
          </a:p>
        </p:txBody>
      </p:sp>
      <p:sp>
        <p:nvSpPr>
          <p:cNvPr id="18" name="任意多边形 17"/>
          <p:cNvSpPr/>
          <p:nvPr/>
        </p:nvSpPr>
        <p:spPr>
          <a:xfrm rot="16200000">
            <a:off x="4634325" y="3862295"/>
            <a:ext cx="1057275" cy="884392"/>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altLang="zh-CN" sz="4050" dirty="0">
                <a:solidFill>
                  <a:schemeClr val="bg1"/>
                </a:solidFill>
              </a:rPr>
              <a:t>03</a:t>
            </a:r>
            <a:endParaRPr lang="zh-CN" altLang="en-US" sz="4050" dirty="0">
              <a:solidFill>
                <a:schemeClr val="bg1"/>
              </a:solidFill>
            </a:endParaRPr>
          </a:p>
        </p:txBody>
      </p:sp>
      <p:sp>
        <p:nvSpPr>
          <p:cNvPr id="19" name="任意多边形 18"/>
          <p:cNvSpPr/>
          <p:nvPr/>
        </p:nvSpPr>
        <p:spPr>
          <a:xfrm rot="16200000">
            <a:off x="5994493" y="3862294"/>
            <a:ext cx="1057275" cy="884391"/>
          </a:xfrm>
          <a:custGeom>
            <a:avLst/>
            <a:gdLst>
              <a:gd name="connsiteX0" fmla="*/ 1771650 w 1771650"/>
              <a:gd name="connsiteY0" fmla="*/ 0 h 1666875"/>
              <a:gd name="connsiteX1" fmla="*/ 1771650 w 1771650"/>
              <a:gd name="connsiteY1" fmla="*/ 1666875 h 1666875"/>
              <a:gd name="connsiteX2" fmla="*/ 0 w 1771650"/>
              <a:gd name="connsiteY2" fmla="*/ 1666875 h 1666875"/>
              <a:gd name="connsiteX3" fmla="*/ 553936 w 1771650"/>
              <a:gd name="connsiteY3" fmla="*/ 833438 h 1666875"/>
              <a:gd name="connsiteX4" fmla="*/ 0 w 1771650"/>
              <a:gd name="connsiteY4" fmla="*/ 0 h 1666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1650" h="1666875">
                <a:moveTo>
                  <a:pt x="1771650" y="0"/>
                </a:moveTo>
                <a:lnTo>
                  <a:pt x="1771650" y="1666875"/>
                </a:lnTo>
                <a:lnTo>
                  <a:pt x="0" y="1666875"/>
                </a:lnTo>
                <a:lnTo>
                  <a:pt x="553936" y="833438"/>
                </a:lnTo>
                <a:lnTo>
                  <a:pt x="0" y="0"/>
                </a:lnTo>
                <a:close/>
              </a:path>
            </a:pathLst>
          </a:cu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altLang="zh-CN" sz="4050" dirty="0">
                <a:solidFill>
                  <a:schemeClr val="bg1"/>
                </a:solidFill>
              </a:rPr>
              <a:t>04</a:t>
            </a:r>
            <a:endParaRPr lang="zh-CN" altLang="en-US" sz="4050" dirty="0">
              <a:solidFill>
                <a:schemeClr val="bg1"/>
              </a:solidFill>
            </a:endParaRPr>
          </a:p>
        </p:txBody>
      </p:sp>
      <p:sp>
        <p:nvSpPr>
          <p:cNvPr id="20" name="矩形 19"/>
          <p:cNvSpPr/>
          <p:nvPr/>
        </p:nvSpPr>
        <p:spPr>
          <a:xfrm>
            <a:off x="7125266" y="2489976"/>
            <a:ext cx="2489821" cy="397510"/>
          </a:xfrm>
          <a:prstGeom prst="rect">
            <a:avLst/>
          </a:prstGeom>
        </p:spPr>
        <p:txBody>
          <a:bodyPr wrap="square" lIns="91438" tIns="45719" rIns="91438" b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bg2">
                    <a:lumMod val="25000"/>
                  </a:schemeClr>
                </a:solidFill>
              </a:rPr>
              <a:t>向量空间模型</a:t>
            </a:r>
          </a:p>
        </p:txBody>
      </p:sp>
      <p:sp>
        <p:nvSpPr>
          <p:cNvPr id="21" name="矩形 20"/>
          <p:cNvSpPr/>
          <p:nvPr/>
        </p:nvSpPr>
        <p:spPr>
          <a:xfrm>
            <a:off x="7125266" y="3773211"/>
            <a:ext cx="2489821" cy="397510"/>
          </a:xfrm>
          <a:prstGeom prst="rect">
            <a:avLst/>
          </a:prstGeom>
        </p:spPr>
        <p:txBody>
          <a:bodyPr wrap="square" lIns="91438" tIns="45719" rIns="91438" b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chemeClr val="bg2">
                    <a:lumMod val="25000"/>
                  </a:schemeClr>
                </a:solidFill>
              </a:rPr>
              <a:t>语言模型</a:t>
            </a:r>
          </a:p>
        </p:txBody>
      </p:sp>
      <p:sp>
        <p:nvSpPr>
          <p:cNvPr id="22" name="矩形 21"/>
          <p:cNvSpPr/>
          <p:nvPr/>
        </p:nvSpPr>
        <p:spPr>
          <a:xfrm>
            <a:off x="2106818" y="2489976"/>
            <a:ext cx="2489821" cy="705485"/>
          </a:xfrm>
          <a:prstGeom prst="rect">
            <a:avLst/>
          </a:prstGeom>
        </p:spPr>
        <p:txBody>
          <a:bodyPr wrap="square" lIns="91438" tIns="45719" rIns="91438" b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chemeClr val="bg2">
                    <a:lumMod val="25000"/>
                  </a:schemeClr>
                </a:solidFill>
              </a:rPr>
              <a:t>传统布尔检索与扩展布尔检索模型</a:t>
            </a:r>
          </a:p>
        </p:txBody>
      </p:sp>
      <p:sp>
        <p:nvSpPr>
          <p:cNvPr id="23" name="矩形 22"/>
          <p:cNvSpPr/>
          <p:nvPr/>
        </p:nvSpPr>
        <p:spPr>
          <a:xfrm>
            <a:off x="2106818" y="3773211"/>
            <a:ext cx="2489821" cy="397510"/>
          </a:xfrm>
          <a:prstGeom prst="rect">
            <a:avLst/>
          </a:prstGeom>
        </p:spPr>
        <p:txBody>
          <a:bodyPr wrap="square" lIns="91438" tIns="45719" rIns="91438" b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000" dirty="0">
                <a:solidFill>
                  <a:schemeClr val="bg2">
                    <a:lumMod val="25000"/>
                  </a:schemeClr>
                </a:solidFill>
              </a:rPr>
              <a:t>概率检索模型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852051" y="17329"/>
            <a:ext cx="10081120" cy="1322070"/>
          </a:xfrm>
          <a:prstGeom prst="rect">
            <a:avLst/>
          </a:prstGeom>
          <a:noFill/>
        </p:spPr>
        <p:txBody>
          <a:bodyPr wrap="square" rtlCol="0">
            <a:spAutoFit/>
          </a:bodyPr>
          <a:lstStyle/>
          <a:p>
            <a:endParaRPr lang="en-US" altLang="zh-CN" dirty="0"/>
          </a:p>
          <a:p>
            <a:endParaRPr lang="en-US" altLang="zh-CN" dirty="0"/>
          </a:p>
          <a:p>
            <a:r>
              <a:rPr lang="zh-CN" altLang="en-US" sz="4400" b="1" dirty="0">
                <a:sym typeface="+mn-ea"/>
              </a:rPr>
              <a:t>传统布尔模型和扩展布尔检索模型</a:t>
            </a:r>
            <a:endParaRPr lang="zh-CN" altLang="en-US" sz="4400" dirty="0">
              <a:ea typeface="宋体" panose="02010600030101010101" pitchFamily="2" charset="-122"/>
            </a:endParaRPr>
          </a:p>
        </p:txBody>
      </p:sp>
      <p:sp>
        <p:nvSpPr>
          <p:cNvPr id="4" name="文本框 3"/>
          <p:cNvSpPr txBox="1"/>
          <p:nvPr/>
        </p:nvSpPr>
        <p:spPr>
          <a:xfrm>
            <a:off x="1492885" y="2017395"/>
            <a:ext cx="8332470" cy="1476375"/>
          </a:xfrm>
          <a:prstGeom prst="rect">
            <a:avLst/>
          </a:prstGeom>
          <a:noFill/>
        </p:spPr>
        <p:txBody>
          <a:bodyPr wrap="square" rtlCol="0">
            <a:spAutoFit/>
          </a:bodyPr>
          <a:lstStyle/>
          <a:p>
            <a:r>
              <a:rPr lang="en-US" altLang="zh-CN"/>
              <a:t>    </a:t>
            </a:r>
            <a:r>
              <a:rPr lang="zh-CN" altLang="en-US"/>
              <a:t>在传统布尔模型中，文档由一组标引词进行描述，标引词权重只有</a:t>
            </a:r>
            <a:r>
              <a:rPr lang="en-US" altLang="zh-CN"/>
              <a:t>0</a:t>
            </a:r>
            <a:r>
              <a:rPr lang="zh-CN" altLang="en-US"/>
              <a:t>和</a:t>
            </a:r>
            <a:r>
              <a:rPr lang="en-US" altLang="zh-CN"/>
              <a:t>1</a:t>
            </a:r>
            <a:r>
              <a:rPr lang="zh-CN" altLang="en-US"/>
              <a:t>两种取值，分别表示文档中包含和不包含该词，而用户查询是由一组标引词构成的布尔表达式，由布尔运算符来链接运算分量，由此组成用户的提问表达式。</a:t>
            </a:r>
          </a:p>
          <a:p>
            <a:r>
              <a:rPr lang="zh-CN" altLang="en-US"/>
              <a:t>    一般的，若   表示标引词  出现了的文档，</a:t>
            </a:r>
            <a:r>
              <a:rPr lang="en-US" altLang="zh-CN"/>
              <a:t>t*={  </a:t>
            </a:r>
            <a:r>
              <a:rPr lang="zh-CN" altLang="en-US">
                <a:ea typeface="宋体" panose="02010600030101010101" pitchFamily="2" charset="-122"/>
              </a:rPr>
              <a:t>，</a:t>
            </a:r>
            <a:r>
              <a:rPr lang="en-US" altLang="zh-CN"/>
              <a:t> , </a:t>
            </a:r>
            <a:r>
              <a:rPr lang="en-US" altLang="zh-CN">
                <a:sym typeface="+mn-ea"/>
              </a:rPr>
              <a:t>...,</a:t>
            </a:r>
            <a:r>
              <a:rPr lang="en-US" altLang="zh-CN"/>
              <a:t>  }</a:t>
            </a:r>
            <a:r>
              <a:rPr lang="zh-CN" altLang="en-US"/>
              <a:t>表示与  有关的全体文档的集合，令   （</a:t>
            </a:r>
            <a:r>
              <a:rPr lang="en-US" altLang="zh-CN"/>
              <a:t>q</a:t>
            </a:r>
            <a:r>
              <a:rPr lang="zh-CN" altLang="en-US">
                <a:ea typeface="宋体" panose="02010600030101010101" pitchFamily="2" charset="-122"/>
              </a:rPr>
              <a:t>）</a:t>
            </a:r>
            <a:r>
              <a:rPr lang="zh-CN" altLang="en-US"/>
              <a:t>表示对应于查询</a:t>
            </a:r>
            <a:r>
              <a:rPr lang="en-US" altLang="zh-CN"/>
              <a:t>q </a:t>
            </a:r>
            <a:r>
              <a:rPr lang="zh-CN" altLang="en-US"/>
              <a:t>的检出文档，则有</a:t>
            </a:r>
            <a:endParaRPr lang="zh-CN" altLang="en-US" sz="1400"/>
          </a:p>
        </p:txBody>
      </p:sp>
      <p:graphicFrame>
        <p:nvGraphicFramePr>
          <p:cNvPr id="5" name="对象 4">
            <a:hlinkClick r:id="" action="ppaction://ole?verb=0"/>
          </p:cNvPr>
          <p:cNvGraphicFramePr>
            <a:graphicFrameLocks noChangeAspect="1"/>
          </p:cNvGraphicFramePr>
          <p:nvPr/>
        </p:nvGraphicFramePr>
        <p:xfrm>
          <a:off x="3190875" y="2897188"/>
          <a:ext cx="365760" cy="262890"/>
        </p:xfrm>
        <a:graphic>
          <a:graphicData uri="http://schemas.openxmlformats.org/presentationml/2006/ole">
            <mc:AlternateContent xmlns:mc="http://schemas.openxmlformats.org/markup-compatibility/2006">
              <mc:Choice xmlns:v="urn:schemas-microsoft-com:vml" Requires="v">
                <p:oleObj spid="_x0000_s1033" r:id="rId4" imgW="203200" imgH="228600" progId="Equation.KSEE3">
                  <p:embed/>
                </p:oleObj>
              </mc:Choice>
              <mc:Fallback>
                <p:oleObj r:id="rId4" imgW="203200" imgH="228600" progId="Equation.KSEE3">
                  <p:embed/>
                  <p:pic>
                    <p:nvPicPr>
                      <p:cNvPr id="0" name="图片 1024"/>
                      <p:cNvPicPr/>
                      <p:nvPr/>
                    </p:nvPicPr>
                    <p:blipFill>
                      <a:blip r:embed="rId5"/>
                      <a:stretch>
                        <a:fillRect/>
                      </a:stretch>
                    </p:blipFill>
                    <p:spPr>
                      <a:xfrm>
                        <a:off x="3190875" y="2897188"/>
                        <a:ext cx="365760" cy="26289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4777740" y="2914650"/>
          <a:ext cx="152400" cy="228600"/>
        </p:xfrm>
        <a:graphic>
          <a:graphicData uri="http://schemas.openxmlformats.org/presentationml/2006/ole">
            <mc:AlternateContent xmlns:mc="http://schemas.openxmlformats.org/markup-compatibility/2006">
              <mc:Choice xmlns:v="urn:schemas-microsoft-com:vml" Requires="v">
                <p:oleObj spid="_x0000_s1034" r:id="rId6" imgW="152400" imgH="228600" progId="Equation.KSEE3">
                  <p:embed/>
                </p:oleObj>
              </mc:Choice>
              <mc:Fallback>
                <p:oleObj r:id="rId6" imgW="152400" imgH="228600" progId="Equation.KSEE3">
                  <p:embed/>
                  <p:pic>
                    <p:nvPicPr>
                      <p:cNvPr id="0" name="图片 1025"/>
                      <p:cNvPicPr/>
                      <p:nvPr/>
                    </p:nvPicPr>
                    <p:blipFill>
                      <a:blip r:embed="rId7"/>
                      <a:stretch>
                        <a:fillRect/>
                      </a:stretch>
                    </p:blipFill>
                    <p:spPr>
                      <a:xfrm>
                        <a:off x="4777740" y="2914650"/>
                        <a:ext cx="152400" cy="228600"/>
                      </a:xfrm>
                      <a:prstGeom prst="rect">
                        <a:avLst/>
                      </a:prstGeom>
                    </p:spPr>
                  </p:pic>
                </p:oleObj>
              </mc:Fallback>
            </mc:AlternateContent>
          </a:graphicData>
        </a:graphic>
      </p:graphicFrame>
      <p:graphicFrame>
        <p:nvGraphicFramePr>
          <p:cNvPr id="41" name="对象 40">
            <a:hlinkClick r:id="" action="ppaction://ole?verb=0"/>
          </p:cNvPr>
          <p:cNvGraphicFramePr>
            <a:graphicFrameLocks noChangeAspect="1"/>
          </p:cNvGraphicFramePr>
          <p:nvPr/>
        </p:nvGraphicFramePr>
        <p:xfrm>
          <a:off x="6945630" y="2931795"/>
          <a:ext cx="215900" cy="228600"/>
        </p:xfrm>
        <a:graphic>
          <a:graphicData uri="http://schemas.openxmlformats.org/presentationml/2006/ole">
            <mc:AlternateContent xmlns:mc="http://schemas.openxmlformats.org/markup-compatibility/2006">
              <mc:Choice xmlns:v="urn:schemas-microsoft-com:vml" Requires="v">
                <p:oleObj spid="_x0000_s1035" r:id="rId8" imgW="215900" imgH="228600" progId="Equation.KSEE3">
                  <p:embed/>
                </p:oleObj>
              </mc:Choice>
              <mc:Fallback>
                <p:oleObj r:id="rId8" imgW="215900" imgH="228600" progId="Equation.KSEE3">
                  <p:embed/>
                  <p:pic>
                    <p:nvPicPr>
                      <p:cNvPr id="0" name="图片 1026"/>
                      <p:cNvPicPr/>
                      <p:nvPr/>
                    </p:nvPicPr>
                    <p:blipFill>
                      <a:blip r:embed="rId9"/>
                      <a:stretch>
                        <a:fillRect/>
                      </a:stretch>
                    </p:blipFill>
                    <p:spPr>
                      <a:xfrm>
                        <a:off x="6945630" y="2931795"/>
                        <a:ext cx="215900" cy="228600"/>
                      </a:xfrm>
                      <a:prstGeom prst="rect">
                        <a:avLst/>
                      </a:prstGeom>
                    </p:spPr>
                  </p:pic>
                </p:oleObj>
              </mc:Fallback>
            </mc:AlternateContent>
          </a:graphicData>
        </a:graphic>
      </p:graphicFrame>
      <p:graphicFrame>
        <p:nvGraphicFramePr>
          <p:cNvPr id="42" name="对象 41">
            <a:hlinkClick r:id="" action="ppaction://ole?verb=0"/>
          </p:cNvPr>
          <p:cNvGraphicFramePr>
            <a:graphicFrameLocks noChangeAspect="1"/>
          </p:cNvGraphicFramePr>
          <p:nvPr/>
        </p:nvGraphicFramePr>
        <p:xfrm>
          <a:off x="7247890" y="2931795"/>
          <a:ext cx="228600" cy="228600"/>
        </p:xfrm>
        <a:graphic>
          <a:graphicData uri="http://schemas.openxmlformats.org/presentationml/2006/ole">
            <mc:AlternateContent xmlns:mc="http://schemas.openxmlformats.org/markup-compatibility/2006">
              <mc:Choice xmlns:v="urn:schemas-microsoft-com:vml" Requires="v">
                <p:oleObj spid="_x0000_s1036" r:id="rId10" imgW="228600" imgH="228600" progId="Equation.KSEE3">
                  <p:embed/>
                </p:oleObj>
              </mc:Choice>
              <mc:Fallback>
                <p:oleObj r:id="rId10" imgW="228600" imgH="228600" progId="Equation.KSEE3">
                  <p:embed/>
                  <p:pic>
                    <p:nvPicPr>
                      <p:cNvPr id="0" name="图片 1027"/>
                      <p:cNvPicPr/>
                      <p:nvPr/>
                    </p:nvPicPr>
                    <p:blipFill>
                      <a:blip r:embed="rId11"/>
                      <a:stretch>
                        <a:fillRect/>
                      </a:stretch>
                    </p:blipFill>
                    <p:spPr>
                      <a:xfrm>
                        <a:off x="7247890" y="2931795"/>
                        <a:ext cx="228600" cy="228600"/>
                      </a:xfrm>
                      <a:prstGeom prst="rect">
                        <a:avLst/>
                      </a:prstGeom>
                    </p:spPr>
                  </p:pic>
                </p:oleObj>
              </mc:Fallback>
            </mc:AlternateContent>
          </a:graphicData>
        </a:graphic>
      </p:graphicFrame>
      <p:graphicFrame>
        <p:nvGraphicFramePr>
          <p:cNvPr id="44" name="对象 43">
            <a:hlinkClick r:id="" action="ppaction://ole?verb=0"/>
          </p:cNvPr>
          <p:cNvGraphicFramePr>
            <a:graphicFrameLocks noChangeAspect="1"/>
          </p:cNvGraphicFramePr>
          <p:nvPr/>
        </p:nvGraphicFramePr>
        <p:xfrm>
          <a:off x="7813040" y="2931795"/>
          <a:ext cx="241300" cy="228600"/>
        </p:xfrm>
        <a:graphic>
          <a:graphicData uri="http://schemas.openxmlformats.org/presentationml/2006/ole">
            <mc:AlternateContent xmlns:mc="http://schemas.openxmlformats.org/markup-compatibility/2006">
              <mc:Choice xmlns:v="urn:schemas-microsoft-com:vml" Requires="v">
                <p:oleObj spid="_x0000_s1037" r:id="rId12" imgW="241300" imgH="228600" progId="Equation.KSEE3">
                  <p:embed/>
                </p:oleObj>
              </mc:Choice>
              <mc:Fallback>
                <p:oleObj r:id="rId12" imgW="241300" imgH="228600" progId="Equation.KSEE3">
                  <p:embed/>
                  <p:pic>
                    <p:nvPicPr>
                      <p:cNvPr id="0" name="图片 1028"/>
                      <p:cNvPicPr/>
                      <p:nvPr/>
                    </p:nvPicPr>
                    <p:blipFill>
                      <a:blip r:embed="rId13"/>
                      <a:stretch>
                        <a:fillRect/>
                      </a:stretch>
                    </p:blipFill>
                    <p:spPr>
                      <a:xfrm>
                        <a:off x="7813040" y="2931795"/>
                        <a:ext cx="241300" cy="228600"/>
                      </a:xfrm>
                      <a:prstGeom prst="rect">
                        <a:avLst/>
                      </a:prstGeom>
                    </p:spPr>
                  </p:pic>
                </p:oleObj>
              </mc:Fallback>
            </mc:AlternateContent>
          </a:graphicData>
        </a:graphic>
      </p:graphicFrame>
      <p:graphicFrame>
        <p:nvGraphicFramePr>
          <p:cNvPr id="45" name="对象 44">
            <a:hlinkClick r:id="" action="ppaction://ole?verb=0"/>
          </p:cNvPr>
          <p:cNvGraphicFramePr>
            <a:graphicFrameLocks noChangeAspect="1"/>
          </p:cNvGraphicFramePr>
          <p:nvPr/>
        </p:nvGraphicFramePr>
        <p:xfrm>
          <a:off x="8841105" y="2914650"/>
          <a:ext cx="152400" cy="228600"/>
        </p:xfrm>
        <a:graphic>
          <a:graphicData uri="http://schemas.openxmlformats.org/presentationml/2006/ole">
            <mc:AlternateContent xmlns:mc="http://schemas.openxmlformats.org/markup-compatibility/2006">
              <mc:Choice xmlns:v="urn:schemas-microsoft-com:vml" Requires="v">
                <p:oleObj spid="_x0000_s1038" r:id="rId14" imgW="152400" imgH="228600" progId="Equation.KSEE3">
                  <p:embed/>
                </p:oleObj>
              </mc:Choice>
              <mc:Fallback>
                <p:oleObj r:id="rId14" imgW="152400" imgH="228600" progId="Equation.KSEE3">
                  <p:embed/>
                  <p:pic>
                    <p:nvPicPr>
                      <p:cNvPr id="0" name="图片 1029"/>
                      <p:cNvPicPr/>
                      <p:nvPr/>
                    </p:nvPicPr>
                    <p:blipFill>
                      <a:blip r:embed="rId15"/>
                      <a:stretch>
                        <a:fillRect/>
                      </a:stretch>
                    </p:blipFill>
                    <p:spPr>
                      <a:xfrm>
                        <a:off x="8841105" y="2914650"/>
                        <a:ext cx="152400" cy="228600"/>
                      </a:xfrm>
                      <a:prstGeom prst="rect">
                        <a:avLst/>
                      </a:prstGeom>
                    </p:spPr>
                  </p:pic>
                </p:oleObj>
              </mc:Fallback>
            </mc:AlternateContent>
          </a:graphicData>
        </a:graphic>
      </p:graphicFrame>
      <p:sp>
        <p:nvSpPr>
          <p:cNvPr id="46" name="文本框 45"/>
          <p:cNvSpPr txBox="1"/>
          <p:nvPr/>
        </p:nvSpPr>
        <p:spPr>
          <a:xfrm>
            <a:off x="3696970" y="3160395"/>
            <a:ext cx="365125" cy="368300"/>
          </a:xfrm>
          <a:prstGeom prst="rect">
            <a:avLst/>
          </a:prstGeom>
          <a:noFill/>
        </p:spPr>
        <p:txBody>
          <a:bodyPr wrap="square" rtlCol="0" anchor="t">
            <a:spAutoFit/>
          </a:bodyPr>
          <a:lstStyle/>
          <a:p>
            <a:r>
              <a:rPr lang="zh-CN" altLang="en-US">
                <a:latin typeface="Arial" panose="020B0604020202020204" pitchFamily="34" charset="0"/>
                <a:cs typeface="Arial" panose="020B0604020202020204" pitchFamily="34" charset="0"/>
              </a:rPr>
              <a:t>Φ</a:t>
            </a:r>
          </a:p>
        </p:txBody>
      </p:sp>
      <p:pic>
        <p:nvPicPr>
          <p:cNvPr id="52" name="图片 51" descr="公式1"/>
          <p:cNvPicPr>
            <a:picLocks noChangeAspect="1"/>
          </p:cNvPicPr>
          <p:nvPr/>
        </p:nvPicPr>
        <p:blipFill>
          <a:blip r:embed="rId16"/>
          <a:stretch>
            <a:fillRect/>
          </a:stretch>
        </p:blipFill>
        <p:spPr>
          <a:xfrm>
            <a:off x="3556635" y="3786505"/>
            <a:ext cx="4256405" cy="17246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667617" y="1183359"/>
            <a:ext cx="872490" cy="506730"/>
          </a:xfrm>
          <a:prstGeom prst="rect">
            <a:avLst/>
          </a:prstGeom>
          <a:noFill/>
        </p:spPr>
        <p:txBody>
          <a:bodyPr wrap="none" rtlCol="0">
            <a:spAutoFit/>
          </a:bodyPr>
          <a:lstStyle/>
          <a:p>
            <a:r>
              <a:rPr lang="zh-CN" altLang="en-US" sz="2700" b="1" dirty="0"/>
              <a:t>例如</a:t>
            </a:r>
          </a:p>
        </p:txBody>
      </p:sp>
      <p:sp>
        <p:nvSpPr>
          <p:cNvPr id="23" name="文本框 22"/>
          <p:cNvSpPr txBox="1"/>
          <p:nvPr/>
        </p:nvSpPr>
        <p:spPr>
          <a:xfrm>
            <a:off x="1772285" y="3469005"/>
            <a:ext cx="6821170" cy="1198880"/>
          </a:xfrm>
          <a:prstGeom prst="rect">
            <a:avLst/>
          </a:prstGeom>
          <a:noFill/>
        </p:spPr>
        <p:txBody>
          <a:bodyPr wrap="square" rtlCol="0">
            <a:spAutoFit/>
          </a:bodyPr>
          <a:lstStyle/>
          <a:p>
            <a:r>
              <a:rPr lang="en-US" altLang="zh-CN"/>
              <a:t>   </a:t>
            </a:r>
            <a:r>
              <a:rPr lang="zh-CN" altLang="en-US"/>
              <a:t>用户查询表达式为                    。</a:t>
            </a:r>
          </a:p>
          <a:p>
            <a:r>
              <a:rPr lang="zh-CN" altLang="en-US">
                <a:latin typeface="Arial" panose="020B0604020202020204" pitchFamily="34" charset="0"/>
                <a:cs typeface="Arial" panose="020B0604020202020204" pitchFamily="34" charset="0"/>
              </a:rPr>
              <a:t>                                 </a:t>
            </a:r>
          </a:p>
          <a:p>
            <a:r>
              <a:rPr lang="zh-CN" altLang="en-US">
                <a:latin typeface="Arial" panose="020B0604020202020204" pitchFamily="34" charset="0"/>
                <a:cs typeface="Arial" panose="020B0604020202020204" pitchFamily="34" charset="0"/>
              </a:rPr>
              <a:t>      </a:t>
            </a:r>
          </a:p>
          <a:p>
            <a:r>
              <a:rPr lang="zh-CN" altLang="en-US">
                <a:latin typeface="Arial" panose="020B0604020202020204" pitchFamily="34" charset="0"/>
                <a:cs typeface="Arial" panose="020B0604020202020204" pitchFamily="34" charset="0"/>
              </a:rPr>
              <a:t>      则检索结果为</a:t>
            </a:r>
            <a:r>
              <a:rPr lang="en-US" altLang="zh-CN">
                <a:latin typeface="Arial" panose="020B0604020202020204" pitchFamily="34" charset="0"/>
                <a:cs typeface="Arial" panose="020B0604020202020204" pitchFamily="34" charset="0"/>
              </a:rPr>
              <a:t>{          }</a:t>
            </a:r>
          </a:p>
        </p:txBody>
      </p:sp>
      <p:graphicFrame>
        <p:nvGraphicFramePr>
          <p:cNvPr id="24" name="对象 23">
            <a:hlinkClick r:id="" action="ppaction://ole?verb=0"/>
          </p:cNvPr>
          <p:cNvGraphicFramePr>
            <a:graphicFrameLocks noChangeAspect="1"/>
          </p:cNvGraphicFramePr>
          <p:nvPr/>
        </p:nvGraphicFramePr>
        <p:xfrm>
          <a:off x="2277110" y="2179955"/>
          <a:ext cx="1333500" cy="914400"/>
        </p:xfrm>
        <a:graphic>
          <a:graphicData uri="http://schemas.openxmlformats.org/presentationml/2006/ole">
            <mc:AlternateContent xmlns:mc="http://schemas.openxmlformats.org/markup-compatibility/2006">
              <mc:Choice xmlns:v="urn:schemas-microsoft-com:vml" Requires="v">
                <p:oleObj spid="_x0000_s2053" r:id="rId4" imgW="1333500" imgH="914400" progId="Equation.KSEE3">
                  <p:embed/>
                </p:oleObj>
              </mc:Choice>
              <mc:Fallback>
                <p:oleObj r:id="rId4" imgW="1333500" imgH="914400" progId="Equation.KSEE3">
                  <p:embed/>
                  <p:pic>
                    <p:nvPicPr>
                      <p:cNvPr id="0" name="图片 2048"/>
                      <p:cNvPicPr/>
                      <p:nvPr/>
                    </p:nvPicPr>
                    <p:blipFill>
                      <a:blip r:embed="rId5"/>
                      <a:stretch>
                        <a:fillRect/>
                      </a:stretch>
                    </p:blipFill>
                    <p:spPr>
                      <a:xfrm>
                        <a:off x="2277110" y="2179955"/>
                        <a:ext cx="1333500" cy="914400"/>
                      </a:xfrm>
                      <a:prstGeom prst="rect">
                        <a:avLst/>
                      </a:prstGeom>
                    </p:spPr>
                  </p:pic>
                </p:oleObj>
              </mc:Fallback>
            </mc:AlternateContent>
          </a:graphicData>
        </a:graphic>
      </p:graphicFrame>
      <p:sp>
        <p:nvSpPr>
          <p:cNvPr id="26" name="文本框 25"/>
          <p:cNvSpPr txBox="1"/>
          <p:nvPr/>
        </p:nvSpPr>
        <p:spPr>
          <a:xfrm>
            <a:off x="2124075" y="1776730"/>
            <a:ext cx="7788275" cy="368300"/>
          </a:xfrm>
          <a:prstGeom prst="rect">
            <a:avLst/>
          </a:prstGeom>
          <a:noFill/>
        </p:spPr>
        <p:txBody>
          <a:bodyPr wrap="square" rtlCol="0">
            <a:spAutoFit/>
          </a:bodyPr>
          <a:lstStyle/>
          <a:p>
            <a:r>
              <a:rPr lang="zh-CN" altLang="en-US"/>
              <a:t>对于标引项      ，假定在文档集</a:t>
            </a:r>
            <a:r>
              <a:rPr lang="en-US" altLang="zh-CN"/>
              <a:t>D</a:t>
            </a:r>
            <a:r>
              <a:rPr lang="zh-CN" altLang="en-US"/>
              <a:t>中所得的结果集列表如下：</a:t>
            </a:r>
          </a:p>
        </p:txBody>
      </p:sp>
      <p:graphicFrame>
        <p:nvGraphicFramePr>
          <p:cNvPr id="27" name="对象 26">
            <a:hlinkClick r:id="" action="ppaction://ole?verb=0"/>
          </p:cNvPr>
          <p:cNvGraphicFramePr>
            <a:graphicFrameLocks noChangeAspect="1"/>
          </p:cNvGraphicFramePr>
          <p:nvPr/>
        </p:nvGraphicFramePr>
        <p:xfrm>
          <a:off x="3427730" y="1846580"/>
          <a:ext cx="660400" cy="228600"/>
        </p:xfrm>
        <a:graphic>
          <a:graphicData uri="http://schemas.openxmlformats.org/presentationml/2006/ole">
            <mc:AlternateContent xmlns:mc="http://schemas.openxmlformats.org/markup-compatibility/2006">
              <mc:Choice xmlns:v="urn:schemas-microsoft-com:vml" Requires="v">
                <p:oleObj spid="_x0000_s2054" r:id="rId6" imgW="660400" imgH="228600" progId="Equation.KSEE3">
                  <p:embed/>
                </p:oleObj>
              </mc:Choice>
              <mc:Fallback>
                <p:oleObj r:id="rId6" imgW="660400" imgH="228600" progId="Equation.KSEE3">
                  <p:embed/>
                  <p:pic>
                    <p:nvPicPr>
                      <p:cNvPr id="0" name="图片 2049"/>
                      <p:cNvPicPr/>
                      <p:nvPr/>
                    </p:nvPicPr>
                    <p:blipFill>
                      <a:blip r:embed="rId7"/>
                      <a:stretch>
                        <a:fillRect/>
                      </a:stretch>
                    </p:blipFill>
                    <p:spPr>
                      <a:xfrm>
                        <a:off x="3427730" y="1846580"/>
                        <a:ext cx="660400" cy="228600"/>
                      </a:xfrm>
                      <a:prstGeom prst="rect">
                        <a:avLst/>
                      </a:prstGeom>
                    </p:spPr>
                  </p:pic>
                </p:oleObj>
              </mc:Fallback>
            </mc:AlternateContent>
          </a:graphicData>
        </a:graphic>
      </p:graphicFrame>
      <p:graphicFrame>
        <p:nvGraphicFramePr>
          <p:cNvPr id="29" name="对象 28">
            <a:hlinkClick r:id="" action="ppaction://ole?verb=0"/>
          </p:cNvPr>
          <p:cNvGraphicFramePr>
            <a:graphicFrameLocks noChangeAspect="1"/>
          </p:cNvGraphicFramePr>
          <p:nvPr/>
        </p:nvGraphicFramePr>
        <p:xfrm>
          <a:off x="4058920" y="3582035"/>
          <a:ext cx="2247900" cy="228600"/>
        </p:xfrm>
        <a:graphic>
          <a:graphicData uri="http://schemas.openxmlformats.org/presentationml/2006/ole">
            <mc:AlternateContent xmlns:mc="http://schemas.openxmlformats.org/markup-compatibility/2006">
              <mc:Choice xmlns:v="urn:schemas-microsoft-com:vml" Requires="v">
                <p:oleObj spid="_x0000_s2055" r:id="rId8" imgW="2247900" imgH="228600" progId="Equation.KSEE3">
                  <p:embed/>
                </p:oleObj>
              </mc:Choice>
              <mc:Fallback>
                <p:oleObj r:id="rId8" imgW="2247900" imgH="228600" progId="Equation.KSEE3">
                  <p:embed/>
                  <p:pic>
                    <p:nvPicPr>
                      <p:cNvPr id="0" name="图片 2050"/>
                      <p:cNvPicPr/>
                      <p:nvPr/>
                    </p:nvPicPr>
                    <p:blipFill>
                      <a:blip r:embed="rId9"/>
                      <a:stretch>
                        <a:fillRect/>
                      </a:stretch>
                    </p:blipFill>
                    <p:spPr>
                      <a:xfrm>
                        <a:off x="4058920" y="3582035"/>
                        <a:ext cx="2247900" cy="228600"/>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3755390" y="4362450"/>
          <a:ext cx="558800" cy="228600"/>
        </p:xfrm>
        <a:graphic>
          <a:graphicData uri="http://schemas.openxmlformats.org/presentationml/2006/ole">
            <mc:AlternateContent xmlns:mc="http://schemas.openxmlformats.org/markup-compatibility/2006">
              <mc:Choice xmlns:v="urn:schemas-microsoft-com:vml" Requires="v">
                <p:oleObj spid="_x0000_s2056" r:id="rId10" imgW="558800" imgH="228600" progId="Equation.KSEE3">
                  <p:embed/>
                </p:oleObj>
              </mc:Choice>
              <mc:Fallback>
                <p:oleObj r:id="rId10" imgW="558800" imgH="228600" progId="Equation.KSEE3">
                  <p:embed/>
                  <p:pic>
                    <p:nvPicPr>
                      <p:cNvPr id="0" name="图片 2051"/>
                      <p:cNvPicPr/>
                      <p:nvPr/>
                    </p:nvPicPr>
                    <p:blipFill>
                      <a:blip r:embed="rId11"/>
                      <a:stretch>
                        <a:fillRect/>
                      </a:stretch>
                    </p:blipFill>
                    <p:spPr>
                      <a:xfrm>
                        <a:off x="3755390" y="4362450"/>
                        <a:ext cx="558800" cy="22860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5105" y="471170"/>
            <a:ext cx="6141085" cy="1476375"/>
          </a:xfrm>
          <a:prstGeom prst="rect">
            <a:avLst/>
          </a:prstGeom>
          <a:noFill/>
        </p:spPr>
        <p:txBody>
          <a:bodyPr wrap="square" rtlCol="0">
            <a:spAutoFit/>
          </a:bodyPr>
          <a:lstStyle/>
          <a:p>
            <a:r>
              <a:rPr lang="zh-CN" altLang="en-US"/>
              <a:t>布尔模型的优缺点：</a:t>
            </a:r>
          </a:p>
          <a:p>
            <a:endParaRPr lang="zh-CN" altLang="en-US"/>
          </a:p>
          <a:p>
            <a:endParaRPr lang="zh-CN" altLang="en-US"/>
          </a:p>
          <a:p>
            <a:r>
              <a:rPr lang="zh-CN" altLang="en-US"/>
              <a:t>优点：</a:t>
            </a:r>
          </a:p>
          <a:p>
            <a:r>
              <a:rPr lang="zh-CN" altLang="en-US"/>
              <a:t>简单易用</a:t>
            </a:r>
          </a:p>
        </p:txBody>
      </p:sp>
      <p:sp>
        <p:nvSpPr>
          <p:cNvPr id="6" name="文本框 5"/>
          <p:cNvSpPr txBox="1"/>
          <p:nvPr/>
        </p:nvSpPr>
        <p:spPr>
          <a:xfrm>
            <a:off x="5620385" y="1290320"/>
            <a:ext cx="4090035" cy="645160"/>
          </a:xfrm>
          <a:prstGeom prst="rect">
            <a:avLst/>
          </a:prstGeom>
          <a:noFill/>
        </p:spPr>
        <p:txBody>
          <a:bodyPr wrap="square" rtlCol="0">
            <a:spAutoFit/>
          </a:bodyPr>
          <a:lstStyle/>
          <a:p>
            <a:r>
              <a:rPr lang="zh-CN" altLang="en-US">
                <a:sym typeface="+mn-ea"/>
              </a:rPr>
              <a:t>缺点：</a:t>
            </a:r>
            <a:endParaRPr lang="zh-CN" altLang="en-US"/>
          </a:p>
          <a:p>
            <a:r>
              <a:rPr lang="zh-CN" altLang="en-US">
                <a:sym typeface="+mn-ea"/>
              </a:rPr>
              <a:t>无法按照相关性对搜索结果进行排序</a:t>
            </a:r>
            <a:endParaRPr lang="zh-CN" altLang="en-US"/>
          </a:p>
        </p:txBody>
      </p:sp>
      <p:sp>
        <p:nvSpPr>
          <p:cNvPr id="2" name="文本框 1"/>
          <p:cNvSpPr txBox="1"/>
          <p:nvPr/>
        </p:nvSpPr>
        <p:spPr>
          <a:xfrm>
            <a:off x="1475105" y="2990850"/>
            <a:ext cx="1554480" cy="368300"/>
          </a:xfrm>
          <a:prstGeom prst="rect">
            <a:avLst/>
          </a:prstGeom>
          <a:noFill/>
        </p:spPr>
        <p:txBody>
          <a:bodyPr wrap="none" rtlCol="0" anchor="t">
            <a:spAutoFit/>
          </a:bodyPr>
          <a:lstStyle/>
          <a:p>
            <a:r>
              <a:rPr lang="zh-CN" altLang="en-US">
                <a:sym typeface="+mn-ea"/>
              </a:rPr>
              <a:t>扩展布尔模型</a:t>
            </a:r>
            <a:endParaRPr lang="zh-CN" altLang="en-US"/>
          </a:p>
        </p:txBody>
      </p:sp>
      <p:sp>
        <p:nvSpPr>
          <p:cNvPr id="3" name="文本框 2"/>
          <p:cNvSpPr txBox="1"/>
          <p:nvPr/>
        </p:nvSpPr>
        <p:spPr>
          <a:xfrm>
            <a:off x="1417320" y="3670935"/>
            <a:ext cx="8925560" cy="1198880"/>
          </a:xfrm>
          <a:prstGeom prst="rect">
            <a:avLst/>
          </a:prstGeom>
          <a:noFill/>
        </p:spPr>
        <p:txBody>
          <a:bodyPr wrap="square" rtlCol="0">
            <a:spAutoFit/>
          </a:bodyPr>
          <a:lstStyle/>
          <a:p>
            <a:r>
              <a:rPr lang="en-US" altLang="zh-CN">
                <a:sym typeface="+mn-ea"/>
              </a:rPr>
              <a:t>1.</a:t>
            </a:r>
            <a:r>
              <a:rPr lang="zh-CN" altLang="en-US">
                <a:sym typeface="+mn-ea"/>
              </a:rPr>
              <a:t>允许对文档向量和查询向量中的标引项加权</a:t>
            </a:r>
            <a:endParaRPr lang="zh-CN" altLang="en-US"/>
          </a:p>
          <a:p>
            <a:r>
              <a:rPr lang="en-US" altLang="zh-CN">
                <a:sym typeface="+mn-ea"/>
              </a:rPr>
              <a:t>2.</a:t>
            </a:r>
            <a:r>
              <a:rPr lang="zh-CN" altLang="en-US">
                <a:sym typeface="+mn-ea"/>
              </a:rPr>
              <a:t>允许对布尔表达式的连接符加权</a:t>
            </a:r>
            <a:endParaRPr lang="zh-CN" altLang="en-US"/>
          </a:p>
          <a:p>
            <a:r>
              <a:rPr lang="en-US" altLang="zh-CN">
                <a:sym typeface="+mn-ea"/>
              </a:rPr>
              <a:t>3.</a:t>
            </a:r>
            <a:r>
              <a:rPr lang="zh-CN" altLang="en-US">
                <a:sym typeface="+mn-ea"/>
              </a:rPr>
              <a:t>通过特殊的参数</a:t>
            </a:r>
            <a:r>
              <a:rPr lang="en-US" altLang="zh-CN">
                <a:sym typeface="+mn-ea"/>
              </a:rPr>
              <a:t>p</a:t>
            </a:r>
            <a:r>
              <a:rPr lang="zh-CN" altLang="en-US">
                <a:sym typeface="+mn-ea"/>
              </a:rPr>
              <a:t>来控制布尔操作符的严格程度</a:t>
            </a:r>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852051" y="17329"/>
            <a:ext cx="10081120" cy="1322070"/>
          </a:xfrm>
          <a:prstGeom prst="rect">
            <a:avLst/>
          </a:prstGeom>
          <a:noFill/>
        </p:spPr>
        <p:txBody>
          <a:bodyPr wrap="square" rtlCol="0">
            <a:spAutoFit/>
          </a:bodyPr>
          <a:lstStyle/>
          <a:p>
            <a:endParaRPr lang="en-US" altLang="zh-CN" dirty="0"/>
          </a:p>
          <a:p>
            <a:endParaRPr lang="en-US" altLang="zh-CN" dirty="0"/>
          </a:p>
          <a:p>
            <a:r>
              <a:rPr lang="zh-CN" altLang="en-US" sz="4400">
                <a:sym typeface="+mn-ea"/>
              </a:rPr>
              <a:t>向量空间模型</a:t>
            </a:r>
            <a:endParaRPr lang="zh-CN" altLang="en-US" sz="4400" dirty="0">
              <a:ea typeface="宋体" panose="02010600030101010101" pitchFamily="2" charset="-122"/>
            </a:endParaRPr>
          </a:p>
        </p:txBody>
      </p:sp>
      <p:sp>
        <p:nvSpPr>
          <p:cNvPr id="4" name="文本框 3"/>
          <p:cNvSpPr txBox="1"/>
          <p:nvPr/>
        </p:nvSpPr>
        <p:spPr>
          <a:xfrm>
            <a:off x="1543685" y="1934845"/>
            <a:ext cx="8481695" cy="2306955"/>
          </a:xfrm>
          <a:prstGeom prst="rect">
            <a:avLst/>
          </a:prstGeom>
          <a:noFill/>
        </p:spPr>
        <p:txBody>
          <a:bodyPr wrap="square" rtlCol="0">
            <a:spAutoFit/>
          </a:bodyPr>
          <a:lstStyle/>
          <a:p>
            <a:r>
              <a:rPr lang="zh-CN" altLang="en-US"/>
              <a:t>     基本思想：将文档库中的每一篇文档标引成相应的</a:t>
            </a:r>
            <a:r>
              <a:rPr lang="en-US" altLang="zh-CN"/>
              <a:t>t</a:t>
            </a:r>
            <a:r>
              <a:rPr lang="zh-CN" altLang="en-US"/>
              <a:t>维向量</a:t>
            </a:r>
            <a:r>
              <a:rPr lang="en-US" altLang="zh-CN"/>
              <a:t>{             }</a:t>
            </a:r>
            <a:r>
              <a:rPr lang="zh-CN" altLang="en-US"/>
              <a:t>如果用户的检索提问参照</a:t>
            </a:r>
            <a:r>
              <a:rPr lang="en-US" altLang="zh-CN"/>
              <a:t>T</a:t>
            </a:r>
            <a:r>
              <a:rPr lang="zh-CN" altLang="en-US"/>
              <a:t>排成提问向量</a:t>
            </a:r>
            <a:r>
              <a:rPr lang="en-US" altLang="zh-CN"/>
              <a:t>Q=(          ),</a:t>
            </a:r>
            <a:r>
              <a:rPr lang="zh-CN" altLang="en-US"/>
              <a:t>将</a:t>
            </a:r>
            <a:r>
              <a:rPr lang="zh-CN" altLang="en-US">
                <a:latin typeface="Arial" panose="020B0604020202020204" pitchFamily="34" charset="0"/>
                <a:cs typeface="Arial" panose="020B0604020202020204" pitchFamily="34" charset="0"/>
              </a:rPr>
              <a:t>ʘ定义为相似度运算，那么通过计算相似度</a:t>
            </a:r>
            <a:r>
              <a:rPr lang="en-US" altLang="zh-CN">
                <a:latin typeface="Arial" panose="020B0604020202020204" pitchFamily="34" charset="0"/>
                <a:cs typeface="Arial" panose="020B0604020202020204" pitchFamily="34" charset="0"/>
              </a:rPr>
              <a:t>i=   </a:t>
            </a:r>
            <a:r>
              <a:rPr lang="zh-CN" altLang="en-US">
                <a:latin typeface="Arial" panose="020B0604020202020204" pitchFamily="34" charset="0"/>
                <a:cs typeface="Arial" panose="020B0604020202020204" pitchFamily="34" charset="0"/>
                <a:sym typeface="+mn-ea"/>
              </a:rPr>
              <a:t>ʘ </a:t>
            </a:r>
            <a:r>
              <a:rPr lang="en-US" altLang="zh-CN">
                <a:sym typeface="+mn-ea"/>
              </a:rPr>
              <a:t>Q,</a:t>
            </a:r>
            <a:r>
              <a:rPr lang="zh-CN" altLang="en-US">
                <a:sym typeface="+mn-ea"/>
              </a:rPr>
              <a:t>就可以得到某一篇文章  满足用户提问</a:t>
            </a:r>
            <a:r>
              <a:rPr lang="en-US" altLang="zh-CN">
                <a:sym typeface="+mn-ea"/>
              </a:rPr>
              <a:t>Q</a:t>
            </a:r>
            <a:r>
              <a:rPr lang="zh-CN" altLang="en-US">
                <a:sym typeface="+mn-ea"/>
              </a:rPr>
              <a:t>的测度。</a:t>
            </a:r>
          </a:p>
          <a:p>
            <a:r>
              <a:rPr lang="zh-CN" altLang="en-US">
                <a:latin typeface="Arial" panose="020B0604020202020204" pitchFamily="34" charset="0"/>
                <a:cs typeface="Arial" panose="020B0604020202020204" pitchFamily="34" charset="0"/>
                <a:sym typeface="+mn-ea"/>
              </a:rPr>
              <a:t>       </a:t>
            </a:r>
          </a:p>
          <a:p>
            <a:r>
              <a:rPr lang="zh-CN" altLang="en-US">
                <a:latin typeface="Arial" panose="020B0604020202020204" pitchFamily="34" charset="0"/>
                <a:cs typeface="Arial" panose="020B0604020202020204" pitchFamily="34" charset="0"/>
                <a:sym typeface="+mn-ea"/>
              </a:rPr>
              <a:t>       该模型主要涉及工作：</a:t>
            </a:r>
          </a:p>
          <a:p>
            <a:r>
              <a:rPr lang="zh-CN" altLang="en-US">
                <a:latin typeface="Arial" panose="020B0604020202020204" pitchFamily="34" charset="0"/>
                <a:cs typeface="Arial" panose="020B0604020202020204" pitchFamily="34" charset="0"/>
                <a:sym typeface="+mn-ea"/>
              </a:rPr>
              <a:t>       </a:t>
            </a:r>
            <a:r>
              <a:rPr lang="en-US" altLang="zh-CN">
                <a:latin typeface="Arial" panose="020B0604020202020204" pitchFamily="34" charset="0"/>
                <a:cs typeface="Arial" panose="020B0604020202020204" pitchFamily="34" charset="0"/>
                <a:sym typeface="+mn-ea"/>
              </a:rPr>
              <a:t>1.</a:t>
            </a:r>
            <a:r>
              <a:rPr lang="zh-CN" altLang="en-US">
                <a:latin typeface="Arial" panose="020B0604020202020204" pitchFamily="34" charset="0"/>
                <a:cs typeface="Arial" panose="020B0604020202020204" pitchFamily="34" charset="0"/>
                <a:sym typeface="+mn-ea"/>
              </a:rPr>
              <a:t>如何构建一个向量来表示文档中的词项</a:t>
            </a:r>
          </a:p>
          <a:p>
            <a:r>
              <a:rPr lang="zh-CN" altLang="en-US">
                <a:latin typeface="Arial" panose="020B0604020202020204" pitchFamily="34" charset="0"/>
                <a:cs typeface="Arial" panose="020B0604020202020204" pitchFamily="34" charset="0"/>
                <a:sym typeface="+mn-ea"/>
              </a:rPr>
              <a:t>       </a:t>
            </a:r>
            <a:r>
              <a:rPr lang="en-US" altLang="zh-CN">
                <a:latin typeface="Arial" panose="020B0604020202020204" pitchFamily="34" charset="0"/>
                <a:cs typeface="Arial" panose="020B0604020202020204" pitchFamily="34" charset="0"/>
                <a:sym typeface="+mn-ea"/>
              </a:rPr>
              <a:t>2.</a:t>
            </a:r>
            <a:r>
              <a:rPr lang="zh-CN" altLang="en-US">
                <a:latin typeface="Arial" panose="020B0604020202020204" pitchFamily="34" charset="0"/>
                <a:cs typeface="Arial" panose="020B0604020202020204" pitchFamily="34" charset="0"/>
                <a:sym typeface="+mn-ea"/>
              </a:rPr>
              <a:t>如何构建另一个向量来表示查询中的词项</a:t>
            </a:r>
          </a:p>
          <a:p>
            <a:r>
              <a:rPr lang="zh-CN" altLang="en-US">
                <a:latin typeface="Arial" panose="020B0604020202020204" pitchFamily="34" charset="0"/>
                <a:cs typeface="Arial" panose="020B0604020202020204" pitchFamily="34" charset="0"/>
                <a:sym typeface="+mn-ea"/>
              </a:rPr>
              <a:t>       </a:t>
            </a:r>
            <a:r>
              <a:rPr lang="en-US" altLang="zh-CN">
                <a:latin typeface="Arial" panose="020B0604020202020204" pitchFamily="34" charset="0"/>
                <a:cs typeface="Arial" panose="020B0604020202020204" pitchFamily="34" charset="0"/>
                <a:sym typeface="+mn-ea"/>
              </a:rPr>
              <a:t>3.</a:t>
            </a:r>
            <a:r>
              <a:rPr lang="zh-CN" altLang="en-US">
                <a:latin typeface="Arial" panose="020B0604020202020204" pitchFamily="34" charset="0"/>
                <a:cs typeface="Arial" panose="020B0604020202020204" pitchFamily="34" charset="0"/>
                <a:sym typeface="+mn-ea"/>
              </a:rPr>
              <a:t>选择一种方法来度量任意文档向量和查询向量的相似度</a:t>
            </a:r>
          </a:p>
        </p:txBody>
      </p:sp>
      <p:graphicFrame>
        <p:nvGraphicFramePr>
          <p:cNvPr id="5" name="对象 4">
            <a:hlinkClick r:id="" action="ppaction://ole?verb=0"/>
          </p:cNvPr>
          <p:cNvGraphicFramePr>
            <a:graphicFrameLocks noChangeAspect="1"/>
          </p:cNvGraphicFramePr>
          <p:nvPr/>
        </p:nvGraphicFramePr>
        <p:xfrm>
          <a:off x="8082915" y="2009775"/>
          <a:ext cx="1498600" cy="228600"/>
        </p:xfrm>
        <a:graphic>
          <a:graphicData uri="http://schemas.openxmlformats.org/presentationml/2006/ole">
            <mc:AlternateContent xmlns:mc="http://schemas.openxmlformats.org/markup-compatibility/2006">
              <mc:Choice xmlns:v="urn:schemas-microsoft-com:vml" Requires="v">
                <p:oleObj spid="_x0000_s3079" r:id="rId4" imgW="1498600" imgH="228600" progId="Equation.KSEE3">
                  <p:embed/>
                </p:oleObj>
              </mc:Choice>
              <mc:Fallback>
                <p:oleObj r:id="rId4" imgW="1498600" imgH="228600" progId="Equation.KSEE3">
                  <p:embed/>
                  <p:pic>
                    <p:nvPicPr>
                      <p:cNvPr id="0" name="图片 3072"/>
                      <p:cNvPicPr/>
                      <p:nvPr/>
                    </p:nvPicPr>
                    <p:blipFill>
                      <a:blip r:embed="rId5"/>
                      <a:stretch>
                        <a:fillRect/>
                      </a:stretch>
                    </p:blipFill>
                    <p:spPr>
                      <a:xfrm>
                        <a:off x="8082915" y="2009775"/>
                        <a:ext cx="1498600" cy="22860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5857240" y="2287905"/>
          <a:ext cx="1028700" cy="241300"/>
        </p:xfrm>
        <a:graphic>
          <a:graphicData uri="http://schemas.openxmlformats.org/presentationml/2006/ole">
            <mc:AlternateContent xmlns:mc="http://schemas.openxmlformats.org/markup-compatibility/2006">
              <mc:Choice xmlns:v="urn:schemas-microsoft-com:vml" Requires="v">
                <p:oleObj spid="_x0000_s3080" r:id="rId6" imgW="1028700" imgH="241300" progId="Equation.KSEE3">
                  <p:embed/>
                </p:oleObj>
              </mc:Choice>
              <mc:Fallback>
                <p:oleObj r:id="rId6" imgW="1028700" imgH="241300" progId="Equation.KSEE3">
                  <p:embed/>
                  <p:pic>
                    <p:nvPicPr>
                      <p:cNvPr id="0" name="图片 3073"/>
                      <p:cNvPicPr/>
                      <p:nvPr/>
                    </p:nvPicPr>
                    <p:blipFill>
                      <a:blip r:embed="rId7"/>
                      <a:stretch>
                        <a:fillRect/>
                      </a:stretch>
                    </p:blipFill>
                    <p:spPr>
                      <a:xfrm>
                        <a:off x="5857240" y="2287905"/>
                        <a:ext cx="1028700" cy="241300"/>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3638550" y="2586355"/>
          <a:ext cx="165100" cy="228600"/>
        </p:xfrm>
        <a:graphic>
          <a:graphicData uri="http://schemas.openxmlformats.org/presentationml/2006/ole">
            <mc:AlternateContent xmlns:mc="http://schemas.openxmlformats.org/markup-compatibility/2006">
              <mc:Choice xmlns:v="urn:schemas-microsoft-com:vml" Requires="v">
                <p:oleObj spid="_x0000_s3081" r:id="rId8" imgW="165100" imgH="228600" progId="Equation.KSEE3">
                  <p:embed/>
                </p:oleObj>
              </mc:Choice>
              <mc:Fallback>
                <p:oleObj r:id="rId8" imgW="165100" imgH="228600" progId="Equation.KSEE3">
                  <p:embed/>
                  <p:pic>
                    <p:nvPicPr>
                      <p:cNvPr id="0" name="图片 3074"/>
                      <p:cNvPicPr/>
                      <p:nvPr/>
                    </p:nvPicPr>
                    <p:blipFill>
                      <a:blip r:embed="rId9"/>
                      <a:stretch>
                        <a:fillRect/>
                      </a:stretch>
                    </p:blipFill>
                    <p:spPr>
                      <a:xfrm>
                        <a:off x="3638550" y="2586355"/>
                        <a:ext cx="165100" cy="228600"/>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6642100" y="2586355"/>
          <a:ext cx="165100" cy="228600"/>
        </p:xfrm>
        <a:graphic>
          <a:graphicData uri="http://schemas.openxmlformats.org/presentationml/2006/ole">
            <mc:AlternateContent xmlns:mc="http://schemas.openxmlformats.org/markup-compatibility/2006">
              <mc:Choice xmlns:v="urn:schemas-microsoft-com:vml" Requires="v">
                <p:oleObj spid="_x0000_s3082" r:id="rId10" imgW="165100" imgH="228600" progId="Equation.KSEE3">
                  <p:embed/>
                </p:oleObj>
              </mc:Choice>
              <mc:Fallback>
                <p:oleObj r:id="rId10" imgW="165100" imgH="228600" progId="Equation.KSEE3">
                  <p:embed/>
                  <p:pic>
                    <p:nvPicPr>
                      <p:cNvPr id="0" name="图片 3075"/>
                      <p:cNvPicPr/>
                      <p:nvPr/>
                    </p:nvPicPr>
                    <p:blipFill>
                      <a:blip r:embed="rId11"/>
                      <a:stretch>
                        <a:fillRect/>
                      </a:stretch>
                    </p:blipFill>
                    <p:spPr>
                      <a:xfrm>
                        <a:off x="6642100" y="2586355"/>
                        <a:ext cx="165100" cy="22860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493520" y="1599565"/>
            <a:ext cx="3599815" cy="922020"/>
          </a:xfrm>
          <a:prstGeom prst="rect">
            <a:avLst/>
          </a:prstGeom>
          <a:noFill/>
        </p:spPr>
        <p:txBody>
          <a:bodyPr wrap="square" rtlCol="0">
            <a:spAutoFit/>
          </a:bodyPr>
          <a:lstStyle/>
          <a:p>
            <a:endParaRPr lang="zh-CN" altLang="en-US"/>
          </a:p>
          <a:p>
            <a:endParaRPr lang="zh-CN" altLang="en-US"/>
          </a:p>
          <a:p>
            <a:endParaRPr lang="zh-CN" altLang="en-US"/>
          </a:p>
        </p:txBody>
      </p:sp>
      <p:sp>
        <p:nvSpPr>
          <p:cNvPr id="10" name="文本框 9"/>
          <p:cNvSpPr txBox="1"/>
          <p:nvPr/>
        </p:nvSpPr>
        <p:spPr>
          <a:xfrm>
            <a:off x="1574800" y="661035"/>
            <a:ext cx="8609330" cy="2584450"/>
          </a:xfrm>
          <a:prstGeom prst="rect">
            <a:avLst/>
          </a:prstGeom>
          <a:noFill/>
        </p:spPr>
        <p:txBody>
          <a:bodyPr wrap="square" rtlCol="0">
            <a:spAutoFit/>
          </a:bodyPr>
          <a:lstStyle/>
          <a:p>
            <a:r>
              <a:rPr lang="en-US" altLang="zh-CN"/>
              <a:t>    </a:t>
            </a:r>
            <a:r>
              <a:rPr lang="zh-CN" altLang="en-US"/>
              <a:t>考虑文档集中只有两个不同词项</a:t>
            </a:r>
            <a:r>
              <a:rPr lang="en-US" altLang="zh-CN"/>
              <a:t>α</a:t>
            </a:r>
            <a:r>
              <a:rPr lang="zh-CN" altLang="en-US"/>
              <a:t>和</a:t>
            </a:r>
            <a:r>
              <a:rPr lang="zh-CN" altLang="en-US">
                <a:latin typeface="Arial" panose="020B0604020202020204" pitchFamily="34" charset="0"/>
                <a:cs typeface="Arial" panose="020B0604020202020204" pitchFamily="34" charset="0"/>
              </a:rPr>
              <a:t>β的情况。此时，所有的向量只包含两个分量：第一个表示词项</a:t>
            </a:r>
            <a:r>
              <a:rPr lang="en-US" altLang="zh-CN">
                <a:sym typeface="+mn-ea"/>
              </a:rPr>
              <a:t>α</a:t>
            </a:r>
            <a:r>
              <a:rPr lang="zh-CN" altLang="en-US">
                <a:sym typeface="+mn-ea"/>
              </a:rPr>
              <a:t>的出现情况，第二个词项分量表示词项</a:t>
            </a:r>
            <a:r>
              <a:rPr lang="zh-CN" altLang="en-US">
                <a:latin typeface="Arial" panose="020B0604020202020204" pitchFamily="34" charset="0"/>
                <a:cs typeface="Arial" panose="020B0604020202020204" pitchFamily="34" charset="0"/>
                <a:sym typeface="+mn-ea"/>
              </a:rPr>
              <a:t>β的出现情况。此时构造的最简单方法：当词项出现时，就在对应的分量处标</a:t>
            </a:r>
            <a:r>
              <a:rPr lang="en-US" altLang="zh-CN">
                <a:latin typeface="Arial" panose="020B0604020202020204" pitchFamily="34" charset="0"/>
                <a:cs typeface="Arial" panose="020B0604020202020204" pitchFamily="34" charset="0"/>
                <a:sym typeface="+mn-ea"/>
              </a:rPr>
              <a:t>1</a:t>
            </a:r>
            <a:r>
              <a:rPr lang="zh-CN" altLang="en-US">
                <a:latin typeface="Arial" panose="020B0604020202020204" pitchFamily="34" charset="0"/>
                <a:cs typeface="Arial" panose="020B0604020202020204" pitchFamily="34" charset="0"/>
                <a:sym typeface="+mn-ea"/>
              </a:rPr>
              <a:t>，如果词项未出现，就在对应的分量处标</a:t>
            </a:r>
            <a:r>
              <a:rPr lang="en-US" altLang="zh-CN">
                <a:latin typeface="Arial" panose="020B0604020202020204" pitchFamily="34" charset="0"/>
                <a:cs typeface="Arial" panose="020B0604020202020204" pitchFamily="34" charset="0"/>
                <a:sym typeface="+mn-ea"/>
              </a:rPr>
              <a:t>0</a:t>
            </a:r>
            <a:r>
              <a:rPr lang="zh-CN" altLang="en-US">
                <a:latin typeface="Arial" panose="020B0604020202020204" pitchFamily="34" charset="0"/>
                <a:cs typeface="Arial" panose="020B0604020202020204" pitchFamily="34" charset="0"/>
                <a:sym typeface="+mn-ea"/>
              </a:rPr>
              <a:t>。这种方法被称为二值表示法。</a:t>
            </a:r>
          </a:p>
          <a:p>
            <a:r>
              <a:rPr lang="zh-CN" altLang="en-US">
                <a:latin typeface="Arial" panose="020B0604020202020204" pitchFamily="34" charset="0"/>
                <a:cs typeface="Arial" panose="020B0604020202020204" pitchFamily="34" charset="0"/>
                <a:sym typeface="+mn-ea"/>
              </a:rPr>
              <a:t>       二值表示法并未考虑每个词项在文档中出现的频率，可以通过将词项分量修改成每个词项出现的频率，来进一步改进二值表示法。</a:t>
            </a:r>
          </a:p>
          <a:p>
            <a:r>
              <a:rPr lang="zh-CN" altLang="en-US">
                <a:latin typeface="Arial" panose="020B0604020202020204" pitchFamily="34" charset="0"/>
                <a:cs typeface="Arial" panose="020B0604020202020204" pitchFamily="34" charset="0"/>
                <a:sym typeface="+mn-ea"/>
              </a:rPr>
              <a:t>       针对文档中每个词项的权重，可以有两种赋值方法，一种是自动指定权重（基于词项在整个文档集中出现的频率），另一种是用户人工指定词项权重。</a:t>
            </a:r>
          </a:p>
          <a:p>
            <a:r>
              <a:rPr lang="zh-CN" altLang="en-US">
                <a:latin typeface="Arial" panose="020B0604020202020204" pitchFamily="34" charset="0"/>
                <a:cs typeface="Arial" panose="020B0604020202020204" pitchFamily="34" charset="0"/>
                <a:sym typeface="+mn-ea"/>
              </a:rPr>
              <a:t>为了给每篇文档建立一个对应的向量，可以考虑如下定义。</a:t>
            </a:r>
          </a:p>
        </p:txBody>
      </p:sp>
      <p:graphicFrame>
        <p:nvGraphicFramePr>
          <p:cNvPr id="11" name="对象 10">
            <a:hlinkClick r:id="" action="ppaction://ole?verb=0"/>
          </p:cNvPr>
          <p:cNvGraphicFramePr>
            <a:graphicFrameLocks noChangeAspect="1"/>
          </p:cNvGraphicFramePr>
          <p:nvPr/>
        </p:nvGraphicFramePr>
        <p:xfrm>
          <a:off x="2059940" y="3484245"/>
          <a:ext cx="4127500" cy="1219200"/>
        </p:xfrm>
        <a:graphic>
          <a:graphicData uri="http://schemas.openxmlformats.org/presentationml/2006/ole">
            <mc:AlternateContent xmlns:mc="http://schemas.openxmlformats.org/markup-compatibility/2006">
              <mc:Choice xmlns:v="urn:schemas-microsoft-com:vml" Requires="v">
                <p:oleObj spid="_x0000_s4098" r:id="rId4" imgW="4127500" imgH="1219200" progId="Equation.KSEE3">
                  <p:embed/>
                </p:oleObj>
              </mc:Choice>
              <mc:Fallback>
                <p:oleObj r:id="rId4" imgW="4127500" imgH="1219200" progId="Equation.KSEE3">
                  <p:embed/>
                  <p:pic>
                    <p:nvPicPr>
                      <p:cNvPr id="0" name="图片 4096"/>
                      <p:cNvPicPr/>
                      <p:nvPr/>
                    </p:nvPicPr>
                    <p:blipFill>
                      <a:blip r:embed="rId5"/>
                      <a:stretch>
                        <a:fillRect/>
                      </a:stretch>
                    </p:blipFill>
                    <p:spPr>
                      <a:xfrm>
                        <a:off x="2059940" y="3484245"/>
                        <a:ext cx="4127500" cy="121920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2300" y="847725"/>
            <a:ext cx="7860665" cy="922020"/>
          </a:xfrm>
          <a:prstGeom prst="rect">
            <a:avLst/>
          </a:prstGeom>
          <a:noFill/>
        </p:spPr>
        <p:txBody>
          <a:bodyPr wrap="square" rtlCol="0">
            <a:spAutoFit/>
          </a:bodyPr>
          <a:lstStyle/>
          <a:p>
            <a:r>
              <a:rPr lang="en-US" altLang="zh-CN"/>
              <a:t>    </a:t>
            </a:r>
            <a:r>
              <a:rPr lang="zh-CN" altLang="en-US"/>
              <a:t>对于文档中词项的权重因素，主要考虑词频和逆文档频率。可以使用下面的公式计算文档</a:t>
            </a:r>
            <a:r>
              <a:rPr lang="en-US" altLang="zh-CN"/>
              <a:t>i</a:t>
            </a:r>
            <a:r>
              <a:rPr lang="zh-CN" altLang="en-US"/>
              <a:t>对应的向量中第</a:t>
            </a:r>
            <a:r>
              <a:rPr lang="en-US" altLang="zh-CN"/>
              <a:t>j</a:t>
            </a:r>
            <a:r>
              <a:rPr lang="zh-CN" altLang="en-US"/>
              <a:t>个词条的值 ：</a:t>
            </a:r>
          </a:p>
          <a:p>
            <a:r>
              <a:rPr lang="zh-CN" altLang="en-US"/>
              <a:t>                                  </a:t>
            </a:r>
          </a:p>
        </p:txBody>
      </p:sp>
      <p:graphicFrame>
        <p:nvGraphicFramePr>
          <p:cNvPr id="4" name="对象 3">
            <a:hlinkClick r:id="" action="ppaction://ole?verb=0"/>
          </p:cNvPr>
          <p:cNvGraphicFramePr>
            <a:graphicFrameLocks noChangeAspect="1"/>
          </p:cNvGraphicFramePr>
          <p:nvPr/>
        </p:nvGraphicFramePr>
        <p:xfrm>
          <a:off x="4539615" y="1528445"/>
          <a:ext cx="1346200" cy="381635"/>
        </p:xfrm>
        <a:graphic>
          <a:graphicData uri="http://schemas.openxmlformats.org/presentationml/2006/ole">
            <mc:AlternateContent xmlns:mc="http://schemas.openxmlformats.org/markup-compatibility/2006">
              <mc:Choice xmlns:v="urn:schemas-microsoft-com:vml" Requires="v">
                <p:oleObj spid="_x0000_s5128" r:id="rId4" imgW="850900" imgH="241300" progId="Equation.KSEE3">
                  <p:embed/>
                </p:oleObj>
              </mc:Choice>
              <mc:Fallback>
                <p:oleObj r:id="rId4" imgW="850900" imgH="241300" progId="Equation.KSEE3">
                  <p:embed/>
                  <p:pic>
                    <p:nvPicPr>
                      <p:cNvPr id="0" name="图片 5120"/>
                      <p:cNvPicPr/>
                      <p:nvPr/>
                    </p:nvPicPr>
                    <p:blipFill>
                      <a:blip r:embed="rId5"/>
                      <a:stretch>
                        <a:fillRect/>
                      </a:stretch>
                    </p:blipFill>
                    <p:spPr>
                      <a:xfrm>
                        <a:off x="4539615" y="1528445"/>
                        <a:ext cx="1346200" cy="381635"/>
                      </a:xfrm>
                      <a:prstGeom prst="rect">
                        <a:avLst/>
                      </a:prstGeom>
                    </p:spPr>
                  </p:pic>
                </p:oleObj>
              </mc:Fallback>
            </mc:AlternateContent>
          </a:graphicData>
        </a:graphic>
      </p:graphicFrame>
      <p:sp>
        <p:nvSpPr>
          <p:cNvPr id="8" name="文本框 7"/>
          <p:cNvSpPr txBox="1"/>
          <p:nvPr/>
        </p:nvSpPr>
        <p:spPr>
          <a:xfrm>
            <a:off x="1892300" y="1910080"/>
            <a:ext cx="7656195" cy="1753235"/>
          </a:xfrm>
          <a:prstGeom prst="rect">
            <a:avLst/>
          </a:prstGeom>
          <a:noFill/>
        </p:spPr>
        <p:txBody>
          <a:bodyPr wrap="square" rtlCol="0">
            <a:spAutoFit/>
          </a:bodyPr>
          <a:lstStyle/>
          <a:p>
            <a:r>
              <a:rPr lang="en-US" altLang="zh-CN"/>
              <a:t>    </a:t>
            </a:r>
            <a:r>
              <a:rPr lang="zh-CN" altLang="en-US"/>
              <a:t>当一篇文档检索系统中用文档集中</a:t>
            </a:r>
            <a:r>
              <a:rPr lang="en-US" altLang="zh-CN"/>
              <a:t>t</a:t>
            </a:r>
            <a:r>
              <a:rPr lang="zh-CN" altLang="en-US"/>
              <a:t>个不同的词项来查询时，系统将为每个文档计算维度为</a:t>
            </a:r>
            <a:r>
              <a:rPr lang="en-US" altLang="zh-CN"/>
              <a:t>t</a:t>
            </a:r>
            <a:r>
              <a:rPr lang="zh-CN" altLang="en-US"/>
              <a:t>的向量          ，查询中的词项构建的向量为</a:t>
            </a:r>
          </a:p>
          <a:p>
            <a:r>
              <a:rPr lang="en-US" altLang="zh-CN"/>
              <a:t>          </a:t>
            </a:r>
            <a:r>
              <a:rPr lang="zh-CN" altLang="en-US"/>
              <a:t>。向量空间模型一般用查询向量和文档向量间的夹角余弦值来计算用户查询和文档间的相似度，如下图所示。</a:t>
            </a:r>
          </a:p>
          <a:p>
            <a:r>
              <a:rPr lang="zh-CN" altLang="en-US"/>
              <a:t>      </a:t>
            </a:r>
          </a:p>
          <a:p>
            <a:r>
              <a:rPr lang="zh-CN" altLang="en-US"/>
              <a:t>                                   </a:t>
            </a:r>
          </a:p>
        </p:txBody>
      </p:sp>
      <p:graphicFrame>
        <p:nvGraphicFramePr>
          <p:cNvPr id="3" name="对象 2">
            <a:hlinkClick r:id="" action="ppaction://ole?verb=0"/>
          </p:cNvPr>
          <p:cNvGraphicFramePr>
            <a:graphicFrameLocks noChangeAspect="1"/>
          </p:cNvGraphicFramePr>
          <p:nvPr/>
        </p:nvGraphicFramePr>
        <p:xfrm>
          <a:off x="4882833" y="2257425"/>
          <a:ext cx="1002665" cy="228600"/>
        </p:xfrm>
        <a:graphic>
          <a:graphicData uri="http://schemas.openxmlformats.org/presentationml/2006/ole">
            <mc:AlternateContent xmlns:mc="http://schemas.openxmlformats.org/markup-compatibility/2006">
              <mc:Choice xmlns:v="urn:schemas-microsoft-com:vml" Requires="v">
                <p:oleObj spid="_x0000_s5129" r:id="rId6" imgW="1002665" imgH="228600" progId="Equation.KSEE3">
                  <p:embed/>
                </p:oleObj>
              </mc:Choice>
              <mc:Fallback>
                <p:oleObj r:id="rId6" imgW="1002665" imgH="228600" progId="Equation.KSEE3">
                  <p:embed/>
                  <p:pic>
                    <p:nvPicPr>
                      <p:cNvPr id="0" name="图片 5121"/>
                      <p:cNvPicPr/>
                      <p:nvPr/>
                    </p:nvPicPr>
                    <p:blipFill>
                      <a:blip r:embed="rId7"/>
                      <a:stretch>
                        <a:fillRect/>
                      </a:stretch>
                    </p:blipFill>
                    <p:spPr>
                      <a:xfrm>
                        <a:off x="4882833" y="2257425"/>
                        <a:ext cx="1002665" cy="22860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962150" y="2535555"/>
          <a:ext cx="1130300" cy="241300"/>
        </p:xfrm>
        <a:graphic>
          <a:graphicData uri="http://schemas.openxmlformats.org/presentationml/2006/ole">
            <mc:AlternateContent xmlns:mc="http://schemas.openxmlformats.org/markup-compatibility/2006">
              <mc:Choice xmlns:v="urn:schemas-microsoft-com:vml" Requires="v">
                <p:oleObj spid="_x0000_s5130" r:id="rId8" imgW="1130300" imgH="241300" progId="Equation.KSEE3">
                  <p:embed/>
                </p:oleObj>
              </mc:Choice>
              <mc:Fallback>
                <p:oleObj r:id="rId8" imgW="1130300" imgH="241300" progId="Equation.KSEE3">
                  <p:embed/>
                  <p:pic>
                    <p:nvPicPr>
                      <p:cNvPr id="0" name="图片 5122"/>
                      <p:cNvPicPr/>
                      <p:nvPr/>
                    </p:nvPicPr>
                    <p:blipFill>
                      <a:blip r:embed="rId9"/>
                      <a:stretch>
                        <a:fillRect/>
                      </a:stretch>
                    </p:blipFill>
                    <p:spPr>
                      <a:xfrm>
                        <a:off x="1962150" y="2535555"/>
                        <a:ext cx="1130300" cy="241300"/>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extLst>
              <p:ext uri="{D42A27DB-BD31-4B8C-83A1-F6EECF244321}">
                <p14:modId xmlns:p14="http://schemas.microsoft.com/office/powerpoint/2010/main" val="1515282205"/>
              </p:ext>
            </p:extLst>
          </p:nvPr>
        </p:nvGraphicFramePr>
        <p:xfrm>
          <a:off x="3430588" y="3098800"/>
          <a:ext cx="4314825" cy="1106488"/>
        </p:xfrm>
        <a:graphic>
          <a:graphicData uri="http://schemas.openxmlformats.org/presentationml/2006/ole">
            <mc:AlternateContent xmlns:mc="http://schemas.openxmlformats.org/markup-compatibility/2006">
              <mc:Choice xmlns:v="urn:schemas-microsoft-com:vml" Requires="v">
                <p:oleObj spid="_x0000_s5131" name="公式" r:id="rId10" imgW="3568680" imgH="914400" progId="Equation.3">
                  <p:embed/>
                </p:oleObj>
              </mc:Choice>
              <mc:Fallback>
                <p:oleObj name="公式" r:id="rId10" imgW="3568680" imgH="914400" progId="Equation.3">
                  <p:embed/>
                  <p:pic>
                    <p:nvPicPr>
                      <p:cNvPr id="0" name="图片 5124"/>
                      <p:cNvPicPr/>
                      <p:nvPr/>
                    </p:nvPicPr>
                    <p:blipFill>
                      <a:blip r:embed="rId11"/>
                      <a:stretch>
                        <a:fillRect/>
                      </a:stretch>
                    </p:blipFill>
                    <p:spPr>
                      <a:xfrm>
                        <a:off x="3430588" y="3098800"/>
                        <a:ext cx="4314825" cy="1106488"/>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12925" y="443865"/>
            <a:ext cx="7383780" cy="3415030"/>
          </a:xfrm>
          <a:prstGeom prst="rect">
            <a:avLst/>
          </a:prstGeom>
          <a:noFill/>
        </p:spPr>
        <p:txBody>
          <a:bodyPr wrap="square" rtlCol="0">
            <a:spAutoFit/>
          </a:bodyPr>
          <a:lstStyle/>
          <a:p>
            <a:r>
              <a:rPr lang="zh-CN" altLang="en-US"/>
              <a:t>向量空间模型优缺点：</a:t>
            </a:r>
          </a:p>
          <a:p>
            <a:r>
              <a:rPr lang="zh-CN" altLang="en-US"/>
              <a:t>优点</a:t>
            </a:r>
            <a:r>
              <a:rPr lang="en-US" altLang="zh-CN"/>
              <a:t>:</a:t>
            </a:r>
          </a:p>
          <a:p>
            <a:r>
              <a:rPr lang="en-US" altLang="zh-CN"/>
              <a:t>    1.</a:t>
            </a:r>
            <a:r>
              <a:rPr lang="zh-CN" altLang="en-US"/>
              <a:t>可以通过相似度对检索结果进行排序</a:t>
            </a:r>
          </a:p>
          <a:p>
            <a:r>
              <a:rPr lang="zh-CN" altLang="en-US"/>
              <a:t>         </a:t>
            </a:r>
            <a:endParaRPr lang="en-US" altLang="zh-CN"/>
          </a:p>
          <a:p>
            <a:endParaRPr lang="en-US" altLang="zh-CN"/>
          </a:p>
          <a:p>
            <a:endParaRPr lang="en-US" altLang="zh-CN"/>
          </a:p>
          <a:p>
            <a:endParaRPr lang="en-US" altLang="zh-CN"/>
          </a:p>
          <a:p>
            <a:r>
              <a:rPr lang="zh-CN" altLang="en-US"/>
              <a:t>缺点：</a:t>
            </a:r>
          </a:p>
          <a:p>
            <a:r>
              <a:rPr lang="en-US" altLang="zh-CN">
                <a:sym typeface="+mn-ea"/>
              </a:rPr>
              <a:t>    1.</a:t>
            </a:r>
            <a:r>
              <a:rPr lang="zh-CN" altLang="en-US">
                <a:sym typeface="+mn-ea"/>
              </a:rPr>
              <a:t>该模型认为和查询最相关的文档是那些在用词规律上和查询类似的文档</a:t>
            </a:r>
            <a:endParaRPr lang="zh-CN" altLang="en-US"/>
          </a:p>
          <a:p>
            <a:r>
              <a:rPr lang="zh-CN" altLang="en-US">
                <a:sym typeface="+mn-ea"/>
              </a:rPr>
              <a:t>    </a:t>
            </a:r>
            <a:r>
              <a:rPr lang="en-US" altLang="zh-CN">
                <a:sym typeface="+mn-ea"/>
              </a:rPr>
              <a:t>2.</a:t>
            </a:r>
            <a:r>
              <a:rPr lang="zh-CN" altLang="en-US">
                <a:sym typeface="+mn-ea"/>
              </a:rPr>
              <a:t>用向量内积或余弦测度来表示文档之间的相似度，这种方法的理论前提是词条间应相互独立。</a:t>
            </a: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852051" y="17329"/>
            <a:ext cx="10081120" cy="1322070"/>
          </a:xfrm>
          <a:prstGeom prst="rect">
            <a:avLst/>
          </a:prstGeom>
          <a:noFill/>
        </p:spPr>
        <p:txBody>
          <a:bodyPr wrap="square" rtlCol="0">
            <a:spAutoFit/>
          </a:bodyPr>
          <a:lstStyle/>
          <a:p>
            <a:endParaRPr lang="en-US" altLang="zh-CN" dirty="0"/>
          </a:p>
          <a:p>
            <a:endParaRPr lang="en-US" altLang="zh-CN" dirty="0"/>
          </a:p>
          <a:p>
            <a:r>
              <a:rPr lang="zh-CN" altLang="en-US" sz="4400">
                <a:sym typeface="+mn-ea"/>
              </a:rPr>
              <a:t>概率检索模型</a:t>
            </a:r>
            <a:endParaRPr lang="zh-CN" altLang="en-US" sz="4400" dirty="0">
              <a:ea typeface="宋体" panose="02010600030101010101" pitchFamily="2" charset="-122"/>
            </a:endParaRPr>
          </a:p>
        </p:txBody>
      </p:sp>
      <p:sp>
        <p:nvSpPr>
          <p:cNvPr id="4" name="文本框 3"/>
          <p:cNvSpPr txBox="1"/>
          <p:nvPr/>
        </p:nvSpPr>
        <p:spPr>
          <a:xfrm>
            <a:off x="1615440" y="2006600"/>
            <a:ext cx="8481695" cy="1753235"/>
          </a:xfrm>
          <a:prstGeom prst="rect">
            <a:avLst/>
          </a:prstGeom>
          <a:noFill/>
        </p:spPr>
        <p:txBody>
          <a:bodyPr wrap="square" rtlCol="0">
            <a:spAutoFit/>
          </a:bodyPr>
          <a:lstStyle/>
          <a:p>
            <a:r>
              <a:rPr lang="zh-CN" altLang="en-US"/>
              <a:t>    基本思想：预估信息资源和用户需求的相关性，根据相关性大小进行排序，排在最前面的文档将会是最有可能满足用户需求的文档</a:t>
            </a:r>
            <a:r>
              <a:rPr lang="zh-CN" altLang="en-US">
                <a:sym typeface="+mn-ea"/>
              </a:rPr>
              <a:t>。</a:t>
            </a:r>
          </a:p>
          <a:p>
            <a:r>
              <a:rPr lang="zh-CN" altLang="en-US">
                <a:latin typeface="Arial" panose="020B0604020202020204" pitchFamily="34" charset="0"/>
                <a:cs typeface="Arial" panose="020B0604020202020204" pitchFamily="34" charset="0"/>
                <a:sym typeface="+mn-ea"/>
              </a:rPr>
              <a:t>       </a:t>
            </a:r>
          </a:p>
          <a:p>
            <a:r>
              <a:rPr lang="zh-CN" altLang="en-US">
                <a:latin typeface="Arial" panose="020B0604020202020204" pitchFamily="34" charset="0"/>
                <a:cs typeface="Arial" panose="020B0604020202020204" pitchFamily="34" charset="0"/>
                <a:sym typeface="+mn-ea"/>
              </a:rPr>
              <a:t>       该模型需设法解决两个问题：</a:t>
            </a:r>
          </a:p>
          <a:p>
            <a:r>
              <a:rPr lang="zh-CN" altLang="en-US">
                <a:latin typeface="Arial" panose="020B0604020202020204" pitchFamily="34" charset="0"/>
                <a:cs typeface="Arial" panose="020B0604020202020204" pitchFamily="34" charset="0"/>
                <a:sym typeface="+mn-ea"/>
              </a:rPr>
              <a:t>       </a:t>
            </a:r>
            <a:r>
              <a:rPr lang="en-US" altLang="zh-CN">
                <a:latin typeface="Arial" panose="020B0604020202020204" pitchFamily="34" charset="0"/>
                <a:cs typeface="Arial" panose="020B0604020202020204" pitchFamily="34" charset="0"/>
                <a:sym typeface="+mn-ea"/>
              </a:rPr>
              <a:t>1.</a:t>
            </a:r>
            <a:r>
              <a:rPr lang="zh-CN" altLang="en-US">
                <a:latin typeface="Arial" panose="020B0604020202020204" pitchFamily="34" charset="0"/>
                <a:cs typeface="Arial" panose="020B0604020202020204" pitchFamily="34" charset="0"/>
                <a:sym typeface="+mn-ea"/>
              </a:rPr>
              <a:t>参数估计</a:t>
            </a:r>
          </a:p>
          <a:p>
            <a:r>
              <a:rPr lang="zh-CN" altLang="en-US">
                <a:latin typeface="Arial" panose="020B0604020202020204" pitchFamily="34" charset="0"/>
                <a:cs typeface="Arial" panose="020B0604020202020204" pitchFamily="34" charset="0"/>
                <a:sym typeface="+mn-ea"/>
              </a:rPr>
              <a:t>       </a:t>
            </a:r>
            <a:r>
              <a:rPr lang="en-US" altLang="zh-CN">
                <a:latin typeface="Arial" panose="020B0604020202020204" pitchFamily="34" charset="0"/>
                <a:cs typeface="Arial" panose="020B0604020202020204" pitchFamily="34" charset="0"/>
                <a:sym typeface="+mn-ea"/>
              </a:rPr>
              <a:t>2.</a:t>
            </a:r>
            <a:r>
              <a:rPr lang="zh-CN" altLang="en-US">
                <a:latin typeface="Arial" panose="020B0604020202020204" pitchFamily="34" charset="0"/>
                <a:cs typeface="Arial" panose="020B0604020202020204" pitchFamily="34" charset="0"/>
                <a:sym typeface="+mn-ea"/>
              </a:rPr>
              <a:t>独立性假设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852051" y="17329"/>
            <a:ext cx="10081120" cy="1322070"/>
          </a:xfrm>
          <a:prstGeom prst="rect">
            <a:avLst/>
          </a:prstGeom>
          <a:noFill/>
        </p:spPr>
        <p:txBody>
          <a:bodyPr wrap="square" rtlCol="0">
            <a:spAutoFit/>
          </a:bodyPr>
          <a:lstStyle/>
          <a:p>
            <a:endParaRPr lang="en-US" altLang="zh-CN" dirty="0"/>
          </a:p>
          <a:p>
            <a:endParaRPr lang="en-US" altLang="zh-CN" dirty="0"/>
          </a:p>
          <a:p>
            <a:r>
              <a:rPr lang="zh-CN" altLang="en-US" sz="4400">
                <a:sym typeface="+mn-ea"/>
              </a:rPr>
              <a:t>语言模型</a:t>
            </a:r>
            <a:endParaRPr lang="zh-CN" altLang="en-US" sz="4400" dirty="0">
              <a:ea typeface="宋体" panose="02010600030101010101" pitchFamily="2" charset="-122"/>
            </a:endParaRPr>
          </a:p>
        </p:txBody>
      </p:sp>
      <p:sp>
        <p:nvSpPr>
          <p:cNvPr id="25" name="文本框 24"/>
          <p:cNvSpPr txBox="1"/>
          <p:nvPr/>
        </p:nvSpPr>
        <p:spPr>
          <a:xfrm>
            <a:off x="1758950" y="1934845"/>
            <a:ext cx="8481695" cy="922020"/>
          </a:xfrm>
          <a:prstGeom prst="rect">
            <a:avLst/>
          </a:prstGeom>
          <a:noFill/>
        </p:spPr>
        <p:txBody>
          <a:bodyPr wrap="square" rtlCol="0">
            <a:spAutoFit/>
          </a:bodyPr>
          <a:lstStyle/>
          <a:p>
            <a:r>
              <a:rPr lang="zh-CN" altLang="en-US"/>
              <a:t>基本思想：文档可以它们生成查询的可能性大小来排序</a:t>
            </a:r>
            <a:r>
              <a:rPr lang="zh-CN" altLang="en-US">
                <a:latin typeface="Arial" panose="020B0604020202020204" pitchFamily="34" charset="0"/>
                <a:cs typeface="Arial" panose="020B0604020202020204" pitchFamily="34" charset="0"/>
                <a:sym typeface="+mn-ea"/>
              </a:rPr>
              <a:t>       </a:t>
            </a:r>
          </a:p>
          <a:p>
            <a:r>
              <a:rPr lang="zh-CN" altLang="en-US">
                <a:latin typeface="Arial" panose="020B0604020202020204" pitchFamily="34" charset="0"/>
                <a:cs typeface="Arial" panose="020B0604020202020204" pitchFamily="34" charset="0"/>
                <a:sym typeface="+mn-ea"/>
              </a:rPr>
              <a:t>       考虑朗读一篇文章，如果说话人读取了文档中的所有词语，那么他说出查询中的词语的概率是多少呢？在形式上，相似度可以简单的定义为</a:t>
            </a:r>
          </a:p>
        </p:txBody>
      </p:sp>
      <p:graphicFrame>
        <p:nvGraphicFramePr>
          <p:cNvPr id="26" name="对象 25">
            <a:hlinkClick r:id="" action="ppaction://ole?verb=0"/>
          </p:cNvPr>
          <p:cNvGraphicFramePr>
            <a:graphicFrameLocks noChangeAspect="1"/>
          </p:cNvGraphicFramePr>
          <p:nvPr/>
        </p:nvGraphicFramePr>
        <p:xfrm>
          <a:off x="4580890" y="2856865"/>
          <a:ext cx="2602865" cy="313055"/>
        </p:xfrm>
        <a:graphic>
          <a:graphicData uri="http://schemas.openxmlformats.org/presentationml/2006/ole">
            <mc:AlternateContent xmlns:mc="http://schemas.openxmlformats.org/markup-compatibility/2006">
              <mc:Choice xmlns:v="urn:schemas-microsoft-com:vml" Requires="v">
                <p:oleObj spid="_x0000_s6151" r:id="rId4" imgW="1473200" imgH="228600" progId="Equation.KSEE3">
                  <p:embed/>
                </p:oleObj>
              </mc:Choice>
              <mc:Fallback>
                <p:oleObj r:id="rId4" imgW="1473200" imgH="228600" progId="Equation.KSEE3">
                  <p:embed/>
                  <p:pic>
                    <p:nvPicPr>
                      <p:cNvPr id="0" name="图片 6144"/>
                      <p:cNvPicPr/>
                      <p:nvPr/>
                    </p:nvPicPr>
                    <p:blipFill>
                      <a:blip r:embed="rId5"/>
                      <a:stretch>
                        <a:fillRect/>
                      </a:stretch>
                    </p:blipFill>
                    <p:spPr>
                      <a:xfrm>
                        <a:off x="4580890" y="2856865"/>
                        <a:ext cx="2602865" cy="313055"/>
                      </a:xfrm>
                      <a:prstGeom prst="rect">
                        <a:avLst/>
                      </a:prstGeom>
                    </p:spPr>
                  </p:pic>
                </p:oleObj>
              </mc:Fallback>
            </mc:AlternateContent>
          </a:graphicData>
        </a:graphic>
      </p:graphicFrame>
      <p:sp>
        <p:nvSpPr>
          <p:cNvPr id="28" name="文本框 27"/>
          <p:cNvSpPr txBox="1"/>
          <p:nvPr/>
        </p:nvSpPr>
        <p:spPr>
          <a:xfrm>
            <a:off x="1758950" y="3169920"/>
            <a:ext cx="8308340" cy="922020"/>
          </a:xfrm>
          <a:prstGeom prst="rect">
            <a:avLst/>
          </a:prstGeom>
          <a:noFill/>
        </p:spPr>
        <p:txBody>
          <a:bodyPr wrap="square" rtlCol="0">
            <a:spAutoFit/>
          </a:bodyPr>
          <a:lstStyle/>
          <a:p>
            <a:r>
              <a:rPr lang="en-US" altLang="zh-CN"/>
              <a:t>    </a:t>
            </a:r>
            <a:r>
              <a:rPr lang="zh-CN" altLang="en-US"/>
              <a:t>这里需要为查询构造一个概率模型。一种方法是对任何词项的出现与否使用伯努利事件进行建模。</a:t>
            </a:r>
          </a:p>
          <a:p>
            <a:r>
              <a:rPr lang="zh-CN" altLang="en-US"/>
              <a:t>                                                 </a:t>
            </a:r>
          </a:p>
        </p:txBody>
      </p:sp>
      <p:graphicFrame>
        <p:nvGraphicFramePr>
          <p:cNvPr id="29" name="对象 28">
            <a:hlinkClick r:id="" action="ppaction://ole?verb=0"/>
          </p:cNvPr>
          <p:cNvGraphicFramePr>
            <a:graphicFrameLocks noChangeAspect="1"/>
          </p:cNvGraphicFramePr>
          <p:nvPr/>
        </p:nvGraphicFramePr>
        <p:xfrm>
          <a:off x="4153535" y="3838575"/>
          <a:ext cx="3233420" cy="433070"/>
        </p:xfrm>
        <a:graphic>
          <a:graphicData uri="http://schemas.openxmlformats.org/presentationml/2006/ole">
            <mc:AlternateContent xmlns:mc="http://schemas.openxmlformats.org/markup-compatibility/2006">
              <mc:Choice xmlns:v="urn:schemas-microsoft-com:vml" Requires="v">
                <p:oleObj spid="_x0000_s6152" r:id="rId6" imgW="2844800" imgH="381000" progId="Equation.KSEE3">
                  <p:embed/>
                </p:oleObj>
              </mc:Choice>
              <mc:Fallback>
                <p:oleObj r:id="rId6" imgW="2844800" imgH="381000" progId="Equation.KSEE3">
                  <p:embed/>
                  <p:pic>
                    <p:nvPicPr>
                      <p:cNvPr id="0" name="图片 6145"/>
                      <p:cNvPicPr/>
                      <p:nvPr/>
                    </p:nvPicPr>
                    <p:blipFill>
                      <a:blip r:embed="rId7"/>
                      <a:stretch>
                        <a:fillRect/>
                      </a:stretch>
                    </p:blipFill>
                    <p:spPr>
                      <a:xfrm>
                        <a:off x="4153535" y="3838575"/>
                        <a:ext cx="3233420" cy="433070"/>
                      </a:xfrm>
                      <a:prstGeom prst="rect">
                        <a:avLst/>
                      </a:prstGeom>
                    </p:spPr>
                  </p:pic>
                </p:oleObj>
              </mc:Fallback>
            </mc:AlternateContent>
          </a:graphicData>
        </a:graphic>
      </p:graphicFrame>
      <p:sp>
        <p:nvSpPr>
          <p:cNvPr id="31" name="文本框 30"/>
          <p:cNvSpPr txBox="1"/>
          <p:nvPr/>
        </p:nvSpPr>
        <p:spPr>
          <a:xfrm>
            <a:off x="1957070" y="4350385"/>
            <a:ext cx="6997065" cy="368300"/>
          </a:xfrm>
          <a:prstGeom prst="rect">
            <a:avLst/>
          </a:prstGeom>
          <a:noFill/>
        </p:spPr>
        <p:txBody>
          <a:bodyPr wrap="square" rtlCol="0">
            <a:spAutoFit/>
          </a:bodyPr>
          <a:lstStyle/>
          <a:p>
            <a:r>
              <a:rPr lang="en-US" altLang="zh-CN"/>
              <a:t>   </a:t>
            </a:r>
            <a:r>
              <a:rPr lang="zh-CN" altLang="en-US"/>
              <a:t>可以通过多种方式来估计模型中的        </a:t>
            </a:r>
            <a:r>
              <a:rPr lang="en-US" altLang="zh-CN"/>
              <a:t>.</a:t>
            </a:r>
            <a:r>
              <a:rPr lang="zh-CN" altLang="en-US"/>
              <a:t>一种方法是</a:t>
            </a:r>
          </a:p>
        </p:txBody>
      </p:sp>
      <p:graphicFrame>
        <p:nvGraphicFramePr>
          <p:cNvPr id="32" name="对象 31">
            <a:hlinkClick r:id="" action="ppaction://ole?verb=0"/>
          </p:cNvPr>
          <p:cNvGraphicFramePr>
            <a:graphicFrameLocks noChangeAspect="1"/>
          </p:cNvGraphicFramePr>
          <p:nvPr/>
        </p:nvGraphicFramePr>
        <p:xfrm>
          <a:off x="6071235" y="4413885"/>
          <a:ext cx="711200" cy="241300"/>
        </p:xfrm>
        <a:graphic>
          <a:graphicData uri="http://schemas.openxmlformats.org/presentationml/2006/ole">
            <mc:AlternateContent xmlns:mc="http://schemas.openxmlformats.org/markup-compatibility/2006">
              <mc:Choice xmlns:v="urn:schemas-microsoft-com:vml" Requires="v">
                <p:oleObj spid="_x0000_s6153" r:id="rId8" imgW="711200" imgH="241300" progId="Equation.KSEE3">
                  <p:embed/>
                </p:oleObj>
              </mc:Choice>
              <mc:Fallback>
                <p:oleObj r:id="rId8" imgW="711200" imgH="241300" progId="Equation.KSEE3">
                  <p:embed/>
                  <p:pic>
                    <p:nvPicPr>
                      <p:cNvPr id="0" name="图片 6146"/>
                      <p:cNvPicPr/>
                      <p:nvPr/>
                    </p:nvPicPr>
                    <p:blipFill>
                      <a:blip r:embed="rId9"/>
                      <a:stretch>
                        <a:fillRect/>
                      </a:stretch>
                    </p:blipFill>
                    <p:spPr>
                      <a:xfrm>
                        <a:off x="6071235" y="4413885"/>
                        <a:ext cx="711200" cy="24130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nvGraphicFramePr>
        <p:xfrm>
          <a:off x="4638675" y="4789805"/>
          <a:ext cx="2025015" cy="305435"/>
        </p:xfrm>
        <a:graphic>
          <a:graphicData uri="http://schemas.openxmlformats.org/presentationml/2006/ole">
            <mc:AlternateContent xmlns:mc="http://schemas.openxmlformats.org/markup-compatibility/2006">
              <mc:Choice xmlns:v="urn:schemas-microsoft-com:vml" Requires="v">
                <p:oleObj spid="_x0000_s6154" r:id="rId10" imgW="1600200" imgH="241300" progId="Equation.KSEE3">
                  <p:embed/>
                </p:oleObj>
              </mc:Choice>
              <mc:Fallback>
                <p:oleObj r:id="rId10" imgW="1600200" imgH="241300" progId="Equation.KSEE3">
                  <p:embed/>
                  <p:pic>
                    <p:nvPicPr>
                      <p:cNvPr id="0" name="图片 6147"/>
                      <p:cNvPicPr/>
                      <p:nvPr/>
                    </p:nvPicPr>
                    <p:blipFill>
                      <a:blip r:embed="rId11"/>
                      <a:stretch>
                        <a:fillRect/>
                      </a:stretch>
                    </p:blipFill>
                    <p:spPr>
                      <a:xfrm>
                        <a:off x="4638675" y="4789805"/>
                        <a:ext cx="2025015" cy="305435"/>
                      </a:xfrm>
                      <a:prstGeom prst="rect">
                        <a:avLst/>
                      </a:prstGeom>
                    </p:spPr>
                  </p:pic>
                </p:oleObj>
              </mc:Fallback>
            </mc:AlternateContent>
          </a:graphicData>
        </a:graphic>
      </p:graphicFrame>
      <p:graphicFrame>
        <p:nvGraphicFramePr>
          <p:cNvPr id="36" name="对象 35">
            <a:hlinkClick r:id="" action="ppaction://ole?verb=0"/>
          </p:cNvPr>
          <p:cNvGraphicFramePr>
            <a:graphicFrameLocks noChangeAspect="1"/>
          </p:cNvGraphicFramePr>
          <p:nvPr/>
        </p:nvGraphicFramePr>
        <p:xfrm>
          <a:off x="2458720" y="5206365"/>
          <a:ext cx="4928235" cy="382270"/>
        </p:xfrm>
        <a:graphic>
          <a:graphicData uri="http://schemas.openxmlformats.org/presentationml/2006/ole">
            <mc:AlternateContent xmlns:mc="http://schemas.openxmlformats.org/markup-compatibility/2006">
              <mc:Choice xmlns:v="urn:schemas-microsoft-com:vml" Requires="v">
                <p:oleObj spid="_x0000_s6155" r:id="rId12" imgW="3111500" imgH="241300" progId="Equation.KSEE3">
                  <p:embed/>
                </p:oleObj>
              </mc:Choice>
              <mc:Fallback>
                <p:oleObj r:id="rId12" imgW="3111500" imgH="241300" progId="Equation.KSEE3">
                  <p:embed/>
                  <p:pic>
                    <p:nvPicPr>
                      <p:cNvPr id="0" name="图片 6148"/>
                      <p:cNvPicPr/>
                      <p:nvPr/>
                    </p:nvPicPr>
                    <p:blipFill>
                      <a:blip r:embed="rId13"/>
                      <a:stretch>
                        <a:fillRect/>
                      </a:stretch>
                    </p:blipFill>
                    <p:spPr>
                      <a:xfrm>
                        <a:off x="2458720" y="5206365"/>
                        <a:ext cx="4928235" cy="382270"/>
                      </a:xfrm>
                      <a:prstGeom prst="rect">
                        <a:avLst/>
                      </a:prstGeom>
                    </p:spPr>
                  </p:pic>
                </p:oleObj>
              </mc:Fallback>
            </mc:AlternateContent>
          </a:graphicData>
        </a:graphic>
      </p:graphicFrame>
      <p:graphicFrame>
        <p:nvGraphicFramePr>
          <p:cNvPr id="38" name="对象 37">
            <a:hlinkClick r:id="" action="ppaction://ole?verb=0"/>
          </p:cNvPr>
          <p:cNvGraphicFramePr>
            <a:graphicFrameLocks noChangeAspect="1"/>
          </p:cNvGraphicFramePr>
          <p:nvPr/>
        </p:nvGraphicFramePr>
        <p:xfrm>
          <a:off x="7322185" y="5119370"/>
          <a:ext cx="1802130" cy="556895"/>
        </p:xfrm>
        <a:graphic>
          <a:graphicData uri="http://schemas.openxmlformats.org/presentationml/2006/ole">
            <mc:AlternateContent xmlns:mc="http://schemas.openxmlformats.org/markup-compatibility/2006">
              <mc:Choice xmlns:v="urn:schemas-microsoft-com:vml" Requires="v">
                <p:oleObj spid="_x0000_s6156" r:id="rId14" imgW="1562100" imgH="482600" progId="Equation.KSEE3">
                  <p:embed/>
                </p:oleObj>
              </mc:Choice>
              <mc:Fallback>
                <p:oleObj r:id="rId14" imgW="1562100" imgH="482600" progId="Equation.KSEE3">
                  <p:embed/>
                  <p:pic>
                    <p:nvPicPr>
                      <p:cNvPr id="0" name="图片 6149"/>
                      <p:cNvPicPr/>
                      <p:nvPr/>
                    </p:nvPicPr>
                    <p:blipFill>
                      <a:blip r:embed="rId15"/>
                      <a:stretch>
                        <a:fillRect/>
                      </a:stretch>
                    </p:blipFill>
                    <p:spPr>
                      <a:xfrm>
                        <a:off x="7322185" y="5119370"/>
                        <a:ext cx="1802130" cy="55689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文本预处理和文本表示模型</a:t>
            </a:r>
            <a:endParaRPr lang="en-US" altLang="zh-CN" dirty="0"/>
          </a:p>
          <a:p>
            <a:endParaRPr lang="en-US" altLang="zh-CN" dirty="0"/>
          </a:p>
          <a:p>
            <a:r>
              <a:rPr lang="zh-CN" altLang="en-US" dirty="0"/>
              <a:t>文本分类</a:t>
            </a:r>
            <a:endParaRPr lang="en-US" altLang="zh-CN" dirty="0"/>
          </a:p>
          <a:p>
            <a:endParaRPr lang="en-US" altLang="zh-CN" dirty="0"/>
          </a:p>
          <a:p>
            <a:r>
              <a:rPr lang="zh-CN" altLang="en-US" dirty="0"/>
              <a:t>文本聚类</a:t>
            </a:r>
            <a:endParaRPr lang="en-US" altLang="zh-CN" dirty="0"/>
          </a:p>
          <a:p>
            <a:endParaRPr lang="en-US" altLang="zh-CN" dirty="0"/>
          </a:p>
          <a:p>
            <a:r>
              <a:rPr lang="zh-CN" altLang="en-US" dirty="0"/>
              <a:t>应用案例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974215" y="1791335"/>
            <a:ext cx="8481695" cy="368300"/>
          </a:xfrm>
          <a:prstGeom prst="rect">
            <a:avLst/>
          </a:prstGeom>
          <a:noFill/>
        </p:spPr>
        <p:txBody>
          <a:bodyPr wrap="square" rtlCol="0">
            <a:spAutoFit/>
          </a:bodyPr>
          <a:lstStyle/>
          <a:p>
            <a:r>
              <a:rPr lang="zh-CN" altLang="en-US"/>
              <a:t>         </a:t>
            </a:r>
            <a:endParaRPr lang="zh-CN" altLang="en-US">
              <a:latin typeface="Arial" panose="020B0604020202020204" pitchFamily="34" charset="0"/>
              <a:cs typeface="Arial" panose="020B0604020202020204" pitchFamily="34" charset="0"/>
              <a:sym typeface="+mn-ea"/>
            </a:endParaRPr>
          </a:p>
        </p:txBody>
      </p:sp>
      <p:sp>
        <p:nvSpPr>
          <p:cNvPr id="3" name="文本框 2"/>
          <p:cNvSpPr txBox="1"/>
          <p:nvPr/>
        </p:nvSpPr>
        <p:spPr>
          <a:xfrm>
            <a:off x="2084070" y="1092835"/>
            <a:ext cx="8261350" cy="3692525"/>
          </a:xfrm>
          <a:prstGeom prst="rect">
            <a:avLst/>
          </a:prstGeom>
          <a:noFill/>
        </p:spPr>
        <p:txBody>
          <a:bodyPr wrap="square" rtlCol="0">
            <a:spAutoFit/>
          </a:bodyPr>
          <a:lstStyle/>
          <a:p>
            <a:r>
              <a:rPr lang="zh-CN" altLang="en-US"/>
              <a:t>防止文档中没有出现查询词语引起的问题</a:t>
            </a:r>
          </a:p>
          <a:p>
            <a:endParaRPr lang="en-US" altLang="zh-CN"/>
          </a:p>
          <a:p>
            <a:r>
              <a:rPr lang="en-US" altLang="zh-CN"/>
              <a:t>1.</a:t>
            </a:r>
            <a:r>
              <a:rPr lang="zh-CN" altLang="en-US"/>
              <a:t>使用比值       </a:t>
            </a:r>
          </a:p>
          <a:p>
            <a:endParaRPr lang="zh-CN" altLang="en-US"/>
          </a:p>
          <a:p>
            <a:endParaRPr lang="en-US" altLang="zh-CN"/>
          </a:p>
          <a:p>
            <a:r>
              <a:rPr lang="en-US" altLang="zh-CN"/>
              <a:t>2.</a:t>
            </a:r>
          </a:p>
          <a:p>
            <a:endParaRPr lang="en-US" altLang="zh-CN"/>
          </a:p>
          <a:p>
            <a:endParaRPr lang="en-US" altLang="zh-CN"/>
          </a:p>
          <a:p>
            <a:r>
              <a:rPr lang="zh-CN" altLang="en-US"/>
              <a:t>此时词项权重的计算公式如下所示：</a:t>
            </a:r>
          </a:p>
          <a:p>
            <a:endParaRPr lang="zh-CN" altLang="en-US"/>
          </a:p>
          <a:p>
            <a:endParaRPr lang="zh-CN" altLang="en-US"/>
          </a:p>
          <a:p>
            <a:endParaRPr lang="zh-CN" altLang="en-US"/>
          </a:p>
          <a:p>
            <a:endParaRPr lang="zh-CN" altLang="en-US"/>
          </a:p>
        </p:txBody>
      </p:sp>
      <p:graphicFrame>
        <p:nvGraphicFramePr>
          <p:cNvPr id="5" name="对象 4">
            <a:hlinkClick r:id="" action="ppaction://ole?verb=0"/>
          </p:cNvPr>
          <p:cNvGraphicFramePr>
            <a:graphicFrameLocks noChangeAspect="1"/>
          </p:cNvGraphicFramePr>
          <p:nvPr/>
        </p:nvGraphicFramePr>
        <p:xfrm>
          <a:off x="3279775" y="1654810"/>
          <a:ext cx="228600" cy="393700"/>
        </p:xfrm>
        <a:graphic>
          <a:graphicData uri="http://schemas.openxmlformats.org/presentationml/2006/ole">
            <mc:AlternateContent xmlns:mc="http://schemas.openxmlformats.org/markup-compatibility/2006">
              <mc:Choice xmlns:v="urn:schemas-microsoft-com:vml" Requires="v">
                <p:oleObj spid="_x0000_s7174" r:id="rId4" imgW="228600" imgH="393700" progId="Equation.KSEE3">
                  <p:embed/>
                </p:oleObj>
              </mc:Choice>
              <mc:Fallback>
                <p:oleObj r:id="rId4" imgW="228600" imgH="393700" progId="Equation.KSEE3">
                  <p:embed/>
                  <p:pic>
                    <p:nvPicPr>
                      <p:cNvPr id="0" name="图片 7168"/>
                      <p:cNvPicPr/>
                      <p:nvPr/>
                    </p:nvPicPr>
                    <p:blipFill>
                      <a:blip r:embed="rId5"/>
                      <a:stretch>
                        <a:fillRect/>
                      </a:stretch>
                    </p:blipFill>
                    <p:spPr>
                      <a:xfrm>
                        <a:off x="3279775" y="1654810"/>
                        <a:ext cx="228600" cy="39370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2370455" y="2317750"/>
          <a:ext cx="1511300" cy="571500"/>
        </p:xfrm>
        <a:graphic>
          <a:graphicData uri="http://schemas.openxmlformats.org/presentationml/2006/ole">
            <mc:AlternateContent xmlns:mc="http://schemas.openxmlformats.org/markup-compatibility/2006">
              <mc:Choice xmlns:v="urn:schemas-microsoft-com:vml" Requires="v">
                <p:oleObj spid="_x0000_s7175" r:id="rId6" imgW="1511300" imgH="571500" progId="Equation.KSEE3">
                  <p:embed/>
                </p:oleObj>
              </mc:Choice>
              <mc:Fallback>
                <p:oleObj r:id="rId6" imgW="1511300" imgH="571500" progId="Equation.KSEE3">
                  <p:embed/>
                  <p:pic>
                    <p:nvPicPr>
                      <p:cNvPr id="0" name="图片 7169"/>
                      <p:cNvPicPr/>
                      <p:nvPr/>
                    </p:nvPicPr>
                    <p:blipFill>
                      <a:blip r:embed="rId7"/>
                      <a:stretch>
                        <a:fillRect/>
                      </a:stretch>
                    </p:blipFill>
                    <p:spPr>
                      <a:xfrm>
                        <a:off x="2370455" y="2317750"/>
                        <a:ext cx="1511300" cy="57150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298315" y="4016375"/>
          <a:ext cx="749300" cy="228600"/>
        </p:xfrm>
        <a:graphic>
          <a:graphicData uri="http://schemas.openxmlformats.org/presentationml/2006/ole">
            <mc:AlternateContent xmlns:mc="http://schemas.openxmlformats.org/markup-compatibility/2006">
              <mc:Choice xmlns:v="urn:schemas-microsoft-com:vml" Requires="v">
                <p:oleObj spid="_x0000_s7176" r:id="rId8" imgW="749300" imgH="228600" progId="Equation.KSEE3">
                  <p:embed/>
                </p:oleObj>
              </mc:Choice>
              <mc:Fallback>
                <p:oleObj r:id="rId8" imgW="749300" imgH="228600" progId="Equation.KSEE3">
                  <p:embed/>
                  <p:pic>
                    <p:nvPicPr>
                      <p:cNvPr id="0" name="图片 7170"/>
                      <p:cNvPicPr/>
                      <p:nvPr/>
                    </p:nvPicPr>
                    <p:blipFill>
                      <a:blip r:embed="rId9"/>
                      <a:stretch>
                        <a:fillRect/>
                      </a:stretch>
                    </p:blipFill>
                    <p:spPr>
                      <a:xfrm>
                        <a:off x="4298315" y="4016375"/>
                        <a:ext cx="749300" cy="228600"/>
                      </a:xfrm>
                      <a:prstGeom prst="rect">
                        <a:avLst/>
                      </a:prstGeom>
                    </p:spPr>
                  </p:pic>
                </p:oleObj>
              </mc:Fallback>
            </mc:AlternateContent>
          </a:graphicData>
        </a:graphic>
      </p:graphicFrame>
      <p:sp>
        <p:nvSpPr>
          <p:cNvPr id="20" name="左大括号 19"/>
          <p:cNvSpPr/>
          <p:nvPr/>
        </p:nvSpPr>
        <p:spPr>
          <a:xfrm>
            <a:off x="5120640" y="3673475"/>
            <a:ext cx="154305" cy="914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1" name="对象 20">
            <a:hlinkClick r:id="" action="ppaction://ole?verb=0"/>
          </p:cNvPr>
          <p:cNvGraphicFramePr>
            <a:graphicFrameLocks noChangeAspect="1"/>
          </p:cNvGraphicFramePr>
          <p:nvPr/>
        </p:nvGraphicFramePr>
        <p:xfrm>
          <a:off x="5348288" y="3658870"/>
          <a:ext cx="1459865" cy="254000"/>
        </p:xfrm>
        <a:graphic>
          <a:graphicData uri="http://schemas.openxmlformats.org/presentationml/2006/ole">
            <mc:AlternateContent xmlns:mc="http://schemas.openxmlformats.org/markup-compatibility/2006">
              <mc:Choice xmlns:v="urn:schemas-microsoft-com:vml" Requires="v">
                <p:oleObj spid="_x0000_s7177" r:id="rId10" imgW="1459865" imgH="254000" progId="Equation.KSEE3">
                  <p:embed/>
                </p:oleObj>
              </mc:Choice>
              <mc:Fallback>
                <p:oleObj r:id="rId10" imgW="1459865" imgH="254000" progId="Equation.KSEE3">
                  <p:embed/>
                  <p:pic>
                    <p:nvPicPr>
                      <p:cNvPr id="0" name="图片 7171"/>
                      <p:cNvPicPr/>
                      <p:nvPr/>
                    </p:nvPicPr>
                    <p:blipFill>
                      <a:blip r:embed="rId11"/>
                      <a:stretch>
                        <a:fillRect/>
                      </a:stretch>
                    </p:blipFill>
                    <p:spPr>
                      <a:xfrm>
                        <a:off x="5348288" y="3658870"/>
                        <a:ext cx="1459865" cy="254000"/>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5348605" y="4391660"/>
          <a:ext cx="228600" cy="393700"/>
        </p:xfrm>
        <a:graphic>
          <a:graphicData uri="http://schemas.openxmlformats.org/presentationml/2006/ole">
            <mc:AlternateContent xmlns:mc="http://schemas.openxmlformats.org/markup-compatibility/2006">
              <mc:Choice xmlns:v="urn:schemas-microsoft-com:vml" Requires="v">
                <p:oleObj spid="_x0000_s7178" r:id="rId12" imgW="228600" imgH="393700" progId="Equation.KSEE3">
                  <p:embed/>
                </p:oleObj>
              </mc:Choice>
              <mc:Fallback>
                <p:oleObj r:id="rId12" imgW="228600" imgH="393700" progId="Equation.KSEE3">
                  <p:embed/>
                  <p:pic>
                    <p:nvPicPr>
                      <p:cNvPr id="0" name="图片 7172"/>
                      <p:cNvPicPr/>
                      <p:nvPr/>
                    </p:nvPicPr>
                    <p:blipFill>
                      <a:blip r:embed="rId13"/>
                      <a:stretch>
                        <a:fillRect/>
                      </a:stretch>
                    </p:blipFill>
                    <p:spPr>
                      <a:xfrm>
                        <a:off x="5348605" y="4391660"/>
                        <a:ext cx="228600" cy="393700"/>
                      </a:xfrm>
                      <a:prstGeom prst="rect">
                        <a:avLst/>
                      </a:prstGeom>
                    </p:spPr>
                  </p:pic>
                </p:oleObj>
              </mc:Fallback>
            </mc:AlternateContent>
          </a:graphicData>
        </a:graphic>
      </p:graphicFrame>
      <p:sp>
        <p:nvSpPr>
          <p:cNvPr id="25" name="文本框 24"/>
          <p:cNvSpPr txBox="1"/>
          <p:nvPr/>
        </p:nvSpPr>
        <p:spPr>
          <a:xfrm>
            <a:off x="6911340" y="3582670"/>
            <a:ext cx="1924050" cy="368300"/>
          </a:xfrm>
          <a:prstGeom prst="rect">
            <a:avLst/>
          </a:prstGeom>
          <a:noFill/>
        </p:spPr>
        <p:txBody>
          <a:bodyPr wrap="square" rtlCol="0">
            <a:spAutoFit/>
          </a:bodyPr>
          <a:lstStyle/>
          <a:p>
            <a:r>
              <a:rPr lang="zh-CN" altLang="en-US"/>
              <a:t>如果</a:t>
            </a:r>
            <a:r>
              <a:rPr lang="en-US" altLang="zh-CN"/>
              <a:t>tf(t,d)&gt;0</a:t>
            </a:r>
          </a:p>
        </p:txBody>
      </p:sp>
      <p:sp>
        <p:nvSpPr>
          <p:cNvPr id="26" name="文本框 25"/>
          <p:cNvSpPr txBox="1"/>
          <p:nvPr/>
        </p:nvSpPr>
        <p:spPr>
          <a:xfrm>
            <a:off x="6986270" y="4391660"/>
            <a:ext cx="1544320" cy="368300"/>
          </a:xfrm>
          <a:prstGeom prst="rect">
            <a:avLst/>
          </a:prstGeom>
          <a:noFill/>
        </p:spPr>
        <p:txBody>
          <a:bodyPr wrap="square" rtlCol="0">
            <a:spAutoFit/>
          </a:bodyPr>
          <a:lstStyle/>
          <a:p>
            <a:r>
              <a:rPr lang="en-US" altLang="zh-CN"/>
              <a:t> </a:t>
            </a:r>
            <a:r>
              <a:rPr lang="zh-CN" altLang="en-US"/>
              <a:t>其他</a:t>
            </a:r>
          </a:p>
        </p:txBody>
      </p:sp>
      <p:sp>
        <p:nvSpPr>
          <p:cNvPr id="27" name="文本框 26"/>
          <p:cNvSpPr txBox="1"/>
          <p:nvPr/>
        </p:nvSpPr>
        <p:spPr>
          <a:xfrm>
            <a:off x="2084070" y="4759960"/>
            <a:ext cx="5009515" cy="368300"/>
          </a:xfrm>
          <a:prstGeom prst="rect">
            <a:avLst/>
          </a:prstGeom>
          <a:noFill/>
        </p:spPr>
        <p:txBody>
          <a:bodyPr wrap="square" rtlCol="0">
            <a:spAutoFit/>
          </a:bodyPr>
          <a:lstStyle/>
          <a:p>
            <a:r>
              <a:rPr lang="zh-CN" altLang="en-US"/>
              <a:t>其中</a:t>
            </a:r>
            <a:r>
              <a:rPr lang="en-US" altLang="zh-CN"/>
              <a:t>R(t,d)</a:t>
            </a:r>
            <a:r>
              <a:rPr lang="zh-CN" altLang="en-US"/>
              <a:t>为风险率。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638028" y="748873"/>
            <a:ext cx="8329031" cy="2680127"/>
          </a:xfrm>
        </p:spPr>
        <p:txBody>
          <a:bodyPr rtlCol="0"/>
          <a:lstStyle/>
          <a:p>
            <a:pPr rtl="0"/>
            <a:r>
              <a:rPr lang="zh-CN" altLang="en-US" b="1" dirty="0">
                <a:latin typeface="Arial" panose="020B0604020202020204" pitchFamily="34" charset="0"/>
                <a:ea typeface="微软雅黑" panose="020B0503020204020204" pitchFamily="34" charset="-122"/>
                <a:sym typeface="Arial" panose="020B0604020202020204" pitchFamily="34" charset="0"/>
              </a:rPr>
              <a:t>           文本分类</a:t>
            </a:r>
          </a:p>
        </p:txBody>
      </p:sp>
      <p:sp>
        <p:nvSpPr>
          <p:cNvPr id="3" name="副标题 2"/>
          <p:cNvSpPr>
            <a:spLocks noGrp="1"/>
          </p:cNvSpPr>
          <p:nvPr>
            <p:ph type="subTitle" idx="1"/>
          </p:nvPr>
        </p:nvSpPr>
        <p:spPr>
          <a:xfrm>
            <a:off x="2854052" y="3861048"/>
            <a:ext cx="7516442" cy="1116085"/>
          </a:xfrm>
        </p:spPr>
        <p:txBody>
          <a:bodyPr rtlCol="0"/>
          <a:lstStyle/>
          <a:p>
            <a:pPr algn="r" rtl="0"/>
            <a:r>
              <a:rPr lang="zh-CN" altLang="en-US" sz="1800" dirty="0">
                <a:latin typeface="Arial" panose="020B0604020202020204" pitchFamily="34" charset="0"/>
                <a:ea typeface="微软雅黑" panose="020B0503020204020204" pitchFamily="34" charset="-122"/>
                <a:sym typeface="Arial" panose="020B0604020202020204" pitchFamily="34" charset="0"/>
              </a:rPr>
              <a:t>汇报人：喻云飞</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17329"/>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文本分类流程</a:t>
            </a:r>
            <a:endParaRPr lang="en-US" altLang="zh-CN" sz="4400" dirty="0"/>
          </a:p>
        </p:txBody>
      </p:sp>
      <p:pic>
        <p:nvPicPr>
          <p:cNvPr id="4" name="图片 3">
            <a:extLst>
              <a:ext uri="{FF2B5EF4-FFF2-40B4-BE49-F238E27FC236}">
                <a16:creationId xmlns:a16="http://schemas.microsoft.com/office/drawing/2014/main" id="{0C3B0DB5-C1CC-4689-8D21-C6BB6130193A}"/>
              </a:ext>
            </a:extLst>
          </p:cNvPr>
          <p:cNvPicPr>
            <a:picLocks noChangeAspect="1"/>
          </p:cNvPicPr>
          <p:nvPr/>
        </p:nvPicPr>
        <p:blipFill>
          <a:blip r:embed="rId3"/>
          <a:stretch>
            <a:fillRect/>
          </a:stretch>
        </p:blipFill>
        <p:spPr>
          <a:xfrm>
            <a:off x="2388886" y="2564904"/>
            <a:ext cx="7411051" cy="591867"/>
          </a:xfrm>
          <a:prstGeom prst="rect">
            <a:avLst/>
          </a:prstGeom>
        </p:spPr>
      </p:pic>
      <p:sp>
        <p:nvSpPr>
          <p:cNvPr id="7" name="文本框 6">
            <a:extLst>
              <a:ext uri="{FF2B5EF4-FFF2-40B4-BE49-F238E27FC236}">
                <a16:creationId xmlns:a16="http://schemas.microsoft.com/office/drawing/2014/main" id="{CD3CFCE1-4554-4556-AC60-422BC76C976B}"/>
              </a:ext>
            </a:extLst>
          </p:cNvPr>
          <p:cNvSpPr txBox="1"/>
          <p:nvPr/>
        </p:nvSpPr>
        <p:spPr>
          <a:xfrm>
            <a:off x="909836" y="1628800"/>
            <a:ext cx="2808312" cy="369332"/>
          </a:xfrm>
          <a:prstGeom prst="rect">
            <a:avLst/>
          </a:prstGeom>
          <a:noFill/>
        </p:spPr>
        <p:txBody>
          <a:bodyPr wrap="square" rtlCol="0">
            <a:spAutoFit/>
          </a:bodyPr>
          <a:lstStyle/>
          <a:p>
            <a:r>
              <a:rPr lang="zh-CN" altLang="en-US" dirty="0"/>
              <a:t>训练过程</a:t>
            </a:r>
            <a:r>
              <a:rPr lang="en-US" altLang="zh-CN" dirty="0"/>
              <a:t>:</a:t>
            </a:r>
            <a:endParaRPr lang="zh-CN" altLang="en-US" dirty="0"/>
          </a:p>
        </p:txBody>
      </p:sp>
      <p:sp>
        <p:nvSpPr>
          <p:cNvPr id="9" name="文本框 8">
            <a:extLst>
              <a:ext uri="{FF2B5EF4-FFF2-40B4-BE49-F238E27FC236}">
                <a16:creationId xmlns:a16="http://schemas.microsoft.com/office/drawing/2014/main" id="{44C8B8C2-9F41-4E6C-ADA8-2F5AA48B0A46}"/>
              </a:ext>
            </a:extLst>
          </p:cNvPr>
          <p:cNvSpPr txBox="1"/>
          <p:nvPr/>
        </p:nvSpPr>
        <p:spPr>
          <a:xfrm>
            <a:off x="909836" y="4196240"/>
            <a:ext cx="2808312" cy="369332"/>
          </a:xfrm>
          <a:prstGeom prst="rect">
            <a:avLst/>
          </a:prstGeom>
          <a:noFill/>
        </p:spPr>
        <p:txBody>
          <a:bodyPr wrap="square" rtlCol="0">
            <a:spAutoFit/>
          </a:bodyPr>
          <a:lstStyle/>
          <a:p>
            <a:r>
              <a:rPr lang="zh-CN" altLang="en-US" dirty="0"/>
              <a:t>分类过程</a:t>
            </a:r>
            <a:r>
              <a:rPr lang="en-US" altLang="zh-CN" dirty="0"/>
              <a:t>:</a:t>
            </a:r>
            <a:endParaRPr lang="zh-CN" altLang="en-US" dirty="0"/>
          </a:p>
        </p:txBody>
      </p:sp>
      <p:pic>
        <p:nvPicPr>
          <p:cNvPr id="8" name="图片 7">
            <a:extLst>
              <a:ext uri="{FF2B5EF4-FFF2-40B4-BE49-F238E27FC236}">
                <a16:creationId xmlns:a16="http://schemas.microsoft.com/office/drawing/2014/main" id="{8E2D1F2C-4AC1-478F-AF0D-06E735203A04}"/>
              </a:ext>
            </a:extLst>
          </p:cNvPr>
          <p:cNvPicPr>
            <a:picLocks noChangeAspect="1"/>
          </p:cNvPicPr>
          <p:nvPr/>
        </p:nvPicPr>
        <p:blipFill>
          <a:blip r:embed="rId4"/>
          <a:stretch>
            <a:fillRect/>
          </a:stretch>
        </p:blipFill>
        <p:spPr>
          <a:xfrm>
            <a:off x="2776995" y="5220740"/>
            <a:ext cx="6346801" cy="591867"/>
          </a:xfrm>
          <a:prstGeom prst="rect">
            <a:avLst/>
          </a:prstGeom>
        </p:spPr>
      </p:pic>
    </p:spTree>
    <p:extLst>
      <p:ext uri="{BB962C8B-B14F-4D97-AF65-F5344CB8AC3E}">
        <p14:creationId xmlns:p14="http://schemas.microsoft.com/office/powerpoint/2010/main" val="209899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17329"/>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特征提取</a:t>
            </a:r>
            <a:endParaRPr lang="en-US" altLang="zh-CN" sz="4400" dirty="0"/>
          </a:p>
        </p:txBody>
      </p:sp>
      <p:sp>
        <p:nvSpPr>
          <p:cNvPr id="3" name="文本框 2">
            <a:extLst>
              <a:ext uri="{FF2B5EF4-FFF2-40B4-BE49-F238E27FC236}">
                <a16:creationId xmlns:a16="http://schemas.microsoft.com/office/drawing/2014/main" id="{BDA41D59-3B21-4C81-AE42-08D2CB27BF61}"/>
              </a:ext>
            </a:extLst>
          </p:cNvPr>
          <p:cNvSpPr txBox="1"/>
          <p:nvPr/>
        </p:nvSpPr>
        <p:spPr>
          <a:xfrm>
            <a:off x="1197868" y="2564904"/>
            <a:ext cx="9505056" cy="2092881"/>
          </a:xfrm>
          <a:prstGeom prst="rect">
            <a:avLst/>
          </a:prstGeom>
          <a:noFill/>
        </p:spPr>
        <p:txBody>
          <a:bodyPr wrap="square" rtlCol="0">
            <a:spAutoFit/>
          </a:bodyPr>
          <a:lstStyle/>
          <a:p>
            <a:r>
              <a:rPr lang="zh-CN" altLang="en-US" sz="2800" b="1" dirty="0"/>
              <a:t>目的：</a:t>
            </a:r>
            <a:r>
              <a:rPr lang="zh-CN" altLang="en-US" dirty="0"/>
              <a:t>降低特征向量的维度以及筛选出和类关系性大的特征来辅助提高分类的准确率</a:t>
            </a:r>
            <a:endParaRPr lang="en-US" altLang="zh-CN" dirty="0"/>
          </a:p>
          <a:p>
            <a:endParaRPr lang="en-US" altLang="zh-CN" sz="1600" dirty="0"/>
          </a:p>
          <a:p>
            <a:endParaRPr lang="en-US" altLang="zh-CN" dirty="0"/>
          </a:p>
          <a:p>
            <a:r>
              <a:rPr lang="zh-CN" altLang="en-US" sz="2800" b="1" dirty="0"/>
              <a:t>方法：</a:t>
            </a:r>
            <a:r>
              <a:rPr lang="zh-CN" altLang="en-US" dirty="0"/>
              <a:t>根据不同的特征提取方法来构造不同的评价函数，对初始向量中的每个特征进行独立的评估，这样，每个特征都获得一个评估分值，然后对所有的特征按照其评估分值的大小进行排序，选取预定数目的特征子集</a:t>
            </a:r>
            <a:r>
              <a:rPr lang="en-US" altLang="zh-CN" dirty="0"/>
              <a:t>	</a:t>
            </a:r>
            <a:endParaRPr lang="zh-CN" altLang="en-US" dirty="0"/>
          </a:p>
        </p:txBody>
      </p:sp>
    </p:spTree>
    <p:extLst>
      <p:ext uri="{BB962C8B-B14F-4D97-AF65-F5344CB8AC3E}">
        <p14:creationId xmlns:p14="http://schemas.microsoft.com/office/powerpoint/2010/main" val="96965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33426"/>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特征提取方法</a:t>
            </a:r>
            <a:endParaRPr lang="en-US" altLang="zh-CN" sz="44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B839F5F-A114-4C72-AC5F-13D79140B128}"/>
                  </a:ext>
                </a:extLst>
              </p:cNvPr>
              <p:cNvSpPr txBox="1"/>
              <p:nvPr/>
            </p:nvSpPr>
            <p:spPr>
              <a:xfrm>
                <a:off x="1413892" y="1772816"/>
                <a:ext cx="9217024" cy="5000856"/>
              </a:xfrm>
              <a:prstGeom prst="rect">
                <a:avLst/>
              </a:prstGeom>
              <a:noFill/>
            </p:spPr>
            <p:txBody>
              <a:bodyPr wrap="square" rtlCol="0">
                <a:spAutoFit/>
              </a:bodyPr>
              <a:lstStyle/>
              <a:p>
                <a:r>
                  <a:rPr lang="zh-CN" altLang="en-US" sz="2000" b="1" dirty="0"/>
                  <a:t>词频 </a:t>
                </a:r>
                <a:r>
                  <a:rPr lang="en-US" altLang="zh-CN" sz="2000" b="1" dirty="0"/>
                  <a:t>(Term Frequency, TF)</a:t>
                </a:r>
              </a:p>
              <a:p>
                <a:endParaRPr lang="en-US" altLang="zh-CN" dirty="0"/>
              </a:p>
              <a:p>
                <a:r>
                  <a:rPr lang="en-US" altLang="zh-CN" dirty="0"/>
                  <a:t>     </a:t>
                </a:r>
                <a:r>
                  <a:rPr lang="zh-CN" altLang="en-US" dirty="0"/>
                  <a:t>直接考察每个词在训练数据集中出现的频次，频率越高排名越靠前</a:t>
                </a:r>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𝑻𝑭</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𝒘</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𝒏</m:t>
                          </m:r>
                        </m:num>
                        <m:den>
                          <m:r>
                            <a:rPr lang="en-US" altLang="zh-CN" b="1" i="1" smtClean="0">
                              <a:latin typeface="Cambria Math" panose="02040503050406030204" pitchFamily="18" charset="0"/>
                            </a:rPr>
                            <m:t>𝑵</m:t>
                          </m:r>
                        </m:den>
                      </m:f>
                    </m:oMath>
                  </m:oMathPara>
                </a14:m>
                <a:endParaRPr lang="en-US" altLang="zh-CN" b="1" dirty="0"/>
              </a:p>
              <a:p>
                <a:r>
                  <a:rPr lang="en-US" altLang="zh-CN" dirty="0"/>
                  <a:t>	w</a:t>
                </a:r>
                <a:r>
                  <a:rPr lang="zh-CN" altLang="en-US" dirty="0"/>
                  <a:t>为考察词，</a:t>
                </a:r>
                <a:r>
                  <a:rPr lang="en-US" altLang="zh-CN" dirty="0"/>
                  <a:t>n</a:t>
                </a:r>
                <a:r>
                  <a:rPr lang="zh-CN" altLang="en-US" dirty="0"/>
                  <a:t>为</a:t>
                </a:r>
                <a:r>
                  <a:rPr lang="en-US" altLang="zh-CN" dirty="0"/>
                  <a:t>w</a:t>
                </a:r>
                <a:r>
                  <a:rPr lang="zh-CN" altLang="en-US" dirty="0"/>
                  <a:t>在语料中的次数，</a:t>
                </a:r>
                <a:r>
                  <a:rPr lang="en-US" altLang="zh-CN" dirty="0"/>
                  <a:t>N</a:t>
                </a:r>
                <a:r>
                  <a:rPr lang="zh-CN" altLang="en-US" dirty="0"/>
                  <a:t>为语料中总的次数</a:t>
                </a:r>
                <a:endParaRPr lang="en-US" altLang="zh-CN" dirty="0"/>
              </a:p>
              <a:p>
                <a:endParaRPr lang="en-US" altLang="zh-CN" dirty="0"/>
              </a:p>
              <a:p>
                <a:endParaRPr lang="en-US" altLang="zh-CN" dirty="0"/>
              </a:p>
              <a:p>
                <a:endParaRPr lang="en-US" altLang="zh-CN" dirty="0"/>
              </a:p>
              <a:p>
                <a:r>
                  <a:rPr lang="en-US" altLang="zh-CN" dirty="0"/>
                  <a:t>   </a:t>
                </a:r>
              </a:p>
              <a:p>
                <a:r>
                  <a:rPr lang="en-US" altLang="zh-CN" dirty="0"/>
                  <a:t>   </a:t>
                </a:r>
                <a:r>
                  <a:rPr lang="zh-CN" altLang="en-US" dirty="0"/>
                  <a:t>优点：简单，复杂度较低，随着训练集增加而线性增加</a:t>
                </a:r>
                <a:endParaRPr lang="en-US" altLang="zh-CN" dirty="0"/>
              </a:p>
              <a:p>
                <a:r>
                  <a:rPr lang="en-US" altLang="zh-CN" dirty="0"/>
                  <a:t>    </a:t>
                </a:r>
              </a:p>
              <a:p>
                <a:endParaRPr lang="en-US" altLang="zh-CN" dirty="0"/>
              </a:p>
              <a:p>
                <a:r>
                  <a:rPr lang="en-US" altLang="zh-CN" dirty="0"/>
                  <a:t>   </a:t>
                </a:r>
                <a:r>
                  <a:rPr lang="zh-CN" altLang="en-US" dirty="0"/>
                  <a:t>缺点：不能区分没有实际意义的高频词，低频词也有可能很重要</a:t>
                </a:r>
                <a:endParaRPr lang="en-US" altLang="zh-CN" dirty="0"/>
              </a:p>
              <a:p>
                <a:endParaRPr lang="en-US" altLang="zh-CN" dirty="0"/>
              </a:p>
              <a:p>
                <a:endParaRPr lang="en-US" altLang="zh-CN" dirty="0"/>
              </a:p>
              <a:p>
                <a:endParaRPr lang="en-US" altLang="zh-CN" dirty="0"/>
              </a:p>
            </p:txBody>
          </p:sp>
        </mc:Choice>
        <mc:Fallback xmlns="">
          <p:sp>
            <p:nvSpPr>
              <p:cNvPr id="3" name="文本框 2">
                <a:extLst>
                  <a:ext uri="{FF2B5EF4-FFF2-40B4-BE49-F238E27FC236}">
                    <a16:creationId xmlns:a16="http://schemas.microsoft.com/office/drawing/2014/main" id="{FB839F5F-A114-4C72-AC5F-13D79140B128}"/>
                  </a:ext>
                </a:extLst>
              </p:cNvPr>
              <p:cNvSpPr txBox="1">
                <a:spLocks noRot="1" noChangeAspect="1" noMove="1" noResize="1" noEditPoints="1" noAdjustHandles="1" noChangeArrowheads="1" noChangeShapeType="1" noTextEdit="1"/>
              </p:cNvSpPr>
              <p:nvPr/>
            </p:nvSpPr>
            <p:spPr>
              <a:xfrm>
                <a:off x="1413892" y="1772816"/>
                <a:ext cx="9217024" cy="5000856"/>
              </a:xfrm>
              <a:prstGeom prst="rect">
                <a:avLst/>
              </a:prstGeom>
              <a:blipFill>
                <a:blip r:embed="rId3"/>
                <a:stretch>
                  <a:fillRect l="-728" t="-9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764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33426"/>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特征提取方法</a:t>
            </a:r>
            <a:endParaRPr lang="en-US" altLang="zh-CN" sz="44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B839F5F-A114-4C72-AC5F-13D79140B128}"/>
                  </a:ext>
                </a:extLst>
              </p:cNvPr>
              <p:cNvSpPr txBox="1"/>
              <p:nvPr/>
            </p:nvSpPr>
            <p:spPr>
              <a:xfrm>
                <a:off x="1413892" y="1772816"/>
                <a:ext cx="9217024" cy="5190716"/>
              </a:xfrm>
              <a:prstGeom prst="rect">
                <a:avLst/>
              </a:prstGeom>
              <a:noFill/>
            </p:spPr>
            <p:txBody>
              <a:bodyPr wrap="square" rtlCol="0">
                <a:spAutoFit/>
              </a:bodyPr>
              <a:lstStyle/>
              <a:p>
                <a:r>
                  <a:rPr lang="zh-CN" altLang="en-US" sz="2000" b="1" dirty="0"/>
                  <a:t>词频</a:t>
                </a:r>
                <a:r>
                  <a:rPr lang="en-US" altLang="zh-CN" sz="2000" b="1" dirty="0"/>
                  <a:t>-</a:t>
                </a:r>
                <a:r>
                  <a:rPr lang="zh-CN" altLang="en-US" sz="2000" b="1" dirty="0"/>
                  <a:t>逆文件频率 </a:t>
                </a:r>
                <a:r>
                  <a:rPr lang="en-US" altLang="zh-CN" sz="2000" b="1" dirty="0"/>
                  <a:t>(Term Frequency-Inverse DocumentFrequency, TF-IDF)</a:t>
                </a:r>
              </a:p>
              <a:p>
                <a:endParaRPr lang="en-US" altLang="zh-CN" b="1" dirty="0"/>
              </a:p>
              <a:p>
                <a:r>
                  <a:rPr lang="en-US" altLang="zh-CN" dirty="0"/>
                  <a:t>     </a:t>
                </a:r>
                <a:r>
                  <a:rPr lang="zh-CN" altLang="en-US" dirty="0"/>
                  <a:t>针对</a:t>
                </a:r>
                <a:r>
                  <a:rPr lang="en-US" altLang="zh-CN" dirty="0"/>
                  <a:t>TF</a:t>
                </a:r>
                <a:r>
                  <a:rPr lang="zh-CN" altLang="en-US" dirty="0"/>
                  <a:t>的改进，引入权重，当文本词出现在很多的类别下时</a:t>
                </a:r>
                <a:r>
                  <a:rPr lang="en-US" altLang="zh-CN" dirty="0"/>
                  <a:t>, </a:t>
                </a:r>
                <a:r>
                  <a:rPr lang="zh-CN" altLang="en-US" dirty="0"/>
                  <a:t>该值很小</a:t>
                </a:r>
                <a:r>
                  <a:rPr lang="en-US" altLang="zh-CN" dirty="0"/>
                  <a:t>;</a:t>
                </a:r>
                <a:r>
                  <a:rPr lang="zh-CN" altLang="en-US" dirty="0"/>
                  <a:t>反之</a:t>
                </a:r>
                <a:r>
                  <a:rPr lang="en-US" altLang="zh-CN" dirty="0"/>
                  <a:t>, </a:t>
                </a:r>
                <a:r>
                  <a:rPr lang="zh-CN" altLang="en-US" dirty="0"/>
                  <a:t>当该文本词出现在较少的类别下时</a:t>
                </a:r>
                <a:r>
                  <a:rPr lang="en-US" altLang="zh-CN" dirty="0"/>
                  <a:t>, </a:t>
                </a:r>
                <a:r>
                  <a:rPr lang="zh-CN" altLang="en-US" dirty="0"/>
                  <a:t>该值较大</a:t>
                </a:r>
                <a:endParaRPr lang="en-US" altLang="zh-CN" dirty="0"/>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𝑡</m:t>
                      </m:r>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𝑓</m:t>
                          </m:r>
                        </m:e>
                        <m:sub>
                          <m:r>
                            <a:rPr lang="en-US" altLang="zh-CN" i="1" smtClean="0">
                              <a:latin typeface="Cambria Math" panose="02040503050406030204" pitchFamily="18" charset="0"/>
                            </a:rPr>
                            <m:t>𝑖</m:t>
                          </m:r>
                          <m:r>
                            <a:rPr lang="en-US" altLang="zh-CN" i="1" smtClean="0">
                              <a:latin typeface="Cambria Math" panose="02040503050406030204" pitchFamily="18" charset="0"/>
                            </a:rPr>
                            <m:t>,</m:t>
                          </m:r>
                          <m:r>
                            <a:rPr lang="en-US" altLang="zh-CN" i="1" smtClean="0">
                              <a:latin typeface="Cambria Math" panose="02040503050406030204" pitchFamily="18" charset="0"/>
                            </a:rPr>
                            <m:t>𝑗</m:t>
                          </m:r>
                        </m:sub>
                      </m:sSub>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𝑛</m:t>
                              </m:r>
                            </m:e>
                            <m:sub>
                              <m:r>
                                <a:rPr lang="en-US" altLang="zh-CN" i="1" smtClean="0">
                                  <a:latin typeface="Cambria Math" panose="02040503050406030204" pitchFamily="18" charset="0"/>
                                </a:rPr>
                                <m:t>𝑖</m:t>
                              </m:r>
                              <m:r>
                                <a:rPr lang="en-US" altLang="zh-CN" i="1" smtClean="0">
                                  <a:latin typeface="Cambria Math" panose="02040503050406030204" pitchFamily="18" charset="0"/>
                                </a:rPr>
                                <m:t>⋅</m:t>
                              </m:r>
                              <m:r>
                                <a:rPr lang="en-US" altLang="zh-CN" i="1" smtClean="0">
                                  <a:latin typeface="Cambria Math" panose="02040503050406030204" pitchFamily="18" charset="0"/>
                                </a:rPr>
                                <m:t>𝑗</m:t>
                              </m:r>
                            </m:sub>
                          </m:sSub>
                        </m:num>
                        <m:den>
                          <m:nary>
                            <m:naryPr>
                              <m:chr m:val="∑"/>
                              <m:limLoc m:val="undOvr"/>
                              <m:grow m:val="on"/>
                              <m:supHide m:val="on"/>
                              <m:ctrlPr>
                                <a:rPr lang="en-US" altLang="zh-CN" i="1" smtClean="0">
                                  <a:latin typeface="Cambria Math" panose="02040503050406030204" pitchFamily="18" charset="0"/>
                                </a:rPr>
                              </m:ctrlPr>
                            </m:naryPr>
                            <m:sub>
                              <m:r>
                                <a:rPr lang="en-US" altLang="zh-CN" i="1" smtClean="0">
                                  <a:latin typeface="Cambria Math" panose="02040503050406030204" pitchFamily="18" charset="0"/>
                                </a:rPr>
                                <m:t>𝑘</m:t>
                              </m:r>
                            </m:sub>
                            <m:sup/>
                            <m:e>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𝜂</m:t>
                                  </m:r>
                                </m:e>
                                <m:sub>
                                  <m:r>
                                    <a:rPr lang="en-US" altLang="zh-CN" i="1" smtClean="0">
                                      <a:latin typeface="Cambria Math" panose="02040503050406030204" pitchFamily="18" charset="0"/>
                                    </a:rPr>
                                    <m:t>𝑖</m:t>
                                  </m:r>
                                  <m:r>
                                    <a:rPr lang="en-US" altLang="zh-CN" i="1" smtClean="0">
                                      <a:latin typeface="Cambria Math" panose="02040503050406030204" pitchFamily="18" charset="0"/>
                                    </a:rPr>
                                    <m:t>⋅</m:t>
                                  </m:r>
                                  <m:r>
                                    <a:rPr lang="en-US" altLang="zh-CN" i="1" smtClean="0">
                                      <a:latin typeface="Cambria Math" panose="02040503050406030204" pitchFamily="18" charset="0"/>
                                    </a:rPr>
                                    <m:t>𝑗</m:t>
                                  </m:r>
                                </m:sub>
                              </m:sSub>
                            </m:e>
                          </m:nary>
                        </m:den>
                      </m:f>
                    </m:oMath>
                  </m:oMathPara>
                </a14:m>
                <a:endParaRPr lang="en-US" altLang="zh-CN" dirty="0"/>
              </a:p>
              <a:p>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oMath>
                </a14:m>
                <a:r>
                  <a:rPr lang="en-US" altLang="zh-CN" dirty="0"/>
                  <a:t> </a:t>
                </a:r>
                <a:r>
                  <a:rPr lang="zh-CN" altLang="en-US" dirty="0"/>
                  <a:t>是该次在文档</a:t>
                </a:r>
                <a14:m>
                  <m:oMath xmlns:m="http://schemas.openxmlformats.org/officeDocument/2006/math">
                    <m:sSub>
                      <m:sSubPr>
                        <m:ctrlPr>
                          <a:rPr lang="en-US" altLang="zh-CN" i="1" dirty="0" smtClean="0">
                            <a:latin typeface="Cambria Math" panose="02040503050406030204" pitchFamily="18" charset="0"/>
                          </a:rPr>
                        </m:ctrlPr>
                      </m:sSubPr>
                      <m:e>
                        <m:r>
                          <a:rPr lang="en-US" altLang="zh-CN" dirty="0" smtClean="0">
                            <a:latin typeface="Cambria Math" panose="02040503050406030204" pitchFamily="18" charset="0"/>
                          </a:rPr>
                          <m:t>ⅆ</m:t>
                        </m:r>
                      </m:e>
                      <m:sub>
                        <m:r>
                          <a:rPr lang="en-US" altLang="zh-CN" i="1" dirty="0" smtClean="0">
                            <a:latin typeface="Cambria Math" panose="02040503050406030204" pitchFamily="18" charset="0"/>
                          </a:rPr>
                          <m:t>𝑗</m:t>
                        </m:r>
                      </m:sub>
                    </m:sSub>
                  </m:oMath>
                </a14:m>
                <a:r>
                  <a:rPr lang="zh-CN" altLang="en-US" dirty="0"/>
                  <a:t>中的出现次数，分母则是文档</a:t>
                </a:r>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ⅆ</m:t>
                        </m:r>
                      </m:e>
                      <m:sub>
                        <m:r>
                          <a:rPr lang="en-US" altLang="zh-CN" i="1" dirty="0">
                            <a:latin typeface="Cambria Math" panose="02040503050406030204" pitchFamily="18" charset="0"/>
                          </a:rPr>
                          <m:t>𝑗</m:t>
                        </m:r>
                      </m:sub>
                    </m:sSub>
                  </m:oMath>
                </a14:m>
                <a:r>
                  <a:rPr lang="zh-CN" altLang="en-US" dirty="0"/>
                  <a:t>中所有字词的出现次数之和</a:t>
                </a:r>
                <a:endParaRPr lang="en-US" altLang="zh-CN" dirty="0"/>
              </a:p>
              <a:p>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𝑖</m:t>
                      </m:r>
                      <m:r>
                        <a:rPr lang="en-US" altLang="zh-CN" i="1" dirty="0">
                          <a:latin typeface="Cambria Math" panose="02040503050406030204" pitchFamily="18" charset="0"/>
                        </a:rPr>
                        <m:t>ⅆ</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sub>
                      </m:sSub>
                      <m:r>
                        <a:rPr lang="en-US" altLang="zh-CN" i="0" dirty="0">
                          <a:latin typeface="Cambria Math" panose="02040503050406030204" pitchFamily="18" charset="0"/>
                        </a:rPr>
                        <m:t>=</m:t>
                      </m:r>
                      <m:func>
                        <m:funcPr>
                          <m:ctrlPr>
                            <a:rPr lang="en-US" altLang="zh-CN" i="1" dirty="0" smtClean="0">
                              <a:latin typeface="Cambria Math" panose="02040503050406030204" pitchFamily="18" charset="0"/>
                            </a:rPr>
                          </m:ctrlPr>
                        </m:funcPr>
                        <m:fName>
                          <m:r>
                            <m:rPr>
                              <m:sty m:val="p"/>
                            </m:rPr>
                            <a:rPr lang="en-US" altLang="zh-CN" i="0" dirty="0">
                              <a:latin typeface="Cambria Math" panose="02040503050406030204" pitchFamily="18" charset="0"/>
                            </a:rPr>
                            <m:t>log</m:t>
                          </m:r>
                        </m:fName>
                        <m:e>
                          <m:f>
                            <m:fPr>
                              <m:ctrlPr>
                                <a:rPr lang="en-US" altLang="zh-CN" i="1" dirty="0">
                                  <a:latin typeface="Cambria Math" panose="02040503050406030204" pitchFamily="18" charset="0"/>
                                </a:rPr>
                              </m:ctrlPr>
                            </m:fPr>
                            <m:num>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𝐷</m:t>
                                  </m:r>
                                </m:e>
                              </m:d>
                            </m:num>
                            <m:den>
                              <m:d>
                                <m:dPr>
                                  <m:begChr m:val="|"/>
                                  <m:endChr m:val="|"/>
                                  <m:ctrlPr>
                                    <a:rPr lang="en-US" altLang="zh-CN" i="1" dirty="0">
                                      <a:latin typeface="Cambria Math" panose="02040503050406030204" pitchFamily="18" charset="0"/>
                                    </a:rPr>
                                  </m:ctrlPr>
                                </m:d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i="0"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𝜖</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𝑗</m:t>
                                          </m:r>
                                        </m:sub>
                                      </m:sSub>
                                    </m:e>
                                  </m:d>
                                </m:e>
                              </m:d>
                            </m:den>
                          </m:f>
                        </m:e>
                      </m:func>
                    </m:oMath>
                  </m:oMathPara>
                </a14:m>
                <a:endParaRPr lang="en-US" altLang="zh-CN" i="1" dirty="0">
                  <a:latin typeface="Cambria Math" panose="02040503050406030204" pitchFamily="18" charset="0"/>
                </a:endParaRPr>
              </a:p>
              <a:p>
                <a:r>
                  <a:rPr lang="en-US" altLang="zh-CN" dirty="0"/>
                  <a:t>      </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𝐷</m:t>
                        </m:r>
                      </m:e>
                    </m:d>
                    <m:r>
                      <a:rPr lang="zh-CN" altLang="en-US" i="1" dirty="0">
                        <a:latin typeface="Cambria Math" panose="02040503050406030204" pitchFamily="18" charset="0"/>
                      </a:rPr>
                      <m:t>为</m:t>
                    </m:r>
                  </m:oMath>
                </a14:m>
                <a:r>
                  <a:rPr lang="zh-CN" altLang="en-US" dirty="0"/>
                  <a:t>语料库中文件总数，</a:t>
                </a:r>
                <a:r>
                  <a:rPr lang="en-US" altLang="zh-CN" dirty="0"/>
                  <a:t> </a:t>
                </a:r>
                <a14:m>
                  <m:oMath xmlns:m="http://schemas.openxmlformats.org/officeDocument/2006/math">
                    <m:d>
                      <m:dPr>
                        <m:begChr m:val="|"/>
                        <m:endChr m:val="|"/>
                        <m:ctrlPr>
                          <a:rPr lang="en-US" altLang="zh-CN" i="1" dirty="0">
                            <a:latin typeface="Cambria Math" panose="02040503050406030204" pitchFamily="18" charset="0"/>
                          </a:rPr>
                        </m:ctrlPr>
                      </m:d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𝑗</m:t>
                            </m:r>
                            <m: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𝜖</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𝑗</m:t>
                                </m:r>
                              </m:sub>
                            </m:sSub>
                          </m:e>
                        </m:d>
                      </m:e>
                    </m:d>
                  </m:oMath>
                </a14:m>
                <a:r>
                  <a:rPr lang="zh-CN" altLang="en-US" dirty="0"/>
                  <a:t>为包含词</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𝑡</m:t>
                        </m:r>
                      </m:e>
                      <m:sub>
                        <m:r>
                          <a:rPr lang="en-US" altLang="zh-CN" i="1" dirty="0">
                            <a:latin typeface="Cambria Math" panose="02040503050406030204" pitchFamily="18" charset="0"/>
                          </a:rPr>
                          <m:t>𝑖</m:t>
                        </m:r>
                      </m:sub>
                    </m:sSub>
                  </m:oMath>
                </a14:m>
                <a:r>
                  <a:rPr lang="zh-CN" altLang="en-US" dirty="0"/>
                  <a:t>的文档数目</a:t>
                </a:r>
                <a:endParaRPr lang="en-US" altLang="zh-CN" dirty="0"/>
              </a:p>
              <a:p>
                <a:endParaRPr lang="en-US" altLang="zh-CN" dirty="0"/>
              </a:p>
              <a:p>
                <a:r>
                  <a:rPr lang="en-US" altLang="zh-CN" dirty="0"/>
                  <a:t>       </a:t>
                </a:r>
              </a:p>
              <a:p>
                <a:r>
                  <a:rPr lang="en-US" altLang="zh-CN" dirty="0"/>
                  <a:t>      </a:t>
                </a:r>
                <a:r>
                  <a:rPr lang="zh-CN" altLang="en-US" dirty="0"/>
                  <a:t>每个词的权值为    </a:t>
                </a:r>
                <a:r>
                  <a:rPr lang="en-US" altLang="zh-CN" dirty="0"/>
                  <a:t>	</a:t>
                </a:r>
                <a14:m>
                  <m:oMath xmlns:m="http://schemas.openxmlformats.org/officeDocument/2006/math">
                    <m:r>
                      <a:rPr lang="en-US" altLang="zh-CN" i="1" dirty="0" smtClean="0">
                        <a:latin typeface="Cambria Math" panose="02040503050406030204" pitchFamily="18" charset="0"/>
                      </a:rPr>
                      <m:t>𝑡𝑓</m:t>
                    </m:r>
                    <m:r>
                      <a:rPr lang="en-US" altLang="zh-CN" i="0" dirty="0" smtClean="0">
                        <a:latin typeface="Cambria Math" panose="02040503050406030204" pitchFamily="18" charset="0"/>
                      </a:rPr>
                      <m:t>ⅈⅆ</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sub>
                    </m:sSub>
                  </m:oMath>
                </a14:m>
                <a:r>
                  <a:rPr lang="en-US" altLang="zh-CN" dirty="0"/>
                  <a:t>= </a:t>
                </a:r>
                <a14:m>
                  <m:oMath xmlns:m="http://schemas.openxmlformats.org/officeDocument/2006/math">
                    <m:r>
                      <a:rPr lang="en-US" altLang="zh-CN" i="1">
                        <a:latin typeface="Cambria Math" panose="02040503050406030204" pitchFamily="18" charset="0"/>
                      </a:rPr>
                      <m:t>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r>
                      <a:rPr lang="en-US" altLang="zh-CN" dirty="0" smtClean="0">
                        <a:latin typeface="Cambria Math" panose="02040503050406030204" pitchFamily="18" charset="0"/>
                      </a:rPr>
                      <m:t>∗</m:t>
                    </m:r>
                  </m:oMath>
                </a14:m>
                <a:r>
                  <a:rPr lang="en-US" altLang="zh-CN" dirty="0"/>
                  <a:t> </a:t>
                </a:r>
                <a14:m>
                  <m:oMath xmlns:m="http://schemas.openxmlformats.org/officeDocument/2006/math">
                    <m:r>
                      <a:rPr lang="en-US" altLang="zh-CN" i="1" dirty="0">
                        <a:latin typeface="Cambria Math" panose="02040503050406030204" pitchFamily="18" charset="0"/>
                      </a:rPr>
                      <m:t>𝑖</m:t>
                    </m:r>
                    <m:r>
                      <a:rPr lang="en-US" altLang="zh-CN" i="1" dirty="0">
                        <a:latin typeface="Cambria Math" panose="02040503050406030204" pitchFamily="18" charset="0"/>
                      </a:rPr>
                      <m:t>ⅆ</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sub>
                    </m:sSub>
                  </m:oMath>
                </a14:m>
                <a:endParaRPr lang="en-US" altLang="zh-CN" dirty="0"/>
              </a:p>
              <a:p>
                <a:endParaRPr lang="en-US" altLang="zh-CN" dirty="0"/>
              </a:p>
              <a:p>
                <a:endParaRPr lang="en-US" altLang="zh-CN" dirty="0"/>
              </a:p>
            </p:txBody>
          </p:sp>
        </mc:Choice>
        <mc:Fallback xmlns="">
          <p:sp>
            <p:nvSpPr>
              <p:cNvPr id="3" name="文本框 2">
                <a:extLst>
                  <a:ext uri="{FF2B5EF4-FFF2-40B4-BE49-F238E27FC236}">
                    <a16:creationId xmlns:a16="http://schemas.microsoft.com/office/drawing/2014/main" id="{FB839F5F-A114-4C72-AC5F-13D79140B128}"/>
                  </a:ext>
                </a:extLst>
              </p:cNvPr>
              <p:cNvSpPr txBox="1">
                <a:spLocks noRot="1" noChangeAspect="1" noMove="1" noResize="1" noEditPoints="1" noAdjustHandles="1" noChangeArrowheads="1" noChangeShapeType="1" noTextEdit="1"/>
              </p:cNvSpPr>
              <p:nvPr/>
            </p:nvSpPr>
            <p:spPr>
              <a:xfrm>
                <a:off x="1413892" y="1772816"/>
                <a:ext cx="9217024" cy="5190716"/>
              </a:xfrm>
              <a:prstGeom prst="rect">
                <a:avLst/>
              </a:prstGeom>
              <a:blipFill>
                <a:blip r:embed="rId3"/>
                <a:stretch>
                  <a:fillRect l="-728" t="-94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B1E9D447-73E7-4A60-8C2D-7595152B5D06}"/>
              </a:ext>
            </a:extLst>
          </p:cNvPr>
          <p:cNvSpPr txBox="1"/>
          <p:nvPr/>
        </p:nvSpPr>
        <p:spPr>
          <a:xfrm>
            <a:off x="5638800" y="2977661"/>
            <a:ext cx="65" cy="276999"/>
          </a:xfrm>
          <a:prstGeom prst="rect">
            <a:avLst/>
          </a:prstGeom>
          <a:noFill/>
        </p:spPr>
        <p:txBody>
          <a:bodyPr wrap="square" lIns="0" tIns="0" rIns="0" bIns="0" rtlCol="0">
            <a:spAutoFit/>
          </a:bodyPr>
          <a:lstStyle/>
          <a:p>
            <a:endParaRPr lang="zh-CN" altLang="en-US" dirty="0"/>
          </a:p>
        </p:txBody>
      </p:sp>
    </p:spTree>
    <p:extLst>
      <p:ext uri="{BB962C8B-B14F-4D97-AF65-F5344CB8AC3E}">
        <p14:creationId xmlns:p14="http://schemas.microsoft.com/office/powerpoint/2010/main" val="271387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33426"/>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特征提取方法</a:t>
            </a:r>
            <a:endParaRPr lang="en-US" altLang="zh-CN" sz="44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B839F5F-A114-4C72-AC5F-13D79140B128}"/>
                  </a:ext>
                </a:extLst>
              </p:cNvPr>
              <p:cNvSpPr txBox="1"/>
              <p:nvPr/>
            </p:nvSpPr>
            <p:spPr>
              <a:xfrm>
                <a:off x="1413892" y="1772816"/>
                <a:ext cx="9217024" cy="4716035"/>
              </a:xfrm>
              <a:prstGeom prst="rect">
                <a:avLst/>
              </a:prstGeom>
              <a:noFill/>
            </p:spPr>
            <p:txBody>
              <a:bodyPr wrap="square" rtlCol="0">
                <a:spAutoFit/>
              </a:bodyPr>
              <a:lstStyle/>
              <a:p>
                <a:r>
                  <a:rPr lang="zh-CN" altLang="en-US" sz="2000" b="1" dirty="0"/>
                  <a:t>卡方检验（</a:t>
                </a:r>
                <a:r>
                  <a:rPr lang="en-US" altLang="zh-CN" sz="2000" b="1" dirty="0"/>
                  <a:t>CHI</a:t>
                </a:r>
                <a:r>
                  <a:rPr lang="zh-CN" altLang="en-US" sz="2000" b="1" dirty="0"/>
                  <a:t>）</a:t>
                </a:r>
                <a:endParaRPr lang="en-US" altLang="zh-CN" sz="2000" b="1" dirty="0"/>
              </a:p>
              <a:p>
                <a:endParaRPr lang="zh-CN" altLang="en-US" b="1" dirty="0"/>
              </a:p>
              <a:p>
                <a:pPr/>
                <a14:m>
                  <m:oMathPara xmlns:m="http://schemas.openxmlformats.org/officeDocument/2006/math">
                    <m:oMathParaPr>
                      <m:jc m:val="centerGroup"/>
                    </m:oMathParaPr>
                    <m:oMath xmlns:m="http://schemas.openxmlformats.org/officeDocument/2006/math">
                      <m:nary>
                        <m:naryPr>
                          <m:chr m:val="∑"/>
                          <m:limLoc m:val="undOvr"/>
                          <m:grow m:val="on"/>
                          <m:ctrlPr>
                            <a:rPr lang="zh-CN" altLang="en-US" b="1" i="1">
                              <a:latin typeface="Cambria Math" panose="02040503050406030204" pitchFamily="18" charset="0"/>
                            </a:rPr>
                          </m:ctrlPr>
                        </m:naryPr>
                        <m:sub>
                          <m:r>
                            <a:rPr lang="zh-CN" altLang="en-US" b="1" i="1">
                              <a:latin typeface="Cambria Math" panose="02040503050406030204" pitchFamily="18" charset="0"/>
                            </a:rPr>
                            <m:t>𝑖</m:t>
                          </m:r>
                          <m:r>
                            <a:rPr lang="zh-CN" altLang="en-US" b="1" i="1">
                              <a:latin typeface="Cambria Math" panose="02040503050406030204" pitchFamily="18" charset="0"/>
                            </a:rPr>
                            <m:t>=1</m:t>
                          </m:r>
                        </m:sub>
                        <m:sup>
                          <m:r>
                            <a:rPr lang="zh-CN" altLang="en-US" b="1" i="1">
                              <a:latin typeface="Cambria Math" panose="02040503050406030204" pitchFamily="18" charset="0"/>
                            </a:rPr>
                            <m:t>𝑛</m:t>
                          </m:r>
                        </m:sup>
                        <m:e>
                          <m:f>
                            <m:fPr>
                              <m:ctrlPr>
                                <a:rPr lang="zh-CN" altLang="en-US" b="1" i="1">
                                  <a:latin typeface="Cambria Math" panose="02040503050406030204" pitchFamily="18" charset="0"/>
                                </a:rPr>
                              </m:ctrlPr>
                            </m:fPr>
                            <m:num>
                              <m:sSup>
                                <m:sSupPr>
                                  <m:ctrlPr>
                                    <a:rPr lang="zh-CN" altLang="en-US" b="1" i="1">
                                      <a:latin typeface="Cambria Math" panose="02040503050406030204" pitchFamily="18" charset="0"/>
                                    </a:rPr>
                                  </m:ctrlPr>
                                </m:sSupPr>
                                <m:e>
                                  <m:d>
                                    <m:dPr>
                                      <m:ctrlPr>
                                        <a:rPr lang="zh-CN" altLang="en-US" b="1" i="1">
                                          <a:latin typeface="Cambria Math" panose="02040503050406030204" pitchFamily="18" charset="0"/>
                                        </a:rPr>
                                      </m:ctrlPr>
                                    </m:dP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𝜒</m:t>
                                          </m:r>
                                        </m:e>
                                        <m:sub>
                                          <m:r>
                                            <a:rPr lang="zh-CN" altLang="en-US" b="1" i="1">
                                              <a:latin typeface="Cambria Math" panose="02040503050406030204" pitchFamily="18" charset="0"/>
                                            </a:rPr>
                                            <m:t>𝑖</m:t>
                                          </m:r>
                                        </m:sub>
                                      </m:sSub>
                                      <m:r>
                                        <a:rPr lang="zh-CN" altLang="en-US" b="1" i="1">
                                          <a:latin typeface="Cambria Math" panose="02040503050406030204" pitchFamily="18" charset="0"/>
                                        </a:rPr>
                                        <m:t>−</m:t>
                                      </m:r>
                                      <m:r>
                                        <a:rPr lang="zh-CN" altLang="en-US" b="1" i="1">
                                          <a:latin typeface="Cambria Math" panose="02040503050406030204" pitchFamily="18" charset="0"/>
                                        </a:rPr>
                                        <m:t>𝐸</m:t>
                                      </m:r>
                                    </m:e>
                                  </m:d>
                                </m:e>
                                <m:sup>
                                  <m:r>
                                    <a:rPr lang="zh-CN" altLang="en-US" b="1" i="1">
                                      <a:latin typeface="Cambria Math" panose="02040503050406030204" pitchFamily="18" charset="0"/>
                                    </a:rPr>
                                    <m:t>2</m:t>
                                  </m:r>
                                </m:sup>
                              </m:sSup>
                            </m:num>
                            <m:den>
                              <m:r>
                                <a:rPr lang="zh-CN" altLang="en-US" b="1" i="1">
                                  <a:latin typeface="Cambria Math" panose="02040503050406030204" pitchFamily="18" charset="0"/>
                                </a:rPr>
                                <m:t>𝐸</m:t>
                              </m:r>
                            </m:den>
                          </m:f>
                        </m:e>
                      </m:nary>
                    </m:oMath>
                  </m:oMathPara>
                </a14:m>
                <a:endParaRPr lang="en-US" altLang="zh-CN" dirty="0"/>
              </a:p>
              <a:p>
                <a:r>
                  <a:rPr lang="en-US" altLang="zh-CN" dirty="0"/>
                  <a:t>    E </a:t>
                </a:r>
                <a:r>
                  <a:rPr lang="zh-CN" altLang="en-US" dirty="0"/>
                  <a:t>表示理论值，</a:t>
                </a:r>
                <a:r>
                  <a:rPr lang="en-US" altLang="zh-CN" dirty="0"/>
                  <a:t>x </a:t>
                </a:r>
                <a:r>
                  <a:rPr lang="zh-CN" altLang="en-US" dirty="0"/>
                  <a:t>表示实际观测值，上式计算出了总的偏差程度，并设置一个阈值，小于某个值就认为假设成立，两个变量不相关；反之，大于了预设阈值，认为假设不成立，表示两个变量相关。</a:t>
                </a:r>
                <a:endParaRPr lang="en-US" altLang="zh-CN" dirty="0"/>
              </a:p>
              <a:p>
                <a:endParaRPr lang="en-US" altLang="zh-CN" dirty="0"/>
              </a:p>
              <a:p>
                <a:endParaRPr lang="en-US" altLang="zh-CN" dirty="0"/>
              </a:p>
              <a:p>
                <a:r>
                  <a:rPr lang="en-US" altLang="zh-CN" dirty="0"/>
                  <a:t>    </a:t>
                </a:r>
                <a:r>
                  <a:rPr lang="zh-CN" altLang="en-US" dirty="0"/>
                  <a:t>在特征提取中，用特征</a:t>
                </a:r>
                <a:r>
                  <a:rPr lang="en-US" altLang="zh-CN" dirty="0"/>
                  <a:t>T</a:t>
                </a:r>
                <a:r>
                  <a:rPr lang="zh-CN" altLang="en-US" dirty="0"/>
                  <a:t>与类别</a:t>
                </a:r>
                <a:r>
                  <a:rPr lang="en-US" altLang="zh-CN" dirty="0"/>
                  <a:t>C</a:t>
                </a:r>
                <a:r>
                  <a:rPr lang="zh-CN" altLang="en-US" dirty="0"/>
                  <a:t>不相关来做原假设</a:t>
                </a:r>
                <a:endParaRPr lang="en-US" altLang="zh-CN" dirty="0"/>
              </a:p>
              <a:p>
                <a:pPr/>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r>
                            <a:rPr lang="zh-CN" altLang="en-US" b="1" i="1">
                              <a:latin typeface="Cambria Math" panose="02040503050406030204" pitchFamily="18" charset="0"/>
                            </a:rPr>
                            <m:t>𝝌</m:t>
                          </m:r>
                        </m:e>
                        <m:sup>
                          <m:r>
                            <a:rPr lang="en-US" altLang="zh-CN" b="1" i="1">
                              <a:latin typeface="Cambria Math" panose="02040503050406030204" pitchFamily="18" charset="0"/>
                            </a:rPr>
                            <m:t>𝟐</m:t>
                          </m:r>
                        </m:sup>
                      </m:sSup>
                      <m:r>
                        <a:rPr lang="en-US" altLang="zh-CN" b="1" i="1">
                          <a:latin typeface="Cambria Math" panose="02040503050406030204" pitchFamily="18" charset="0"/>
                        </a:rPr>
                        <m:t> </m:t>
                      </m:r>
                      <m:r>
                        <a:rPr lang="zh-CN" altLang="en-US" b="1" i="1">
                          <a:latin typeface="Cambria Math" panose="02040503050406030204" pitchFamily="18" charset="0"/>
                        </a:rPr>
                        <m:t>的统计</m:t>
                      </m:r>
                      <m:r>
                        <a:rPr lang="zh-CN" altLang="en-US" b="1" i="1" smtClean="0">
                          <a:latin typeface="Cambria Math" panose="02040503050406030204" pitchFamily="18" charset="0"/>
                        </a:rPr>
                        <m:t>值</m:t>
                      </m:r>
                      <m:r>
                        <a:rPr lang="zh-CN" altLang="en-US" b="1" i="1">
                          <a:latin typeface="Cambria Math" panose="02040503050406030204" pitchFamily="18" charset="0"/>
                        </a:rPr>
                        <m:t>为</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     </m:t>
                          </m:r>
                          <m:r>
                            <a:rPr lang="zh-CN" altLang="en-US" i="1" smtClean="0">
                              <a:latin typeface="Cambria Math" panose="02040503050406030204" pitchFamily="18" charset="0"/>
                            </a:rPr>
                            <m:t>𝜒</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𝑁</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𝐴𝐷</m:t>
                                  </m:r>
                                  <m:r>
                                    <a:rPr lang="en-US" altLang="zh-CN" i="1">
                                      <a:latin typeface="Cambria Math" panose="02040503050406030204" pitchFamily="18" charset="0"/>
                                    </a:rPr>
                                    <m:t>−</m:t>
                                  </m:r>
                                  <m:r>
                                    <a:rPr lang="en-US" altLang="zh-CN" i="1">
                                      <a:latin typeface="Cambria Math" panose="02040503050406030204" pitchFamily="18" charset="0"/>
                                    </a:rPr>
                                    <m:t>𝐵𝐶</m:t>
                                  </m:r>
                                </m:e>
                              </m:d>
                            </m:e>
                            <m:sup>
                              <m:r>
                                <a:rPr lang="en-US" altLang="zh-CN" i="1">
                                  <a:latin typeface="Cambria Math" panose="02040503050406030204" pitchFamily="18" charset="0"/>
                                </a:rPr>
                                <m:t>2</m:t>
                              </m:r>
                            </m:sup>
                          </m:sSup>
                        </m:num>
                        <m:den>
                          <m:d>
                            <m:dPr>
                              <m:ctrlPr>
                                <a:rPr lang="en-US" altLang="zh-CN" i="1">
                                  <a:latin typeface="Cambria Math" panose="02040503050406030204" pitchFamily="18" charset="0"/>
                                </a:rPr>
                              </m:ctrlPr>
                            </m:dPr>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𝐶</m:t>
                              </m:r>
                            </m:e>
                          </m:d>
                          <m:d>
                            <m:dPr>
                              <m:ctrlPr>
                                <a:rPr lang="en-US" altLang="zh-CN" i="1">
                                  <a:latin typeface="Cambria Math" panose="02040503050406030204" pitchFamily="18" charset="0"/>
                                </a:rPr>
                              </m:ctrlPr>
                            </m:dPr>
                            <m:e>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𝐵</m:t>
                              </m:r>
                            </m:e>
                          </m:d>
                          <m:d>
                            <m:dPr>
                              <m:ctrlPr>
                                <a:rPr lang="en-US" altLang="zh-CN" i="1">
                                  <a:latin typeface="Cambria Math" panose="02040503050406030204" pitchFamily="18" charset="0"/>
                                </a:rPr>
                              </m:ctrlPr>
                            </m:dPr>
                            <m:e>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i="1">
                                  <a:latin typeface="Cambria Math" panose="02040503050406030204" pitchFamily="18" charset="0"/>
                                </a:rPr>
                                <m:t>𝐷</m:t>
                              </m:r>
                            </m:e>
                          </m:d>
                          <m:d>
                            <m:dPr>
                              <m:ctrlPr>
                                <a:rPr lang="en-US" altLang="zh-CN" i="1">
                                  <a:latin typeface="Cambria Math" panose="02040503050406030204" pitchFamily="18" charset="0"/>
                                </a:rPr>
                              </m:ctrlPr>
                            </m:dPr>
                            <m:e>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i="1">
                                  <a:latin typeface="Cambria Math" panose="02040503050406030204" pitchFamily="18" charset="0"/>
                                </a:rPr>
                                <m:t>𝐶</m:t>
                              </m:r>
                            </m:e>
                          </m:d>
                        </m:den>
                      </m:f>
                    </m:oMath>
                  </m:oMathPara>
                </a14:m>
                <a:endParaRPr lang="en-US" altLang="zh-CN" dirty="0"/>
              </a:p>
              <a:p>
                <a:r>
                  <a:rPr lang="en-US" altLang="zh-CN" dirty="0"/>
                  <a:t>N</a:t>
                </a:r>
                <a:r>
                  <a:rPr lang="zh-CN" altLang="en-US" dirty="0"/>
                  <a:t>表示样本集中文档总数，</a:t>
                </a:r>
                <a:r>
                  <a:rPr lang="en-US" altLang="zh-CN" dirty="0"/>
                  <a:t>A</a:t>
                </a:r>
                <a:r>
                  <a:rPr lang="zh-CN" altLang="en-US" dirty="0"/>
                  <a:t>表示每个词的正文档出现频率，</a:t>
                </a:r>
                <a:r>
                  <a:rPr lang="en-US" altLang="zh-CN" dirty="0"/>
                  <a:t>B</a:t>
                </a:r>
                <a:r>
                  <a:rPr lang="zh-CN" altLang="en-US" dirty="0"/>
                  <a:t>表示每个词出现的负文档频率，</a:t>
                </a:r>
                <a:r>
                  <a:rPr lang="en-US" altLang="zh-CN" dirty="0"/>
                  <a:t>C</a:t>
                </a:r>
                <a:r>
                  <a:rPr lang="zh-CN" altLang="en-US" dirty="0"/>
                  <a:t>表示正文档不出现的频率，</a:t>
                </a:r>
                <a:r>
                  <a:rPr lang="en-US" altLang="zh-CN" dirty="0"/>
                  <a:t>D </a:t>
                </a:r>
                <a:r>
                  <a:rPr lang="zh-CN" altLang="en-US" dirty="0"/>
                  <a:t>表示负文档不出现频率。</a:t>
                </a:r>
              </a:p>
              <a:p>
                <a:endParaRPr lang="en-US" altLang="zh-CN" dirty="0"/>
              </a:p>
            </p:txBody>
          </p:sp>
        </mc:Choice>
        <mc:Fallback xmlns="">
          <p:sp>
            <p:nvSpPr>
              <p:cNvPr id="3" name="文本框 2">
                <a:extLst>
                  <a:ext uri="{FF2B5EF4-FFF2-40B4-BE49-F238E27FC236}">
                    <a16:creationId xmlns:a16="http://schemas.microsoft.com/office/drawing/2014/main" id="{FB839F5F-A114-4C72-AC5F-13D79140B128}"/>
                  </a:ext>
                </a:extLst>
              </p:cNvPr>
              <p:cNvSpPr txBox="1">
                <a:spLocks noRot="1" noChangeAspect="1" noMove="1" noResize="1" noEditPoints="1" noAdjustHandles="1" noChangeArrowheads="1" noChangeShapeType="1" noTextEdit="1"/>
              </p:cNvSpPr>
              <p:nvPr/>
            </p:nvSpPr>
            <p:spPr>
              <a:xfrm>
                <a:off x="1413892" y="1772816"/>
                <a:ext cx="9217024" cy="4716035"/>
              </a:xfrm>
              <a:prstGeom prst="rect">
                <a:avLst/>
              </a:prstGeom>
              <a:blipFill>
                <a:blip r:embed="rId3"/>
                <a:stretch>
                  <a:fillRect l="-728" t="-1035" r="-1653"/>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651F9891-E839-4993-8B77-E14C6E6C45F4}"/>
              </a:ext>
            </a:extLst>
          </p:cNvPr>
          <p:cNvSpPr txBox="1"/>
          <p:nvPr/>
        </p:nvSpPr>
        <p:spPr>
          <a:xfrm>
            <a:off x="1989956" y="4581128"/>
            <a:ext cx="65" cy="276999"/>
          </a:xfrm>
          <a:prstGeom prst="rect">
            <a:avLst/>
          </a:prstGeom>
          <a:noFill/>
        </p:spPr>
        <p:txBody>
          <a:bodyPr wrap="none" lIns="0" tIns="0" rIns="0" bIns="0" rtlCol="0">
            <a:spAutoFit/>
          </a:bodyPr>
          <a:lstStyle/>
          <a:p>
            <a:endParaRPr lang="en-US" altLang="zh-CN" i="1" dirty="0">
              <a:latin typeface="Cambria Math" panose="02040503050406030204" pitchFamily="18" charset="0"/>
            </a:endParaRPr>
          </a:p>
        </p:txBody>
      </p:sp>
    </p:spTree>
    <p:extLst>
      <p:ext uri="{BB962C8B-B14F-4D97-AF65-F5344CB8AC3E}">
        <p14:creationId xmlns:p14="http://schemas.microsoft.com/office/powerpoint/2010/main" val="145684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909836" y="33426"/>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特征提取方法</a:t>
            </a:r>
            <a:endParaRPr lang="en-US" altLang="zh-CN" sz="44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B839F5F-A114-4C72-AC5F-13D79140B128}"/>
                  </a:ext>
                </a:extLst>
              </p:cNvPr>
              <p:cNvSpPr txBox="1"/>
              <p:nvPr/>
            </p:nvSpPr>
            <p:spPr>
              <a:xfrm>
                <a:off x="1413892" y="1700808"/>
                <a:ext cx="9217024" cy="5452775"/>
              </a:xfrm>
              <a:prstGeom prst="rect">
                <a:avLst/>
              </a:prstGeom>
              <a:noFill/>
            </p:spPr>
            <p:txBody>
              <a:bodyPr wrap="square" rtlCol="0">
                <a:spAutoFit/>
              </a:bodyPr>
              <a:lstStyle/>
              <a:p>
                <a:r>
                  <a:rPr lang="zh-CN" altLang="en-US" sz="2000" b="1" dirty="0"/>
                  <a:t>互信息 </a:t>
                </a:r>
                <a:r>
                  <a:rPr lang="en-US" altLang="zh-CN" sz="2000" b="1" dirty="0"/>
                  <a:t>(MI)</a:t>
                </a:r>
              </a:p>
              <a:p>
                <a:endParaRPr lang="en-US" altLang="zh-CN" b="1" dirty="0"/>
              </a:p>
              <a:p>
                <a:r>
                  <a:rPr lang="zh-CN" altLang="en-US" dirty="0"/>
                  <a:t>    在文本特征提取方法中，互信息通过判断特征项与类别的关联程度来提取特征</a:t>
                </a:r>
                <a:endParaRPr lang="en-US" altLang="zh-CN" dirty="0"/>
              </a:p>
              <a:p>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𝑀𝐼</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𝑤</m:t>
                          </m:r>
                          <m:r>
                            <a:rPr lang="en-US" altLang="zh-CN" i="0" dirty="0">
                              <a:latin typeface="Cambria Math" panose="02040503050406030204" pitchFamily="18" charset="0"/>
                            </a:rPr>
                            <m:t>,</m:t>
                          </m:r>
                          <m:r>
                            <a:rPr lang="en-US" altLang="zh-CN" i="1" dirty="0">
                              <a:latin typeface="Cambria Math" panose="02040503050406030204" pitchFamily="18" charset="0"/>
                            </a:rPr>
                            <m:t>𝐶</m:t>
                          </m:r>
                        </m:e>
                      </m:d>
                      <m:r>
                        <a:rPr lang="en-US" altLang="zh-CN" i="0" dirty="0">
                          <a:latin typeface="Cambria Math" panose="02040503050406030204" pitchFamily="18" charset="0"/>
                        </a:rPr>
                        <m:t>=</m:t>
                      </m:r>
                      <m:nary>
                        <m:naryPr>
                          <m:chr m:val="∑"/>
                          <m:limLoc m:val="undOvr"/>
                          <m:grow m:val="on"/>
                          <m:supHide m:val="on"/>
                          <m:ctrlPr>
                            <a:rPr lang="en-US" altLang="zh-CN" i="1" dirty="0">
                              <a:latin typeface="Cambria Math" panose="02040503050406030204" pitchFamily="18" charset="0"/>
                            </a:rPr>
                          </m:ctrlPr>
                        </m:naryPr>
                        <m:sub>
                          <m:r>
                            <a:rPr lang="en-US" altLang="zh-CN" i="1" dirty="0">
                              <a:latin typeface="Cambria Math" panose="02040503050406030204" pitchFamily="18" charset="0"/>
                            </a:rPr>
                            <m:t>𝑖</m:t>
                          </m:r>
                        </m:sub>
                        <m:sup/>
                        <m:e>
                          <m:r>
                            <a:rPr lang="en-US" altLang="zh-CN" i="1" dirty="0">
                              <a:latin typeface="Cambria Math" panose="02040503050406030204" pitchFamily="18" charset="0"/>
                            </a:rPr>
                            <m:t>𝑝</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𝑖</m:t>
                                  </m:r>
                                </m:sub>
                              </m:sSub>
                            </m:e>
                          </m:d>
                          <m:func>
                            <m:funcPr>
                              <m:ctrlPr>
                                <a:rPr lang="en-US" altLang="zh-CN" i="1" dirty="0">
                                  <a:latin typeface="Cambria Math" panose="02040503050406030204" pitchFamily="18" charset="0"/>
                                </a:rPr>
                              </m:ctrlPr>
                            </m:funcPr>
                            <m:fName>
                              <m:r>
                                <m:rPr>
                                  <m:sty m:val="p"/>
                                </m:rPr>
                                <a:rPr lang="en-US" altLang="zh-CN" i="0" dirty="0">
                                  <a:latin typeface="Cambria Math" panose="02040503050406030204" pitchFamily="18" charset="0"/>
                                </a:rPr>
                                <m:t>log</m:t>
                              </m:r>
                            </m:fName>
                            <m:e>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𝑤</m:t>
                                      </m:r>
                                      <m:r>
                                        <a:rPr lang="en-US" altLang="zh-CN" i="0"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𝑐</m:t>
                                          </m:r>
                                        </m:e>
                                        <m:sub>
                                          <m:r>
                                            <a:rPr lang="en-US" altLang="zh-CN" i="1" dirty="0">
                                              <a:latin typeface="Cambria Math" panose="02040503050406030204" pitchFamily="18" charset="0"/>
                                            </a:rPr>
                                            <m:t>𝑖</m:t>
                                          </m:r>
                                        </m:sub>
                                      </m:sSub>
                                    </m:e>
                                  </m:d>
                                </m:num>
                                <m:den>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𝑤</m:t>
                                      </m:r>
                                    </m:e>
                                  </m:d>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𝑖</m:t>
                                          </m:r>
                                        </m:sub>
                                      </m:sSub>
                                    </m:e>
                                  </m:d>
                                </m:den>
                              </m:f>
                            </m:e>
                          </m:func>
                        </m:e>
                      </m:nary>
                    </m:oMath>
                  </m:oMathPara>
                </a14:m>
                <a:endParaRPr lang="en-US" altLang="zh-CN" dirty="0"/>
              </a:p>
              <a:p>
                <a:endParaRPr lang="en-US" altLang="zh-CN" dirty="0"/>
              </a:p>
              <a:p>
                <a:endParaRPr lang="en-US" altLang="zh-CN" dirty="0"/>
              </a:p>
              <a:p>
                <a:r>
                  <a:rPr lang="en-US" altLang="zh-CN" dirty="0"/>
                  <a:t>     </a:t>
                </a:r>
                <a14:m>
                  <m:oMath xmlns:m="http://schemas.openxmlformats.org/officeDocument/2006/math">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𝑤</m:t>
                        </m:r>
                      </m:e>
                    </m:d>
                  </m:oMath>
                </a14:m>
                <a:r>
                  <a:rPr lang="zh-CN" altLang="en-US" dirty="0"/>
                  <a:t>指特征词 </a:t>
                </a:r>
                <a:r>
                  <a:rPr lang="en-US" altLang="zh-CN" dirty="0"/>
                  <a:t>w </a:t>
                </a:r>
                <a:r>
                  <a:rPr lang="zh-CN" altLang="en-US" dirty="0"/>
                  <a:t>在整个文本训练集中出现的概率，</a:t>
                </a:r>
                <a:r>
                  <a:rPr lang="en-US" altLang="zh-CN" dirty="0"/>
                  <a:t>P ( Ci)</a:t>
                </a:r>
                <a:r>
                  <a:rPr lang="zh-CN" altLang="en-US" dirty="0"/>
                  <a:t>指类别</a:t>
                </a:r>
                <a:r>
                  <a:rPr lang="en-US" altLang="zh-CN" dirty="0"/>
                  <a:t>Ci</a:t>
                </a:r>
                <a:r>
                  <a:rPr lang="zh-CN" altLang="en-US" dirty="0"/>
                  <a:t>在整个文本集中出现的概率；</a:t>
                </a:r>
                <a:r>
                  <a:rPr lang="en-US" altLang="zh-CN" dirty="0"/>
                  <a:t>P ( w,Ci)</a:t>
                </a:r>
                <a:r>
                  <a:rPr lang="zh-CN" altLang="en-US" dirty="0"/>
                  <a:t>代表文本类别 </a:t>
                </a:r>
                <a:r>
                  <a:rPr lang="en-US" altLang="zh-CN" dirty="0"/>
                  <a:t>Ci</a:t>
                </a:r>
                <a:r>
                  <a:rPr lang="zh-CN" altLang="en-US" dirty="0"/>
                  <a:t>中出现特征项 </a:t>
                </a:r>
                <a:r>
                  <a:rPr lang="en-US" altLang="zh-CN" dirty="0"/>
                  <a:t>w </a:t>
                </a:r>
                <a:r>
                  <a:rPr lang="zh-CN" altLang="en-US" dirty="0"/>
                  <a:t>的文本数目在整个训练集中的比重</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mc:Choice>
        <mc:Fallback xmlns="">
          <p:sp>
            <p:nvSpPr>
              <p:cNvPr id="3" name="文本框 2">
                <a:extLst>
                  <a:ext uri="{FF2B5EF4-FFF2-40B4-BE49-F238E27FC236}">
                    <a16:creationId xmlns:a16="http://schemas.microsoft.com/office/drawing/2014/main" id="{FB839F5F-A114-4C72-AC5F-13D79140B128}"/>
                  </a:ext>
                </a:extLst>
              </p:cNvPr>
              <p:cNvSpPr txBox="1">
                <a:spLocks noRot="1" noChangeAspect="1" noMove="1" noResize="1" noEditPoints="1" noAdjustHandles="1" noChangeArrowheads="1" noChangeShapeType="1" noTextEdit="1"/>
              </p:cNvSpPr>
              <p:nvPr/>
            </p:nvSpPr>
            <p:spPr>
              <a:xfrm>
                <a:off x="1413892" y="1700808"/>
                <a:ext cx="9217024" cy="5452775"/>
              </a:xfrm>
              <a:prstGeom prst="rect">
                <a:avLst/>
              </a:prstGeom>
              <a:blipFill>
                <a:blip r:embed="rId3"/>
                <a:stretch>
                  <a:fillRect l="-728" t="-783" r="-3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279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876418" y="17329"/>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早期的文本分类方法</a:t>
            </a:r>
            <a:endParaRPr lang="en-US" altLang="zh-CN" sz="4400" dirty="0"/>
          </a:p>
        </p:txBody>
      </p:sp>
      <p:sp>
        <p:nvSpPr>
          <p:cNvPr id="3" name="文本框 2">
            <a:extLst>
              <a:ext uri="{FF2B5EF4-FFF2-40B4-BE49-F238E27FC236}">
                <a16:creationId xmlns:a16="http://schemas.microsoft.com/office/drawing/2014/main" id="{FB839F5F-A114-4C72-AC5F-13D79140B128}"/>
              </a:ext>
            </a:extLst>
          </p:cNvPr>
          <p:cNvSpPr txBox="1"/>
          <p:nvPr/>
        </p:nvSpPr>
        <p:spPr>
          <a:xfrm>
            <a:off x="1413892" y="1772816"/>
            <a:ext cx="9217024" cy="5724644"/>
          </a:xfrm>
          <a:prstGeom prst="rect">
            <a:avLst/>
          </a:prstGeom>
          <a:noFill/>
        </p:spPr>
        <p:txBody>
          <a:bodyPr wrap="square" rtlCol="0">
            <a:spAutoFit/>
          </a:bodyPr>
          <a:lstStyle/>
          <a:p>
            <a:r>
              <a:rPr lang="zh-CN" altLang="en-US" sz="2000" b="1" dirty="0"/>
              <a:t>词匹配法</a:t>
            </a:r>
            <a:endParaRPr lang="en-US" altLang="zh-CN" sz="2000" b="1" dirty="0"/>
          </a:p>
          <a:p>
            <a:endParaRPr lang="en-US" altLang="zh-CN" dirty="0"/>
          </a:p>
          <a:p>
            <a:r>
              <a:rPr lang="zh-CN" altLang="en-US" dirty="0"/>
              <a:t>    仅仅根据文档中是否出现了与类名相同的词（顶多再加入同义词的处理）来判断文档是否属于某个类别。</a:t>
            </a:r>
            <a:endParaRPr lang="en-US" altLang="zh-CN" dirty="0"/>
          </a:p>
          <a:p>
            <a:endParaRPr lang="en-US" altLang="zh-CN" dirty="0"/>
          </a:p>
          <a:p>
            <a:endParaRPr lang="en-US" altLang="zh-CN" dirty="0"/>
          </a:p>
          <a:p>
            <a:endParaRPr lang="en-US" altLang="zh-CN" dirty="0"/>
          </a:p>
          <a:p>
            <a:r>
              <a:rPr lang="zh-CN" altLang="en-US" sz="2000" b="1" dirty="0"/>
              <a:t>知识工程</a:t>
            </a:r>
            <a:endParaRPr lang="en-US" altLang="zh-CN" sz="2000" b="1" dirty="0"/>
          </a:p>
          <a:p>
            <a:endParaRPr lang="zh-CN" altLang="en-US" sz="2000" b="1" dirty="0"/>
          </a:p>
          <a:p>
            <a:r>
              <a:rPr lang="en-US" altLang="zh-CN" dirty="0"/>
              <a:t>    </a:t>
            </a:r>
            <a:r>
              <a:rPr lang="zh-CN" altLang="en-US" dirty="0"/>
              <a:t>借助于专业人员的帮助，为每个类别定义大量的推理规则，如果一篇文档能满足这些推理规则，则可以判定属于该类别。这里与特定规则的匹配程度成为了文本的特征。</a:t>
            </a:r>
            <a:endParaRPr lang="en-US" altLang="zh-CN" dirty="0"/>
          </a:p>
          <a:p>
            <a:r>
              <a:rPr lang="en-US" altLang="zh-CN" dirty="0"/>
              <a:t>    </a:t>
            </a:r>
          </a:p>
          <a:p>
            <a:r>
              <a:rPr lang="en-US" altLang="zh-CN" dirty="0"/>
              <a:t>    </a:t>
            </a:r>
            <a:r>
              <a:rPr lang="zh-CN" altLang="en-US" dirty="0"/>
              <a:t>缺点：</a:t>
            </a:r>
            <a:endParaRPr lang="en-US" altLang="zh-CN" dirty="0"/>
          </a:p>
          <a:p>
            <a:r>
              <a:rPr lang="en-US" altLang="zh-CN" dirty="0"/>
              <a:t>    </a:t>
            </a:r>
            <a:r>
              <a:rPr lang="zh-CN" altLang="en-US" dirty="0"/>
              <a:t>过于依赖规则的好坏</a:t>
            </a:r>
            <a:endParaRPr lang="en-US" altLang="zh-CN" dirty="0"/>
          </a:p>
          <a:p>
            <a:r>
              <a:rPr lang="en-US" altLang="zh-CN" dirty="0"/>
              <a:t>    </a:t>
            </a:r>
            <a:r>
              <a:rPr lang="zh-CN" altLang="en-US" dirty="0"/>
              <a:t>人力成本上升</a:t>
            </a:r>
            <a:r>
              <a:rPr lang="en-US" altLang="zh-CN" dirty="0"/>
              <a:t>	   </a:t>
            </a:r>
          </a:p>
          <a:p>
            <a:r>
              <a:rPr lang="en-US" altLang="zh-CN" dirty="0"/>
              <a:t>    </a:t>
            </a:r>
            <a:r>
              <a:rPr lang="zh-CN" altLang="en-US" dirty="0"/>
              <a:t>不具备可推广性</a:t>
            </a:r>
            <a:endParaRPr lang="en-US" altLang="zh-CN" dirty="0"/>
          </a:p>
          <a:p>
            <a:endParaRPr lang="en-US" altLang="zh-CN" dirty="0"/>
          </a:p>
          <a:p>
            <a:endParaRPr lang="en-US" altLang="zh-CN" dirty="0"/>
          </a:p>
          <a:p>
            <a:endParaRPr lang="en-US" altLang="zh-CN" dirty="0"/>
          </a:p>
          <a:p>
            <a:endParaRPr lang="zh-CN" altLang="en-US" dirty="0"/>
          </a:p>
        </p:txBody>
      </p:sp>
      <p:sp>
        <p:nvSpPr>
          <p:cNvPr id="6" name="文本框 5">
            <a:extLst>
              <a:ext uri="{FF2B5EF4-FFF2-40B4-BE49-F238E27FC236}">
                <a16:creationId xmlns:a16="http://schemas.microsoft.com/office/drawing/2014/main" id="{B1815FD8-8BD3-4177-B33B-7C07776CF2E1}"/>
              </a:ext>
            </a:extLst>
          </p:cNvPr>
          <p:cNvSpPr txBox="1"/>
          <p:nvPr/>
        </p:nvSpPr>
        <p:spPr>
          <a:xfrm>
            <a:off x="3214092" y="3140968"/>
            <a:ext cx="6408712" cy="1015663"/>
          </a:xfrm>
          <a:prstGeom prst="rect">
            <a:avLst/>
          </a:prstGeom>
          <a:noFill/>
        </p:spPr>
        <p:txBody>
          <a:bodyPr wrap="square" rtlCol="0">
            <a:spAutoFit/>
          </a:bodyPr>
          <a:lstStyle/>
          <a:p>
            <a:r>
              <a:rPr lang="zh-CN" altLang="en-US" sz="6000" dirty="0">
                <a:solidFill>
                  <a:srgbClr val="FF0000"/>
                </a:solidFill>
              </a:rPr>
              <a:t>引入统计学习方法</a:t>
            </a:r>
          </a:p>
        </p:txBody>
      </p:sp>
    </p:spTree>
    <p:extLst>
      <p:ext uri="{BB962C8B-B14F-4D97-AF65-F5344CB8AC3E}">
        <p14:creationId xmlns:p14="http://schemas.microsoft.com/office/powerpoint/2010/main" val="368729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F8BC157-02BC-4B1F-8737-230D8B67A751}"/>
              </a:ext>
            </a:extLst>
          </p:cNvPr>
          <p:cNvSpPr txBox="1"/>
          <p:nvPr/>
        </p:nvSpPr>
        <p:spPr>
          <a:xfrm>
            <a:off x="2422004" y="908720"/>
            <a:ext cx="7344816" cy="6740307"/>
          </a:xfrm>
          <a:prstGeom prst="rect">
            <a:avLst/>
          </a:prstGeom>
          <a:noFill/>
        </p:spPr>
        <p:txBody>
          <a:bodyPr wrap="square" rtlCol="0">
            <a:spAutoFit/>
          </a:bodyPr>
          <a:lstStyle/>
          <a:p>
            <a:pPr algn="ctr"/>
            <a:r>
              <a:rPr lang="zh-CN" altLang="en-US" sz="3600" b="1" dirty="0"/>
              <a:t>文本分类常用算法</a:t>
            </a:r>
            <a:endParaRPr lang="en-US" altLang="zh-CN" sz="3600" b="1" dirty="0"/>
          </a:p>
          <a:p>
            <a:pPr algn="ctr"/>
            <a:endParaRPr lang="en-US" altLang="zh-CN" dirty="0"/>
          </a:p>
          <a:p>
            <a:pPr algn="ctr">
              <a:lnSpc>
                <a:spcPct val="150000"/>
              </a:lnSpc>
            </a:pPr>
            <a:r>
              <a:rPr lang="en-US" altLang="zh-CN" dirty="0"/>
              <a:t>Rocchio</a:t>
            </a:r>
            <a:r>
              <a:rPr lang="zh-CN" altLang="en-US" dirty="0"/>
              <a:t>算法</a:t>
            </a:r>
            <a:endParaRPr lang="en-US" altLang="zh-CN" dirty="0"/>
          </a:p>
          <a:p>
            <a:pPr algn="ctr">
              <a:lnSpc>
                <a:spcPct val="150000"/>
              </a:lnSpc>
            </a:pPr>
            <a:r>
              <a:rPr lang="zh-CN" altLang="en-US" dirty="0"/>
              <a:t>决策树</a:t>
            </a:r>
            <a:endParaRPr lang="en-US" altLang="zh-CN" dirty="0"/>
          </a:p>
          <a:p>
            <a:pPr algn="ctr">
              <a:lnSpc>
                <a:spcPct val="150000"/>
              </a:lnSpc>
            </a:pPr>
            <a:r>
              <a:rPr lang="en-US" altLang="zh-CN" dirty="0"/>
              <a:t>k-</a:t>
            </a:r>
            <a:r>
              <a:rPr lang="zh-CN" altLang="en-US" dirty="0"/>
              <a:t>近邻算法</a:t>
            </a:r>
          </a:p>
          <a:p>
            <a:pPr algn="ctr">
              <a:lnSpc>
                <a:spcPct val="150000"/>
              </a:lnSpc>
            </a:pPr>
            <a:r>
              <a:rPr lang="zh-CN" altLang="en-US" dirty="0"/>
              <a:t>朴素贝叶斯算法</a:t>
            </a:r>
            <a:endParaRPr lang="en-US" altLang="zh-CN" dirty="0"/>
          </a:p>
          <a:p>
            <a:pPr algn="ctr">
              <a:lnSpc>
                <a:spcPct val="150000"/>
              </a:lnSpc>
            </a:pPr>
            <a:r>
              <a:rPr lang="en-US" altLang="zh-CN" dirty="0"/>
              <a:t>SVM</a:t>
            </a:r>
          </a:p>
          <a:p>
            <a:pPr algn="ctr">
              <a:lnSpc>
                <a:spcPct val="150000"/>
              </a:lnSpc>
            </a:pPr>
            <a:r>
              <a:rPr lang="zh-CN" altLang="en-US" dirty="0"/>
              <a:t>神经网络</a:t>
            </a:r>
            <a:endParaRPr lang="en-US" altLang="zh-CN" dirty="0"/>
          </a:p>
          <a:p>
            <a:pPr algn="ctr">
              <a:lnSpc>
                <a:spcPct val="150000"/>
              </a:lnSpc>
            </a:pPr>
            <a:r>
              <a:rPr lang="en-US" altLang="zh-CN" dirty="0"/>
              <a:t>Boosting </a:t>
            </a:r>
          </a:p>
          <a:p>
            <a:pPr algn="ctr">
              <a:lnSpc>
                <a:spcPct val="150000"/>
              </a:lnSpc>
            </a:pPr>
            <a:r>
              <a:rPr lang="en-US" altLang="zh-CN" dirty="0"/>
              <a:t>…</a:t>
            </a:r>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zh-CN" altLang="en-US"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b="1" dirty="0">
                <a:sym typeface="+mn-ea"/>
              </a:rPr>
              <a:t>文本预处理</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nvSpPr>
        <p:spPr>
          <a:xfrm>
            <a:off x="7897495" y="4527550"/>
            <a:ext cx="3813175" cy="368300"/>
          </a:xfrm>
          <a:prstGeom prst="rect">
            <a:avLst/>
          </a:prstGeom>
          <a:noFill/>
        </p:spPr>
        <p:txBody>
          <a:bodyPr wrap="square" rtlCol="0">
            <a:spAutoFit/>
          </a:bodyPr>
          <a:lstStyle/>
          <a:p>
            <a:r>
              <a:rPr lang="en-US" altLang="zh-CN"/>
              <a:t>--</a:t>
            </a:r>
            <a:r>
              <a:rPr lang="zh-CN" altLang="en-US">
                <a:ea typeface="宋体" panose="02010600030101010101" pitchFamily="2" charset="-122"/>
              </a:rPr>
              <a:t>巩卫参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876418" y="17329"/>
            <a:ext cx="10081120" cy="2000548"/>
          </a:xfrm>
          <a:prstGeom prst="rect">
            <a:avLst/>
          </a:prstGeom>
          <a:noFill/>
        </p:spPr>
        <p:txBody>
          <a:bodyPr wrap="square" rtlCol="0">
            <a:spAutoFit/>
          </a:bodyPr>
          <a:lstStyle/>
          <a:p>
            <a:endParaRPr lang="en-US" altLang="zh-CN" dirty="0"/>
          </a:p>
          <a:p>
            <a:endParaRPr lang="en-US" altLang="zh-CN" dirty="0"/>
          </a:p>
          <a:p>
            <a:r>
              <a:rPr lang="zh-CN" altLang="en-US" sz="4400" dirty="0"/>
              <a:t>文本分类算法</a:t>
            </a:r>
            <a:r>
              <a:rPr lang="en-US" altLang="zh-CN" sz="4400" dirty="0"/>
              <a:t>--Rocchio</a:t>
            </a:r>
          </a:p>
          <a:p>
            <a:endParaRPr lang="en-US" altLang="zh-CN" sz="4400" dirty="0"/>
          </a:p>
        </p:txBody>
      </p:sp>
      <p:sp>
        <p:nvSpPr>
          <p:cNvPr id="3" name="文本框 2">
            <a:extLst>
              <a:ext uri="{FF2B5EF4-FFF2-40B4-BE49-F238E27FC236}">
                <a16:creationId xmlns:a16="http://schemas.microsoft.com/office/drawing/2014/main" id="{FB839F5F-A114-4C72-AC5F-13D79140B128}"/>
              </a:ext>
            </a:extLst>
          </p:cNvPr>
          <p:cNvSpPr txBox="1"/>
          <p:nvPr/>
        </p:nvSpPr>
        <p:spPr>
          <a:xfrm>
            <a:off x="1413892" y="1772816"/>
            <a:ext cx="9217024" cy="1749966"/>
          </a:xfrm>
          <a:prstGeom prst="rect">
            <a:avLst/>
          </a:prstGeom>
          <a:noFill/>
        </p:spPr>
        <p:txBody>
          <a:bodyPr wrap="square" rtlCol="0">
            <a:spAutoFit/>
          </a:bodyPr>
          <a:lstStyle/>
          <a:p>
            <a:pPr>
              <a:lnSpc>
                <a:spcPct val="150000"/>
              </a:lnSpc>
            </a:pPr>
            <a:r>
              <a:rPr lang="zh-CN" altLang="en-US" sz="2000" b="1" dirty="0"/>
              <a:t>基本思想：</a:t>
            </a:r>
            <a:r>
              <a:rPr lang="zh-CN" altLang="en-US" dirty="0"/>
              <a:t>使用训练集为每个类构造一个原型向量。</a:t>
            </a:r>
            <a:r>
              <a:rPr lang="en-US" altLang="zh-CN" dirty="0"/>
              <a:t> </a:t>
            </a:r>
            <a:r>
              <a:rPr lang="zh-CN" altLang="en-US" dirty="0"/>
              <a:t>对于某些词一旦出现属于这个分类的可能性就会增加</a:t>
            </a:r>
            <a:r>
              <a:rPr lang="en-US" altLang="zh-CN" dirty="0"/>
              <a:t>,</a:t>
            </a:r>
            <a:r>
              <a:rPr lang="zh-CN" altLang="en-US" dirty="0"/>
              <a:t>而另一些词一旦出现属于这个分类的可能性就会降低</a:t>
            </a:r>
            <a:r>
              <a:rPr lang="en-US" altLang="zh-CN" dirty="0"/>
              <a:t>,</a:t>
            </a:r>
            <a:r>
              <a:rPr lang="zh-CN" altLang="en-US" dirty="0"/>
              <a:t>那么累计这些正面的</a:t>
            </a:r>
            <a:r>
              <a:rPr lang="en-US" altLang="zh-CN" dirty="0"/>
              <a:t>,</a:t>
            </a:r>
            <a:r>
              <a:rPr lang="zh-CN" altLang="en-US" dirty="0"/>
              <a:t>和负面的影响因素</a:t>
            </a:r>
            <a:r>
              <a:rPr lang="en-US" altLang="zh-CN" dirty="0"/>
              <a:t>,</a:t>
            </a:r>
            <a:r>
              <a:rPr lang="zh-CN" altLang="en-US" dirty="0"/>
              <a:t>最后由文档分离出的词向量可以得到对于每个类的一个打分</a:t>
            </a:r>
            <a:r>
              <a:rPr lang="en-US" altLang="zh-CN" dirty="0"/>
              <a:t>,</a:t>
            </a:r>
            <a:r>
              <a:rPr lang="zh-CN" altLang="en-US" dirty="0"/>
              <a:t>打分越高属于该类的可能性就越大</a:t>
            </a:r>
            <a:endParaRPr lang="en-US" altLang="zh-CN" dirty="0"/>
          </a:p>
        </p:txBody>
      </p:sp>
      <p:sp>
        <p:nvSpPr>
          <p:cNvPr id="5" name="文本框 4">
            <a:extLst>
              <a:ext uri="{FF2B5EF4-FFF2-40B4-BE49-F238E27FC236}">
                <a16:creationId xmlns:a16="http://schemas.microsoft.com/office/drawing/2014/main" id="{EC28EE81-E6C5-4656-BF7C-F3EA31697235}"/>
              </a:ext>
            </a:extLst>
          </p:cNvPr>
          <p:cNvSpPr txBox="1"/>
          <p:nvPr/>
        </p:nvSpPr>
        <p:spPr>
          <a:xfrm>
            <a:off x="1485899" y="4077072"/>
            <a:ext cx="9217024" cy="497829"/>
          </a:xfrm>
          <a:prstGeom prst="rect">
            <a:avLst/>
          </a:prstGeom>
          <a:noFill/>
        </p:spPr>
        <p:txBody>
          <a:bodyPr wrap="square" rtlCol="0">
            <a:spAutoFit/>
          </a:bodyPr>
          <a:lstStyle/>
          <a:p>
            <a:pPr>
              <a:lnSpc>
                <a:spcPct val="150000"/>
              </a:lnSpc>
            </a:pPr>
            <a:r>
              <a:rPr lang="zh-CN" altLang="en-US" sz="2000" b="1" dirty="0"/>
              <a:t>步骤：</a:t>
            </a:r>
            <a:endParaRPr lang="en-US" altLang="zh-CN" sz="2000" b="1" dirty="0"/>
          </a:p>
        </p:txBody>
      </p:sp>
      <p:pic>
        <p:nvPicPr>
          <p:cNvPr id="4" name="图片 3">
            <a:extLst>
              <a:ext uri="{FF2B5EF4-FFF2-40B4-BE49-F238E27FC236}">
                <a16:creationId xmlns:a16="http://schemas.microsoft.com/office/drawing/2014/main" id="{562D96B9-6065-40EA-AC58-53EAFB1534C0}"/>
              </a:ext>
            </a:extLst>
          </p:cNvPr>
          <p:cNvPicPr>
            <a:picLocks noChangeAspect="1"/>
          </p:cNvPicPr>
          <p:nvPr/>
        </p:nvPicPr>
        <p:blipFill>
          <a:blip r:embed="rId3"/>
          <a:stretch>
            <a:fillRect/>
          </a:stretch>
        </p:blipFill>
        <p:spPr>
          <a:xfrm>
            <a:off x="2237311" y="4864153"/>
            <a:ext cx="7714201" cy="1003600"/>
          </a:xfrm>
          <a:prstGeom prst="rect">
            <a:avLst/>
          </a:prstGeom>
        </p:spPr>
      </p:pic>
    </p:spTree>
    <p:extLst>
      <p:ext uri="{BB962C8B-B14F-4D97-AF65-F5344CB8AC3E}">
        <p14:creationId xmlns:p14="http://schemas.microsoft.com/office/powerpoint/2010/main" val="15636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876418" y="17329"/>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文本分类算法</a:t>
            </a:r>
            <a:r>
              <a:rPr lang="en-US" altLang="zh-CN" sz="4400" dirty="0"/>
              <a:t>--Rocchio</a:t>
            </a:r>
          </a:p>
        </p:txBody>
      </p:sp>
      <p:sp>
        <p:nvSpPr>
          <p:cNvPr id="3" name="文本框 2">
            <a:extLst>
              <a:ext uri="{FF2B5EF4-FFF2-40B4-BE49-F238E27FC236}">
                <a16:creationId xmlns:a16="http://schemas.microsoft.com/office/drawing/2014/main" id="{FB839F5F-A114-4C72-AC5F-13D79140B128}"/>
              </a:ext>
            </a:extLst>
          </p:cNvPr>
          <p:cNvSpPr txBox="1"/>
          <p:nvPr/>
        </p:nvSpPr>
        <p:spPr>
          <a:xfrm>
            <a:off x="1413892" y="1772816"/>
            <a:ext cx="9217024" cy="5447645"/>
          </a:xfrm>
          <a:prstGeom prst="rect">
            <a:avLst/>
          </a:prstGeom>
          <a:noFill/>
        </p:spPr>
        <p:txBody>
          <a:bodyPr wrap="square" rtlCol="0">
            <a:spAutoFit/>
          </a:bodyPr>
          <a:lstStyle/>
          <a:p>
            <a:r>
              <a:rPr lang="zh-CN" altLang="en-US" sz="2000" b="1" dirty="0"/>
              <a:t>在文本分类中的应用</a:t>
            </a:r>
            <a:endParaRPr lang="en-US" altLang="zh-CN" sz="2000" b="1" dirty="0"/>
          </a:p>
          <a:p>
            <a:endParaRPr lang="en-US" altLang="zh-CN" sz="2000" b="1" dirty="0"/>
          </a:p>
          <a:p>
            <a:r>
              <a:rPr lang="zh-CN" altLang="en-US" dirty="0"/>
              <a:t>    基本的思路是把一个类别里的样本文档各项取个平均值，可以得到一个新的向量，称为“质心”，质心就成了这个类别最具代表性的向量表示。再有新文档需要判断的时候，比较新文档和质心相似度</a:t>
            </a:r>
            <a:endParaRPr lang="en-US" altLang="zh-CN" dirty="0"/>
          </a:p>
          <a:p>
            <a:endParaRPr lang="en-US" altLang="zh-CN" sz="2000" b="1" dirty="0"/>
          </a:p>
          <a:p>
            <a:r>
              <a:rPr lang="zh-CN" altLang="en-US" dirty="0"/>
              <a:t>    稍微改进一点的</a:t>
            </a:r>
            <a:r>
              <a:rPr lang="en-US" altLang="zh-CN" dirty="0"/>
              <a:t>Rocchio</a:t>
            </a:r>
            <a:r>
              <a:rPr lang="zh-CN" altLang="en-US" dirty="0"/>
              <a:t>算法不仅考虑属于这个类别的文档（称为正样本），也考虑不属于这个类别的文档数据（称为负样本），计算出来的质心尽量靠近正样本同时尽量远离负样本。</a:t>
            </a:r>
            <a:endParaRPr lang="en-US" altLang="zh-CN" sz="2000" b="1" dirty="0"/>
          </a:p>
          <a:p>
            <a:endParaRPr lang="en-US" altLang="zh-CN" dirty="0"/>
          </a:p>
          <a:p>
            <a:endParaRPr lang="en-US" altLang="zh-CN" dirty="0"/>
          </a:p>
          <a:p>
            <a:r>
              <a:rPr lang="en-US" altLang="zh-CN" dirty="0"/>
              <a:t>     </a:t>
            </a:r>
            <a:r>
              <a:rPr lang="zh-CN" altLang="en-US" dirty="0"/>
              <a:t>优点：易于实现、训练和分类简单、分类时间效率高</a:t>
            </a:r>
            <a:endParaRPr lang="en-US" altLang="zh-CN" dirty="0"/>
          </a:p>
          <a:p>
            <a:endParaRPr lang="en-US" altLang="zh-CN" dirty="0"/>
          </a:p>
          <a:p>
            <a:r>
              <a:rPr lang="en-US" altLang="zh-CN" dirty="0"/>
              <a:t>     </a:t>
            </a:r>
            <a:r>
              <a:rPr lang="zh-CN" altLang="en-US" dirty="0"/>
              <a:t>缺点：精度一般、不能用在非线性空间的分类上</a:t>
            </a: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55201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876418" y="17329"/>
            <a:ext cx="10081120" cy="2000548"/>
          </a:xfrm>
          <a:prstGeom prst="rect">
            <a:avLst/>
          </a:prstGeom>
          <a:noFill/>
        </p:spPr>
        <p:txBody>
          <a:bodyPr wrap="square" rtlCol="0">
            <a:spAutoFit/>
          </a:bodyPr>
          <a:lstStyle/>
          <a:p>
            <a:endParaRPr lang="en-US" altLang="zh-CN" dirty="0"/>
          </a:p>
          <a:p>
            <a:endParaRPr lang="en-US" altLang="zh-CN" dirty="0"/>
          </a:p>
          <a:p>
            <a:r>
              <a:rPr lang="zh-CN" altLang="en-US" sz="4400" dirty="0"/>
              <a:t>文本分类算法</a:t>
            </a:r>
            <a:r>
              <a:rPr lang="en-US" altLang="zh-CN" sz="4400" dirty="0"/>
              <a:t>--KNN</a:t>
            </a:r>
          </a:p>
          <a:p>
            <a:endParaRPr lang="en-US" altLang="zh-CN" sz="4400" dirty="0"/>
          </a:p>
        </p:txBody>
      </p:sp>
      <p:sp>
        <p:nvSpPr>
          <p:cNvPr id="3" name="文本框 2">
            <a:extLst>
              <a:ext uri="{FF2B5EF4-FFF2-40B4-BE49-F238E27FC236}">
                <a16:creationId xmlns:a16="http://schemas.microsoft.com/office/drawing/2014/main" id="{FB839F5F-A114-4C72-AC5F-13D79140B128}"/>
              </a:ext>
            </a:extLst>
          </p:cNvPr>
          <p:cNvSpPr txBox="1"/>
          <p:nvPr/>
        </p:nvSpPr>
        <p:spPr>
          <a:xfrm>
            <a:off x="1485900" y="1748956"/>
            <a:ext cx="9217024" cy="954107"/>
          </a:xfrm>
          <a:prstGeom prst="rect">
            <a:avLst/>
          </a:prstGeom>
          <a:noFill/>
        </p:spPr>
        <p:txBody>
          <a:bodyPr wrap="square" rtlCol="0">
            <a:spAutoFit/>
          </a:bodyPr>
          <a:lstStyle/>
          <a:p>
            <a:r>
              <a:rPr lang="zh-CN" altLang="en-US" sz="2000" b="1" dirty="0"/>
              <a:t>基本思想：</a:t>
            </a:r>
            <a:r>
              <a:rPr lang="zh-CN" altLang="en-US" dirty="0"/>
              <a:t>每个样本都可以用它的 Ｋ 个邻居样本来代表，通过相似度的计算来找到与待分类样本相似度最大的 Ｋ 个邻居样本，然后根据这 Ｋ 个邻居样本所属的类别采用投票法来对待分类样本所属的类别进行判定</a:t>
            </a:r>
          </a:p>
        </p:txBody>
      </p:sp>
      <p:sp>
        <p:nvSpPr>
          <p:cNvPr id="7" name="文本框 6">
            <a:extLst>
              <a:ext uri="{FF2B5EF4-FFF2-40B4-BE49-F238E27FC236}">
                <a16:creationId xmlns:a16="http://schemas.microsoft.com/office/drawing/2014/main" id="{F1CC66BC-8B8C-4915-9BA5-8EB609C6A504}"/>
              </a:ext>
            </a:extLst>
          </p:cNvPr>
          <p:cNvSpPr txBox="1"/>
          <p:nvPr/>
        </p:nvSpPr>
        <p:spPr>
          <a:xfrm>
            <a:off x="1485900" y="2941206"/>
            <a:ext cx="792088" cy="400110"/>
          </a:xfrm>
          <a:prstGeom prst="rect">
            <a:avLst/>
          </a:prstGeom>
          <a:noFill/>
        </p:spPr>
        <p:txBody>
          <a:bodyPr wrap="square" rtlCol="0">
            <a:spAutoFit/>
          </a:bodyPr>
          <a:lstStyle/>
          <a:p>
            <a:r>
              <a:rPr lang="zh-CN" altLang="en-US" sz="2000" b="1" dirty="0"/>
              <a:t>流程：</a:t>
            </a:r>
          </a:p>
        </p:txBody>
      </p:sp>
      <p:pic>
        <p:nvPicPr>
          <p:cNvPr id="12" name="图片 11">
            <a:extLst>
              <a:ext uri="{FF2B5EF4-FFF2-40B4-BE49-F238E27FC236}">
                <a16:creationId xmlns:a16="http://schemas.microsoft.com/office/drawing/2014/main" id="{752720A9-FFEB-4324-87C7-537F86F4678F}"/>
              </a:ext>
            </a:extLst>
          </p:cNvPr>
          <p:cNvPicPr>
            <a:picLocks noChangeAspect="1"/>
          </p:cNvPicPr>
          <p:nvPr/>
        </p:nvPicPr>
        <p:blipFill>
          <a:blip r:embed="rId3"/>
          <a:stretch>
            <a:fillRect/>
          </a:stretch>
        </p:blipFill>
        <p:spPr>
          <a:xfrm>
            <a:off x="4211012" y="2941206"/>
            <a:ext cx="3766800" cy="3584138"/>
          </a:xfrm>
          <a:prstGeom prst="rect">
            <a:avLst/>
          </a:prstGeom>
        </p:spPr>
      </p:pic>
    </p:spTree>
    <p:extLst>
      <p:ext uri="{BB962C8B-B14F-4D97-AF65-F5344CB8AC3E}">
        <p14:creationId xmlns:p14="http://schemas.microsoft.com/office/powerpoint/2010/main" val="71576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876418" y="17329"/>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文本分类算法</a:t>
            </a:r>
            <a:r>
              <a:rPr lang="en-US" altLang="zh-CN" sz="4400" dirty="0"/>
              <a:t>--KNN</a:t>
            </a:r>
          </a:p>
        </p:txBody>
      </p:sp>
      <p:sp>
        <p:nvSpPr>
          <p:cNvPr id="3" name="文本框 2">
            <a:extLst>
              <a:ext uri="{FF2B5EF4-FFF2-40B4-BE49-F238E27FC236}">
                <a16:creationId xmlns:a16="http://schemas.microsoft.com/office/drawing/2014/main" id="{FB839F5F-A114-4C72-AC5F-13D79140B128}"/>
              </a:ext>
            </a:extLst>
          </p:cNvPr>
          <p:cNvSpPr txBox="1"/>
          <p:nvPr/>
        </p:nvSpPr>
        <p:spPr>
          <a:xfrm>
            <a:off x="1413892" y="1772816"/>
            <a:ext cx="9217024" cy="369332"/>
          </a:xfrm>
          <a:prstGeom prst="rect">
            <a:avLst/>
          </a:prstGeom>
          <a:noFill/>
        </p:spPr>
        <p:txBody>
          <a:bodyPr wrap="square" rtlCol="0">
            <a:spAutoFit/>
          </a:bodyPr>
          <a:lstStyle/>
          <a:p>
            <a:r>
              <a:rPr lang="en-US" altLang="zh-CN" dirty="0"/>
              <a:t>   </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2FC3BD7-5ADC-4958-9617-706F058829D9}"/>
                  </a:ext>
                </a:extLst>
              </p:cNvPr>
              <p:cNvSpPr txBox="1"/>
              <p:nvPr/>
            </p:nvSpPr>
            <p:spPr>
              <a:xfrm>
                <a:off x="1665920" y="1772815"/>
                <a:ext cx="8568952" cy="1154483"/>
              </a:xfrm>
              <a:prstGeom prst="rect">
                <a:avLst/>
              </a:prstGeom>
              <a:noFill/>
            </p:spPr>
            <p:txBody>
              <a:bodyPr wrap="square" rtlCol="0">
                <a:spAutoFit/>
              </a:bodyPr>
              <a:lstStyle/>
              <a:p>
                <a:r>
                  <a:rPr lang="zh-CN" altLang="en-US" dirty="0"/>
                  <a:t>余弦相似度：</a:t>
                </a:r>
                <a14:m>
                  <m:oMath xmlns:m="http://schemas.openxmlformats.org/officeDocument/2006/math">
                    <m:func>
                      <m:funcPr>
                        <m:ctrlPr>
                          <a:rPr lang="zh-CN" altLang="en-US" i="1" dirty="0" smtClean="0">
                            <a:latin typeface="Cambria Math" panose="02040503050406030204" pitchFamily="18" charset="0"/>
                          </a:rPr>
                        </m:ctrlPr>
                      </m:funcPr>
                      <m:fName>
                        <m:r>
                          <a:rPr lang="en-US" altLang="zh-CN" b="0" i="0" dirty="0" smtClean="0">
                            <a:latin typeface="Cambria Math" panose="02040503050406030204" pitchFamily="18" charset="0"/>
                          </a:rPr>
                          <m:t>                       </m:t>
                        </m:r>
                        <m:r>
                          <m:rPr>
                            <m:sty m:val="p"/>
                          </m:rPr>
                          <a:rPr lang="zh-CN" altLang="en-US" dirty="0">
                            <a:latin typeface="Cambria Math" panose="02040503050406030204" pitchFamily="18" charset="0"/>
                          </a:rPr>
                          <m:t>si</m:t>
                        </m:r>
                        <m:r>
                          <m:rPr>
                            <m:sty m:val="p"/>
                          </m:rPr>
                          <a:rPr lang="en-US" altLang="zh-CN" i="1" dirty="0" smtClean="0">
                            <a:latin typeface="Cambria Math" panose="02040503050406030204" pitchFamily="18" charset="0"/>
                          </a:rPr>
                          <m:t>m</m:t>
                        </m:r>
                      </m:fName>
                      <m:e>
                        <m:d>
                          <m:dPr>
                            <m:ctrlPr>
                              <a:rPr lang="zh-CN" altLang="en-US" i="1" dirty="0">
                                <a:latin typeface="Cambria Math" panose="02040503050406030204" pitchFamily="18" charset="0"/>
                              </a:rPr>
                            </m:ctrlPr>
                          </m:dPr>
                          <m:e>
                            <m:r>
                              <a:rPr lang="zh-CN" altLang="en-US" i="1" dirty="0">
                                <a:latin typeface="Cambria Math" panose="02040503050406030204" pitchFamily="18" charset="0"/>
                              </a:rPr>
                              <m:t>𝑑</m:t>
                            </m:r>
                            <m:r>
                              <a:rPr lang="zh-CN" altLang="en-US" i="0"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𝑑</m:t>
                                </m:r>
                              </m:e>
                              <m:sub>
                                <m:r>
                                  <a:rPr lang="zh-CN" altLang="en-US" i="1" dirty="0">
                                    <a:latin typeface="Cambria Math" panose="02040503050406030204" pitchFamily="18" charset="0"/>
                                  </a:rPr>
                                  <m:t>𝑖</m:t>
                                </m:r>
                              </m:sub>
                            </m:sSub>
                          </m:e>
                        </m:d>
                      </m:e>
                    </m:func>
                    <m:r>
                      <a:rPr lang="zh-CN" altLang="en-US" i="0" dirty="0">
                        <a:latin typeface="Cambria Math" panose="02040503050406030204" pitchFamily="18" charset="0"/>
                      </a:rPr>
                      <m:t>=</m:t>
                    </m:r>
                    <m:f>
                      <m:fPr>
                        <m:ctrlPr>
                          <a:rPr lang="zh-CN" altLang="en-US" i="1" dirty="0">
                            <a:latin typeface="Cambria Math" panose="02040503050406030204" pitchFamily="18" charset="0"/>
                          </a:rPr>
                        </m:ctrlPr>
                      </m:fPr>
                      <m:num>
                        <m:nary>
                          <m:naryPr>
                            <m:chr m:val="∑"/>
                            <m:limLoc m:val="undOvr"/>
                            <m:grow m:val="on"/>
                            <m:ctrlPr>
                              <a:rPr lang="zh-CN" altLang="en-US" i="1" dirty="0" smtClean="0">
                                <a:latin typeface="Cambria Math" panose="02040503050406030204" pitchFamily="18" charset="0"/>
                              </a:rPr>
                            </m:ctrlPr>
                          </m:naryPr>
                          <m:sub>
                            <m:r>
                              <a:rPr lang="zh-CN" altLang="en-US" i="1" dirty="0">
                                <a:latin typeface="Cambria Math" panose="02040503050406030204" pitchFamily="18" charset="0"/>
                              </a:rPr>
                              <m:t>𝑗</m:t>
                            </m:r>
                            <m:r>
                              <a:rPr lang="zh-CN" altLang="en-US" i="0" dirty="0">
                                <a:latin typeface="Cambria Math" panose="02040503050406030204" pitchFamily="18" charset="0"/>
                              </a:rPr>
                              <m:t>=1</m:t>
                            </m:r>
                          </m:sub>
                          <m:sup>
                            <m:r>
                              <a:rPr lang="zh-CN" altLang="en-US" i="1" dirty="0">
                                <a:latin typeface="Cambria Math" panose="02040503050406030204" pitchFamily="18" charset="0"/>
                              </a:rPr>
                              <m:t>𝑛</m:t>
                            </m:r>
                          </m:sup>
                          <m:e>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𝑗</m:t>
                                    </m:r>
                                  </m:sub>
                                </m:sSub>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𝑖𝑗</m:t>
                                    </m:r>
                                  </m:sub>
                                </m:sSub>
                              </m:e>
                            </m:d>
                          </m:e>
                        </m:nary>
                      </m:num>
                      <m:den>
                        <m:rad>
                          <m:radPr>
                            <m:degHide m:val="on"/>
                            <m:ctrlPr>
                              <a:rPr lang="zh-CN" altLang="en-US" i="1" dirty="0">
                                <a:latin typeface="Cambria Math" panose="02040503050406030204" pitchFamily="18" charset="0"/>
                              </a:rPr>
                            </m:ctrlPr>
                          </m:radPr>
                          <m:deg/>
                          <m:e>
                            <m:nary>
                              <m:naryPr>
                                <m:chr m:val="∑"/>
                                <m:limLoc m:val="undOvr"/>
                                <m:grow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𝑗</m:t>
                                </m:r>
                                <m:r>
                                  <a:rPr lang="zh-CN" altLang="en-US" i="0" dirty="0">
                                    <a:latin typeface="Cambria Math" panose="02040503050406030204" pitchFamily="18" charset="0"/>
                                  </a:rPr>
                                  <m:t>=1</m:t>
                                </m:r>
                              </m:sub>
                              <m:sup>
                                <m:r>
                                  <a:rPr lang="zh-CN" altLang="en-US" i="1" dirty="0">
                                    <a:latin typeface="Cambria Math" panose="02040503050406030204" pitchFamily="18" charset="0"/>
                                  </a:rPr>
                                  <m:t>𝑛</m:t>
                                </m:r>
                              </m:sup>
                              <m:e>
                                <m:d>
                                  <m:dPr>
                                    <m:ctrlPr>
                                      <a:rPr lang="zh-CN" altLang="en-US" i="1" dirty="0">
                                        <a:latin typeface="Cambria Math" panose="02040503050406030204" pitchFamily="18" charset="0"/>
                                      </a:rPr>
                                    </m:ctrlPr>
                                  </m:dPr>
                                  <m:e>
                                    <m:sSubSup>
                                      <m:sSubSupPr>
                                        <m:ctrlPr>
                                          <a:rPr lang="zh-CN" altLang="en-US" i="1" dirty="0">
                                            <a:latin typeface="Cambria Math" panose="02040503050406030204" pitchFamily="18" charset="0"/>
                                          </a:rPr>
                                        </m:ctrlPr>
                                      </m:sSubSupPr>
                                      <m:e>
                                        <m:r>
                                          <a:rPr lang="zh-CN" altLang="en-US" i="1" dirty="0">
                                            <a:latin typeface="Cambria Math" panose="02040503050406030204" pitchFamily="18" charset="0"/>
                                          </a:rPr>
                                          <m:t>𝑥</m:t>
                                        </m:r>
                                      </m:e>
                                      <m:sub>
                                        <m:r>
                                          <a:rPr lang="zh-CN" altLang="en-US" i="1" dirty="0">
                                            <a:latin typeface="Cambria Math" panose="02040503050406030204" pitchFamily="18" charset="0"/>
                                          </a:rPr>
                                          <m:t>𝑗</m:t>
                                        </m:r>
                                      </m:sub>
                                      <m:sup>
                                        <m:r>
                                          <a:rPr lang="zh-CN" altLang="en-US" i="0" dirty="0">
                                            <a:latin typeface="Cambria Math" panose="02040503050406030204" pitchFamily="18" charset="0"/>
                                          </a:rPr>
                                          <m:t>2</m:t>
                                        </m:r>
                                      </m:sup>
                                    </m:sSubSup>
                                  </m:e>
                                </m:d>
                              </m:e>
                            </m:nary>
                          </m:e>
                        </m:rad>
                        <m:rad>
                          <m:radPr>
                            <m:degHide m:val="on"/>
                            <m:ctrlPr>
                              <a:rPr lang="zh-CN" altLang="en-US" i="1" dirty="0">
                                <a:latin typeface="Cambria Math" panose="02040503050406030204" pitchFamily="18" charset="0"/>
                              </a:rPr>
                            </m:ctrlPr>
                          </m:radPr>
                          <m:deg/>
                          <m:e>
                            <m:nary>
                              <m:naryPr>
                                <m:chr m:val="∑"/>
                                <m:limLoc m:val="undOvr"/>
                                <m:grow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𝑗</m:t>
                                </m:r>
                                <m:r>
                                  <a:rPr lang="zh-CN" altLang="en-US" i="0" dirty="0">
                                    <a:latin typeface="Cambria Math" panose="02040503050406030204" pitchFamily="18" charset="0"/>
                                  </a:rPr>
                                  <m:t>=1</m:t>
                                </m:r>
                              </m:sub>
                              <m:sup>
                                <m:r>
                                  <a:rPr lang="zh-CN" altLang="en-US" i="1" dirty="0">
                                    <a:latin typeface="Cambria Math" panose="02040503050406030204" pitchFamily="18" charset="0"/>
                                  </a:rPr>
                                  <m:t>𝑛</m:t>
                                </m:r>
                              </m:sup>
                              <m:e>
                                <m:sSup>
                                  <m:sSupPr>
                                    <m:ctrlPr>
                                      <a:rPr lang="zh-CN" altLang="en-US" i="1" dirty="0">
                                        <a:latin typeface="Cambria Math" panose="02040503050406030204" pitchFamily="18" charset="0"/>
                                      </a:rPr>
                                    </m:ctrlPr>
                                  </m:sSupPr>
                                  <m:e>
                                    <m:d>
                                      <m:dPr>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𝑥</m:t>
                                            </m:r>
                                          </m:e>
                                          <m:sub>
                                            <m:r>
                                              <a:rPr lang="zh-CN" altLang="en-US" i="1" dirty="0">
                                                <a:latin typeface="Cambria Math" panose="02040503050406030204" pitchFamily="18" charset="0"/>
                                              </a:rPr>
                                              <m:t>𝑖</m:t>
                                            </m:r>
                                            <m:acc>
                                              <m:accPr>
                                                <m:chr m:val="̇"/>
                                                <m:ctrlPr>
                                                  <a:rPr lang="zh-CN" altLang="en-US" i="1" dirty="0">
                                                    <a:latin typeface="Cambria Math" panose="02040503050406030204" pitchFamily="18" charset="0"/>
                                                  </a:rPr>
                                                </m:ctrlPr>
                                              </m:accPr>
                                              <m:e>
                                                <m:r>
                                                  <a:rPr lang="zh-CN" altLang="en-US" i="1" dirty="0">
                                                    <a:latin typeface="Cambria Math" panose="02040503050406030204" pitchFamily="18" charset="0"/>
                                                  </a:rPr>
                                                  <m:t>𝑗</m:t>
                                                </m:r>
                                              </m:e>
                                            </m:acc>
                                          </m:sub>
                                        </m:sSub>
                                      </m:e>
                                    </m:d>
                                  </m:e>
                                  <m:sup>
                                    <m:r>
                                      <a:rPr lang="zh-CN" altLang="en-US" i="0" dirty="0">
                                        <a:latin typeface="Cambria Math" panose="02040503050406030204" pitchFamily="18" charset="0"/>
                                      </a:rPr>
                                      <m:t>2</m:t>
                                    </m:r>
                                  </m:sup>
                                </m:sSup>
                              </m:e>
                            </m:nary>
                          </m:e>
                        </m:rad>
                      </m:den>
                    </m:f>
                  </m:oMath>
                </a14:m>
                <a:endParaRPr lang="zh-CN" altLang="en-US" dirty="0"/>
              </a:p>
            </p:txBody>
          </p:sp>
        </mc:Choice>
        <mc:Fallback xmlns="">
          <p:sp>
            <p:nvSpPr>
              <p:cNvPr id="5" name="文本框 4">
                <a:extLst>
                  <a:ext uri="{FF2B5EF4-FFF2-40B4-BE49-F238E27FC236}">
                    <a16:creationId xmlns:a16="http://schemas.microsoft.com/office/drawing/2014/main" id="{02FC3BD7-5ADC-4958-9617-706F058829D9}"/>
                  </a:ext>
                </a:extLst>
              </p:cNvPr>
              <p:cNvSpPr txBox="1">
                <a:spLocks noRot="1" noChangeAspect="1" noMove="1" noResize="1" noEditPoints="1" noAdjustHandles="1" noChangeArrowheads="1" noChangeShapeType="1" noTextEdit="1"/>
              </p:cNvSpPr>
              <p:nvPr/>
            </p:nvSpPr>
            <p:spPr>
              <a:xfrm>
                <a:off x="1665920" y="1772815"/>
                <a:ext cx="8568952" cy="1154483"/>
              </a:xfrm>
              <a:prstGeom prst="rect">
                <a:avLst/>
              </a:prstGeom>
              <a:blipFill>
                <a:blip r:embed="rId3"/>
                <a:stretch>
                  <a:fillRect l="-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F11C14D-C6A2-400E-853C-C172D24381D5}"/>
                  </a:ext>
                </a:extLst>
              </p:cNvPr>
              <p:cNvSpPr txBox="1"/>
              <p:nvPr/>
            </p:nvSpPr>
            <p:spPr>
              <a:xfrm>
                <a:off x="1632502" y="4102169"/>
                <a:ext cx="8568952" cy="1430905"/>
              </a:xfrm>
              <a:prstGeom prst="rect">
                <a:avLst/>
              </a:prstGeom>
              <a:noFill/>
            </p:spPr>
            <p:txBody>
              <a:bodyPr wrap="square" rtlCol="0">
                <a:spAutoFit/>
              </a:bodyPr>
              <a:lstStyle/>
              <a:p>
                <a:r>
                  <a:rPr lang="zh-CN" altLang="en-US" dirty="0"/>
                  <a:t>待分类样本ｄ属于每个类别的权重：</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𝜔</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𝑑</m:t>
                          </m:r>
                          <m:r>
                            <a:rPr lang="zh-CN" altLang="en-US" i="0"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𝑐</m:t>
                              </m:r>
                            </m:e>
                            <m:sub>
                              <m:r>
                                <a:rPr lang="zh-CN" altLang="en-US" i="1" dirty="0">
                                  <a:latin typeface="Cambria Math" panose="02040503050406030204" pitchFamily="18" charset="0"/>
                                </a:rPr>
                                <m:t>𝑗</m:t>
                              </m:r>
                            </m:sub>
                          </m:sSub>
                        </m:e>
                      </m:d>
                      <m:r>
                        <a:rPr lang="zh-CN" altLang="en-US" i="0" dirty="0">
                          <a:latin typeface="Cambria Math" panose="02040503050406030204" pitchFamily="18" charset="0"/>
                        </a:rPr>
                        <m:t>=</m:t>
                      </m:r>
                      <m:nary>
                        <m:naryPr>
                          <m:chr m:val="∑"/>
                          <m:limLoc m:val="undOvr"/>
                          <m:grow m:val="on"/>
                          <m:ctrlPr>
                            <a:rPr lang="zh-CN" altLang="en-US" i="1" dirty="0">
                              <a:latin typeface="Cambria Math" panose="02040503050406030204" pitchFamily="18" charset="0"/>
                            </a:rPr>
                          </m:ctrlPr>
                        </m:naryPr>
                        <m:sub>
                          <m:r>
                            <a:rPr lang="zh-CN" altLang="en-US" i="1" dirty="0">
                              <a:latin typeface="Cambria Math" panose="02040503050406030204" pitchFamily="18" charset="0"/>
                            </a:rPr>
                            <m:t>𝑖</m:t>
                          </m:r>
                          <m:r>
                            <a:rPr lang="zh-CN" altLang="en-US" i="0" dirty="0">
                              <a:latin typeface="Cambria Math" panose="02040503050406030204" pitchFamily="18" charset="0"/>
                            </a:rPr>
                            <m:t>=1</m:t>
                          </m:r>
                        </m:sub>
                        <m:sup>
                          <m:r>
                            <a:rPr lang="zh-CN" altLang="en-US" i="1" dirty="0">
                              <a:latin typeface="Cambria Math" panose="02040503050406030204" pitchFamily="18" charset="0"/>
                            </a:rPr>
                            <m:t>𝑘</m:t>
                          </m:r>
                        </m:sup>
                        <m:e>
                          <m:r>
                            <m:rPr>
                              <m:sty m:val="p"/>
                            </m:rPr>
                            <a:rPr lang="en-US" altLang="zh-CN" i="1" dirty="0" smtClean="0">
                              <a:latin typeface="Cambria Math" panose="02040503050406030204" pitchFamily="18" charset="0"/>
                            </a:rPr>
                            <m:t>sim</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𝑑</m:t>
                              </m:r>
                              <m:r>
                                <a:rPr lang="zh-CN" altLang="en-US" dirty="0">
                                  <a:latin typeface="Cambria Math" panose="02040503050406030204" pitchFamily="18" charset="0"/>
                                </a:rPr>
                                <m:t>,</m:t>
                              </m:r>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𝑑</m:t>
                                  </m:r>
                                </m:e>
                                <m:sub>
                                  <m:r>
                                    <a:rPr lang="zh-CN" altLang="en-US" i="1" dirty="0">
                                      <a:latin typeface="Cambria Math" panose="02040503050406030204" pitchFamily="18" charset="0"/>
                                    </a:rPr>
                                    <m:t>𝑖</m:t>
                                  </m:r>
                                </m:sub>
                              </m:sSub>
                            </m:e>
                          </m:d>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d</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c</m:t>
                              </m:r>
                            </m:e>
                            <m:sub>
                              <m:r>
                                <m:rPr>
                                  <m:sty m:val="p"/>
                                </m:rPr>
                                <a:rPr lang="en-US" altLang="zh-CN" i="1" dirty="0">
                                  <a:latin typeface="Cambria Math" panose="02040503050406030204" pitchFamily="18" charset="0"/>
                                </a:rPr>
                                <m:t>j</m:t>
                              </m:r>
                            </m:sub>
                          </m:sSub>
                          <m:r>
                            <a:rPr lang="en-US" altLang="zh-CN" b="0" i="1" dirty="0" smtClean="0">
                              <a:latin typeface="Cambria Math" panose="02040503050406030204" pitchFamily="18" charset="0"/>
                            </a:rPr>
                            <m:t>)</m:t>
                          </m:r>
                        </m:e>
                      </m:nary>
                    </m:oMath>
                  </m:oMathPara>
                </a14:m>
                <a:endParaRPr lang="en-US" altLang="zh-CN" dirty="0"/>
              </a:p>
            </p:txBody>
          </p:sp>
        </mc:Choice>
        <mc:Fallback xmlns="">
          <p:sp>
            <p:nvSpPr>
              <p:cNvPr id="6" name="文本框 5">
                <a:extLst>
                  <a:ext uri="{FF2B5EF4-FFF2-40B4-BE49-F238E27FC236}">
                    <a16:creationId xmlns:a16="http://schemas.microsoft.com/office/drawing/2014/main" id="{7F11C14D-C6A2-400E-853C-C172D24381D5}"/>
                  </a:ext>
                </a:extLst>
              </p:cNvPr>
              <p:cNvSpPr txBox="1">
                <a:spLocks noRot="1" noChangeAspect="1" noMove="1" noResize="1" noEditPoints="1" noAdjustHandles="1" noChangeArrowheads="1" noChangeShapeType="1" noTextEdit="1"/>
              </p:cNvSpPr>
              <p:nvPr/>
            </p:nvSpPr>
            <p:spPr>
              <a:xfrm>
                <a:off x="1632502" y="4102169"/>
                <a:ext cx="8568952" cy="1430905"/>
              </a:xfrm>
              <a:prstGeom prst="rect">
                <a:avLst/>
              </a:prstGeom>
              <a:blipFill>
                <a:blip r:embed="rId4"/>
                <a:stretch>
                  <a:fillRect l="-641" t="-25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57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876418" y="17329"/>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文本分类算法</a:t>
            </a:r>
            <a:r>
              <a:rPr lang="en-US" altLang="zh-CN" sz="4400" dirty="0"/>
              <a:t>--KNN</a:t>
            </a:r>
          </a:p>
        </p:txBody>
      </p:sp>
      <p:sp>
        <p:nvSpPr>
          <p:cNvPr id="3" name="文本框 2">
            <a:extLst>
              <a:ext uri="{FF2B5EF4-FFF2-40B4-BE49-F238E27FC236}">
                <a16:creationId xmlns:a16="http://schemas.microsoft.com/office/drawing/2014/main" id="{FB839F5F-A114-4C72-AC5F-13D79140B128}"/>
              </a:ext>
            </a:extLst>
          </p:cNvPr>
          <p:cNvSpPr txBox="1"/>
          <p:nvPr/>
        </p:nvSpPr>
        <p:spPr>
          <a:xfrm>
            <a:off x="1341884" y="1700808"/>
            <a:ext cx="9217024" cy="3754874"/>
          </a:xfrm>
          <a:prstGeom prst="rect">
            <a:avLst/>
          </a:prstGeom>
          <a:noFill/>
        </p:spPr>
        <p:txBody>
          <a:bodyPr wrap="square" rtlCol="0">
            <a:spAutoFit/>
          </a:bodyPr>
          <a:lstStyle/>
          <a:p>
            <a:r>
              <a:rPr lang="zh-CN" altLang="en-US" sz="2000" b="1" dirty="0"/>
              <a:t>优点：</a:t>
            </a:r>
            <a:endParaRPr lang="en-US" altLang="zh-CN" sz="2000" b="1" dirty="0"/>
          </a:p>
          <a:p>
            <a:pPr marL="285750" indent="-285750">
              <a:buFont typeface="Wingdings" panose="05000000000000000000" pitchFamily="2" charset="2"/>
              <a:buChar char="l"/>
            </a:pPr>
            <a:r>
              <a:rPr lang="en-US" altLang="zh-CN" dirty="0"/>
              <a:t>	</a:t>
            </a:r>
            <a:r>
              <a:rPr lang="zh-CN" altLang="en-US" dirty="0"/>
              <a:t>简单有效</a:t>
            </a:r>
            <a:endParaRPr lang="en-US" altLang="zh-CN" dirty="0"/>
          </a:p>
          <a:p>
            <a:pPr marL="285750" indent="-285750">
              <a:buFont typeface="Wingdings" panose="05000000000000000000" pitchFamily="2" charset="2"/>
              <a:buChar char="l"/>
            </a:pPr>
            <a:r>
              <a:rPr lang="en-US" altLang="zh-CN" dirty="0"/>
              <a:t>	</a:t>
            </a:r>
            <a:r>
              <a:rPr lang="zh-CN" altLang="en-US" dirty="0"/>
              <a:t>重新训练代价低</a:t>
            </a:r>
            <a:endParaRPr lang="en-US" altLang="zh-CN" dirty="0"/>
          </a:p>
          <a:p>
            <a:pPr marL="285750" indent="-285750">
              <a:buFont typeface="Wingdings" panose="05000000000000000000" pitchFamily="2" charset="2"/>
              <a:buChar char="l"/>
            </a:pPr>
            <a:r>
              <a:rPr lang="en-US" altLang="zh-CN" dirty="0"/>
              <a:t>	</a:t>
            </a:r>
            <a:r>
              <a:rPr lang="zh-CN" altLang="en-US" dirty="0"/>
              <a:t>可用于非线性分类</a:t>
            </a:r>
            <a:endParaRPr lang="en-US" altLang="zh-CN" dirty="0"/>
          </a:p>
          <a:p>
            <a:pPr marL="285750" indent="-285750">
              <a:buFont typeface="Wingdings" panose="05000000000000000000" pitchFamily="2" charset="2"/>
              <a:buChar char="l"/>
            </a:pPr>
            <a:r>
              <a:rPr lang="en-US" altLang="zh-CN" dirty="0"/>
              <a:t>	</a:t>
            </a:r>
            <a:r>
              <a:rPr lang="zh-CN" altLang="en-US" dirty="0"/>
              <a:t>准确度高，对数据没有假设，对</a:t>
            </a:r>
            <a:r>
              <a:rPr lang="en-US" altLang="zh-CN" dirty="0"/>
              <a:t>outlier</a:t>
            </a:r>
            <a:r>
              <a:rPr lang="zh-CN" altLang="en-US" dirty="0"/>
              <a:t>不敏感</a:t>
            </a:r>
            <a:endParaRPr lang="en-US" altLang="zh-CN" dirty="0"/>
          </a:p>
          <a:p>
            <a:pPr marL="285750" indent="-285750">
              <a:buFont typeface="Wingdings" panose="05000000000000000000" pitchFamily="2" charset="2"/>
              <a:buChar char="l"/>
            </a:pPr>
            <a:r>
              <a:rPr lang="en-US" altLang="zh-CN" dirty="0"/>
              <a:t>	</a:t>
            </a:r>
            <a:r>
              <a:rPr lang="zh-CN" altLang="en-US" dirty="0"/>
              <a:t>适合类域的交叉或重叠较多的待分样本集</a:t>
            </a:r>
            <a:endParaRPr lang="en-US" altLang="zh-CN" dirty="0"/>
          </a:p>
          <a:p>
            <a:endParaRPr lang="en-US" altLang="zh-CN" dirty="0"/>
          </a:p>
          <a:p>
            <a:endParaRPr lang="en-US" altLang="zh-CN" dirty="0"/>
          </a:p>
          <a:p>
            <a:endParaRPr lang="en-US" altLang="zh-CN" dirty="0"/>
          </a:p>
          <a:p>
            <a:r>
              <a:rPr lang="zh-CN" altLang="en-US" sz="2000" b="1" dirty="0"/>
              <a:t>缺点：</a:t>
            </a:r>
            <a:endParaRPr lang="en-US" altLang="zh-CN" sz="2000" b="1" dirty="0"/>
          </a:p>
          <a:p>
            <a:pPr marL="285750" indent="-285750">
              <a:buFont typeface="Wingdings" panose="05000000000000000000" pitchFamily="2" charset="2"/>
              <a:buChar char="l"/>
            </a:pPr>
            <a:r>
              <a:rPr lang="en-US" altLang="zh-CN" dirty="0"/>
              <a:t>	</a:t>
            </a:r>
            <a:r>
              <a:rPr lang="zh-CN" altLang="en-US" dirty="0"/>
              <a:t>计算量大</a:t>
            </a:r>
            <a:endParaRPr lang="en-US" altLang="zh-CN" dirty="0"/>
          </a:p>
          <a:p>
            <a:pPr marL="285750" indent="-285750">
              <a:buFont typeface="Wingdings" panose="05000000000000000000" pitchFamily="2" charset="2"/>
              <a:buChar char="l"/>
            </a:pPr>
            <a:r>
              <a:rPr lang="en-US" altLang="zh-CN" dirty="0"/>
              <a:t>	</a:t>
            </a:r>
            <a:r>
              <a:rPr lang="zh-CN" altLang="en-US" dirty="0"/>
              <a:t>需要大量内存</a:t>
            </a:r>
            <a:endParaRPr lang="en-US" altLang="zh-CN" dirty="0"/>
          </a:p>
          <a:p>
            <a:pPr marL="285750" indent="-285750">
              <a:buFont typeface="Wingdings" panose="05000000000000000000" pitchFamily="2" charset="2"/>
              <a:buChar char="l"/>
            </a:pPr>
            <a:r>
              <a:rPr lang="en-US" altLang="zh-CN" dirty="0"/>
              <a:t>	</a:t>
            </a:r>
            <a:r>
              <a:rPr lang="zh-CN" altLang="en-US" dirty="0"/>
              <a:t>样本类别不平衡</a:t>
            </a:r>
            <a:endParaRPr lang="en-US" altLang="zh-CN" dirty="0"/>
          </a:p>
        </p:txBody>
      </p:sp>
    </p:spTree>
    <p:extLst>
      <p:ext uri="{BB962C8B-B14F-4D97-AF65-F5344CB8AC3E}">
        <p14:creationId xmlns:p14="http://schemas.microsoft.com/office/powerpoint/2010/main" val="273157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876418" y="17329"/>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文本分类算法</a:t>
            </a:r>
            <a:r>
              <a:rPr lang="en-US" altLang="zh-CN" sz="4400" dirty="0"/>
              <a:t>—</a:t>
            </a:r>
            <a:r>
              <a:rPr lang="zh-CN" altLang="en-US" sz="4400" dirty="0"/>
              <a:t>决策树</a:t>
            </a:r>
            <a:endParaRPr lang="en-US" altLang="zh-CN" sz="4400" dirty="0"/>
          </a:p>
        </p:txBody>
      </p:sp>
      <p:sp>
        <p:nvSpPr>
          <p:cNvPr id="3" name="文本框 2">
            <a:extLst>
              <a:ext uri="{FF2B5EF4-FFF2-40B4-BE49-F238E27FC236}">
                <a16:creationId xmlns:a16="http://schemas.microsoft.com/office/drawing/2014/main" id="{FB839F5F-A114-4C72-AC5F-13D79140B128}"/>
              </a:ext>
            </a:extLst>
          </p:cNvPr>
          <p:cNvSpPr txBox="1"/>
          <p:nvPr/>
        </p:nvSpPr>
        <p:spPr>
          <a:xfrm>
            <a:off x="1413892" y="1772816"/>
            <a:ext cx="9217024" cy="369332"/>
          </a:xfrm>
          <a:prstGeom prst="rect">
            <a:avLst/>
          </a:prstGeom>
          <a:noFill/>
        </p:spPr>
        <p:txBody>
          <a:bodyPr wrap="square" rtlCol="0">
            <a:spAutoFit/>
          </a:bodyPr>
          <a:lstStyle/>
          <a:p>
            <a:r>
              <a:rPr lang="en-US" altLang="zh-CN" dirty="0"/>
              <a:t>   </a:t>
            </a:r>
            <a:endParaRPr lang="zh-CN" altLang="en-US" dirty="0"/>
          </a:p>
        </p:txBody>
      </p:sp>
      <p:pic>
        <p:nvPicPr>
          <p:cNvPr id="1026" name="Picture 2" descr="https://images2015.cnblogs.com/blog/833682/201512/833682-20151220210141414-1420676223.png">
            <a:extLst>
              <a:ext uri="{FF2B5EF4-FFF2-40B4-BE49-F238E27FC236}">
                <a16:creationId xmlns:a16="http://schemas.microsoft.com/office/drawing/2014/main" id="{74D3E1C5-F8A8-4CA2-89D0-BC86DD836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433" y="1758211"/>
            <a:ext cx="6257925" cy="431482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F64ACE2B-9661-4195-9CC1-86C92F9F6E35}"/>
              </a:ext>
            </a:extLst>
          </p:cNvPr>
          <p:cNvSpPr txBox="1"/>
          <p:nvPr/>
        </p:nvSpPr>
        <p:spPr>
          <a:xfrm>
            <a:off x="2782044" y="6165304"/>
            <a:ext cx="6336704" cy="369332"/>
          </a:xfrm>
          <a:prstGeom prst="rect">
            <a:avLst/>
          </a:prstGeom>
          <a:noFill/>
        </p:spPr>
        <p:txBody>
          <a:bodyPr wrap="square" rtlCol="0">
            <a:spAutoFit/>
          </a:bodyPr>
          <a:lstStyle/>
          <a:p>
            <a:pPr algn="ctr"/>
            <a:r>
              <a:rPr lang="zh-CN" altLang="en-US" dirty="0"/>
              <a:t>某贷款机构调查各类人群贷款意向</a:t>
            </a:r>
          </a:p>
        </p:txBody>
      </p:sp>
    </p:spTree>
    <p:extLst>
      <p:ext uri="{BB962C8B-B14F-4D97-AF65-F5344CB8AC3E}">
        <p14:creationId xmlns:p14="http://schemas.microsoft.com/office/powerpoint/2010/main" val="6810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876418" y="17329"/>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文本分类算法</a:t>
            </a:r>
            <a:r>
              <a:rPr lang="en-US" altLang="zh-CN" sz="4400" dirty="0"/>
              <a:t>—</a:t>
            </a:r>
            <a:r>
              <a:rPr lang="zh-CN" altLang="en-US" sz="4400" dirty="0"/>
              <a:t>决策树</a:t>
            </a:r>
            <a:endParaRPr lang="en-US" altLang="zh-CN" sz="44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B839F5F-A114-4C72-AC5F-13D79140B128}"/>
                  </a:ext>
                </a:extLst>
              </p:cNvPr>
              <p:cNvSpPr txBox="1"/>
              <p:nvPr/>
            </p:nvSpPr>
            <p:spPr>
              <a:xfrm>
                <a:off x="1413892" y="1772816"/>
                <a:ext cx="9217024" cy="2063963"/>
              </a:xfrm>
              <a:prstGeom prst="rect">
                <a:avLst/>
              </a:prstGeom>
              <a:noFill/>
            </p:spPr>
            <p:txBody>
              <a:bodyPr wrap="square" rtlCol="0">
                <a:spAutoFit/>
              </a:bodyPr>
              <a:lstStyle/>
              <a:p>
                <a:r>
                  <a:rPr lang="zh-CN" altLang="en-US" sz="2000" b="1" dirty="0"/>
                  <a:t>训练过程</a:t>
                </a:r>
                <a:endParaRPr lang="en-US" altLang="zh-CN" sz="2000" b="1" dirty="0"/>
              </a:p>
              <a:p>
                <a:r>
                  <a:rPr lang="en-US" altLang="zh-CN" dirty="0"/>
                  <a:t>     </a:t>
                </a:r>
                <a:r>
                  <a:rPr lang="zh-CN" altLang="en-US" dirty="0"/>
                  <a:t>先建立一棵大规模的树结构，然后再对这个树进行剪枝，直到到达合适的规模和分类效率，使用信息增益原则来进行剪枝</a:t>
                </a:r>
                <a:endParaRPr lang="en-US" altLang="zh-CN" dirty="0"/>
              </a:p>
              <a:p>
                <a:endParaRPr lang="en-US" altLang="zh-CN" dirty="0"/>
              </a:p>
              <a:p>
                <a:r>
                  <a:rPr lang="zh-CN" altLang="en-US" dirty="0"/>
                  <a:t>对于</a:t>
                </a:r>
                <a14:m>
                  <m:oMath xmlns:m="http://schemas.openxmlformats.org/officeDocument/2006/math">
                    <m:r>
                      <a:rPr lang="zh-CN" altLang="en-US">
                        <a:latin typeface="Cambria Math" panose="02040503050406030204" pitchFamily="18" charset="0"/>
                      </a:rPr>
                      <m:t>特征</m:t>
                    </m:r>
                    <m:r>
                      <a:rPr lang="en-US" altLang="zh-CN">
                        <a:latin typeface="Cambria Math" panose="02040503050406030204" pitchFamily="18" charset="0"/>
                      </a:rPr>
                      <m:t>𝑇</m:t>
                    </m:r>
                    <m:r>
                      <a:rPr lang="zh-CN" altLang="en-US">
                        <a:latin typeface="Cambria Math" panose="02040503050406030204" pitchFamily="18" charset="0"/>
                      </a:rPr>
                      <m:t>，其信息增量</m:t>
                    </m:r>
                    <m:r>
                      <a:rPr lang="en-US" altLang="zh-CN">
                        <a:latin typeface="Cambria Math" panose="02040503050406030204" pitchFamily="18" charset="0"/>
                      </a:rPr>
                      <m:t> </m:t>
                    </m:r>
                  </m:oMath>
                </a14:m>
                <a:r>
                  <a:rPr lang="zh-CN" altLang="en-US" dirty="0"/>
                  <a:t>为</a:t>
                </a:r>
                <a:endParaRPr lang="en-US" altLang="zh-CN" dirty="0"/>
              </a:p>
              <a:p>
                <a:pPr/>
                <a14:m>
                  <m:oMathPara xmlns:m="http://schemas.openxmlformats.org/officeDocument/2006/math">
                    <m:oMathParaPr>
                      <m:jc m:val="center"/>
                    </m:oMathParaPr>
                    <m:oMath xmlns:m="http://schemas.openxmlformats.org/officeDocument/2006/math">
                      <m:r>
                        <a:rPr lang="en-US" altLang="zh-CN">
                          <a:latin typeface="Cambria Math" panose="02040503050406030204" pitchFamily="18" charset="0"/>
                        </a:rPr>
                        <m:t>𝐼𝐺</m:t>
                      </m:r>
                      <m:d>
                        <m:dPr>
                          <m:ctrlPr>
                            <a:rPr lang="en-US" altLang="zh-CN" i="1">
                              <a:latin typeface="Cambria Math" panose="02040503050406030204" pitchFamily="18" charset="0"/>
                            </a:rPr>
                          </m:ctrlPr>
                        </m:dPr>
                        <m:e>
                          <m:r>
                            <a:rPr lang="en-US" altLang="zh-CN">
                              <a:latin typeface="Cambria Math" panose="02040503050406030204" pitchFamily="18" charset="0"/>
                            </a:rPr>
                            <m:t>𝑇</m:t>
                          </m:r>
                        </m:e>
                      </m:d>
                      <m:r>
                        <a:rPr lang="en-US" altLang="zh-CN">
                          <a:latin typeface="Cambria Math" panose="02040503050406030204" pitchFamily="18" charset="0"/>
                        </a:rPr>
                        <m:t>=</m:t>
                      </m:r>
                      <m:r>
                        <a:rPr lang="en-US" altLang="zh-CN">
                          <a:latin typeface="Cambria Math" panose="02040503050406030204" pitchFamily="18" charset="0"/>
                        </a:rPr>
                        <m:t>𝐻</m:t>
                      </m:r>
                      <m:d>
                        <m:dPr>
                          <m:ctrlPr>
                            <a:rPr lang="en-US" altLang="zh-CN" i="1">
                              <a:latin typeface="Cambria Math" panose="02040503050406030204" pitchFamily="18" charset="0"/>
                            </a:rPr>
                          </m:ctrlPr>
                        </m:dPr>
                        <m:e>
                          <m:r>
                            <a:rPr lang="en-US" altLang="zh-CN">
                              <a:latin typeface="Cambria Math" panose="02040503050406030204" pitchFamily="18" charset="0"/>
                            </a:rPr>
                            <m:t>𝐶</m:t>
                          </m:r>
                        </m:e>
                      </m:d>
                      <m:r>
                        <a:rPr lang="en-US" altLang="zh-CN">
                          <a:latin typeface="Cambria Math" panose="02040503050406030204" pitchFamily="18" charset="0"/>
                        </a:rPr>
                        <m:t>−</m:t>
                      </m:r>
                      <m:r>
                        <a:rPr lang="en-US" altLang="zh-CN">
                          <a:latin typeface="Cambria Math" panose="02040503050406030204" pitchFamily="18" charset="0"/>
                        </a:rPr>
                        <m:t>𝐻</m:t>
                      </m:r>
                      <m:r>
                        <a:rPr lang="en-US" altLang="zh-CN">
                          <a:latin typeface="Cambria Math" panose="02040503050406030204" pitchFamily="18" charset="0"/>
                        </a:rPr>
                        <m:t>(</m:t>
                      </m:r>
                      <m:r>
                        <a:rPr lang="en-US" altLang="zh-CN">
                          <a:latin typeface="Cambria Math" panose="02040503050406030204" pitchFamily="18" charset="0"/>
                        </a:rPr>
                        <m:t>𝐶</m:t>
                      </m:r>
                      <m:r>
                        <a:rPr lang="en-US" altLang="zh-CN">
                          <a:latin typeface="Cambria Math" panose="02040503050406030204" pitchFamily="18" charset="0"/>
                        </a:rPr>
                        <m:t>|</m:t>
                      </m:r>
                      <m:r>
                        <a:rPr lang="en-US" altLang="zh-CN">
                          <a:latin typeface="Cambria Math" panose="02040503050406030204" pitchFamily="18" charset="0"/>
                        </a:rPr>
                        <m:t>𝑇</m:t>
                      </m:r>
                      <m:r>
                        <a:rPr lang="en-US" altLang="zh-CN">
                          <a:latin typeface="Cambria Math" panose="02040503050406030204" pitchFamily="18" charset="0"/>
                        </a:rPr>
                        <m:t>)</m:t>
                      </m:r>
                    </m:oMath>
                  </m:oMathPara>
                </a14:m>
                <a:endParaRPr lang="en-US" altLang="zh-CN" dirty="0"/>
              </a:p>
              <a:p>
                <a:r>
                  <a:rPr lang="en-US" altLang="zh-CN" i="1" dirty="0"/>
                  <a:t>	T </a:t>
                </a:r>
                <a:r>
                  <a:rPr lang="zh-CN" altLang="en-US" dirty="0"/>
                  <a:t>为特征，</a:t>
                </a:r>
                <a:r>
                  <a:rPr lang="en-US" altLang="zh-CN" i="1" dirty="0"/>
                  <a:t>C</a:t>
                </a:r>
                <a:r>
                  <a:rPr lang="zh-CN" altLang="en-US" dirty="0"/>
                  <a:t>为分类类别，</a:t>
                </a:r>
                <a:r>
                  <a:rPr lang="en-US" altLang="zh-CN" i="1" dirty="0"/>
                  <a:t>H</a:t>
                </a:r>
                <a:r>
                  <a:rPr lang="zh-CN" altLang="en-US" dirty="0"/>
                  <a:t>为熵</a:t>
                </a:r>
                <a:endParaRPr lang="en-US" altLang="zh-CN" dirty="0"/>
              </a:p>
            </p:txBody>
          </p:sp>
        </mc:Choice>
        <mc:Fallback xmlns="">
          <p:sp>
            <p:nvSpPr>
              <p:cNvPr id="3" name="文本框 2">
                <a:extLst>
                  <a:ext uri="{FF2B5EF4-FFF2-40B4-BE49-F238E27FC236}">
                    <a16:creationId xmlns:a16="http://schemas.microsoft.com/office/drawing/2014/main" id="{FB839F5F-A114-4C72-AC5F-13D79140B128}"/>
                  </a:ext>
                </a:extLst>
              </p:cNvPr>
              <p:cNvSpPr txBox="1">
                <a:spLocks noRot="1" noChangeAspect="1" noMove="1" noResize="1" noEditPoints="1" noAdjustHandles="1" noChangeArrowheads="1" noChangeShapeType="1" noTextEdit="1"/>
              </p:cNvSpPr>
              <p:nvPr/>
            </p:nvSpPr>
            <p:spPr>
              <a:xfrm>
                <a:off x="1413892" y="1772816"/>
                <a:ext cx="9217024" cy="2063963"/>
              </a:xfrm>
              <a:prstGeom prst="rect">
                <a:avLst/>
              </a:prstGeom>
              <a:blipFill>
                <a:blip r:embed="rId3"/>
                <a:stretch>
                  <a:fillRect l="-728" t="-1775" r="-529" b="-3846"/>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8C38B634-7BAA-4CBA-AA89-67744E8C82D7}"/>
              </a:ext>
            </a:extLst>
          </p:cNvPr>
          <p:cNvSpPr txBox="1"/>
          <p:nvPr/>
        </p:nvSpPr>
        <p:spPr>
          <a:xfrm>
            <a:off x="1485900" y="4437112"/>
            <a:ext cx="9217024" cy="1815882"/>
          </a:xfrm>
          <a:prstGeom prst="rect">
            <a:avLst/>
          </a:prstGeom>
          <a:noFill/>
        </p:spPr>
        <p:txBody>
          <a:bodyPr wrap="square" rtlCol="0">
            <a:spAutoFit/>
          </a:bodyPr>
          <a:lstStyle/>
          <a:p>
            <a:r>
              <a:rPr lang="zh-CN" altLang="en-US" sz="2000" b="1" dirty="0"/>
              <a:t>优点：</a:t>
            </a:r>
            <a:endParaRPr lang="en-US" altLang="zh-CN" sz="2000" b="1" dirty="0"/>
          </a:p>
          <a:p>
            <a:r>
              <a:rPr lang="zh-CN" altLang="en-US" dirty="0"/>
              <a:t>     决策树最大的优点就是结构清晰，容易理解。在构建树的过程中如果出现问题很容易调试，在相对短的时间内能够对大型数据源做出可行且效果良好的结果。</a:t>
            </a:r>
            <a:endParaRPr lang="en-US" altLang="zh-CN" dirty="0"/>
          </a:p>
          <a:p>
            <a:endParaRPr lang="en-US" altLang="zh-CN" dirty="0"/>
          </a:p>
          <a:p>
            <a:r>
              <a:rPr lang="zh-CN" altLang="en-US" sz="2000" b="1" dirty="0"/>
              <a:t>缺点：</a:t>
            </a:r>
            <a:endParaRPr lang="en-US" altLang="zh-CN" sz="2000" b="1" dirty="0"/>
          </a:p>
          <a:p>
            <a:r>
              <a:rPr lang="zh-CN" altLang="en-US" dirty="0"/>
              <a:t>     模型容易出现过拟合问题，需要好的剪枝策略，才能达到好的分类效果</a:t>
            </a:r>
          </a:p>
        </p:txBody>
      </p:sp>
    </p:spTree>
    <p:extLst>
      <p:ext uri="{BB962C8B-B14F-4D97-AF65-F5344CB8AC3E}">
        <p14:creationId xmlns:p14="http://schemas.microsoft.com/office/powerpoint/2010/main" val="3241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876418" y="17329"/>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文本分类算法</a:t>
            </a:r>
            <a:r>
              <a:rPr lang="en-US" altLang="zh-CN" sz="4400" dirty="0"/>
              <a:t>—</a:t>
            </a:r>
            <a:r>
              <a:rPr lang="zh-CN" altLang="en-US" sz="4400" dirty="0"/>
              <a:t>朴素贝叶斯</a:t>
            </a:r>
            <a:endParaRPr lang="en-US" altLang="zh-CN" sz="44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B839F5F-A114-4C72-AC5F-13D79140B128}"/>
                  </a:ext>
                </a:extLst>
              </p:cNvPr>
              <p:cNvSpPr txBox="1"/>
              <p:nvPr/>
            </p:nvSpPr>
            <p:spPr>
              <a:xfrm>
                <a:off x="1308466" y="1969412"/>
                <a:ext cx="9217024" cy="1018420"/>
              </a:xfrm>
              <a:prstGeom prst="rect">
                <a:avLst/>
              </a:prstGeom>
              <a:noFill/>
            </p:spPr>
            <p:txBody>
              <a:bodyPr wrap="square" rtlCol="0">
                <a:spAutoFit/>
              </a:bodyPr>
              <a:lstStyle/>
              <a:p>
                <a:r>
                  <a:rPr lang="en-US" altLang="zh-CN" dirty="0"/>
                  <a:t>Bayes Theorem</a:t>
                </a:r>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𝑃</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𝑗</m:t>
                                  </m:r>
                                </m:sub>
                              </m:sSub>
                            </m:e>
                          </m:d>
                          <m:r>
                            <a:rPr lang="en-US" altLang="zh-CN" i="1">
                              <a:latin typeface="Cambria Math" panose="02040503050406030204" pitchFamily="18" charset="0"/>
                            </a:rPr>
                            <m:t>𝐴</m:t>
                          </m:r>
                        </m:e>
                      </m:d>
                      <m:r>
                        <a:rPr lang="en-US" altLang="zh-CN" i="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𝐴</m:t>
                              </m:r>
                              <m:r>
                                <a:rPr lang="en-US" altLang="zh-CN" i="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𝑗</m:t>
                                  </m:r>
                                </m:sub>
                              </m:sSub>
                            </m:e>
                          </m:d>
                        </m:num>
                        <m:den>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𝐴</m:t>
                              </m:r>
                            </m:e>
                          </m:d>
                        </m:den>
                      </m:f>
                      <m:r>
                        <a:rPr lang="en-US" altLang="zh-CN" i="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𝑃</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𝐴</m:t>
                                  </m: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𝑗</m:t>
                                  </m:r>
                                </m:sub>
                              </m:sSub>
                            </m:e>
                          </m:d>
                          <m:r>
                            <a:rPr lang="en-US" altLang="zh-CN" i="0">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𝑗</m:t>
                                  </m:r>
                                </m:sub>
                              </m:sSub>
                            </m:e>
                          </m:d>
                        </m:num>
                        <m:den>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0">
                                  <a:latin typeface="Cambria Math" panose="02040503050406030204" pitchFamily="18" charset="0"/>
                                </a:rPr>
                                <m:t>=1</m:t>
                              </m:r>
                            </m:sub>
                            <m:sup>
                              <m:r>
                                <a:rPr lang="en-US" altLang="zh-CN" i="1">
                                  <a:latin typeface="Cambria Math" panose="02040503050406030204" pitchFamily="18" charset="0"/>
                                </a:rPr>
                                <m:t>𝑁</m:t>
                              </m:r>
                            </m:sup>
                            <m:e>
                              <m:r>
                                <a:rPr lang="en-US" altLang="zh-CN" i="1">
                                  <a:latin typeface="Cambria Math" panose="02040503050406030204" pitchFamily="18" charset="0"/>
                                </a:rPr>
                                <m:t>𝑃</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𝐴</m:t>
                                      </m: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𝑘</m:t>
                                      </m:r>
                                    </m:sub>
                                  </m:sSub>
                                </m:e>
                              </m:d>
                            </m:e>
                          </m:nary>
                          <m:r>
                            <a:rPr lang="en-US" altLang="zh-CN" i="0">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𝑘</m:t>
                                  </m:r>
                                </m:sub>
                              </m:sSub>
                            </m:e>
                          </m:d>
                        </m:den>
                      </m:f>
                    </m:oMath>
                  </m:oMathPara>
                </a14:m>
                <a:endParaRPr lang="en-US" altLang="zh-CN" dirty="0"/>
              </a:p>
            </p:txBody>
          </p:sp>
        </mc:Choice>
        <mc:Fallback xmlns="">
          <p:sp>
            <p:nvSpPr>
              <p:cNvPr id="3" name="文本框 2">
                <a:extLst>
                  <a:ext uri="{FF2B5EF4-FFF2-40B4-BE49-F238E27FC236}">
                    <a16:creationId xmlns:a16="http://schemas.microsoft.com/office/drawing/2014/main" id="{FB839F5F-A114-4C72-AC5F-13D79140B128}"/>
                  </a:ext>
                </a:extLst>
              </p:cNvPr>
              <p:cNvSpPr txBox="1">
                <a:spLocks noRot="1" noChangeAspect="1" noMove="1" noResize="1" noEditPoints="1" noAdjustHandles="1" noChangeArrowheads="1" noChangeShapeType="1" noTextEdit="1"/>
              </p:cNvSpPr>
              <p:nvPr/>
            </p:nvSpPr>
            <p:spPr>
              <a:xfrm>
                <a:off x="1308466" y="1969412"/>
                <a:ext cx="9217024" cy="1018420"/>
              </a:xfrm>
              <a:prstGeom prst="rect">
                <a:avLst/>
              </a:prstGeom>
              <a:blipFill>
                <a:blip r:embed="rId3"/>
                <a:stretch>
                  <a:fillRect l="-595" t="-3593"/>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7EE80E9C-8447-47D7-A576-74049AAB7AE0}"/>
              </a:ext>
            </a:extLst>
          </p:cNvPr>
          <p:cNvSpPr txBox="1"/>
          <p:nvPr/>
        </p:nvSpPr>
        <p:spPr>
          <a:xfrm>
            <a:off x="1323719" y="3429000"/>
            <a:ext cx="9217024" cy="369332"/>
          </a:xfrm>
          <a:prstGeom prst="rect">
            <a:avLst/>
          </a:prstGeom>
          <a:noFill/>
        </p:spPr>
        <p:txBody>
          <a:bodyPr wrap="square" rtlCol="0">
            <a:spAutoFit/>
          </a:bodyPr>
          <a:lstStyle/>
          <a:p>
            <a:r>
              <a:rPr lang="zh-CN" altLang="en-US" dirty="0"/>
              <a:t>假设词项（</a:t>
            </a:r>
            <a:r>
              <a:rPr lang="en-US" altLang="zh-CN" dirty="0"/>
              <a:t>term</a:t>
            </a:r>
            <a:r>
              <a:rPr lang="zh-CN" altLang="en-US" dirty="0"/>
              <a:t>）服从某个分布，然后从总体中抽样，抽出来的词项连在一起</a:t>
            </a:r>
          </a:p>
        </p:txBody>
      </p:sp>
      <p:sp>
        <p:nvSpPr>
          <p:cNvPr id="6" name="文本框 5">
            <a:extLst>
              <a:ext uri="{FF2B5EF4-FFF2-40B4-BE49-F238E27FC236}">
                <a16:creationId xmlns:a16="http://schemas.microsoft.com/office/drawing/2014/main" id="{A8BC1A58-1D9D-4421-82FF-CBFE18303D40}"/>
              </a:ext>
            </a:extLst>
          </p:cNvPr>
          <p:cNvSpPr txBox="1"/>
          <p:nvPr/>
        </p:nvSpPr>
        <p:spPr>
          <a:xfrm>
            <a:off x="1336946" y="3735509"/>
            <a:ext cx="9217024" cy="646331"/>
          </a:xfrm>
          <a:prstGeom prst="rect">
            <a:avLst/>
          </a:prstGeom>
          <a:noFill/>
        </p:spPr>
        <p:txBody>
          <a:bodyPr wrap="square" rtlCol="0">
            <a:spAutoFit/>
          </a:bodyPr>
          <a:lstStyle/>
          <a:p>
            <a:r>
              <a:rPr lang="en-US" altLang="zh-CN" dirty="0"/>
              <a:t>NBC</a:t>
            </a:r>
            <a:r>
              <a:rPr lang="zh-CN" altLang="en-US" dirty="0"/>
              <a:t>是</a:t>
            </a:r>
            <a:r>
              <a:rPr lang="zh-CN" altLang="en-US" b="1" dirty="0"/>
              <a:t>低方差高偏差</a:t>
            </a:r>
            <a:r>
              <a:rPr lang="zh-CN" altLang="en-US" dirty="0"/>
              <a:t>的分类器，假设各个特征之间存在</a:t>
            </a:r>
            <a:r>
              <a:rPr lang="zh-CN" altLang="en-US" b="1" dirty="0"/>
              <a:t>条件独立性假设</a:t>
            </a:r>
            <a:r>
              <a:rPr lang="zh-CN" altLang="en-US" dirty="0"/>
              <a:t>：对于给定的类别，所有的特征相互独立</a:t>
            </a:r>
          </a:p>
        </p:txBody>
      </p:sp>
      <p:pic>
        <p:nvPicPr>
          <p:cNvPr id="1026" name="Picture 2" descr="https://images2015.cnblogs.com/blog/716934/201509/716934-20150901130433653-893027251.gif">
            <a:extLst>
              <a:ext uri="{FF2B5EF4-FFF2-40B4-BE49-F238E27FC236}">
                <a16:creationId xmlns:a16="http://schemas.microsoft.com/office/drawing/2014/main" id="{D6B04BF0-C783-4C56-912B-0E48EB0099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924" y="4869175"/>
            <a:ext cx="8487070" cy="8439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9FA7FCC-B79C-4D2E-A838-C230C8D5CA64}"/>
                  </a:ext>
                </a:extLst>
              </p:cNvPr>
              <p:cNvSpPr txBox="1"/>
              <p:nvPr/>
            </p:nvSpPr>
            <p:spPr>
              <a:xfrm>
                <a:off x="2695516" y="5807217"/>
                <a:ext cx="6499885" cy="424796"/>
              </a:xfrm>
              <a:prstGeom prst="rect">
                <a:avLst/>
              </a:prstGeom>
              <a:noFill/>
            </p:spPr>
            <p:txBody>
              <a:bodyPr wrap="square" rtlCol="0">
                <a:spAutoFit/>
              </a:bodyPr>
              <a:lstStyle/>
              <a:p>
                <a:pPr algn="ctr"/>
                <a:r>
                  <a:rPr lang="zh-CN" altLang="en-US" dirty="0"/>
                  <a:t>其中</a:t>
                </a:r>
                <a:r>
                  <a:rPr lang="en-US" altLang="zh-CN" dirty="0"/>
                  <a:t>m</a:t>
                </a:r>
                <a:r>
                  <a:rPr lang="zh-CN" altLang="en-US" dirty="0"/>
                  <a:t>是特征维数，</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oMath>
                </a14:m>
                <a:r>
                  <a:rPr lang="zh-CN" altLang="en-US" dirty="0"/>
                  <a:t>是样本在第</a:t>
                </a:r>
                <a14:m>
                  <m:oMath xmlns:m="http://schemas.openxmlformats.org/officeDocument/2006/math">
                    <m:r>
                      <a:rPr lang="en-US" altLang="zh-CN" i="1" smtClean="0">
                        <a:latin typeface="Cambria Math" panose="02040503050406030204" pitchFamily="18" charset="0"/>
                      </a:rPr>
                      <m:t>𝑗</m:t>
                    </m:r>
                  </m:oMath>
                </a14:m>
                <a:r>
                  <a:rPr lang="zh-CN" altLang="en-US" dirty="0"/>
                  <a:t>个特征上的取值</a:t>
                </a:r>
              </a:p>
            </p:txBody>
          </p:sp>
        </mc:Choice>
        <mc:Fallback xmlns="">
          <p:sp>
            <p:nvSpPr>
              <p:cNvPr id="13" name="文本框 12">
                <a:extLst>
                  <a:ext uri="{FF2B5EF4-FFF2-40B4-BE49-F238E27FC236}">
                    <a16:creationId xmlns:a16="http://schemas.microsoft.com/office/drawing/2014/main" id="{09FA7FCC-B79C-4D2E-A838-C230C8D5CA64}"/>
                  </a:ext>
                </a:extLst>
              </p:cNvPr>
              <p:cNvSpPr txBox="1">
                <a:spLocks noRot="1" noChangeAspect="1" noMove="1" noResize="1" noEditPoints="1" noAdjustHandles="1" noChangeArrowheads="1" noChangeShapeType="1" noTextEdit="1"/>
              </p:cNvSpPr>
              <p:nvPr/>
            </p:nvSpPr>
            <p:spPr>
              <a:xfrm>
                <a:off x="2695516" y="5807217"/>
                <a:ext cx="6499885" cy="424796"/>
              </a:xfrm>
              <a:prstGeom prst="rect">
                <a:avLst/>
              </a:prstGeom>
              <a:blipFill>
                <a:blip r:embed="rId5"/>
                <a:stretch>
                  <a:fillRect t="-5797" b="-15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111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876418" y="17329"/>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文本分类算法</a:t>
            </a:r>
            <a:r>
              <a:rPr lang="en-US" altLang="zh-CN" sz="4400" dirty="0"/>
              <a:t>—</a:t>
            </a:r>
            <a:r>
              <a:rPr lang="zh-CN" altLang="en-US" sz="4400" dirty="0"/>
              <a:t>朴素贝叶斯</a:t>
            </a:r>
            <a:endParaRPr lang="en-US" altLang="zh-CN" sz="4400" dirty="0"/>
          </a:p>
        </p:txBody>
      </p:sp>
      <p:sp>
        <p:nvSpPr>
          <p:cNvPr id="3" name="文本框 2">
            <a:extLst>
              <a:ext uri="{FF2B5EF4-FFF2-40B4-BE49-F238E27FC236}">
                <a16:creationId xmlns:a16="http://schemas.microsoft.com/office/drawing/2014/main" id="{FB839F5F-A114-4C72-AC5F-13D79140B128}"/>
              </a:ext>
            </a:extLst>
          </p:cNvPr>
          <p:cNvSpPr txBox="1"/>
          <p:nvPr/>
        </p:nvSpPr>
        <p:spPr>
          <a:xfrm>
            <a:off x="1459124" y="2083290"/>
            <a:ext cx="9217024" cy="400110"/>
          </a:xfrm>
          <a:prstGeom prst="rect">
            <a:avLst/>
          </a:prstGeom>
          <a:noFill/>
        </p:spPr>
        <p:txBody>
          <a:bodyPr wrap="square" rtlCol="0">
            <a:spAutoFit/>
          </a:bodyPr>
          <a:lstStyle/>
          <a:p>
            <a:r>
              <a:rPr lang="zh-CN" altLang="en-US" sz="2000" b="1" dirty="0"/>
              <a:t>优点：</a:t>
            </a:r>
            <a:endParaRPr lang="en-US" altLang="zh-CN" sz="2000" b="1" dirty="0"/>
          </a:p>
        </p:txBody>
      </p:sp>
      <p:sp>
        <p:nvSpPr>
          <p:cNvPr id="5" name="文本框 4">
            <a:extLst>
              <a:ext uri="{FF2B5EF4-FFF2-40B4-BE49-F238E27FC236}">
                <a16:creationId xmlns:a16="http://schemas.microsoft.com/office/drawing/2014/main" id="{4C6DE8B0-0C25-4640-A3C8-0B01CD0F7D44}"/>
              </a:ext>
            </a:extLst>
          </p:cNvPr>
          <p:cNvSpPr txBox="1"/>
          <p:nvPr/>
        </p:nvSpPr>
        <p:spPr>
          <a:xfrm>
            <a:off x="1707277" y="2656858"/>
            <a:ext cx="9217024" cy="1200329"/>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所需参数少</a:t>
            </a:r>
            <a:endParaRPr lang="en-US" altLang="zh-CN" dirty="0"/>
          </a:p>
          <a:p>
            <a:pPr marL="285750" indent="-285750">
              <a:buFont typeface="Wingdings" panose="05000000000000000000" pitchFamily="2" charset="2"/>
              <a:buChar char="l"/>
            </a:pPr>
            <a:r>
              <a:rPr lang="zh-CN" altLang="en-US" dirty="0"/>
              <a:t>对缺失数据不敏感</a:t>
            </a:r>
            <a:endParaRPr lang="en-US" altLang="zh-CN" dirty="0"/>
          </a:p>
          <a:p>
            <a:pPr marL="285750" indent="-285750">
              <a:buFont typeface="Wingdings" panose="05000000000000000000" pitchFamily="2" charset="2"/>
              <a:buChar char="l"/>
            </a:pPr>
            <a:r>
              <a:rPr lang="zh-CN" altLang="en-US" dirty="0"/>
              <a:t>算法简单</a:t>
            </a:r>
            <a:endParaRPr lang="en-US" altLang="zh-CN" dirty="0"/>
          </a:p>
          <a:p>
            <a:pPr marL="285750" indent="-285750">
              <a:buFont typeface="Wingdings" panose="05000000000000000000" pitchFamily="2" charset="2"/>
              <a:buChar char="l"/>
            </a:pPr>
            <a:r>
              <a:rPr lang="zh-CN" altLang="en-US" dirty="0"/>
              <a:t>源于古典数学理论，有着坚实的数学基础，以及稳定的分类效率</a:t>
            </a:r>
            <a:endParaRPr lang="en-US" altLang="zh-CN" dirty="0"/>
          </a:p>
        </p:txBody>
      </p:sp>
      <p:sp>
        <p:nvSpPr>
          <p:cNvPr id="6" name="文本框 5">
            <a:extLst>
              <a:ext uri="{FF2B5EF4-FFF2-40B4-BE49-F238E27FC236}">
                <a16:creationId xmlns:a16="http://schemas.microsoft.com/office/drawing/2014/main" id="{FC8BFA11-1CA5-4D61-BC3D-74E42ED3F2D7}"/>
              </a:ext>
            </a:extLst>
          </p:cNvPr>
          <p:cNvSpPr txBox="1"/>
          <p:nvPr/>
        </p:nvSpPr>
        <p:spPr>
          <a:xfrm>
            <a:off x="1459124" y="4087167"/>
            <a:ext cx="9217024" cy="400110"/>
          </a:xfrm>
          <a:prstGeom prst="rect">
            <a:avLst/>
          </a:prstGeom>
          <a:noFill/>
        </p:spPr>
        <p:txBody>
          <a:bodyPr wrap="square" rtlCol="0">
            <a:spAutoFit/>
          </a:bodyPr>
          <a:lstStyle/>
          <a:p>
            <a:r>
              <a:rPr lang="zh-CN" altLang="en-US" sz="2000" b="1" dirty="0"/>
              <a:t>缺点：</a:t>
            </a:r>
            <a:endParaRPr lang="en-US" altLang="zh-CN" sz="2000" b="1" dirty="0"/>
          </a:p>
        </p:txBody>
      </p:sp>
      <p:sp>
        <p:nvSpPr>
          <p:cNvPr id="7" name="文本框 6">
            <a:extLst>
              <a:ext uri="{FF2B5EF4-FFF2-40B4-BE49-F238E27FC236}">
                <a16:creationId xmlns:a16="http://schemas.microsoft.com/office/drawing/2014/main" id="{B06F05C8-FFB7-4A9E-B5A0-A207E0D6B25D}"/>
              </a:ext>
            </a:extLst>
          </p:cNvPr>
          <p:cNvSpPr txBox="1"/>
          <p:nvPr/>
        </p:nvSpPr>
        <p:spPr>
          <a:xfrm>
            <a:off x="1687469" y="4717257"/>
            <a:ext cx="9217024" cy="1200329"/>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需要知道先验概率</a:t>
            </a:r>
            <a:endParaRPr lang="en-US" altLang="zh-CN" dirty="0"/>
          </a:p>
          <a:p>
            <a:pPr marL="285750" indent="-285750">
              <a:buFont typeface="Wingdings" panose="05000000000000000000" pitchFamily="2" charset="2"/>
              <a:buChar char="l"/>
            </a:pPr>
            <a:r>
              <a:rPr lang="zh-CN" altLang="en-US" dirty="0"/>
              <a:t>模型假设属性之间相互独立，这个假设在实际应用中往往是不成立的</a:t>
            </a:r>
            <a:endParaRPr lang="en-US" altLang="zh-CN" dirty="0"/>
          </a:p>
          <a:p>
            <a:pPr marL="285750" indent="-285750">
              <a:buFont typeface="Wingdings" panose="05000000000000000000" pitchFamily="2" charset="2"/>
              <a:buChar char="l"/>
            </a:pPr>
            <a:r>
              <a:rPr lang="zh-CN" altLang="en-US" dirty="0"/>
              <a:t>在属性个数比较多或者属性之间相关性较大时，</a:t>
            </a:r>
            <a:r>
              <a:rPr lang="en-US" altLang="zh-CN" dirty="0"/>
              <a:t>NBC</a:t>
            </a:r>
            <a:r>
              <a:rPr lang="zh-CN" altLang="en-US" dirty="0"/>
              <a:t>模型的分类效率比不上决策树模型。而在属性相关性较小时，</a:t>
            </a:r>
            <a:r>
              <a:rPr lang="en-US" altLang="zh-CN" dirty="0"/>
              <a:t>NBC</a:t>
            </a:r>
            <a:r>
              <a:rPr lang="zh-CN" altLang="en-US" dirty="0"/>
              <a:t>模型的性能最为良好</a:t>
            </a:r>
            <a:endParaRPr lang="en-US" altLang="zh-CN" sz="2000" b="1" dirty="0"/>
          </a:p>
        </p:txBody>
      </p:sp>
    </p:spTree>
    <p:extLst>
      <p:ext uri="{BB962C8B-B14F-4D97-AF65-F5344CB8AC3E}">
        <p14:creationId xmlns:p14="http://schemas.microsoft.com/office/powerpoint/2010/main" val="398783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876418" y="17329"/>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文本分类算法</a:t>
            </a:r>
            <a:r>
              <a:rPr lang="en-US" altLang="zh-CN" sz="4400" dirty="0"/>
              <a:t>—</a:t>
            </a:r>
            <a:r>
              <a:rPr lang="zh-CN" altLang="en-US" sz="4400" dirty="0"/>
              <a:t>支持向量机</a:t>
            </a:r>
            <a:endParaRPr lang="en-US" altLang="zh-CN" sz="4400" dirty="0"/>
          </a:p>
        </p:txBody>
      </p:sp>
      <p:sp>
        <p:nvSpPr>
          <p:cNvPr id="3" name="文本框 2">
            <a:extLst>
              <a:ext uri="{FF2B5EF4-FFF2-40B4-BE49-F238E27FC236}">
                <a16:creationId xmlns:a16="http://schemas.microsoft.com/office/drawing/2014/main" id="{FB839F5F-A114-4C72-AC5F-13D79140B128}"/>
              </a:ext>
            </a:extLst>
          </p:cNvPr>
          <p:cNvSpPr txBox="1"/>
          <p:nvPr/>
        </p:nvSpPr>
        <p:spPr>
          <a:xfrm>
            <a:off x="1557908" y="4221088"/>
            <a:ext cx="9217024" cy="923330"/>
          </a:xfrm>
          <a:prstGeom prst="rect">
            <a:avLst/>
          </a:prstGeom>
          <a:noFill/>
        </p:spPr>
        <p:txBody>
          <a:bodyPr wrap="square" rtlCol="0">
            <a:spAutoFit/>
          </a:bodyPr>
          <a:lstStyle/>
          <a:p>
            <a:r>
              <a:rPr lang="zh-CN" altLang="en-US" dirty="0"/>
              <a:t>    基于结构风险最小化原理，将数据集合压缩到支持向量集合，学习得到分类决策函数。这种技术解决了以往需要无穷大样本数量的问题，它只需要将一定数量的文本通过计算抽象成向量化的训练文本数据，提高了分类的精确率。</a:t>
            </a:r>
          </a:p>
        </p:txBody>
      </p:sp>
      <p:sp>
        <p:nvSpPr>
          <p:cNvPr id="4" name="文本框 3">
            <a:extLst>
              <a:ext uri="{FF2B5EF4-FFF2-40B4-BE49-F238E27FC236}">
                <a16:creationId xmlns:a16="http://schemas.microsoft.com/office/drawing/2014/main" id="{D6BB3BC4-3EAB-4168-BF87-02DCB93DA729}"/>
              </a:ext>
            </a:extLst>
          </p:cNvPr>
          <p:cNvSpPr txBox="1"/>
          <p:nvPr/>
        </p:nvSpPr>
        <p:spPr>
          <a:xfrm>
            <a:off x="1629916" y="2228671"/>
            <a:ext cx="8928992" cy="1754326"/>
          </a:xfrm>
          <a:prstGeom prst="rect">
            <a:avLst/>
          </a:prstGeom>
          <a:noFill/>
        </p:spPr>
        <p:txBody>
          <a:bodyPr wrap="square" rtlCol="0">
            <a:spAutoFit/>
          </a:bodyPr>
          <a:lstStyle/>
          <a:p>
            <a:r>
              <a:rPr lang="en-US" altLang="zh-CN" dirty="0"/>
              <a:t>    </a:t>
            </a:r>
            <a:r>
              <a:rPr lang="en-US" altLang="zh-CN" b="1" dirty="0"/>
              <a:t>S</a:t>
            </a:r>
            <a:r>
              <a:rPr lang="en-US" altLang="zh-CN" dirty="0"/>
              <a:t>VM</a:t>
            </a:r>
            <a:r>
              <a:rPr lang="zh-CN" altLang="en-US" b="1" dirty="0"/>
              <a:t>支持向量机致力于在正负样本的边界上找到一条分割界线（超平面），使得它能完全区分两类样本的同时，保证划分出的间隔尽量的大。</a:t>
            </a:r>
            <a:r>
              <a:rPr lang="zh-CN" altLang="en-US" dirty="0"/>
              <a:t>主要是针对小样本数据进行学习、分类和预测（有时也叫回归）的一种方法，能解决神经网络不能解决的过学习问题，而且有很好的泛化能力。</a:t>
            </a:r>
            <a:r>
              <a:rPr lang="en-US" altLang="zh-CN" dirty="0"/>
              <a:t>SVM</a:t>
            </a:r>
            <a:r>
              <a:rPr lang="zh-CN" altLang="en-US" dirty="0"/>
              <a:t>是一种有监督的学习模型，在处理二分类问题上可以说是现有算法中的最好的一种。</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19160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852051" y="17329"/>
            <a:ext cx="10081120" cy="1322070"/>
          </a:xfrm>
          <a:prstGeom prst="rect">
            <a:avLst/>
          </a:prstGeom>
          <a:noFill/>
        </p:spPr>
        <p:txBody>
          <a:bodyPr wrap="square" rtlCol="0">
            <a:spAutoFit/>
          </a:bodyPr>
          <a:lstStyle/>
          <a:p>
            <a:endParaRPr lang="en-US" altLang="zh-CN" dirty="0"/>
          </a:p>
          <a:p>
            <a:endParaRPr lang="en-US" altLang="zh-CN" dirty="0"/>
          </a:p>
          <a:p>
            <a:r>
              <a:rPr lang="zh-CN" altLang="en-US" sz="4400" dirty="0">
                <a:ea typeface="宋体" panose="02010600030101010101" pitchFamily="2" charset="-122"/>
              </a:rPr>
              <a:t>文本预处理</a:t>
            </a:r>
          </a:p>
        </p:txBody>
      </p:sp>
      <p:sp>
        <p:nvSpPr>
          <p:cNvPr id="6" name="矩形 5"/>
          <p:cNvSpPr/>
          <p:nvPr/>
        </p:nvSpPr>
        <p:spPr>
          <a:xfrm>
            <a:off x="1940288" y="2430599"/>
            <a:ext cx="892628" cy="1240972"/>
          </a:xfrm>
          <a:prstGeom prst="rect">
            <a:avLst/>
          </a:pr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1</a:t>
            </a:r>
            <a:endParaRPr lang="zh-CN" altLang="en-US" sz="6000" dirty="0"/>
          </a:p>
        </p:txBody>
      </p:sp>
      <p:sp>
        <p:nvSpPr>
          <p:cNvPr id="7" name="矩形 6"/>
          <p:cNvSpPr/>
          <p:nvPr/>
        </p:nvSpPr>
        <p:spPr>
          <a:xfrm>
            <a:off x="1940288" y="3943712"/>
            <a:ext cx="892628" cy="1240972"/>
          </a:xfrm>
          <a:prstGeom prst="rect">
            <a:avLst/>
          </a:pr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3</a:t>
            </a:r>
            <a:endParaRPr lang="zh-CN" altLang="en-US" sz="6000" dirty="0"/>
          </a:p>
        </p:txBody>
      </p:sp>
      <p:sp>
        <p:nvSpPr>
          <p:cNvPr id="8" name="矩形 7"/>
          <p:cNvSpPr/>
          <p:nvPr/>
        </p:nvSpPr>
        <p:spPr>
          <a:xfrm>
            <a:off x="2832917" y="2431234"/>
            <a:ext cx="2928257" cy="1240972"/>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2832917" y="3943712"/>
            <a:ext cx="2928257" cy="1240972"/>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矩形 2"/>
          <p:cNvSpPr/>
          <p:nvPr/>
        </p:nvSpPr>
        <p:spPr>
          <a:xfrm>
            <a:off x="6131289" y="2430599"/>
            <a:ext cx="892628" cy="1240972"/>
          </a:xfrm>
          <a:prstGeom prst="rect">
            <a:avLst/>
          </a:pr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2</a:t>
            </a:r>
            <a:endParaRPr lang="zh-CN" altLang="en-US" sz="6000" dirty="0"/>
          </a:p>
        </p:txBody>
      </p:sp>
      <p:sp>
        <p:nvSpPr>
          <p:cNvPr id="11" name="矩形 10"/>
          <p:cNvSpPr/>
          <p:nvPr/>
        </p:nvSpPr>
        <p:spPr>
          <a:xfrm>
            <a:off x="6131289" y="3943712"/>
            <a:ext cx="892628" cy="1240972"/>
          </a:xfrm>
          <a:prstGeom prst="rect">
            <a:avLst/>
          </a:prstGeom>
          <a:solidFill>
            <a:srgbClr val="0E8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4</a:t>
            </a:r>
            <a:endParaRPr lang="zh-CN" altLang="en-US" sz="6000" dirty="0"/>
          </a:p>
        </p:txBody>
      </p:sp>
      <p:sp>
        <p:nvSpPr>
          <p:cNvPr id="12" name="矩形 11"/>
          <p:cNvSpPr/>
          <p:nvPr/>
        </p:nvSpPr>
        <p:spPr>
          <a:xfrm>
            <a:off x="7023917" y="2430599"/>
            <a:ext cx="2928257" cy="1240972"/>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7023917" y="3943712"/>
            <a:ext cx="2928257" cy="1240972"/>
          </a:xfrm>
          <a:prstGeom prst="rect">
            <a:avLst/>
          </a:prstGeom>
          <a:solidFill>
            <a:srgbClr val="95C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p:nvSpPr>
        <p:spPr>
          <a:xfrm>
            <a:off x="3051607" y="2914686"/>
            <a:ext cx="2489821" cy="520700"/>
          </a:xfrm>
          <a:prstGeom prst="rect">
            <a:avLst/>
          </a:prstGeom>
        </p:spPr>
        <p:txBody>
          <a:bodyPr wrap="square" lIns="91438" tIns="45719" rIns="91438" b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tx1"/>
                </a:solidFill>
              </a:rPr>
              <a:t>处理文本标记</a:t>
            </a:r>
          </a:p>
        </p:txBody>
      </p:sp>
      <p:sp>
        <p:nvSpPr>
          <p:cNvPr id="15" name="矩形 14"/>
          <p:cNvSpPr/>
          <p:nvPr/>
        </p:nvSpPr>
        <p:spPr>
          <a:xfrm>
            <a:off x="3051862" y="4427165"/>
            <a:ext cx="2489821" cy="459105"/>
          </a:xfrm>
          <a:prstGeom prst="rect">
            <a:avLst/>
          </a:prstGeom>
        </p:spPr>
        <p:txBody>
          <a:bodyPr wrap="square" lIns="91438" tIns="45719" rIns="91438" b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1"/>
                </a:solidFill>
              </a:rPr>
              <a:t>提取词干</a:t>
            </a:r>
          </a:p>
        </p:txBody>
      </p:sp>
      <p:sp>
        <p:nvSpPr>
          <p:cNvPr id="16" name="矩形 15"/>
          <p:cNvSpPr/>
          <p:nvPr/>
        </p:nvSpPr>
        <p:spPr>
          <a:xfrm>
            <a:off x="7461575" y="4438595"/>
            <a:ext cx="2489821" cy="459105"/>
          </a:xfrm>
          <a:prstGeom prst="rect">
            <a:avLst/>
          </a:prstGeom>
        </p:spPr>
        <p:txBody>
          <a:bodyPr wrap="square" lIns="91438" tIns="45719" rIns="91438" b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tx1"/>
                </a:solidFill>
              </a:rPr>
              <a:t>移去停用词</a:t>
            </a:r>
          </a:p>
        </p:txBody>
      </p:sp>
      <p:sp>
        <p:nvSpPr>
          <p:cNvPr id="17" name="矩形 16"/>
          <p:cNvSpPr/>
          <p:nvPr/>
        </p:nvSpPr>
        <p:spPr>
          <a:xfrm>
            <a:off x="7402519" y="2914686"/>
            <a:ext cx="2489821" cy="520700"/>
          </a:xfrm>
          <a:prstGeom prst="rect">
            <a:avLst/>
          </a:prstGeom>
        </p:spPr>
        <p:txBody>
          <a:bodyPr wrap="square" lIns="91438" tIns="45719" rIns="91438" b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tx1"/>
                </a:solidFill>
              </a:rPr>
              <a:t>分词处理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31F7CC8-8901-454D-A519-7B8E576BB22D}"/>
              </a:ext>
            </a:extLst>
          </p:cNvPr>
          <p:cNvCxnSpPr>
            <a:cxnSpLocks/>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E3B0029D-78D3-412A-B719-C89EA510E5C4}"/>
              </a:ext>
            </a:extLst>
          </p:cNvPr>
          <p:cNvSpPr txBox="1"/>
          <p:nvPr/>
        </p:nvSpPr>
        <p:spPr>
          <a:xfrm>
            <a:off x="876418" y="17329"/>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文本分类算法</a:t>
            </a:r>
            <a:r>
              <a:rPr lang="en-US" altLang="zh-CN" sz="4400" dirty="0"/>
              <a:t>—</a:t>
            </a:r>
            <a:r>
              <a:rPr lang="zh-CN" altLang="en-US" sz="4400" dirty="0"/>
              <a:t>支持向量机</a:t>
            </a:r>
            <a:endParaRPr lang="en-US" altLang="zh-CN" sz="4400" dirty="0"/>
          </a:p>
        </p:txBody>
      </p:sp>
      <p:sp>
        <p:nvSpPr>
          <p:cNvPr id="5" name="文本框 4">
            <a:extLst>
              <a:ext uri="{FF2B5EF4-FFF2-40B4-BE49-F238E27FC236}">
                <a16:creationId xmlns:a16="http://schemas.microsoft.com/office/drawing/2014/main" id="{CF280BCF-DC23-4EE1-A3E6-6E96EE0E7627}"/>
              </a:ext>
            </a:extLst>
          </p:cNvPr>
          <p:cNvSpPr txBox="1"/>
          <p:nvPr/>
        </p:nvSpPr>
        <p:spPr>
          <a:xfrm>
            <a:off x="1459124" y="2083290"/>
            <a:ext cx="9217024" cy="400110"/>
          </a:xfrm>
          <a:prstGeom prst="rect">
            <a:avLst/>
          </a:prstGeom>
          <a:noFill/>
        </p:spPr>
        <p:txBody>
          <a:bodyPr wrap="square" rtlCol="0">
            <a:spAutoFit/>
          </a:bodyPr>
          <a:lstStyle/>
          <a:p>
            <a:r>
              <a:rPr lang="zh-CN" altLang="en-US" sz="2000" b="1" dirty="0"/>
              <a:t>优点：</a:t>
            </a:r>
            <a:endParaRPr lang="en-US" altLang="zh-CN" sz="2000" b="1" dirty="0"/>
          </a:p>
        </p:txBody>
      </p:sp>
      <p:sp>
        <p:nvSpPr>
          <p:cNvPr id="6" name="文本框 5">
            <a:extLst>
              <a:ext uri="{FF2B5EF4-FFF2-40B4-BE49-F238E27FC236}">
                <a16:creationId xmlns:a16="http://schemas.microsoft.com/office/drawing/2014/main" id="{8876BA4A-1BBA-4A97-8333-A84A612D95A6}"/>
              </a:ext>
            </a:extLst>
          </p:cNvPr>
          <p:cNvSpPr txBox="1"/>
          <p:nvPr/>
        </p:nvSpPr>
        <p:spPr>
          <a:xfrm>
            <a:off x="1707277" y="2656858"/>
            <a:ext cx="9217024" cy="1477328"/>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可以解决小样本分类问题。</a:t>
            </a:r>
          </a:p>
          <a:p>
            <a:pPr marL="285750" indent="-285750">
              <a:buFont typeface="Wingdings" panose="05000000000000000000" pitchFamily="2" charset="2"/>
              <a:buChar char="l"/>
            </a:pPr>
            <a:r>
              <a:rPr lang="zh-CN" altLang="en-US" dirty="0"/>
              <a:t>可以提高泛化性能。</a:t>
            </a:r>
          </a:p>
          <a:p>
            <a:pPr marL="285750" indent="-285750">
              <a:buFont typeface="Wingdings" panose="05000000000000000000" pitchFamily="2" charset="2"/>
              <a:buChar char="l"/>
            </a:pPr>
            <a:r>
              <a:rPr lang="zh-CN" altLang="en-US" dirty="0"/>
              <a:t>可以解决高维问题。</a:t>
            </a:r>
          </a:p>
          <a:p>
            <a:pPr marL="285750" indent="-285750">
              <a:buFont typeface="Wingdings" panose="05000000000000000000" pitchFamily="2" charset="2"/>
              <a:buChar char="l"/>
            </a:pPr>
            <a:r>
              <a:rPr lang="zh-CN" altLang="en-US" dirty="0"/>
              <a:t>可以解决非线性问题。</a:t>
            </a:r>
          </a:p>
          <a:p>
            <a:pPr marL="285750" indent="-285750">
              <a:buFont typeface="Wingdings" panose="05000000000000000000" pitchFamily="2" charset="2"/>
              <a:buChar char="l"/>
            </a:pPr>
            <a:r>
              <a:rPr lang="zh-CN" altLang="en-US" dirty="0"/>
              <a:t>可以避免神经网络结构选择和局部极小点问题。</a:t>
            </a:r>
          </a:p>
        </p:txBody>
      </p:sp>
      <p:sp>
        <p:nvSpPr>
          <p:cNvPr id="7" name="文本框 6">
            <a:extLst>
              <a:ext uri="{FF2B5EF4-FFF2-40B4-BE49-F238E27FC236}">
                <a16:creationId xmlns:a16="http://schemas.microsoft.com/office/drawing/2014/main" id="{BACB9B4A-F8AD-4F42-BC23-31BFBC540229}"/>
              </a:ext>
            </a:extLst>
          </p:cNvPr>
          <p:cNvSpPr txBox="1"/>
          <p:nvPr/>
        </p:nvSpPr>
        <p:spPr>
          <a:xfrm>
            <a:off x="1341884" y="4174546"/>
            <a:ext cx="9217024" cy="400110"/>
          </a:xfrm>
          <a:prstGeom prst="rect">
            <a:avLst/>
          </a:prstGeom>
          <a:noFill/>
        </p:spPr>
        <p:txBody>
          <a:bodyPr wrap="square" rtlCol="0">
            <a:spAutoFit/>
          </a:bodyPr>
          <a:lstStyle/>
          <a:p>
            <a:r>
              <a:rPr lang="zh-CN" altLang="en-US" sz="2000" b="1" dirty="0"/>
              <a:t>缺点：</a:t>
            </a:r>
            <a:endParaRPr lang="en-US" altLang="zh-CN" sz="2000" b="1" dirty="0"/>
          </a:p>
        </p:txBody>
      </p:sp>
      <p:sp>
        <p:nvSpPr>
          <p:cNvPr id="8" name="文本框 7">
            <a:extLst>
              <a:ext uri="{FF2B5EF4-FFF2-40B4-BE49-F238E27FC236}">
                <a16:creationId xmlns:a16="http://schemas.microsoft.com/office/drawing/2014/main" id="{EDE37818-3195-4C3C-B1E7-E66974D8C15A}"/>
              </a:ext>
            </a:extLst>
          </p:cNvPr>
          <p:cNvSpPr txBox="1"/>
          <p:nvPr/>
        </p:nvSpPr>
        <p:spPr>
          <a:xfrm>
            <a:off x="1687469" y="4717257"/>
            <a:ext cx="9217024"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对缺失数据敏感。</a:t>
            </a:r>
          </a:p>
          <a:p>
            <a:pPr marL="285750" indent="-285750">
              <a:buFont typeface="Wingdings" panose="05000000000000000000" pitchFamily="2" charset="2"/>
              <a:buChar char="l"/>
            </a:pPr>
            <a:r>
              <a:rPr lang="zh-CN" altLang="en-US" dirty="0"/>
              <a:t>对非线性问题没有通用解决方案</a:t>
            </a:r>
          </a:p>
        </p:txBody>
      </p:sp>
    </p:spTree>
    <p:extLst>
      <p:ext uri="{BB962C8B-B14F-4D97-AF65-F5344CB8AC3E}">
        <p14:creationId xmlns:p14="http://schemas.microsoft.com/office/powerpoint/2010/main" val="428774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文本聚类</a:t>
            </a:r>
            <a:r>
              <a:rPr lang="en-US" altLang="zh-CN" dirty="0">
                <a:latin typeface="Arial" panose="020B0604020202020204" pitchFamily="34" charset="0"/>
                <a:ea typeface="微软雅黑" panose="020B0503020204020204" pitchFamily="34" charset="-122"/>
                <a:sym typeface="Arial" panose="020B0604020202020204" pitchFamily="34" charset="0"/>
              </a:rPr>
              <a:t>	</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副标题 2"/>
          <p:cNvSpPr>
            <a:spLocks noGrp="1"/>
          </p:cNvSpPr>
          <p:nvPr>
            <p:ph type="subTitle" idx="1"/>
          </p:nvPr>
        </p:nvSpPr>
        <p:spPr/>
        <p:txBody>
          <a:bodyPr rtlCol="0">
            <a:normAutofit/>
          </a:bodyPr>
          <a:lstStyle/>
          <a:p>
            <a:pPr algn="r" rtl="0"/>
            <a:r>
              <a:rPr lang="en-US" altLang="zh-CN" sz="1800" dirty="0">
                <a:latin typeface="Arial" panose="020B0604020202020204" pitchFamily="34" charset="0"/>
                <a:ea typeface="微软雅黑" panose="020B0503020204020204" pitchFamily="34" charset="-122"/>
                <a:sym typeface="Arial" panose="020B0604020202020204" pitchFamily="34" charset="0"/>
              </a:rPr>
              <a:t>--</a:t>
            </a:r>
            <a:r>
              <a:rPr lang="zh-CN" altLang="en-US" sz="1800" dirty="0">
                <a:latin typeface="Arial" panose="020B0604020202020204" pitchFamily="34" charset="0"/>
                <a:ea typeface="微软雅黑" panose="020B0503020204020204" pitchFamily="34" charset="-122"/>
                <a:sym typeface="Arial" panose="020B0604020202020204" pitchFamily="34" charset="0"/>
              </a:rPr>
              <a:t>熊啸楠</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8613" y="548680"/>
            <a:ext cx="4927847" cy="1401329"/>
          </a:xfrm>
        </p:spPr>
        <p:txBody>
          <a:bodyPr rtlCol="0"/>
          <a:lstStyle/>
          <a:p>
            <a:pPr rtl="0"/>
            <a:r>
              <a:rPr lang="zh-CN" altLang="en-US" dirty="0">
                <a:sym typeface="Arial" panose="020B0604020202020204" pitchFamily="34" charset="0"/>
              </a:rPr>
              <a:t>聚类分析</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占位符 4"/>
          <p:cNvSpPr>
            <a:spLocks noGrp="1"/>
          </p:cNvSpPr>
          <p:nvPr>
            <p:ph type="body" idx="1"/>
          </p:nvPr>
        </p:nvSpPr>
        <p:spPr>
          <a:xfrm>
            <a:off x="1598613" y="2132856"/>
            <a:ext cx="9145016" cy="3277343"/>
          </a:xfrm>
        </p:spPr>
        <p:txBody>
          <a:bodyPr rtlCol="0">
            <a:normAutofit/>
          </a:bodyPr>
          <a:lstStyle/>
          <a:p>
            <a:r>
              <a:rPr lang="zh-CN" altLang="en-US" dirty="0"/>
              <a:t>将无类别的文本数据聚合成若干个组或类别的过程</a:t>
            </a:r>
            <a:endParaRPr lang="en-US" altLang="zh-CN" dirty="0"/>
          </a:p>
          <a:p>
            <a:endParaRPr lang="en-US" altLang="zh-CN" dirty="0"/>
          </a:p>
          <a:p>
            <a:r>
              <a:rPr lang="zh-CN" altLang="en-US" dirty="0"/>
              <a:t>无监督无指导</a:t>
            </a:r>
            <a:endParaRPr lang="en-US" altLang="zh-CN" dirty="0"/>
          </a:p>
          <a:p>
            <a:endParaRPr lang="en-US" altLang="zh-CN" dirty="0"/>
          </a:p>
          <a:p>
            <a:r>
              <a:rPr lang="zh-CN" altLang="en-US" dirty="0"/>
              <a:t>以相似性为基础，在一个聚类中的模式之间比不在同一聚类中的模式之间具有更多的相似性。</a:t>
            </a:r>
          </a:p>
          <a:p>
            <a:pPr rtl="0"/>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909836" y="17329"/>
            <a:ext cx="10081120" cy="1323439"/>
          </a:xfrm>
          <a:prstGeom prst="rect">
            <a:avLst/>
          </a:prstGeom>
          <a:noFill/>
        </p:spPr>
        <p:txBody>
          <a:bodyPr wrap="square" rtlCol="0">
            <a:spAutoFit/>
          </a:bodyPr>
          <a:lstStyle/>
          <a:p>
            <a:endParaRPr lang="en-US" altLang="zh-CN" dirty="0"/>
          </a:p>
          <a:p>
            <a:endParaRPr lang="en-US" altLang="zh-CN" dirty="0"/>
          </a:p>
          <a:p>
            <a:r>
              <a:rPr lang="zh-CN" altLang="en-US" sz="4400" dirty="0"/>
              <a:t>聚类分析</a:t>
            </a:r>
            <a:endParaRPr lang="en-US" altLang="zh-CN" sz="4400" dirty="0"/>
          </a:p>
        </p:txBody>
      </p:sp>
      <p:sp>
        <p:nvSpPr>
          <p:cNvPr id="4" name="内容占位符 2"/>
          <p:cNvSpPr txBox="1"/>
          <p:nvPr/>
        </p:nvSpPr>
        <p:spPr>
          <a:xfrm>
            <a:off x="1125860" y="1628800"/>
            <a:ext cx="10515600" cy="4351338"/>
          </a:xfrm>
          <a:prstGeom prst="rect">
            <a:avLst/>
          </a:prstGeom>
        </p:spPr>
        <p:txBody>
          <a:bodyPr/>
          <a:lstStyle>
            <a:lvl1pPr marL="247015" indent="-247015" algn="l" defTabSz="914400" rtl="0" eaLnBrk="1" latinLnBrk="0" hangingPunct="1">
              <a:lnSpc>
                <a:spcPct val="90000"/>
              </a:lnSpc>
              <a:spcBef>
                <a:spcPts val="1400"/>
              </a:spcBef>
              <a:buFont typeface="Euphemia" panose="020B05030401020201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775" indent="-247015" algn="l" defTabSz="914400" rtl="0" eaLnBrk="1" latinLnBrk="0" hangingPunct="1">
              <a:lnSpc>
                <a:spcPct val="90000"/>
              </a:lnSpc>
              <a:spcBef>
                <a:spcPts val="600"/>
              </a:spcBef>
              <a:buFont typeface="Euphemia" panose="020B05030401020201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535" indent="-247015" algn="l" defTabSz="914400" rtl="0" eaLnBrk="1" latinLnBrk="0" hangingPunct="1">
              <a:lnSpc>
                <a:spcPct val="90000"/>
              </a:lnSpc>
              <a:spcBef>
                <a:spcPts val="600"/>
              </a:spcBef>
              <a:buFont typeface="Euphemia" panose="020B05030401020201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295" indent="-247015"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10055" indent="-247015" algn="l" defTabSz="914400" rtl="0" eaLnBrk="1" latinLnBrk="0" hangingPunct="1">
              <a:lnSpc>
                <a:spcPct val="90000"/>
              </a:lnSpc>
              <a:spcBef>
                <a:spcPts val="600"/>
              </a:spcBef>
              <a:buFont typeface="Euphemia" panose="020B05030401020201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815" indent="-247015" algn="l" defTabSz="914400" rtl="0" eaLnBrk="1" latinLnBrk="0" hangingPunct="1">
              <a:lnSpc>
                <a:spcPct val="90000"/>
              </a:lnSpc>
              <a:spcBef>
                <a:spcPts val="600"/>
              </a:spcBef>
              <a:buFont typeface="Euphemia" panose="020B0503040102020104" pitchFamily="34" charset="0"/>
              <a:buChar char="–"/>
              <a:defRPr sz="1800" kern="1200">
                <a:solidFill>
                  <a:schemeClr val="tx1"/>
                </a:solidFill>
                <a:latin typeface="+mn-lt"/>
                <a:ea typeface="+mn-ea"/>
                <a:cs typeface="+mn-cs"/>
              </a:defRPr>
            </a:lvl6pPr>
            <a:lvl7pPr marL="2441575" indent="-247015" algn="l" defTabSz="914400" rtl="0" eaLnBrk="1" latinLnBrk="0" hangingPunct="1">
              <a:lnSpc>
                <a:spcPct val="90000"/>
              </a:lnSpc>
              <a:spcBef>
                <a:spcPts val="600"/>
              </a:spcBef>
              <a:buFont typeface="Euphemia" panose="020B0503040102020104" pitchFamily="34" charset="0"/>
              <a:buChar char="›"/>
              <a:defRPr sz="1800" kern="1200">
                <a:solidFill>
                  <a:schemeClr val="tx1"/>
                </a:solidFill>
                <a:latin typeface="+mn-lt"/>
                <a:ea typeface="+mn-ea"/>
                <a:cs typeface="+mn-cs"/>
              </a:defRPr>
            </a:lvl7pPr>
            <a:lvl8pPr marL="2807335" indent="-247015" algn="l" defTabSz="914400" rtl="0" eaLnBrk="1" latinLnBrk="0" hangingPunct="1">
              <a:lnSpc>
                <a:spcPct val="90000"/>
              </a:lnSpc>
              <a:spcBef>
                <a:spcPts val="600"/>
              </a:spcBef>
              <a:buFont typeface="Euphemia" panose="020B0503040102020104" pitchFamily="34" charset="0"/>
              <a:buChar char="–"/>
              <a:defRPr sz="1800" kern="1200" baseline="0">
                <a:solidFill>
                  <a:schemeClr val="tx1"/>
                </a:solidFill>
                <a:latin typeface="+mn-lt"/>
                <a:ea typeface="+mn-ea"/>
                <a:cs typeface="+mn-cs"/>
              </a:defRPr>
            </a:lvl8pPr>
            <a:lvl9pPr marL="3173095" indent="-247015" algn="l" defTabSz="914400" rtl="0" eaLnBrk="1" latinLnBrk="0" hangingPunct="1">
              <a:lnSpc>
                <a:spcPct val="90000"/>
              </a:lnSpc>
              <a:spcBef>
                <a:spcPts val="600"/>
              </a:spcBef>
              <a:buFont typeface="Euphemia" panose="020B0503040102020104" pitchFamily="34" charset="0"/>
              <a:buChar char="›"/>
              <a:defRPr sz="1800" kern="1200" baseline="0">
                <a:solidFill>
                  <a:schemeClr val="tx1"/>
                </a:solidFill>
                <a:latin typeface="+mn-lt"/>
                <a:ea typeface="+mn-ea"/>
                <a:cs typeface="+mn-cs"/>
              </a:defRPr>
            </a:lvl9pPr>
          </a:lstStyle>
          <a:p>
            <a:r>
              <a:rPr lang="zh-CN" altLang="en-US" dirty="0"/>
              <a:t>基于网格</a:t>
            </a:r>
            <a:endParaRPr lang="en-US" altLang="zh-CN" dirty="0"/>
          </a:p>
          <a:p>
            <a:endParaRPr lang="en-US" altLang="zh-CN" dirty="0"/>
          </a:p>
          <a:p>
            <a:r>
              <a:rPr lang="zh-CN" altLang="en-US" dirty="0"/>
              <a:t>基于层次</a:t>
            </a:r>
            <a:endParaRPr lang="en-US" altLang="zh-CN" dirty="0"/>
          </a:p>
          <a:p>
            <a:endParaRPr lang="en-US" altLang="zh-CN" dirty="0"/>
          </a:p>
          <a:p>
            <a:r>
              <a:rPr lang="zh-CN" altLang="en-US" dirty="0"/>
              <a:t>基于划分</a:t>
            </a:r>
            <a:endParaRPr lang="en-US" altLang="zh-CN" dirty="0"/>
          </a:p>
          <a:p>
            <a:endParaRPr lang="en-US" altLang="zh-CN" dirty="0"/>
          </a:p>
          <a:p>
            <a:r>
              <a:rPr lang="zh-CN" altLang="en-US" dirty="0"/>
              <a:t>基于密度</a:t>
            </a:r>
            <a:endParaRPr lang="en-US" altLang="zh-CN" dirty="0"/>
          </a:p>
          <a:p>
            <a:endParaRPr lang="en-US" altLang="zh-CN" dirty="0"/>
          </a:p>
          <a:p>
            <a:r>
              <a:rPr lang="zh-CN" altLang="en-US" dirty="0"/>
              <a:t>基于模型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基于网格</a:t>
            </a:r>
          </a:p>
        </p:txBody>
      </p:sp>
      <p:sp>
        <p:nvSpPr>
          <p:cNvPr id="4" name="内容占位符 3"/>
          <p:cNvSpPr>
            <a:spLocks noGrp="1"/>
          </p:cNvSpPr>
          <p:nvPr>
            <p:ph idx="1"/>
          </p:nvPr>
        </p:nvSpPr>
        <p:spPr/>
        <p:txBody>
          <a:bodyPr rtlCol="0"/>
          <a:lstStyle/>
          <a:p>
            <a:r>
              <a:rPr lang="zh-CN" altLang="en-US" dirty="0">
                <a:sym typeface="Arial" panose="020B0604020202020204" pitchFamily="34" charset="0"/>
              </a:rPr>
              <a:t>基于网络的多分辨率的聚类技术</a:t>
            </a:r>
            <a:endParaRPr lang="en-US" altLang="zh-CN" dirty="0">
              <a:sym typeface="Arial" panose="020B0604020202020204" pitchFamily="34" charset="0"/>
            </a:endParaRPr>
          </a:p>
          <a:p>
            <a:r>
              <a:rPr lang="zh-CN" altLang="en-US" dirty="0">
                <a:sym typeface="Arial" panose="020B0604020202020204" pitchFamily="34" charset="0"/>
              </a:rPr>
              <a:t>将处理对象由原始数据点转化为自行划分的网格单元</a:t>
            </a:r>
          </a:p>
          <a:p>
            <a:endParaRPr lang="zh-CN" altLang="en-US" dirty="0">
              <a:sym typeface="Arial" panose="020B0604020202020204" pitchFamily="34" charset="0"/>
            </a:endParaRPr>
          </a:p>
          <a:p>
            <a:pPr marL="0" indent="0">
              <a:buNone/>
            </a:pPr>
            <a:r>
              <a:rPr lang="en-US" altLang="zh-CN" dirty="0">
                <a:sym typeface="Arial" panose="020B0604020202020204" pitchFamily="34" charset="0"/>
              </a:rPr>
              <a:t>STING</a:t>
            </a:r>
            <a:r>
              <a:rPr lang="zh-CN" altLang="en-US" dirty="0">
                <a:sym typeface="Arial" panose="020B0604020202020204" pitchFamily="34" charset="0"/>
              </a:rPr>
              <a:t>算法</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占位符 6"/>
          <p:cNvSpPr>
            <a:spLocks noGrp="1"/>
          </p:cNvSpPr>
          <p:nvPr>
            <p:ph type="body" sz="half" idx="2"/>
          </p:nvPr>
        </p:nvSpPr>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STING</a:t>
            </a:r>
            <a:r>
              <a:rPr lang="zh-CN" altLang="en-US" dirty="0">
                <a:latin typeface="微软雅黑" panose="020B0503020204020204" pitchFamily="34" charset="-122"/>
                <a:ea typeface="微软雅黑" panose="020B0503020204020204" pitchFamily="34" charset="-122"/>
                <a:sym typeface="Arial" panose="020B0604020202020204" pitchFamily="34" charset="0"/>
              </a:rPr>
              <a:t>算法</a:t>
            </a:r>
          </a:p>
        </p:txBody>
      </p:sp>
      <p:pic>
        <p:nvPicPr>
          <p:cNvPr id="5" name="图片 4"/>
          <p:cNvPicPr>
            <a:picLocks noChangeAspect="1"/>
          </p:cNvPicPr>
          <p:nvPr/>
        </p:nvPicPr>
        <p:blipFill>
          <a:blip r:embed="rId3"/>
          <a:stretch>
            <a:fillRect/>
          </a:stretch>
        </p:blipFill>
        <p:spPr>
          <a:xfrm>
            <a:off x="765820" y="3198738"/>
            <a:ext cx="4921784" cy="3330346"/>
          </a:xfrm>
          <a:prstGeom prst="rect">
            <a:avLst/>
          </a:prstGeom>
        </p:spPr>
      </p:pic>
      <p:pic>
        <p:nvPicPr>
          <p:cNvPr id="8" name="图片 7"/>
          <p:cNvPicPr>
            <a:picLocks noChangeAspect="1"/>
          </p:cNvPicPr>
          <p:nvPr/>
        </p:nvPicPr>
        <p:blipFill>
          <a:blip r:embed="rId4"/>
          <a:stretch>
            <a:fillRect/>
          </a:stretch>
        </p:blipFill>
        <p:spPr>
          <a:xfrm>
            <a:off x="5806380" y="3316245"/>
            <a:ext cx="6107725" cy="28559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STING</a:t>
            </a:r>
            <a:r>
              <a:rPr lang="zh-CN" altLang="en-US" dirty="0"/>
              <a:t>特点</a:t>
            </a:r>
          </a:p>
        </p:txBody>
      </p:sp>
      <p:sp>
        <p:nvSpPr>
          <p:cNvPr id="3" name="内容占位符 2"/>
          <p:cNvSpPr>
            <a:spLocks noGrp="1"/>
          </p:cNvSpPr>
          <p:nvPr>
            <p:ph idx="1"/>
          </p:nvPr>
        </p:nvSpPr>
        <p:spPr>
          <a:xfrm>
            <a:off x="5180250" y="482600"/>
            <a:ext cx="6530785" cy="5689600"/>
          </a:xfrm>
        </p:spPr>
        <p:txBody>
          <a:bodyPr>
            <a:normAutofit fontScale="62500" lnSpcReduction="20000"/>
          </a:bodyPr>
          <a:lstStyle/>
          <a:p>
            <a:pPr marL="0" indent="0">
              <a:buNone/>
            </a:pPr>
            <a:r>
              <a:rPr lang="zh-CN" altLang="en-US" dirty="0"/>
              <a:t>优点</a:t>
            </a:r>
            <a:endParaRPr lang="en-US" altLang="zh-CN" dirty="0"/>
          </a:p>
          <a:p>
            <a:r>
              <a:rPr lang="zh-CN" altLang="en-US" dirty="0"/>
              <a:t>基于网格的计算是独立于查询的，因为</a:t>
            </a:r>
            <a:endParaRPr lang="en-US" altLang="zh-CN" dirty="0"/>
          </a:p>
          <a:p>
            <a:pPr marL="0" indent="0">
              <a:buNone/>
            </a:pPr>
            <a:r>
              <a:rPr lang="zh-CN" altLang="en-US" dirty="0"/>
              <a:t>存储在每个单元的统计信息提供了单元中数据</a:t>
            </a:r>
            <a:endParaRPr lang="en-US" altLang="zh-CN" dirty="0"/>
          </a:p>
          <a:p>
            <a:pPr marL="0" indent="0">
              <a:buNone/>
            </a:pPr>
            <a:r>
              <a:rPr lang="zh-CN" altLang="en-US" dirty="0"/>
              <a:t>汇总信息，不依赖于查询</a:t>
            </a:r>
            <a:endParaRPr lang="en-US" altLang="zh-CN" dirty="0"/>
          </a:p>
          <a:p>
            <a:r>
              <a:rPr lang="zh-CN" altLang="en-US" dirty="0"/>
              <a:t>网格结构有利于增量更新和并行处理    </a:t>
            </a:r>
            <a:endParaRPr lang="en-US" altLang="zh-CN" dirty="0"/>
          </a:p>
          <a:p>
            <a:r>
              <a:rPr lang="zh-CN" altLang="en-US" dirty="0"/>
              <a:t>效率高</a:t>
            </a:r>
            <a:endParaRPr lang="en-US" altLang="zh-CN" dirty="0"/>
          </a:p>
          <a:p>
            <a:pPr marL="0" indent="0">
              <a:buNone/>
            </a:pPr>
            <a:endParaRPr lang="en-US" altLang="zh-CN" dirty="0"/>
          </a:p>
          <a:p>
            <a:pPr marL="0" indent="0">
              <a:buNone/>
            </a:pPr>
            <a:r>
              <a:rPr lang="zh-CN" altLang="en-US" dirty="0"/>
              <a:t>缺点：</a:t>
            </a:r>
            <a:endParaRPr lang="en-US" altLang="zh-CN" dirty="0"/>
          </a:p>
          <a:p>
            <a:pPr marL="0" indent="0">
              <a:buNone/>
            </a:pPr>
            <a:r>
              <a:rPr lang="en-US" altLang="zh-CN" dirty="0"/>
              <a:t>STING</a:t>
            </a:r>
            <a:r>
              <a:rPr lang="zh-CN" altLang="en-US" dirty="0"/>
              <a:t>的聚类质量取决于网格结构的最底层的</a:t>
            </a:r>
            <a:endParaRPr lang="en-US" altLang="zh-CN" dirty="0"/>
          </a:p>
          <a:p>
            <a:pPr marL="0" indent="0">
              <a:buNone/>
            </a:pPr>
            <a:r>
              <a:rPr lang="zh-CN" altLang="en-US" dirty="0"/>
              <a:t>粒度</a:t>
            </a:r>
            <a:endParaRPr lang="en-US" altLang="zh-CN" dirty="0"/>
          </a:p>
          <a:p>
            <a:pPr marL="0" indent="0">
              <a:buNone/>
            </a:pPr>
            <a:r>
              <a:rPr lang="zh-CN" altLang="en-US" dirty="0"/>
              <a:t> </a:t>
            </a:r>
            <a:r>
              <a:rPr lang="en-US" altLang="zh-CN" dirty="0"/>
              <a:t>STING</a:t>
            </a:r>
            <a:r>
              <a:rPr lang="zh-CN" altLang="en-US" dirty="0"/>
              <a:t>在构建一个父亲单元时没有考虑到子女单</a:t>
            </a:r>
            <a:endParaRPr lang="en-US" altLang="zh-CN" dirty="0"/>
          </a:p>
          <a:p>
            <a:pPr marL="0" indent="0">
              <a:buNone/>
            </a:pPr>
            <a:r>
              <a:rPr lang="zh-CN" altLang="en-US" dirty="0"/>
              <a:t>元和其他相邻单元之间的联系。所有的簇边界不是水</a:t>
            </a:r>
            <a:endParaRPr lang="en-US" altLang="zh-CN" dirty="0"/>
          </a:p>
          <a:p>
            <a:pPr marL="0" indent="0">
              <a:buNone/>
            </a:pPr>
            <a:r>
              <a:rPr lang="zh-CN" altLang="en-US" dirty="0"/>
              <a:t>平的，就是竖直的，没有斜的分界线。降低了聚类质</a:t>
            </a:r>
            <a:endParaRPr lang="en-US" altLang="zh-CN" dirty="0"/>
          </a:p>
          <a:p>
            <a:pPr marL="0" indent="0">
              <a:buNone/>
            </a:pPr>
            <a:r>
              <a:rPr lang="zh-CN" altLang="en-US" dirty="0"/>
              <a:t>量</a:t>
            </a:r>
          </a:p>
          <a:p>
            <a:pPr marL="0" indent="0">
              <a:buNone/>
            </a:pPr>
            <a:r>
              <a:rPr lang="en-US" altLang="zh-CN" dirty="0"/>
              <a:t> </a:t>
            </a:r>
          </a:p>
        </p:txBody>
      </p:sp>
      <p:sp>
        <p:nvSpPr>
          <p:cNvPr id="4" name="文本占位符 3"/>
          <p:cNvSpPr>
            <a:spLocks noGrp="1"/>
          </p:cNvSpPr>
          <p:nvPr>
            <p:ph type="body" sz="half" idx="2"/>
          </p:nvPr>
        </p:nvSpPr>
        <p:spPr/>
        <p:txBody>
          <a:body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其他基于网格的算法</a:t>
            </a:r>
          </a:p>
        </p:txBody>
      </p:sp>
      <p:sp>
        <p:nvSpPr>
          <p:cNvPr id="3" name="内容占位符 2"/>
          <p:cNvSpPr>
            <a:spLocks noGrp="1"/>
          </p:cNvSpPr>
          <p:nvPr>
            <p:ph idx="1"/>
          </p:nvPr>
        </p:nvSpPr>
        <p:spPr/>
        <p:txBody>
          <a:bodyPr>
            <a:normAutofit fontScale="92500" lnSpcReduction="20000"/>
          </a:bodyPr>
          <a:lstStyle/>
          <a:p>
            <a:r>
              <a:rPr lang="en-US" altLang="zh-CN" dirty="0"/>
              <a:t>CLIQUE</a:t>
            </a:r>
          </a:p>
          <a:p>
            <a:pPr marL="0" indent="0">
              <a:buNone/>
            </a:pPr>
            <a:r>
              <a:rPr lang="zh-CN" altLang="en-US" dirty="0"/>
              <a:t>综合了基于密度和基于网格的聚类</a:t>
            </a:r>
            <a:endParaRPr lang="en-US" altLang="zh-CN" dirty="0"/>
          </a:p>
          <a:p>
            <a:pPr marL="0" indent="0">
              <a:buNone/>
            </a:pPr>
            <a:r>
              <a:rPr lang="zh-CN" altLang="en-US" dirty="0"/>
              <a:t>区分空间中稀疏的和密集的空间以发现空间数据对象集合的全局发布模式</a:t>
            </a:r>
            <a:endParaRPr lang="en-US" altLang="zh-CN" dirty="0"/>
          </a:p>
          <a:p>
            <a:pPr marL="0" indent="0">
              <a:buNone/>
            </a:pPr>
            <a:r>
              <a:rPr lang="zh-CN" altLang="en-US" dirty="0"/>
              <a:t>相连的密集单元的最大集合被聚类</a:t>
            </a:r>
            <a:endParaRPr lang="en-US" altLang="zh-CN" dirty="0"/>
          </a:p>
          <a:p>
            <a:endParaRPr lang="en-US" altLang="zh-CN" dirty="0"/>
          </a:p>
          <a:p>
            <a:endParaRPr lang="en-US" altLang="zh-CN" dirty="0"/>
          </a:p>
          <a:p>
            <a:r>
              <a:rPr lang="en-US" altLang="zh-CN" dirty="0"/>
              <a:t>WAVE-CLUSTER</a:t>
            </a:r>
          </a:p>
          <a:p>
            <a:pPr marL="0" indent="0">
              <a:buNone/>
            </a:pPr>
            <a:r>
              <a:rPr lang="zh-CN" altLang="en-US" dirty="0"/>
              <a:t>小波变换聚类</a:t>
            </a:r>
            <a:endParaRPr lang="en-US" altLang="zh-CN" dirty="0"/>
          </a:p>
          <a:p>
            <a:pPr marL="0" indent="0">
              <a:buNone/>
            </a:pPr>
            <a:r>
              <a:rPr lang="zh-CN" altLang="en-US" dirty="0"/>
              <a:t>计算复杂度是</a:t>
            </a:r>
            <a:r>
              <a:rPr lang="en-US" altLang="zh-CN" dirty="0"/>
              <a:t>O(n)</a:t>
            </a:r>
            <a:r>
              <a:rPr lang="zh-CN" altLang="en-US" dirty="0"/>
              <a:t>，能有效地处理大数据集合</a:t>
            </a:r>
            <a:endParaRPr lang="en-US" altLang="zh-CN" dirty="0"/>
          </a:p>
          <a:p>
            <a:pPr marL="0" indent="0">
              <a:buNone/>
            </a:pPr>
            <a:r>
              <a:rPr lang="zh-CN" altLang="en-US" dirty="0"/>
              <a:t>发现任意形状的簇</a:t>
            </a:r>
            <a:endParaRPr lang="en-US" altLang="zh-CN" dirty="0"/>
          </a:p>
          <a:p>
            <a:pPr marL="0" indent="0">
              <a:buNone/>
            </a:pPr>
            <a:r>
              <a:rPr lang="zh-CN" altLang="en-US" dirty="0"/>
              <a:t>成功地处理孤立点</a:t>
            </a:r>
            <a:endParaRPr lang="en-US" altLang="zh-CN" dirty="0"/>
          </a:p>
          <a:p>
            <a:pPr marL="0" indent="0">
              <a:buNone/>
            </a:pPr>
            <a:endParaRPr lang="zh-CN" altLang="en-US" dirty="0"/>
          </a:p>
        </p:txBody>
      </p:sp>
      <p:sp>
        <p:nvSpPr>
          <p:cNvPr id="4" name="文本占位符 3"/>
          <p:cNvSpPr>
            <a:spLocks noGrp="1"/>
          </p:cNvSpPr>
          <p:nvPr>
            <p:ph type="body" sz="half" idx="2"/>
          </p:nvPr>
        </p:nvSpPr>
        <p:spPr/>
        <p:txBody>
          <a:body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基于层次</a:t>
            </a:r>
          </a:p>
        </p:txBody>
      </p:sp>
      <p:sp>
        <p:nvSpPr>
          <p:cNvPr id="10" name="文本占位符 9"/>
          <p:cNvSpPr>
            <a:spLocks noGrp="1"/>
          </p:cNvSpPr>
          <p:nvPr>
            <p:ph type="body" sz="half" idx="2"/>
          </p:nvPr>
        </p:nvSpPr>
        <p:spPr/>
        <p:txBody>
          <a:bodyPr rtlCol="0"/>
          <a:lstStyle/>
          <a:p>
            <a:pPr rtl="0"/>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内容占位符 3"/>
          <p:cNvSpPr txBox="1"/>
          <p:nvPr/>
        </p:nvSpPr>
        <p:spPr bwMode="auto">
          <a:xfrm>
            <a:off x="5332651" y="635000"/>
            <a:ext cx="6195986" cy="5689600"/>
          </a:xfrm>
          <a:prstGeom prst="rect">
            <a:avLst/>
          </a:prstGeom>
          <a:ln w="19050">
            <a:solidFill>
              <a:schemeClr val="bg1"/>
            </a:solidFill>
          </a:ln>
        </p:spPr>
        <p:txBody>
          <a:bodyPr vert="horz" lIns="91440" tIns="45720" rIns="91440" bIns="45720" rtlCol="0">
            <a:normAutofit/>
          </a:bodyPr>
          <a:lstStyle>
            <a:lvl1pPr marL="0" indent="0" algn="l" defTabSz="914400" rtl="0" eaLnBrk="1" latinLnBrk="0" hangingPunct="1">
              <a:lnSpc>
                <a:spcPct val="90000"/>
              </a:lnSpc>
              <a:spcBef>
                <a:spcPts val="1400"/>
              </a:spcBef>
              <a:buFont typeface="Euphemia" panose="020B0503040102020104" pitchFamily="34" charset="0"/>
              <a:buNone/>
              <a:defRPr sz="2800" kern="1200" baseline="0">
                <a:solidFill>
                  <a:schemeClr val="tx2"/>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Font typeface="Euphemia" panose="020B05030401020201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Font typeface="Euphemia" panose="020B05030401020201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Font typeface="Arial" panose="020B06040202020202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9pPr>
          </a:lstStyle>
          <a:p>
            <a:r>
              <a:rPr lang="zh-CN" altLang="en-US" dirty="0"/>
              <a:t>层次方法对给定数据对象集合进行层次的分解</a:t>
            </a:r>
            <a:endParaRPr lang="en-US" altLang="zh-CN" dirty="0"/>
          </a:p>
          <a:p>
            <a:endParaRPr lang="en-US" altLang="zh-CN" dirty="0"/>
          </a:p>
          <a:p>
            <a:endParaRPr lang="en-US" altLang="zh-CN" dirty="0"/>
          </a:p>
          <a:p>
            <a:r>
              <a:rPr lang="zh-CN" altLang="en-US" dirty="0"/>
              <a:t>基于距离的或基于密度或连通性的</a:t>
            </a:r>
            <a:endParaRPr lang="en-US" altLang="zh-CN" dirty="0"/>
          </a:p>
          <a:p>
            <a:endParaRPr lang="en-US" altLang="zh-CN" dirty="0"/>
          </a:p>
          <a:p>
            <a:endParaRPr lang="en-US" altLang="zh-CN" dirty="0"/>
          </a:p>
          <a:p>
            <a:r>
              <a:rPr lang="zh-CN" altLang="en-US" dirty="0"/>
              <a:t>根据层次的分解如何形成，层次的方法可以分为凝聚的和分裂的</a:t>
            </a:r>
            <a:endParaRPr lang="en-US" altLang="zh-CN" dirty="0"/>
          </a:p>
          <a:p>
            <a:endParaRPr lang="zh-CN" altLang="en-US" dirty="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Birch</a:t>
            </a:r>
            <a:r>
              <a:rPr lang="zh-CN" altLang="en-US" dirty="0"/>
              <a:t>算法</a:t>
            </a:r>
          </a:p>
        </p:txBody>
      </p:sp>
      <p:sp>
        <p:nvSpPr>
          <p:cNvPr id="4" name="文本占位符 3"/>
          <p:cNvSpPr>
            <a:spLocks noGrp="1"/>
          </p:cNvSpPr>
          <p:nvPr>
            <p:ph type="body" sz="half" idx="2"/>
          </p:nvPr>
        </p:nvSpPr>
        <p:spPr/>
        <p:txBody>
          <a:bodyPr/>
          <a:lstStyle/>
          <a:p>
            <a:r>
              <a:rPr lang="en-US" altLang="zh-CN" dirty="0"/>
              <a:t>CF-tree</a:t>
            </a:r>
            <a:r>
              <a:rPr lang="zh-CN" altLang="en-US" dirty="0"/>
              <a:t>（聚类特征树）</a:t>
            </a:r>
          </a:p>
        </p:txBody>
      </p:sp>
      <p:sp>
        <p:nvSpPr>
          <p:cNvPr id="5" name="内容占位符 3"/>
          <p:cNvSpPr txBox="1"/>
          <p:nvPr/>
        </p:nvSpPr>
        <p:spPr bwMode="auto">
          <a:xfrm>
            <a:off x="5332651" y="635000"/>
            <a:ext cx="6195986" cy="5689600"/>
          </a:xfrm>
          <a:prstGeom prst="rect">
            <a:avLst/>
          </a:prstGeom>
          <a:ln w="19050">
            <a:solidFill>
              <a:schemeClr val="bg1"/>
            </a:solidFill>
          </a:ln>
        </p:spPr>
        <p:txBody>
          <a:bodyPr vert="horz" lIns="91440" tIns="45720" rIns="91440" bIns="45720" rtlCol="0">
            <a:normAutofit/>
          </a:bodyPr>
          <a:lstStyle>
            <a:lvl1pPr marL="0" indent="0" algn="l" defTabSz="914400" rtl="0" eaLnBrk="1" latinLnBrk="0" hangingPunct="1">
              <a:lnSpc>
                <a:spcPct val="90000"/>
              </a:lnSpc>
              <a:spcBef>
                <a:spcPts val="1400"/>
              </a:spcBef>
              <a:buFont typeface="Euphemia" panose="020B0503040102020104" pitchFamily="34" charset="0"/>
              <a:buNone/>
              <a:defRPr sz="2800" kern="1200" baseline="0">
                <a:solidFill>
                  <a:schemeClr val="tx2"/>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Font typeface="Euphemia" panose="020B05030401020201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Font typeface="Euphemia" panose="020B05030401020201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Font typeface="Arial" panose="020B06040202020202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9pPr>
          </a:lstStyle>
          <a:p>
            <a:r>
              <a:rPr lang="zh-CN" altLang="en-US" dirty="0"/>
              <a:t>适合于数据量大，类别数</a:t>
            </a:r>
            <a:r>
              <a:rPr lang="en-US" altLang="zh-CN" dirty="0"/>
              <a:t>K</a:t>
            </a:r>
            <a:r>
              <a:rPr lang="zh-CN" altLang="en-US" dirty="0"/>
              <a:t>也比较多的情况</a:t>
            </a:r>
            <a:endParaRPr lang="en-US" altLang="zh-CN" dirty="0"/>
          </a:p>
          <a:p>
            <a:endParaRPr lang="en-US" altLang="zh-CN" dirty="0">
              <a:sym typeface="Arial" panose="020B0604020202020204" pitchFamily="34" charset="0"/>
            </a:endParaRPr>
          </a:p>
          <a:p>
            <a:endParaRPr lang="en-US" altLang="zh-CN" dirty="0">
              <a:sym typeface="Arial" panose="020B0604020202020204" pitchFamily="34" charset="0"/>
            </a:endParaRPr>
          </a:p>
          <a:p>
            <a:r>
              <a:rPr lang="zh-CN" altLang="en-US" dirty="0"/>
              <a:t>利用层次方法的平衡迭代规约和聚类</a:t>
            </a:r>
            <a:endParaRPr lang="en-US" altLang="zh-CN" dirty="0"/>
          </a:p>
          <a:p>
            <a:endParaRPr lang="en-US" altLang="zh-CN" dirty="0">
              <a:sym typeface="Arial" panose="020B0604020202020204" pitchFamily="34" charset="0"/>
            </a:endParaRPr>
          </a:p>
          <a:p>
            <a:endParaRPr lang="en-US" altLang="zh-CN" dirty="0">
              <a:sym typeface="Arial" panose="020B0604020202020204" pitchFamily="34" charset="0"/>
            </a:endParaRPr>
          </a:p>
          <a:p>
            <a:r>
              <a:rPr lang="zh-CN" altLang="en-US" dirty="0">
                <a:sym typeface="Arial" panose="020B0604020202020204" pitchFamily="34" charset="0"/>
              </a:rPr>
              <a:t>利用树结构快速聚类</a:t>
            </a:r>
            <a:endParaRPr lang="en-US" altLang="zh-CN" dirty="0">
              <a:sym typeface="Arial" panose="020B0604020202020204" pitchFamily="34" charset="0"/>
            </a:endParaRPr>
          </a:p>
          <a:p>
            <a:endParaRPr lang="en-US" altLang="zh-CN" dirty="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CF-tree</a:t>
            </a:r>
            <a:endParaRPr lang="zh-CN" altLang="en-US" dirty="0"/>
          </a:p>
        </p:txBody>
      </p:sp>
      <p:pic>
        <p:nvPicPr>
          <p:cNvPr id="5" name="图片 4"/>
          <p:cNvPicPr>
            <a:picLocks noChangeAspect="1"/>
          </p:cNvPicPr>
          <p:nvPr/>
        </p:nvPicPr>
        <p:blipFill>
          <a:blip r:embed="rId2"/>
          <a:stretch>
            <a:fillRect/>
          </a:stretch>
        </p:blipFill>
        <p:spPr>
          <a:xfrm>
            <a:off x="5756772" y="116632"/>
            <a:ext cx="5029200" cy="2771775"/>
          </a:xfrm>
          <a:prstGeom prst="rect">
            <a:avLst/>
          </a:prstGeom>
        </p:spPr>
      </p:pic>
      <p:sp>
        <p:nvSpPr>
          <p:cNvPr id="4" name="文本占位符 3"/>
          <p:cNvSpPr>
            <a:spLocks noGrp="1"/>
          </p:cNvSpPr>
          <p:nvPr>
            <p:ph type="body" sz="half" idx="2"/>
          </p:nvPr>
        </p:nvSpPr>
        <p:spPr/>
        <p:txBody>
          <a:bodyPr/>
          <a:lstStyle/>
          <a:p>
            <a:r>
              <a:rPr lang="en-US" altLang="zh-CN" dirty="0">
                <a:sym typeface="Arial" panose="020B0604020202020204" pitchFamily="34" charset="0"/>
              </a:rPr>
              <a:t>CF </a:t>
            </a:r>
            <a:r>
              <a:rPr lang="zh-CN" altLang="en-US" dirty="0">
                <a:sym typeface="Arial" panose="020B0604020202020204" pitchFamily="34" charset="0"/>
              </a:rPr>
              <a:t>三元组 （</a:t>
            </a:r>
            <a:r>
              <a:rPr lang="en-US" altLang="zh-CN" dirty="0"/>
              <a:t>N</a:t>
            </a:r>
            <a:r>
              <a:rPr lang="zh-CN" altLang="en-US" dirty="0"/>
              <a:t>，</a:t>
            </a:r>
            <a:r>
              <a:rPr lang="en-US" altLang="zh-CN" dirty="0"/>
              <a:t>LS</a:t>
            </a:r>
            <a:r>
              <a:rPr lang="zh-CN" altLang="en-US" dirty="0"/>
              <a:t>，</a:t>
            </a:r>
            <a:r>
              <a:rPr lang="en-US" altLang="zh-CN" dirty="0"/>
              <a:t>SS</a:t>
            </a:r>
            <a:r>
              <a:rPr lang="zh-CN" altLang="en-US" dirty="0">
                <a:sym typeface="Arial" panose="020B0604020202020204" pitchFamily="34" charset="0"/>
              </a:rPr>
              <a:t>）</a:t>
            </a:r>
            <a:endParaRPr lang="en-US" altLang="zh-CN" dirty="0">
              <a:sym typeface="Arial" panose="020B0604020202020204" pitchFamily="34" charset="0"/>
            </a:endParaRPr>
          </a:p>
          <a:p>
            <a:endParaRPr lang="en-US" altLang="zh-CN" dirty="0">
              <a:sym typeface="Arial" panose="020B0604020202020204" pitchFamily="34" charset="0"/>
            </a:endParaRPr>
          </a:p>
          <a:p>
            <a:endParaRPr lang="en-US" altLang="zh-CN" dirty="0">
              <a:sym typeface="Arial" panose="020B0604020202020204" pitchFamily="34" charset="0"/>
            </a:endParaRPr>
          </a:p>
          <a:p>
            <a:endParaRPr lang="en-US" altLang="zh-CN" dirty="0">
              <a:sym typeface="Arial" panose="020B0604020202020204" pitchFamily="34" charset="0"/>
            </a:endParaRPr>
          </a:p>
          <a:p>
            <a:endParaRPr lang="en-US" altLang="zh-CN" dirty="0">
              <a:sym typeface="Arial" panose="020B0604020202020204" pitchFamily="34" charset="0"/>
            </a:endParaRPr>
          </a:p>
          <a:p>
            <a:endParaRPr lang="zh-CN" altLang="en-US" dirty="0"/>
          </a:p>
        </p:txBody>
      </p:sp>
      <p:pic>
        <p:nvPicPr>
          <p:cNvPr id="1026" name="Picture 2" descr="https://images2015.cnblogs.com/blog/1042406/201612/1042406-20161214143717151-4812141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708" y="2996952"/>
            <a:ext cx="5686425" cy="3590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852051" y="17329"/>
            <a:ext cx="10081120" cy="1999615"/>
          </a:xfrm>
          <a:prstGeom prst="rect">
            <a:avLst/>
          </a:prstGeom>
          <a:noFill/>
        </p:spPr>
        <p:txBody>
          <a:bodyPr wrap="square" rtlCol="0">
            <a:spAutoFit/>
          </a:bodyPr>
          <a:lstStyle/>
          <a:p>
            <a:endParaRPr lang="en-US" altLang="zh-CN" dirty="0"/>
          </a:p>
          <a:p>
            <a:endParaRPr lang="en-US" altLang="zh-CN" dirty="0"/>
          </a:p>
          <a:p>
            <a:r>
              <a:rPr lang="zh-CN" altLang="en-US" sz="4400" b="1" dirty="0">
                <a:sym typeface="+mn-ea"/>
              </a:rPr>
              <a:t>处理文本标记</a:t>
            </a:r>
            <a:endParaRPr lang="zh-CN" altLang="en-US" sz="4400" b="1" dirty="0"/>
          </a:p>
          <a:p>
            <a:endParaRPr lang="zh-CN" altLang="en-US" sz="4400" dirty="0">
              <a:ea typeface="宋体" panose="02010600030101010101" pitchFamily="2" charset="-122"/>
            </a:endParaRPr>
          </a:p>
        </p:txBody>
      </p:sp>
      <p:sp>
        <p:nvSpPr>
          <p:cNvPr id="18" name="文本框 17"/>
          <p:cNvSpPr txBox="1"/>
          <p:nvPr/>
        </p:nvSpPr>
        <p:spPr>
          <a:xfrm>
            <a:off x="1501140" y="2599055"/>
            <a:ext cx="8416925" cy="645160"/>
          </a:xfrm>
          <a:prstGeom prst="rect">
            <a:avLst/>
          </a:prstGeom>
          <a:noFill/>
        </p:spPr>
        <p:txBody>
          <a:bodyPr wrap="square" rtlCol="0">
            <a:spAutoFit/>
          </a:bodyPr>
          <a:lstStyle/>
          <a:p>
            <a:r>
              <a:rPr lang="en-US" altLang="zh-CN" dirty="0">
                <a:solidFill>
                  <a:schemeClr val="tx1"/>
                </a:solidFill>
                <a:sym typeface="+mn-ea"/>
              </a:rPr>
              <a:t>      </a:t>
            </a:r>
            <a:r>
              <a:rPr lang="zh-CN" altLang="en-US" dirty="0">
                <a:solidFill>
                  <a:schemeClr val="tx1"/>
                </a:solidFill>
                <a:sym typeface="+mn-ea"/>
              </a:rPr>
              <a:t>文本中存在一些标记，比如数字，标点符号等，这一类标记往往不具有实际意义，需要将它们删除。</a:t>
            </a:r>
          </a:p>
        </p:txBody>
      </p:sp>
      <p:sp>
        <p:nvSpPr>
          <p:cNvPr id="19" name="文本框 18"/>
          <p:cNvSpPr txBox="1"/>
          <p:nvPr/>
        </p:nvSpPr>
        <p:spPr>
          <a:xfrm>
            <a:off x="1628775" y="4043045"/>
            <a:ext cx="6821170" cy="368300"/>
          </a:xfrm>
          <a:prstGeom prst="rect">
            <a:avLst/>
          </a:prstGeom>
          <a:noFill/>
        </p:spPr>
        <p:txBody>
          <a:bodyPr wrap="square" rtlCol="0">
            <a:spAutoFit/>
          </a:bodyPr>
          <a:lstStyle/>
          <a:p>
            <a:r>
              <a:rPr lang="en-US" altLang="zh-CN"/>
              <a:t>     </a:t>
            </a:r>
            <a:r>
              <a:rPr lang="zh-CN" altLang="en-US"/>
              <a:t>今天天气很好！！！！         </a:t>
            </a:r>
            <a:r>
              <a:rPr lang="zh-CN" altLang="en-US">
                <a:latin typeface="Arial" panose="020B0604020202020204" pitchFamily="34" charset="0"/>
                <a:cs typeface="Arial" panose="020B0604020202020204" pitchFamily="34" charset="0"/>
              </a:rPr>
              <a:t>→     今天天气很好</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000" fill="hold">
                                          <p:stCondLst>
                                            <p:cond delay="0"/>
                                          </p:stCondLst>
                                        </p:cTn>
                                        <p:tgtEl>
                                          <p:spTgt spid="19">
                                            <p:txEl>
                                              <p:pRg st="0" end="0"/>
                                            </p:txEl>
                                          </p:spTgt>
                                        </p:tgtEl>
                                        <p:attrNameLst>
                                          <p:attrName>style.visibility</p:attrName>
                                        </p:attrNameLst>
                                      </p:cBhvr>
                                      <p:to>
                                        <p:strVal val="visible"/>
                                      </p:to>
                                    </p:set>
                                    <p:anim calcmode="lin" valueType="num">
                                      <p:cBhvr additive="base">
                                        <p:cTn id="7" dur="10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9836" y="-86072"/>
            <a:ext cx="2715916" cy="771872"/>
          </a:xfrm>
        </p:spPr>
        <p:txBody>
          <a:bodyPr>
            <a:normAutofit fontScale="90000"/>
          </a:bodyPr>
          <a:lstStyle/>
          <a:p>
            <a:r>
              <a:rPr lang="en-US" altLang="zh-CN" dirty="0"/>
              <a:t>CF-tree</a:t>
            </a:r>
            <a:r>
              <a:rPr lang="zh-CN" altLang="en-US" dirty="0"/>
              <a:t>建立步骤</a:t>
            </a:r>
          </a:p>
        </p:txBody>
      </p:sp>
      <p:pic>
        <p:nvPicPr>
          <p:cNvPr id="1026" name="Picture 2" descr="https://images2015.cnblogs.com/blog/1042406/201612/1042406-20161214145741042-1479565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72" y="966887"/>
            <a:ext cx="2285232" cy="20835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ages2015.cnblogs.com/blog/1042406/201612/1042406-20161214150650073-54633626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156" y="860665"/>
            <a:ext cx="2285232" cy="2189816"/>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右 5"/>
          <p:cNvSpPr/>
          <p:nvPr/>
        </p:nvSpPr>
        <p:spPr>
          <a:xfrm>
            <a:off x="2782044" y="1607909"/>
            <a:ext cx="936104" cy="79208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descr="https://images2015.cnblogs.com/blog/1042406/201612/1042406-20161214151047042-95436449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6789" y="860665"/>
            <a:ext cx="4677917" cy="2412665"/>
          </a:xfrm>
          <a:prstGeom prst="rect">
            <a:avLst/>
          </a:prstGeom>
          <a:noFill/>
          <a:extLst>
            <a:ext uri="{909E8E84-426E-40DD-AFC4-6F175D3DCCD1}">
              <a14:hiddenFill xmlns:a14="http://schemas.microsoft.com/office/drawing/2010/main">
                <a:solidFill>
                  <a:srgbClr val="FFFFFF"/>
                </a:solidFill>
              </a14:hiddenFill>
            </a:ext>
          </a:extLst>
        </p:spPr>
      </p:pic>
      <p:sp>
        <p:nvSpPr>
          <p:cNvPr id="10" name="箭头: 右 9"/>
          <p:cNvSpPr/>
          <p:nvPr/>
        </p:nvSpPr>
        <p:spPr>
          <a:xfrm>
            <a:off x="6253036" y="1642787"/>
            <a:ext cx="936104" cy="79208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2" name="Picture 8" descr="https://images2015.cnblogs.com/blog/1042406/201612/1042406-20161214151648229-50147635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500" y="4261090"/>
            <a:ext cx="4927849" cy="2448264"/>
          </a:xfrm>
          <a:prstGeom prst="rect">
            <a:avLst/>
          </a:prstGeom>
          <a:noFill/>
          <a:extLst>
            <a:ext uri="{909E8E84-426E-40DD-AFC4-6F175D3DCCD1}">
              <a14:hiddenFill xmlns:a14="http://schemas.microsoft.com/office/drawing/2010/main">
                <a:solidFill>
                  <a:srgbClr val="FFFFFF"/>
                </a:solidFill>
              </a14:hiddenFill>
            </a:ext>
          </a:extLst>
        </p:spPr>
      </p:pic>
      <p:sp>
        <p:nvSpPr>
          <p:cNvPr id="12" name="箭头: 右 11"/>
          <p:cNvSpPr/>
          <p:nvPr/>
        </p:nvSpPr>
        <p:spPr>
          <a:xfrm rot="5400000">
            <a:off x="9054984" y="3437245"/>
            <a:ext cx="847607" cy="72008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箭头: 右 12"/>
          <p:cNvSpPr/>
          <p:nvPr/>
        </p:nvSpPr>
        <p:spPr>
          <a:xfrm rot="10800000">
            <a:off x="5607336" y="5089178"/>
            <a:ext cx="936104" cy="79208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4" name="Picture 10" descr="https://images2015.cnblogs.com/blog/1042406/201612/1042406-20161214152939667-96295890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18" y="4109612"/>
            <a:ext cx="4827852" cy="25988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BIRCH</a:t>
            </a:r>
            <a:r>
              <a:rPr lang="zh-CN" altLang="en-US" dirty="0"/>
              <a:t>的特点</a:t>
            </a:r>
          </a:p>
        </p:txBody>
      </p:sp>
      <p:sp>
        <p:nvSpPr>
          <p:cNvPr id="4" name="文本占位符 3"/>
          <p:cNvSpPr>
            <a:spLocks noGrp="1"/>
          </p:cNvSpPr>
          <p:nvPr>
            <p:ph type="body" sz="half" idx="2"/>
          </p:nvPr>
        </p:nvSpPr>
        <p:spPr/>
        <p:txBody>
          <a:bodyPr/>
          <a:lstStyle/>
          <a:p>
            <a:endParaRPr lang="zh-CN" altLang="en-US"/>
          </a:p>
        </p:txBody>
      </p:sp>
      <p:sp>
        <p:nvSpPr>
          <p:cNvPr id="5" name="内容占位符 3"/>
          <p:cNvSpPr txBox="1"/>
          <p:nvPr/>
        </p:nvSpPr>
        <p:spPr bwMode="auto">
          <a:xfrm>
            <a:off x="5332651" y="635000"/>
            <a:ext cx="6195986" cy="5689600"/>
          </a:xfrm>
          <a:prstGeom prst="rect">
            <a:avLst/>
          </a:prstGeom>
          <a:ln w="19050">
            <a:solidFill>
              <a:schemeClr val="bg1"/>
            </a:solidFill>
          </a:ln>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400"/>
              </a:spcBef>
              <a:buFont typeface="Euphemia" panose="020B0503040102020104" pitchFamily="34" charset="0"/>
              <a:buNone/>
              <a:defRPr sz="2800" kern="1200" baseline="0">
                <a:solidFill>
                  <a:schemeClr val="tx2"/>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Font typeface="Euphemia" panose="020B05030401020201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Font typeface="Euphemia" panose="020B05030401020201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Font typeface="Arial" panose="020B06040202020202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9pPr>
          </a:lstStyle>
          <a:p>
            <a:r>
              <a:rPr lang="zh-CN" altLang="en-US" dirty="0"/>
              <a:t> </a:t>
            </a:r>
            <a:endParaRPr lang="en-US" altLang="zh-CN" dirty="0"/>
          </a:p>
          <a:p>
            <a:r>
              <a:rPr lang="zh-CN" altLang="en-US" dirty="0"/>
              <a:t>优点</a:t>
            </a:r>
          </a:p>
          <a:p>
            <a:r>
              <a:rPr lang="en-US" altLang="zh-CN" dirty="0"/>
              <a:t>1</a:t>
            </a:r>
            <a:r>
              <a:rPr lang="zh-CN" altLang="en-US" dirty="0"/>
              <a:t>）节约内存，所有的样本都在磁盘上，</a:t>
            </a:r>
            <a:r>
              <a:rPr lang="en-US" altLang="zh-CN" dirty="0"/>
              <a:t>CF Tree</a:t>
            </a:r>
          </a:p>
          <a:p>
            <a:r>
              <a:rPr lang="zh-CN" altLang="en-US" dirty="0"/>
              <a:t>仅仅存了</a:t>
            </a:r>
            <a:r>
              <a:rPr lang="en-US" altLang="zh-CN" dirty="0"/>
              <a:t>CF</a:t>
            </a:r>
            <a:r>
              <a:rPr lang="zh-CN" altLang="en-US" dirty="0"/>
              <a:t>节点和对应的指针</a:t>
            </a:r>
            <a:endParaRPr lang="en-US" altLang="zh-CN" dirty="0"/>
          </a:p>
          <a:p>
            <a:r>
              <a:rPr lang="en-US" altLang="zh-CN" dirty="0"/>
              <a:t>2</a:t>
            </a:r>
            <a:r>
              <a:rPr lang="zh-CN" altLang="en-US" dirty="0"/>
              <a:t>）聚类速度快，只需要一遍扫描训练集就可以建立</a:t>
            </a:r>
            <a:endParaRPr lang="en-US" altLang="zh-CN" dirty="0"/>
          </a:p>
          <a:p>
            <a:r>
              <a:rPr lang="en-US" altLang="zh-CN" dirty="0"/>
              <a:t>CF Tree</a:t>
            </a:r>
            <a:r>
              <a:rPr lang="zh-CN" altLang="en-US" dirty="0"/>
              <a:t>，</a:t>
            </a:r>
            <a:r>
              <a:rPr lang="en-US" altLang="zh-CN" dirty="0"/>
              <a:t>CF Tree</a:t>
            </a:r>
            <a:r>
              <a:rPr lang="zh-CN" altLang="en-US" dirty="0"/>
              <a:t>的增删改都很快。</a:t>
            </a:r>
          </a:p>
          <a:p>
            <a:r>
              <a:rPr lang="en-US" altLang="zh-CN" dirty="0"/>
              <a:t>3</a:t>
            </a:r>
            <a:r>
              <a:rPr lang="zh-CN" altLang="en-US" dirty="0"/>
              <a:t>）可以识别噪音点，还可以对数据集进行初步分类的</a:t>
            </a:r>
            <a:endParaRPr lang="en-US" altLang="zh-CN" dirty="0"/>
          </a:p>
          <a:p>
            <a:r>
              <a:rPr lang="zh-CN" altLang="en-US" dirty="0"/>
              <a:t>预处理</a:t>
            </a:r>
          </a:p>
          <a:p>
            <a:r>
              <a:rPr lang="zh-CN" altLang="en-US" dirty="0"/>
              <a:t>缺点有：</a:t>
            </a:r>
            <a:endParaRPr lang="en-US" altLang="zh-CN" dirty="0"/>
          </a:p>
          <a:p>
            <a:pPr marL="514350" indent="-514350">
              <a:buAutoNum type="arabicParenR"/>
            </a:pPr>
            <a:r>
              <a:rPr lang="zh-CN" altLang="en-US" dirty="0"/>
              <a:t>由于</a:t>
            </a:r>
            <a:r>
              <a:rPr lang="en-US" altLang="zh-CN" dirty="0"/>
              <a:t>CF Tree</a:t>
            </a:r>
            <a:r>
              <a:rPr lang="zh-CN" altLang="en-US" dirty="0"/>
              <a:t>对每个节点的</a:t>
            </a:r>
            <a:r>
              <a:rPr lang="en-US" altLang="zh-CN" dirty="0"/>
              <a:t>CF</a:t>
            </a:r>
            <a:r>
              <a:rPr lang="zh-CN" altLang="en-US" dirty="0"/>
              <a:t>个数有限制，导致</a:t>
            </a:r>
            <a:endParaRPr lang="en-US" altLang="zh-CN" dirty="0"/>
          </a:p>
          <a:p>
            <a:r>
              <a:rPr lang="zh-CN" altLang="en-US" dirty="0"/>
              <a:t>聚类的结果可能和真实的类别分布不同</a:t>
            </a:r>
            <a:endParaRPr lang="en-US" altLang="zh-CN" dirty="0"/>
          </a:p>
          <a:p>
            <a:r>
              <a:rPr lang="en-US" altLang="zh-CN" dirty="0"/>
              <a:t>2) </a:t>
            </a:r>
            <a:r>
              <a:rPr lang="zh-CN" altLang="en-US" dirty="0"/>
              <a:t>对高维特征的数据聚类效果不好</a:t>
            </a:r>
            <a:endParaRPr lang="en-US" altLang="zh-CN" dirty="0"/>
          </a:p>
          <a:p>
            <a:r>
              <a:rPr lang="en-US" altLang="zh-CN" dirty="0"/>
              <a:t>3) </a:t>
            </a:r>
            <a:r>
              <a:rPr lang="zh-CN" altLang="en-US" dirty="0"/>
              <a:t>如果数据集的分布簇不是类似于超球体，或者说不</a:t>
            </a:r>
            <a:endParaRPr lang="en-US" altLang="zh-CN" dirty="0"/>
          </a:p>
          <a:p>
            <a:r>
              <a:rPr lang="zh-CN" altLang="en-US" dirty="0"/>
              <a:t>是凸的，则聚类效果不好</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基于划分</a:t>
            </a:r>
          </a:p>
        </p:txBody>
      </p:sp>
      <p:sp>
        <p:nvSpPr>
          <p:cNvPr id="4" name="文本占位符 3"/>
          <p:cNvSpPr>
            <a:spLocks noGrp="1"/>
          </p:cNvSpPr>
          <p:nvPr>
            <p:ph type="body" sz="half" idx="2"/>
          </p:nvPr>
        </p:nvSpPr>
        <p:spPr/>
        <p:txBody>
          <a:bodyPr/>
          <a:lstStyle/>
          <a:p>
            <a:endParaRPr lang="zh-CN" altLang="en-US" dirty="0"/>
          </a:p>
        </p:txBody>
      </p:sp>
      <p:sp>
        <p:nvSpPr>
          <p:cNvPr id="5" name="内容占位符 3"/>
          <p:cNvSpPr txBox="1"/>
          <p:nvPr/>
        </p:nvSpPr>
        <p:spPr bwMode="auto">
          <a:xfrm>
            <a:off x="5332651" y="635000"/>
            <a:ext cx="6195986" cy="5689600"/>
          </a:xfrm>
          <a:prstGeom prst="rect">
            <a:avLst/>
          </a:prstGeom>
          <a:ln w="19050">
            <a:solidFill>
              <a:schemeClr val="bg1"/>
            </a:solidFill>
          </a:ln>
        </p:spPr>
        <p:txBody>
          <a:bodyPr vert="horz" lIns="91440" tIns="45720" rIns="91440" bIns="45720" rtlCol="0">
            <a:normAutofit/>
          </a:bodyPr>
          <a:lstStyle>
            <a:lvl1pPr marL="0" indent="0" algn="l" defTabSz="914400" rtl="0" eaLnBrk="1" latinLnBrk="0" hangingPunct="1">
              <a:lnSpc>
                <a:spcPct val="90000"/>
              </a:lnSpc>
              <a:spcBef>
                <a:spcPts val="1400"/>
              </a:spcBef>
              <a:buFont typeface="Euphemia" panose="020B0503040102020104" pitchFamily="34" charset="0"/>
              <a:buNone/>
              <a:defRPr sz="2800" kern="1200" baseline="0">
                <a:solidFill>
                  <a:schemeClr val="tx2"/>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Font typeface="Euphemia" panose="020B05030401020201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Font typeface="Euphemia" panose="020B05030401020201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Font typeface="Arial" panose="020B06040202020202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9pPr>
          </a:lstStyle>
          <a:p>
            <a:r>
              <a:rPr lang="zh-CN" altLang="en-US" dirty="0"/>
              <a:t>       </a:t>
            </a:r>
            <a:endParaRPr lang="en-US" altLang="zh-CN" dirty="0"/>
          </a:p>
          <a:p>
            <a:r>
              <a:rPr lang="zh-CN" altLang="en-US" dirty="0"/>
              <a:t>划分方法首先根据给定要构建划分的数目</a:t>
            </a:r>
            <a:r>
              <a:rPr lang="en-US" altLang="zh-CN" dirty="0"/>
              <a:t>k</a:t>
            </a:r>
            <a:r>
              <a:rPr lang="zh-CN" altLang="en-US" dirty="0"/>
              <a:t>创建一个初始划分，然后采用一种迭代的重定位技术，尝试通过对象在划分间移动来改进划分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en-US" dirty="0"/>
              <a:t>算法</a:t>
            </a:r>
          </a:p>
        </p:txBody>
      </p:sp>
      <p:sp>
        <p:nvSpPr>
          <p:cNvPr id="4" name="文本占位符 3"/>
          <p:cNvSpPr>
            <a:spLocks noGrp="1"/>
          </p:cNvSpPr>
          <p:nvPr>
            <p:ph type="body" sz="half" idx="2"/>
          </p:nvPr>
        </p:nvSpPr>
        <p:spPr/>
        <p:txBody>
          <a:bodyPr/>
          <a:lstStyle/>
          <a:p>
            <a:r>
              <a:rPr lang="zh-CN" altLang="en-US" dirty="0"/>
              <a:t>主动空间挖掘算法</a:t>
            </a:r>
          </a:p>
        </p:txBody>
      </p:sp>
      <p:sp>
        <p:nvSpPr>
          <p:cNvPr id="5" name="内容占位符 3"/>
          <p:cNvSpPr txBox="1"/>
          <p:nvPr/>
        </p:nvSpPr>
        <p:spPr bwMode="auto">
          <a:xfrm>
            <a:off x="5332651" y="635000"/>
            <a:ext cx="6195986" cy="5689600"/>
          </a:xfrm>
          <a:prstGeom prst="rect">
            <a:avLst/>
          </a:prstGeom>
          <a:ln w="19050">
            <a:solidFill>
              <a:schemeClr val="bg1"/>
            </a:solidFill>
          </a:ln>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400"/>
              </a:spcBef>
              <a:buFont typeface="Euphemia" panose="020B0503040102020104" pitchFamily="34" charset="0"/>
              <a:buNone/>
              <a:defRPr sz="2800" kern="1200" baseline="0">
                <a:solidFill>
                  <a:schemeClr val="tx2"/>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Font typeface="Euphemia" panose="020B05030401020201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Font typeface="Euphemia" panose="020B05030401020201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Font typeface="Arial" panose="020B06040202020202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9pPr>
          </a:lstStyle>
          <a:p>
            <a:r>
              <a:rPr lang="en-US" altLang="zh-CN" dirty="0"/>
              <a:t>VSM</a:t>
            </a:r>
            <a:r>
              <a:rPr lang="zh-CN" altLang="en-US" dirty="0"/>
              <a:t>向量空间模型</a:t>
            </a:r>
            <a:endParaRPr lang="en-US" altLang="zh-CN" dirty="0"/>
          </a:p>
          <a:p>
            <a:endParaRPr lang="en-US" altLang="zh-CN" dirty="0"/>
          </a:p>
          <a:p>
            <a:r>
              <a:rPr lang="en-US" altLang="zh-CN" dirty="0"/>
              <a:t>TF-IDF</a:t>
            </a:r>
          </a:p>
          <a:p>
            <a:endParaRPr lang="en-US" altLang="zh-CN" dirty="0">
              <a:sym typeface="Arial" panose="020B0604020202020204" pitchFamily="34" charset="0"/>
            </a:endParaRPr>
          </a:p>
          <a:p>
            <a:r>
              <a:rPr lang="zh-CN" altLang="en-US" dirty="0">
                <a:sym typeface="Arial" panose="020B0604020202020204" pitchFamily="34" charset="0"/>
              </a:rPr>
              <a:t>首先从</a:t>
            </a:r>
            <a:r>
              <a:rPr lang="en-US" altLang="zh-CN" dirty="0">
                <a:sym typeface="Arial" panose="020B0604020202020204" pitchFamily="34" charset="0"/>
              </a:rPr>
              <a:t>n</a:t>
            </a:r>
            <a:r>
              <a:rPr lang="zh-CN" altLang="en-US" dirty="0">
                <a:sym typeface="Arial" panose="020B0604020202020204" pitchFamily="34" charset="0"/>
              </a:rPr>
              <a:t>个 数据对象任意选择 </a:t>
            </a:r>
            <a:r>
              <a:rPr lang="en-US" altLang="zh-CN" dirty="0">
                <a:sym typeface="Arial" panose="020B0604020202020204" pitchFamily="34" charset="0"/>
              </a:rPr>
              <a:t>k </a:t>
            </a:r>
            <a:r>
              <a:rPr lang="zh-CN" altLang="en-US" dirty="0">
                <a:sym typeface="Arial" panose="020B0604020202020204" pitchFamily="34" charset="0"/>
              </a:rPr>
              <a:t>个对象作为初始聚类中心；而对于所剩下其它对象，则根据它们与这些聚类中心的相似度（距离），分别将它们分配给与其最相似的（聚类中心所代表的）聚类；然 后再计算每个所获新聚类的聚类中心（该聚类中所有对象的均值）；不断重复这一过程直到标准测度函数开始收敛为止。一般都采用均方差作为标准测度函数</a:t>
            </a:r>
            <a:r>
              <a:rPr lang="en-US" altLang="zh-CN" dirty="0">
                <a:sym typeface="Arial" panose="020B0604020202020204" pitchFamily="34" charset="0"/>
              </a:rPr>
              <a:t>. k</a:t>
            </a:r>
            <a:r>
              <a:rPr lang="zh-CN" altLang="en-US" dirty="0">
                <a:sym typeface="Arial" panose="020B0604020202020204" pitchFamily="34" charset="0"/>
              </a:rPr>
              <a:t>个聚类具有以下特点：各聚类本身尽可能的紧凑，而各聚类之间尽可能的分开。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pic>
        <p:nvPicPr>
          <p:cNvPr id="5" name="图片占位符 5"/>
          <p:cNvPicPr>
            <a:picLocks noChangeAspect="1"/>
          </p:cNvPicPr>
          <p:nvPr/>
        </p:nvPicPr>
        <p:blipFill>
          <a:blip r:embed="rId3"/>
          <a:srcRect l="6872" r="6872"/>
          <a:stretch>
            <a:fillRect/>
          </a:stretch>
        </p:blipFill>
        <p:spPr>
          <a:xfrm>
            <a:off x="4442842" y="2262912"/>
            <a:ext cx="3293422" cy="3024257"/>
          </a:xfrm>
          <a:prstGeom prst="rect">
            <a:avLst/>
          </a:prstGeom>
        </p:spPr>
      </p:pic>
      <p:pic>
        <p:nvPicPr>
          <p:cNvPr id="6" name="图片 5"/>
          <p:cNvPicPr>
            <a:picLocks noChangeAspect="1"/>
          </p:cNvPicPr>
          <p:nvPr/>
        </p:nvPicPr>
        <p:blipFill>
          <a:blip r:embed="rId4"/>
          <a:stretch>
            <a:fillRect/>
          </a:stretch>
        </p:blipFill>
        <p:spPr>
          <a:xfrm>
            <a:off x="693812" y="0"/>
            <a:ext cx="3749030" cy="2965035"/>
          </a:xfrm>
          <a:prstGeom prst="rect">
            <a:avLst/>
          </a:prstGeom>
        </p:spPr>
      </p:pic>
      <p:pic>
        <p:nvPicPr>
          <p:cNvPr id="7" name="图片 6"/>
          <p:cNvPicPr>
            <a:picLocks noChangeAspect="1"/>
          </p:cNvPicPr>
          <p:nvPr/>
        </p:nvPicPr>
        <p:blipFill>
          <a:blip r:embed="rId5"/>
          <a:stretch>
            <a:fillRect/>
          </a:stretch>
        </p:blipFill>
        <p:spPr>
          <a:xfrm>
            <a:off x="7736264" y="3986900"/>
            <a:ext cx="3572924" cy="2871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a:t>
            </a:r>
            <a:r>
              <a:rPr lang="zh-CN" altLang="en-US" dirty="0"/>
              <a:t>算法</a:t>
            </a:r>
          </a:p>
        </p:txBody>
      </p:sp>
      <p:sp>
        <p:nvSpPr>
          <p:cNvPr id="4" name="文本占位符 3"/>
          <p:cNvSpPr>
            <a:spLocks noGrp="1"/>
          </p:cNvSpPr>
          <p:nvPr>
            <p:ph type="body" sz="half" idx="2"/>
          </p:nvPr>
        </p:nvSpPr>
        <p:spPr/>
        <p:txBody>
          <a:bodyPr/>
          <a:lstStyle/>
          <a:p>
            <a:endParaRPr lang="zh-CN" altLang="en-US"/>
          </a:p>
        </p:txBody>
      </p:sp>
      <p:sp>
        <p:nvSpPr>
          <p:cNvPr id="5" name="内容占位符 3"/>
          <p:cNvSpPr txBox="1"/>
          <p:nvPr/>
        </p:nvSpPr>
        <p:spPr bwMode="auto">
          <a:xfrm>
            <a:off x="5332651" y="635000"/>
            <a:ext cx="6195986" cy="5689600"/>
          </a:xfrm>
          <a:prstGeom prst="rect">
            <a:avLst/>
          </a:prstGeom>
          <a:ln w="19050">
            <a:solidFill>
              <a:schemeClr val="bg1"/>
            </a:solidFill>
          </a:ln>
        </p:spPr>
        <p:txBody>
          <a:bodyPr vert="horz" lIns="91440" tIns="45720" rIns="91440" bIns="45720" rtlCol="0">
            <a:normAutofit/>
          </a:bodyPr>
          <a:lstStyle>
            <a:lvl1pPr marL="0" indent="0" algn="l" defTabSz="914400" rtl="0" eaLnBrk="1" latinLnBrk="0" hangingPunct="1">
              <a:lnSpc>
                <a:spcPct val="90000"/>
              </a:lnSpc>
              <a:spcBef>
                <a:spcPts val="1400"/>
              </a:spcBef>
              <a:buFont typeface="Euphemia" panose="020B0503040102020104" pitchFamily="34" charset="0"/>
              <a:buNone/>
              <a:defRPr sz="2800" kern="1200" baseline="0">
                <a:solidFill>
                  <a:schemeClr val="tx2"/>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Font typeface="Euphemia" panose="020B05030401020201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Font typeface="Euphemia" panose="020B05030401020201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Font typeface="Arial" panose="020B06040202020202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9pPr>
          </a:lstStyle>
          <a:p>
            <a:r>
              <a:rPr lang="zh-CN" altLang="en-US" dirty="0">
                <a:sym typeface="Arial" panose="020B0604020202020204" pitchFamily="34" charset="0"/>
              </a:rPr>
              <a:t>欧几里德距离的相似性，初始样本点对结果影响很大</a:t>
            </a:r>
            <a:endParaRPr lang="en-US" altLang="zh-CN" dirty="0">
              <a:sym typeface="Arial" panose="020B0604020202020204" pitchFamily="34" charset="0"/>
            </a:endParaRPr>
          </a:p>
          <a:p>
            <a:endParaRPr lang="en-US" altLang="zh-CN" dirty="0">
              <a:sym typeface="Arial" panose="020B0604020202020204" pitchFamily="34" charset="0"/>
            </a:endParaRPr>
          </a:p>
          <a:p>
            <a:r>
              <a:rPr lang="zh-CN" altLang="en-US" dirty="0">
                <a:sym typeface="Arial" panose="020B0604020202020204" pitchFamily="34" charset="0"/>
              </a:rPr>
              <a:t>先找两个相距最远的两个点，然后再</a:t>
            </a:r>
            <a:r>
              <a:rPr lang="en-US" altLang="zh-CN" dirty="0">
                <a:sym typeface="Arial" panose="020B0604020202020204" pitchFamily="34" charset="0"/>
              </a:rPr>
              <a:t>n-2</a:t>
            </a:r>
            <a:r>
              <a:rPr lang="zh-CN" altLang="en-US" dirty="0">
                <a:sym typeface="Arial" panose="020B0604020202020204" pitchFamily="34" charset="0"/>
              </a:rPr>
              <a:t>个数据点里找距离那两个点最远的一个点作为下一个聚类中心</a:t>
            </a:r>
            <a:endParaRPr lang="en-US" altLang="zh-CN" dirty="0">
              <a:sym typeface="Arial" panose="020B0604020202020204" pitchFamily="34" charset="0"/>
            </a:endParaRPr>
          </a:p>
          <a:p>
            <a:endParaRPr lang="en-US" altLang="zh-CN" dirty="0">
              <a:sym typeface="Arial" panose="020B0604020202020204" pitchFamily="34" charset="0"/>
            </a:endParaRPr>
          </a:p>
          <a:p>
            <a:r>
              <a:rPr lang="en-US" altLang="zh-CN" dirty="0">
                <a:sym typeface="Arial" panose="020B0604020202020204" pitchFamily="34" charset="0"/>
              </a:rPr>
              <a:t>KL</a:t>
            </a:r>
            <a:r>
              <a:rPr lang="zh-CN" altLang="en-US" dirty="0">
                <a:sym typeface="Arial" panose="020B0604020202020204" pitchFamily="34" charset="0"/>
              </a:rPr>
              <a:t>：交叉熵，概率分布的差异</a:t>
            </a:r>
            <a:endParaRPr lang="en-US" altLang="zh-CN" dirty="0">
              <a:sym typeface="Arial" panose="020B0604020202020204" pitchFamily="34" charset="0"/>
            </a:endParaRPr>
          </a:p>
          <a:p>
            <a:endParaRPr lang="en-US" altLang="zh-CN" dirty="0">
              <a:sym typeface="Arial" panose="020B0604020202020204" pitchFamily="34" charset="0"/>
            </a:endParaRPr>
          </a:p>
          <a:p>
            <a:r>
              <a:rPr lang="zh-CN" altLang="en-US" dirty="0">
                <a:sym typeface="Arial" panose="020B0604020202020204" pitchFamily="34" charset="0"/>
              </a:rPr>
              <a:t>收敛性度量函数终止聚类</a:t>
            </a:r>
            <a:endParaRPr lang="en-US" altLang="zh-CN" dirty="0">
              <a:sym typeface="Arial" panose="020B0604020202020204" pitchFamily="34" charset="0"/>
            </a:endParaRPr>
          </a:p>
          <a:p>
            <a:endParaRPr lang="en-US" altLang="zh-CN" dirty="0">
              <a:sym typeface="Arial" panose="020B0604020202020204" pitchFamily="34" charset="0"/>
            </a:endParaRPr>
          </a:p>
          <a:p>
            <a:endParaRPr lang="en-US" altLang="zh-CN" dirty="0">
              <a:sym typeface="Arial" panose="020B0604020202020204" pitchFamily="34" charset="0"/>
            </a:endParaRPr>
          </a:p>
          <a:p>
            <a:endParaRPr lang="en-US" altLang="zh-CN" dirty="0">
              <a:sym typeface="Arial" panose="020B0604020202020204" pitchFamily="34" charset="0"/>
            </a:endParaRPr>
          </a:p>
          <a:p>
            <a:endParaRPr lang="en-US" altLang="zh-CN" dirty="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基于划分算法的特点</a:t>
            </a:r>
          </a:p>
        </p:txBody>
      </p:sp>
      <p:sp>
        <p:nvSpPr>
          <p:cNvPr id="4" name="文本占位符 3"/>
          <p:cNvSpPr>
            <a:spLocks noGrp="1"/>
          </p:cNvSpPr>
          <p:nvPr>
            <p:ph type="body" sz="half" idx="2"/>
          </p:nvPr>
        </p:nvSpPr>
        <p:spPr>
          <a:xfrm>
            <a:off x="1074240" y="1844824"/>
            <a:ext cx="3293422" cy="4343400"/>
          </a:xfrm>
        </p:spPr>
        <p:txBody>
          <a:bodyPr/>
          <a:lstStyle/>
          <a:p>
            <a:endParaRPr lang="zh-CN" altLang="en-US" dirty="0"/>
          </a:p>
        </p:txBody>
      </p:sp>
      <p:sp>
        <p:nvSpPr>
          <p:cNvPr id="5" name="内容占位符 3"/>
          <p:cNvSpPr txBox="1"/>
          <p:nvPr/>
        </p:nvSpPr>
        <p:spPr bwMode="auto">
          <a:xfrm>
            <a:off x="5332651" y="635000"/>
            <a:ext cx="6195986" cy="5689600"/>
          </a:xfrm>
          <a:prstGeom prst="rect">
            <a:avLst/>
          </a:prstGeom>
          <a:ln w="19050">
            <a:solidFill>
              <a:schemeClr val="bg1"/>
            </a:solidFill>
          </a:ln>
        </p:spPr>
        <p:txBody>
          <a:bodyPr vert="horz" lIns="91440" tIns="45720" rIns="91440" bIns="45720" rtlCol="0">
            <a:normAutofit/>
          </a:bodyPr>
          <a:lstStyle>
            <a:lvl1pPr marL="0" indent="0" algn="l" defTabSz="914400" rtl="0" eaLnBrk="1" latinLnBrk="0" hangingPunct="1">
              <a:lnSpc>
                <a:spcPct val="90000"/>
              </a:lnSpc>
              <a:spcBef>
                <a:spcPts val="1400"/>
              </a:spcBef>
              <a:buFont typeface="Euphemia" panose="020B0503040102020104" pitchFamily="34" charset="0"/>
              <a:buNone/>
              <a:defRPr sz="2800" kern="1200" baseline="0">
                <a:solidFill>
                  <a:schemeClr val="tx2"/>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600"/>
              </a:spcBef>
              <a:buFont typeface="Euphemia" panose="020B05030401020201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600"/>
              </a:spcBef>
              <a:buFont typeface="Euphemia" panose="020B05030401020201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600"/>
              </a:spcBef>
              <a:buFont typeface="Arial" panose="020B06040202020202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Euphemia" panose="020B05030401020201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Euphemia" panose="020B0503040102020104" pitchFamily="34" charset="0"/>
              <a:buNone/>
              <a:defRPr sz="2000" kern="1200" baseline="0">
                <a:solidFill>
                  <a:schemeClr val="tx1"/>
                </a:solidFill>
                <a:latin typeface="+mn-lt"/>
                <a:ea typeface="+mn-ea"/>
                <a:cs typeface="+mn-cs"/>
              </a:defRPr>
            </a:lvl9pPr>
          </a:lstStyle>
          <a:p>
            <a:r>
              <a:rPr lang="zh-CN" altLang="en-US" dirty="0"/>
              <a:t>线性复杂度，聚类的效率高</a:t>
            </a:r>
            <a:endParaRPr lang="en-US" altLang="zh-CN" dirty="0"/>
          </a:p>
          <a:p>
            <a:endParaRPr lang="en-US" altLang="zh-CN" dirty="0"/>
          </a:p>
          <a:p>
            <a:endParaRPr lang="en-US" altLang="zh-CN" dirty="0"/>
          </a:p>
          <a:p>
            <a:r>
              <a:rPr lang="zh-CN" altLang="en-US" dirty="0"/>
              <a:t>在中小规模的数据库中发现球状簇很适用</a:t>
            </a:r>
            <a:endParaRPr lang="en-US" altLang="zh-CN" dirty="0"/>
          </a:p>
          <a:p>
            <a:endParaRPr lang="en-US" altLang="zh-CN" dirty="0"/>
          </a:p>
          <a:p>
            <a:endParaRPr lang="en-US" altLang="zh-CN" dirty="0"/>
          </a:p>
          <a:p>
            <a:r>
              <a:rPr lang="zh-CN" altLang="en-US" dirty="0"/>
              <a:t>并不适用于非凸面形状的簇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基于密度</a:t>
            </a:r>
          </a:p>
        </p:txBody>
      </p:sp>
      <p:sp>
        <p:nvSpPr>
          <p:cNvPr id="4" name="内容占位符 3"/>
          <p:cNvSpPr>
            <a:spLocks noGrp="1"/>
          </p:cNvSpPr>
          <p:nvPr>
            <p:ph idx="1"/>
          </p:nvPr>
        </p:nvSpPr>
        <p:spPr/>
        <p:txBody>
          <a:bodyPr rtlCol="0">
            <a:normAutofit/>
          </a:bodyPr>
          <a:lstStyle/>
          <a:p>
            <a:r>
              <a:rPr lang="zh-CN" altLang="en-US" dirty="0">
                <a:latin typeface="微软雅黑" panose="020B0503020204020204" pitchFamily="34" charset="-122"/>
                <a:ea typeface="微软雅黑" panose="020B0503020204020204" pitchFamily="34" charset="-122"/>
                <a:sym typeface="Arial" panose="020B0604020202020204" pitchFamily="34" charset="0"/>
              </a:rPr>
              <a:t>具有噪声的基于密度的聚类方法</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r>
              <a:rPr lang="zh-CN" altLang="en-US" dirty="0"/>
              <a:t>只要邻近区域的密度（对象或数据点的数目）超过某个阈值，就继续聚类</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endParaRPr lang="en-US" altLang="zh-CN" dirty="0">
              <a:sym typeface="Arial" panose="020B0604020202020204" pitchFamily="34" charset="0"/>
            </a:endParaRPr>
          </a:p>
          <a:p>
            <a:pPr marL="0" indent="0">
              <a:buNone/>
            </a:pPr>
            <a:r>
              <a:rPr lang="en-US" altLang="zh-CN" dirty="0">
                <a:latin typeface="微软雅黑" panose="020B0503020204020204" pitchFamily="34" charset="-122"/>
                <a:ea typeface="微软雅黑" panose="020B0503020204020204" pitchFamily="34" charset="-122"/>
                <a:sym typeface="Arial" panose="020B0604020202020204" pitchFamily="34" charset="0"/>
              </a:rPr>
              <a:t>         </a:t>
            </a:r>
            <a:r>
              <a:rPr lang="el-GR" altLang="zh-CN" dirty="0">
                <a:sym typeface="Arial" panose="020B0604020202020204" pitchFamily="34" charset="0"/>
              </a:rPr>
              <a:t>(ϵ, </a:t>
            </a:r>
            <a:r>
              <a:rPr lang="en-US" altLang="zh-CN" dirty="0" err="1">
                <a:sym typeface="Arial" panose="020B0604020202020204" pitchFamily="34" charset="0"/>
              </a:rPr>
              <a:t>MinPts</a:t>
            </a:r>
            <a:r>
              <a:rPr lang="en-US" altLang="zh-CN" dirty="0">
                <a:sym typeface="Arial" panose="020B0604020202020204" pitchFamily="34" charset="0"/>
              </a:rPr>
              <a:t>)</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marL="0" indent="0">
              <a:buNone/>
            </a:pPr>
            <a:r>
              <a:rPr lang="en-US" altLang="zh-CN" dirty="0">
                <a:sym typeface="Arial" panose="020B0604020202020204" pitchFamily="34" charset="0"/>
              </a:rPr>
              <a:t>         </a:t>
            </a:r>
            <a:r>
              <a:rPr lang="el-GR" altLang="zh-CN" dirty="0">
                <a:sym typeface="Arial" panose="020B0604020202020204" pitchFamily="34" charset="0"/>
              </a:rPr>
              <a:t>ϵ-</a:t>
            </a:r>
            <a:r>
              <a:rPr lang="zh-CN" altLang="en-US" dirty="0">
                <a:sym typeface="Arial" panose="020B0604020202020204" pitchFamily="34" charset="0"/>
              </a:rPr>
              <a:t>邻域</a:t>
            </a:r>
            <a:endParaRPr lang="en-US" altLang="zh-CN" dirty="0">
              <a:sym typeface="Arial" panose="020B0604020202020204" pitchFamily="34" charset="0"/>
            </a:endParaRPr>
          </a:p>
          <a:p>
            <a:pPr marL="0" indent="0">
              <a:buNone/>
            </a:pPr>
            <a:r>
              <a:rPr lang="zh-CN" altLang="en-US" dirty="0">
                <a:sym typeface="Arial" panose="020B0604020202020204" pitchFamily="34" charset="0"/>
              </a:rPr>
              <a:t>         核心对象</a:t>
            </a:r>
            <a:endParaRPr lang="en-US" altLang="zh-CN" dirty="0">
              <a:sym typeface="Arial" panose="020B0604020202020204" pitchFamily="34" charset="0"/>
            </a:endParaRPr>
          </a:p>
          <a:p>
            <a:pPr marL="0" indent="0">
              <a:buNone/>
            </a:pPr>
            <a:r>
              <a:rPr lang="en-US" altLang="zh-CN" dirty="0">
                <a:latin typeface="微软雅黑" panose="020B0503020204020204" pitchFamily="34" charset="-122"/>
                <a:ea typeface="微软雅黑" panose="020B0503020204020204" pitchFamily="34" charset="-122"/>
                <a:sym typeface="Arial" panose="020B0604020202020204" pitchFamily="34" charset="0"/>
              </a:rPr>
              <a:t>         </a:t>
            </a:r>
            <a:r>
              <a:rPr lang="zh-CN" altLang="en-US" dirty="0">
                <a:latin typeface="微软雅黑" panose="020B0503020204020204" pitchFamily="34" charset="-122"/>
                <a:ea typeface="微软雅黑" panose="020B0503020204020204" pitchFamily="34" charset="-122"/>
                <a:sym typeface="Arial" panose="020B0604020202020204" pitchFamily="34" charset="0"/>
              </a:rPr>
              <a:t>密度直达</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marL="0" indent="0">
              <a:buNone/>
            </a:pPr>
            <a:r>
              <a:rPr lang="en-US" altLang="zh-CN" dirty="0">
                <a:sym typeface="Arial" panose="020B0604020202020204" pitchFamily="34" charset="0"/>
              </a:rPr>
              <a:t>         </a:t>
            </a:r>
            <a:r>
              <a:rPr lang="zh-CN" altLang="en-US" dirty="0">
                <a:sym typeface="Arial" panose="020B0604020202020204" pitchFamily="34" charset="0"/>
              </a:rPr>
              <a:t>密度可达</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占位符 6"/>
          <p:cNvSpPr>
            <a:spLocks noGrp="1"/>
          </p:cNvSpPr>
          <p:nvPr>
            <p:ph type="body" sz="half" idx="2"/>
          </p:nvPr>
        </p:nvSpPr>
        <p:spPr/>
        <p:txBody>
          <a:bodyPr rtlCol="0"/>
          <a:lstStyle/>
          <a:p>
            <a:r>
              <a:rPr lang="en-US" altLang="zh-CN" b="1" dirty="0"/>
              <a:t>DBSCAN</a:t>
            </a:r>
            <a:r>
              <a:rPr lang="zh-CN" altLang="en-US" b="1" dirty="0"/>
              <a:t>算法</a:t>
            </a:r>
            <a:endParaRPr lang="en-US" altLang="zh-CN" b="1" dirty="0"/>
          </a:p>
          <a:p>
            <a:pPr rtl="0"/>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3"/>
          <a:stretch>
            <a:fillRect/>
          </a:stretch>
        </p:blipFill>
        <p:spPr>
          <a:xfrm>
            <a:off x="1197868" y="3068960"/>
            <a:ext cx="4740418" cy="2918743"/>
          </a:xfrm>
          <a:prstGeom prst="rect">
            <a:avLst/>
          </a:prstGeom>
        </p:spPr>
      </p:pic>
      <p:sp>
        <p:nvSpPr>
          <p:cNvPr id="10" name="Rectangle 3"/>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Verdana" panose="020B0604030504040204" pitchFamily="34" charset="0"/>
                <a:ea typeface="MathJax_Math-italic"/>
              </a:rPr>
              <a:t>ϵ</a:t>
            </a:r>
            <a:r>
              <a:rPr kumimoji="0" lang="zh-CN" altLang="zh-CN" sz="900" b="0" i="0" u="none" strike="noStrike" cap="none" normalizeH="0" baseline="0">
                <a:ln>
                  <a:noFill/>
                </a:ln>
                <a:solidFill>
                  <a:srgbClr val="000000"/>
                </a:solidFill>
                <a:effectLst/>
                <a:latin typeface="Verdana" panose="020B0604030504040204" pitchFamily="34" charset="0"/>
              </a:rPr>
              <a:t>ϵ-邻域</a:t>
            </a:r>
            <a:r>
              <a:rPr kumimoji="0" lang="zh-CN" altLang="zh-CN" sz="7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DBSCAN</a:t>
            </a:r>
            <a:r>
              <a:rPr lang="zh-CN" altLang="en-US" dirty="0"/>
              <a:t>算法特点</a:t>
            </a:r>
          </a:p>
        </p:txBody>
      </p:sp>
      <p:sp>
        <p:nvSpPr>
          <p:cNvPr id="3" name="内容占位符 2"/>
          <p:cNvSpPr>
            <a:spLocks noGrp="1"/>
          </p:cNvSpPr>
          <p:nvPr>
            <p:ph idx="1"/>
          </p:nvPr>
        </p:nvSpPr>
        <p:spPr>
          <a:xfrm>
            <a:off x="5180250" y="482600"/>
            <a:ext cx="6458777" cy="5689600"/>
          </a:xfrm>
        </p:spPr>
        <p:txBody>
          <a:bodyPr>
            <a:normAutofit fontScale="62500" lnSpcReduction="20000"/>
          </a:bodyPr>
          <a:lstStyle/>
          <a:p>
            <a:pPr marL="0" indent="0">
              <a:buNone/>
            </a:pPr>
            <a:r>
              <a:rPr lang="zh-CN" altLang="en-US" dirty="0"/>
              <a:t>优点：</a:t>
            </a:r>
          </a:p>
          <a:p>
            <a:r>
              <a:rPr lang="zh-CN" altLang="en-US" dirty="0"/>
              <a:t>可以对任意形状的稠密数据集进行聚类</a:t>
            </a:r>
          </a:p>
          <a:p>
            <a:r>
              <a:rPr lang="zh-CN" altLang="en-US" dirty="0"/>
              <a:t>可以在聚类的同时发现异常点，对数据集中的异常点不敏感</a:t>
            </a:r>
          </a:p>
          <a:p>
            <a:r>
              <a:rPr lang="zh-CN" altLang="en-US" dirty="0"/>
              <a:t>聚类结果没有偏倚</a:t>
            </a:r>
          </a:p>
          <a:p>
            <a:pPr marL="0" indent="0">
              <a:buNone/>
            </a:pPr>
            <a:endParaRPr lang="en-US" altLang="zh-CN" dirty="0"/>
          </a:p>
          <a:p>
            <a:pPr marL="0" indent="0">
              <a:buNone/>
            </a:pPr>
            <a:r>
              <a:rPr lang="zh-CN" altLang="en-US" dirty="0"/>
              <a:t>缺点：</a:t>
            </a:r>
          </a:p>
          <a:p>
            <a:r>
              <a:rPr lang="zh-CN" altLang="en-US" dirty="0"/>
              <a:t>如果样本集的密度不均匀、聚类间距差相差很大时，聚类</a:t>
            </a:r>
            <a:endParaRPr lang="en-US" altLang="zh-CN" dirty="0"/>
          </a:p>
          <a:p>
            <a:pPr marL="0" indent="0">
              <a:buNone/>
            </a:pPr>
            <a:r>
              <a:rPr lang="zh-CN" altLang="en-US" dirty="0"/>
              <a:t>质量较差，这时用</a:t>
            </a:r>
            <a:r>
              <a:rPr lang="en-US" altLang="zh-CN" dirty="0"/>
              <a:t>DBSCAN</a:t>
            </a:r>
            <a:r>
              <a:rPr lang="zh-CN" altLang="en-US" dirty="0"/>
              <a:t>聚类一般不适合</a:t>
            </a:r>
          </a:p>
          <a:p>
            <a:r>
              <a:rPr lang="zh-CN" altLang="en-US" dirty="0"/>
              <a:t>如果样本集较大时，聚类收敛时间较长，此时可以</a:t>
            </a:r>
            <a:endParaRPr lang="en-US" altLang="zh-CN" dirty="0"/>
          </a:p>
          <a:p>
            <a:pPr marL="0" indent="0">
              <a:buNone/>
            </a:pPr>
            <a:r>
              <a:rPr lang="zh-CN" altLang="en-US" dirty="0"/>
              <a:t>对搜索最近邻时建立的</a:t>
            </a:r>
            <a:r>
              <a:rPr lang="en-US" altLang="zh-CN" dirty="0"/>
              <a:t>KD</a:t>
            </a:r>
            <a:r>
              <a:rPr lang="zh-CN" altLang="en-US" dirty="0"/>
              <a:t>树或者球树进行规模限制来</a:t>
            </a:r>
            <a:endParaRPr lang="en-US" altLang="zh-CN" dirty="0"/>
          </a:p>
          <a:p>
            <a:pPr marL="0" indent="0">
              <a:buNone/>
            </a:pPr>
            <a:r>
              <a:rPr lang="zh-CN" altLang="en-US" dirty="0"/>
              <a:t>改进</a:t>
            </a:r>
          </a:p>
          <a:p>
            <a:r>
              <a:rPr lang="zh-CN" altLang="en-US" dirty="0"/>
              <a:t>调参稍复杂，主要需要对距离阈值</a:t>
            </a:r>
            <a:r>
              <a:rPr lang="en-US" altLang="zh-CN" dirty="0"/>
              <a:t>ϵ</a:t>
            </a:r>
            <a:r>
              <a:rPr lang="zh-CN" altLang="en-US" dirty="0"/>
              <a:t>，邻域样本数阈值</a:t>
            </a:r>
            <a:endParaRPr lang="en-US" altLang="zh-CN" dirty="0"/>
          </a:p>
          <a:p>
            <a:pPr marL="0" indent="0">
              <a:buNone/>
            </a:pPr>
            <a:r>
              <a:rPr lang="en-US" altLang="zh-CN" dirty="0" err="1"/>
              <a:t>MinPts</a:t>
            </a:r>
            <a:r>
              <a:rPr lang="zh-CN" altLang="en-US" dirty="0"/>
              <a:t>联合调参，不同的参数组合对最后的聚类效果</a:t>
            </a:r>
            <a:endParaRPr lang="en-US" altLang="zh-CN" dirty="0"/>
          </a:p>
          <a:p>
            <a:pPr marL="0" indent="0">
              <a:buNone/>
            </a:pPr>
            <a:r>
              <a:rPr lang="zh-CN" altLang="en-US" dirty="0"/>
              <a:t>有较大影响</a:t>
            </a:r>
          </a:p>
        </p:txBody>
      </p:sp>
      <p:sp>
        <p:nvSpPr>
          <p:cNvPr id="4" name="文本占位符 3"/>
          <p:cNvSpPr>
            <a:spLocks noGrp="1"/>
          </p:cNvSpPr>
          <p:nvPr>
            <p:ph type="body" sz="half" idx="2"/>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基于模型</a:t>
            </a:r>
          </a:p>
        </p:txBody>
      </p:sp>
      <p:sp>
        <p:nvSpPr>
          <p:cNvPr id="3" name="内容占位符 2"/>
          <p:cNvSpPr>
            <a:spLocks noGrp="1"/>
          </p:cNvSpPr>
          <p:nvPr>
            <p:ph idx="1"/>
          </p:nvPr>
        </p:nvSpPr>
        <p:spPr/>
        <p:txBody>
          <a:bodyPr/>
          <a:lstStyle/>
          <a:p>
            <a:r>
              <a:rPr lang="zh-CN" altLang="en-US" dirty="0"/>
              <a:t>统计学方法</a:t>
            </a:r>
            <a:endParaRPr lang="en-US" altLang="zh-CN" dirty="0"/>
          </a:p>
          <a:p>
            <a:pPr marL="0" indent="0">
              <a:buNone/>
            </a:pPr>
            <a:r>
              <a:rPr lang="zh-CN" altLang="en-US" dirty="0"/>
              <a:t>概念聚类，基于概率</a:t>
            </a:r>
            <a:endParaRPr lang="en-US" altLang="zh-CN" dirty="0"/>
          </a:p>
          <a:p>
            <a:pPr marL="0" indent="0">
              <a:buNone/>
            </a:pPr>
            <a:endParaRPr lang="en-US" altLang="zh-CN" dirty="0"/>
          </a:p>
          <a:p>
            <a:endParaRPr lang="en-US" altLang="zh-CN" dirty="0"/>
          </a:p>
          <a:p>
            <a:endParaRPr lang="en-US" altLang="zh-CN" dirty="0"/>
          </a:p>
          <a:p>
            <a:r>
              <a:rPr lang="zh-CN" altLang="en-US" dirty="0"/>
              <a:t>神经网络方法</a:t>
            </a:r>
            <a:endParaRPr lang="en-US" altLang="zh-CN" dirty="0"/>
          </a:p>
          <a:p>
            <a:pPr marL="0" indent="0">
              <a:buNone/>
            </a:pPr>
            <a:r>
              <a:rPr lang="zh-CN" altLang="en-US" dirty="0"/>
              <a:t>每个簇描述成一个标本</a:t>
            </a:r>
            <a:endParaRPr lang="en-US" altLang="zh-CN" dirty="0"/>
          </a:p>
          <a:p>
            <a:pPr marL="0" indent="0">
              <a:buNone/>
            </a:pPr>
            <a:r>
              <a:rPr lang="zh-CN" altLang="en-US" dirty="0"/>
              <a:t>可以通过聚类的标本来预测分派到该聚类的一个对象的属性</a:t>
            </a:r>
          </a:p>
        </p:txBody>
      </p:sp>
      <p:sp>
        <p:nvSpPr>
          <p:cNvPr id="4" name="文本占位符 3"/>
          <p:cNvSpPr>
            <a:spLocks noGrp="1"/>
          </p:cNvSpPr>
          <p:nvPr>
            <p:ph type="body" sz="half" idx="2"/>
          </p:nvPr>
        </p:nvSpPr>
        <p:spPr/>
        <p:txBody>
          <a:bodyPr/>
          <a:lstStyle/>
          <a:p>
            <a:r>
              <a:rPr lang="zh-CN" altLang="en-US" dirty="0"/>
              <a:t>给每一个聚类假定一个模型，然后去寻找能够很好的满足这个模型的数据集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852051" y="17329"/>
            <a:ext cx="10081120" cy="1999615"/>
          </a:xfrm>
          <a:prstGeom prst="rect">
            <a:avLst/>
          </a:prstGeom>
          <a:noFill/>
        </p:spPr>
        <p:txBody>
          <a:bodyPr wrap="square" rtlCol="0">
            <a:spAutoFit/>
          </a:bodyPr>
          <a:lstStyle/>
          <a:p>
            <a:endParaRPr lang="en-US" altLang="zh-CN" dirty="0"/>
          </a:p>
          <a:p>
            <a:endParaRPr lang="en-US" altLang="zh-CN" dirty="0"/>
          </a:p>
          <a:p>
            <a:r>
              <a:rPr lang="zh-CN" altLang="en-US" sz="4400" b="1" dirty="0">
                <a:sym typeface="+mn-ea"/>
              </a:rPr>
              <a:t>分词处理</a:t>
            </a:r>
            <a:endParaRPr lang="zh-CN" altLang="en-US" sz="4400" b="1" dirty="0"/>
          </a:p>
          <a:p>
            <a:endParaRPr lang="zh-CN" altLang="en-US" sz="4400" dirty="0">
              <a:ea typeface="宋体" panose="02010600030101010101" pitchFamily="2" charset="-122"/>
            </a:endParaRPr>
          </a:p>
        </p:txBody>
      </p:sp>
      <p:sp>
        <p:nvSpPr>
          <p:cNvPr id="4" name="文本框 3"/>
          <p:cNvSpPr txBox="1"/>
          <p:nvPr/>
        </p:nvSpPr>
        <p:spPr>
          <a:xfrm>
            <a:off x="1572895" y="1881505"/>
            <a:ext cx="8150860" cy="1537970"/>
          </a:xfrm>
          <a:prstGeom prst="rect">
            <a:avLst/>
          </a:prstGeom>
          <a:noFill/>
        </p:spPr>
        <p:txBody>
          <a:bodyPr wrap="square" rtlCol="0">
            <a:spAutoFit/>
          </a:bodyPr>
          <a:lstStyle/>
          <a:p>
            <a:r>
              <a:rPr lang="en-US" altLang="zh-CN" sz="2000" b="1" dirty="0">
                <a:solidFill>
                  <a:schemeClr val="tx1"/>
                </a:solidFill>
                <a:sym typeface="+mn-ea"/>
              </a:rPr>
              <a:t>1.</a:t>
            </a:r>
            <a:r>
              <a:rPr lang="zh-CN" altLang="en-US" sz="2000" b="1" dirty="0">
                <a:solidFill>
                  <a:schemeClr val="tx1"/>
                </a:solidFill>
                <a:sym typeface="+mn-ea"/>
              </a:rPr>
              <a:t>英文文档：</a:t>
            </a:r>
            <a:endParaRPr lang="zh-CN" altLang="en-US" dirty="0">
              <a:solidFill>
                <a:schemeClr val="tx1"/>
              </a:solidFill>
              <a:sym typeface="+mn-ea"/>
            </a:endParaRPr>
          </a:p>
          <a:p>
            <a:r>
              <a:rPr lang="zh-CN" altLang="en-US" dirty="0">
                <a:solidFill>
                  <a:schemeClr val="tx1"/>
                </a:solidFill>
                <a:sym typeface="+mn-ea"/>
              </a:rPr>
              <a:t>词与词之间通过特定的间隔标记符实现（空格和标点符号），便历文档便能实现获得单词列表。</a:t>
            </a:r>
          </a:p>
          <a:p>
            <a:r>
              <a:rPr lang="en-US" altLang="zh-CN" sz="2000" b="1" dirty="0">
                <a:solidFill>
                  <a:schemeClr val="tx1"/>
                </a:solidFill>
                <a:sym typeface="+mn-ea"/>
              </a:rPr>
              <a:t>2.</a:t>
            </a:r>
            <a:r>
              <a:rPr lang="zh-CN" altLang="en-US" sz="2000" b="1" dirty="0">
                <a:solidFill>
                  <a:schemeClr val="tx1"/>
                </a:solidFill>
                <a:sym typeface="+mn-ea"/>
              </a:rPr>
              <a:t>中文文档：</a:t>
            </a:r>
            <a:endParaRPr lang="zh-CN" altLang="en-US" dirty="0">
              <a:solidFill>
                <a:schemeClr val="tx1"/>
              </a:solidFill>
              <a:sym typeface="+mn-ea"/>
            </a:endParaRPr>
          </a:p>
          <a:p>
            <a:r>
              <a:rPr lang="zh-CN" altLang="en-US" dirty="0">
                <a:solidFill>
                  <a:schemeClr val="tx1"/>
                </a:solidFill>
                <a:sym typeface="+mn-ea"/>
              </a:rPr>
              <a:t>分词处理是一个很重要的研究方向，需要用一定的算法实现。</a:t>
            </a:r>
          </a:p>
        </p:txBody>
      </p:sp>
      <p:sp>
        <p:nvSpPr>
          <p:cNvPr id="5" name="文本框 4"/>
          <p:cNvSpPr txBox="1"/>
          <p:nvPr/>
        </p:nvSpPr>
        <p:spPr>
          <a:xfrm>
            <a:off x="1572895" y="3357880"/>
            <a:ext cx="7710805" cy="2030095"/>
          </a:xfrm>
          <a:prstGeom prst="rect">
            <a:avLst/>
          </a:prstGeom>
          <a:noFill/>
        </p:spPr>
        <p:txBody>
          <a:bodyPr wrap="square" rtlCol="0">
            <a:spAutoFit/>
          </a:bodyPr>
          <a:lstStyle/>
          <a:p>
            <a:r>
              <a:rPr lang="zh-CN" altLang="en-US"/>
              <a:t>常用分词方法：</a:t>
            </a:r>
            <a:endParaRPr lang="en-US" altLang="zh-CN"/>
          </a:p>
          <a:p>
            <a:r>
              <a:rPr lang="en-US" altLang="zh-CN"/>
              <a:t>1.</a:t>
            </a:r>
            <a:r>
              <a:rPr lang="zh-CN" altLang="en-US"/>
              <a:t>字符匹配法：按照一定的策略将待分析的汉字串与一个“充分大的”机器词典中的词条进行匹配。</a:t>
            </a:r>
          </a:p>
          <a:p>
            <a:r>
              <a:rPr lang="en-US" altLang="zh-CN">
                <a:sym typeface="+mn-ea"/>
              </a:rPr>
              <a:t>2.</a:t>
            </a:r>
            <a:r>
              <a:rPr lang="zh-CN" altLang="en-US">
                <a:sym typeface="+mn-ea"/>
              </a:rPr>
              <a:t>统计法：在上下文中，相邻的字同时出现的次数越多，就越有可能构成一个词。因此字与字相邻共现的频率或概率能够较好的反映成词的可信度。</a:t>
            </a:r>
            <a:endParaRPr lang="zh-CN" altLang="en-US"/>
          </a:p>
          <a:p>
            <a:r>
              <a:rPr lang="en-US" altLang="zh-CN"/>
              <a:t>3.</a:t>
            </a:r>
            <a:r>
              <a:rPr lang="zh-CN" altLang="en-US"/>
              <a:t>理解法：通过让计算机模拟人对句子的理解，达到识别词的效果。</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500"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sOM</a:t>
            </a:r>
            <a:r>
              <a:rPr lang="zh-CN" altLang="en-US" dirty="0"/>
              <a:t>法</a:t>
            </a:r>
          </a:p>
        </p:txBody>
      </p:sp>
      <p:sp>
        <p:nvSpPr>
          <p:cNvPr id="3" name="内容占位符 2"/>
          <p:cNvSpPr>
            <a:spLocks noGrp="1"/>
          </p:cNvSpPr>
          <p:nvPr>
            <p:ph idx="1"/>
          </p:nvPr>
        </p:nvSpPr>
        <p:spPr/>
        <p:txBody>
          <a:bodyPr/>
          <a:lstStyle/>
          <a:p>
            <a:r>
              <a:rPr lang="en-US" altLang="zh-CN" dirty="0"/>
              <a:t>SOM</a:t>
            </a:r>
            <a:r>
              <a:rPr lang="zh-CN" altLang="en-US" dirty="0"/>
              <a:t>为层次型结构。典型结构是：输入层加竞争层</a:t>
            </a:r>
            <a:endParaRPr lang="en-US" altLang="zh-CN" dirty="0"/>
          </a:p>
          <a:p>
            <a:endParaRPr lang="en-US" altLang="zh-CN" dirty="0"/>
          </a:p>
          <a:p>
            <a:endParaRPr lang="en-US" altLang="zh-CN" dirty="0"/>
          </a:p>
          <a:p>
            <a:r>
              <a:rPr lang="zh-CN" altLang="en-US" dirty="0"/>
              <a:t>输入层：接收外界信息，将输入模式向竞争层传递，起“观察”作用</a:t>
            </a:r>
          </a:p>
          <a:p>
            <a:endParaRPr lang="en-US" altLang="zh-CN" dirty="0"/>
          </a:p>
          <a:p>
            <a:endParaRPr lang="en-US" altLang="zh-CN" dirty="0"/>
          </a:p>
          <a:p>
            <a:r>
              <a:rPr lang="zh-CN" altLang="en-US" dirty="0"/>
              <a:t>竞争层：负责对输入模式进行“分析比较”，寻找规律并归类。</a:t>
            </a:r>
          </a:p>
          <a:p>
            <a:endParaRPr lang="zh-CN" altLang="en-US" dirty="0"/>
          </a:p>
        </p:txBody>
      </p:sp>
      <p:sp>
        <p:nvSpPr>
          <p:cNvPr id="4" name="文本占位符 3"/>
          <p:cNvSpPr>
            <a:spLocks noGrp="1"/>
          </p:cNvSpPr>
          <p:nvPr>
            <p:ph type="body" sz="half" idx="2"/>
          </p:nvPr>
        </p:nvSpPr>
        <p:spPr/>
        <p:txBody>
          <a:bodyPr/>
          <a:lstStyle/>
          <a:p>
            <a:r>
              <a:rPr lang="zh-CN" altLang="en-US" dirty="0"/>
              <a:t>神经网络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SOM</a:t>
            </a:r>
            <a:r>
              <a:rPr lang="zh-CN" altLang="en-US" dirty="0"/>
              <a:t>法步骤</a:t>
            </a:r>
          </a:p>
        </p:txBody>
      </p:sp>
      <p:sp>
        <p:nvSpPr>
          <p:cNvPr id="3" name="内容占位符 2"/>
          <p:cNvSpPr>
            <a:spLocks noGrp="1"/>
          </p:cNvSpPr>
          <p:nvPr>
            <p:ph idx="1"/>
          </p:nvPr>
        </p:nvSpPr>
        <p:spPr>
          <a:xfrm>
            <a:off x="4940987" y="82549"/>
            <a:ext cx="6195986" cy="7018857"/>
          </a:xfrm>
        </p:spPr>
        <p:txBody>
          <a:bodyPr>
            <a:normAutofit fontScale="62500" lnSpcReduction="20000"/>
          </a:bodyPr>
          <a:lstStyle/>
          <a:p>
            <a:endParaRPr lang="en-US" altLang="zh-CN" dirty="0"/>
          </a:p>
          <a:p>
            <a:r>
              <a:rPr lang="zh-CN" altLang="en-US" dirty="0"/>
              <a:t>向量归一化</a:t>
            </a:r>
            <a:endParaRPr lang="en-US" altLang="zh-CN" dirty="0"/>
          </a:p>
          <a:p>
            <a:pPr marL="0" indent="0">
              <a:buNone/>
            </a:pPr>
            <a:r>
              <a:rPr lang="zh-CN" altLang="en-US" sz="2200" dirty="0"/>
              <a:t>对自组织网络中的当前输入模式向量</a:t>
            </a:r>
            <a:r>
              <a:rPr lang="en-US" altLang="zh-CN" sz="2200" dirty="0"/>
              <a:t>X</a:t>
            </a:r>
            <a:r>
              <a:rPr lang="zh-CN" altLang="en-US" sz="2200" dirty="0"/>
              <a:t>、竞争层中各神经元对应的内星权向量，全部进行归一化处理</a:t>
            </a:r>
            <a:r>
              <a:rPr lang="en-US" altLang="zh-CN" sz="2200" dirty="0"/>
              <a:t>,</a:t>
            </a:r>
            <a:r>
              <a:rPr lang="zh-CN" altLang="en-US" sz="2200" dirty="0"/>
              <a:t>得到和</a:t>
            </a:r>
            <a:endParaRPr lang="en-US" altLang="zh-CN" dirty="0"/>
          </a:p>
          <a:p>
            <a:r>
              <a:rPr lang="zh-CN" altLang="en-US" dirty="0"/>
              <a:t>寻找获胜神经元</a:t>
            </a:r>
            <a:endParaRPr lang="en-US" altLang="zh-CN" dirty="0"/>
          </a:p>
          <a:p>
            <a:endParaRPr lang="en-US" altLang="zh-CN" dirty="0"/>
          </a:p>
          <a:p>
            <a:pPr marL="0" indent="0">
              <a:buNone/>
            </a:pPr>
            <a:endParaRPr lang="en-US" altLang="zh-CN" dirty="0"/>
          </a:p>
          <a:p>
            <a:endParaRPr lang="en-US" altLang="zh-CN" dirty="0"/>
          </a:p>
          <a:p>
            <a:endParaRPr lang="en-US" altLang="zh-CN" dirty="0"/>
          </a:p>
          <a:p>
            <a:r>
              <a:rPr lang="zh-CN" altLang="en-US" dirty="0"/>
              <a:t>网络输出与权调整</a:t>
            </a:r>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重新归一化处理</a:t>
            </a:r>
          </a:p>
        </p:txBody>
      </p:sp>
      <p:sp>
        <p:nvSpPr>
          <p:cNvPr id="4" name="文本占位符 3"/>
          <p:cNvSpPr>
            <a:spLocks noGrp="1"/>
          </p:cNvSpPr>
          <p:nvPr>
            <p:ph type="body" sz="half" idx="2"/>
          </p:nvPr>
        </p:nvSpPr>
        <p:spPr/>
        <p:txBody>
          <a:bodyPr/>
          <a:lstStyle/>
          <a:p>
            <a:endParaRPr lang="zh-CN" altLang="en-US"/>
          </a:p>
        </p:txBody>
      </p:sp>
      <p:sp>
        <p:nvSpPr>
          <p:cNvPr id="5" name="Rectangle 1"/>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Arial" panose="020B0604020202020204" pitchFamily="34" charset="0"/>
              </a:rPr>
              <a:t>  </a:t>
            </a:r>
            <a:r>
              <a:rPr kumimoji="0" lang="zh-CN" altLang="zh-CN" sz="1300" b="0" i="0" u="none" strike="noStrike" cap="none" normalizeH="0" baseline="0">
                <a:ln>
                  <a:noFill/>
                </a:ln>
                <a:solidFill>
                  <a:schemeClr val="tx1"/>
                </a:solidFill>
                <a:effectLst/>
                <a:latin typeface="Arial" panose="020B0604020202020204" pitchFamily="34" charset="0"/>
              </a:rPr>
              <a:t>      </a:t>
            </a:r>
            <a:r>
              <a:rPr kumimoji="0" lang="zh-CN" altLang="zh-CN" sz="1000" b="0" i="0" u="none" strike="noStrike" cap="none" normalizeH="0" baseline="0">
                <a:ln>
                  <a:noFill/>
                </a:ln>
                <a:solidFill>
                  <a:srgbClr val="4F4F4F"/>
                </a:solidFill>
                <a:effectLst/>
                <a:latin typeface="Arial" panose="020B0604020202020204" pitchFamily="34" charset="0"/>
                <a:ea typeface="-apple-system"/>
              </a:rPr>
              <a:t>.</a:t>
            </a:r>
            <a:r>
              <a:rPr kumimoji="0" lang="zh-CN" altLang="zh-CN" sz="7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2050" name="Picture 2" descr="https://img-blog.csdn.net/201609131643131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136525"/>
            <a:ext cx="266700" cy="2190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152400" y="1524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chemeClr val="tx1"/>
                </a:solidFill>
                <a:effectLst/>
                <a:latin typeface="Arial" panose="020B0604020202020204" pitchFamily="34" charset="0"/>
              </a:rPr>
              <a:t>  </a:t>
            </a:r>
            <a:r>
              <a:rPr kumimoji="0" lang="zh-CN" altLang="zh-CN" sz="1300" b="0" i="0" u="none" strike="noStrike" cap="none" normalizeH="0" baseline="0">
                <a:ln>
                  <a:noFill/>
                </a:ln>
                <a:solidFill>
                  <a:schemeClr val="tx1"/>
                </a:solidFill>
                <a:effectLst/>
                <a:latin typeface="Arial" panose="020B0604020202020204" pitchFamily="34" charset="0"/>
              </a:rPr>
              <a:t>      </a:t>
            </a:r>
            <a:r>
              <a:rPr kumimoji="0" lang="zh-CN" altLang="zh-CN" sz="1000" b="0" i="0" u="none" strike="noStrike" cap="none" normalizeH="0" baseline="0">
                <a:ln>
                  <a:noFill/>
                </a:ln>
                <a:solidFill>
                  <a:srgbClr val="4F4F4F"/>
                </a:solidFill>
                <a:effectLst/>
                <a:latin typeface="Arial" panose="020B0604020202020204" pitchFamily="34" charset="0"/>
                <a:ea typeface="-apple-system"/>
              </a:rPr>
              <a:t>.</a:t>
            </a:r>
            <a:r>
              <a:rPr kumimoji="0" lang="zh-CN" altLang="zh-CN" sz="7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2052" name="Picture 4" descr="https://img-blog.csdn.net/201609131643131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15875"/>
            <a:ext cx="266700" cy="219075"/>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3"/>
          <a:stretch>
            <a:fillRect/>
          </a:stretch>
        </p:blipFill>
        <p:spPr>
          <a:xfrm>
            <a:off x="5059664" y="1774092"/>
            <a:ext cx="6832951" cy="1308167"/>
          </a:xfrm>
          <a:prstGeom prst="rect">
            <a:avLst/>
          </a:prstGeom>
        </p:spPr>
      </p:pic>
      <p:pic>
        <p:nvPicPr>
          <p:cNvPr id="10" name="图片 9"/>
          <p:cNvPicPr>
            <a:picLocks noChangeAspect="1"/>
          </p:cNvPicPr>
          <p:nvPr/>
        </p:nvPicPr>
        <p:blipFill>
          <a:blip r:embed="rId4"/>
          <a:stretch>
            <a:fillRect/>
          </a:stretch>
        </p:blipFill>
        <p:spPr>
          <a:xfrm>
            <a:off x="5086300" y="3803701"/>
            <a:ext cx="5522673" cy="23684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SOM</a:t>
            </a:r>
            <a:r>
              <a:rPr lang="zh-CN" altLang="en-US" dirty="0"/>
              <a:t>特点</a:t>
            </a:r>
          </a:p>
        </p:txBody>
      </p:sp>
      <p:sp>
        <p:nvSpPr>
          <p:cNvPr id="3" name="内容占位符 2"/>
          <p:cNvSpPr>
            <a:spLocks noGrp="1"/>
          </p:cNvSpPr>
          <p:nvPr>
            <p:ph idx="1"/>
          </p:nvPr>
        </p:nvSpPr>
        <p:spPr/>
        <p:txBody>
          <a:bodyPr>
            <a:normAutofit lnSpcReduction="10000"/>
          </a:bodyPr>
          <a:lstStyle/>
          <a:p>
            <a:pPr marL="0" indent="0">
              <a:buNone/>
            </a:pPr>
            <a:r>
              <a:rPr lang="zh-CN" altLang="en-US" dirty="0"/>
              <a:t>优点</a:t>
            </a:r>
          </a:p>
          <a:p>
            <a:pPr marL="0" indent="0">
              <a:buNone/>
            </a:pPr>
            <a:r>
              <a:rPr lang="zh-CN" altLang="en-US" dirty="0"/>
              <a:t>它将相邻关系强加在簇质心上，所以，互为邻居的簇之间比非邻居的簇之间更相关。这种联系有利于聚类结果的解释和可视化</a:t>
            </a:r>
          </a:p>
          <a:p>
            <a:pPr marL="0" indent="0">
              <a:buNone/>
            </a:pPr>
            <a:r>
              <a:rPr lang="zh-CN" altLang="en-US" dirty="0"/>
              <a:t>缺点</a:t>
            </a:r>
          </a:p>
          <a:p>
            <a:pPr marL="0" indent="0">
              <a:buNone/>
            </a:pPr>
            <a:r>
              <a:rPr lang="zh-CN" altLang="en-US" dirty="0"/>
              <a:t>用户必选选择参数、邻域函数、网格类型和质心个数</a:t>
            </a:r>
          </a:p>
          <a:p>
            <a:pPr marL="0" indent="0">
              <a:buNone/>
            </a:pPr>
            <a:r>
              <a:rPr lang="zh-CN" altLang="en-US" dirty="0"/>
              <a:t>一个</a:t>
            </a:r>
            <a:r>
              <a:rPr lang="en-US" altLang="zh-CN" dirty="0"/>
              <a:t>SOM</a:t>
            </a:r>
            <a:r>
              <a:rPr lang="zh-CN" altLang="en-US" dirty="0"/>
              <a:t>簇通常并不对应单个自然簇、可能有自然簇的合并和分裂</a:t>
            </a:r>
          </a:p>
          <a:p>
            <a:pPr marL="0" indent="0">
              <a:buNone/>
            </a:pPr>
            <a:r>
              <a:rPr lang="zh-CN" altLang="en-US" dirty="0"/>
              <a:t>缺乏具体的目标函数</a:t>
            </a:r>
          </a:p>
          <a:p>
            <a:pPr marL="0" indent="0">
              <a:buNone/>
            </a:pPr>
            <a:r>
              <a:rPr lang="en-US" altLang="zh-CN" dirty="0"/>
              <a:t>SOM</a:t>
            </a:r>
            <a:r>
              <a:rPr lang="zh-CN" altLang="en-US" dirty="0"/>
              <a:t>不保证收敛，尽管实际中它通常收敛</a:t>
            </a:r>
          </a:p>
          <a:p>
            <a:pPr marL="0" indent="0">
              <a:buNone/>
            </a:pPr>
            <a:endParaRPr lang="zh-CN" altLang="en-US" dirty="0"/>
          </a:p>
        </p:txBody>
      </p:sp>
      <p:sp>
        <p:nvSpPr>
          <p:cNvPr id="4" name="文本占位符 3"/>
          <p:cNvSpPr>
            <a:spLocks noGrp="1"/>
          </p:cNvSpPr>
          <p:nvPr>
            <p:ph type="body" sz="half" idx="2"/>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724275" y="1029335"/>
            <a:ext cx="5876290" cy="2076450"/>
          </a:xfrm>
        </p:spPr>
        <p:txBody>
          <a:bodyPr rtlCol="0"/>
          <a:lstStyle/>
          <a:p>
            <a:pPr algn="l" rtl="0"/>
            <a:r>
              <a:rPr lang="zh-CN" altLang="en-US" b="1" dirty="0">
                <a:latin typeface="Arial" panose="020B0604020202020204" pitchFamily="34" charset="0"/>
                <a:ea typeface="微软雅黑" panose="020B0503020204020204" pitchFamily="34" charset="-122"/>
                <a:sym typeface="Arial" panose="020B0604020202020204" pitchFamily="34" charset="0"/>
              </a:rPr>
              <a:t>应用案例分析</a:t>
            </a:r>
          </a:p>
        </p:txBody>
      </p:sp>
      <p:sp>
        <p:nvSpPr>
          <p:cNvPr id="3" name="副标题 2"/>
          <p:cNvSpPr>
            <a:spLocks noGrp="1"/>
          </p:cNvSpPr>
          <p:nvPr>
            <p:ph type="subTitle" idx="1"/>
          </p:nvPr>
        </p:nvSpPr>
        <p:spPr>
          <a:xfrm>
            <a:off x="3482134" y="4344915"/>
            <a:ext cx="7516442" cy="1116085"/>
          </a:xfrm>
        </p:spPr>
        <p:txBody>
          <a:bodyPr rtlCol="0"/>
          <a:lstStyle/>
          <a:p>
            <a:pPr algn="r" rtl="0"/>
            <a:r>
              <a:rPr lang="zh-CN" altLang="en-US" dirty="0">
                <a:latin typeface="Arial" panose="020B0604020202020204" pitchFamily="34" charset="0"/>
                <a:ea typeface="微软雅黑" panose="020B0503020204020204" pitchFamily="34" charset="-122"/>
                <a:sym typeface="Arial" panose="020B0604020202020204" pitchFamily="34" charset="0"/>
              </a:rPr>
              <a:t>汇报人：周月阳</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9270" y="1116965"/>
            <a:ext cx="11170920" cy="3215640"/>
          </a:xfrm>
        </p:spPr>
        <p:txBody>
          <a:bodyPr rtlCol="0">
            <a:normAutofit fontScale="90000"/>
          </a:bodyPr>
          <a:lstStyle/>
          <a:p>
            <a:pPr algn="ctr" rtl="0"/>
            <a:br>
              <a:rPr sz="2800" dirty="0">
                <a:latin typeface="微软雅黑" panose="020B0503020204020204" pitchFamily="34" charset="-122"/>
                <a:ea typeface="微软雅黑" panose="020B0503020204020204" pitchFamily="34" charset="-122"/>
                <a:sym typeface="Arial" panose="020B0604020202020204" pitchFamily="34" charset="0"/>
              </a:rPr>
            </a:br>
            <a:br>
              <a:rPr sz="2800" dirty="0">
                <a:latin typeface="微软雅黑" panose="020B0503020204020204" pitchFamily="34" charset="-122"/>
                <a:ea typeface="微软雅黑" panose="020B0503020204020204" pitchFamily="34" charset="-122"/>
                <a:sym typeface="Arial" panose="020B0604020202020204" pitchFamily="34" charset="0"/>
              </a:rPr>
            </a:br>
            <a:r>
              <a:rPr lang="zh-CN" sz="6600" b="1" dirty="0">
                <a:ea typeface="宋体" panose="02010600030101010101" pitchFamily="2" charset="-122"/>
                <a:sym typeface="+mn-ea"/>
              </a:rPr>
              <a:t>文本分类在聊天机器人中的应用（以京东客服机器人</a:t>
            </a:r>
            <a:r>
              <a:rPr lang="en-US" altLang="zh-CN" sz="6600" b="1" dirty="0">
                <a:ea typeface="宋体" panose="02010600030101010101" pitchFamily="2" charset="-122"/>
                <a:sym typeface="+mn-ea"/>
              </a:rPr>
              <a:t>JIMI</a:t>
            </a:r>
            <a:r>
              <a:rPr lang="zh-CN" altLang="en-US" sz="6600" b="1" dirty="0">
                <a:ea typeface="宋体" panose="02010600030101010101" pitchFamily="2" charset="-122"/>
                <a:sym typeface="+mn-ea"/>
              </a:rPr>
              <a:t>为例）</a:t>
            </a:r>
            <a:br>
              <a:rPr lang="zh-CN" sz="2800" dirty="0">
                <a:ea typeface="宋体" panose="02010600030101010101" pitchFamily="2" charset="-122"/>
              </a:rPr>
            </a:br>
            <a:endParaRPr sz="2800"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909836" y="-34741"/>
            <a:ext cx="10081120" cy="1999615"/>
          </a:xfrm>
          <a:prstGeom prst="rect">
            <a:avLst/>
          </a:prstGeom>
          <a:noFill/>
        </p:spPr>
        <p:txBody>
          <a:bodyPr wrap="square" rtlCol="0">
            <a:spAutoFit/>
          </a:bodyPr>
          <a:lstStyle/>
          <a:p>
            <a:endParaRPr lang="en-US" altLang="zh-CN" dirty="0"/>
          </a:p>
          <a:p>
            <a:endParaRPr lang="en-US" altLang="zh-CN" dirty="0"/>
          </a:p>
          <a:p>
            <a:r>
              <a:rPr lang="zh-CN" altLang="en-US" sz="4400" b="1"/>
              <a:t>应用场景</a:t>
            </a:r>
          </a:p>
          <a:p>
            <a:endParaRPr lang="en-US" altLang="zh-CN" sz="4400" dirty="0">
              <a:ea typeface="宋体" panose="02010600030101010101" pitchFamily="2" charset="-122"/>
            </a:endParaRPr>
          </a:p>
        </p:txBody>
      </p:sp>
      <p:sp>
        <p:nvSpPr>
          <p:cNvPr id="5" name="文本框 4"/>
          <p:cNvSpPr txBox="1"/>
          <p:nvPr/>
        </p:nvSpPr>
        <p:spPr>
          <a:xfrm>
            <a:off x="2064385" y="1912620"/>
            <a:ext cx="5709285" cy="3969385"/>
          </a:xfrm>
          <a:prstGeom prst="rect">
            <a:avLst/>
          </a:prstGeom>
          <a:noFill/>
        </p:spPr>
        <p:txBody>
          <a:bodyPr wrap="square" rtlCol="0">
            <a:spAutoFit/>
          </a:bodyPr>
          <a:lstStyle/>
          <a:p>
            <a:r>
              <a:rPr lang="en-US" altLang="zh-CN"/>
              <a:t>    </a:t>
            </a:r>
            <a:r>
              <a:rPr lang="zh-CN" altLang="en-US"/>
              <a:t>将客服功能分为一个个业务点，如“运费相关“、”退换货相关”、“价格咨询”等等。用户咨询的每个问题我们将其分类到相关业务点，再结合其他信息就能给出正确答案。如用户咨询“iphone7多少钱”，通过意图识别我们将其分类为“价格咨询”，再结合商品“iphone7”就能够给出答案。</a:t>
            </a:r>
          </a:p>
          <a:p>
            <a:r>
              <a:rPr lang="zh-CN" altLang="en-US"/>
              <a:t>    一般的文本分类是有监督学习，即通过获取标注过的训练语料结合分类算法来训练模型（这里的训练语料就是实际线上的用户聊天日志）。</a:t>
            </a:r>
          </a:p>
          <a:p>
            <a:r>
              <a:rPr lang="zh-CN" altLang="en-US"/>
              <a:t>    因此文本分类的优化一般就是两个方面：算法层面不断尝试新的算法，达到更优的效果；数据方面随着时间推移，业务存在变更，用户聊天方式也有变化，因此训练语料也需要及时更新。保证与用户真实表述方式一致，同时确保标注的数据最具有代表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909836" y="17329"/>
            <a:ext cx="10081120" cy="1999615"/>
          </a:xfrm>
          <a:prstGeom prst="rect">
            <a:avLst/>
          </a:prstGeom>
          <a:noFill/>
        </p:spPr>
        <p:txBody>
          <a:bodyPr wrap="square" rtlCol="0">
            <a:spAutoFit/>
          </a:bodyPr>
          <a:lstStyle/>
          <a:p>
            <a:endParaRPr lang="en-US" altLang="zh-CN" dirty="0"/>
          </a:p>
          <a:p>
            <a:endParaRPr lang="en-US" altLang="zh-CN" dirty="0"/>
          </a:p>
          <a:p>
            <a:r>
              <a:rPr lang="zh-CN" altLang="en-US" sz="4400" b="1">
                <a:sym typeface="+mn-ea"/>
              </a:rPr>
              <a:t>JIMI意图识别（文本分类）整体框架</a:t>
            </a:r>
            <a:endParaRPr lang="zh-CN" altLang="en-US" sz="4400" b="1"/>
          </a:p>
          <a:p>
            <a:endParaRPr lang="en-US" altLang="zh-CN" sz="4400" dirty="0">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2506980" y="1630680"/>
            <a:ext cx="6296660" cy="35966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909836" y="18599"/>
            <a:ext cx="10081120" cy="1322070"/>
          </a:xfrm>
          <a:prstGeom prst="rect">
            <a:avLst/>
          </a:prstGeom>
          <a:noFill/>
        </p:spPr>
        <p:txBody>
          <a:bodyPr wrap="square" rtlCol="0">
            <a:spAutoFit/>
          </a:bodyPr>
          <a:lstStyle/>
          <a:p>
            <a:endParaRPr lang="en-US" altLang="zh-CN" dirty="0"/>
          </a:p>
          <a:p>
            <a:endParaRPr lang="en-US" altLang="zh-CN" dirty="0"/>
          </a:p>
          <a:p>
            <a:r>
              <a:rPr lang="zh-CN" altLang="en-US" sz="4400" b="1" dirty="0">
                <a:ea typeface="宋体" panose="02010600030101010101" pitchFamily="2" charset="-122"/>
              </a:rPr>
              <a:t>数据应用</a:t>
            </a:r>
          </a:p>
        </p:txBody>
      </p:sp>
      <p:pic>
        <p:nvPicPr>
          <p:cNvPr id="5" name="图片 4"/>
          <p:cNvPicPr>
            <a:picLocks noChangeAspect="1"/>
          </p:cNvPicPr>
          <p:nvPr/>
        </p:nvPicPr>
        <p:blipFill>
          <a:blip r:embed="rId3"/>
          <a:stretch>
            <a:fillRect/>
          </a:stretch>
        </p:blipFill>
        <p:spPr>
          <a:xfrm>
            <a:off x="1636395" y="2352675"/>
            <a:ext cx="5144135" cy="3561715"/>
          </a:xfrm>
          <a:prstGeom prst="rect">
            <a:avLst/>
          </a:prstGeom>
        </p:spPr>
      </p:pic>
      <p:sp>
        <p:nvSpPr>
          <p:cNvPr id="6" name="文本框 5"/>
          <p:cNvSpPr txBox="1"/>
          <p:nvPr/>
        </p:nvSpPr>
        <p:spPr>
          <a:xfrm>
            <a:off x="909955" y="1534795"/>
            <a:ext cx="7066915" cy="521970"/>
          </a:xfrm>
          <a:prstGeom prst="rect">
            <a:avLst/>
          </a:prstGeom>
          <a:noFill/>
        </p:spPr>
        <p:txBody>
          <a:bodyPr wrap="square" rtlCol="0">
            <a:spAutoFit/>
          </a:bodyPr>
          <a:lstStyle/>
          <a:p>
            <a:r>
              <a:rPr lang="zh-CN" altLang="en-US" sz="2800"/>
              <a:t>数据层面的优化原理可以用下面这张图解释：</a:t>
            </a:r>
          </a:p>
        </p:txBody>
      </p:sp>
      <p:sp>
        <p:nvSpPr>
          <p:cNvPr id="7" name="文本框 6"/>
          <p:cNvSpPr txBox="1"/>
          <p:nvPr/>
        </p:nvSpPr>
        <p:spPr>
          <a:xfrm>
            <a:off x="7205980" y="2056765"/>
            <a:ext cx="3447415" cy="4154170"/>
          </a:xfrm>
          <a:prstGeom prst="rect">
            <a:avLst/>
          </a:prstGeom>
          <a:noFill/>
        </p:spPr>
        <p:txBody>
          <a:bodyPr wrap="square" rtlCol="0">
            <a:spAutoFit/>
          </a:bodyPr>
          <a:lstStyle/>
          <a:p>
            <a:r>
              <a:rPr lang="zh-CN" altLang="en-US" sz="2400"/>
              <a:t>由于训练语料获取的偏差，导致分类曲线与最优分类相差较大。</a:t>
            </a:r>
          </a:p>
          <a:p>
            <a:r>
              <a:rPr lang="zh-CN" altLang="en-US" sz="2400"/>
              <a:t>对应的数据层面的工作目的就是：通过最少的训练语料，获得最优的分类曲线。如果我们选取的训练语料全部分布在最优分类面附近，那训练出来的分类曲线也就越接近最优分类曲线。</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909836" y="18599"/>
            <a:ext cx="10081120" cy="1322070"/>
          </a:xfrm>
          <a:prstGeom prst="rect">
            <a:avLst/>
          </a:prstGeom>
          <a:noFill/>
        </p:spPr>
        <p:txBody>
          <a:bodyPr wrap="square" rtlCol="0">
            <a:spAutoFit/>
          </a:bodyPr>
          <a:lstStyle/>
          <a:p>
            <a:endParaRPr lang="en-US" altLang="zh-CN" dirty="0"/>
          </a:p>
          <a:p>
            <a:endParaRPr lang="en-US" altLang="zh-CN" dirty="0"/>
          </a:p>
          <a:p>
            <a:r>
              <a:rPr lang="zh-CN" altLang="en-US" sz="4400" dirty="0">
                <a:ea typeface="宋体" panose="02010600030101010101" pitchFamily="2" charset="-122"/>
              </a:rPr>
              <a:t>主动学习</a:t>
            </a:r>
          </a:p>
        </p:txBody>
      </p:sp>
      <p:sp>
        <p:nvSpPr>
          <p:cNvPr id="6" name="文本框 5"/>
          <p:cNvSpPr txBox="1"/>
          <p:nvPr/>
        </p:nvSpPr>
        <p:spPr>
          <a:xfrm>
            <a:off x="1193800" y="2667635"/>
            <a:ext cx="7892415" cy="3753485"/>
          </a:xfrm>
          <a:prstGeom prst="rect">
            <a:avLst/>
          </a:prstGeom>
          <a:noFill/>
        </p:spPr>
        <p:txBody>
          <a:bodyPr wrap="square" rtlCol="0">
            <a:spAutoFit/>
          </a:bodyPr>
          <a:lstStyle/>
          <a:p>
            <a:r>
              <a:rPr lang="zh-CN" altLang="en-US" sz="2000" b="1"/>
              <a:t>主动学习工作流程：</a:t>
            </a:r>
            <a:endParaRPr lang="zh-CN" altLang="en-US"/>
          </a:p>
          <a:p>
            <a:endParaRPr lang="zh-CN" altLang="en-US"/>
          </a:p>
          <a:p>
            <a:r>
              <a:rPr lang="zh-CN" altLang="en-US" sz="2000"/>
              <a:t>1. 将训练语料划分成N份，先标注一份</a:t>
            </a:r>
          </a:p>
          <a:p>
            <a:r>
              <a:rPr lang="zh-CN" altLang="en-US" sz="2000"/>
              <a:t>2. 用已标注的语料训练模型</a:t>
            </a:r>
          </a:p>
          <a:p>
            <a:r>
              <a:rPr lang="zh-CN" altLang="en-US" sz="2000"/>
              <a:t>3. 用训练好的模型从未标注的语料中筛选一份，并从中挑选出对当前模型效果提升最大的语料（提升不大的语料会被删除）供人工标注。</a:t>
            </a:r>
          </a:p>
          <a:p>
            <a:r>
              <a:rPr lang="zh-CN" altLang="en-US" sz="2000"/>
              <a:t>4. 重复步骤2/3直到所有语料标注完成。</a:t>
            </a:r>
          </a:p>
          <a:p>
            <a:endParaRPr lang="zh-CN" altLang="en-US" sz="2000"/>
          </a:p>
          <a:p>
            <a:endParaRPr lang="zh-CN" altLang="en-US" sz="2000"/>
          </a:p>
          <a:p>
            <a:r>
              <a:rPr lang="zh-CN" altLang="en-US" sz="2000"/>
              <a:t>    在生成标注语料的时候不再是盲目的标注，而是根据当前模型效果挑选最有用的部分。一方面减少了标注量，另一方面筛选出了最优质的语料。</a:t>
            </a:r>
          </a:p>
        </p:txBody>
      </p:sp>
      <p:sp>
        <p:nvSpPr>
          <p:cNvPr id="8" name="文本框 7"/>
          <p:cNvSpPr txBox="1"/>
          <p:nvPr/>
        </p:nvSpPr>
        <p:spPr>
          <a:xfrm>
            <a:off x="1102360" y="1606550"/>
            <a:ext cx="7473315" cy="706755"/>
          </a:xfrm>
          <a:prstGeom prst="rect">
            <a:avLst/>
          </a:prstGeom>
          <a:noFill/>
        </p:spPr>
        <p:txBody>
          <a:bodyPr wrap="square" rtlCol="0">
            <a:spAutoFit/>
          </a:bodyPr>
          <a:lstStyle/>
          <a:p>
            <a:r>
              <a:rPr lang="en-US" altLang="zh-CN" sz="2000"/>
              <a:t>    </a:t>
            </a:r>
            <a:r>
              <a:rPr lang="zh-CN" altLang="en-US" sz="2000"/>
              <a:t>一般情况下获取训练语料的方法就是随机抽取，这时候很难保证抽取质量。而主动学习就是解决这一问题的方法。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909836" y="18599"/>
            <a:ext cx="10081120" cy="1322070"/>
          </a:xfrm>
          <a:prstGeom prst="rect">
            <a:avLst/>
          </a:prstGeom>
          <a:noFill/>
        </p:spPr>
        <p:txBody>
          <a:bodyPr wrap="square" rtlCol="0">
            <a:spAutoFit/>
          </a:bodyPr>
          <a:lstStyle/>
          <a:p>
            <a:endParaRPr lang="en-US" altLang="zh-CN" dirty="0"/>
          </a:p>
          <a:p>
            <a:endParaRPr lang="en-US" altLang="zh-CN" dirty="0"/>
          </a:p>
          <a:p>
            <a:endParaRPr lang="en-US" altLang="zh-CN" sz="4400" dirty="0">
              <a:ea typeface="宋体" panose="02010600030101010101" pitchFamily="2" charset="-122"/>
            </a:endParaRPr>
          </a:p>
        </p:txBody>
      </p:sp>
      <p:sp>
        <p:nvSpPr>
          <p:cNvPr id="4" name="文本框 3"/>
          <p:cNvSpPr txBox="1"/>
          <p:nvPr/>
        </p:nvSpPr>
        <p:spPr>
          <a:xfrm>
            <a:off x="2448560" y="3219450"/>
            <a:ext cx="6555740" cy="1106805"/>
          </a:xfrm>
          <a:prstGeom prst="rect">
            <a:avLst/>
          </a:prstGeom>
          <a:noFill/>
        </p:spPr>
        <p:txBody>
          <a:bodyPr wrap="square" rtlCol="0">
            <a:spAutoFit/>
          </a:bodyPr>
          <a:lstStyle/>
          <a:p>
            <a:r>
              <a:rPr lang="zh-CN" sz="6600" b="1" dirty="0">
                <a:solidFill>
                  <a:schemeClr val="tx1">
                    <a:lumMod val="75000"/>
                  </a:schemeClr>
                </a:solidFill>
                <a:latin typeface="微软雅黑" panose="020B0503020204020204" pitchFamily="34" charset="-122"/>
                <a:ea typeface="宋体" panose="02010600030101010101" pitchFamily="2" charset="-122"/>
                <a:cs typeface="+mj-cs"/>
              </a:rPr>
              <a:t>文本聚类的应用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852051" y="17329"/>
            <a:ext cx="10081120" cy="1322070"/>
          </a:xfrm>
          <a:prstGeom prst="rect">
            <a:avLst/>
          </a:prstGeom>
          <a:noFill/>
        </p:spPr>
        <p:txBody>
          <a:bodyPr wrap="square" rtlCol="0">
            <a:spAutoFit/>
          </a:bodyPr>
          <a:lstStyle/>
          <a:p>
            <a:endParaRPr lang="en-US" altLang="zh-CN" dirty="0"/>
          </a:p>
          <a:p>
            <a:endParaRPr lang="en-US" altLang="zh-CN" dirty="0"/>
          </a:p>
          <a:p>
            <a:r>
              <a:rPr lang="zh-CN" altLang="en-US" sz="4400" b="1" dirty="0">
                <a:sym typeface="+mn-ea"/>
              </a:rPr>
              <a:t>提取词干</a:t>
            </a:r>
            <a:endParaRPr lang="zh-CN" altLang="en-US" sz="4400" dirty="0">
              <a:ea typeface="宋体" panose="02010600030101010101" pitchFamily="2" charset="-122"/>
            </a:endParaRPr>
          </a:p>
        </p:txBody>
      </p:sp>
      <p:sp>
        <p:nvSpPr>
          <p:cNvPr id="24" name="文本框 23"/>
          <p:cNvSpPr txBox="1"/>
          <p:nvPr/>
        </p:nvSpPr>
        <p:spPr>
          <a:xfrm>
            <a:off x="1285875" y="1953260"/>
            <a:ext cx="8369935" cy="645160"/>
          </a:xfrm>
          <a:prstGeom prst="rect">
            <a:avLst/>
          </a:prstGeom>
          <a:noFill/>
        </p:spPr>
        <p:txBody>
          <a:bodyPr wrap="square" rtlCol="0">
            <a:spAutoFit/>
          </a:bodyPr>
          <a:lstStyle/>
          <a:p>
            <a:r>
              <a:rPr lang="en-US" altLang="zh-CN" dirty="0">
                <a:solidFill>
                  <a:schemeClr val="tx1"/>
                </a:solidFill>
                <a:sym typeface="+mn-ea"/>
              </a:rPr>
              <a:t>    </a:t>
            </a:r>
            <a:r>
              <a:rPr lang="zh-CN" altLang="en-US" dirty="0">
                <a:solidFill>
                  <a:schemeClr val="tx1"/>
                </a:solidFill>
                <a:sym typeface="+mn-ea"/>
              </a:rPr>
              <a:t>将单词还原为其基本形式，只保留词干。可以统一单词的形式，减少冗余单词，降低单词数量。</a:t>
            </a:r>
          </a:p>
        </p:txBody>
      </p:sp>
      <p:sp>
        <p:nvSpPr>
          <p:cNvPr id="25" name="文本框 24"/>
          <p:cNvSpPr txBox="1"/>
          <p:nvPr/>
        </p:nvSpPr>
        <p:spPr>
          <a:xfrm>
            <a:off x="3251835" y="2233930"/>
            <a:ext cx="6444615" cy="2397758"/>
          </a:xfrm>
          <a:prstGeom prst="rightArrow">
            <a:avLst/>
          </a:prstGeom>
          <a:noFill/>
        </p:spPr>
        <p:txBody>
          <a:bodyPr wrap="square" rtlCol="0">
            <a:spAutoFit/>
          </a:bodyPr>
          <a:lstStyle/>
          <a:p>
            <a:r>
              <a:rPr lang="en-US" altLang="zh-CN"/>
              <a:t>protecting         </a:t>
            </a:r>
            <a:r>
              <a:rPr lang="en-US" altLang="zh-CN">
                <a:latin typeface="Arial" panose="020B0604020202020204" pitchFamily="34" charset="0"/>
                <a:cs typeface="Arial" panose="020B0604020202020204" pitchFamily="34" charset="0"/>
              </a:rPr>
              <a:t>→        protect     </a:t>
            </a:r>
          </a:p>
          <a:p>
            <a:r>
              <a:rPr lang="en-US" altLang="zh-CN">
                <a:latin typeface="Arial" panose="020B0604020202020204" pitchFamily="34" charset="0"/>
                <a:cs typeface="Arial" panose="020B0604020202020204" pitchFamily="34" charset="0"/>
              </a:rPr>
              <a:t>protected      </a:t>
            </a:r>
            <a:r>
              <a:rPr lang="en-US" altLang="zh-CN">
                <a:sym typeface="+mn-ea"/>
              </a:rPr>
              <a:t>      </a:t>
            </a:r>
            <a:r>
              <a:rPr lang="en-US" altLang="zh-CN">
                <a:latin typeface="Arial" panose="020B0604020202020204" pitchFamily="34" charset="0"/>
                <a:cs typeface="Arial" panose="020B0604020202020204" pitchFamily="34" charset="0"/>
                <a:sym typeface="+mn-ea"/>
              </a:rPr>
              <a:t>→  </a:t>
            </a:r>
            <a:r>
              <a:rPr lang="en-US" altLang="zh-CN">
                <a:latin typeface="Arial" panose="020B0604020202020204" pitchFamily="34" charset="0"/>
                <a:cs typeface="Arial" panose="020B0604020202020204" pitchFamily="34" charset="0"/>
              </a:rPr>
              <a:t> </a:t>
            </a:r>
            <a:r>
              <a:rPr lang="en-US" altLang="zh-CN"/>
              <a:t>   </a:t>
            </a:r>
            <a:r>
              <a:rPr lang="en-US" altLang="zh-CN">
                <a:latin typeface="Arial" panose="020B0604020202020204" pitchFamily="34" charset="0"/>
                <a:cs typeface="Arial" panose="020B0604020202020204" pitchFamily="34" charset="0"/>
                <a:sym typeface="+mn-ea"/>
              </a:rPr>
              <a:t>protect </a:t>
            </a:r>
            <a:endParaRPr lang="en-US" altLang="zh-CN"/>
          </a:p>
          <a:p>
            <a:r>
              <a:rPr lang="en-US" altLang="zh-CN"/>
              <a:t>protects           </a:t>
            </a:r>
            <a:r>
              <a:rPr lang="en-US" altLang="zh-CN">
                <a:latin typeface="Arial" panose="020B0604020202020204" pitchFamily="34" charset="0"/>
                <a:cs typeface="Arial" panose="020B0604020202020204" pitchFamily="34" charset="0"/>
                <a:sym typeface="+mn-ea"/>
              </a:rPr>
              <a:t>→        protect</a:t>
            </a:r>
          </a:p>
          <a:p>
            <a:r>
              <a:rPr lang="en-US" altLang="zh-CN"/>
              <a:t>protection         </a:t>
            </a:r>
            <a:r>
              <a:rPr lang="en-US" altLang="zh-CN">
                <a:latin typeface="Arial" panose="020B0604020202020204" pitchFamily="34" charset="0"/>
                <a:cs typeface="Arial" panose="020B0604020202020204" pitchFamily="34" charset="0"/>
                <a:sym typeface="+mn-ea"/>
              </a:rPr>
              <a:t>→        protect</a:t>
            </a:r>
            <a:endParaRPr lang="en-US" altLang="zh-CN"/>
          </a:p>
        </p:txBody>
      </p:sp>
      <p:sp>
        <p:nvSpPr>
          <p:cNvPr id="26" name="文本框 25"/>
          <p:cNvSpPr txBox="1"/>
          <p:nvPr/>
        </p:nvSpPr>
        <p:spPr>
          <a:xfrm>
            <a:off x="1416050" y="4232910"/>
            <a:ext cx="7977505" cy="368300"/>
          </a:xfrm>
          <a:prstGeom prst="rect">
            <a:avLst/>
          </a:prstGeom>
          <a:noFill/>
        </p:spPr>
        <p:txBody>
          <a:bodyPr wrap="square" rtlCol="0">
            <a:spAutoFit/>
          </a:bodyPr>
          <a:lstStyle/>
          <a:p>
            <a:r>
              <a:rPr lang="zh-CN" altLang="en-US"/>
              <a:t>词形还原</a:t>
            </a:r>
          </a:p>
        </p:txBody>
      </p:sp>
      <p:sp>
        <p:nvSpPr>
          <p:cNvPr id="27" name="文本框 26"/>
          <p:cNvSpPr txBox="1"/>
          <p:nvPr/>
        </p:nvSpPr>
        <p:spPr>
          <a:xfrm>
            <a:off x="3063240" y="4756785"/>
            <a:ext cx="3954145" cy="645160"/>
          </a:xfrm>
          <a:prstGeom prst="rect">
            <a:avLst/>
          </a:prstGeom>
          <a:noFill/>
        </p:spPr>
        <p:txBody>
          <a:bodyPr wrap="square" rtlCol="0">
            <a:spAutoFit/>
          </a:bodyPr>
          <a:lstStyle/>
          <a:p>
            <a:r>
              <a:rPr lang="en-US" altLang="zh-CN">
                <a:latin typeface="Arial" panose="020B0604020202020204" pitchFamily="34" charset="0"/>
                <a:cs typeface="Arial" panose="020B0604020202020204" pitchFamily="34" charset="0"/>
                <a:sym typeface="+mn-ea"/>
              </a:rPr>
              <a:t>   better                       →         good</a:t>
            </a:r>
            <a:endParaRPr lang="en-US" altLang="zh-CN"/>
          </a:p>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909836" y="18599"/>
            <a:ext cx="10081120" cy="1322070"/>
          </a:xfrm>
          <a:prstGeom prst="rect">
            <a:avLst/>
          </a:prstGeom>
          <a:noFill/>
        </p:spPr>
        <p:txBody>
          <a:bodyPr wrap="square" rtlCol="0">
            <a:spAutoFit/>
          </a:bodyPr>
          <a:lstStyle/>
          <a:p>
            <a:endParaRPr lang="en-US" altLang="zh-CN" dirty="0"/>
          </a:p>
          <a:p>
            <a:endParaRPr lang="en-US" altLang="zh-CN" dirty="0"/>
          </a:p>
          <a:p>
            <a:endParaRPr lang="zh-CN" altLang="en-US" sz="4400" dirty="0">
              <a:ea typeface="宋体" panose="02010600030101010101" pitchFamily="2" charset="-122"/>
            </a:endParaRPr>
          </a:p>
        </p:txBody>
      </p:sp>
      <p:sp>
        <p:nvSpPr>
          <p:cNvPr id="6" name="文本框 5"/>
          <p:cNvSpPr txBox="1"/>
          <p:nvPr/>
        </p:nvSpPr>
        <p:spPr>
          <a:xfrm>
            <a:off x="1056640" y="1476375"/>
            <a:ext cx="9394190" cy="4523105"/>
          </a:xfrm>
          <a:prstGeom prst="rect">
            <a:avLst/>
          </a:prstGeom>
          <a:noFill/>
        </p:spPr>
        <p:txBody>
          <a:bodyPr wrap="square" rtlCol="0">
            <a:spAutoFit/>
          </a:bodyPr>
          <a:lstStyle/>
          <a:p>
            <a:r>
              <a:rPr lang="en-US" altLang="zh-CN" sz="2400"/>
              <a:t>1.</a:t>
            </a:r>
            <a:r>
              <a:rPr lang="zh-CN" altLang="en-US" sz="2400">
                <a:ea typeface="宋体" panose="02010600030101010101" pitchFamily="2" charset="-122"/>
              </a:rPr>
              <a:t>可以作为多文档自动文摘等自然语言处理应用的预处理步骤。</a:t>
            </a:r>
          </a:p>
          <a:p>
            <a:endParaRPr lang="zh-CN" altLang="en-US" sz="2400">
              <a:ea typeface="宋体" panose="02010600030101010101" pitchFamily="2" charset="-122"/>
            </a:endParaRPr>
          </a:p>
          <a:p>
            <a:r>
              <a:rPr lang="en-US" altLang="zh-CN" sz="2400">
                <a:ea typeface="宋体" panose="02010600030101010101" pitchFamily="2" charset="-122"/>
              </a:rPr>
              <a:t>2.</a:t>
            </a:r>
            <a:r>
              <a:rPr lang="zh-CN" altLang="en-US" sz="2400">
                <a:ea typeface="宋体" panose="02010600030101010101" pitchFamily="2" charset="-122"/>
              </a:rPr>
              <a:t>对搜索引擎返回的结果进行聚类，使用户迅速定位到所需要的信息。</a:t>
            </a:r>
          </a:p>
          <a:p>
            <a:endParaRPr lang="zh-CN" altLang="en-US" sz="2400">
              <a:ea typeface="宋体" panose="02010600030101010101" pitchFamily="2" charset="-122"/>
            </a:endParaRPr>
          </a:p>
          <a:p>
            <a:r>
              <a:rPr lang="en-US" altLang="zh-CN" sz="2400">
                <a:ea typeface="宋体" panose="02010600030101010101" pitchFamily="2" charset="-122"/>
              </a:rPr>
              <a:t>3.</a:t>
            </a:r>
            <a:r>
              <a:rPr lang="zh-CN" altLang="en-US" sz="2400">
                <a:ea typeface="宋体" panose="02010600030101010101" pitchFamily="2" charset="-122"/>
              </a:rPr>
              <a:t>对用户感兴趣的文档进行聚类，从而发现用户的兴趣模式并用于信息过滤和信息主动推荐等服务。</a:t>
            </a:r>
          </a:p>
          <a:p>
            <a:endParaRPr lang="zh-CN" altLang="en-US" sz="2400">
              <a:ea typeface="宋体" panose="02010600030101010101" pitchFamily="2" charset="-122"/>
            </a:endParaRPr>
          </a:p>
          <a:p>
            <a:r>
              <a:rPr lang="en-US" altLang="zh-CN" sz="2400">
                <a:ea typeface="宋体" panose="02010600030101010101" pitchFamily="2" charset="-122"/>
              </a:rPr>
              <a:t>4.</a:t>
            </a:r>
            <a:r>
              <a:rPr lang="zh-CN" altLang="en-US" sz="2400">
                <a:ea typeface="宋体" panose="02010600030101010101" pitchFamily="2" charset="-122"/>
              </a:rPr>
              <a:t>为数字图书馆提供服务。通过</a:t>
            </a:r>
            <a:r>
              <a:rPr lang="en-US" altLang="zh-CN" sz="2400">
                <a:ea typeface="宋体" panose="02010600030101010101" pitchFamily="2" charset="-122"/>
              </a:rPr>
              <a:t>SOM</a:t>
            </a:r>
            <a:r>
              <a:rPr lang="zh-CN" altLang="en-US" sz="2400">
                <a:ea typeface="宋体" panose="02010600030101010101" pitchFamily="2" charset="-122"/>
              </a:rPr>
              <a:t>神经网络方法，可以将高维空间的文档拓扑保序地映射到二维空间，使得聚类结果可视化和便于理解。</a:t>
            </a:r>
          </a:p>
          <a:p>
            <a:endParaRPr lang="zh-CN" altLang="en-US" sz="2400">
              <a:ea typeface="宋体" panose="02010600030101010101" pitchFamily="2" charset="-122"/>
            </a:endParaRPr>
          </a:p>
          <a:p>
            <a:r>
              <a:rPr lang="en-US" altLang="zh-CN" sz="2400">
                <a:ea typeface="宋体" panose="02010600030101010101" pitchFamily="2" charset="-122"/>
              </a:rPr>
              <a:t>5.</a:t>
            </a:r>
            <a:r>
              <a:rPr lang="zh-CN" altLang="en-US" sz="2400">
                <a:ea typeface="宋体" panose="02010600030101010101" pitchFamily="2" charset="-122"/>
              </a:rPr>
              <a:t>自动整理文档集。如</a:t>
            </a:r>
            <a:r>
              <a:rPr lang="en-US" altLang="zh-CN" sz="2400">
                <a:ea typeface="宋体" panose="02010600030101010101" pitchFamily="2" charset="-122"/>
              </a:rPr>
              <a:t>Scatter/Gather</a:t>
            </a:r>
            <a:r>
              <a:rPr lang="zh-CN" altLang="en-US" sz="2400">
                <a:ea typeface="宋体" panose="02010600030101010101" pitchFamily="2" charset="-122"/>
              </a:rPr>
              <a:t>是一个基于聚类的文档浏览系统。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09836" y="1340768"/>
            <a:ext cx="10081120"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852051" y="17329"/>
            <a:ext cx="10081120" cy="1322070"/>
          </a:xfrm>
          <a:prstGeom prst="rect">
            <a:avLst/>
          </a:prstGeom>
          <a:noFill/>
        </p:spPr>
        <p:txBody>
          <a:bodyPr wrap="square" rtlCol="0">
            <a:spAutoFit/>
          </a:bodyPr>
          <a:lstStyle/>
          <a:p>
            <a:endParaRPr lang="en-US" altLang="zh-CN" dirty="0"/>
          </a:p>
          <a:p>
            <a:endParaRPr lang="en-US" altLang="zh-CN" dirty="0"/>
          </a:p>
          <a:p>
            <a:r>
              <a:rPr lang="zh-CN" altLang="en-US" sz="4400" b="1" dirty="0">
                <a:sym typeface="+mn-ea"/>
              </a:rPr>
              <a:t>移去停用词</a:t>
            </a:r>
            <a:endParaRPr lang="zh-CN" altLang="en-US" sz="4400" dirty="0">
              <a:ea typeface="宋体" panose="02010600030101010101" pitchFamily="2" charset="-122"/>
            </a:endParaRPr>
          </a:p>
        </p:txBody>
      </p:sp>
      <p:sp>
        <p:nvSpPr>
          <p:cNvPr id="4" name="文本框 3"/>
          <p:cNvSpPr txBox="1"/>
          <p:nvPr/>
        </p:nvSpPr>
        <p:spPr>
          <a:xfrm>
            <a:off x="1308735" y="2005330"/>
            <a:ext cx="8228330" cy="1198880"/>
          </a:xfrm>
          <a:prstGeom prst="rect">
            <a:avLst/>
          </a:prstGeom>
          <a:noFill/>
        </p:spPr>
        <p:txBody>
          <a:bodyPr wrap="square" rtlCol="0">
            <a:spAutoFit/>
          </a:bodyPr>
          <a:lstStyle/>
          <a:p>
            <a:r>
              <a:rPr lang="en-US" altLang="zh-CN" dirty="0">
                <a:solidFill>
                  <a:schemeClr val="tx1"/>
                </a:solidFill>
                <a:sym typeface="+mn-ea"/>
              </a:rPr>
              <a:t>    </a:t>
            </a:r>
            <a:r>
              <a:rPr lang="zh-CN" altLang="en-US" dirty="0">
                <a:solidFill>
                  <a:schemeClr val="tx1"/>
                </a:solidFill>
                <a:sym typeface="+mn-ea"/>
              </a:rPr>
              <a:t>停用词是指在信息检索中，为节省存储空间和提高搜索效率，在处理自然语言数据(或文本)之前或之后会自动过滤掉某些字或词，这些字或词即被称为Stop Words(停用词)</a:t>
            </a:r>
            <a:r>
              <a:rPr lang="en-US" altLang="zh-CN" dirty="0">
                <a:solidFill>
                  <a:schemeClr val="tx1"/>
                </a:solidFill>
                <a:sym typeface="+mn-ea"/>
              </a:rPr>
              <a:t>.</a:t>
            </a:r>
          </a:p>
          <a:p>
            <a:r>
              <a:rPr lang="en-US" altLang="zh-CN" dirty="0">
                <a:solidFill>
                  <a:schemeClr val="tx1"/>
                </a:solidFill>
                <a:sym typeface="+mn-ea"/>
              </a:rPr>
              <a:t>      </a:t>
            </a:r>
          </a:p>
        </p:txBody>
      </p:sp>
      <p:sp>
        <p:nvSpPr>
          <p:cNvPr id="5" name="文本框 4"/>
          <p:cNvSpPr txBox="1"/>
          <p:nvPr/>
        </p:nvSpPr>
        <p:spPr>
          <a:xfrm>
            <a:off x="1548130" y="3201035"/>
            <a:ext cx="7701280" cy="368300"/>
          </a:xfrm>
          <a:prstGeom prst="rect">
            <a:avLst/>
          </a:prstGeom>
          <a:noFill/>
        </p:spPr>
        <p:txBody>
          <a:bodyPr wrap="square" rtlCol="0">
            <a:spAutoFit/>
          </a:bodyPr>
          <a:lstStyle/>
          <a:p>
            <a:r>
              <a:rPr lang="en-US" altLang="zh-CN"/>
              <a:t>    </a:t>
            </a:r>
          </a:p>
        </p:txBody>
      </p:sp>
      <p:sp>
        <p:nvSpPr>
          <p:cNvPr id="18" name="文本框 17"/>
          <p:cNvSpPr txBox="1"/>
          <p:nvPr/>
        </p:nvSpPr>
        <p:spPr>
          <a:xfrm>
            <a:off x="1439545" y="2964815"/>
            <a:ext cx="8411845" cy="2030095"/>
          </a:xfrm>
          <a:prstGeom prst="rect">
            <a:avLst/>
          </a:prstGeom>
          <a:noFill/>
        </p:spPr>
        <p:txBody>
          <a:bodyPr wrap="square" rtlCol="0">
            <a:spAutoFit/>
          </a:bodyPr>
          <a:lstStyle/>
          <a:p>
            <a:r>
              <a:rPr lang="en-US" altLang="zh-CN"/>
              <a:t>   </a:t>
            </a:r>
            <a:r>
              <a:rPr lang="zh-CN" altLang="en-US"/>
              <a:t>通常意义上，Stop Words大致为如下两类:</a:t>
            </a:r>
          </a:p>
          <a:p>
            <a:r>
              <a:rPr lang="zh-CN" altLang="en-US"/>
              <a:t>   1、这些词应用十分广泛，在Internet上随处可见，比如"Web"一词几乎在每个网站上均会出现，对这样的词搜索引擎无 法保证能够给出真正相关的搜索结果，难以帮助缩小搜索范围，同时还会降低搜索的效率;</a:t>
            </a:r>
          </a:p>
          <a:p>
            <a:r>
              <a:rPr lang="zh-CN" altLang="en-US"/>
              <a:t>   2、无明确意义的词，包括了语气助词、副词、介词、连接词等，通常自身 并无明确的意义，只有将其放入一个完整的句子中才有一定作用，如常见的"的"、"在"之类。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 calcmode="lin" valueType="num">
                                      <p:cBhvr additive="base">
                                        <p:cTn id="11"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 calcmode="lin" valueType="num">
                                      <p:cBhvr additive="base">
                                        <p:cTn id="15"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b="1" dirty="0">
                <a:sym typeface="+mn-ea"/>
              </a:rPr>
              <a:t>文本表示模型</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nvSpPr>
        <p:spPr>
          <a:xfrm>
            <a:off x="8134350" y="4251325"/>
            <a:ext cx="3648710" cy="368300"/>
          </a:xfrm>
          <a:prstGeom prst="rect">
            <a:avLst/>
          </a:prstGeom>
          <a:noFill/>
        </p:spPr>
        <p:txBody>
          <a:bodyPr wrap="square" rtlCol="0">
            <a:spAutoFit/>
          </a:bodyPr>
          <a:lstStyle/>
          <a:p>
            <a:r>
              <a:rPr lang="en-US" altLang="zh-CN"/>
              <a:t>--</a:t>
            </a:r>
            <a:r>
              <a:rPr lang="zh-CN" altLang="en-US">
                <a:ea typeface="宋体" panose="02010600030101010101" pitchFamily="2" charset="-122"/>
              </a:rPr>
              <a:t>巩卫参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带 Pi 的数学教育演示文稿（宽屏）</Template>
  <TotalTime>3</TotalTime>
  <Words>5184</Words>
  <Application>Microsoft Office PowerPoint</Application>
  <PresentationFormat>自定义</PresentationFormat>
  <Paragraphs>696</Paragraphs>
  <Slides>70</Slides>
  <Notes>55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2" baseType="lpstr">
      <vt:lpstr>-apple-system</vt:lpstr>
      <vt:lpstr>MathJax_Math-italic</vt:lpstr>
      <vt:lpstr>宋体</vt:lpstr>
      <vt:lpstr>微软雅黑</vt:lpstr>
      <vt:lpstr>Arial</vt:lpstr>
      <vt:lpstr>Cambria Math</vt:lpstr>
      <vt:lpstr>Euphemia</vt:lpstr>
      <vt:lpstr>Verdana</vt:lpstr>
      <vt:lpstr>Wingdings</vt:lpstr>
      <vt:lpstr>数学 16x9</vt:lpstr>
      <vt:lpstr>Equation.KSEE3</vt:lpstr>
      <vt:lpstr>Microsoft 公式 3.0</vt:lpstr>
      <vt:lpstr>文本分类与聚类分析</vt:lpstr>
      <vt:lpstr>PowerPoint 演示文稿</vt:lpstr>
      <vt:lpstr>文本预处理</vt:lpstr>
      <vt:lpstr>PowerPoint 演示文稿</vt:lpstr>
      <vt:lpstr>PowerPoint 演示文稿</vt:lpstr>
      <vt:lpstr>PowerPoint 演示文稿</vt:lpstr>
      <vt:lpstr>PowerPoint 演示文稿</vt:lpstr>
      <vt:lpstr>PowerPoint 演示文稿</vt:lpstr>
      <vt:lpstr>文本表示模型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文本分类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文本聚类 </vt:lpstr>
      <vt:lpstr>聚类分析</vt:lpstr>
      <vt:lpstr>PowerPoint 演示文稿</vt:lpstr>
      <vt:lpstr>基于网格</vt:lpstr>
      <vt:lpstr>STING特点</vt:lpstr>
      <vt:lpstr>其他基于网格的算法</vt:lpstr>
      <vt:lpstr>基于层次</vt:lpstr>
      <vt:lpstr>Birch算法</vt:lpstr>
      <vt:lpstr>CF-tree</vt:lpstr>
      <vt:lpstr>CF-tree建立步骤</vt:lpstr>
      <vt:lpstr>BIRCH的特点</vt:lpstr>
      <vt:lpstr>基于划分</vt:lpstr>
      <vt:lpstr>K-means算法</vt:lpstr>
      <vt:lpstr>PowerPoint 演示文稿</vt:lpstr>
      <vt:lpstr>K-MEANS算法</vt:lpstr>
      <vt:lpstr>基于划分算法的特点</vt:lpstr>
      <vt:lpstr>基于密度</vt:lpstr>
      <vt:lpstr>DBSCAN算法特点</vt:lpstr>
      <vt:lpstr>基于模型</vt:lpstr>
      <vt:lpstr>sOM法</vt:lpstr>
      <vt:lpstr>SOM法步骤</vt:lpstr>
      <vt:lpstr>SOM特点</vt:lpstr>
      <vt:lpstr>应用案例分析</vt:lpstr>
      <vt:lpstr>  文本分类在聊天机器人中的应用（以京东客服机器人JIMI为例）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文本分类</dc:title>
  <dc:creator>Crics Yu</dc:creator>
  <cp:lastModifiedBy>Crics Yu</cp:lastModifiedBy>
  <cp:revision>52</cp:revision>
  <dcterms:created xsi:type="dcterms:W3CDTF">2018-10-28T06:44:00Z</dcterms:created>
  <dcterms:modified xsi:type="dcterms:W3CDTF">2018-11-01T02:51:33Z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KSOProductBuildVer">
    <vt:lpwstr>2052-10.1.0.7521</vt:lpwstr>
  </property>
</Properties>
</file>