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60" r:id="rId2"/>
    <p:sldId id="267" r:id="rId3"/>
    <p:sldId id="291" r:id="rId4"/>
    <p:sldId id="300" r:id="rId5"/>
    <p:sldId id="301" r:id="rId6"/>
    <p:sldId id="261" r:id="rId7"/>
    <p:sldId id="302" r:id="rId8"/>
    <p:sldId id="268" r:id="rId9"/>
    <p:sldId id="303" r:id="rId10"/>
    <p:sldId id="325" r:id="rId11"/>
    <p:sldId id="305" r:id="rId12"/>
    <p:sldId id="304" r:id="rId13"/>
    <p:sldId id="306" r:id="rId14"/>
    <p:sldId id="307" r:id="rId15"/>
    <p:sldId id="308" r:id="rId16"/>
    <p:sldId id="309" r:id="rId17"/>
    <p:sldId id="310" r:id="rId18"/>
    <p:sldId id="311" r:id="rId19"/>
    <p:sldId id="326" r:id="rId20"/>
    <p:sldId id="312" r:id="rId21"/>
    <p:sldId id="313" r:id="rId22"/>
    <p:sldId id="314" r:id="rId23"/>
    <p:sldId id="315" r:id="rId24"/>
    <p:sldId id="316" r:id="rId25"/>
    <p:sldId id="317" r:id="rId26"/>
    <p:sldId id="281"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40" r:id="rId40"/>
    <p:sldId id="341" r:id="rId41"/>
    <p:sldId id="342" r:id="rId42"/>
    <p:sldId id="343" r:id="rId43"/>
    <p:sldId id="344" r:id="rId44"/>
    <p:sldId id="345" r:id="rId45"/>
    <p:sldId id="346" r:id="rId46"/>
    <p:sldId id="347" r:id="rId47"/>
    <p:sldId id="348" r:id="rId48"/>
    <p:sldId id="349" r:id="rId49"/>
    <p:sldId id="361" r:id="rId50"/>
    <p:sldId id="350" r:id="rId51"/>
    <p:sldId id="351" r:id="rId52"/>
    <p:sldId id="352" r:id="rId53"/>
    <p:sldId id="353" r:id="rId54"/>
    <p:sldId id="354" r:id="rId55"/>
    <p:sldId id="355" r:id="rId56"/>
    <p:sldId id="356" r:id="rId57"/>
    <p:sldId id="357" r:id="rId58"/>
    <p:sldId id="358" r:id="rId59"/>
    <p:sldId id="359" r:id="rId60"/>
    <p:sldId id="360" r:id="rId61"/>
    <p:sldId id="362" r:id="rId62"/>
    <p:sldId id="363" r:id="rId63"/>
    <p:sldId id="364" r:id="rId64"/>
    <p:sldId id="365" r:id="rId65"/>
    <p:sldId id="366" r:id="rId66"/>
    <p:sldId id="367" r:id="rId67"/>
    <p:sldId id="368" r:id="rId68"/>
    <p:sldId id="369" r:id="rId69"/>
    <p:sldId id="370" r:id="rId70"/>
    <p:sldId id="371" r:id="rId71"/>
    <p:sldId id="372" r:id="rId72"/>
    <p:sldId id="373" r:id="rId73"/>
    <p:sldId id="374" r:id="rId74"/>
    <p:sldId id="375" r:id="rId75"/>
    <p:sldId id="376" r:id="rId76"/>
    <p:sldId id="377" r:id="rId77"/>
    <p:sldId id="378" r:id="rId7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7188"/>
    <a:srgbClr val="8FA4B7"/>
    <a:srgbClr val="FFD70D"/>
    <a:srgbClr val="FFDA25"/>
    <a:srgbClr val="A6A6A6"/>
    <a:srgbClr val="FECAB2"/>
    <a:srgbClr val="FFC8B3"/>
    <a:srgbClr val="374552"/>
    <a:srgbClr val="984C9E"/>
    <a:srgbClr val="36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13" autoAdjust="0"/>
    <p:restoredTop sz="81425" autoAdjust="0"/>
  </p:normalViewPr>
  <p:slideViewPr>
    <p:cSldViewPr snapToGrid="0">
      <p:cViewPr varScale="1">
        <p:scale>
          <a:sx n="123" d="100"/>
          <a:sy n="123" d="100"/>
        </p:scale>
        <p:origin x="1440" y="10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比例</c:v>
                </c:pt>
              </c:strCache>
            </c:strRef>
          </c:tx>
          <c:spPr>
            <a:solidFill>
              <a:schemeClr val="bg1">
                <a:lumMod val="95000"/>
              </a:schemeClr>
            </a:solidFill>
          </c:spPr>
          <c:dPt>
            <c:idx val="0"/>
            <c:bubble3D val="0"/>
            <c:spPr>
              <a:solidFill>
                <a:srgbClr val="8FA4B7"/>
              </a:solidFill>
              <a:ln w="19050">
                <a:solidFill>
                  <a:schemeClr val="lt1"/>
                </a:solidFill>
              </a:ln>
              <a:effectLst/>
            </c:spPr>
            <c:extLst>
              <c:ext xmlns:c16="http://schemas.microsoft.com/office/drawing/2014/chart" uri="{C3380CC4-5D6E-409C-BE32-E72D297353CC}">
                <c16:uniqueId val="{00000001-769C-401A-9EF6-B94B5F466AE1}"/>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769C-401A-9EF6-B94B5F466AE1}"/>
              </c:ext>
            </c:extLst>
          </c:dPt>
          <c:dLbls>
            <c:dLbl>
              <c:idx val="0"/>
              <c:layout>
                <c:manualLayout>
                  <c:x val="-0.1554970880507246"/>
                  <c:y val="-7.3209283356246964E-3"/>
                </c:manualLayout>
              </c:layout>
              <c:tx>
                <c:rich>
                  <a:bodyPr/>
                  <a:lstStyle/>
                  <a:p>
                    <a:r>
                      <a:rPr lang="zh-CN" altLang="en-US" dirty="0" smtClean="0"/>
                      <a:t>语义模式</a:t>
                    </a:r>
                    <a:endParaRPr lang="zh-CN" altLang="en-US" dirty="0"/>
                  </a:p>
                </c:rich>
              </c:tx>
              <c:showLegendKey val="0"/>
              <c:showVal val="0"/>
              <c:showCatName val="0"/>
              <c:showSerName val="0"/>
              <c:showPercent val="1"/>
              <c:showBubbleSize val="0"/>
              <c:extLst>
                <c:ext xmlns:c15="http://schemas.microsoft.com/office/drawing/2012/chart" uri="{CE6537A1-D6FC-4f65-9D91-7224C49458BB}">
                  <c15:layout>
                    <c:manualLayout>
                      <c:w val="0.218765420104027"/>
                      <c:h val="0.31593651593162936"/>
                    </c:manualLayout>
                  </c15:layout>
                </c:ext>
                <c:ext xmlns:c16="http://schemas.microsoft.com/office/drawing/2014/chart" uri="{C3380CC4-5D6E-409C-BE32-E72D297353CC}">
                  <c16:uniqueId val="{00000001-769C-401A-9EF6-B94B5F466AE1}"/>
                </c:ext>
              </c:extLst>
            </c:dLbl>
            <c:dLbl>
              <c:idx val="1"/>
              <c:delete val="1"/>
              <c:extLst>
                <c:ext xmlns:c15="http://schemas.microsoft.com/office/drawing/2012/chart" uri="{CE6537A1-D6FC-4f65-9D91-7224C49458BB}"/>
                <c:ext xmlns:c16="http://schemas.microsoft.com/office/drawing/2014/chart" uri="{C3380CC4-5D6E-409C-BE32-E72D297353CC}">
                  <c16:uniqueId val="{00000003-769C-401A-9EF6-B94B5F466AE1}"/>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ea"/>
                  </a:defRPr>
                </a:pPr>
                <a:endParaRPr lang="zh-CN"/>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5</c:v>
                </c:pt>
                <c:pt idx="1">
                  <c:v>5</c:v>
                </c:pt>
              </c:numCache>
            </c:numRef>
          </c:val>
          <c:extLst>
            <c:ext xmlns:c16="http://schemas.microsoft.com/office/drawing/2014/chart" uri="{C3380CC4-5D6E-409C-BE32-E72D297353CC}">
              <c16:uniqueId val="{00000004-769C-401A-9EF6-B94B5F466AE1}"/>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ea typeface="+mn-ea"/>
          <a:cs typeface="+mn-ea"/>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比例</c:v>
                </c:pt>
              </c:strCache>
            </c:strRef>
          </c:tx>
          <c:spPr>
            <a:solidFill>
              <a:schemeClr val="bg1">
                <a:lumMod val="95000"/>
              </a:schemeClr>
            </a:solidFill>
          </c:spPr>
          <c:dPt>
            <c:idx val="0"/>
            <c:bubble3D val="0"/>
            <c:spPr>
              <a:solidFill>
                <a:srgbClr val="8FA4B7"/>
              </a:solidFill>
              <a:ln w="19050">
                <a:solidFill>
                  <a:schemeClr val="lt1"/>
                </a:solidFill>
              </a:ln>
              <a:effectLst/>
            </c:spPr>
            <c:extLst>
              <c:ext xmlns:c16="http://schemas.microsoft.com/office/drawing/2014/chart" uri="{C3380CC4-5D6E-409C-BE32-E72D297353CC}">
                <c16:uniqueId val="{00000001-F5F6-4C69-B612-6F611A0BB785}"/>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F5F6-4C69-B612-6F611A0BB785}"/>
              </c:ext>
            </c:extLst>
          </c:dPt>
          <c:dLbls>
            <c:dLbl>
              <c:idx val="0"/>
              <c:layout>
                <c:manualLayout>
                  <c:x val="-0.11190827392784322"/>
                  <c:y val="-0.19827306719692223"/>
                </c:manualLayout>
              </c:layout>
              <c:tx>
                <c:rich>
                  <a:bodyPr/>
                  <a:lstStyle/>
                  <a:p>
                    <a:r>
                      <a:rPr lang="zh-CN" altLang="en-US" sz="1200" dirty="0" smtClean="0"/>
                      <a:t>表情符号</a:t>
                    </a:r>
                    <a:endParaRPr lang="zh-CN" altLang="en-US" sz="1200" dirty="0"/>
                  </a:p>
                </c:rich>
              </c:tx>
              <c:showLegendKey val="0"/>
              <c:showVal val="0"/>
              <c:showCatName val="0"/>
              <c:showSerName val="0"/>
              <c:showPercent val="1"/>
              <c:showBubbleSize val="0"/>
              <c:extLst>
                <c:ext xmlns:c15="http://schemas.microsoft.com/office/drawing/2012/chart" uri="{CE6537A1-D6FC-4f65-9D91-7224C49458BB}">
                  <c15:layout>
                    <c:manualLayout>
                      <c:w val="0.218765420104027"/>
                      <c:h val="0.31593651593162936"/>
                    </c:manualLayout>
                  </c15:layout>
                </c:ext>
                <c:ext xmlns:c16="http://schemas.microsoft.com/office/drawing/2014/chart" uri="{C3380CC4-5D6E-409C-BE32-E72D297353CC}">
                  <c16:uniqueId val="{00000001-F5F6-4C69-B612-6F611A0BB785}"/>
                </c:ext>
              </c:extLst>
            </c:dLbl>
            <c:dLbl>
              <c:idx val="1"/>
              <c:delete val="1"/>
              <c:extLst>
                <c:ext xmlns:c15="http://schemas.microsoft.com/office/drawing/2012/chart" uri="{CE6537A1-D6FC-4f65-9D91-7224C49458BB}"/>
                <c:ext xmlns:c16="http://schemas.microsoft.com/office/drawing/2014/chart" uri="{C3380CC4-5D6E-409C-BE32-E72D297353CC}">
                  <c16:uniqueId val="{00000003-F5F6-4C69-B612-6F611A0BB785}"/>
                </c:ext>
              </c:extLst>
            </c:dLbl>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ea"/>
                  </a:defRPr>
                </a:pPr>
                <a:endParaRPr lang="zh-CN"/>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4-F5F6-4C69-B612-6F611A0BB785}"/>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ea typeface="+mn-ea"/>
          <a:cs typeface="+mn-ea"/>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比例</c:v>
                </c:pt>
              </c:strCache>
            </c:strRef>
          </c:tx>
          <c:spPr>
            <a:solidFill>
              <a:schemeClr val="bg1">
                <a:lumMod val="95000"/>
              </a:schemeClr>
            </a:solidFill>
          </c:spPr>
          <c:dPt>
            <c:idx val="0"/>
            <c:bubble3D val="0"/>
            <c:spPr>
              <a:solidFill>
                <a:srgbClr val="8FA4B7"/>
              </a:solidFill>
              <a:ln w="19050">
                <a:solidFill>
                  <a:schemeClr val="lt1"/>
                </a:solidFill>
              </a:ln>
              <a:effectLst/>
            </c:spPr>
            <c:extLst>
              <c:ext xmlns:c16="http://schemas.microsoft.com/office/drawing/2014/chart" uri="{C3380CC4-5D6E-409C-BE32-E72D297353CC}">
                <c16:uniqueId val="{00000001-769C-401A-9EF6-B94B5F466AE1}"/>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769C-401A-9EF6-B94B5F466AE1}"/>
              </c:ext>
            </c:extLst>
          </c:dPt>
          <c:dLbls>
            <c:dLbl>
              <c:idx val="0"/>
              <c:layout>
                <c:manualLayout>
                  <c:x val="-0.1554970880507246"/>
                  <c:y val="-7.3209283356246964E-3"/>
                </c:manualLayout>
              </c:layout>
              <c:tx>
                <c:rich>
                  <a:bodyPr/>
                  <a:lstStyle/>
                  <a:p>
                    <a:r>
                      <a:rPr lang="en-US" altLang="zh-CN" sz="2400" dirty="0" smtClean="0"/>
                      <a:t>a</a:t>
                    </a:r>
                    <a:endParaRPr lang="en-US" altLang="zh-CN" dirty="0"/>
                  </a:p>
                </c:rich>
              </c:tx>
              <c:showLegendKey val="0"/>
              <c:showVal val="0"/>
              <c:showCatName val="0"/>
              <c:showSerName val="0"/>
              <c:showPercent val="1"/>
              <c:showBubbleSize val="0"/>
              <c:extLst>
                <c:ext xmlns:c15="http://schemas.microsoft.com/office/drawing/2012/chart" uri="{CE6537A1-D6FC-4f65-9D91-7224C49458BB}">
                  <c15:layout>
                    <c:manualLayout>
                      <c:w val="0.218765420104027"/>
                      <c:h val="0.31593651593162936"/>
                    </c:manualLayout>
                  </c15:layout>
                </c:ext>
                <c:ext xmlns:c16="http://schemas.microsoft.com/office/drawing/2014/chart" uri="{C3380CC4-5D6E-409C-BE32-E72D297353CC}">
                  <c16:uniqueId val="{00000001-769C-401A-9EF6-B94B5F466AE1}"/>
                </c:ext>
              </c:extLst>
            </c:dLbl>
            <c:dLbl>
              <c:idx val="1"/>
              <c:delete val="1"/>
              <c:extLst>
                <c:ext xmlns:c15="http://schemas.microsoft.com/office/drawing/2012/chart" uri="{CE6537A1-D6FC-4f65-9D91-7224C49458BB}"/>
                <c:ext xmlns:c16="http://schemas.microsoft.com/office/drawing/2014/chart" uri="{C3380CC4-5D6E-409C-BE32-E72D297353CC}">
                  <c16:uniqueId val="{00000003-769C-401A-9EF6-B94B5F466AE1}"/>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ea"/>
                  </a:defRPr>
                </a:pPr>
                <a:endParaRPr lang="zh-CN"/>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5</c:v>
                </c:pt>
                <c:pt idx="1">
                  <c:v>5</c:v>
                </c:pt>
              </c:numCache>
            </c:numRef>
          </c:val>
          <c:extLst>
            <c:ext xmlns:c16="http://schemas.microsoft.com/office/drawing/2014/chart" uri="{C3380CC4-5D6E-409C-BE32-E72D297353CC}">
              <c16:uniqueId val="{00000004-769C-401A-9EF6-B94B5F466AE1}"/>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ea typeface="+mn-ea"/>
          <a:cs typeface="+mn-ea"/>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比例</c:v>
                </c:pt>
              </c:strCache>
            </c:strRef>
          </c:tx>
          <c:spPr>
            <a:solidFill>
              <a:schemeClr val="bg1">
                <a:lumMod val="95000"/>
              </a:schemeClr>
            </a:solidFill>
          </c:spPr>
          <c:dPt>
            <c:idx val="0"/>
            <c:bubble3D val="0"/>
            <c:spPr>
              <a:solidFill>
                <a:srgbClr val="577188"/>
              </a:solidFill>
              <a:ln w="19050">
                <a:solidFill>
                  <a:schemeClr val="lt1"/>
                </a:solidFill>
              </a:ln>
              <a:effectLst/>
            </c:spPr>
            <c:extLst>
              <c:ext xmlns:c16="http://schemas.microsoft.com/office/drawing/2014/chart" uri="{C3380CC4-5D6E-409C-BE32-E72D297353CC}">
                <c16:uniqueId val="{00000001-C483-4FD0-AD94-10559D1C01C6}"/>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C483-4FD0-AD94-10559D1C01C6}"/>
              </c:ext>
            </c:extLst>
          </c:dPt>
          <c:dLbls>
            <c:dLbl>
              <c:idx val="0"/>
              <c:layout>
                <c:manualLayout>
                  <c:x val="-9.5143345419042694E-2"/>
                  <c:y val="-0.22810933889399995"/>
                </c:manualLayout>
              </c:layout>
              <c:tx>
                <c:rich>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ea"/>
                      </a:defRPr>
                    </a:pPr>
                    <a:r>
                      <a:rPr lang="en-US" altLang="zh-CN" dirty="0" smtClean="0"/>
                      <a:t>b</a:t>
                    </a:r>
                    <a:endParaRPr lang="en-US" altLang="zh-CN" dirty="0"/>
                  </a:p>
                </c:rich>
              </c:tx>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ea"/>
                    </a:defRPr>
                  </a:pPr>
                  <a:endParaRPr lang="zh-CN"/>
                </a:p>
              </c:txPr>
              <c:showLegendKey val="0"/>
              <c:showVal val="0"/>
              <c:showCatName val="0"/>
              <c:showSerName val="0"/>
              <c:showPercent val="1"/>
              <c:showBubbleSize val="0"/>
              <c:extLst>
                <c:ext xmlns:c15="http://schemas.microsoft.com/office/drawing/2012/chart" uri="{CE6537A1-D6FC-4f65-9D91-7224C49458BB}">
                  <c15:layout>
                    <c:manualLayout>
                      <c:w val="0.218765420104027"/>
                      <c:h val="0.31593651593162936"/>
                    </c:manualLayout>
                  </c15:layout>
                </c:ext>
                <c:ext xmlns:c16="http://schemas.microsoft.com/office/drawing/2014/chart" uri="{C3380CC4-5D6E-409C-BE32-E72D297353CC}">
                  <c16:uniqueId val="{00000001-C483-4FD0-AD94-10559D1C01C6}"/>
                </c:ext>
              </c:extLst>
            </c:dLbl>
            <c:dLbl>
              <c:idx val="1"/>
              <c:delete val="1"/>
              <c:extLst>
                <c:ext xmlns:c15="http://schemas.microsoft.com/office/drawing/2012/chart" uri="{CE6537A1-D6FC-4f65-9D91-7224C49458BB}"/>
                <c:ext xmlns:c16="http://schemas.microsoft.com/office/drawing/2014/chart" uri="{C3380CC4-5D6E-409C-BE32-E72D297353CC}">
                  <c16:uniqueId val="{00000003-C483-4FD0-AD94-10559D1C01C6}"/>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ea"/>
                  </a:defRPr>
                </a:pPr>
                <a:endParaRPr lang="zh-CN"/>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C483-4FD0-AD94-10559D1C01C6}"/>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ea typeface="+mn-ea"/>
          <a:cs typeface="+mn-ea"/>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比例</c:v>
                </c:pt>
              </c:strCache>
            </c:strRef>
          </c:tx>
          <c:spPr>
            <a:solidFill>
              <a:schemeClr val="bg1">
                <a:lumMod val="95000"/>
              </a:schemeClr>
            </a:solidFill>
          </c:spPr>
          <c:dPt>
            <c:idx val="0"/>
            <c:bubble3D val="0"/>
            <c:spPr>
              <a:solidFill>
                <a:srgbClr val="8FA4B7"/>
              </a:solidFill>
              <a:ln w="19050">
                <a:solidFill>
                  <a:schemeClr val="lt1"/>
                </a:solidFill>
              </a:ln>
              <a:effectLst/>
            </c:spPr>
            <c:extLst>
              <c:ext xmlns:c16="http://schemas.microsoft.com/office/drawing/2014/chart" uri="{C3380CC4-5D6E-409C-BE32-E72D297353CC}">
                <c16:uniqueId val="{00000001-F5F6-4C69-B612-6F611A0BB785}"/>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F5F6-4C69-B612-6F611A0BB785}"/>
              </c:ext>
            </c:extLst>
          </c:dPt>
          <c:dLbls>
            <c:dLbl>
              <c:idx val="0"/>
              <c:layout>
                <c:manualLayout>
                  <c:x val="-0.11190827392784322"/>
                  <c:y val="-0.19827306719692223"/>
                </c:manualLayout>
              </c:layout>
              <c:tx>
                <c:rich>
                  <a:bodyPr/>
                  <a:lstStyle/>
                  <a:p>
                    <a:r>
                      <a:rPr lang="en-US" altLang="zh-CN" dirty="0" smtClean="0"/>
                      <a:t>c</a:t>
                    </a:r>
                    <a:endParaRPr lang="en-US" altLang="zh-CN" dirty="0"/>
                  </a:p>
                </c:rich>
              </c:tx>
              <c:showLegendKey val="0"/>
              <c:showVal val="0"/>
              <c:showCatName val="0"/>
              <c:showSerName val="0"/>
              <c:showPercent val="1"/>
              <c:showBubbleSize val="0"/>
              <c:extLst>
                <c:ext xmlns:c15="http://schemas.microsoft.com/office/drawing/2012/chart" uri="{CE6537A1-D6FC-4f65-9D91-7224C49458BB}">
                  <c15:layout>
                    <c:manualLayout>
                      <c:w val="0.218765420104027"/>
                      <c:h val="0.31593651593162936"/>
                    </c:manualLayout>
                  </c15:layout>
                </c:ext>
                <c:ext xmlns:c16="http://schemas.microsoft.com/office/drawing/2014/chart" uri="{C3380CC4-5D6E-409C-BE32-E72D297353CC}">
                  <c16:uniqueId val="{00000001-F5F6-4C69-B612-6F611A0BB785}"/>
                </c:ext>
              </c:extLst>
            </c:dLbl>
            <c:dLbl>
              <c:idx val="1"/>
              <c:delete val="1"/>
              <c:extLst>
                <c:ext xmlns:c15="http://schemas.microsoft.com/office/drawing/2012/chart" uri="{CE6537A1-D6FC-4f65-9D91-7224C49458BB}"/>
                <c:ext xmlns:c16="http://schemas.microsoft.com/office/drawing/2014/chart" uri="{C3380CC4-5D6E-409C-BE32-E72D297353CC}">
                  <c16:uniqueId val="{00000003-F5F6-4C69-B612-6F611A0BB785}"/>
                </c:ext>
              </c:extLst>
            </c:dLbl>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ea"/>
                  </a:defRPr>
                </a:pPr>
                <a:endParaRPr lang="zh-CN"/>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4-F5F6-4C69-B612-6F611A0BB785}"/>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ea typeface="+mn-ea"/>
          <a:cs typeface="+mn-ea"/>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比例</c:v>
                </c:pt>
              </c:strCache>
            </c:strRef>
          </c:tx>
          <c:spPr>
            <a:solidFill>
              <a:schemeClr val="bg1">
                <a:lumMod val="95000"/>
              </a:schemeClr>
            </a:solidFill>
          </c:spPr>
          <c:dPt>
            <c:idx val="0"/>
            <c:bubble3D val="0"/>
            <c:spPr>
              <a:solidFill>
                <a:srgbClr val="8FA4B7"/>
              </a:solidFill>
              <a:ln w="19050">
                <a:solidFill>
                  <a:schemeClr val="lt1"/>
                </a:solidFill>
              </a:ln>
              <a:effectLst/>
            </c:spPr>
            <c:extLst>
              <c:ext xmlns:c16="http://schemas.microsoft.com/office/drawing/2014/chart" uri="{C3380CC4-5D6E-409C-BE32-E72D297353CC}">
                <c16:uniqueId val="{00000001-769C-401A-9EF6-B94B5F466AE1}"/>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769C-401A-9EF6-B94B5F466AE1}"/>
              </c:ext>
            </c:extLst>
          </c:dPt>
          <c:dLbls>
            <c:dLbl>
              <c:idx val="0"/>
              <c:layout>
                <c:manualLayout>
                  <c:x val="-0.1554970880507246"/>
                  <c:y val="-7.3209283356246964E-3"/>
                </c:manualLayout>
              </c:layout>
              <c:tx>
                <c:rich>
                  <a:bodyPr/>
                  <a:lstStyle/>
                  <a:p>
                    <a:r>
                      <a:rPr lang="en-US" altLang="zh-CN" sz="3600" dirty="0" smtClean="0"/>
                      <a:t>1</a:t>
                    </a:r>
                    <a:endParaRPr lang="en-US" altLang="zh-CN" sz="1600" dirty="0"/>
                  </a:p>
                </c:rich>
              </c:tx>
              <c:showLegendKey val="0"/>
              <c:showVal val="0"/>
              <c:showCatName val="0"/>
              <c:showSerName val="0"/>
              <c:showPercent val="1"/>
              <c:showBubbleSize val="0"/>
              <c:extLst>
                <c:ext xmlns:c15="http://schemas.microsoft.com/office/drawing/2012/chart" uri="{CE6537A1-D6FC-4f65-9D91-7224C49458BB}">
                  <c15:layout>
                    <c:manualLayout>
                      <c:w val="0.218765420104027"/>
                      <c:h val="0.31593651593162936"/>
                    </c:manualLayout>
                  </c15:layout>
                </c:ext>
                <c:ext xmlns:c16="http://schemas.microsoft.com/office/drawing/2014/chart" uri="{C3380CC4-5D6E-409C-BE32-E72D297353CC}">
                  <c16:uniqueId val="{00000001-769C-401A-9EF6-B94B5F466AE1}"/>
                </c:ext>
              </c:extLst>
            </c:dLbl>
            <c:dLbl>
              <c:idx val="1"/>
              <c:delete val="1"/>
              <c:extLst>
                <c:ext xmlns:c15="http://schemas.microsoft.com/office/drawing/2012/chart" uri="{CE6537A1-D6FC-4f65-9D91-7224C49458BB}"/>
                <c:ext xmlns:c16="http://schemas.microsoft.com/office/drawing/2014/chart" uri="{C3380CC4-5D6E-409C-BE32-E72D297353CC}">
                  <c16:uniqueId val="{00000003-769C-401A-9EF6-B94B5F466AE1}"/>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ea"/>
                  </a:defRPr>
                </a:pPr>
                <a:endParaRPr lang="zh-CN"/>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5</c:v>
                </c:pt>
                <c:pt idx="1">
                  <c:v>5</c:v>
                </c:pt>
              </c:numCache>
            </c:numRef>
          </c:val>
          <c:extLst>
            <c:ext xmlns:c16="http://schemas.microsoft.com/office/drawing/2014/chart" uri="{C3380CC4-5D6E-409C-BE32-E72D297353CC}">
              <c16:uniqueId val="{00000004-769C-401A-9EF6-B94B5F466AE1}"/>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ea typeface="+mn-ea"/>
          <a:cs typeface="+mn-ea"/>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比例</c:v>
                </c:pt>
              </c:strCache>
            </c:strRef>
          </c:tx>
          <c:spPr>
            <a:solidFill>
              <a:schemeClr val="bg1">
                <a:lumMod val="95000"/>
              </a:schemeClr>
            </a:solidFill>
          </c:spPr>
          <c:dPt>
            <c:idx val="0"/>
            <c:bubble3D val="0"/>
            <c:spPr>
              <a:solidFill>
                <a:srgbClr val="577188"/>
              </a:solidFill>
              <a:ln w="19050">
                <a:solidFill>
                  <a:schemeClr val="lt1"/>
                </a:solidFill>
              </a:ln>
              <a:effectLst/>
            </c:spPr>
            <c:extLst>
              <c:ext xmlns:c16="http://schemas.microsoft.com/office/drawing/2014/chart" uri="{C3380CC4-5D6E-409C-BE32-E72D297353CC}">
                <c16:uniqueId val="{00000001-C483-4FD0-AD94-10559D1C01C6}"/>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C483-4FD0-AD94-10559D1C01C6}"/>
              </c:ext>
            </c:extLst>
          </c:dPt>
          <c:dLbls>
            <c:dLbl>
              <c:idx val="0"/>
              <c:layout>
                <c:manualLayout>
                  <c:x val="-9.5143345419042694E-2"/>
                  <c:y val="-0.22810933889399995"/>
                </c:manualLayout>
              </c:layout>
              <c:tx>
                <c:rich>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ea"/>
                      </a:defRPr>
                    </a:pPr>
                    <a:r>
                      <a:rPr lang="en-US" altLang="zh-CN" sz="3600" dirty="0" smtClean="0"/>
                      <a:t>2</a:t>
                    </a:r>
                    <a:endParaRPr lang="en-US" altLang="zh-CN" sz="3600" dirty="0"/>
                  </a:p>
                </c:rich>
              </c:tx>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ea"/>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18765420104027"/>
                      <c:h val="0.31593651593162936"/>
                    </c:manualLayout>
                  </c15:layout>
                </c:ext>
                <c:ext xmlns:c16="http://schemas.microsoft.com/office/drawing/2014/chart" uri="{C3380CC4-5D6E-409C-BE32-E72D297353CC}">
                  <c16:uniqueId val="{00000001-C483-4FD0-AD94-10559D1C01C6}"/>
                </c:ext>
              </c:extLst>
            </c:dLbl>
            <c:dLbl>
              <c:idx val="1"/>
              <c:delete val="1"/>
              <c:extLst>
                <c:ext xmlns:c15="http://schemas.microsoft.com/office/drawing/2012/chart" uri="{CE6537A1-D6FC-4f65-9D91-7224C49458BB}"/>
                <c:ext xmlns:c16="http://schemas.microsoft.com/office/drawing/2014/chart" uri="{C3380CC4-5D6E-409C-BE32-E72D297353CC}">
                  <c16:uniqueId val="{00000003-C483-4FD0-AD94-10559D1C01C6}"/>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ea"/>
                  </a:defRPr>
                </a:pPr>
                <a:endParaRPr lang="zh-CN"/>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C483-4FD0-AD94-10559D1C01C6}"/>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ea typeface="+mn-ea"/>
          <a:cs typeface="+mn-ea"/>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比例</c:v>
                </c:pt>
              </c:strCache>
            </c:strRef>
          </c:tx>
          <c:spPr>
            <a:solidFill>
              <a:schemeClr val="bg1">
                <a:lumMod val="95000"/>
              </a:schemeClr>
            </a:solidFill>
          </c:spPr>
          <c:dPt>
            <c:idx val="0"/>
            <c:bubble3D val="0"/>
            <c:spPr>
              <a:solidFill>
                <a:srgbClr val="8FA4B7"/>
              </a:solidFill>
              <a:ln w="19050">
                <a:solidFill>
                  <a:schemeClr val="lt1"/>
                </a:solidFill>
              </a:ln>
              <a:effectLst/>
            </c:spPr>
            <c:extLst>
              <c:ext xmlns:c16="http://schemas.microsoft.com/office/drawing/2014/chart" uri="{C3380CC4-5D6E-409C-BE32-E72D297353CC}">
                <c16:uniqueId val="{00000001-F5F6-4C69-B612-6F611A0BB785}"/>
              </c:ext>
            </c:extLst>
          </c:dPt>
          <c:dPt>
            <c:idx val="1"/>
            <c:bubble3D val="0"/>
            <c:spPr>
              <a:solidFill>
                <a:schemeClr val="bg1">
                  <a:lumMod val="50000"/>
                </a:schemeClr>
              </a:solidFill>
              <a:ln w="19050">
                <a:noFill/>
              </a:ln>
              <a:effectLst/>
            </c:spPr>
            <c:extLst>
              <c:ext xmlns:c16="http://schemas.microsoft.com/office/drawing/2014/chart" uri="{C3380CC4-5D6E-409C-BE32-E72D297353CC}">
                <c16:uniqueId val="{00000003-F5F6-4C69-B612-6F611A0BB785}"/>
              </c:ext>
            </c:extLst>
          </c:dPt>
          <c:dLbls>
            <c:dLbl>
              <c:idx val="0"/>
              <c:layout>
                <c:manualLayout>
                  <c:x val="-0.11190827392784322"/>
                  <c:y val="-0.19827306719692223"/>
                </c:manualLayout>
              </c:layout>
              <c:tx>
                <c:rich>
                  <a:bodyPr/>
                  <a:lstStyle/>
                  <a:p>
                    <a:r>
                      <a:rPr lang="en-US" altLang="zh-CN" sz="3600" dirty="0" smtClean="0"/>
                      <a:t>3</a:t>
                    </a:r>
                    <a:endParaRPr lang="en-US" altLang="zh-CN" sz="3600" dirty="0"/>
                  </a:p>
                </c:rich>
              </c:tx>
              <c:showLegendKey val="0"/>
              <c:showVal val="1"/>
              <c:showCatName val="0"/>
              <c:showSerName val="0"/>
              <c:showPercent val="0"/>
              <c:showBubbleSize val="0"/>
              <c:extLst>
                <c:ext xmlns:c15="http://schemas.microsoft.com/office/drawing/2012/chart" uri="{CE6537A1-D6FC-4f65-9D91-7224C49458BB}">
                  <c15:layout>
                    <c:manualLayout>
                      <c:w val="0.218765420104027"/>
                      <c:h val="0.31593651593162936"/>
                    </c:manualLayout>
                  </c15:layout>
                </c:ext>
                <c:ext xmlns:c16="http://schemas.microsoft.com/office/drawing/2014/chart" uri="{C3380CC4-5D6E-409C-BE32-E72D297353CC}">
                  <c16:uniqueId val="{00000001-F5F6-4C69-B612-6F611A0BB785}"/>
                </c:ext>
              </c:extLst>
            </c:dLbl>
            <c:dLbl>
              <c:idx val="1"/>
              <c:delete val="1"/>
              <c:extLst>
                <c:ext xmlns:c15="http://schemas.microsoft.com/office/drawing/2012/chart" uri="{CE6537A1-D6FC-4f65-9D91-7224C49458BB}"/>
                <c:ext xmlns:c16="http://schemas.microsoft.com/office/drawing/2014/chart" uri="{C3380CC4-5D6E-409C-BE32-E72D297353CC}">
                  <c16:uniqueId val="{00000003-F5F6-4C69-B612-6F611A0BB785}"/>
                </c:ext>
              </c:extLst>
            </c:dLbl>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ea"/>
                  </a:defRPr>
                </a:pPr>
                <a:endParaRPr lang="zh-CN"/>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4-F5F6-4C69-B612-6F611A0BB785}"/>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ea typeface="+mn-ea"/>
          <a:cs typeface="+mn-ea"/>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114B6-6EDC-447E-B20D-8184C0EC2F95}"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DF707-8859-4E0D-9A22-DA180B778DCB}" type="slidenum">
              <a:rPr lang="zh-CN" altLang="en-US" smtClean="0"/>
              <a:t>‹#›</a:t>
            </a:fld>
            <a:endParaRPr lang="zh-CN" altLang="en-US"/>
          </a:p>
        </p:txBody>
      </p:sp>
    </p:spTree>
    <p:extLst>
      <p:ext uri="{BB962C8B-B14F-4D97-AF65-F5344CB8AC3E}">
        <p14:creationId xmlns:p14="http://schemas.microsoft.com/office/powerpoint/2010/main" val="365420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大家好，我们是情感分析</a:t>
            </a:r>
            <a:r>
              <a:rPr lang="en-US" altLang="zh-CN" dirty="0" smtClean="0"/>
              <a:t>B</a:t>
            </a:r>
            <a:r>
              <a:rPr lang="zh-CN" altLang="en-US" dirty="0" smtClean="0"/>
              <a:t>组，我是组长梁仁杰</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1</a:t>
            </a:fld>
            <a:endParaRPr lang="zh-CN" altLang="en-US"/>
          </a:p>
        </p:txBody>
      </p:sp>
    </p:spTree>
    <p:extLst>
      <p:ext uri="{BB962C8B-B14F-4D97-AF65-F5344CB8AC3E}">
        <p14:creationId xmlns:p14="http://schemas.microsoft.com/office/powerpoint/2010/main" val="425365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人工构建方法是对现有文本，语料等进行分词，通过人为标注，对极性、权值的计算构建出情感词典。</a:t>
            </a:r>
            <a:endParaRPr lang="en-US" altLang="zh-CN" dirty="0" smtClean="0"/>
          </a:p>
          <a:p>
            <a:r>
              <a:rPr lang="zh-CN" altLang="en-US" dirty="0" smtClean="0"/>
              <a:t>人工构建方法主要流程有两个，情感分类，和获取强度</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10</a:t>
            </a:fld>
            <a:endParaRPr lang="zh-CN" altLang="en-US"/>
          </a:p>
        </p:txBody>
      </p:sp>
    </p:spTree>
    <p:extLst>
      <p:ext uri="{BB962C8B-B14F-4D97-AF65-F5344CB8AC3E}">
        <p14:creationId xmlns:p14="http://schemas.microsoft.com/office/powerpoint/2010/main" val="419440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l"/>
            </a:pPr>
            <a:r>
              <a:rPr lang="zh-CN" altLang="en-US" dirty="0" smtClean="0">
                <a:latin typeface="Arial" panose="020B0604020202020204" pitchFamily="34" charset="0"/>
                <a:cs typeface="Arial" panose="020B0604020202020204" pitchFamily="34" charset="0"/>
              </a:rPr>
              <a:t>情感分类方面比较传统的且有影响的是将情感划分为六大类情感，也就是乐、怒、哀、惧、恶、惊，由于积极的情感只有乐一个，对情感的描述不够细致，所以通常会再加一类，好。</a:t>
            </a:r>
            <a:endParaRPr lang="en-US" altLang="zh-CN"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l"/>
            </a:pPr>
            <a:r>
              <a:rPr lang="zh-CN" altLang="en-US" dirty="0" smtClean="0">
                <a:latin typeface="Arial" panose="020B0604020202020204" pitchFamily="34" charset="0"/>
                <a:cs typeface="Arial" panose="020B0604020202020204" pitchFamily="34" charset="0"/>
              </a:rPr>
              <a:t>随后从各类资源中初步挑选可能与情感相关的词汇，也就是进行一级筛选</a:t>
            </a:r>
            <a:endParaRPr lang="en-US" altLang="zh-CN"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l"/>
            </a:pPr>
            <a:r>
              <a:rPr lang="zh-CN" altLang="en-US" dirty="0" smtClean="0">
                <a:latin typeface="Arial" panose="020B0604020202020204" pitchFamily="34" charset="0"/>
                <a:cs typeface="Arial" panose="020B0604020202020204" pitchFamily="34" charset="0"/>
              </a:rPr>
              <a:t>随后通过手工分类的方法从一级筛选出的词汇中选择有情感色彩的词汇，并且进行划分，即二级筛选</a:t>
            </a:r>
            <a:endParaRPr lang="en-US" altLang="zh-CN"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l"/>
            </a:pPr>
            <a:r>
              <a:rPr lang="zh-CN" altLang="en-US" dirty="0" smtClean="0">
                <a:latin typeface="Arial" panose="020B0604020202020204" pitchFamily="34" charset="0"/>
                <a:cs typeface="Arial" panose="020B0604020202020204" pitchFamily="34" charset="0"/>
              </a:rPr>
              <a:t>最后，按照情感强度和复杂度的区别，划分出了</a:t>
            </a:r>
            <a:r>
              <a:rPr lang="en-US" altLang="zh-CN" dirty="0" smtClean="0">
                <a:latin typeface="Arial" panose="020B0604020202020204" pitchFamily="34" charset="0"/>
                <a:cs typeface="Arial" panose="020B0604020202020204" pitchFamily="34" charset="0"/>
              </a:rPr>
              <a:t>20</a:t>
            </a:r>
            <a:r>
              <a:rPr lang="zh-CN" altLang="en-US" dirty="0" smtClean="0">
                <a:latin typeface="Arial" panose="020B0604020202020204" pitchFamily="34" charset="0"/>
                <a:cs typeface="Arial" panose="020B0604020202020204" pitchFamily="34" charset="0"/>
              </a:rPr>
              <a:t>类情感</a:t>
            </a:r>
            <a:endParaRPr lang="en-US" altLang="zh-CN"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l"/>
            </a:pPr>
            <a:r>
              <a:rPr lang="zh-CN" altLang="en-US" dirty="0" smtClean="0">
                <a:latin typeface="Arial" panose="020B0604020202020204" pitchFamily="34" charset="0"/>
                <a:cs typeface="Arial" panose="020B0604020202020204" pitchFamily="34" charset="0"/>
              </a:rPr>
              <a:t>当然，这只是预先确定的情感分类，当某些词出现频繁而且不在现有划分中，就根据词的性质和出现数量考虑是否加入该类情感</a:t>
            </a:r>
            <a:endParaRPr lang="en-US" altLang="zh-CN"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264DF707-8859-4E0D-9A22-DA180B778DCB}" type="slidenum">
              <a:rPr lang="zh-CN" altLang="en-US" smtClean="0"/>
              <a:t>11</a:t>
            </a:fld>
            <a:endParaRPr lang="zh-CN" altLang="en-US"/>
          </a:p>
        </p:txBody>
      </p:sp>
    </p:spTree>
    <p:extLst>
      <p:ext uri="{BB962C8B-B14F-4D97-AF65-F5344CB8AC3E}">
        <p14:creationId xmlns:p14="http://schemas.microsoft.com/office/powerpoint/2010/main" val="355785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在进行情感分类之后，对分类出的情感进行强度评估，评估强度的方法通常才用</a:t>
            </a:r>
            <a:r>
              <a:rPr lang="en-US" altLang="zh-CN" dirty="0" smtClean="0">
                <a:latin typeface="Arial" panose="020B0604020202020204" pitchFamily="34" charset="0"/>
                <a:cs typeface="Arial" panose="020B0604020202020204" pitchFamily="34" charset="0"/>
              </a:rPr>
              <a:t>PMI</a:t>
            </a:r>
            <a:r>
              <a:rPr lang="zh-CN" altLang="en-US" dirty="0" smtClean="0">
                <a:latin typeface="Arial" panose="020B0604020202020204" pitchFamily="34" charset="0"/>
                <a:cs typeface="Arial" panose="020B0604020202020204" pitchFamily="34" charset="0"/>
              </a:rPr>
              <a:t>（共现率）的方法。就是在</a:t>
            </a:r>
            <a:r>
              <a:rPr lang="zh-CN" altLang="en-US" dirty="0" smtClean="0"/>
              <a:t>大规模语料库中查找待定词汇和标准词汇的共现概率，从而将共现概率最强的标准词的强度确定为待定词汇的强度</a:t>
            </a:r>
            <a:r>
              <a:rPr lang="zh-CN" altLang="en-US" dirty="0" smtClean="0">
                <a:latin typeface="Arial" panose="020B0604020202020204" pitchFamily="34" charset="0"/>
                <a:cs typeface="Arial" panose="020B0604020202020204" pitchFamily="34" charset="0"/>
              </a:rPr>
              <a:t>。</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标准词就是对每一个情感类不同强度挑选出的一个词或者几个词，将其此作为标准词。</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共现概率的计算方法就是下面这个公式。</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其中</a:t>
            </a:r>
            <a:r>
              <a:rPr lang="en-US" altLang="zh-CN" dirty="0" smtClean="0">
                <a:latin typeface="Arial" panose="020B0604020202020204" pitchFamily="34" charset="0"/>
                <a:cs typeface="Arial" panose="020B0604020202020204" pitchFamily="34" charset="0"/>
              </a:rPr>
              <a:t>Wu</a:t>
            </a:r>
            <a:r>
              <a:rPr lang="zh-CN" altLang="en-US" dirty="0" smtClean="0">
                <a:latin typeface="Arial" panose="020B0604020202020204" pitchFamily="34" charset="0"/>
                <a:cs typeface="Arial" panose="020B0604020202020204" pitchFamily="34" charset="0"/>
              </a:rPr>
              <a:t>是</a:t>
            </a:r>
            <a:r>
              <a:rPr lang="en-US" altLang="zh-CN" dirty="0" smtClean="0">
                <a:latin typeface="Arial" panose="020B0604020202020204" pitchFamily="34" charset="0"/>
                <a:cs typeface="Arial" panose="020B0604020202020204" pitchFamily="34" charset="0"/>
              </a:rPr>
              <a:t>u</a:t>
            </a:r>
            <a:r>
              <a:rPr lang="zh-CN" altLang="en-US" dirty="0" smtClean="0">
                <a:latin typeface="Arial" panose="020B0604020202020204" pitchFamily="34" charset="0"/>
                <a:cs typeface="Arial" panose="020B0604020202020204" pitchFamily="34" charset="0"/>
              </a:rPr>
              <a:t>类情感的词汇，</a:t>
            </a:r>
            <a:r>
              <a:rPr lang="en-US" altLang="zh-CN" dirty="0" smtClean="0">
                <a:latin typeface="Arial" panose="020B0604020202020204" pitchFamily="34" charset="0"/>
                <a:cs typeface="Arial" panose="020B0604020202020204" pitchFamily="34" charset="0"/>
              </a:rPr>
              <a:t>Sui</a:t>
            </a:r>
            <a:r>
              <a:rPr lang="zh-CN" altLang="en-US" dirty="0" smtClean="0">
                <a:latin typeface="Arial" panose="020B0604020202020204" pitchFamily="34" charset="0"/>
                <a:cs typeface="Arial" panose="020B0604020202020204" pitchFamily="34" charset="0"/>
              </a:rPr>
              <a:t>是</a:t>
            </a:r>
            <a:r>
              <a:rPr lang="en-US" altLang="zh-CN" dirty="0" smtClean="0">
                <a:latin typeface="Arial" panose="020B0604020202020204" pitchFamily="34" charset="0"/>
                <a:cs typeface="Arial" panose="020B0604020202020204" pitchFamily="34" charset="0"/>
              </a:rPr>
              <a:t>u</a:t>
            </a:r>
            <a:r>
              <a:rPr lang="zh-CN" altLang="en-US" dirty="0" smtClean="0">
                <a:latin typeface="Arial" panose="020B0604020202020204" pitchFamily="34" charset="0"/>
                <a:cs typeface="Arial" panose="020B0604020202020204" pitchFamily="34" charset="0"/>
              </a:rPr>
              <a:t>类情感的第</a:t>
            </a:r>
            <a:r>
              <a:rPr lang="en-US" altLang="zh-CN" dirty="0" err="1" smtClean="0">
                <a:latin typeface="Arial" panose="020B0604020202020204" pitchFamily="34" charset="0"/>
                <a:cs typeface="Arial" panose="020B0604020202020204" pitchFamily="34" charset="0"/>
              </a:rPr>
              <a:t>i</a:t>
            </a:r>
            <a:r>
              <a:rPr lang="zh-CN" altLang="en-US" dirty="0" smtClean="0">
                <a:latin typeface="Arial" panose="020B0604020202020204" pitchFamily="34" charset="0"/>
                <a:cs typeface="Arial" panose="020B0604020202020204" pitchFamily="34" charset="0"/>
              </a:rPr>
              <a:t>个标准词。通过这个计算方法计算词汇和标准词的共现概率，选取共现概率最大的一类作为强度分类。</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例如，这一句话，这里面有</a:t>
            </a:r>
            <a:r>
              <a:rPr lang="en-US" altLang="zh-CN" dirty="0" smtClean="0">
                <a:latin typeface="Arial" panose="020B0604020202020204" pitchFamily="34" charset="0"/>
                <a:cs typeface="Arial" panose="020B0604020202020204" pitchFamily="34" charset="0"/>
              </a:rPr>
              <a:t>6</a:t>
            </a:r>
            <a:r>
              <a:rPr lang="zh-CN" altLang="en-US" dirty="0" smtClean="0">
                <a:latin typeface="Arial" panose="020B0604020202020204" pitchFamily="34" charset="0"/>
                <a:cs typeface="Arial" panose="020B0604020202020204" pitchFamily="34" charset="0"/>
              </a:rPr>
              <a:t>个情感词，</a:t>
            </a:r>
            <a:r>
              <a:rPr lang="en-US" altLang="zh-CN" dirty="0" smtClean="0">
                <a:latin typeface="Arial" panose="020B0604020202020204" pitchFamily="34" charset="0"/>
                <a:cs typeface="Arial" panose="020B0604020202020204" pitchFamily="34" charset="0"/>
              </a:rPr>
              <a:t>3</a:t>
            </a:r>
            <a:r>
              <a:rPr lang="zh-CN" altLang="en-US" dirty="0" smtClean="0">
                <a:latin typeface="Arial" panose="020B0604020202020204" pitchFamily="34" charset="0"/>
                <a:cs typeface="Arial" panose="020B0604020202020204" pitchFamily="34" charset="0"/>
              </a:rPr>
              <a:t>个神清气爽，</a:t>
            </a:r>
            <a:r>
              <a:rPr lang="en-US" altLang="zh-CN" dirty="0" smtClean="0">
                <a:latin typeface="Arial" panose="020B0604020202020204" pitchFamily="34" charset="0"/>
                <a:cs typeface="Arial" panose="020B0604020202020204" pitchFamily="34" charset="0"/>
              </a:rPr>
              <a:t>2</a:t>
            </a:r>
            <a:r>
              <a:rPr lang="zh-CN" altLang="en-US" dirty="0" smtClean="0">
                <a:latin typeface="Arial" panose="020B0604020202020204" pitchFamily="34" charset="0"/>
                <a:cs typeface="Arial" panose="020B0604020202020204" pitchFamily="34" charset="0"/>
              </a:rPr>
              <a:t>个开心，</a:t>
            </a:r>
            <a:r>
              <a:rPr lang="en-US" altLang="zh-CN" dirty="0" smtClean="0">
                <a:latin typeface="Arial" panose="020B0604020202020204" pitchFamily="34" charset="0"/>
                <a:cs typeface="Arial" panose="020B0604020202020204" pitchFamily="34" charset="0"/>
              </a:rPr>
              <a:t>1</a:t>
            </a:r>
            <a:r>
              <a:rPr lang="zh-CN" altLang="en-US" dirty="0" smtClean="0">
                <a:latin typeface="Arial" panose="020B0604020202020204" pitchFamily="34" charset="0"/>
                <a:cs typeface="Arial" panose="020B0604020202020204" pitchFamily="34" charset="0"/>
              </a:rPr>
              <a:t>个快乐，那么</a:t>
            </a:r>
            <a:r>
              <a:rPr lang="en-US" altLang="zh-CN" dirty="0" smtClean="0">
                <a:latin typeface="Arial" panose="020B0604020202020204" pitchFamily="34" charset="0"/>
                <a:cs typeface="Arial" panose="020B0604020202020204" pitchFamily="34" charset="0"/>
              </a:rPr>
              <a:t>P</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Wu</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=3/6</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P</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Su1</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=2/6</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P</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Su2</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=1/6</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P</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WuSu1</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=4/6</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P</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WuSu2</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=2/6</a:t>
            </a:r>
            <a:r>
              <a:rPr lang="zh-CN" altLang="en-US" dirty="0" smtClean="0">
                <a:latin typeface="Arial" panose="020B0604020202020204" pitchFamily="34" charset="0"/>
                <a:cs typeface="Arial" panose="020B0604020202020204" pitchFamily="34" charset="0"/>
              </a:rPr>
              <a:t>，这样就可以计算出</a:t>
            </a:r>
            <a:r>
              <a:rPr lang="en-US" altLang="zh-CN" dirty="0" smtClean="0">
                <a:latin typeface="Arial" panose="020B0604020202020204" pitchFamily="34" charset="0"/>
                <a:cs typeface="Arial" panose="020B0604020202020204" pitchFamily="34" charset="0"/>
              </a:rPr>
              <a:t>I</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Wu</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Su1</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=log2 2/3</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I</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Wu</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Su2</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=log2 1/3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由此可见，神清气爽和开心的共现概率大一些，就把神清气爽归为和开心强度相当的一类。</a:t>
            </a:r>
            <a:endParaRPr lang="en-US" altLang="zh-CN"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264DF707-8859-4E0D-9A22-DA180B778DCB}" type="slidenum">
              <a:rPr lang="zh-CN" altLang="en-US" smtClean="0"/>
              <a:t>12</a:t>
            </a:fld>
            <a:endParaRPr lang="zh-CN" altLang="en-US"/>
          </a:p>
        </p:txBody>
      </p:sp>
    </p:spTree>
    <p:extLst>
      <p:ext uri="{BB962C8B-B14F-4D97-AF65-F5344CB8AC3E}">
        <p14:creationId xmlns:p14="http://schemas.microsoft.com/office/powerpoint/2010/main" val="544547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在基础的人工构建词典的方法上，由于准确性、覆盖率上存在这一些问题，因此在基础的人工构建的情感词典上，进行了一系列优化。</a:t>
            </a: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比如，以下这几种</a:t>
            </a:r>
            <a:endParaRPr lang="en-US" altLang="zh-CN" dirty="0" smtClean="0"/>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对基础情感词典进行扩展的基础扩展词典，情感词典本身只包含了形容词，在基础扩展词典中，加入了带有情感色彩的名词、动词或者网络用词，例如下面这几类，绝非是最初情感词典中会出现的词，但是对情感词典的扩展，就会在情感词典中加入这样的带有感情色彩的词，以增加情感分析的准确率和情感覆盖率。</a:t>
            </a:r>
            <a:endParaRPr lang="en-US" altLang="zh-CN" dirty="0" smtClean="0"/>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由于网络评论或者微博等地方的文本信息中都包含了大量的颜文字和表情符号，对常用的表情符号进行扩展并加到情感词典中去同样可以对情感词典进行优化。</a:t>
            </a:r>
            <a:endParaRPr lang="en-US" altLang="zh-CN" dirty="0" smtClean="0"/>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dirty="0" smtClean="0"/>
              <a:t>对于情感词典的优化会增加准确率，但是在某些情况可能会引入噪声，反而会影响效果，所以在扩展情感词典的时候需要人为进行处理，对情感词典进行人工挑选去噪。</a:t>
            </a: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显然在文本中，语句的极性不只是受情感词极性的影响，就比如否定词，双重否定词对极性的影响，否定词会使情感记性极性反转，而双重否定词会对情感极性有加强作用，会使情感强度提高。因此在情感词典的构建中加入否定词和双重否定词也是非常必要的</a:t>
            </a:r>
            <a:endParaRPr lang="en-US" altLang="zh-CN" dirty="0" smtClean="0">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latin typeface="Arial" panose="020B0604020202020204" pitchFamily="34" charset="0"/>
                <a:cs typeface="Arial" panose="020B0604020202020204" pitchFamily="34" charset="0"/>
              </a:rPr>
              <a:t>即使进行了这些优化，有些文本会包含了讽刺的色彩，情感分析的结果显示极性是正，但是事实上表达的极性是负，例如，中国足球队输了一场比赛，球迷说：踢得真好。这种情况就无法判断情感的极性。但是这种情况毕竟是少数，对于大多数的情况情感分析还是较为准确的。</a:t>
            </a:r>
            <a:endParaRPr lang="en-US" altLang="zh-CN" dirty="0" smtClean="0"/>
          </a:p>
        </p:txBody>
      </p:sp>
      <p:sp>
        <p:nvSpPr>
          <p:cNvPr id="4" name="灯片编号占位符 3"/>
          <p:cNvSpPr>
            <a:spLocks noGrp="1"/>
          </p:cNvSpPr>
          <p:nvPr>
            <p:ph type="sldNum" sz="quarter" idx="10"/>
          </p:nvPr>
        </p:nvSpPr>
        <p:spPr/>
        <p:txBody>
          <a:bodyPr/>
          <a:lstStyle/>
          <a:p>
            <a:fld id="{264DF707-8859-4E0D-9A22-DA180B778DCB}" type="slidenum">
              <a:rPr lang="zh-CN" altLang="en-US" smtClean="0"/>
              <a:t>13</a:t>
            </a:fld>
            <a:endParaRPr lang="zh-CN" altLang="en-US"/>
          </a:p>
        </p:txBody>
      </p:sp>
    </p:spTree>
    <p:extLst>
      <p:ext uri="{BB962C8B-B14F-4D97-AF65-F5344CB8AC3E}">
        <p14:creationId xmlns:p14="http://schemas.microsoft.com/office/powerpoint/2010/main" val="211418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基础扩展词典和表情符号扩展词典，都可以通过计算点互信息也就是前面讲到的这个公式来进行权重计算，从而对情感词典进行扩展。</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否定词和双重否定词就不行，因为否定词和双重否定词和情感词的出现之间没有联系。</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而否定词和双重否定的计算方法是通过情感词块的权重计算方法。</a:t>
            </a:r>
            <a:endParaRPr lang="en-US" altLang="zh-CN"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264DF707-8859-4E0D-9A22-DA180B778DCB}" type="slidenum">
              <a:rPr lang="zh-CN" altLang="en-US" smtClean="0"/>
              <a:t>14</a:t>
            </a:fld>
            <a:endParaRPr lang="zh-CN" altLang="en-US"/>
          </a:p>
        </p:txBody>
      </p:sp>
    </p:spTree>
    <p:extLst>
      <p:ext uri="{BB962C8B-B14F-4D97-AF65-F5344CB8AC3E}">
        <p14:creationId xmlns:p14="http://schemas.microsoft.com/office/powerpoint/2010/main" val="1763137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这个方法就是将情感词临近的词和情感词一起作为一个情感词块，然后对于情感词块中的否定词和双重否定词对情感词的影响进行计算。</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计算方法就是下面这些公式。</a:t>
            </a:r>
            <a:r>
              <a:rPr lang="en-US" altLang="zh-CN" dirty="0" smtClean="0">
                <a:latin typeface="Arial" panose="020B0604020202020204" pitchFamily="34" charset="0"/>
                <a:cs typeface="Arial" panose="020B0604020202020204" pitchFamily="34" charset="0"/>
              </a:rPr>
              <a:t>W</a:t>
            </a:r>
            <a:r>
              <a:rPr lang="zh-CN" altLang="en-US" dirty="0" smtClean="0">
                <a:latin typeface="Arial" panose="020B0604020202020204" pitchFamily="34" charset="0"/>
                <a:cs typeface="Arial" panose="020B0604020202020204" pitchFamily="34" charset="0"/>
              </a:rPr>
              <a:t>（</a:t>
            </a:r>
            <a:r>
              <a:rPr lang="en-US" altLang="zh-CN" dirty="0" err="1" smtClean="0">
                <a:latin typeface="Arial" panose="020B0604020202020204" pitchFamily="34" charset="0"/>
                <a:cs typeface="Arial" panose="020B0604020202020204" pitchFamily="34" charset="0"/>
              </a:rPr>
              <a:t>Block_Emotion</a:t>
            </a:r>
            <a:r>
              <a:rPr lang="zh-CN" altLang="en-US" dirty="0" smtClean="0">
                <a:latin typeface="Arial" panose="020B0604020202020204" pitchFamily="34" charset="0"/>
                <a:cs typeface="Arial" panose="020B0604020202020204" pitchFamily="34" charset="0"/>
              </a:rPr>
              <a:t>）是情感词块的计算出的权值，这个权值有正有负，正负代表着极性，数值大小代表了情感强度。</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后面分类</a:t>
            </a:r>
            <a:r>
              <a:rPr lang="en-US" altLang="zh-CN" dirty="0" smtClean="0">
                <a:latin typeface="Arial" panose="020B0604020202020204" pitchFamily="34" charset="0"/>
                <a:cs typeface="Arial" panose="020B0604020202020204" pitchFamily="34" charset="0"/>
              </a:rPr>
              <a:t>3</a:t>
            </a:r>
            <a:r>
              <a:rPr lang="zh-CN" altLang="en-US" dirty="0" smtClean="0">
                <a:latin typeface="Arial" panose="020B0604020202020204" pitchFamily="34" charset="0"/>
                <a:cs typeface="Arial" panose="020B0604020202020204" pitchFamily="34" charset="0"/>
              </a:rPr>
              <a:t>中情况</a:t>
            </a:r>
            <a:endParaRPr lang="en-US" altLang="zh-CN" dirty="0" smtClean="0">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dirty="0" smtClean="0">
                <a:latin typeface="Arial" panose="020B0604020202020204" pitchFamily="34" charset="0"/>
                <a:cs typeface="Arial" panose="020B0604020202020204" pitchFamily="34" charset="0"/>
              </a:rPr>
              <a:t>f</a:t>
            </a:r>
            <a:r>
              <a:rPr lang="zh-CN" altLang="en-US" dirty="0" smtClean="0">
                <a:latin typeface="Arial" panose="020B0604020202020204" pitchFamily="34" charset="0"/>
                <a:cs typeface="Arial" panose="020B0604020202020204" pitchFamily="34" charset="0"/>
              </a:rPr>
              <a:t>代表情感此块中含有双重否定词的计算方法，计算方法是，使情感强度乘上一个</a:t>
            </a:r>
            <a:r>
              <a:rPr lang="en-US" altLang="zh-CN" dirty="0" smtClean="0">
                <a:latin typeface="Arial" panose="020B0604020202020204" pitchFamily="34" charset="0"/>
                <a:cs typeface="Arial" panose="020B0604020202020204" pitchFamily="34" charset="0"/>
              </a:rPr>
              <a:t>λ</a:t>
            </a:r>
            <a:r>
              <a:rPr lang="zh-CN" altLang="en-US" dirty="0" smtClean="0">
                <a:latin typeface="Arial" panose="020B0604020202020204" pitchFamily="34" charset="0"/>
                <a:cs typeface="Arial" panose="020B0604020202020204" pitchFamily="34" charset="0"/>
              </a:rPr>
              <a:t>系数，这个系数和特定的双重否定词和情感词情感强度有关。</a:t>
            </a:r>
            <a:endParaRPr lang="en-US" altLang="zh-CN" dirty="0" smtClean="0">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dirty="0" smtClean="0">
                <a:latin typeface="Arial" panose="020B0604020202020204" pitchFamily="34" charset="0"/>
                <a:cs typeface="Arial" panose="020B0604020202020204" pitchFamily="34" charset="0"/>
              </a:rPr>
              <a:t>f`</a:t>
            </a:r>
            <a:r>
              <a:rPr lang="zh-CN" altLang="en-US" dirty="0" smtClean="0">
                <a:latin typeface="Arial" panose="020B0604020202020204" pitchFamily="34" charset="0"/>
                <a:cs typeface="Arial" panose="020B0604020202020204" pitchFamily="34" charset="0"/>
              </a:rPr>
              <a:t>代表情感词块包含了否定词的计算方法，计算方法就是在有否定词的时候给计算结果加负号扭转极性</a:t>
            </a:r>
            <a:endParaRPr lang="en-US" altLang="zh-CN" dirty="0" smtClean="0">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latin typeface="Arial" panose="020B0604020202020204" pitchFamily="34" charset="0"/>
                <a:cs typeface="Arial" panose="020B0604020202020204" pitchFamily="34" charset="0"/>
              </a:rPr>
              <a:t>第三种情况就是普通情况，没有额外计算。</a:t>
            </a:r>
            <a:endParaRPr lang="en-US" altLang="zh-CN"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264DF707-8859-4E0D-9A22-DA180B778DCB}" type="slidenum">
              <a:rPr lang="zh-CN" altLang="en-US" smtClean="0"/>
              <a:t>15</a:t>
            </a:fld>
            <a:endParaRPr lang="zh-CN" altLang="en-US"/>
          </a:p>
        </p:txBody>
      </p:sp>
    </p:spTree>
    <p:extLst>
      <p:ext uri="{BB962C8B-B14F-4D97-AF65-F5344CB8AC3E}">
        <p14:creationId xmlns:p14="http://schemas.microsoft.com/office/powerpoint/2010/main" val="3442177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人工构建方法，通常用在微博的情感分析上面，因此这里以微博情感分析为例。</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在前面已经讲到，情感词分类，情感词权重计算之后，对于微博，要得到整片微博的情感极性，还需要将单个词的情感强度通过计算得到句子的情感强度，进而得到整体微博的情感强度。</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句子的情感强度计算方法是这样的：</a:t>
            </a:r>
            <a:endParaRPr lang="en-US" altLang="zh-CN" dirty="0" smtClean="0">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en-US" altLang="zh-CN" dirty="0" err="1" smtClean="0">
                <a:latin typeface="Arial" panose="020B0604020202020204" pitchFamily="34" charset="0"/>
                <a:cs typeface="Arial" panose="020B0604020202020204" pitchFamily="34" charset="0"/>
              </a:rPr>
              <a:t>Wsi</a:t>
            </a:r>
            <a:r>
              <a:rPr lang="zh-CN" altLang="en-US" dirty="0" smtClean="0">
                <a:latin typeface="Arial" panose="020B0604020202020204" pitchFamily="34" charset="0"/>
                <a:cs typeface="Arial" panose="020B0604020202020204" pitchFamily="34" charset="0"/>
              </a:rPr>
              <a:t>是整个句子的情感强度，整个句子的情感强度由两部分构成，一部分</a:t>
            </a:r>
            <a:r>
              <a:rPr lang="en-US" altLang="zh-CN" dirty="0" smtClean="0">
                <a:latin typeface="Arial" panose="020B0604020202020204" pitchFamily="34" charset="0"/>
                <a:cs typeface="Arial" panose="020B0604020202020204" pitchFamily="34" charset="0"/>
              </a:rPr>
              <a:t>W expression</a:t>
            </a:r>
            <a:r>
              <a:rPr lang="zh-CN" altLang="en-US" dirty="0" smtClean="0">
                <a:latin typeface="Arial" panose="020B0604020202020204" pitchFamily="34" charset="0"/>
                <a:cs typeface="Arial" panose="020B0604020202020204" pitchFamily="34" charset="0"/>
              </a:rPr>
              <a:t>是表情和颜文字的情感强度，另一部分</a:t>
            </a:r>
            <a:r>
              <a:rPr lang="en-US" altLang="zh-CN" dirty="0" smtClean="0">
                <a:latin typeface="Arial" panose="020B0604020202020204" pitchFamily="34" charset="0"/>
                <a:cs typeface="Arial" panose="020B0604020202020204" pitchFamily="34" charset="0"/>
              </a:rPr>
              <a:t>W basic</a:t>
            </a:r>
            <a:r>
              <a:rPr lang="zh-CN" altLang="en-US" dirty="0" smtClean="0">
                <a:latin typeface="Arial" panose="020B0604020202020204" pitchFamily="34" charset="0"/>
                <a:cs typeface="Arial" panose="020B0604020202020204" pitchFamily="34" charset="0"/>
              </a:rPr>
              <a:t>是句子本身的情感强度，也就是将句子中的所有情感词块的情感值进行加和。</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dirty="0" smtClean="0">
                <a:latin typeface="Arial" panose="020B0604020202020204" pitchFamily="34" charset="0"/>
                <a:cs typeface="Arial" panose="020B0604020202020204" pitchFamily="34" charset="0"/>
              </a:rPr>
              <a:t>最下面这个式子又进行了一步优化，是对感叹句的优化，在中文中，感叹句具有加强语气的作用，因此在句子后有！时，对句子的情感强度进行乘</a:t>
            </a:r>
            <a:r>
              <a:rPr lang="en-US" altLang="zh-CN" dirty="0" smtClean="0">
                <a:latin typeface="Arial" panose="020B0604020202020204" pitchFamily="34" charset="0"/>
                <a:cs typeface="Arial" panose="020B0604020202020204" pitchFamily="34" charset="0"/>
              </a:rPr>
              <a:t>2</a:t>
            </a:r>
            <a:r>
              <a:rPr lang="zh-CN" altLang="en-US" dirty="0" smtClean="0">
                <a:latin typeface="Arial" panose="020B0604020202020204" pitchFamily="34" charset="0"/>
                <a:cs typeface="Arial" panose="020B0604020202020204" pitchFamily="34" charset="0"/>
              </a:rPr>
              <a:t>，使得句子的情感强度更加精准。</a:t>
            </a:r>
            <a:endParaRPr lang="en-US" altLang="zh-CN"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264DF707-8859-4E0D-9A22-DA180B778DCB}" type="slidenum">
              <a:rPr lang="zh-CN" altLang="en-US" smtClean="0"/>
              <a:t>16</a:t>
            </a:fld>
            <a:endParaRPr lang="zh-CN" altLang="en-US"/>
          </a:p>
        </p:txBody>
      </p:sp>
    </p:spTree>
    <p:extLst>
      <p:ext uri="{BB962C8B-B14F-4D97-AF65-F5344CB8AC3E}">
        <p14:creationId xmlns:p14="http://schemas.microsoft.com/office/powerpoint/2010/main" val="2997433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有大量研究表明，微博、评论等文本的情感大多数都体现在最后一句。因此微博情感权重计算方法有一种以最后一句作为微博的情感值。</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这个方法，是在当尾句的情感权值不为</a:t>
            </a:r>
            <a:r>
              <a:rPr lang="en-US" altLang="zh-CN" dirty="0" smtClean="0">
                <a:latin typeface="Arial" panose="020B0604020202020204" pitchFamily="34" charset="0"/>
                <a:cs typeface="Arial" panose="020B0604020202020204" pitchFamily="34" charset="0"/>
              </a:rPr>
              <a:t>0</a:t>
            </a:r>
            <a:r>
              <a:rPr lang="zh-CN" altLang="en-US" dirty="0" smtClean="0">
                <a:latin typeface="Arial" panose="020B0604020202020204" pitchFamily="34" charset="0"/>
                <a:cs typeface="Arial" panose="020B0604020202020204" pitchFamily="34" charset="0"/>
              </a:rPr>
              <a:t>的情况下，将最后一句的情感权值作为微博的情感权值；否则微博的情感权值等于前</a:t>
            </a:r>
            <a:r>
              <a:rPr lang="en-US" altLang="zh-CN" dirty="0" smtClean="0">
                <a:latin typeface="Arial" panose="020B0604020202020204" pitchFamily="34" charset="0"/>
                <a:cs typeface="Arial" panose="020B0604020202020204" pitchFamily="34" charset="0"/>
              </a:rPr>
              <a:t>n-1</a:t>
            </a:r>
            <a:r>
              <a:rPr lang="zh-CN" altLang="en-US" dirty="0" smtClean="0">
                <a:latin typeface="Arial" panose="020B0604020202020204" pitchFamily="34" charset="0"/>
                <a:cs typeface="Arial" panose="020B0604020202020204" pitchFamily="34" charset="0"/>
              </a:rPr>
              <a:t>句的情感权值之和。</a:t>
            </a:r>
            <a:r>
              <a:rPr lang="en-US" altLang="zh-CN" dirty="0" smtClean="0">
                <a:latin typeface="Arial" panose="020B0604020202020204" pitchFamily="34" charset="0"/>
                <a:cs typeface="Arial" panose="020B0604020202020204" pitchFamily="34" charset="0"/>
              </a:rPr>
              <a:t>|W|</a:t>
            </a:r>
            <a:r>
              <a:rPr lang="zh-CN" altLang="en-US" dirty="0" smtClean="0">
                <a:latin typeface="Arial" panose="020B0604020202020204" pitchFamily="34" charset="0"/>
                <a:cs typeface="Arial" panose="020B0604020202020204" pitchFamily="34" charset="0"/>
              </a:rPr>
              <a:t>越大表明情感越强烈，反之越弱。</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情感的极性计算就是根据</a:t>
            </a:r>
            <a:r>
              <a:rPr lang="en-US" altLang="zh-CN" dirty="0" smtClean="0">
                <a:latin typeface="Arial" panose="020B0604020202020204" pitchFamily="34" charset="0"/>
                <a:cs typeface="Arial" panose="020B0604020202020204" pitchFamily="34" charset="0"/>
              </a:rPr>
              <a:t>W</a:t>
            </a:r>
            <a:r>
              <a:rPr lang="zh-CN" altLang="en-US" dirty="0" smtClean="0">
                <a:latin typeface="Arial" panose="020B0604020202020204" pitchFamily="34" charset="0"/>
                <a:cs typeface="Arial" panose="020B0604020202020204" pitchFamily="34" charset="0"/>
              </a:rPr>
              <a:t>的正负来判断极性。</a:t>
            </a:r>
            <a:endParaRPr lang="en-US" altLang="zh-CN"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264DF707-8859-4E0D-9A22-DA180B778DCB}" type="slidenum">
              <a:rPr lang="zh-CN" altLang="en-US" smtClean="0"/>
              <a:t>17</a:t>
            </a:fld>
            <a:endParaRPr lang="zh-CN" altLang="en-US"/>
          </a:p>
        </p:txBody>
      </p:sp>
    </p:spTree>
    <p:extLst>
      <p:ext uri="{BB962C8B-B14F-4D97-AF65-F5344CB8AC3E}">
        <p14:creationId xmlns:p14="http://schemas.microsoft.com/office/powerpoint/2010/main" val="72377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目前通过人工构建的情感词典主要有：哈佛大学的</a:t>
            </a:r>
            <a:r>
              <a:rPr lang="en-US" altLang="zh-CN" dirty="0" smtClean="0"/>
              <a:t>General Inquirer Lexicon</a:t>
            </a:r>
            <a:r>
              <a:rPr lang="zh-CN" altLang="en-US" dirty="0" smtClean="0"/>
              <a:t>、匹兹堡大学提供的</a:t>
            </a:r>
            <a:r>
              <a:rPr lang="en-US" altLang="zh-CN" dirty="0" smtClean="0"/>
              <a:t>Opinion</a:t>
            </a:r>
            <a:r>
              <a:rPr lang="en-US" altLang="zh-CN" baseline="0" dirty="0" smtClean="0"/>
              <a:t> Finder</a:t>
            </a:r>
            <a:r>
              <a:rPr lang="zh-CN" altLang="en-US" dirty="0" smtClean="0"/>
              <a:t>主观情感词典、伊利诺伊大学</a:t>
            </a:r>
            <a:r>
              <a:rPr lang="en-US" altLang="zh-CN" dirty="0" smtClean="0"/>
              <a:t>Bing</a:t>
            </a:r>
            <a:r>
              <a:rPr lang="en-US" altLang="zh-CN" baseline="0" dirty="0" smtClean="0"/>
              <a:t> Liu</a:t>
            </a:r>
            <a:r>
              <a:rPr lang="zh-CN" altLang="en-US" dirty="0" smtClean="0"/>
              <a:t>提供的词典资源、普林斯顿大学构建的英文情感词典</a:t>
            </a:r>
            <a:r>
              <a:rPr lang="en-US" altLang="zh-CN" dirty="0" smtClean="0"/>
              <a:t>WordNet</a:t>
            </a:r>
            <a:r>
              <a:rPr lang="zh-CN" altLang="en-US" dirty="0" smtClean="0"/>
              <a:t>、台湾大学的中文情感极性词典</a:t>
            </a:r>
            <a:r>
              <a:rPr lang="en-US" altLang="zh-CN" dirty="0" smtClean="0"/>
              <a:t>(NTUSD)</a:t>
            </a:r>
            <a:r>
              <a:rPr lang="zh-CN" altLang="en-US" dirty="0" smtClean="0"/>
              <a:t>、知网情感词典</a:t>
            </a:r>
            <a:r>
              <a:rPr lang="en-US" altLang="zh-CN" dirty="0" smtClean="0"/>
              <a:t>HowNet</a:t>
            </a:r>
            <a:r>
              <a:rPr lang="zh-CN" altLang="en-US" dirty="0" smtClean="0"/>
              <a:t>等。</a:t>
            </a:r>
            <a:endParaRPr lang="en-US" altLang="zh-CN" dirty="0" smtClean="0"/>
          </a:p>
        </p:txBody>
      </p:sp>
      <p:sp>
        <p:nvSpPr>
          <p:cNvPr id="4" name="灯片编号占位符 3"/>
          <p:cNvSpPr>
            <a:spLocks noGrp="1"/>
          </p:cNvSpPr>
          <p:nvPr>
            <p:ph type="sldNum" sz="quarter" idx="10"/>
          </p:nvPr>
        </p:nvSpPr>
        <p:spPr/>
        <p:txBody>
          <a:bodyPr/>
          <a:lstStyle/>
          <a:p>
            <a:fld id="{264DF707-8859-4E0D-9A22-DA180B778DCB}" type="slidenum">
              <a:rPr lang="zh-CN" altLang="en-US" smtClean="0"/>
              <a:t>18</a:t>
            </a:fld>
            <a:endParaRPr lang="zh-CN" altLang="en-US"/>
          </a:p>
        </p:txBody>
      </p:sp>
    </p:spTree>
    <p:extLst>
      <p:ext uri="{BB962C8B-B14F-4D97-AF65-F5344CB8AC3E}">
        <p14:creationId xmlns:p14="http://schemas.microsoft.com/office/powerpoint/2010/main" val="3184072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人工构建情感词典在扩充词条信息和操控便利性方面有一定优势，但是大大增加了人工开销，并且扩充范围有限，因此不适合跨领域研究。近年来自动构建情感词典 的方法逐渐成为研究方向。</a:t>
            </a:r>
            <a:endParaRPr lang="en-US" altLang="zh-CN" dirty="0" smtClean="0"/>
          </a:p>
          <a:p>
            <a:r>
              <a:rPr lang="zh-CN" altLang="en-US" dirty="0" smtClean="0"/>
              <a:t>自动构建方法，是在现有资源的基础上，进行扩展，优化，以更快速的构建出效果更加优秀的情感词典的方法。</a:t>
            </a:r>
            <a:endParaRPr lang="en-US" altLang="zh-CN" dirty="0" smtClean="0"/>
          </a:p>
        </p:txBody>
      </p:sp>
      <p:sp>
        <p:nvSpPr>
          <p:cNvPr id="4" name="灯片编号占位符 3"/>
          <p:cNvSpPr>
            <a:spLocks noGrp="1"/>
          </p:cNvSpPr>
          <p:nvPr>
            <p:ph type="sldNum" sz="quarter" idx="10"/>
          </p:nvPr>
        </p:nvSpPr>
        <p:spPr/>
        <p:txBody>
          <a:bodyPr/>
          <a:lstStyle/>
          <a:p>
            <a:fld id="{264DF707-8859-4E0D-9A22-DA180B778DCB}" type="slidenum">
              <a:rPr lang="zh-CN" altLang="en-US" smtClean="0"/>
              <a:t>19</a:t>
            </a:fld>
            <a:endParaRPr lang="zh-CN" altLang="en-US"/>
          </a:p>
        </p:txBody>
      </p:sp>
    </p:spTree>
    <p:extLst>
      <p:ext uri="{BB962C8B-B14F-4D97-AF65-F5344CB8AC3E}">
        <p14:creationId xmlns:p14="http://schemas.microsoft.com/office/powerpoint/2010/main" val="282737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我们对于这</a:t>
            </a:r>
            <a:r>
              <a:rPr lang="en-US" altLang="zh-CN" dirty="0" smtClean="0"/>
              <a:t>4</a:t>
            </a:r>
            <a:r>
              <a:rPr lang="zh-CN" altLang="en-US" dirty="0" smtClean="0"/>
              <a:t>部分的具体流程是这样的，第一部分简要回顾</a:t>
            </a:r>
            <a:r>
              <a:rPr lang="en-US" altLang="zh-CN" dirty="0" smtClean="0"/>
              <a:t>A</a:t>
            </a:r>
            <a:r>
              <a:rPr lang="zh-CN" altLang="en-US" dirty="0" smtClean="0"/>
              <a:t>组的内容。第二部分讲情感词典构建方式和具体方法。</a:t>
            </a:r>
            <a:endParaRPr lang="en-US" altLang="zh-CN" dirty="0" smtClean="0"/>
          </a:p>
          <a:p>
            <a:r>
              <a:rPr lang="zh-CN" altLang="en-US" dirty="0" smtClean="0"/>
              <a:t>第三部分介绍机器学习方法。第四部分由介绍深度学习方法。</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2</a:t>
            </a:fld>
            <a:endParaRPr lang="zh-CN" altLang="en-US"/>
          </a:p>
        </p:txBody>
      </p:sp>
    </p:spTree>
    <p:extLst>
      <p:ext uri="{BB962C8B-B14F-4D97-AF65-F5344CB8AC3E}">
        <p14:creationId xmlns:p14="http://schemas.microsoft.com/office/powerpoint/2010/main" val="3679635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知识库是知识片的集合，例如建立的情感词典就属于知识库。语料库是自然出现的大规模的电子文本库，例如，经过搜集整理的微博。</a:t>
            </a:r>
            <a:endParaRPr lang="en-US" altLang="zh-CN" dirty="0" smtClean="0"/>
          </a:p>
          <a:p>
            <a:r>
              <a:rPr lang="zh-CN" altLang="en-US" dirty="0" smtClean="0"/>
              <a:t>基于知识库的方法主要通过对现有知识库（如英文的</a:t>
            </a:r>
            <a:r>
              <a:rPr lang="en-US" altLang="zh-CN" dirty="0" smtClean="0"/>
              <a:t>WordNet</a:t>
            </a:r>
            <a:r>
              <a:rPr lang="zh-CN" altLang="en-US" dirty="0" smtClean="0"/>
              <a:t>、中文的</a:t>
            </a:r>
            <a:r>
              <a:rPr lang="en-US" altLang="zh-CN" dirty="0" smtClean="0"/>
              <a:t>HowNet</a:t>
            </a:r>
            <a:r>
              <a:rPr lang="zh-CN" altLang="en-US" dirty="0" smtClean="0"/>
              <a:t>）进行语义分析或扩展构成情感词典，以判断未知文本信息的情感倾向。如对</a:t>
            </a:r>
            <a:r>
              <a:rPr lang="en-US" altLang="zh-CN" dirty="0" smtClean="0"/>
              <a:t>WordNet</a:t>
            </a:r>
            <a:r>
              <a:rPr lang="zh-CN" altLang="en-US" dirty="0" smtClean="0"/>
              <a:t>进行扩展，加入名词、动词和副词，使情感词典更加全面。</a:t>
            </a:r>
            <a:endParaRPr lang="en-US" altLang="zh-CN" dirty="0" smtClean="0"/>
          </a:p>
          <a:p>
            <a:r>
              <a:rPr lang="zh-CN" altLang="en-US" dirty="0" smtClean="0"/>
              <a:t>基于语料库的方法主要是通过从大量语料中自动学习得到情感词典，并且通过对不同领域的语料进行提取，可以得到特定领域的情感词典。</a:t>
            </a:r>
            <a:endParaRPr lang="en-US" altLang="zh-CN" dirty="0" smtClean="0"/>
          </a:p>
        </p:txBody>
      </p:sp>
      <p:sp>
        <p:nvSpPr>
          <p:cNvPr id="4" name="灯片编号占位符 3"/>
          <p:cNvSpPr>
            <a:spLocks noGrp="1"/>
          </p:cNvSpPr>
          <p:nvPr>
            <p:ph type="sldNum" sz="quarter" idx="10"/>
          </p:nvPr>
        </p:nvSpPr>
        <p:spPr/>
        <p:txBody>
          <a:bodyPr/>
          <a:lstStyle/>
          <a:p>
            <a:fld id="{264DF707-8859-4E0D-9A22-DA180B778DCB}" type="slidenum">
              <a:rPr lang="zh-CN" altLang="en-US" smtClean="0"/>
              <a:t>20</a:t>
            </a:fld>
            <a:endParaRPr lang="zh-CN" altLang="en-US"/>
          </a:p>
        </p:txBody>
      </p:sp>
    </p:spTree>
    <p:extLst>
      <p:ext uri="{BB962C8B-B14F-4D97-AF65-F5344CB8AC3E}">
        <p14:creationId xmlns:p14="http://schemas.microsoft.com/office/powerpoint/2010/main" val="2672900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基于知识库的方法是对知识库扩展的方法。</a:t>
            </a:r>
            <a:endParaRPr lang="en-US" altLang="zh-CN" dirty="0" smtClean="0"/>
          </a:p>
          <a:p>
            <a:r>
              <a:rPr lang="zh-CN" altLang="en-US" dirty="0" smtClean="0"/>
              <a:t>在情感词典扩展方面，讲两个代表性的例子，一个是正负情感词汇扩展，另一个是微博网络用语的扩展。</a:t>
            </a:r>
            <a:endParaRPr lang="en-US" altLang="zh-CN" dirty="0" smtClean="0"/>
          </a:p>
          <a:p>
            <a:pPr marL="171450" indent="-171450">
              <a:buFont typeface="Wingdings" panose="05000000000000000000" pitchFamily="2" charset="2"/>
              <a:buChar char="l"/>
            </a:pPr>
            <a:r>
              <a:rPr lang="zh-CN" altLang="en-US" dirty="0" smtClean="0"/>
              <a:t>正负词汇的扩展，也是用了计算共现概率的方法。除了计算概率，还进行了优化，加入了语义取向，拉普拉斯平滑优化方法。</a:t>
            </a:r>
            <a:endParaRPr lang="en-US" altLang="zh-CN" dirty="0" smtClean="0"/>
          </a:p>
          <a:p>
            <a:pPr marL="628650" lvl="1" indent="-171450">
              <a:buFont typeface="Wingdings" panose="05000000000000000000" pitchFamily="2" charset="2"/>
              <a:buChar char="l"/>
            </a:pPr>
            <a:r>
              <a:rPr lang="zh-CN" altLang="en-US" dirty="0" smtClean="0"/>
              <a:t>这里</a:t>
            </a:r>
            <a:r>
              <a:rPr lang="en-US" altLang="zh-CN" dirty="0" err="1" smtClean="0"/>
              <a:t>Wp</a:t>
            </a:r>
            <a:r>
              <a:rPr lang="zh-CN" altLang="en-US" dirty="0" smtClean="0"/>
              <a:t>是正种子词集，</a:t>
            </a:r>
            <a:r>
              <a:rPr lang="en-US" altLang="zh-CN" dirty="0" err="1" smtClean="0"/>
              <a:t>Wn</a:t>
            </a:r>
            <a:r>
              <a:rPr lang="zh-CN" altLang="en-US" dirty="0" smtClean="0"/>
              <a:t>是负种子词集，通过计算词汇</a:t>
            </a:r>
            <a:r>
              <a:rPr lang="en-US" altLang="zh-CN" dirty="0" err="1" smtClean="0"/>
              <a:t>wi</a:t>
            </a:r>
            <a:r>
              <a:rPr lang="zh-CN" altLang="en-US" dirty="0" smtClean="0"/>
              <a:t>在句子中对正负所有词的共现概率和的差，来计算词的极性，加入了拉普拉斯平滑的计算方法可以更加准确的表示词在句子中的极性体现。</a:t>
            </a:r>
            <a:endParaRPr lang="en-US" altLang="zh-CN" dirty="0" smtClean="0"/>
          </a:p>
          <a:p>
            <a:pPr marL="171450" indent="-171450">
              <a:buFont typeface="Wingdings" panose="05000000000000000000" pitchFamily="2" charset="2"/>
              <a:buChar char="l"/>
            </a:pPr>
            <a:r>
              <a:rPr lang="zh-CN" altLang="en-US" dirty="0" smtClean="0"/>
              <a:t>微博网络用语的扩展，这个方法可以筛选出含有网络用语的微博，从而优化微博的情感词典构建。计算方法如下：</a:t>
            </a:r>
            <a:endParaRPr lang="en-US" altLang="zh-CN" dirty="0" smtClean="0"/>
          </a:p>
          <a:p>
            <a:pPr marL="628650" lvl="1" indent="-171450">
              <a:buFont typeface="Wingdings" panose="05000000000000000000" pitchFamily="2" charset="2"/>
              <a:buChar char="l"/>
            </a:pPr>
            <a:r>
              <a:rPr lang="zh-CN" altLang="en-US" dirty="0" smtClean="0"/>
              <a:t>其中，</a:t>
            </a:r>
            <a:r>
              <a:rPr lang="en-US" altLang="zh-CN" dirty="0" smtClean="0"/>
              <a:t>L</a:t>
            </a:r>
            <a:r>
              <a:rPr lang="zh-CN" altLang="en-US" dirty="0" smtClean="0"/>
              <a:t>和</a:t>
            </a:r>
            <a:r>
              <a:rPr lang="en-US" altLang="zh-CN" dirty="0" smtClean="0"/>
              <a:t>R</a:t>
            </a:r>
            <a:r>
              <a:rPr lang="zh-CN" altLang="en-US" dirty="0" smtClean="0"/>
              <a:t>分别是上文单字和下文单字集合，</a:t>
            </a:r>
            <a:r>
              <a:rPr lang="en-US" altLang="zh-CN" dirty="0" smtClean="0"/>
              <a:t>C</a:t>
            </a:r>
            <a:r>
              <a:rPr lang="zh-CN" altLang="en-US" dirty="0" smtClean="0"/>
              <a:t>（</a:t>
            </a:r>
            <a:r>
              <a:rPr lang="en-US" altLang="zh-CN" dirty="0" smtClean="0"/>
              <a:t>w</a:t>
            </a:r>
            <a:r>
              <a:rPr lang="zh-CN" altLang="en-US" dirty="0" smtClean="0"/>
              <a:t>，</a:t>
            </a:r>
            <a:r>
              <a:rPr lang="en-US" altLang="zh-CN" dirty="0" smtClean="0"/>
              <a:t>li</a:t>
            </a:r>
            <a:r>
              <a:rPr lang="zh-CN" altLang="en-US" dirty="0" smtClean="0"/>
              <a:t>）和</a:t>
            </a:r>
            <a:r>
              <a:rPr lang="en-US" altLang="zh-CN" dirty="0" smtClean="0"/>
              <a:t>C</a:t>
            </a:r>
            <a:r>
              <a:rPr lang="zh-CN" altLang="en-US" dirty="0" smtClean="0"/>
              <a:t>（</a:t>
            </a:r>
            <a:r>
              <a:rPr lang="en-US" altLang="zh-CN" dirty="0" smtClean="0"/>
              <a:t>w</a:t>
            </a:r>
            <a:r>
              <a:rPr lang="zh-CN" altLang="en-US" dirty="0" smtClean="0"/>
              <a:t>，</a:t>
            </a:r>
            <a:r>
              <a:rPr lang="en-US" altLang="zh-CN" dirty="0" err="1" smtClean="0"/>
              <a:t>ri</a:t>
            </a:r>
            <a:r>
              <a:rPr lang="zh-CN" altLang="en-US" dirty="0" smtClean="0"/>
              <a:t>）是单字</a:t>
            </a:r>
            <a:r>
              <a:rPr lang="en-US" altLang="zh-CN" dirty="0" smtClean="0"/>
              <a:t>li</a:t>
            </a:r>
            <a:r>
              <a:rPr lang="zh-CN" altLang="en-US" dirty="0" smtClean="0"/>
              <a:t>、</a:t>
            </a:r>
            <a:r>
              <a:rPr lang="en-US" altLang="zh-CN" dirty="0" err="1" smtClean="0"/>
              <a:t>ri</a:t>
            </a:r>
            <a:r>
              <a:rPr lang="zh-CN" altLang="en-US" dirty="0" smtClean="0"/>
              <a:t>在候选词上，下文出现的频次。</a:t>
            </a:r>
            <a:endParaRPr lang="en-US" altLang="zh-CN" dirty="0" smtClean="0"/>
          </a:p>
          <a:p>
            <a:pPr marL="628650" lvl="1" indent="-171450">
              <a:buFont typeface="Wingdings" panose="05000000000000000000" pitchFamily="2" charset="2"/>
              <a:buChar char="l"/>
            </a:pPr>
            <a:r>
              <a:rPr lang="zh-CN" altLang="en-US" dirty="0" smtClean="0"/>
              <a:t>挑选出含有上下文熵较小的情感词的微博，就是大概率含有网络用语的微博，然后再以特定计算方法筛选出网络用语。</a:t>
            </a:r>
            <a:endParaRPr lang="en-US" altLang="zh-CN" dirty="0" smtClean="0"/>
          </a:p>
        </p:txBody>
      </p:sp>
      <p:sp>
        <p:nvSpPr>
          <p:cNvPr id="4" name="灯片编号占位符 3"/>
          <p:cNvSpPr>
            <a:spLocks noGrp="1"/>
          </p:cNvSpPr>
          <p:nvPr>
            <p:ph type="sldNum" sz="quarter" idx="10"/>
          </p:nvPr>
        </p:nvSpPr>
        <p:spPr/>
        <p:txBody>
          <a:bodyPr/>
          <a:lstStyle/>
          <a:p>
            <a:fld id="{264DF707-8859-4E0D-9A22-DA180B778DCB}" type="slidenum">
              <a:rPr lang="zh-CN" altLang="en-US" smtClean="0"/>
              <a:t>21</a:t>
            </a:fld>
            <a:endParaRPr lang="zh-CN" altLang="en-US"/>
          </a:p>
        </p:txBody>
      </p:sp>
    </p:spTree>
    <p:extLst>
      <p:ext uri="{BB962C8B-B14F-4D97-AF65-F5344CB8AC3E}">
        <p14:creationId xmlns:p14="http://schemas.microsoft.com/office/powerpoint/2010/main" val="307245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近年来由于互联网中的文本信息增长速度过快，大量网络词语出现，使得单纯利用原有知识库或互联网中的语料构建情感词典不能满足现有文本信息的要求，因此研究 人员更倾向于利用知识库与语料库相结合的方法构建情感词典。通过将扩充的情感知识库及从语料库中提取的情感词汇引入情感词典，使构成的情感词典更加丰富。</a:t>
            </a:r>
            <a:r>
              <a:rPr lang="en-US" altLang="zh-CN" dirty="0" smtClean="0"/>
              <a:t>Word2Vec</a:t>
            </a:r>
            <a:r>
              <a:rPr lang="zh-CN" altLang="en-US" dirty="0" smtClean="0"/>
              <a:t>就是这样一种方法。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由于</a:t>
            </a:r>
            <a:r>
              <a:rPr lang="en-US" altLang="zh-CN" dirty="0" smtClean="0"/>
              <a:t>Word2Vec</a:t>
            </a:r>
            <a:r>
              <a:rPr lang="zh-CN" altLang="en-US" dirty="0" smtClean="0"/>
              <a:t>的一些步骤和前面讲到的的有些类似，所以我只讲以下这个方法的一些独特的地方。</a:t>
            </a: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首先在分类方法上，采用了五对十维的划分。这其中，感激和愤怒对对立关系看起来比较奇怪，但是这是有理论基础的，有论文专门对这个问题进行了讨论并进行了证明。</a:t>
            </a: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另一个独特的地方就是，它先选取实际意义和种子情感词相近的词，与种子情感词一起作为该类情感的种子集。将语料库中的词语映射到高维连续的向量空间之中，通过计算词在空间中与种子集中各词欧氏距离平均值，并将这个均值作为该词到种子词之间的距离，以到各类的欧式距离的最小值表示情感词的情感极性分类，在对于多元情感的时候，可以选取欧式距离较小几个的值来获取极性。例如，悲喜交加这个词，它和</a:t>
            </a:r>
            <a:r>
              <a:rPr lang="en-US" altLang="zh-CN" dirty="0" smtClean="0"/>
              <a:t>10</a:t>
            </a:r>
            <a:r>
              <a:rPr lang="zh-CN" altLang="en-US" dirty="0" smtClean="0"/>
              <a:t>类基础情感类的欧式距离如下图，若选取</a:t>
            </a:r>
            <a:r>
              <a:rPr lang="en-US" altLang="zh-CN" dirty="0" smtClean="0"/>
              <a:t>16</a:t>
            </a:r>
            <a:r>
              <a:rPr lang="zh-CN" altLang="en-US" dirty="0" smtClean="0"/>
              <a:t>作为阈值，那么快乐和悲哀就是它的两个主要情感类，强度分别为</a:t>
            </a:r>
            <a:r>
              <a:rPr lang="en-US" altLang="zh-CN" dirty="0" smtClean="0"/>
              <a:t>6.64,7.95</a:t>
            </a:r>
            <a:r>
              <a:rPr lang="zh-CN" altLang="en-US" dirty="0" smtClean="0"/>
              <a:t>，其中欧式距离越小，表示强度越大。</a:t>
            </a:r>
            <a:endParaRPr lang="en-US" altLang="zh-CN" dirty="0" smtClean="0"/>
          </a:p>
        </p:txBody>
      </p:sp>
      <p:sp>
        <p:nvSpPr>
          <p:cNvPr id="4" name="灯片编号占位符 3"/>
          <p:cNvSpPr>
            <a:spLocks noGrp="1"/>
          </p:cNvSpPr>
          <p:nvPr>
            <p:ph type="sldNum" sz="quarter" idx="10"/>
          </p:nvPr>
        </p:nvSpPr>
        <p:spPr/>
        <p:txBody>
          <a:bodyPr/>
          <a:lstStyle/>
          <a:p>
            <a:fld id="{264DF707-8859-4E0D-9A22-DA180B778DCB}" type="slidenum">
              <a:rPr lang="zh-CN" altLang="en-US" smtClean="0"/>
              <a:t>22</a:t>
            </a:fld>
            <a:endParaRPr lang="zh-CN" altLang="en-US"/>
          </a:p>
        </p:txBody>
      </p:sp>
    </p:spTree>
    <p:extLst>
      <p:ext uri="{BB962C8B-B14F-4D97-AF65-F5344CB8AC3E}">
        <p14:creationId xmlns:p14="http://schemas.microsoft.com/office/powerpoint/2010/main" val="2918343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在将欧氏距离转换为相似度也就是情感强度的时候，</a:t>
            </a:r>
            <a:r>
              <a:rPr lang="en-US" altLang="zh-CN" dirty="0" smtClean="0"/>
              <a:t>Word2Vec</a:t>
            </a:r>
            <a:r>
              <a:rPr lang="zh-CN" altLang="en-US" dirty="0" smtClean="0"/>
              <a:t>方法设置了</a:t>
            </a:r>
            <a:r>
              <a:rPr lang="en-US" altLang="zh-CN" dirty="0" smtClean="0"/>
              <a:t>3</a:t>
            </a:r>
            <a:r>
              <a:rPr lang="zh-CN" altLang="en-US" dirty="0" smtClean="0"/>
              <a:t>个计算约束，也正是这三个计算约束使得</a:t>
            </a:r>
            <a:r>
              <a:rPr lang="en-US" altLang="zh-CN" dirty="0" smtClean="0"/>
              <a:t>word2Vec</a:t>
            </a:r>
            <a:r>
              <a:rPr lang="zh-CN" altLang="en-US" dirty="0" smtClean="0"/>
              <a:t>的情感强度计算较为精准。</a:t>
            </a:r>
            <a:endParaRPr lang="en-US" altLang="zh-CN" dirty="0" smtClean="0"/>
          </a:p>
          <a:p>
            <a:r>
              <a:rPr lang="zh-CN" altLang="en-US" dirty="0" smtClean="0"/>
              <a:t>分别是分散度约束，自体约束和全局对比度约束。</a:t>
            </a:r>
            <a:endParaRPr lang="en-US" altLang="zh-CN" dirty="0" smtClean="0"/>
          </a:p>
          <a:p>
            <a:pPr marL="171450" indent="-171450">
              <a:buFont typeface="Wingdings" panose="05000000000000000000" pitchFamily="2" charset="2"/>
              <a:buChar char="l"/>
            </a:pPr>
            <a:r>
              <a:rPr lang="zh-CN" altLang="en-US" dirty="0" smtClean="0"/>
              <a:t>分散度约束：</a:t>
            </a:r>
            <a:r>
              <a:rPr lang="zh-CN" altLang="en-US" sz="1200" dirty="0" smtClean="0"/>
              <a:t>词语各维强度和该词有效距离个数负相关</a:t>
            </a:r>
            <a:endParaRPr lang="en-US" altLang="zh-CN" sz="1200" dirty="0" smtClean="0"/>
          </a:p>
          <a:p>
            <a:pPr marL="171450" indent="-171450">
              <a:buFont typeface="Wingdings" panose="05000000000000000000" pitchFamily="2" charset="2"/>
              <a:buChar char="l"/>
            </a:pPr>
            <a:r>
              <a:rPr lang="zh-CN" altLang="en-US" sz="1200" dirty="0" smtClean="0"/>
              <a:t>自体约束：某维情感强度与该维距离负相关</a:t>
            </a:r>
            <a:endParaRPr lang="en-US" altLang="zh-CN" sz="1200" dirty="0" smtClean="0"/>
          </a:p>
          <a:p>
            <a:pPr marL="171450" indent="-171450">
              <a:buFont typeface="Wingdings" panose="05000000000000000000" pitchFamily="2" charset="2"/>
              <a:buChar char="l"/>
            </a:pPr>
            <a:r>
              <a:rPr lang="zh-CN" altLang="en-US" sz="1200" dirty="0" smtClean="0"/>
              <a:t>全局对比度约束：某维强度与全部距离均值负相关</a:t>
            </a:r>
            <a:endParaRPr lang="en-US" altLang="zh-CN" dirty="0" smtClean="0"/>
          </a:p>
          <a:p>
            <a:r>
              <a:rPr lang="zh-CN" altLang="en-US" dirty="0" smtClean="0"/>
              <a:t>计算方式就是这</a:t>
            </a:r>
            <a:r>
              <a:rPr lang="en-US" altLang="zh-CN" dirty="0" smtClean="0"/>
              <a:t>3</a:t>
            </a:r>
            <a:r>
              <a:rPr lang="zh-CN" altLang="en-US" dirty="0" smtClean="0"/>
              <a:t>个公式，公式中比较重要的是</a:t>
            </a:r>
            <a:r>
              <a:rPr lang="en-US" altLang="zh-CN" dirty="0" smtClean="0"/>
              <a:t>α</a:t>
            </a:r>
            <a:r>
              <a:rPr lang="zh-CN" altLang="en-US" dirty="0" smtClean="0"/>
              <a:t>，</a:t>
            </a:r>
            <a:r>
              <a:rPr lang="en-US" altLang="zh-CN" dirty="0" smtClean="0"/>
              <a:t>β</a:t>
            </a:r>
            <a:r>
              <a:rPr lang="zh-CN" altLang="en-US" dirty="0" smtClean="0"/>
              <a:t>，</a:t>
            </a:r>
            <a:r>
              <a:rPr lang="en-US" altLang="zh-CN" dirty="0" smtClean="0"/>
              <a:t>γ</a:t>
            </a:r>
            <a:r>
              <a:rPr lang="zh-CN" altLang="en-US" dirty="0" smtClean="0"/>
              <a:t>，</a:t>
            </a:r>
            <a:r>
              <a:rPr lang="en-US" altLang="zh-CN" dirty="0" smtClean="0"/>
              <a:t>C1</a:t>
            </a:r>
            <a:r>
              <a:rPr lang="zh-CN" altLang="en-US" dirty="0" smtClean="0"/>
              <a:t>，</a:t>
            </a:r>
            <a:r>
              <a:rPr lang="en-US" altLang="zh-CN" dirty="0" smtClean="0"/>
              <a:t>C2</a:t>
            </a:r>
            <a:r>
              <a:rPr lang="zh-CN" altLang="en-US" dirty="0" smtClean="0"/>
              <a:t>，</a:t>
            </a:r>
            <a:r>
              <a:rPr lang="en-US" altLang="zh-CN" dirty="0" smtClean="0"/>
              <a:t>C3</a:t>
            </a:r>
            <a:r>
              <a:rPr lang="zh-CN" altLang="en-US" dirty="0" smtClean="0"/>
              <a:t>这</a:t>
            </a:r>
            <a:r>
              <a:rPr lang="en-US" altLang="zh-CN" dirty="0" smtClean="0"/>
              <a:t>6</a:t>
            </a:r>
            <a:r>
              <a:rPr lang="zh-CN" altLang="en-US" dirty="0" smtClean="0"/>
              <a:t>个参数，它们决定了每种约束在实际语言系统中的实际作用强度。对于这</a:t>
            </a:r>
            <a:r>
              <a:rPr lang="en-US" altLang="zh-CN" dirty="0" smtClean="0"/>
              <a:t>3</a:t>
            </a:r>
            <a:r>
              <a:rPr lang="zh-CN" altLang="en-US" dirty="0" smtClean="0"/>
              <a:t>个参数的设置是情感分析结果的重要影响因素。</a:t>
            </a:r>
            <a:endParaRPr lang="en-US" altLang="zh-CN" dirty="0" smtClean="0"/>
          </a:p>
          <a:p>
            <a:r>
              <a:rPr lang="en-US" altLang="zh-CN" dirty="0" smtClean="0"/>
              <a:t>Count</a:t>
            </a:r>
            <a:r>
              <a:rPr lang="zh-CN" altLang="en-US" dirty="0" smtClean="0"/>
              <a:t>（</a:t>
            </a:r>
            <a:r>
              <a:rPr lang="en-US" altLang="zh-CN" dirty="0" smtClean="0"/>
              <a:t>Dis</a:t>
            </a:r>
            <a:r>
              <a:rPr lang="zh-CN" altLang="en-US" dirty="0" smtClean="0"/>
              <a:t>（</a:t>
            </a:r>
            <a:r>
              <a:rPr lang="en-US" altLang="zh-CN" dirty="0" smtClean="0"/>
              <a:t>W</a:t>
            </a:r>
            <a:r>
              <a:rPr lang="zh-CN" altLang="en-US" dirty="0" smtClean="0"/>
              <a:t>））表示有效距离个数，</a:t>
            </a:r>
            <a:r>
              <a:rPr lang="en-US" altLang="zh-CN" dirty="0" smtClean="0"/>
              <a:t>Dis</a:t>
            </a:r>
            <a:r>
              <a:rPr lang="zh-CN" altLang="en-US" dirty="0" smtClean="0"/>
              <a:t>（</a:t>
            </a:r>
            <a:r>
              <a:rPr lang="en-US" altLang="zh-CN" dirty="0" smtClean="0"/>
              <a:t>W</a:t>
            </a:r>
            <a:r>
              <a:rPr lang="zh-CN" altLang="en-US" dirty="0" smtClean="0"/>
              <a:t>）表示欧氏距离，</a:t>
            </a:r>
            <a:r>
              <a:rPr lang="en-US" altLang="zh-CN" dirty="0" err="1" smtClean="0"/>
              <a:t>Avg</a:t>
            </a:r>
            <a:r>
              <a:rPr lang="zh-CN" altLang="en-US" dirty="0" smtClean="0"/>
              <a:t>（</a:t>
            </a:r>
            <a:r>
              <a:rPr lang="en-US" altLang="zh-CN" dirty="0" smtClean="0"/>
              <a:t>Dis</a:t>
            </a:r>
            <a:r>
              <a:rPr lang="zh-CN" altLang="en-US" dirty="0" smtClean="0"/>
              <a:t>（</a:t>
            </a:r>
            <a:r>
              <a:rPr lang="en-US" altLang="zh-CN" dirty="0" smtClean="0"/>
              <a:t>W</a:t>
            </a:r>
            <a:r>
              <a:rPr lang="zh-CN" altLang="en-US" dirty="0" smtClean="0"/>
              <a:t>））表示有效距离均值，</a:t>
            </a:r>
            <a:endParaRPr lang="en-US" altLang="zh-CN" dirty="0" smtClean="0"/>
          </a:p>
          <a:p>
            <a:endParaRPr lang="en-US" altLang="zh-CN" dirty="0" smtClean="0"/>
          </a:p>
          <a:p>
            <a:r>
              <a:rPr lang="zh-CN" altLang="en-US" dirty="0" smtClean="0"/>
              <a:t>综上，对词语进行</a:t>
            </a:r>
            <a:r>
              <a:rPr lang="en-US" altLang="zh-CN" dirty="0" smtClean="0"/>
              <a:t>10</a:t>
            </a:r>
            <a:r>
              <a:rPr lang="zh-CN" altLang="en-US" dirty="0" smtClean="0"/>
              <a:t>种情感类别距离的计算，即可初步计算得到各词的情感倾向与强度，初步生成情感词典。</a:t>
            </a:r>
            <a:endParaRPr lang="en-US" altLang="zh-CN" dirty="0" smtClean="0"/>
          </a:p>
        </p:txBody>
      </p:sp>
      <p:sp>
        <p:nvSpPr>
          <p:cNvPr id="4" name="灯片编号占位符 3"/>
          <p:cNvSpPr>
            <a:spLocks noGrp="1"/>
          </p:cNvSpPr>
          <p:nvPr>
            <p:ph type="sldNum" sz="quarter" idx="10"/>
          </p:nvPr>
        </p:nvSpPr>
        <p:spPr/>
        <p:txBody>
          <a:bodyPr/>
          <a:lstStyle/>
          <a:p>
            <a:fld id="{264DF707-8859-4E0D-9A22-DA180B778DCB}" type="slidenum">
              <a:rPr lang="zh-CN" altLang="en-US" smtClean="0"/>
              <a:t>23</a:t>
            </a:fld>
            <a:endParaRPr lang="zh-CN" altLang="en-US"/>
          </a:p>
        </p:txBody>
      </p:sp>
    </p:spTree>
    <p:extLst>
      <p:ext uri="{BB962C8B-B14F-4D97-AF65-F5344CB8AC3E}">
        <p14:creationId xmlns:p14="http://schemas.microsoft.com/office/powerpoint/2010/main" val="1418809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由于一些词在上下文种可能表示不同的情感极性，就需要对情感词进行感情色彩消歧。这个方法的原理是：</a:t>
            </a:r>
            <a:endParaRPr lang="en-US" altLang="zh-CN" dirty="0" smtClean="0"/>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手工从</a:t>
            </a:r>
            <a:r>
              <a:rPr lang="en-US" altLang="zh-CN" dirty="0" smtClean="0"/>
              <a:t>《</a:t>
            </a:r>
            <a:r>
              <a:rPr lang="zh-CN" altLang="en-US" dirty="0" smtClean="0"/>
              <a:t>同义词词林</a:t>
            </a:r>
            <a:r>
              <a:rPr lang="en-US" altLang="zh-CN" dirty="0" smtClean="0"/>
              <a:t>》</a:t>
            </a:r>
            <a:r>
              <a:rPr lang="zh-CN" altLang="en-US" dirty="0" smtClean="0"/>
              <a:t>和</a:t>
            </a:r>
            <a:r>
              <a:rPr lang="en-US" altLang="zh-CN" dirty="0" smtClean="0"/>
              <a:t>《</a:t>
            </a:r>
            <a:r>
              <a:rPr lang="zh-CN" altLang="en-US" dirty="0" smtClean="0"/>
              <a:t>小学生同义词词典</a:t>
            </a:r>
            <a:r>
              <a:rPr lang="en-US" altLang="zh-CN" dirty="0" smtClean="0"/>
              <a:t>》</a:t>
            </a:r>
            <a:r>
              <a:rPr lang="zh-CN" altLang="en-US" dirty="0" smtClean="0"/>
              <a:t>中筛选出</a:t>
            </a:r>
            <a:r>
              <a:rPr lang="en-US" altLang="zh-CN" dirty="0" smtClean="0"/>
              <a:t>148</a:t>
            </a:r>
            <a:r>
              <a:rPr lang="zh-CN" altLang="en-US" dirty="0" smtClean="0"/>
              <a:t>个褒义和贬义均较常出现的多情感词语构成多情感词集合</a:t>
            </a:r>
            <a:r>
              <a:rPr lang="en-US" altLang="zh-CN" dirty="0" smtClean="0"/>
              <a:t>S</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然后从真实语料中筛选出包含</a:t>
            </a:r>
            <a:r>
              <a:rPr lang="en-US" altLang="zh-CN" dirty="0" smtClean="0"/>
              <a:t>S</a:t>
            </a:r>
            <a:r>
              <a:rPr lang="zh-CN" altLang="en-US" dirty="0" smtClean="0"/>
              <a:t>中元素的全部句子，并标注这些句子中多情感词汇的感情色彩类别</a:t>
            </a:r>
            <a:endParaRPr lang="en-US" altLang="zh-CN" dirty="0" smtClean="0"/>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最后从上下文中提取出每个词语在两类句子中的词分布密度作为特征，采用</a:t>
            </a:r>
            <a:r>
              <a:rPr lang="en-US" altLang="zh-CN" dirty="0" smtClean="0"/>
              <a:t>SVM</a:t>
            </a:r>
            <a:r>
              <a:rPr lang="zh-CN" altLang="en-US" dirty="0" smtClean="0"/>
              <a:t>以模型进行了感情色彩的二元分类实验</a:t>
            </a:r>
            <a:endParaRPr lang="en-US" altLang="zh-CN" dirty="0" smtClean="0"/>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其中，</a:t>
            </a:r>
            <a:r>
              <a:rPr lang="en-US" altLang="zh-CN" dirty="0" smtClean="0"/>
              <a:t>Count</a:t>
            </a:r>
            <a:r>
              <a:rPr lang="zh-CN" altLang="en-US" dirty="0" smtClean="0"/>
              <a:t>（</a:t>
            </a:r>
            <a:r>
              <a:rPr lang="en-US" altLang="zh-CN" dirty="0" err="1" smtClean="0"/>
              <a:t>Cw</a:t>
            </a:r>
            <a:r>
              <a:rPr lang="en-US" altLang="zh-CN" dirty="0" smtClean="0"/>
              <a:t> positive</a:t>
            </a:r>
            <a:r>
              <a:rPr lang="zh-CN" altLang="en-US" dirty="0" smtClean="0"/>
              <a:t>）表示上下文词语</a:t>
            </a:r>
            <a:r>
              <a:rPr lang="en-US" altLang="zh-CN" dirty="0" err="1" smtClean="0"/>
              <a:t>Cw</a:t>
            </a:r>
            <a:r>
              <a:rPr lang="zh-CN" altLang="en-US" dirty="0" smtClean="0"/>
              <a:t>在</a:t>
            </a:r>
            <a:r>
              <a:rPr lang="en-US" altLang="zh-CN" dirty="0" smtClean="0"/>
              <a:t>W</a:t>
            </a:r>
            <a:r>
              <a:rPr lang="zh-CN" altLang="en-US" dirty="0" smtClean="0"/>
              <a:t>褒义样例 中的出现次数，</a:t>
            </a:r>
            <a:r>
              <a:rPr lang="en-US" altLang="zh-CN" dirty="0" smtClean="0"/>
              <a:t>Count</a:t>
            </a:r>
            <a:r>
              <a:rPr lang="zh-CN" altLang="en-US" dirty="0" smtClean="0"/>
              <a:t>（</a:t>
            </a:r>
            <a:r>
              <a:rPr lang="en-US" altLang="zh-CN" dirty="0" err="1" smtClean="0"/>
              <a:t>Cw</a:t>
            </a:r>
            <a:r>
              <a:rPr lang="en-US" altLang="zh-CN" dirty="0" smtClean="0"/>
              <a:t> negative</a:t>
            </a:r>
            <a:r>
              <a:rPr lang="zh-CN" altLang="en-US" dirty="0" smtClean="0"/>
              <a:t>）表示</a:t>
            </a:r>
            <a:r>
              <a:rPr lang="en-US" altLang="zh-CN" dirty="0" err="1" smtClean="0"/>
              <a:t>Cw</a:t>
            </a:r>
            <a:r>
              <a:rPr lang="zh-CN" altLang="en-US" dirty="0" smtClean="0"/>
              <a:t>在</a:t>
            </a:r>
            <a:r>
              <a:rPr lang="en-US" altLang="zh-CN" dirty="0" smtClean="0"/>
              <a:t>W</a:t>
            </a:r>
            <a:r>
              <a:rPr lang="zh-CN" altLang="en-US" dirty="0" smtClean="0"/>
              <a:t>贬义样例中的出现次数，</a:t>
            </a:r>
            <a:r>
              <a:rPr lang="en-US" altLang="zh-CN" dirty="0" smtClean="0"/>
              <a:t>Count</a:t>
            </a:r>
            <a:r>
              <a:rPr lang="zh-CN" altLang="en-US" dirty="0" smtClean="0"/>
              <a:t>（</a:t>
            </a:r>
            <a:r>
              <a:rPr lang="en-US" altLang="zh-CN" dirty="0" err="1" smtClean="0"/>
              <a:t>Cw</a:t>
            </a:r>
            <a:r>
              <a:rPr lang="zh-CN" altLang="en-US" dirty="0" smtClean="0"/>
              <a:t>）表示</a:t>
            </a:r>
            <a:r>
              <a:rPr lang="en-US" altLang="zh-CN" dirty="0" err="1" smtClean="0"/>
              <a:t>Cw</a:t>
            </a:r>
            <a:r>
              <a:rPr lang="zh-CN" altLang="en-US" dirty="0" smtClean="0"/>
              <a:t>在所有</a:t>
            </a:r>
            <a:r>
              <a:rPr lang="en-US" altLang="zh-CN" dirty="0" smtClean="0"/>
              <a:t>W</a:t>
            </a:r>
            <a:r>
              <a:rPr lang="zh-CN" altLang="en-US" dirty="0" smtClean="0"/>
              <a:t>样例中的出现次数。</a:t>
            </a:r>
            <a:endParaRPr lang="en-US" altLang="zh-CN" dirty="0" smtClean="0"/>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smtClean="0"/>
              <a:t>这样，采用基于词分布密度的情感色彩方法将某多情感词</a:t>
            </a:r>
            <a:r>
              <a:rPr lang="en-US" altLang="zh-CN" dirty="0" smtClean="0"/>
              <a:t>W</a:t>
            </a:r>
            <a:r>
              <a:rPr lang="zh-CN" altLang="en-US" dirty="0" smtClean="0"/>
              <a:t>消歧后作为两种互不干扰的独立的情感对待，按照</a:t>
            </a:r>
            <a:r>
              <a:rPr lang="en-US" altLang="zh-CN" dirty="0" smtClean="0"/>
              <a:t>W positive</a:t>
            </a:r>
            <a:r>
              <a:rPr lang="zh-CN" altLang="en-US" dirty="0" smtClean="0"/>
              <a:t>和</a:t>
            </a:r>
            <a:r>
              <a:rPr lang="en-US" altLang="zh-CN" dirty="0" err="1" smtClean="0"/>
              <a:t>Wnegative</a:t>
            </a:r>
            <a:r>
              <a:rPr lang="zh-CN" altLang="en-US" dirty="0" smtClean="0"/>
              <a:t>两个词语重新分词、再次训练词向量并根据转换约束集生成情感标注，进而分别计算出</a:t>
            </a:r>
            <a:r>
              <a:rPr lang="en-US" altLang="zh-CN" dirty="0" smtClean="0"/>
              <a:t>W positive</a:t>
            </a:r>
            <a:r>
              <a:rPr lang="zh-CN" altLang="en-US" dirty="0" smtClean="0"/>
              <a:t>和</a:t>
            </a:r>
            <a:r>
              <a:rPr lang="en-US" altLang="zh-CN" dirty="0" smtClean="0"/>
              <a:t>W negative</a:t>
            </a:r>
            <a:r>
              <a:rPr lang="zh-CN" altLang="en-US" dirty="0" smtClean="0"/>
              <a:t>的情感类别和情感强度，有效避免歧义。</a:t>
            </a:r>
          </a:p>
        </p:txBody>
      </p:sp>
      <p:sp>
        <p:nvSpPr>
          <p:cNvPr id="4" name="灯片编号占位符 3"/>
          <p:cNvSpPr>
            <a:spLocks noGrp="1"/>
          </p:cNvSpPr>
          <p:nvPr>
            <p:ph type="sldNum" sz="quarter" idx="10"/>
          </p:nvPr>
        </p:nvSpPr>
        <p:spPr/>
        <p:txBody>
          <a:bodyPr/>
          <a:lstStyle/>
          <a:p>
            <a:fld id="{264DF707-8859-4E0D-9A22-DA180B778DCB}" type="slidenum">
              <a:rPr lang="zh-CN" altLang="en-US" smtClean="0"/>
              <a:t>24</a:t>
            </a:fld>
            <a:endParaRPr lang="zh-CN" altLang="en-US"/>
          </a:p>
        </p:txBody>
      </p:sp>
    </p:spTree>
    <p:extLst>
      <p:ext uri="{BB962C8B-B14F-4D97-AF65-F5344CB8AC3E}">
        <p14:creationId xmlns:p14="http://schemas.microsoft.com/office/powerpoint/2010/main" val="3294629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t>在方法的最后，</a:t>
            </a:r>
            <a:r>
              <a:rPr lang="en-US" altLang="zh-CN" dirty="0" smtClean="0"/>
              <a:t>Word2Vec</a:t>
            </a:r>
            <a:r>
              <a:rPr lang="zh-CN" altLang="en-US" dirty="0" smtClean="0"/>
              <a:t>有一个很重要的步骤，全局优化，这个方法通过</a:t>
            </a:r>
            <a:r>
              <a:rPr lang="en-US" altLang="zh-CN" dirty="0" smtClean="0"/>
              <a:t>3</a:t>
            </a:r>
            <a:r>
              <a:rPr lang="zh-CN" altLang="en-US" dirty="0" smtClean="0"/>
              <a:t>个计算式对情感分类的准确性进行评估。</a:t>
            </a: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t>同义关系优化，其中，</a:t>
            </a:r>
            <a:r>
              <a:rPr lang="en-US" altLang="zh-CN" dirty="0" smtClean="0"/>
              <a:t>W1</a:t>
            </a:r>
            <a:r>
              <a:rPr lang="zh-CN" altLang="en-US" dirty="0" smtClean="0"/>
              <a:t>，</a:t>
            </a:r>
            <a:r>
              <a:rPr lang="en-US" altLang="zh-CN" dirty="0" smtClean="0"/>
              <a:t>W2</a:t>
            </a:r>
            <a:r>
              <a:rPr lang="zh-CN" altLang="en-US" dirty="0" smtClean="0"/>
              <a:t>都属于</a:t>
            </a:r>
            <a:r>
              <a:rPr lang="en-US" altLang="zh-CN" dirty="0" smtClean="0"/>
              <a:t>D1</a:t>
            </a:r>
            <a:r>
              <a:rPr lang="zh-CN" altLang="en-US" dirty="0" smtClean="0"/>
              <a:t>且为同义词词对，</a:t>
            </a:r>
            <a:r>
              <a:rPr lang="en-US" altLang="zh-CN" dirty="0" smtClean="0"/>
              <a:t>|D1|</a:t>
            </a:r>
            <a:r>
              <a:rPr lang="zh-CN" altLang="en-US" dirty="0" smtClean="0"/>
              <a:t>表示同义词词对的个数，</a:t>
            </a:r>
            <a:r>
              <a:rPr lang="en-US" altLang="zh-CN" dirty="0" smtClean="0"/>
              <a:t>W1</a:t>
            </a:r>
            <a:r>
              <a:rPr lang="zh-CN" altLang="en-US" dirty="0" smtClean="0"/>
              <a:t>，</a:t>
            </a:r>
            <a:r>
              <a:rPr lang="en-US" altLang="zh-CN" dirty="0" smtClean="0"/>
              <a:t>W2</a:t>
            </a:r>
            <a:r>
              <a:rPr lang="zh-CN" altLang="en-US" dirty="0" smtClean="0"/>
              <a:t>表示同义词词对中的两个词，</a:t>
            </a:r>
            <a:r>
              <a:rPr lang="en-US" altLang="zh-CN" dirty="0" smtClean="0"/>
              <a:t>f1(D)</a:t>
            </a:r>
            <a:r>
              <a:rPr lang="zh-CN" altLang="en-US" dirty="0" smtClean="0"/>
              <a:t>表示同义词词对在词典中对应情感维度上的情感强度之差与情感强度 之和的比值的平均值。 </a:t>
            </a: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t>反义关系优化，其中，</a:t>
            </a:r>
            <a:r>
              <a:rPr lang="en-US" altLang="zh-CN" dirty="0" smtClean="0"/>
              <a:t>W1</a:t>
            </a:r>
            <a:r>
              <a:rPr lang="zh-CN" altLang="en-US" dirty="0" smtClean="0"/>
              <a:t>，</a:t>
            </a:r>
            <a:r>
              <a:rPr lang="en-US" altLang="zh-CN" dirty="0" smtClean="0"/>
              <a:t>W2</a:t>
            </a:r>
            <a:r>
              <a:rPr lang="zh-CN" altLang="en-US" dirty="0" smtClean="0"/>
              <a:t>都属于</a:t>
            </a:r>
            <a:r>
              <a:rPr lang="en-US" altLang="zh-CN" dirty="0" smtClean="0"/>
              <a:t>D2</a:t>
            </a:r>
            <a:r>
              <a:rPr lang="zh-CN" altLang="en-US" dirty="0" smtClean="0"/>
              <a:t>且为反义词词对，</a:t>
            </a:r>
            <a:r>
              <a:rPr lang="en-US" altLang="zh-CN" dirty="0" smtClean="0"/>
              <a:t>|D2|</a:t>
            </a:r>
            <a:r>
              <a:rPr lang="zh-CN" altLang="en-US" dirty="0" smtClean="0"/>
              <a:t>表示反义词词对的个数，</a:t>
            </a:r>
            <a:r>
              <a:rPr lang="en-US" altLang="zh-CN" dirty="0" smtClean="0"/>
              <a:t>W1</a:t>
            </a:r>
            <a:r>
              <a:rPr lang="zh-CN" altLang="en-US" dirty="0" smtClean="0"/>
              <a:t>，</a:t>
            </a:r>
            <a:r>
              <a:rPr lang="en-US" altLang="zh-CN" dirty="0" smtClean="0"/>
              <a:t>W2</a:t>
            </a:r>
            <a:r>
              <a:rPr lang="zh-CN" altLang="en-US" dirty="0" smtClean="0"/>
              <a:t>表示反义词词对中的两个词，</a:t>
            </a:r>
            <a:r>
              <a:rPr lang="en-US" altLang="zh-CN" dirty="0" smtClean="0"/>
              <a:t>f2(D)</a:t>
            </a:r>
            <a:r>
              <a:rPr lang="zh-CN" altLang="en-US" dirty="0" smtClean="0"/>
              <a:t>表示反义词词对在词典中对应情感维度上的情感强度之差与情感强度 之和的比值的平均值。 </a:t>
            </a: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t>句子级描述力优化，</a:t>
            </a:r>
            <a:r>
              <a:rPr lang="en-US" altLang="zh-CN" dirty="0" smtClean="0"/>
              <a:t>D3</a:t>
            </a:r>
            <a:r>
              <a:rPr lang="zh-CN" altLang="en-US" dirty="0" smtClean="0"/>
              <a:t>表示例句个数，</a:t>
            </a:r>
            <a:r>
              <a:rPr lang="en-US" altLang="zh-CN" dirty="0" smtClean="0"/>
              <a:t>Label</a:t>
            </a:r>
            <a:r>
              <a:rPr lang="zh-CN" altLang="en-US" dirty="0" smtClean="0"/>
              <a:t>表示某句子的标注情感，</a:t>
            </a:r>
            <a:r>
              <a:rPr lang="en-US" altLang="zh-CN" dirty="0" smtClean="0"/>
              <a:t>Sentence</a:t>
            </a:r>
            <a:r>
              <a:rPr lang="zh-CN" altLang="en-US" dirty="0" smtClean="0"/>
              <a:t>表示计算得到的橘子的情感，</a:t>
            </a:r>
            <a:r>
              <a:rPr lang="en-US" altLang="zh-CN" dirty="0" smtClean="0"/>
              <a:t>f3</a:t>
            </a:r>
            <a:r>
              <a:rPr lang="zh-CN" altLang="en-US" dirty="0" smtClean="0"/>
              <a:t>表示使用情感词典对各例句进行十元情感分类结果与标注结果的相似系数的平均值。</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t>通过固定变量法调节</a:t>
            </a:r>
            <a:r>
              <a:rPr lang="en-US" altLang="zh-CN" dirty="0" smtClean="0"/>
              <a:t>α</a:t>
            </a:r>
            <a:r>
              <a:rPr lang="zh-CN" altLang="en-US" dirty="0" smtClean="0"/>
              <a:t>、</a:t>
            </a:r>
            <a:r>
              <a:rPr lang="en-US" altLang="zh-CN" dirty="0" smtClean="0"/>
              <a:t>β</a:t>
            </a:r>
            <a:r>
              <a:rPr lang="zh-CN" altLang="en-US" dirty="0" smtClean="0"/>
              <a:t>、</a:t>
            </a:r>
            <a:r>
              <a:rPr lang="en-US" altLang="zh-CN" dirty="0" smtClean="0"/>
              <a:t>γ</a:t>
            </a:r>
            <a:r>
              <a:rPr lang="zh-CN" altLang="en-US" dirty="0" smtClean="0"/>
              <a:t>参数组，找出全局最小误差，这样就能找出最优参数组合，得到</a:t>
            </a:r>
            <a:r>
              <a:rPr lang="en-US" altLang="zh-CN" dirty="0" smtClean="0"/>
              <a:t>Word2Vec</a:t>
            </a:r>
            <a:r>
              <a:rPr lang="zh-CN" altLang="en-US" dirty="0" smtClean="0"/>
              <a:t>这个方法的最优情感分析效果。</a:t>
            </a:r>
            <a:endParaRPr lang="en-US" altLang="zh-CN" dirty="0" smtClean="0"/>
          </a:p>
        </p:txBody>
      </p:sp>
      <p:sp>
        <p:nvSpPr>
          <p:cNvPr id="4" name="灯片编号占位符 3"/>
          <p:cNvSpPr>
            <a:spLocks noGrp="1"/>
          </p:cNvSpPr>
          <p:nvPr>
            <p:ph type="sldNum" sz="quarter" idx="10"/>
          </p:nvPr>
        </p:nvSpPr>
        <p:spPr/>
        <p:txBody>
          <a:bodyPr/>
          <a:lstStyle/>
          <a:p>
            <a:fld id="{264DF707-8859-4E0D-9A22-DA180B778DCB}" type="slidenum">
              <a:rPr lang="zh-CN" altLang="en-US" smtClean="0"/>
              <a:t>25</a:t>
            </a:fld>
            <a:endParaRPr lang="zh-CN" altLang="en-US"/>
          </a:p>
        </p:txBody>
      </p:sp>
    </p:spTree>
    <p:extLst>
      <p:ext uri="{BB962C8B-B14F-4D97-AF65-F5344CB8AC3E}">
        <p14:creationId xmlns:p14="http://schemas.microsoft.com/office/powerpoint/2010/main" val="4183836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26</a:t>
            </a:fld>
            <a:endParaRPr lang="zh-CN" altLang="en-US"/>
          </a:p>
        </p:txBody>
      </p:sp>
    </p:spTree>
    <p:extLst>
      <p:ext uri="{BB962C8B-B14F-4D97-AF65-F5344CB8AC3E}">
        <p14:creationId xmlns:p14="http://schemas.microsoft.com/office/powerpoint/2010/main" val="1668743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27</a:t>
            </a:fld>
            <a:endParaRPr lang="zh-CN" altLang="en-US"/>
          </a:p>
        </p:txBody>
      </p:sp>
    </p:spTree>
    <p:extLst>
      <p:ext uri="{BB962C8B-B14F-4D97-AF65-F5344CB8AC3E}">
        <p14:creationId xmlns:p14="http://schemas.microsoft.com/office/powerpoint/2010/main" val="3040488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他们借助依存句法、</a:t>
            </a:r>
            <a:r>
              <a:rPr lang="en-US" altLang="zh-CN" dirty="0" smtClean="0"/>
              <a:t>POS</a:t>
            </a:r>
            <a:r>
              <a:rPr lang="zh-CN" altLang="en-US" dirty="0" smtClean="0"/>
              <a:t>（</a:t>
            </a:r>
            <a:r>
              <a:rPr lang="en-US" altLang="zh-CN" dirty="0" smtClean="0"/>
              <a:t>part</a:t>
            </a:r>
            <a:r>
              <a:rPr lang="en-US" altLang="zh-CN" baseline="0" dirty="0" smtClean="0"/>
              <a:t> of speech</a:t>
            </a:r>
            <a:r>
              <a:rPr lang="zh-CN" altLang="en-US" dirty="0" smtClean="0"/>
              <a:t>）标注、</a:t>
            </a:r>
            <a:r>
              <a:rPr lang="en-US" altLang="zh-CN" dirty="0" smtClean="0"/>
              <a:t>parser</a:t>
            </a:r>
            <a:r>
              <a:rPr lang="zh-CN" altLang="en-US" dirty="0" smtClean="0"/>
              <a:t>结果来分析 评价词和评价对象之间的关系，再根据定义的八条 规则迭代扩展情感词集。这种方法大大增加了召回率，但在词典扩展的过程中由于引入了噪音导致准确率不够高，另外这种方法不适合处理网络上一些非正式的文本。</a:t>
            </a:r>
            <a:endParaRPr lang="en-US" altLang="zh-CN" dirty="0" smtClean="0"/>
          </a:p>
          <a:p>
            <a:pPr marL="171450" indent="-171450">
              <a:buFont typeface="Arial" panose="020B0604020202020204" pitchFamily="34" charset="0"/>
              <a:buChar char="•"/>
            </a:pPr>
            <a:r>
              <a:rPr lang="zh-CN" altLang="en-US" dirty="0" smtClean="0"/>
              <a:t>后来又有对这个方法的优化，同时利用连词和双重传播的方法抽取情感词，并且里哟一些语言学模式进行极性消歧优化。</a:t>
            </a:r>
            <a:endParaRPr lang="en-US" altLang="zh-CN" dirty="0" smtClean="0"/>
          </a:p>
          <a:p>
            <a:pPr marL="171450" indent="-171450">
              <a:buFont typeface="Arial" panose="020B0604020202020204" pitchFamily="34" charset="0"/>
              <a:buChar char="•"/>
            </a:pPr>
            <a:r>
              <a:rPr lang="zh-CN" altLang="en-US" dirty="0" smtClean="0"/>
              <a:t>抽取</a:t>
            </a:r>
            <a:r>
              <a:rPr lang="en-US" altLang="zh-CN" dirty="0" smtClean="0"/>
              <a:t>unigram</a:t>
            </a:r>
            <a:r>
              <a:rPr lang="zh-CN" altLang="en-US" dirty="0" smtClean="0"/>
              <a:t>和</a:t>
            </a:r>
            <a:r>
              <a:rPr lang="en-US" altLang="zh-CN" dirty="0" smtClean="0"/>
              <a:t>bigram</a:t>
            </a:r>
            <a:r>
              <a:rPr lang="zh-CN" altLang="en-US" dirty="0" smtClean="0"/>
              <a:t>作为词典元素，利用</a:t>
            </a:r>
            <a:r>
              <a:rPr lang="en-US" altLang="zh-CN" dirty="0" smtClean="0"/>
              <a:t>PMI</a:t>
            </a:r>
            <a:r>
              <a:rPr lang="zh-CN" altLang="en-US" dirty="0" smtClean="0"/>
              <a:t>计算关联度，构建分布式情感词典，对于每个情感词都有一些与它相关联的情感词列表。这个方法在跨领域情感分类上有较好的效果</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29</a:t>
            </a:fld>
            <a:endParaRPr lang="zh-CN" altLang="en-US"/>
          </a:p>
        </p:txBody>
      </p:sp>
    </p:spTree>
    <p:extLst>
      <p:ext uri="{BB962C8B-B14F-4D97-AF65-F5344CB8AC3E}">
        <p14:creationId xmlns:p14="http://schemas.microsoft.com/office/powerpoint/2010/main" val="3094792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30</a:t>
            </a:fld>
            <a:endParaRPr lang="zh-CN" altLang="en-US"/>
          </a:p>
        </p:txBody>
      </p:sp>
    </p:spTree>
    <p:extLst>
      <p:ext uri="{BB962C8B-B14F-4D97-AF65-F5344CB8AC3E}">
        <p14:creationId xmlns:p14="http://schemas.microsoft.com/office/powerpoint/2010/main" val="2118602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第一部分，回顾一下</a:t>
            </a:r>
            <a:r>
              <a:rPr lang="en-US" altLang="zh-CN" dirty="0" smtClean="0"/>
              <a:t>A</a:t>
            </a:r>
            <a:r>
              <a:rPr lang="zh-CN" altLang="en-US" dirty="0" smtClean="0"/>
              <a:t>组的内容</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3</a:t>
            </a:fld>
            <a:endParaRPr lang="zh-CN" altLang="en-US"/>
          </a:p>
        </p:txBody>
      </p:sp>
    </p:spTree>
    <p:extLst>
      <p:ext uri="{BB962C8B-B14F-4D97-AF65-F5344CB8AC3E}">
        <p14:creationId xmlns:p14="http://schemas.microsoft.com/office/powerpoint/2010/main" val="2109712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根据情感图顶点的组成特点把基于图的方法分为两类：单一化情感图顶点的方法，多元化情感图顶点的方法</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31</a:t>
            </a:fld>
            <a:endParaRPr lang="zh-CN" altLang="en-US"/>
          </a:p>
        </p:txBody>
      </p:sp>
    </p:spTree>
    <p:extLst>
      <p:ext uri="{BB962C8B-B14F-4D97-AF65-F5344CB8AC3E}">
        <p14:creationId xmlns:p14="http://schemas.microsoft.com/office/powerpoint/2010/main" val="2362817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l"/>
            </a:pPr>
            <a:r>
              <a:rPr lang="zh-CN" altLang="en-US" dirty="0" smtClean="0"/>
              <a:t>构建了一个情感图游走算法，不仅将情 感词和评价对象作为图的顶点，还在情感图中加入 语义模式，利用随机游走计算候选词的置信度，置信 度越高，被认为是情感词的可能性越大；然后他们使 用一个自学习策略过滤掉一些高频噪音并捕获一些长尾词。他们的方法能够提高准确率，过滤掉那些 错误的情感关系和评价对象，但情感词的词性只局 限于形容词。</a:t>
            </a: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1200" dirty="0" smtClean="0">
                <a:solidFill>
                  <a:schemeClr val="tx1">
                    <a:lumMod val="50000"/>
                    <a:lumOff val="50000"/>
                  </a:schemeClr>
                </a:solidFill>
                <a:latin typeface="+mn-ea"/>
                <a:cs typeface="+mn-ea"/>
              </a:rPr>
              <a:t>把微博上的图形表情符号加入到情感图中，表情符号和候选的情感词共同作为图的顶点，然后随机游走算法抽取排序交钱的情感词。这种方法不需要人工标注训练预料，也不用设计语法模式，但对于低频情感词的抽取具有局限性。</a:t>
            </a:r>
            <a:endParaRPr lang="zh-CN" altLang="zh-CN" sz="1200" dirty="0" smtClean="0">
              <a:solidFill>
                <a:schemeClr val="tx1">
                  <a:lumMod val="50000"/>
                  <a:lumOff val="50000"/>
                </a:schemeClr>
              </a:solidFill>
              <a:latin typeface="+mn-ea"/>
              <a:cs typeface="+mn-ea"/>
            </a:endParaRPr>
          </a:p>
        </p:txBody>
      </p:sp>
      <p:sp>
        <p:nvSpPr>
          <p:cNvPr id="4" name="灯片编号占位符 3"/>
          <p:cNvSpPr>
            <a:spLocks noGrp="1"/>
          </p:cNvSpPr>
          <p:nvPr>
            <p:ph type="sldNum" sz="quarter" idx="10"/>
          </p:nvPr>
        </p:nvSpPr>
        <p:spPr/>
        <p:txBody>
          <a:bodyPr/>
          <a:lstStyle/>
          <a:p>
            <a:fld id="{264DF707-8859-4E0D-9A22-DA180B778DCB}" type="slidenum">
              <a:rPr lang="zh-CN" altLang="en-US" smtClean="0"/>
              <a:t>32</a:t>
            </a:fld>
            <a:endParaRPr lang="zh-CN" altLang="en-US"/>
          </a:p>
        </p:txBody>
      </p:sp>
    </p:spTree>
    <p:extLst>
      <p:ext uri="{BB962C8B-B14F-4D97-AF65-F5344CB8AC3E}">
        <p14:creationId xmlns:p14="http://schemas.microsoft.com/office/powerpoint/2010/main" val="2540671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verdana" panose="020B0604030504040204" pitchFamily="34" charset="0"/>
              </a:rPr>
              <a:t>1</a:t>
            </a:r>
            <a:r>
              <a:rPr lang="zh-CN" altLang="en-US" dirty="0" smtClean="0">
                <a:solidFill>
                  <a:srgbClr val="333333"/>
                </a:solidFill>
                <a:latin typeface="verdana" panose="020B0604030504040204" pitchFamily="34" charset="0"/>
              </a:rPr>
              <a:t>）</a:t>
            </a:r>
            <a:r>
              <a:rPr lang="zh-CN" altLang="en-US" dirty="0" smtClean="0"/>
              <a:t>从某个节点出发进行随机游走，以</a:t>
            </a:r>
            <a:r>
              <a:rPr lang="en-US" altLang="zh-CN" dirty="0" smtClean="0"/>
              <a:t>a</a:t>
            </a:r>
            <a:r>
              <a:rPr lang="zh-CN" altLang="en-US" dirty="0" smtClean="0"/>
              <a:t>的概率选择从当前节点相连的下一个节点进行下一次随机游走。因此可以得到每一个节点被访问的概率。</a:t>
            </a:r>
          </a:p>
          <a:p>
            <a:endParaRPr lang="en-US" altLang="zh-CN" dirty="0" smtClean="0">
              <a:solidFill>
                <a:srgbClr val="333333"/>
              </a:solidFill>
              <a:latin typeface="verdana" panose="020B0604030504040204" pitchFamily="34" charset="0"/>
            </a:endParaRPr>
          </a:p>
          <a:p>
            <a:r>
              <a:rPr lang="en-US" altLang="zh-CN" dirty="0" smtClean="0">
                <a:solidFill>
                  <a:srgbClr val="333333"/>
                </a:solidFill>
                <a:latin typeface="verdana" panose="020B0604030504040204" pitchFamily="34" charset="0"/>
              </a:rPr>
              <a:t>2</a:t>
            </a:r>
            <a:r>
              <a:rPr lang="zh-CN" altLang="en-US" dirty="0" smtClean="0">
                <a:solidFill>
                  <a:srgbClr val="333333"/>
                </a:solidFill>
                <a:latin typeface="verdana" panose="020B0604030504040204" pitchFamily="34" charset="0"/>
              </a:rPr>
              <a:t>）通过链接关系构建出图，每一个顶点设置同样的</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值，通过若干轮的计算，会得到每一个顶点所获得的终于</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值。随着每一轮的计算进行，顶点当前的</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值会不断得到更新。</a:t>
            </a:r>
          </a:p>
          <a:p>
            <a:r>
              <a:rPr lang="zh-CN" altLang="en-US" dirty="0" smtClean="0">
                <a:solidFill>
                  <a:srgbClr val="333333"/>
                </a:solidFill>
                <a:latin typeface="verdana" panose="020B0604030504040204" pitchFamily="34" charset="0"/>
              </a:rPr>
              <a:t>在一轮更新顶点</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得分的计算中，每一个顶点将其当前的</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值平均分配到本顶点包括的出链上，这样每一个链接即获得了对应的权值。而每一个顶点将全部指向本顶点的入链所传入的权值求和，就可以得到新的</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得分。当每一个顶点都获得了更新后的</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值，就完毕了一轮</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计算。 </a:t>
            </a:r>
            <a:endParaRPr lang="zh-CN" altLang="en-US" b="0" i="0" u="none" strike="noStrike" dirty="0" smtClean="0">
              <a:solidFill>
                <a:srgbClr val="333333"/>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smtClean="0"/>
              <a:t>3</a:t>
            </a:r>
            <a:r>
              <a:rPr lang="zh-CN" altLang="en-US" dirty="0" smtClean="0"/>
              <a:t>）每个节点标签按相似度传播给相邻节点，在节点传播的每一步，每个节点根据相邻节点的标签来更新自己的标签，与该节点相似度越大，其相邻节点对其标注的影响权值越大，相似节点的标签越趋于一致，其标签就越容易传播。在标签传播过程中，保持已标记的数据的标签不变，使其将标签传给未标注的数据。最终当迭代结束时，相似节点的概率分布趋于相似，可以划分到一类中。</a:t>
            </a:r>
          </a:p>
          <a:p>
            <a:pPr marL="0" indent="0">
              <a:buFont typeface="Wingdings" panose="05000000000000000000" pitchFamily="2" charset="2"/>
              <a:buNone/>
            </a:pPr>
            <a:endParaRPr lang="zh-CN" altLang="zh-CN" sz="1200" dirty="0" smtClean="0">
              <a:solidFill>
                <a:schemeClr val="tx1">
                  <a:lumMod val="50000"/>
                  <a:lumOff val="50000"/>
                </a:schemeClr>
              </a:solidFill>
              <a:latin typeface="+mn-ea"/>
              <a:cs typeface="+mn-ea"/>
            </a:endParaRPr>
          </a:p>
        </p:txBody>
      </p:sp>
      <p:sp>
        <p:nvSpPr>
          <p:cNvPr id="4" name="灯片编号占位符 3"/>
          <p:cNvSpPr>
            <a:spLocks noGrp="1"/>
          </p:cNvSpPr>
          <p:nvPr>
            <p:ph type="sldNum" sz="quarter" idx="10"/>
          </p:nvPr>
        </p:nvSpPr>
        <p:spPr/>
        <p:txBody>
          <a:bodyPr/>
          <a:lstStyle/>
          <a:p>
            <a:fld id="{264DF707-8859-4E0D-9A22-DA180B778DCB}" type="slidenum">
              <a:rPr lang="zh-CN" altLang="en-US" smtClean="0"/>
              <a:t>33</a:t>
            </a:fld>
            <a:endParaRPr lang="zh-CN" altLang="en-US"/>
          </a:p>
        </p:txBody>
      </p:sp>
    </p:spTree>
    <p:extLst>
      <p:ext uri="{BB962C8B-B14F-4D97-AF65-F5344CB8AC3E}">
        <p14:creationId xmlns:p14="http://schemas.microsoft.com/office/powerpoint/2010/main" val="231902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333333"/>
                </a:solidFill>
                <a:latin typeface="verdana" panose="020B0604030504040204" pitchFamily="34" charset="0"/>
              </a:rPr>
              <a:t>1</a:t>
            </a:r>
            <a:r>
              <a:rPr lang="zh-CN" altLang="en-US" dirty="0" smtClean="0">
                <a:solidFill>
                  <a:srgbClr val="333333"/>
                </a:solidFill>
                <a:latin typeface="verdana" panose="020B0604030504040204" pitchFamily="34" charset="0"/>
              </a:rPr>
              <a:t>）</a:t>
            </a:r>
            <a:r>
              <a:rPr lang="zh-CN" altLang="en-US" dirty="0" smtClean="0"/>
              <a:t>从某个节点出发进行随机游走，以</a:t>
            </a:r>
            <a:r>
              <a:rPr lang="en-US" altLang="zh-CN" dirty="0" smtClean="0"/>
              <a:t>a</a:t>
            </a:r>
            <a:r>
              <a:rPr lang="zh-CN" altLang="en-US" dirty="0" smtClean="0"/>
              <a:t>的概率选择从当前节点相连的下一个节点进行下一次随机游走。因此可以得到每一个节点被访问的概率。</a:t>
            </a:r>
          </a:p>
          <a:p>
            <a:endParaRPr lang="en-US" altLang="zh-CN" dirty="0" smtClean="0">
              <a:solidFill>
                <a:srgbClr val="333333"/>
              </a:solidFill>
              <a:latin typeface="verdana" panose="020B0604030504040204" pitchFamily="34" charset="0"/>
            </a:endParaRPr>
          </a:p>
          <a:p>
            <a:r>
              <a:rPr lang="en-US" altLang="zh-CN" dirty="0" smtClean="0">
                <a:solidFill>
                  <a:srgbClr val="333333"/>
                </a:solidFill>
                <a:latin typeface="verdana" panose="020B0604030504040204" pitchFamily="34" charset="0"/>
              </a:rPr>
              <a:t>2</a:t>
            </a:r>
            <a:r>
              <a:rPr lang="zh-CN" altLang="en-US" dirty="0" smtClean="0">
                <a:solidFill>
                  <a:srgbClr val="333333"/>
                </a:solidFill>
                <a:latin typeface="verdana" panose="020B0604030504040204" pitchFamily="34" charset="0"/>
              </a:rPr>
              <a:t>）通过链接关系构建出图，每一个顶点设置同样的</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值，通过若干轮的计算，会得到每一个顶点所获得的终于</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值。随着每一轮的计算进行，顶点当前的</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值会不断得到更新。</a:t>
            </a:r>
          </a:p>
          <a:p>
            <a:r>
              <a:rPr lang="zh-CN" altLang="en-US" dirty="0" smtClean="0">
                <a:solidFill>
                  <a:srgbClr val="333333"/>
                </a:solidFill>
                <a:latin typeface="verdana" panose="020B0604030504040204" pitchFamily="34" charset="0"/>
              </a:rPr>
              <a:t>在一轮更新顶点</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得分的计算中，每一个顶点将其当前的</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值平均分配到本顶点包括的出链上，这样每一个链接即获得了对应的权值。而每一个顶点将全部指向本顶点的入链所传入的权值求和，就可以得到新的</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得分。当每一个顶点都获得了更新后的</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值，就完毕了一轮</a:t>
            </a:r>
            <a:r>
              <a:rPr lang="en-US" altLang="zh-CN" dirty="0" smtClean="0">
                <a:solidFill>
                  <a:srgbClr val="333333"/>
                </a:solidFill>
                <a:latin typeface="verdana" panose="020B0604030504040204" pitchFamily="34" charset="0"/>
              </a:rPr>
              <a:t>PageRank</a:t>
            </a:r>
            <a:r>
              <a:rPr lang="zh-CN" altLang="en-US" dirty="0" smtClean="0">
                <a:solidFill>
                  <a:srgbClr val="333333"/>
                </a:solidFill>
                <a:latin typeface="verdana" panose="020B0604030504040204" pitchFamily="34" charset="0"/>
              </a:rPr>
              <a:t>计算。 </a:t>
            </a:r>
            <a:endParaRPr lang="zh-CN" altLang="en-US" b="0" i="0" u="none" strike="noStrike" dirty="0" smtClean="0">
              <a:solidFill>
                <a:srgbClr val="333333"/>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smtClean="0"/>
              <a:t>3</a:t>
            </a:r>
            <a:r>
              <a:rPr lang="zh-CN" altLang="en-US" dirty="0" smtClean="0"/>
              <a:t>）每个节点标签按相似度传播给相邻节点，在节点传播的每一步，每个节点根据相邻节点的标签来更新自己的标签，与该节点相似度越大，其相邻节点对其标注的影响权值越大，相似节点的标签越趋于一致，其标签就越容易传播。在标签传播过程中，保持已标记的数据的标签不变，使其将标签传给未标注的数据。最终当迭代结束时，相似节点的概率分布趋于相似，可以划分到一类中。</a:t>
            </a:r>
          </a:p>
          <a:p>
            <a:pPr marL="0" indent="0">
              <a:buFont typeface="Wingdings" panose="05000000000000000000" pitchFamily="2" charset="2"/>
              <a:buNone/>
            </a:pPr>
            <a:endParaRPr lang="zh-CN" altLang="zh-CN" sz="1200" dirty="0" smtClean="0">
              <a:solidFill>
                <a:schemeClr val="tx1">
                  <a:lumMod val="50000"/>
                  <a:lumOff val="50000"/>
                </a:schemeClr>
              </a:solidFill>
              <a:latin typeface="+mn-ea"/>
              <a:cs typeface="+mn-ea"/>
            </a:endParaRPr>
          </a:p>
        </p:txBody>
      </p:sp>
      <p:sp>
        <p:nvSpPr>
          <p:cNvPr id="4" name="灯片编号占位符 3"/>
          <p:cNvSpPr>
            <a:spLocks noGrp="1"/>
          </p:cNvSpPr>
          <p:nvPr>
            <p:ph type="sldNum" sz="quarter" idx="10"/>
          </p:nvPr>
        </p:nvSpPr>
        <p:spPr/>
        <p:txBody>
          <a:bodyPr/>
          <a:lstStyle/>
          <a:p>
            <a:fld id="{264DF707-8859-4E0D-9A22-DA180B778DCB}" type="slidenum">
              <a:rPr lang="zh-CN" altLang="en-US" smtClean="0"/>
              <a:t>34</a:t>
            </a:fld>
            <a:endParaRPr lang="zh-CN" altLang="en-US"/>
          </a:p>
        </p:txBody>
      </p:sp>
    </p:spTree>
    <p:extLst>
      <p:ext uri="{BB962C8B-B14F-4D97-AF65-F5344CB8AC3E}">
        <p14:creationId xmlns:p14="http://schemas.microsoft.com/office/powerpoint/2010/main" val="1925744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研究人发现基于愈发的方法在处理非正式的文本时往往会产生很多错误，另外这种方法再处理小或中等大小的语料时能取得较好的结果，处理大数据语料时会遇到瓶颈。</a:t>
            </a:r>
          </a:p>
          <a:p>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35</a:t>
            </a:fld>
            <a:endParaRPr lang="zh-CN" altLang="en-US"/>
          </a:p>
        </p:txBody>
      </p:sp>
    </p:spTree>
    <p:extLst>
      <p:ext uri="{BB962C8B-B14F-4D97-AF65-F5344CB8AC3E}">
        <p14:creationId xmlns:p14="http://schemas.microsoft.com/office/powerpoint/2010/main" val="616067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l"/>
            </a:pPr>
            <a:r>
              <a:rPr lang="zh-CN" altLang="en-US" dirty="0" smtClean="0"/>
              <a:t>构建了一个情感图游走算法，不仅将情 感词和评价对象作为图的顶点，还在情感图中加入 语义模式，利用随机游走计算候选词的置信度，置信 度越高，被认为是情感词的可能性越大；然后他们使 用一个自学习策略过滤掉一些高频噪音并捕获一些长尾词。他们的方法能够提高准确率，过滤掉那些 错误的情感关系和评价对象，但情感词的词性只局 限于形容词。</a:t>
            </a:r>
            <a:endParaRPr lang="en-US" altLang="zh-CN" dirty="0" smtClean="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1200" dirty="0" smtClean="0">
                <a:solidFill>
                  <a:schemeClr val="tx1">
                    <a:lumMod val="50000"/>
                    <a:lumOff val="50000"/>
                  </a:schemeClr>
                </a:solidFill>
                <a:latin typeface="+mn-ea"/>
                <a:cs typeface="+mn-ea"/>
              </a:rPr>
              <a:t>把微博上的图形表情符号加入到情感图中，表情符号和候选的情感词共同作为图的顶点，然后随机游走算法抽取排序交钱的情感词。这种方法不需要人工标注训练预料，也不用设计语法模式，但对于低频情感词的抽取具有局限性。</a:t>
            </a:r>
            <a:endParaRPr lang="zh-CN" altLang="zh-CN" sz="1200" dirty="0" smtClean="0">
              <a:solidFill>
                <a:schemeClr val="tx1">
                  <a:lumMod val="50000"/>
                  <a:lumOff val="50000"/>
                </a:schemeClr>
              </a:solidFill>
              <a:latin typeface="+mn-ea"/>
              <a:cs typeface="+mn-ea"/>
            </a:endParaRP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1896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对齐：哪个</a:t>
            </a:r>
            <a:r>
              <a:rPr lang="en-US" altLang="zh-CN" dirty="0" smtClean="0"/>
              <a:t>FJ</a:t>
            </a:r>
            <a:r>
              <a:rPr lang="zh-CN" altLang="en-US" dirty="0" smtClean="0"/>
              <a:t>是</a:t>
            </a:r>
            <a:r>
              <a:rPr lang="en-US" altLang="zh-CN" dirty="0" smtClean="0"/>
              <a:t>EI</a:t>
            </a:r>
            <a:r>
              <a:rPr lang="zh-CN" altLang="en-US" dirty="0" smtClean="0"/>
              <a:t>的翻译？ </a:t>
            </a:r>
            <a:endParaRPr lang="en-US" altLang="zh-CN" dirty="0" smtClean="0"/>
          </a:p>
          <a:p>
            <a:r>
              <a:rPr lang="zh-CN" altLang="en-US" dirty="0" smtClean="0"/>
              <a:t>内容：哪个词被选为</a:t>
            </a:r>
            <a:r>
              <a:rPr lang="en-US" altLang="zh-CN" dirty="0" smtClean="0"/>
              <a:t>FJ</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68835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我们使用基于单词的翻译模型来执行单语单词对齐，这种对齐已被广泛用于许多任务，例如搭配提取</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问题检索等等</a:t>
            </a:r>
            <a:endParaRPr lang="en-US" altLang="zh-CN" sz="1200" kern="1200" dirty="0" smtClean="0">
              <a:solidFill>
                <a:schemeClr val="tx1"/>
              </a:solidFill>
              <a:effectLst/>
              <a:latin typeface="+mn-lt"/>
              <a:ea typeface="+mn-ea"/>
              <a:cs typeface="+mn-cs"/>
            </a:endParaRPr>
          </a:p>
          <a:p>
            <a:r>
              <a:rPr lang="en-US" altLang="zh-CN" dirty="0" smtClean="0"/>
              <a:t>S</a:t>
            </a:r>
            <a:r>
              <a:rPr lang="zh-CN" altLang="en-US" dirty="0" smtClean="0"/>
              <a:t>和</a:t>
            </a:r>
            <a:r>
              <a:rPr lang="en-US" altLang="zh-CN" dirty="0" smtClean="0"/>
              <a:t>A</a:t>
            </a:r>
            <a:r>
              <a:rPr lang="zh-CN" altLang="en-US" dirty="0" smtClean="0"/>
              <a:t>可以通过最大化句子的单词对齐概率来获得</a:t>
            </a:r>
            <a:endParaRPr lang="en-US" altLang="zh-CN" dirty="0" smtClean="0"/>
          </a:p>
          <a:p>
            <a:r>
              <a:rPr lang="zh-CN" altLang="en-US" dirty="0" smtClean="0"/>
              <a:t>如果我们直接将这种对齐模型用于我们的任务，名词</a:t>
            </a:r>
            <a:r>
              <a:rPr lang="en-US" altLang="zh-CN" dirty="0" smtClean="0"/>
              <a:t>/</a:t>
            </a:r>
            <a:r>
              <a:rPr lang="zh-CN" altLang="en-US" dirty="0" smtClean="0"/>
              <a:t>名词短语可以与除形容词之外的无关词语对齐，如介词或连词等。 因此，在对齐过程中，我们引入了一些约束：</a:t>
            </a:r>
            <a:endParaRPr lang="en-US" altLang="zh-CN" dirty="0" smtClean="0"/>
          </a:p>
          <a:p>
            <a:r>
              <a:rPr lang="en-US" altLang="zh-CN" dirty="0" smtClean="0"/>
              <a:t>1</a:t>
            </a:r>
            <a:r>
              <a:rPr lang="zh-CN" altLang="en-US" dirty="0" smtClean="0"/>
              <a:t>）名词</a:t>
            </a:r>
            <a:r>
              <a:rPr lang="en-US" altLang="zh-CN" dirty="0" smtClean="0"/>
              <a:t>/</a:t>
            </a:r>
            <a:r>
              <a:rPr lang="zh-CN" altLang="en-US" dirty="0" smtClean="0"/>
              <a:t>名词短语（形容词）必须与形容词（名词</a:t>
            </a:r>
            <a:r>
              <a:rPr lang="en-US" altLang="zh-CN" dirty="0" smtClean="0"/>
              <a:t>/</a:t>
            </a:r>
            <a:r>
              <a:rPr lang="zh-CN" altLang="en-US" dirty="0" smtClean="0"/>
              <a:t>名词短语）或空词对齐</a:t>
            </a:r>
            <a:r>
              <a:rPr lang="en-US" altLang="zh-CN" dirty="0" smtClean="0"/>
              <a:t>;</a:t>
            </a:r>
          </a:p>
          <a:p>
            <a:r>
              <a:rPr lang="en-US" altLang="zh-CN" dirty="0" smtClean="0"/>
              <a:t>2</a:t>
            </a:r>
            <a:r>
              <a:rPr lang="zh-CN" altLang="en-US" dirty="0" smtClean="0"/>
              <a:t>）其他词只能与自己对齐。 总的来说，我们使用以下</a:t>
            </a:r>
            <a:r>
              <a:rPr lang="en-US" altLang="zh-CN" dirty="0" smtClean="0"/>
              <a:t>3</a:t>
            </a:r>
            <a:r>
              <a:rPr lang="zh-CN" altLang="en-US" dirty="0" smtClean="0"/>
              <a:t>个</a:t>
            </a:r>
            <a:r>
              <a:rPr lang="en-US" altLang="zh-CN" dirty="0" smtClean="0"/>
              <a:t>WTM</a:t>
            </a:r>
            <a:r>
              <a:rPr lang="zh-CN" altLang="en-US" dirty="0" smtClean="0"/>
              <a:t>（</a:t>
            </a:r>
            <a:r>
              <a:rPr lang="en-US" altLang="zh-CN" dirty="0" smtClean="0"/>
              <a:t>IBM 1~3</a:t>
            </a:r>
            <a:r>
              <a:rPr lang="zh-CN" altLang="en-US" dirty="0" smtClean="0"/>
              <a:t>）来确定意见关系。</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8488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已经提取出了名词</a:t>
            </a:r>
            <a:r>
              <a:rPr lang="en-US" altLang="zh-CN" dirty="0" smtClean="0"/>
              <a:t>-</a:t>
            </a:r>
            <a:r>
              <a:rPr lang="zh-CN" altLang="en-US" dirty="0" smtClean="0"/>
              <a:t>形容词对，找他们之间的关联</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978621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其中c代表候选者，tf是数据集中的术语频率，df是使用Google n-gram语料库计算的</a:t>
            </a: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711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情感分析，又叫意见挖掘等等，就是对文本进行情感极性分析。</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4</a:t>
            </a:fld>
            <a:endParaRPr lang="zh-CN" altLang="en-US"/>
          </a:p>
        </p:txBody>
      </p:sp>
    </p:spTree>
    <p:extLst>
      <p:ext uri="{BB962C8B-B14F-4D97-AF65-F5344CB8AC3E}">
        <p14:creationId xmlns:p14="http://schemas.microsoft.com/office/powerpoint/2010/main" val="20765017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00" dirty="0" smtClean="0">
                <a:latin typeface="等线" panose="02010600030101010101" pitchFamily="2" charset="-122"/>
                <a:ea typeface="+mn-ea"/>
                <a:cs typeface="Times New Roman" panose="02020603050405020304" pitchFamily="18" charset="0"/>
              </a:rPr>
              <a:t>如图所示，白色顶点代表名词</a:t>
            </a:r>
            <a:r>
              <a:rPr lang="en-US" altLang="zh-CN" sz="1200" kern="100" dirty="0" smtClean="0">
                <a:latin typeface="等线" panose="02010600030101010101" pitchFamily="2" charset="-122"/>
                <a:ea typeface="+mn-ea"/>
                <a:cs typeface="Times New Roman" panose="02020603050405020304" pitchFamily="18" charset="0"/>
              </a:rPr>
              <a:t>/</a:t>
            </a:r>
            <a:r>
              <a:rPr lang="zh-CN" altLang="zh-CN" sz="1200" kern="100" dirty="0" smtClean="0">
                <a:latin typeface="等线" panose="02010600030101010101" pitchFamily="2" charset="-122"/>
                <a:ea typeface="+mn-ea"/>
                <a:cs typeface="Times New Roman" panose="02020603050405020304" pitchFamily="18" charset="0"/>
              </a:rPr>
              <a:t>名词短语，灰色顶点代表形容词。 </a:t>
            </a:r>
            <a:endParaRPr lang="en-US" altLang="zh-CN" sz="1200" kern="100" dirty="0" smtClean="0">
              <a:latin typeface="等线" panose="02010600030101010101" pitchFamily="2" charset="-122"/>
              <a:ea typeface="+mn-ea"/>
              <a:cs typeface="Times New Roman" panose="02020603050405020304" pitchFamily="18" charset="0"/>
            </a:endParaRPr>
          </a:p>
          <a:p>
            <a:r>
              <a:rPr lang="zh-CN" altLang="zh-CN" sz="1200" kern="100" dirty="0" smtClean="0">
                <a:latin typeface="等线" panose="02010600030101010101" pitchFamily="2" charset="-122"/>
                <a:ea typeface="+mn-ea"/>
                <a:cs typeface="Times New Roman" panose="02020603050405020304" pitchFamily="18" charset="0"/>
              </a:rPr>
              <a:t>名词</a:t>
            </a:r>
            <a:r>
              <a:rPr lang="en-US" altLang="zh-CN" sz="1200" kern="100" dirty="0" smtClean="0">
                <a:latin typeface="等线" panose="02010600030101010101" pitchFamily="2" charset="-122"/>
                <a:ea typeface="+mn-ea"/>
                <a:cs typeface="Times New Roman" panose="02020603050405020304" pitchFamily="18" charset="0"/>
              </a:rPr>
              <a:t>/</a:t>
            </a:r>
            <a:r>
              <a:rPr lang="zh-CN" altLang="zh-CN" sz="1200" kern="100" dirty="0" smtClean="0">
                <a:latin typeface="等线" panose="02010600030101010101" pitchFamily="2" charset="-122"/>
                <a:ea typeface="+mn-ea"/>
                <a:cs typeface="Times New Roman" panose="02020603050405020304" pitchFamily="18" charset="0"/>
              </a:rPr>
              <a:t>名词短语和形容词之间的边缘表示它们之间存在意见关系。边缘上的权重表示它们之间的关联，这是通过使用</a:t>
            </a:r>
            <a:r>
              <a:rPr lang="en-US" altLang="zh-CN" sz="1200" kern="100" dirty="0" smtClean="0">
                <a:latin typeface="等线" panose="02010600030101010101" pitchFamily="2" charset="-122"/>
                <a:ea typeface="+mn-ea"/>
                <a:cs typeface="Times New Roman" panose="02020603050405020304" pitchFamily="18" charset="0"/>
              </a:rPr>
              <a:t>WTM</a:t>
            </a:r>
            <a:r>
              <a:rPr lang="zh-CN" altLang="zh-CN" sz="1200" kern="100" dirty="0" smtClean="0">
                <a:latin typeface="等线" panose="02010600030101010101" pitchFamily="2" charset="-122"/>
                <a:ea typeface="+mn-ea"/>
                <a:cs typeface="Times New Roman" panose="02020603050405020304" pitchFamily="18" charset="0"/>
              </a:rPr>
              <a:t>估计的。</a:t>
            </a:r>
            <a:endParaRPr lang="en-US" altLang="zh-CN" dirty="0" smtClean="0"/>
          </a:p>
          <a:p>
            <a:r>
              <a:rPr lang="en-US" altLang="zh-CN" dirty="0" smtClean="0"/>
              <a:t>M</a:t>
            </a:r>
            <a:r>
              <a:rPr lang="zh-CN" altLang="en-US" dirty="0" smtClean="0"/>
              <a:t>是意见相关矩阵，</a:t>
            </a:r>
            <a:r>
              <a:rPr lang="en-US" altLang="zh-CN" dirty="0" smtClean="0"/>
              <a:t>m</a:t>
            </a:r>
            <a:r>
              <a:rPr lang="zh-CN" altLang="en-US" dirty="0" smtClean="0"/>
              <a:t>*</a:t>
            </a:r>
            <a:r>
              <a:rPr lang="en-US" altLang="zh-CN" dirty="0" smtClean="0"/>
              <a:t>n</a:t>
            </a:r>
            <a:r>
              <a:rPr lang="zh-CN" altLang="en-US" dirty="0" smtClean="0"/>
              <a:t>矩阵，其中，</a:t>
            </a:r>
            <a:r>
              <a:rPr lang="en-US" altLang="zh-CN" dirty="0" err="1" smtClean="0"/>
              <a:t>Mij</a:t>
            </a:r>
            <a:r>
              <a:rPr lang="zh-CN" altLang="en-US" dirty="0" smtClean="0"/>
              <a:t>是名词</a:t>
            </a:r>
            <a:r>
              <a:rPr lang="en-US" altLang="zh-CN" dirty="0" smtClean="0"/>
              <a:t>/</a:t>
            </a:r>
            <a:r>
              <a:rPr lang="zh-CN" altLang="en-US" dirty="0" smtClean="0"/>
              <a:t>名词短语</a:t>
            </a:r>
            <a:r>
              <a:rPr lang="en-US" altLang="zh-CN" dirty="0" err="1" smtClean="0"/>
              <a:t>i</a:t>
            </a:r>
            <a:r>
              <a:rPr lang="zh-CN" altLang="en-US" dirty="0" smtClean="0"/>
              <a:t>和形容词</a:t>
            </a:r>
            <a:r>
              <a:rPr lang="en-US" altLang="zh-CN" dirty="0" smtClean="0"/>
              <a:t>j</a:t>
            </a:r>
            <a:r>
              <a:rPr lang="zh-CN" altLang="en-US" dirty="0" smtClean="0"/>
              <a:t>之间的相关权重。 </a:t>
            </a:r>
            <a:endParaRPr lang="en-US" altLang="zh-CN" dirty="0" smtClean="0"/>
          </a:p>
          <a:p>
            <a:r>
              <a:rPr lang="zh-CN" altLang="en-US" dirty="0" smtClean="0"/>
              <a:t>为了考虑候选人的重要性分数，我们引入了重新分配条件：在每个步骤中将候选意见相关性与候选人重要性相结合。 因此，我们可以得到候选置信度的最终递归形式如下。</a:t>
            </a:r>
            <a:endParaRPr lang="en-US" altLang="zh-CN" dirty="0" smtClean="0"/>
          </a:p>
          <a:p>
            <a:r>
              <a:rPr lang="zh-CN" altLang="en-US" dirty="0" smtClean="0"/>
              <a:t>其中</a:t>
            </a:r>
            <a:r>
              <a:rPr lang="en-US" altLang="zh-CN" sz="1200" kern="1200" dirty="0" smtClean="0">
                <a:solidFill>
                  <a:schemeClr val="tx1"/>
                </a:solidFill>
                <a:effectLst/>
                <a:latin typeface="+mn-lt"/>
                <a:ea typeface="+mn-ea"/>
                <a:cs typeface="+mn-cs"/>
              </a:rPr>
              <a:t>λ =</a:t>
            </a:r>
            <a:r>
              <a:rPr lang="en-US" altLang="zh-CN" dirty="0" smtClean="0"/>
              <a:t>[0,1] </a:t>
            </a:r>
            <a:r>
              <a:rPr lang="zh-CN" altLang="en-US" dirty="0" smtClean="0"/>
              <a:t>是候选人置信度中候选人重要性的比例。 当</a:t>
            </a:r>
            <a:r>
              <a:rPr lang="en-US" altLang="zh-CN" sz="1200" kern="1200" dirty="0" smtClean="0">
                <a:solidFill>
                  <a:schemeClr val="tx1"/>
                </a:solidFill>
                <a:effectLst/>
                <a:latin typeface="+mn-lt"/>
                <a:ea typeface="+mn-ea"/>
                <a:cs typeface="+mn-cs"/>
              </a:rPr>
              <a:t>λ=1</a:t>
            </a:r>
            <a:r>
              <a:rPr lang="zh-CN" altLang="en-US" dirty="0" smtClean="0"/>
              <a:t>时，候选置信度完全取决于候选者的重要性</a:t>
            </a:r>
            <a:r>
              <a:rPr lang="en-US" altLang="zh-CN" dirty="0" smtClean="0"/>
              <a:t>; </a:t>
            </a:r>
            <a:r>
              <a:rPr lang="zh-CN" altLang="en-US" dirty="0" smtClean="0"/>
              <a:t>当</a:t>
            </a:r>
            <a:r>
              <a:rPr lang="en-US" altLang="zh-CN" sz="1200" kern="1200" dirty="0" smtClean="0">
                <a:solidFill>
                  <a:schemeClr val="tx1"/>
                </a:solidFill>
                <a:effectLst/>
                <a:latin typeface="+mn-lt"/>
                <a:ea typeface="+mn-ea"/>
                <a:cs typeface="+mn-cs"/>
              </a:rPr>
              <a:t>λ=</a:t>
            </a:r>
            <a:r>
              <a:rPr lang="en-US" altLang="zh-CN" dirty="0" smtClean="0"/>
              <a:t>0</a:t>
            </a:r>
            <a:r>
              <a:rPr lang="zh-CN" altLang="en-US" dirty="0" smtClean="0"/>
              <a:t>时，候选置信度由候选意见相关性决定。</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smtClean="0">
                <a:latin typeface="等线" panose="02010600030101010101" pitchFamily="2" charset="-122"/>
                <a:ea typeface="+mn-ea"/>
                <a:cs typeface="Times New Roman" panose="02020603050405020304" pitchFamily="18" charset="0"/>
              </a:rPr>
              <a:t>S</a:t>
            </a:r>
            <a:r>
              <a:rPr lang="zh-CN" altLang="zh-CN" sz="1200" kern="100" dirty="0" smtClean="0">
                <a:latin typeface="等线" panose="02010600030101010101" pitchFamily="2" charset="-122"/>
                <a:ea typeface="+mn-ea"/>
                <a:cs typeface="Times New Roman" panose="02020603050405020304" pitchFamily="18" charset="0"/>
              </a:rPr>
              <a:t>中的每个项目</a:t>
            </a:r>
            <a:r>
              <a:rPr lang="zh-CN" altLang="en-US" sz="1200" kern="100" dirty="0" smtClean="0">
                <a:latin typeface="等线" panose="02010600030101010101" pitchFamily="2" charset="-122"/>
                <a:ea typeface="+mn-ea"/>
                <a:cs typeface="Times New Roman" panose="02020603050405020304" pitchFamily="18" charset="0"/>
              </a:rPr>
              <a:t>是</a:t>
            </a:r>
            <a:r>
              <a:rPr lang="zh-CN" altLang="zh-CN" sz="1200" kern="100" dirty="0" smtClean="0">
                <a:latin typeface="等线" panose="02010600030101010101" pitchFamily="2" charset="-122"/>
                <a:ea typeface="+mn-ea"/>
                <a:cs typeface="Times New Roman" panose="02020603050405020304" pitchFamily="18" charset="0"/>
              </a:rPr>
              <a:t>使用</a:t>
            </a:r>
            <a:r>
              <a:rPr lang="en-US" altLang="zh-CN" sz="1200" kern="100" dirty="0" smtClean="0">
                <a:latin typeface="等线" panose="02010600030101010101" pitchFamily="2" charset="-122"/>
                <a:ea typeface="+mn-ea"/>
                <a:cs typeface="Times New Roman" panose="02020603050405020304" pitchFamily="18" charset="0"/>
              </a:rPr>
              <a:t>Importance</a:t>
            </a:r>
            <a:r>
              <a:rPr lang="zh-CN" altLang="en-US" sz="1200" kern="100" dirty="0" smtClean="0">
                <a:latin typeface="等线" panose="02010600030101010101" pitchFamily="2" charset="-122"/>
                <a:ea typeface="+mn-ea"/>
                <a:cs typeface="Times New Roman" panose="02020603050405020304" pitchFamily="18" charset="0"/>
              </a:rPr>
              <a:t>公式</a:t>
            </a:r>
            <a:r>
              <a:rPr lang="zh-CN" altLang="zh-CN" sz="1200" kern="100" dirty="0" smtClean="0">
                <a:latin typeface="等线" panose="02010600030101010101" pitchFamily="2" charset="-122"/>
                <a:ea typeface="+mn-ea"/>
                <a:cs typeface="Times New Roman" panose="02020603050405020304" pitchFamily="18" charset="0"/>
              </a:rPr>
              <a:t>来计算</a:t>
            </a:r>
            <a:r>
              <a:rPr lang="zh-CN" altLang="en-US" sz="1200" kern="100" dirty="0" smtClean="0">
                <a:latin typeface="等线" panose="02010600030101010101" pitchFamily="2" charset="-122"/>
                <a:ea typeface="+mn-ea"/>
                <a:cs typeface="Times New Roman" panose="02020603050405020304" pitchFamily="18" charset="0"/>
              </a:rPr>
              <a:t>的</a:t>
            </a:r>
            <a:r>
              <a:rPr lang="zh-CN" altLang="zh-CN" sz="1200" kern="100" dirty="0" smtClean="0">
                <a:latin typeface="等线" panose="02010600030101010101" pitchFamily="2" charset="-122"/>
                <a:ea typeface="+mn-ea"/>
                <a:cs typeface="Times New Roman" panose="02020603050405020304" pitchFamily="18" charset="0"/>
              </a:rPr>
              <a:t>。</a:t>
            </a:r>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29243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42</a:t>
            </a:fld>
            <a:endParaRPr lang="zh-CN" altLang="en-US"/>
          </a:p>
        </p:txBody>
      </p:sp>
    </p:spTree>
    <p:extLst>
      <p:ext uri="{BB962C8B-B14F-4D97-AF65-F5344CB8AC3E}">
        <p14:creationId xmlns:p14="http://schemas.microsoft.com/office/powerpoint/2010/main" val="13466879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即先基于训练数据构建一个神经网络，当这个模型训练好以后，我们并不会用这个训练好的模型处理新的任务，我们真正需要的是这个模型通过训练数据所学得的参数</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例如隐层的权重矩阵</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后面我们将会看到这些权重在</a:t>
            </a:r>
            <a:r>
              <a:rPr lang="en-US" altLang="zh-CN" sz="1200" b="0" i="0" u="none" strike="noStrike" kern="1200" dirty="0" smtClean="0">
                <a:solidFill>
                  <a:schemeClr val="tx1"/>
                </a:solidFill>
                <a:effectLst/>
                <a:latin typeface="+mn-lt"/>
                <a:ea typeface="+mn-ea"/>
                <a:cs typeface="+mn-cs"/>
              </a:rPr>
              <a:t>Word2Vec</a:t>
            </a:r>
            <a:r>
              <a:rPr lang="zh-CN" altLang="en-US" sz="1200" b="0" i="0" u="none" strike="noStrike" kern="1200" dirty="0" smtClean="0">
                <a:solidFill>
                  <a:schemeClr val="tx1"/>
                </a:solidFill>
                <a:effectLst/>
                <a:latin typeface="+mn-lt"/>
                <a:ea typeface="+mn-ea"/>
                <a:cs typeface="+mn-cs"/>
              </a:rPr>
              <a:t>中实际上就是我们试图去学习的“</a:t>
            </a:r>
            <a:r>
              <a:rPr lang="en-US" altLang="zh-CN" sz="1200" b="0" i="0" u="none" strike="noStrike" kern="1200" dirty="0" smtClean="0">
                <a:solidFill>
                  <a:schemeClr val="tx1"/>
                </a:solidFill>
                <a:effectLst/>
                <a:latin typeface="+mn-lt"/>
                <a:ea typeface="+mn-ea"/>
                <a:cs typeface="+mn-cs"/>
              </a:rPr>
              <a:t>word vectors”</a:t>
            </a:r>
            <a:r>
              <a:rPr lang="zh-CN" altLang="en-US" sz="1200" b="0" i="0" u="none" strike="noStrike" kern="1200" dirty="0" smtClean="0">
                <a:solidFill>
                  <a:schemeClr val="tx1"/>
                </a:solidFill>
                <a:effectLst/>
                <a:latin typeface="+mn-lt"/>
                <a:ea typeface="+mn-ea"/>
                <a:cs typeface="+mn-cs"/>
              </a:rPr>
              <a:t>。</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买椟还珠</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7246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err="1" smtClean="0">
                <a:solidFill>
                  <a:schemeClr val="tx1"/>
                </a:solidFill>
                <a:effectLst/>
                <a:latin typeface="+mn-lt"/>
                <a:ea typeface="+mn-ea"/>
                <a:cs typeface="+mn-cs"/>
              </a:rPr>
              <a:t>skip_window</a:t>
            </a:r>
            <a:r>
              <a:rPr lang="zh-CN" altLang="en-US" sz="1200" b="0" i="0" u="none" strike="noStrike" kern="1200" dirty="0" smtClean="0">
                <a:solidFill>
                  <a:schemeClr val="tx1"/>
                </a:solidFill>
                <a:effectLst/>
                <a:latin typeface="+mn-lt"/>
                <a:ea typeface="+mn-ea"/>
                <a:cs typeface="+mn-cs"/>
              </a:rPr>
              <a:t>的参数，它代表着我们从当前</a:t>
            </a:r>
            <a:r>
              <a:rPr lang="en-US" altLang="zh-CN" sz="1200" b="0" i="0" u="none" strike="noStrike" kern="1200" dirty="0" smtClean="0">
                <a:solidFill>
                  <a:schemeClr val="tx1"/>
                </a:solidFill>
                <a:effectLst/>
                <a:latin typeface="+mn-lt"/>
                <a:ea typeface="+mn-ea"/>
                <a:cs typeface="+mn-cs"/>
              </a:rPr>
              <a:t>input word</a:t>
            </a:r>
            <a:r>
              <a:rPr lang="zh-CN" altLang="en-US" sz="1200" b="0" i="0" u="none" strike="noStrike" kern="1200" dirty="0" smtClean="0">
                <a:solidFill>
                  <a:schemeClr val="tx1"/>
                </a:solidFill>
                <a:effectLst/>
                <a:latin typeface="+mn-lt"/>
                <a:ea typeface="+mn-ea"/>
                <a:cs typeface="+mn-cs"/>
              </a:rPr>
              <a:t>的一侧（左边或右边）选取词的数量</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err="1" smtClean="0">
                <a:solidFill>
                  <a:schemeClr val="tx1"/>
                </a:solidFill>
                <a:effectLst/>
                <a:latin typeface="+mn-lt"/>
                <a:ea typeface="+mn-ea"/>
                <a:cs typeface="+mn-cs"/>
              </a:rPr>
              <a:t>num_skips</a:t>
            </a:r>
            <a:r>
              <a:rPr lang="zh-CN" altLang="en-US" sz="1200" b="0" i="0" u="none" strike="noStrike" kern="1200" dirty="0" smtClean="0">
                <a:solidFill>
                  <a:schemeClr val="tx1"/>
                </a:solidFill>
                <a:effectLst/>
                <a:latin typeface="+mn-lt"/>
                <a:ea typeface="+mn-ea"/>
                <a:cs typeface="+mn-cs"/>
              </a:rPr>
              <a:t>，它代表着我们从整个窗口中选取多少个不同的词作为我们的</a:t>
            </a:r>
            <a:r>
              <a:rPr lang="en-US" altLang="zh-CN" sz="1200" b="0" i="0" u="none" strike="noStrike" kern="1200" dirty="0" smtClean="0">
                <a:solidFill>
                  <a:schemeClr val="tx1"/>
                </a:solidFill>
                <a:effectLst/>
                <a:latin typeface="+mn-lt"/>
                <a:ea typeface="+mn-ea"/>
                <a:cs typeface="+mn-cs"/>
              </a:rPr>
              <a:t>output word</a:t>
            </a:r>
          </a:p>
          <a:p>
            <a:r>
              <a:rPr lang="zh-CN" altLang="en-US" sz="1200" b="0" i="0" u="none" strike="noStrike" kern="1200" dirty="0" smtClean="0">
                <a:solidFill>
                  <a:schemeClr val="tx1"/>
                </a:solidFill>
                <a:effectLst/>
                <a:latin typeface="+mn-lt"/>
                <a:ea typeface="+mn-ea"/>
                <a:cs typeface="+mn-cs"/>
              </a:rPr>
              <a:t>我们如何来表示这些单词呢？首先，我们都知道神经网络只能接受数值输入，我们不可能把一个单词字符串作为输入，因此我们得想个办法来表示这些单词。</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最常用的办法就是基于训练文档来构建我们自己的词汇表（</a:t>
            </a:r>
            <a:r>
              <a:rPr lang="en-US" altLang="zh-CN" sz="1200" b="0" i="0" u="none" strike="noStrike" kern="1200" dirty="0" smtClean="0">
                <a:solidFill>
                  <a:schemeClr val="tx1"/>
                </a:solidFill>
                <a:effectLst/>
                <a:latin typeface="+mn-lt"/>
                <a:ea typeface="+mn-ea"/>
                <a:cs typeface="+mn-cs"/>
              </a:rPr>
              <a:t>vocabulary</a:t>
            </a:r>
            <a:r>
              <a:rPr lang="zh-CN" altLang="en-US" sz="1200" b="0" i="0" u="none" strike="noStrike" kern="1200" dirty="0" smtClean="0">
                <a:solidFill>
                  <a:schemeClr val="tx1"/>
                </a:solidFill>
                <a:effectLst/>
                <a:latin typeface="+mn-lt"/>
                <a:ea typeface="+mn-ea"/>
                <a:cs typeface="+mn-cs"/>
              </a:rPr>
              <a:t>）再对单词进行</a:t>
            </a:r>
            <a:r>
              <a:rPr lang="en-US" altLang="zh-CN" sz="1200" b="0" i="0" u="none" strike="noStrike" kern="1200" dirty="0" smtClean="0">
                <a:solidFill>
                  <a:schemeClr val="tx1"/>
                </a:solidFill>
                <a:effectLst/>
                <a:latin typeface="+mn-lt"/>
                <a:ea typeface="+mn-ea"/>
                <a:cs typeface="+mn-cs"/>
              </a:rPr>
              <a:t>one-hot</a:t>
            </a:r>
            <a:r>
              <a:rPr lang="zh-CN" altLang="en-US" sz="1200" b="0" i="0" u="none" strike="noStrike" kern="1200" dirty="0" smtClean="0">
                <a:solidFill>
                  <a:schemeClr val="tx1"/>
                </a:solidFill>
                <a:effectLst/>
                <a:latin typeface="+mn-lt"/>
                <a:ea typeface="+mn-ea"/>
                <a:cs typeface="+mn-cs"/>
              </a:rPr>
              <a:t>编码。</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假设从我们的训练文档中抽取出</a:t>
            </a:r>
            <a:r>
              <a:rPr lang="en-US" altLang="zh-CN" sz="1200" b="0" i="0" u="none" strike="noStrike" kern="1200" dirty="0" smtClean="0">
                <a:solidFill>
                  <a:schemeClr val="tx1"/>
                </a:solidFill>
                <a:effectLst/>
                <a:latin typeface="+mn-lt"/>
                <a:ea typeface="+mn-ea"/>
                <a:cs typeface="+mn-cs"/>
              </a:rPr>
              <a:t>10000</a:t>
            </a:r>
            <a:r>
              <a:rPr lang="zh-CN" altLang="en-US" sz="1200" b="0" i="0" u="none" strike="noStrike" kern="1200" dirty="0" smtClean="0">
                <a:solidFill>
                  <a:schemeClr val="tx1"/>
                </a:solidFill>
                <a:effectLst/>
                <a:latin typeface="+mn-lt"/>
                <a:ea typeface="+mn-ea"/>
                <a:cs typeface="+mn-cs"/>
              </a:rPr>
              <a:t>个唯一不重复的单词组成词汇表。我们对这</a:t>
            </a:r>
            <a:r>
              <a:rPr lang="en-US" altLang="zh-CN" sz="1200" b="0" i="0" u="none" strike="noStrike" kern="1200" dirty="0" smtClean="0">
                <a:solidFill>
                  <a:schemeClr val="tx1"/>
                </a:solidFill>
                <a:effectLst/>
                <a:latin typeface="+mn-lt"/>
                <a:ea typeface="+mn-ea"/>
                <a:cs typeface="+mn-cs"/>
              </a:rPr>
              <a:t>10000</a:t>
            </a:r>
            <a:r>
              <a:rPr lang="zh-CN" altLang="en-US" sz="1200" b="0" i="0" u="none" strike="noStrike" kern="1200" dirty="0" smtClean="0">
                <a:solidFill>
                  <a:schemeClr val="tx1"/>
                </a:solidFill>
                <a:effectLst/>
                <a:latin typeface="+mn-lt"/>
                <a:ea typeface="+mn-ea"/>
                <a:cs typeface="+mn-cs"/>
              </a:rPr>
              <a:t>个单词进行</a:t>
            </a:r>
            <a:r>
              <a:rPr lang="en-US" altLang="zh-CN" sz="1200" b="0" i="0" u="none" strike="noStrike" kern="1200" dirty="0" smtClean="0">
                <a:solidFill>
                  <a:schemeClr val="tx1"/>
                </a:solidFill>
                <a:effectLst/>
                <a:latin typeface="+mn-lt"/>
                <a:ea typeface="+mn-ea"/>
                <a:cs typeface="+mn-cs"/>
              </a:rPr>
              <a:t>one-hot</a:t>
            </a:r>
            <a:r>
              <a:rPr lang="zh-CN" altLang="en-US" sz="1200" b="0" i="0" u="none" strike="noStrike" kern="1200" dirty="0" smtClean="0">
                <a:solidFill>
                  <a:schemeClr val="tx1"/>
                </a:solidFill>
                <a:effectLst/>
                <a:latin typeface="+mn-lt"/>
                <a:ea typeface="+mn-ea"/>
                <a:cs typeface="+mn-cs"/>
              </a:rPr>
              <a:t>编码，得到的每个单词都是一个</a:t>
            </a:r>
            <a:r>
              <a:rPr lang="en-US" altLang="zh-CN" sz="1200" b="0" i="0" u="none" strike="noStrike" kern="1200" dirty="0" smtClean="0">
                <a:solidFill>
                  <a:schemeClr val="tx1"/>
                </a:solidFill>
                <a:effectLst/>
                <a:latin typeface="+mn-lt"/>
                <a:ea typeface="+mn-ea"/>
                <a:cs typeface="+mn-cs"/>
              </a:rPr>
              <a:t>10000</a:t>
            </a:r>
            <a:r>
              <a:rPr lang="zh-CN" altLang="en-US" sz="1200" b="0" i="0" u="none" strike="noStrike" kern="1200" dirty="0" smtClean="0">
                <a:solidFill>
                  <a:schemeClr val="tx1"/>
                </a:solidFill>
                <a:effectLst/>
                <a:latin typeface="+mn-lt"/>
                <a:ea typeface="+mn-ea"/>
                <a:cs typeface="+mn-cs"/>
              </a:rPr>
              <a:t>维的向量，向量每个维度的值只有</a:t>
            </a:r>
            <a:r>
              <a:rPr lang="en-US" altLang="zh-CN" sz="1200" b="0" i="0" u="none" strike="noStrike" kern="1200" dirty="0" smtClean="0">
                <a:solidFill>
                  <a:schemeClr val="tx1"/>
                </a:solidFill>
                <a:effectLst/>
                <a:latin typeface="+mn-lt"/>
                <a:ea typeface="+mn-ea"/>
                <a:cs typeface="+mn-cs"/>
              </a:rPr>
              <a:t>0</a:t>
            </a:r>
            <a:r>
              <a:rPr lang="zh-CN" altLang="en-US" sz="1200" b="0" i="0" u="none" strike="noStrike" kern="1200" dirty="0" smtClean="0">
                <a:solidFill>
                  <a:schemeClr val="tx1"/>
                </a:solidFill>
                <a:effectLst/>
                <a:latin typeface="+mn-lt"/>
                <a:ea typeface="+mn-ea"/>
                <a:cs typeface="+mn-cs"/>
              </a:rPr>
              <a:t>或者</a:t>
            </a:r>
            <a:r>
              <a:rPr lang="en-US" altLang="zh-CN" sz="1200" b="0" i="0" u="none" strike="noStrike" kern="12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假如单词</a:t>
            </a:r>
            <a:r>
              <a:rPr lang="en-US" altLang="zh-CN" sz="1200" b="0" i="0" u="none" strike="noStrike" kern="1200" dirty="0" smtClean="0">
                <a:solidFill>
                  <a:schemeClr val="tx1"/>
                </a:solidFill>
                <a:effectLst/>
                <a:latin typeface="+mn-lt"/>
                <a:ea typeface="+mn-ea"/>
                <a:cs typeface="+mn-cs"/>
              </a:rPr>
              <a:t>ants</a:t>
            </a:r>
            <a:r>
              <a:rPr lang="zh-CN" altLang="en-US" sz="1200" b="0" i="0" u="none" strike="noStrike" kern="1200" dirty="0" smtClean="0">
                <a:solidFill>
                  <a:schemeClr val="tx1"/>
                </a:solidFill>
                <a:effectLst/>
                <a:latin typeface="+mn-lt"/>
                <a:ea typeface="+mn-ea"/>
                <a:cs typeface="+mn-cs"/>
              </a:rPr>
              <a:t>在词汇表中的出现位置为第</a:t>
            </a:r>
            <a:r>
              <a:rPr lang="en-US" altLang="zh-CN" sz="1200" b="0" i="0" u="none" strike="noStrike"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rPr>
              <a:t>个，那么</a:t>
            </a:r>
            <a:r>
              <a:rPr lang="en-US" altLang="zh-CN" sz="1200" b="0" i="0" u="none" strike="noStrike" kern="1200" dirty="0" smtClean="0">
                <a:solidFill>
                  <a:schemeClr val="tx1"/>
                </a:solidFill>
                <a:effectLst/>
                <a:latin typeface="+mn-lt"/>
                <a:ea typeface="+mn-ea"/>
                <a:cs typeface="+mn-cs"/>
              </a:rPr>
              <a:t>ants</a:t>
            </a:r>
            <a:r>
              <a:rPr lang="zh-CN" altLang="en-US" sz="1200" b="0" i="0" u="none" strike="noStrike" kern="1200" dirty="0" smtClean="0">
                <a:solidFill>
                  <a:schemeClr val="tx1"/>
                </a:solidFill>
                <a:effectLst/>
                <a:latin typeface="+mn-lt"/>
                <a:ea typeface="+mn-ea"/>
                <a:cs typeface="+mn-cs"/>
              </a:rPr>
              <a:t>的向量就是一个第三维度取值为</a:t>
            </a:r>
            <a:r>
              <a:rPr lang="en-US" altLang="zh-CN" sz="1200" b="0" i="0" u="none" strike="noStrike" kern="12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，其他维都为</a:t>
            </a:r>
            <a:r>
              <a:rPr lang="en-US" altLang="zh-CN" sz="1200" b="0" i="0" u="none" strike="noStrike" kern="1200" dirty="0" smtClean="0">
                <a:solidFill>
                  <a:schemeClr val="tx1"/>
                </a:solidFill>
                <a:effectLst/>
                <a:latin typeface="+mn-lt"/>
                <a:ea typeface="+mn-ea"/>
                <a:cs typeface="+mn-cs"/>
              </a:rPr>
              <a:t>0</a:t>
            </a:r>
            <a:r>
              <a:rPr lang="zh-CN" altLang="en-US" sz="1200" b="0" i="0" u="none" strike="noStrike" kern="1200" dirty="0" smtClean="0">
                <a:solidFill>
                  <a:schemeClr val="tx1"/>
                </a:solidFill>
                <a:effectLst/>
                <a:latin typeface="+mn-lt"/>
                <a:ea typeface="+mn-ea"/>
                <a:cs typeface="+mn-cs"/>
              </a:rPr>
              <a:t>的</a:t>
            </a:r>
            <a:r>
              <a:rPr lang="en-US" altLang="zh-CN" sz="1200" b="0" i="0" u="none" strike="noStrike" kern="1200" dirty="0" smtClean="0">
                <a:solidFill>
                  <a:schemeClr val="tx1"/>
                </a:solidFill>
                <a:effectLst/>
                <a:latin typeface="+mn-lt"/>
                <a:ea typeface="+mn-ea"/>
                <a:cs typeface="+mn-cs"/>
              </a:rPr>
              <a:t>10000</a:t>
            </a:r>
            <a:r>
              <a:rPr lang="zh-CN" altLang="en-US" sz="1200" b="0" i="0" u="none" strike="noStrike" kern="1200" dirty="0" smtClean="0">
                <a:solidFill>
                  <a:schemeClr val="tx1"/>
                </a:solidFill>
                <a:effectLst/>
                <a:latin typeface="+mn-lt"/>
                <a:ea typeface="+mn-ea"/>
                <a:cs typeface="+mn-cs"/>
              </a:rPr>
              <a:t>维的向量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278858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这就是</a:t>
            </a:r>
            <a:r>
              <a:rPr lang="en-US" altLang="zh-CN" sz="1200" b="0" i="0" u="none" strike="noStrike" kern="1200" dirty="0" smtClean="0">
                <a:solidFill>
                  <a:schemeClr val="tx1"/>
                </a:solidFill>
                <a:effectLst/>
                <a:latin typeface="+mn-lt"/>
                <a:ea typeface="+mn-ea"/>
                <a:cs typeface="+mn-cs"/>
              </a:rPr>
              <a:t>skip-gram</a:t>
            </a:r>
            <a:r>
              <a:rPr lang="zh-CN" altLang="en-US" sz="1200" b="0" i="0" u="none" strike="noStrike" kern="1200" dirty="0" smtClean="0">
                <a:solidFill>
                  <a:schemeClr val="tx1"/>
                </a:solidFill>
                <a:effectLst/>
                <a:latin typeface="+mn-lt"/>
                <a:ea typeface="+mn-ea"/>
                <a:cs typeface="+mn-cs"/>
              </a:rPr>
              <a:t>神经网络的结构，模型的输入如果为一个</a:t>
            </a:r>
            <a:r>
              <a:rPr lang="en-US" altLang="zh-CN" sz="1200" b="0" i="0" u="none" strike="noStrike" kern="1200" dirty="0" smtClean="0">
                <a:solidFill>
                  <a:schemeClr val="tx1"/>
                </a:solidFill>
                <a:effectLst/>
                <a:latin typeface="+mn-lt"/>
                <a:ea typeface="+mn-ea"/>
                <a:cs typeface="+mn-cs"/>
              </a:rPr>
              <a:t>10000</a:t>
            </a:r>
            <a:r>
              <a:rPr lang="zh-CN" altLang="en-US" sz="1200" b="0" i="0" u="none" strike="noStrike" kern="1200" dirty="0" smtClean="0">
                <a:solidFill>
                  <a:schemeClr val="tx1"/>
                </a:solidFill>
                <a:effectLst/>
                <a:latin typeface="+mn-lt"/>
                <a:ea typeface="+mn-ea"/>
                <a:cs typeface="+mn-cs"/>
              </a:rPr>
              <a:t>维的向量，那么输出也是一个</a:t>
            </a:r>
            <a:r>
              <a:rPr lang="en-US" altLang="zh-CN" sz="1200" b="0" i="0" u="none" strike="noStrike" kern="1200" dirty="0" smtClean="0">
                <a:solidFill>
                  <a:schemeClr val="tx1"/>
                </a:solidFill>
                <a:effectLst/>
                <a:latin typeface="+mn-lt"/>
                <a:ea typeface="+mn-ea"/>
                <a:cs typeface="+mn-cs"/>
              </a:rPr>
              <a:t>10000</a:t>
            </a:r>
            <a:r>
              <a:rPr lang="zh-CN" altLang="en-US" sz="1200" b="0" i="0" u="none" strike="noStrike" kern="1200" dirty="0" smtClean="0">
                <a:solidFill>
                  <a:schemeClr val="tx1"/>
                </a:solidFill>
                <a:effectLst/>
                <a:latin typeface="+mn-lt"/>
                <a:ea typeface="+mn-ea"/>
                <a:cs typeface="+mn-cs"/>
              </a:rPr>
              <a:t>维度（词汇表的大小）的向量，</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它包含了</a:t>
            </a:r>
            <a:r>
              <a:rPr lang="en-US" altLang="zh-CN" sz="1200" b="0" i="0" u="none" strike="noStrike" kern="1200" dirty="0" smtClean="0">
                <a:solidFill>
                  <a:schemeClr val="tx1"/>
                </a:solidFill>
                <a:effectLst/>
                <a:latin typeface="+mn-lt"/>
                <a:ea typeface="+mn-ea"/>
                <a:cs typeface="+mn-cs"/>
              </a:rPr>
              <a:t>10000</a:t>
            </a:r>
            <a:r>
              <a:rPr lang="zh-CN" altLang="en-US" sz="1200" b="0" i="0" u="none" strike="noStrike" kern="1200" dirty="0" smtClean="0">
                <a:solidFill>
                  <a:schemeClr val="tx1"/>
                </a:solidFill>
                <a:effectLst/>
                <a:latin typeface="+mn-lt"/>
                <a:ea typeface="+mn-ea"/>
                <a:cs typeface="+mn-cs"/>
              </a:rPr>
              <a:t>个概率，每一个概率代表着当前词是输入样本中</a:t>
            </a:r>
            <a:r>
              <a:rPr lang="en-US" altLang="zh-CN" sz="1200" b="0" i="0" u="none" strike="noStrike" kern="1200" dirty="0" smtClean="0">
                <a:solidFill>
                  <a:schemeClr val="tx1"/>
                </a:solidFill>
                <a:effectLst/>
                <a:latin typeface="+mn-lt"/>
                <a:ea typeface="+mn-ea"/>
                <a:cs typeface="+mn-cs"/>
              </a:rPr>
              <a:t>output word</a:t>
            </a:r>
            <a:r>
              <a:rPr lang="zh-CN" altLang="en-US" sz="1200" b="0" i="0" u="none" strike="noStrike" kern="1200" dirty="0" smtClean="0">
                <a:solidFill>
                  <a:schemeClr val="tx1"/>
                </a:solidFill>
                <a:effectLst/>
                <a:latin typeface="+mn-lt"/>
                <a:ea typeface="+mn-ea"/>
                <a:cs typeface="+mn-cs"/>
              </a:rPr>
              <a:t>的概率大小。</a:t>
            </a:r>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说完词汇的编码和训练样本的选取，我们来看下我们的隐层。</a:t>
            </a:r>
            <a:endParaRPr lang="en-US" altLang="zh-CN" sz="12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158847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如果我们现在想用</a:t>
            </a:r>
            <a:r>
              <a:rPr lang="en-US" altLang="zh-CN" sz="1200" b="0" i="0" u="none" strike="noStrike" kern="1200" dirty="0" smtClean="0">
                <a:solidFill>
                  <a:schemeClr val="tx1"/>
                </a:solidFill>
                <a:effectLst/>
                <a:latin typeface="+mn-lt"/>
                <a:ea typeface="+mn-ea"/>
                <a:cs typeface="+mn-cs"/>
              </a:rPr>
              <a:t>300</a:t>
            </a:r>
            <a:r>
              <a:rPr lang="zh-CN" altLang="en-US" sz="1200" b="0" i="0" u="none" strike="noStrike" kern="1200" dirty="0" smtClean="0">
                <a:solidFill>
                  <a:schemeClr val="tx1"/>
                </a:solidFill>
                <a:effectLst/>
                <a:latin typeface="+mn-lt"/>
                <a:ea typeface="+mn-ea"/>
                <a:cs typeface="+mn-cs"/>
              </a:rPr>
              <a:t>个特征来表示一个单词（即每个词可以被表示为</a:t>
            </a:r>
            <a:r>
              <a:rPr lang="en-US" altLang="zh-CN" sz="1200" b="0" i="0" u="none" strike="noStrike" kern="1200" dirty="0" smtClean="0">
                <a:solidFill>
                  <a:schemeClr val="tx1"/>
                </a:solidFill>
                <a:effectLst/>
                <a:latin typeface="+mn-lt"/>
                <a:ea typeface="+mn-ea"/>
                <a:cs typeface="+mn-cs"/>
              </a:rPr>
              <a:t>300</a:t>
            </a:r>
            <a:r>
              <a:rPr lang="zh-CN" altLang="en-US" sz="1200" b="0" i="0" u="none" strike="noStrike" kern="1200" dirty="0" smtClean="0">
                <a:solidFill>
                  <a:schemeClr val="tx1"/>
                </a:solidFill>
                <a:effectLst/>
                <a:latin typeface="+mn-lt"/>
                <a:ea typeface="+mn-ea"/>
                <a:cs typeface="+mn-cs"/>
              </a:rPr>
              <a:t>维的向量）。那么隐层的权重矩阵应该为</a:t>
            </a:r>
            <a:r>
              <a:rPr lang="en-US" altLang="zh-CN" sz="1200" b="0" i="0" u="none" strike="noStrike" kern="1200" dirty="0" smtClean="0">
                <a:solidFill>
                  <a:schemeClr val="tx1"/>
                </a:solidFill>
                <a:effectLst/>
                <a:latin typeface="+mn-lt"/>
                <a:ea typeface="+mn-ea"/>
                <a:cs typeface="+mn-cs"/>
              </a:rPr>
              <a:t>10000</a:t>
            </a:r>
            <a:r>
              <a:rPr lang="zh-CN" altLang="en-US" sz="1200" b="0" i="0" u="none" strike="noStrike" kern="1200" dirty="0" smtClean="0">
                <a:solidFill>
                  <a:schemeClr val="tx1"/>
                </a:solidFill>
                <a:effectLst/>
                <a:latin typeface="+mn-lt"/>
                <a:ea typeface="+mn-ea"/>
                <a:cs typeface="+mn-cs"/>
              </a:rPr>
              <a:t>行，</a:t>
            </a:r>
            <a:r>
              <a:rPr lang="en-US" altLang="zh-CN" sz="1200" b="0" i="0" u="none" strike="noStrike" kern="1200" dirty="0" smtClean="0">
                <a:solidFill>
                  <a:schemeClr val="tx1"/>
                </a:solidFill>
                <a:effectLst/>
                <a:latin typeface="+mn-lt"/>
                <a:ea typeface="+mn-ea"/>
                <a:cs typeface="+mn-cs"/>
              </a:rPr>
              <a:t>300</a:t>
            </a:r>
            <a:r>
              <a:rPr lang="zh-CN" altLang="en-US" sz="1200" b="0" i="0" u="none" strike="noStrike" kern="1200" dirty="0" smtClean="0">
                <a:solidFill>
                  <a:schemeClr val="tx1"/>
                </a:solidFill>
                <a:effectLst/>
                <a:latin typeface="+mn-lt"/>
                <a:ea typeface="+mn-ea"/>
                <a:cs typeface="+mn-cs"/>
              </a:rPr>
              <a:t>列（隐层有</a:t>
            </a:r>
            <a:r>
              <a:rPr lang="en-US" altLang="zh-CN" sz="1200" b="0" i="0" u="none" strike="noStrike" kern="1200" dirty="0" smtClean="0">
                <a:solidFill>
                  <a:schemeClr val="tx1"/>
                </a:solidFill>
                <a:effectLst/>
                <a:latin typeface="+mn-lt"/>
                <a:ea typeface="+mn-ea"/>
                <a:cs typeface="+mn-cs"/>
              </a:rPr>
              <a:t>300</a:t>
            </a:r>
            <a:r>
              <a:rPr lang="zh-CN" altLang="en-US" sz="1200" b="0" i="0" u="none" strike="noStrike" kern="1200" dirty="0" smtClean="0">
                <a:solidFill>
                  <a:schemeClr val="tx1"/>
                </a:solidFill>
                <a:effectLst/>
                <a:latin typeface="+mn-lt"/>
                <a:ea typeface="+mn-ea"/>
                <a:cs typeface="+mn-cs"/>
              </a:rPr>
              <a:t>个结点）。</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左右两张图分别从不同角度代表了输入层</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隐层的权重矩阵。</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左图中每一列代表一个</a:t>
            </a:r>
            <a:r>
              <a:rPr lang="en-US" altLang="zh-CN" sz="1200" b="0" i="0" u="none" strike="noStrike" kern="1200" dirty="0" smtClean="0">
                <a:solidFill>
                  <a:schemeClr val="tx1"/>
                </a:solidFill>
                <a:effectLst/>
                <a:latin typeface="+mn-lt"/>
                <a:ea typeface="+mn-ea"/>
                <a:cs typeface="+mn-cs"/>
              </a:rPr>
              <a:t>10000</a:t>
            </a:r>
            <a:r>
              <a:rPr lang="zh-CN" altLang="en-US" sz="1200" b="0" i="0" u="none" strike="noStrike" kern="1200" dirty="0" smtClean="0">
                <a:solidFill>
                  <a:schemeClr val="tx1"/>
                </a:solidFill>
                <a:effectLst/>
                <a:latin typeface="+mn-lt"/>
                <a:ea typeface="+mn-ea"/>
                <a:cs typeface="+mn-cs"/>
              </a:rPr>
              <a:t>维的词向量和隐层单个神经元连接的权重向量。</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从右边的图来看，每一行实际上代表了每个单词的词向量。</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855380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上面我们提到，</a:t>
            </a:r>
            <a:r>
              <a:rPr lang="en-US" altLang="zh-CN" sz="1200" b="0" i="0" u="none" strike="noStrike" kern="1200" dirty="0" smtClean="0">
                <a:solidFill>
                  <a:schemeClr val="tx1"/>
                </a:solidFill>
                <a:effectLst/>
                <a:latin typeface="+mn-lt"/>
                <a:ea typeface="+mn-ea"/>
                <a:cs typeface="+mn-cs"/>
              </a:rPr>
              <a:t>input word</a:t>
            </a:r>
            <a:r>
              <a:rPr lang="zh-CN" altLang="en-US" sz="1200" b="0" i="0" u="none" strike="noStrike" kern="1200" dirty="0" smtClean="0">
                <a:solidFill>
                  <a:schemeClr val="tx1"/>
                </a:solidFill>
                <a:effectLst/>
                <a:latin typeface="+mn-lt"/>
                <a:ea typeface="+mn-ea"/>
                <a:cs typeface="+mn-cs"/>
              </a:rPr>
              <a:t>和</a:t>
            </a:r>
            <a:r>
              <a:rPr lang="en-US" altLang="zh-CN" sz="1200" b="0" i="0" u="none" strike="noStrike" kern="1200" dirty="0" smtClean="0">
                <a:solidFill>
                  <a:schemeClr val="tx1"/>
                </a:solidFill>
                <a:effectLst/>
                <a:latin typeface="+mn-lt"/>
                <a:ea typeface="+mn-ea"/>
                <a:cs typeface="+mn-cs"/>
              </a:rPr>
              <a:t>output word</a:t>
            </a:r>
            <a:r>
              <a:rPr lang="zh-CN" altLang="en-US" sz="1200" b="0" i="0" u="none" strike="noStrike" kern="1200" dirty="0" smtClean="0">
                <a:solidFill>
                  <a:schemeClr val="tx1"/>
                </a:solidFill>
                <a:effectLst/>
                <a:latin typeface="+mn-lt"/>
                <a:ea typeface="+mn-ea"/>
                <a:cs typeface="+mn-cs"/>
              </a:rPr>
              <a:t>都会被我们进行</a:t>
            </a:r>
            <a:r>
              <a:rPr lang="en-US" altLang="zh-CN" sz="1200" b="0" i="0" u="none" strike="noStrike" kern="1200" dirty="0" smtClean="0">
                <a:solidFill>
                  <a:schemeClr val="tx1"/>
                </a:solidFill>
                <a:effectLst/>
                <a:latin typeface="+mn-lt"/>
                <a:ea typeface="+mn-ea"/>
                <a:cs typeface="+mn-cs"/>
              </a:rPr>
              <a:t>one-hot</a:t>
            </a:r>
            <a:r>
              <a:rPr lang="zh-CN" altLang="en-US" sz="1200" b="0" i="0" u="none" strike="noStrike" kern="1200" dirty="0" smtClean="0">
                <a:solidFill>
                  <a:schemeClr val="tx1"/>
                </a:solidFill>
                <a:effectLst/>
                <a:latin typeface="+mn-lt"/>
                <a:ea typeface="+mn-ea"/>
                <a:cs typeface="+mn-cs"/>
              </a:rPr>
              <a:t>编码。</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仔细想一下，我们的输入被</a:t>
            </a:r>
            <a:r>
              <a:rPr lang="en-US" altLang="zh-CN" sz="1200" b="0" i="0" u="none" strike="noStrike" kern="1200" dirty="0" smtClean="0">
                <a:solidFill>
                  <a:schemeClr val="tx1"/>
                </a:solidFill>
                <a:effectLst/>
                <a:latin typeface="+mn-lt"/>
                <a:ea typeface="+mn-ea"/>
                <a:cs typeface="+mn-cs"/>
              </a:rPr>
              <a:t>one-hot</a:t>
            </a:r>
            <a:r>
              <a:rPr lang="zh-CN" altLang="en-US" sz="1200" b="0" i="0" u="none" strike="noStrike" kern="1200" dirty="0" smtClean="0">
                <a:solidFill>
                  <a:schemeClr val="tx1"/>
                </a:solidFill>
                <a:effectLst/>
                <a:latin typeface="+mn-lt"/>
                <a:ea typeface="+mn-ea"/>
                <a:cs typeface="+mn-cs"/>
              </a:rPr>
              <a:t>编码以后大多数维度上都是</a:t>
            </a:r>
            <a:r>
              <a:rPr lang="en-US" altLang="zh-CN" sz="1200" b="0" i="0" u="none" strike="noStrike" kern="1200" dirty="0" smtClean="0">
                <a:solidFill>
                  <a:schemeClr val="tx1"/>
                </a:solidFill>
                <a:effectLst/>
                <a:latin typeface="+mn-lt"/>
                <a:ea typeface="+mn-ea"/>
                <a:cs typeface="+mn-cs"/>
              </a:rPr>
              <a:t>0</a:t>
            </a:r>
            <a:r>
              <a:rPr lang="zh-CN" altLang="en-US" sz="1200" b="0" i="0" u="none" strike="noStrike" kern="1200" dirty="0" smtClean="0">
                <a:solidFill>
                  <a:schemeClr val="tx1"/>
                </a:solidFill>
                <a:effectLst/>
                <a:latin typeface="+mn-lt"/>
                <a:ea typeface="+mn-ea"/>
                <a:cs typeface="+mn-cs"/>
              </a:rPr>
              <a:t>（实际上仅有一个位置为</a:t>
            </a:r>
            <a:r>
              <a:rPr lang="en-US" altLang="zh-CN" sz="1200" b="0" i="0" u="none" strike="noStrike" kern="12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），所以这个向量相当稀疏，那么会造成什么结果呢。</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如果我们将一个</a:t>
            </a:r>
            <a:r>
              <a:rPr lang="en-US" altLang="zh-CN" sz="1200" b="0" i="0" u="none" strike="noStrike" kern="1200" dirty="0" smtClean="0">
                <a:solidFill>
                  <a:schemeClr val="tx1"/>
                </a:solidFill>
                <a:effectLst/>
                <a:latin typeface="+mn-lt"/>
                <a:ea typeface="+mn-ea"/>
                <a:cs typeface="+mn-cs"/>
              </a:rPr>
              <a:t>1 x 10000</a:t>
            </a:r>
            <a:r>
              <a:rPr lang="zh-CN" altLang="en-US" sz="1200" b="0" i="0" u="none" strike="noStrike" kern="1200" dirty="0" smtClean="0">
                <a:solidFill>
                  <a:schemeClr val="tx1"/>
                </a:solidFill>
                <a:effectLst/>
                <a:latin typeface="+mn-lt"/>
                <a:ea typeface="+mn-ea"/>
                <a:cs typeface="+mn-cs"/>
              </a:rPr>
              <a:t>的向量和</a:t>
            </a:r>
            <a:r>
              <a:rPr lang="en-US" altLang="zh-CN" sz="1200" b="0" i="0" u="none" strike="noStrike" kern="1200" dirty="0" smtClean="0">
                <a:solidFill>
                  <a:schemeClr val="tx1"/>
                </a:solidFill>
                <a:effectLst/>
                <a:latin typeface="+mn-lt"/>
                <a:ea typeface="+mn-ea"/>
                <a:cs typeface="+mn-cs"/>
              </a:rPr>
              <a:t>10000 x 300</a:t>
            </a:r>
            <a:r>
              <a:rPr lang="zh-CN" altLang="en-US" sz="1200" b="0" i="0" u="none" strike="noStrike" kern="1200" dirty="0" smtClean="0">
                <a:solidFill>
                  <a:schemeClr val="tx1"/>
                </a:solidFill>
                <a:effectLst/>
                <a:latin typeface="+mn-lt"/>
                <a:ea typeface="+mn-ea"/>
                <a:cs typeface="+mn-cs"/>
              </a:rPr>
              <a:t>的矩阵相乘，它会消耗相当大的计算资源，为了高效计算，它仅仅会选择矩阵中对应的向量中维度值为</a:t>
            </a:r>
            <a:r>
              <a:rPr lang="en-US" altLang="zh-CN" sz="1200" b="0" i="0" u="none" strike="noStrike" kern="12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的索引行（这句话很绕），看图就明白。</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45288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64DF707-8859-4E0D-9A22-DA180B778DC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38676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词频 逆文档频率算法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其中，</a:t>
            </a:r>
            <a:r>
              <a:rPr lang="en-US" altLang="zh-CN" sz="1200" b="0" i="0" kern="1200" dirty="0" err="1" smtClean="0">
                <a:solidFill>
                  <a:schemeClr val="tx1"/>
                </a:solidFill>
                <a:effectLst/>
                <a:latin typeface="+mn-lt"/>
                <a:ea typeface="+mn-ea"/>
                <a:cs typeface="+mn-cs"/>
              </a:rPr>
              <a:t>nd</a:t>
            </a:r>
            <a:r>
              <a:rPr lang="zh-CN" altLang="en-US" sz="1200" b="0" i="0" kern="1200" dirty="0" smtClean="0">
                <a:solidFill>
                  <a:schemeClr val="tx1"/>
                </a:solidFill>
                <a:effectLst/>
                <a:latin typeface="+mn-lt"/>
                <a:ea typeface="+mn-ea"/>
                <a:cs typeface="+mn-cs"/>
              </a:rPr>
              <a:t>表示文档的总数，</a:t>
            </a:r>
            <a:r>
              <a:rPr lang="en-US" altLang="zh-CN" sz="1200" b="0" i="0" kern="1200" dirty="0" err="1" smtClean="0">
                <a:solidFill>
                  <a:schemeClr val="tx1"/>
                </a:solidFill>
                <a:effectLst/>
                <a:latin typeface="+mn-lt"/>
                <a:ea typeface="+mn-ea"/>
                <a:cs typeface="+mn-cs"/>
              </a:rPr>
              <a:t>df</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表示包含单词</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的文档</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的数量。分母中加入常数</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，是为了防止</a:t>
            </a:r>
            <a:r>
              <a:rPr lang="en-US" altLang="zh-CN" sz="1200" b="0" i="0" kern="1200" dirty="0" err="1" smtClean="0">
                <a:solidFill>
                  <a:schemeClr val="tx1"/>
                </a:solidFill>
                <a:effectLst/>
                <a:latin typeface="+mn-lt"/>
                <a:ea typeface="+mn-ea"/>
                <a:cs typeface="+mn-cs"/>
              </a:rPr>
              <a:t>df</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的情况，导致分母为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。取</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的目的是保证当</a:t>
            </a:r>
            <a:r>
              <a:rPr lang="en-US" altLang="zh-CN" sz="1200" b="0" i="0" kern="1200" dirty="0" err="1" smtClean="0">
                <a:solidFill>
                  <a:schemeClr val="tx1"/>
                </a:solidFill>
                <a:effectLst/>
                <a:latin typeface="+mn-lt"/>
                <a:ea typeface="+mn-ea"/>
                <a:cs typeface="+mn-cs"/>
              </a:rPr>
              <a:t>df</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很小的时候，不会导致</a:t>
            </a:r>
            <a:r>
              <a:rPr lang="en-US" altLang="zh-CN" sz="1200" b="0" i="0" kern="1200" dirty="0" err="1" smtClean="0">
                <a:solidFill>
                  <a:schemeClr val="tx1"/>
                </a:solidFill>
                <a:effectLst/>
                <a:latin typeface="+mn-lt"/>
                <a:ea typeface="+mn-ea"/>
                <a:cs typeface="+mn-cs"/>
              </a:rPr>
              <a:t>idf</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算法思想：当该词在该文本中出现频率较高，且在其他文本中出现较少时，它对文本分类就有很重要的作用。</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52</a:t>
            </a:fld>
            <a:endParaRPr lang="zh-CN" altLang="en-US"/>
          </a:p>
        </p:txBody>
      </p:sp>
    </p:spTree>
    <p:extLst>
      <p:ext uri="{BB962C8B-B14F-4D97-AF65-F5344CB8AC3E}">
        <p14:creationId xmlns:p14="http://schemas.microsoft.com/office/powerpoint/2010/main" val="4290753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CRF</a:t>
            </a:r>
            <a:r>
              <a:rPr lang="zh-CN" altLang="en-US" sz="1200" b="0" i="0" u="none" strike="noStrike" kern="1200" baseline="0" dirty="0" smtClean="0">
                <a:solidFill>
                  <a:schemeClr val="tx1"/>
                </a:solidFill>
                <a:latin typeface="+mn-lt"/>
                <a:ea typeface="+mn-ea"/>
                <a:cs typeface="+mn-cs"/>
              </a:rPr>
              <a:t>条件随机场模型：</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由于短句的情感具有一致性特点，即短句的某一个特征倾向于某一个情感，其上下文特征也倾向于该情感，这与</a:t>
            </a:r>
            <a:r>
              <a:rPr lang="en-US" altLang="zh-CN" sz="1200" b="0" i="0" u="none" strike="noStrike" kern="1200" baseline="0" dirty="0" smtClean="0">
                <a:solidFill>
                  <a:schemeClr val="tx1"/>
                </a:solidFill>
                <a:latin typeface="+mn-lt"/>
                <a:ea typeface="+mn-ea"/>
                <a:cs typeface="+mn-cs"/>
              </a:rPr>
              <a:t>CRF</a:t>
            </a:r>
            <a:r>
              <a:rPr lang="zh-CN" altLang="en-US" sz="1200" b="0" i="0" u="none" strike="noStrike" kern="1200" baseline="0" dirty="0" smtClean="0">
                <a:solidFill>
                  <a:schemeClr val="tx1"/>
                </a:solidFill>
                <a:latin typeface="+mn-lt"/>
                <a:ea typeface="+mn-ea"/>
                <a:cs typeface="+mn-cs"/>
              </a:rPr>
              <a:t>模型存在特征之间的约束特性高度一致</a:t>
            </a:r>
            <a:endParaRPr lang="en-US" altLang="zh-CN" sz="1200" b="0" i="0" u="none" strike="noStrike" kern="1200" baseline="0" dirty="0" smtClean="0">
              <a:solidFill>
                <a:schemeClr val="tx1"/>
              </a:solidFill>
              <a:latin typeface="+mn-lt"/>
              <a:ea typeface="+mn-ea"/>
              <a:cs typeface="+mn-cs"/>
            </a:endParaRPr>
          </a:p>
          <a:p>
            <a:r>
              <a:rPr lang="zh-CN" altLang="en-US" sz="1200" b="0" i="0" kern="1200" dirty="0" smtClean="0">
                <a:solidFill>
                  <a:schemeClr val="tx1"/>
                </a:solidFill>
                <a:effectLst/>
                <a:latin typeface="+mn-lt"/>
                <a:ea typeface="+mn-ea"/>
                <a:cs typeface="+mn-cs"/>
              </a:rPr>
              <a:t>结合了最大熵模型和隐马尔可夫模型的特点，是一种无向图模型，近年来在分词、词性标注和命名实体识别等序列标注任务中取得了很好的效果。条件随机场是一个典型的判别式模型</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53</a:t>
            </a:fld>
            <a:endParaRPr lang="zh-CN" altLang="en-US"/>
          </a:p>
        </p:txBody>
      </p:sp>
    </p:spTree>
    <p:extLst>
      <p:ext uri="{BB962C8B-B14F-4D97-AF65-F5344CB8AC3E}">
        <p14:creationId xmlns:p14="http://schemas.microsoft.com/office/powerpoint/2010/main" val="460843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文本情感分析主要方法有两种，基于情感词典的方法和基于学习的方法。当然学习包括机器学习和深度学习。</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5</a:t>
            </a:fld>
            <a:endParaRPr lang="zh-CN" altLang="en-US"/>
          </a:p>
        </p:txBody>
      </p:sp>
    </p:spTree>
    <p:extLst>
      <p:ext uri="{BB962C8B-B14F-4D97-AF65-F5344CB8AC3E}">
        <p14:creationId xmlns:p14="http://schemas.microsoft.com/office/powerpoint/2010/main" val="15902187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拉普拉斯平滑：</a:t>
            </a:r>
            <a:r>
              <a:rPr lang="en-US" altLang="zh-CN" dirty="0" smtClean="0"/>
              <a:t>P(a1|y1)</a:t>
            </a:r>
            <a:r>
              <a:rPr lang="zh-CN" altLang="en-US" dirty="0" smtClean="0"/>
              <a:t>的先验概率求解时分子加一，分母加上类别数</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54</a:t>
            </a:fld>
            <a:endParaRPr lang="zh-CN" altLang="en-US"/>
          </a:p>
        </p:txBody>
      </p:sp>
    </p:spTree>
    <p:extLst>
      <p:ext uri="{BB962C8B-B14F-4D97-AF65-F5344CB8AC3E}">
        <p14:creationId xmlns:p14="http://schemas.microsoft.com/office/powerpoint/2010/main" val="36907713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任意一点 </a:t>
            </a:r>
            <a:r>
              <a:rPr lang="en-US" altLang="zh-CN" sz="1200" b="0" i="0" u="none" strike="noStrike" kern="1200" dirty="0" smtClean="0">
                <a:solidFill>
                  <a:schemeClr val="tx1"/>
                </a:solidFill>
                <a:effectLst/>
                <a:latin typeface="+mn-lt"/>
                <a:ea typeface="+mn-ea"/>
                <a:cs typeface="+mn-cs"/>
              </a:rPr>
              <a:t>p</a:t>
            </a:r>
            <a:r>
              <a:rPr lang="zh-CN" altLang="en-US" sz="1200" b="0" i="0" kern="1200" dirty="0" smtClean="0">
                <a:solidFill>
                  <a:schemeClr val="tx1"/>
                </a:solidFill>
                <a:effectLst/>
                <a:latin typeface="+mn-lt"/>
                <a:ea typeface="+mn-ea"/>
                <a:cs typeface="+mn-cs"/>
              </a:rPr>
              <a:t>到三条边的距离之和（恒等于三角形的高）为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，点到其所对的边为该取值的概率</a:t>
            </a:r>
            <a:endParaRPr lang="en-US" altLang="zh-CN" sz="1200" b="0" i="0" kern="1200" dirty="0" smtClean="0">
              <a:solidFill>
                <a:schemeClr val="tx1"/>
              </a:solidFill>
              <a:effectLst/>
              <a:latin typeface="+mn-lt"/>
              <a:ea typeface="+mn-ea"/>
              <a:cs typeface="+mn-cs"/>
            </a:endParaRPr>
          </a:p>
          <a:p>
            <a:r>
              <a:rPr lang="zh-CN" altLang="en-US" dirty="0" smtClean="0"/>
              <a:t>该模型的任务是对于给定的 </a:t>
            </a:r>
            <a:r>
              <a:rPr lang="en-US" altLang="zh-CN" dirty="0" smtClean="0"/>
              <a:t>X=x </a:t>
            </a:r>
            <a:r>
              <a:rPr lang="zh-CN" altLang="en-US" dirty="0" smtClean="0"/>
              <a:t>以条件概率分布 </a:t>
            </a:r>
            <a:r>
              <a:rPr lang="en-US" altLang="zh-CN" dirty="0" smtClean="0"/>
              <a:t>P(Y|X=x) </a:t>
            </a:r>
            <a:r>
              <a:rPr lang="zh-CN" altLang="en-US" dirty="0" smtClean="0"/>
              <a:t>预测 </a:t>
            </a:r>
            <a:r>
              <a:rPr lang="en-US" altLang="zh-CN" dirty="0" smtClean="0"/>
              <a:t>Y </a:t>
            </a:r>
            <a:r>
              <a:rPr lang="zh-CN" altLang="en-US" dirty="0" smtClean="0"/>
              <a:t>的取值。根据训练语料能得出 </a:t>
            </a:r>
            <a:r>
              <a:rPr lang="en-US" altLang="zh-CN" dirty="0" smtClean="0"/>
              <a:t>(X,Y) </a:t>
            </a:r>
            <a:r>
              <a:rPr lang="zh-CN" altLang="en-US" dirty="0" smtClean="0"/>
              <a:t>的经验分布， 得出部分 </a:t>
            </a:r>
            <a:r>
              <a:rPr lang="en-US" altLang="zh-CN" dirty="0" smtClean="0"/>
              <a:t>(X,Y) </a:t>
            </a:r>
            <a:r>
              <a:rPr lang="zh-CN" altLang="en-US" dirty="0" smtClean="0"/>
              <a:t>的概率值，或某些概率需要满足的条件</a:t>
            </a:r>
            <a:r>
              <a:rPr lang="en-US" altLang="zh-CN" dirty="0" smtClean="0"/>
              <a:t>,</a:t>
            </a:r>
            <a:r>
              <a:rPr lang="zh-CN" altLang="en-US" dirty="0" smtClean="0"/>
              <a:t>即问题变成求部分信息下的最大熵或满足一定约束的最优解</a:t>
            </a:r>
            <a:endParaRPr lang="en-US" altLang="zh-CN" dirty="0" smtClean="0"/>
          </a:p>
          <a:p>
            <a:r>
              <a:rPr lang="zh-CN" altLang="en-US" sz="1200" b="0" i="0" kern="1200" dirty="0" smtClean="0">
                <a:solidFill>
                  <a:schemeClr val="tx1"/>
                </a:solidFill>
                <a:effectLst/>
                <a:latin typeface="+mn-lt"/>
                <a:ea typeface="+mn-ea"/>
                <a:cs typeface="+mn-cs"/>
              </a:rPr>
              <a:t>把训练数据当做由随机变量 </a:t>
            </a:r>
            <a:r>
              <a:rPr lang="en-US" altLang="zh-CN" sz="1200" b="0" i="0" u="none" strike="noStrike" kern="1200" dirty="0" smtClean="0">
                <a:solidFill>
                  <a:schemeClr val="tx1"/>
                </a:solidFill>
                <a:effectLst/>
                <a:latin typeface="+mn-lt"/>
                <a:ea typeface="+mn-ea"/>
                <a:cs typeface="+mn-cs"/>
              </a:rPr>
              <a:t>(X,Y)(X,Y)</a:t>
            </a:r>
            <a:r>
              <a:rPr lang="zh-CN" altLang="en-US" sz="1200" b="0" i="0" kern="1200" dirty="0" smtClean="0">
                <a:solidFill>
                  <a:schemeClr val="tx1"/>
                </a:solidFill>
                <a:effectLst/>
                <a:latin typeface="+mn-lt"/>
                <a:ea typeface="+mn-ea"/>
                <a:cs typeface="+mn-cs"/>
              </a:rPr>
              <a:t> 产生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则可以根据训练数据确定联合分布的经验分布 </a:t>
            </a:r>
            <a:r>
              <a:rPr lang="en-US" altLang="zh-CN" sz="1200" b="0" i="0" u="none" strike="noStrike" kern="1200" dirty="0" smtClean="0">
                <a:solidFill>
                  <a:schemeClr val="tx1"/>
                </a:solidFill>
                <a:effectLst/>
                <a:latin typeface="+mn-lt"/>
                <a:ea typeface="+mn-ea"/>
                <a:cs typeface="+mn-cs"/>
              </a:rPr>
              <a:t>P</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(X,Y)P~(X,Y)</a:t>
            </a:r>
            <a:r>
              <a:rPr lang="zh-CN" altLang="en-US" sz="1200" b="0" i="0" kern="1200" dirty="0" smtClean="0">
                <a:solidFill>
                  <a:schemeClr val="tx1"/>
                </a:solidFill>
                <a:effectLst/>
                <a:latin typeface="+mn-lt"/>
                <a:ea typeface="+mn-ea"/>
                <a:cs typeface="+mn-cs"/>
              </a:rPr>
              <a:t> 与边缘分布的经验分布 </a:t>
            </a:r>
            <a:r>
              <a:rPr lang="en-US" altLang="zh-CN" sz="1200" b="0" i="0" u="none" strike="noStrike" kern="1200" dirty="0" smtClean="0">
                <a:solidFill>
                  <a:schemeClr val="tx1"/>
                </a:solidFill>
                <a:effectLst/>
                <a:latin typeface="+mn-lt"/>
                <a:ea typeface="+mn-ea"/>
                <a:cs typeface="+mn-cs"/>
              </a:rPr>
              <a:t>P</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(X)P~(X)</a:t>
            </a:r>
            <a:r>
              <a:rPr lang="zh-CN" altLang="en-US"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55</a:t>
            </a:fld>
            <a:endParaRPr lang="zh-CN" altLang="en-US"/>
          </a:p>
        </p:txBody>
      </p:sp>
    </p:spTree>
    <p:extLst>
      <p:ext uri="{BB962C8B-B14F-4D97-AF65-F5344CB8AC3E}">
        <p14:creationId xmlns:p14="http://schemas.microsoft.com/office/powerpoint/2010/main" val="24971599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之前都是通过低维映射到高维空间然后再计算高维空间的点的距离和夹角，通过核函数就可以直接计算高维空间的距离和夹角。</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57</a:t>
            </a:fld>
            <a:endParaRPr lang="zh-CN" altLang="en-US"/>
          </a:p>
        </p:txBody>
      </p:sp>
    </p:spTree>
    <p:extLst>
      <p:ext uri="{BB962C8B-B14F-4D97-AF65-F5344CB8AC3E}">
        <p14:creationId xmlns:p14="http://schemas.microsoft.com/office/powerpoint/2010/main" val="6311476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讲下集成学习的方法，通过多种分类器分类效果通过测试集的准确度确定下次置信度的比重。</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58</a:t>
            </a:fld>
            <a:endParaRPr lang="zh-CN" altLang="en-US"/>
          </a:p>
        </p:txBody>
      </p:sp>
    </p:spTree>
    <p:extLst>
      <p:ext uri="{BB962C8B-B14F-4D97-AF65-F5344CB8AC3E}">
        <p14:creationId xmlns:p14="http://schemas.microsoft.com/office/powerpoint/2010/main" val="21437006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第</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１</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层对文本是否有情感信息的分类，</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将无关的文本剔除，</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使后续分类工作更加容易</a:t>
            </a:r>
            <a:r>
              <a:rPr lang="x-none" altLang="zh-CN"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情绪分类中，</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类别之间不是互相独立的，</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它们之间有一定层次关系</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基于层次结构的复合方法就是利用这种层次关系，</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提</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高</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情</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绪</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分</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类</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准</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确</a:t>
            </a:r>
            <a:r>
              <a:rPr lang="x-none"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率</a:t>
            </a:r>
            <a:r>
              <a:rPr lang="x-none" altLang="zh-CN" sz="1200" b="0" i="0" u="none" strike="noStrike" kern="1200" baseline="0" dirty="0" smtClean="0">
                <a:solidFill>
                  <a:schemeClr val="tx1"/>
                </a:solidFill>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59</a:t>
            </a:fld>
            <a:endParaRPr lang="zh-CN" altLang="en-US"/>
          </a:p>
        </p:txBody>
      </p:sp>
    </p:spTree>
    <p:extLst>
      <p:ext uri="{BB962C8B-B14F-4D97-AF65-F5344CB8AC3E}">
        <p14:creationId xmlns:p14="http://schemas.microsoft.com/office/powerpoint/2010/main" val="4277196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60</a:t>
            </a:fld>
            <a:endParaRPr lang="zh-CN" altLang="en-US"/>
          </a:p>
        </p:txBody>
      </p:sp>
    </p:spTree>
    <p:extLst>
      <p:ext uri="{BB962C8B-B14F-4D97-AF65-F5344CB8AC3E}">
        <p14:creationId xmlns:p14="http://schemas.microsoft.com/office/powerpoint/2010/main" val="14888150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69</a:t>
            </a:fld>
            <a:endParaRPr lang="zh-CN" altLang="en-US"/>
          </a:p>
        </p:txBody>
      </p:sp>
    </p:spTree>
    <p:extLst>
      <p:ext uri="{BB962C8B-B14F-4D97-AF65-F5344CB8AC3E}">
        <p14:creationId xmlns:p14="http://schemas.microsoft.com/office/powerpoint/2010/main" val="3643649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这就好比我们看美剧一样，拿</a:t>
            </a:r>
            <a:r>
              <a:rPr lang="en-US" altLang="zh-CN" dirty="0" smtClean="0"/>
              <a:t>《</a:t>
            </a:r>
            <a:r>
              <a:rPr lang="zh-CN" altLang="en-US" dirty="0" smtClean="0"/>
              <a:t>权利的游戏</a:t>
            </a:r>
            <a:r>
              <a:rPr lang="en-US" altLang="zh-CN" dirty="0" smtClean="0"/>
              <a:t>》</a:t>
            </a:r>
            <a:r>
              <a:rPr lang="zh-CN" altLang="en-US" dirty="0" smtClean="0"/>
              <a:t>，一年甚至两年才更一季，从上一集到这一集，很容易就看出联系紧密，从上一季到这一季，难以连贯起来。</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70</a:t>
            </a:fld>
            <a:endParaRPr lang="zh-CN" altLang="en-US"/>
          </a:p>
        </p:txBody>
      </p:sp>
    </p:spTree>
    <p:extLst>
      <p:ext uri="{BB962C8B-B14F-4D97-AF65-F5344CB8AC3E}">
        <p14:creationId xmlns:p14="http://schemas.microsoft.com/office/powerpoint/2010/main" val="6939021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每一条黑线传输着一整个向量，从一个节点的输出到其他节点的输入。粉色的圈代表 </a:t>
            </a:r>
            <a:r>
              <a:rPr lang="en-US" altLang="zh-CN" sz="1200" b="0" i="0" kern="1200" dirty="0" smtClean="0">
                <a:solidFill>
                  <a:schemeClr val="tx1"/>
                </a:solidFill>
                <a:effectLst/>
                <a:latin typeface="+mn-lt"/>
                <a:ea typeface="+mn-ea"/>
                <a:cs typeface="+mn-cs"/>
              </a:rPr>
              <a:t>pointwise </a:t>
            </a:r>
            <a:r>
              <a:rPr lang="zh-CN" altLang="en-US" sz="1200" b="0" i="0" kern="1200" dirty="0" smtClean="0">
                <a:solidFill>
                  <a:schemeClr val="tx1"/>
                </a:solidFill>
                <a:effectLst/>
                <a:latin typeface="+mn-lt"/>
                <a:ea typeface="+mn-ea"/>
                <a:cs typeface="+mn-cs"/>
              </a:rPr>
              <a:t>的操作，诸如向量的和，而黄色的矩阵就是学习到的神经网络层。合在一起的线表示向量的连接，分开的线表示内容被复制，然后分发到不同的位置。</a:t>
            </a:r>
            <a:endParaRPr lang="zh-CN" altLang="en-US" dirty="0" smtClean="0"/>
          </a:p>
        </p:txBody>
      </p:sp>
      <p:sp>
        <p:nvSpPr>
          <p:cNvPr id="4" name="灯片编号占位符 3"/>
          <p:cNvSpPr>
            <a:spLocks noGrp="1"/>
          </p:cNvSpPr>
          <p:nvPr>
            <p:ph type="sldNum" sz="quarter" idx="10"/>
          </p:nvPr>
        </p:nvSpPr>
        <p:spPr/>
        <p:txBody>
          <a:bodyPr/>
          <a:lstStyle/>
          <a:p>
            <a:fld id="{264DF707-8859-4E0D-9A22-DA180B778DCB}" type="slidenum">
              <a:rPr lang="zh-CN" altLang="en-US" smtClean="0"/>
              <a:t>73</a:t>
            </a:fld>
            <a:endParaRPr lang="zh-CN" altLang="en-US"/>
          </a:p>
        </p:txBody>
      </p:sp>
    </p:spTree>
    <p:extLst>
      <p:ext uri="{BB962C8B-B14F-4D97-AF65-F5344CB8AC3E}">
        <p14:creationId xmlns:p14="http://schemas.microsoft.com/office/powerpoint/2010/main" val="6713674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LSTM </a:t>
            </a:r>
            <a:r>
              <a:rPr lang="zh-CN" altLang="en-US" sz="1200" b="0" i="0" kern="1200" dirty="0" smtClean="0">
                <a:solidFill>
                  <a:schemeClr val="tx1"/>
                </a:solidFill>
                <a:effectLst/>
                <a:latin typeface="+mn-lt"/>
                <a:ea typeface="+mn-ea"/>
                <a:cs typeface="+mn-cs"/>
              </a:rPr>
              <a:t>的关键就是细胞状态，水平线在图上方贯穿运行。</a:t>
            </a:r>
          </a:p>
          <a:p>
            <a:r>
              <a:rPr lang="zh-CN" altLang="en-US" sz="1200" b="0" i="0" kern="1200" dirty="0" smtClean="0">
                <a:solidFill>
                  <a:schemeClr val="tx1"/>
                </a:solidFill>
                <a:effectLst/>
                <a:latin typeface="+mn-lt"/>
                <a:ea typeface="+mn-ea"/>
                <a:cs typeface="+mn-cs"/>
              </a:rPr>
              <a:t>细胞状态类似于传送带。直接在整个链上运行，只有一些少量的线性交互。信息在上面流传保持不变会很容易。</a:t>
            </a:r>
          </a:p>
          <a:p>
            <a:r>
              <a:rPr lang="en-US" altLang="zh-CN" sz="1200" b="0" i="0" kern="1200" dirty="0" smtClean="0">
                <a:solidFill>
                  <a:schemeClr val="tx1"/>
                </a:solidFill>
                <a:effectLst/>
                <a:latin typeface="+mn-lt"/>
                <a:ea typeface="+mn-ea"/>
                <a:cs typeface="+mn-cs"/>
              </a:rPr>
              <a:t>LSTM </a:t>
            </a:r>
            <a:r>
              <a:rPr lang="zh-CN" altLang="en-US" sz="1200" b="0" i="0" kern="1200" dirty="0" smtClean="0">
                <a:solidFill>
                  <a:schemeClr val="tx1"/>
                </a:solidFill>
                <a:effectLst/>
                <a:latin typeface="+mn-lt"/>
                <a:ea typeface="+mn-ea"/>
                <a:cs typeface="+mn-cs"/>
              </a:rPr>
              <a:t>有通过精心设计的称作为“门”的结构来去除或者增加信息到细胞状态的能力。门是一种让信息选择式通过的方法。他们包含一个 </a:t>
            </a:r>
            <a:r>
              <a:rPr lang="en-US" altLang="zh-CN" dirty="0" smtClean="0"/>
              <a:t>sigmoid</a:t>
            </a:r>
            <a:r>
              <a:rPr lang="zh-CN" altLang="en-US" sz="1200" b="0" i="0" kern="1200" dirty="0" smtClean="0">
                <a:solidFill>
                  <a:schemeClr val="tx1"/>
                </a:solidFill>
                <a:effectLst/>
                <a:latin typeface="+mn-lt"/>
                <a:ea typeface="+mn-ea"/>
                <a:cs typeface="+mn-cs"/>
              </a:rPr>
              <a:t> 神经网络层和一个按位的乘法操作。</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Sigmoid </a:t>
            </a:r>
            <a:r>
              <a:rPr lang="zh-CN" altLang="en-US" sz="1200" b="0" i="0" kern="1200" dirty="0" smtClean="0">
                <a:solidFill>
                  <a:schemeClr val="tx1"/>
                </a:solidFill>
                <a:effectLst/>
                <a:latin typeface="+mn-lt"/>
                <a:ea typeface="+mn-ea"/>
                <a:cs typeface="+mn-cs"/>
              </a:rPr>
              <a:t>层输出  到  之间的数值，描述每个部分有多少量可以通过。 代表“不许任何量通过”， 就指“允许任意量通过”！</a:t>
            </a:r>
          </a:p>
          <a:p>
            <a:r>
              <a:rPr lang="en-US" altLang="zh-CN" sz="1200" b="0" i="0" kern="1200" dirty="0" smtClean="0">
                <a:solidFill>
                  <a:schemeClr val="tx1"/>
                </a:solidFill>
                <a:effectLst/>
                <a:latin typeface="+mn-lt"/>
                <a:ea typeface="+mn-ea"/>
                <a:cs typeface="+mn-cs"/>
              </a:rPr>
              <a:t>LSTM </a:t>
            </a:r>
            <a:r>
              <a:rPr lang="zh-CN" altLang="en-US" sz="1200" b="0" i="0" kern="1200" dirty="0" smtClean="0">
                <a:solidFill>
                  <a:schemeClr val="tx1"/>
                </a:solidFill>
                <a:effectLst/>
                <a:latin typeface="+mn-lt"/>
                <a:ea typeface="+mn-ea"/>
                <a:cs typeface="+mn-cs"/>
              </a:rPr>
              <a:t>拥有三个门，来保护和控制细胞状态。</a:t>
            </a:r>
          </a:p>
          <a:p>
            <a:r>
              <a:rPr lang="zh-CN" altLang="en-US" sz="1200" b="0" i="0" kern="1200" dirty="0" smtClean="0">
                <a:solidFill>
                  <a:schemeClr val="tx1"/>
                </a:solidFill>
                <a:effectLst/>
                <a:latin typeface="+mn-lt"/>
                <a:ea typeface="+mn-ea"/>
                <a:cs typeface="+mn-cs"/>
              </a:rPr>
              <a:t>在我们 </a:t>
            </a:r>
            <a:r>
              <a:rPr lang="en-US" altLang="zh-CN" sz="1200" b="0" i="0" kern="1200" dirty="0" smtClean="0">
                <a:solidFill>
                  <a:schemeClr val="tx1"/>
                </a:solidFill>
                <a:effectLst/>
                <a:latin typeface="+mn-lt"/>
                <a:ea typeface="+mn-ea"/>
                <a:cs typeface="+mn-cs"/>
              </a:rPr>
              <a:t>LSTM </a:t>
            </a:r>
            <a:r>
              <a:rPr lang="zh-CN" altLang="en-US" sz="1200" b="0" i="0" kern="1200" dirty="0" smtClean="0">
                <a:solidFill>
                  <a:schemeClr val="tx1"/>
                </a:solidFill>
                <a:effectLst/>
                <a:latin typeface="+mn-lt"/>
                <a:ea typeface="+mn-ea"/>
                <a:cs typeface="+mn-cs"/>
              </a:rPr>
              <a:t>中的第一步是决定我们会从细胞状态中丢弃什么信息。这个决定通过一个称为</a:t>
            </a:r>
            <a:r>
              <a:rPr lang="zh-CN" altLang="en-US" sz="1200" b="1" i="0" kern="1200" dirty="0" smtClean="0">
                <a:solidFill>
                  <a:schemeClr val="tx1"/>
                </a:solidFill>
                <a:effectLst/>
                <a:latin typeface="+mn-lt"/>
                <a:ea typeface="+mn-ea"/>
                <a:cs typeface="+mn-cs"/>
              </a:rPr>
              <a:t>忘记门层</a:t>
            </a:r>
            <a:r>
              <a:rPr lang="zh-CN" altLang="en-US" sz="1200" b="0" i="0" kern="1200" dirty="0" smtClean="0">
                <a:solidFill>
                  <a:schemeClr val="tx1"/>
                </a:solidFill>
                <a:effectLst/>
                <a:latin typeface="+mn-lt"/>
                <a:ea typeface="+mn-ea"/>
                <a:cs typeface="+mn-cs"/>
              </a:rPr>
              <a:t>完成。该门会读取  和 ，输出一个在  到  之间的数值给每个在细胞状态  中的数字。 表示“完全保留”， 表示“完全舍弃”。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让我们回到语言模型的例子中来基于已经看到的预测下一个词。在这个问题中，细胞状态可能包含当前</a:t>
            </a:r>
            <a:r>
              <a:rPr lang="zh-CN" altLang="en-US" sz="1200" b="1" i="0" kern="1200" dirty="0" smtClean="0">
                <a:solidFill>
                  <a:schemeClr val="tx1"/>
                </a:solidFill>
                <a:effectLst/>
                <a:latin typeface="+mn-lt"/>
                <a:ea typeface="+mn-ea"/>
                <a:cs typeface="+mn-cs"/>
              </a:rPr>
              <a:t>主语</a:t>
            </a:r>
            <a:r>
              <a:rPr lang="zh-CN" altLang="en-US" sz="1200" b="0" i="0" kern="1200" dirty="0" smtClean="0">
                <a:solidFill>
                  <a:schemeClr val="tx1"/>
                </a:solidFill>
                <a:effectLst/>
                <a:latin typeface="+mn-lt"/>
                <a:ea typeface="+mn-ea"/>
                <a:cs typeface="+mn-cs"/>
              </a:rPr>
              <a:t>的性别，因此正确的</a:t>
            </a:r>
            <a:r>
              <a:rPr lang="zh-CN" altLang="en-US" sz="1200" b="1" i="0" kern="1200" dirty="0" smtClean="0">
                <a:solidFill>
                  <a:schemeClr val="tx1"/>
                </a:solidFill>
                <a:effectLst/>
                <a:latin typeface="+mn-lt"/>
                <a:ea typeface="+mn-ea"/>
                <a:cs typeface="+mn-cs"/>
              </a:rPr>
              <a:t>代词</a:t>
            </a:r>
            <a:r>
              <a:rPr lang="zh-CN" altLang="en-US" sz="1200" b="0" i="0" kern="1200" dirty="0" smtClean="0">
                <a:solidFill>
                  <a:schemeClr val="tx1"/>
                </a:solidFill>
                <a:effectLst/>
                <a:latin typeface="+mn-lt"/>
                <a:ea typeface="+mn-ea"/>
                <a:cs typeface="+mn-cs"/>
              </a:rPr>
              <a:t>可以被选择出来。当我们看到新的</a:t>
            </a:r>
            <a:r>
              <a:rPr lang="zh-CN" altLang="en-US" sz="1200" b="1" i="0" kern="1200" dirty="0" smtClean="0">
                <a:solidFill>
                  <a:schemeClr val="tx1"/>
                </a:solidFill>
                <a:effectLst/>
                <a:latin typeface="+mn-lt"/>
                <a:ea typeface="+mn-ea"/>
                <a:cs typeface="+mn-cs"/>
              </a:rPr>
              <a:t>主语</a:t>
            </a:r>
            <a:r>
              <a:rPr lang="zh-CN" altLang="en-US" sz="1200" b="0" i="0" kern="1200" dirty="0" smtClean="0">
                <a:solidFill>
                  <a:schemeClr val="tx1"/>
                </a:solidFill>
                <a:effectLst/>
                <a:latin typeface="+mn-lt"/>
                <a:ea typeface="+mn-ea"/>
                <a:cs typeface="+mn-cs"/>
              </a:rPr>
              <a:t>，我们希望忘记旧的</a:t>
            </a:r>
            <a:r>
              <a:rPr lang="zh-CN" altLang="en-US" sz="1200" b="1" i="0" kern="1200" dirty="0" smtClean="0">
                <a:solidFill>
                  <a:schemeClr val="tx1"/>
                </a:solidFill>
                <a:effectLst/>
                <a:latin typeface="+mn-lt"/>
                <a:ea typeface="+mn-ea"/>
                <a:cs typeface="+mn-cs"/>
              </a:rPr>
              <a:t>主语</a:t>
            </a:r>
            <a:r>
              <a:rPr lang="zh-CN" altLang="en-US" sz="1200" b="0" i="0" kern="1200" dirty="0" smtClean="0">
                <a:solidFill>
                  <a:schemeClr val="tx1"/>
                </a:solidFill>
                <a:effectLst/>
                <a:latin typeface="+mn-lt"/>
                <a:ea typeface="+mn-ea"/>
                <a:cs typeface="+mn-cs"/>
              </a:rPr>
              <a:t>。</a:t>
            </a:r>
            <a:endParaRPr lang="zh-CN" altLang="en-US" dirty="0" smtClean="0"/>
          </a:p>
          <a:p>
            <a:r>
              <a:rPr lang="zh-CN" altLang="en-US" dirty="0" smtClean="0"/>
              <a:t>下一步是确定什么样的新信息被存放在细胞状态中。这里包含两个部分。第一，</a:t>
            </a:r>
            <a:r>
              <a:rPr lang="en-US" altLang="zh-CN" dirty="0" smtClean="0"/>
              <a:t>sigmoid </a:t>
            </a:r>
            <a:r>
              <a:rPr lang="zh-CN" altLang="en-US" dirty="0" smtClean="0"/>
              <a:t>层称 “输入门层” 决定什么值我们将要更新。然后，一个 </a:t>
            </a:r>
            <a:r>
              <a:rPr lang="en-US" altLang="zh-CN" dirty="0" err="1" smtClean="0"/>
              <a:t>tanh</a:t>
            </a:r>
            <a:r>
              <a:rPr lang="en-US" altLang="zh-CN" dirty="0" smtClean="0"/>
              <a:t> </a:t>
            </a:r>
            <a:r>
              <a:rPr lang="zh-CN" altLang="en-US" dirty="0" smtClean="0"/>
              <a:t>层创建一个新的候选值向量，，会被加入到状态中。下一步，我们会讲这两个信息来产生对状态的更新。</a:t>
            </a:r>
          </a:p>
          <a:p>
            <a:r>
              <a:rPr lang="zh-CN" altLang="en-US" dirty="0" smtClean="0"/>
              <a:t>在我们语言模型的例子中，我们希望增加新的主语的性别到细胞状态中，来替代旧的需要忘记的主语。</a:t>
            </a:r>
          </a:p>
          <a:p>
            <a:r>
              <a:rPr lang="zh-CN" altLang="en-US" dirty="0" smtClean="0"/>
              <a:t>现在是更新旧细胞状态的时间了， 更新为 。前面的步骤已经决定了将会做什么，我们现在就是实际去完成。</a:t>
            </a:r>
          </a:p>
          <a:p>
            <a:r>
              <a:rPr lang="zh-CN" altLang="en-US" dirty="0" smtClean="0"/>
              <a:t>我们把旧状态与 相乘，丢弃掉我们确定需要丢弃的信息。接着加上 。这就是新的候选值，根据我们决定更新每个状态的程度进行变化。</a:t>
            </a:r>
          </a:p>
          <a:p>
            <a:r>
              <a:rPr lang="zh-CN" altLang="en-US" dirty="0" smtClean="0"/>
              <a:t>在语言模型的例子中，这就是我们实际根据前面确定的目标，丢弃旧代词的性别信息并添加新的信息的地方。</a:t>
            </a:r>
          </a:p>
          <a:p>
            <a:r>
              <a:rPr lang="zh-CN" altLang="en-US" dirty="0" smtClean="0"/>
              <a:t>最终，我们需要确定输出什么值。这个输出将会基于我们的细胞状态，但是也是一个过滤后的版本。首先，我们运行一个 </a:t>
            </a:r>
            <a:r>
              <a:rPr lang="en-US" altLang="zh-CN" dirty="0" smtClean="0"/>
              <a:t>sigmoid </a:t>
            </a:r>
            <a:r>
              <a:rPr lang="zh-CN" altLang="en-US" dirty="0" smtClean="0"/>
              <a:t>层来确定细胞状态的哪个部分将输出出去。接着，我们把细胞状态通过 </a:t>
            </a:r>
            <a:r>
              <a:rPr lang="en-US" altLang="zh-CN" dirty="0" err="1" smtClean="0"/>
              <a:t>tanh</a:t>
            </a:r>
            <a:r>
              <a:rPr lang="en-US" altLang="zh-CN" dirty="0" smtClean="0"/>
              <a:t> </a:t>
            </a:r>
            <a:r>
              <a:rPr lang="zh-CN" altLang="en-US" dirty="0" smtClean="0"/>
              <a:t>进行处理（得到一个在 到 之间的值）并将它和 </a:t>
            </a:r>
            <a:r>
              <a:rPr lang="en-US" altLang="zh-CN" dirty="0" smtClean="0"/>
              <a:t>sigmoid </a:t>
            </a:r>
            <a:r>
              <a:rPr lang="zh-CN" altLang="en-US" dirty="0" smtClean="0"/>
              <a:t>门的输出相乘，最终我们仅仅会输出我们确定输出的那部分。</a:t>
            </a:r>
          </a:p>
          <a:p>
            <a:r>
              <a:rPr lang="zh-CN" altLang="en-US" dirty="0" smtClean="0"/>
              <a:t>在语言模型的例子中，因为他就看到了一个 </a:t>
            </a:r>
            <a:r>
              <a:rPr lang="zh-CN" altLang="en-US" b="1" dirty="0" smtClean="0"/>
              <a:t>代词</a:t>
            </a:r>
            <a:r>
              <a:rPr lang="zh-CN" altLang="en-US" dirty="0" smtClean="0"/>
              <a:t>，可能需要输出与一个 </a:t>
            </a:r>
            <a:r>
              <a:rPr lang="zh-CN" altLang="en-US" b="1" dirty="0" smtClean="0"/>
              <a:t>动词</a:t>
            </a:r>
            <a:r>
              <a:rPr lang="zh-CN" altLang="en-US" dirty="0" smtClean="0"/>
              <a:t> 相关的信息。例如，可能输出是否代词是单数还是负数，这样如果是动词的话，我们也知道动词需要进行的词形变化。</a:t>
            </a:r>
          </a:p>
          <a:p>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74</a:t>
            </a:fld>
            <a:endParaRPr lang="zh-CN" altLang="en-US"/>
          </a:p>
        </p:txBody>
      </p:sp>
    </p:spTree>
    <p:extLst>
      <p:ext uri="{BB962C8B-B14F-4D97-AF65-F5344CB8AC3E}">
        <p14:creationId xmlns:p14="http://schemas.microsoft.com/office/powerpoint/2010/main" val="172468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l"/>
            </a:pPr>
            <a:r>
              <a:rPr lang="zh-CN" altLang="en-US" dirty="0" smtClean="0"/>
              <a:t>基于情感词典的方法大致流程就是这样，文本分词，搜索情感词，对情感词标注，计算权重，搜索情感词前的程度词，对权重进行优化，搜索否定词，对极性进行扭转判断，最后计算情感得分，得到情感词典，用于情感分析</a:t>
            </a:r>
            <a:endParaRPr lang="en-US" altLang="zh-CN" dirty="0" smtClean="0"/>
          </a:p>
          <a:p>
            <a:pPr marL="171450" indent="-171450">
              <a:buFont typeface="Wingdings" panose="05000000000000000000" pitchFamily="2" charset="2"/>
              <a:buChar char="l"/>
            </a:pPr>
            <a:r>
              <a:rPr lang="zh-CN" altLang="en-US" dirty="0" smtClean="0"/>
              <a:t>基于学习的方法，对于数据集进行特征提取，训练得到模型，用于情感分析。</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6</a:t>
            </a:fld>
            <a:endParaRPr lang="zh-CN" altLang="en-US"/>
          </a:p>
        </p:txBody>
      </p:sp>
    </p:spTree>
    <p:extLst>
      <p:ext uri="{BB962C8B-B14F-4D97-AF65-F5344CB8AC3E}">
        <p14:creationId xmlns:p14="http://schemas.microsoft.com/office/powerpoint/2010/main" val="29484515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中科院信工所的李然</a:t>
            </a:r>
          </a:p>
        </p:txBody>
      </p:sp>
      <p:sp>
        <p:nvSpPr>
          <p:cNvPr id="4" name="灯片编号占位符 3"/>
          <p:cNvSpPr>
            <a:spLocks noGrp="1"/>
          </p:cNvSpPr>
          <p:nvPr>
            <p:ph type="sldNum" sz="quarter" idx="10"/>
          </p:nvPr>
        </p:nvSpPr>
        <p:spPr/>
        <p:txBody>
          <a:bodyPr/>
          <a:lstStyle/>
          <a:p>
            <a:fld id="{264DF707-8859-4E0D-9A22-DA180B778DCB}" type="slidenum">
              <a:rPr lang="zh-CN" altLang="en-US" smtClean="0"/>
              <a:t>75</a:t>
            </a:fld>
            <a:endParaRPr lang="zh-CN" altLang="en-US"/>
          </a:p>
        </p:txBody>
      </p:sp>
    </p:spTree>
    <p:extLst>
      <p:ext uri="{BB962C8B-B14F-4D97-AF65-F5344CB8AC3E}">
        <p14:creationId xmlns:p14="http://schemas.microsoft.com/office/powerpoint/2010/main" val="11097886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斯坦福情感树库</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斯坦福Ｔｗｉｔｔｅｒ情感语料库</a:t>
            </a:r>
          </a:p>
          <a:p>
            <a:r>
              <a:rPr lang="zh-CN" altLang="en-US" sz="1200" b="0" i="0" u="none" strike="noStrike" kern="1200" baseline="0" dirty="0" smtClean="0">
                <a:solidFill>
                  <a:schemeClr val="tx1"/>
                </a:solidFill>
                <a:latin typeface="+mn-lt"/>
                <a:ea typeface="+mn-ea"/>
                <a:cs typeface="+mn-cs"/>
              </a:rPr>
              <a:t>ＩＭＤｂ影评</a:t>
            </a:r>
            <a:endParaRPr lang="en-US" altLang="zh-CN" sz="1200" b="0" i="0" u="none" strike="noStrike" kern="1200" baseline="0" dirty="0" smtClean="0">
              <a:solidFill>
                <a:schemeClr val="tx1"/>
              </a:solidFill>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76</a:t>
            </a:fld>
            <a:endParaRPr lang="zh-CN" altLang="en-US"/>
          </a:p>
        </p:txBody>
      </p:sp>
    </p:spTree>
    <p:extLst>
      <p:ext uri="{BB962C8B-B14F-4D97-AF65-F5344CB8AC3E}">
        <p14:creationId xmlns:p14="http://schemas.microsoft.com/office/powerpoint/2010/main" val="25965553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77</a:t>
            </a:fld>
            <a:endParaRPr lang="zh-CN" altLang="en-US"/>
          </a:p>
        </p:txBody>
      </p:sp>
    </p:spTree>
    <p:extLst>
      <p:ext uri="{BB962C8B-B14F-4D97-AF65-F5344CB8AC3E}">
        <p14:creationId xmlns:p14="http://schemas.microsoft.com/office/powerpoint/2010/main" val="283490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情感分析目前大部分作用于这几块，以根据民众的情感倾向制定政治战略，例如选举。以消费者的评价分析得到更先进的营销策略。以及对股票市场的预测的作用。</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7</a:t>
            </a:fld>
            <a:endParaRPr lang="zh-CN" altLang="en-US"/>
          </a:p>
        </p:txBody>
      </p:sp>
    </p:spTree>
    <p:extLst>
      <p:ext uri="{BB962C8B-B14F-4D97-AF65-F5344CB8AC3E}">
        <p14:creationId xmlns:p14="http://schemas.microsoft.com/office/powerpoint/2010/main" val="1955267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第一部分我们就这样简要回顾一下，这不是重点，后面</a:t>
            </a:r>
            <a:r>
              <a:rPr lang="en-US" altLang="zh-CN" dirty="0" smtClean="0"/>
              <a:t>3</a:t>
            </a:r>
            <a:r>
              <a:rPr lang="zh-CN" altLang="en-US" dirty="0" smtClean="0"/>
              <a:t>部分才是重点。</a:t>
            </a:r>
            <a:endParaRPr lang="en-US" altLang="zh-CN" dirty="0" smtClean="0"/>
          </a:p>
          <a:p>
            <a:r>
              <a:rPr lang="zh-CN" altLang="en-US" dirty="0" smtClean="0"/>
              <a:t>第二部分，我们分为两大块进行介绍，一个是构建方式的分类，另一个是具体方法的分类。</a:t>
            </a:r>
            <a:endParaRPr lang="zh-CN" altLang="en-US" dirty="0"/>
          </a:p>
        </p:txBody>
      </p:sp>
      <p:sp>
        <p:nvSpPr>
          <p:cNvPr id="4" name="灯片编号占位符 3"/>
          <p:cNvSpPr>
            <a:spLocks noGrp="1"/>
          </p:cNvSpPr>
          <p:nvPr>
            <p:ph type="sldNum" sz="quarter" idx="10"/>
          </p:nvPr>
        </p:nvSpPr>
        <p:spPr/>
        <p:txBody>
          <a:bodyPr/>
          <a:lstStyle/>
          <a:p>
            <a:fld id="{264DF707-8859-4E0D-9A22-DA180B778DCB}" type="slidenum">
              <a:rPr lang="zh-CN" altLang="en-US" smtClean="0"/>
              <a:t>8</a:t>
            </a:fld>
            <a:endParaRPr lang="zh-CN" altLang="en-US"/>
          </a:p>
        </p:txBody>
      </p:sp>
    </p:spTree>
    <p:extLst>
      <p:ext uri="{BB962C8B-B14F-4D97-AF65-F5344CB8AC3E}">
        <p14:creationId xmlns:p14="http://schemas.microsoft.com/office/powerpoint/2010/main" val="371361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zh-CN" altLang="en-US" dirty="0" smtClean="0">
                <a:latin typeface="Arial" panose="020B0604020202020204" pitchFamily="34" charset="0"/>
                <a:cs typeface="Arial" panose="020B0604020202020204" pitchFamily="34" charset="0"/>
              </a:rPr>
              <a:t>基于情感词典的构建方式分类有两种，人工构建和自动构建。</a:t>
            </a:r>
            <a:endParaRPr lang="en-US" altLang="zh-CN"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264DF707-8859-4E0D-9A22-DA180B778DCB}" type="slidenum">
              <a:rPr lang="zh-CN" altLang="en-US" smtClean="0"/>
              <a:t>9</a:t>
            </a:fld>
            <a:endParaRPr lang="zh-CN" altLang="en-US"/>
          </a:p>
        </p:txBody>
      </p:sp>
    </p:spTree>
    <p:extLst>
      <p:ext uri="{BB962C8B-B14F-4D97-AF65-F5344CB8AC3E}">
        <p14:creationId xmlns:p14="http://schemas.microsoft.com/office/powerpoint/2010/main" val="3987029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9CB143D-C435-4951-B49A-F9FD94B99A55}"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471225513"/>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CB143D-C435-4951-B49A-F9FD94B99A55}"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601553991"/>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CB143D-C435-4951-B49A-F9FD94B99A55}" type="datetimeFigureOut">
              <a:rPr lang="zh-CN" altLang="en-US" smtClean="0"/>
              <a:t>2018/11/15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885554143"/>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51573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493302"/>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93926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9CB143D-C435-4951-B49A-F9FD94B99A55}" type="datetimeFigureOut">
              <a:rPr lang="zh-CN" altLang="en-US" smtClean="0"/>
              <a:t>2018/11/15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E931F87-751E-4A30-9A27-4BFECAB65FD6}" type="slidenum">
              <a:rPr lang="zh-CN" altLang="en-US" smtClean="0"/>
              <a:t>‹#›</a:t>
            </a:fld>
            <a:endParaRPr lang="zh-CN" altLang="en-US"/>
          </a:p>
        </p:txBody>
      </p:sp>
      <p:sp>
        <p:nvSpPr>
          <p:cNvPr id="11" name="矩形 10"/>
          <p:cNvSpPr/>
          <p:nvPr userDrawn="1"/>
        </p:nvSpPr>
        <p:spPr>
          <a:xfrm>
            <a:off x="6168182" y="4153917"/>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960352539"/>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9CB143D-C435-4951-B49A-F9FD94B99A55}" type="datetimeFigureOut">
              <a:rPr lang="zh-CN" altLang="en-US" smtClean="0"/>
              <a:t>2018/11/15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1302790660"/>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B143D-C435-4951-B49A-F9FD94B99A55}" type="datetimeFigureOut">
              <a:rPr lang="zh-CN" altLang="en-US" smtClean="0"/>
              <a:t>2018/11/15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1281103621"/>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CB143D-C435-4951-B49A-F9FD94B99A55}" type="datetimeFigureOut">
              <a:rPr lang="zh-CN" altLang="en-US" smtClean="0"/>
              <a:t>2018/11/15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3401273193"/>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CB143D-C435-4951-B49A-F9FD94B99A55}" type="datetimeFigureOut">
              <a:rPr lang="zh-CN" altLang="en-US" smtClean="0"/>
              <a:t>2018/11/15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47985676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9CB143D-C435-4951-B49A-F9FD94B99A55}" type="datetimeFigureOut">
              <a:rPr lang="zh-CN" altLang="en-US" smtClean="0"/>
              <a:t>2018/11/15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162980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e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57.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5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64.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5.gif"/><Relationship Id="rId2" Type="http://schemas.openxmlformats.org/officeDocument/2006/relationships/image" Target="../media/image84.jpe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arxiv.org/pdf/1406.1078v3.pdf?spm=a2c4e.11153940.blogcont202940.11.73bc7e6dSnO4oK&amp;file=1406.1078v3.pdf" TargetMode="External"/><Relationship Id="rId2" Type="http://schemas.openxmlformats.org/officeDocument/2006/relationships/hyperlink" Target="http://deeplearning.cs.cmu.edu/pdfs/Hochreiter97_lstm.pdf" TargetMode="External"/><Relationship Id="rId1" Type="http://schemas.openxmlformats.org/officeDocument/2006/relationships/slideLayout" Target="../slideLayouts/slideLayout2.xml"/><Relationship Id="rId5" Type="http://schemas.openxmlformats.org/officeDocument/2006/relationships/hyperlink" Target="http://arxiv.org/pdf/1508.03790v2.pdf?spm=a2c4e.11153940.blogcont202940.13.73bc7e6dSnO4oK&amp;file=1508.03790v2.pdf" TargetMode="External"/><Relationship Id="rId4" Type="http://schemas.openxmlformats.org/officeDocument/2006/relationships/hyperlink" Target="ftp://ftp.idsia.ch/pub/juergen/TimeCount-IJCNN2000.pdf?spm=a2c4e.11153940.blogcont202940.10.73bc7e6dSnO4oK&amp;file=TimeCount-IJCNN2000.pdf"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7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8" name="矩形 67"/>
          <p:cNvSpPr/>
          <p:nvPr/>
        </p:nvSpPr>
        <p:spPr>
          <a:xfrm>
            <a:off x="2354570" y="1801739"/>
            <a:ext cx="4134465" cy="769441"/>
          </a:xfrm>
          <a:prstGeom prst="rect">
            <a:avLst/>
          </a:prstGeom>
          <a:effectLst/>
        </p:spPr>
        <p:txBody>
          <a:bodyPr wrap="none">
            <a:spAutoFit/>
          </a:bodyPr>
          <a:lstStyle/>
          <a:p>
            <a:r>
              <a:rPr lang="zh-CN" altLang="en-US" sz="4400" dirty="0" smtClean="0">
                <a:solidFill>
                  <a:srgbClr val="374552"/>
                </a:solidFill>
                <a:latin typeface="微软雅黑" panose="020B0503020204020204" pitchFamily="34" charset="-122"/>
                <a:ea typeface="微软雅黑" panose="020B0503020204020204" pitchFamily="34" charset="-122"/>
              </a:rPr>
              <a:t>大数据情感分析</a:t>
            </a:r>
            <a:endParaRPr lang="zh-CN" altLang="en-US" sz="4400" dirty="0">
              <a:solidFill>
                <a:srgbClr val="374552"/>
              </a:solidFill>
              <a:latin typeface="微软雅黑" panose="020B0503020204020204" pitchFamily="34" charset="-122"/>
              <a:ea typeface="微软雅黑" panose="020B0503020204020204" pitchFamily="34" charset="-122"/>
            </a:endParaRPr>
          </a:p>
        </p:txBody>
      </p:sp>
      <p:grpSp>
        <p:nvGrpSpPr>
          <p:cNvPr id="70" name="组合 69">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71"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72"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73"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75"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76"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77"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78" name="椭圆 77"/>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79" name="椭圆 78"/>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5" name="椭圆 84"/>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6" name="椭圆 85"/>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8" name="椭圆 8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9" name="椭圆 8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0" name="椭圆 8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1" name="椭圆 9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2" name="椭圆 9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4" name="椭圆 9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5" name="椭圆 94"/>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6" name="椭圆 95"/>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7" name="椭圆 96"/>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8" name="椭圆 97"/>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9" name="椭圆 98"/>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cxnSp>
        <p:nvCxnSpPr>
          <p:cNvPr id="107" name="直接连接符 106">
            <a:extLst>
              <a:ext uri="{FF2B5EF4-FFF2-40B4-BE49-F238E27FC236}">
                <a16:creationId xmlns:a16="http://schemas.microsoft.com/office/drawing/2014/main" id="{E313177E-59BA-45B4-A649-116184D482FA}"/>
              </a:ext>
            </a:extLst>
          </p:cNvPr>
          <p:cNvCxnSpPr/>
          <p:nvPr/>
        </p:nvCxnSpPr>
        <p:spPr>
          <a:xfrm>
            <a:off x="1701936" y="1621194"/>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4813C647-C18F-49A4-9F27-02A75536227E}"/>
              </a:ext>
            </a:extLst>
          </p:cNvPr>
          <p:cNvCxnSpPr/>
          <p:nvPr/>
        </p:nvCxnSpPr>
        <p:spPr>
          <a:xfrm>
            <a:off x="1701936" y="2751725"/>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68078" y="3086360"/>
            <a:ext cx="997389" cy="861774"/>
          </a:xfrm>
          <a:prstGeom prst="rect">
            <a:avLst/>
          </a:prstGeom>
          <a:noFill/>
        </p:spPr>
        <p:txBody>
          <a:bodyPr wrap="none" rtlCol="0">
            <a:spAutoFit/>
          </a:bodyPr>
          <a:lstStyle/>
          <a:p>
            <a:pPr algn="r"/>
            <a:r>
              <a:rPr lang="en-US" altLang="zh-CN" sz="1000" dirty="0" smtClean="0"/>
              <a:t>--</a:t>
            </a:r>
            <a:r>
              <a:rPr lang="zh-CN" altLang="en-US" sz="1000" dirty="0" smtClean="0"/>
              <a:t>情感分析</a:t>
            </a:r>
            <a:r>
              <a:rPr lang="en-US" altLang="zh-CN" sz="1000" dirty="0" smtClean="0"/>
              <a:t>B</a:t>
            </a:r>
            <a:r>
              <a:rPr lang="zh-CN" altLang="en-US" sz="1000" dirty="0" smtClean="0"/>
              <a:t>组</a:t>
            </a:r>
            <a:endParaRPr lang="en-US" altLang="zh-CN" sz="1000" dirty="0" smtClean="0"/>
          </a:p>
          <a:p>
            <a:pPr algn="r"/>
            <a:r>
              <a:rPr lang="zh-CN" altLang="en-US" sz="1000" dirty="0" smtClean="0"/>
              <a:t>梁仁杰</a:t>
            </a:r>
            <a:endParaRPr lang="en-US" altLang="zh-CN" sz="1000" dirty="0" smtClean="0"/>
          </a:p>
          <a:p>
            <a:pPr algn="r"/>
            <a:r>
              <a:rPr lang="zh-CN" altLang="en-US" sz="1000" dirty="0" smtClean="0"/>
              <a:t>赵堃宇</a:t>
            </a:r>
            <a:endParaRPr lang="en-US" altLang="zh-CN" sz="1000" dirty="0" smtClean="0"/>
          </a:p>
          <a:p>
            <a:pPr algn="r"/>
            <a:r>
              <a:rPr lang="zh-CN" altLang="en-US" sz="1000" dirty="0"/>
              <a:t>王</a:t>
            </a:r>
            <a:r>
              <a:rPr lang="zh-CN" altLang="en-US" sz="1000" dirty="0" smtClean="0"/>
              <a:t>宇</a:t>
            </a:r>
            <a:endParaRPr lang="en-US" altLang="zh-CN" sz="1000" dirty="0" smtClean="0"/>
          </a:p>
          <a:p>
            <a:pPr algn="r"/>
            <a:r>
              <a:rPr lang="zh-CN" altLang="en-US" sz="1000" dirty="0"/>
              <a:t>李志文</a:t>
            </a:r>
            <a:endParaRPr lang="en-US" altLang="zh-CN" sz="1000" dirty="0" smtClean="0"/>
          </a:p>
        </p:txBody>
      </p:sp>
    </p:spTree>
    <p:extLst>
      <p:ext uri="{BB962C8B-B14F-4D97-AF65-F5344CB8AC3E}">
        <p14:creationId xmlns:p14="http://schemas.microsoft.com/office/powerpoint/2010/main" val="2233373974"/>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2761" y="1701986"/>
            <a:ext cx="2486390" cy="2252806"/>
          </a:xfrm>
          <a:custGeom>
            <a:avLst/>
            <a:gdLst>
              <a:gd name="connsiteX0" fmla="*/ 470826 w 1533490"/>
              <a:gd name="connsiteY0" fmla="*/ 0 h 1377786"/>
              <a:gd name="connsiteX1" fmla="*/ 1062664 w 1533490"/>
              <a:gd name="connsiteY1" fmla="*/ 0 h 1377786"/>
              <a:gd name="connsiteX2" fmla="*/ 1126603 w 1533490"/>
              <a:gd name="connsiteY2" fmla="*/ 12909 h 1377786"/>
              <a:gd name="connsiteX3" fmla="*/ 1143938 w 1533490"/>
              <a:gd name="connsiteY3" fmla="*/ 22318 h 1377786"/>
              <a:gd name="connsiteX4" fmla="*/ 1145730 w 1533490"/>
              <a:gd name="connsiteY4" fmla="*/ 22987 h 1377786"/>
              <a:gd name="connsiteX5" fmla="*/ 1150051 w 1533490"/>
              <a:gd name="connsiteY5" fmla="*/ 25636 h 1377786"/>
              <a:gd name="connsiteX6" fmla="*/ 1154506 w 1533490"/>
              <a:gd name="connsiteY6" fmla="*/ 28054 h 1377786"/>
              <a:gd name="connsiteX7" fmla="*/ 1155981 w 1533490"/>
              <a:gd name="connsiteY7" fmla="*/ 29270 h 1377786"/>
              <a:gd name="connsiteX8" fmla="*/ 1172797 w 1533490"/>
              <a:gd name="connsiteY8" fmla="*/ 39578 h 1377786"/>
              <a:gd name="connsiteX9" fmla="*/ 1215945 w 1533490"/>
              <a:gd name="connsiteY9" fmla="*/ 88497 h 1377786"/>
              <a:gd name="connsiteX10" fmla="*/ 1511864 w 1533490"/>
              <a:gd name="connsiteY10" fmla="*/ 601045 h 1377786"/>
              <a:gd name="connsiteX11" fmla="*/ 1532655 w 1533490"/>
              <a:gd name="connsiteY11" fmla="*/ 662872 h 1377786"/>
              <a:gd name="connsiteX12" fmla="*/ 1533174 w 1533490"/>
              <a:gd name="connsiteY12" fmla="*/ 682588 h 1377786"/>
              <a:gd name="connsiteX13" fmla="*/ 1533490 w 1533490"/>
              <a:gd name="connsiteY13" fmla="*/ 684474 h 1377786"/>
              <a:gd name="connsiteX14" fmla="*/ 1533357 w 1533490"/>
              <a:gd name="connsiteY14" fmla="*/ 689545 h 1377786"/>
              <a:gd name="connsiteX15" fmla="*/ 1533490 w 1533490"/>
              <a:gd name="connsiteY15" fmla="*/ 694609 h 1377786"/>
              <a:gd name="connsiteX16" fmla="*/ 1533174 w 1533490"/>
              <a:gd name="connsiteY16" fmla="*/ 696493 h 1377786"/>
              <a:gd name="connsiteX17" fmla="*/ 1532655 w 1533490"/>
              <a:gd name="connsiteY17" fmla="*/ 716211 h 1377786"/>
              <a:gd name="connsiteX18" fmla="*/ 1511865 w 1533490"/>
              <a:gd name="connsiteY18" fmla="*/ 778039 h 1377786"/>
              <a:gd name="connsiteX19" fmla="*/ 1215946 w 1533490"/>
              <a:gd name="connsiteY19" fmla="*/ 1290586 h 1377786"/>
              <a:gd name="connsiteX20" fmla="*/ 1172797 w 1533490"/>
              <a:gd name="connsiteY20" fmla="*/ 1339504 h 1377786"/>
              <a:gd name="connsiteX21" fmla="*/ 1155980 w 1533490"/>
              <a:gd name="connsiteY21" fmla="*/ 1349813 h 1377786"/>
              <a:gd name="connsiteX22" fmla="*/ 1154506 w 1533490"/>
              <a:gd name="connsiteY22" fmla="*/ 1351029 h 1377786"/>
              <a:gd name="connsiteX23" fmla="*/ 1150054 w 1533490"/>
              <a:gd name="connsiteY23" fmla="*/ 1353446 h 1377786"/>
              <a:gd name="connsiteX24" fmla="*/ 1145730 w 1533490"/>
              <a:gd name="connsiteY24" fmla="*/ 1356096 h 1377786"/>
              <a:gd name="connsiteX25" fmla="*/ 1143938 w 1533490"/>
              <a:gd name="connsiteY25" fmla="*/ 1356766 h 1377786"/>
              <a:gd name="connsiteX26" fmla="*/ 1126603 w 1533490"/>
              <a:gd name="connsiteY26" fmla="*/ 1366174 h 1377786"/>
              <a:gd name="connsiteX27" fmla="*/ 1069085 w 1533490"/>
              <a:gd name="connsiteY27" fmla="*/ 1377786 h 1377786"/>
              <a:gd name="connsiteX28" fmla="*/ 462247 w 1533490"/>
              <a:gd name="connsiteY28" fmla="*/ 1377786 h 1377786"/>
              <a:gd name="connsiteX29" fmla="*/ 421979 w 1533490"/>
              <a:gd name="connsiteY29" fmla="*/ 1371698 h 1377786"/>
              <a:gd name="connsiteX30" fmla="*/ 378984 w 1533490"/>
              <a:gd name="connsiteY30" fmla="*/ 1351029 h 1377786"/>
              <a:gd name="connsiteX31" fmla="*/ 373599 w 1533490"/>
              <a:gd name="connsiteY31" fmla="*/ 1346586 h 1377786"/>
              <a:gd name="connsiteX32" fmla="*/ 360694 w 1533490"/>
              <a:gd name="connsiteY32" fmla="*/ 1339504 h 1377786"/>
              <a:gd name="connsiteX33" fmla="*/ 317545 w 1533490"/>
              <a:gd name="connsiteY33" fmla="*/ 1290586 h 1377786"/>
              <a:gd name="connsiteX34" fmla="*/ 21626 w 1533490"/>
              <a:gd name="connsiteY34" fmla="*/ 778038 h 1377786"/>
              <a:gd name="connsiteX35" fmla="*/ 836 w 1533490"/>
              <a:gd name="connsiteY35" fmla="*/ 716211 h 1377786"/>
              <a:gd name="connsiteX36" fmla="*/ 317 w 1533490"/>
              <a:gd name="connsiteY36" fmla="*/ 696495 h 1377786"/>
              <a:gd name="connsiteX37" fmla="*/ 0 w 1533490"/>
              <a:gd name="connsiteY37" fmla="*/ 694608 h 1377786"/>
              <a:gd name="connsiteX38" fmla="*/ 133 w 1533490"/>
              <a:gd name="connsiteY38" fmla="*/ 689537 h 1377786"/>
              <a:gd name="connsiteX39" fmla="*/ 0 w 1533490"/>
              <a:gd name="connsiteY39" fmla="*/ 684474 h 1377786"/>
              <a:gd name="connsiteX40" fmla="*/ 317 w 1533490"/>
              <a:gd name="connsiteY40" fmla="*/ 682590 h 1377786"/>
              <a:gd name="connsiteX41" fmla="*/ 836 w 1533490"/>
              <a:gd name="connsiteY41" fmla="*/ 662871 h 1377786"/>
              <a:gd name="connsiteX42" fmla="*/ 21626 w 1533490"/>
              <a:gd name="connsiteY42" fmla="*/ 601045 h 1377786"/>
              <a:gd name="connsiteX43" fmla="*/ 317545 w 1533490"/>
              <a:gd name="connsiteY43" fmla="*/ 88497 h 1377786"/>
              <a:gd name="connsiteX44" fmla="*/ 360694 w 1533490"/>
              <a:gd name="connsiteY44" fmla="*/ 39578 h 1377786"/>
              <a:gd name="connsiteX45" fmla="*/ 377511 w 1533490"/>
              <a:gd name="connsiteY45" fmla="*/ 29270 h 1377786"/>
              <a:gd name="connsiteX46" fmla="*/ 378984 w 1533490"/>
              <a:gd name="connsiteY46" fmla="*/ 28054 h 1377786"/>
              <a:gd name="connsiteX47" fmla="*/ 383436 w 1533490"/>
              <a:gd name="connsiteY47" fmla="*/ 25638 h 1377786"/>
              <a:gd name="connsiteX48" fmla="*/ 387761 w 1533490"/>
              <a:gd name="connsiteY48" fmla="*/ 22987 h 1377786"/>
              <a:gd name="connsiteX49" fmla="*/ 389553 w 1533490"/>
              <a:gd name="connsiteY49" fmla="*/ 22318 h 1377786"/>
              <a:gd name="connsiteX50" fmla="*/ 406887 w 1533490"/>
              <a:gd name="connsiteY50" fmla="*/ 12909 h 1377786"/>
              <a:gd name="connsiteX51" fmla="*/ 470826 w 1533490"/>
              <a:gd name="connsiteY51" fmla="*/ 0 h 137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33490" h="1377786">
                <a:moveTo>
                  <a:pt x="470826" y="0"/>
                </a:moveTo>
                <a:lnTo>
                  <a:pt x="1062664" y="0"/>
                </a:lnTo>
                <a:cubicBezTo>
                  <a:pt x="1085344" y="0"/>
                  <a:pt x="1106951" y="4597"/>
                  <a:pt x="1126603" y="12909"/>
                </a:cubicBezTo>
                <a:lnTo>
                  <a:pt x="1143938" y="22318"/>
                </a:lnTo>
                <a:lnTo>
                  <a:pt x="1145730" y="22987"/>
                </a:lnTo>
                <a:lnTo>
                  <a:pt x="1150051" y="25636"/>
                </a:lnTo>
                <a:lnTo>
                  <a:pt x="1154506" y="28054"/>
                </a:lnTo>
                <a:lnTo>
                  <a:pt x="1155981" y="29270"/>
                </a:lnTo>
                <a:lnTo>
                  <a:pt x="1172797" y="39578"/>
                </a:lnTo>
                <a:cubicBezTo>
                  <a:pt x="1189821" y="52442"/>
                  <a:pt x="1204605" y="68856"/>
                  <a:pt x="1215945" y="88497"/>
                </a:cubicBezTo>
                <a:lnTo>
                  <a:pt x="1511864" y="601045"/>
                </a:lnTo>
                <a:cubicBezTo>
                  <a:pt x="1523205" y="620687"/>
                  <a:pt x="1530027" y="641696"/>
                  <a:pt x="1532655" y="662872"/>
                </a:cubicBezTo>
                <a:lnTo>
                  <a:pt x="1533174" y="682588"/>
                </a:lnTo>
                <a:lnTo>
                  <a:pt x="1533490" y="684474"/>
                </a:lnTo>
                <a:lnTo>
                  <a:pt x="1533357" y="689545"/>
                </a:lnTo>
                <a:lnTo>
                  <a:pt x="1533490" y="694609"/>
                </a:lnTo>
                <a:lnTo>
                  <a:pt x="1533174" y="696493"/>
                </a:lnTo>
                <a:lnTo>
                  <a:pt x="1532655" y="716211"/>
                </a:lnTo>
                <a:cubicBezTo>
                  <a:pt x="1530027" y="737387"/>
                  <a:pt x="1523205" y="758397"/>
                  <a:pt x="1511865" y="778039"/>
                </a:cubicBezTo>
                <a:lnTo>
                  <a:pt x="1215946" y="1290586"/>
                </a:lnTo>
                <a:cubicBezTo>
                  <a:pt x="1204605" y="1310227"/>
                  <a:pt x="1189822" y="1326641"/>
                  <a:pt x="1172797" y="1339504"/>
                </a:cubicBezTo>
                <a:lnTo>
                  <a:pt x="1155980" y="1349813"/>
                </a:lnTo>
                <a:lnTo>
                  <a:pt x="1154506" y="1351029"/>
                </a:lnTo>
                <a:lnTo>
                  <a:pt x="1150054" y="1353446"/>
                </a:lnTo>
                <a:lnTo>
                  <a:pt x="1145730" y="1356096"/>
                </a:lnTo>
                <a:lnTo>
                  <a:pt x="1143938" y="1356766"/>
                </a:lnTo>
                <a:lnTo>
                  <a:pt x="1126603" y="1366174"/>
                </a:lnTo>
                <a:lnTo>
                  <a:pt x="1069085" y="1377786"/>
                </a:lnTo>
                <a:lnTo>
                  <a:pt x="462247" y="1377786"/>
                </a:lnTo>
                <a:lnTo>
                  <a:pt x="421979" y="1371698"/>
                </a:lnTo>
                <a:cubicBezTo>
                  <a:pt x="406548" y="1366898"/>
                  <a:pt x="392093" y="1359885"/>
                  <a:pt x="378984" y="1351029"/>
                </a:cubicBezTo>
                <a:lnTo>
                  <a:pt x="373599" y="1346586"/>
                </a:lnTo>
                <a:lnTo>
                  <a:pt x="360694" y="1339504"/>
                </a:lnTo>
                <a:cubicBezTo>
                  <a:pt x="343669" y="1326641"/>
                  <a:pt x="328885" y="1310227"/>
                  <a:pt x="317545" y="1290586"/>
                </a:cubicBezTo>
                <a:lnTo>
                  <a:pt x="21626" y="778038"/>
                </a:lnTo>
                <a:cubicBezTo>
                  <a:pt x="10286" y="758397"/>
                  <a:pt x="3463" y="737386"/>
                  <a:pt x="836" y="716211"/>
                </a:cubicBezTo>
                <a:lnTo>
                  <a:pt x="317" y="696495"/>
                </a:lnTo>
                <a:lnTo>
                  <a:pt x="0" y="694608"/>
                </a:lnTo>
                <a:lnTo>
                  <a:pt x="133" y="689537"/>
                </a:lnTo>
                <a:lnTo>
                  <a:pt x="0" y="684474"/>
                </a:lnTo>
                <a:lnTo>
                  <a:pt x="317" y="682590"/>
                </a:lnTo>
                <a:lnTo>
                  <a:pt x="836" y="662871"/>
                </a:lnTo>
                <a:cubicBezTo>
                  <a:pt x="3463" y="641696"/>
                  <a:pt x="10285" y="620686"/>
                  <a:pt x="21626" y="601045"/>
                </a:cubicBezTo>
                <a:lnTo>
                  <a:pt x="317545" y="88497"/>
                </a:lnTo>
                <a:cubicBezTo>
                  <a:pt x="328885" y="68855"/>
                  <a:pt x="343668" y="52442"/>
                  <a:pt x="360694" y="39578"/>
                </a:cubicBezTo>
                <a:lnTo>
                  <a:pt x="377511" y="29270"/>
                </a:lnTo>
                <a:lnTo>
                  <a:pt x="378984" y="28054"/>
                </a:lnTo>
                <a:lnTo>
                  <a:pt x="383436" y="25638"/>
                </a:lnTo>
                <a:lnTo>
                  <a:pt x="387761" y="22987"/>
                </a:lnTo>
                <a:lnTo>
                  <a:pt x="389553" y="22318"/>
                </a:lnTo>
                <a:lnTo>
                  <a:pt x="406887" y="12909"/>
                </a:lnTo>
                <a:cubicBezTo>
                  <a:pt x="426539" y="4597"/>
                  <a:pt x="448146" y="0"/>
                  <a:pt x="470826" y="0"/>
                </a:cubicBezTo>
                <a:close/>
              </a:path>
            </a:pathLst>
          </a:custGeom>
        </p:spPr>
      </p:pic>
      <p:sp>
        <p:nvSpPr>
          <p:cNvPr id="4" name="任意多边形 3"/>
          <p:cNvSpPr/>
          <p:nvPr/>
        </p:nvSpPr>
        <p:spPr>
          <a:xfrm>
            <a:off x="400620" y="1229119"/>
            <a:ext cx="1255925" cy="112946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任意多边形 4"/>
          <p:cNvSpPr/>
          <p:nvPr/>
        </p:nvSpPr>
        <p:spPr>
          <a:xfrm>
            <a:off x="3036779" y="3434207"/>
            <a:ext cx="869830" cy="782248"/>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任意多边形 5"/>
          <p:cNvSpPr/>
          <p:nvPr/>
        </p:nvSpPr>
        <p:spPr>
          <a:xfrm rot="10800000" flipV="1">
            <a:off x="1799805" y="1293779"/>
            <a:ext cx="576399" cy="51836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 name="任意多边形 6"/>
          <p:cNvSpPr/>
          <p:nvPr/>
        </p:nvSpPr>
        <p:spPr>
          <a:xfrm>
            <a:off x="956558" y="3161139"/>
            <a:ext cx="607286" cy="54613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0070C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 name="TextBox 6"/>
          <p:cNvSpPr txBox="1">
            <a:spLocks noChangeArrowheads="1"/>
          </p:cNvSpPr>
          <p:nvPr/>
        </p:nvSpPr>
        <p:spPr bwMode="auto">
          <a:xfrm>
            <a:off x="3935354" y="2135891"/>
            <a:ext cx="45255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400" dirty="0" smtClean="0">
                <a:solidFill>
                  <a:schemeClr val="tx1">
                    <a:lumMod val="50000"/>
                    <a:lumOff val="50000"/>
                  </a:schemeClr>
                </a:solidFill>
                <a:latin typeface="+mn-ea"/>
                <a:cs typeface="+mn-ea"/>
              </a:rPr>
              <a:t>对现有的文本、语料，进行分词，</a:t>
            </a:r>
            <a:r>
              <a:rPr lang="zh-CN" altLang="en-US" sz="1400" dirty="0">
                <a:solidFill>
                  <a:schemeClr val="tx1">
                    <a:lumMod val="50000"/>
                    <a:lumOff val="50000"/>
                  </a:schemeClr>
                </a:solidFill>
                <a:latin typeface="+mn-ea"/>
                <a:cs typeface="+mn-ea"/>
              </a:rPr>
              <a:t>通过人为标注，对极性、权值的计算构建出情感词</a:t>
            </a:r>
            <a:r>
              <a:rPr lang="zh-CN" altLang="en-US" sz="1400" dirty="0" smtClean="0">
                <a:solidFill>
                  <a:schemeClr val="tx1">
                    <a:lumMod val="50000"/>
                    <a:lumOff val="50000"/>
                  </a:schemeClr>
                </a:solidFill>
                <a:latin typeface="+mn-ea"/>
                <a:cs typeface="+mn-ea"/>
              </a:rPr>
              <a:t>典。</a:t>
            </a:r>
            <a:endParaRPr lang="en-US" altLang="zh-CN" sz="1400" dirty="0" smtClean="0">
              <a:solidFill>
                <a:schemeClr val="tx1">
                  <a:lumMod val="50000"/>
                  <a:lumOff val="50000"/>
                </a:schemeClr>
              </a:solidFill>
              <a:latin typeface="+mn-ea"/>
              <a:cs typeface="+mn-ea"/>
            </a:endParaRPr>
          </a:p>
          <a:p>
            <a:pPr fontAlgn="base">
              <a:lnSpc>
                <a:spcPct val="150000"/>
              </a:lnSpc>
              <a:spcBef>
                <a:spcPct val="0"/>
              </a:spcBef>
              <a:spcAft>
                <a:spcPct val="0"/>
              </a:spcAft>
            </a:pPr>
            <a:endParaRPr lang="en-US" altLang="zh-CN" sz="1400" dirty="0">
              <a:solidFill>
                <a:schemeClr val="tx1">
                  <a:lumMod val="50000"/>
                  <a:lumOff val="50000"/>
                </a:schemeClr>
              </a:solidFill>
              <a:latin typeface="+mn-ea"/>
              <a:cs typeface="+mn-ea"/>
            </a:endParaRPr>
          </a:p>
          <a:p>
            <a:pPr fontAlgn="base">
              <a:lnSpc>
                <a:spcPct val="150000"/>
              </a:lnSpc>
              <a:spcBef>
                <a:spcPct val="0"/>
              </a:spcBef>
              <a:spcAft>
                <a:spcPct val="0"/>
              </a:spcAft>
            </a:pPr>
            <a:r>
              <a:rPr lang="en-US" altLang="zh-CN" sz="1400" dirty="0">
                <a:solidFill>
                  <a:schemeClr val="tx1">
                    <a:lumMod val="50000"/>
                    <a:lumOff val="50000"/>
                  </a:schemeClr>
                </a:solidFill>
                <a:latin typeface="+mn-ea"/>
                <a:cs typeface="+mn-ea"/>
              </a:rPr>
              <a:t>	</a:t>
            </a:r>
            <a:r>
              <a:rPr lang="en-US" altLang="zh-CN" sz="1400" dirty="0" smtClean="0">
                <a:solidFill>
                  <a:schemeClr val="tx1">
                    <a:lumMod val="50000"/>
                    <a:lumOff val="50000"/>
                  </a:schemeClr>
                </a:solidFill>
                <a:latin typeface="+mn-ea"/>
                <a:cs typeface="+mn-ea"/>
              </a:rPr>
              <a:t>       </a:t>
            </a:r>
            <a:r>
              <a:rPr lang="zh-CN" altLang="en-US" sz="1400" dirty="0" smtClean="0">
                <a:solidFill>
                  <a:schemeClr val="tx1">
                    <a:lumMod val="50000"/>
                    <a:lumOff val="50000"/>
                  </a:schemeClr>
                </a:solidFill>
                <a:latin typeface="+mn-ea"/>
                <a:cs typeface="+mn-ea"/>
              </a:rPr>
              <a:t>情</a:t>
            </a:r>
            <a:r>
              <a:rPr lang="zh-CN" altLang="en-US" sz="1400" dirty="0">
                <a:solidFill>
                  <a:schemeClr val="tx1">
                    <a:lumMod val="50000"/>
                    <a:lumOff val="50000"/>
                  </a:schemeClr>
                </a:solidFill>
                <a:latin typeface="+mn-ea"/>
                <a:cs typeface="+mn-ea"/>
              </a:rPr>
              <a:t>感</a:t>
            </a:r>
            <a:r>
              <a:rPr lang="zh-CN" altLang="en-US" sz="1400" dirty="0" smtClean="0">
                <a:solidFill>
                  <a:schemeClr val="tx1">
                    <a:lumMod val="50000"/>
                    <a:lumOff val="50000"/>
                  </a:schemeClr>
                </a:solidFill>
                <a:latin typeface="+mn-ea"/>
                <a:cs typeface="+mn-ea"/>
              </a:rPr>
              <a:t>分类</a:t>
            </a:r>
            <a:r>
              <a:rPr lang="en-US" altLang="zh-CN" sz="1400" dirty="0" smtClean="0">
                <a:solidFill>
                  <a:schemeClr val="tx1">
                    <a:lumMod val="50000"/>
                    <a:lumOff val="50000"/>
                  </a:schemeClr>
                </a:solidFill>
                <a:latin typeface="+mn-ea"/>
                <a:cs typeface="+mn-ea"/>
                <a:sym typeface="Wingdings" panose="05000000000000000000" pitchFamily="2" charset="2"/>
              </a:rPr>
              <a:t></a:t>
            </a:r>
            <a:r>
              <a:rPr lang="zh-CN" altLang="en-US" sz="1400" dirty="0" smtClean="0">
                <a:solidFill>
                  <a:schemeClr val="tx1">
                    <a:lumMod val="50000"/>
                    <a:lumOff val="50000"/>
                  </a:schemeClr>
                </a:solidFill>
                <a:latin typeface="+mn-ea"/>
                <a:cs typeface="+mn-ea"/>
              </a:rPr>
              <a:t>获</a:t>
            </a:r>
            <a:r>
              <a:rPr lang="zh-CN" altLang="en-US" sz="1400" dirty="0">
                <a:solidFill>
                  <a:schemeClr val="tx1">
                    <a:lumMod val="50000"/>
                    <a:lumOff val="50000"/>
                  </a:schemeClr>
                </a:solidFill>
                <a:latin typeface="+mn-ea"/>
                <a:cs typeface="+mn-ea"/>
              </a:rPr>
              <a:t>取强</a:t>
            </a:r>
            <a:r>
              <a:rPr lang="zh-CN" altLang="en-US" sz="1400" dirty="0" smtClean="0">
                <a:solidFill>
                  <a:schemeClr val="tx1">
                    <a:lumMod val="50000"/>
                    <a:lumOff val="50000"/>
                  </a:schemeClr>
                </a:solidFill>
                <a:latin typeface="+mn-ea"/>
                <a:cs typeface="+mn-ea"/>
              </a:rPr>
              <a:t>度</a:t>
            </a:r>
            <a:endParaRPr lang="en-US" altLang="zh-CN" sz="1400" dirty="0">
              <a:solidFill>
                <a:schemeClr val="tx1">
                  <a:lumMod val="50000"/>
                  <a:lumOff val="50000"/>
                </a:schemeClr>
              </a:solidFill>
              <a:latin typeface="+mn-ea"/>
              <a:cs typeface="+mn-ea"/>
            </a:endParaRPr>
          </a:p>
        </p:txBody>
      </p:sp>
      <p:sp>
        <p:nvSpPr>
          <p:cNvPr id="9" name="TextBox 6"/>
          <p:cNvSpPr txBox="1">
            <a:spLocks noChangeArrowheads="1"/>
          </p:cNvSpPr>
          <p:nvPr/>
        </p:nvSpPr>
        <p:spPr bwMode="auto">
          <a:xfrm>
            <a:off x="4434521" y="1229119"/>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50000"/>
                    <a:lumOff val="50000"/>
                  </a:schemeClr>
                </a:solidFill>
                <a:latin typeface="+mn-ea"/>
                <a:cs typeface="+mn-ea"/>
              </a:rPr>
              <a:t>人工构建方法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cxnSp>
        <p:nvCxnSpPr>
          <p:cNvPr id="12" name="直接连接符 11"/>
          <p:cNvCxnSpPr/>
          <p:nvPr/>
        </p:nvCxnSpPr>
        <p:spPr>
          <a:xfrm>
            <a:off x="3819525" y="1766002"/>
            <a:ext cx="4619317"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818069"/>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人工构建方法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2447118137"/>
              </p:ext>
            </p:extLst>
          </p:nvPr>
        </p:nvGraphicFramePr>
        <p:xfrm>
          <a:off x="1722164" y="1661037"/>
          <a:ext cx="5554290" cy="2377440"/>
        </p:xfrm>
        <a:graphic>
          <a:graphicData uri="http://schemas.openxmlformats.org/drawingml/2006/table">
            <a:tbl>
              <a:tblPr firstRow="1" bandRow="1">
                <a:tableStyleId>{FABFCF23-3B69-468F-B69F-88F6DE6A72F2}</a:tableStyleId>
              </a:tblPr>
              <a:tblGrid>
                <a:gridCol w="2777145">
                  <a:extLst>
                    <a:ext uri="{9D8B030D-6E8A-4147-A177-3AD203B41FA5}">
                      <a16:colId xmlns:a16="http://schemas.microsoft.com/office/drawing/2014/main" val="3451447175"/>
                    </a:ext>
                  </a:extLst>
                </a:gridCol>
                <a:gridCol w="2777145">
                  <a:extLst>
                    <a:ext uri="{9D8B030D-6E8A-4147-A177-3AD203B41FA5}">
                      <a16:colId xmlns:a16="http://schemas.microsoft.com/office/drawing/2014/main" val="227047320"/>
                    </a:ext>
                  </a:extLst>
                </a:gridCol>
              </a:tblGrid>
              <a:tr h="281536">
                <a:tc>
                  <a:txBody>
                    <a:bodyPr/>
                    <a:lstStyle/>
                    <a:p>
                      <a:pPr algn="ctr"/>
                      <a:r>
                        <a:rPr lang="zh-CN" altLang="en-US" dirty="0" smtClean="0"/>
                        <a:t>情感</a:t>
                      </a:r>
                      <a:endParaRPr lang="zh-CN" altLang="en-US" dirty="0"/>
                    </a:p>
                  </a:txBody>
                  <a:tcPr/>
                </a:tc>
                <a:tc>
                  <a:txBody>
                    <a:bodyPr/>
                    <a:lstStyle/>
                    <a:p>
                      <a:pPr algn="ctr"/>
                      <a:r>
                        <a:rPr lang="zh-CN" altLang="en-US" dirty="0" smtClean="0"/>
                        <a:t>情感类</a:t>
                      </a:r>
                      <a:endParaRPr lang="zh-CN" altLang="en-US" dirty="0"/>
                    </a:p>
                  </a:txBody>
                  <a:tcPr/>
                </a:tc>
                <a:extLst>
                  <a:ext uri="{0D108BD9-81ED-4DB2-BD59-A6C34878D82A}">
                    <a16:rowId xmlns:a16="http://schemas.microsoft.com/office/drawing/2014/main" val="1187479246"/>
                  </a:ext>
                </a:extLst>
              </a:tr>
              <a:tr h="281536">
                <a:tc>
                  <a:txBody>
                    <a:bodyPr/>
                    <a:lstStyle/>
                    <a:p>
                      <a:pPr algn="ctr"/>
                      <a:r>
                        <a:rPr lang="zh-CN" altLang="en-US" dirty="0" smtClean="0"/>
                        <a:t>乐</a:t>
                      </a:r>
                      <a:endParaRPr lang="zh-CN" altLang="en-US" dirty="0"/>
                    </a:p>
                  </a:txBody>
                  <a:tcPr/>
                </a:tc>
                <a:tc>
                  <a:txBody>
                    <a:bodyPr/>
                    <a:lstStyle/>
                    <a:p>
                      <a:pPr algn="ctr"/>
                      <a:r>
                        <a:rPr lang="zh-CN" altLang="en-US" dirty="0" smtClean="0"/>
                        <a:t>快乐、安心</a:t>
                      </a:r>
                      <a:endParaRPr lang="zh-CN" altLang="en-US" dirty="0"/>
                    </a:p>
                  </a:txBody>
                  <a:tcPr/>
                </a:tc>
                <a:extLst>
                  <a:ext uri="{0D108BD9-81ED-4DB2-BD59-A6C34878D82A}">
                    <a16:rowId xmlns:a16="http://schemas.microsoft.com/office/drawing/2014/main" val="1280036715"/>
                  </a:ext>
                </a:extLst>
              </a:tr>
              <a:tr h="281536">
                <a:tc>
                  <a:txBody>
                    <a:bodyPr/>
                    <a:lstStyle/>
                    <a:p>
                      <a:pPr algn="ctr"/>
                      <a:r>
                        <a:rPr lang="zh-CN" altLang="en-US" b="1" dirty="0" smtClean="0"/>
                        <a:t>好</a:t>
                      </a:r>
                      <a:endParaRPr lang="zh-CN" altLang="en-US" b="1" dirty="0"/>
                    </a:p>
                  </a:txBody>
                  <a:tcPr/>
                </a:tc>
                <a:tc>
                  <a:txBody>
                    <a:bodyPr/>
                    <a:lstStyle/>
                    <a:p>
                      <a:pPr algn="ctr"/>
                      <a:r>
                        <a:rPr lang="zh-CN" altLang="en-US" dirty="0" smtClean="0"/>
                        <a:t>尊敬、赞扬、相信、喜爱</a:t>
                      </a:r>
                      <a:endParaRPr lang="zh-CN" altLang="en-US" dirty="0"/>
                    </a:p>
                  </a:txBody>
                  <a:tcPr/>
                </a:tc>
                <a:extLst>
                  <a:ext uri="{0D108BD9-81ED-4DB2-BD59-A6C34878D82A}">
                    <a16:rowId xmlns:a16="http://schemas.microsoft.com/office/drawing/2014/main" val="2207113213"/>
                  </a:ext>
                </a:extLst>
              </a:tr>
              <a:tr h="281536">
                <a:tc>
                  <a:txBody>
                    <a:bodyPr/>
                    <a:lstStyle/>
                    <a:p>
                      <a:pPr algn="ctr"/>
                      <a:r>
                        <a:rPr lang="zh-CN" altLang="en-US" dirty="0" smtClean="0"/>
                        <a:t>怒</a:t>
                      </a:r>
                      <a:endParaRPr lang="zh-CN" altLang="en-US" dirty="0"/>
                    </a:p>
                  </a:txBody>
                  <a:tcPr/>
                </a:tc>
                <a:tc>
                  <a:txBody>
                    <a:bodyPr/>
                    <a:lstStyle/>
                    <a:p>
                      <a:pPr algn="ctr"/>
                      <a:r>
                        <a:rPr lang="zh-CN" altLang="en-US" dirty="0" smtClean="0"/>
                        <a:t>愤怒</a:t>
                      </a:r>
                      <a:endParaRPr lang="zh-CN" altLang="en-US" dirty="0"/>
                    </a:p>
                  </a:txBody>
                  <a:tcPr/>
                </a:tc>
                <a:extLst>
                  <a:ext uri="{0D108BD9-81ED-4DB2-BD59-A6C34878D82A}">
                    <a16:rowId xmlns:a16="http://schemas.microsoft.com/office/drawing/2014/main" val="3758083076"/>
                  </a:ext>
                </a:extLst>
              </a:tr>
              <a:tr h="281536">
                <a:tc>
                  <a:txBody>
                    <a:bodyPr/>
                    <a:lstStyle/>
                    <a:p>
                      <a:pPr algn="ctr"/>
                      <a:r>
                        <a:rPr lang="zh-CN" altLang="en-US" dirty="0" smtClean="0"/>
                        <a:t>哀</a:t>
                      </a:r>
                      <a:endParaRPr lang="zh-CN" altLang="en-US" dirty="0"/>
                    </a:p>
                  </a:txBody>
                  <a:tcPr/>
                </a:tc>
                <a:tc>
                  <a:txBody>
                    <a:bodyPr/>
                    <a:lstStyle/>
                    <a:p>
                      <a:pPr algn="ctr"/>
                      <a:r>
                        <a:rPr lang="zh-CN" altLang="en-US" dirty="0" smtClean="0"/>
                        <a:t>悲伤、失望、疚、思</a:t>
                      </a:r>
                      <a:endParaRPr lang="zh-CN" altLang="en-US" dirty="0"/>
                    </a:p>
                  </a:txBody>
                  <a:tcPr/>
                </a:tc>
                <a:extLst>
                  <a:ext uri="{0D108BD9-81ED-4DB2-BD59-A6C34878D82A}">
                    <a16:rowId xmlns:a16="http://schemas.microsoft.com/office/drawing/2014/main" val="1217670010"/>
                  </a:ext>
                </a:extLst>
              </a:tr>
              <a:tr h="281536">
                <a:tc>
                  <a:txBody>
                    <a:bodyPr/>
                    <a:lstStyle/>
                    <a:p>
                      <a:pPr algn="ctr"/>
                      <a:r>
                        <a:rPr lang="zh-CN" altLang="en-US" dirty="0" smtClean="0"/>
                        <a:t>惧</a:t>
                      </a:r>
                      <a:endParaRPr lang="zh-CN" altLang="en-US" dirty="0"/>
                    </a:p>
                  </a:txBody>
                  <a:tcPr/>
                </a:tc>
                <a:tc>
                  <a:txBody>
                    <a:bodyPr/>
                    <a:lstStyle/>
                    <a:p>
                      <a:pPr algn="ctr"/>
                      <a:r>
                        <a:rPr lang="zh-CN" altLang="en-US" dirty="0" smtClean="0"/>
                        <a:t>慌、恐惧、羞</a:t>
                      </a:r>
                      <a:endParaRPr lang="zh-CN" altLang="en-US" dirty="0"/>
                    </a:p>
                  </a:txBody>
                  <a:tcPr/>
                </a:tc>
                <a:extLst>
                  <a:ext uri="{0D108BD9-81ED-4DB2-BD59-A6C34878D82A}">
                    <a16:rowId xmlns:a16="http://schemas.microsoft.com/office/drawing/2014/main" val="2955653478"/>
                  </a:ext>
                </a:extLst>
              </a:tr>
              <a:tr h="281536">
                <a:tc>
                  <a:txBody>
                    <a:bodyPr/>
                    <a:lstStyle/>
                    <a:p>
                      <a:pPr algn="ctr"/>
                      <a:r>
                        <a:rPr lang="zh-CN" altLang="en-US" dirty="0" smtClean="0"/>
                        <a:t>恶</a:t>
                      </a:r>
                      <a:endParaRPr lang="zh-CN" altLang="en-US" dirty="0"/>
                    </a:p>
                  </a:txBody>
                  <a:tcPr/>
                </a:tc>
                <a:tc>
                  <a:txBody>
                    <a:bodyPr/>
                    <a:lstStyle/>
                    <a:p>
                      <a:pPr algn="ctr"/>
                      <a:r>
                        <a:rPr lang="zh-CN" altLang="en-US" dirty="0" smtClean="0"/>
                        <a:t>烦闷、憎恶、贬责、妒忌、怀疑</a:t>
                      </a:r>
                      <a:endParaRPr lang="zh-CN" altLang="en-US" dirty="0"/>
                    </a:p>
                  </a:txBody>
                  <a:tcPr/>
                </a:tc>
                <a:extLst>
                  <a:ext uri="{0D108BD9-81ED-4DB2-BD59-A6C34878D82A}">
                    <a16:rowId xmlns:a16="http://schemas.microsoft.com/office/drawing/2014/main" val="334428415"/>
                  </a:ext>
                </a:extLst>
              </a:tr>
              <a:tr h="281536">
                <a:tc>
                  <a:txBody>
                    <a:bodyPr/>
                    <a:lstStyle/>
                    <a:p>
                      <a:pPr algn="ctr"/>
                      <a:r>
                        <a:rPr lang="zh-CN" altLang="en-US" dirty="0" smtClean="0"/>
                        <a:t>惊</a:t>
                      </a:r>
                      <a:endParaRPr lang="zh-CN" altLang="en-US" dirty="0"/>
                    </a:p>
                  </a:txBody>
                  <a:tcPr/>
                </a:tc>
                <a:tc>
                  <a:txBody>
                    <a:bodyPr/>
                    <a:lstStyle/>
                    <a:p>
                      <a:pPr algn="ctr"/>
                      <a:r>
                        <a:rPr lang="zh-CN" altLang="en-US" dirty="0" smtClean="0"/>
                        <a:t>惊奇</a:t>
                      </a:r>
                    </a:p>
                  </a:txBody>
                  <a:tcPr/>
                </a:tc>
                <a:extLst>
                  <a:ext uri="{0D108BD9-81ED-4DB2-BD59-A6C34878D82A}">
                    <a16:rowId xmlns:a16="http://schemas.microsoft.com/office/drawing/2014/main" val="3408664840"/>
                  </a:ext>
                </a:extLst>
              </a:tr>
            </a:tbl>
          </a:graphicData>
        </a:graphic>
      </p:graphicFrame>
      <p:sp>
        <p:nvSpPr>
          <p:cNvPr id="5" name="文本框 4"/>
          <p:cNvSpPr txBox="1"/>
          <p:nvPr/>
        </p:nvSpPr>
        <p:spPr>
          <a:xfrm>
            <a:off x="1451309" y="1274958"/>
            <a:ext cx="1223412" cy="300082"/>
          </a:xfrm>
          <a:prstGeom prst="rect">
            <a:avLst/>
          </a:prstGeom>
          <a:noFill/>
        </p:spPr>
        <p:txBody>
          <a:bodyPr wrap="none" rtlCol="0">
            <a:spAutoFit/>
          </a:bodyPr>
          <a:lstStyle/>
          <a:p>
            <a:r>
              <a:rPr lang="zh-CN" altLang="en-US" dirty="0"/>
              <a:t>手工</a:t>
            </a:r>
            <a:r>
              <a:rPr lang="zh-CN" altLang="en-US" dirty="0" smtClean="0"/>
              <a:t>情感分类</a:t>
            </a:r>
            <a:endParaRPr lang="zh-CN" altLang="en-US" dirty="0"/>
          </a:p>
        </p:txBody>
      </p:sp>
      <p:sp>
        <p:nvSpPr>
          <p:cNvPr id="2" name="文本框 1"/>
          <p:cNvSpPr txBox="1"/>
          <p:nvPr/>
        </p:nvSpPr>
        <p:spPr>
          <a:xfrm>
            <a:off x="3374642" y="4124474"/>
            <a:ext cx="2249334" cy="300082"/>
          </a:xfrm>
          <a:prstGeom prst="rect">
            <a:avLst/>
          </a:prstGeom>
          <a:noFill/>
        </p:spPr>
        <p:txBody>
          <a:bodyPr wrap="none" rtlCol="0">
            <a:spAutoFit/>
          </a:bodyPr>
          <a:lstStyle/>
          <a:p>
            <a:r>
              <a:rPr lang="zh-CN" altLang="en-US" dirty="0" smtClean="0"/>
              <a:t>一级筛选</a:t>
            </a:r>
            <a:r>
              <a:rPr lang="en-US" altLang="zh-CN" dirty="0" smtClean="0">
                <a:sym typeface="Wingdings" panose="05000000000000000000" pitchFamily="2" charset="2"/>
              </a:rPr>
              <a:t></a:t>
            </a:r>
            <a:r>
              <a:rPr lang="zh-CN" altLang="en-US" dirty="0" smtClean="0">
                <a:sym typeface="Wingdings" panose="05000000000000000000" pitchFamily="2" charset="2"/>
              </a:rPr>
              <a:t>二级筛选</a:t>
            </a:r>
            <a:endParaRPr lang="zh-CN" altLang="en-US" dirty="0"/>
          </a:p>
        </p:txBody>
      </p:sp>
    </p:spTree>
    <p:extLst>
      <p:ext uri="{BB962C8B-B14F-4D97-AF65-F5344CB8AC3E}">
        <p14:creationId xmlns:p14="http://schemas.microsoft.com/office/powerpoint/2010/main" val="1913836461"/>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人工构建方法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5" name="文本框 4"/>
          <p:cNvSpPr txBox="1"/>
          <p:nvPr/>
        </p:nvSpPr>
        <p:spPr>
          <a:xfrm>
            <a:off x="1451309" y="1274958"/>
            <a:ext cx="1569660" cy="300082"/>
          </a:xfrm>
          <a:prstGeom prst="rect">
            <a:avLst/>
          </a:prstGeom>
          <a:noFill/>
        </p:spPr>
        <p:txBody>
          <a:bodyPr wrap="none" rtlCol="0">
            <a:spAutoFit/>
          </a:bodyPr>
          <a:lstStyle/>
          <a:p>
            <a:r>
              <a:rPr lang="zh-CN" altLang="en-US" dirty="0" smtClean="0"/>
              <a:t>获取</a:t>
            </a:r>
            <a:r>
              <a:rPr lang="zh-CN" altLang="en-US" dirty="0"/>
              <a:t>权重</a:t>
            </a:r>
            <a:r>
              <a:rPr lang="zh-CN" altLang="en-US" dirty="0" smtClean="0"/>
              <a:t>（强度）</a:t>
            </a:r>
            <a:endParaRPr lang="zh-CN" altLang="en-US" dirty="0"/>
          </a:p>
        </p:txBody>
      </p:sp>
      <p:sp>
        <p:nvSpPr>
          <p:cNvPr id="21" name="文本框 20"/>
          <p:cNvSpPr txBox="1"/>
          <p:nvPr/>
        </p:nvSpPr>
        <p:spPr>
          <a:xfrm>
            <a:off x="1451309" y="1936644"/>
            <a:ext cx="5910190" cy="507831"/>
          </a:xfrm>
          <a:prstGeom prst="rect">
            <a:avLst/>
          </a:prstGeom>
          <a:noFill/>
        </p:spPr>
        <p:txBody>
          <a:bodyPr wrap="square" rtlCol="0">
            <a:spAutoFit/>
          </a:bodyPr>
          <a:lstStyle/>
          <a:p>
            <a:r>
              <a:rPr lang="zh-CN" altLang="en-US" dirty="0" smtClean="0"/>
              <a:t>在大规模语料库中查找待定词汇和标准词汇的点互信息（共现率）</a:t>
            </a:r>
            <a:r>
              <a:rPr lang="zh-CN" altLang="en-US" dirty="0"/>
              <a:t>，从而将共现概率最强的标准词的强度确定为待定词汇的强度</a:t>
            </a:r>
          </a:p>
        </p:txBody>
      </p:sp>
      <p:pic>
        <p:nvPicPr>
          <p:cNvPr id="6" name="图片 5"/>
          <p:cNvPicPr>
            <a:picLocks noChangeAspect="1"/>
          </p:cNvPicPr>
          <p:nvPr/>
        </p:nvPicPr>
        <p:blipFill>
          <a:blip r:embed="rId3"/>
          <a:stretch>
            <a:fillRect/>
          </a:stretch>
        </p:blipFill>
        <p:spPr>
          <a:xfrm>
            <a:off x="3108659" y="2694182"/>
            <a:ext cx="2781300" cy="523875"/>
          </a:xfrm>
          <a:prstGeom prst="rect">
            <a:avLst/>
          </a:prstGeom>
        </p:spPr>
      </p:pic>
      <p:sp>
        <p:nvSpPr>
          <p:cNvPr id="23" name="文本框 22"/>
          <p:cNvSpPr txBox="1"/>
          <p:nvPr/>
        </p:nvSpPr>
        <p:spPr>
          <a:xfrm>
            <a:off x="1451310" y="3467765"/>
            <a:ext cx="5910190" cy="507831"/>
          </a:xfrm>
          <a:prstGeom prst="rect">
            <a:avLst/>
          </a:prstGeom>
          <a:noFill/>
        </p:spPr>
        <p:txBody>
          <a:bodyPr wrap="square" rtlCol="0">
            <a:spAutoFit/>
          </a:bodyPr>
          <a:lstStyle/>
          <a:p>
            <a:r>
              <a:rPr lang="zh-CN" altLang="en-US" dirty="0" smtClean="0"/>
              <a:t>例：我今天感觉神清气爽、很开心</a:t>
            </a:r>
            <a:r>
              <a:rPr lang="zh-CN" altLang="en-US" dirty="0"/>
              <a:t>，</a:t>
            </a:r>
            <a:r>
              <a:rPr lang="zh-CN" altLang="en-US" dirty="0" smtClean="0"/>
              <a:t>他也感觉神清气爽、很开心</a:t>
            </a:r>
            <a:r>
              <a:rPr lang="zh-CN" altLang="en-US" dirty="0"/>
              <a:t>，</a:t>
            </a:r>
            <a:r>
              <a:rPr lang="zh-CN" altLang="en-US" dirty="0" smtClean="0"/>
              <a:t>其</a:t>
            </a:r>
            <a:r>
              <a:rPr lang="zh-CN" altLang="en-US" dirty="0"/>
              <a:t>他</a:t>
            </a:r>
            <a:r>
              <a:rPr lang="zh-CN" altLang="en-US" dirty="0" smtClean="0"/>
              <a:t>人神清气爽、很快乐。</a:t>
            </a:r>
            <a:endParaRPr lang="zh-CN" altLang="en-US" dirty="0"/>
          </a:p>
        </p:txBody>
      </p:sp>
    </p:spTree>
    <p:extLst>
      <p:ext uri="{BB962C8B-B14F-4D97-AF65-F5344CB8AC3E}">
        <p14:creationId xmlns:p14="http://schemas.microsoft.com/office/powerpoint/2010/main" val="210097636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人工构建方法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2" name="文本框 1"/>
          <p:cNvSpPr txBox="1"/>
          <p:nvPr/>
        </p:nvSpPr>
        <p:spPr>
          <a:xfrm>
            <a:off x="1805553" y="1530468"/>
            <a:ext cx="1223412" cy="300082"/>
          </a:xfrm>
          <a:prstGeom prst="rect">
            <a:avLst/>
          </a:prstGeom>
          <a:noFill/>
        </p:spPr>
        <p:txBody>
          <a:bodyPr wrap="none" rtlCol="0">
            <a:spAutoFit/>
          </a:bodyPr>
          <a:lstStyle/>
          <a:p>
            <a:r>
              <a:rPr lang="zh-CN" altLang="en-US" dirty="0" smtClean="0"/>
              <a:t>基础扩展词典</a:t>
            </a:r>
            <a:endParaRPr lang="zh-CN" altLang="en-US" dirty="0"/>
          </a:p>
        </p:txBody>
      </p:sp>
      <p:sp>
        <p:nvSpPr>
          <p:cNvPr id="8" name="文本框 7"/>
          <p:cNvSpPr txBox="1"/>
          <p:nvPr/>
        </p:nvSpPr>
        <p:spPr>
          <a:xfrm>
            <a:off x="1805553" y="2386157"/>
            <a:ext cx="1223412" cy="300082"/>
          </a:xfrm>
          <a:prstGeom prst="rect">
            <a:avLst/>
          </a:prstGeom>
          <a:noFill/>
        </p:spPr>
        <p:txBody>
          <a:bodyPr wrap="none" rtlCol="0">
            <a:spAutoFit/>
          </a:bodyPr>
          <a:lstStyle/>
          <a:p>
            <a:r>
              <a:rPr lang="zh-CN" altLang="en-US" dirty="0" smtClean="0"/>
              <a:t>表情</a:t>
            </a:r>
            <a:r>
              <a:rPr lang="zh-CN" altLang="en-US" dirty="0"/>
              <a:t>符号词典</a:t>
            </a:r>
          </a:p>
        </p:txBody>
      </p:sp>
      <p:sp>
        <p:nvSpPr>
          <p:cNvPr id="9" name="文本框 8"/>
          <p:cNvSpPr txBox="1"/>
          <p:nvPr/>
        </p:nvSpPr>
        <p:spPr>
          <a:xfrm>
            <a:off x="1805553" y="3301376"/>
            <a:ext cx="2089033" cy="300082"/>
          </a:xfrm>
          <a:prstGeom prst="rect">
            <a:avLst/>
          </a:prstGeom>
          <a:noFill/>
        </p:spPr>
        <p:txBody>
          <a:bodyPr wrap="none" rtlCol="0">
            <a:spAutoFit/>
          </a:bodyPr>
          <a:lstStyle/>
          <a:p>
            <a:r>
              <a:rPr lang="zh-CN" altLang="en-US" dirty="0" smtClean="0"/>
              <a:t>否定词和双重否定词词典</a:t>
            </a:r>
            <a:endParaRPr lang="zh-CN" altLang="en-US" dirty="0"/>
          </a:p>
        </p:txBody>
      </p:sp>
      <p:sp>
        <p:nvSpPr>
          <p:cNvPr id="3" name="文本框 2"/>
          <p:cNvSpPr txBox="1"/>
          <p:nvPr/>
        </p:nvSpPr>
        <p:spPr>
          <a:xfrm>
            <a:off x="2661256" y="1938105"/>
            <a:ext cx="2781531" cy="300082"/>
          </a:xfrm>
          <a:prstGeom prst="rect">
            <a:avLst/>
          </a:prstGeom>
          <a:noFill/>
        </p:spPr>
        <p:txBody>
          <a:bodyPr wrap="none" rtlCol="0">
            <a:spAutoFit/>
          </a:bodyPr>
          <a:lstStyle/>
          <a:p>
            <a:r>
              <a:rPr lang="zh-CN" altLang="en-US" dirty="0" smtClean="0">
                <a:solidFill>
                  <a:schemeClr val="bg1">
                    <a:lumMod val="50000"/>
                  </a:schemeClr>
                </a:solidFill>
              </a:rPr>
              <a:t>狗血，泡沫剧，伤不起，腹黑</a:t>
            </a:r>
            <a:r>
              <a:rPr lang="en-US" altLang="zh-CN" dirty="0" smtClean="0">
                <a:solidFill>
                  <a:schemeClr val="bg1">
                    <a:lumMod val="50000"/>
                  </a:schemeClr>
                </a:solidFill>
              </a:rPr>
              <a:t>……</a:t>
            </a:r>
            <a:endParaRPr lang="zh-CN" altLang="en-US" dirty="0">
              <a:solidFill>
                <a:schemeClr val="bg1">
                  <a:lumMod val="50000"/>
                </a:schemeClr>
              </a:solidFill>
            </a:endParaRPr>
          </a:p>
        </p:txBody>
      </p:sp>
      <p:pic>
        <p:nvPicPr>
          <p:cNvPr id="7" name="图片 6"/>
          <p:cNvPicPr>
            <a:picLocks noChangeAspect="1"/>
          </p:cNvPicPr>
          <p:nvPr/>
        </p:nvPicPr>
        <p:blipFill>
          <a:blip r:embed="rId3"/>
          <a:stretch>
            <a:fillRect/>
          </a:stretch>
        </p:blipFill>
        <p:spPr>
          <a:xfrm>
            <a:off x="2661256" y="2834209"/>
            <a:ext cx="1628775" cy="285750"/>
          </a:xfrm>
          <a:prstGeom prst="rect">
            <a:avLst/>
          </a:prstGeom>
        </p:spPr>
      </p:pic>
      <p:sp>
        <p:nvSpPr>
          <p:cNvPr id="15" name="文本框 14"/>
          <p:cNvSpPr txBox="1"/>
          <p:nvPr/>
        </p:nvSpPr>
        <p:spPr>
          <a:xfrm>
            <a:off x="2661256" y="3784805"/>
            <a:ext cx="4339650" cy="715581"/>
          </a:xfrm>
          <a:prstGeom prst="rect">
            <a:avLst/>
          </a:prstGeom>
          <a:noFill/>
        </p:spPr>
        <p:txBody>
          <a:bodyPr wrap="none" rtlCol="0">
            <a:spAutoFit/>
          </a:bodyPr>
          <a:lstStyle/>
          <a:p>
            <a:r>
              <a:rPr lang="zh-CN" altLang="en-US" dirty="0" smtClean="0">
                <a:solidFill>
                  <a:schemeClr val="bg1">
                    <a:lumMod val="50000"/>
                  </a:schemeClr>
                </a:solidFill>
              </a:rPr>
              <a:t>不，不可以，怎么不，几乎不，从来不，没，难以</a:t>
            </a:r>
            <a:r>
              <a:rPr lang="en-US" altLang="zh-CN" dirty="0" smtClean="0">
                <a:solidFill>
                  <a:schemeClr val="bg1">
                    <a:lumMod val="50000"/>
                  </a:schemeClr>
                </a:solidFill>
              </a:rPr>
              <a:t>……</a:t>
            </a:r>
          </a:p>
          <a:p>
            <a:endParaRPr lang="en-US" altLang="zh-CN" dirty="0" smtClean="0">
              <a:solidFill>
                <a:schemeClr val="bg1">
                  <a:lumMod val="50000"/>
                </a:schemeClr>
              </a:solidFill>
            </a:endParaRPr>
          </a:p>
          <a:p>
            <a:r>
              <a:rPr lang="zh-CN" altLang="en-US" dirty="0">
                <a:solidFill>
                  <a:schemeClr val="bg1">
                    <a:lumMod val="50000"/>
                  </a:schemeClr>
                </a:solidFill>
              </a:rPr>
              <a:t>绝非</a:t>
            </a:r>
            <a:r>
              <a:rPr lang="zh-CN" altLang="en-US" dirty="0" smtClean="0">
                <a:solidFill>
                  <a:schemeClr val="bg1">
                    <a:lumMod val="50000"/>
                  </a:schemeClr>
                </a:solidFill>
              </a:rPr>
              <a:t>不，并非不，无不，不会不</a:t>
            </a:r>
            <a:r>
              <a:rPr lang="en-US" altLang="zh-CN" dirty="0" smtClean="0">
                <a:solidFill>
                  <a:schemeClr val="bg1">
                    <a:lumMod val="50000"/>
                  </a:schemeClr>
                </a:solidFill>
              </a:rPr>
              <a:t>……</a:t>
            </a:r>
            <a:endParaRPr lang="zh-CN" altLang="en-US" dirty="0">
              <a:solidFill>
                <a:schemeClr val="bg1">
                  <a:lumMod val="50000"/>
                </a:schemeClr>
              </a:solidFill>
            </a:endParaRPr>
          </a:p>
        </p:txBody>
      </p:sp>
      <p:sp>
        <p:nvSpPr>
          <p:cNvPr id="10" name="文本框 9"/>
          <p:cNvSpPr txBox="1"/>
          <p:nvPr/>
        </p:nvSpPr>
        <p:spPr>
          <a:xfrm>
            <a:off x="1286180" y="1042001"/>
            <a:ext cx="2031325" cy="338554"/>
          </a:xfrm>
          <a:prstGeom prst="rect">
            <a:avLst/>
          </a:prstGeom>
          <a:noFill/>
        </p:spPr>
        <p:txBody>
          <a:bodyPr wrap="none" rtlCol="0">
            <a:spAutoFit/>
          </a:bodyPr>
          <a:lstStyle/>
          <a:p>
            <a:r>
              <a:rPr lang="zh-CN" altLang="en-US" sz="1600" dirty="0" smtClean="0"/>
              <a:t>应用于微博情感分析</a:t>
            </a:r>
            <a:endParaRPr lang="zh-CN" altLang="en-US" sz="1600" dirty="0"/>
          </a:p>
        </p:txBody>
      </p:sp>
    </p:spTree>
    <p:extLst>
      <p:ext uri="{BB962C8B-B14F-4D97-AF65-F5344CB8AC3E}">
        <p14:creationId xmlns:p14="http://schemas.microsoft.com/office/powerpoint/2010/main" val="209499738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人工构建方法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10" name="文本框 9"/>
          <p:cNvSpPr txBox="1"/>
          <p:nvPr/>
        </p:nvSpPr>
        <p:spPr>
          <a:xfrm>
            <a:off x="1400439" y="1148934"/>
            <a:ext cx="1415772" cy="338554"/>
          </a:xfrm>
          <a:prstGeom prst="rect">
            <a:avLst/>
          </a:prstGeom>
          <a:noFill/>
        </p:spPr>
        <p:txBody>
          <a:bodyPr wrap="none" rtlCol="0">
            <a:spAutoFit/>
          </a:bodyPr>
          <a:lstStyle/>
          <a:p>
            <a:r>
              <a:rPr lang="zh-CN" altLang="en-US" sz="1600" dirty="0" smtClean="0"/>
              <a:t>权重计算方法</a:t>
            </a:r>
            <a:endParaRPr lang="zh-CN" altLang="en-US" sz="1600" dirty="0"/>
          </a:p>
        </p:txBody>
      </p:sp>
      <p:sp>
        <p:nvSpPr>
          <p:cNvPr id="11" name="文本框 10"/>
          <p:cNvSpPr txBox="1"/>
          <p:nvPr/>
        </p:nvSpPr>
        <p:spPr>
          <a:xfrm>
            <a:off x="1867875" y="1564763"/>
            <a:ext cx="1511952" cy="507831"/>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smtClean="0"/>
              <a:t>基础扩展词典</a:t>
            </a:r>
            <a:endParaRPr lang="en-US" altLang="zh-CN" dirty="0" smtClean="0"/>
          </a:p>
          <a:p>
            <a:pPr marL="285750" indent="-285750">
              <a:buFont typeface="Wingdings" panose="05000000000000000000" pitchFamily="2" charset="2"/>
              <a:buChar char="l"/>
            </a:pPr>
            <a:r>
              <a:rPr lang="zh-CN" altLang="en-US" dirty="0" smtClean="0"/>
              <a:t>表情符号词典</a:t>
            </a:r>
            <a:endParaRPr lang="en-US" altLang="zh-CN" dirty="0" smtClean="0"/>
          </a:p>
        </p:txBody>
      </p:sp>
      <p:sp>
        <p:nvSpPr>
          <p:cNvPr id="13" name="文本框 12"/>
          <p:cNvSpPr txBox="1"/>
          <p:nvPr/>
        </p:nvSpPr>
        <p:spPr>
          <a:xfrm>
            <a:off x="1867875" y="2817489"/>
            <a:ext cx="2377574" cy="30008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smtClean="0"/>
              <a:t>否定词和双重否定词词典</a:t>
            </a:r>
            <a:endParaRPr lang="en-US" altLang="zh-CN" dirty="0" smtClean="0"/>
          </a:p>
        </p:txBody>
      </p:sp>
      <p:pic>
        <p:nvPicPr>
          <p:cNvPr id="14" name="图片 13"/>
          <p:cNvPicPr>
            <a:picLocks noChangeAspect="1"/>
          </p:cNvPicPr>
          <p:nvPr/>
        </p:nvPicPr>
        <p:blipFill>
          <a:blip r:embed="rId3"/>
          <a:stretch>
            <a:fillRect/>
          </a:stretch>
        </p:blipFill>
        <p:spPr>
          <a:xfrm>
            <a:off x="4245449" y="1548719"/>
            <a:ext cx="2781300" cy="523875"/>
          </a:xfrm>
          <a:prstGeom prst="rect">
            <a:avLst/>
          </a:prstGeom>
        </p:spPr>
      </p:pic>
      <p:sp>
        <p:nvSpPr>
          <p:cNvPr id="5" name="文本框 4"/>
          <p:cNvSpPr txBox="1"/>
          <p:nvPr/>
        </p:nvSpPr>
        <p:spPr>
          <a:xfrm>
            <a:off x="4245449" y="3459948"/>
            <a:ext cx="1742785" cy="300082"/>
          </a:xfrm>
          <a:prstGeom prst="rect">
            <a:avLst/>
          </a:prstGeom>
          <a:noFill/>
        </p:spPr>
        <p:txBody>
          <a:bodyPr wrap="none" rtlCol="0">
            <a:spAutoFit/>
          </a:bodyPr>
          <a:lstStyle/>
          <a:p>
            <a:r>
              <a:rPr lang="zh-CN" altLang="en-US" dirty="0"/>
              <a:t>情感</a:t>
            </a:r>
            <a:r>
              <a:rPr lang="zh-CN" altLang="en-US" dirty="0" smtClean="0"/>
              <a:t>词</a:t>
            </a:r>
            <a:r>
              <a:rPr lang="zh-CN" altLang="en-US" dirty="0"/>
              <a:t>块</a:t>
            </a:r>
            <a:r>
              <a:rPr lang="zh-CN" altLang="en-US" dirty="0" smtClean="0"/>
              <a:t>权重计算法</a:t>
            </a:r>
            <a:endParaRPr lang="zh-CN" altLang="en-US" dirty="0"/>
          </a:p>
        </p:txBody>
      </p:sp>
      <p:cxnSp>
        <p:nvCxnSpPr>
          <p:cNvPr id="16" name="肘形连接符 15"/>
          <p:cNvCxnSpPr>
            <a:stCxn id="13" idx="2"/>
            <a:endCxn id="5" idx="1"/>
          </p:cNvCxnSpPr>
          <p:nvPr/>
        </p:nvCxnSpPr>
        <p:spPr>
          <a:xfrm rot="16200000" flipH="1">
            <a:off x="3404846" y="2769386"/>
            <a:ext cx="492418" cy="118878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39297922"/>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人工构建方法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12" name="文本框 11"/>
          <p:cNvSpPr txBox="1"/>
          <p:nvPr/>
        </p:nvSpPr>
        <p:spPr>
          <a:xfrm>
            <a:off x="972176" y="1148934"/>
            <a:ext cx="1826141" cy="338554"/>
          </a:xfrm>
          <a:prstGeom prst="rect">
            <a:avLst/>
          </a:prstGeom>
          <a:noFill/>
        </p:spPr>
        <p:txBody>
          <a:bodyPr wrap="none" rtlCol="0">
            <a:spAutoFit/>
          </a:bodyPr>
          <a:lstStyle/>
          <a:p>
            <a:r>
              <a:rPr lang="zh-CN" altLang="en-US" sz="1600" dirty="0" smtClean="0"/>
              <a:t>情感词块权重计算</a:t>
            </a:r>
            <a:endParaRPr lang="zh-CN" altLang="en-US" sz="1600" dirty="0"/>
          </a:p>
        </p:txBody>
      </p:sp>
      <p:pic>
        <p:nvPicPr>
          <p:cNvPr id="3" name="图片 2"/>
          <p:cNvPicPr>
            <a:picLocks noChangeAspect="1"/>
          </p:cNvPicPr>
          <p:nvPr/>
        </p:nvPicPr>
        <p:blipFill>
          <a:blip r:embed="rId3"/>
          <a:stretch>
            <a:fillRect/>
          </a:stretch>
        </p:blipFill>
        <p:spPr>
          <a:xfrm>
            <a:off x="1417970" y="2233816"/>
            <a:ext cx="6162675" cy="2266950"/>
          </a:xfrm>
          <a:prstGeom prst="rect">
            <a:avLst/>
          </a:prstGeom>
        </p:spPr>
      </p:pic>
      <p:sp>
        <p:nvSpPr>
          <p:cNvPr id="6" name="文本框 5"/>
          <p:cNvSpPr txBox="1"/>
          <p:nvPr/>
        </p:nvSpPr>
        <p:spPr>
          <a:xfrm>
            <a:off x="1417970" y="1649041"/>
            <a:ext cx="5793057" cy="584775"/>
          </a:xfrm>
          <a:prstGeom prst="rect">
            <a:avLst/>
          </a:prstGeom>
          <a:noFill/>
        </p:spPr>
        <p:txBody>
          <a:bodyPr wrap="square" rtlCol="0">
            <a:spAutoFit/>
          </a:bodyPr>
          <a:lstStyle/>
          <a:p>
            <a:r>
              <a:rPr lang="en-US" altLang="zh-CN" sz="1600" dirty="0" smtClean="0"/>
              <a:t>Emotion A</a:t>
            </a:r>
            <a:r>
              <a:rPr lang="zh-CN" altLang="en-US" sz="1600" dirty="0" smtClean="0"/>
              <a:t>：强正向</a:t>
            </a:r>
            <a:r>
              <a:rPr lang="en-US" altLang="zh-CN" sz="1600" dirty="0"/>
              <a:t>	</a:t>
            </a:r>
            <a:r>
              <a:rPr lang="en-US" altLang="zh-CN" sz="1600" dirty="0" smtClean="0"/>
              <a:t>	Emotion B</a:t>
            </a:r>
            <a:r>
              <a:rPr lang="zh-CN" altLang="en-US" sz="1600" dirty="0" smtClean="0"/>
              <a:t>：弱正向   </a:t>
            </a:r>
            <a:endParaRPr lang="en-US" altLang="zh-CN" sz="1600" dirty="0" smtClean="0"/>
          </a:p>
          <a:p>
            <a:r>
              <a:rPr lang="en-US" altLang="zh-CN" sz="1600" dirty="0" smtClean="0"/>
              <a:t>Emotion C</a:t>
            </a:r>
            <a:r>
              <a:rPr lang="zh-CN" altLang="en-US" sz="1600" dirty="0" smtClean="0"/>
              <a:t>：强负向</a:t>
            </a:r>
            <a:r>
              <a:rPr lang="en-US" altLang="zh-CN" sz="1600" dirty="0" smtClean="0"/>
              <a:t>		Emotion D</a:t>
            </a:r>
            <a:r>
              <a:rPr lang="zh-CN" altLang="en-US" sz="1600" dirty="0" smtClean="0"/>
              <a:t>：弱负向</a:t>
            </a:r>
            <a:endParaRPr lang="zh-CN" altLang="en-US" sz="1600" dirty="0"/>
          </a:p>
        </p:txBody>
      </p:sp>
    </p:spTree>
    <p:extLst>
      <p:ext uri="{BB962C8B-B14F-4D97-AF65-F5344CB8AC3E}">
        <p14:creationId xmlns:p14="http://schemas.microsoft.com/office/powerpoint/2010/main" val="6222874"/>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人工构建方法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8" name="文本框 7"/>
          <p:cNvSpPr txBox="1"/>
          <p:nvPr/>
        </p:nvSpPr>
        <p:spPr>
          <a:xfrm>
            <a:off x="972176" y="1148934"/>
            <a:ext cx="1826141" cy="338554"/>
          </a:xfrm>
          <a:prstGeom prst="rect">
            <a:avLst/>
          </a:prstGeom>
          <a:noFill/>
        </p:spPr>
        <p:txBody>
          <a:bodyPr wrap="none" rtlCol="0">
            <a:spAutoFit/>
          </a:bodyPr>
          <a:lstStyle/>
          <a:p>
            <a:r>
              <a:rPr lang="zh-CN" altLang="en-US" sz="1600" dirty="0" smtClean="0"/>
              <a:t>微博分句权重计算</a:t>
            </a:r>
            <a:endParaRPr lang="zh-CN" altLang="en-US" sz="1600" dirty="0"/>
          </a:p>
        </p:txBody>
      </p:sp>
      <p:pic>
        <p:nvPicPr>
          <p:cNvPr id="2" name="图片 1"/>
          <p:cNvPicPr>
            <a:picLocks noChangeAspect="1"/>
          </p:cNvPicPr>
          <p:nvPr/>
        </p:nvPicPr>
        <p:blipFill>
          <a:blip r:embed="rId3"/>
          <a:stretch>
            <a:fillRect/>
          </a:stretch>
        </p:blipFill>
        <p:spPr>
          <a:xfrm>
            <a:off x="2156159" y="1841102"/>
            <a:ext cx="4686300" cy="1600200"/>
          </a:xfrm>
          <a:prstGeom prst="rect">
            <a:avLst/>
          </a:prstGeom>
        </p:spPr>
      </p:pic>
      <p:pic>
        <p:nvPicPr>
          <p:cNvPr id="4" name="图片 3"/>
          <p:cNvPicPr>
            <a:picLocks noChangeAspect="1"/>
          </p:cNvPicPr>
          <p:nvPr/>
        </p:nvPicPr>
        <p:blipFill>
          <a:blip r:embed="rId4"/>
          <a:stretch>
            <a:fillRect/>
          </a:stretch>
        </p:blipFill>
        <p:spPr>
          <a:xfrm>
            <a:off x="2156159" y="3441302"/>
            <a:ext cx="4705350" cy="733425"/>
          </a:xfrm>
          <a:prstGeom prst="rect">
            <a:avLst/>
          </a:prstGeom>
        </p:spPr>
      </p:pic>
    </p:spTree>
    <p:extLst>
      <p:ext uri="{BB962C8B-B14F-4D97-AF65-F5344CB8AC3E}">
        <p14:creationId xmlns:p14="http://schemas.microsoft.com/office/powerpoint/2010/main" val="1776651801"/>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人工构建方法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8" name="文本框 7"/>
          <p:cNvSpPr txBox="1"/>
          <p:nvPr/>
        </p:nvSpPr>
        <p:spPr>
          <a:xfrm>
            <a:off x="972176" y="1148934"/>
            <a:ext cx="1415772" cy="338554"/>
          </a:xfrm>
          <a:prstGeom prst="rect">
            <a:avLst/>
          </a:prstGeom>
          <a:noFill/>
        </p:spPr>
        <p:txBody>
          <a:bodyPr wrap="none" rtlCol="0">
            <a:spAutoFit/>
          </a:bodyPr>
          <a:lstStyle/>
          <a:p>
            <a:r>
              <a:rPr lang="zh-CN" altLang="en-US" sz="1600" dirty="0" smtClean="0"/>
              <a:t>微博权重计算</a:t>
            </a:r>
            <a:endParaRPr lang="zh-CN" altLang="en-US" sz="1600" dirty="0"/>
          </a:p>
        </p:txBody>
      </p:sp>
      <p:sp>
        <p:nvSpPr>
          <p:cNvPr id="5" name="文本框 4"/>
          <p:cNvSpPr txBox="1"/>
          <p:nvPr/>
        </p:nvSpPr>
        <p:spPr>
          <a:xfrm>
            <a:off x="1815376" y="1550750"/>
            <a:ext cx="2852063" cy="338554"/>
          </a:xfrm>
          <a:prstGeom prst="rect">
            <a:avLst/>
          </a:prstGeom>
          <a:noFill/>
        </p:spPr>
        <p:txBody>
          <a:bodyPr wrap="none" rtlCol="0">
            <a:spAutoFit/>
          </a:bodyPr>
          <a:lstStyle/>
          <a:p>
            <a:r>
              <a:rPr lang="zh-CN" altLang="en-US" sz="1600" dirty="0" smtClean="0"/>
              <a:t>基于尾句优先的微博权重计算</a:t>
            </a:r>
            <a:endParaRPr lang="zh-CN" altLang="en-US" sz="1600" dirty="0"/>
          </a:p>
        </p:txBody>
      </p:sp>
      <p:pic>
        <p:nvPicPr>
          <p:cNvPr id="6" name="图片 5"/>
          <p:cNvPicPr>
            <a:picLocks noChangeAspect="1"/>
          </p:cNvPicPr>
          <p:nvPr/>
        </p:nvPicPr>
        <p:blipFill>
          <a:blip r:embed="rId3"/>
          <a:stretch>
            <a:fillRect/>
          </a:stretch>
        </p:blipFill>
        <p:spPr>
          <a:xfrm>
            <a:off x="1815376" y="1889304"/>
            <a:ext cx="4706458" cy="1130710"/>
          </a:xfrm>
          <a:prstGeom prst="rect">
            <a:avLst/>
          </a:prstGeom>
        </p:spPr>
      </p:pic>
      <p:pic>
        <p:nvPicPr>
          <p:cNvPr id="7" name="图片 6"/>
          <p:cNvPicPr>
            <a:picLocks noChangeAspect="1"/>
          </p:cNvPicPr>
          <p:nvPr/>
        </p:nvPicPr>
        <p:blipFill>
          <a:blip r:embed="rId4"/>
          <a:stretch>
            <a:fillRect/>
          </a:stretch>
        </p:blipFill>
        <p:spPr>
          <a:xfrm>
            <a:off x="1815376" y="3020014"/>
            <a:ext cx="4706458" cy="1286237"/>
          </a:xfrm>
          <a:prstGeom prst="rect">
            <a:avLst/>
          </a:prstGeom>
        </p:spPr>
      </p:pic>
    </p:spTree>
    <p:extLst>
      <p:ext uri="{BB962C8B-B14F-4D97-AF65-F5344CB8AC3E}">
        <p14:creationId xmlns:p14="http://schemas.microsoft.com/office/powerpoint/2010/main" val="1143094039"/>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人工构建方法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8" name="文本框 7"/>
          <p:cNvSpPr txBox="1"/>
          <p:nvPr/>
        </p:nvSpPr>
        <p:spPr>
          <a:xfrm>
            <a:off x="972176" y="1148934"/>
            <a:ext cx="2031325" cy="338554"/>
          </a:xfrm>
          <a:prstGeom prst="rect">
            <a:avLst/>
          </a:prstGeom>
          <a:noFill/>
        </p:spPr>
        <p:txBody>
          <a:bodyPr wrap="none" rtlCol="0">
            <a:spAutoFit/>
          </a:bodyPr>
          <a:lstStyle/>
          <a:p>
            <a:r>
              <a:rPr lang="zh-CN" altLang="en-US" sz="1600" dirty="0" smtClean="0"/>
              <a:t>人工构建的情感词典</a:t>
            </a:r>
            <a:endParaRPr lang="zh-CN" altLang="en-US" sz="1600" dirty="0"/>
          </a:p>
        </p:txBody>
      </p:sp>
      <p:sp>
        <p:nvSpPr>
          <p:cNvPr id="3" name="文本框 2"/>
          <p:cNvSpPr txBox="1"/>
          <p:nvPr/>
        </p:nvSpPr>
        <p:spPr>
          <a:xfrm>
            <a:off x="1843568" y="1597306"/>
            <a:ext cx="4689104" cy="2800767"/>
          </a:xfrm>
          <a:prstGeom prst="rect">
            <a:avLst/>
          </a:prstGeom>
          <a:noFill/>
        </p:spPr>
        <p:txBody>
          <a:bodyPr wrap="none" rtlCol="0">
            <a:spAutoFit/>
          </a:bodyPr>
          <a:lstStyle/>
          <a:p>
            <a:pPr marL="285750" indent="-285750">
              <a:buFont typeface="Wingdings" panose="05000000000000000000" pitchFamily="2" charset="2"/>
              <a:buChar char="l"/>
            </a:pPr>
            <a:r>
              <a:rPr lang="zh-CN" altLang="en-US" sz="1600" dirty="0"/>
              <a:t>哈佛大学的</a:t>
            </a:r>
            <a:r>
              <a:rPr lang="en-US" altLang="zh-CN" sz="1600" dirty="0"/>
              <a:t>General Inquirer </a:t>
            </a:r>
            <a:r>
              <a:rPr lang="en-US" altLang="zh-CN" sz="1600" dirty="0" smtClean="0"/>
              <a:t>Lexicon</a:t>
            </a:r>
          </a:p>
          <a:p>
            <a:pPr marL="285750" indent="-285750">
              <a:buFont typeface="Wingdings" panose="05000000000000000000" pitchFamily="2" charset="2"/>
              <a:buChar char="l"/>
            </a:pPr>
            <a:endParaRPr lang="en-US" altLang="zh-CN" sz="1600" dirty="0" smtClean="0"/>
          </a:p>
          <a:p>
            <a:pPr marL="285750" indent="-285750">
              <a:buFont typeface="Wingdings" panose="05000000000000000000" pitchFamily="2" charset="2"/>
              <a:buChar char="l"/>
            </a:pPr>
            <a:r>
              <a:rPr lang="zh-CN" altLang="en-US" sz="1600" dirty="0"/>
              <a:t>匹兹堡大学提供的</a:t>
            </a:r>
            <a:r>
              <a:rPr lang="en-US" altLang="zh-CN" sz="1600" dirty="0"/>
              <a:t>Opinion Finder</a:t>
            </a:r>
            <a:r>
              <a:rPr lang="zh-CN" altLang="en-US" sz="1600" dirty="0"/>
              <a:t>主观情感</a:t>
            </a:r>
            <a:r>
              <a:rPr lang="zh-CN" altLang="en-US" sz="1600" dirty="0" smtClean="0"/>
              <a:t>词典</a:t>
            </a:r>
            <a:endParaRPr lang="en-US" altLang="zh-CN" sz="1600" dirty="0" smtClean="0"/>
          </a:p>
          <a:p>
            <a:pPr marL="285750" indent="-285750">
              <a:buFont typeface="Wingdings" panose="05000000000000000000" pitchFamily="2" charset="2"/>
              <a:buChar char="l"/>
            </a:pPr>
            <a:endParaRPr lang="en-US" altLang="zh-CN" sz="1600" dirty="0" smtClean="0"/>
          </a:p>
          <a:p>
            <a:pPr marL="285750" indent="-285750">
              <a:buFont typeface="Wingdings" panose="05000000000000000000" pitchFamily="2" charset="2"/>
              <a:buChar char="l"/>
            </a:pPr>
            <a:r>
              <a:rPr lang="zh-CN" altLang="en-US" sz="1600" dirty="0"/>
              <a:t>伊利诺伊大学</a:t>
            </a:r>
            <a:r>
              <a:rPr lang="en-US" altLang="zh-CN" sz="1600" dirty="0"/>
              <a:t>Bing Liu</a:t>
            </a:r>
            <a:r>
              <a:rPr lang="zh-CN" altLang="en-US" sz="1600" dirty="0"/>
              <a:t>提供的词典</a:t>
            </a:r>
            <a:r>
              <a:rPr lang="zh-CN" altLang="en-US" sz="1600" dirty="0" smtClean="0"/>
              <a:t>资源</a:t>
            </a:r>
            <a:endParaRPr lang="en-US" altLang="zh-CN" sz="1600" dirty="0" smtClean="0"/>
          </a:p>
          <a:p>
            <a:endParaRPr lang="en-US" altLang="zh-CN" sz="1600" dirty="0" smtClean="0"/>
          </a:p>
          <a:p>
            <a:pPr marL="285750" indent="-285750">
              <a:buFont typeface="Wingdings" panose="05000000000000000000" pitchFamily="2" charset="2"/>
              <a:buChar char="l"/>
            </a:pPr>
            <a:r>
              <a:rPr lang="zh-CN" altLang="en-US" sz="1600" dirty="0"/>
              <a:t>台湾大学的中文情感极性词典</a:t>
            </a:r>
            <a:r>
              <a:rPr lang="en-US" altLang="zh-CN" sz="1600" dirty="0"/>
              <a:t>(NTUSD</a:t>
            </a:r>
            <a:r>
              <a:rPr lang="en-US" altLang="zh-CN" sz="1600" dirty="0" smtClean="0"/>
              <a:t>)</a:t>
            </a:r>
          </a:p>
          <a:p>
            <a:pPr marL="285750" indent="-285750">
              <a:buFont typeface="Wingdings" panose="05000000000000000000" pitchFamily="2" charset="2"/>
              <a:buChar char="l"/>
            </a:pPr>
            <a:endParaRPr lang="en-US" altLang="zh-CN" sz="1600" dirty="0" smtClean="0"/>
          </a:p>
          <a:p>
            <a:pPr marL="285750" indent="-285750">
              <a:buFont typeface="Wingdings" panose="05000000000000000000" pitchFamily="2" charset="2"/>
              <a:buChar char="l"/>
            </a:pPr>
            <a:r>
              <a:rPr lang="zh-CN" altLang="en-US" sz="1600" dirty="0"/>
              <a:t>知网情感词典</a:t>
            </a:r>
            <a:r>
              <a:rPr lang="en-US" altLang="zh-CN" sz="1600" dirty="0" smtClean="0"/>
              <a:t>HowNet</a:t>
            </a:r>
          </a:p>
          <a:p>
            <a:pPr marL="285750" indent="-285750">
              <a:buFont typeface="Wingdings" panose="05000000000000000000" pitchFamily="2" charset="2"/>
              <a:buChar char="l"/>
            </a:pPr>
            <a:endParaRPr lang="en-US" altLang="zh-CN" sz="1600" dirty="0"/>
          </a:p>
          <a:p>
            <a:pPr marL="285750" indent="-285750">
              <a:buFont typeface="Wingdings" panose="05000000000000000000" pitchFamily="2" charset="2"/>
              <a:buChar char="l"/>
            </a:pPr>
            <a:r>
              <a:rPr lang="zh-CN" altLang="en-US" sz="1600" dirty="0"/>
              <a:t>普林斯顿大学构建的英文情感词典</a:t>
            </a:r>
            <a:r>
              <a:rPr lang="en-US" altLang="zh-CN" sz="1600" dirty="0" smtClean="0"/>
              <a:t>WordNet</a:t>
            </a:r>
            <a:endParaRPr lang="en-US" altLang="zh-CN" sz="1600" dirty="0"/>
          </a:p>
        </p:txBody>
      </p:sp>
      <p:sp>
        <p:nvSpPr>
          <p:cNvPr id="2" name="文本框 1"/>
          <p:cNvSpPr txBox="1"/>
          <p:nvPr/>
        </p:nvSpPr>
        <p:spPr>
          <a:xfrm>
            <a:off x="3991912" y="4398073"/>
            <a:ext cx="392415" cy="438582"/>
          </a:xfrm>
          <a:prstGeom prst="rect">
            <a:avLst/>
          </a:prstGeom>
          <a:noFill/>
        </p:spPr>
        <p:txBody>
          <a:bodyPr vert="eaVert" wrap="none" rtlCol="0">
            <a:spAutoFit/>
          </a:bodyPr>
          <a:lstStyle/>
          <a:p>
            <a:r>
              <a:rPr lang="en-US" altLang="zh-CN" dirty="0" smtClean="0"/>
              <a:t>……</a:t>
            </a:r>
            <a:endParaRPr lang="zh-CN" altLang="en-US" dirty="0"/>
          </a:p>
        </p:txBody>
      </p:sp>
    </p:spTree>
    <p:extLst>
      <p:ext uri="{BB962C8B-B14F-4D97-AF65-F5344CB8AC3E}">
        <p14:creationId xmlns:p14="http://schemas.microsoft.com/office/powerpoint/2010/main" val="1919529784"/>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2761" y="1701986"/>
            <a:ext cx="2486390" cy="2252806"/>
          </a:xfrm>
          <a:custGeom>
            <a:avLst/>
            <a:gdLst>
              <a:gd name="connsiteX0" fmla="*/ 470826 w 1533490"/>
              <a:gd name="connsiteY0" fmla="*/ 0 h 1377786"/>
              <a:gd name="connsiteX1" fmla="*/ 1062664 w 1533490"/>
              <a:gd name="connsiteY1" fmla="*/ 0 h 1377786"/>
              <a:gd name="connsiteX2" fmla="*/ 1126603 w 1533490"/>
              <a:gd name="connsiteY2" fmla="*/ 12909 h 1377786"/>
              <a:gd name="connsiteX3" fmla="*/ 1143938 w 1533490"/>
              <a:gd name="connsiteY3" fmla="*/ 22318 h 1377786"/>
              <a:gd name="connsiteX4" fmla="*/ 1145730 w 1533490"/>
              <a:gd name="connsiteY4" fmla="*/ 22987 h 1377786"/>
              <a:gd name="connsiteX5" fmla="*/ 1150051 w 1533490"/>
              <a:gd name="connsiteY5" fmla="*/ 25636 h 1377786"/>
              <a:gd name="connsiteX6" fmla="*/ 1154506 w 1533490"/>
              <a:gd name="connsiteY6" fmla="*/ 28054 h 1377786"/>
              <a:gd name="connsiteX7" fmla="*/ 1155981 w 1533490"/>
              <a:gd name="connsiteY7" fmla="*/ 29270 h 1377786"/>
              <a:gd name="connsiteX8" fmla="*/ 1172797 w 1533490"/>
              <a:gd name="connsiteY8" fmla="*/ 39578 h 1377786"/>
              <a:gd name="connsiteX9" fmla="*/ 1215945 w 1533490"/>
              <a:gd name="connsiteY9" fmla="*/ 88497 h 1377786"/>
              <a:gd name="connsiteX10" fmla="*/ 1511864 w 1533490"/>
              <a:gd name="connsiteY10" fmla="*/ 601045 h 1377786"/>
              <a:gd name="connsiteX11" fmla="*/ 1532655 w 1533490"/>
              <a:gd name="connsiteY11" fmla="*/ 662872 h 1377786"/>
              <a:gd name="connsiteX12" fmla="*/ 1533174 w 1533490"/>
              <a:gd name="connsiteY12" fmla="*/ 682588 h 1377786"/>
              <a:gd name="connsiteX13" fmla="*/ 1533490 w 1533490"/>
              <a:gd name="connsiteY13" fmla="*/ 684474 h 1377786"/>
              <a:gd name="connsiteX14" fmla="*/ 1533357 w 1533490"/>
              <a:gd name="connsiteY14" fmla="*/ 689545 h 1377786"/>
              <a:gd name="connsiteX15" fmla="*/ 1533490 w 1533490"/>
              <a:gd name="connsiteY15" fmla="*/ 694609 h 1377786"/>
              <a:gd name="connsiteX16" fmla="*/ 1533174 w 1533490"/>
              <a:gd name="connsiteY16" fmla="*/ 696493 h 1377786"/>
              <a:gd name="connsiteX17" fmla="*/ 1532655 w 1533490"/>
              <a:gd name="connsiteY17" fmla="*/ 716211 h 1377786"/>
              <a:gd name="connsiteX18" fmla="*/ 1511865 w 1533490"/>
              <a:gd name="connsiteY18" fmla="*/ 778039 h 1377786"/>
              <a:gd name="connsiteX19" fmla="*/ 1215946 w 1533490"/>
              <a:gd name="connsiteY19" fmla="*/ 1290586 h 1377786"/>
              <a:gd name="connsiteX20" fmla="*/ 1172797 w 1533490"/>
              <a:gd name="connsiteY20" fmla="*/ 1339504 h 1377786"/>
              <a:gd name="connsiteX21" fmla="*/ 1155980 w 1533490"/>
              <a:gd name="connsiteY21" fmla="*/ 1349813 h 1377786"/>
              <a:gd name="connsiteX22" fmla="*/ 1154506 w 1533490"/>
              <a:gd name="connsiteY22" fmla="*/ 1351029 h 1377786"/>
              <a:gd name="connsiteX23" fmla="*/ 1150054 w 1533490"/>
              <a:gd name="connsiteY23" fmla="*/ 1353446 h 1377786"/>
              <a:gd name="connsiteX24" fmla="*/ 1145730 w 1533490"/>
              <a:gd name="connsiteY24" fmla="*/ 1356096 h 1377786"/>
              <a:gd name="connsiteX25" fmla="*/ 1143938 w 1533490"/>
              <a:gd name="connsiteY25" fmla="*/ 1356766 h 1377786"/>
              <a:gd name="connsiteX26" fmla="*/ 1126603 w 1533490"/>
              <a:gd name="connsiteY26" fmla="*/ 1366174 h 1377786"/>
              <a:gd name="connsiteX27" fmla="*/ 1069085 w 1533490"/>
              <a:gd name="connsiteY27" fmla="*/ 1377786 h 1377786"/>
              <a:gd name="connsiteX28" fmla="*/ 462247 w 1533490"/>
              <a:gd name="connsiteY28" fmla="*/ 1377786 h 1377786"/>
              <a:gd name="connsiteX29" fmla="*/ 421979 w 1533490"/>
              <a:gd name="connsiteY29" fmla="*/ 1371698 h 1377786"/>
              <a:gd name="connsiteX30" fmla="*/ 378984 w 1533490"/>
              <a:gd name="connsiteY30" fmla="*/ 1351029 h 1377786"/>
              <a:gd name="connsiteX31" fmla="*/ 373599 w 1533490"/>
              <a:gd name="connsiteY31" fmla="*/ 1346586 h 1377786"/>
              <a:gd name="connsiteX32" fmla="*/ 360694 w 1533490"/>
              <a:gd name="connsiteY32" fmla="*/ 1339504 h 1377786"/>
              <a:gd name="connsiteX33" fmla="*/ 317545 w 1533490"/>
              <a:gd name="connsiteY33" fmla="*/ 1290586 h 1377786"/>
              <a:gd name="connsiteX34" fmla="*/ 21626 w 1533490"/>
              <a:gd name="connsiteY34" fmla="*/ 778038 h 1377786"/>
              <a:gd name="connsiteX35" fmla="*/ 836 w 1533490"/>
              <a:gd name="connsiteY35" fmla="*/ 716211 h 1377786"/>
              <a:gd name="connsiteX36" fmla="*/ 317 w 1533490"/>
              <a:gd name="connsiteY36" fmla="*/ 696495 h 1377786"/>
              <a:gd name="connsiteX37" fmla="*/ 0 w 1533490"/>
              <a:gd name="connsiteY37" fmla="*/ 694608 h 1377786"/>
              <a:gd name="connsiteX38" fmla="*/ 133 w 1533490"/>
              <a:gd name="connsiteY38" fmla="*/ 689537 h 1377786"/>
              <a:gd name="connsiteX39" fmla="*/ 0 w 1533490"/>
              <a:gd name="connsiteY39" fmla="*/ 684474 h 1377786"/>
              <a:gd name="connsiteX40" fmla="*/ 317 w 1533490"/>
              <a:gd name="connsiteY40" fmla="*/ 682590 h 1377786"/>
              <a:gd name="connsiteX41" fmla="*/ 836 w 1533490"/>
              <a:gd name="connsiteY41" fmla="*/ 662871 h 1377786"/>
              <a:gd name="connsiteX42" fmla="*/ 21626 w 1533490"/>
              <a:gd name="connsiteY42" fmla="*/ 601045 h 1377786"/>
              <a:gd name="connsiteX43" fmla="*/ 317545 w 1533490"/>
              <a:gd name="connsiteY43" fmla="*/ 88497 h 1377786"/>
              <a:gd name="connsiteX44" fmla="*/ 360694 w 1533490"/>
              <a:gd name="connsiteY44" fmla="*/ 39578 h 1377786"/>
              <a:gd name="connsiteX45" fmla="*/ 377511 w 1533490"/>
              <a:gd name="connsiteY45" fmla="*/ 29270 h 1377786"/>
              <a:gd name="connsiteX46" fmla="*/ 378984 w 1533490"/>
              <a:gd name="connsiteY46" fmla="*/ 28054 h 1377786"/>
              <a:gd name="connsiteX47" fmla="*/ 383436 w 1533490"/>
              <a:gd name="connsiteY47" fmla="*/ 25638 h 1377786"/>
              <a:gd name="connsiteX48" fmla="*/ 387761 w 1533490"/>
              <a:gd name="connsiteY48" fmla="*/ 22987 h 1377786"/>
              <a:gd name="connsiteX49" fmla="*/ 389553 w 1533490"/>
              <a:gd name="connsiteY49" fmla="*/ 22318 h 1377786"/>
              <a:gd name="connsiteX50" fmla="*/ 406887 w 1533490"/>
              <a:gd name="connsiteY50" fmla="*/ 12909 h 1377786"/>
              <a:gd name="connsiteX51" fmla="*/ 470826 w 1533490"/>
              <a:gd name="connsiteY51" fmla="*/ 0 h 137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33490" h="1377786">
                <a:moveTo>
                  <a:pt x="470826" y="0"/>
                </a:moveTo>
                <a:lnTo>
                  <a:pt x="1062664" y="0"/>
                </a:lnTo>
                <a:cubicBezTo>
                  <a:pt x="1085344" y="0"/>
                  <a:pt x="1106951" y="4597"/>
                  <a:pt x="1126603" y="12909"/>
                </a:cubicBezTo>
                <a:lnTo>
                  <a:pt x="1143938" y="22318"/>
                </a:lnTo>
                <a:lnTo>
                  <a:pt x="1145730" y="22987"/>
                </a:lnTo>
                <a:lnTo>
                  <a:pt x="1150051" y="25636"/>
                </a:lnTo>
                <a:lnTo>
                  <a:pt x="1154506" y="28054"/>
                </a:lnTo>
                <a:lnTo>
                  <a:pt x="1155981" y="29270"/>
                </a:lnTo>
                <a:lnTo>
                  <a:pt x="1172797" y="39578"/>
                </a:lnTo>
                <a:cubicBezTo>
                  <a:pt x="1189821" y="52442"/>
                  <a:pt x="1204605" y="68856"/>
                  <a:pt x="1215945" y="88497"/>
                </a:cubicBezTo>
                <a:lnTo>
                  <a:pt x="1511864" y="601045"/>
                </a:lnTo>
                <a:cubicBezTo>
                  <a:pt x="1523205" y="620687"/>
                  <a:pt x="1530027" y="641696"/>
                  <a:pt x="1532655" y="662872"/>
                </a:cubicBezTo>
                <a:lnTo>
                  <a:pt x="1533174" y="682588"/>
                </a:lnTo>
                <a:lnTo>
                  <a:pt x="1533490" y="684474"/>
                </a:lnTo>
                <a:lnTo>
                  <a:pt x="1533357" y="689545"/>
                </a:lnTo>
                <a:lnTo>
                  <a:pt x="1533490" y="694609"/>
                </a:lnTo>
                <a:lnTo>
                  <a:pt x="1533174" y="696493"/>
                </a:lnTo>
                <a:lnTo>
                  <a:pt x="1532655" y="716211"/>
                </a:lnTo>
                <a:cubicBezTo>
                  <a:pt x="1530027" y="737387"/>
                  <a:pt x="1523205" y="758397"/>
                  <a:pt x="1511865" y="778039"/>
                </a:cubicBezTo>
                <a:lnTo>
                  <a:pt x="1215946" y="1290586"/>
                </a:lnTo>
                <a:cubicBezTo>
                  <a:pt x="1204605" y="1310227"/>
                  <a:pt x="1189822" y="1326641"/>
                  <a:pt x="1172797" y="1339504"/>
                </a:cubicBezTo>
                <a:lnTo>
                  <a:pt x="1155980" y="1349813"/>
                </a:lnTo>
                <a:lnTo>
                  <a:pt x="1154506" y="1351029"/>
                </a:lnTo>
                <a:lnTo>
                  <a:pt x="1150054" y="1353446"/>
                </a:lnTo>
                <a:lnTo>
                  <a:pt x="1145730" y="1356096"/>
                </a:lnTo>
                <a:lnTo>
                  <a:pt x="1143938" y="1356766"/>
                </a:lnTo>
                <a:lnTo>
                  <a:pt x="1126603" y="1366174"/>
                </a:lnTo>
                <a:lnTo>
                  <a:pt x="1069085" y="1377786"/>
                </a:lnTo>
                <a:lnTo>
                  <a:pt x="462247" y="1377786"/>
                </a:lnTo>
                <a:lnTo>
                  <a:pt x="421979" y="1371698"/>
                </a:lnTo>
                <a:cubicBezTo>
                  <a:pt x="406548" y="1366898"/>
                  <a:pt x="392093" y="1359885"/>
                  <a:pt x="378984" y="1351029"/>
                </a:cubicBezTo>
                <a:lnTo>
                  <a:pt x="373599" y="1346586"/>
                </a:lnTo>
                <a:lnTo>
                  <a:pt x="360694" y="1339504"/>
                </a:lnTo>
                <a:cubicBezTo>
                  <a:pt x="343669" y="1326641"/>
                  <a:pt x="328885" y="1310227"/>
                  <a:pt x="317545" y="1290586"/>
                </a:cubicBezTo>
                <a:lnTo>
                  <a:pt x="21626" y="778038"/>
                </a:lnTo>
                <a:cubicBezTo>
                  <a:pt x="10286" y="758397"/>
                  <a:pt x="3463" y="737386"/>
                  <a:pt x="836" y="716211"/>
                </a:cubicBezTo>
                <a:lnTo>
                  <a:pt x="317" y="696495"/>
                </a:lnTo>
                <a:lnTo>
                  <a:pt x="0" y="694608"/>
                </a:lnTo>
                <a:lnTo>
                  <a:pt x="133" y="689537"/>
                </a:lnTo>
                <a:lnTo>
                  <a:pt x="0" y="684474"/>
                </a:lnTo>
                <a:lnTo>
                  <a:pt x="317" y="682590"/>
                </a:lnTo>
                <a:lnTo>
                  <a:pt x="836" y="662871"/>
                </a:lnTo>
                <a:cubicBezTo>
                  <a:pt x="3463" y="641696"/>
                  <a:pt x="10285" y="620686"/>
                  <a:pt x="21626" y="601045"/>
                </a:cubicBezTo>
                <a:lnTo>
                  <a:pt x="317545" y="88497"/>
                </a:lnTo>
                <a:cubicBezTo>
                  <a:pt x="328885" y="68855"/>
                  <a:pt x="343668" y="52442"/>
                  <a:pt x="360694" y="39578"/>
                </a:cubicBezTo>
                <a:lnTo>
                  <a:pt x="377511" y="29270"/>
                </a:lnTo>
                <a:lnTo>
                  <a:pt x="378984" y="28054"/>
                </a:lnTo>
                <a:lnTo>
                  <a:pt x="383436" y="25638"/>
                </a:lnTo>
                <a:lnTo>
                  <a:pt x="387761" y="22987"/>
                </a:lnTo>
                <a:lnTo>
                  <a:pt x="389553" y="22318"/>
                </a:lnTo>
                <a:lnTo>
                  <a:pt x="406887" y="12909"/>
                </a:lnTo>
                <a:cubicBezTo>
                  <a:pt x="426539" y="4597"/>
                  <a:pt x="448146" y="0"/>
                  <a:pt x="470826" y="0"/>
                </a:cubicBezTo>
                <a:close/>
              </a:path>
            </a:pathLst>
          </a:custGeom>
        </p:spPr>
      </p:pic>
      <p:sp>
        <p:nvSpPr>
          <p:cNvPr id="4" name="任意多边形 3"/>
          <p:cNvSpPr/>
          <p:nvPr/>
        </p:nvSpPr>
        <p:spPr>
          <a:xfrm>
            <a:off x="400620" y="1229119"/>
            <a:ext cx="1255925" cy="112946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任意多边形 4"/>
          <p:cNvSpPr/>
          <p:nvPr/>
        </p:nvSpPr>
        <p:spPr>
          <a:xfrm>
            <a:off x="3036779" y="3434207"/>
            <a:ext cx="869830" cy="782248"/>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任意多边形 5"/>
          <p:cNvSpPr/>
          <p:nvPr/>
        </p:nvSpPr>
        <p:spPr>
          <a:xfrm rot="10800000" flipV="1">
            <a:off x="1799805" y="1293779"/>
            <a:ext cx="576399" cy="51836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 name="任意多边形 6"/>
          <p:cNvSpPr/>
          <p:nvPr/>
        </p:nvSpPr>
        <p:spPr>
          <a:xfrm>
            <a:off x="956558" y="3161139"/>
            <a:ext cx="607286" cy="54613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0070C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9" name="TextBox 6"/>
          <p:cNvSpPr txBox="1">
            <a:spLocks noChangeArrowheads="1"/>
          </p:cNvSpPr>
          <p:nvPr/>
        </p:nvSpPr>
        <p:spPr bwMode="auto">
          <a:xfrm>
            <a:off x="4434521" y="1229119"/>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a:solidFill>
                  <a:schemeClr val="tx1">
                    <a:lumMod val="50000"/>
                    <a:lumOff val="50000"/>
                  </a:schemeClr>
                </a:solidFill>
                <a:latin typeface="+mn-ea"/>
                <a:cs typeface="+mn-ea"/>
              </a:rPr>
              <a:t>自动</a:t>
            </a:r>
            <a:r>
              <a:rPr lang="zh-CN" altLang="en-US" sz="2000" dirty="0" smtClean="0">
                <a:solidFill>
                  <a:schemeClr val="tx1">
                    <a:lumMod val="50000"/>
                    <a:lumOff val="50000"/>
                  </a:schemeClr>
                </a:solidFill>
                <a:latin typeface="+mn-ea"/>
                <a:cs typeface="+mn-ea"/>
              </a:rPr>
              <a:t>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cxnSp>
        <p:nvCxnSpPr>
          <p:cNvPr id="12" name="直接连接符 11"/>
          <p:cNvCxnSpPr/>
          <p:nvPr/>
        </p:nvCxnSpPr>
        <p:spPr>
          <a:xfrm>
            <a:off x="3819525" y="1766002"/>
            <a:ext cx="4619317"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6"/>
          <p:cNvSpPr txBox="1">
            <a:spLocks noChangeArrowheads="1"/>
          </p:cNvSpPr>
          <p:nvPr/>
        </p:nvSpPr>
        <p:spPr bwMode="auto">
          <a:xfrm>
            <a:off x="3935354" y="2135891"/>
            <a:ext cx="4525543"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400" dirty="0">
                <a:solidFill>
                  <a:schemeClr val="tx1">
                    <a:lumMod val="50000"/>
                    <a:lumOff val="50000"/>
                  </a:schemeClr>
                </a:solidFill>
                <a:latin typeface="+mn-ea"/>
                <a:cs typeface="+mn-ea"/>
              </a:rPr>
              <a:t>自动构</a:t>
            </a:r>
            <a:r>
              <a:rPr lang="zh-CN" altLang="en-US" sz="1400" dirty="0" smtClean="0">
                <a:solidFill>
                  <a:schemeClr val="tx1">
                    <a:lumMod val="50000"/>
                    <a:lumOff val="50000"/>
                  </a:schemeClr>
                </a:solidFill>
                <a:latin typeface="+mn-ea"/>
                <a:cs typeface="+mn-ea"/>
              </a:rPr>
              <a:t>建是在现有资源基础上，进行扩展、优化，更快构建出效果更加优秀的情感词典的方法。</a:t>
            </a:r>
            <a:endParaRPr lang="en-US" altLang="zh-CN" sz="1400" dirty="0" smtClean="0">
              <a:solidFill>
                <a:schemeClr val="tx1">
                  <a:lumMod val="50000"/>
                  <a:lumOff val="50000"/>
                </a:schemeClr>
              </a:solidFill>
              <a:latin typeface="+mn-ea"/>
              <a:cs typeface="+mn-ea"/>
            </a:endParaRPr>
          </a:p>
        </p:txBody>
      </p:sp>
    </p:spTree>
    <p:extLst>
      <p:ext uri="{BB962C8B-B14F-4D97-AF65-F5344CB8AC3E}">
        <p14:creationId xmlns:p14="http://schemas.microsoft.com/office/powerpoint/2010/main" val="129398720"/>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文本框 13"/>
          <p:cNvSpPr txBox="1"/>
          <p:nvPr/>
        </p:nvSpPr>
        <p:spPr>
          <a:xfrm>
            <a:off x="3404238" y="916331"/>
            <a:ext cx="771365" cy="1200329"/>
          </a:xfrm>
          <a:prstGeom prst="rect">
            <a:avLst/>
          </a:prstGeom>
          <a:noFill/>
        </p:spPr>
        <p:txBody>
          <a:bodyPr wrap="none" rtlCol="0">
            <a:spAutoFit/>
          </a:bodyPr>
          <a:lstStyle/>
          <a:p>
            <a:r>
              <a:rPr lang="en-US" altLang="zh-CN" sz="7200" dirty="0">
                <a:solidFill>
                  <a:srgbClr val="577188"/>
                </a:solidFill>
                <a:latin typeface="Malgun Gothic" panose="020B0503020000020004" pitchFamily="34" charset="-127"/>
                <a:ea typeface="Malgun Gothic" panose="020B0503020000020004" pitchFamily="34" charset="-127"/>
              </a:rPr>
              <a:t>C</a:t>
            </a:r>
            <a:endParaRPr lang="zh-CN" altLang="en-US" sz="7200" dirty="0">
              <a:solidFill>
                <a:srgbClr val="577188"/>
              </a:solidFill>
              <a:latin typeface="Malgun Gothic" panose="020B0503020000020004" pitchFamily="34" charset="-127"/>
            </a:endParaRPr>
          </a:p>
        </p:txBody>
      </p:sp>
      <p:sp>
        <p:nvSpPr>
          <p:cNvPr id="15" name="文本框 14"/>
          <p:cNvSpPr txBox="1"/>
          <p:nvPr/>
        </p:nvSpPr>
        <p:spPr>
          <a:xfrm>
            <a:off x="3990046" y="1470996"/>
            <a:ext cx="1232069" cy="461665"/>
          </a:xfrm>
          <a:prstGeom prst="rect">
            <a:avLst/>
          </a:prstGeom>
          <a:noFill/>
        </p:spPr>
        <p:txBody>
          <a:bodyPr wrap="none" rtlCol="0">
            <a:spAutoFit/>
          </a:bodyPr>
          <a:lstStyle/>
          <a:p>
            <a:r>
              <a:rPr lang="en-US" altLang="zh-CN" sz="2400" dirty="0">
                <a:solidFill>
                  <a:srgbClr val="577188"/>
                </a:solidFill>
                <a:latin typeface="Malgun Gothic" panose="020B0503020000020004" pitchFamily="34" charset="-127"/>
                <a:ea typeface="Malgun Gothic" panose="020B0503020000020004" pitchFamily="34" charset="-127"/>
              </a:rPr>
              <a:t>ontents</a:t>
            </a:r>
            <a:endParaRPr lang="zh-CN" altLang="en-US" sz="2400" dirty="0">
              <a:solidFill>
                <a:srgbClr val="577188"/>
              </a:solidFill>
              <a:latin typeface="Malgun Gothic" panose="020B0503020000020004" pitchFamily="34" charset="-127"/>
            </a:endParaRPr>
          </a:p>
        </p:txBody>
      </p:sp>
      <p:sp>
        <p:nvSpPr>
          <p:cNvPr id="16" name="文本框 15"/>
          <p:cNvSpPr txBox="1"/>
          <p:nvPr/>
        </p:nvSpPr>
        <p:spPr>
          <a:xfrm>
            <a:off x="4069298" y="1055923"/>
            <a:ext cx="1005403" cy="584775"/>
          </a:xfrm>
          <a:prstGeom prst="rect">
            <a:avLst/>
          </a:prstGeom>
          <a:noFill/>
        </p:spPr>
        <p:txBody>
          <a:bodyPr wrap="none" rtlCol="0">
            <a:spAutoFit/>
          </a:bodyPr>
          <a:lstStyle/>
          <a:p>
            <a:r>
              <a:rPr lang="zh-CN" altLang="en-US" sz="3200" dirty="0">
                <a:solidFill>
                  <a:srgbClr val="577188"/>
                </a:solidFill>
                <a:latin typeface="站酷高端黑" panose="02010600030101010101" pitchFamily="2" charset="-122"/>
                <a:ea typeface="站酷高端黑" panose="02010600030101010101" pitchFamily="2" charset="-122"/>
              </a:rPr>
              <a:t>目录</a:t>
            </a:r>
          </a:p>
        </p:txBody>
      </p:sp>
      <p:sp>
        <p:nvSpPr>
          <p:cNvPr id="24" name="TextBox 6"/>
          <p:cNvSpPr txBox="1">
            <a:spLocks noChangeArrowheads="1"/>
          </p:cNvSpPr>
          <p:nvPr/>
        </p:nvSpPr>
        <p:spPr bwMode="auto">
          <a:xfrm>
            <a:off x="1952175" y="2310484"/>
            <a:ext cx="22505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65000"/>
                    <a:lumOff val="35000"/>
                  </a:schemeClr>
                </a:solidFill>
                <a:latin typeface="微软雅黑" pitchFamily="34" charset="-122"/>
                <a:ea typeface="微软雅黑" pitchFamily="34" charset="-122"/>
              </a:rPr>
              <a:t>情感分析概述</a:t>
            </a:r>
            <a:endParaRPr kumimoji="0" lang="zh-CN" sz="1800" i="0" u="none" strike="noStrike" cap="none" normalizeH="0" baseline="0" dirty="0">
              <a:ln>
                <a:noFill/>
              </a:ln>
              <a:solidFill>
                <a:schemeClr val="tx1">
                  <a:lumMod val="65000"/>
                  <a:lumOff val="35000"/>
                </a:schemeClr>
              </a:solidFill>
              <a:effectLst/>
              <a:latin typeface="Arial" pitchFamily="34" charset="0"/>
              <a:ea typeface="宋体" pitchFamily="2" charset="-122"/>
            </a:endParaRPr>
          </a:p>
        </p:txBody>
      </p:sp>
      <p:grpSp>
        <p:nvGrpSpPr>
          <p:cNvPr id="3" name="组合 2"/>
          <p:cNvGrpSpPr/>
          <p:nvPr/>
        </p:nvGrpSpPr>
        <p:grpSpPr>
          <a:xfrm>
            <a:off x="1489166" y="2322031"/>
            <a:ext cx="566993" cy="401083"/>
            <a:chOff x="1489166" y="2322031"/>
            <a:chExt cx="566993" cy="401083"/>
          </a:xfrm>
        </p:grpSpPr>
        <p:sp>
          <p:nvSpPr>
            <p:cNvPr id="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6"/>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01</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sp>
        <p:nvSpPr>
          <p:cNvPr id="27" name="TextBox 6"/>
          <p:cNvSpPr txBox="1">
            <a:spLocks noChangeArrowheads="1"/>
          </p:cNvSpPr>
          <p:nvPr/>
        </p:nvSpPr>
        <p:spPr bwMode="auto">
          <a:xfrm>
            <a:off x="5448340" y="2310484"/>
            <a:ext cx="22505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65000"/>
                    <a:lumOff val="35000"/>
                  </a:schemeClr>
                </a:solidFill>
                <a:latin typeface="微软雅黑" pitchFamily="34" charset="-122"/>
                <a:ea typeface="微软雅黑" pitchFamily="34" charset="-122"/>
              </a:rPr>
              <a:t>情感词典方法</a:t>
            </a:r>
            <a:endParaRPr lang="zh-CN" altLang="zh-CN" sz="1800" dirty="0">
              <a:solidFill>
                <a:schemeClr val="tx1">
                  <a:lumMod val="65000"/>
                  <a:lumOff val="35000"/>
                </a:schemeClr>
              </a:solidFill>
              <a:latin typeface="Arial" pitchFamily="34" charset="0"/>
              <a:ea typeface="宋体" pitchFamily="2" charset="-122"/>
            </a:endParaRPr>
          </a:p>
        </p:txBody>
      </p:sp>
      <p:grpSp>
        <p:nvGrpSpPr>
          <p:cNvPr id="5" name="组合 4"/>
          <p:cNvGrpSpPr/>
          <p:nvPr/>
        </p:nvGrpSpPr>
        <p:grpSpPr>
          <a:xfrm>
            <a:off x="4985331" y="2322031"/>
            <a:ext cx="566993" cy="401083"/>
            <a:chOff x="4985331" y="2322031"/>
            <a:chExt cx="566993" cy="401083"/>
          </a:xfrm>
        </p:grpSpPr>
        <p:sp>
          <p:nvSpPr>
            <p:cNvPr id="26" name="任意多边形 25"/>
            <p:cNvSpPr>
              <a:spLocks noChangeAspect="1"/>
            </p:cNvSpPr>
            <p:nvPr/>
          </p:nvSpPr>
          <p:spPr>
            <a:xfrm>
              <a:off x="5059177"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
            <p:cNvSpPr txBox="1">
              <a:spLocks noChangeArrowheads="1"/>
            </p:cNvSpPr>
            <p:nvPr/>
          </p:nvSpPr>
          <p:spPr bwMode="auto">
            <a:xfrm>
              <a:off x="4985331"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02</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sp>
        <p:nvSpPr>
          <p:cNvPr id="30" name="TextBox 6"/>
          <p:cNvSpPr txBox="1">
            <a:spLocks noChangeArrowheads="1"/>
          </p:cNvSpPr>
          <p:nvPr/>
        </p:nvSpPr>
        <p:spPr bwMode="auto">
          <a:xfrm>
            <a:off x="5448340" y="3313359"/>
            <a:ext cx="22505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65000"/>
                    <a:lumOff val="35000"/>
                  </a:schemeClr>
                </a:solidFill>
                <a:latin typeface="微软雅黑" pitchFamily="34" charset="-122"/>
                <a:ea typeface="微软雅黑" pitchFamily="34" charset="-122"/>
              </a:rPr>
              <a:t>深度学习方法</a:t>
            </a:r>
            <a:endParaRPr lang="zh-CN" altLang="zh-CN" sz="1800" dirty="0">
              <a:solidFill>
                <a:schemeClr val="tx1">
                  <a:lumMod val="65000"/>
                  <a:lumOff val="35000"/>
                </a:schemeClr>
              </a:solidFill>
              <a:latin typeface="Arial" pitchFamily="34" charset="0"/>
              <a:ea typeface="宋体" pitchFamily="2" charset="-122"/>
            </a:endParaRPr>
          </a:p>
        </p:txBody>
      </p:sp>
      <p:grpSp>
        <p:nvGrpSpPr>
          <p:cNvPr id="6" name="组合 5"/>
          <p:cNvGrpSpPr/>
          <p:nvPr/>
        </p:nvGrpSpPr>
        <p:grpSpPr>
          <a:xfrm>
            <a:off x="4985331" y="3324906"/>
            <a:ext cx="566993" cy="401083"/>
            <a:chOff x="4985331" y="3324906"/>
            <a:chExt cx="566993" cy="401083"/>
          </a:xfrm>
        </p:grpSpPr>
        <p:sp>
          <p:nvSpPr>
            <p:cNvPr id="29" name="任意多边形 28"/>
            <p:cNvSpPr>
              <a:spLocks noChangeAspect="1"/>
            </p:cNvSpPr>
            <p:nvPr/>
          </p:nvSpPr>
          <p:spPr>
            <a:xfrm>
              <a:off x="5059177" y="3324906"/>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6"/>
            <p:cNvSpPr txBox="1">
              <a:spLocks noChangeArrowheads="1"/>
            </p:cNvSpPr>
            <p:nvPr/>
          </p:nvSpPr>
          <p:spPr bwMode="auto">
            <a:xfrm>
              <a:off x="4985331" y="3325879"/>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04</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sp>
        <p:nvSpPr>
          <p:cNvPr id="33" name="TextBox 6"/>
          <p:cNvSpPr txBox="1">
            <a:spLocks noChangeArrowheads="1"/>
          </p:cNvSpPr>
          <p:nvPr/>
        </p:nvSpPr>
        <p:spPr bwMode="auto">
          <a:xfrm>
            <a:off x="1952175" y="3313359"/>
            <a:ext cx="225059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65000"/>
                    <a:lumOff val="35000"/>
                  </a:schemeClr>
                </a:solidFill>
                <a:latin typeface="微软雅黑" pitchFamily="34" charset="-122"/>
                <a:ea typeface="微软雅黑" pitchFamily="34" charset="-122"/>
              </a:rPr>
              <a:t>机器学习方法</a:t>
            </a:r>
            <a:endParaRPr kumimoji="0" lang="zh-CN" sz="1800" i="0" u="none" strike="noStrike" cap="none" normalizeH="0" baseline="0" dirty="0">
              <a:ln>
                <a:noFill/>
              </a:ln>
              <a:solidFill>
                <a:schemeClr val="tx1">
                  <a:lumMod val="65000"/>
                  <a:lumOff val="35000"/>
                </a:schemeClr>
              </a:solidFill>
              <a:effectLst/>
              <a:latin typeface="Arial" pitchFamily="34" charset="0"/>
              <a:ea typeface="宋体" pitchFamily="2" charset="-122"/>
            </a:endParaRPr>
          </a:p>
        </p:txBody>
      </p:sp>
      <p:grpSp>
        <p:nvGrpSpPr>
          <p:cNvPr id="4" name="组合 3"/>
          <p:cNvGrpSpPr/>
          <p:nvPr/>
        </p:nvGrpSpPr>
        <p:grpSpPr>
          <a:xfrm>
            <a:off x="1489166" y="3324906"/>
            <a:ext cx="566993" cy="401083"/>
            <a:chOff x="1489166" y="3324906"/>
            <a:chExt cx="566993" cy="401083"/>
          </a:xfrm>
        </p:grpSpPr>
        <p:sp>
          <p:nvSpPr>
            <p:cNvPr id="32" name="任意多边形 31"/>
            <p:cNvSpPr>
              <a:spLocks noChangeAspect="1"/>
            </p:cNvSpPr>
            <p:nvPr/>
          </p:nvSpPr>
          <p:spPr>
            <a:xfrm>
              <a:off x="1563012" y="3324906"/>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6"/>
            <p:cNvSpPr txBox="1">
              <a:spLocks noChangeArrowheads="1"/>
            </p:cNvSpPr>
            <p:nvPr/>
          </p:nvSpPr>
          <p:spPr bwMode="auto">
            <a:xfrm>
              <a:off x="1489166" y="3325879"/>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03</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sp>
        <p:nvSpPr>
          <p:cNvPr id="36" name="任意多边形: 形状 2"/>
          <p:cNvSpPr/>
          <p:nvPr/>
        </p:nvSpPr>
        <p:spPr>
          <a:xfrm>
            <a:off x="26292" y="4130231"/>
            <a:ext cx="9117708"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任意多边形: 形状 4"/>
          <p:cNvSpPr/>
          <p:nvPr/>
        </p:nvSpPr>
        <p:spPr>
          <a:xfrm flipH="1">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615961"/>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a:solidFill>
                  <a:schemeClr val="tx1">
                    <a:lumMod val="65000"/>
                    <a:lumOff val="35000"/>
                  </a:schemeClr>
                </a:solidFill>
                <a:latin typeface="Arial" pitchFamily="34" charset="0"/>
                <a:cs typeface="+mn-ea"/>
              </a:rPr>
              <a:t>自动</a:t>
            </a: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6" name="文本框 5"/>
          <p:cNvSpPr txBox="1"/>
          <p:nvPr/>
        </p:nvSpPr>
        <p:spPr>
          <a:xfrm>
            <a:off x="1319417" y="1299405"/>
            <a:ext cx="4307589" cy="2633734"/>
          </a:xfrm>
          <a:prstGeom prst="rect">
            <a:avLst/>
          </a:prstGeom>
          <a:noFill/>
        </p:spPr>
        <p:txBody>
          <a:bodyPr wrap="none" rtlCol="0">
            <a:spAutoFit/>
          </a:bodyPr>
          <a:lstStyle/>
          <a:p>
            <a:pPr>
              <a:lnSpc>
                <a:spcPct val="150000"/>
              </a:lnSpc>
            </a:pPr>
            <a:r>
              <a:rPr lang="zh-CN" altLang="en-US" sz="1600" dirty="0" smtClean="0"/>
              <a:t>分类：</a:t>
            </a:r>
            <a:endParaRPr lang="en-US" altLang="zh-CN" sz="1600" dirty="0" smtClean="0"/>
          </a:p>
          <a:p>
            <a:pPr>
              <a:lnSpc>
                <a:spcPct val="150000"/>
              </a:lnSpc>
            </a:pPr>
            <a:endParaRPr lang="en-US" altLang="zh-CN" sz="1600" dirty="0"/>
          </a:p>
          <a:p>
            <a:pPr marL="628650" lvl="1" indent="-285750">
              <a:lnSpc>
                <a:spcPct val="150000"/>
              </a:lnSpc>
              <a:buFont typeface="Wingdings" panose="05000000000000000000" pitchFamily="2" charset="2"/>
              <a:buChar char="l"/>
            </a:pPr>
            <a:r>
              <a:rPr lang="zh-CN" altLang="en-US" sz="1600" dirty="0" smtClean="0"/>
              <a:t>基于知识库的方法</a:t>
            </a:r>
            <a:endParaRPr lang="en-US" altLang="zh-CN" sz="1600" dirty="0" smtClean="0"/>
          </a:p>
          <a:p>
            <a:pPr marL="628650" lvl="1" indent="-285750">
              <a:lnSpc>
                <a:spcPct val="150000"/>
              </a:lnSpc>
              <a:buFont typeface="Wingdings" panose="05000000000000000000" pitchFamily="2" charset="2"/>
              <a:buChar char="l"/>
            </a:pPr>
            <a:endParaRPr lang="en-US" altLang="zh-CN" sz="1600" dirty="0"/>
          </a:p>
          <a:p>
            <a:pPr marL="628650" lvl="1" indent="-285750">
              <a:lnSpc>
                <a:spcPct val="150000"/>
              </a:lnSpc>
              <a:buFont typeface="Wingdings" panose="05000000000000000000" pitchFamily="2" charset="2"/>
              <a:buChar char="l"/>
            </a:pPr>
            <a:r>
              <a:rPr lang="zh-CN" altLang="en-US" sz="1600" dirty="0" smtClean="0"/>
              <a:t>基于语料库的方法</a:t>
            </a:r>
            <a:endParaRPr lang="en-US" altLang="zh-CN" sz="1600" dirty="0" smtClean="0"/>
          </a:p>
          <a:p>
            <a:pPr marL="628650" lvl="1" indent="-285750">
              <a:lnSpc>
                <a:spcPct val="150000"/>
              </a:lnSpc>
              <a:buFont typeface="Wingdings" panose="05000000000000000000" pitchFamily="2" charset="2"/>
              <a:buChar char="l"/>
            </a:pPr>
            <a:endParaRPr lang="en-US" altLang="zh-CN" sz="1600" dirty="0"/>
          </a:p>
          <a:p>
            <a:pPr marL="628650" lvl="1" indent="-285750">
              <a:lnSpc>
                <a:spcPct val="150000"/>
              </a:lnSpc>
              <a:buFont typeface="Wingdings" panose="05000000000000000000" pitchFamily="2" charset="2"/>
              <a:buChar char="l"/>
            </a:pPr>
            <a:r>
              <a:rPr lang="zh-CN" altLang="en-US" sz="1600" dirty="0" smtClean="0"/>
              <a:t>基于知识库和基于语料库相结合的方法</a:t>
            </a:r>
            <a:endParaRPr lang="zh-CN" altLang="en-US" sz="1600" dirty="0"/>
          </a:p>
        </p:txBody>
      </p:sp>
    </p:spTree>
    <p:extLst>
      <p:ext uri="{BB962C8B-B14F-4D97-AF65-F5344CB8AC3E}">
        <p14:creationId xmlns:p14="http://schemas.microsoft.com/office/powerpoint/2010/main" val="3210956153"/>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a:solidFill>
                  <a:schemeClr val="tx1">
                    <a:lumMod val="65000"/>
                    <a:lumOff val="35000"/>
                  </a:schemeClr>
                </a:solidFill>
                <a:latin typeface="Arial" pitchFamily="34" charset="0"/>
                <a:cs typeface="+mn-ea"/>
              </a:rPr>
              <a:t>自动</a:t>
            </a: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4" name="文本框 3"/>
          <p:cNvSpPr txBox="1"/>
          <p:nvPr/>
        </p:nvSpPr>
        <p:spPr>
          <a:xfrm>
            <a:off x="1319417" y="831861"/>
            <a:ext cx="3057247" cy="461665"/>
          </a:xfrm>
          <a:prstGeom prst="rect">
            <a:avLst/>
          </a:prstGeom>
          <a:noFill/>
        </p:spPr>
        <p:txBody>
          <a:bodyPr wrap="none" rtlCol="0">
            <a:spAutoFit/>
          </a:bodyPr>
          <a:lstStyle/>
          <a:p>
            <a:pPr>
              <a:lnSpc>
                <a:spcPct val="150000"/>
              </a:lnSpc>
            </a:pPr>
            <a:r>
              <a:rPr lang="zh-CN" altLang="en-US" sz="1600" dirty="0" smtClean="0"/>
              <a:t>正负词汇扩展</a:t>
            </a:r>
            <a:r>
              <a:rPr lang="en-US" altLang="zh-CN" sz="1600" dirty="0"/>
              <a:t>——</a:t>
            </a:r>
            <a:r>
              <a:rPr lang="zh-CN" altLang="en-US" sz="1600" dirty="0" smtClean="0"/>
              <a:t>拉普拉斯平滑</a:t>
            </a:r>
            <a:endParaRPr lang="en-US" altLang="zh-CN" sz="1600" dirty="0" smtClean="0"/>
          </a:p>
        </p:txBody>
      </p:sp>
      <p:pic>
        <p:nvPicPr>
          <p:cNvPr id="2" name="图片 1"/>
          <p:cNvPicPr>
            <a:picLocks noChangeAspect="1"/>
          </p:cNvPicPr>
          <p:nvPr/>
        </p:nvPicPr>
        <p:blipFill>
          <a:blip r:embed="rId3"/>
          <a:stretch>
            <a:fillRect/>
          </a:stretch>
        </p:blipFill>
        <p:spPr>
          <a:xfrm>
            <a:off x="1319417" y="1321563"/>
            <a:ext cx="4924425" cy="628650"/>
          </a:xfrm>
          <a:prstGeom prst="rect">
            <a:avLst/>
          </a:prstGeom>
        </p:spPr>
      </p:pic>
      <p:pic>
        <p:nvPicPr>
          <p:cNvPr id="3" name="图片 2"/>
          <p:cNvPicPr>
            <a:picLocks noChangeAspect="1"/>
          </p:cNvPicPr>
          <p:nvPr/>
        </p:nvPicPr>
        <p:blipFill>
          <a:blip r:embed="rId4"/>
          <a:stretch>
            <a:fillRect/>
          </a:stretch>
        </p:blipFill>
        <p:spPr>
          <a:xfrm>
            <a:off x="1319417" y="1973247"/>
            <a:ext cx="6648450" cy="857250"/>
          </a:xfrm>
          <a:prstGeom prst="rect">
            <a:avLst/>
          </a:prstGeom>
        </p:spPr>
      </p:pic>
      <p:pic>
        <p:nvPicPr>
          <p:cNvPr id="7" name="图片 6"/>
          <p:cNvPicPr>
            <a:picLocks noChangeAspect="1"/>
          </p:cNvPicPr>
          <p:nvPr/>
        </p:nvPicPr>
        <p:blipFill>
          <a:blip r:embed="rId5"/>
          <a:stretch>
            <a:fillRect/>
          </a:stretch>
        </p:blipFill>
        <p:spPr>
          <a:xfrm>
            <a:off x="7567817" y="2268522"/>
            <a:ext cx="400050" cy="266700"/>
          </a:xfrm>
          <a:prstGeom prst="rect">
            <a:avLst/>
          </a:prstGeom>
        </p:spPr>
      </p:pic>
      <p:sp>
        <p:nvSpPr>
          <p:cNvPr id="10" name="文本框 9"/>
          <p:cNvSpPr txBox="1"/>
          <p:nvPr/>
        </p:nvSpPr>
        <p:spPr>
          <a:xfrm>
            <a:off x="1319417" y="2853531"/>
            <a:ext cx="3057247" cy="461665"/>
          </a:xfrm>
          <a:prstGeom prst="rect">
            <a:avLst/>
          </a:prstGeom>
          <a:noFill/>
        </p:spPr>
        <p:txBody>
          <a:bodyPr wrap="none" rtlCol="0">
            <a:spAutoFit/>
          </a:bodyPr>
          <a:lstStyle/>
          <a:p>
            <a:pPr>
              <a:lnSpc>
                <a:spcPct val="150000"/>
              </a:lnSpc>
            </a:pPr>
            <a:r>
              <a:rPr lang="zh-CN" altLang="en-US" sz="1600" dirty="0" smtClean="0"/>
              <a:t>微博网络用语扩展</a:t>
            </a:r>
            <a:r>
              <a:rPr lang="en-US" altLang="zh-CN" sz="1600" dirty="0" smtClean="0"/>
              <a:t>——</a:t>
            </a:r>
            <a:r>
              <a:rPr lang="zh-CN" altLang="en-US" sz="1600" dirty="0"/>
              <a:t>上下</a:t>
            </a:r>
            <a:r>
              <a:rPr lang="zh-CN" altLang="en-US" sz="1600" dirty="0" smtClean="0"/>
              <a:t>文熵</a:t>
            </a:r>
            <a:endParaRPr lang="en-US" altLang="zh-CN" sz="1600" dirty="0" smtClean="0"/>
          </a:p>
        </p:txBody>
      </p:sp>
      <p:pic>
        <p:nvPicPr>
          <p:cNvPr id="9" name="图片 8"/>
          <p:cNvPicPr>
            <a:picLocks noChangeAspect="1"/>
          </p:cNvPicPr>
          <p:nvPr/>
        </p:nvPicPr>
        <p:blipFill>
          <a:blip r:embed="rId6"/>
          <a:stretch>
            <a:fillRect/>
          </a:stretch>
        </p:blipFill>
        <p:spPr>
          <a:xfrm>
            <a:off x="1319417" y="3294308"/>
            <a:ext cx="4933950" cy="1181100"/>
          </a:xfrm>
          <a:prstGeom prst="rect">
            <a:avLst/>
          </a:prstGeom>
        </p:spPr>
      </p:pic>
    </p:spTree>
    <p:extLst>
      <p:ext uri="{BB962C8B-B14F-4D97-AF65-F5344CB8AC3E}">
        <p14:creationId xmlns:p14="http://schemas.microsoft.com/office/powerpoint/2010/main" val="366330600"/>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a:solidFill>
                  <a:schemeClr val="tx1">
                    <a:lumMod val="65000"/>
                    <a:lumOff val="35000"/>
                  </a:schemeClr>
                </a:solidFill>
                <a:latin typeface="Arial" pitchFamily="34" charset="0"/>
                <a:cs typeface="+mn-ea"/>
              </a:rPr>
              <a:t>自动</a:t>
            </a: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11" name="文本框 10"/>
          <p:cNvSpPr txBox="1"/>
          <p:nvPr/>
        </p:nvSpPr>
        <p:spPr>
          <a:xfrm>
            <a:off x="1182450" y="1100008"/>
            <a:ext cx="6827510" cy="3046988"/>
          </a:xfrm>
          <a:prstGeom prst="rect">
            <a:avLst/>
          </a:prstGeom>
          <a:noFill/>
        </p:spPr>
        <p:txBody>
          <a:bodyPr wrap="none" rtlCol="0">
            <a:spAutoFit/>
          </a:bodyPr>
          <a:lstStyle/>
          <a:p>
            <a:pPr>
              <a:lnSpc>
                <a:spcPct val="200000"/>
              </a:lnSpc>
            </a:pPr>
            <a:r>
              <a:rPr lang="en-US" altLang="zh-CN" sz="1600" dirty="0" smtClean="0"/>
              <a:t>Word2Vec</a:t>
            </a:r>
            <a:r>
              <a:rPr lang="zh-CN" altLang="en-US" sz="1600" dirty="0" smtClean="0"/>
              <a:t>方法</a:t>
            </a:r>
            <a:r>
              <a:rPr lang="en-US" altLang="zh-CN" sz="1600" dirty="0" smtClean="0"/>
              <a:t>——</a:t>
            </a:r>
            <a:r>
              <a:rPr lang="zh-CN" altLang="en-US" sz="1600" dirty="0" smtClean="0"/>
              <a:t>五对十维类划分</a:t>
            </a:r>
            <a:endParaRPr lang="en-US" altLang="zh-CN" sz="1600" dirty="0" smtClean="0"/>
          </a:p>
          <a:p>
            <a:pPr>
              <a:lnSpc>
                <a:spcPct val="200000"/>
              </a:lnSpc>
            </a:pPr>
            <a:r>
              <a:rPr lang="en-US" altLang="zh-CN" sz="1600" dirty="0"/>
              <a:t>	</a:t>
            </a:r>
            <a:r>
              <a:rPr lang="zh-CN" altLang="en-US" sz="1600" dirty="0"/>
              <a:t>快</a:t>
            </a:r>
            <a:r>
              <a:rPr lang="zh-CN" altLang="en-US" sz="1600" dirty="0" smtClean="0"/>
              <a:t>乐</a:t>
            </a:r>
            <a:r>
              <a:rPr lang="zh-CN" altLang="en-US" sz="1600" dirty="0"/>
              <a:t>一悲哀、喜爱一厌恶、信心一意外、褒扬一贬斥、</a:t>
            </a:r>
            <a:r>
              <a:rPr lang="zh-CN" altLang="en-US" sz="1600" dirty="0" smtClean="0"/>
              <a:t>感激</a:t>
            </a:r>
            <a:r>
              <a:rPr lang="zh-CN" altLang="en-US" sz="1600" dirty="0"/>
              <a:t>一</a:t>
            </a:r>
            <a:r>
              <a:rPr lang="zh-CN" altLang="en-US" sz="1600" dirty="0" smtClean="0"/>
              <a:t>愤怒</a:t>
            </a:r>
            <a:endParaRPr lang="en-US" altLang="zh-CN" sz="1600" dirty="0" smtClean="0"/>
          </a:p>
          <a:p>
            <a:pPr>
              <a:lnSpc>
                <a:spcPct val="200000"/>
              </a:lnSpc>
            </a:pPr>
            <a:endParaRPr lang="en-US" altLang="zh-CN" sz="1600" dirty="0" smtClean="0"/>
          </a:p>
          <a:p>
            <a:pPr>
              <a:lnSpc>
                <a:spcPct val="200000"/>
              </a:lnSpc>
            </a:pPr>
            <a:r>
              <a:rPr lang="en-US" altLang="zh-CN" sz="1600" dirty="0"/>
              <a:t>Word2Vec</a:t>
            </a:r>
            <a:r>
              <a:rPr lang="zh-CN" altLang="en-US" sz="1600" dirty="0"/>
              <a:t>方法</a:t>
            </a:r>
            <a:r>
              <a:rPr lang="en-US" altLang="zh-CN" sz="1600" dirty="0" smtClean="0"/>
              <a:t>——</a:t>
            </a:r>
            <a:r>
              <a:rPr lang="zh-CN" altLang="en-US" sz="1600" dirty="0"/>
              <a:t>距离</a:t>
            </a:r>
            <a:r>
              <a:rPr lang="zh-CN" altLang="en-US" sz="1600" dirty="0" smtClean="0"/>
              <a:t>转换相似度（强度）</a:t>
            </a:r>
            <a:endParaRPr lang="en-US" altLang="zh-CN" sz="1600" dirty="0" smtClean="0"/>
          </a:p>
          <a:p>
            <a:pPr>
              <a:lnSpc>
                <a:spcPct val="200000"/>
              </a:lnSpc>
            </a:pPr>
            <a:r>
              <a:rPr lang="en-US" altLang="zh-CN" sz="1600" dirty="0"/>
              <a:t>	</a:t>
            </a:r>
            <a:r>
              <a:rPr lang="zh-CN" altLang="en-US" sz="1600" dirty="0" smtClean="0"/>
              <a:t>语料库</a:t>
            </a:r>
            <a:r>
              <a:rPr lang="en-US" altLang="zh-CN" sz="1600" dirty="0" smtClean="0">
                <a:sym typeface="Wingdings" panose="05000000000000000000" pitchFamily="2" charset="2"/>
              </a:rPr>
              <a:t></a:t>
            </a:r>
            <a:r>
              <a:rPr lang="zh-CN" altLang="en-US" sz="1600" dirty="0" smtClean="0">
                <a:sym typeface="Wingdings" panose="05000000000000000000" pitchFamily="2" charset="2"/>
              </a:rPr>
              <a:t>高维词向量</a:t>
            </a:r>
            <a:endParaRPr lang="en-US" altLang="zh-CN" sz="1600" dirty="0" smtClean="0">
              <a:sym typeface="Wingdings" panose="05000000000000000000" pitchFamily="2" charset="2"/>
            </a:endParaRPr>
          </a:p>
          <a:p>
            <a:pPr>
              <a:lnSpc>
                <a:spcPct val="200000"/>
              </a:lnSpc>
            </a:pPr>
            <a:r>
              <a:rPr lang="en-US" altLang="zh-CN" sz="1600" dirty="0">
                <a:sym typeface="Wingdings" panose="05000000000000000000" pitchFamily="2" charset="2"/>
              </a:rPr>
              <a:t>	</a:t>
            </a:r>
            <a:r>
              <a:rPr lang="zh-CN" altLang="en-US" sz="1600" dirty="0" smtClean="0">
                <a:sym typeface="Wingdings" panose="05000000000000000000" pitchFamily="2" charset="2"/>
              </a:rPr>
              <a:t>空间距离</a:t>
            </a:r>
            <a:r>
              <a:rPr lang="en-US" altLang="zh-CN" sz="1600" dirty="0" smtClean="0">
                <a:sym typeface="Wingdings" panose="05000000000000000000" pitchFamily="2" charset="2"/>
              </a:rPr>
              <a:t></a:t>
            </a:r>
            <a:r>
              <a:rPr lang="zh-CN" altLang="en-US" sz="1600" dirty="0" smtClean="0">
                <a:sym typeface="Wingdings" panose="05000000000000000000" pitchFamily="2" charset="2"/>
              </a:rPr>
              <a:t>情感分类及强度</a:t>
            </a:r>
            <a:endParaRPr lang="en-US" altLang="zh-CN" sz="1600" dirty="0"/>
          </a:p>
        </p:txBody>
      </p:sp>
      <p:sp>
        <p:nvSpPr>
          <p:cNvPr id="8" name="文本框 7"/>
          <p:cNvSpPr txBox="1"/>
          <p:nvPr/>
        </p:nvSpPr>
        <p:spPr>
          <a:xfrm>
            <a:off x="1615723" y="4443180"/>
            <a:ext cx="5960963" cy="507831"/>
          </a:xfrm>
          <a:prstGeom prst="rect">
            <a:avLst/>
          </a:prstGeom>
          <a:noFill/>
        </p:spPr>
        <p:txBody>
          <a:bodyPr wrap="square" rtlCol="0">
            <a:spAutoFit/>
          </a:bodyPr>
          <a:lstStyle/>
          <a:p>
            <a:r>
              <a:rPr lang="zh-CN" altLang="en-US" dirty="0" smtClean="0"/>
              <a:t>悲喜交加：</a:t>
            </a:r>
            <a:r>
              <a:rPr lang="en-US" altLang="zh-CN" dirty="0" smtClean="0"/>
              <a:t>	</a:t>
            </a:r>
            <a:r>
              <a:rPr lang="zh-CN" altLang="en-US" dirty="0" smtClean="0"/>
              <a:t>阈值：</a:t>
            </a:r>
            <a:r>
              <a:rPr lang="en-US" altLang="zh-CN" dirty="0" smtClean="0"/>
              <a:t>16	</a:t>
            </a:r>
            <a:r>
              <a:rPr lang="en-US" altLang="zh-CN" dirty="0" smtClean="0">
                <a:sym typeface="Wingdings" panose="05000000000000000000" pitchFamily="2" charset="2"/>
              </a:rPr>
              <a:t></a:t>
            </a:r>
            <a:r>
              <a:rPr lang="zh-CN" altLang="en-US" dirty="0" smtClean="0">
                <a:sym typeface="Wingdings" panose="05000000000000000000" pitchFamily="2" charset="2"/>
              </a:rPr>
              <a:t>快乐，悲哀（</a:t>
            </a:r>
            <a:r>
              <a:rPr lang="en-US" altLang="zh-CN" dirty="0" smtClean="0">
                <a:sym typeface="Wingdings" panose="05000000000000000000" pitchFamily="2" charset="2"/>
              </a:rPr>
              <a:t>14.6</a:t>
            </a:r>
            <a:r>
              <a:rPr lang="zh-CN" altLang="en-US" dirty="0" smtClean="0">
                <a:sym typeface="Wingdings" panose="05000000000000000000" pitchFamily="2" charset="2"/>
              </a:rPr>
              <a:t>）</a:t>
            </a:r>
            <a:endParaRPr lang="en-US" altLang="zh-CN" dirty="0" smtClean="0"/>
          </a:p>
          <a:p>
            <a:r>
              <a:rPr lang="en-US" altLang="zh-CN" dirty="0" smtClean="0"/>
              <a:t>Dis</a:t>
            </a:r>
            <a:r>
              <a:rPr lang="zh-CN" altLang="en-US" dirty="0" smtClean="0"/>
              <a:t>（</a:t>
            </a:r>
            <a:r>
              <a:rPr lang="en-US" altLang="zh-CN" dirty="0" smtClean="0"/>
              <a:t>W</a:t>
            </a:r>
            <a:r>
              <a:rPr lang="zh-CN" altLang="en-US" dirty="0" smtClean="0"/>
              <a:t>）</a:t>
            </a:r>
            <a:r>
              <a:rPr lang="en-US" altLang="zh-CN" dirty="0" smtClean="0"/>
              <a:t>=</a:t>
            </a:r>
            <a:r>
              <a:rPr lang="en-US" altLang="zh-CN" dirty="0"/>
              <a:t>(</a:t>
            </a:r>
            <a:r>
              <a:rPr lang="en-US" altLang="zh-CN" dirty="0" smtClean="0"/>
              <a:t>6.64</a:t>
            </a:r>
            <a:r>
              <a:rPr lang="en-US" altLang="zh-CN" dirty="0"/>
              <a:t>, </a:t>
            </a:r>
            <a:r>
              <a:rPr lang="en-US" altLang="zh-CN" dirty="0" smtClean="0"/>
              <a:t>7.95,19.55,24.90,14.18,22.30,24.65,14.67,31.91,15.01</a:t>
            </a:r>
            <a:r>
              <a:rPr lang="en-US" altLang="zh-CN" dirty="0"/>
              <a:t>)</a:t>
            </a:r>
            <a:endParaRPr lang="zh-CN" altLang="en-US" dirty="0"/>
          </a:p>
        </p:txBody>
      </p:sp>
    </p:spTree>
    <p:extLst>
      <p:ext uri="{BB962C8B-B14F-4D97-AF65-F5344CB8AC3E}">
        <p14:creationId xmlns:p14="http://schemas.microsoft.com/office/powerpoint/2010/main" val="693059012"/>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a:solidFill>
                  <a:schemeClr val="tx1">
                    <a:lumMod val="65000"/>
                    <a:lumOff val="35000"/>
                  </a:schemeClr>
                </a:solidFill>
                <a:latin typeface="Arial" pitchFamily="34" charset="0"/>
                <a:cs typeface="+mn-ea"/>
              </a:rPr>
              <a:t>自动</a:t>
            </a: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11" name="文本框 10"/>
          <p:cNvSpPr txBox="1"/>
          <p:nvPr/>
        </p:nvSpPr>
        <p:spPr>
          <a:xfrm>
            <a:off x="1182450" y="1100008"/>
            <a:ext cx="5801588" cy="3046988"/>
          </a:xfrm>
          <a:prstGeom prst="rect">
            <a:avLst/>
          </a:prstGeom>
          <a:noFill/>
        </p:spPr>
        <p:txBody>
          <a:bodyPr wrap="none" rtlCol="0">
            <a:spAutoFit/>
          </a:bodyPr>
          <a:lstStyle/>
          <a:p>
            <a:pPr>
              <a:lnSpc>
                <a:spcPct val="200000"/>
              </a:lnSpc>
            </a:pPr>
            <a:r>
              <a:rPr lang="en-US" altLang="zh-CN" sz="1600" dirty="0" smtClean="0"/>
              <a:t>Word2Vec</a:t>
            </a:r>
            <a:r>
              <a:rPr lang="zh-CN" altLang="en-US" sz="1600" dirty="0" smtClean="0"/>
              <a:t>方法</a:t>
            </a:r>
            <a:r>
              <a:rPr lang="en-US" altLang="zh-CN" sz="1600" dirty="0" smtClean="0"/>
              <a:t>——</a:t>
            </a:r>
            <a:r>
              <a:rPr lang="zh-CN" altLang="en-US" sz="1600" dirty="0" smtClean="0"/>
              <a:t>计算约束</a:t>
            </a:r>
            <a:endParaRPr lang="en-US" altLang="zh-CN" sz="1600" dirty="0" smtClean="0"/>
          </a:p>
          <a:p>
            <a:pPr>
              <a:lnSpc>
                <a:spcPct val="200000"/>
              </a:lnSpc>
            </a:pPr>
            <a:r>
              <a:rPr lang="en-US" altLang="zh-CN" sz="1600" dirty="0"/>
              <a:t>	</a:t>
            </a:r>
            <a:r>
              <a:rPr lang="zh-CN" altLang="en-US" sz="1600" dirty="0" smtClean="0"/>
              <a:t>分散度约束：词语各维强度和该词有效距离个数负相关</a:t>
            </a:r>
            <a:endParaRPr lang="en-US" altLang="zh-CN" sz="1600" dirty="0" smtClean="0"/>
          </a:p>
          <a:p>
            <a:pPr>
              <a:lnSpc>
                <a:spcPct val="200000"/>
              </a:lnSpc>
            </a:pPr>
            <a:endParaRPr lang="en-US" altLang="zh-CN" sz="1600" dirty="0" smtClean="0"/>
          </a:p>
          <a:p>
            <a:pPr>
              <a:lnSpc>
                <a:spcPct val="200000"/>
              </a:lnSpc>
            </a:pPr>
            <a:r>
              <a:rPr lang="en-US" altLang="zh-CN" sz="1600" dirty="0"/>
              <a:t>	</a:t>
            </a:r>
            <a:r>
              <a:rPr lang="zh-CN" altLang="en-US" sz="1600" dirty="0"/>
              <a:t>自</a:t>
            </a:r>
            <a:r>
              <a:rPr lang="zh-CN" altLang="en-US" sz="1600" dirty="0" smtClean="0"/>
              <a:t>体约束：某维情感强度与该维距离负相关</a:t>
            </a:r>
            <a:endParaRPr lang="en-US" altLang="zh-CN" sz="1600" dirty="0" smtClean="0"/>
          </a:p>
          <a:p>
            <a:pPr>
              <a:lnSpc>
                <a:spcPct val="200000"/>
              </a:lnSpc>
            </a:pPr>
            <a:endParaRPr lang="en-US" altLang="zh-CN" sz="1600" dirty="0" smtClean="0"/>
          </a:p>
          <a:p>
            <a:pPr>
              <a:lnSpc>
                <a:spcPct val="200000"/>
              </a:lnSpc>
            </a:pPr>
            <a:r>
              <a:rPr lang="en-US" altLang="zh-CN" sz="1600" dirty="0"/>
              <a:t>	</a:t>
            </a:r>
            <a:r>
              <a:rPr lang="zh-CN" altLang="en-US" sz="1600" dirty="0" smtClean="0"/>
              <a:t>全局对比度约束：某维强度与全部距离均值负相关</a:t>
            </a:r>
            <a:endParaRPr lang="en-US" altLang="zh-CN" sz="1600" dirty="0"/>
          </a:p>
        </p:txBody>
      </p:sp>
      <p:pic>
        <p:nvPicPr>
          <p:cNvPr id="2" name="图片 1"/>
          <p:cNvPicPr>
            <a:picLocks noChangeAspect="1"/>
          </p:cNvPicPr>
          <p:nvPr/>
        </p:nvPicPr>
        <p:blipFill>
          <a:blip r:embed="rId3"/>
          <a:stretch>
            <a:fillRect/>
          </a:stretch>
        </p:blipFill>
        <p:spPr>
          <a:xfrm>
            <a:off x="3067045" y="2242502"/>
            <a:ext cx="2647950" cy="381000"/>
          </a:xfrm>
          <a:prstGeom prst="rect">
            <a:avLst/>
          </a:prstGeom>
        </p:spPr>
      </p:pic>
      <p:pic>
        <p:nvPicPr>
          <p:cNvPr id="3" name="图片 2"/>
          <p:cNvPicPr>
            <a:picLocks noChangeAspect="1"/>
          </p:cNvPicPr>
          <p:nvPr/>
        </p:nvPicPr>
        <p:blipFill>
          <a:blip r:embed="rId4"/>
          <a:stretch>
            <a:fillRect/>
          </a:stretch>
        </p:blipFill>
        <p:spPr>
          <a:xfrm>
            <a:off x="3295645" y="3166174"/>
            <a:ext cx="2190750" cy="438150"/>
          </a:xfrm>
          <a:prstGeom prst="rect">
            <a:avLst/>
          </a:prstGeom>
        </p:spPr>
      </p:pic>
      <p:pic>
        <p:nvPicPr>
          <p:cNvPr id="4" name="图片 3"/>
          <p:cNvPicPr>
            <a:picLocks noChangeAspect="1"/>
          </p:cNvPicPr>
          <p:nvPr/>
        </p:nvPicPr>
        <p:blipFill>
          <a:blip r:embed="rId5"/>
          <a:stretch>
            <a:fillRect/>
          </a:stretch>
        </p:blipFill>
        <p:spPr>
          <a:xfrm>
            <a:off x="3219445" y="4146996"/>
            <a:ext cx="2343150" cy="428625"/>
          </a:xfrm>
          <a:prstGeom prst="rect">
            <a:avLst/>
          </a:prstGeom>
        </p:spPr>
      </p:pic>
      <p:pic>
        <p:nvPicPr>
          <p:cNvPr id="6" name="图片 5"/>
          <p:cNvPicPr>
            <a:picLocks noChangeAspect="1"/>
          </p:cNvPicPr>
          <p:nvPr/>
        </p:nvPicPr>
        <p:blipFill>
          <a:blip r:embed="rId6"/>
          <a:stretch>
            <a:fillRect/>
          </a:stretch>
        </p:blipFill>
        <p:spPr>
          <a:xfrm>
            <a:off x="3919960" y="1342643"/>
            <a:ext cx="2438400" cy="219075"/>
          </a:xfrm>
          <a:prstGeom prst="rect">
            <a:avLst/>
          </a:prstGeom>
        </p:spPr>
      </p:pic>
    </p:spTree>
    <p:extLst>
      <p:ext uri="{BB962C8B-B14F-4D97-AF65-F5344CB8AC3E}">
        <p14:creationId xmlns:p14="http://schemas.microsoft.com/office/powerpoint/2010/main" val="2879073875"/>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a:solidFill>
                  <a:schemeClr val="tx1">
                    <a:lumMod val="65000"/>
                    <a:lumOff val="35000"/>
                  </a:schemeClr>
                </a:solidFill>
                <a:latin typeface="Arial" pitchFamily="34" charset="0"/>
                <a:cs typeface="+mn-ea"/>
              </a:rPr>
              <a:t>自动</a:t>
            </a: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8" name="文本框 7"/>
          <p:cNvSpPr txBox="1"/>
          <p:nvPr/>
        </p:nvSpPr>
        <p:spPr>
          <a:xfrm>
            <a:off x="1182450" y="1100008"/>
            <a:ext cx="4204356" cy="584775"/>
          </a:xfrm>
          <a:prstGeom prst="rect">
            <a:avLst/>
          </a:prstGeom>
          <a:noFill/>
        </p:spPr>
        <p:txBody>
          <a:bodyPr wrap="none" rtlCol="0">
            <a:spAutoFit/>
          </a:bodyPr>
          <a:lstStyle/>
          <a:p>
            <a:pPr>
              <a:lnSpc>
                <a:spcPct val="200000"/>
              </a:lnSpc>
            </a:pPr>
            <a:r>
              <a:rPr lang="en-US" altLang="zh-CN" sz="1600" dirty="0" smtClean="0"/>
              <a:t>Word2Vec</a:t>
            </a:r>
            <a:r>
              <a:rPr lang="zh-CN" altLang="en-US" sz="1600" dirty="0" smtClean="0"/>
              <a:t>方法</a:t>
            </a:r>
            <a:r>
              <a:rPr lang="en-US" altLang="zh-CN" sz="1600" dirty="0" smtClean="0"/>
              <a:t>——</a:t>
            </a:r>
            <a:r>
              <a:rPr lang="zh-CN" altLang="en-US" sz="1600" dirty="0" smtClean="0"/>
              <a:t>词分布密度感情色彩消歧</a:t>
            </a:r>
            <a:endParaRPr lang="en-US" altLang="zh-CN" sz="1600" dirty="0"/>
          </a:p>
        </p:txBody>
      </p:sp>
      <p:sp>
        <p:nvSpPr>
          <p:cNvPr id="2" name="文本框 1"/>
          <p:cNvSpPr txBox="1"/>
          <p:nvPr/>
        </p:nvSpPr>
        <p:spPr>
          <a:xfrm>
            <a:off x="1886673" y="2129742"/>
            <a:ext cx="5567423" cy="300082"/>
          </a:xfrm>
          <a:prstGeom prst="rect">
            <a:avLst/>
          </a:prstGeom>
          <a:noFill/>
        </p:spPr>
        <p:txBody>
          <a:bodyPr wrap="square" rtlCol="0">
            <a:spAutoFit/>
          </a:bodyPr>
          <a:lstStyle/>
          <a:p>
            <a:pPr algn="ctr"/>
            <a:r>
              <a:rPr lang="zh-CN" altLang="en-US" dirty="0" smtClean="0"/>
              <a:t>构建多情感词集合</a:t>
            </a:r>
            <a:r>
              <a:rPr lang="en-US" altLang="zh-CN" dirty="0" smtClean="0"/>
              <a:t>S</a:t>
            </a:r>
            <a:endParaRPr lang="zh-CN" altLang="en-US" dirty="0"/>
          </a:p>
        </p:txBody>
      </p:sp>
      <p:sp>
        <p:nvSpPr>
          <p:cNvPr id="5" name="文本框 4"/>
          <p:cNvSpPr txBox="1"/>
          <p:nvPr/>
        </p:nvSpPr>
        <p:spPr>
          <a:xfrm>
            <a:off x="1886673" y="2724742"/>
            <a:ext cx="5567423" cy="300082"/>
          </a:xfrm>
          <a:prstGeom prst="rect">
            <a:avLst/>
          </a:prstGeom>
          <a:noFill/>
        </p:spPr>
        <p:txBody>
          <a:bodyPr wrap="square" rtlCol="0">
            <a:spAutoFit/>
          </a:bodyPr>
          <a:lstStyle/>
          <a:p>
            <a:pPr algn="ctr"/>
            <a:r>
              <a:rPr lang="zh-CN" altLang="en-US" dirty="0" smtClean="0"/>
              <a:t>在句子中标注多情感词情感色彩类别</a:t>
            </a:r>
            <a:endParaRPr lang="zh-CN" altLang="en-US" dirty="0"/>
          </a:p>
        </p:txBody>
      </p:sp>
      <p:sp>
        <p:nvSpPr>
          <p:cNvPr id="7" name="文本框 6"/>
          <p:cNvSpPr txBox="1"/>
          <p:nvPr/>
        </p:nvSpPr>
        <p:spPr>
          <a:xfrm>
            <a:off x="1886673" y="3319742"/>
            <a:ext cx="5567423" cy="300082"/>
          </a:xfrm>
          <a:prstGeom prst="rect">
            <a:avLst/>
          </a:prstGeom>
          <a:noFill/>
        </p:spPr>
        <p:txBody>
          <a:bodyPr wrap="square" rtlCol="0">
            <a:spAutoFit/>
          </a:bodyPr>
          <a:lstStyle/>
          <a:p>
            <a:pPr algn="ctr"/>
            <a:r>
              <a:rPr lang="en-US" altLang="zh-CN" dirty="0" smtClean="0"/>
              <a:t>SVM</a:t>
            </a:r>
            <a:r>
              <a:rPr lang="zh-CN" altLang="en-US" dirty="0" smtClean="0"/>
              <a:t>情感色彩二分类</a:t>
            </a:r>
            <a:endParaRPr lang="zh-CN" altLang="en-US" dirty="0"/>
          </a:p>
        </p:txBody>
      </p:sp>
      <p:pic>
        <p:nvPicPr>
          <p:cNvPr id="4" name="图片 3"/>
          <p:cNvPicPr>
            <a:picLocks noChangeAspect="1"/>
          </p:cNvPicPr>
          <p:nvPr/>
        </p:nvPicPr>
        <p:blipFill>
          <a:blip r:embed="rId3"/>
          <a:stretch>
            <a:fillRect/>
          </a:stretch>
        </p:blipFill>
        <p:spPr>
          <a:xfrm>
            <a:off x="3655969" y="3613395"/>
            <a:ext cx="2028825" cy="866775"/>
          </a:xfrm>
          <a:prstGeom prst="rect">
            <a:avLst/>
          </a:prstGeom>
        </p:spPr>
      </p:pic>
      <p:sp>
        <p:nvSpPr>
          <p:cNvPr id="6" name="下箭头 5"/>
          <p:cNvSpPr/>
          <p:nvPr/>
        </p:nvSpPr>
        <p:spPr>
          <a:xfrm>
            <a:off x="4577785" y="2425326"/>
            <a:ext cx="185195" cy="29365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下箭头 9"/>
          <p:cNvSpPr/>
          <p:nvPr/>
        </p:nvSpPr>
        <p:spPr>
          <a:xfrm>
            <a:off x="4577785" y="3026089"/>
            <a:ext cx="185195" cy="29365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01597374"/>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a:solidFill>
                  <a:schemeClr val="tx1">
                    <a:lumMod val="65000"/>
                    <a:lumOff val="35000"/>
                  </a:schemeClr>
                </a:solidFill>
                <a:latin typeface="Arial" pitchFamily="34" charset="0"/>
                <a:cs typeface="+mn-ea"/>
              </a:rPr>
              <a:t>自动</a:t>
            </a: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构建方法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8" name="文本框 7"/>
          <p:cNvSpPr txBox="1"/>
          <p:nvPr/>
        </p:nvSpPr>
        <p:spPr>
          <a:xfrm>
            <a:off x="1182450" y="903238"/>
            <a:ext cx="2768065" cy="584775"/>
          </a:xfrm>
          <a:prstGeom prst="rect">
            <a:avLst/>
          </a:prstGeom>
          <a:noFill/>
        </p:spPr>
        <p:txBody>
          <a:bodyPr wrap="none" rtlCol="0">
            <a:spAutoFit/>
          </a:bodyPr>
          <a:lstStyle/>
          <a:p>
            <a:pPr>
              <a:lnSpc>
                <a:spcPct val="200000"/>
              </a:lnSpc>
            </a:pPr>
            <a:r>
              <a:rPr lang="en-US" altLang="zh-CN" sz="1600" dirty="0" smtClean="0"/>
              <a:t>Word2Vec</a:t>
            </a:r>
            <a:r>
              <a:rPr lang="zh-CN" altLang="en-US" sz="1600" dirty="0" smtClean="0"/>
              <a:t>方法</a:t>
            </a:r>
            <a:r>
              <a:rPr lang="en-US" altLang="zh-CN" sz="1600" dirty="0" smtClean="0"/>
              <a:t>——</a:t>
            </a:r>
            <a:r>
              <a:rPr lang="zh-CN" altLang="en-US" sz="1600" dirty="0" smtClean="0"/>
              <a:t>全局优化</a:t>
            </a:r>
            <a:endParaRPr lang="en-US" altLang="zh-CN" sz="1600" dirty="0"/>
          </a:p>
        </p:txBody>
      </p:sp>
      <p:sp>
        <p:nvSpPr>
          <p:cNvPr id="11" name="文本框 10"/>
          <p:cNvSpPr txBox="1"/>
          <p:nvPr/>
        </p:nvSpPr>
        <p:spPr>
          <a:xfrm>
            <a:off x="1310485" y="1888369"/>
            <a:ext cx="2783710" cy="300082"/>
          </a:xfrm>
          <a:prstGeom prst="rect">
            <a:avLst/>
          </a:prstGeom>
          <a:noFill/>
        </p:spPr>
        <p:txBody>
          <a:bodyPr wrap="square" rtlCol="0">
            <a:spAutoFit/>
          </a:bodyPr>
          <a:lstStyle/>
          <a:p>
            <a:r>
              <a:rPr lang="zh-CN" altLang="en-US" dirty="0"/>
              <a:t>同义</a:t>
            </a:r>
            <a:r>
              <a:rPr lang="zh-CN" altLang="en-US" dirty="0" smtClean="0"/>
              <a:t>关系优化</a:t>
            </a:r>
            <a:endParaRPr lang="zh-CN" altLang="en-US" dirty="0"/>
          </a:p>
        </p:txBody>
      </p:sp>
      <p:sp>
        <p:nvSpPr>
          <p:cNvPr id="12" name="文本框 11"/>
          <p:cNvSpPr txBox="1"/>
          <p:nvPr/>
        </p:nvSpPr>
        <p:spPr>
          <a:xfrm>
            <a:off x="1310485" y="2822013"/>
            <a:ext cx="2783710" cy="300082"/>
          </a:xfrm>
          <a:prstGeom prst="rect">
            <a:avLst/>
          </a:prstGeom>
          <a:noFill/>
        </p:spPr>
        <p:txBody>
          <a:bodyPr wrap="square" rtlCol="0">
            <a:spAutoFit/>
          </a:bodyPr>
          <a:lstStyle/>
          <a:p>
            <a:r>
              <a:rPr lang="zh-CN" altLang="en-US" dirty="0" smtClean="0"/>
              <a:t>反义关系优化</a:t>
            </a:r>
            <a:endParaRPr lang="zh-CN" altLang="en-US" dirty="0"/>
          </a:p>
        </p:txBody>
      </p:sp>
      <p:sp>
        <p:nvSpPr>
          <p:cNvPr id="13" name="文本框 12"/>
          <p:cNvSpPr txBox="1"/>
          <p:nvPr/>
        </p:nvSpPr>
        <p:spPr>
          <a:xfrm>
            <a:off x="1310483" y="3755657"/>
            <a:ext cx="2783711" cy="300082"/>
          </a:xfrm>
          <a:prstGeom prst="rect">
            <a:avLst/>
          </a:prstGeom>
          <a:noFill/>
        </p:spPr>
        <p:txBody>
          <a:bodyPr wrap="square" rtlCol="0">
            <a:spAutoFit/>
          </a:bodyPr>
          <a:lstStyle/>
          <a:p>
            <a:r>
              <a:rPr lang="zh-CN" altLang="en-US" dirty="0" smtClean="0"/>
              <a:t>句子级描述力的优化</a:t>
            </a:r>
            <a:endParaRPr lang="zh-CN" altLang="en-US" dirty="0"/>
          </a:p>
        </p:txBody>
      </p:sp>
      <p:pic>
        <p:nvPicPr>
          <p:cNvPr id="3" name="图片 2"/>
          <p:cNvPicPr>
            <a:picLocks noChangeAspect="1"/>
          </p:cNvPicPr>
          <p:nvPr/>
        </p:nvPicPr>
        <p:blipFill>
          <a:blip r:embed="rId3"/>
          <a:stretch>
            <a:fillRect/>
          </a:stretch>
        </p:blipFill>
        <p:spPr>
          <a:xfrm>
            <a:off x="3179794" y="1800285"/>
            <a:ext cx="3067050" cy="476250"/>
          </a:xfrm>
          <a:prstGeom prst="rect">
            <a:avLst/>
          </a:prstGeom>
        </p:spPr>
      </p:pic>
      <p:pic>
        <p:nvPicPr>
          <p:cNvPr id="9" name="图片 8"/>
          <p:cNvPicPr>
            <a:picLocks noChangeAspect="1"/>
          </p:cNvPicPr>
          <p:nvPr/>
        </p:nvPicPr>
        <p:blipFill>
          <a:blip r:embed="rId4"/>
          <a:stretch>
            <a:fillRect/>
          </a:stretch>
        </p:blipFill>
        <p:spPr>
          <a:xfrm>
            <a:off x="3179794" y="3719960"/>
            <a:ext cx="3067050" cy="371475"/>
          </a:xfrm>
          <a:prstGeom prst="rect">
            <a:avLst/>
          </a:prstGeom>
        </p:spPr>
      </p:pic>
      <p:pic>
        <p:nvPicPr>
          <p:cNvPr id="14" name="图片 13"/>
          <p:cNvPicPr>
            <a:picLocks noChangeAspect="1"/>
          </p:cNvPicPr>
          <p:nvPr/>
        </p:nvPicPr>
        <p:blipFill>
          <a:blip r:embed="rId5"/>
          <a:stretch>
            <a:fillRect/>
          </a:stretch>
        </p:blipFill>
        <p:spPr>
          <a:xfrm>
            <a:off x="3179794" y="2724404"/>
            <a:ext cx="3067050" cy="495300"/>
          </a:xfrm>
          <a:prstGeom prst="rect">
            <a:avLst/>
          </a:prstGeom>
        </p:spPr>
      </p:pic>
      <p:cxnSp>
        <p:nvCxnSpPr>
          <p:cNvPr id="24" name="直接箭头连接符 23"/>
          <p:cNvCxnSpPr>
            <a:stCxn id="14" idx="3"/>
          </p:cNvCxnSpPr>
          <p:nvPr/>
        </p:nvCxnSpPr>
        <p:spPr>
          <a:xfrm>
            <a:off x="6246844" y="2972054"/>
            <a:ext cx="697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3"/>
          </p:cNvCxnSpPr>
          <p:nvPr/>
        </p:nvCxnSpPr>
        <p:spPr>
          <a:xfrm flipV="1">
            <a:off x="6246844" y="3122095"/>
            <a:ext cx="697966" cy="783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3" idx="3"/>
          </p:cNvCxnSpPr>
          <p:nvPr/>
        </p:nvCxnSpPr>
        <p:spPr>
          <a:xfrm>
            <a:off x="6246844" y="2038410"/>
            <a:ext cx="697966" cy="783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6"/>
          <a:stretch>
            <a:fillRect/>
          </a:stretch>
        </p:blipFill>
        <p:spPr>
          <a:xfrm>
            <a:off x="6932922" y="2824223"/>
            <a:ext cx="2164537" cy="297872"/>
          </a:xfrm>
          <a:prstGeom prst="rect">
            <a:avLst/>
          </a:prstGeom>
        </p:spPr>
      </p:pic>
    </p:spTree>
    <p:extLst>
      <p:ext uri="{BB962C8B-B14F-4D97-AF65-F5344CB8AC3E}">
        <p14:creationId xmlns:p14="http://schemas.microsoft.com/office/powerpoint/2010/main" val="3385977739"/>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6"/>
          <p:cNvSpPr txBox="1">
            <a:spLocks noChangeArrowheads="1"/>
          </p:cNvSpPr>
          <p:nvPr/>
        </p:nvSpPr>
        <p:spPr bwMode="auto">
          <a:xfrm>
            <a:off x="2115515" y="3211077"/>
            <a:ext cx="15337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400" dirty="0" smtClean="0">
                <a:solidFill>
                  <a:schemeClr val="tx1">
                    <a:lumMod val="50000"/>
                    <a:lumOff val="50000"/>
                  </a:schemeClr>
                </a:solidFill>
                <a:latin typeface="+mn-ea"/>
                <a:cs typeface="+mn-ea"/>
              </a:rPr>
              <a:t>基于启发式规则的方法</a:t>
            </a:r>
            <a:endParaRPr lang="zh-CN" altLang="zh-CN" sz="1400" dirty="0">
              <a:solidFill>
                <a:schemeClr val="tx1">
                  <a:lumMod val="50000"/>
                  <a:lumOff val="50000"/>
                </a:schemeClr>
              </a:solidFill>
              <a:latin typeface="+mn-ea"/>
              <a:cs typeface="+mn-ea"/>
            </a:endParaRPr>
          </a:p>
        </p:txBody>
      </p:sp>
      <p:sp>
        <p:nvSpPr>
          <p:cNvPr id="19" name="TextBox 6"/>
          <p:cNvSpPr txBox="1">
            <a:spLocks noChangeArrowheads="1"/>
          </p:cNvSpPr>
          <p:nvPr/>
        </p:nvSpPr>
        <p:spPr bwMode="auto">
          <a:xfrm>
            <a:off x="4126435" y="3204242"/>
            <a:ext cx="15337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400" dirty="0">
                <a:solidFill>
                  <a:schemeClr val="tx1">
                    <a:lumMod val="50000"/>
                    <a:lumOff val="50000"/>
                  </a:schemeClr>
                </a:solidFill>
                <a:latin typeface="+mn-ea"/>
                <a:cs typeface="+mn-ea"/>
              </a:rPr>
              <a:t>基于词</a:t>
            </a:r>
            <a:r>
              <a:rPr lang="zh-CN" altLang="en-US" sz="1400" dirty="0" smtClean="0">
                <a:solidFill>
                  <a:schemeClr val="tx1">
                    <a:lumMod val="50000"/>
                    <a:lumOff val="50000"/>
                  </a:schemeClr>
                </a:solidFill>
                <a:latin typeface="+mn-ea"/>
                <a:cs typeface="+mn-ea"/>
              </a:rPr>
              <a:t>对齐模型的方法</a:t>
            </a:r>
            <a:endParaRPr lang="zh-CN" altLang="zh-CN" sz="1400" dirty="0">
              <a:solidFill>
                <a:schemeClr val="tx1">
                  <a:lumMod val="50000"/>
                  <a:lumOff val="50000"/>
                </a:schemeClr>
              </a:solidFill>
              <a:latin typeface="+mn-ea"/>
              <a:cs typeface="+mn-ea"/>
            </a:endParaRPr>
          </a:p>
        </p:txBody>
      </p:sp>
      <p:sp>
        <p:nvSpPr>
          <p:cNvPr id="20" name="TextBox 6"/>
          <p:cNvSpPr txBox="1">
            <a:spLocks noChangeArrowheads="1"/>
          </p:cNvSpPr>
          <p:nvPr/>
        </p:nvSpPr>
        <p:spPr bwMode="auto">
          <a:xfrm>
            <a:off x="3252448" y="1687862"/>
            <a:ext cx="1533797"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400" dirty="0">
                <a:solidFill>
                  <a:schemeClr val="tx1">
                    <a:lumMod val="50000"/>
                    <a:lumOff val="50000"/>
                  </a:schemeClr>
                </a:solidFill>
                <a:latin typeface="+mn-ea"/>
                <a:cs typeface="+mn-ea"/>
              </a:rPr>
              <a:t>基于图的方法</a:t>
            </a:r>
            <a:endParaRPr lang="zh-CN" altLang="zh-CN" sz="1400" dirty="0">
              <a:solidFill>
                <a:schemeClr val="tx1">
                  <a:lumMod val="50000"/>
                  <a:lumOff val="50000"/>
                </a:schemeClr>
              </a:solidFill>
              <a:latin typeface="+mn-ea"/>
              <a:cs typeface="+mn-ea"/>
            </a:endParaRPr>
          </a:p>
        </p:txBody>
      </p:sp>
      <p:sp>
        <p:nvSpPr>
          <p:cNvPr id="21" name="TextBox 6"/>
          <p:cNvSpPr txBox="1">
            <a:spLocks noChangeArrowheads="1"/>
          </p:cNvSpPr>
          <p:nvPr/>
        </p:nvSpPr>
        <p:spPr bwMode="auto">
          <a:xfrm>
            <a:off x="5255650" y="1687862"/>
            <a:ext cx="1533797"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400" dirty="0">
                <a:solidFill>
                  <a:schemeClr val="tx1">
                    <a:lumMod val="50000"/>
                    <a:lumOff val="50000"/>
                  </a:schemeClr>
                </a:solidFill>
                <a:latin typeface="+mn-ea"/>
                <a:cs typeface="+mn-ea"/>
              </a:rPr>
              <a:t>基于表示学习的方法</a:t>
            </a:r>
          </a:p>
        </p:txBody>
      </p:sp>
      <p:cxnSp>
        <p:nvCxnSpPr>
          <p:cNvPr id="22" name="直接连接符 21"/>
          <p:cNvCxnSpPr/>
          <p:nvPr/>
        </p:nvCxnSpPr>
        <p:spPr>
          <a:xfrm>
            <a:off x="2130483" y="3016812"/>
            <a:ext cx="89745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130483" y="3016812"/>
            <a:ext cx="0" cy="829250"/>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3027937" y="2785761"/>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3027937" y="2554709"/>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252448" y="2556541"/>
            <a:ext cx="79372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4046177" y="2785761"/>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4046177" y="2554709"/>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52448" y="1725459"/>
            <a:ext cx="0" cy="82925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158427" y="3016812"/>
            <a:ext cx="89745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158427" y="3016812"/>
            <a:ext cx="0" cy="829250"/>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055881" y="2785761"/>
            <a:ext cx="132359" cy="231052"/>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055881" y="2554709"/>
            <a:ext cx="132359" cy="23105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271856" y="2556541"/>
            <a:ext cx="79372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271856" y="1725459"/>
            <a:ext cx="0" cy="829250"/>
          </a:xfrm>
          <a:prstGeom prst="line">
            <a:avLst/>
          </a:prstGeom>
          <a:ln>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696791" y="2598332"/>
            <a:ext cx="442757" cy="400110"/>
            <a:chOff x="2510551" y="2433232"/>
            <a:chExt cx="442757" cy="400110"/>
          </a:xfrm>
        </p:grpSpPr>
        <p:sp>
          <p:nvSpPr>
            <p:cNvPr id="12" name="任意多边形 11"/>
            <p:cNvSpPr/>
            <p:nvPr/>
          </p:nvSpPr>
          <p:spPr>
            <a:xfrm>
              <a:off x="2528050"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3" name="TextBox 6"/>
            <p:cNvSpPr txBox="1">
              <a:spLocks noChangeArrowheads="1"/>
            </p:cNvSpPr>
            <p:nvPr/>
          </p:nvSpPr>
          <p:spPr bwMode="auto">
            <a:xfrm>
              <a:off x="2510551"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solidFill>
                    <a:srgbClr val="577188"/>
                  </a:solidFill>
                  <a:latin typeface="Agency FB" panose="020B0503020202020204" pitchFamily="34" charset="0"/>
                  <a:cs typeface="+mn-ea"/>
                </a:rPr>
                <a:t>2</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3" name="组合 2"/>
          <p:cNvGrpSpPr/>
          <p:nvPr/>
        </p:nvGrpSpPr>
        <p:grpSpPr>
          <a:xfrm>
            <a:off x="2661034" y="2598332"/>
            <a:ext cx="442757" cy="400110"/>
            <a:chOff x="1474794" y="2433232"/>
            <a:chExt cx="442757" cy="400110"/>
          </a:xfrm>
        </p:grpSpPr>
        <p:sp>
          <p:nvSpPr>
            <p:cNvPr id="11" name="任意多边形 10"/>
            <p:cNvSpPr/>
            <p:nvPr/>
          </p:nvSpPr>
          <p:spPr>
            <a:xfrm>
              <a:off x="1513301"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4" name="TextBox 6"/>
            <p:cNvSpPr txBox="1">
              <a:spLocks noChangeArrowheads="1"/>
            </p:cNvSpPr>
            <p:nvPr/>
          </p:nvSpPr>
          <p:spPr bwMode="auto">
            <a:xfrm>
              <a:off x="147479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solidFill>
                    <a:srgbClr val="577188"/>
                  </a:solidFill>
                  <a:latin typeface="Agency FB" panose="020B0503020202020204" pitchFamily="34" charset="0"/>
                  <a:cs typeface="+mn-ea"/>
                </a:rPr>
                <a:t>1</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5" name="组合 4"/>
          <p:cNvGrpSpPr/>
          <p:nvPr/>
        </p:nvGrpSpPr>
        <p:grpSpPr>
          <a:xfrm>
            <a:off x="4685844" y="2598332"/>
            <a:ext cx="442757" cy="400110"/>
            <a:chOff x="3499604" y="2433232"/>
            <a:chExt cx="442757" cy="400110"/>
          </a:xfrm>
        </p:grpSpPr>
        <p:sp>
          <p:nvSpPr>
            <p:cNvPr id="13" name="任意多边形 12"/>
            <p:cNvSpPr/>
            <p:nvPr/>
          </p:nvSpPr>
          <p:spPr>
            <a:xfrm>
              <a:off x="3542799"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5" name="TextBox 6"/>
            <p:cNvSpPr txBox="1">
              <a:spLocks noChangeArrowheads="1"/>
            </p:cNvSpPr>
            <p:nvPr/>
          </p:nvSpPr>
          <p:spPr bwMode="auto">
            <a:xfrm>
              <a:off x="3499604"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smtClean="0">
                  <a:solidFill>
                    <a:srgbClr val="577188"/>
                  </a:solidFill>
                  <a:latin typeface="Agency FB" panose="020B0503020202020204" pitchFamily="34" charset="0"/>
                  <a:cs typeface="+mn-ea"/>
                </a:rPr>
                <a:t>3</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grpSp>
        <p:nvGrpSpPr>
          <p:cNvPr id="7" name="组合 6"/>
          <p:cNvGrpSpPr/>
          <p:nvPr/>
        </p:nvGrpSpPr>
        <p:grpSpPr>
          <a:xfrm>
            <a:off x="5708901" y="2598332"/>
            <a:ext cx="442757" cy="400110"/>
            <a:chOff x="4535361" y="2433232"/>
            <a:chExt cx="442757" cy="400110"/>
          </a:xfrm>
        </p:grpSpPr>
        <p:sp>
          <p:nvSpPr>
            <p:cNvPr id="14" name="任意多边形 13"/>
            <p:cNvSpPr/>
            <p:nvPr/>
          </p:nvSpPr>
          <p:spPr>
            <a:xfrm>
              <a:off x="4557549" y="2453640"/>
              <a:ext cx="371442" cy="3340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6" name="TextBox 6"/>
            <p:cNvSpPr txBox="1">
              <a:spLocks noChangeArrowheads="1"/>
            </p:cNvSpPr>
            <p:nvPr/>
          </p:nvSpPr>
          <p:spPr bwMode="auto">
            <a:xfrm>
              <a:off x="4535361" y="2433232"/>
              <a:ext cx="4427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577188"/>
                  </a:solidFill>
                  <a:latin typeface="Agency FB" panose="020B0503020202020204" pitchFamily="34" charset="0"/>
                  <a:cs typeface="+mn-ea"/>
                </a:rPr>
                <a:t>4</a:t>
              </a:r>
              <a:endParaRPr kumimoji="0" lang="zh-CN" u="none" strike="noStrike" cap="none" normalizeH="0" baseline="0" dirty="0">
                <a:ln>
                  <a:noFill/>
                </a:ln>
                <a:solidFill>
                  <a:srgbClr val="577188"/>
                </a:solidFill>
                <a:effectLst/>
                <a:latin typeface="Agency FB" panose="020B0503020202020204" pitchFamily="34" charset="0"/>
                <a:cs typeface="+mn-ea"/>
              </a:endParaRPr>
            </a:p>
          </p:txBody>
        </p:sp>
      </p:grpSp>
      <p:sp>
        <p:nvSpPr>
          <p:cNvPr id="42" name="TextBox 6"/>
          <p:cNvSpPr txBox="1">
            <a:spLocks noChangeArrowheads="1"/>
          </p:cNvSpPr>
          <p:nvPr/>
        </p:nvSpPr>
        <p:spPr bwMode="auto">
          <a:xfrm>
            <a:off x="3473783" y="434492"/>
            <a:ext cx="20510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基于情感词典的情感分析</a:t>
            </a:r>
            <a:r>
              <a:rPr kumimoji="0" lang="zh-CN" altLang="en-US" sz="1800" i="0" u="none" strike="noStrike" cap="none" normalizeH="0" baseline="0" smtClean="0">
                <a:ln>
                  <a:noFill/>
                </a:ln>
                <a:solidFill>
                  <a:schemeClr val="tx1">
                    <a:lumMod val="65000"/>
                    <a:lumOff val="35000"/>
                  </a:schemeClr>
                </a:solidFill>
                <a:effectLst/>
                <a:latin typeface="Arial" pitchFamily="34" charset="0"/>
                <a:cs typeface="+mn-ea"/>
              </a:rPr>
              <a:t>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2" name="文本框 1"/>
          <p:cNvSpPr txBox="1"/>
          <p:nvPr/>
        </p:nvSpPr>
        <p:spPr>
          <a:xfrm>
            <a:off x="901874" y="1327759"/>
            <a:ext cx="184731" cy="30008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51556189"/>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2761" y="1701986"/>
            <a:ext cx="2486390" cy="2252806"/>
          </a:xfrm>
          <a:custGeom>
            <a:avLst/>
            <a:gdLst>
              <a:gd name="connsiteX0" fmla="*/ 470826 w 1533490"/>
              <a:gd name="connsiteY0" fmla="*/ 0 h 1377786"/>
              <a:gd name="connsiteX1" fmla="*/ 1062664 w 1533490"/>
              <a:gd name="connsiteY1" fmla="*/ 0 h 1377786"/>
              <a:gd name="connsiteX2" fmla="*/ 1126603 w 1533490"/>
              <a:gd name="connsiteY2" fmla="*/ 12909 h 1377786"/>
              <a:gd name="connsiteX3" fmla="*/ 1143938 w 1533490"/>
              <a:gd name="connsiteY3" fmla="*/ 22318 h 1377786"/>
              <a:gd name="connsiteX4" fmla="*/ 1145730 w 1533490"/>
              <a:gd name="connsiteY4" fmla="*/ 22987 h 1377786"/>
              <a:gd name="connsiteX5" fmla="*/ 1150051 w 1533490"/>
              <a:gd name="connsiteY5" fmla="*/ 25636 h 1377786"/>
              <a:gd name="connsiteX6" fmla="*/ 1154506 w 1533490"/>
              <a:gd name="connsiteY6" fmla="*/ 28054 h 1377786"/>
              <a:gd name="connsiteX7" fmla="*/ 1155981 w 1533490"/>
              <a:gd name="connsiteY7" fmla="*/ 29270 h 1377786"/>
              <a:gd name="connsiteX8" fmla="*/ 1172797 w 1533490"/>
              <a:gd name="connsiteY8" fmla="*/ 39578 h 1377786"/>
              <a:gd name="connsiteX9" fmla="*/ 1215945 w 1533490"/>
              <a:gd name="connsiteY9" fmla="*/ 88497 h 1377786"/>
              <a:gd name="connsiteX10" fmla="*/ 1511864 w 1533490"/>
              <a:gd name="connsiteY10" fmla="*/ 601045 h 1377786"/>
              <a:gd name="connsiteX11" fmla="*/ 1532655 w 1533490"/>
              <a:gd name="connsiteY11" fmla="*/ 662872 h 1377786"/>
              <a:gd name="connsiteX12" fmla="*/ 1533174 w 1533490"/>
              <a:gd name="connsiteY12" fmla="*/ 682588 h 1377786"/>
              <a:gd name="connsiteX13" fmla="*/ 1533490 w 1533490"/>
              <a:gd name="connsiteY13" fmla="*/ 684474 h 1377786"/>
              <a:gd name="connsiteX14" fmla="*/ 1533357 w 1533490"/>
              <a:gd name="connsiteY14" fmla="*/ 689545 h 1377786"/>
              <a:gd name="connsiteX15" fmla="*/ 1533490 w 1533490"/>
              <a:gd name="connsiteY15" fmla="*/ 694609 h 1377786"/>
              <a:gd name="connsiteX16" fmla="*/ 1533174 w 1533490"/>
              <a:gd name="connsiteY16" fmla="*/ 696493 h 1377786"/>
              <a:gd name="connsiteX17" fmla="*/ 1532655 w 1533490"/>
              <a:gd name="connsiteY17" fmla="*/ 716211 h 1377786"/>
              <a:gd name="connsiteX18" fmla="*/ 1511865 w 1533490"/>
              <a:gd name="connsiteY18" fmla="*/ 778039 h 1377786"/>
              <a:gd name="connsiteX19" fmla="*/ 1215946 w 1533490"/>
              <a:gd name="connsiteY19" fmla="*/ 1290586 h 1377786"/>
              <a:gd name="connsiteX20" fmla="*/ 1172797 w 1533490"/>
              <a:gd name="connsiteY20" fmla="*/ 1339504 h 1377786"/>
              <a:gd name="connsiteX21" fmla="*/ 1155980 w 1533490"/>
              <a:gd name="connsiteY21" fmla="*/ 1349813 h 1377786"/>
              <a:gd name="connsiteX22" fmla="*/ 1154506 w 1533490"/>
              <a:gd name="connsiteY22" fmla="*/ 1351029 h 1377786"/>
              <a:gd name="connsiteX23" fmla="*/ 1150054 w 1533490"/>
              <a:gd name="connsiteY23" fmla="*/ 1353446 h 1377786"/>
              <a:gd name="connsiteX24" fmla="*/ 1145730 w 1533490"/>
              <a:gd name="connsiteY24" fmla="*/ 1356096 h 1377786"/>
              <a:gd name="connsiteX25" fmla="*/ 1143938 w 1533490"/>
              <a:gd name="connsiteY25" fmla="*/ 1356766 h 1377786"/>
              <a:gd name="connsiteX26" fmla="*/ 1126603 w 1533490"/>
              <a:gd name="connsiteY26" fmla="*/ 1366174 h 1377786"/>
              <a:gd name="connsiteX27" fmla="*/ 1069085 w 1533490"/>
              <a:gd name="connsiteY27" fmla="*/ 1377786 h 1377786"/>
              <a:gd name="connsiteX28" fmla="*/ 462247 w 1533490"/>
              <a:gd name="connsiteY28" fmla="*/ 1377786 h 1377786"/>
              <a:gd name="connsiteX29" fmla="*/ 421979 w 1533490"/>
              <a:gd name="connsiteY29" fmla="*/ 1371698 h 1377786"/>
              <a:gd name="connsiteX30" fmla="*/ 378984 w 1533490"/>
              <a:gd name="connsiteY30" fmla="*/ 1351029 h 1377786"/>
              <a:gd name="connsiteX31" fmla="*/ 373599 w 1533490"/>
              <a:gd name="connsiteY31" fmla="*/ 1346586 h 1377786"/>
              <a:gd name="connsiteX32" fmla="*/ 360694 w 1533490"/>
              <a:gd name="connsiteY32" fmla="*/ 1339504 h 1377786"/>
              <a:gd name="connsiteX33" fmla="*/ 317545 w 1533490"/>
              <a:gd name="connsiteY33" fmla="*/ 1290586 h 1377786"/>
              <a:gd name="connsiteX34" fmla="*/ 21626 w 1533490"/>
              <a:gd name="connsiteY34" fmla="*/ 778038 h 1377786"/>
              <a:gd name="connsiteX35" fmla="*/ 836 w 1533490"/>
              <a:gd name="connsiteY35" fmla="*/ 716211 h 1377786"/>
              <a:gd name="connsiteX36" fmla="*/ 317 w 1533490"/>
              <a:gd name="connsiteY36" fmla="*/ 696495 h 1377786"/>
              <a:gd name="connsiteX37" fmla="*/ 0 w 1533490"/>
              <a:gd name="connsiteY37" fmla="*/ 694608 h 1377786"/>
              <a:gd name="connsiteX38" fmla="*/ 133 w 1533490"/>
              <a:gd name="connsiteY38" fmla="*/ 689537 h 1377786"/>
              <a:gd name="connsiteX39" fmla="*/ 0 w 1533490"/>
              <a:gd name="connsiteY39" fmla="*/ 684474 h 1377786"/>
              <a:gd name="connsiteX40" fmla="*/ 317 w 1533490"/>
              <a:gd name="connsiteY40" fmla="*/ 682590 h 1377786"/>
              <a:gd name="connsiteX41" fmla="*/ 836 w 1533490"/>
              <a:gd name="connsiteY41" fmla="*/ 662871 h 1377786"/>
              <a:gd name="connsiteX42" fmla="*/ 21626 w 1533490"/>
              <a:gd name="connsiteY42" fmla="*/ 601045 h 1377786"/>
              <a:gd name="connsiteX43" fmla="*/ 317545 w 1533490"/>
              <a:gd name="connsiteY43" fmla="*/ 88497 h 1377786"/>
              <a:gd name="connsiteX44" fmla="*/ 360694 w 1533490"/>
              <a:gd name="connsiteY44" fmla="*/ 39578 h 1377786"/>
              <a:gd name="connsiteX45" fmla="*/ 377511 w 1533490"/>
              <a:gd name="connsiteY45" fmla="*/ 29270 h 1377786"/>
              <a:gd name="connsiteX46" fmla="*/ 378984 w 1533490"/>
              <a:gd name="connsiteY46" fmla="*/ 28054 h 1377786"/>
              <a:gd name="connsiteX47" fmla="*/ 383436 w 1533490"/>
              <a:gd name="connsiteY47" fmla="*/ 25638 h 1377786"/>
              <a:gd name="connsiteX48" fmla="*/ 387761 w 1533490"/>
              <a:gd name="connsiteY48" fmla="*/ 22987 h 1377786"/>
              <a:gd name="connsiteX49" fmla="*/ 389553 w 1533490"/>
              <a:gd name="connsiteY49" fmla="*/ 22318 h 1377786"/>
              <a:gd name="connsiteX50" fmla="*/ 406887 w 1533490"/>
              <a:gd name="connsiteY50" fmla="*/ 12909 h 1377786"/>
              <a:gd name="connsiteX51" fmla="*/ 470826 w 1533490"/>
              <a:gd name="connsiteY51" fmla="*/ 0 h 137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33490" h="1377786">
                <a:moveTo>
                  <a:pt x="470826" y="0"/>
                </a:moveTo>
                <a:lnTo>
                  <a:pt x="1062664" y="0"/>
                </a:lnTo>
                <a:cubicBezTo>
                  <a:pt x="1085344" y="0"/>
                  <a:pt x="1106951" y="4597"/>
                  <a:pt x="1126603" y="12909"/>
                </a:cubicBezTo>
                <a:lnTo>
                  <a:pt x="1143938" y="22318"/>
                </a:lnTo>
                <a:lnTo>
                  <a:pt x="1145730" y="22987"/>
                </a:lnTo>
                <a:lnTo>
                  <a:pt x="1150051" y="25636"/>
                </a:lnTo>
                <a:lnTo>
                  <a:pt x="1154506" y="28054"/>
                </a:lnTo>
                <a:lnTo>
                  <a:pt x="1155981" y="29270"/>
                </a:lnTo>
                <a:lnTo>
                  <a:pt x="1172797" y="39578"/>
                </a:lnTo>
                <a:cubicBezTo>
                  <a:pt x="1189821" y="52442"/>
                  <a:pt x="1204605" y="68856"/>
                  <a:pt x="1215945" y="88497"/>
                </a:cubicBezTo>
                <a:lnTo>
                  <a:pt x="1511864" y="601045"/>
                </a:lnTo>
                <a:cubicBezTo>
                  <a:pt x="1523205" y="620687"/>
                  <a:pt x="1530027" y="641696"/>
                  <a:pt x="1532655" y="662872"/>
                </a:cubicBezTo>
                <a:lnTo>
                  <a:pt x="1533174" y="682588"/>
                </a:lnTo>
                <a:lnTo>
                  <a:pt x="1533490" y="684474"/>
                </a:lnTo>
                <a:lnTo>
                  <a:pt x="1533357" y="689545"/>
                </a:lnTo>
                <a:lnTo>
                  <a:pt x="1533490" y="694609"/>
                </a:lnTo>
                <a:lnTo>
                  <a:pt x="1533174" y="696493"/>
                </a:lnTo>
                <a:lnTo>
                  <a:pt x="1532655" y="716211"/>
                </a:lnTo>
                <a:cubicBezTo>
                  <a:pt x="1530027" y="737387"/>
                  <a:pt x="1523205" y="758397"/>
                  <a:pt x="1511865" y="778039"/>
                </a:cubicBezTo>
                <a:lnTo>
                  <a:pt x="1215946" y="1290586"/>
                </a:lnTo>
                <a:cubicBezTo>
                  <a:pt x="1204605" y="1310227"/>
                  <a:pt x="1189822" y="1326641"/>
                  <a:pt x="1172797" y="1339504"/>
                </a:cubicBezTo>
                <a:lnTo>
                  <a:pt x="1155980" y="1349813"/>
                </a:lnTo>
                <a:lnTo>
                  <a:pt x="1154506" y="1351029"/>
                </a:lnTo>
                <a:lnTo>
                  <a:pt x="1150054" y="1353446"/>
                </a:lnTo>
                <a:lnTo>
                  <a:pt x="1145730" y="1356096"/>
                </a:lnTo>
                <a:lnTo>
                  <a:pt x="1143938" y="1356766"/>
                </a:lnTo>
                <a:lnTo>
                  <a:pt x="1126603" y="1366174"/>
                </a:lnTo>
                <a:lnTo>
                  <a:pt x="1069085" y="1377786"/>
                </a:lnTo>
                <a:lnTo>
                  <a:pt x="462247" y="1377786"/>
                </a:lnTo>
                <a:lnTo>
                  <a:pt x="421979" y="1371698"/>
                </a:lnTo>
                <a:cubicBezTo>
                  <a:pt x="406548" y="1366898"/>
                  <a:pt x="392093" y="1359885"/>
                  <a:pt x="378984" y="1351029"/>
                </a:cubicBezTo>
                <a:lnTo>
                  <a:pt x="373599" y="1346586"/>
                </a:lnTo>
                <a:lnTo>
                  <a:pt x="360694" y="1339504"/>
                </a:lnTo>
                <a:cubicBezTo>
                  <a:pt x="343669" y="1326641"/>
                  <a:pt x="328885" y="1310227"/>
                  <a:pt x="317545" y="1290586"/>
                </a:cubicBezTo>
                <a:lnTo>
                  <a:pt x="21626" y="778038"/>
                </a:lnTo>
                <a:cubicBezTo>
                  <a:pt x="10286" y="758397"/>
                  <a:pt x="3463" y="737386"/>
                  <a:pt x="836" y="716211"/>
                </a:cubicBezTo>
                <a:lnTo>
                  <a:pt x="317" y="696495"/>
                </a:lnTo>
                <a:lnTo>
                  <a:pt x="0" y="694608"/>
                </a:lnTo>
                <a:lnTo>
                  <a:pt x="133" y="689537"/>
                </a:lnTo>
                <a:lnTo>
                  <a:pt x="0" y="684474"/>
                </a:lnTo>
                <a:lnTo>
                  <a:pt x="317" y="682590"/>
                </a:lnTo>
                <a:lnTo>
                  <a:pt x="836" y="662871"/>
                </a:lnTo>
                <a:cubicBezTo>
                  <a:pt x="3463" y="641696"/>
                  <a:pt x="10285" y="620686"/>
                  <a:pt x="21626" y="601045"/>
                </a:cubicBezTo>
                <a:lnTo>
                  <a:pt x="317545" y="88497"/>
                </a:lnTo>
                <a:cubicBezTo>
                  <a:pt x="328885" y="68855"/>
                  <a:pt x="343668" y="52442"/>
                  <a:pt x="360694" y="39578"/>
                </a:cubicBezTo>
                <a:lnTo>
                  <a:pt x="377511" y="29270"/>
                </a:lnTo>
                <a:lnTo>
                  <a:pt x="378984" y="28054"/>
                </a:lnTo>
                <a:lnTo>
                  <a:pt x="383436" y="25638"/>
                </a:lnTo>
                <a:lnTo>
                  <a:pt x="387761" y="22987"/>
                </a:lnTo>
                <a:lnTo>
                  <a:pt x="389553" y="22318"/>
                </a:lnTo>
                <a:lnTo>
                  <a:pt x="406887" y="12909"/>
                </a:lnTo>
                <a:cubicBezTo>
                  <a:pt x="426539" y="4597"/>
                  <a:pt x="448146" y="0"/>
                  <a:pt x="470826" y="0"/>
                </a:cubicBezTo>
                <a:close/>
              </a:path>
            </a:pathLst>
          </a:custGeom>
        </p:spPr>
      </p:pic>
      <p:sp>
        <p:nvSpPr>
          <p:cNvPr id="4" name="任意多边形 3"/>
          <p:cNvSpPr/>
          <p:nvPr/>
        </p:nvSpPr>
        <p:spPr>
          <a:xfrm>
            <a:off x="400620" y="1229119"/>
            <a:ext cx="1255925" cy="112946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任意多边形 4"/>
          <p:cNvSpPr/>
          <p:nvPr/>
        </p:nvSpPr>
        <p:spPr>
          <a:xfrm>
            <a:off x="3036779" y="3434207"/>
            <a:ext cx="869830" cy="782248"/>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任意多边形 5"/>
          <p:cNvSpPr/>
          <p:nvPr/>
        </p:nvSpPr>
        <p:spPr>
          <a:xfrm rot="10800000" flipV="1">
            <a:off x="1799805" y="1293779"/>
            <a:ext cx="576399" cy="51836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 name="任意多边形 6"/>
          <p:cNvSpPr/>
          <p:nvPr/>
        </p:nvSpPr>
        <p:spPr>
          <a:xfrm>
            <a:off x="956558" y="3161139"/>
            <a:ext cx="607286" cy="54613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0070C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 name="TextBox 6"/>
          <p:cNvSpPr txBox="1">
            <a:spLocks noChangeArrowheads="1"/>
          </p:cNvSpPr>
          <p:nvPr/>
        </p:nvSpPr>
        <p:spPr bwMode="auto">
          <a:xfrm>
            <a:off x="4024946" y="1892564"/>
            <a:ext cx="452554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400" dirty="0">
                <a:solidFill>
                  <a:schemeClr val="tx1">
                    <a:lumMod val="50000"/>
                    <a:lumOff val="50000"/>
                  </a:schemeClr>
                </a:solidFill>
                <a:latin typeface="+mn-ea"/>
                <a:cs typeface="+mn-ea"/>
              </a:rPr>
              <a:t>通过观察大量</a:t>
            </a:r>
            <a:r>
              <a:rPr lang="zh-CN" altLang="en-US" sz="1400" dirty="0" smtClean="0">
                <a:solidFill>
                  <a:schemeClr val="tx1">
                    <a:lumMod val="50000"/>
                    <a:lumOff val="50000"/>
                  </a:schemeClr>
                </a:solidFill>
                <a:latin typeface="+mn-ea"/>
                <a:cs typeface="+mn-ea"/>
              </a:rPr>
              <a:t>语料</a:t>
            </a:r>
            <a:r>
              <a:rPr lang="zh-CN" altLang="en-US" sz="1400" dirty="0">
                <a:solidFill>
                  <a:schemeClr val="tx1">
                    <a:lumMod val="50000"/>
                    <a:lumOff val="50000"/>
                  </a:schemeClr>
                </a:solidFill>
                <a:latin typeface="+mn-ea"/>
                <a:cs typeface="+mn-ea"/>
              </a:rPr>
              <a:t>的特性，找到一些语法模式、语法规则、语义</a:t>
            </a:r>
            <a:r>
              <a:rPr lang="zh-CN" altLang="en-US" sz="1400" dirty="0" smtClean="0">
                <a:solidFill>
                  <a:schemeClr val="tx1">
                    <a:lumMod val="50000"/>
                    <a:lumOff val="50000"/>
                  </a:schemeClr>
                </a:solidFill>
                <a:latin typeface="+mn-ea"/>
                <a:cs typeface="+mn-ea"/>
              </a:rPr>
              <a:t>特征和</a:t>
            </a:r>
            <a:r>
              <a:rPr lang="zh-CN" altLang="en-US" sz="1400" dirty="0">
                <a:solidFill>
                  <a:schemeClr val="tx1">
                    <a:lumMod val="50000"/>
                    <a:lumOff val="50000"/>
                  </a:schemeClr>
                </a:solidFill>
                <a:latin typeface="+mn-ea"/>
                <a:cs typeface="+mn-ea"/>
              </a:rPr>
              <a:t>语言学</a:t>
            </a:r>
            <a:r>
              <a:rPr lang="zh-CN" altLang="en-US" sz="1400" dirty="0" smtClean="0">
                <a:solidFill>
                  <a:schemeClr val="tx1">
                    <a:lumMod val="50000"/>
                    <a:lumOff val="50000"/>
                  </a:schemeClr>
                </a:solidFill>
                <a:latin typeface="+mn-ea"/>
                <a:cs typeface="+mn-ea"/>
              </a:rPr>
              <a:t>特性，</a:t>
            </a:r>
            <a:r>
              <a:rPr lang="zh-CN" altLang="en-US" sz="1400" dirty="0">
                <a:solidFill>
                  <a:schemeClr val="tx1">
                    <a:lumMod val="50000"/>
                    <a:lumOff val="50000"/>
                  </a:schemeClr>
                </a:solidFill>
                <a:latin typeface="+mn-ea"/>
                <a:cs typeface="+mn-ea"/>
              </a:rPr>
              <a:t>然后抽取出情感词并判断其</a:t>
            </a:r>
            <a:r>
              <a:rPr lang="zh-CN" altLang="en-US" sz="1400" dirty="0" smtClean="0">
                <a:solidFill>
                  <a:schemeClr val="tx1">
                    <a:lumMod val="50000"/>
                    <a:lumOff val="50000"/>
                  </a:schemeClr>
                </a:solidFill>
                <a:latin typeface="+mn-ea"/>
                <a:cs typeface="+mn-ea"/>
              </a:rPr>
              <a:t>极性。</a:t>
            </a:r>
            <a:endParaRPr lang="zh-CN" altLang="zh-CN" sz="1400" dirty="0">
              <a:solidFill>
                <a:schemeClr val="tx1">
                  <a:lumMod val="50000"/>
                  <a:lumOff val="50000"/>
                </a:schemeClr>
              </a:solidFill>
              <a:latin typeface="+mn-ea"/>
              <a:cs typeface="+mn-ea"/>
            </a:endParaRPr>
          </a:p>
        </p:txBody>
      </p:sp>
      <p:sp>
        <p:nvSpPr>
          <p:cNvPr id="9" name="TextBox 6"/>
          <p:cNvSpPr txBox="1">
            <a:spLocks noChangeArrowheads="1"/>
          </p:cNvSpPr>
          <p:nvPr/>
        </p:nvSpPr>
        <p:spPr bwMode="auto">
          <a:xfrm>
            <a:off x="4434521" y="1229119"/>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50000"/>
                    <a:lumOff val="50000"/>
                  </a:schemeClr>
                </a:solidFill>
                <a:latin typeface="+mn-ea"/>
                <a:cs typeface="+mn-ea"/>
              </a:rPr>
              <a:t>基于启发式规则的方法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cxnSp>
        <p:nvCxnSpPr>
          <p:cNvPr id="12" name="直接连接符 11"/>
          <p:cNvCxnSpPr/>
          <p:nvPr/>
        </p:nvCxnSpPr>
        <p:spPr>
          <a:xfrm>
            <a:off x="3819525" y="1766002"/>
            <a:ext cx="4619317"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流程图: 过程 2"/>
          <p:cNvSpPr/>
          <p:nvPr/>
        </p:nvSpPr>
        <p:spPr>
          <a:xfrm>
            <a:off x="4759284" y="3291841"/>
            <a:ext cx="914400" cy="6126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简单</a:t>
            </a:r>
            <a:endParaRPr lang="zh-CN" altLang="en-US" dirty="0"/>
          </a:p>
        </p:txBody>
      </p:sp>
      <p:sp>
        <p:nvSpPr>
          <p:cNvPr id="15" name="流程图: 过程 14"/>
          <p:cNvSpPr/>
          <p:nvPr/>
        </p:nvSpPr>
        <p:spPr>
          <a:xfrm>
            <a:off x="6895793" y="3291841"/>
            <a:ext cx="914400" cy="6126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复杂</a:t>
            </a:r>
          </a:p>
        </p:txBody>
      </p:sp>
      <p:sp>
        <p:nvSpPr>
          <p:cNvPr id="11" name="右箭头 10"/>
          <p:cNvSpPr/>
          <p:nvPr/>
        </p:nvSpPr>
        <p:spPr>
          <a:xfrm>
            <a:off x="5739278" y="3461630"/>
            <a:ext cx="1096877" cy="27306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12897964"/>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16"/>
          <p:cNvSpPr>
            <a:spLocks/>
          </p:cNvSpPr>
          <p:nvPr/>
        </p:nvSpPr>
        <p:spPr bwMode="auto">
          <a:xfrm>
            <a:off x="1503692" y="3683777"/>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99" name="Freeform 16"/>
          <p:cNvSpPr>
            <a:spLocks/>
          </p:cNvSpPr>
          <p:nvPr/>
        </p:nvSpPr>
        <p:spPr bwMode="auto">
          <a:xfrm>
            <a:off x="2964780" y="3231570"/>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0" name="Freeform 16"/>
          <p:cNvSpPr>
            <a:spLocks/>
          </p:cNvSpPr>
          <p:nvPr/>
        </p:nvSpPr>
        <p:spPr bwMode="auto">
          <a:xfrm>
            <a:off x="4459358" y="2803418"/>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4" name="Freeform 16"/>
          <p:cNvSpPr>
            <a:spLocks/>
          </p:cNvSpPr>
          <p:nvPr/>
        </p:nvSpPr>
        <p:spPr bwMode="auto">
          <a:xfrm>
            <a:off x="5887905" y="2378968"/>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5" name="Freeform 131"/>
          <p:cNvSpPr>
            <a:spLocks noEditPoints="1"/>
          </p:cNvSpPr>
          <p:nvPr/>
        </p:nvSpPr>
        <p:spPr bwMode="auto">
          <a:xfrm>
            <a:off x="4166841" y="3101568"/>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9 w 70"/>
              <a:gd name="T11" fmla="*/ 40 h 70"/>
              <a:gd name="T12" fmla="*/ 40 w 70"/>
              <a:gd name="T13" fmla="*/ 40 h 70"/>
              <a:gd name="T14" fmla="*/ 40 w 70"/>
              <a:gd name="T15" fmla="*/ 58 h 70"/>
              <a:gd name="T16" fmla="*/ 30 w 70"/>
              <a:gd name="T17" fmla="*/ 58 h 70"/>
              <a:gd name="T18" fmla="*/ 30 w 70"/>
              <a:gd name="T19" fmla="*/ 40 h 70"/>
              <a:gd name="T20" fmla="*/ 12 w 70"/>
              <a:gd name="T21" fmla="*/ 40 h 70"/>
              <a:gd name="T22" fmla="*/ 12 w 70"/>
              <a:gd name="T23" fmla="*/ 30 h 70"/>
              <a:gd name="T24" fmla="*/ 30 w 70"/>
              <a:gd name="T25" fmla="*/ 30 h 70"/>
              <a:gd name="T26" fmla="*/ 30 w 70"/>
              <a:gd name="T27" fmla="*/ 11 h 70"/>
              <a:gd name="T28" fmla="*/ 40 w 70"/>
              <a:gd name="T29" fmla="*/ 11 h 70"/>
              <a:gd name="T30" fmla="*/ 40 w 70"/>
              <a:gd name="T31" fmla="*/ 30 h 70"/>
              <a:gd name="T32" fmla="*/ 59 w 70"/>
              <a:gd name="T33" fmla="*/ 30 h 70"/>
              <a:gd name="T34" fmla="*/ 59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6" y="0"/>
                  <a:pt x="0" y="15"/>
                  <a:pt x="0" y="35"/>
                </a:cubicBezTo>
                <a:cubicBezTo>
                  <a:pt x="0" y="54"/>
                  <a:pt x="16" y="70"/>
                  <a:pt x="35" y="70"/>
                </a:cubicBezTo>
                <a:cubicBezTo>
                  <a:pt x="55" y="70"/>
                  <a:pt x="70" y="54"/>
                  <a:pt x="70" y="35"/>
                </a:cubicBezTo>
                <a:cubicBezTo>
                  <a:pt x="70" y="15"/>
                  <a:pt x="55" y="0"/>
                  <a:pt x="35" y="0"/>
                </a:cubicBezTo>
                <a:close/>
                <a:moveTo>
                  <a:pt x="59" y="40"/>
                </a:moveTo>
                <a:cubicBezTo>
                  <a:pt x="40" y="40"/>
                  <a:pt x="40" y="40"/>
                  <a:pt x="40" y="40"/>
                </a:cubicBezTo>
                <a:cubicBezTo>
                  <a:pt x="40" y="58"/>
                  <a:pt x="40" y="58"/>
                  <a:pt x="40" y="58"/>
                </a:cubicBezTo>
                <a:cubicBezTo>
                  <a:pt x="30" y="58"/>
                  <a:pt x="30" y="58"/>
                  <a:pt x="30" y="58"/>
                </a:cubicBezTo>
                <a:cubicBezTo>
                  <a:pt x="30" y="40"/>
                  <a:pt x="30" y="40"/>
                  <a:pt x="30" y="40"/>
                </a:cubicBezTo>
                <a:cubicBezTo>
                  <a:pt x="12" y="40"/>
                  <a:pt x="12" y="40"/>
                  <a:pt x="12" y="40"/>
                </a:cubicBezTo>
                <a:cubicBezTo>
                  <a:pt x="12" y="30"/>
                  <a:pt x="12" y="30"/>
                  <a:pt x="12" y="30"/>
                </a:cubicBezTo>
                <a:cubicBezTo>
                  <a:pt x="30" y="30"/>
                  <a:pt x="30" y="30"/>
                  <a:pt x="30" y="30"/>
                </a:cubicBezTo>
                <a:cubicBezTo>
                  <a:pt x="30" y="11"/>
                  <a:pt x="30" y="11"/>
                  <a:pt x="30" y="11"/>
                </a:cubicBezTo>
                <a:cubicBezTo>
                  <a:pt x="40" y="11"/>
                  <a:pt x="40" y="11"/>
                  <a:pt x="40" y="11"/>
                </a:cubicBezTo>
                <a:cubicBezTo>
                  <a:pt x="40" y="30"/>
                  <a:pt x="40" y="30"/>
                  <a:pt x="40" y="30"/>
                </a:cubicBezTo>
                <a:cubicBezTo>
                  <a:pt x="59" y="30"/>
                  <a:pt x="59" y="30"/>
                  <a:pt x="59" y="30"/>
                </a:cubicBezTo>
                <a:lnTo>
                  <a:pt x="59" y="40"/>
                </a:lnTo>
                <a:close/>
              </a:path>
            </a:pathLst>
          </a:custGeom>
          <a:solidFill>
            <a:srgbClr val="577188"/>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6" name="Freeform 204"/>
          <p:cNvSpPr>
            <a:spLocks noEditPoints="1"/>
          </p:cNvSpPr>
          <p:nvPr/>
        </p:nvSpPr>
        <p:spPr bwMode="auto">
          <a:xfrm>
            <a:off x="2673045" y="3538449"/>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8 w 70"/>
              <a:gd name="T11" fmla="*/ 40 h 70"/>
              <a:gd name="T12" fmla="*/ 40 w 70"/>
              <a:gd name="T13" fmla="*/ 40 h 70"/>
              <a:gd name="T14" fmla="*/ 40 w 70"/>
              <a:gd name="T15" fmla="*/ 58 h 70"/>
              <a:gd name="T16" fmla="*/ 30 w 70"/>
              <a:gd name="T17" fmla="*/ 58 h 70"/>
              <a:gd name="T18" fmla="*/ 30 w 70"/>
              <a:gd name="T19" fmla="*/ 40 h 70"/>
              <a:gd name="T20" fmla="*/ 11 w 70"/>
              <a:gd name="T21" fmla="*/ 40 h 70"/>
              <a:gd name="T22" fmla="*/ 11 w 70"/>
              <a:gd name="T23" fmla="*/ 30 h 70"/>
              <a:gd name="T24" fmla="*/ 30 w 70"/>
              <a:gd name="T25" fmla="*/ 30 h 70"/>
              <a:gd name="T26" fmla="*/ 30 w 70"/>
              <a:gd name="T27" fmla="*/ 11 h 70"/>
              <a:gd name="T28" fmla="*/ 40 w 70"/>
              <a:gd name="T29" fmla="*/ 11 h 70"/>
              <a:gd name="T30" fmla="*/ 40 w 70"/>
              <a:gd name="T31" fmla="*/ 30 h 70"/>
              <a:gd name="T32" fmla="*/ 58 w 70"/>
              <a:gd name="T33" fmla="*/ 30 h 70"/>
              <a:gd name="T34" fmla="*/ 58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5" y="0"/>
                  <a:pt x="0" y="15"/>
                  <a:pt x="0" y="35"/>
                </a:cubicBezTo>
                <a:cubicBezTo>
                  <a:pt x="0" y="54"/>
                  <a:pt x="15" y="70"/>
                  <a:pt x="35" y="70"/>
                </a:cubicBezTo>
                <a:cubicBezTo>
                  <a:pt x="54" y="70"/>
                  <a:pt x="70" y="54"/>
                  <a:pt x="70" y="35"/>
                </a:cubicBezTo>
                <a:cubicBezTo>
                  <a:pt x="70" y="15"/>
                  <a:pt x="54" y="0"/>
                  <a:pt x="35" y="0"/>
                </a:cubicBezTo>
                <a:close/>
                <a:moveTo>
                  <a:pt x="58" y="40"/>
                </a:moveTo>
                <a:cubicBezTo>
                  <a:pt x="40" y="40"/>
                  <a:pt x="40" y="40"/>
                  <a:pt x="40" y="40"/>
                </a:cubicBezTo>
                <a:cubicBezTo>
                  <a:pt x="40" y="58"/>
                  <a:pt x="40" y="58"/>
                  <a:pt x="40" y="58"/>
                </a:cubicBezTo>
                <a:cubicBezTo>
                  <a:pt x="30" y="58"/>
                  <a:pt x="30" y="58"/>
                  <a:pt x="30" y="58"/>
                </a:cubicBezTo>
                <a:cubicBezTo>
                  <a:pt x="30" y="40"/>
                  <a:pt x="30" y="40"/>
                  <a:pt x="30" y="40"/>
                </a:cubicBezTo>
                <a:cubicBezTo>
                  <a:pt x="11" y="40"/>
                  <a:pt x="11" y="40"/>
                  <a:pt x="11" y="40"/>
                </a:cubicBezTo>
                <a:cubicBezTo>
                  <a:pt x="11" y="30"/>
                  <a:pt x="11" y="30"/>
                  <a:pt x="11" y="30"/>
                </a:cubicBezTo>
                <a:cubicBezTo>
                  <a:pt x="30" y="30"/>
                  <a:pt x="30" y="30"/>
                  <a:pt x="30" y="30"/>
                </a:cubicBezTo>
                <a:cubicBezTo>
                  <a:pt x="30" y="11"/>
                  <a:pt x="30" y="11"/>
                  <a:pt x="30" y="11"/>
                </a:cubicBezTo>
                <a:cubicBezTo>
                  <a:pt x="40" y="11"/>
                  <a:pt x="40" y="11"/>
                  <a:pt x="40" y="11"/>
                </a:cubicBezTo>
                <a:cubicBezTo>
                  <a:pt x="40" y="30"/>
                  <a:pt x="40" y="30"/>
                  <a:pt x="40" y="30"/>
                </a:cubicBezTo>
                <a:cubicBezTo>
                  <a:pt x="58" y="30"/>
                  <a:pt x="58" y="30"/>
                  <a:pt x="58" y="30"/>
                </a:cubicBezTo>
                <a:lnTo>
                  <a:pt x="58" y="40"/>
                </a:lnTo>
                <a:close/>
              </a:path>
            </a:pathLst>
          </a:custGeom>
          <a:solidFill>
            <a:srgbClr val="8FA4B7"/>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7" name="Freeform 278"/>
          <p:cNvSpPr>
            <a:spLocks noEditPoints="1"/>
          </p:cNvSpPr>
          <p:nvPr/>
        </p:nvSpPr>
        <p:spPr bwMode="auto">
          <a:xfrm>
            <a:off x="5624266" y="2665859"/>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8 w 70"/>
              <a:gd name="T11" fmla="*/ 40 h 70"/>
              <a:gd name="T12" fmla="*/ 40 w 70"/>
              <a:gd name="T13" fmla="*/ 40 h 70"/>
              <a:gd name="T14" fmla="*/ 40 w 70"/>
              <a:gd name="T15" fmla="*/ 58 h 70"/>
              <a:gd name="T16" fmla="*/ 30 w 70"/>
              <a:gd name="T17" fmla="*/ 58 h 70"/>
              <a:gd name="T18" fmla="*/ 30 w 70"/>
              <a:gd name="T19" fmla="*/ 40 h 70"/>
              <a:gd name="T20" fmla="*/ 11 w 70"/>
              <a:gd name="T21" fmla="*/ 40 h 70"/>
              <a:gd name="T22" fmla="*/ 11 w 70"/>
              <a:gd name="T23" fmla="*/ 30 h 70"/>
              <a:gd name="T24" fmla="*/ 30 w 70"/>
              <a:gd name="T25" fmla="*/ 30 h 70"/>
              <a:gd name="T26" fmla="*/ 30 w 70"/>
              <a:gd name="T27" fmla="*/ 11 h 70"/>
              <a:gd name="T28" fmla="*/ 40 w 70"/>
              <a:gd name="T29" fmla="*/ 11 h 70"/>
              <a:gd name="T30" fmla="*/ 40 w 70"/>
              <a:gd name="T31" fmla="*/ 30 h 70"/>
              <a:gd name="T32" fmla="*/ 58 w 70"/>
              <a:gd name="T33" fmla="*/ 30 h 70"/>
              <a:gd name="T34" fmla="*/ 58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5" y="0"/>
                  <a:pt x="0" y="15"/>
                  <a:pt x="0" y="35"/>
                </a:cubicBezTo>
                <a:cubicBezTo>
                  <a:pt x="0" y="54"/>
                  <a:pt x="15" y="70"/>
                  <a:pt x="35" y="70"/>
                </a:cubicBezTo>
                <a:cubicBezTo>
                  <a:pt x="54" y="70"/>
                  <a:pt x="70" y="54"/>
                  <a:pt x="70" y="35"/>
                </a:cubicBezTo>
                <a:cubicBezTo>
                  <a:pt x="70" y="15"/>
                  <a:pt x="54" y="0"/>
                  <a:pt x="35" y="0"/>
                </a:cubicBezTo>
                <a:close/>
                <a:moveTo>
                  <a:pt x="58" y="40"/>
                </a:moveTo>
                <a:cubicBezTo>
                  <a:pt x="40" y="40"/>
                  <a:pt x="40" y="40"/>
                  <a:pt x="40" y="40"/>
                </a:cubicBezTo>
                <a:cubicBezTo>
                  <a:pt x="40" y="58"/>
                  <a:pt x="40" y="58"/>
                  <a:pt x="40" y="58"/>
                </a:cubicBezTo>
                <a:cubicBezTo>
                  <a:pt x="30" y="58"/>
                  <a:pt x="30" y="58"/>
                  <a:pt x="30" y="58"/>
                </a:cubicBezTo>
                <a:cubicBezTo>
                  <a:pt x="30" y="40"/>
                  <a:pt x="30" y="40"/>
                  <a:pt x="30" y="40"/>
                </a:cubicBezTo>
                <a:cubicBezTo>
                  <a:pt x="11" y="40"/>
                  <a:pt x="11" y="40"/>
                  <a:pt x="11" y="40"/>
                </a:cubicBezTo>
                <a:cubicBezTo>
                  <a:pt x="11" y="30"/>
                  <a:pt x="11" y="30"/>
                  <a:pt x="11" y="30"/>
                </a:cubicBezTo>
                <a:cubicBezTo>
                  <a:pt x="30" y="30"/>
                  <a:pt x="30" y="30"/>
                  <a:pt x="30" y="30"/>
                </a:cubicBezTo>
                <a:cubicBezTo>
                  <a:pt x="30" y="11"/>
                  <a:pt x="30" y="11"/>
                  <a:pt x="30" y="11"/>
                </a:cubicBezTo>
                <a:cubicBezTo>
                  <a:pt x="40" y="11"/>
                  <a:pt x="40" y="11"/>
                  <a:pt x="40" y="11"/>
                </a:cubicBezTo>
                <a:cubicBezTo>
                  <a:pt x="40" y="30"/>
                  <a:pt x="40" y="30"/>
                  <a:pt x="40" y="30"/>
                </a:cubicBezTo>
                <a:cubicBezTo>
                  <a:pt x="58" y="30"/>
                  <a:pt x="58" y="30"/>
                  <a:pt x="58" y="30"/>
                </a:cubicBezTo>
                <a:lnTo>
                  <a:pt x="58" y="40"/>
                </a:lnTo>
                <a:close/>
              </a:path>
            </a:pathLst>
          </a:custGeom>
          <a:solidFill>
            <a:srgbClr val="8FA4B7"/>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8" name="TextBox 37"/>
          <p:cNvSpPr txBox="1"/>
          <p:nvPr/>
        </p:nvSpPr>
        <p:spPr>
          <a:xfrm>
            <a:off x="2028472" y="2450802"/>
            <a:ext cx="1607142" cy="1015663"/>
          </a:xfrm>
          <a:prstGeom prst="rect">
            <a:avLst/>
          </a:prstGeom>
          <a:noFill/>
        </p:spPr>
        <p:txBody>
          <a:bodyPr wrap="square" rtlCol="0">
            <a:spAutoFit/>
          </a:bodyPr>
          <a:lstStyle/>
          <a:p>
            <a:r>
              <a:rPr lang="zh-CN" altLang="en-US" sz="1200" spc="-150" dirty="0" smtClean="0">
                <a:solidFill>
                  <a:schemeClr val="tx1">
                    <a:lumMod val="50000"/>
                    <a:lumOff val="50000"/>
                  </a:schemeClr>
                </a:solidFill>
                <a:latin typeface="宋体" panose="02010600030101010101" pitchFamily="2" charset="-122"/>
                <a:ea typeface="宋体" panose="02010600030101010101" pitchFamily="2" charset="-122"/>
                <a:cs typeface="+mn-ea"/>
              </a:rPr>
              <a:t>以连词为寻找点，寻找连词连接的形容词，基于</a:t>
            </a:r>
            <a:r>
              <a:rPr lang="en-US" altLang="zh-CN" sz="1200" spc="-150" dirty="0" smtClean="0">
                <a:solidFill>
                  <a:schemeClr val="tx1">
                    <a:lumMod val="50000"/>
                    <a:lumOff val="50000"/>
                  </a:schemeClr>
                </a:solidFill>
                <a:latin typeface="宋体" panose="02010600030101010101" pitchFamily="2" charset="-122"/>
                <a:ea typeface="宋体" panose="02010600030101010101" pitchFamily="2" charset="-122"/>
                <a:cs typeface="+mn-ea"/>
              </a:rPr>
              <a:t>PMI</a:t>
            </a:r>
            <a:r>
              <a:rPr lang="zh-CN" altLang="en-US" sz="1200" spc="-150" dirty="0" smtClean="0">
                <a:solidFill>
                  <a:schemeClr val="tx1">
                    <a:lumMod val="50000"/>
                    <a:lumOff val="50000"/>
                  </a:schemeClr>
                </a:solidFill>
                <a:latin typeface="宋体" panose="02010600030101010101" pitchFamily="2" charset="-122"/>
                <a:ea typeface="宋体" panose="02010600030101010101" pitchFamily="2" charset="-122"/>
                <a:cs typeface="+mn-ea"/>
              </a:rPr>
              <a:t>贡献概率来计算形容词词性。但无法抽取单独的形容词</a:t>
            </a:r>
            <a:endParaRPr lang="zh-CN" altLang="en-US" sz="1200" spc="-150" dirty="0">
              <a:solidFill>
                <a:schemeClr val="tx1">
                  <a:lumMod val="50000"/>
                  <a:lumOff val="50000"/>
                </a:schemeClr>
              </a:solidFill>
              <a:latin typeface="宋体" panose="02010600030101010101" pitchFamily="2" charset="-122"/>
              <a:ea typeface="宋体" panose="02010600030101010101" pitchFamily="2" charset="-122"/>
              <a:cs typeface="+mn-ea"/>
            </a:endParaRPr>
          </a:p>
        </p:txBody>
      </p:sp>
      <p:sp>
        <p:nvSpPr>
          <p:cNvPr id="109" name="TextBox 36"/>
          <p:cNvSpPr txBox="1"/>
          <p:nvPr/>
        </p:nvSpPr>
        <p:spPr>
          <a:xfrm>
            <a:off x="2028472" y="2115906"/>
            <a:ext cx="1784837" cy="380810"/>
          </a:xfrm>
          <a:prstGeom prst="rect">
            <a:avLst/>
          </a:prstGeom>
          <a:noFill/>
        </p:spPr>
        <p:txBody>
          <a:bodyPr wrap="square" rtlCol="0">
            <a:spAutoFit/>
          </a:bodyPr>
          <a:lstStyle/>
          <a:p>
            <a:pPr>
              <a:lnSpc>
                <a:spcPct val="130000"/>
              </a:lnSpc>
            </a:pPr>
            <a:r>
              <a:rPr lang="zh-CN" altLang="en-US" sz="1600" spc="-150" dirty="0" smtClean="0">
                <a:solidFill>
                  <a:schemeClr val="tx1">
                    <a:lumMod val="65000"/>
                    <a:lumOff val="35000"/>
                  </a:schemeClr>
                </a:solidFill>
                <a:latin typeface="Arial"/>
                <a:cs typeface="+mn-ea"/>
              </a:rPr>
              <a:t>连词</a:t>
            </a:r>
            <a:endParaRPr lang="zh-CN" altLang="en-US" sz="1600" spc="-150" dirty="0">
              <a:solidFill>
                <a:schemeClr val="tx1">
                  <a:lumMod val="65000"/>
                  <a:lumOff val="35000"/>
                </a:schemeClr>
              </a:solidFill>
              <a:latin typeface="Arial"/>
              <a:cs typeface="+mn-ea"/>
            </a:endParaRPr>
          </a:p>
        </p:txBody>
      </p:sp>
      <p:cxnSp>
        <p:nvCxnSpPr>
          <p:cNvPr id="110" name="直接连接符 109"/>
          <p:cNvCxnSpPr/>
          <p:nvPr/>
        </p:nvCxnSpPr>
        <p:spPr>
          <a:xfrm>
            <a:off x="1951103" y="2468183"/>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37"/>
          <p:cNvSpPr txBox="1"/>
          <p:nvPr/>
        </p:nvSpPr>
        <p:spPr>
          <a:xfrm>
            <a:off x="3679503" y="3872592"/>
            <a:ext cx="1701060" cy="830997"/>
          </a:xfrm>
          <a:prstGeom prst="rect">
            <a:avLst/>
          </a:prstGeom>
          <a:noFill/>
        </p:spPr>
        <p:txBody>
          <a:bodyPr wrap="square" rtlCol="0">
            <a:spAutoFit/>
          </a:bodyPr>
          <a:lstStyle/>
          <a:p>
            <a:r>
              <a:rPr lang="zh-CN" altLang="en-US" sz="1200" spc="-150" dirty="0" smtClean="0">
                <a:solidFill>
                  <a:schemeClr val="tx1">
                    <a:lumMod val="50000"/>
                    <a:lumOff val="50000"/>
                  </a:schemeClr>
                </a:solidFill>
                <a:cs typeface="+mn-ea"/>
              </a:rPr>
              <a:t>在名词附近寻找相关的情感词，再利用</a:t>
            </a:r>
            <a:r>
              <a:rPr lang="en-US" altLang="zh-CN" sz="1200" spc="-150" dirty="0" smtClean="0">
                <a:solidFill>
                  <a:schemeClr val="tx1">
                    <a:lumMod val="50000"/>
                    <a:lumOff val="50000"/>
                  </a:schemeClr>
                </a:solidFill>
                <a:cs typeface="+mn-ea"/>
              </a:rPr>
              <a:t>Word</a:t>
            </a:r>
            <a:r>
              <a:rPr lang="en-US" altLang="zh-CN" sz="1200" spc="-150" dirty="0" smtClean="0">
                <a:solidFill>
                  <a:schemeClr val="tx1">
                    <a:lumMod val="50000"/>
                    <a:lumOff val="50000"/>
                  </a:schemeClr>
                </a:solidFill>
                <a:latin typeface="Arial"/>
                <a:cs typeface="+mn-ea"/>
              </a:rPr>
              <a:t>Net</a:t>
            </a:r>
            <a:r>
              <a:rPr lang="zh-CN" altLang="en-US" sz="1200" spc="-150" dirty="0">
                <a:solidFill>
                  <a:schemeClr val="tx1">
                    <a:lumMod val="50000"/>
                    <a:lumOff val="50000"/>
                  </a:schemeClr>
                </a:solidFill>
                <a:cs typeface="+mn-ea"/>
              </a:rPr>
              <a:t>情感词</a:t>
            </a:r>
            <a:r>
              <a:rPr lang="zh-CN" altLang="en-US" sz="1200" spc="-150" dirty="0" smtClean="0">
                <a:solidFill>
                  <a:schemeClr val="tx1">
                    <a:lumMod val="50000"/>
                    <a:lumOff val="50000"/>
                  </a:schemeClr>
                </a:solidFill>
                <a:cs typeface="+mn-ea"/>
              </a:rPr>
              <a:t>典中同义词和反义词关系判断候选词极性。</a:t>
            </a:r>
            <a:endParaRPr lang="en-US" altLang="zh-CN" sz="1200" spc="-150" dirty="0" smtClean="0">
              <a:solidFill>
                <a:schemeClr val="tx1">
                  <a:lumMod val="50000"/>
                  <a:lumOff val="50000"/>
                </a:schemeClr>
              </a:solidFill>
              <a:latin typeface="Arial"/>
              <a:cs typeface="+mn-ea"/>
            </a:endParaRPr>
          </a:p>
        </p:txBody>
      </p:sp>
      <p:sp>
        <p:nvSpPr>
          <p:cNvPr id="112" name="TextBox 36"/>
          <p:cNvSpPr txBox="1"/>
          <p:nvPr/>
        </p:nvSpPr>
        <p:spPr>
          <a:xfrm>
            <a:off x="3679503" y="3537696"/>
            <a:ext cx="1784837" cy="380810"/>
          </a:xfrm>
          <a:prstGeom prst="rect">
            <a:avLst/>
          </a:prstGeom>
          <a:noFill/>
        </p:spPr>
        <p:txBody>
          <a:bodyPr wrap="square" rtlCol="0">
            <a:spAutoFit/>
          </a:bodyPr>
          <a:lstStyle/>
          <a:p>
            <a:pPr>
              <a:lnSpc>
                <a:spcPct val="130000"/>
              </a:lnSpc>
            </a:pPr>
            <a:r>
              <a:rPr lang="zh-CN" altLang="en-US" sz="1600" spc="-150" dirty="0" smtClean="0">
                <a:solidFill>
                  <a:schemeClr val="tx1">
                    <a:lumMod val="65000"/>
                    <a:lumOff val="35000"/>
                  </a:schemeClr>
                </a:solidFill>
                <a:latin typeface="Arial"/>
                <a:cs typeface="+mn-ea"/>
              </a:rPr>
              <a:t>名词</a:t>
            </a:r>
            <a:endParaRPr lang="zh-CN" altLang="en-US" sz="1600" spc="-150" dirty="0">
              <a:solidFill>
                <a:schemeClr val="tx1">
                  <a:lumMod val="65000"/>
                  <a:lumOff val="35000"/>
                </a:schemeClr>
              </a:solidFill>
              <a:latin typeface="Arial"/>
              <a:cs typeface="+mn-ea"/>
            </a:endParaRPr>
          </a:p>
        </p:txBody>
      </p:sp>
      <p:cxnSp>
        <p:nvCxnSpPr>
          <p:cNvPr id="113" name="直接连接符 112"/>
          <p:cNvCxnSpPr/>
          <p:nvPr/>
        </p:nvCxnSpPr>
        <p:spPr>
          <a:xfrm>
            <a:off x="3602134" y="3889973"/>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4" name="TextBox 37"/>
          <p:cNvSpPr txBox="1"/>
          <p:nvPr/>
        </p:nvSpPr>
        <p:spPr>
          <a:xfrm>
            <a:off x="5060230" y="1604747"/>
            <a:ext cx="1607142" cy="1015663"/>
          </a:xfrm>
          <a:prstGeom prst="rect">
            <a:avLst/>
          </a:prstGeom>
          <a:noFill/>
        </p:spPr>
        <p:txBody>
          <a:bodyPr wrap="square" rtlCol="0">
            <a:spAutoFit/>
          </a:bodyPr>
          <a:lstStyle/>
          <a:p>
            <a:r>
              <a:rPr lang="zh-CN" altLang="en-US" sz="1200" spc="-150" dirty="0" smtClean="0">
                <a:solidFill>
                  <a:schemeClr val="tx1">
                    <a:lumMod val="50000"/>
                    <a:lumOff val="50000"/>
                  </a:schemeClr>
                </a:solidFill>
                <a:latin typeface="Arial"/>
                <a:cs typeface="+mn-ea"/>
              </a:rPr>
              <a:t>相邻句子之间通常有相同的情感倾向。但是在上下文句子中没有种子情感词的情况下召回率大大降低。</a:t>
            </a:r>
            <a:endParaRPr lang="zh-CN" altLang="en-US" sz="1200" spc="-150" dirty="0">
              <a:solidFill>
                <a:schemeClr val="tx1">
                  <a:lumMod val="50000"/>
                  <a:lumOff val="50000"/>
                </a:schemeClr>
              </a:solidFill>
              <a:latin typeface="Arial"/>
              <a:cs typeface="+mn-ea"/>
            </a:endParaRPr>
          </a:p>
        </p:txBody>
      </p:sp>
      <p:sp>
        <p:nvSpPr>
          <p:cNvPr id="115" name="TextBox 36"/>
          <p:cNvSpPr txBox="1"/>
          <p:nvPr/>
        </p:nvSpPr>
        <p:spPr>
          <a:xfrm>
            <a:off x="5060230" y="1269851"/>
            <a:ext cx="1784837" cy="380810"/>
          </a:xfrm>
          <a:prstGeom prst="rect">
            <a:avLst/>
          </a:prstGeom>
          <a:noFill/>
        </p:spPr>
        <p:txBody>
          <a:bodyPr wrap="square" rtlCol="0">
            <a:spAutoFit/>
          </a:bodyPr>
          <a:lstStyle/>
          <a:p>
            <a:pPr>
              <a:lnSpc>
                <a:spcPct val="130000"/>
              </a:lnSpc>
            </a:pPr>
            <a:r>
              <a:rPr lang="zh-CN" altLang="en-US" sz="1600" spc="-150" dirty="0" smtClean="0">
                <a:solidFill>
                  <a:schemeClr val="tx1">
                    <a:lumMod val="65000"/>
                    <a:lumOff val="35000"/>
                  </a:schemeClr>
                </a:solidFill>
                <a:latin typeface="Arial"/>
                <a:cs typeface="+mn-ea"/>
              </a:rPr>
              <a:t>句子</a:t>
            </a:r>
            <a:endParaRPr lang="zh-CN" altLang="en-US" sz="1600" spc="-150" dirty="0">
              <a:solidFill>
                <a:schemeClr val="tx1">
                  <a:lumMod val="65000"/>
                  <a:lumOff val="35000"/>
                </a:schemeClr>
              </a:solidFill>
              <a:latin typeface="Arial"/>
              <a:cs typeface="+mn-ea"/>
            </a:endParaRPr>
          </a:p>
        </p:txBody>
      </p:sp>
      <p:cxnSp>
        <p:nvCxnSpPr>
          <p:cNvPr id="116" name="直接连接符 115"/>
          <p:cNvCxnSpPr/>
          <p:nvPr/>
        </p:nvCxnSpPr>
        <p:spPr>
          <a:xfrm>
            <a:off x="4982861" y="1622128"/>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182450" y="903238"/>
            <a:ext cx="1005403" cy="510076"/>
          </a:xfrm>
          <a:prstGeom prst="rect">
            <a:avLst/>
          </a:prstGeom>
          <a:noFill/>
        </p:spPr>
        <p:txBody>
          <a:bodyPr wrap="none" rtlCol="0">
            <a:spAutoFit/>
          </a:bodyPr>
          <a:lstStyle/>
          <a:p>
            <a:pPr>
              <a:lnSpc>
                <a:spcPct val="200000"/>
              </a:lnSpc>
            </a:pPr>
            <a:r>
              <a:rPr lang="zh-CN" altLang="en-US" sz="1600" dirty="0" smtClean="0"/>
              <a:t>简单规则</a:t>
            </a:r>
            <a:endParaRPr lang="en-US" altLang="zh-CN" sz="1600" dirty="0"/>
          </a:p>
        </p:txBody>
      </p:sp>
      <p:sp>
        <p:nvSpPr>
          <p:cNvPr id="40"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基于启发式规则</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Tree>
    <p:extLst>
      <p:ext uri="{BB962C8B-B14F-4D97-AF65-F5344CB8AC3E}">
        <p14:creationId xmlns:p14="http://schemas.microsoft.com/office/powerpoint/2010/main" val="286533756"/>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16"/>
          <p:cNvSpPr>
            <a:spLocks/>
          </p:cNvSpPr>
          <p:nvPr/>
        </p:nvSpPr>
        <p:spPr bwMode="auto">
          <a:xfrm>
            <a:off x="1503692" y="3683777"/>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99" name="Freeform 16"/>
          <p:cNvSpPr>
            <a:spLocks/>
          </p:cNvSpPr>
          <p:nvPr/>
        </p:nvSpPr>
        <p:spPr bwMode="auto">
          <a:xfrm>
            <a:off x="2964780" y="3231570"/>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0" name="Freeform 16"/>
          <p:cNvSpPr>
            <a:spLocks/>
          </p:cNvSpPr>
          <p:nvPr/>
        </p:nvSpPr>
        <p:spPr bwMode="auto">
          <a:xfrm>
            <a:off x="4459358" y="2803418"/>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4" name="Freeform 16"/>
          <p:cNvSpPr>
            <a:spLocks/>
          </p:cNvSpPr>
          <p:nvPr/>
        </p:nvSpPr>
        <p:spPr bwMode="auto">
          <a:xfrm>
            <a:off x="5887905" y="2378968"/>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5" name="Freeform 131"/>
          <p:cNvSpPr>
            <a:spLocks noEditPoints="1"/>
          </p:cNvSpPr>
          <p:nvPr/>
        </p:nvSpPr>
        <p:spPr bwMode="auto">
          <a:xfrm>
            <a:off x="4166841" y="3101568"/>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9 w 70"/>
              <a:gd name="T11" fmla="*/ 40 h 70"/>
              <a:gd name="T12" fmla="*/ 40 w 70"/>
              <a:gd name="T13" fmla="*/ 40 h 70"/>
              <a:gd name="T14" fmla="*/ 40 w 70"/>
              <a:gd name="T15" fmla="*/ 58 h 70"/>
              <a:gd name="T16" fmla="*/ 30 w 70"/>
              <a:gd name="T17" fmla="*/ 58 h 70"/>
              <a:gd name="T18" fmla="*/ 30 w 70"/>
              <a:gd name="T19" fmla="*/ 40 h 70"/>
              <a:gd name="T20" fmla="*/ 12 w 70"/>
              <a:gd name="T21" fmla="*/ 40 h 70"/>
              <a:gd name="T22" fmla="*/ 12 w 70"/>
              <a:gd name="T23" fmla="*/ 30 h 70"/>
              <a:gd name="T24" fmla="*/ 30 w 70"/>
              <a:gd name="T25" fmla="*/ 30 h 70"/>
              <a:gd name="T26" fmla="*/ 30 w 70"/>
              <a:gd name="T27" fmla="*/ 11 h 70"/>
              <a:gd name="T28" fmla="*/ 40 w 70"/>
              <a:gd name="T29" fmla="*/ 11 h 70"/>
              <a:gd name="T30" fmla="*/ 40 w 70"/>
              <a:gd name="T31" fmla="*/ 30 h 70"/>
              <a:gd name="T32" fmla="*/ 59 w 70"/>
              <a:gd name="T33" fmla="*/ 30 h 70"/>
              <a:gd name="T34" fmla="*/ 59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6" y="0"/>
                  <a:pt x="0" y="15"/>
                  <a:pt x="0" y="35"/>
                </a:cubicBezTo>
                <a:cubicBezTo>
                  <a:pt x="0" y="54"/>
                  <a:pt x="16" y="70"/>
                  <a:pt x="35" y="70"/>
                </a:cubicBezTo>
                <a:cubicBezTo>
                  <a:pt x="55" y="70"/>
                  <a:pt x="70" y="54"/>
                  <a:pt x="70" y="35"/>
                </a:cubicBezTo>
                <a:cubicBezTo>
                  <a:pt x="70" y="15"/>
                  <a:pt x="55" y="0"/>
                  <a:pt x="35" y="0"/>
                </a:cubicBezTo>
                <a:close/>
                <a:moveTo>
                  <a:pt x="59" y="40"/>
                </a:moveTo>
                <a:cubicBezTo>
                  <a:pt x="40" y="40"/>
                  <a:pt x="40" y="40"/>
                  <a:pt x="40" y="40"/>
                </a:cubicBezTo>
                <a:cubicBezTo>
                  <a:pt x="40" y="58"/>
                  <a:pt x="40" y="58"/>
                  <a:pt x="40" y="58"/>
                </a:cubicBezTo>
                <a:cubicBezTo>
                  <a:pt x="30" y="58"/>
                  <a:pt x="30" y="58"/>
                  <a:pt x="30" y="58"/>
                </a:cubicBezTo>
                <a:cubicBezTo>
                  <a:pt x="30" y="40"/>
                  <a:pt x="30" y="40"/>
                  <a:pt x="30" y="40"/>
                </a:cubicBezTo>
                <a:cubicBezTo>
                  <a:pt x="12" y="40"/>
                  <a:pt x="12" y="40"/>
                  <a:pt x="12" y="40"/>
                </a:cubicBezTo>
                <a:cubicBezTo>
                  <a:pt x="12" y="30"/>
                  <a:pt x="12" y="30"/>
                  <a:pt x="12" y="30"/>
                </a:cubicBezTo>
                <a:cubicBezTo>
                  <a:pt x="30" y="30"/>
                  <a:pt x="30" y="30"/>
                  <a:pt x="30" y="30"/>
                </a:cubicBezTo>
                <a:cubicBezTo>
                  <a:pt x="30" y="11"/>
                  <a:pt x="30" y="11"/>
                  <a:pt x="30" y="11"/>
                </a:cubicBezTo>
                <a:cubicBezTo>
                  <a:pt x="40" y="11"/>
                  <a:pt x="40" y="11"/>
                  <a:pt x="40" y="11"/>
                </a:cubicBezTo>
                <a:cubicBezTo>
                  <a:pt x="40" y="30"/>
                  <a:pt x="40" y="30"/>
                  <a:pt x="40" y="30"/>
                </a:cubicBezTo>
                <a:cubicBezTo>
                  <a:pt x="59" y="30"/>
                  <a:pt x="59" y="30"/>
                  <a:pt x="59" y="30"/>
                </a:cubicBezTo>
                <a:lnTo>
                  <a:pt x="59" y="40"/>
                </a:lnTo>
                <a:close/>
              </a:path>
            </a:pathLst>
          </a:custGeom>
          <a:solidFill>
            <a:srgbClr val="577188"/>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6" name="Freeform 204"/>
          <p:cNvSpPr>
            <a:spLocks noEditPoints="1"/>
          </p:cNvSpPr>
          <p:nvPr/>
        </p:nvSpPr>
        <p:spPr bwMode="auto">
          <a:xfrm>
            <a:off x="2673045" y="3538449"/>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8 w 70"/>
              <a:gd name="T11" fmla="*/ 40 h 70"/>
              <a:gd name="T12" fmla="*/ 40 w 70"/>
              <a:gd name="T13" fmla="*/ 40 h 70"/>
              <a:gd name="T14" fmla="*/ 40 w 70"/>
              <a:gd name="T15" fmla="*/ 58 h 70"/>
              <a:gd name="T16" fmla="*/ 30 w 70"/>
              <a:gd name="T17" fmla="*/ 58 h 70"/>
              <a:gd name="T18" fmla="*/ 30 w 70"/>
              <a:gd name="T19" fmla="*/ 40 h 70"/>
              <a:gd name="T20" fmla="*/ 11 w 70"/>
              <a:gd name="T21" fmla="*/ 40 h 70"/>
              <a:gd name="T22" fmla="*/ 11 w 70"/>
              <a:gd name="T23" fmla="*/ 30 h 70"/>
              <a:gd name="T24" fmla="*/ 30 w 70"/>
              <a:gd name="T25" fmla="*/ 30 h 70"/>
              <a:gd name="T26" fmla="*/ 30 w 70"/>
              <a:gd name="T27" fmla="*/ 11 h 70"/>
              <a:gd name="T28" fmla="*/ 40 w 70"/>
              <a:gd name="T29" fmla="*/ 11 h 70"/>
              <a:gd name="T30" fmla="*/ 40 w 70"/>
              <a:gd name="T31" fmla="*/ 30 h 70"/>
              <a:gd name="T32" fmla="*/ 58 w 70"/>
              <a:gd name="T33" fmla="*/ 30 h 70"/>
              <a:gd name="T34" fmla="*/ 58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5" y="0"/>
                  <a:pt x="0" y="15"/>
                  <a:pt x="0" y="35"/>
                </a:cubicBezTo>
                <a:cubicBezTo>
                  <a:pt x="0" y="54"/>
                  <a:pt x="15" y="70"/>
                  <a:pt x="35" y="70"/>
                </a:cubicBezTo>
                <a:cubicBezTo>
                  <a:pt x="54" y="70"/>
                  <a:pt x="70" y="54"/>
                  <a:pt x="70" y="35"/>
                </a:cubicBezTo>
                <a:cubicBezTo>
                  <a:pt x="70" y="15"/>
                  <a:pt x="54" y="0"/>
                  <a:pt x="35" y="0"/>
                </a:cubicBezTo>
                <a:close/>
                <a:moveTo>
                  <a:pt x="58" y="40"/>
                </a:moveTo>
                <a:cubicBezTo>
                  <a:pt x="40" y="40"/>
                  <a:pt x="40" y="40"/>
                  <a:pt x="40" y="40"/>
                </a:cubicBezTo>
                <a:cubicBezTo>
                  <a:pt x="40" y="58"/>
                  <a:pt x="40" y="58"/>
                  <a:pt x="40" y="58"/>
                </a:cubicBezTo>
                <a:cubicBezTo>
                  <a:pt x="30" y="58"/>
                  <a:pt x="30" y="58"/>
                  <a:pt x="30" y="58"/>
                </a:cubicBezTo>
                <a:cubicBezTo>
                  <a:pt x="30" y="40"/>
                  <a:pt x="30" y="40"/>
                  <a:pt x="30" y="40"/>
                </a:cubicBezTo>
                <a:cubicBezTo>
                  <a:pt x="11" y="40"/>
                  <a:pt x="11" y="40"/>
                  <a:pt x="11" y="40"/>
                </a:cubicBezTo>
                <a:cubicBezTo>
                  <a:pt x="11" y="30"/>
                  <a:pt x="11" y="30"/>
                  <a:pt x="11" y="30"/>
                </a:cubicBezTo>
                <a:cubicBezTo>
                  <a:pt x="30" y="30"/>
                  <a:pt x="30" y="30"/>
                  <a:pt x="30" y="30"/>
                </a:cubicBezTo>
                <a:cubicBezTo>
                  <a:pt x="30" y="11"/>
                  <a:pt x="30" y="11"/>
                  <a:pt x="30" y="11"/>
                </a:cubicBezTo>
                <a:cubicBezTo>
                  <a:pt x="40" y="11"/>
                  <a:pt x="40" y="11"/>
                  <a:pt x="40" y="11"/>
                </a:cubicBezTo>
                <a:cubicBezTo>
                  <a:pt x="40" y="30"/>
                  <a:pt x="40" y="30"/>
                  <a:pt x="40" y="30"/>
                </a:cubicBezTo>
                <a:cubicBezTo>
                  <a:pt x="58" y="30"/>
                  <a:pt x="58" y="30"/>
                  <a:pt x="58" y="30"/>
                </a:cubicBezTo>
                <a:lnTo>
                  <a:pt x="58" y="40"/>
                </a:lnTo>
                <a:close/>
              </a:path>
            </a:pathLst>
          </a:custGeom>
          <a:solidFill>
            <a:srgbClr val="8FA4B7"/>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7" name="Freeform 278"/>
          <p:cNvSpPr>
            <a:spLocks noEditPoints="1"/>
          </p:cNvSpPr>
          <p:nvPr/>
        </p:nvSpPr>
        <p:spPr bwMode="auto">
          <a:xfrm>
            <a:off x="5624266" y="2665859"/>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8 w 70"/>
              <a:gd name="T11" fmla="*/ 40 h 70"/>
              <a:gd name="T12" fmla="*/ 40 w 70"/>
              <a:gd name="T13" fmla="*/ 40 h 70"/>
              <a:gd name="T14" fmla="*/ 40 w 70"/>
              <a:gd name="T15" fmla="*/ 58 h 70"/>
              <a:gd name="T16" fmla="*/ 30 w 70"/>
              <a:gd name="T17" fmla="*/ 58 h 70"/>
              <a:gd name="T18" fmla="*/ 30 w 70"/>
              <a:gd name="T19" fmla="*/ 40 h 70"/>
              <a:gd name="T20" fmla="*/ 11 w 70"/>
              <a:gd name="T21" fmla="*/ 40 h 70"/>
              <a:gd name="T22" fmla="*/ 11 w 70"/>
              <a:gd name="T23" fmla="*/ 30 h 70"/>
              <a:gd name="T24" fmla="*/ 30 w 70"/>
              <a:gd name="T25" fmla="*/ 30 h 70"/>
              <a:gd name="T26" fmla="*/ 30 w 70"/>
              <a:gd name="T27" fmla="*/ 11 h 70"/>
              <a:gd name="T28" fmla="*/ 40 w 70"/>
              <a:gd name="T29" fmla="*/ 11 h 70"/>
              <a:gd name="T30" fmla="*/ 40 w 70"/>
              <a:gd name="T31" fmla="*/ 30 h 70"/>
              <a:gd name="T32" fmla="*/ 58 w 70"/>
              <a:gd name="T33" fmla="*/ 30 h 70"/>
              <a:gd name="T34" fmla="*/ 58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5" y="0"/>
                  <a:pt x="0" y="15"/>
                  <a:pt x="0" y="35"/>
                </a:cubicBezTo>
                <a:cubicBezTo>
                  <a:pt x="0" y="54"/>
                  <a:pt x="15" y="70"/>
                  <a:pt x="35" y="70"/>
                </a:cubicBezTo>
                <a:cubicBezTo>
                  <a:pt x="54" y="70"/>
                  <a:pt x="70" y="54"/>
                  <a:pt x="70" y="35"/>
                </a:cubicBezTo>
                <a:cubicBezTo>
                  <a:pt x="70" y="15"/>
                  <a:pt x="54" y="0"/>
                  <a:pt x="35" y="0"/>
                </a:cubicBezTo>
                <a:close/>
                <a:moveTo>
                  <a:pt x="58" y="40"/>
                </a:moveTo>
                <a:cubicBezTo>
                  <a:pt x="40" y="40"/>
                  <a:pt x="40" y="40"/>
                  <a:pt x="40" y="40"/>
                </a:cubicBezTo>
                <a:cubicBezTo>
                  <a:pt x="40" y="58"/>
                  <a:pt x="40" y="58"/>
                  <a:pt x="40" y="58"/>
                </a:cubicBezTo>
                <a:cubicBezTo>
                  <a:pt x="30" y="58"/>
                  <a:pt x="30" y="58"/>
                  <a:pt x="30" y="58"/>
                </a:cubicBezTo>
                <a:cubicBezTo>
                  <a:pt x="30" y="40"/>
                  <a:pt x="30" y="40"/>
                  <a:pt x="30" y="40"/>
                </a:cubicBezTo>
                <a:cubicBezTo>
                  <a:pt x="11" y="40"/>
                  <a:pt x="11" y="40"/>
                  <a:pt x="11" y="40"/>
                </a:cubicBezTo>
                <a:cubicBezTo>
                  <a:pt x="11" y="30"/>
                  <a:pt x="11" y="30"/>
                  <a:pt x="11" y="30"/>
                </a:cubicBezTo>
                <a:cubicBezTo>
                  <a:pt x="30" y="30"/>
                  <a:pt x="30" y="30"/>
                  <a:pt x="30" y="30"/>
                </a:cubicBezTo>
                <a:cubicBezTo>
                  <a:pt x="30" y="11"/>
                  <a:pt x="30" y="11"/>
                  <a:pt x="30" y="11"/>
                </a:cubicBezTo>
                <a:cubicBezTo>
                  <a:pt x="40" y="11"/>
                  <a:pt x="40" y="11"/>
                  <a:pt x="40" y="11"/>
                </a:cubicBezTo>
                <a:cubicBezTo>
                  <a:pt x="40" y="30"/>
                  <a:pt x="40" y="30"/>
                  <a:pt x="40" y="30"/>
                </a:cubicBezTo>
                <a:cubicBezTo>
                  <a:pt x="58" y="30"/>
                  <a:pt x="58" y="30"/>
                  <a:pt x="58" y="30"/>
                </a:cubicBezTo>
                <a:lnTo>
                  <a:pt x="58" y="40"/>
                </a:lnTo>
                <a:close/>
              </a:path>
            </a:pathLst>
          </a:custGeom>
          <a:solidFill>
            <a:srgbClr val="8FA4B7"/>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8" name="TextBox 37"/>
          <p:cNvSpPr txBox="1"/>
          <p:nvPr/>
        </p:nvSpPr>
        <p:spPr>
          <a:xfrm>
            <a:off x="1964227" y="2243837"/>
            <a:ext cx="1607142" cy="1200329"/>
          </a:xfrm>
          <a:prstGeom prst="rect">
            <a:avLst/>
          </a:prstGeom>
          <a:noFill/>
        </p:spPr>
        <p:txBody>
          <a:bodyPr wrap="square" rtlCol="0">
            <a:spAutoFit/>
          </a:bodyPr>
          <a:lstStyle/>
          <a:p>
            <a:r>
              <a:rPr lang="zh-CN" altLang="en-US" sz="1200" spc="-150" dirty="0" smtClean="0">
                <a:solidFill>
                  <a:schemeClr val="tx1">
                    <a:lumMod val="50000"/>
                    <a:lumOff val="50000"/>
                  </a:schemeClr>
                </a:solidFill>
                <a:latin typeface="宋体" panose="02010600030101010101" pitchFamily="2" charset="-122"/>
                <a:ea typeface="宋体" panose="02010600030101010101" pitchFamily="2" charset="-122"/>
                <a:cs typeface="+mn-ea"/>
              </a:rPr>
              <a:t>情感词和评价对象往往相互联系，而这个联系为情感词抽取提供了信息。利用这个关系抽取情感词并判断极性，提出双重传播</a:t>
            </a:r>
            <a:endParaRPr lang="zh-CN" altLang="en-US" sz="1200" spc="-150" dirty="0">
              <a:solidFill>
                <a:schemeClr val="tx1">
                  <a:lumMod val="50000"/>
                  <a:lumOff val="50000"/>
                </a:schemeClr>
              </a:solidFill>
              <a:latin typeface="宋体" panose="02010600030101010101" pitchFamily="2" charset="-122"/>
              <a:ea typeface="宋体" panose="02010600030101010101" pitchFamily="2" charset="-122"/>
              <a:cs typeface="+mn-ea"/>
            </a:endParaRPr>
          </a:p>
        </p:txBody>
      </p:sp>
      <p:sp>
        <p:nvSpPr>
          <p:cNvPr id="109" name="TextBox 36"/>
          <p:cNvSpPr txBox="1"/>
          <p:nvPr/>
        </p:nvSpPr>
        <p:spPr>
          <a:xfrm>
            <a:off x="1964227" y="1908941"/>
            <a:ext cx="1784837" cy="380810"/>
          </a:xfrm>
          <a:prstGeom prst="rect">
            <a:avLst/>
          </a:prstGeom>
          <a:noFill/>
        </p:spPr>
        <p:txBody>
          <a:bodyPr wrap="square" rtlCol="0">
            <a:spAutoFit/>
          </a:bodyPr>
          <a:lstStyle/>
          <a:p>
            <a:pPr>
              <a:lnSpc>
                <a:spcPct val="130000"/>
              </a:lnSpc>
            </a:pPr>
            <a:r>
              <a:rPr lang="zh-CN" altLang="en-US" sz="1600" spc="-150" dirty="0" smtClean="0">
                <a:solidFill>
                  <a:schemeClr val="tx1">
                    <a:lumMod val="65000"/>
                    <a:lumOff val="35000"/>
                  </a:schemeClr>
                </a:solidFill>
                <a:latin typeface="Arial"/>
                <a:cs typeface="+mn-ea"/>
              </a:rPr>
              <a:t>双重传播</a:t>
            </a:r>
            <a:endParaRPr lang="zh-CN" altLang="en-US" sz="1600" spc="-150" dirty="0">
              <a:solidFill>
                <a:schemeClr val="tx1">
                  <a:lumMod val="65000"/>
                  <a:lumOff val="35000"/>
                </a:schemeClr>
              </a:solidFill>
              <a:latin typeface="Arial"/>
              <a:cs typeface="+mn-ea"/>
            </a:endParaRPr>
          </a:p>
        </p:txBody>
      </p:sp>
      <p:cxnSp>
        <p:nvCxnSpPr>
          <p:cNvPr id="110" name="直接连接符 109"/>
          <p:cNvCxnSpPr/>
          <p:nvPr/>
        </p:nvCxnSpPr>
        <p:spPr>
          <a:xfrm>
            <a:off x="1886858" y="2261218"/>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37"/>
          <p:cNvSpPr txBox="1"/>
          <p:nvPr/>
        </p:nvSpPr>
        <p:spPr>
          <a:xfrm>
            <a:off x="3680794" y="4062997"/>
            <a:ext cx="1607142" cy="646331"/>
          </a:xfrm>
          <a:prstGeom prst="rect">
            <a:avLst/>
          </a:prstGeom>
          <a:noFill/>
        </p:spPr>
        <p:txBody>
          <a:bodyPr wrap="square" rtlCol="0">
            <a:spAutoFit/>
          </a:bodyPr>
          <a:lstStyle/>
          <a:p>
            <a:r>
              <a:rPr lang="zh-CN" altLang="en-US" sz="1200" spc="-150" dirty="0" smtClean="0">
                <a:solidFill>
                  <a:schemeClr val="tx1">
                    <a:lumMod val="50000"/>
                    <a:lumOff val="50000"/>
                  </a:schemeClr>
                </a:solidFill>
                <a:latin typeface="Arial"/>
                <a:cs typeface="+mn-ea"/>
              </a:rPr>
              <a:t>抽取</a:t>
            </a:r>
            <a:r>
              <a:rPr lang="en-US" altLang="zh-CN" sz="1200" spc="-150" dirty="0" smtClean="0">
                <a:solidFill>
                  <a:schemeClr val="tx1">
                    <a:lumMod val="50000"/>
                    <a:lumOff val="50000"/>
                  </a:schemeClr>
                </a:solidFill>
                <a:latin typeface="宋体" panose="02010600030101010101" pitchFamily="2" charset="-122"/>
                <a:ea typeface="宋体" panose="02010600030101010101" pitchFamily="2" charset="-122"/>
                <a:cs typeface="+mn-ea"/>
              </a:rPr>
              <a:t>unigram</a:t>
            </a:r>
            <a:r>
              <a:rPr lang="zh-CN" altLang="en-US" sz="1200" spc="-150" dirty="0" smtClean="0">
                <a:solidFill>
                  <a:schemeClr val="tx1">
                    <a:lumMod val="50000"/>
                    <a:lumOff val="50000"/>
                  </a:schemeClr>
                </a:solidFill>
                <a:latin typeface="Arial"/>
                <a:cs typeface="+mn-ea"/>
              </a:rPr>
              <a:t>和</a:t>
            </a:r>
            <a:r>
              <a:rPr lang="en-US" altLang="zh-CN" sz="1200" spc="-150" dirty="0" smtClean="0">
                <a:solidFill>
                  <a:schemeClr val="tx1">
                    <a:lumMod val="50000"/>
                    <a:lumOff val="50000"/>
                  </a:schemeClr>
                </a:solidFill>
                <a:latin typeface="宋体" panose="02010600030101010101" pitchFamily="2" charset="-122"/>
                <a:ea typeface="宋体" panose="02010600030101010101" pitchFamily="2" charset="-122"/>
                <a:cs typeface="+mn-ea"/>
              </a:rPr>
              <a:t>bigram</a:t>
            </a:r>
            <a:r>
              <a:rPr lang="zh-CN" altLang="en-US" sz="1200" spc="-150" dirty="0" smtClean="0">
                <a:solidFill>
                  <a:schemeClr val="tx1">
                    <a:lumMod val="50000"/>
                    <a:lumOff val="50000"/>
                  </a:schemeClr>
                </a:solidFill>
                <a:latin typeface="Arial"/>
                <a:cs typeface="+mn-ea"/>
              </a:rPr>
              <a:t>作为词典元素，利用</a:t>
            </a:r>
            <a:r>
              <a:rPr lang="en-US" altLang="zh-CN" sz="1200" spc="-150" dirty="0" smtClean="0">
                <a:solidFill>
                  <a:schemeClr val="tx1">
                    <a:lumMod val="50000"/>
                    <a:lumOff val="50000"/>
                  </a:schemeClr>
                </a:solidFill>
                <a:latin typeface="宋体" panose="02010600030101010101" pitchFamily="2" charset="-122"/>
                <a:ea typeface="宋体" panose="02010600030101010101" pitchFamily="2" charset="-122"/>
                <a:cs typeface="+mn-ea"/>
              </a:rPr>
              <a:t>PMI</a:t>
            </a:r>
            <a:r>
              <a:rPr lang="zh-CN" altLang="en-US" sz="1200" spc="-150" dirty="0" smtClean="0">
                <a:solidFill>
                  <a:schemeClr val="tx1">
                    <a:lumMod val="50000"/>
                    <a:lumOff val="50000"/>
                  </a:schemeClr>
                </a:solidFill>
                <a:latin typeface="Arial"/>
                <a:cs typeface="+mn-ea"/>
              </a:rPr>
              <a:t>计算关联度，</a:t>
            </a:r>
            <a:r>
              <a:rPr lang="zh-CN" altLang="en-US" sz="1200" spc="-150" dirty="0">
                <a:solidFill>
                  <a:schemeClr val="tx1">
                    <a:lumMod val="50000"/>
                    <a:lumOff val="50000"/>
                  </a:schemeClr>
                </a:solidFill>
                <a:latin typeface="Arial"/>
                <a:cs typeface="+mn-ea"/>
              </a:rPr>
              <a:t>构建</a:t>
            </a:r>
            <a:r>
              <a:rPr lang="zh-CN" altLang="en-US" sz="1200" spc="-150" dirty="0" smtClean="0">
                <a:solidFill>
                  <a:schemeClr val="tx1">
                    <a:lumMod val="50000"/>
                    <a:lumOff val="50000"/>
                  </a:schemeClr>
                </a:solidFill>
                <a:latin typeface="Arial"/>
                <a:cs typeface="+mn-ea"/>
              </a:rPr>
              <a:t>情感词典</a:t>
            </a:r>
            <a:endParaRPr lang="en-US" altLang="zh-CN" sz="1200" spc="-150" dirty="0" smtClean="0">
              <a:solidFill>
                <a:schemeClr val="tx1">
                  <a:lumMod val="50000"/>
                  <a:lumOff val="50000"/>
                </a:schemeClr>
              </a:solidFill>
              <a:latin typeface="Arial"/>
              <a:cs typeface="+mn-ea"/>
            </a:endParaRPr>
          </a:p>
        </p:txBody>
      </p:sp>
      <p:sp>
        <p:nvSpPr>
          <p:cNvPr id="112" name="TextBox 36"/>
          <p:cNvSpPr txBox="1"/>
          <p:nvPr/>
        </p:nvSpPr>
        <p:spPr>
          <a:xfrm>
            <a:off x="3680794" y="3728101"/>
            <a:ext cx="1784837" cy="380810"/>
          </a:xfrm>
          <a:prstGeom prst="rect">
            <a:avLst/>
          </a:prstGeom>
          <a:noFill/>
        </p:spPr>
        <p:txBody>
          <a:bodyPr wrap="square" rtlCol="0">
            <a:spAutoFit/>
          </a:bodyPr>
          <a:lstStyle/>
          <a:p>
            <a:pPr>
              <a:lnSpc>
                <a:spcPct val="130000"/>
              </a:lnSpc>
            </a:pPr>
            <a:r>
              <a:rPr lang="zh-CN" altLang="en-US" sz="1600" spc="-150" dirty="0">
                <a:solidFill>
                  <a:schemeClr val="tx1">
                    <a:lumMod val="65000"/>
                    <a:lumOff val="35000"/>
                  </a:schemeClr>
                </a:solidFill>
                <a:latin typeface="Arial"/>
                <a:cs typeface="+mn-ea"/>
              </a:rPr>
              <a:t>自动抽取</a:t>
            </a:r>
          </a:p>
        </p:txBody>
      </p:sp>
      <p:cxnSp>
        <p:nvCxnSpPr>
          <p:cNvPr id="113" name="直接连接符 112"/>
          <p:cNvCxnSpPr/>
          <p:nvPr/>
        </p:nvCxnSpPr>
        <p:spPr>
          <a:xfrm>
            <a:off x="3603425" y="4080378"/>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4" name="TextBox 37"/>
          <p:cNvSpPr txBox="1"/>
          <p:nvPr/>
        </p:nvSpPr>
        <p:spPr>
          <a:xfrm>
            <a:off x="5060230" y="1670987"/>
            <a:ext cx="1607142" cy="830997"/>
          </a:xfrm>
          <a:prstGeom prst="rect">
            <a:avLst/>
          </a:prstGeom>
          <a:noFill/>
        </p:spPr>
        <p:txBody>
          <a:bodyPr wrap="square" rtlCol="0">
            <a:spAutoFit/>
          </a:bodyPr>
          <a:lstStyle/>
          <a:p>
            <a:r>
              <a:rPr lang="zh-CN" altLang="en-US" sz="1200" spc="-150" dirty="0" smtClean="0">
                <a:solidFill>
                  <a:schemeClr val="tx1">
                    <a:lumMod val="50000"/>
                    <a:lumOff val="50000"/>
                  </a:schemeClr>
                </a:solidFill>
                <a:latin typeface="Arial"/>
                <a:cs typeface="+mn-ea"/>
              </a:rPr>
              <a:t>把情感词的词性从形容词和动词扩展到带有情感色彩的名词和名词词组上。</a:t>
            </a:r>
            <a:endParaRPr lang="zh-CN" altLang="en-US" sz="1200" spc="-150" dirty="0">
              <a:solidFill>
                <a:schemeClr val="tx1">
                  <a:lumMod val="50000"/>
                  <a:lumOff val="50000"/>
                </a:schemeClr>
              </a:solidFill>
              <a:latin typeface="Arial"/>
              <a:cs typeface="+mn-ea"/>
            </a:endParaRPr>
          </a:p>
        </p:txBody>
      </p:sp>
      <p:sp>
        <p:nvSpPr>
          <p:cNvPr id="115" name="TextBox 36"/>
          <p:cNvSpPr txBox="1"/>
          <p:nvPr/>
        </p:nvSpPr>
        <p:spPr>
          <a:xfrm>
            <a:off x="5060230" y="1336091"/>
            <a:ext cx="1784837" cy="380810"/>
          </a:xfrm>
          <a:prstGeom prst="rect">
            <a:avLst/>
          </a:prstGeom>
          <a:noFill/>
        </p:spPr>
        <p:txBody>
          <a:bodyPr wrap="square" rtlCol="0">
            <a:spAutoFit/>
          </a:bodyPr>
          <a:lstStyle/>
          <a:p>
            <a:pPr>
              <a:lnSpc>
                <a:spcPct val="130000"/>
              </a:lnSpc>
            </a:pPr>
            <a:r>
              <a:rPr lang="zh-CN" altLang="en-US" sz="1600" spc="-150" dirty="0">
                <a:solidFill>
                  <a:schemeClr val="tx1">
                    <a:lumMod val="65000"/>
                    <a:lumOff val="35000"/>
                  </a:schemeClr>
                </a:solidFill>
                <a:latin typeface="Arial"/>
                <a:cs typeface="+mn-ea"/>
              </a:rPr>
              <a:t>情感词</a:t>
            </a:r>
            <a:r>
              <a:rPr lang="zh-CN" altLang="en-US" sz="1600" spc="-150" dirty="0" smtClean="0">
                <a:solidFill>
                  <a:schemeClr val="tx1">
                    <a:lumMod val="65000"/>
                    <a:lumOff val="35000"/>
                  </a:schemeClr>
                </a:solidFill>
                <a:latin typeface="Arial"/>
                <a:cs typeface="+mn-ea"/>
              </a:rPr>
              <a:t>典扩展</a:t>
            </a:r>
            <a:endParaRPr lang="zh-CN" altLang="en-US" sz="1600" spc="-150" dirty="0">
              <a:solidFill>
                <a:schemeClr val="tx1">
                  <a:lumMod val="65000"/>
                  <a:lumOff val="35000"/>
                </a:schemeClr>
              </a:solidFill>
              <a:latin typeface="Arial"/>
              <a:cs typeface="+mn-ea"/>
            </a:endParaRPr>
          </a:p>
        </p:txBody>
      </p:sp>
      <p:cxnSp>
        <p:nvCxnSpPr>
          <p:cNvPr id="116" name="直接连接符 115"/>
          <p:cNvCxnSpPr/>
          <p:nvPr/>
        </p:nvCxnSpPr>
        <p:spPr>
          <a:xfrm>
            <a:off x="4982861" y="1688368"/>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182450" y="903238"/>
            <a:ext cx="1005403" cy="510076"/>
          </a:xfrm>
          <a:prstGeom prst="rect">
            <a:avLst/>
          </a:prstGeom>
          <a:noFill/>
        </p:spPr>
        <p:txBody>
          <a:bodyPr wrap="none" rtlCol="0">
            <a:spAutoFit/>
          </a:bodyPr>
          <a:lstStyle/>
          <a:p>
            <a:pPr>
              <a:lnSpc>
                <a:spcPct val="200000"/>
              </a:lnSpc>
            </a:pPr>
            <a:r>
              <a:rPr lang="zh-CN" altLang="en-US" sz="1600" dirty="0" smtClean="0"/>
              <a:t>复杂规则</a:t>
            </a:r>
            <a:endParaRPr lang="en-US" altLang="zh-CN" sz="1600" dirty="0"/>
          </a:p>
        </p:txBody>
      </p:sp>
      <p:sp>
        <p:nvSpPr>
          <p:cNvPr id="40"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基于启发式规则</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Tree>
    <p:extLst>
      <p:ext uri="{BB962C8B-B14F-4D97-AF65-F5344CB8AC3E}">
        <p14:creationId xmlns:p14="http://schemas.microsoft.com/office/powerpoint/2010/main" val="139824559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5" name="TextBox 6"/>
          <p:cNvSpPr txBox="1">
            <a:spLocks noChangeArrowheads="1"/>
          </p:cNvSpPr>
          <p:nvPr/>
        </p:nvSpPr>
        <p:spPr bwMode="auto">
          <a:xfrm>
            <a:off x="2391526"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a:ln>
                  <a:noFill/>
                </a:ln>
                <a:solidFill>
                  <a:srgbClr val="577188"/>
                </a:solidFill>
                <a:effectLst/>
                <a:latin typeface="Impact" pitchFamily="34" charset="0"/>
                <a:cs typeface="+mn-ea"/>
              </a:rPr>
              <a:t>01</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36" name="TextBox 6"/>
          <p:cNvSpPr txBox="1">
            <a:spLocks noChangeArrowheads="1"/>
          </p:cNvSpPr>
          <p:nvPr/>
        </p:nvSpPr>
        <p:spPr bwMode="auto">
          <a:xfrm>
            <a:off x="3261496" y="1885268"/>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65000"/>
                    <a:lumOff val="35000"/>
                  </a:schemeClr>
                </a:solidFill>
                <a:latin typeface="+mn-ea"/>
                <a:cs typeface="+mn-ea"/>
              </a:rPr>
              <a:t>情感分析简要介绍</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37" name="TextBox 6"/>
          <p:cNvSpPr txBox="1">
            <a:spLocks noChangeArrowheads="1"/>
          </p:cNvSpPr>
          <p:nvPr/>
        </p:nvSpPr>
        <p:spPr bwMode="auto">
          <a:xfrm>
            <a:off x="3666255" y="2265228"/>
            <a:ext cx="2640421"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pPr>
            <a:r>
              <a:rPr kumimoji="0" lang="zh-CN" altLang="en-US" sz="1000" i="0" u="none" strike="noStrike" cap="none" normalizeH="0" baseline="0" dirty="0" smtClean="0">
                <a:ln>
                  <a:noFill/>
                </a:ln>
                <a:effectLst/>
                <a:latin typeface="+mn-ea"/>
                <a:cs typeface="+mn-ea"/>
              </a:rPr>
              <a:t>情感分析的介绍、流程、方法分类、作用</a:t>
            </a:r>
            <a:endParaRPr kumimoji="0" lang="en-US" altLang="zh-CN" sz="1000" i="0" u="none" strike="noStrike" cap="none" normalizeH="0" baseline="0" dirty="0" smtClean="0">
              <a:ln>
                <a:noFill/>
              </a:ln>
              <a:effectLst/>
              <a:latin typeface="+mn-ea"/>
              <a:cs typeface="+mn-ea"/>
            </a:endParaRPr>
          </a:p>
          <a:p>
            <a:pPr lvl="0" algn="r" fontAlgn="base">
              <a:lnSpc>
                <a:spcPct val="150000"/>
              </a:lnSpc>
              <a:spcBef>
                <a:spcPct val="0"/>
              </a:spcBef>
              <a:spcAft>
                <a:spcPct val="0"/>
              </a:spcAft>
            </a:pPr>
            <a:r>
              <a:rPr lang="en-US" altLang="zh-CN" sz="1000" dirty="0" smtClean="0">
                <a:latin typeface="+mn-ea"/>
                <a:cs typeface="+mn-ea"/>
              </a:rPr>
              <a:t>——</a:t>
            </a:r>
            <a:r>
              <a:rPr lang="zh-CN" altLang="en-US" sz="1000" dirty="0" smtClean="0">
                <a:latin typeface="+mn-ea"/>
                <a:cs typeface="+mn-ea"/>
              </a:rPr>
              <a:t>梁仁杰</a:t>
            </a:r>
            <a:endParaRPr lang="zh-CN" altLang="zh-CN" sz="1000" dirty="0">
              <a:latin typeface="+mn-ea"/>
              <a:cs typeface="+mn-ea"/>
            </a:endParaRPr>
          </a:p>
        </p:txBody>
      </p:sp>
      <p:sp>
        <p:nvSpPr>
          <p:cNvPr id="38" name="TextBox 6"/>
          <p:cNvSpPr txBox="1">
            <a:spLocks noChangeArrowheads="1"/>
          </p:cNvSpPr>
          <p:nvPr/>
        </p:nvSpPr>
        <p:spPr bwMode="auto">
          <a:xfrm>
            <a:off x="2458323"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7" name="直接连接符 6"/>
          <p:cNvCxnSpPr/>
          <p:nvPr/>
        </p:nvCxnSpPr>
        <p:spPr>
          <a:xfrm>
            <a:off x="3666255" y="2278246"/>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2"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8"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66504"/>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2761" y="1701986"/>
            <a:ext cx="2486390" cy="2252806"/>
          </a:xfrm>
          <a:custGeom>
            <a:avLst/>
            <a:gdLst>
              <a:gd name="connsiteX0" fmla="*/ 470826 w 1533490"/>
              <a:gd name="connsiteY0" fmla="*/ 0 h 1377786"/>
              <a:gd name="connsiteX1" fmla="*/ 1062664 w 1533490"/>
              <a:gd name="connsiteY1" fmla="*/ 0 h 1377786"/>
              <a:gd name="connsiteX2" fmla="*/ 1126603 w 1533490"/>
              <a:gd name="connsiteY2" fmla="*/ 12909 h 1377786"/>
              <a:gd name="connsiteX3" fmla="*/ 1143938 w 1533490"/>
              <a:gd name="connsiteY3" fmla="*/ 22318 h 1377786"/>
              <a:gd name="connsiteX4" fmla="*/ 1145730 w 1533490"/>
              <a:gd name="connsiteY4" fmla="*/ 22987 h 1377786"/>
              <a:gd name="connsiteX5" fmla="*/ 1150051 w 1533490"/>
              <a:gd name="connsiteY5" fmla="*/ 25636 h 1377786"/>
              <a:gd name="connsiteX6" fmla="*/ 1154506 w 1533490"/>
              <a:gd name="connsiteY6" fmla="*/ 28054 h 1377786"/>
              <a:gd name="connsiteX7" fmla="*/ 1155981 w 1533490"/>
              <a:gd name="connsiteY7" fmla="*/ 29270 h 1377786"/>
              <a:gd name="connsiteX8" fmla="*/ 1172797 w 1533490"/>
              <a:gd name="connsiteY8" fmla="*/ 39578 h 1377786"/>
              <a:gd name="connsiteX9" fmla="*/ 1215945 w 1533490"/>
              <a:gd name="connsiteY9" fmla="*/ 88497 h 1377786"/>
              <a:gd name="connsiteX10" fmla="*/ 1511864 w 1533490"/>
              <a:gd name="connsiteY10" fmla="*/ 601045 h 1377786"/>
              <a:gd name="connsiteX11" fmla="*/ 1532655 w 1533490"/>
              <a:gd name="connsiteY11" fmla="*/ 662872 h 1377786"/>
              <a:gd name="connsiteX12" fmla="*/ 1533174 w 1533490"/>
              <a:gd name="connsiteY12" fmla="*/ 682588 h 1377786"/>
              <a:gd name="connsiteX13" fmla="*/ 1533490 w 1533490"/>
              <a:gd name="connsiteY13" fmla="*/ 684474 h 1377786"/>
              <a:gd name="connsiteX14" fmla="*/ 1533357 w 1533490"/>
              <a:gd name="connsiteY14" fmla="*/ 689545 h 1377786"/>
              <a:gd name="connsiteX15" fmla="*/ 1533490 w 1533490"/>
              <a:gd name="connsiteY15" fmla="*/ 694609 h 1377786"/>
              <a:gd name="connsiteX16" fmla="*/ 1533174 w 1533490"/>
              <a:gd name="connsiteY16" fmla="*/ 696493 h 1377786"/>
              <a:gd name="connsiteX17" fmla="*/ 1532655 w 1533490"/>
              <a:gd name="connsiteY17" fmla="*/ 716211 h 1377786"/>
              <a:gd name="connsiteX18" fmla="*/ 1511865 w 1533490"/>
              <a:gd name="connsiteY18" fmla="*/ 778039 h 1377786"/>
              <a:gd name="connsiteX19" fmla="*/ 1215946 w 1533490"/>
              <a:gd name="connsiteY19" fmla="*/ 1290586 h 1377786"/>
              <a:gd name="connsiteX20" fmla="*/ 1172797 w 1533490"/>
              <a:gd name="connsiteY20" fmla="*/ 1339504 h 1377786"/>
              <a:gd name="connsiteX21" fmla="*/ 1155980 w 1533490"/>
              <a:gd name="connsiteY21" fmla="*/ 1349813 h 1377786"/>
              <a:gd name="connsiteX22" fmla="*/ 1154506 w 1533490"/>
              <a:gd name="connsiteY22" fmla="*/ 1351029 h 1377786"/>
              <a:gd name="connsiteX23" fmla="*/ 1150054 w 1533490"/>
              <a:gd name="connsiteY23" fmla="*/ 1353446 h 1377786"/>
              <a:gd name="connsiteX24" fmla="*/ 1145730 w 1533490"/>
              <a:gd name="connsiteY24" fmla="*/ 1356096 h 1377786"/>
              <a:gd name="connsiteX25" fmla="*/ 1143938 w 1533490"/>
              <a:gd name="connsiteY25" fmla="*/ 1356766 h 1377786"/>
              <a:gd name="connsiteX26" fmla="*/ 1126603 w 1533490"/>
              <a:gd name="connsiteY26" fmla="*/ 1366174 h 1377786"/>
              <a:gd name="connsiteX27" fmla="*/ 1069085 w 1533490"/>
              <a:gd name="connsiteY27" fmla="*/ 1377786 h 1377786"/>
              <a:gd name="connsiteX28" fmla="*/ 462247 w 1533490"/>
              <a:gd name="connsiteY28" fmla="*/ 1377786 h 1377786"/>
              <a:gd name="connsiteX29" fmla="*/ 421979 w 1533490"/>
              <a:gd name="connsiteY29" fmla="*/ 1371698 h 1377786"/>
              <a:gd name="connsiteX30" fmla="*/ 378984 w 1533490"/>
              <a:gd name="connsiteY30" fmla="*/ 1351029 h 1377786"/>
              <a:gd name="connsiteX31" fmla="*/ 373599 w 1533490"/>
              <a:gd name="connsiteY31" fmla="*/ 1346586 h 1377786"/>
              <a:gd name="connsiteX32" fmla="*/ 360694 w 1533490"/>
              <a:gd name="connsiteY32" fmla="*/ 1339504 h 1377786"/>
              <a:gd name="connsiteX33" fmla="*/ 317545 w 1533490"/>
              <a:gd name="connsiteY33" fmla="*/ 1290586 h 1377786"/>
              <a:gd name="connsiteX34" fmla="*/ 21626 w 1533490"/>
              <a:gd name="connsiteY34" fmla="*/ 778038 h 1377786"/>
              <a:gd name="connsiteX35" fmla="*/ 836 w 1533490"/>
              <a:gd name="connsiteY35" fmla="*/ 716211 h 1377786"/>
              <a:gd name="connsiteX36" fmla="*/ 317 w 1533490"/>
              <a:gd name="connsiteY36" fmla="*/ 696495 h 1377786"/>
              <a:gd name="connsiteX37" fmla="*/ 0 w 1533490"/>
              <a:gd name="connsiteY37" fmla="*/ 694608 h 1377786"/>
              <a:gd name="connsiteX38" fmla="*/ 133 w 1533490"/>
              <a:gd name="connsiteY38" fmla="*/ 689537 h 1377786"/>
              <a:gd name="connsiteX39" fmla="*/ 0 w 1533490"/>
              <a:gd name="connsiteY39" fmla="*/ 684474 h 1377786"/>
              <a:gd name="connsiteX40" fmla="*/ 317 w 1533490"/>
              <a:gd name="connsiteY40" fmla="*/ 682590 h 1377786"/>
              <a:gd name="connsiteX41" fmla="*/ 836 w 1533490"/>
              <a:gd name="connsiteY41" fmla="*/ 662871 h 1377786"/>
              <a:gd name="connsiteX42" fmla="*/ 21626 w 1533490"/>
              <a:gd name="connsiteY42" fmla="*/ 601045 h 1377786"/>
              <a:gd name="connsiteX43" fmla="*/ 317545 w 1533490"/>
              <a:gd name="connsiteY43" fmla="*/ 88497 h 1377786"/>
              <a:gd name="connsiteX44" fmla="*/ 360694 w 1533490"/>
              <a:gd name="connsiteY44" fmla="*/ 39578 h 1377786"/>
              <a:gd name="connsiteX45" fmla="*/ 377511 w 1533490"/>
              <a:gd name="connsiteY45" fmla="*/ 29270 h 1377786"/>
              <a:gd name="connsiteX46" fmla="*/ 378984 w 1533490"/>
              <a:gd name="connsiteY46" fmla="*/ 28054 h 1377786"/>
              <a:gd name="connsiteX47" fmla="*/ 383436 w 1533490"/>
              <a:gd name="connsiteY47" fmla="*/ 25638 h 1377786"/>
              <a:gd name="connsiteX48" fmla="*/ 387761 w 1533490"/>
              <a:gd name="connsiteY48" fmla="*/ 22987 h 1377786"/>
              <a:gd name="connsiteX49" fmla="*/ 389553 w 1533490"/>
              <a:gd name="connsiteY49" fmla="*/ 22318 h 1377786"/>
              <a:gd name="connsiteX50" fmla="*/ 406887 w 1533490"/>
              <a:gd name="connsiteY50" fmla="*/ 12909 h 1377786"/>
              <a:gd name="connsiteX51" fmla="*/ 470826 w 1533490"/>
              <a:gd name="connsiteY51" fmla="*/ 0 h 137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33490" h="1377786">
                <a:moveTo>
                  <a:pt x="470826" y="0"/>
                </a:moveTo>
                <a:lnTo>
                  <a:pt x="1062664" y="0"/>
                </a:lnTo>
                <a:cubicBezTo>
                  <a:pt x="1085344" y="0"/>
                  <a:pt x="1106951" y="4597"/>
                  <a:pt x="1126603" y="12909"/>
                </a:cubicBezTo>
                <a:lnTo>
                  <a:pt x="1143938" y="22318"/>
                </a:lnTo>
                <a:lnTo>
                  <a:pt x="1145730" y="22987"/>
                </a:lnTo>
                <a:lnTo>
                  <a:pt x="1150051" y="25636"/>
                </a:lnTo>
                <a:lnTo>
                  <a:pt x="1154506" y="28054"/>
                </a:lnTo>
                <a:lnTo>
                  <a:pt x="1155981" y="29270"/>
                </a:lnTo>
                <a:lnTo>
                  <a:pt x="1172797" y="39578"/>
                </a:lnTo>
                <a:cubicBezTo>
                  <a:pt x="1189821" y="52442"/>
                  <a:pt x="1204605" y="68856"/>
                  <a:pt x="1215945" y="88497"/>
                </a:cubicBezTo>
                <a:lnTo>
                  <a:pt x="1511864" y="601045"/>
                </a:lnTo>
                <a:cubicBezTo>
                  <a:pt x="1523205" y="620687"/>
                  <a:pt x="1530027" y="641696"/>
                  <a:pt x="1532655" y="662872"/>
                </a:cubicBezTo>
                <a:lnTo>
                  <a:pt x="1533174" y="682588"/>
                </a:lnTo>
                <a:lnTo>
                  <a:pt x="1533490" y="684474"/>
                </a:lnTo>
                <a:lnTo>
                  <a:pt x="1533357" y="689545"/>
                </a:lnTo>
                <a:lnTo>
                  <a:pt x="1533490" y="694609"/>
                </a:lnTo>
                <a:lnTo>
                  <a:pt x="1533174" y="696493"/>
                </a:lnTo>
                <a:lnTo>
                  <a:pt x="1532655" y="716211"/>
                </a:lnTo>
                <a:cubicBezTo>
                  <a:pt x="1530027" y="737387"/>
                  <a:pt x="1523205" y="758397"/>
                  <a:pt x="1511865" y="778039"/>
                </a:cubicBezTo>
                <a:lnTo>
                  <a:pt x="1215946" y="1290586"/>
                </a:lnTo>
                <a:cubicBezTo>
                  <a:pt x="1204605" y="1310227"/>
                  <a:pt x="1189822" y="1326641"/>
                  <a:pt x="1172797" y="1339504"/>
                </a:cubicBezTo>
                <a:lnTo>
                  <a:pt x="1155980" y="1349813"/>
                </a:lnTo>
                <a:lnTo>
                  <a:pt x="1154506" y="1351029"/>
                </a:lnTo>
                <a:lnTo>
                  <a:pt x="1150054" y="1353446"/>
                </a:lnTo>
                <a:lnTo>
                  <a:pt x="1145730" y="1356096"/>
                </a:lnTo>
                <a:lnTo>
                  <a:pt x="1143938" y="1356766"/>
                </a:lnTo>
                <a:lnTo>
                  <a:pt x="1126603" y="1366174"/>
                </a:lnTo>
                <a:lnTo>
                  <a:pt x="1069085" y="1377786"/>
                </a:lnTo>
                <a:lnTo>
                  <a:pt x="462247" y="1377786"/>
                </a:lnTo>
                <a:lnTo>
                  <a:pt x="421979" y="1371698"/>
                </a:lnTo>
                <a:cubicBezTo>
                  <a:pt x="406548" y="1366898"/>
                  <a:pt x="392093" y="1359885"/>
                  <a:pt x="378984" y="1351029"/>
                </a:cubicBezTo>
                <a:lnTo>
                  <a:pt x="373599" y="1346586"/>
                </a:lnTo>
                <a:lnTo>
                  <a:pt x="360694" y="1339504"/>
                </a:lnTo>
                <a:cubicBezTo>
                  <a:pt x="343669" y="1326641"/>
                  <a:pt x="328885" y="1310227"/>
                  <a:pt x="317545" y="1290586"/>
                </a:cubicBezTo>
                <a:lnTo>
                  <a:pt x="21626" y="778038"/>
                </a:lnTo>
                <a:cubicBezTo>
                  <a:pt x="10286" y="758397"/>
                  <a:pt x="3463" y="737386"/>
                  <a:pt x="836" y="716211"/>
                </a:cubicBezTo>
                <a:lnTo>
                  <a:pt x="317" y="696495"/>
                </a:lnTo>
                <a:lnTo>
                  <a:pt x="0" y="694608"/>
                </a:lnTo>
                <a:lnTo>
                  <a:pt x="133" y="689537"/>
                </a:lnTo>
                <a:lnTo>
                  <a:pt x="0" y="684474"/>
                </a:lnTo>
                <a:lnTo>
                  <a:pt x="317" y="682590"/>
                </a:lnTo>
                <a:lnTo>
                  <a:pt x="836" y="662871"/>
                </a:lnTo>
                <a:cubicBezTo>
                  <a:pt x="3463" y="641696"/>
                  <a:pt x="10285" y="620686"/>
                  <a:pt x="21626" y="601045"/>
                </a:cubicBezTo>
                <a:lnTo>
                  <a:pt x="317545" y="88497"/>
                </a:lnTo>
                <a:cubicBezTo>
                  <a:pt x="328885" y="68855"/>
                  <a:pt x="343668" y="52442"/>
                  <a:pt x="360694" y="39578"/>
                </a:cubicBezTo>
                <a:lnTo>
                  <a:pt x="377511" y="29270"/>
                </a:lnTo>
                <a:lnTo>
                  <a:pt x="378984" y="28054"/>
                </a:lnTo>
                <a:lnTo>
                  <a:pt x="383436" y="25638"/>
                </a:lnTo>
                <a:lnTo>
                  <a:pt x="387761" y="22987"/>
                </a:lnTo>
                <a:lnTo>
                  <a:pt x="389553" y="22318"/>
                </a:lnTo>
                <a:lnTo>
                  <a:pt x="406887" y="12909"/>
                </a:lnTo>
                <a:cubicBezTo>
                  <a:pt x="426539" y="4597"/>
                  <a:pt x="448146" y="0"/>
                  <a:pt x="470826" y="0"/>
                </a:cubicBezTo>
                <a:close/>
              </a:path>
            </a:pathLst>
          </a:custGeom>
        </p:spPr>
      </p:pic>
      <p:sp>
        <p:nvSpPr>
          <p:cNvPr id="4" name="任意多边形 3"/>
          <p:cNvSpPr/>
          <p:nvPr/>
        </p:nvSpPr>
        <p:spPr>
          <a:xfrm>
            <a:off x="400620" y="1229119"/>
            <a:ext cx="1255925" cy="112946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任意多边形 4"/>
          <p:cNvSpPr/>
          <p:nvPr/>
        </p:nvSpPr>
        <p:spPr>
          <a:xfrm>
            <a:off x="3036779" y="3434207"/>
            <a:ext cx="869830" cy="782248"/>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任意多边形 5"/>
          <p:cNvSpPr/>
          <p:nvPr/>
        </p:nvSpPr>
        <p:spPr>
          <a:xfrm rot="10800000" flipV="1">
            <a:off x="1799805" y="1293779"/>
            <a:ext cx="576399" cy="51836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 name="任意多边形 6"/>
          <p:cNvSpPr/>
          <p:nvPr/>
        </p:nvSpPr>
        <p:spPr>
          <a:xfrm>
            <a:off x="956558" y="3161139"/>
            <a:ext cx="607286" cy="54613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0070C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 name="TextBox 6"/>
          <p:cNvSpPr txBox="1">
            <a:spLocks noChangeArrowheads="1"/>
          </p:cNvSpPr>
          <p:nvPr/>
        </p:nvSpPr>
        <p:spPr bwMode="auto">
          <a:xfrm>
            <a:off x="4024946" y="1892564"/>
            <a:ext cx="45255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fontAlgn="base">
              <a:lnSpc>
                <a:spcPct val="150000"/>
              </a:lnSpc>
              <a:spcBef>
                <a:spcPct val="0"/>
              </a:spcBef>
              <a:spcAft>
                <a:spcPct val="0"/>
              </a:spcAft>
              <a:buFont typeface="Wingdings" panose="05000000000000000000" pitchFamily="2" charset="2"/>
              <a:buChar char="l"/>
            </a:pPr>
            <a:r>
              <a:rPr lang="zh-CN" altLang="en-US" sz="1400" dirty="0">
                <a:solidFill>
                  <a:schemeClr val="tx1">
                    <a:lumMod val="50000"/>
                    <a:lumOff val="50000"/>
                  </a:schemeClr>
                </a:solidFill>
                <a:latin typeface="+mn-ea"/>
                <a:cs typeface="+mn-ea"/>
              </a:rPr>
              <a:t>建立一个</a:t>
            </a:r>
            <a:r>
              <a:rPr lang="zh-CN" altLang="en-US" sz="1400" dirty="0" smtClean="0">
                <a:solidFill>
                  <a:schemeClr val="tx1">
                    <a:lumMod val="50000"/>
                    <a:lumOff val="50000"/>
                  </a:schemeClr>
                </a:solidFill>
                <a:latin typeface="+mn-ea"/>
                <a:cs typeface="+mn-ea"/>
              </a:rPr>
              <a:t>图，顶点是待抽取的目标词或目标词组组成，边的权值为两个顶点之间的相似度</a:t>
            </a:r>
            <a:endParaRPr lang="en-US" altLang="zh-CN" sz="1400" dirty="0" smtClean="0">
              <a:solidFill>
                <a:schemeClr val="tx1">
                  <a:lumMod val="50000"/>
                  <a:lumOff val="50000"/>
                </a:schemeClr>
              </a:solidFill>
              <a:latin typeface="+mn-ea"/>
              <a:cs typeface="+mn-ea"/>
            </a:endParaRPr>
          </a:p>
          <a:p>
            <a:pPr marL="285750" indent="-285750" fontAlgn="base">
              <a:lnSpc>
                <a:spcPct val="150000"/>
              </a:lnSpc>
              <a:spcBef>
                <a:spcPct val="0"/>
              </a:spcBef>
              <a:spcAft>
                <a:spcPct val="0"/>
              </a:spcAft>
              <a:buFont typeface="Wingdings" panose="05000000000000000000" pitchFamily="2" charset="2"/>
              <a:buChar char="l"/>
            </a:pPr>
            <a:r>
              <a:rPr lang="zh-CN" altLang="en-US" sz="1400" dirty="0" smtClean="0">
                <a:solidFill>
                  <a:schemeClr val="tx1">
                    <a:lumMod val="50000"/>
                    <a:lumOff val="50000"/>
                  </a:schemeClr>
                </a:solidFill>
                <a:latin typeface="+mn-ea"/>
                <a:cs typeface="+mn-ea"/>
              </a:rPr>
              <a:t>在这个图上用一个图传播的算法进行迭代，计算顶点的情感值。</a:t>
            </a:r>
            <a:endParaRPr lang="en-US" altLang="zh-CN" sz="1400" dirty="0" smtClean="0">
              <a:solidFill>
                <a:schemeClr val="tx1">
                  <a:lumMod val="50000"/>
                  <a:lumOff val="50000"/>
                </a:schemeClr>
              </a:solidFill>
              <a:latin typeface="+mn-ea"/>
              <a:cs typeface="+mn-ea"/>
            </a:endParaRPr>
          </a:p>
        </p:txBody>
      </p:sp>
      <p:sp>
        <p:nvSpPr>
          <p:cNvPr id="9" name="TextBox 6"/>
          <p:cNvSpPr txBox="1">
            <a:spLocks noChangeArrowheads="1"/>
          </p:cNvSpPr>
          <p:nvPr/>
        </p:nvSpPr>
        <p:spPr bwMode="auto">
          <a:xfrm>
            <a:off x="4434521" y="1229119"/>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50000"/>
                    <a:lumOff val="50000"/>
                  </a:schemeClr>
                </a:solidFill>
                <a:latin typeface="+mn-ea"/>
                <a:cs typeface="+mn-ea"/>
              </a:rPr>
              <a:t>基于图的方法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cxnSp>
        <p:nvCxnSpPr>
          <p:cNvPr id="12" name="直接连接符 11"/>
          <p:cNvCxnSpPr/>
          <p:nvPr/>
        </p:nvCxnSpPr>
        <p:spPr>
          <a:xfrm>
            <a:off x="3819525" y="1766002"/>
            <a:ext cx="4619317"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丁字箭头 1"/>
          <p:cNvSpPr/>
          <p:nvPr/>
        </p:nvSpPr>
        <p:spPr>
          <a:xfrm>
            <a:off x="5523788" y="3614679"/>
            <a:ext cx="1527858" cy="937549"/>
          </a:xfrm>
          <a:prstGeom prst="leftRigh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圆角矩形 12"/>
          <p:cNvSpPr/>
          <p:nvPr/>
        </p:nvSpPr>
        <p:spPr>
          <a:xfrm>
            <a:off x="4491911" y="3954792"/>
            <a:ext cx="1031877" cy="740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单一化</a:t>
            </a:r>
            <a:endParaRPr lang="zh-CN" altLang="en-US" dirty="0"/>
          </a:p>
        </p:txBody>
      </p:sp>
      <p:sp>
        <p:nvSpPr>
          <p:cNvPr id="16" name="圆角矩形 15"/>
          <p:cNvSpPr/>
          <p:nvPr/>
        </p:nvSpPr>
        <p:spPr>
          <a:xfrm>
            <a:off x="7051646" y="3954792"/>
            <a:ext cx="1031877" cy="740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多元化</a:t>
            </a:r>
            <a:endParaRPr lang="zh-CN" altLang="en-US" dirty="0"/>
          </a:p>
        </p:txBody>
      </p:sp>
    </p:spTree>
    <p:extLst>
      <p:ext uri="{BB962C8B-B14F-4D97-AF65-F5344CB8AC3E}">
        <p14:creationId xmlns:p14="http://schemas.microsoft.com/office/powerpoint/2010/main" val="273566196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16"/>
          <p:cNvSpPr>
            <a:spLocks/>
          </p:cNvSpPr>
          <p:nvPr/>
        </p:nvSpPr>
        <p:spPr bwMode="auto">
          <a:xfrm>
            <a:off x="1503692" y="3683777"/>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99" name="Freeform 16"/>
          <p:cNvSpPr>
            <a:spLocks/>
          </p:cNvSpPr>
          <p:nvPr/>
        </p:nvSpPr>
        <p:spPr bwMode="auto">
          <a:xfrm>
            <a:off x="2964780" y="3231570"/>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0" name="Freeform 16"/>
          <p:cNvSpPr>
            <a:spLocks/>
          </p:cNvSpPr>
          <p:nvPr/>
        </p:nvSpPr>
        <p:spPr bwMode="auto">
          <a:xfrm>
            <a:off x="4459358" y="2803418"/>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4" name="Freeform 16"/>
          <p:cNvSpPr>
            <a:spLocks/>
          </p:cNvSpPr>
          <p:nvPr/>
        </p:nvSpPr>
        <p:spPr bwMode="auto">
          <a:xfrm>
            <a:off x="5887905" y="2378968"/>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5" name="Freeform 131"/>
          <p:cNvSpPr>
            <a:spLocks noEditPoints="1"/>
          </p:cNvSpPr>
          <p:nvPr/>
        </p:nvSpPr>
        <p:spPr bwMode="auto">
          <a:xfrm>
            <a:off x="4166841" y="3101568"/>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9 w 70"/>
              <a:gd name="T11" fmla="*/ 40 h 70"/>
              <a:gd name="T12" fmla="*/ 40 w 70"/>
              <a:gd name="T13" fmla="*/ 40 h 70"/>
              <a:gd name="T14" fmla="*/ 40 w 70"/>
              <a:gd name="T15" fmla="*/ 58 h 70"/>
              <a:gd name="T16" fmla="*/ 30 w 70"/>
              <a:gd name="T17" fmla="*/ 58 h 70"/>
              <a:gd name="T18" fmla="*/ 30 w 70"/>
              <a:gd name="T19" fmla="*/ 40 h 70"/>
              <a:gd name="T20" fmla="*/ 12 w 70"/>
              <a:gd name="T21" fmla="*/ 40 h 70"/>
              <a:gd name="T22" fmla="*/ 12 w 70"/>
              <a:gd name="T23" fmla="*/ 30 h 70"/>
              <a:gd name="T24" fmla="*/ 30 w 70"/>
              <a:gd name="T25" fmla="*/ 30 h 70"/>
              <a:gd name="T26" fmla="*/ 30 w 70"/>
              <a:gd name="T27" fmla="*/ 11 h 70"/>
              <a:gd name="T28" fmla="*/ 40 w 70"/>
              <a:gd name="T29" fmla="*/ 11 h 70"/>
              <a:gd name="T30" fmla="*/ 40 w 70"/>
              <a:gd name="T31" fmla="*/ 30 h 70"/>
              <a:gd name="T32" fmla="*/ 59 w 70"/>
              <a:gd name="T33" fmla="*/ 30 h 70"/>
              <a:gd name="T34" fmla="*/ 59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6" y="0"/>
                  <a:pt x="0" y="15"/>
                  <a:pt x="0" y="35"/>
                </a:cubicBezTo>
                <a:cubicBezTo>
                  <a:pt x="0" y="54"/>
                  <a:pt x="16" y="70"/>
                  <a:pt x="35" y="70"/>
                </a:cubicBezTo>
                <a:cubicBezTo>
                  <a:pt x="55" y="70"/>
                  <a:pt x="70" y="54"/>
                  <a:pt x="70" y="35"/>
                </a:cubicBezTo>
                <a:cubicBezTo>
                  <a:pt x="70" y="15"/>
                  <a:pt x="55" y="0"/>
                  <a:pt x="35" y="0"/>
                </a:cubicBezTo>
                <a:close/>
                <a:moveTo>
                  <a:pt x="59" y="40"/>
                </a:moveTo>
                <a:cubicBezTo>
                  <a:pt x="40" y="40"/>
                  <a:pt x="40" y="40"/>
                  <a:pt x="40" y="40"/>
                </a:cubicBezTo>
                <a:cubicBezTo>
                  <a:pt x="40" y="58"/>
                  <a:pt x="40" y="58"/>
                  <a:pt x="40" y="58"/>
                </a:cubicBezTo>
                <a:cubicBezTo>
                  <a:pt x="30" y="58"/>
                  <a:pt x="30" y="58"/>
                  <a:pt x="30" y="58"/>
                </a:cubicBezTo>
                <a:cubicBezTo>
                  <a:pt x="30" y="40"/>
                  <a:pt x="30" y="40"/>
                  <a:pt x="30" y="40"/>
                </a:cubicBezTo>
                <a:cubicBezTo>
                  <a:pt x="12" y="40"/>
                  <a:pt x="12" y="40"/>
                  <a:pt x="12" y="40"/>
                </a:cubicBezTo>
                <a:cubicBezTo>
                  <a:pt x="12" y="30"/>
                  <a:pt x="12" y="30"/>
                  <a:pt x="12" y="30"/>
                </a:cubicBezTo>
                <a:cubicBezTo>
                  <a:pt x="30" y="30"/>
                  <a:pt x="30" y="30"/>
                  <a:pt x="30" y="30"/>
                </a:cubicBezTo>
                <a:cubicBezTo>
                  <a:pt x="30" y="11"/>
                  <a:pt x="30" y="11"/>
                  <a:pt x="30" y="11"/>
                </a:cubicBezTo>
                <a:cubicBezTo>
                  <a:pt x="40" y="11"/>
                  <a:pt x="40" y="11"/>
                  <a:pt x="40" y="11"/>
                </a:cubicBezTo>
                <a:cubicBezTo>
                  <a:pt x="40" y="30"/>
                  <a:pt x="40" y="30"/>
                  <a:pt x="40" y="30"/>
                </a:cubicBezTo>
                <a:cubicBezTo>
                  <a:pt x="59" y="30"/>
                  <a:pt x="59" y="30"/>
                  <a:pt x="59" y="30"/>
                </a:cubicBezTo>
                <a:lnTo>
                  <a:pt x="59" y="40"/>
                </a:lnTo>
                <a:close/>
              </a:path>
            </a:pathLst>
          </a:custGeom>
          <a:solidFill>
            <a:srgbClr val="577188"/>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6" name="Freeform 204"/>
          <p:cNvSpPr>
            <a:spLocks noEditPoints="1"/>
          </p:cNvSpPr>
          <p:nvPr/>
        </p:nvSpPr>
        <p:spPr bwMode="auto">
          <a:xfrm>
            <a:off x="2673045" y="3538449"/>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8 w 70"/>
              <a:gd name="T11" fmla="*/ 40 h 70"/>
              <a:gd name="T12" fmla="*/ 40 w 70"/>
              <a:gd name="T13" fmla="*/ 40 h 70"/>
              <a:gd name="T14" fmla="*/ 40 w 70"/>
              <a:gd name="T15" fmla="*/ 58 h 70"/>
              <a:gd name="T16" fmla="*/ 30 w 70"/>
              <a:gd name="T17" fmla="*/ 58 h 70"/>
              <a:gd name="T18" fmla="*/ 30 w 70"/>
              <a:gd name="T19" fmla="*/ 40 h 70"/>
              <a:gd name="T20" fmla="*/ 11 w 70"/>
              <a:gd name="T21" fmla="*/ 40 h 70"/>
              <a:gd name="T22" fmla="*/ 11 w 70"/>
              <a:gd name="T23" fmla="*/ 30 h 70"/>
              <a:gd name="T24" fmla="*/ 30 w 70"/>
              <a:gd name="T25" fmla="*/ 30 h 70"/>
              <a:gd name="T26" fmla="*/ 30 w 70"/>
              <a:gd name="T27" fmla="*/ 11 h 70"/>
              <a:gd name="T28" fmla="*/ 40 w 70"/>
              <a:gd name="T29" fmla="*/ 11 h 70"/>
              <a:gd name="T30" fmla="*/ 40 w 70"/>
              <a:gd name="T31" fmla="*/ 30 h 70"/>
              <a:gd name="T32" fmla="*/ 58 w 70"/>
              <a:gd name="T33" fmla="*/ 30 h 70"/>
              <a:gd name="T34" fmla="*/ 58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5" y="0"/>
                  <a:pt x="0" y="15"/>
                  <a:pt x="0" y="35"/>
                </a:cubicBezTo>
                <a:cubicBezTo>
                  <a:pt x="0" y="54"/>
                  <a:pt x="15" y="70"/>
                  <a:pt x="35" y="70"/>
                </a:cubicBezTo>
                <a:cubicBezTo>
                  <a:pt x="54" y="70"/>
                  <a:pt x="70" y="54"/>
                  <a:pt x="70" y="35"/>
                </a:cubicBezTo>
                <a:cubicBezTo>
                  <a:pt x="70" y="15"/>
                  <a:pt x="54" y="0"/>
                  <a:pt x="35" y="0"/>
                </a:cubicBezTo>
                <a:close/>
                <a:moveTo>
                  <a:pt x="58" y="40"/>
                </a:moveTo>
                <a:cubicBezTo>
                  <a:pt x="40" y="40"/>
                  <a:pt x="40" y="40"/>
                  <a:pt x="40" y="40"/>
                </a:cubicBezTo>
                <a:cubicBezTo>
                  <a:pt x="40" y="58"/>
                  <a:pt x="40" y="58"/>
                  <a:pt x="40" y="58"/>
                </a:cubicBezTo>
                <a:cubicBezTo>
                  <a:pt x="30" y="58"/>
                  <a:pt x="30" y="58"/>
                  <a:pt x="30" y="58"/>
                </a:cubicBezTo>
                <a:cubicBezTo>
                  <a:pt x="30" y="40"/>
                  <a:pt x="30" y="40"/>
                  <a:pt x="30" y="40"/>
                </a:cubicBezTo>
                <a:cubicBezTo>
                  <a:pt x="11" y="40"/>
                  <a:pt x="11" y="40"/>
                  <a:pt x="11" y="40"/>
                </a:cubicBezTo>
                <a:cubicBezTo>
                  <a:pt x="11" y="30"/>
                  <a:pt x="11" y="30"/>
                  <a:pt x="11" y="30"/>
                </a:cubicBezTo>
                <a:cubicBezTo>
                  <a:pt x="30" y="30"/>
                  <a:pt x="30" y="30"/>
                  <a:pt x="30" y="30"/>
                </a:cubicBezTo>
                <a:cubicBezTo>
                  <a:pt x="30" y="11"/>
                  <a:pt x="30" y="11"/>
                  <a:pt x="30" y="11"/>
                </a:cubicBezTo>
                <a:cubicBezTo>
                  <a:pt x="40" y="11"/>
                  <a:pt x="40" y="11"/>
                  <a:pt x="40" y="11"/>
                </a:cubicBezTo>
                <a:cubicBezTo>
                  <a:pt x="40" y="30"/>
                  <a:pt x="40" y="30"/>
                  <a:pt x="40" y="30"/>
                </a:cubicBezTo>
                <a:cubicBezTo>
                  <a:pt x="58" y="30"/>
                  <a:pt x="58" y="30"/>
                  <a:pt x="58" y="30"/>
                </a:cubicBezTo>
                <a:lnTo>
                  <a:pt x="58" y="40"/>
                </a:lnTo>
                <a:close/>
              </a:path>
            </a:pathLst>
          </a:custGeom>
          <a:solidFill>
            <a:srgbClr val="8FA4B7"/>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7" name="Freeform 278"/>
          <p:cNvSpPr>
            <a:spLocks noEditPoints="1"/>
          </p:cNvSpPr>
          <p:nvPr/>
        </p:nvSpPr>
        <p:spPr bwMode="auto">
          <a:xfrm>
            <a:off x="5624266" y="2665859"/>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8 w 70"/>
              <a:gd name="T11" fmla="*/ 40 h 70"/>
              <a:gd name="T12" fmla="*/ 40 w 70"/>
              <a:gd name="T13" fmla="*/ 40 h 70"/>
              <a:gd name="T14" fmla="*/ 40 w 70"/>
              <a:gd name="T15" fmla="*/ 58 h 70"/>
              <a:gd name="T16" fmla="*/ 30 w 70"/>
              <a:gd name="T17" fmla="*/ 58 h 70"/>
              <a:gd name="T18" fmla="*/ 30 w 70"/>
              <a:gd name="T19" fmla="*/ 40 h 70"/>
              <a:gd name="T20" fmla="*/ 11 w 70"/>
              <a:gd name="T21" fmla="*/ 40 h 70"/>
              <a:gd name="T22" fmla="*/ 11 w 70"/>
              <a:gd name="T23" fmla="*/ 30 h 70"/>
              <a:gd name="T24" fmla="*/ 30 w 70"/>
              <a:gd name="T25" fmla="*/ 30 h 70"/>
              <a:gd name="T26" fmla="*/ 30 w 70"/>
              <a:gd name="T27" fmla="*/ 11 h 70"/>
              <a:gd name="T28" fmla="*/ 40 w 70"/>
              <a:gd name="T29" fmla="*/ 11 h 70"/>
              <a:gd name="T30" fmla="*/ 40 w 70"/>
              <a:gd name="T31" fmla="*/ 30 h 70"/>
              <a:gd name="T32" fmla="*/ 58 w 70"/>
              <a:gd name="T33" fmla="*/ 30 h 70"/>
              <a:gd name="T34" fmla="*/ 58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5" y="0"/>
                  <a:pt x="0" y="15"/>
                  <a:pt x="0" y="35"/>
                </a:cubicBezTo>
                <a:cubicBezTo>
                  <a:pt x="0" y="54"/>
                  <a:pt x="15" y="70"/>
                  <a:pt x="35" y="70"/>
                </a:cubicBezTo>
                <a:cubicBezTo>
                  <a:pt x="54" y="70"/>
                  <a:pt x="70" y="54"/>
                  <a:pt x="70" y="35"/>
                </a:cubicBezTo>
                <a:cubicBezTo>
                  <a:pt x="70" y="15"/>
                  <a:pt x="54" y="0"/>
                  <a:pt x="35" y="0"/>
                </a:cubicBezTo>
                <a:close/>
                <a:moveTo>
                  <a:pt x="58" y="40"/>
                </a:moveTo>
                <a:cubicBezTo>
                  <a:pt x="40" y="40"/>
                  <a:pt x="40" y="40"/>
                  <a:pt x="40" y="40"/>
                </a:cubicBezTo>
                <a:cubicBezTo>
                  <a:pt x="40" y="58"/>
                  <a:pt x="40" y="58"/>
                  <a:pt x="40" y="58"/>
                </a:cubicBezTo>
                <a:cubicBezTo>
                  <a:pt x="30" y="58"/>
                  <a:pt x="30" y="58"/>
                  <a:pt x="30" y="58"/>
                </a:cubicBezTo>
                <a:cubicBezTo>
                  <a:pt x="30" y="40"/>
                  <a:pt x="30" y="40"/>
                  <a:pt x="30" y="40"/>
                </a:cubicBezTo>
                <a:cubicBezTo>
                  <a:pt x="11" y="40"/>
                  <a:pt x="11" y="40"/>
                  <a:pt x="11" y="40"/>
                </a:cubicBezTo>
                <a:cubicBezTo>
                  <a:pt x="11" y="30"/>
                  <a:pt x="11" y="30"/>
                  <a:pt x="11" y="30"/>
                </a:cubicBezTo>
                <a:cubicBezTo>
                  <a:pt x="30" y="30"/>
                  <a:pt x="30" y="30"/>
                  <a:pt x="30" y="30"/>
                </a:cubicBezTo>
                <a:cubicBezTo>
                  <a:pt x="30" y="11"/>
                  <a:pt x="30" y="11"/>
                  <a:pt x="30" y="11"/>
                </a:cubicBezTo>
                <a:cubicBezTo>
                  <a:pt x="40" y="11"/>
                  <a:pt x="40" y="11"/>
                  <a:pt x="40" y="11"/>
                </a:cubicBezTo>
                <a:cubicBezTo>
                  <a:pt x="40" y="30"/>
                  <a:pt x="40" y="30"/>
                  <a:pt x="40" y="30"/>
                </a:cubicBezTo>
                <a:cubicBezTo>
                  <a:pt x="58" y="30"/>
                  <a:pt x="58" y="30"/>
                  <a:pt x="58" y="30"/>
                </a:cubicBezTo>
                <a:lnTo>
                  <a:pt x="58" y="40"/>
                </a:lnTo>
                <a:close/>
              </a:path>
            </a:pathLst>
          </a:custGeom>
          <a:solidFill>
            <a:srgbClr val="8FA4B7"/>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8" name="TextBox 37"/>
          <p:cNvSpPr txBox="1"/>
          <p:nvPr/>
        </p:nvSpPr>
        <p:spPr>
          <a:xfrm>
            <a:off x="2070753" y="2220279"/>
            <a:ext cx="1607142" cy="1200329"/>
          </a:xfrm>
          <a:prstGeom prst="rect">
            <a:avLst/>
          </a:prstGeom>
          <a:noFill/>
        </p:spPr>
        <p:txBody>
          <a:bodyPr wrap="square" rtlCol="0">
            <a:spAutoFit/>
          </a:bodyPr>
          <a:lstStyle/>
          <a:p>
            <a:r>
              <a:rPr lang="zh-CN" altLang="en-US" sz="1200" spc="-150" dirty="0">
                <a:solidFill>
                  <a:schemeClr val="tx1">
                    <a:lumMod val="50000"/>
                    <a:lumOff val="50000"/>
                  </a:schemeClr>
                </a:solidFill>
                <a:latin typeface="宋体" panose="02010600030101010101" pitchFamily="2" charset="-122"/>
                <a:ea typeface="宋体" panose="02010600030101010101" pitchFamily="2" charset="-122"/>
                <a:cs typeface="+mn-ea"/>
              </a:rPr>
              <a:t>利用</a:t>
            </a:r>
            <a:r>
              <a:rPr lang="en-US" altLang="zh-CN" sz="1200" spc="-150" dirty="0">
                <a:solidFill>
                  <a:schemeClr val="tx1">
                    <a:lumMod val="50000"/>
                    <a:lumOff val="50000"/>
                  </a:schemeClr>
                </a:solidFill>
                <a:latin typeface="宋体" panose="02010600030101010101" pitchFamily="2" charset="-122"/>
                <a:ea typeface="宋体" panose="02010600030101010101" pitchFamily="2" charset="-122"/>
                <a:cs typeface="+mn-ea"/>
              </a:rPr>
              <a:t>WordNet</a:t>
            </a:r>
            <a:r>
              <a:rPr lang="zh-CN" altLang="en-US" sz="1200" spc="-150" dirty="0">
                <a:solidFill>
                  <a:schemeClr val="tx1">
                    <a:lumMod val="50000"/>
                    <a:lumOff val="50000"/>
                  </a:schemeClr>
                </a:solidFill>
                <a:latin typeface="宋体" panose="02010600030101010101" pitchFamily="2" charset="-122"/>
                <a:ea typeface="宋体" panose="02010600030101010101" pitchFamily="2" charset="-122"/>
                <a:cs typeface="+mn-ea"/>
              </a:rPr>
              <a:t>构建同义词网络，通过计算形容词和种子情感词</a:t>
            </a:r>
            <a:r>
              <a:rPr lang="en-US" altLang="zh-CN" sz="1200" spc="-150" dirty="0">
                <a:solidFill>
                  <a:schemeClr val="tx1">
                    <a:lumMod val="50000"/>
                    <a:lumOff val="50000"/>
                  </a:schemeClr>
                </a:solidFill>
                <a:latin typeface="宋体" panose="02010600030101010101" pitchFamily="2" charset="-122"/>
                <a:ea typeface="宋体" panose="02010600030101010101" pitchFamily="2" charset="-122"/>
                <a:cs typeface="+mn-ea"/>
              </a:rPr>
              <a:t>good</a:t>
            </a:r>
            <a:r>
              <a:rPr lang="zh-CN" altLang="en-US" sz="1200" spc="-150" dirty="0">
                <a:solidFill>
                  <a:schemeClr val="tx1">
                    <a:lumMod val="50000"/>
                    <a:lumOff val="50000"/>
                  </a:schemeClr>
                </a:solidFill>
                <a:latin typeface="宋体" panose="02010600030101010101" pitchFamily="2" charset="-122"/>
                <a:ea typeface="宋体" panose="02010600030101010101" pitchFamily="2" charset="-122"/>
                <a:cs typeface="+mn-ea"/>
              </a:rPr>
              <a:t>和</a:t>
            </a:r>
            <a:r>
              <a:rPr lang="en-US" altLang="zh-CN" sz="1200" spc="-150" dirty="0">
                <a:solidFill>
                  <a:schemeClr val="tx1">
                    <a:lumMod val="50000"/>
                    <a:lumOff val="50000"/>
                  </a:schemeClr>
                </a:solidFill>
                <a:latin typeface="宋体" panose="02010600030101010101" pitchFamily="2" charset="-122"/>
                <a:ea typeface="宋体" panose="02010600030101010101" pitchFamily="2" charset="-122"/>
                <a:cs typeface="+mn-ea"/>
              </a:rPr>
              <a:t>bad</a:t>
            </a:r>
            <a:r>
              <a:rPr lang="zh-CN" altLang="en-US" sz="1200" spc="-150" dirty="0">
                <a:solidFill>
                  <a:schemeClr val="tx1">
                    <a:lumMod val="50000"/>
                    <a:lumOff val="50000"/>
                  </a:schemeClr>
                </a:solidFill>
                <a:latin typeface="宋体" panose="02010600030101010101" pitchFamily="2" charset="-122"/>
                <a:ea typeface="宋体" panose="02010600030101010101" pitchFamily="2" charset="-122"/>
                <a:cs typeface="+mn-ea"/>
              </a:rPr>
              <a:t>之间的最短距离确定形容词的语义极性。只用于形容词。</a:t>
            </a:r>
          </a:p>
        </p:txBody>
      </p:sp>
      <p:sp>
        <p:nvSpPr>
          <p:cNvPr id="109" name="TextBox 36"/>
          <p:cNvSpPr txBox="1"/>
          <p:nvPr/>
        </p:nvSpPr>
        <p:spPr>
          <a:xfrm>
            <a:off x="2070753" y="1885383"/>
            <a:ext cx="1784837" cy="380810"/>
          </a:xfrm>
          <a:prstGeom prst="rect">
            <a:avLst/>
          </a:prstGeom>
          <a:noFill/>
        </p:spPr>
        <p:txBody>
          <a:bodyPr wrap="square" rtlCol="0">
            <a:spAutoFit/>
          </a:bodyPr>
          <a:lstStyle/>
          <a:p>
            <a:pPr>
              <a:lnSpc>
                <a:spcPct val="130000"/>
              </a:lnSpc>
            </a:pPr>
            <a:r>
              <a:rPr lang="zh-CN" altLang="en-US" sz="1600" spc="-150" dirty="0">
                <a:solidFill>
                  <a:schemeClr val="tx1">
                    <a:lumMod val="65000"/>
                    <a:lumOff val="35000"/>
                  </a:schemeClr>
                </a:solidFill>
                <a:latin typeface="Arial"/>
                <a:cs typeface="+mn-ea"/>
              </a:rPr>
              <a:t>最</a:t>
            </a:r>
            <a:r>
              <a:rPr lang="zh-CN" altLang="en-US" sz="1600" spc="-150" dirty="0" smtClean="0">
                <a:solidFill>
                  <a:schemeClr val="tx1">
                    <a:lumMod val="65000"/>
                    <a:lumOff val="35000"/>
                  </a:schemeClr>
                </a:solidFill>
                <a:latin typeface="Arial"/>
                <a:cs typeface="+mn-ea"/>
              </a:rPr>
              <a:t>短</a:t>
            </a:r>
            <a:r>
              <a:rPr lang="zh-CN" altLang="en-US" sz="1600" spc="-150" dirty="0">
                <a:solidFill>
                  <a:schemeClr val="tx1">
                    <a:lumMod val="65000"/>
                    <a:lumOff val="35000"/>
                  </a:schemeClr>
                </a:solidFill>
                <a:latin typeface="Arial"/>
                <a:cs typeface="+mn-ea"/>
              </a:rPr>
              <a:t>路径</a:t>
            </a:r>
          </a:p>
        </p:txBody>
      </p:sp>
      <p:cxnSp>
        <p:nvCxnSpPr>
          <p:cNvPr id="110" name="直接连接符 109"/>
          <p:cNvCxnSpPr/>
          <p:nvPr/>
        </p:nvCxnSpPr>
        <p:spPr>
          <a:xfrm>
            <a:off x="1993384" y="2237660"/>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37"/>
          <p:cNvSpPr txBox="1"/>
          <p:nvPr/>
        </p:nvSpPr>
        <p:spPr>
          <a:xfrm>
            <a:off x="3676563" y="3851888"/>
            <a:ext cx="1607142" cy="1200329"/>
          </a:xfrm>
          <a:prstGeom prst="rect">
            <a:avLst/>
          </a:prstGeom>
          <a:noFill/>
        </p:spPr>
        <p:txBody>
          <a:bodyPr wrap="square" rtlCol="0">
            <a:spAutoFit/>
          </a:bodyPr>
          <a:lstStyle/>
          <a:p>
            <a:r>
              <a:rPr lang="zh-CN" altLang="en-US" sz="1200" spc="-150" dirty="0">
                <a:solidFill>
                  <a:schemeClr val="tx1">
                    <a:lumMod val="50000"/>
                    <a:lumOff val="50000"/>
                  </a:schemeClr>
                </a:solidFill>
                <a:cs typeface="+mn-ea"/>
              </a:rPr>
              <a:t>利用语言学和统计信息在电影领域训练出一个监督模型，然后在数据集上抽取某个领域的情感词并利用</a:t>
            </a:r>
            <a:r>
              <a:rPr lang="en-US" altLang="zh-CN" sz="1200" spc="-150" dirty="0">
                <a:solidFill>
                  <a:schemeClr val="tx1">
                    <a:lumMod val="50000"/>
                    <a:lumOff val="50000"/>
                  </a:schemeClr>
                </a:solidFill>
                <a:cs typeface="+mn-ea"/>
              </a:rPr>
              <a:t>spin</a:t>
            </a:r>
            <a:r>
              <a:rPr lang="zh-CN" altLang="en-US" sz="1200" spc="-150" dirty="0">
                <a:solidFill>
                  <a:schemeClr val="tx1">
                    <a:lumMod val="50000"/>
                    <a:lumOff val="50000"/>
                  </a:schemeClr>
                </a:solidFill>
                <a:cs typeface="+mn-ea"/>
              </a:rPr>
              <a:t>模型判断极性。</a:t>
            </a:r>
            <a:endParaRPr lang="en-US" altLang="zh-CN" sz="1200" spc="-150" dirty="0">
              <a:solidFill>
                <a:schemeClr val="tx1">
                  <a:lumMod val="50000"/>
                  <a:lumOff val="50000"/>
                </a:schemeClr>
              </a:solidFill>
              <a:cs typeface="+mn-ea"/>
            </a:endParaRPr>
          </a:p>
        </p:txBody>
      </p:sp>
      <p:sp>
        <p:nvSpPr>
          <p:cNvPr id="112" name="TextBox 36"/>
          <p:cNvSpPr txBox="1"/>
          <p:nvPr/>
        </p:nvSpPr>
        <p:spPr>
          <a:xfrm>
            <a:off x="3676563" y="3516992"/>
            <a:ext cx="1784837" cy="380810"/>
          </a:xfrm>
          <a:prstGeom prst="rect">
            <a:avLst/>
          </a:prstGeom>
          <a:noFill/>
        </p:spPr>
        <p:txBody>
          <a:bodyPr wrap="square" rtlCol="0">
            <a:spAutoFit/>
          </a:bodyPr>
          <a:lstStyle/>
          <a:p>
            <a:pPr>
              <a:lnSpc>
                <a:spcPct val="130000"/>
              </a:lnSpc>
            </a:pPr>
            <a:r>
              <a:rPr lang="zh-CN" altLang="en-US" sz="1600" spc="-150" dirty="0" smtClean="0">
                <a:solidFill>
                  <a:schemeClr val="tx1">
                    <a:lumMod val="65000"/>
                    <a:lumOff val="35000"/>
                  </a:schemeClr>
                </a:solidFill>
                <a:latin typeface="Arial"/>
                <a:cs typeface="+mn-ea"/>
              </a:rPr>
              <a:t>两步模型</a:t>
            </a:r>
            <a:endParaRPr lang="zh-CN" altLang="en-US" sz="1600" spc="-150" dirty="0">
              <a:solidFill>
                <a:schemeClr val="tx1">
                  <a:lumMod val="65000"/>
                  <a:lumOff val="35000"/>
                </a:schemeClr>
              </a:solidFill>
              <a:latin typeface="Arial"/>
              <a:cs typeface="+mn-ea"/>
            </a:endParaRPr>
          </a:p>
        </p:txBody>
      </p:sp>
      <p:cxnSp>
        <p:nvCxnSpPr>
          <p:cNvPr id="113" name="直接连接符 112"/>
          <p:cNvCxnSpPr/>
          <p:nvPr/>
        </p:nvCxnSpPr>
        <p:spPr>
          <a:xfrm>
            <a:off x="3599194" y="3869269"/>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4" name="TextBox 37"/>
          <p:cNvSpPr txBox="1"/>
          <p:nvPr/>
        </p:nvSpPr>
        <p:spPr>
          <a:xfrm>
            <a:off x="5089404" y="1537050"/>
            <a:ext cx="1607142" cy="1015663"/>
          </a:xfrm>
          <a:prstGeom prst="rect">
            <a:avLst/>
          </a:prstGeom>
          <a:noFill/>
        </p:spPr>
        <p:txBody>
          <a:bodyPr wrap="square" rtlCol="0">
            <a:spAutoFit/>
          </a:bodyPr>
          <a:lstStyle/>
          <a:p>
            <a:r>
              <a:rPr lang="zh-CN" altLang="en-US" sz="1200" spc="-150" dirty="0">
                <a:solidFill>
                  <a:schemeClr val="tx1">
                    <a:lumMod val="50000"/>
                    <a:lumOff val="50000"/>
                  </a:schemeClr>
                </a:solidFill>
                <a:cs typeface="+mn-ea"/>
              </a:rPr>
              <a:t>利用</a:t>
            </a:r>
            <a:r>
              <a:rPr lang="en-US" altLang="zh-CN" sz="1200" spc="-150" dirty="0">
                <a:solidFill>
                  <a:schemeClr val="tx1">
                    <a:lumMod val="50000"/>
                    <a:lumOff val="50000"/>
                  </a:schemeClr>
                </a:solidFill>
                <a:cs typeface="+mn-ea"/>
              </a:rPr>
              <a:t>web</a:t>
            </a:r>
            <a:r>
              <a:rPr lang="zh-CN" altLang="en-US" sz="1200" spc="-150" dirty="0">
                <a:solidFill>
                  <a:schemeClr val="tx1">
                    <a:lumMod val="50000"/>
                    <a:lumOff val="50000"/>
                  </a:schemeClr>
                </a:solidFill>
                <a:cs typeface="+mn-ea"/>
              </a:rPr>
              <a:t>文档中的共现统计信息构建一个情感词典网络图。使用一个图传播算法计算候选词极性。</a:t>
            </a:r>
          </a:p>
        </p:txBody>
      </p:sp>
      <p:sp>
        <p:nvSpPr>
          <p:cNvPr id="115" name="TextBox 36"/>
          <p:cNvSpPr txBox="1"/>
          <p:nvPr/>
        </p:nvSpPr>
        <p:spPr>
          <a:xfrm>
            <a:off x="5089404" y="1202154"/>
            <a:ext cx="1784837" cy="380810"/>
          </a:xfrm>
          <a:prstGeom prst="rect">
            <a:avLst/>
          </a:prstGeom>
          <a:noFill/>
        </p:spPr>
        <p:txBody>
          <a:bodyPr wrap="square" rtlCol="0">
            <a:spAutoFit/>
          </a:bodyPr>
          <a:lstStyle/>
          <a:p>
            <a:pPr>
              <a:lnSpc>
                <a:spcPct val="130000"/>
              </a:lnSpc>
            </a:pPr>
            <a:r>
              <a:rPr lang="zh-CN" altLang="en-US" sz="1600" spc="-150" dirty="0">
                <a:solidFill>
                  <a:schemeClr val="tx1">
                    <a:lumMod val="65000"/>
                    <a:lumOff val="35000"/>
                  </a:schemeClr>
                </a:solidFill>
                <a:latin typeface="Arial"/>
                <a:cs typeface="+mn-ea"/>
              </a:rPr>
              <a:t>情感词</a:t>
            </a:r>
            <a:r>
              <a:rPr lang="zh-CN" altLang="en-US" sz="1600" spc="-150" dirty="0" smtClean="0">
                <a:solidFill>
                  <a:schemeClr val="tx1">
                    <a:lumMod val="65000"/>
                    <a:lumOff val="35000"/>
                  </a:schemeClr>
                </a:solidFill>
                <a:latin typeface="Arial"/>
                <a:cs typeface="+mn-ea"/>
              </a:rPr>
              <a:t>典网络图</a:t>
            </a:r>
            <a:endParaRPr lang="zh-CN" altLang="en-US" sz="1600" spc="-150" dirty="0">
              <a:solidFill>
                <a:schemeClr val="tx1">
                  <a:lumMod val="65000"/>
                  <a:lumOff val="35000"/>
                </a:schemeClr>
              </a:solidFill>
              <a:latin typeface="Arial"/>
              <a:cs typeface="+mn-ea"/>
            </a:endParaRPr>
          </a:p>
        </p:txBody>
      </p:sp>
      <p:cxnSp>
        <p:nvCxnSpPr>
          <p:cNvPr id="116" name="直接连接符 115"/>
          <p:cNvCxnSpPr/>
          <p:nvPr/>
        </p:nvCxnSpPr>
        <p:spPr>
          <a:xfrm>
            <a:off x="5012035" y="1554431"/>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构建图</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20" name="文本框 19"/>
          <p:cNvSpPr txBox="1"/>
          <p:nvPr/>
        </p:nvSpPr>
        <p:spPr>
          <a:xfrm>
            <a:off x="1135425" y="714771"/>
            <a:ext cx="1826141" cy="584775"/>
          </a:xfrm>
          <a:prstGeom prst="rect">
            <a:avLst/>
          </a:prstGeom>
          <a:noFill/>
        </p:spPr>
        <p:txBody>
          <a:bodyPr wrap="none" rtlCol="0">
            <a:spAutoFit/>
          </a:bodyPr>
          <a:lstStyle/>
          <a:p>
            <a:pPr>
              <a:lnSpc>
                <a:spcPct val="200000"/>
              </a:lnSpc>
            </a:pPr>
            <a:r>
              <a:rPr lang="zh-CN" altLang="en-US" sz="1600" dirty="0" smtClean="0"/>
              <a:t>单一化情感图顶点</a:t>
            </a:r>
            <a:endParaRPr lang="en-US" altLang="zh-CN" sz="1600" dirty="0"/>
          </a:p>
        </p:txBody>
      </p:sp>
    </p:spTree>
    <p:extLst>
      <p:ext uri="{BB962C8B-B14F-4D97-AF65-F5344CB8AC3E}">
        <p14:creationId xmlns:p14="http://schemas.microsoft.com/office/powerpoint/2010/main" val="128141279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nvPr>
        </p:nvGraphicFramePr>
        <p:xfrm>
          <a:off x="1047562" y="1175656"/>
          <a:ext cx="3787669" cy="2128282"/>
        </p:xfrm>
        <a:graphic>
          <a:graphicData uri="http://schemas.openxmlformats.org/drawingml/2006/chart">
            <c:chart xmlns:c="http://schemas.openxmlformats.org/drawingml/2006/chart" xmlns:r="http://schemas.openxmlformats.org/officeDocument/2006/relationships" r:id="rId3"/>
          </a:graphicData>
        </a:graphic>
      </p:graphicFrame>
      <p:sp>
        <p:nvSpPr>
          <p:cNvPr id="13" name="任意多边形 12"/>
          <p:cNvSpPr/>
          <p:nvPr/>
        </p:nvSpPr>
        <p:spPr>
          <a:xfrm>
            <a:off x="2048496" y="1335307"/>
            <a:ext cx="1785264" cy="1785264"/>
          </a:xfrm>
          <a:custGeom>
            <a:avLst/>
            <a:gdLst>
              <a:gd name="connsiteX0" fmla="*/ 892632 w 1785264"/>
              <a:gd name="connsiteY0" fmla="*/ 580575 h 1785264"/>
              <a:gd name="connsiteX1" fmla="*/ 580575 w 1785264"/>
              <a:gd name="connsiteY1" fmla="*/ 892632 h 1785264"/>
              <a:gd name="connsiteX2" fmla="*/ 892632 w 1785264"/>
              <a:gd name="connsiteY2" fmla="*/ 1204689 h 1785264"/>
              <a:gd name="connsiteX3" fmla="*/ 1204689 w 1785264"/>
              <a:gd name="connsiteY3" fmla="*/ 892632 h 1785264"/>
              <a:gd name="connsiteX4" fmla="*/ 892632 w 1785264"/>
              <a:gd name="connsiteY4" fmla="*/ 580575 h 1785264"/>
              <a:gd name="connsiteX5" fmla="*/ 894087 w 1785264"/>
              <a:gd name="connsiteY5" fmla="*/ 287377 h 1785264"/>
              <a:gd name="connsiteX6" fmla="*/ 898090 w 1785264"/>
              <a:gd name="connsiteY6" fmla="*/ 287482 h 1785264"/>
              <a:gd name="connsiteX7" fmla="*/ 902086 w 1785264"/>
              <a:gd name="connsiteY7" fmla="*/ 287377 h 1785264"/>
              <a:gd name="connsiteX8" fmla="*/ 903573 w 1785264"/>
              <a:gd name="connsiteY8" fmla="*/ 287627 h 1785264"/>
              <a:gd name="connsiteX9" fmla="*/ 919139 w 1785264"/>
              <a:gd name="connsiteY9" fmla="*/ 288037 h 1785264"/>
              <a:gd name="connsiteX10" fmla="*/ 967944 w 1785264"/>
              <a:gd name="connsiteY10" fmla="*/ 304448 h 1785264"/>
              <a:gd name="connsiteX11" fmla="*/ 1372540 w 1785264"/>
              <a:gd name="connsiteY11" fmla="*/ 538041 h 1785264"/>
              <a:gd name="connsiteX12" fmla="*/ 1411155 w 1785264"/>
              <a:gd name="connsiteY12" fmla="*/ 572102 h 1785264"/>
              <a:gd name="connsiteX13" fmla="*/ 1419292 w 1785264"/>
              <a:gd name="connsiteY13" fmla="*/ 585377 h 1785264"/>
              <a:gd name="connsiteX14" fmla="*/ 1420253 w 1785264"/>
              <a:gd name="connsiteY14" fmla="*/ 586540 h 1785264"/>
              <a:gd name="connsiteX15" fmla="*/ 1422160 w 1785264"/>
              <a:gd name="connsiteY15" fmla="*/ 590054 h 1785264"/>
              <a:gd name="connsiteX16" fmla="*/ 1424252 w 1785264"/>
              <a:gd name="connsiteY16" fmla="*/ 593468 h 1785264"/>
              <a:gd name="connsiteX17" fmla="*/ 1424780 w 1785264"/>
              <a:gd name="connsiteY17" fmla="*/ 594883 h 1785264"/>
              <a:gd name="connsiteX18" fmla="*/ 1432207 w 1785264"/>
              <a:gd name="connsiteY18" fmla="*/ 608566 h 1785264"/>
              <a:gd name="connsiteX19" fmla="*/ 1442398 w 1785264"/>
              <a:gd name="connsiteY19" fmla="*/ 659038 h 1785264"/>
              <a:gd name="connsiteX20" fmla="*/ 1442398 w 1785264"/>
              <a:gd name="connsiteY20" fmla="*/ 1126225 h 1785264"/>
              <a:gd name="connsiteX21" fmla="*/ 1432207 w 1785264"/>
              <a:gd name="connsiteY21" fmla="*/ 1176696 h 1785264"/>
              <a:gd name="connsiteX22" fmla="*/ 1424780 w 1785264"/>
              <a:gd name="connsiteY22" fmla="*/ 1190380 h 1785264"/>
              <a:gd name="connsiteX23" fmla="*/ 1424252 w 1785264"/>
              <a:gd name="connsiteY23" fmla="*/ 1191794 h 1785264"/>
              <a:gd name="connsiteX24" fmla="*/ 1422161 w 1785264"/>
              <a:gd name="connsiteY24" fmla="*/ 1195206 h 1785264"/>
              <a:gd name="connsiteX25" fmla="*/ 1420253 w 1785264"/>
              <a:gd name="connsiteY25" fmla="*/ 1198722 h 1785264"/>
              <a:gd name="connsiteX26" fmla="*/ 1419292 w 1785264"/>
              <a:gd name="connsiteY26" fmla="*/ 1199886 h 1785264"/>
              <a:gd name="connsiteX27" fmla="*/ 1411155 w 1785264"/>
              <a:gd name="connsiteY27" fmla="*/ 1213162 h 1785264"/>
              <a:gd name="connsiteX28" fmla="*/ 1372540 w 1785264"/>
              <a:gd name="connsiteY28" fmla="*/ 1247221 h 1785264"/>
              <a:gd name="connsiteX29" fmla="*/ 967944 w 1785264"/>
              <a:gd name="connsiteY29" fmla="*/ 1480815 h 1785264"/>
              <a:gd name="connsiteX30" fmla="*/ 919139 w 1785264"/>
              <a:gd name="connsiteY30" fmla="*/ 1497227 h 1785264"/>
              <a:gd name="connsiteX31" fmla="*/ 903575 w 1785264"/>
              <a:gd name="connsiteY31" fmla="*/ 1497635 h 1785264"/>
              <a:gd name="connsiteX32" fmla="*/ 902086 w 1785264"/>
              <a:gd name="connsiteY32" fmla="*/ 1497886 h 1785264"/>
              <a:gd name="connsiteX33" fmla="*/ 898084 w 1785264"/>
              <a:gd name="connsiteY33" fmla="*/ 1497780 h 1785264"/>
              <a:gd name="connsiteX34" fmla="*/ 894086 w 1785264"/>
              <a:gd name="connsiteY34" fmla="*/ 1497886 h 1785264"/>
              <a:gd name="connsiteX35" fmla="*/ 892599 w 1785264"/>
              <a:gd name="connsiteY35" fmla="*/ 1497636 h 1785264"/>
              <a:gd name="connsiteX36" fmla="*/ 877034 w 1785264"/>
              <a:gd name="connsiteY36" fmla="*/ 1497227 h 1785264"/>
              <a:gd name="connsiteX37" fmla="*/ 828229 w 1785264"/>
              <a:gd name="connsiteY37" fmla="*/ 1480815 h 1785264"/>
              <a:gd name="connsiteX38" fmla="*/ 423633 w 1785264"/>
              <a:gd name="connsiteY38" fmla="*/ 1247222 h 1785264"/>
              <a:gd name="connsiteX39" fmla="*/ 385018 w 1785264"/>
              <a:gd name="connsiteY39" fmla="*/ 1213162 h 1785264"/>
              <a:gd name="connsiteX40" fmla="*/ 376881 w 1785264"/>
              <a:gd name="connsiteY40" fmla="*/ 1199886 h 1785264"/>
              <a:gd name="connsiteX41" fmla="*/ 375921 w 1785264"/>
              <a:gd name="connsiteY41" fmla="*/ 1198722 h 1785264"/>
              <a:gd name="connsiteX42" fmla="*/ 374013 w 1785264"/>
              <a:gd name="connsiteY42" fmla="*/ 1195208 h 1785264"/>
              <a:gd name="connsiteX43" fmla="*/ 371921 w 1785264"/>
              <a:gd name="connsiteY43" fmla="*/ 1191794 h 1785264"/>
              <a:gd name="connsiteX44" fmla="*/ 371392 w 1785264"/>
              <a:gd name="connsiteY44" fmla="*/ 1190380 h 1785264"/>
              <a:gd name="connsiteX45" fmla="*/ 363965 w 1785264"/>
              <a:gd name="connsiteY45" fmla="*/ 1176696 h 1785264"/>
              <a:gd name="connsiteX46" fmla="*/ 353776 w 1785264"/>
              <a:gd name="connsiteY46" fmla="*/ 1126225 h 1785264"/>
              <a:gd name="connsiteX47" fmla="*/ 353775 w 1785264"/>
              <a:gd name="connsiteY47" fmla="*/ 659038 h 1785264"/>
              <a:gd name="connsiteX48" fmla="*/ 375921 w 1785264"/>
              <a:gd name="connsiteY48" fmla="*/ 586540 h 1785264"/>
              <a:gd name="connsiteX49" fmla="*/ 379428 w 1785264"/>
              <a:gd name="connsiteY49" fmla="*/ 582289 h 1785264"/>
              <a:gd name="connsiteX50" fmla="*/ 385018 w 1785264"/>
              <a:gd name="connsiteY50" fmla="*/ 572102 h 1785264"/>
              <a:gd name="connsiteX51" fmla="*/ 423633 w 1785264"/>
              <a:gd name="connsiteY51" fmla="*/ 538041 h 1785264"/>
              <a:gd name="connsiteX52" fmla="*/ 828229 w 1785264"/>
              <a:gd name="connsiteY52" fmla="*/ 304448 h 1785264"/>
              <a:gd name="connsiteX53" fmla="*/ 877034 w 1785264"/>
              <a:gd name="connsiteY53" fmla="*/ 288037 h 1785264"/>
              <a:gd name="connsiteX54" fmla="*/ 892597 w 1785264"/>
              <a:gd name="connsiteY54" fmla="*/ 287627 h 1785264"/>
              <a:gd name="connsiteX55" fmla="*/ 887461 w 1785264"/>
              <a:gd name="connsiteY55" fmla="*/ 118232 h 1785264"/>
              <a:gd name="connsiteX56" fmla="*/ 885536 w 1785264"/>
              <a:gd name="connsiteY56" fmla="*/ 118555 h 1785264"/>
              <a:gd name="connsiteX57" fmla="*/ 865421 w 1785264"/>
              <a:gd name="connsiteY57" fmla="*/ 119085 h 1785264"/>
              <a:gd name="connsiteX58" fmla="*/ 802341 w 1785264"/>
              <a:gd name="connsiteY58" fmla="*/ 140296 h 1785264"/>
              <a:gd name="connsiteX59" fmla="*/ 279405 w 1785264"/>
              <a:gd name="connsiteY59" fmla="*/ 442212 h 1785264"/>
              <a:gd name="connsiteX60" fmla="*/ 229495 w 1785264"/>
              <a:gd name="connsiteY60" fmla="*/ 486235 h 1785264"/>
              <a:gd name="connsiteX61" fmla="*/ 222270 w 1785264"/>
              <a:gd name="connsiteY61" fmla="*/ 499402 h 1785264"/>
              <a:gd name="connsiteX62" fmla="*/ 217738 w 1785264"/>
              <a:gd name="connsiteY62" fmla="*/ 504897 h 1785264"/>
              <a:gd name="connsiteX63" fmla="*/ 189114 w 1785264"/>
              <a:gd name="connsiteY63" fmla="*/ 598599 h 1785264"/>
              <a:gd name="connsiteX64" fmla="*/ 189115 w 1785264"/>
              <a:gd name="connsiteY64" fmla="*/ 1202432 h 1785264"/>
              <a:gd name="connsiteX65" fmla="*/ 202284 w 1785264"/>
              <a:gd name="connsiteY65" fmla="*/ 1267666 h 1785264"/>
              <a:gd name="connsiteX66" fmla="*/ 211884 w 1785264"/>
              <a:gd name="connsiteY66" fmla="*/ 1285352 h 1785264"/>
              <a:gd name="connsiteX67" fmla="*/ 212568 w 1785264"/>
              <a:gd name="connsiteY67" fmla="*/ 1287180 h 1785264"/>
              <a:gd name="connsiteX68" fmla="*/ 215271 w 1785264"/>
              <a:gd name="connsiteY68" fmla="*/ 1291593 h 1785264"/>
              <a:gd name="connsiteX69" fmla="*/ 217738 w 1785264"/>
              <a:gd name="connsiteY69" fmla="*/ 1296135 h 1785264"/>
              <a:gd name="connsiteX70" fmla="*/ 218977 w 1785264"/>
              <a:gd name="connsiteY70" fmla="*/ 1297638 h 1785264"/>
              <a:gd name="connsiteX71" fmla="*/ 229495 w 1785264"/>
              <a:gd name="connsiteY71" fmla="*/ 1314797 h 1785264"/>
              <a:gd name="connsiteX72" fmla="*/ 279405 w 1785264"/>
              <a:gd name="connsiteY72" fmla="*/ 1358820 h 1785264"/>
              <a:gd name="connsiteX73" fmla="*/ 802340 w 1785264"/>
              <a:gd name="connsiteY73" fmla="*/ 1660736 h 1785264"/>
              <a:gd name="connsiteX74" fmla="*/ 865421 w 1785264"/>
              <a:gd name="connsiteY74" fmla="*/ 1681947 h 1785264"/>
              <a:gd name="connsiteX75" fmla="*/ 885538 w 1785264"/>
              <a:gd name="connsiteY75" fmla="*/ 1682477 h 1785264"/>
              <a:gd name="connsiteX76" fmla="*/ 887460 w 1785264"/>
              <a:gd name="connsiteY76" fmla="*/ 1682799 h 1785264"/>
              <a:gd name="connsiteX77" fmla="*/ 892627 w 1785264"/>
              <a:gd name="connsiteY77" fmla="*/ 1682663 h 1785264"/>
              <a:gd name="connsiteX78" fmla="*/ 897801 w 1785264"/>
              <a:gd name="connsiteY78" fmla="*/ 1682799 h 1785264"/>
              <a:gd name="connsiteX79" fmla="*/ 899725 w 1785264"/>
              <a:gd name="connsiteY79" fmla="*/ 1682477 h 1785264"/>
              <a:gd name="connsiteX80" fmla="*/ 919841 w 1785264"/>
              <a:gd name="connsiteY80" fmla="*/ 1681947 h 1785264"/>
              <a:gd name="connsiteX81" fmla="*/ 982921 w 1785264"/>
              <a:gd name="connsiteY81" fmla="*/ 1660736 h 1785264"/>
              <a:gd name="connsiteX82" fmla="*/ 1505856 w 1785264"/>
              <a:gd name="connsiteY82" fmla="*/ 1358819 h 1785264"/>
              <a:gd name="connsiteX83" fmla="*/ 1555766 w 1785264"/>
              <a:gd name="connsiteY83" fmla="*/ 1314797 h 1785264"/>
              <a:gd name="connsiteX84" fmla="*/ 1566283 w 1785264"/>
              <a:gd name="connsiteY84" fmla="*/ 1297639 h 1785264"/>
              <a:gd name="connsiteX85" fmla="*/ 1567524 w 1785264"/>
              <a:gd name="connsiteY85" fmla="*/ 1296135 h 1785264"/>
              <a:gd name="connsiteX86" fmla="*/ 1569991 w 1785264"/>
              <a:gd name="connsiteY86" fmla="*/ 1291589 h 1785264"/>
              <a:gd name="connsiteX87" fmla="*/ 1572694 w 1785264"/>
              <a:gd name="connsiteY87" fmla="*/ 1287180 h 1785264"/>
              <a:gd name="connsiteX88" fmla="*/ 1573376 w 1785264"/>
              <a:gd name="connsiteY88" fmla="*/ 1285353 h 1785264"/>
              <a:gd name="connsiteX89" fmla="*/ 1582976 w 1785264"/>
              <a:gd name="connsiteY89" fmla="*/ 1267666 h 1785264"/>
              <a:gd name="connsiteX90" fmla="*/ 1596147 w 1785264"/>
              <a:gd name="connsiteY90" fmla="*/ 1202432 h 1785264"/>
              <a:gd name="connsiteX91" fmla="*/ 1596147 w 1785264"/>
              <a:gd name="connsiteY91" fmla="*/ 598599 h 1785264"/>
              <a:gd name="connsiteX92" fmla="*/ 1582976 w 1785264"/>
              <a:gd name="connsiteY92" fmla="*/ 533365 h 1785264"/>
              <a:gd name="connsiteX93" fmla="*/ 1573377 w 1785264"/>
              <a:gd name="connsiteY93" fmla="*/ 515680 h 1785264"/>
              <a:gd name="connsiteX94" fmla="*/ 1572694 w 1785264"/>
              <a:gd name="connsiteY94" fmla="*/ 513851 h 1785264"/>
              <a:gd name="connsiteX95" fmla="*/ 1569989 w 1785264"/>
              <a:gd name="connsiteY95" fmla="*/ 509439 h 1785264"/>
              <a:gd name="connsiteX96" fmla="*/ 1567524 w 1785264"/>
              <a:gd name="connsiteY96" fmla="*/ 504897 h 1785264"/>
              <a:gd name="connsiteX97" fmla="*/ 1566284 w 1785264"/>
              <a:gd name="connsiteY97" fmla="*/ 503394 h 1785264"/>
              <a:gd name="connsiteX98" fmla="*/ 1555766 w 1785264"/>
              <a:gd name="connsiteY98" fmla="*/ 486235 h 1785264"/>
              <a:gd name="connsiteX99" fmla="*/ 1505856 w 1785264"/>
              <a:gd name="connsiteY99" fmla="*/ 442212 h 1785264"/>
              <a:gd name="connsiteX100" fmla="*/ 982921 w 1785264"/>
              <a:gd name="connsiteY100" fmla="*/ 140296 h 1785264"/>
              <a:gd name="connsiteX101" fmla="*/ 919841 w 1785264"/>
              <a:gd name="connsiteY101" fmla="*/ 119085 h 1785264"/>
              <a:gd name="connsiteX102" fmla="*/ 899723 w 1785264"/>
              <a:gd name="connsiteY102" fmla="*/ 118555 h 1785264"/>
              <a:gd name="connsiteX103" fmla="*/ 897801 w 1785264"/>
              <a:gd name="connsiteY103" fmla="*/ 118232 h 1785264"/>
              <a:gd name="connsiteX104" fmla="*/ 892635 w 1785264"/>
              <a:gd name="connsiteY104" fmla="*/ 118368 h 1785264"/>
              <a:gd name="connsiteX105" fmla="*/ 892632 w 1785264"/>
              <a:gd name="connsiteY105" fmla="*/ 0 h 1785264"/>
              <a:gd name="connsiteX106" fmla="*/ 1785264 w 1785264"/>
              <a:gd name="connsiteY106" fmla="*/ 892632 h 1785264"/>
              <a:gd name="connsiteX107" fmla="*/ 892632 w 1785264"/>
              <a:gd name="connsiteY107" fmla="*/ 1785264 h 1785264"/>
              <a:gd name="connsiteX108" fmla="*/ 0 w 1785264"/>
              <a:gd name="connsiteY108" fmla="*/ 892632 h 1785264"/>
              <a:gd name="connsiteX109" fmla="*/ 892632 w 1785264"/>
              <a:gd name="connsiteY109" fmla="*/ 0 h 178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785264" h="1785264">
                <a:moveTo>
                  <a:pt x="892632" y="580575"/>
                </a:moveTo>
                <a:cubicBezTo>
                  <a:pt x="720288" y="580575"/>
                  <a:pt x="580575" y="720288"/>
                  <a:pt x="580575" y="892632"/>
                </a:cubicBezTo>
                <a:cubicBezTo>
                  <a:pt x="580575" y="1064976"/>
                  <a:pt x="720288" y="1204689"/>
                  <a:pt x="892632" y="1204689"/>
                </a:cubicBezTo>
                <a:cubicBezTo>
                  <a:pt x="1064976" y="1204689"/>
                  <a:pt x="1204689" y="1064976"/>
                  <a:pt x="1204689" y="892632"/>
                </a:cubicBezTo>
                <a:cubicBezTo>
                  <a:pt x="1204689" y="720288"/>
                  <a:pt x="1064976" y="580575"/>
                  <a:pt x="892632" y="580575"/>
                </a:cubicBezTo>
                <a:close/>
                <a:moveTo>
                  <a:pt x="894087" y="287377"/>
                </a:moveTo>
                <a:lnTo>
                  <a:pt x="898090" y="287482"/>
                </a:lnTo>
                <a:lnTo>
                  <a:pt x="902086" y="287377"/>
                </a:lnTo>
                <a:lnTo>
                  <a:pt x="903573" y="287627"/>
                </a:lnTo>
                <a:lnTo>
                  <a:pt x="919139" y="288037"/>
                </a:lnTo>
                <a:cubicBezTo>
                  <a:pt x="935855" y="290111"/>
                  <a:pt x="952440" y="295496"/>
                  <a:pt x="967944" y="304448"/>
                </a:cubicBezTo>
                <a:lnTo>
                  <a:pt x="1372540" y="538041"/>
                </a:lnTo>
                <a:cubicBezTo>
                  <a:pt x="1388044" y="546993"/>
                  <a:pt x="1401001" y="558662"/>
                  <a:pt x="1411155" y="572102"/>
                </a:cubicBezTo>
                <a:lnTo>
                  <a:pt x="1419292" y="585377"/>
                </a:lnTo>
                <a:lnTo>
                  <a:pt x="1420253" y="586540"/>
                </a:lnTo>
                <a:lnTo>
                  <a:pt x="1422160" y="590054"/>
                </a:lnTo>
                <a:lnTo>
                  <a:pt x="1424252" y="593468"/>
                </a:lnTo>
                <a:lnTo>
                  <a:pt x="1424780" y="594883"/>
                </a:lnTo>
                <a:lnTo>
                  <a:pt x="1432207" y="608566"/>
                </a:lnTo>
                <a:cubicBezTo>
                  <a:pt x="1438769" y="624079"/>
                  <a:pt x="1442398" y="641135"/>
                  <a:pt x="1442398" y="659038"/>
                </a:cubicBezTo>
                <a:lnTo>
                  <a:pt x="1442398" y="1126225"/>
                </a:lnTo>
                <a:cubicBezTo>
                  <a:pt x="1442398" y="1144127"/>
                  <a:pt x="1438769" y="1161184"/>
                  <a:pt x="1432207" y="1176696"/>
                </a:cubicBezTo>
                <a:lnTo>
                  <a:pt x="1424780" y="1190380"/>
                </a:lnTo>
                <a:lnTo>
                  <a:pt x="1424252" y="1191794"/>
                </a:lnTo>
                <a:lnTo>
                  <a:pt x="1422161" y="1195206"/>
                </a:lnTo>
                <a:lnTo>
                  <a:pt x="1420253" y="1198722"/>
                </a:lnTo>
                <a:lnTo>
                  <a:pt x="1419292" y="1199886"/>
                </a:lnTo>
                <a:lnTo>
                  <a:pt x="1411155" y="1213162"/>
                </a:lnTo>
                <a:cubicBezTo>
                  <a:pt x="1401001" y="1226600"/>
                  <a:pt x="1388044" y="1238270"/>
                  <a:pt x="1372540" y="1247221"/>
                </a:cubicBezTo>
                <a:lnTo>
                  <a:pt x="967944" y="1480815"/>
                </a:lnTo>
                <a:cubicBezTo>
                  <a:pt x="952439" y="1489767"/>
                  <a:pt x="935855" y="1495152"/>
                  <a:pt x="919139" y="1497227"/>
                </a:cubicBezTo>
                <a:lnTo>
                  <a:pt x="903575" y="1497635"/>
                </a:lnTo>
                <a:lnTo>
                  <a:pt x="902086" y="1497886"/>
                </a:lnTo>
                <a:lnTo>
                  <a:pt x="898084" y="1497780"/>
                </a:lnTo>
                <a:lnTo>
                  <a:pt x="894086" y="1497886"/>
                </a:lnTo>
                <a:lnTo>
                  <a:pt x="892599" y="1497636"/>
                </a:lnTo>
                <a:lnTo>
                  <a:pt x="877034" y="1497227"/>
                </a:lnTo>
                <a:cubicBezTo>
                  <a:pt x="860318" y="1495152"/>
                  <a:pt x="843733" y="1489767"/>
                  <a:pt x="828229" y="1480815"/>
                </a:cubicBezTo>
                <a:lnTo>
                  <a:pt x="423633" y="1247222"/>
                </a:lnTo>
                <a:cubicBezTo>
                  <a:pt x="408129" y="1238270"/>
                  <a:pt x="395172" y="1226600"/>
                  <a:pt x="385018" y="1213162"/>
                </a:cubicBezTo>
                <a:lnTo>
                  <a:pt x="376881" y="1199886"/>
                </a:lnTo>
                <a:lnTo>
                  <a:pt x="375921" y="1198722"/>
                </a:lnTo>
                <a:lnTo>
                  <a:pt x="374013" y="1195208"/>
                </a:lnTo>
                <a:lnTo>
                  <a:pt x="371921" y="1191794"/>
                </a:lnTo>
                <a:lnTo>
                  <a:pt x="371392" y="1190380"/>
                </a:lnTo>
                <a:lnTo>
                  <a:pt x="363965" y="1176696"/>
                </a:lnTo>
                <a:cubicBezTo>
                  <a:pt x="357404" y="1161184"/>
                  <a:pt x="353776" y="1144128"/>
                  <a:pt x="353776" y="1126225"/>
                </a:cubicBezTo>
                <a:lnTo>
                  <a:pt x="353775" y="659038"/>
                </a:lnTo>
                <a:cubicBezTo>
                  <a:pt x="353775" y="632184"/>
                  <a:pt x="361939" y="607235"/>
                  <a:pt x="375921" y="586540"/>
                </a:cubicBezTo>
                <a:lnTo>
                  <a:pt x="379428" y="582289"/>
                </a:lnTo>
                <a:lnTo>
                  <a:pt x="385018" y="572102"/>
                </a:lnTo>
                <a:cubicBezTo>
                  <a:pt x="395172" y="558663"/>
                  <a:pt x="408129" y="546993"/>
                  <a:pt x="423633" y="538041"/>
                </a:cubicBezTo>
                <a:lnTo>
                  <a:pt x="828229" y="304448"/>
                </a:lnTo>
                <a:cubicBezTo>
                  <a:pt x="843733" y="295497"/>
                  <a:pt x="860319" y="290111"/>
                  <a:pt x="877034" y="288037"/>
                </a:cubicBezTo>
                <a:lnTo>
                  <a:pt x="892597" y="287627"/>
                </a:lnTo>
                <a:close/>
                <a:moveTo>
                  <a:pt x="887461" y="118232"/>
                </a:moveTo>
                <a:lnTo>
                  <a:pt x="885536" y="118555"/>
                </a:lnTo>
                <a:lnTo>
                  <a:pt x="865421" y="119085"/>
                </a:lnTo>
                <a:cubicBezTo>
                  <a:pt x="843816" y="121765"/>
                  <a:pt x="822380" y="128726"/>
                  <a:pt x="802341" y="140296"/>
                </a:cubicBezTo>
                <a:lnTo>
                  <a:pt x="279405" y="442212"/>
                </a:lnTo>
                <a:cubicBezTo>
                  <a:pt x="259366" y="453782"/>
                  <a:pt x="242620" y="468866"/>
                  <a:pt x="229495" y="486235"/>
                </a:cubicBezTo>
                <a:lnTo>
                  <a:pt x="222270" y="499402"/>
                </a:lnTo>
                <a:lnTo>
                  <a:pt x="217738" y="504897"/>
                </a:lnTo>
                <a:cubicBezTo>
                  <a:pt x="199666" y="531645"/>
                  <a:pt x="189114" y="563890"/>
                  <a:pt x="189114" y="598599"/>
                </a:cubicBezTo>
                <a:lnTo>
                  <a:pt x="189115" y="1202432"/>
                </a:lnTo>
                <a:cubicBezTo>
                  <a:pt x="189115" y="1225572"/>
                  <a:pt x="193804" y="1247616"/>
                  <a:pt x="202284" y="1267666"/>
                </a:cubicBezTo>
                <a:lnTo>
                  <a:pt x="211884" y="1285352"/>
                </a:lnTo>
                <a:lnTo>
                  <a:pt x="212568" y="1287180"/>
                </a:lnTo>
                <a:lnTo>
                  <a:pt x="215271" y="1291593"/>
                </a:lnTo>
                <a:lnTo>
                  <a:pt x="217738" y="1296135"/>
                </a:lnTo>
                <a:lnTo>
                  <a:pt x="218977" y="1297638"/>
                </a:lnTo>
                <a:lnTo>
                  <a:pt x="229495" y="1314797"/>
                </a:lnTo>
                <a:cubicBezTo>
                  <a:pt x="242620" y="1332166"/>
                  <a:pt x="259366" y="1347249"/>
                  <a:pt x="279405" y="1358820"/>
                </a:cubicBezTo>
                <a:lnTo>
                  <a:pt x="802340" y="1660736"/>
                </a:lnTo>
                <a:cubicBezTo>
                  <a:pt x="822380" y="1672306"/>
                  <a:pt x="843816" y="1679266"/>
                  <a:pt x="865421" y="1681947"/>
                </a:cubicBezTo>
                <a:lnTo>
                  <a:pt x="885538" y="1682477"/>
                </a:lnTo>
                <a:lnTo>
                  <a:pt x="887460" y="1682799"/>
                </a:lnTo>
                <a:lnTo>
                  <a:pt x="892627" y="1682663"/>
                </a:lnTo>
                <a:lnTo>
                  <a:pt x="897801" y="1682799"/>
                </a:lnTo>
                <a:lnTo>
                  <a:pt x="899725" y="1682477"/>
                </a:lnTo>
                <a:lnTo>
                  <a:pt x="919841" y="1681947"/>
                </a:lnTo>
                <a:cubicBezTo>
                  <a:pt x="941445" y="1679266"/>
                  <a:pt x="962881" y="1672306"/>
                  <a:pt x="982921" y="1660736"/>
                </a:cubicBezTo>
                <a:lnTo>
                  <a:pt x="1505856" y="1358819"/>
                </a:lnTo>
                <a:cubicBezTo>
                  <a:pt x="1525895" y="1347249"/>
                  <a:pt x="1542642" y="1332166"/>
                  <a:pt x="1555766" y="1314797"/>
                </a:cubicBezTo>
                <a:lnTo>
                  <a:pt x="1566283" y="1297639"/>
                </a:lnTo>
                <a:lnTo>
                  <a:pt x="1567524" y="1296135"/>
                </a:lnTo>
                <a:lnTo>
                  <a:pt x="1569991" y="1291589"/>
                </a:lnTo>
                <a:lnTo>
                  <a:pt x="1572694" y="1287180"/>
                </a:lnTo>
                <a:lnTo>
                  <a:pt x="1573376" y="1285353"/>
                </a:lnTo>
                <a:lnTo>
                  <a:pt x="1582976" y="1267666"/>
                </a:lnTo>
                <a:cubicBezTo>
                  <a:pt x="1591456" y="1247615"/>
                  <a:pt x="1596147" y="1225572"/>
                  <a:pt x="1596147" y="1202432"/>
                </a:cubicBezTo>
                <a:lnTo>
                  <a:pt x="1596147" y="598599"/>
                </a:lnTo>
                <a:cubicBezTo>
                  <a:pt x="1596147" y="575460"/>
                  <a:pt x="1591456" y="553415"/>
                  <a:pt x="1582976" y="533365"/>
                </a:cubicBezTo>
                <a:lnTo>
                  <a:pt x="1573377" y="515680"/>
                </a:lnTo>
                <a:lnTo>
                  <a:pt x="1572694" y="513851"/>
                </a:lnTo>
                <a:lnTo>
                  <a:pt x="1569989" y="509439"/>
                </a:lnTo>
                <a:lnTo>
                  <a:pt x="1567524" y="504897"/>
                </a:lnTo>
                <a:lnTo>
                  <a:pt x="1566284" y="503394"/>
                </a:lnTo>
                <a:lnTo>
                  <a:pt x="1555766" y="486235"/>
                </a:lnTo>
                <a:cubicBezTo>
                  <a:pt x="1542642" y="468865"/>
                  <a:pt x="1525896" y="453782"/>
                  <a:pt x="1505856" y="442212"/>
                </a:cubicBezTo>
                <a:lnTo>
                  <a:pt x="982921" y="140296"/>
                </a:lnTo>
                <a:cubicBezTo>
                  <a:pt x="962882" y="128725"/>
                  <a:pt x="941445" y="121765"/>
                  <a:pt x="919841" y="119085"/>
                </a:cubicBezTo>
                <a:lnTo>
                  <a:pt x="899723" y="118555"/>
                </a:lnTo>
                <a:lnTo>
                  <a:pt x="897801" y="118232"/>
                </a:lnTo>
                <a:lnTo>
                  <a:pt x="892635" y="118368"/>
                </a:lnTo>
                <a:close/>
                <a:moveTo>
                  <a:pt x="892632" y="0"/>
                </a:moveTo>
                <a:cubicBezTo>
                  <a:pt x="1385620" y="0"/>
                  <a:pt x="1785264" y="399645"/>
                  <a:pt x="1785264" y="892632"/>
                </a:cubicBezTo>
                <a:cubicBezTo>
                  <a:pt x="1785264" y="1385620"/>
                  <a:pt x="1385620" y="1785264"/>
                  <a:pt x="892632" y="1785264"/>
                </a:cubicBezTo>
                <a:cubicBezTo>
                  <a:pt x="399645" y="1785264"/>
                  <a:pt x="0" y="1385620"/>
                  <a:pt x="0" y="892632"/>
                </a:cubicBezTo>
                <a:cubicBezTo>
                  <a:pt x="0" y="399645"/>
                  <a:pt x="399645" y="0"/>
                  <a:pt x="89263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aphicFrame>
        <p:nvGraphicFramePr>
          <p:cNvPr id="16" name="图表 15"/>
          <p:cNvGraphicFramePr/>
          <p:nvPr>
            <p:extLst/>
          </p:nvPr>
        </p:nvGraphicFramePr>
        <p:xfrm>
          <a:off x="4218125" y="1175656"/>
          <a:ext cx="3787669" cy="2128282"/>
        </p:xfrm>
        <a:graphic>
          <a:graphicData uri="http://schemas.openxmlformats.org/drawingml/2006/chart">
            <c:chart xmlns:c="http://schemas.openxmlformats.org/drawingml/2006/chart" xmlns:r="http://schemas.openxmlformats.org/officeDocument/2006/relationships" r:id="rId4"/>
          </a:graphicData>
        </a:graphic>
      </p:graphicFrame>
      <p:sp>
        <p:nvSpPr>
          <p:cNvPr id="17" name="任意多边形 16"/>
          <p:cNvSpPr/>
          <p:nvPr/>
        </p:nvSpPr>
        <p:spPr>
          <a:xfrm>
            <a:off x="5219059" y="1335307"/>
            <a:ext cx="1785264" cy="1785264"/>
          </a:xfrm>
          <a:custGeom>
            <a:avLst/>
            <a:gdLst>
              <a:gd name="connsiteX0" fmla="*/ 892632 w 1785264"/>
              <a:gd name="connsiteY0" fmla="*/ 580575 h 1785264"/>
              <a:gd name="connsiteX1" fmla="*/ 580575 w 1785264"/>
              <a:gd name="connsiteY1" fmla="*/ 892632 h 1785264"/>
              <a:gd name="connsiteX2" fmla="*/ 892632 w 1785264"/>
              <a:gd name="connsiteY2" fmla="*/ 1204689 h 1785264"/>
              <a:gd name="connsiteX3" fmla="*/ 1204689 w 1785264"/>
              <a:gd name="connsiteY3" fmla="*/ 892632 h 1785264"/>
              <a:gd name="connsiteX4" fmla="*/ 892632 w 1785264"/>
              <a:gd name="connsiteY4" fmla="*/ 580575 h 1785264"/>
              <a:gd name="connsiteX5" fmla="*/ 894087 w 1785264"/>
              <a:gd name="connsiteY5" fmla="*/ 287377 h 1785264"/>
              <a:gd name="connsiteX6" fmla="*/ 898090 w 1785264"/>
              <a:gd name="connsiteY6" fmla="*/ 287482 h 1785264"/>
              <a:gd name="connsiteX7" fmla="*/ 902086 w 1785264"/>
              <a:gd name="connsiteY7" fmla="*/ 287377 h 1785264"/>
              <a:gd name="connsiteX8" fmla="*/ 903573 w 1785264"/>
              <a:gd name="connsiteY8" fmla="*/ 287627 h 1785264"/>
              <a:gd name="connsiteX9" fmla="*/ 919139 w 1785264"/>
              <a:gd name="connsiteY9" fmla="*/ 288037 h 1785264"/>
              <a:gd name="connsiteX10" fmla="*/ 967944 w 1785264"/>
              <a:gd name="connsiteY10" fmla="*/ 304448 h 1785264"/>
              <a:gd name="connsiteX11" fmla="*/ 1372540 w 1785264"/>
              <a:gd name="connsiteY11" fmla="*/ 538041 h 1785264"/>
              <a:gd name="connsiteX12" fmla="*/ 1411155 w 1785264"/>
              <a:gd name="connsiteY12" fmla="*/ 572102 h 1785264"/>
              <a:gd name="connsiteX13" fmla="*/ 1419292 w 1785264"/>
              <a:gd name="connsiteY13" fmla="*/ 585377 h 1785264"/>
              <a:gd name="connsiteX14" fmla="*/ 1420253 w 1785264"/>
              <a:gd name="connsiteY14" fmla="*/ 586540 h 1785264"/>
              <a:gd name="connsiteX15" fmla="*/ 1422160 w 1785264"/>
              <a:gd name="connsiteY15" fmla="*/ 590054 h 1785264"/>
              <a:gd name="connsiteX16" fmla="*/ 1424252 w 1785264"/>
              <a:gd name="connsiteY16" fmla="*/ 593468 h 1785264"/>
              <a:gd name="connsiteX17" fmla="*/ 1424780 w 1785264"/>
              <a:gd name="connsiteY17" fmla="*/ 594883 h 1785264"/>
              <a:gd name="connsiteX18" fmla="*/ 1432207 w 1785264"/>
              <a:gd name="connsiteY18" fmla="*/ 608566 h 1785264"/>
              <a:gd name="connsiteX19" fmla="*/ 1442398 w 1785264"/>
              <a:gd name="connsiteY19" fmla="*/ 659038 h 1785264"/>
              <a:gd name="connsiteX20" fmla="*/ 1442398 w 1785264"/>
              <a:gd name="connsiteY20" fmla="*/ 1126225 h 1785264"/>
              <a:gd name="connsiteX21" fmla="*/ 1432207 w 1785264"/>
              <a:gd name="connsiteY21" fmla="*/ 1176696 h 1785264"/>
              <a:gd name="connsiteX22" fmla="*/ 1424780 w 1785264"/>
              <a:gd name="connsiteY22" fmla="*/ 1190380 h 1785264"/>
              <a:gd name="connsiteX23" fmla="*/ 1424252 w 1785264"/>
              <a:gd name="connsiteY23" fmla="*/ 1191794 h 1785264"/>
              <a:gd name="connsiteX24" fmla="*/ 1422161 w 1785264"/>
              <a:gd name="connsiteY24" fmla="*/ 1195206 h 1785264"/>
              <a:gd name="connsiteX25" fmla="*/ 1420253 w 1785264"/>
              <a:gd name="connsiteY25" fmla="*/ 1198722 h 1785264"/>
              <a:gd name="connsiteX26" fmla="*/ 1419292 w 1785264"/>
              <a:gd name="connsiteY26" fmla="*/ 1199886 h 1785264"/>
              <a:gd name="connsiteX27" fmla="*/ 1411155 w 1785264"/>
              <a:gd name="connsiteY27" fmla="*/ 1213162 h 1785264"/>
              <a:gd name="connsiteX28" fmla="*/ 1372540 w 1785264"/>
              <a:gd name="connsiteY28" fmla="*/ 1247221 h 1785264"/>
              <a:gd name="connsiteX29" fmla="*/ 967944 w 1785264"/>
              <a:gd name="connsiteY29" fmla="*/ 1480815 h 1785264"/>
              <a:gd name="connsiteX30" fmla="*/ 919139 w 1785264"/>
              <a:gd name="connsiteY30" fmla="*/ 1497227 h 1785264"/>
              <a:gd name="connsiteX31" fmla="*/ 903575 w 1785264"/>
              <a:gd name="connsiteY31" fmla="*/ 1497635 h 1785264"/>
              <a:gd name="connsiteX32" fmla="*/ 902086 w 1785264"/>
              <a:gd name="connsiteY32" fmla="*/ 1497886 h 1785264"/>
              <a:gd name="connsiteX33" fmla="*/ 898084 w 1785264"/>
              <a:gd name="connsiteY33" fmla="*/ 1497780 h 1785264"/>
              <a:gd name="connsiteX34" fmla="*/ 894086 w 1785264"/>
              <a:gd name="connsiteY34" fmla="*/ 1497886 h 1785264"/>
              <a:gd name="connsiteX35" fmla="*/ 892599 w 1785264"/>
              <a:gd name="connsiteY35" fmla="*/ 1497636 h 1785264"/>
              <a:gd name="connsiteX36" fmla="*/ 877034 w 1785264"/>
              <a:gd name="connsiteY36" fmla="*/ 1497227 h 1785264"/>
              <a:gd name="connsiteX37" fmla="*/ 828229 w 1785264"/>
              <a:gd name="connsiteY37" fmla="*/ 1480815 h 1785264"/>
              <a:gd name="connsiteX38" fmla="*/ 423633 w 1785264"/>
              <a:gd name="connsiteY38" fmla="*/ 1247222 h 1785264"/>
              <a:gd name="connsiteX39" fmla="*/ 385018 w 1785264"/>
              <a:gd name="connsiteY39" fmla="*/ 1213162 h 1785264"/>
              <a:gd name="connsiteX40" fmla="*/ 376881 w 1785264"/>
              <a:gd name="connsiteY40" fmla="*/ 1199886 h 1785264"/>
              <a:gd name="connsiteX41" fmla="*/ 375921 w 1785264"/>
              <a:gd name="connsiteY41" fmla="*/ 1198722 h 1785264"/>
              <a:gd name="connsiteX42" fmla="*/ 374013 w 1785264"/>
              <a:gd name="connsiteY42" fmla="*/ 1195208 h 1785264"/>
              <a:gd name="connsiteX43" fmla="*/ 371921 w 1785264"/>
              <a:gd name="connsiteY43" fmla="*/ 1191794 h 1785264"/>
              <a:gd name="connsiteX44" fmla="*/ 371392 w 1785264"/>
              <a:gd name="connsiteY44" fmla="*/ 1190380 h 1785264"/>
              <a:gd name="connsiteX45" fmla="*/ 363965 w 1785264"/>
              <a:gd name="connsiteY45" fmla="*/ 1176696 h 1785264"/>
              <a:gd name="connsiteX46" fmla="*/ 353776 w 1785264"/>
              <a:gd name="connsiteY46" fmla="*/ 1126225 h 1785264"/>
              <a:gd name="connsiteX47" fmla="*/ 353775 w 1785264"/>
              <a:gd name="connsiteY47" fmla="*/ 659038 h 1785264"/>
              <a:gd name="connsiteX48" fmla="*/ 375921 w 1785264"/>
              <a:gd name="connsiteY48" fmla="*/ 586540 h 1785264"/>
              <a:gd name="connsiteX49" fmla="*/ 379428 w 1785264"/>
              <a:gd name="connsiteY49" fmla="*/ 582289 h 1785264"/>
              <a:gd name="connsiteX50" fmla="*/ 385018 w 1785264"/>
              <a:gd name="connsiteY50" fmla="*/ 572102 h 1785264"/>
              <a:gd name="connsiteX51" fmla="*/ 423633 w 1785264"/>
              <a:gd name="connsiteY51" fmla="*/ 538041 h 1785264"/>
              <a:gd name="connsiteX52" fmla="*/ 828229 w 1785264"/>
              <a:gd name="connsiteY52" fmla="*/ 304448 h 1785264"/>
              <a:gd name="connsiteX53" fmla="*/ 877034 w 1785264"/>
              <a:gd name="connsiteY53" fmla="*/ 288037 h 1785264"/>
              <a:gd name="connsiteX54" fmla="*/ 892597 w 1785264"/>
              <a:gd name="connsiteY54" fmla="*/ 287627 h 1785264"/>
              <a:gd name="connsiteX55" fmla="*/ 887461 w 1785264"/>
              <a:gd name="connsiteY55" fmla="*/ 118232 h 1785264"/>
              <a:gd name="connsiteX56" fmla="*/ 885536 w 1785264"/>
              <a:gd name="connsiteY56" fmla="*/ 118555 h 1785264"/>
              <a:gd name="connsiteX57" fmla="*/ 865421 w 1785264"/>
              <a:gd name="connsiteY57" fmla="*/ 119085 h 1785264"/>
              <a:gd name="connsiteX58" fmla="*/ 802341 w 1785264"/>
              <a:gd name="connsiteY58" fmla="*/ 140296 h 1785264"/>
              <a:gd name="connsiteX59" fmla="*/ 279405 w 1785264"/>
              <a:gd name="connsiteY59" fmla="*/ 442212 h 1785264"/>
              <a:gd name="connsiteX60" fmla="*/ 229495 w 1785264"/>
              <a:gd name="connsiteY60" fmla="*/ 486235 h 1785264"/>
              <a:gd name="connsiteX61" fmla="*/ 222270 w 1785264"/>
              <a:gd name="connsiteY61" fmla="*/ 499402 h 1785264"/>
              <a:gd name="connsiteX62" fmla="*/ 217738 w 1785264"/>
              <a:gd name="connsiteY62" fmla="*/ 504897 h 1785264"/>
              <a:gd name="connsiteX63" fmla="*/ 189114 w 1785264"/>
              <a:gd name="connsiteY63" fmla="*/ 598599 h 1785264"/>
              <a:gd name="connsiteX64" fmla="*/ 189115 w 1785264"/>
              <a:gd name="connsiteY64" fmla="*/ 1202432 h 1785264"/>
              <a:gd name="connsiteX65" fmla="*/ 202284 w 1785264"/>
              <a:gd name="connsiteY65" fmla="*/ 1267666 h 1785264"/>
              <a:gd name="connsiteX66" fmla="*/ 211884 w 1785264"/>
              <a:gd name="connsiteY66" fmla="*/ 1285352 h 1785264"/>
              <a:gd name="connsiteX67" fmla="*/ 212568 w 1785264"/>
              <a:gd name="connsiteY67" fmla="*/ 1287180 h 1785264"/>
              <a:gd name="connsiteX68" fmla="*/ 215271 w 1785264"/>
              <a:gd name="connsiteY68" fmla="*/ 1291593 h 1785264"/>
              <a:gd name="connsiteX69" fmla="*/ 217738 w 1785264"/>
              <a:gd name="connsiteY69" fmla="*/ 1296135 h 1785264"/>
              <a:gd name="connsiteX70" fmla="*/ 218977 w 1785264"/>
              <a:gd name="connsiteY70" fmla="*/ 1297638 h 1785264"/>
              <a:gd name="connsiteX71" fmla="*/ 229495 w 1785264"/>
              <a:gd name="connsiteY71" fmla="*/ 1314797 h 1785264"/>
              <a:gd name="connsiteX72" fmla="*/ 279405 w 1785264"/>
              <a:gd name="connsiteY72" fmla="*/ 1358820 h 1785264"/>
              <a:gd name="connsiteX73" fmla="*/ 802340 w 1785264"/>
              <a:gd name="connsiteY73" fmla="*/ 1660736 h 1785264"/>
              <a:gd name="connsiteX74" fmla="*/ 865421 w 1785264"/>
              <a:gd name="connsiteY74" fmla="*/ 1681947 h 1785264"/>
              <a:gd name="connsiteX75" fmla="*/ 885538 w 1785264"/>
              <a:gd name="connsiteY75" fmla="*/ 1682477 h 1785264"/>
              <a:gd name="connsiteX76" fmla="*/ 887460 w 1785264"/>
              <a:gd name="connsiteY76" fmla="*/ 1682799 h 1785264"/>
              <a:gd name="connsiteX77" fmla="*/ 892627 w 1785264"/>
              <a:gd name="connsiteY77" fmla="*/ 1682663 h 1785264"/>
              <a:gd name="connsiteX78" fmla="*/ 897801 w 1785264"/>
              <a:gd name="connsiteY78" fmla="*/ 1682799 h 1785264"/>
              <a:gd name="connsiteX79" fmla="*/ 899725 w 1785264"/>
              <a:gd name="connsiteY79" fmla="*/ 1682477 h 1785264"/>
              <a:gd name="connsiteX80" fmla="*/ 919841 w 1785264"/>
              <a:gd name="connsiteY80" fmla="*/ 1681947 h 1785264"/>
              <a:gd name="connsiteX81" fmla="*/ 982921 w 1785264"/>
              <a:gd name="connsiteY81" fmla="*/ 1660736 h 1785264"/>
              <a:gd name="connsiteX82" fmla="*/ 1505856 w 1785264"/>
              <a:gd name="connsiteY82" fmla="*/ 1358819 h 1785264"/>
              <a:gd name="connsiteX83" fmla="*/ 1555766 w 1785264"/>
              <a:gd name="connsiteY83" fmla="*/ 1314797 h 1785264"/>
              <a:gd name="connsiteX84" fmla="*/ 1566283 w 1785264"/>
              <a:gd name="connsiteY84" fmla="*/ 1297639 h 1785264"/>
              <a:gd name="connsiteX85" fmla="*/ 1567524 w 1785264"/>
              <a:gd name="connsiteY85" fmla="*/ 1296135 h 1785264"/>
              <a:gd name="connsiteX86" fmla="*/ 1569991 w 1785264"/>
              <a:gd name="connsiteY86" fmla="*/ 1291589 h 1785264"/>
              <a:gd name="connsiteX87" fmla="*/ 1572694 w 1785264"/>
              <a:gd name="connsiteY87" fmla="*/ 1287180 h 1785264"/>
              <a:gd name="connsiteX88" fmla="*/ 1573376 w 1785264"/>
              <a:gd name="connsiteY88" fmla="*/ 1285353 h 1785264"/>
              <a:gd name="connsiteX89" fmla="*/ 1582976 w 1785264"/>
              <a:gd name="connsiteY89" fmla="*/ 1267666 h 1785264"/>
              <a:gd name="connsiteX90" fmla="*/ 1596147 w 1785264"/>
              <a:gd name="connsiteY90" fmla="*/ 1202432 h 1785264"/>
              <a:gd name="connsiteX91" fmla="*/ 1596147 w 1785264"/>
              <a:gd name="connsiteY91" fmla="*/ 598599 h 1785264"/>
              <a:gd name="connsiteX92" fmla="*/ 1582976 w 1785264"/>
              <a:gd name="connsiteY92" fmla="*/ 533365 h 1785264"/>
              <a:gd name="connsiteX93" fmla="*/ 1573377 w 1785264"/>
              <a:gd name="connsiteY93" fmla="*/ 515680 h 1785264"/>
              <a:gd name="connsiteX94" fmla="*/ 1572694 w 1785264"/>
              <a:gd name="connsiteY94" fmla="*/ 513851 h 1785264"/>
              <a:gd name="connsiteX95" fmla="*/ 1569989 w 1785264"/>
              <a:gd name="connsiteY95" fmla="*/ 509439 h 1785264"/>
              <a:gd name="connsiteX96" fmla="*/ 1567524 w 1785264"/>
              <a:gd name="connsiteY96" fmla="*/ 504897 h 1785264"/>
              <a:gd name="connsiteX97" fmla="*/ 1566284 w 1785264"/>
              <a:gd name="connsiteY97" fmla="*/ 503394 h 1785264"/>
              <a:gd name="connsiteX98" fmla="*/ 1555766 w 1785264"/>
              <a:gd name="connsiteY98" fmla="*/ 486235 h 1785264"/>
              <a:gd name="connsiteX99" fmla="*/ 1505856 w 1785264"/>
              <a:gd name="connsiteY99" fmla="*/ 442212 h 1785264"/>
              <a:gd name="connsiteX100" fmla="*/ 982921 w 1785264"/>
              <a:gd name="connsiteY100" fmla="*/ 140296 h 1785264"/>
              <a:gd name="connsiteX101" fmla="*/ 919841 w 1785264"/>
              <a:gd name="connsiteY101" fmla="*/ 119085 h 1785264"/>
              <a:gd name="connsiteX102" fmla="*/ 899723 w 1785264"/>
              <a:gd name="connsiteY102" fmla="*/ 118555 h 1785264"/>
              <a:gd name="connsiteX103" fmla="*/ 897801 w 1785264"/>
              <a:gd name="connsiteY103" fmla="*/ 118232 h 1785264"/>
              <a:gd name="connsiteX104" fmla="*/ 892635 w 1785264"/>
              <a:gd name="connsiteY104" fmla="*/ 118368 h 1785264"/>
              <a:gd name="connsiteX105" fmla="*/ 892632 w 1785264"/>
              <a:gd name="connsiteY105" fmla="*/ 0 h 1785264"/>
              <a:gd name="connsiteX106" fmla="*/ 1785264 w 1785264"/>
              <a:gd name="connsiteY106" fmla="*/ 892632 h 1785264"/>
              <a:gd name="connsiteX107" fmla="*/ 892632 w 1785264"/>
              <a:gd name="connsiteY107" fmla="*/ 1785264 h 1785264"/>
              <a:gd name="connsiteX108" fmla="*/ 0 w 1785264"/>
              <a:gd name="connsiteY108" fmla="*/ 892632 h 1785264"/>
              <a:gd name="connsiteX109" fmla="*/ 892632 w 1785264"/>
              <a:gd name="connsiteY109" fmla="*/ 0 h 178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785264" h="1785264">
                <a:moveTo>
                  <a:pt x="892632" y="580575"/>
                </a:moveTo>
                <a:cubicBezTo>
                  <a:pt x="720288" y="580575"/>
                  <a:pt x="580575" y="720288"/>
                  <a:pt x="580575" y="892632"/>
                </a:cubicBezTo>
                <a:cubicBezTo>
                  <a:pt x="580575" y="1064976"/>
                  <a:pt x="720288" y="1204689"/>
                  <a:pt x="892632" y="1204689"/>
                </a:cubicBezTo>
                <a:cubicBezTo>
                  <a:pt x="1064976" y="1204689"/>
                  <a:pt x="1204689" y="1064976"/>
                  <a:pt x="1204689" y="892632"/>
                </a:cubicBezTo>
                <a:cubicBezTo>
                  <a:pt x="1204689" y="720288"/>
                  <a:pt x="1064976" y="580575"/>
                  <a:pt x="892632" y="580575"/>
                </a:cubicBezTo>
                <a:close/>
                <a:moveTo>
                  <a:pt x="894087" y="287377"/>
                </a:moveTo>
                <a:lnTo>
                  <a:pt x="898090" y="287482"/>
                </a:lnTo>
                <a:lnTo>
                  <a:pt x="902086" y="287377"/>
                </a:lnTo>
                <a:lnTo>
                  <a:pt x="903573" y="287627"/>
                </a:lnTo>
                <a:lnTo>
                  <a:pt x="919139" y="288037"/>
                </a:lnTo>
                <a:cubicBezTo>
                  <a:pt x="935855" y="290111"/>
                  <a:pt x="952440" y="295496"/>
                  <a:pt x="967944" y="304448"/>
                </a:cubicBezTo>
                <a:lnTo>
                  <a:pt x="1372540" y="538041"/>
                </a:lnTo>
                <a:cubicBezTo>
                  <a:pt x="1388044" y="546993"/>
                  <a:pt x="1401001" y="558662"/>
                  <a:pt x="1411155" y="572102"/>
                </a:cubicBezTo>
                <a:lnTo>
                  <a:pt x="1419292" y="585377"/>
                </a:lnTo>
                <a:lnTo>
                  <a:pt x="1420253" y="586540"/>
                </a:lnTo>
                <a:lnTo>
                  <a:pt x="1422160" y="590054"/>
                </a:lnTo>
                <a:lnTo>
                  <a:pt x="1424252" y="593468"/>
                </a:lnTo>
                <a:lnTo>
                  <a:pt x="1424780" y="594883"/>
                </a:lnTo>
                <a:lnTo>
                  <a:pt x="1432207" y="608566"/>
                </a:lnTo>
                <a:cubicBezTo>
                  <a:pt x="1438769" y="624079"/>
                  <a:pt x="1442398" y="641135"/>
                  <a:pt x="1442398" y="659038"/>
                </a:cubicBezTo>
                <a:lnTo>
                  <a:pt x="1442398" y="1126225"/>
                </a:lnTo>
                <a:cubicBezTo>
                  <a:pt x="1442398" y="1144127"/>
                  <a:pt x="1438769" y="1161184"/>
                  <a:pt x="1432207" y="1176696"/>
                </a:cubicBezTo>
                <a:lnTo>
                  <a:pt x="1424780" y="1190380"/>
                </a:lnTo>
                <a:lnTo>
                  <a:pt x="1424252" y="1191794"/>
                </a:lnTo>
                <a:lnTo>
                  <a:pt x="1422161" y="1195206"/>
                </a:lnTo>
                <a:lnTo>
                  <a:pt x="1420253" y="1198722"/>
                </a:lnTo>
                <a:lnTo>
                  <a:pt x="1419292" y="1199886"/>
                </a:lnTo>
                <a:lnTo>
                  <a:pt x="1411155" y="1213162"/>
                </a:lnTo>
                <a:cubicBezTo>
                  <a:pt x="1401001" y="1226600"/>
                  <a:pt x="1388044" y="1238270"/>
                  <a:pt x="1372540" y="1247221"/>
                </a:cubicBezTo>
                <a:lnTo>
                  <a:pt x="967944" y="1480815"/>
                </a:lnTo>
                <a:cubicBezTo>
                  <a:pt x="952439" y="1489767"/>
                  <a:pt x="935855" y="1495152"/>
                  <a:pt x="919139" y="1497227"/>
                </a:cubicBezTo>
                <a:lnTo>
                  <a:pt x="903575" y="1497635"/>
                </a:lnTo>
                <a:lnTo>
                  <a:pt x="902086" y="1497886"/>
                </a:lnTo>
                <a:lnTo>
                  <a:pt x="898084" y="1497780"/>
                </a:lnTo>
                <a:lnTo>
                  <a:pt x="894086" y="1497886"/>
                </a:lnTo>
                <a:lnTo>
                  <a:pt x="892599" y="1497636"/>
                </a:lnTo>
                <a:lnTo>
                  <a:pt x="877034" y="1497227"/>
                </a:lnTo>
                <a:cubicBezTo>
                  <a:pt x="860318" y="1495152"/>
                  <a:pt x="843733" y="1489767"/>
                  <a:pt x="828229" y="1480815"/>
                </a:cubicBezTo>
                <a:lnTo>
                  <a:pt x="423633" y="1247222"/>
                </a:lnTo>
                <a:cubicBezTo>
                  <a:pt x="408129" y="1238270"/>
                  <a:pt x="395172" y="1226600"/>
                  <a:pt x="385018" y="1213162"/>
                </a:cubicBezTo>
                <a:lnTo>
                  <a:pt x="376881" y="1199886"/>
                </a:lnTo>
                <a:lnTo>
                  <a:pt x="375921" y="1198722"/>
                </a:lnTo>
                <a:lnTo>
                  <a:pt x="374013" y="1195208"/>
                </a:lnTo>
                <a:lnTo>
                  <a:pt x="371921" y="1191794"/>
                </a:lnTo>
                <a:lnTo>
                  <a:pt x="371392" y="1190380"/>
                </a:lnTo>
                <a:lnTo>
                  <a:pt x="363965" y="1176696"/>
                </a:lnTo>
                <a:cubicBezTo>
                  <a:pt x="357404" y="1161184"/>
                  <a:pt x="353776" y="1144128"/>
                  <a:pt x="353776" y="1126225"/>
                </a:cubicBezTo>
                <a:lnTo>
                  <a:pt x="353775" y="659038"/>
                </a:lnTo>
                <a:cubicBezTo>
                  <a:pt x="353775" y="632184"/>
                  <a:pt x="361939" y="607235"/>
                  <a:pt x="375921" y="586540"/>
                </a:cubicBezTo>
                <a:lnTo>
                  <a:pt x="379428" y="582289"/>
                </a:lnTo>
                <a:lnTo>
                  <a:pt x="385018" y="572102"/>
                </a:lnTo>
                <a:cubicBezTo>
                  <a:pt x="395172" y="558663"/>
                  <a:pt x="408129" y="546993"/>
                  <a:pt x="423633" y="538041"/>
                </a:cubicBezTo>
                <a:lnTo>
                  <a:pt x="828229" y="304448"/>
                </a:lnTo>
                <a:cubicBezTo>
                  <a:pt x="843733" y="295497"/>
                  <a:pt x="860319" y="290111"/>
                  <a:pt x="877034" y="288037"/>
                </a:cubicBezTo>
                <a:lnTo>
                  <a:pt x="892597" y="287627"/>
                </a:lnTo>
                <a:close/>
                <a:moveTo>
                  <a:pt x="887461" y="118232"/>
                </a:moveTo>
                <a:lnTo>
                  <a:pt x="885536" y="118555"/>
                </a:lnTo>
                <a:lnTo>
                  <a:pt x="865421" y="119085"/>
                </a:lnTo>
                <a:cubicBezTo>
                  <a:pt x="843816" y="121765"/>
                  <a:pt x="822380" y="128726"/>
                  <a:pt x="802341" y="140296"/>
                </a:cubicBezTo>
                <a:lnTo>
                  <a:pt x="279405" y="442212"/>
                </a:lnTo>
                <a:cubicBezTo>
                  <a:pt x="259366" y="453782"/>
                  <a:pt x="242620" y="468866"/>
                  <a:pt x="229495" y="486235"/>
                </a:cubicBezTo>
                <a:lnTo>
                  <a:pt x="222270" y="499402"/>
                </a:lnTo>
                <a:lnTo>
                  <a:pt x="217738" y="504897"/>
                </a:lnTo>
                <a:cubicBezTo>
                  <a:pt x="199666" y="531645"/>
                  <a:pt x="189114" y="563890"/>
                  <a:pt x="189114" y="598599"/>
                </a:cubicBezTo>
                <a:lnTo>
                  <a:pt x="189115" y="1202432"/>
                </a:lnTo>
                <a:cubicBezTo>
                  <a:pt x="189115" y="1225572"/>
                  <a:pt x="193804" y="1247616"/>
                  <a:pt x="202284" y="1267666"/>
                </a:cubicBezTo>
                <a:lnTo>
                  <a:pt x="211884" y="1285352"/>
                </a:lnTo>
                <a:lnTo>
                  <a:pt x="212568" y="1287180"/>
                </a:lnTo>
                <a:lnTo>
                  <a:pt x="215271" y="1291593"/>
                </a:lnTo>
                <a:lnTo>
                  <a:pt x="217738" y="1296135"/>
                </a:lnTo>
                <a:lnTo>
                  <a:pt x="218977" y="1297638"/>
                </a:lnTo>
                <a:lnTo>
                  <a:pt x="229495" y="1314797"/>
                </a:lnTo>
                <a:cubicBezTo>
                  <a:pt x="242620" y="1332166"/>
                  <a:pt x="259366" y="1347249"/>
                  <a:pt x="279405" y="1358820"/>
                </a:cubicBezTo>
                <a:lnTo>
                  <a:pt x="802340" y="1660736"/>
                </a:lnTo>
                <a:cubicBezTo>
                  <a:pt x="822380" y="1672306"/>
                  <a:pt x="843816" y="1679266"/>
                  <a:pt x="865421" y="1681947"/>
                </a:cubicBezTo>
                <a:lnTo>
                  <a:pt x="885538" y="1682477"/>
                </a:lnTo>
                <a:lnTo>
                  <a:pt x="887460" y="1682799"/>
                </a:lnTo>
                <a:lnTo>
                  <a:pt x="892627" y="1682663"/>
                </a:lnTo>
                <a:lnTo>
                  <a:pt x="897801" y="1682799"/>
                </a:lnTo>
                <a:lnTo>
                  <a:pt x="899725" y="1682477"/>
                </a:lnTo>
                <a:lnTo>
                  <a:pt x="919841" y="1681947"/>
                </a:lnTo>
                <a:cubicBezTo>
                  <a:pt x="941445" y="1679266"/>
                  <a:pt x="962881" y="1672306"/>
                  <a:pt x="982921" y="1660736"/>
                </a:cubicBezTo>
                <a:lnTo>
                  <a:pt x="1505856" y="1358819"/>
                </a:lnTo>
                <a:cubicBezTo>
                  <a:pt x="1525895" y="1347249"/>
                  <a:pt x="1542642" y="1332166"/>
                  <a:pt x="1555766" y="1314797"/>
                </a:cubicBezTo>
                <a:lnTo>
                  <a:pt x="1566283" y="1297639"/>
                </a:lnTo>
                <a:lnTo>
                  <a:pt x="1567524" y="1296135"/>
                </a:lnTo>
                <a:lnTo>
                  <a:pt x="1569991" y="1291589"/>
                </a:lnTo>
                <a:lnTo>
                  <a:pt x="1572694" y="1287180"/>
                </a:lnTo>
                <a:lnTo>
                  <a:pt x="1573376" y="1285353"/>
                </a:lnTo>
                <a:lnTo>
                  <a:pt x="1582976" y="1267666"/>
                </a:lnTo>
                <a:cubicBezTo>
                  <a:pt x="1591456" y="1247615"/>
                  <a:pt x="1596147" y="1225572"/>
                  <a:pt x="1596147" y="1202432"/>
                </a:cubicBezTo>
                <a:lnTo>
                  <a:pt x="1596147" y="598599"/>
                </a:lnTo>
                <a:cubicBezTo>
                  <a:pt x="1596147" y="575460"/>
                  <a:pt x="1591456" y="553415"/>
                  <a:pt x="1582976" y="533365"/>
                </a:cubicBezTo>
                <a:lnTo>
                  <a:pt x="1573377" y="515680"/>
                </a:lnTo>
                <a:lnTo>
                  <a:pt x="1572694" y="513851"/>
                </a:lnTo>
                <a:lnTo>
                  <a:pt x="1569989" y="509439"/>
                </a:lnTo>
                <a:lnTo>
                  <a:pt x="1567524" y="504897"/>
                </a:lnTo>
                <a:lnTo>
                  <a:pt x="1566284" y="503394"/>
                </a:lnTo>
                <a:lnTo>
                  <a:pt x="1555766" y="486235"/>
                </a:lnTo>
                <a:cubicBezTo>
                  <a:pt x="1542642" y="468865"/>
                  <a:pt x="1525896" y="453782"/>
                  <a:pt x="1505856" y="442212"/>
                </a:cubicBezTo>
                <a:lnTo>
                  <a:pt x="982921" y="140296"/>
                </a:lnTo>
                <a:cubicBezTo>
                  <a:pt x="962882" y="128725"/>
                  <a:pt x="941445" y="121765"/>
                  <a:pt x="919841" y="119085"/>
                </a:cubicBezTo>
                <a:lnTo>
                  <a:pt x="899723" y="118555"/>
                </a:lnTo>
                <a:lnTo>
                  <a:pt x="897801" y="118232"/>
                </a:lnTo>
                <a:lnTo>
                  <a:pt x="892635" y="118368"/>
                </a:lnTo>
                <a:close/>
                <a:moveTo>
                  <a:pt x="892632" y="0"/>
                </a:moveTo>
                <a:cubicBezTo>
                  <a:pt x="1385620" y="0"/>
                  <a:pt x="1785264" y="399645"/>
                  <a:pt x="1785264" y="892632"/>
                </a:cubicBezTo>
                <a:cubicBezTo>
                  <a:pt x="1785264" y="1385620"/>
                  <a:pt x="1385620" y="1785264"/>
                  <a:pt x="892632" y="1785264"/>
                </a:cubicBezTo>
                <a:cubicBezTo>
                  <a:pt x="399645" y="1785264"/>
                  <a:pt x="0" y="1385620"/>
                  <a:pt x="0" y="892632"/>
                </a:cubicBezTo>
                <a:cubicBezTo>
                  <a:pt x="0" y="399645"/>
                  <a:pt x="399645" y="0"/>
                  <a:pt x="89263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8" name="TextBox 6"/>
          <p:cNvSpPr txBox="1">
            <a:spLocks noChangeArrowheads="1"/>
          </p:cNvSpPr>
          <p:nvPr/>
        </p:nvSpPr>
        <p:spPr bwMode="auto">
          <a:xfrm>
            <a:off x="2121081" y="3120571"/>
            <a:ext cx="2024459"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以情感词和评价对象作为图的顶点，并在情感图中加入语义模式。</a:t>
            </a:r>
            <a:endParaRPr lang="zh-CN" altLang="zh-CN" sz="1100" dirty="0">
              <a:solidFill>
                <a:schemeClr val="tx1">
                  <a:lumMod val="50000"/>
                  <a:lumOff val="50000"/>
                </a:schemeClr>
              </a:solidFill>
              <a:latin typeface="+mn-ea"/>
              <a:cs typeface="+mn-ea"/>
            </a:endParaRPr>
          </a:p>
        </p:txBody>
      </p:sp>
      <p:sp>
        <p:nvSpPr>
          <p:cNvPr id="20" name="TextBox 6"/>
          <p:cNvSpPr txBox="1">
            <a:spLocks noChangeArrowheads="1"/>
          </p:cNvSpPr>
          <p:nvPr/>
        </p:nvSpPr>
        <p:spPr bwMode="auto">
          <a:xfrm>
            <a:off x="5205700" y="3120571"/>
            <a:ext cx="2024459" cy="133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把微博上的图形表情符号加入到情感图中，表情符号和候选的情感词共同作为图的顶点，然后随机游走算法抽取排序交钱的情感</a:t>
            </a:r>
            <a:r>
              <a:rPr lang="zh-CN" altLang="en-US" sz="1100" smtClean="0">
                <a:solidFill>
                  <a:schemeClr val="tx1">
                    <a:lumMod val="50000"/>
                    <a:lumOff val="50000"/>
                  </a:schemeClr>
                </a:solidFill>
                <a:latin typeface="+mn-ea"/>
                <a:cs typeface="+mn-ea"/>
              </a:rPr>
              <a:t>词。</a:t>
            </a:r>
            <a:endParaRPr lang="zh-CN" altLang="zh-CN" sz="1100" dirty="0">
              <a:solidFill>
                <a:schemeClr val="tx1">
                  <a:lumMod val="50000"/>
                  <a:lumOff val="50000"/>
                </a:schemeClr>
              </a:solidFill>
              <a:latin typeface="+mn-ea"/>
              <a:cs typeface="+mn-ea"/>
            </a:endParaRPr>
          </a:p>
        </p:txBody>
      </p:sp>
      <p:sp>
        <p:nvSpPr>
          <p:cNvPr id="12"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构建图</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9" name="文本框 8"/>
          <p:cNvSpPr txBox="1"/>
          <p:nvPr/>
        </p:nvSpPr>
        <p:spPr>
          <a:xfrm>
            <a:off x="1135425" y="714771"/>
            <a:ext cx="1826141" cy="584775"/>
          </a:xfrm>
          <a:prstGeom prst="rect">
            <a:avLst/>
          </a:prstGeom>
          <a:noFill/>
        </p:spPr>
        <p:txBody>
          <a:bodyPr wrap="none" rtlCol="0">
            <a:spAutoFit/>
          </a:bodyPr>
          <a:lstStyle/>
          <a:p>
            <a:pPr>
              <a:lnSpc>
                <a:spcPct val="200000"/>
              </a:lnSpc>
            </a:pPr>
            <a:r>
              <a:rPr lang="zh-CN" altLang="en-US" sz="1600" dirty="0" smtClean="0"/>
              <a:t>多元化情感图顶点</a:t>
            </a:r>
            <a:endParaRPr lang="en-US" altLang="zh-CN" sz="1600" dirty="0"/>
          </a:p>
        </p:txBody>
      </p:sp>
    </p:spTree>
    <p:extLst>
      <p:ext uri="{BB962C8B-B14F-4D97-AF65-F5344CB8AC3E}">
        <p14:creationId xmlns:p14="http://schemas.microsoft.com/office/powerpoint/2010/main" val="3048520745"/>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图传播算法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227" y="1379335"/>
            <a:ext cx="4475676" cy="3132973"/>
          </a:xfrm>
          <a:prstGeom prst="rect">
            <a:avLst/>
          </a:prstGeom>
        </p:spPr>
      </p:pic>
      <p:sp>
        <p:nvSpPr>
          <p:cNvPr id="19" name="文本框 18"/>
          <p:cNvSpPr txBox="1"/>
          <p:nvPr/>
        </p:nvSpPr>
        <p:spPr>
          <a:xfrm>
            <a:off x="1135425" y="714771"/>
            <a:ext cx="1415772" cy="510076"/>
          </a:xfrm>
          <a:prstGeom prst="rect">
            <a:avLst/>
          </a:prstGeom>
          <a:noFill/>
        </p:spPr>
        <p:txBody>
          <a:bodyPr wrap="none" rtlCol="0">
            <a:spAutoFit/>
          </a:bodyPr>
          <a:lstStyle/>
          <a:p>
            <a:pPr>
              <a:lnSpc>
                <a:spcPct val="200000"/>
              </a:lnSpc>
            </a:pPr>
            <a:r>
              <a:rPr lang="zh-CN" altLang="en-US" sz="1600" dirty="0" smtClean="0"/>
              <a:t>随机游走算法</a:t>
            </a:r>
            <a:endParaRPr lang="en-US" altLang="zh-CN" sz="1600" dirty="0" smtClean="0"/>
          </a:p>
        </p:txBody>
      </p:sp>
    </p:spTree>
    <p:extLst>
      <p:ext uri="{BB962C8B-B14F-4D97-AF65-F5344CB8AC3E}">
        <p14:creationId xmlns:p14="http://schemas.microsoft.com/office/powerpoint/2010/main" val="71369713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图传播算法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196" y="1429790"/>
            <a:ext cx="4410225" cy="3349052"/>
          </a:xfrm>
          <a:prstGeom prst="rect">
            <a:avLst/>
          </a:prstGeom>
        </p:spPr>
      </p:pic>
      <p:sp>
        <p:nvSpPr>
          <p:cNvPr id="7" name="文本框 6"/>
          <p:cNvSpPr txBox="1"/>
          <p:nvPr/>
        </p:nvSpPr>
        <p:spPr>
          <a:xfrm>
            <a:off x="1135425" y="714771"/>
            <a:ext cx="1550424" cy="510076"/>
          </a:xfrm>
          <a:prstGeom prst="rect">
            <a:avLst/>
          </a:prstGeom>
          <a:noFill/>
        </p:spPr>
        <p:txBody>
          <a:bodyPr wrap="none" rtlCol="0">
            <a:spAutoFit/>
          </a:bodyPr>
          <a:lstStyle/>
          <a:p>
            <a:pPr>
              <a:lnSpc>
                <a:spcPct val="200000"/>
              </a:lnSpc>
            </a:pPr>
            <a:r>
              <a:rPr lang="en-US" altLang="zh-CN" sz="1600" dirty="0" smtClean="0"/>
              <a:t>PageRank</a:t>
            </a:r>
            <a:r>
              <a:rPr lang="zh-CN" altLang="en-US" sz="1600" dirty="0" smtClean="0"/>
              <a:t>算法</a:t>
            </a:r>
            <a:endParaRPr lang="en-US" altLang="zh-CN" sz="1600" dirty="0" smtClean="0"/>
          </a:p>
        </p:txBody>
      </p:sp>
    </p:spTree>
    <p:extLst>
      <p:ext uri="{BB962C8B-B14F-4D97-AF65-F5344CB8AC3E}">
        <p14:creationId xmlns:p14="http://schemas.microsoft.com/office/powerpoint/2010/main" val="1743186966"/>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2761" y="1701986"/>
            <a:ext cx="2486390" cy="2252806"/>
          </a:xfrm>
          <a:custGeom>
            <a:avLst/>
            <a:gdLst>
              <a:gd name="connsiteX0" fmla="*/ 470826 w 1533490"/>
              <a:gd name="connsiteY0" fmla="*/ 0 h 1377786"/>
              <a:gd name="connsiteX1" fmla="*/ 1062664 w 1533490"/>
              <a:gd name="connsiteY1" fmla="*/ 0 h 1377786"/>
              <a:gd name="connsiteX2" fmla="*/ 1126603 w 1533490"/>
              <a:gd name="connsiteY2" fmla="*/ 12909 h 1377786"/>
              <a:gd name="connsiteX3" fmla="*/ 1143938 w 1533490"/>
              <a:gd name="connsiteY3" fmla="*/ 22318 h 1377786"/>
              <a:gd name="connsiteX4" fmla="*/ 1145730 w 1533490"/>
              <a:gd name="connsiteY4" fmla="*/ 22987 h 1377786"/>
              <a:gd name="connsiteX5" fmla="*/ 1150051 w 1533490"/>
              <a:gd name="connsiteY5" fmla="*/ 25636 h 1377786"/>
              <a:gd name="connsiteX6" fmla="*/ 1154506 w 1533490"/>
              <a:gd name="connsiteY6" fmla="*/ 28054 h 1377786"/>
              <a:gd name="connsiteX7" fmla="*/ 1155981 w 1533490"/>
              <a:gd name="connsiteY7" fmla="*/ 29270 h 1377786"/>
              <a:gd name="connsiteX8" fmla="*/ 1172797 w 1533490"/>
              <a:gd name="connsiteY8" fmla="*/ 39578 h 1377786"/>
              <a:gd name="connsiteX9" fmla="*/ 1215945 w 1533490"/>
              <a:gd name="connsiteY9" fmla="*/ 88497 h 1377786"/>
              <a:gd name="connsiteX10" fmla="*/ 1511864 w 1533490"/>
              <a:gd name="connsiteY10" fmla="*/ 601045 h 1377786"/>
              <a:gd name="connsiteX11" fmla="*/ 1532655 w 1533490"/>
              <a:gd name="connsiteY11" fmla="*/ 662872 h 1377786"/>
              <a:gd name="connsiteX12" fmla="*/ 1533174 w 1533490"/>
              <a:gd name="connsiteY12" fmla="*/ 682588 h 1377786"/>
              <a:gd name="connsiteX13" fmla="*/ 1533490 w 1533490"/>
              <a:gd name="connsiteY13" fmla="*/ 684474 h 1377786"/>
              <a:gd name="connsiteX14" fmla="*/ 1533357 w 1533490"/>
              <a:gd name="connsiteY14" fmla="*/ 689545 h 1377786"/>
              <a:gd name="connsiteX15" fmla="*/ 1533490 w 1533490"/>
              <a:gd name="connsiteY15" fmla="*/ 694609 h 1377786"/>
              <a:gd name="connsiteX16" fmla="*/ 1533174 w 1533490"/>
              <a:gd name="connsiteY16" fmla="*/ 696493 h 1377786"/>
              <a:gd name="connsiteX17" fmla="*/ 1532655 w 1533490"/>
              <a:gd name="connsiteY17" fmla="*/ 716211 h 1377786"/>
              <a:gd name="connsiteX18" fmla="*/ 1511865 w 1533490"/>
              <a:gd name="connsiteY18" fmla="*/ 778039 h 1377786"/>
              <a:gd name="connsiteX19" fmla="*/ 1215946 w 1533490"/>
              <a:gd name="connsiteY19" fmla="*/ 1290586 h 1377786"/>
              <a:gd name="connsiteX20" fmla="*/ 1172797 w 1533490"/>
              <a:gd name="connsiteY20" fmla="*/ 1339504 h 1377786"/>
              <a:gd name="connsiteX21" fmla="*/ 1155980 w 1533490"/>
              <a:gd name="connsiteY21" fmla="*/ 1349813 h 1377786"/>
              <a:gd name="connsiteX22" fmla="*/ 1154506 w 1533490"/>
              <a:gd name="connsiteY22" fmla="*/ 1351029 h 1377786"/>
              <a:gd name="connsiteX23" fmla="*/ 1150054 w 1533490"/>
              <a:gd name="connsiteY23" fmla="*/ 1353446 h 1377786"/>
              <a:gd name="connsiteX24" fmla="*/ 1145730 w 1533490"/>
              <a:gd name="connsiteY24" fmla="*/ 1356096 h 1377786"/>
              <a:gd name="connsiteX25" fmla="*/ 1143938 w 1533490"/>
              <a:gd name="connsiteY25" fmla="*/ 1356766 h 1377786"/>
              <a:gd name="connsiteX26" fmla="*/ 1126603 w 1533490"/>
              <a:gd name="connsiteY26" fmla="*/ 1366174 h 1377786"/>
              <a:gd name="connsiteX27" fmla="*/ 1069085 w 1533490"/>
              <a:gd name="connsiteY27" fmla="*/ 1377786 h 1377786"/>
              <a:gd name="connsiteX28" fmla="*/ 462247 w 1533490"/>
              <a:gd name="connsiteY28" fmla="*/ 1377786 h 1377786"/>
              <a:gd name="connsiteX29" fmla="*/ 421979 w 1533490"/>
              <a:gd name="connsiteY29" fmla="*/ 1371698 h 1377786"/>
              <a:gd name="connsiteX30" fmla="*/ 378984 w 1533490"/>
              <a:gd name="connsiteY30" fmla="*/ 1351029 h 1377786"/>
              <a:gd name="connsiteX31" fmla="*/ 373599 w 1533490"/>
              <a:gd name="connsiteY31" fmla="*/ 1346586 h 1377786"/>
              <a:gd name="connsiteX32" fmla="*/ 360694 w 1533490"/>
              <a:gd name="connsiteY32" fmla="*/ 1339504 h 1377786"/>
              <a:gd name="connsiteX33" fmla="*/ 317545 w 1533490"/>
              <a:gd name="connsiteY33" fmla="*/ 1290586 h 1377786"/>
              <a:gd name="connsiteX34" fmla="*/ 21626 w 1533490"/>
              <a:gd name="connsiteY34" fmla="*/ 778038 h 1377786"/>
              <a:gd name="connsiteX35" fmla="*/ 836 w 1533490"/>
              <a:gd name="connsiteY35" fmla="*/ 716211 h 1377786"/>
              <a:gd name="connsiteX36" fmla="*/ 317 w 1533490"/>
              <a:gd name="connsiteY36" fmla="*/ 696495 h 1377786"/>
              <a:gd name="connsiteX37" fmla="*/ 0 w 1533490"/>
              <a:gd name="connsiteY37" fmla="*/ 694608 h 1377786"/>
              <a:gd name="connsiteX38" fmla="*/ 133 w 1533490"/>
              <a:gd name="connsiteY38" fmla="*/ 689537 h 1377786"/>
              <a:gd name="connsiteX39" fmla="*/ 0 w 1533490"/>
              <a:gd name="connsiteY39" fmla="*/ 684474 h 1377786"/>
              <a:gd name="connsiteX40" fmla="*/ 317 w 1533490"/>
              <a:gd name="connsiteY40" fmla="*/ 682590 h 1377786"/>
              <a:gd name="connsiteX41" fmla="*/ 836 w 1533490"/>
              <a:gd name="connsiteY41" fmla="*/ 662871 h 1377786"/>
              <a:gd name="connsiteX42" fmla="*/ 21626 w 1533490"/>
              <a:gd name="connsiteY42" fmla="*/ 601045 h 1377786"/>
              <a:gd name="connsiteX43" fmla="*/ 317545 w 1533490"/>
              <a:gd name="connsiteY43" fmla="*/ 88497 h 1377786"/>
              <a:gd name="connsiteX44" fmla="*/ 360694 w 1533490"/>
              <a:gd name="connsiteY44" fmla="*/ 39578 h 1377786"/>
              <a:gd name="connsiteX45" fmla="*/ 377511 w 1533490"/>
              <a:gd name="connsiteY45" fmla="*/ 29270 h 1377786"/>
              <a:gd name="connsiteX46" fmla="*/ 378984 w 1533490"/>
              <a:gd name="connsiteY46" fmla="*/ 28054 h 1377786"/>
              <a:gd name="connsiteX47" fmla="*/ 383436 w 1533490"/>
              <a:gd name="connsiteY47" fmla="*/ 25638 h 1377786"/>
              <a:gd name="connsiteX48" fmla="*/ 387761 w 1533490"/>
              <a:gd name="connsiteY48" fmla="*/ 22987 h 1377786"/>
              <a:gd name="connsiteX49" fmla="*/ 389553 w 1533490"/>
              <a:gd name="connsiteY49" fmla="*/ 22318 h 1377786"/>
              <a:gd name="connsiteX50" fmla="*/ 406887 w 1533490"/>
              <a:gd name="connsiteY50" fmla="*/ 12909 h 1377786"/>
              <a:gd name="connsiteX51" fmla="*/ 470826 w 1533490"/>
              <a:gd name="connsiteY51" fmla="*/ 0 h 137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33490" h="1377786">
                <a:moveTo>
                  <a:pt x="470826" y="0"/>
                </a:moveTo>
                <a:lnTo>
                  <a:pt x="1062664" y="0"/>
                </a:lnTo>
                <a:cubicBezTo>
                  <a:pt x="1085344" y="0"/>
                  <a:pt x="1106951" y="4597"/>
                  <a:pt x="1126603" y="12909"/>
                </a:cubicBezTo>
                <a:lnTo>
                  <a:pt x="1143938" y="22318"/>
                </a:lnTo>
                <a:lnTo>
                  <a:pt x="1145730" y="22987"/>
                </a:lnTo>
                <a:lnTo>
                  <a:pt x="1150051" y="25636"/>
                </a:lnTo>
                <a:lnTo>
                  <a:pt x="1154506" y="28054"/>
                </a:lnTo>
                <a:lnTo>
                  <a:pt x="1155981" y="29270"/>
                </a:lnTo>
                <a:lnTo>
                  <a:pt x="1172797" y="39578"/>
                </a:lnTo>
                <a:cubicBezTo>
                  <a:pt x="1189821" y="52442"/>
                  <a:pt x="1204605" y="68856"/>
                  <a:pt x="1215945" y="88497"/>
                </a:cubicBezTo>
                <a:lnTo>
                  <a:pt x="1511864" y="601045"/>
                </a:lnTo>
                <a:cubicBezTo>
                  <a:pt x="1523205" y="620687"/>
                  <a:pt x="1530027" y="641696"/>
                  <a:pt x="1532655" y="662872"/>
                </a:cubicBezTo>
                <a:lnTo>
                  <a:pt x="1533174" y="682588"/>
                </a:lnTo>
                <a:lnTo>
                  <a:pt x="1533490" y="684474"/>
                </a:lnTo>
                <a:lnTo>
                  <a:pt x="1533357" y="689545"/>
                </a:lnTo>
                <a:lnTo>
                  <a:pt x="1533490" y="694609"/>
                </a:lnTo>
                <a:lnTo>
                  <a:pt x="1533174" y="696493"/>
                </a:lnTo>
                <a:lnTo>
                  <a:pt x="1532655" y="716211"/>
                </a:lnTo>
                <a:cubicBezTo>
                  <a:pt x="1530027" y="737387"/>
                  <a:pt x="1523205" y="758397"/>
                  <a:pt x="1511865" y="778039"/>
                </a:cubicBezTo>
                <a:lnTo>
                  <a:pt x="1215946" y="1290586"/>
                </a:lnTo>
                <a:cubicBezTo>
                  <a:pt x="1204605" y="1310227"/>
                  <a:pt x="1189822" y="1326641"/>
                  <a:pt x="1172797" y="1339504"/>
                </a:cubicBezTo>
                <a:lnTo>
                  <a:pt x="1155980" y="1349813"/>
                </a:lnTo>
                <a:lnTo>
                  <a:pt x="1154506" y="1351029"/>
                </a:lnTo>
                <a:lnTo>
                  <a:pt x="1150054" y="1353446"/>
                </a:lnTo>
                <a:lnTo>
                  <a:pt x="1145730" y="1356096"/>
                </a:lnTo>
                <a:lnTo>
                  <a:pt x="1143938" y="1356766"/>
                </a:lnTo>
                <a:lnTo>
                  <a:pt x="1126603" y="1366174"/>
                </a:lnTo>
                <a:lnTo>
                  <a:pt x="1069085" y="1377786"/>
                </a:lnTo>
                <a:lnTo>
                  <a:pt x="462247" y="1377786"/>
                </a:lnTo>
                <a:lnTo>
                  <a:pt x="421979" y="1371698"/>
                </a:lnTo>
                <a:cubicBezTo>
                  <a:pt x="406548" y="1366898"/>
                  <a:pt x="392093" y="1359885"/>
                  <a:pt x="378984" y="1351029"/>
                </a:cubicBezTo>
                <a:lnTo>
                  <a:pt x="373599" y="1346586"/>
                </a:lnTo>
                <a:lnTo>
                  <a:pt x="360694" y="1339504"/>
                </a:lnTo>
                <a:cubicBezTo>
                  <a:pt x="343669" y="1326641"/>
                  <a:pt x="328885" y="1310227"/>
                  <a:pt x="317545" y="1290586"/>
                </a:cubicBezTo>
                <a:lnTo>
                  <a:pt x="21626" y="778038"/>
                </a:lnTo>
                <a:cubicBezTo>
                  <a:pt x="10286" y="758397"/>
                  <a:pt x="3463" y="737386"/>
                  <a:pt x="836" y="716211"/>
                </a:cubicBezTo>
                <a:lnTo>
                  <a:pt x="317" y="696495"/>
                </a:lnTo>
                <a:lnTo>
                  <a:pt x="0" y="694608"/>
                </a:lnTo>
                <a:lnTo>
                  <a:pt x="133" y="689537"/>
                </a:lnTo>
                <a:lnTo>
                  <a:pt x="0" y="684474"/>
                </a:lnTo>
                <a:lnTo>
                  <a:pt x="317" y="682590"/>
                </a:lnTo>
                <a:lnTo>
                  <a:pt x="836" y="662871"/>
                </a:lnTo>
                <a:cubicBezTo>
                  <a:pt x="3463" y="641696"/>
                  <a:pt x="10285" y="620686"/>
                  <a:pt x="21626" y="601045"/>
                </a:cubicBezTo>
                <a:lnTo>
                  <a:pt x="317545" y="88497"/>
                </a:lnTo>
                <a:cubicBezTo>
                  <a:pt x="328885" y="68855"/>
                  <a:pt x="343668" y="52442"/>
                  <a:pt x="360694" y="39578"/>
                </a:cubicBezTo>
                <a:lnTo>
                  <a:pt x="377511" y="29270"/>
                </a:lnTo>
                <a:lnTo>
                  <a:pt x="378984" y="28054"/>
                </a:lnTo>
                <a:lnTo>
                  <a:pt x="383436" y="25638"/>
                </a:lnTo>
                <a:lnTo>
                  <a:pt x="387761" y="22987"/>
                </a:lnTo>
                <a:lnTo>
                  <a:pt x="389553" y="22318"/>
                </a:lnTo>
                <a:lnTo>
                  <a:pt x="406887" y="12909"/>
                </a:lnTo>
                <a:cubicBezTo>
                  <a:pt x="426539" y="4597"/>
                  <a:pt x="448146" y="0"/>
                  <a:pt x="470826" y="0"/>
                </a:cubicBezTo>
                <a:close/>
              </a:path>
            </a:pathLst>
          </a:custGeom>
        </p:spPr>
      </p:pic>
      <p:sp>
        <p:nvSpPr>
          <p:cNvPr id="4" name="任意多边形 3"/>
          <p:cNvSpPr/>
          <p:nvPr/>
        </p:nvSpPr>
        <p:spPr>
          <a:xfrm>
            <a:off x="400620" y="1229119"/>
            <a:ext cx="1255925" cy="112946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任意多边形 4"/>
          <p:cNvSpPr/>
          <p:nvPr/>
        </p:nvSpPr>
        <p:spPr>
          <a:xfrm>
            <a:off x="3036779" y="3434207"/>
            <a:ext cx="869830" cy="782248"/>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任意多边形 5"/>
          <p:cNvSpPr/>
          <p:nvPr/>
        </p:nvSpPr>
        <p:spPr>
          <a:xfrm rot="10800000" flipV="1">
            <a:off x="1799805" y="1293779"/>
            <a:ext cx="576399" cy="51836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 name="任意多边形 6"/>
          <p:cNvSpPr/>
          <p:nvPr/>
        </p:nvSpPr>
        <p:spPr>
          <a:xfrm>
            <a:off x="956558" y="3161139"/>
            <a:ext cx="607286" cy="54613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0070C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 name="TextBox 6"/>
          <p:cNvSpPr txBox="1">
            <a:spLocks noChangeArrowheads="1"/>
          </p:cNvSpPr>
          <p:nvPr/>
        </p:nvSpPr>
        <p:spPr bwMode="auto">
          <a:xfrm>
            <a:off x="4024946" y="1892564"/>
            <a:ext cx="4525543"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fontAlgn="base">
              <a:lnSpc>
                <a:spcPct val="150000"/>
              </a:lnSpc>
              <a:spcBef>
                <a:spcPct val="0"/>
              </a:spcBef>
              <a:spcAft>
                <a:spcPct val="0"/>
              </a:spcAft>
              <a:buFont typeface="Wingdings" panose="05000000000000000000" pitchFamily="2" charset="2"/>
              <a:buChar char="l"/>
            </a:pPr>
            <a:r>
              <a:rPr lang="zh-CN" altLang="en-US" sz="1400" dirty="0" smtClean="0">
                <a:solidFill>
                  <a:schemeClr val="tx1">
                    <a:lumMod val="50000"/>
                    <a:lumOff val="50000"/>
                  </a:schemeClr>
                </a:solidFill>
                <a:latin typeface="+mn-ea"/>
                <a:cs typeface="+mn-ea"/>
              </a:rPr>
              <a:t>利用</a:t>
            </a:r>
            <a:r>
              <a:rPr lang="zh-CN" altLang="en-US" sz="1400" dirty="0">
                <a:solidFill>
                  <a:schemeClr val="tx1">
                    <a:lumMod val="50000"/>
                    <a:lumOff val="50000"/>
                  </a:schemeClr>
                </a:solidFill>
                <a:latin typeface="+mn-ea"/>
                <a:cs typeface="+mn-ea"/>
              </a:rPr>
              <a:t>机器翻译模型</a:t>
            </a:r>
            <a:r>
              <a:rPr lang="en-US" altLang="zh-CN" sz="1400" dirty="0">
                <a:solidFill>
                  <a:schemeClr val="tx1">
                    <a:lumMod val="50000"/>
                    <a:lumOff val="50000"/>
                  </a:schemeClr>
                </a:solidFill>
                <a:latin typeface="+mn-ea"/>
                <a:cs typeface="+mn-ea"/>
              </a:rPr>
              <a:t>IBM</a:t>
            </a:r>
            <a:r>
              <a:rPr lang="zh-CN" altLang="en-US" sz="1400" dirty="0">
                <a:solidFill>
                  <a:schemeClr val="tx1">
                    <a:lumMod val="50000"/>
                    <a:lumOff val="50000"/>
                  </a:schemeClr>
                </a:solidFill>
                <a:latin typeface="+mn-ea"/>
                <a:cs typeface="+mn-ea"/>
              </a:rPr>
              <a:t>挖掘情感词和评价对象之间的</a:t>
            </a:r>
            <a:r>
              <a:rPr lang="zh-CN" altLang="en-US" sz="1400" dirty="0" smtClean="0">
                <a:solidFill>
                  <a:schemeClr val="tx1">
                    <a:lumMod val="50000"/>
                    <a:lumOff val="50000"/>
                  </a:schemeClr>
                </a:solidFill>
                <a:latin typeface="+mn-ea"/>
                <a:cs typeface="+mn-ea"/>
              </a:rPr>
              <a:t>关系</a:t>
            </a:r>
            <a:endParaRPr lang="en-US" altLang="zh-CN" sz="1400" dirty="0" smtClean="0">
              <a:solidFill>
                <a:schemeClr val="tx1">
                  <a:lumMod val="50000"/>
                  <a:lumOff val="50000"/>
                </a:schemeClr>
              </a:solidFill>
              <a:latin typeface="+mn-ea"/>
              <a:cs typeface="+mn-ea"/>
            </a:endParaRPr>
          </a:p>
          <a:p>
            <a:pPr marL="285750" indent="-285750" fontAlgn="base">
              <a:lnSpc>
                <a:spcPct val="150000"/>
              </a:lnSpc>
              <a:spcBef>
                <a:spcPct val="0"/>
              </a:spcBef>
              <a:spcAft>
                <a:spcPct val="0"/>
              </a:spcAft>
              <a:buFont typeface="Wingdings" panose="05000000000000000000" pitchFamily="2" charset="2"/>
              <a:buChar char="l"/>
            </a:pPr>
            <a:r>
              <a:rPr lang="zh-CN" altLang="en-US" sz="1400" dirty="0">
                <a:solidFill>
                  <a:schemeClr val="tx1">
                    <a:lumMod val="50000"/>
                    <a:lumOff val="50000"/>
                  </a:schemeClr>
                </a:solidFill>
                <a:latin typeface="+mn-ea"/>
                <a:cs typeface="+mn-ea"/>
              </a:rPr>
              <a:t>构建二分图的顶点，选取所有的形容词作为候选情感词定点，所有名词或名词词组作为候选评价对象</a:t>
            </a:r>
            <a:r>
              <a:rPr lang="zh-CN" altLang="en-US" sz="1400" dirty="0" smtClean="0">
                <a:solidFill>
                  <a:schemeClr val="tx1">
                    <a:lumMod val="50000"/>
                    <a:lumOff val="50000"/>
                  </a:schemeClr>
                </a:solidFill>
                <a:latin typeface="+mn-ea"/>
                <a:cs typeface="+mn-ea"/>
              </a:rPr>
              <a:t>顶点</a:t>
            </a:r>
            <a:endParaRPr lang="en-US" altLang="zh-CN" sz="1400" dirty="0">
              <a:solidFill>
                <a:schemeClr val="tx1">
                  <a:lumMod val="50000"/>
                  <a:lumOff val="50000"/>
                </a:schemeClr>
              </a:solidFill>
              <a:latin typeface="+mn-ea"/>
              <a:cs typeface="+mn-ea"/>
            </a:endParaRPr>
          </a:p>
          <a:p>
            <a:pPr marL="285750" indent="-285750" fontAlgn="base">
              <a:lnSpc>
                <a:spcPct val="150000"/>
              </a:lnSpc>
              <a:spcBef>
                <a:spcPct val="0"/>
              </a:spcBef>
              <a:spcAft>
                <a:spcPct val="0"/>
              </a:spcAft>
              <a:buFont typeface="Wingdings" panose="05000000000000000000" pitchFamily="2" charset="2"/>
              <a:buChar char="l"/>
            </a:pPr>
            <a:r>
              <a:rPr lang="zh-CN" altLang="en-US" sz="1400" dirty="0">
                <a:solidFill>
                  <a:schemeClr val="tx1">
                    <a:lumMod val="50000"/>
                    <a:lumOff val="50000"/>
                  </a:schemeClr>
                </a:solidFill>
                <a:latin typeface="+mn-ea"/>
                <a:cs typeface="+mn-ea"/>
              </a:rPr>
              <a:t>采用基于图的算法计算候选词的置信度，置信度越高，被选择的概率越大</a:t>
            </a:r>
            <a:endParaRPr lang="zh-CN" altLang="zh-CN" sz="1400" dirty="0">
              <a:solidFill>
                <a:schemeClr val="tx1">
                  <a:lumMod val="50000"/>
                  <a:lumOff val="50000"/>
                </a:schemeClr>
              </a:solidFill>
              <a:latin typeface="+mn-ea"/>
              <a:cs typeface="+mn-ea"/>
            </a:endParaRPr>
          </a:p>
        </p:txBody>
      </p:sp>
      <p:sp>
        <p:nvSpPr>
          <p:cNvPr id="9" name="TextBox 6"/>
          <p:cNvSpPr txBox="1">
            <a:spLocks noChangeArrowheads="1"/>
          </p:cNvSpPr>
          <p:nvPr/>
        </p:nvSpPr>
        <p:spPr bwMode="auto">
          <a:xfrm>
            <a:off x="4434521" y="1229119"/>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50000"/>
                    <a:lumOff val="50000"/>
                  </a:schemeClr>
                </a:solidFill>
                <a:latin typeface="+mn-ea"/>
                <a:cs typeface="+mn-ea"/>
              </a:rPr>
              <a:t>基于词对齐的方法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cxnSp>
        <p:nvCxnSpPr>
          <p:cNvPr id="12" name="直接连接符 11"/>
          <p:cNvCxnSpPr/>
          <p:nvPr/>
        </p:nvCxnSpPr>
        <p:spPr>
          <a:xfrm>
            <a:off x="3819525" y="1766002"/>
            <a:ext cx="4619317"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45996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zh-CN" sz="1800" dirty="0" smtClean="0">
                <a:solidFill>
                  <a:schemeClr val="tx1">
                    <a:lumMod val="65000"/>
                    <a:lumOff val="35000"/>
                  </a:schemeClr>
                </a:solidFill>
                <a:latin typeface="+mn-ea"/>
                <a:cs typeface="+mn-ea"/>
              </a:rPr>
              <a:t>提取</a:t>
            </a:r>
            <a:r>
              <a:rPr lang="zh-CN" altLang="zh-CN" sz="1800" dirty="0">
                <a:solidFill>
                  <a:schemeClr val="tx1">
                    <a:lumMod val="65000"/>
                    <a:lumOff val="35000"/>
                  </a:schemeClr>
                </a:solidFill>
                <a:latin typeface="+mn-ea"/>
                <a:cs typeface="+mn-ea"/>
              </a:rPr>
              <a:t>的关键</a:t>
            </a:r>
            <a:endParaRPr lang="zh-CN" altLang="en-US" sz="1800" dirty="0">
              <a:solidFill>
                <a:schemeClr val="tx1">
                  <a:lumMod val="65000"/>
                  <a:lumOff val="35000"/>
                </a:schemeClr>
              </a:solidFill>
              <a:latin typeface="+mn-ea"/>
              <a:cs typeface="+mn-ea"/>
            </a:endParaRPr>
          </a:p>
        </p:txBody>
      </p:sp>
      <p:sp>
        <p:nvSpPr>
          <p:cNvPr id="9" name="任意多边形 8"/>
          <p:cNvSpPr>
            <a:spLocks noChangeAspect="1"/>
          </p:cNvSpPr>
          <p:nvPr/>
        </p:nvSpPr>
        <p:spPr>
          <a:xfrm>
            <a:off x="3842581" y="1971804"/>
            <a:ext cx="1682255" cy="1613705"/>
          </a:xfrm>
          <a:custGeom>
            <a:avLst/>
            <a:gdLst>
              <a:gd name="connsiteX0" fmla="*/ 973472 w 3097546"/>
              <a:gd name="connsiteY0" fmla="*/ 2971324 h 2971325"/>
              <a:gd name="connsiteX1" fmla="*/ 973615 w 3097546"/>
              <a:gd name="connsiteY1" fmla="*/ 2971324 h 2971325"/>
              <a:gd name="connsiteX2" fmla="*/ 973472 w 3097546"/>
              <a:gd name="connsiteY2" fmla="*/ 2971325 h 2971325"/>
              <a:gd name="connsiteX3" fmla="*/ 497241 w 3097546"/>
              <a:gd name="connsiteY3" fmla="*/ 0 h 2971325"/>
              <a:gd name="connsiteX4" fmla="*/ 1945450 w 3097546"/>
              <a:gd name="connsiteY4" fmla="*/ 0 h 2971325"/>
              <a:gd name="connsiteX5" fmla="*/ 2101907 w 3097546"/>
              <a:gd name="connsiteY5" fmla="*/ 31587 h 2971325"/>
              <a:gd name="connsiteX6" fmla="*/ 2144325 w 3097546"/>
              <a:gd name="connsiteY6" fmla="*/ 54612 h 2971325"/>
              <a:gd name="connsiteX7" fmla="*/ 2148708 w 3097546"/>
              <a:gd name="connsiteY7" fmla="*/ 56247 h 2971325"/>
              <a:gd name="connsiteX8" fmla="*/ 2159283 w 3097546"/>
              <a:gd name="connsiteY8" fmla="*/ 62729 h 2971325"/>
              <a:gd name="connsiteX9" fmla="*/ 2170183 w 3097546"/>
              <a:gd name="connsiteY9" fmla="*/ 68647 h 2971325"/>
              <a:gd name="connsiteX10" fmla="*/ 2173792 w 3097546"/>
              <a:gd name="connsiteY10" fmla="*/ 71624 h 2971325"/>
              <a:gd name="connsiteX11" fmla="*/ 2214942 w 3097546"/>
              <a:gd name="connsiteY11" fmla="*/ 96847 h 2971325"/>
              <a:gd name="connsiteX12" fmla="*/ 2320524 w 3097546"/>
              <a:gd name="connsiteY12" fmla="*/ 216549 h 2971325"/>
              <a:gd name="connsiteX13" fmla="*/ 3044629 w 3097546"/>
              <a:gd name="connsiteY13" fmla="*/ 1470735 h 2971325"/>
              <a:gd name="connsiteX14" fmla="*/ 3095503 w 3097546"/>
              <a:gd name="connsiteY14" fmla="*/ 1622024 h 2971325"/>
              <a:gd name="connsiteX15" fmla="*/ 3096771 w 3097546"/>
              <a:gd name="connsiteY15" fmla="*/ 1670269 h 2971325"/>
              <a:gd name="connsiteX16" fmla="*/ 3097546 w 3097546"/>
              <a:gd name="connsiteY16" fmla="*/ 1674884 h 2971325"/>
              <a:gd name="connsiteX17" fmla="*/ 3097220 w 3097546"/>
              <a:gd name="connsiteY17" fmla="*/ 1687291 h 2971325"/>
              <a:gd name="connsiteX18" fmla="*/ 3097546 w 3097546"/>
              <a:gd name="connsiteY18" fmla="*/ 1699683 h 2971325"/>
              <a:gd name="connsiteX19" fmla="*/ 3096773 w 3097546"/>
              <a:gd name="connsiteY19" fmla="*/ 1704294 h 2971325"/>
              <a:gd name="connsiteX20" fmla="*/ 3095503 w 3097546"/>
              <a:gd name="connsiteY20" fmla="*/ 1752543 h 2971325"/>
              <a:gd name="connsiteX21" fmla="*/ 3044630 w 3097546"/>
              <a:gd name="connsiteY21" fmla="*/ 1903833 h 2971325"/>
              <a:gd name="connsiteX22" fmla="*/ 2436415 w 3097546"/>
              <a:gd name="connsiteY22" fmla="*/ 2957292 h 2971325"/>
              <a:gd name="connsiteX23" fmla="*/ 1821328 w 3097546"/>
              <a:gd name="connsiteY23" fmla="*/ 2963192 h 2971325"/>
              <a:gd name="connsiteX24" fmla="*/ 1871821 w 3097546"/>
              <a:gd name="connsiteY24" fmla="*/ 2947519 h 2971325"/>
              <a:gd name="connsiteX25" fmla="*/ 1903787 w 3097546"/>
              <a:gd name="connsiteY25" fmla="*/ 2930168 h 2971325"/>
              <a:gd name="connsiteX26" fmla="*/ 1907091 w 3097546"/>
              <a:gd name="connsiteY26" fmla="*/ 2928933 h 2971325"/>
              <a:gd name="connsiteX27" fmla="*/ 1915066 w 3097546"/>
              <a:gd name="connsiteY27" fmla="*/ 2924047 h 2971325"/>
              <a:gd name="connsiteX28" fmla="*/ 1923276 w 3097546"/>
              <a:gd name="connsiteY28" fmla="*/ 2919589 h 2971325"/>
              <a:gd name="connsiteX29" fmla="*/ 1925994 w 3097546"/>
              <a:gd name="connsiteY29" fmla="*/ 2917347 h 2971325"/>
              <a:gd name="connsiteX30" fmla="*/ 1957007 w 3097546"/>
              <a:gd name="connsiteY30" fmla="*/ 2898336 h 2971325"/>
              <a:gd name="connsiteX31" fmla="*/ 2036578 w 3097546"/>
              <a:gd name="connsiteY31" fmla="*/ 2808126 h 2971325"/>
              <a:gd name="connsiteX32" fmla="*/ 2582285 w 3097546"/>
              <a:gd name="connsiteY32" fmla="*/ 1862935 h 2971325"/>
              <a:gd name="connsiteX33" fmla="*/ 2620624 w 3097546"/>
              <a:gd name="connsiteY33" fmla="*/ 1748918 h 2971325"/>
              <a:gd name="connsiteX34" fmla="*/ 2621582 w 3097546"/>
              <a:gd name="connsiteY34" fmla="*/ 1712556 h 2971325"/>
              <a:gd name="connsiteX35" fmla="*/ 2622164 w 3097546"/>
              <a:gd name="connsiteY35" fmla="*/ 1709081 h 2971325"/>
              <a:gd name="connsiteX36" fmla="*/ 2621918 w 3097546"/>
              <a:gd name="connsiteY36" fmla="*/ 1699742 h 2971325"/>
              <a:gd name="connsiteX37" fmla="*/ 2622164 w 3097546"/>
              <a:gd name="connsiteY37" fmla="*/ 1690392 h 2971325"/>
              <a:gd name="connsiteX38" fmla="*/ 2621580 w 3097546"/>
              <a:gd name="connsiteY38" fmla="*/ 1686914 h 2971325"/>
              <a:gd name="connsiteX39" fmla="*/ 2620624 w 3097546"/>
              <a:gd name="connsiteY39" fmla="*/ 1650555 h 2971325"/>
              <a:gd name="connsiteX40" fmla="*/ 2582284 w 3097546"/>
              <a:gd name="connsiteY40" fmla="*/ 1536539 h 2971325"/>
              <a:gd name="connsiteX41" fmla="*/ 2516496 w 3097546"/>
              <a:gd name="connsiteY41" fmla="*/ 1422591 h 2971325"/>
              <a:gd name="connsiteX42" fmla="*/ 2463411 w 3097546"/>
              <a:gd name="connsiteY42" fmla="*/ 1451404 h 2971325"/>
              <a:gd name="connsiteX43" fmla="*/ 2293796 w 3097546"/>
              <a:gd name="connsiteY43" fmla="*/ 1485648 h 2971325"/>
              <a:gd name="connsiteX44" fmla="*/ 1858042 w 3097546"/>
              <a:gd name="connsiteY44" fmla="*/ 1049894 h 2971325"/>
              <a:gd name="connsiteX45" fmla="*/ 2050162 w 3097546"/>
              <a:gd name="connsiteY45" fmla="*/ 688560 h 2971325"/>
              <a:gd name="connsiteX46" fmla="*/ 2082553 w 3097546"/>
              <a:gd name="connsiteY46" fmla="*/ 670979 h 2971325"/>
              <a:gd name="connsiteX47" fmla="*/ 2036577 w 3097546"/>
              <a:gd name="connsiteY47" fmla="*/ 591347 h 2971325"/>
              <a:gd name="connsiteX48" fmla="*/ 1957007 w 3097546"/>
              <a:gd name="connsiteY48" fmla="*/ 501136 h 2971325"/>
              <a:gd name="connsiteX49" fmla="*/ 1925995 w 3097546"/>
              <a:gd name="connsiteY49" fmla="*/ 482127 h 2971325"/>
              <a:gd name="connsiteX50" fmla="*/ 1923276 w 3097546"/>
              <a:gd name="connsiteY50" fmla="*/ 479883 h 2971325"/>
              <a:gd name="connsiteX51" fmla="*/ 1915061 w 3097546"/>
              <a:gd name="connsiteY51" fmla="*/ 475424 h 2971325"/>
              <a:gd name="connsiteX52" fmla="*/ 1907091 w 3097546"/>
              <a:gd name="connsiteY52" fmla="*/ 470538 h 2971325"/>
              <a:gd name="connsiteX53" fmla="*/ 1903788 w 3097546"/>
              <a:gd name="connsiteY53" fmla="*/ 469306 h 2971325"/>
              <a:gd name="connsiteX54" fmla="*/ 1871821 w 3097546"/>
              <a:gd name="connsiteY54" fmla="*/ 451954 h 2971325"/>
              <a:gd name="connsiteX55" fmla="*/ 1753910 w 3097546"/>
              <a:gd name="connsiteY55" fmla="*/ 428149 h 2971325"/>
              <a:gd name="connsiteX56" fmla="*/ 662496 w 3097546"/>
              <a:gd name="connsiteY56" fmla="*/ 428149 h 2971325"/>
              <a:gd name="connsiteX57" fmla="*/ 662486 w 3097546"/>
              <a:gd name="connsiteY57" fmla="*/ 428150 h 2971325"/>
              <a:gd name="connsiteX58" fmla="*/ 0 w 3097546"/>
              <a:gd name="connsiteY58" fmla="*/ 428150 h 2971325"/>
              <a:gd name="connsiteX59" fmla="*/ 122168 w 3097546"/>
              <a:gd name="connsiteY59" fmla="*/ 216549 h 2971325"/>
              <a:gd name="connsiteX60" fmla="*/ 227751 w 3097546"/>
              <a:gd name="connsiteY60" fmla="*/ 96847 h 2971325"/>
              <a:gd name="connsiteX61" fmla="*/ 268903 w 3097546"/>
              <a:gd name="connsiteY61" fmla="*/ 71622 h 2971325"/>
              <a:gd name="connsiteX62" fmla="*/ 272508 w 3097546"/>
              <a:gd name="connsiteY62" fmla="*/ 68647 h 2971325"/>
              <a:gd name="connsiteX63" fmla="*/ 283400 w 3097546"/>
              <a:gd name="connsiteY63" fmla="*/ 62735 h 2971325"/>
              <a:gd name="connsiteX64" fmla="*/ 293983 w 3097546"/>
              <a:gd name="connsiteY64" fmla="*/ 56247 h 2971325"/>
              <a:gd name="connsiteX65" fmla="*/ 298370 w 3097546"/>
              <a:gd name="connsiteY65" fmla="*/ 54610 h 2971325"/>
              <a:gd name="connsiteX66" fmla="*/ 340784 w 3097546"/>
              <a:gd name="connsiteY66" fmla="*/ 31587 h 2971325"/>
              <a:gd name="connsiteX67" fmla="*/ 497241 w 3097546"/>
              <a:gd name="connsiteY67" fmla="*/ 0 h 297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097546" h="2971325">
                <a:moveTo>
                  <a:pt x="973472" y="2971324"/>
                </a:moveTo>
                <a:lnTo>
                  <a:pt x="973615" y="2971324"/>
                </a:lnTo>
                <a:lnTo>
                  <a:pt x="973472" y="2971325"/>
                </a:lnTo>
                <a:close/>
                <a:moveTo>
                  <a:pt x="497241" y="0"/>
                </a:moveTo>
                <a:lnTo>
                  <a:pt x="1945450" y="0"/>
                </a:lnTo>
                <a:cubicBezTo>
                  <a:pt x="2000947" y="0"/>
                  <a:pt x="2053818" y="11248"/>
                  <a:pt x="2101907" y="31587"/>
                </a:cubicBezTo>
                <a:lnTo>
                  <a:pt x="2144325" y="54612"/>
                </a:lnTo>
                <a:lnTo>
                  <a:pt x="2148708" y="56247"/>
                </a:lnTo>
                <a:lnTo>
                  <a:pt x="2159283" y="62729"/>
                </a:lnTo>
                <a:lnTo>
                  <a:pt x="2170183" y="68647"/>
                </a:lnTo>
                <a:lnTo>
                  <a:pt x="2173792" y="71624"/>
                </a:lnTo>
                <a:lnTo>
                  <a:pt x="2214942" y="96847"/>
                </a:lnTo>
                <a:cubicBezTo>
                  <a:pt x="2256599" y="128322"/>
                  <a:pt x="2292775" y="168488"/>
                  <a:pt x="2320524" y="216549"/>
                </a:cubicBezTo>
                <a:lnTo>
                  <a:pt x="3044629" y="1470735"/>
                </a:lnTo>
                <a:cubicBezTo>
                  <a:pt x="3072379" y="1518798"/>
                  <a:pt x="3089073" y="1570208"/>
                  <a:pt x="3095503" y="1622024"/>
                </a:cubicBezTo>
                <a:lnTo>
                  <a:pt x="3096771" y="1670269"/>
                </a:lnTo>
                <a:lnTo>
                  <a:pt x="3097546" y="1674884"/>
                </a:lnTo>
                <a:lnTo>
                  <a:pt x="3097220" y="1687291"/>
                </a:lnTo>
                <a:lnTo>
                  <a:pt x="3097546" y="1699683"/>
                </a:lnTo>
                <a:lnTo>
                  <a:pt x="3096773" y="1704294"/>
                </a:lnTo>
                <a:lnTo>
                  <a:pt x="3095503" y="1752543"/>
                </a:lnTo>
                <a:cubicBezTo>
                  <a:pt x="3089073" y="1804360"/>
                  <a:pt x="3072379" y="1855770"/>
                  <a:pt x="3044630" y="1903833"/>
                </a:cubicBezTo>
                <a:lnTo>
                  <a:pt x="2436415" y="2957292"/>
                </a:lnTo>
                <a:lnTo>
                  <a:pt x="1821328" y="2963192"/>
                </a:lnTo>
                <a:lnTo>
                  <a:pt x="1871821" y="2947519"/>
                </a:lnTo>
                <a:lnTo>
                  <a:pt x="1903787" y="2930168"/>
                </a:lnTo>
                <a:lnTo>
                  <a:pt x="1907091" y="2928933"/>
                </a:lnTo>
                <a:lnTo>
                  <a:pt x="1915066" y="2924047"/>
                </a:lnTo>
                <a:lnTo>
                  <a:pt x="1923276" y="2919589"/>
                </a:lnTo>
                <a:lnTo>
                  <a:pt x="1925994" y="2917347"/>
                </a:lnTo>
                <a:lnTo>
                  <a:pt x="1957007" y="2898336"/>
                </a:lnTo>
                <a:cubicBezTo>
                  <a:pt x="1988402" y="2874615"/>
                  <a:pt x="2015665" y="2844347"/>
                  <a:pt x="2036578" y="2808126"/>
                </a:cubicBezTo>
                <a:lnTo>
                  <a:pt x="2582285" y="1862935"/>
                </a:lnTo>
                <a:cubicBezTo>
                  <a:pt x="2603197" y="1826713"/>
                  <a:pt x="2615778" y="1787969"/>
                  <a:pt x="2620624" y="1748918"/>
                </a:cubicBezTo>
                <a:lnTo>
                  <a:pt x="2621582" y="1712556"/>
                </a:lnTo>
                <a:lnTo>
                  <a:pt x="2622164" y="1709081"/>
                </a:lnTo>
                <a:lnTo>
                  <a:pt x="2621918" y="1699742"/>
                </a:lnTo>
                <a:lnTo>
                  <a:pt x="2622164" y="1690392"/>
                </a:lnTo>
                <a:lnTo>
                  <a:pt x="2621580" y="1686914"/>
                </a:lnTo>
                <a:lnTo>
                  <a:pt x="2620624" y="1650555"/>
                </a:lnTo>
                <a:cubicBezTo>
                  <a:pt x="2615778" y="1611505"/>
                  <a:pt x="2603197" y="1572761"/>
                  <a:pt x="2582284" y="1536539"/>
                </a:cubicBezTo>
                <a:lnTo>
                  <a:pt x="2516496" y="1422591"/>
                </a:lnTo>
                <a:lnTo>
                  <a:pt x="2463411" y="1451404"/>
                </a:lnTo>
                <a:cubicBezTo>
                  <a:pt x="2411278" y="1473455"/>
                  <a:pt x="2353961" y="1485648"/>
                  <a:pt x="2293796" y="1485648"/>
                </a:cubicBezTo>
                <a:cubicBezTo>
                  <a:pt x="2053136" y="1485648"/>
                  <a:pt x="1858042" y="1290554"/>
                  <a:pt x="1858042" y="1049894"/>
                </a:cubicBezTo>
                <a:cubicBezTo>
                  <a:pt x="1858042" y="899482"/>
                  <a:pt x="1934251" y="766868"/>
                  <a:pt x="2050162" y="688560"/>
                </a:cubicBezTo>
                <a:lnTo>
                  <a:pt x="2082553" y="670979"/>
                </a:lnTo>
                <a:lnTo>
                  <a:pt x="2036577" y="591347"/>
                </a:lnTo>
                <a:cubicBezTo>
                  <a:pt x="2015665" y="555126"/>
                  <a:pt x="1988401" y="524857"/>
                  <a:pt x="1957007" y="501136"/>
                </a:cubicBezTo>
                <a:lnTo>
                  <a:pt x="1925995" y="482127"/>
                </a:lnTo>
                <a:lnTo>
                  <a:pt x="1923276" y="479883"/>
                </a:lnTo>
                <a:lnTo>
                  <a:pt x="1915061" y="475424"/>
                </a:lnTo>
                <a:lnTo>
                  <a:pt x="1907091" y="470538"/>
                </a:lnTo>
                <a:lnTo>
                  <a:pt x="1903788" y="469306"/>
                </a:lnTo>
                <a:lnTo>
                  <a:pt x="1871821" y="451954"/>
                </a:lnTo>
                <a:cubicBezTo>
                  <a:pt x="1835579" y="436626"/>
                  <a:pt x="1795734" y="428149"/>
                  <a:pt x="1753910" y="428149"/>
                </a:cubicBezTo>
                <a:lnTo>
                  <a:pt x="662496" y="428149"/>
                </a:lnTo>
                <a:lnTo>
                  <a:pt x="662486" y="428150"/>
                </a:lnTo>
                <a:lnTo>
                  <a:pt x="0" y="428150"/>
                </a:lnTo>
                <a:lnTo>
                  <a:pt x="122168" y="216549"/>
                </a:lnTo>
                <a:cubicBezTo>
                  <a:pt x="149916" y="168486"/>
                  <a:pt x="186091" y="128322"/>
                  <a:pt x="227751" y="96847"/>
                </a:cubicBezTo>
                <a:lnTo>
                  <a:pt x="268903" y="71622"/>
                </a:lnTo>
                <a:lnTo>
                  <a:pt x="272508" y="68647"/>
                </a:lnTo>
                <a:lnTo>
                  <a:pt x="283400" y="62735"/>
                </a:lnTo>
                <a:lnTo>
                  <a:pt x="293983" y="56247"/>
                </a:lnTo>
                <a:lnTo>
                  <a:pt x="298370" y="54610"/>
                </a:lnTo>
                <a:lnTo>
                  <a:pt x="340784" y="31587"/>
                </a:lnTo>
                <a:cubicBezTo>
                  <a:pt x="388872" y="11248"/>
                  <a:pt x="441744" y="0"/>
                  <a:pt x="497241"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10" name="TextBox 6"/>
          <p:cNvSpPr txBox="1">
            <a:spLocks noChangeArrowheads="1"/>
          </p:cNvSpPr>
          <p:nvPr/>
        </p:nvSpPr>
        <p:spPr bwMode="auto">
          <a:xfrm>
            <a:off x="4682005" y="2316991"/>
            <a:ext cx="808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u="none" strike="noStrike" cap="none" normalizeH="0" baseline="0" dirty="0">
                <a:ln>
                  <a:noFill/>
                </a:ln>
                <a:solidFill>
                  <a:schemeClr val="bg1"/>
                </a:solidFill>
                <a:effectLst/>
                <a:latin typeface="Impact" pitchFamily="34" charset="0"/>
                <a:cs typeface="+mn-ea"/>
              </a:rPr>
              <a:t>B</a:t>
            </a:r>
            <a:endParaRPr kumimoji="0" lang="zh-CN" sz="2400" u="none" strike="noStrike" cap="none" normalizeH="0" baseline="0" dirty="0">
              <a:ln>
                <a:noFill/>
              </a:ln>
              <a:solidFill>
                <a:schemeClr val="bg1"/>
              </a:solidFill>
              <a:effectLst/>
              <a:latin typeface="Impact" pitchFamily="34" charset="0"/>
              <a:cs typeface="+mn-ea"/>
            </a:endParaRPr>
          </a:p>
        </p:txBody>
      </p:sp>
      <p:sp>
        <p:nvSpPr>
          <p:cNvPr id="11" name="任意多边形 10"/>
          <p:cNvSpPr>
            <a:spLocks noChangeAspect="1"/>
          </p:cNvSpPr>
          <p:nvPr/>
        </p:nvSpPr>
        <p:spPr>
          <a:xfrm>
            <a:off x="3486934" y="2204329"/>
            <a:ext cx="1678847" cy="1600178"/>
          </a:xfrm>
          <a:custGeom>
            <a:avLst/>
            <a:gdLst>
              <a:gd name="connsiteX0" fmla="*/ 654855 w 3091270"/>
              <a:gd name="connsiteY0" fmla="*/ 0 h 2946417"/>
              <a:gd name="connsiteX1" fmla="*/ 1317341 w 3091270"/>
              <a:gd name="connsiteY1" fmla="*/ 0 h 2946417"/>
              <a:gd name="connsiteX2" fmla="*/ 1256302 w 3091270"/>
              <a:gd name="connsiteY2" fmla="*/ 6154 h 2946417"/>
              <a:gd name="connsiteX3" fmla="*/ 1199441 w 3091270"/>
              <a:gd name="connsiteY3" fmla="*/ 23804 h 2946417"/>
              <a:gd name="connsiteX4" fmla="*/ 1167476 w 3091270"/>
              <a:gd name="connsiteY4" fmla="*/ 41155 h 2946417"/>
              <a:gd name="connsiteX5" fmla="*/ 1164170 w 3091270"/>
              <a:gd name="connsiteY5" fmla="*/ 42388 h 2946417"/>
              <a:gd name="connsiteX6" fmla="*/ 1156194 w 3091270"/>
              <a:gd name="connsiteY6" fmla="*/ 47278 h 2946417"/>
              <a:gd name="connsiteX7" fmla="*/ 1147985 w 3091270"/>
              <a:gd name="connsiteY7" fmla="*/ 51733 h 2946417"/>
              <a:gd name="connsiteX8" fmla="*/ 1145269 w 3091270"/>
              <a:gd name="connsiteY8" fmla="*/ 53975 h 2946417"/>
              <a:gd name="connsiteX9" fmla="*/ 1114256 w 3091270"/>
              <a:gd name="connsiteY9" fmla="*/ 72986 h 2946417"/>
              <a:gd name="connsiteX10" fmla="*/ 1034685 w 3091270"/>
              <a:gd name="connsiteY10" fmla="*/ 163197 h 2946417"/>
              <a:gd name="connsiteX11" fmla="*/ 488977 w 3091270"/>
              <a:gd name="connsiteY11" fmla="*/ 1108389 h 2946417"/>
              <a:gd name="connsiteX12" fmla="*/ 450638 w 3091270"/>
              <a:gd name="connsiteY12" fmla="*/ 1222404 h 2946417"/>
              <a:gd name="connsiteX13" fmla="*/ 449681 w 3091270"/>
              <a:gd name="connsiteY13" fmla="*/ 1258768 h 2946417"/>
              <a:gd name="connsiteX14" fmla="*/ 449097 w 3091270"/>
              <a:gd name="connsiteY14" fmla="*/ 1262242 h 2946417"/>
              <a:gd name="connsiteX15" fmla="*/ 449343 w 3091270"/>
              <a:gd name="connsiteY15" fmla="*/ 1271579 h 2946417"/>
              <a:gd name="connsiteX16" fmla="*/ 449097 w 3091270"/>
              <a:gd name="connsiteY16" fmla="*/ 1280930 h 2946417"/>
              <a:gd name="connsiteX17" fmla="*/ 449681 w 3091270"/>
              <a:gd name="connsiteY17" fmla="*/ 1284410 h 2946417"/>
              <a:gd name="connsiteX18" fmla="*/ 450638 w 3091270"/>
              <a:gd name="connsiteY18" fmla="*/ 1320768 h 2946417"/>
              <a:gd name="connsiteX19" fmla="*/ 488977 w 3091270"/>
              <a:gd name="connsiteY19" fmla="*/ 1434783 h 2946417"/>
              <a:gd name="connsiteX20" fmla="*/ 550718 w 3091270"/>
              <a:gd name="connsiteY20" fmla="*/ 1541722 h 2946417"/>
              <a:gd name="connsiteX21" fmla="*/ 566649 w 3091270"/>
              <a:gd name="connsiteY21" fmla="*/ 1528578 h 2946417"/>
              <a:gd name="connsiteX22" fmla="*/ 810283 w 3091270"/>
              <a:gd name="connsiteY22" fmla="*/ 1454158 h 2946417"/>
              <a:gd name="connsiteX23" fmla="*/ 1246037 w 3091270"/>
              <a:gd name="connsiteY23" fmla="*/ 1889912 h 2946417"/>
              <a:gd name="connsiteX24" fmla="*/ 1053917 w 3091270"/>
              <a:gd name="connsiteY24" fmla="*/ 2251246 h 2946417"/>
              <a:gd name="connsiteX25" fmla="*/ 982685 w 3091270"/>
              <a:gd name="connsiteY25" fmla="*/ 2289910 h 2946417"/>
              <a:gd name="connsiteX26" fmla="*/ 1034685 w 3091270"/>
              <a:gd name="connsiteY26" fmla="*/ 2379976 h 2946417"/>
              <a:gd name="connsiteX27" fmla="*/ 1114256 w 3091270"/>
              <a:gd name="connsiteY27" fmla="*/ 2470186 h 2946417"/>
              <a:gd name="connsiteX28" fmla="*/ 1138054 w 3091270"/>
              <a:gd name="connsiteY28" fmla="*/ 2483246 h 2946417"/>
              <a:gd name="connsiteX29" fmla="*/ 1147985 w 3091270"/>
              <a:gd name="connsiteY29" fmla="*/ 2491439 h 2946417"/>
              <a:gd name="connsiteX30" fmla="*/ 1317351 w 3091270"/>
              <a:gd name="connsiteY30" fmla="*/ 2543174 h 2946417"/>
              <a:gd name="connsiteX31" fmla="*/ 1628326 w 3091270"/>
              <a:gd name="connsiteY31" fmla="*/ 2543174 h 2946417"/>
              <a:gd name="connsiteX32" fmla="*/ 1628327 w 3091270"/>
              <a:gd name="connsiteY32" fmla="*/ 2543175 h 2946417"/>
              <a:gd name="connsiteX33" fmla="*/ 1628470 w 3091270"/>
              <a:gd name="connsiteY33" fmla="*/ 2543174 h 2946417"/>
              <a:gd name="connsiteX34" fmla="*/ 2408765 w 3091270"/>
              <a:gd name="connsiteY34" fmla="*/ 2543173 h 2946417"/>
              <a:gd name="connsiteX35" fmla="*/ 2469815 w 3091270"/>
              <a:gd name="connsiteY35" fmla="*/ 2537019 h 2946417"/>
              <a:gd name="connsiteX36" fmla="*/ 2476183 w 3091270"/>
              <a:gd name="connsiteY36" fmla="*/ 2535042 h 2946417"/>
              <a:gd name="connsiteX37" fmla="*/ 3091270 w 3091270"/>
              <a:gd name="connsiteY37" fmla="*/ 2529142 h 2946417"/>
              <a:gd name="connsiteX38" fmla="*/ 2975380 w 3091270"/>
              <a:gd name="connsiteY38" fmla="*/ 2729868 h 2946417"/>
              <a:gd name="connsiteX39" fmla="*/ 2869797 w 3091270"/>
              <a:gd name="connsiteY39" fmla="*/ 2849569 h 2946417"/>
              <a:gd name="connsiteX40" fmla="*/ 2828645 w 3091270"/>
              <a:gd name="connsiteY40" fmla="*/ 2874794 h 2946417"/>
              <a:gd name="connsiteX41" fmla="*/ 2825038 w 3091270"/>
              <a:gd name="connsiteY41" fmla="*/ 2877769 h 2946417"/>
              <a:gd name="connsiteX42" fmla="*/ 2814145 w 3091270"/>
              <a:gd name="connsiteY42" fmla="*/ 2883684 h 2946417"/>
              <a:gd name="connsiteX43" fmla="*/ 2803563 w 3091270"/>
              <a:gd name="connsiteY43" fmla="*/ 2890168 h 2946417"/>
              <a:gd name="connsiteX44" fmla="*/ 2799178 w 3091270"/>
              <a:gd name="connsiteY44" fmla="*/ 2891807 h 2946417"/>
              <a:gd name="connsiteX45" fmla="*/ 2756762 w 3091270"/>
              <a:gd name="connsiteY45" fmla="*/ 2914830 h 2946417"/>
              <a:gd name="connsiteX46" fmla="*/ 2600305 w 3091270"/>
              <a:gd name="connsiteY46" fmla="*/ 2946415 h 2946417"/>
              <a:gd name="connsiteX47" fmla="*/ 1152096 w 3091270"/>
              <a:gd name="connsiteY47" fmla="*/ 2946417 h 2946417"/>
              <a:gd name="connsiteX48" fmla="*/ 927363 w 3091270"/>
              <a:gd name="connsiteY48" fmla="*/ 2877769 h 2946417"/>
              <a:gd name="connsiteX49" fmla="*/ 914185 w 3091270"/>
              <a:gd name="connsiteY49" fmla="*/ 2866898 h 2946417"/>
              <a:gd name="connsiteX50" fmla="*/ 882606 w 3091270"/>
              <a:gd name="connsiteY50" fmla="*/ 2849569 h 2946417"/>
              <a:gd name="connsiteX51" fmla="*/ 777023 w 3091270"/>
              <a:gd name="connsiteY51" fmla="*/ 2729868 h 2946417"/>
              <a:gd name="connsiteX52" fmla="*/ 52918 w 3091270"/>
              <a:gd name="connsiteY52" fmla="*/ 1475681 h 2946417"/>
              <a:gd name="connsiteX53" fmla="*/ 2045 w 3091270"/>
              <a:gd name="connsiteY53" fmla="*/ 1324393 h 2946417"/>
              <a:gd name="connsiteX54" fmla="*/ 775 w 3091270"/>
              <a:gd name="connsiteY54" fmla="*/ 1276149 h 2946417"/>
              <a:gd name="connsiteX55" fmla="*/ 0 w 3091270"/>
              <a:gd name="connsiteY55" fmla="*/ 1271532 h 2946417"/>
              <a:gd name="connsiteX56" fmla="*/ 326 w 3091270"/>
              <a:gd name="connsiteY56" fmla="*/ 1259123 h 2946417"/>
              <a:gd name="connsiteX57" fmla="*/ 0 w 3091270"/>
              <a:gd name="connsiteY57" fmla="*/ 1246734 h 2946417"/>
              <a:gd name="connsiteX58" fmla="*/ 775 w 3091270"/>
              <a:gd name="connsiteY58" fmla="*/ 1242124 h 2946417"/>
              <a:gd name="connsiteX59" fmla="*/ 2045 w 3091270"/>
              <a:gd name="connsiteY59" fmla="*/ 1193872 h 2946417"/>
              <a:gd name="connsiteX60" fmla="*/ 52918 w 3091270"/>
              <a:gd name="connsiteY60" fmla="*/ 1042585 h 29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1270" h="2946417">
                <a:moveTo>
                  <a:pt x="654855" y="0"/>
                </a:moveTo>
                <a:lnTo>
                  <a:pt x="1317341" y="0"/>
                </a:lnTo>
                <a:lnTo>
                  <a:pt x="1256302" y="6154"/>
                </a:lnTo>
                <a:cubicBezTo>
                  <a:pt x="1236583" y="10189"/>
                  <a:pt x="1217561" y="16140"/>
                  <a:pt x="1199441" y="23804"/>
                </a:cubicBezTo>
                <a:lnTo>
                  <a:pt x="1167476" y="41155"/>
                </a:lnTo>
                <a:lnTo>
                  <a:pt x="1164170" y="42388"/>
                </a:lnTo>
                <a:lnTo>
                  <a:pt x="1156194" y="47278"/>
                </a:lnTo>
                <a:lnTo>
                  <a:pt x="1147985" y="51733"/>
                </a:lnTo>
                <a:lnTo>
                  <a:pt x="1145269" y="53975"/>
                </a:lnTo>
                <a:lnTo>
                  <a:pt x="1114256" y="72986"/>
                </a:lnTo>
                <a:cubicBezTo>
                  <a:pt x="1082859" y="96707"/>
                  <a:pt x="1055597" y="126975"/>
                  <a:pt x="1034685" y="163197"/>
                </a:cubicBezTo>
                <a:lnTo>
                  <a:pt x="488977" y="1108389"/>
                </a:lnTo>
                <a:cubicBezTo>
                  <a:pt x="468064" y="1144609"/>
                  <a:pt x="455483" y="1183355"/>
                  <a:pt x="450638" y="1222404"/>
                </a:cubicBezTo>
                <a:lnTo>
                  <a:pt x="449681" y="1258768"/>
                </a:lnTo>
                <a:lnTo>
                  <a:pt x="449097" y="1262242"/>
                </a:lnTo>
                <a:lnTo>
                  <a:pt x="449343" y="1271579"/>
                </a:lnTo>
                <a:lnTo>
                  <a:pt x="449097" y="1280930"/>
                </a:lnTo>
                <a:lnTo>
                  <a:pt x="449681" y="1284410"/>
                </a:lnTo>
                <a:lnTo>
                  <a:pt x="450638" y="1320768"/>
                </a:lnTo>
                <a:cubicBezTo>
                  <a:pt x="455483" y="1359817"/>
                  <a:pt x="468065" y="1398563"/>
                  <a:pt x="488977" y="1434783"/>
                </a:cubicBezTo>
                <a:lnTo>
                  <a:pt x="550718" y="1541722"/>
                </a:lnTo>
                <a:lnTo>
                  <a:pt x="566649" y="1528578"/>
                </a:lnTo>
                <a:cubicBezTo>
                  <a:pt x="636196" y="1481593"/>
                  <a:pt x="720036" y="1454158"/>
                  <a:pt x="810283" y="1454158"/>
                </a:cubicBezTo>
                <a:cubicBezTo>
                  <a:pt x="1050943" y="1454158"/>
                  <a:pt x="1246037" y="1649252"/>
                  <a:pt x="1246037" y="1889912"/>
                </a:cubicBezTo>
                <a:cubicBezTo>
                  <a:pt x="1246037" y="2040325"/>
                  <a:pt x="1169829" y="2172938"/>
                  <a:pt x="1053917" y="2251246"/>
                </a:cubicBezTo>
                <a:lnTo>
                  <a:pt x="982685" y="2289910"/>
                </a:lnTo>
                <a:lnTo>
                  <a:pt x="1034685" y="2379976"/>
                </a:lnTo>
                <a:cubicBezTo>
                  <a:pt x="1055597" y="2416197"/>
                  <a:pt x="1082860" y="2446465"/>
                  <a:pt x="1114256" y="2470186"/>
                </a:cubicBezTo>
                <a:lnTo>
                  <a:pt x="1138054" y="2483246"/>
                </a:lnTo>
                <a:lnTo>
                  <a:pt x="1147985" y="2491439"/>
                </a:lnTo>
                <a:cubicBezTo>
                  <a:pt x="1196332" y="2524102"/>
                  <a:pt x="1254615" y="2543174"/>
                  <a:pt x="1317351" y="2543174"/>
                </a:cubicBezTo>
                <a:lnTo>
                  <a:pt x="1628326" y="2543174"/>
                </a:lnTo>
                <a:lnTo>
                  <a:pt x="1628327" y="2543175"/>
                </a:lnTo>
                <a:lnTo>
                  <a:pt x="1628470" y="2543174"/>
                </a:lnTo>
                <a:lnTo>
                  <a:pt x="2408765" y="2543173"/>
                </a:lnTo>
                <a:cubicBezTo>
                  <a:pt x="2429678" y="2543173"/>
                  <a:pt x="2450095" y="2541054"/>
                  <a:pt x="2469815" y="2537019"/>
                </a:cubicBezTo>
                <a:lnTo>
                  <a:pt x="2476183" y="2535042"/>
                </a:lnTo>
                <a:lnTo>
                  <a:pt x="3091270" y="2529142"/>
                </a:lnTo>
                <a:lnTo>
                  <a:pt x="2975380" y="2729868"/>
                </a:lnTo>
                <a:cubicBezTo>
                  <a:pt x="2947630" y="2777929"/>
                  <a:pt x="2911456" y="2818093"/>
                  <a:pt x="2869797" y="2849569"/>
                </a:cubicBezTo>
                <a:lnTo>
                  <a:pt x="2828645" y="2874794"/>
                </a:lnTo>
                <a:lnTo>
                  <a:pt x="2825038" y="2877769"/>
                </a:lnTo>
                <a:lnTo>
                  <a:pt x="2814145" y="2883684"/>
                </a:lnTo>
                <a:lnTo>
                  <a:pt x="2803563" y="2890168"/>
                </a:lnTo>
                <a:lnTo>
                  <a:pt x="2799178" y="2891807"/>
                </a:lnTo>
                <a:lnTo>
                  <a:pt x="2756762" y="2914830"/>
                </a:lnTo>
                <a:cubicBezTo>
                  <a:pt x="2708674" y="2935169"/>
                  <a:pt x="2655804" y="2946415"/>
                  <a:pt x="2600305" y="2946415"/>
                </a:cubicBezTo>
                <a:lnTo>
                  <a:pt x="1152096" y="2946417"/>
                </a:lnTo>
                <a:cubicBezTo>
                  <a:pt x="1068851" y="2946417"/>
                  <a:pt x="991514" y="2921110"/>
                  <a:pt x="927363" y="2877769"/>
                </a:cubicBezTo>
                <a:lnTo>
                  <a:pt x="914185" y="2866898"/>
                </a:lnTo>
                <a:lnTo>
                  <a:pt x="882606" y="2849569"/>
                </a:lnTo>
                <a:cubicBezTo>
                  <a:pt x="840947" y="2818093"/>
                  <a:pt x="804771" y="2777929"/>
                  <a:pt x="777023" y="2729868"/>
                </a:cubicBezTo>
                <a:lnTo>
                  <a:pt x="52918" y="1475681"/>
                </a:lnTo>
                <a:cubicBezTo>
                  <a:pt x="25169" y="1427620"/>
                  <a:pt x="8474" y="1376208"/>
                  <a:pt x="2045" y="1324393"/>
                </a:cubicBezTo>
                <a:lnTo>
                  <a:pt x="775" y="1276149"/>
                </a:lnTo>
                <a:lnTo>
                  <a:pt x="0" y="1271532"/>
                </a:lnTo>
                <a:lnTo>
                  <a:pt x="326" y="1259123"/>
                </a:lnTo>
                <a:lnTo>
                  <a:pt x="0" y="1246734"/>
                </a:lnTo>
                <a:lnTo>
                  <a:pt x="775" y="1242124"/>
                </a:lnTo>
                <a:lnTo>
                  <a:pt x="2045" y="1193872"/>
                </a:lnTo>
                <a:cubicBezTo>
                  <a:pt x="8474" y="1142058"/>
                  <a:pt x="25168" y="1090646"/>
                  <a:pt x="52918" y="1042585"/>
                </a:cubicBezTo>
                <a:close/>
              </a:path>
            </a:pathLst>
          </a:cu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14" name="TextBox 6"/>
          <p:cNvSpPr txBox="1">
            <a:spLocks noChangeArrowheads="1"/>
          </p:cNvSpPr>
          <p:nvPr/>
        </p:nvSpPr>
        <p:spPr bwMode="auto">
          <a:xfrm>
            <a:off x="3517850" y="3002511"/>
            <a:ext cx="808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u="none" strike="noStrike" cap="none" normalizeH="0" baseline="0" dirty="0">
                <a:ln>
                  <a:noFill/>
                </a:ln>
                <a:solidFill>
                  <a:schemeClr val="bg1"/>
                </a:solidFill>
                <a:effectLst/>
                <a:latin typeface="Impact" pitchFamily="34" charset="0"/>
                <a:cs typeface="+mn-ea"/>
              </a:rPr>
              <a:t>A</a:t>
            </a:r>
            <a:endParaRPr kumimoji="0" lang="zh-CN" sz="2400" u="none" strike="noStrike" cap="none" normalizeH="0" baseline="0" dirty="0">
              <a:ln>
                <a:noFill/>
              </a:ln>
              <a:solidFill>
                <a:schemeClr val="bg1"/>
              </a:solidFill>
              <a:effectLst/>
              <a:latin typeface="Impact" pitchFamily="34" charset="0"/>
              <a:cs typeface="+mn-ea"/>
            </a:endParaRPr>
          </a:p>
        </p:txBody>
      </p:sp>
      <p:cxnSp>
        <p:nvCxnSpPr>
          <p:cNvPr id="15" name="直接连接符 14"/>
          <p:cNvCxnSpPr/>
          <p:nvPr/>
        </p:nvCxnSpPr>
        <p:spPr>
          <a:xfrm>
            <a:off x="5356824" y="2541231"/>
            <a:ext cx="228566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6"/>
          <p:cNvSpPr txBox="1">
            <a:spLocks noChangeArrowheads="1"/>
          </p:cNvSpPr>
          <p:nvPr/>
        </p:nvSpPr>
        <p:spPr bwMode="auto">
          <a:xfrm>
            <a:off x="5618029" y="2500853"/>
            <a:ext cx="2024459" cy="8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pPr>
            <a:r>
              <a:rPr lang="zh-CN" altLang="zh-CN" sz="1100" dirty="0"/>
              <a:t>在线评论通常是非正式的文本（包括语法错误，拼写错误，不正确的标点符号等）</a:t>
            </a:r>
            <a:endParaRPr lang="zh-CN" altLang="zh-CN" sz="1000" dirty="0">
              <a:solidFill>
                <a:prstClr val="black">
                  <a:lumMod val="50000"/>
                  <a:lumOff val="50000"/>
                </a:prstClr>
              </a:solidFill>
              <a:latin typeface="微软雅黑"/>
              <a:cs typeface="+mn-ea"/>
            </a:endParaRPr>
          </a:p>
        </p:txBody>
      </p:sp>
      <p:sp>
        <p:nvSpPr>
          <p:cNvPr id="21" name="TextBox 6"/>
          <p:cNvSpPr txBox="1">
            <a:spLocks noChangeArrowheads="1"/>
          </p:cNvSpPr>
          <p:nvPr/>
        </p:nvSpPr>
        <p:spPr bwMode="auto">
          <a:xfrm>
            <a:off x="1469196" y="2407602"/>
            <a:ext cx="2024459" cy="8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pPr>
            <a:r>
              <a:rPr lang="zh-CN" altLang="zh-CN" sz="1100" dirty="0"/>
              <a:t>由于窗口大小的限制，不能准确地捕捉意见关系，特别是对于长距离关系</a:t>
            </a:r>
            <a:endParaRPr lang="zh-CN" altLang="zh-CN" sz="1000" dirty="0">
              <a:solidFill>
                <a:prstClr val="black">
                  <a:lumMod val="50000"/>
                  <a:lumOff val="50000"/>
                </a:prstClr>
              </a:solidFill>
              <a:latin typeface="微软雅黑"/>
              <a:cs typeface="+mn-ea"/>
            </a:endParaRPr>
          </a:p>
        </p:txBody>
      </p:sp>
      <p:cxnSp>
        <p:nvCxnSpPr>
          <p:cNvPr id="22" name="直接连接符 21"/>
          <p:cNvCxnSpPr/>
          <p:nvPr/>
        </p:nvCxnSpPr>
        <p:spPr>
          <a:xfrm>
            <a:off x="1411258" y="3309570"/>
            <a:ext cx="228566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859588" y="3336322"/>
            <a:ext cx="1005403" cy="338554"/>
          </a:xfrm>
          <a:prstGeom prst="rect">
            <a:avLst/>
          </a:prstGeom>
        </p:spPr>
        <p:txBody>
          <a:bodyPr wrap="none">
            <a:spAutoFit/>
          </a:bodyPr>
          <a:lstStyle/>
          <a:p>
            <a:r>
              <a:rPr lang="zh-CN" altLang="en-US" sz="1600" dirty="0" smtClean="0">
                <a:cs typeface="+mn-ea"/>
              </a:rPr>
              <a:t>相邻方法</a:t>
            </a:r>
            <a:endParaRPr lang="zh-CN" altLang="en-US" sz="1600" dirty="0">
              <a:cs typeface="+mn-ea"/>
            </a:endParaRPr>
          </a:p>
        </p:txBody>
      </p:sp>
      <p:sp>
        <p:nvSpPr>
          <p:cNvPr id="24" name="矩形 23"/>
          <p:cNvSpPr/>
          <p:nvPr/>
        </p:nvSpPr>
        <p:spPr>
          <a:xfrm>
            <a:off x="5594893" y="2176846"/>
            <a:ext cx="1021433" cy="338554"/>
          </a:xfrm>
          <a:prstGeom prst="rect">
            <a:avLst/>
          </a:prstGeom>
        </p:spPr>
        <p:txBody>
          <a:bodyPr wrap="none">
            <a:spAutoFit/>
          </a:bodyPr>
          <a:lstStyle/>
          <a:p>
            <a:r>
              <a:rPr lang="zh-CN" altLang="en-US" sz="1600" dirty="0" smtClean="0">
                <a:cs typeface="+mn-ea"/>
              </a:rPr>
              <a:t>基于语法</a:t>
            </a:r>
            <a:endParaRPr lang="zh-CN" altLang="en-US" sz="1600" dirty="0">
              <a:cs typeface="+mn-ea"/>
            </a:endParaRPr>
          </a:p>
        </p:txBody>
      </p:sp>
      <p:sp>
        <p:nvSpPr>
          <p:cNvPr id="25" name="Freeform 36"/>
          <p:cNvSpPr>
            <a:spLocks noEditPoints="1"/>
          </p:cNvSpPr>
          <p:nvPr/>
        </p:nvSpPr>
        <p:spPr bwMode="auto">
          <a:xfrm>
            <a:off x="4202486" y="2632787"/>
            <a:ext cx="634308" cy="590211"/>
          </a:xfrm>
          <a:custGeom>
            <a:avLst/>
            <a:gdLst>
              <a:gd name="T0" fmla="*/ 251578 w 59"/>
              <a:gd name="T1" fmla="*/ 110490 h 55"/>
              <a:gd name="T2" fmla="*/ 342147 w 59"/>
              <a:gd name="T3" fmla="*/ 110490 h 55"/>
              <a:gd name="T4" fmla="*/ 342147 w 59"/>
              <a:gd name="T5" fmla="*/ 522316 h 55"/>
              <a:gd name="T6" fmla="*/ 251578 w 59"/>
              <a:gd name="T7" fmla="*/ 522316 h 55"/>
              <a:gd name="T8" fmla="*/ 251578 w 59"/>
              <a:gd name="T9" fmla="*/ 110490 h 55"/>
              <a:gd name="T10" fmla="*/ 271705 w 59"/>
              <a:gd name="T11" fmla="*/ 90401 h 55"/>
              <a:gd name="T12" fmla="*/ 181136 w 59"/>
              <a:gd name="T13" fmla="*/ 0 h 55"/>
              <a:gd name="T14" fmla="*/ 140884 w 59"/>
              <a:gd name="T15" fmla="*/ 0 h 55"/>
              <a:gd name="T16" fmla="*/ 271705 w 59"/>
              <a:gd name="T17" fmla="*/ 90401 h 55"/>
              <a:gd name="T18" fmla="*/ 251578 w 59"/>
              <a:gd name="T19" fmla="*/ 90401 h 55"/>
              <a:gd name="T20" fmla="*/ 70442 w 59"/>
              <a:gd name="T21" fmla="*/ 30134 h 55"/>
              <a:gd name="T22" fmla="*/ 90568 w 59"/>
              <a:gd name="T23" fmla="*/ 10045 h 55"/>
              <a:gd name="T24" fmla="*/ 251578 w 59"/>
              <a:gd name="T25" fmla="*/ 90401 h 55"/>
              <a:gd name="T26" fmla="*/ 322020 w 59"/>
              <a:gd name="T27" fmla="*/ 90401 h 55"/>
              <a:gd name="T28" fmla="*/ 412589 w 59"/>
              <a:gd name="T29" fmla="*/ 0 h 55"/>
              <a:gd name="T30" fmla="*/ 452841 w 59"/>
              <a:gd name="T31" fmla="*/ 0 h 55"/>
              <a:gd name="T32" fmla="*/ 322020 w 59"/>
              <a:gd name="T33" fmla="*/ 90401 h 55"/>
              <a:gd name="T34" fmla="*/ 352210 w 59"/>
              <a:gd name="T35" fmla="*/ 90401 h 55"/>
              <a:gd name="T36" fmla="*/ 533346 w 59"/>
              <a:gd name="T37" fmla="*/ 30134 h 55"/>
              <a:gd name="T38" fmla="*/ 503157 w 59"/>
              <a:gd name="T39" fmla="*/ 10045 h 55"/>
              <a:gd name="T40" fmla="*/ 352210 w 59"/>
              <a:gd name="T41" fmla="*/ 90401 h 55"/>
              <a:gd name="T42" fmla="*/ 352210 w 59"/>
              <a:gd name="T43" fmla="*/ 110490 h 55"/>
              <a:gd name="T44" fmla="*/ 352210 w 59"/>
              <a:gd name="T45" fmla="*/ 522316 h 55"/>
              <a:gd name="T46" fmla="*/ 593725 w 59"/>
              <a:gd name="T47" fmla="*/ 472094 h 55"/>
              <a:gd name="T48" fmla="*/ 593725 w 59"/>
              <a:gd name="T49" fmla="*/ 60267 h 55"/>
              <a:gd name="T50" fmla="*/ 352210 w 59"/>
              <a:gd name="T51" fmla="*/ 110490 h 55"/>
              <a:gd name="T52" fmla="*/ 231452 w 59"/>
              <a:gd name="T53" fmla="*/ 110490 h 55"/>
              <a:gd name="T54" fmla="*/ 231452 w 59"/>
              <a:gd name="T55" fmla="*/ 522316 h 55"/>
              <a:gd name="T56" fmla="*/ 0 w 59"/>
              <a:gd name="T57" fmla="*/ 472094 h 55"/>
              <a:gd name="T58" fmla="*/ 0 w 59"/>
              <a:gd name="T59" fmla="*/ 60267 h 55"/>
              <a:gd name="T60" fmla="*/ 231452 w 59"/>
              <a:gd name="T61" fmla="*/ 110490 h 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9" h="55">
                <a:moveTo>
                  <a:pt x="25" y="11"/>
                </a:moveTo>
                <a:cubicBezTo>
                  <a:pt x="28" y="13"/>
                  <a:pt x="31" y="12"/>
                  <a:pt x="34" y="11"/>
                </a:cubicBezTo>
                <a:cubicBezTo>
                  <a:pt x="34" y="25"/>
                  <a:pt x="34" y="38"/>
                  <a:pt x="34" y="52"/>
                </a:cubicBezTo>
                <a:cubicBezTo>
                  <a:pt x="31" y="54"/>
                  <a:pt x="28" y="55"/>
                  <a:pt x="25" y="52"/>
                </a:cubicBezTo>
                <a:cubicBezTo>
                  <a:pt x="25" y="38"/>
                  <a:pt x="25" y="25"/>
                  <a:pt x="25" y="11"/>
                </a:cubicBezTo>
                <a:close/>
                <a:moveTo>
                  <a:pt x="27" y="9"/>
                </a:moveTo>
                <a:cubicBezTo>
                  <a:pt x="25" y="5"/>
                  <a:pt x="22" y="2"/>
                  <a:pt x="18" y="0"/>
                </a:cubicBezTo>
                <a:cubicBezTo>
                  <a:pt x="17" y="0"/>
                  <a:pt x="16" y="0"/>
                  <a:pt x="14" y="0"/>
                </a:cubicBezTo>
                <a:cubicBezTo>
                  <a:pt x="20" y="3"/>
                  <a:pt x="24" y="6"/>
                  <a:pt x="27" y="9"/>
                </a:cubicBezTo>
                <a:close/>
                <a:moveTo>
                  <a:pt x="25" y="9"/>
                </a:moveTo>
                <a:cubicBezTo>
                  <a:pt x="19" y="6"/>
                  <a:pt x="13" y="4"/>
                  <a:pt x="7" y="3"/>
                </a:cubicBezTo>
                <a:cubicBezTo>
                  <a:pt x="7" y="2"/>
                  <a:pt x="8" y="2"/>
                  <a:pt x="9" y="1"/>
                </a:cubicBezTo>
                <a:cubicBezTo>
                  <a:pt x="16" y="3"/>
                  <a:pt x="21" y="6"/>
                  <a:pt x="25" y="9"/>
                </a:cubicBezTo>
                <a:close/>
                <a:moveTo>
                  <a:pt x="32" y="9"/>
                </a:moveTo>
                <a:cubicBezTo>
                  <a:pt x="34" y="5"/>
                  <a:pt x="37" y="2"/>
                  <a:pt x="41" y="0"/>
                </a:cubicBezTo>
                <a:cubicBezTo>
                  <a:pt x="42" y="0"/>
                  <a:pt x="44" y="0"/>
                  <a:pt x="45" y="0"/>
                </a:cubicBezTo>
                <a:cubicBezTo>
                  <a:pt x="40" y="3"/>
                  <a:pt x="36" y="6"/>
                  <a:pt x="32" y="9"/>
                </a:cubicBezTo>
                <a:close/>
                <a:moveTo>
                  <a:pt x="35" y="9"/>
                </a:moveTo>
                <a:cubicBezTo>
                  <a:pt x="40" y="6"/>
                  <a:pt x="46" y="4"/>
                  <a:pt x="53" y="3"/>
                </a:cubicBezTo>
                <a:cubicBezTo>
                  <a:pt x="52" y="2"/>
                  <a:pt x="51" y="2"/>
                  <a:pt x="50" y="1"/>
                </a:cubicBezTo>
                <a:cubicBezTo>
                  <a:pt x="44" y="3"/>
                  <a:pt x="39" y="6"/>
                  <a:pt x="35" y="9"/>
                </a:cubicBezTo>
                <a:close/>
                <a:moveTo>
                  <a:pt x="35" y="11"/>
                </a:moveTo>
                <a:cubicBezTo>
                  <a:pt x="35" y="25"/>
                  <a:pt x="35" y="38"/>
                  <a:pt x="35" y="52"/>
                </a:cubicBezTo>
                <a:cubicBezTo>
                  <a:pt x="43" y="50"/>
                  <a:pt x="51" y="48"/>
                  <a:pt x="59" y="47"/>
                </a:cubicBezTo>
                <a:cubicBezTo>
                  <a:pt x="59" y="33"/>
                  <a:pt x="59" y="19"/>
                  <a:pt x="59" y="6"/>
                </a:cubicBezTo>
                <a:cubicBezTo>
                  <a:pt x="50" y="7"/>
                  <a:pt x="43" y="8"/>
                  <a:pt x="35" y="11"/>
                </a:cubicBezTo>
                <a:close/>
                <a:moveTo>
                  <a:pt x="23" y="11"/>
                </a:moveTo>
                <a:cubicBezTo>
                  <a:pt x="23" y="25"/>
                  <a:pt x="23" y="38"/>
                  <a:pt x="23" y="52"/>
                </a:cubicBezTo>
                <a:cubicBezTo>
                  <a:pt x="16" y="50"/>
                  <a:pt x="8" y="48"/>
                  <a:pt x="0" y="47"/>
                </a:cubicBezTo>
                <a:cubicBezTo>
                  <a:pt x="0" y="33"/>
                  <a:pt x="0" y="19"/>
                  <a:pt x="0" y="6"/>
                </a:cubicBezTo>
                <a:cubicBezTo>
                  <a:pt x="8" y="7"/>
                  <a:pt x="16" y="8"/>
                  <a:pt x="23" y="11"/>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013">
              <a:solidFill>
                <a:srgbClr val="000000"/>
              </a:solidFill>
              <a:latin typeface="Calibri" panose="020F0502020204030204" pitchFamily="34" charset="0"/>
            </a:endParaRPr>
          </a:p>
        </p:txBody>
      </p:sp>
      <p:sp>
        <p:nvSpPr>
          <p:cNvPr id="2" name="文本框 1"/>
          <p:cNvSpPr txBox="1"/>
          <p:nvPr/>
        </p:nvSpPr>
        <p:spPr>
          <a:xfrm>
            <a:off x="4054277" y="1550389"/>
            <a:ext cx="1111504" cy="338554"/>
          </a:xfrm>
          <a:prstGeom prst="rect">
            <a:avLst/>
          </a:prstGeom>
          <a:noFill/>
        </p:spPr>
        <p:txBody>
          <a:bodyPr wrap="square" rtlCol="0">
            <a:spAutoFit/>
          </a:bodyPr>
          <a:lstStyle/>
          <a:p>
            <a:r>
              <a:rPr lang="zh-CN" altLang="en-US" sz="1600" dirty="0">
                <a:cs typeface="+mn-ea"/>
              </a:rPr>
              <a:t>挖掘关联</a:t>
            </a:r>
          </a:p>
        </p:txBody>
      </p:sp>
    </p:spTree>
    <p:extLst>
      <p:ext uri="{BB962C8B-B14F-4D97-AF65-F5344CB8AC3E}">
        <p14:creationId xmlns:p14="http://schemas.microsoft.com/office/powerpoint/2010/main" val="1861318286"/>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R="0" indent="0" algn="ctr" defTabSz="914400" fontAlgn="base">
              <a:lnSpc>
                <a:spcPct val="100000"/>
              </a:lnSpc>
              <a:spcBef>
                <a:spcPct val="0"/>
              </a:spcBef>
              <a:spcAft>
                <a:spcPct val="0"/>
              </a:spcAft>
              <a:buClrTx/>
              <a:buSzTx/>
              <a:buFontTx/>
              <a:buNone/>
              <a:tabLst/>
              <a:defRPr/>
            </a:pPr>
            <a:r>
              <a:rPr lang="en-US" altLang="zh-CN" sz="1800" dirty="0">
                <a:solidFill>
                  <a:schemeClr val="tx1">
                    <a:lumMod val="65000"/>
                    <a:lumOff val="35000"/>
                  </a:schemeClr>
                </a:solidFill>
                <a:latin typeface="+mn-ea"/>
                <a:cs typeface="+mn-ea"/>
              </a:rPr>
              <a:t>IBM</a:t>
            </a:r>
            <a:endParaRPr lang="zh-CN" altLang="en-US" sz="1800" dirty="0">
              <a:solidFill>
                <a:schemeClr val="tx1">
                  <a:lumMod val="65000"/>
                  <a:lumOff val="35000"/>
                </a:schemeClr>
              </a:solidFill>
              <a:latin typeface="+mn-ea"/>
              <a:cs typeface="+mn-ea"/>
            </a:endParaRPr>
          </a:p>
        </p:txBody>
      </p:sp>
      <p:sp>
        <p:nvSpPr>
          <p:cNvPr id="2" name="矩形 1"/>
          <p:cNvSpPr/>
          <p:nvPr/>
        </p:nvSpPr>
        <p:spPr>
          <a:xfrm>
            <a:off x="881150" y="1137427"/>
            <a:ext cx="3092334" cy="715581"/>
          </a:xfrm>
          <a:prstGeom prst="rect">
            <a:avLst/>
          </a:prstGeom>
        </p:spPr>
        <p:txBody>
          <a:bodyPr wrap="square">
            <a:spAutoFit/>
          </a:bodyPr>
          <a:lstStyle/>
          <a:p>
            <a:r>
              <a:rPr lang="zh-CN" altLang="en-US" dirty="0">
                <a:solidFill>
                  <a:srgbClr val="4F4F4F"/>
                </a:solidFill>
                <a:latin typeface="-apple-system"/>
              </a:rPr>
              <a:t>假设任意一个英语句子</a:t>
            </a:r>
            <a:r>
              <a:rPr lang="en-US" altLang="zh-CN" dirty="0">
                <a:solidFill>
                  <a:srgbClr val="4F4F4F"/>
                </a:solidFill>
                <a:latin typeface="-apple-system"/>
              </a:rPr>
              <a:t>e</a:t>
            </a:r>
            <a:r>
              <a:rPr lang="zh-CN" altLang="en-US" dirty="0">
                <a:solidFill>
                  <a:srgbClr val="4F4F4F"/>
                </a:solidFill>
                <a:latin typeface="-apple-system"/>
              </a:rPr>
              <a:t>和法语句子</a:t>
            </a:r>
            <a:r>
              <a:rPr lang="en-US" altLang="zh-CN" dirty="0">
                <a:solidFill>
                  <a:srgbClr val="4F4F4F"/>
                </a:solidFill>
                <a:latin typeface="-apple-system"/>
              </a:rPr>
              <a:t>f</a:t>
            </a:r>
            <a:r>
              <a:rPr lang="zh-CN" altLang="en-US" dirty="0">
                <a:solidFill>
                  <a:srgbClr val="4F4F4F"/>
                </a:solidFill>
                <a:latin typeface="-apple-system"/>
              </a:rPr>
              <a:t>，定义</a:t>
            </a:r>
            <a:r>
              <a:rPr lang="en-US" altLang="zh-CN" dirty="0">
                <a:solidFill>
                  <a:srgbClr val="4F4F4F"/>
                </a:solidFill>
                <a:latin typeface="-apple-system"/>
              </a:rPr>
              <a:t>f</a:t>
            </a:r>
            <a:r>
              <a:rPr lang="zh-CN" altLang="en-US" dirty="0">
                <a:solidFill>
                  <a:srgbClr val="4F4F4F"/>
                </a:solidFill>
                <a:latin typeface="-apple-system"/>
              </a:rPr>
              <a:t>翻译成</a:t>
            </a:r>
            <a:r>
              <a:rPr lang="en-US" altLang="zh-CN" dirty="0">
                <a:solidFill>
                  <a:srgbClr val="4F4F4F"/>
                </a:solidFill>
                <a:latin typeface="-apple-system"/>
              </a:rPr>
              <a:t>e</a:t>
            </a:r>
            <a:r>
              <a:rPr lang="zh-CN" altLang="en-US" dirty="0">
                <a:solidFill>
                  <a:srgbClr val="4F4F4F"/>
                </a:solidFill>
                <a:latin typeface="-apple-system"/>
              </a:rPr>
              <a:t>的概率</a:t>
            </a:r>
            <a:r>
              <a:rPr lang="zh-CN" altLang="en-US" dirty="0" smtClean="0">
                <a:solidFill>
                  <a:srgbClr val="4F4F4F"/>
                </a:solidFill>
                <a:latin typeface="-apple-system"/>
              </a:rPr>
              <a:t>为</a:t>
            </a:r>
            <a:r>
              <a:rPr lang="en-US" altLang="zh-CN" i="1" dirty="0">
                <a:solidFill>
                  <a:srgbClr val="4F4F4F"/>
                </a:solidFill>
                <a:latin typeface="&amp;quot"/>
              </a:rPr>
              <a:t>P</a:t>
            </a:r>
            <a:r>
              <a:rPr lang="en-US" altLang="zh-CN" dirty="0">
                <a:solidFill>
                  <a:srgbClr val="4F4F4F"/>
                </a:solidFill>
                <a:latin typeface="-apple-system"/>
              </a:rPr>
              <a:t>(</a:t>
            </a:r>
            <a:r>
              <a:rPr lang="en-US" altLang="zh-CN" i="1" dirty="0">
                <a:solidFill>
                  <a:srgbClr val="4F4F4F"/>
                </a:solidFill>
                <a:latin typeface="&amp;quot"/>
              </a:rPr>
              <a:t>f | e</a:t>
            </a:r>
            <a:r>
              <a:rPr lang="en-US" altLang="zh-CN" dirty="0">
                <a:solidFill>
                  <a:srgbClr val="4F4F4F"/>
                </a:solidFill>
                <a:latin typeface="-apple-system"/>
              </a:rPr>
              <a:t>) </a:t>
            </a:r>
            <a:r>
              <a:rPr lang="zh-CN" altLang="en-US" dirty="0" smtClean="0">
                <a:solidFill>
                  <a:srgbClr val="4F4F4F"/>
                </a:solidFill>
                <a:latin typeface="-apple-system"/>
              </a:rPr>
              <a:t>，</a:t>
            </a:r>
            <a:r>
              <a:rPr lang="zh-CN" altLang="en-US" dirty="0">
                <a:solidFill>
                  <a:srgbClr val="4F4F4F"/>
                </a:solidFill>
                <a:latin typeface="-apple-system"/>
              </a:rPr>
              <a:t>于是将</a:t>
            </a:r>
            <a:r>
              <a:rPr lang="en-US" altLang="zh-CN" dirty="0">
                <a:solidFill>
                  <a:srgbClr val="4F4F4F"/>
                </a:solidFill>
                <a:latin typeface="-apple-system"/>
              </a:rPr>
              <a:t>f</a:t>
            </a:r>
            <a:r>
              <a:rPr lang="zh-CN" altLang="en-US" dirty="0">
                <a:solidFill>
                  <a:srgbClr val="4F4F4F"/>
                </a:solidFill>
                <a:latin typeface="-apple-system"/>
              </a:rPr>
              <a:t>翻译成</a:t>
            </a:r>
            <a:r>
              <a:rPr lang="en-US" altLang="zh-CN" dirty="0">
                <a:solidFill>
                  <a:srgbClr val="4F4F4F"/>
                </a:solidFill>
                <a:latin typeface="-apple-system"/>
              </a:rPr>
              <a:t>e</a:t>
            </a:r>
            <a:r>
              <a:rPr lang="zh-CN" altLang="en-US" dirty="0">
                <a:solidFill>
                  <a:srgbClr val="4F4F4F"/>
                </a:solidFill>
                <a:latin typeface="-apple-system"/>
              </a:rPr>
              <a:t>的问题则变成求解</a:t>
            </a:r>
          </a:p>
        </p:txBody>
      </p:sp>
      <p:pic>
        <p:nvPicPr>
          <p:cNvPr id="3" name="图片 2"/>
          <p:cNvPicPr>
            <a:picLocks noChangeAspect="1"/>
          </p:cNvPicPr>
          <p:nvPr/>
        </p:nvPicPr>
        <p:blipFill>
          <a:blip r:embed="rId3"/>
          <a:stretch>
            <a:fillRect/>
          </a:stretch>
        </p:blipFill>
        <p:spPr>
          <a:xfrm>
            <a:off x="5029200" y="1146117"/>
            <a:ext cx="3438489" cy="559754"/>
          </a:xfrm>
          <a:prstGeom prst="rect">
            <a:avLst/>
          </a:prstGeom>
        </p:spPr>
      </p:pic>
      <p:sp>
        <p:nvSpPr>
          <p:cNvPr id="4" name="矩形 3"/>
          <p:cNvSpPr/>
          <p:nvPr/>
        </p:nvSpPr>
        <p:spPr>
          <a:xfrm>
            <a:off x="881150" y="2783416"/>
            <a:ext cx="2984268" cy="1754326"/>
          </a:xfrm>
          <a:prstGeom prst="rect">
            <a:avLst/>
          </a:prstGeom>
        </p:spPr>
        <p:txBody>
          <a:bodyPr wrap="square">
            <a:spAutoFit/>
          </a:bodyPr>
          <a:lstStyle/>
          <a:p>
            <a:r>
              <a:rPr lang="zh-CN" altLang="en-US" dirty="0">
                <a:solidFill>
                  <a:srgbClr val="4F4F4F"/>
                </a:solidFill>
                <a:latin typeface="-apple-system"/>
              </a:rPr>
              <a:t>作为一个机器学习任务我们首先要有一些训练数据。而对于机器翻译工作而言，所谓的训练数据就是一些对应的双语互译语料，我们基于这些训练数据来估计</a:t>
            </a:r>
            <a:r>
              <a:rPr lang="zh-CN" altLang="en-US" i="1" dirty="0">
                <a:solidFill>
                  <a:srgbClr val="4F4F4F"/>
                </a:solidFill>
                <a:latin typeface="&amp;quot"/>
              </a:rPr>
              <a:t> </a:t>
            </a:r>
            <a:r>
              <a:rPr lang="en-US" altLang="zh-CN" i="1" dirty="0">
                <a:solidFill>
                  <a:srgbClr val="4F4F4F"/>
                </a:solidFill>
                <a:latin typeface="&amp;quot"/>
              </a:rPr>
              <a:t>P</a:t>
            </a:r>
            <a:r>
              <a:rPr lang="en-US" altLang="zh-CN" dirty="0">
                <a:solidFill>
                  <a:srgbClr val="4F4F4F"/>
                </a:solidFill>
                <a:latin typeface="-apple-system"/>
              </a:rPr>
              <a:t>(</a:t>
            </a:r>
            <a:r>
              <a:rPr lang="en-US" altLang="zh-CN" i="1" dirty="0">
                <a:solidFill>
                  <a:srgbClr val="4F4F4F"/>
                </a:solidFill>
                <a:latin typeface="&amp;quot"/>
              </a:rPr>
              <a:t>f | e</a:t>
            </a:r>
            <a:r>
              <a:rPr lang="en-US" altLang="zh-CN" dirty="0">
                <a:solidFill>
                  <a:srgbClr val="4F4F4F"/>
                </a:solidFill>
                <a:latin typeface="-apple-system"/>
              </a:rPr>
              <a:t>)</a:t>
            </a:r>
            <a:r>
              <a:rPr lang="zh-CN" altLang="en-US" dirty="0">
                <a:solidFill>
                  <a:srgbClr val="4F4F4F"/>
                </a:solidFill>
                <a:latin typeface="-apple-system"/>
              </a:rPr>
              <a:t>。而在这个过程中必须考虑两个问题</a:t>
            </a:r>
            <a:r>
              <a:rPr lang="zh-CN" altLang="en-US" dirty="0" smtClean="0">
                <a:solidFill>
                  <a:srgbClr val="4F4F4F"/>
                </a:solidFill>
                <a:latin typeface="-apple-system"/>
              </a:rPr>
              <a:t>：</a:t>
            </a:r>
            <a:endParaRPr lang="en-US" altLang="zh-CN" dirty="0" smtClean="0">
              <a:solidFill>
                <a:srgbClr val="4F4F4F"/>
              </a:solidFill>
              <a:latin typeface="-apple-system"/>
            </a:endParaRPr>
          </a:p>
          <a:p>
            <a:r>
              <a:rPr lang="en-US" altLang="zh-CN" dirty="0" smtClean="0">
                <a:solidFill>
                  <a:srgbClr val="4F4F4F"/>
                </a:solidFill>
                <a:latin typeface="-apple-system"/>
              </a:rPr>
              <a:t>1</a:t>
            </a:r>
            <a:r>
              <a:rPr lang="zh-CN" altLang="en-US" dirty="0" smtClean="0">
                <a:solidFill>
                  <a:srgbClr val="4F4F4F"/>
                </a:solidFill>
                <a:latin typeface="-apple-system"/>
              </a:rPr>
              <a:t>）对齐</a:t>
            </a:r>
            <a:endParaRPr lang="en-US" altLang="zh-CN" dirty="0" smtClean="0">
              <a:solidFill>
                <a:srgbClr val="4F4F4F"/>
              </a:solidFill>
              <a:latin typeface="-apple-system"/>
            </a:endParaRPr>
          </a:p>
          <a:p>
            <a:r>
              <a:rPr lang="en-US" altLang="zh-CN" dirty="0" smtClean="0">
                <a:solidFill>
                  <a:srgbClr val="4F4F4F"/>
                </a:solidFill>
                <a:latin typeface="-apple-system"/>
              </a:rPr>
              <a:t>2</a:t>
            </a:r>
            <a:r>
              <a:rPr lang="zh-CN" altLang="en-US" dirty="0" smtClean="0">
                <a:solidFill>
                  <a:srgbClr val="4F4F4F"/>
                </a:solidFill>
                <a:latin typeface="-apple-system"/>
              </a:rPr>
              <a:t>）</a:t>
            </a:r>
            <a:r>
              <a:rPr lang="zh-CN" altLang="en-US" dirty="0">
                <a:solidFill>
                  <a:srgbClr val="4F4F4F"/>
                </a:solidFill>
                <a:latin typeface="-apple-system"/>
              </a:rPr>
              <a:t>内容</a:t>
            </a:r>
            <a:endParaRPr lang="zh-CN" altLang="en-US" dirty="0"/>
          </a:p>
        </p:txBody>
      </p:sp>
      <p:sp>
        <p:nvSpPr>
          <p:cNvPr id="6" name="右箭头 5"/>
          <p:cNvSpPr/>
          <p:nvPr/>
        </p:nvSpPr>
        <p:spPr>
          <a:xfrm>
            <a:off x="4028453" y="1315981"/>
            <a:ext cx="887589" cy="21286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 name="右箭头 6"/>
          <p:cNvSpPr/>
          <p:nvPr/>
        </p:nvSpPr>
        <p:spPr>
          <a:xfrm>
            <a:off x="4028453" y="3276264"/>
            <a:ext cx="887589" cy="21286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5029200" y="2452251"/>
            <a:ext cx="3798916" cy="2152999"/>
          </a:xfrm>
          <a:prstGeom prst="rect">
            <a:avLst/>
          </a:prstGeom>
        </p:spPr>
      </p:pic>
    </p:spTree>
    <p:extLst>
      <p:ext uri="{BB962C8B-B14F-4D97-AF65-F5344CB8AC3E}">
        <p14:creationId xmlns:p14="http://schemas.microsoft.com/office/powerpoint/2010/main" val="2443477032"/>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1800" dirty="0">
                <a:solidFill>
                  <a:schemeClr val="tx1">
                    <a:lumMod val="65000"/>
                    <a:lumOff val="35000"/>
                  </a:schemeClr>
                </a:solidFill>
                <a:latin typeface="+mn-ea"/>
                <a:cs typeface="+mn-ea"/>
              </a:rPr>
              <a:t>自动构建</a:t>
            </a:r>
            <a:r>
              <a:rPr kumimoji="0" lang="zh-CN" altLang="en-US" sz="1800" b="0" i="0" u="none" strike="noStrike" kern="1200" cap="none" spc="0" normalizeH="0" baseline="0" noProof="0" dirty="0" smtClean="0">
                <a:ln>
                  <a:noFill/>
                </a:ln>
                <a:solidFill>
                  <a:prstClr val="black">
                    <a:lumMod val="65000"/>
                    <a:lumOff val="35000"/>
                  </a:prstClr>
                </a:solidFill>
                <a:effectLst/>
                <a:uLnTx/>
                <a:uFillTx/>
                <a:latin typeface="Arial" pitchFamily="34" charset="0"/>
                <a:ea typeface="微软雅黑"/>
                <a:cs typeface="+mn-ea"/>
              </a:rPr>
              <a:t>方法</a:t>
            </a: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endParaRPr>
          </a:p>
        </p:txBody>
      </p:sp>
      <p:pic>
        <p:nvPicPr>
          <p:cNvPr id="2" name="图片 1"/>
          <p:cNvPicPr>
            <a:picLocks noChangeAspect="1"/>
          </p:cNvPicPr>
          <p:nvPr/>
        </p:nvPicPr>
        <p:blipFill>
          <a:blip r:embed="rId3"/>
          <a:stretch>
            <a:fillRect/>
          </a:stretch>
        </p:blipFill>
        <p:spPr>
          <a:xfrm>
            <a:off x="879963" y="1140919"/>
            <a:ext cx="4190801" cy="1618610"/>
          </a:xfrm>
          <a:prstGeom prst="rect">
            <a:avLst/>
          </a:prstGeom>
        </p:spPr>
      </p:pic>
      <p:sp>
        <p:nvSpPr>
          <p:cNvPr id="3" name="文本框 2"/>
          <p:cNvSpPr txBox="1"/>
          <p:nvPr/>
        </p:nvSpPr>
        <p:spPr>
          <a:xfrm>
            <a:off x="1650133" y="3742429"/>
            <a:ext cx="2080147" cy="507831"/>
          </a:xfrm>
          <a:prstGeom prst="rect">
            <a:avLst/>
          </a:prstGeom>
          <a:noFill/>
        </p:spPr>
        <p:txBody>
          <a:bodyPr wrap="square" rtlCol="0">
            <a:spAutoFit/>
          </a:bodyPr>
          <a:lstStyle/>
          <a:p>
            <a:r>
              <a:rPr lang="zh-CN" altLang="zh-CN" dirty="0"/>
              <a:t>意见目标和意见词之间的挖掘关联执行单语词对齐</a:t>
            </a:r>
            <a:endParaRPr lang="zh-CN" altLang="en-US" dirty="0"/>
          </a:p>
        </p:txBody>
      </p:sp>
      <p:pic>
        <p:nvPicPr>
          <p:cNvPr id="4" name="图片 3"/>
          <p:cNvPicPr>
            <a:picLocks noChangeAspect="1"/>
          </p:cNvPicPr>
          <p:nvPr/>
        </p:nvPicPr>
        <p:blipFill>
          <a:blip r:embed="rId4"/>
          <a:stretch>
            <a:fillRect/>
          </a:stretch>
        </p:blipFill>
        <p:spPr>
          <a:xfrm>
            <a:off x="5874347" y="1140919"/>
            <a:ext cx="1967107" cy="396274"/>
          </a:xfrm>
          <a:prstGeom prst="rect">
            <a:avLst/>
          </a:prstGeom>
        </p:spPr>
      </p:pic>
      <p:pic>
        <p:nvPicPr>
          <p:cNvPr id="5" name="图片 4"/>
          <p:cNvPicPr>
            <a:picLocks noChangeAspect="1"/>
          </p:cNvPicPr>
          <p:nvPr/>
        </p:nvPicPr>
        <p:blipFill>
          <a:blip r:embed="rId5"/>
          <a:stretch>
            <a:fillRect/>
          </a:stretch>
        </p:blipFill>
        <p:spPr>
          <a:xfrm>
            <a:off x="5874347" y="3286915"/>
            <a:ext cx="1906166" cy="396274"/>
          </a:xfrm>
          <a:prstGeom prst="rect">
            <a:avLst/>
          </a:prstGeom>
        </p:spPr>
      </p:pic>
      <p:pic>
        <p:nvPicPr>
          <p:cNvPr id="6" name="图片 5"/>
          <p:cNvPicPr>
            <a:picLocks noChangeAspect="1"/>
          </p:cNvPicPr>
          <p:nvPr/>
        </p:nvPicPr>
        <p:blipFill>
          <a:blip r:embed="rId6"/>
          <a:stretch>
            <a:fillRect/>
          </a:stretch>
        </p:blipFill>
        <p:spPr>
          <a:xfrm>
            <a:off x="7358623" y="2097247"/>
            <a:ext cx="1623201" cy="396274"/>
          </a:xfrm>
          <a:prstGeom prst="rect">
            <a:avLst/>
          </a:prstGeom>
        </p:spPr>
      </p:pic>
      <p:grpSp>
        <p:nvGrpSpPr>
          <p:cNvPr id="8" name="组合 7"/>
          <p:cNvGrpSpPr/>
          <p:nvPr/>
        </p:nvGrpSpPr>
        <p:grpSpPr>
          <a:xfrm>
            <a:off x="879963" y="3127607"/>
            <a:ext cx="794931" cy="714890"/>
            <a:chOff x="4290187" y="1596352"/>
            <a:chExt cx="794931" cy="714890"/>
          </a:xfrm>
        </p:grpSpPr>
        <p:grpSp>
          <p:nvGrpSpPr>
            <p:cNvPr id="9" name="组合 8"/>
            <p:cNvGrpSpPr/>
            <p:nvPr/>
          </p:nvGrpSpPr>
          <p:grpSpPr>
            <a:xfrm>
              <a:off x="4565538" y="1718363"/>
              <a:ext cx="308894" cy="454917"/>
              <a:chOff x="11255376" y="7265988"/>
              <a:chExt cx="436563" cy="642938"/>
            </a:xfrm>
            <a:solidFill>
              <a:schemeClr val="tx1">
                <a:lumMod val="50000"/>
                <a:lumOff val="50000"/>
              </a:schemeClr>
            </a:solidFill>
          </p:grpSpPr>
          <p:sp>
            <p:nvSpPr>
              <p:cNvPr id="11" name="Freeform 182"/>
              <p:cNvSpPr>
                <a:spLocks/>
              </p:cNvSpPr>
              <p:nvPr/>
            </p:nvSpPr>
            <p:spPr bwMode="auto">
              <a:xfrm>
                <a:off x="11255376" y="7265988"/>
                <a:ext cx="187325" cy="142875"/>
              </a:xfrm>
              <a:custGeom>
                <a:avLst/>
                <a:gdLst>
                  <a:gd name="T0" fmla="*/ 47 w 50"/>
                  <a:gd name="T1" fmla="*/ 6 h 38"/>
                  <a:gd name="T2" fmla="*/ 33 w 50"/>
                  <a:gd name="T3" fmla="*/ 2 h 38"/>
                  <a:gd name="T4" fmla="*/ 6 w 50"/>
                  <a:gd name="T5" fmla="*/ 19 h 38"/>
                  <a:gd name="T6" fmla="*/ 3 w 50"/>
                  <a:gd name="T7" fmla="*/ 32 h 38"/>
                  <a:gd name="T8" fmla="*/ 6 w 50"/>
                  <a:gd name="T9" fmla="*/ 38 h 38"/>
                  <a:gd name="T10" fmla="*/ 50 w 50"/>
                  <a:gd name="T11" fmla="*/ 12 h 38"/>
                  <a:gd name="T12" fmla="*/ 47 w 50"/>
                  <a:gd name="T13" fmla="*/ 6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47" y="6"/>
                    </a:moveTo>
                    <a:cubicBezTo>
                      <a:pt x="44" y="1"/>
                      <a:pt x="38" y="0"/>
                      <a:pt x="33" y="2"/>
                    </a:cubicBezTo>
                    <a:cubicBezTo>
                      <a:pt x="6" y="19"/>
                      <a:pt x="6" y="19"/>
                      <a:pt x="6" y="19"/>
                    </a:cubicBezTo>
                    <a:cubicBezTo>
                      <a:pt x="1" y="22"/>
                      <a:pt x="0" y="28"/>
                      <a:pt x="3" y="32"/>
                    </a:cubicBezTo>
                    <a:cubicBezTo>
                      <a:pt x="6" y="38"/>
                      <a:pt x="6" y="38"/>
                      <a:pt x="6" y="38"/>
                    </a:cubicBezTo>
                    <a:cubicBezTo>
                      <a:pt x="50" y="12"/>
                      <a:pt x="50" y="12"/>
                      <a:pt x="50" y="12"/>
                    </a:cubicBezTo>
                    <a:lnTo>
                      <a:pt x="4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2" name="Freeform 183"/>
              <p:cNvSpPr>
                <a:spLocks/>
              </p:cNvSpPr>
              <p:nvPr/>
            </p:nvSpPr>
            <p:spPr bwMode="auto">
              <a:xfrm>
                <a:off x="11299826" y="7345363"/>
                <a:ext cx="188913" cy="134938"/>
              </a:xfrm>
              <a:custGeom>
                <a:avLst/>
                <a:gdLst>
                  <a:gd name="T0" fmla="*/ 0 w 119"/>
                  <a:gd name="T1" fmla="*/ 61 h 85"/>
                  <a:gd name="T2" fmla="*/ 14 w 119"/>
                  <a:gd name="T3" fmla="*/ 85 h 85"/>
                  <a:gd name="T4" fmla="*/ 119 w 119"/>
                  <a:gd name="T5" fmla="*/ 23 h 85"/>
                  <a:gd name="T6" fmla="*/ 104 w 119"/>
                  <a:gd name="T7" fmla="*/ 0 h 85"/>
                  <a:gd name="T8" fmla="*/ 0 w 119"/>
                  <a:gd name="T9" fmla="*/ 61 h 85"/>
                </a:gdLst>
                <a:ahLst/>
                <a:cxnLst>
                  <a:cxn ang="0">
                    <a:pos x="T0" y="T1"/>
                  </a:cxn>
                  <a:cxn ang="0">
                    <a:pos x="T2" y="T3"/>
                  </a:cxn>
                  <a:cxn ang="0">
                    <a:pos x="T4" y="T5"/>
                  </a:cxn>
                  <a:cxn ang="0">
                    <a:pos x="T6" y="T7"/>
                  </a:cxn>
                  <a:cxn ang="0">
                    <a:pos x="T8" y="T9"/>
                  </a:cxn>
                </a:cxnLst>
                <a:rect l="0" t="0" r="r" b="b"/>
                <a:pathLst>
                  <a:path w="119" h="85">
                    <a:moveTo>
                      <a:pt x="0" y="61"/>
                    </a:moveTo>
                    <a:lnTo>
                      <a:pt x="14" y="85"/>
                    </a:lnTo>
                    <a:lnTo>
                      <a:pt x="119" y="23"/>
                    </a:lnTo>
                    <a:lnTo>
                      <a:pt x="104" y="0"/>
                    </a:lnTo>
                    <a:lnTo>
                      <a:pt x="0"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3" name="Freeform 184"/>
              <p:cNvSpPr>
                <a:spLocks/>
              </p:cNvSpPr>
              <p:nvPr/>
            </p:nvSpPr>
            <p:spPr bwMode="auto">
              <a:xfrm>
                <a:off x="11566526" y="7750175"/>
                <a:ext cx="125413" cy="147638"/>
              </a:xfrm>
              <a:custGeom>
                <a:avLst/>
                <a:gdLst>
                  <a:gd name="T0" fmla="*/ 32 w 33"/>
                  <a:gd name="T1" fmla="*/ 34 h 39"/>
                  <a:gd name="T2" fmla="*/ 28 w 33"/>
                  <a:gd name="T3" fmla="*/ 0 h 39"/>
                  <a:gd name="T4" fmla="*/ 0 w 33"/>
                  <a:gd name="T5" fmla="*/ 18 h 39"/>
                  <a:gd name="T6" fmla="*/ 28 w 33"/>
                  <a:gd name="T7" fmla="*/ 37 h 39"/>
                  <a:gd name="T8" fmla="*/ 32 w 33"/>
                  <a:gd name="T9" fmla="*/ 34 h 39"/>
                </a:gdLst>
                <a:ahLst/>
                <a:cxnLst>
                  <a:cxn ang="0">
                    <a:pos x="T0" y="T1"/>
                  </a:cxn>
                  <a:cxn ang="0">
                    <a:pos x="T2" y="T3"/>
                  </a:cxn>
                  <a:cxn ang="0">
                    <a:pos x="T4" y="T5"/>
                  </a:cxn>
                  <a:cxn ang="0">
                    <a:pos x="T6" y="T7"/>
                  </a:cxn>
                  <a:cxn ang="0">
                    <a:pos x="T8" y="T9"/>
                  </a:cxn>
                </a:cxnLst>
                <a:rect l="0" t="0" r="r" b="b"/>
                <a:pathLst>
                  <a:path w="33" h="39">
                    <a:moveTo>
                      <a:pt x="32" y="34"/>
                    </a:moveTo>
                    <a:cubicBezTo>
                      <a:pt x="28" y="0"/>
                      <a:pt x="28" y="0"/>
                      <a:pt x="28" y="0"/>
                    </a:cubicBezTo>
                    <a:cubicBezTo>
                      <a:pt x="0" y="18"/>
                      <a:pt x="0" y="18"/>
                      <a:pt x="0" y="18"/>
                    </a:cubicBezTo>
                    <a:cubicBezTo>
                      <a:pt x="28" y="37"/>
                      <a:pt x="28" y="37"/>
                      <a:pt x="28" y="37"/>
                    </a:cubicBezTo>
                    <a:cubicBezTo>
                      <a:pt x="31" y="39"/>
                      <a:pt x="33" y="38"/>
                      <a:pt x="3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4" name="Freeform 185"/>
              <p:cNvSpPr>
                <a:spLocks/>
              </p:cNvSpPr>
              <p:nvPr/>
            </p:nvSpPr>
            <p:spPr bwMode="auto">
              <a:xfrm>
                <a:off x="11453813" y="7416800"/>
                <a:ext cx="211138" cy="288925"/>
              </a:xfrm>
              <a:custGeom>
                <a:avLst/>
                <a:gdLst>
                  <a:gd name="T0" fmla="*/ 133 w 133"/>
                  <a:gd name="T1" fmla="*/ 161 h 182"/>
                  <a:gd name="T2" fmla="*/ 33 w 133"/>
                  <a:gd name="T3" fmla="*/ 0 h 182"/>
                  <a:gd name="T4" fmla="*/ 0 w 133"/>
                  <a:gd name="T5" fmla="*/ 21 h 182"/>
                  <a:gd name="T6" fmla="*/ 97 w 133"/>
                  <a:gd name="T7" fmla="*/ 182 h 182"/>
                  <a:gd name="T8" fmla="*/ 133 w 133"/>
                  <a:gd name="T9" fmla="*/ 161 h 182"/>
                </a:gdLst>
                <a:ahLst/>
                <a:cxnLst>
                  <a:cxn ang="0">
                    <a:pos x="T0" y="T1"/>
                  </a:cxn>
                  <a:cxn ang="0">
                    <a:pos x="T2" y="T3"/>
                  </a:cxn>
                  <a:cxn ang="0">
                    <a:pos x="T4" y="T5"/>
                  </a:cxn>
                  <a:cxn ang="0">
                    <a:pos x="T6" y="T7"/>
                  </a:cxn>
                  <a:cxn ang="0">
                    <a:pos x="T8" y="T9"/>
                  </a:cxn>
                </a:cxnLst>
                <a:rect l="0" t="0" r="r" b="b"/>
                <a:pathLst>
                  <a:path w="133" h="182">
                    <a:moveTo>
                      <a:pt x="133" y="161"/>
                    </a:moveTo>
                    <a:lnTo>
                      <a:pt x="33" y="0"/>
                    </a:lnTo>
                    <a:lnTo>
                      <a:pt x="0" y="21"/>
                    </a:lnTo>
                    <a:lnTo>
                      <a:pt x="97" y="182"/>
                    </a:lnTo>
                    <a:lnTo>
                      <a:pt x="133"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5" name="Freeform 186"/>
              <p:cNvSpPr>
                <a:spLocks/>
              </p:cNvSpPr>
              <p:nvPr/>
            </p:nvSpPr>
            <p:spPr bwMode="auto">
              <a:xfrm>
                <a:off x="11341101" y="7480300"/>
                <a:ext cx="211138" cy="293688"/>
              </a:xfrm>
              <a:custGeom>
                <a:avLst/>
                <a:gdLst>
                  <a:gd name="T0" fmla="*/ 133 w 133"/>
                  <a:gd name="T1" fmla="*/ 163 h 185"/>
                  <a:gd name="T2" fmla="*/ 36 w 133"/>
                  <a:gd name="T3" fmla="*/ 0 h 185"/>
                  <a:gd name="T4" fmla="*/ 0 w 133"/>
                  <a:gd name="T5" fmla="*/ 21 h 185"/>
                  <a:gd name="T6" fmla="*/ 100 w 133"/>
                  <a:gd name="T7" fmla="*/ 185 h 185"/>
                  <a:gd name="T8" fmla="*/ 133 w 133"/>
                  <a:gd name="T9" fmla="*/ 163 h 185"/>
                </a:gdLst>
                <a:ahLst/>
                <a:cxnLst>
                  <a:cxn ang="0">
                    <a:pos x="T0" y="T1"/>
                  </a:cxn>
                  <a:cxn ang="0">
                    <a:pos x="T2" y="T3"/>
                  </a:cxn>
                  <a:cxn ang="0">
                    <a:pos x="T4" y="T5"/>
                  </a:cxn>
                  <a:cxn ang="0">
                    <a:pos x="T6" y="T7"/>
                  </a:cxn>
                  <a:cxn ang="0">
                    <a:pos x="T8" y="T9"/>
                  </a:cxn>
                </a:cxnLst>
                <a:rect l="0" t="0" r="r" b="b"/>
                <a:pathLst>
                  <a:path w="133" h="185">
                    <a:moveTo>
                      <a:pt x="133" y="163"/>
                    </a:moveTo>
                    <a:lnTo>
                      <a:pt x="36" y="0"/>
                    </a:lnTo>
                    <a:lnTo>
                      <a:pt x="0" y="21"/>
                    </a:lnTo>
                    <a:lnTo>
                      <a:pt x="100" y="185"/>
                    </a:lnTo>
                    <a:lnTo>
                      <a:pt x="133" y="1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6" name="Freeform 187"/>
              <p:cNvSpPr>
                <a:spLocks/>
              </p:cNvSpPr>
              <p:nvPr/>
            </p:nvSpPr>
            <p:spPr bwMode="auto">
              <a:xfrm>
                <a:off x="11263313" y="7878763"/>
                <a:ext cx="311150" cy="30163"/>
              </a:xfrm>
              <a:custGeom>
                <a:avLst/>
                <a:gdLst>
                  <a:gd name="T0" fmla="*/ 79 w 83"/>
                  <a:gd name="T1" fmla="*/ 0 h 8"/>
                  <a:gd name="T2" fmla="*/ 4 w 83"/>
                  <a:gd name="T3" fmla="*/ 0 h 8"/>
                  <a:gd name="T4" fmla="*/ 0 w 83"/>
                  <a:gd name="T5" fmla="*/ 4 h 8"/>
                  <a:gd name="T6" fmla="*/ 4 w 83"/>
                  <a:gd name="T7" fmla="*/ 8 h 8"/>
                  <a:gd name="T8" fmla="*/ 79 w 83"/>
                  <a:gd name="T9" fmla="*/ 8 h 8"/>
                  <a:gd name="T10" fmla="*/ 83 w 83"/>
                  <a:gd name="T11" fmla="*/ 4 h 8"/>
                  <a:gd name="T12" fmla="*/ 79 w 8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83" h="8">
                    <a:moveTo>
                      <a:pt x="79" y="0"/>
                    </a:moveTo>
                    <a:cubicBezTo>
                      <a:pt x="4" y="0"/>
                      <a:pt x="4" y="0"/>
                      <a:pt x="4" y="0"/>
                    </a:cubicBezTo>
                    <a:cubicBezTo>
                      <a:pt x="1" y="0"/>
                      <a:pt x="0" y="2"/>
                      <a:pt x="0" y="4"/>
                    </a:cubicBezTo>
                    <a:cubicBezTo>
                      <a:pt x="0" y="6"/>
                      <a:pt x="1" y="8"/>
                      <a:pt x="4" y="8"/>
                    </a:cubicBezTo>
                    <a:cubicBezTo>
                      <a:pt x="79" y="8"/>
                      <a:pt x="79" y="8"/>
                      <a:pt x="79" y="8"/>
                    </a:cubicBezTo>
                    <a:cubicBezTo>
                      <a:pt x="81" y="8"/>
                      <a:pt x="83" y="6"/>
                      <a:pt x="83" y="4"/>
                    </a:cubicBezTo>
                    <a:cubicBezTo>
                      <a:pt x="83" y="2"/>
                      <a:pt x="81" y="0"/>
                      <a:pt x="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sp>
          <p:nvSpPr>
            <p:cNvPr id="10" name="任意多边形 9"/>
            <p:cNvSpPr/>
            <p:nvPr/>
          </p:nvSpPr>
          <p:spPr>
            <a:xfrm rot="1864238">
              <a:off x="4290187" y="1596352"/>
              <a:ext cx="794931" cy="714890"/>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15875">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cxnSp>
        <p:nvCxnSpPr>
          <p:cNvPr id="17" name="直接连接符 16"/>
          <p:cNvCxnSpPr/>
          <p:nvPr/>
        </p:nvCxnSpPr>
        <p:spPr>
          <a:xfrm>
            <a:off x="1758199" y="3683189"/>
            <a:ext cx="228566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下箭头 6"/>
          <p:cNvSpPr/>
          <p:nvPr/>
        </p:nvSpPr>
        <p:spPr>
          <a:xfrm>
            <a:off x="6442364" y="1654233"/>
            <a:ext cx="257694" cy="1487978"/>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燕尾形 17"/>
          <p:cNvSpPr/>
          <p:nvPr/>
        </p:nvSpPr>
        <p:spPr>
          <a:xfrm rot="10800000">
            <a:off x="6827430" y="2097246"/>
            <a:ext cx="315984" cy="396274"/>
          </a:xfrm>
          <a:prstGeom prst="chevron">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3235043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2702379" y="434492"/>
            <a:ext cx="42454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defRPr/>
            </a:pPr>
            <a:r>
              <a:rPr lang="zh-CN" altLang="zh-CN" sz="1800" dirty="0">
                <a:solidFill>
                  <a:schemeClr val="tx1">
                    <a:lumMod val="65000"/>
                    <a:lumOff val="35000"/>
                  </a:schemeClr>
                </a:solidFill>
                <a:latin typeface="+mn-ea"/>
                <a:cs typeface="+mn-ea"/>
              </a:rPr>
              <a:t>估计意见目标和意见词之间的关联</a:t>
            </a:r>
            <a:endParaRPr lang="zh-CN" altLang="en-US" sz="1800" dirty="0">
              <a:solidFill>
                <a:schemeClr val="tx1">
                  <a:lumMod val="65000"/>
                  <a:lumOff val="35000"/>
                </a:schemeClr>
              </a:solidFill>
              <a:latin typeface="+mn-ea"/>
              <a:cs typeface="+mn-ea"/>
            </a:endParaRPr>
          </a:p>
        </p:txBody>
      </p:sp>
      <p:pic>
        <p:nvPicPr>
          <p:cNvPr id="2" name="图片 1"/>
          <p:cNvPicPr>
            <a:picLocks noChangeAspect="1"/>
          </p:cNvPicPr>
          <p:nvPr/>
        </p:nvPicPr>
        <p:blipFill>
          <a:blip r:embed="rId3"/>
          <a:stretch>
            <a:fillRect/>
          </a:stretch>
        </p:blipFill>
        <p:spPr>
          <a:xfrm>
            <a:off x="5555955" y="1201664"/>
            <a:ext cx="1882303" cy="487722"/>
          </a:xfrm>
          <a:prstGeom prst="rect">
            <a:avLst/>
          </a:prstGeom>
        </p:spPr>
      </p:pic>
      <p:pic>
        <p:nvPicPr>
          <p:cNvPr id="5" name="图片 4"/>
          <p:cNvPicPr>
            <a:picLocks noChangeAspect="1"/>
          </p:cNvPicPr>
          <p:nvPr/>
        </p:nvPicPr>
        <p:blipFill>
          <a:blip r:embed="rId4"/>
          <a:stretch>
            <a:fillRect/>
          </a:stretch>
        </p:blipFill>
        <p:spPr>
          <a:xfrm>
            <a:off x="5555952" y="3253013"/>
            <a:ext cx="2690093" cy="487722"/>
          </a:xfrm>
          <a:prstGeom prst="rect">
            <a:avLst/>
          </a:prstGeom>
        </p:spPr>
      </p:pic>
      <p:sp>
        <p:nvSpPr>
          <p:cNvPr id="7" name="圆角矩形 6"/>
          <p:cNvSpPr/>
          <p:nvPr/>
        </p:nvSpPr>
        <p:spPr>
          <a:xfrm>
            <a:off x="987879" y="1129432"/>
            <a:ext cx="2995354" cy="72510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600" dirty="0"/>
              <a:t>从评论语句中收集所有单词对后，我们可以估计名词</a:t>
            </a:r>
            <a:r>
              <a:rPr lang="en-US" altLang="zh-CN" sz="1600" dirty="0"/>
              <a:t>/</a:t>
            </a:r>
            <a:r>
              <a:rPr lang="zh-CN" altLang="en-US" sz="1600" dirty="0"/>
              <a:t>名词短语和形容词之间的翻译概率</a:t>
            </a:r>
          </a:p>
        </p:txBody>
      </p:sp>
      <p:sp>
        <p:nvSpPr>
          <p:cNvPr id="8" name="圆角矩形 7"/>
          <p:cNvSpPr/>
          <p:nvPr/>
        </p:nvSpPr>
        <p:spPr>
          <a:xfrm>
            <a:off x="987879" y="3149105"/>
            <a:ext cx="2995354" cy="72510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600" dirty="0"/>
              <a:t>名词</a:t>
            </a:r>
            <a:r>
              <a:rPr lang="en-US" altLang="zh-CN" sz="1600" dirty="0"/>
              <a:t>/</a:t>
            </a:r>
            <a:r>
              <a:rPr lang="zh-CN" altLang="en-US" sz="1600" dirty="0"/>
              <a:t>名词短语和形容词之间的关联估计</a:t>
            </a:r>
          </a:p>
        </p:txBody>
      </p:sp>
      <p:sp>
        <p:nvSpPr>
          <p:cNvPr id="9" name="右箭头 8"/>
          <p:cNvSpPr/>
          <p:nvPr/>
        </p:nvSpPr>
        <p:spPr>
          <a:xfrm>
            <a:off x="4158236" y="1341616"/>
            <a:ext cx="1222715" cy="207817"/>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 name="右箭头 9"/>
          <p:cNvSpPr/>
          <p:nvPr/>
        </p:nvSpPr>
        <p:spPr>
          <a:xfrm>
            <a:off x="4158235" y="3392966"/>
            <a:ext cx="1222715" cy="207817"/>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13414196"/>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57371" y="0"/>
            <a:ext cx="3686629" cy="5143500"/>
          </a:xfrm>
          <a:prstGeom prst="rect">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5702668" y="605512"/>
            <a:ext cx="825867" cy="2400657"/>
          </a:xfrm>
          <a:prstGeom prst="rect">
            <a:avLst/>
          </a:prstGeom>
          <a:noFill/>
        </p:spPr>
        <p:txBody>
          <a:bodyPr wrap="none" rtlCol="0">
            <a:spAutoFit/>
          </a:bodyPr>
          <a:lstStyle/>
          <a:p>
            <a:r>
              <a:rPr lang="en-US" altLang="zh-CN" sz="15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5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TextBox 6"/>
          <p:cNvSpPr txBox="1">
            <a:spLocks noChangeArrowheads="1"/>
          </p:cNvSpPr>
          <p:nvPr/>
        </p:nvSpPr>
        <p:spPr bwMode="auto">
          <a:xfrm>
            <a:off x="6115601" y="1667341"/>
            <a:ext cx="220236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fontAlgn="base">
              <a:lnSpc>
                <a:spcPct val="150000"/>
              </a:lnSpc>
              <a:spcBef>
                <a:spcPct val="0"/>
              </a:spcBef>
              <a:spcAft>
                <a:spcPct val="0"/>
              </a:spcAft>
            </a:pPr>
            <a:r>
              <a:rPr lang="zh-CN" altLang="en-US" sz="1400" dirty="0">
                <a:solidFill>
                  <a:schemeClr val="bg1"/>
                </a:solidFill>
                <a:latin typeface="+mn-ea"/>
                <a:cs typeface="+mn-ea"/>
              </a:rPr>
              <a:t>又称意见挖掘、倾向性分析</a:t>
            </a:r>
            <a:r>
              <a:rPr lang="zh-CN" altLang="en-US" sz="1400" dirty="0" smtClean="0">
                <a:solidFill>
                  <a:schemeClr val="bg1"/>
                </a:solidFill>
                <a:latin typeface="+mn-ea"/>
                <a:cs typeface="+mn-ea"/>
              </a:rPr>
              <a:t>等</a:t>
            </a:r>
            <a:r>
              <a:rPr lang="zh-CN" altLang="en-US" sz="1400" dirty="0">
                <a:solidFill>
                  <a:schemeClr val="bg1"/>
                </a:solidFill>
                <a:latin typeface="+mn-ea"/>
                <a:cs typeface="+mn-ea"/>
              </a:rPr>
              <a:t>，</a:t>
            </a:r>
            <a:r>
              <a:rPr lang="zh-CN" altLang="en-US" sz="1400" dirty="0" smtClean="0">
                <a:solidFill>
                  <a:schemeClr val="bg1"/>
                </a:solidFill>
                <a:latin typeface="+mn-ea"/>
                <a:cs typeface="+mn-ea"/>
              </a:rPr>
              <a:t>就是</a:t>
            </a:r>
            <a:r>
              <a:rPr lang="zh-CN" altLang="en-US" sz="1400" dirty="0">
                <a:solidFill>
                  <a:schemeClr val="bg1"/>
                </a:solidFill>
                <a:latin typeface="+mn-ea"/>
                <a:cs typeface="+mn-ea"/>
              </a:rPr>
              <a:t>对带有情感色彩的主观性文本进行分析、处理、归纳和</a:t>
            </a:r>
            <a:r>
              <a:rPr lang="zh-CN" altLang="en-US" sz="1400" dirty="0" smtClean="0">
                <a:solidFill>
                  <a:schemeClr val="bg1"/>
                </a:solidFill>
                <a:latin typeface="+mn-ea"/>
                <a:cs typeface="+mn-ea"/>
              </a:rPr>
              <a:t>推理，最后得出文本的二元化或者多元化极性分类的方法。</a:t>
            </a:r>
            <a:endParaRPr lang="zh-CN" altLang="zh-CN" sz="1400" dirty="0">
              <a:solidFill>
                <a:schemeClr val="bg1"/>
              </a:solidFill>
              <a:latin typeface="+mn-ea"/>
              <a:cs typeface="+mn-ea"/>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5751" r="-153"/>
          <a:stretch/>
        </p:blipFill>
        <p:spPr>
          <a:xfrm>
            <a:off x="87959" y="246664"/>
            <a:ext cx="5246764" cy="4650171"/>
          </a:xfrm>
          <a:prstGeom prst="rect">
            <a:avLst/>
          </a:prstGeom>
        </p:spPr>
      </p:pic>
    </p:spTree>
    <p:extLst>
      <p:ext uri="{BB962C8B-B14F-4D97-AF65-F5344CB8AC3E}">
        <p14:creationId xmlns:p14="http://schemas.microsoft.com/office/powerpoint/2010/main" val="227746605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2702379" y="434492"/>
            <a:ext cx="42454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defRPr/>
            </a:pPr>
            <a:r>
              <a:rPr lang="zh-CN" altLang="zh-CN" sz="1800" dirty="0">
                <a:solidFill>
                  <a:schemeClr val="tx1">
                    <a:lumMod val="65000"/>
                    <a:lumOff val="35000"/>
                  </a:schemeClr>
                </a:solidFill>
                <a:latin typeface="+mn-ea"/>
                <a:cs typeface="+mn-ea"/>
              </a:rPr>
              <a:t>候选置信度估计</a:t>
            </a:r>
            <a:endParaRPr lang="zh-CN" altLang="en-US" sz="1800" dirty="0">
              <a:solidFill>
                <a:schemeClr val="tx1">
                  <a:lumMod val="65000"/>
                  <a:lumOff val="35000"/>
                </a:schemeClr>
              </a:solidFill>
              <a:latin typeface="+mn-ea"/>
              <a:cs typeface="+mn-ea"/>
            </a:endParaRPr>
          </a:p>
        </p:txBody>
      </p:sp>
      <p:grpSp>
        <p:nvGrpSpPr>
          <p:cNvPr id="2" name="组合 1"/>
          <p:cNvGrpSpPr/>
          <p:nvPr/>
        </p:nvGrpSpPr>
        <p:grpSpPr>
          <a:xfrm>
            <a:off x="996192" y="3053011"/>
            <a:ext cx="7160185" cy="923330"/>
            <a:chOff x="987879" y="999767"/>
            <a:chExt cx="7160185" cy="923330"/>
          </a:xfrm>
        </p:grpSpPr>
        <p:sp>
          <p:nvSpPr>
            <p:cNvPr id="3" name="文本框 2"/>
            <p:cNvSpPr txBox="1"/>
            <p:nvPr/>
          </p:nvSpPr>
          <p:spPr>
            <a:xfrm>
              <a:off x="987879" y="999767"/>
              <a:ext cx="2833008" cy="923330"/>
            </a:xfrm>
            <a:prstGeom prst="rect">
              <a:avLst/>
            </a:prstGeom>
            <a:noFill/>
          </p:spPr>
          <p:txBody>
            <a:bodyPr wrap="square" rtlCol="0">
              <a:spAutoFit/>
            </a:bodyPr>
            <a:lstStyle/>
            <a:p>
              <a:r>
                <a:rPr lang="zh-CN" altLang="zh-CN" dirty="0"/>
                <a:t>基于这些关联，我们利用基于图的算法来计算每个意见目标候选者的置信度。 然后将具有较高置信度分数的候选者提取为意见目标</a:t>
              </a:r>
              <a:endParaRPr lang="zh-CN" altLang="en-US" dirty="0"/>
            </a:p>
          </p:txBody>
        </p:sp>
        <p:sp>
          <p:nvSpPr>
            <p:cNvPr id="6" name="文本框 5"/>
            <p:cNvSpPr txBox="1"/>
            <p:nvPr/>
          </p:nvSpPr>
          <p:spPr>
            <a:xfrm>
              <a:off x="5306892" y="1051697"/>
              <a:ext cx="2841172" cy="715581"/>
            </a:xfrm>
            <a:prstGeom prst="rect">
              <a:avLst/>
            </a:prstGeom>
            <a:noFill/>
          </p:spPr>
          <p:txBody>
            <a:bodyPr wrap="square" rtlCol="0">
              <a:spAutoFit/>
            </a:bodyPr>
            <a:lstStyle/>
            <a:p>
              <a:r>
                <a:rPr lang="zh-CN" altLang="en-US" dirty="0"/>
                <a:t>（</a:t>
              </a:r>
              <a:r>
                <a:rPr lang="en-US" altLang="zh-CN" dirty="0" smtClean="0"/>
                <a:t>1</a:t>
              </a:r>
              <a:r>
                <a:rPr lang="zh-CN" altLang="zh-CN" dirty="0"/>
                <a:t>）意见</a:t>
              </a:r>
              <a:r>
                <a:rPr lang="zh-CN" altLang="zh-CN" dirty="0" smtClean="0"/>
                <a:t>相关性</a:t>
              </a:r>
              <a:endParaRPr lang="en-US" altLang="zh-CN" dirty="0" smtClean="0"/>
            </a:p>
            <a:p>
              <a:endParaRPr lang="en-US" altLang="zh-CN" dirty="0" smtClean="0"/>
            </a:p>
            <a:p>
              <a:r>
                <a:rPr lang="zh-CN" altLang="en-US" dirty="0" smtClean="0"/>
                <a:t>（</a:t>
              </a:r>
              <a:r>
                <a:rPr lang="en-US" altLang="zh-CN" dirty="0" smtClean="0"/>
                <a:t>2</a:t>
              </a:r>
              <a:r>
                <a:rPr lang="zh-CN" altLang="zh-CN" dirty="0"/>
                <a:t>）候选人</a:t>
              </a:r>
              <a:r>
                <a:rPr lang="zh-CN" altLang="zh-CN" dirty="0" smtClean="0"/>
                <a:t>重要性</a:t>
              </a:r>
              <a:endParaRPr lang="zh-CN" altLang="en-US" dirty="0"/>
            </a:p>
          </p:txBody>
        </p:sp>
        <p:sp>
          <p:nvSpPr>
            <p:cNvPr id="9" name="右箭头 8"/>
            <p:cNvSpPr/>
            <p:nvPr/>
          </p:nvSpPr>
          <p:spPr>
            <a:xfrm>
              <a:off x="3952532" y="1201703"/>
              <a:ext cx="1222715" cy="207817"/>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grpSp>
        <p:nvGrpSpPr>
          <p:cNvPr id="5" name="组合 4"/>
          <p:cNvGrpSpPr/>
          <p:nvPr/>
        </p:nvGrpSpPr>
        <p:grpSpPr>
          <a:xfrm>
            <a:off x="996192" y="1045505"/>
            <a:ext cx="6649584" cy="1131079"/>
            <a:chOff x="987879" y="2702379"/>
            <a:chExt cx="6649584" cy="1131079"/>
          </a:xfrm>
        </p:grpSpPr>
        <p:sp>
          <p:nvSpPr>
            <p:cNvPr id="4" name="文本框 3"/>
            <p:cNvSpPr txBox="1"/>
            <p:nvPr/>
          </p:nvSpPr>
          <p:spPr>
            <a:xfrm>
              <a:off x="987879" y="2702379"/>
              <a:ext cx="2833008" cy="1131079"/>
            </a:xfrm>
            <a:prstGeom prst="rect">
              <a:avLst/>
            </a:prstGeom>
            <a:noFill/>
          </p:spPr>
          <p:txBody>
            <a:bodyPr wrap="square" rtlCol="0">
              <a:spAutoFit/>
            </a:bodyPr>
            <a:lstStyle/>
            <a:p>
              <a:r>
                <a:rPr lang="zh-CN" altLang="en-US" dirty="0"/>
                <a:t>候选人重要性反映了候选人在语料库中的显着性。 我们根据其</a:t>
              </a:r>
              <a:r>
                <a:rPr lang="en-US" altLang="zh-CN" dirty="0" err="1" smtClean="0"/>
                <a:t>tf</a:t>
              </a:r>
              <a:r>
                <a:rPr lang="en-US" altLang="zh-CN" dirty="0" err="1"/>
                <a:t>-</a:t>
              </a:r>
              <a:r>
                <a:rPr lang="en-US" altLang="zh-CN" dirty="0" err="1" smtClean="0"/>
                <a:t>idf</a:t>
              </a:r>
              <a:r>
                <a:rPr lang="zh-CN" altLang="en-US" dirty="0"/>
                <a:t>分数将重要性分数分配给意见目标候选者</a:t>
              </a:r>
              <a:r>
                <a:rPr lang="en-US" altLang="zh-CN" dirty="0"/>
                <a:t>f</a:t>
              </a:r>
              <a:r>
                <a:rPr lang="zh-CN" altLang="en-US" dirty="0"/>
                <a:t>，其通过所有候选者的</a:t>
              </a:r>
              <a:r>
                <a:rPr lang="en-US" altLang="zh-CN" dirty="0" err="1" smtClean="0"/>
                <a:t>tf</a:t>
              </a:r>
              <a:r>
                <a:rPr lang="en-US" altLang="zh-CN" dirty="0" err="1"/>
                <a:t>-</a:t>
              </a:r>
              <a:r>
                <a:rPr lang="en-US" altLang="zh-CN" dirty="0" err="1" smtClean="0"/>
                <a:t>idf</a:t>
              </a:r>
              <a:r>
                <a:rPr lang="zh-CN" altLang="en-US" dirty="0"/>
                <a:t>分数的总和进一步归一化。</a:t>
              </a:r>
            </a:p>
          </p:txBody>
        </p:sp>
        <p:pic>
          <p:nvPicPr>
            <p:cNvPr id="7" name="图片 6"/>
            <p:cNvPicPr>
              <a:picLocks noChangeAspect="1"/>
            </p:cNvPicPr>
            <p:nvPr/>
          </p:nvPicPr>
          <p:blipFill>
            <a:blip r:embed="rId3"/>
            <a:stretch>
              <a:fillRect/>
            </a:stretch>
          </p:blipFill>
          <p:spPr>
            <a:xfrm>
              <a:off x="5306892" y="2837322"/>
              <a:ext cx="2330571" cy="689916"/>
            </a:xfrm>
            <a:prstGeom prst="rect">
              <a:avLst/>
            </a:prstGeom>
          </p:spPr>
        </p:pic>
        <p:sp>
          <p:nvSpPr>
            <p:cNvPr id="10" name="右箭头 9"/>
            <p:cNvSpPr/>
            <p:nvPr/>
          </p:nvSpPr>
          <p:spPr>
            <a:xfrm>
              <a:off x="3952531" y="3106713"/>
              <a:ext cx="1222715" cy="207817"/>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69125881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1800" smtClean="0">
                <a:solidFill>
                  <a:schemeClr val="tx1">
                    <a:lumMod val="65000"/>
                    <a:lumOff val="35000"/>
                  </a:schemeClr>
                </a:solidFill>
                <a:latin typeface="+mn-ea"/>
                <a:cs typeface="+mn-ea"/>
              </a:rPr>
              <a:t>计算置信度向量</a:t>
            </a:r>
            <a:endParaRPr lang="zh-CN" altLang="en-US" sz="1800" dirty="0">
              <a:solidFill>
                <a:schemeClr val="tx1">
                  <a:lumMod val="65000"/>
                  <a:lumOff val="35000"/>
                </a:schemeClr>
              </a:solidFill>
              <a:latin typeface="+mn-ea"/>
              <a:cs typeface="+mn-ea"/>
            </a:endParaRPr>
          </a:p>
        </p:txBody>
      </p:sp>
      <p:sp>
        <p:nvSpPr>
          <p:cNvPr id="2" name="矩形 1"/>
          <p:cNvSpPr/>
          <p:nvPr/>
        </p:nvSpPr>
        <p:spPr>
          <a:xfrm>
            <a:off x="873283" y="1182999"/>
            <a:ext cx="3241517" cy="523220"/>
          </a:xfrm>
          <a:prstGeom prst="rect">
            <a:avLst/>
          </a:prstGeom>
        </p:spPr>
        <p:txBody>
          <a:bodyPr wrap="square">
            <a:spAutoFit/>
          </a:bodyPr>
          <a:lstStyle/>
          <a:p>
            <a:pPr algn="just">
              <a:spcAft>
                <a:spcPts val="0"/>
              </a:spcAft>
            </a:pP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为了对这两个因素进行建模，构造了一个二分</a:t>
            </a:r>
            <a:r>
              <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rPr>
              <a:t>图</a:t>
            </a:r>
            <a:r>
              <a:rPr lang="zh-CN" altLang="en-US" sz="1400" kern="100" dirty="0" smtClean="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461908" y="2746941"/>
            <a:ext cx="1508891" cy="304826"/>
          </a:xfrm>
          <a:prstGeom prst="rect">
            <a:avLst/>
          </a:prstGeom>
        </p:spPr>
      </p:pic>
      <p:pic>
        <p:nvPicPr>
          <p:cNvPr id="4" name="图片 3"/>
          <p:cNvPicPr>
            <a:picLocks noChangeAspect="1"/>
          </p:cNvPicPr>
          <p:nvPr/>
        </p:nvPicPr>
        <p:blipFill>
          <a:blip r:embed="rId4"/>
          <a:stretch>
            <a:fillRect/>
          </a:stretch>
        </p:blipFill>
        <p:spPr>
          <a:xfrm>
            <a:off x="5461908" y="3286433"/>
            <a:ext cx="2545301" cy="220999"/>
          </a:xfrm>
          <a:prstGeom prst="rect">
            <a:avLst/>
          </a:prstGeom>
        </p:spPr>
      </p:pic>
      <p:pic>
        <p:nvPicPr>
          <p:cNvPr id="5" name="图片 4"/>
          <p:cNvPicPr>
            <a:picLocks noChangeAspect="1"/>
          </p:cNvPicPr>
          <p:nvPr/>
        </p:nvPicPr>
        <p:blipFill>
          <a:blip r:embed="rId5"/>
          <a:stretch>
            <a:fillRect/>
          </a:stretch>
        </p:blipFill>
        <p:spPr>
          <a:xfrm>
            <a:off x="5461908" y="3792070"/>
            <a:ext cx="2499577" cy="266723"/>
          </a:xfrm>
          <a:prstGeom prst="rect">
            <a:avLst/>
          </a:prstGeom>
        </p:spPr>
      </p:pic>
      <p:pic>
        <p:nvPicPr>
          <p:cNvPr id="6" name="图片 5"/>
          <p:cNvPicPr>
            <a:picLocks noChangeAspect="1"/>
          </p:cNvPicPr>
          <p:nvPr/>
        </p:nvPicPr>
        <p:blipFill>
          <a:blip r:embed="rId6"/>
          <a:stretch>
            <a:fillRect/>
          </a:stretch>
        </p:blipFill>
        <p:spPr>
          <a:xfrm>
            <a:off x="5461908" y="4343431"/>
            <a:ext cx="2057578" cy="236240"/>
          </a:xfrm>
          <a:prstGeom prst="rect">
            <a:avLst/>
          </a:prstGeom>
        </p:spPr>
      </p:pic>
      <p:pic>
        <p:nvPicPr>
          <p:cNvPr id="7" name="图片 6"/>
          <p:cNvPicPr>
            <a:picLocks noChangeAspect="1"/>
          </p:cNvPicPr>
          <p:nvPr/>
        </p:nvPicPr>
        <p:blipFill>
          <a:blip r:embed="rId7"/>
          <a:stretch>
            <a:fillRect/>
          </a:stretch>
        </p:blipFill>
        <p:spPr>
          <a:xfrm>
            <a:off x="5461908" y="873396"/>
            <a:ext cx="2926334" cy="1524132"/>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873283" y="2953627"/>
                <a:ext cx="3399459" cy="1389804"/>
              </a:xfrm>
              <a:prstGeom prst="rect">
                <a:avLst/>
              </a:prstGeom>
            </p:spPr>
            <p:txBody>
              <a:bodyPr wrap="square">
                <a:spAutoFit/>
              </a:bodyPr>
              <a:lstStyle/>
              <a:p>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为了估计每个候选者对这个二分图的置信度，我们利用基于图的算法，其中我们使用</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C</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来表示候选置信度向量，即</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n * 1</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向量。我们用候选者重要性分数设置候选者初始置信度，即</a:t>
                </a:r>
                <a14:m>
                  <m:oMath xmlns:m="http://schemas.openxmlformats.org/officeDocument/2006/math">
                    <m:sSup>
                      <m:sSupPr>
                        <m:ctrlPr>
                          <a:rPr lang="en-US" altLang="zh-CN" sz="1400" i="1" kern="100" dirty="0">
                            <a:latin typeface="Cambria Math" panose="02040503050406030204" pitchFamily="18" charset="0"/>
                            <a:ea typeface="等线" panose="02010600030101010101" pitchFamily="2" charset="-122"/>
                            <a:cs typeface="Times New Roman" panose="02020603050405020304" pitchFamily="18" charset="0"/>
                          </a:rPr>
                        </m:ctrlPr>
                      </m:sSupPr>
                      <m:e>
                        <m:r>
                          <a:rPr lang="en-US" altLang="zh-CN" sz="1400" kern="100" dirty="0">
                            <a:latin typeface="Cambria Math" panose="02040503050406030204" pitchFamily="18" charset="0"/>
                            <a:ea typeface="等线" panose="02010600030101010101" pitchFamily="2" charset="-122"/>
                            <a:cs typeface="Times New Roman" panose="02020603050405020304" pitchFamily="18" charset="0"/>
                          </a:rPr>
                          <m:t>𝐶</m:t>
                        </m:r>
                      </m:e>
                      <m:sup>
                        <m:r>
                          <a:rPr lang="en-US" altLang="zh-CN" sz="1400" kern="100" dirty="0">
                            <a:latin typeface="Cambria Math" panose="02040503050406030204" pitchFamily="18" charset="0"/>
                            <a:ea typeface="等线" panose="02010600030101010101" pitchFamily="2" charset="-122"/>
                            <a:cs typeface="Times New Roman" panose="02020603050405020304" pitchFamily="18" charset="0"/>
                          </a:rPr>
                          <m:t>0</m:t>
                        </m:r>
                      </m:sup>
                    </m:sSup>
                  </m:oMath>
                </a14:m>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S</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，其中</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S</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是候选初始置信度向量</a:t>
                </a:r>
                <a:r>
                  <a:rPr lang="zh-CN" altLang="en-US" sz="1200" kern="100" dirty="0" smtClean="0">
                    <a:latin typeface="等线" panose="02010600030101010101" pitchFamily="2" charset="-122"/>
                    <a:ea typeface="等线" panose="02010600030101010101" pitchFamily="2" charset="-122"/>
                    <a:cs typeface="Times New Roman" panose="02020603050405020304" pitchFamily="18" charset="0"/>
                  </a:rPr>
                  <a:t>。</a:t>
                </a:r>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873283" y="2953627"/>
                <a:ext cx="3399459" cy="1389804"/>
              </a:xfrm>
              <a:prstGeom prst="rect">
                <a:avLst/>
              </a:prstGeom>
              <a:blipFill>
                <a:blip r:embed="rId8"/>
                <a:stretch>
                  <a:fillRect l="-538" t="-877" r="-3405" b="-3509"/>
                </a:stretch>
              </a:blipFill>
            </p:spPr>
            <p:txBody>
              <a:bodyPr/>
              <a:lstStyle/>
              <a:p>
                <a:r>
                  <a:rPr lang="zh-CN" altLang="en-US">
                    <a:noFill/>
                  </a:rPr>
                  <a:t> </a:t>
                </a:r>
              </a:p>
            </p:txBody>
          </p:sp>
        </mc:Fallback>
      </mc:AlternateContent>
      <p:sp>
        <p:nvSpPr>
          <p:cNvPr id="9" name="右箭头 8"/>
          <p:cNvSpPr/>
          <p:nvPr/>
        </p:nvSpPr>
        <p:spPr>
          <a:xfrm>
            <a:off x="4330931" y="1363287"/>
            <a:ext cx="980902" cy="18288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 name="燕尾形 9"/>
          <p:cNvSpPr/>
          <p:nvPr/>
        </p:nvSpPr>
        <p:spPr>
          <a:xfrm>
            <a:off x="4447309" y="3286433"/>
            <a:ext cx="814647" cy="687051"/>
          </a:xfrm>
          <a:prstGeom prst="chevron">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81851392"/>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2761" y="1701986"/>
            <a:ext cx="2486390" cy="2252806"/>
          </a:xfrm>
          <a:custGeom>
            <a:avLst/>
            <a:gdLst>
              <a:gd name="connsiteX0" fmla="*/ 470826 w 1533490"/>
              <a:gd name="connsiteY0" fmla="*/ 0 h 1377786"/>
              <a:gd name="connsiteX1" fmla="*/ 1062664 w 1533490"/>
              <a:gd name="connsiteY1" fmla="*/ 0 h 1377786"/>
              <a:gd name="connsiteX2" fmla="*/ 1126603 w 1533490"/>
              <a:gd name="connsiteY2" fmla="*/ 12909 h 1377786"/>
              <a:gd name="connsiteX3" fmla="*/ 1143938 w 1533490"/>
              <a:gd name="connsiteY3" fmla="*/ 22318 h 1377786"/>
              <a:gd name="connsiteX4" fmla="*/ 1145730 w 1533490"/>
              <a:gd name="connsiteY4" fmla="*/ 22987 h 1377786"/>
              <a:gd name="connsiteX5" fmla="*/ 1150051 w 1533490"/>
              <a:gd name="connsiteY5" fmla="*/ 25636 h 1377786"/>
              <a:gd name="connsiteX6" fmla="*/ 1154506 w 1533490"/>
              <a:gd name="connsiteY6" fmla="*/ 28054 h 1377786"/>
              <a:gd name="connsiteX7" fmla="*/ 1155981 w 1533490"/>
              <a:gd name="connsiteY7" fmla="*/ 29270 h 1377786"/>
              <a:gd name="connsiteX8" fmla="*/ 1172797 w 1533490"/>
              <a:gd name="connsiteY8" fmla="*/ 39578 h 1377786"/>
              <a:gd name="connsiteX9" fmla="*/ 1215945 w 1533490"/>
              <a:gd name="connsiteY9" fmla="*/ 88497 h 1377786"/>
              <a:gd name="connsiteX10" fmla="*/ 1511864 w 1533490"/>
              <a:gd name="connsiteY10" fmla="*/ 601045 h 1377786"/>
              <a:gd name="connsiteX11" fmla="*/ 1532655 w 1533490"/>
              <a:gd name="connsiteY11" fmla="*/ 662872 h 1377786"/>
              <a:gd name="connsiteX12" fmla="*/ 1533174 w 1533490"/>
              <a:gd name="connsiteY12" fmla="*/ 682588 h 1377786"/>
              <a:gd name="connsiteX13" fmla="*/ 1533490 w 1533490"/>
              <a:gd name="connsiteY13" fmla="*/ 684474 h 1377786"/>
              <a:gd name="connsiteX14" fmla="*/ 1533357 w 1533490"/>
              <a:gd name="connsiteY14" fmla="*/ 689545 h 1377786"/>
              <a:gd name="connsiteX15" fmla="*/ 1533490 w 1533490"/>
              <a:gd name="connsiteY15" fmla="*/ 694609 h 1377786"/>
              <a:gd name="connsiteX16" fmla="*/ 1533174 w 1533490"/>
              <a:gd name="connsiteY16" fmla="*/ 696493 h 1377786"/>
              <a:gd name="connsiteX17" fmla="*/ 1532655 w 1533490"/>
              <a:gd name="connsiteY17" fmla="*/ 716211 h 1377786"/>
              <a:gd name="connsiteX18" fmla="*/ 1511865 w 1533490"/>
              <a:gd name="connsiteY18" fmla="*/ 778039 h 1377786"/>
              <a:gd name="connsiteX19" fmla="*/ 1215946 w 1533490"/>
              <a:gd name="connsiteY19" fmla="*/ 1290586 h 1377786"/>
              <a:gd name="connsiteX20" fmla="*/ 1172797 w 1533490"/>
              <a:gd name="connsiteY20" fmla="*/ 1339504 h 1377786"/>
              <a:gd name="connsiteX21" fmla="*/ 1155980 w 1533490"/>
              <a:gd name="connsiteY21" fmla="*/ 1349813 h 1377786"/>
              <a:gd name="connsiteX22" fmla="*/ 1154506 w 1533490"/>
              <a:gd name="connsiteY22" fmla="*/ 1351029 h 1377786"/>
              <a:gd name="connsiteX23" fmla="*/ 1150054 w 1533490"/>
              <a:gd name="connsiteY23" fmla="*/ 1353446 h 1377786"/>
              <a:gd name="connsiteX24" fmla="*/ 1145730 w 1533490"/>
              <a:gd name="connsiteY24" fmla="*/ 1356096 h 1377786"/>
              <a:gd name="connsiteX25" fmla="*/ 1143938 w 1533490"/>
              <a:gd name="connsiteY25" fmla="*/ 1356766 h 1377786"/>
              <a:gd name="connsiteX26" fmla="*/ 1126603 w 1533490"/>
              <a:gd name="connsiteY26" fmla="*/ 1366174 h 1377786"/>
              <a:gd name="connsiteX27" fmla="*/ 1069085 w 1533490"/>
              <a:gd name="connsiteY27" fmla="*/ 1377786 h 1377786"/>
              <a:gd name="connsiteX28" fmla="*/ 462247 w 1533490"/>
              <a:gd name="connsiteY28" fmla="*/ 1377786 h 1377786"/>
              <a:gd name="connsiteX29" fmla="*/ 421979 w 1533490"/>
              <a:gd name="connsiteY29" fmla="*/ 1371698 h 1377786"/>
              <a:gd name="connsiteX30" fmla="*/ 378984 w 1533490"/>
              <a:gd name="connsiteY30" fmla="*/ 1351029 h 1377786"/>
              <a:gd name="connsiteX31" fmla="*/ 373599 w 1533490"/>
              <a:gd name="connsiteY31" fmla="*/ 1346586 h 1377786"/>
              <a:gd name="connsiteX32" fmla="*/ 360694 w 1533490"/>
              <a:gd name="connsiteY32" fmla="*/ 1339504 h 1377786"/>
              <a:gd name="connsiteX33" fmla="*/ 317545 w 1533490"/>
              <a:gd name="connsiteY33" fmla="*/ 1290586 h 1377786"/>
              <a:gd name="connsiteX34" fmla="*/ 21626 w 1533490"/>
              <a:gd name="connsiteY34" fmla="*/ 778038 h 1377786"/>
              <a:gd name="connsiteX35" fmla="*/ 836 w 1533490"/>
              <a:gd name="connsiteY35" fmla="*/ 716211 h 1377786"/>
              <a:gd name="connsiteX36" fmla="*/ 317 w 1533490"/>
              <a:gd name="connsiteY36" fmla="*/ 696495 h 1377786"/>
              <a:gd name="connsiteX37" fmla="*/ 0 w 1533490"/>
              <a:gd name="connsiteY37" fmla="*/ 694608 h 1377786"/>
              <a:gd name="connsiteX38" fmla="*/ 133 w 1533490"/>
              <a:gd name="connsiteY38" fmla="*/ 689537 h 1377786"/>
              <a:gd name="connsiteX39" fmla="*/ 0 w 1533490"/>
              <a:gd name="connsiteY39" fmla="*/ 684474 h 1377786"/>
              <a:gd name="connsiteX40" fmla="*/ 317 w 1533490"/>
              <a:gd name="connsiteY40" fmla="*/ 682590 h 1377786"/>
              <a:gd name="connsiteX41" fmla="*/ 836 w 1533490"/>
              <a:gd name="connsiteY41" fmla="*/ 662871 h 1377786"/>
              <a:gd name="connsiteX42" fmla="*/ 21626 w 1533490"/>
              <a:gd name="connsiteY42" fmla="*/ 601045 h 1377786"/>
              <a:gd name="connsiteX43" fmla="*/ 317545 w 1533490"/>
              <a:gd name="connsiteY43" fmla="*/ 88497 h 1377786"/>
              <a:gd name="connsiteX44" fmla="*/ 360694 w 1533490"/>
              <a:gd name="connsiteY44" fmla="*/ 39578 h 1377786"/>
              <a:gd name="connsiteX45" fmla="*/ 377511 w 1533490"/>
              <a:gd name="connsiteY45" fmla="*/ 29270 h 1377786"/>
              <a:gd name="connsiteX46" fmla="*/ 378984 w 1533490"/>
              <a:gd name="connsiteY46" fmla="*/ 28054 h 1377786"/>
              <a:gd name="connsiteX47" fmla="*/ 383436 w 1533490"/>
              <a:gd name="connsiteY47" fmla="*/ 25638 h 1377786"/>
              <a:gd name="connsiteX48" fmla="*/ 387761 w 1533490"/>
              <a:gd name="connsiteY48" fmla="*/ 22987 h 1377786"/>
              <a:gd name="connsiteX49" fmla="*/ 389553 w 1533490"/>
              <a:gd name="connsiteY49" fmla="*/ 22318 h 1377786"/>
              <a:gd name="connsiteX50" fmla="*/ 406887 w 1533490"/>
              <a:gd name="connsiteY50" fmla="*/ 12909 h 1377786"/>
              <a:gd name="connsiteX51" fmla="*/ 470826 w 1533490"/>
              <a:gd name="connsiteY51" fmla="*/ 0 h 137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33490" h="1377786">
                <a:moveTo>
                  <a:pt x="470826" y="0"/>
                </a:moveTo>
                <a:lnTo>
                  <a:pt x="1062664" y="0"/>
                </a:lnTo>
                <a:cubicBezTo>
                  <a:pt x="1085344" y="0"/>
                  <a:pt x="1106951" y="4597"/>
                  <a:pt x="1126603" y="12909"/>
                </a:cubicBezTo>
                <a:lnTo>
                  <a:pt x="1143938" y="22318"/>
                </a:lnTo>
                <a:lnTo>
                  <a:pt x="1145730" y="22987"/>
                </a:lnTo>
                <a:lnTo>
                  <a:pt x="1150051" y="25636"/>
                </a:lnTo>
                <a:lnTo>
                  <a:pt x="1154506" y="28054"/>
                </a:lnTo>
                <a:lnTo>
                  <a:pt x="1155981" y="29270"/>
                </a:lnTo>
                <a:lnTo>
                  <a:pt x="1172797" y="39578"/>
                </a:lnTo>
                <a:cubicBezTo>
                  <a:pt x="1189821" y="52442"/>
                  <a:pt x="1204605" y="68856"/>
                  <a:pt x="1215945" y="88497"/>
                </a:cubicBezTo>
                <a:lnTo>
                  <a:pt x="1511864" y="601045"/>
                </a:lnTo>
                <a:cubicBezTo>
                  <a:pt x="1523205" y="620687"/>
                  <a:pt x="1530027" y="641696"/>
                  <a:pt x="1532655" y="662872"/>
                </a:cubicBezTo>
                <a:lnTo>
                  <a:pt x="1533174" y="682588"/>
                </a:lnTo>
                <a:lnTo>
                  <a:pt x="1533490" y="684474"/>
                </a:lnTo>
                <a:lnTo>
                  <a:pt x="1533357" y="689545"/>
                </a:lnTo>
                <a:lnTo>
                  <a:pt x="1533490" y="694609"/>
                </a:lnTo>
                <a:lnTo>
                  <a:pt x="1533174" y="696493"/>
                </a:lnTo>
                <a:lnTo>
                  <a:pt x="1532655" y="716211"/>
                </a:lnTo>
                <a:cubicBezTo>
                  <a:pt x="1530027" y="737387"/>
                  <a:pt x="1523205" y="758397"/>
                  <a:pt x="1511865" y="778039"/>
                </a:cubicBezTo>
                <a:lnTo>
                  <a:pt x="1215946" y="1290586"/>
                </a:lnTo>
                <a:cubicBezTo>
                  <a:pt x="1204605" y="1310227"/>
                  <a:pt x="1189822" y="1326641"/>
                  <a:pt x="1172797" y="1339504"/>
                </a:cubicBezTo>
                <a:lnTo>
                  <a:pt x="1155980" y="1349813"/>
                </a:lnTo>
                <a:lnTo>
                  <a:pt x="1154506" y="1351029"/>
                </a:lnTo>
                <a:lnTo>
                  <a:pt x="1150054" y="1353446"/>
                </a:lnTo>
                <a:lnTo>
                  <a:pt x="1145730" y="1356096"/>
                </a:lnTo>
                <a:lnTo>
                  <a:pt x="1143938" y="1356766"/>
                </a:lnTo>
                <a:lnTo>
                  <a:pt x="1126603" y="1366174"/>
                </a:lnTo>
                <a:lnTo>
                  <a:pt x="1069085" y="1377786"/>
                </a:lnTo>
                <a:lnTo>
                  <a:pt x="462247" y="1377786"/>
                </a:lnTo>
                <a:lnTo>
                  <a:pt x="421979" y="1371698"/>
                </a:lnTo>
                <a:cubicBezTo>
                  <a:pt x="406548" y="1366898"/>
                  <a:pt x="392093" y="1359885"/>
                  <a:pt x="378984" y="1351029"/>
                </a:cubicBezTo>
                <a:lnTo>
                  <a:pt x="373599" y="1346586"/>
                </a:lnTo>
                <a:lnTo>
                  <a:pt x="360694" y="1339504"/>
                </a:lnTo>
                <a:cubicBezTo>
                  <a:pt x="343669" y="1326641"/>
                  <a:pt x="328885" y="1310227"/>
                  <a:pt x="317545" y="1290586"/>
                </a:cubicBezTo>
                <a:lnTo>
                  <a:pt x="21626" y="778038"/>
                </a:lnTo>
                <a:cubicBezTo>
                  <a:pt x="10286" y="758397"/>
                  <a:pt x="3463" y="737386"/>
                  <a:pt x="836" y="716211"/>
                </a:cubicBezTo>
                <a:lnTo>
                  <a:pt x="317" y="696495"/>
                </a:lnTo>
                <a:lnTo>
                  <a:pt x="0" y="694608"/>
                </a:lnTo>
                <a:lnTo>
                  <a:pt x="133" y="689537"/>
                </a:lnTo>
                <a:lnTo>
                  <a:pt x="0" y="684474"/>
                </a:lnTo>
                <a:lnTo>
                  <a:pt x="317" y="682590"/>
                </a:lnTo>
                <a:lnTo>
                  <a:pt x="836" y="662871"/>
                </a:lnTo>
                <a:cubicBezTo>
                  <a:pt x="3463" y="641696"/>
                  <a:pt x="10285" y="620686"/>
                  <a:pt x="21626" y="601045"/>
                </a:cubicBezTo>
                <a:lnTo>
                  <a:pt x="317545" y="88497"/>
                </a:lnTo>
                <a:cubicBezTo>
                  <a:pt x="328885" y="68855"/>
                  <a:pt x="343668" y="52442"/>
                  <a:pt x="360694" y="39578"/>
                </a:cubicBezTo>
                <a:lnTo>
                  <a:pt x="377511" y="29270"/>
                </a:lnTo>
                <a:lnTo>
                  <a:pt x="378984" y="28054"/>
                </a:lnTo>
                <a:lnTo>
                  <a:pt x="383436" y="25638"/>
                </a:lnTo>
                <a:lnTo>
                  <a:pt x="387761" y="22987"/>
                </a:lnTo>
                <a:lnTo>
                  <a:pt x="389553" y="22318"/>
                </a:lnTo>
                <a:lnTo>
                  <a:pt x="406887" y="12909"/>
                </a:lnTo>
                <a:cubicBezTo>
                  <a:pt x="426539" y="4597"/>
                  <a:pt x="448146" y="0"/>
                  <a:pt x="470826" y="0"/>
                </a:cubicBezTo>
                <a:close/>
              </a:path>
            </a:pathLst>
          </a:custGeom>
        </p:spPr>
      </p:pic>
      <p:sp>
        <p:nvSpPr>
          <p:cNvPr id="4" name="任意多边形 3"/>
          <p:cNvSpPr/>
          <p:nvPr/>
        </p:nvSpPr>
        <p:spPr>
          <a:xfrm>
            <a:off x="400620" y="1229119"/>
            <a:ext cx="1255925" cy="112946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任意多边形 4"/>
          <p:cNvSpPr/>
          <p:nvPr/>
        </p:nvSpPr>
        <p:spPr>
          <a:xfrm>
            <a:off x="3036779" y="3434207"/>
            <a:ext cx="869830" cy="782248"/>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7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任意多边形 5"/>
          <p:cNvSpPr/>
          <p:nvPr/>
        </p:nvSpPr>
        <p:spPr>
          <a:xfrm rot="10800000" flipV="1">
            <a:off x="1799805" y="1293779"/>
            <a:ext cx="576399" cy="51836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 name="任意多边形 6"/>
          <p:cNvSpPr/>
          <p:nvPr/>
        </p:nvSpPr>
        <p:spPr>
          <a:xfrm>
            <a:off x="956558" y="3161139"/>
            <a:ext cx="607286" cy="546137"/>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0070C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 name="TextBox 6"/>
          <p:cNvSpPr txBox="1">
            <a:spLocks noChangeArrowheads="1"/>
          </p:cNvSpPr>
          <p:nvPr/>
        </p:nvSpPr>
        <p:spPr bwMode="auto">
          <a:xfrm>
            <a:off x="4024946" y="1892564"/>
            <a:ext cx="45255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fontAlgn="base">
              <a:lnSpc>
                <a:spcPct val="150000"/>
              </a:lnSpc>
              <a:spcBef>
                <a:spcPct val="0"/>
              </a:spcBef>
              <a:spcAft>
                <a:spcPct val="0"/>
              </a:spcAft>
              <a:defRPr sz="1400">
                <a:solidFill>
                  <a:schemeClr val="tx1">
                    <a:lumMod val="50000"/>
                    <a:lumOff val="50000"/>
                  </a:schemeClr>
                </a:solidFill>
                <a:latin typeface="+mn-ea"/>
                <a:cs typeface="+mn-ea"/>
              </a:defRPr>
            </a:lvl1pPr>
          </a:lstStyle>
          <a:p>
            <a:pPr marL="285750" indent="-285750">
              <a:buFont typeface="Wingdings" panose="05000000000000000000" pitchFamily="2" charset="2"/>
              <a:buChar char="l"/>
            </a:pPr>
            <a:r>
              <a:rPr lang="zh-CN" altLang="en-US" dirty="0"/>
              <a:t>扩展</a:t>
            </a:r>
            <a:r>
              <a:rPr lang="en-US" altLang="zh-CN" dirty="0"/>
              <a:t>Skip-gram</a:t>
            </a:r>
            <a:r>
              <a:rPr lang="zh-CN" altLang="en-US" dirty="0"/>
              <a:t>模型</a:t>
            </a:r>
            <a:endParaRPr lang="en-US" altLang="zh-CN" dirty="0"/>
          </a:p>
          <a:p>
            <a:pPr marL="285750" indent="-285750">
              <a:buFont typeface="Wingdings" panose="05000000000000000000" pitchFamily="2" charset="2"/>
              <a:buChar char="l"/>
            </a:pPr>
            <a:r>
              <a:rPr lang="zh-CN" altLang="zh-CN" dirty="0"/>
              <a:t>开发具有混合损失函数的专用神经结构</a:t>
            </a:r>
            <a:endParaRPr lang="en-US" altLang="zh-CN" dirty="0"/>
          </a:p>
          <a:p>
            <a:pPr marL="285750" indent="-285750">
              <a:buFont typeface="Wingdings" panose="05000000000000000000" pitchFamily="2" charset="2"/>
              <a:buChar char="l"/>
            </a:pPr>
            <a:r>
              <a:rPr lang="zh-CN" altLang="zh-CN" dirty="0"/>
              <a:t>结合来自文本的情感极性的监督</a:t>
            </a:r>
            <a:endParaRPr lang="en-US" altLang="zh-CN" dirty="0"/>
          </a:p>
          <a:p>
            <a:pPr marL="285750" indent="-285750">
              <a:buFont typeface="Wingdings" panose="05000000000000000000" pitchFamily="2" charset="2"/>
              <a:buChar char="l"/>
            </a:pPr>
            <a:r>
              <a:rPr lang="zh-CN" altLang="zh-CN" dirty="0"/>
              <a:t>用分类器预测词汇表中每个短语的情感分数</a:t>
            </a:r>
          </a:p>
        </p:txBody>
      </p:sp>
      <p:sp>
        <p:nvSpPr>
          <p:cNvPr id="9" name="TextBox 6"/>
          <p:cNvSpPr txBox="1">
            <a:spLocks noChangeArrowheads="1"/>
          </p:cNvSpPr>
          <p:nvPr/>
        </p:nvSpPr>
        <p:spPr bwMode="auto">
          <a:xfrm>
            <a:off x="4434521" y="1229119"/>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50000"/>
                    <a:lumOff val="50000"/>
                  </a:schemeClr>
                </a:solidFill>
                <a:latin typeface="+mn-ea"/>
                <a:cs typeface="+mn-ea"/>
              </a:rPr>
              <a:t>基于</a:t>
            </a:r>
            <a:r>
              <a:rPr lang="zh-CN" altLang="en-US" sz="2000" dirty="0">
                <a:solidFill>
                  <a:schemeClr val="tx1">
                    <a:lumMod val="50000"/>
                    <a:lumOff val="50000"/>
                  </a:schemeClr>
                </a:solidFill>
                <a:latin typeface="+mn-ea"/>
                <a:cs typeface="+mn-ea"/>
              </a:rPr>
              <a:t>表示学习</a:t>
            </a:r>
            <a:r>
              <a:rPr lang="zh-CN" altLang="en-US" sz="2000" dirty="0" smtClean="0">
                <a:solidFill>
                  <a:schemeClr val="tx1">
                    <a:lumMod val="50000"/>
                    <a:lumOff val="50000"/>
                  </a:schemeClr>
                </a:solidFill>
                <a:latin typeface="+mn-ea"/>
                <a:cs typeface="+mn-ea"/>
              </a:rPr>
              <a:t>的方法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cxnSp>
        <p:nvCxnSpPr>
          <p:cNvPr id="12" name="直接连接符 11"/>
          <p:cNvCxnSpPr/>
          <p:nvPr/>
        </p:nvCxnSpPr>
        <p:spPr>
          <a:xfrm>
            <a:off x="3819525" y="1766002"/>
            <a:ext cx="4619317"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736221"/>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258854" y="418671"/>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defRPr/>
            </a:pPr>
            <a:r>
              <a:rPr lang="en-US" altLang="zh-CN" sz="1800" dirty="0">
                <a:solidFill>
                  <a:schemeClr val="tx1">
                    <a:lumMod val="65000"/>
                    <a:lumOff val="35000"/>
                  </a:schemeClr>
                </a:solidFill>
                <a:latin typeface="Arial" pitchFamily="34" charset="0"/>
                <a:cs typeface="+mn-ea"/>
              </a:rPr>
              <a:t>Skip-gram</a:t>
            </a:r>
            <a:endParaRPr lang="zh-CN" altLang="en-US" sz="1800" dirty="0">
              <a:solidFill>
                <a:schemeClr val="tx1">
                  <a:lumMod val="65000"/>
                  <a:lumOff val="35000"/>
                </a:schemeClr>
              </a:solidFill>
              <a:latin typeface="Arial" pitchFamily="34" charset="0"/>
              <a:cs typeface="+mn-ea"/>
            </a:endParaRPr>
          </a:p>
        </p:txBody>
      </p:sp>
      <p:sp>
        <p:nvSpPr>
          <p:cNvPr id="3" name="圆角矩形 2"/>
          <p:cNvSpPr/>
          <p:nvPr/>
        </p:nvSpPr>
        <p:spPr>
          <a:xfrm>
            <a:off x="928253" y="1055435"/>
            <a:ext cx="1738745" cy="65116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14400" fontAlgn="base">
              <a:spcBef>
                <a:spcPct val="0"/>
              </a:spcBef>
              <a:spcAft>
                <a:spcPct val="0"/>
              </a:spcAft>
              <a:defRPr/>
            </a:pPr>
            <a:r>
              <a:rPr lang="zh-CN" altLang="en-US" sz="1600" dirty="0">
                <a:solidFill>
                  <a:schemeClr val="tx1">
                    <a:lumMod val="50000"/>
                    <a:lumOff val="50000"/>
                  </a:schemeClr>
                </a:solidFill>
                <a:latin typeface="+mn-ea"/>
                <a:cs typeface="+mn-ea"/>
              </a:rPr>
              <a:t>建立模型</a:t>
            </a:r>
          </a:p>
        </p:txBody>
      </p:sp>
      <p:sp>
        <p:nvSpPr>
          <p:cNvPr id="5" name="圆角矩形 4"/>
          <p:cNvSpPr/>
          <p:nvPr/>
        </p:nvSpPr>
        <p:spPr>
          <a:xfrm>
            <a:off x="928254" y="3586455"/>
            <a:ext cx="1738745" cy="65116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14400" fontAlgn="base">
              <a:spcBef>
                <a:spcPct val="0"/>
              </a:spcBef>
              <a:spcAft>
                <a:spcPct val="0"/>
              </a:spcAft>
              <a:defRPr/>
            </a:pPr>
            <a:r>
              <a:rPr lang="zh-CN" altLang="en-US" sz="1600" dirty="0">
                <a:solidFill>
                  <a:schemeClr val="tx1">
                    <a:lumMod val="50000"/>
                    <a:lumOff val="50000"/>
                  </a:schemeClr>
                </a:solidFill>
                <a:latin typeface="+mn-ea"/>
                <a:cs typeface="+mn-ea"/>
              </a:rPr>
              <a:t>通过模型</a:t>
            </a:r>
            <a:endParaRPr lang="en-US" altLang="zh-CN" sz="1600" dirty="0">
              <a:solidFill>
                <a:schemeClr val="tx1">
                  <a:lumMod val="50000"/>
                  <a:lumOff val="50000"/>
                </a:schemeClr>
              </a:solidFill>
              <a:latin typeface="+mn-ea"/>
              <a:cs typeface="+mn-ea"/>
            </a:endParaRPr>
          </a:p>
          <a:p>
            <a:pPr algn="ctr" defTabSz="914400" fontAlgn="base">
              <a:spcBef>
                <a:spcPct val="0"/>
              </a:spcBef>
              <a:spcAft>
                <a:spcPct val="0"/>
              </a:spcAft>
              <a:defRPr/>
            </a:pPr>
            <a:r>
              <a:rPr lang="zh-CN" altLang="en-US" sz="1600" dirty="0">
                <a:solidFill>
                  <a:schemeClr val="tx1">
                    <a:lumMod val="50000"/>
                    <a:lumOff val="50000"/>
                  </a:schemeClr>
                </a:solidFill>
                <a:latin typeface="+mn-ea"/>
                <a:cs typeface="+mn-ea"/>
              </a:rPr>
              <a:t>获取嵌入词向量</a:t>
            </a:r>
          </a:p>
        </p:txBody>
      </p:sp>
      <p:sp>
        <p:nvSpPr>
          <p:cNvPr id="4" name="下箭头 3"/>
          <p:cNvSpPr/>
          <p:nvPr/>
        </p:nvSpPr>
        <p:spPr>
          <a:xfrm>
            <a:off x="1686788" y="1947883"/>
            <a:ext cx="228600" cy="1427018"/>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nvGrpSpPr>
          <p:cNvPr id="18" name="组合 17"/>
          <p:cNvGrpSpPr/>
          <p:nvPr/>
        </p:nvGrpSpPr>
        <p:grpSpPr>
          <a:xfrm>
            <a:off x="3384770" y="1293766"/>
            <a:ext cx="1805913" cy="1660175"/>
            <a:chOff x="3730610" y="1788084"/>
            <a:chExt cx="1805913" cy="1660175"/>
          </a:xfrm>
        </p:grpSpPr>
        <p:sp>
          <p:nvSpPr>
            <p:cNvPr id="19" name="任意多边形 18"/>
            <p:cNvSpPr/>
            <p:nvPr/>
          </p:nvSpPr>
          <p:spPr>
            <a:xfrm>
              <a:off x="3730610" y="1788084"/>
              <a:ext cx="899611" cy="1660175"/>
            </a:xfrm>
            <a:custGeom>
              <a:avLst/>
              <a:gdLst>
                <a:gd name="connsiteX0" fmla="*/ 645548 w 1024612"/>
                <a:gd name="connsiteY0" fmla="*/ 0 h 1890856"/>
                <a:gd name="connsiteX1" fmla="*/ 1024612 w 1024612"/>
                <a:gd name="connsiteY1" fmla="*/ 0 h 1890856"/>
                <a:gd name="connsiteX2" fmla="*/ 1024612 w 1024612"/>
                <a:gd name="connsiteY2" fmla="*/ 114238 h 1890856"/>
                <a:gd name="connsiteX3" fmla="*/ 694573 w 1024612"/>
                <a:gd name="connsiteY3" fmla="*/ 114238 h 1890856"/>
                <a:gd name="connsiteX4" fmla="*/ 617500 w 1024612"/>
                <a:gd name="connsiteY4" fmla="*/ 129799 h 1890856"/>
                <a:gd name="connsiteX5" fmla="*/ 596605 w 1024612"/>
                <a:gd name="connsiteY5" fmla="*/ 141140 h 1890856"/>
                <a:gd name="connsiteX6" fmla="*/ 594444 w 1024612"/>
                <a:gd name="connsiteY6" fmla="*/ 141946 h 1890856"/>
                <a:gd name="connsiteX7" fmla="*/ 589231 w 1024612"/>
                <a:gd name="connsiteY7" fmla="*/ 145142 h 1890856"/>
                <a:gd name="connsiteX8" fmla="*/ 583865 w 1024612"/>
                <a:gd name="connsiteY8" fmla="*/ 148055 h 1890856"/>
                <a:gd name="connsiteX9" fmla="*/ 582089 w 1024612"/>
                <a:gd name="connsiteY9" fmla="*/ 149520 h 1890856"/>
                <a:gd name="connsiteX10" fmla="*/ 561817 w 1024612"/>
                <a:gd name="connsiteY10" fmla="*/ 161947 h 1890856"/>
                <a:gd name="connsiteX11" fmla="*/ 509805 w 1024612"/>
                <a:gd name="connsiteY11" fmla="*/ 220915 h 1890856"/>
                <a:gd name="connsiteX12" fmla="*/ 153096 w 1024612"/>
                <a:gd name="connsiteY12" fmla="*/ 838752 h 1890856"/>
                <a:gd name="connsiteX13" fmla="*/ 128036 w 1024612"/>
                <a:gd name="connsiteY13" fmla="*/ 913279 h 1890856"/>
                <a:gd name="connsiteX14" fmla="*/ 127410 w 1024612"/>
                <a:gd name="connsiteY14" fmla="*/ 937049 h 1890856"/>
                <a:gd name="connsiteX15" fmla="*/ 127028 w 1024612"/>
                <a:gd name="connsiteY15" fmla="*/ 939320 h 1890856"/>
                <a:gd name="connsiteX16" fmla="*/ 127189 w 1024612"/>
                <a:gd name="connsiteY16" fmla="*/ 945423 h 1890856"/>
                <a:gd name="connsiteX17" fmla="*/ 127028 w 1024612"/>
                <a:gd name="connsiteY17" fmla="*/ 951536 h 1890856"/>
                <a:gd name="connsiteX18" fmla="*/ 127410 w 1024612"/>
                <a:gd name="connsiteY18" fmla="*/ 953810 h 1890856"/>
                <a:gd name="connsiteX19" fmla="*/ 128036 w 1024612"/>
                <a:gd name="connsiteY19" fmla="*/ 977576 h 1890856"/>
                <a:gd name="connsiteX20" fmla="*/ 153096 w 1024612"/>
                <a:gd name="connsiteY20" fmla="*/ 1052104 h 1890856"/>
                <a:gd name="connsiteX21" fmla="*/ 509805 w 1024612"/>
                <a:gd name="connsiteY21" fmla="*/ 1669942 h 1890856"/>
                <a:gd name="connsiteX22" fmla="*/ 561817 w 1024612"/>
                <a:gd name="connsiteY22" fmla="*/ 1728909 h 1890856"/>
                <a:gd name="connsiteX23" fmla="*/ 577373 w 1024612"/>
                <a:gd name="connsiteY23" fmla="*/ 1737445 h 1890856"/>
                <a:gd name="connsiteX24" fmla="*/ 583865 w 1024612"/>
                <a:gd name="connsiteY24" fmla="*/ 1742801 h 1890856"/>
                <a:gd name="connsiteX25" fmla="*/ 694573 w 1024612"/>
                <a:gd name="connsiteY25" fmla="*/ 1776618 h 1890856"/>
                <a:gd name="connsiteX26" fmla="*/ 1024612 w 1024612"/>
                <a:gd name="connsiteY26" fmla="*/ 1776618 h 1890856"/>
                <a:gd name="connsiteX27" fmla="*/ 1024612 w 1024612"/>
                <a:gd name="connsiteY27" fmla="*/ 1890856 h 1890856"/>
                <a:gd name="connsiteX28" fmla="*/ 645548 w 1024612"/>
                <a:gd name="connsiteY28" fmla="*/ 1890856 h 1890856"/>
                <a:gd name="connsiteX29" fmla="*/ 519624 w 1024612"/>
                <a:gd name="connsiteY29" fmla="*/ 1852391 h 1890856"/>
                <a:gd name="connsiteX30" fmla="*/ 512240 w 1024612"/>
                <a:gd name="connsiteY30" fmla="*/ 1846299 h 1890856"/>
                <a:gd name="connsiteX31" fmla="*/ 494546 w 1024612"/>
                <a:gd name="connsiteY31" fmla="*/ 1836589 h 1890856"/>
                <a:gd name="connsiteX32" fmla="*/ 435385 w 1024612"/>
                <a:gd name="connsiteY32" fmla="*/ 1769518 h 1890856"/>
                <a:gd name="connsiteX33" fmla="*/ 29651 w 1024612"/>
                <a:gd name="connsiteY33" fmla="*/ 1066765 h 1890856"/>
                <a:gd name="connsiteX34" fmla="*/ 1146 w 1024612"/>
                <a:gd name="connsiteY34" fmla="*/ 981995 h 1890856"/>
                <a:gd name="connsiteX35" fmla="*/ 434 w 1024612"/>
                <a:gd name="connsiteY35" fmla="*/ 954962 h 1890856"/>
                <a:gd name="connsiteX36" fmla="*/ 0 w 1024612"/>
                <a:gd name="connsiteY36" fmla="*/ 952375 h 1890856"/>
                <a:gd name="connsiteX37" fmla="*/ 183 w 1024612"/>
                <a:gd name="connsiteY37" fmla="*/ 945422 h 1890856"/>
                <a:gd name="connsiteX38" fmla="*/ 0 w 1024612"/>
                <a:gd name="connsiteY38" fmla="*/ 938480 h 1890856"/>
                <a:gd name="connsiteX39" fmla="*/ 434 w 1024612"/>
                <a:gd name="connsiteY39" fmla="*/ 935897 h 1890856"/>
                <a:gd name="connsiteX40" fmla="*/ 1146 w 1024612"/>
                <a:gd name="connsiteY40" fmla="*/ 908861 h 1890856"/>
                <a:gd name="connsiteX41" fmla="*/ 29651 w 1024612"/>
                <a:gd name="connsiteY41" fmla="*/ 824090 h 1890856"/>
                <a:gd name="connsiteX42" fmla="*/ 435385 w 1024612"/>
                <a:gd name="connsiteY42" fmla="*/ 121338 h 1890856"/>
                <a:gd name="connsiteX43" fmla="*/ 494546 w 1024612"/>
                <a:gd name="connsiteY43" fmla="*/ 54266 h 1890856"/>
                <a:gd name="connsiteX44" fmla="*/ 517604 w 1024612"/>
                <a:gd name="connsiteY44" fmla="*/ 40132 h 1890856"/>
                <a:gd name="connsiteX45" fmla="*/ 519624 w 1024612"/>
                <a:gd name="connsiteY45" fmla="*/ 38464 h 1890856"/>
                <a:gd name="connsiteX46" fmla="*/ 525727 w 1024612"/>
                <a:gd name="connsiteY46" fmla="*/ 35152 h 1890856"/>
                <a:gd name="connsiteX47" fmla="*/ 531657 w 1024612"/>
                <a:gd name="connsiteY47" fmla="*/ 31517 h 1890856"/>
                <a:gd name="connsiteX48" fmla="*/ 534115 w 1024612"/>
                <a:gd name="connsiteY48" fmla="*/ 30600 h 1890856"/>
                <a:gd name="connsiteX49" fmla="*/ 557881 w 1024612"/>
                <a:gd name="connsiteY49" fmla="*/ 17699 h 1890856"/>
                <a:gd name="connsiteX50" fmla="*/ 645548 w 1024612"/>
                <a:gd name="connsiteY50" fmla="*/ 0 h 189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24612" h="1890856">
                  <a:moveTo>
                    <a:pt x="645548" y="0"/>
                  </a:moveTo>
                  <a:lnTo>
                    <a:pt x="1024612" y="0"/>
                  </a:lnTo>
                  <a:lnTo>
                    <a:pt x="1024612" y="114238"/>
                  </a:lnTo>
                  <a:lnTo>
                    <a:pt x="694573" y="114238"/>
                  </a:lnTo>
                  <a:cubicBezTo>
                    <a:pt x="667234" y="114238"/>
                    <a:pt x="641188" y="119779"/>
                    <a:pt x="617500" y="129799"/>
                  </a:cubicBezTo>
                  <a:lnTo>
                    <a:pt x="596605" y="141140"/>
                  </a:lnTo>
                  <a:lnTo>
                    <a:pt x="594444" y="141946"/>
                  </a:lnTo>
                  <a:lnTo>
                    <a:pt x="589231" y="145142"/>
                  </a:lnTo>
                  <a:lnTo>
                    <a:pt x="583865" y="148055"/>
                  </a:lnTo>
                  <a:lnTo>
                    <a:pt x="582089" y="149520"/>
                  </a:lnTo>
                  <a:lnTo>
                    <a:pt x="561817" y="161947"/>
                  </a:lnTo>
                  <a:cubicBezTo>
                    <a:pt x="541294" y="177452"/>
                    <a:pt x="523474" y="197238"/>
                    <a:pt x="509805" y="220915"/>
                  </a:cubicBezTo>
                  <a:lnTo>
                    <a:pt x="153096" y="838752"/>
                  </a:lnTo>
                  <a:cubicBezTo>
                    <a:pt x="139426" y="862428"/>
                    <a:pt x="131202" y="887754"/>
                    <a:pt x="128036" y="913279"/>
                  </a:cubicBezTo>
                  <a:lnTo>
                    <a:pt x="127410" y="937049"/>
                  </a:lnTo>
                  <a:lnTo>
                    <a:pt x="127028" y="939320"/>
                  </a:lnTo>
                  <a:lnTo>
                    <a:pt x="127189" y="945423"/>
                  </a:lnTo>
                  <a:lnTo>
                    <a:pt x="127028" y="951536"/>
                  </a:lnTo>
                  <a:lnTo>
                    <a:pt x="127410" y="953810"/>
                  </a:lnTo>
                  <a:lnTo>
                    <a:pt x="128036" y="977576"/>
                  </a:lnTo>
                  <a:cubicBezTo>
                    <a:pt x="131202" y="1003101"/>
                    <a:pt x="139427" y="1028428"/>
                    <a:pt x="153096" y="1052104"/>
                  </a:cubicBezTo>
                  <a:lnTo>
                    <a:pt x="509805" y="1669942"/>
                  </a:lnTo>
                  <a:cubicBezTo>
                    <a:pt x="523474" y="1693618"/>
                    <a:pt x="541295" y="1713403"/>
                    <a:pt x="561817" y="1728909"/>
                  </a:cubicBezTo>
                  <a:lnTo>
                    <a:pt x="577373" y="1737445"/>
                  </a:lnTo>
                  <a:lnTo>
                    <a:pt x="583865" y="1742801"/>
                  </a:lnTo>
                  <a:cubicBezTo>
                    <a:pt x="615467" y="1764151"/>
                    <a:pt x="653565" y="1776618"/>
                    <a:pt x="694573" y="1776618"/>
                  </a:cubicBezTo>
                  <a:lnTo>
                    <a:pt x="1024612" y="1776618"/>
                  </a:lnTo>
                  <a:lnTo>
                    <a:pt x="1024612" y="1890856"/>
                  </a:lnTo>
                  <a:lnTo>
                    <a:pt x="645548" y="1890856"/>
                  </a:lnTo>
                  <a:cubicBezTo>
                    <a:pt x="598904" y="1890856"/>
                    <a:pt x="555570" y="1876676"/>
                    <a:pt x="519624" y="1852391"/>
                  </a:cubicBezTo>
                  <a:lnTo>
                    <a:pt x="512240" y="1846299"/>
                  </a:lnTo>
                  <a:lnTo>
                    <a:pt x="494546" y="1836589"/>
                  </a:lnTo>
                  <a:cubicBezTo>
                    <a:pt x="471204" y="1818953"/>
                    <a:pt x="450933" y="1796448"/>
                    <a:pt x="435385" y="1769518"/>
                  </a:cubicBezTo>
                  <a:lnTo>
                    <a:pt x="29651" y="1066765"/>
                  </a:lnTo>
                  <a:cubicBezTo>
                    <a:pt x="14103" y="1039835"/>
                    <a:pt x="4748" y="1011028"/>
                    <a:pt x="1146" y="981995"/>
                  </a:cubicBezTo>
                  <a:lnTo>
                    <a:pt x="434" y="954962"/>
                  </a:lnTo>
                  <a:lnTo>
                    <a:pt x="0" y="952375"/>
                  </a:lnTo>
                  <a:lnTo>
                    <a:pt x="183" y="945422"/>
                  </a:lnTo>
                  <a:lnTo>
                    <a:pt x="0" y="938480"/>
                  </a:lnTo>
                  <a:lnTo>
                    <a:pt x="434" y="935897"/>
                  </a:lnTo>
                  <a:lnTo>
                    <a:pt x="1146" y="908861"/>
                  </a:lnTo>
                  <a:cubicBezTo>
                    <a:pt x="4748" y="879827"/>
                    <a:pt x="14102" y="851020"/>
                    <a:pt x="29651" y="824090"/>
                  </a:cubicBezTo>
                  <a:lnTo>
                    <a:pt x="435385" y="121338"/>
                  </a:lnTo>
                  <a:cubicBezTo>
                    <a:pt x="450933" y="94407"/>
                    <a:pt x="471203" y="71902"/>
                    <a:pt x="494546" y="54266"/>
                  </a:cubicBezTo>
                  <a:lnTo>
                    <a:pt x="517604" y="40132"/>
                  </a:lnTo>
                  <a:lnTo>
                    <a:pt x="519624" y="38464"/>
                  </a:lnTo>
                  <a:lnTo>
                    <a:pt x="525727" y="35152"/>
                  </a:lnTo>
                  <a:lnTo>
                    <a:pt x="531657" y="31517"/>
                  </a:lnTo>
                  <a:lnTo>
                    <a:pt x="534115" y="30600"/>
                  </a:lnTo>
                  <a:lnTo>
                    <a:pt x="557881" y="17699"/>
                  </a:lnTo>
                  <a:cubicBezTo>
                    <a:pt x="584826" y="6303"/>
                    <a:pt x="614452" y="0"/>
                    <a:pt x="645548"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20" name="任意多边形 19"/>
            <p:cNvSpPr/>
            <p:nvPr/>
          </p:nvSpPr>
          <p:spPr>
            <a:xfrm>
              <a:off x="4630221" y="1788084"/>
              <a:ext cx="906302" cy="1660175"/>
            </a:xfrm>
            <a:custGeom>
              <a:avLst/>
              <a:gdLst>
                <a:gd name="connsiteX0" fmla="*/ 0 w 1032232"/>
                <a:gd name="connsiteY0" fmla="*/ 0 h 1890856"/>
                <a:gd name="connsiteX1" fmla="*/ 386685 w 1032232"/>
                <a:gd name="connsiteY1" fmla="*/ 0 h 1890856"/>
                <a:gd name="connsiteX2" fmla="*/ 474351 w 1032232"/>
                <a:gd name="connsiteY2" fmla="*/ 17699 h 1890856"/>
                <a:gd name="connsiteX3" fmla="*/ 498119 w 1032232"/>
                <a:gd name="connsiteY3" fmla="*/ 30600 h 1890856"/>
                <a:gd name="connsiteX4" fmla="*/ 500575 w 1032232"/>
                <a:gd name="connsiteY4" fmla="*/ 31517 h 1890856"/>
                <a:gd name="connsiteX5" fmla="*/ 506500 w 1032232"/>
                <a:gd name="connsiteY5" fmla="*/ 35149 h 1890856"/>
                <a:gd name="connsiteX6" fmla="*/ 512608 w 1032232"/>
                <a:gd name="connsiteY6" fmla="*/ 38464 h 1890856"/>
                <a:gd name="connsiteX7" fmla="*/ 514630 w 1032232"/>
                <a:gd name="connsiteY7" fmla="*/ 40133 h 1890856"/>
                <a:gd name="connsiteX8" fmla="*/ 537687 w 1032232"/>
                <a:gd name="connsiteY8" fmla="*/ 54266 h 1890856"/>
                <a:gd name="connsiteX9" fmla="*/ 596847 w 1032232"/>
                <a:gd name="connsiteY9" fmla="*/ 121338 h 1890856"/>
                <a:gd name="connsiteX10" fmla="*/ 1002581 w 1032232"/>
                <a:gd name="connsiteY10" fmla="*/ 824090 h 1890856"/>
                <a:gd name="connsiteX11" fmla="*/ 1031087 w 1032232"/>
                <a:gd name="connsiteY11" fmla="*/ 908862 h 1890856"/>
                <a:gd name="connsiteX12" fmla="*/ 1031798 w 1032232"/>
                <a:gd name="connsiteY12" fmla="*/ 935894 h 1890856"/>
                <a:gd name="connsiteX13" fmla="*/ 1032232 w 1032232"/>
                <a:gd name="connsiteY13" fmla="*/ 938480 h 1890856"/>
                <a:gd name="connsiteX14" fmla="*/ 1032049 w 1032232"/>
                <a:gd name="connsiteY14" fmla="*/ 945432 h 1890856"/>
                <a:gd name="connsiteX15" fmla="*/ 1032232 w 1032232"/>
                <a:gd name="connsiteY15" fmla="*/ 952376 h 1890856"/>
                <a:gd name="connsiteX16" fmla="*/ 1031799 w 1032232"/>
                <a:gd name="connsiteY16" fmla="*/ 954959 h 1890856"/>
                <a:gd name="connsiteX17" fmla="*/ 1031087 w 1032232"/>
                <a:gd name="connsiteY17" fmla="*/ 981995 h 1890856"/>
                <a:gd name="connsiteX18" fmla="*/ 1002582 w 1032232"/>
                <a:gd name="connsiteY18" fmla="*/ 1066766 h 1890856"/>
                <a:gd name="connsiteX19" fmla="*/ 596848 w 1032232"/>
                <a:gd name="connsiteY19" fmla="*/ 1769518 h 1890856"/>
                <a:gd name="connsiteX20" fmla="*/ 537687 w 1032232"/>
                <a:gd name="connsiteY20" fmla="*/ 1836589 h 1890856"/>
                <a:gd name="connsiteX21" fmla="*/ 514629 w 1032232"/>
                <a:gd name="connsiteY21" fmla="*/ 1850724 h 1890856"/>
                <a:gd name="connsiteX22" fmla="*/ 512608 w 1032232"/>
                <a:gd name="connsiteY22" fmla="*/ 1852391 h 1890856"/>
                <a:gd name="connsiteX23" fmla="*/ 506504 w 1032232"/>
                <a:gd name="connsiteY23" fmla="*/ 1855705 h 1890856"/>
                <a:gd name="connsiteX24" fmla="*/ 500575 w 1032232"/>
                <a:gd name="connsiteY24" fmla="*/ 1859339 h 1890856"/>
                <a:gd name="connsiteX25" fmla="*/ 498118 w 1032232"/>
                <a:gd name="connsiteY25" fmla="*/ 1860257 h 1890856"/>
                <a:gd name="connsiteX26" fmla="*/ 474351 w 1032232"/>
                <a:gd name="connsiteY26" fmla="*/ 1873157 h 1890856"/>
                <a:gd name="connsiteX27" fmla="*/ 386685 w 1032232"/>
                <a:gd name="connsiteY27" fmla="*/ 1890855 h 1890856"/>
                <a:gd name="connsiteX28" fmla="*/ 0 w 1032232"/>
                <a:gd name="connsiteY28" fmla="*/ 1890856 h 1890856"/>
                <a:gd name="connsiteX29" fmla="*/ 0 w 1032232"/>
                <a:gd name="connsiteY29" fmla="*/ 1776618 h 1890856"/>
                <a:gd name="connsiteX30" fmla="*/ 337658 w 1032232"/>
                <a:gd name="connsiteY30" fmla="*/ 1776617 h 1890856"/>
                <a:gd name="connsiteX31" fmla="*/ 414732 w 1032232"/>
                <a:gd name="connsiteY31" fmla="*/ 1761058 h 1890856"/>
                <a:gd name="connsiteX32" fmla="*/ 435627 w 1032232"/>
                <a:gd name="connsiteY32" fmla="*/ 1749716 h 1890856"/>
                <a:gd name="connsiteX33" fmla="*/ 437787 w 1032232"/>
                <a:gd name="connsiteY33" fmla="*/ 1748909 h 1890856"/>
                <a:gd name="connsiteX34" fmla="*/ 443000 w 1032232"/>
                <a:gd name="connsiteY34" fmla="*/ 1745715 h 1890856"/>
                <a:gd name="connsiteX35" fmla="*/ 448366 w 1032232"/>
                <a:gd name="connsiteY35" fmla="*/ 1742801 h 1890856"/>
                <a:gd name="connsiteX36" fmla="*/ 450143 w 1032232"/>
                <a:gd name="connsiteY36" fmla="*/ 1741335 h 1890856"/>
                <a:gd name="connsiteX37" fmla="*/ 470415 w 1032232"/>
                <a:gd name="connsiteY37" fmla="*/ 1728909 h 1890856"/>
                <a:gd name="connsiteX38" fmla="*/ 522428 w 1032232"/>
                <a:gd name="connsiteY38" fmla="*/ 1669942 h 1890856"/>
                <a:gd name="connsiteX39" fmla="*/ 879136 w 1032232"/>
                <a:gd name="connsiteY39" fmla="*/ 1052105 h 1890856"/>
                <a:gd name="connsiteX40" fmla="*/ 904197 w 1032232"/>
                <a:gd name="connsiteY40" fmla="*/ 977576 h 1890856"/>
                <a:gd name="connsiteX41" fmla="*/ 904822 w 1032232"/>
                <a:gd name="connsiteY41" fmla="*/ 953808 h 1890856"/>
                <a:gd name="connsiteX42" fmla="*/ 905203 w 1032232"/>
                <a:gd name="connsiteY42" fmla="*/ 951536 h 1890856"/>
                <a:gd name="connsiteX43" fmla="*/ 905042 w 1032232"/>
                <a:gd name="connsiteY43" fmla="*/ 945432 h 1890856"/>
                <a:gd name="connsiteX44" fmla="*/ 905203 w 1032232"/>
                <a:gd name="connsiteY44" fmla="*/ 939320 h 1890856"/>
                <a:gd name="connsiteX45" fmla="*/ 904822 w 1032232"/>
                <a:gd name="connsiteY45" fmla="*/ 937046 h 1890856"/>
                <a:gd name="connsiteX46" fmla="*/ 904197 w 1032232"/>
                <a:gd name="connsiteY46" fmla="*/ 913280 h 1890856"/>
                <a:gd name="connsiteX47" fmla="*/ 879135 w 1032232"/>
                <a:gd name="connsiteY47" fmla="*/ 838752 h 1890856"/>
                <a:gd name="connsiteX48" fmla="*/ 522427 w 1032232"/>
                <a:gd name="connsiteY48" fmla="*/ 220915 h 1890856"/>
                <a:gd name="connsiteX49" fmla="*/ 470415 w 1032232"/>
                <a:gd name="connsiteY49" fmla="*/ 161947 h 1890856"/>
                <a:gd name="connsiteX50" fmla="*/ 450144 w 1032232"/>
                <a:gd name="connsiteY50" fmla="*/ 149521 h 1890856"/>
                <a:gd name="connsiteX51" fmla="*/ 448366 w 1032232"/>
                <a:gd name="connsiteY51" fmla="*/ 148055 h 1890856"/>
                <a:gd name="connsiteX52" fmla="*/ 442996 w 1032232"/>
                <a:gd name="connsiteY52" fmla="*/ 145140 h 1890856"/>
                <a:gd name="connsiteX53" fmla="*/ 437787 w 1032232"/>
                <a:gd name="connsiteY53" fmla="*/ 141946 h 1890856"/>
                <a:gd name="connsiteX54" fmla="*/ 435628 w 1032232"/>
                <a:gd name="connsiteY54" fmla="*/ 141141 h 1890856"/>
                <a:gd name="connsiteX55" fmla="*/ 414732 w 1032232"/>
                <a:gd name="connsiteY55" fmla="*/ 129799 h 1890856"/>
                <a:gd name="connsiteX56" fmla="*/ 337658 w 1032232"/>
                <a:gd name="connsiteY56" fmla="*/ 114238 h 1890856"/>
                <a:gd name="connsiteX57" fmla="*/ 0 w 1032232"/>
                <a:gd name="connsiteY57" fmla="*/ 114238 h 1890856"/>
                <a:gd name="connsiteX58" fmla="*/ 0 w 1032232"/>
                <a:gd name="connsiteY58" fmla="*/ 0 h 189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32232" h="1890856">
                  <a:moveTo>
                    <a:pt x="0" y="0"/>
                  </a:moveTo>
                  <a:lnTo>
                    <a:pt x="386685" y="0"/>
                  </a:lnTo>
                  <a:cubicBezTo>
                    <a:pt x="417781" y="0"/>
                    <a:pt x="447405" y="6303"/>
                    <a:pt x="474351" y="17699"/>
                  </a:cubicBezTo>
                  <a:lnTo>
                    <a:pt x="498119" y="30600"/>
                  </a:lnTo>
                  <a:lnTo>
                    <a:pt x="500575" y="31517"/>
                  </a:lnTo>
                  <a:lnTo>
                    <a:pt x="506500" y="35149"/>
                  </a:lnTo>
                  <a:lnTo>
                    <a:pt x="512608" y="38464"/>
                  </a:lnTo>
                  <a:lnTo>
                    <a:pt x="514630" y="40133"/>
                  </a:lnTo>
                  <a:lnTo>
                    <a:pt x="537687" y="54266"/>
                  </a:lnTo>
                  <a:cubicBezTo>
                    <a:pt x="561029" y="71902"/>
                    <a:pt x="581299" y="94408"/>
                    <a:pt x="596847" y="121338"/>
                  </a:cubicBezTo>
                  <a:lnTo>
                    <a:pt x="1002581" y="824090"/>
                  </a:lnTo>
                  <a:cubicBezTo>
                    <a:pt x="1018130" y="851021"/>
                    <a:pt x="1027484" y="879827"/>
                    <a:pt x="1031087" y="908862"/>
                  </a:cubicBezTo>
                  <a:lnTo>
                    <a:pt x="1031798" y="935894"/>
                  </a:lnTo>
                  <a:lnTo>
                    <a:pt x="1032232" y="938480"/>
                  </a:lnTo>
                  <a:lnTo>
                    <a:pt x="1032049" y="945432"/>
                  </a:lnTo>
                  <a:lnTo>
                    <a:pt x="1032232" y="952376"/>
                  </a:lnTo>
                  <a:lnTo>
                    <a:pt x="1031799" y="954959"/>
                  </a:lnTo>
                  <a:lnTo>
                    <a:pt x="1031087" y="981995"/>
                  </a:lnTo>
                  <a:cubicBezTo>
                    <a:pt x="1027484" y="1011029"/>
                    <a:pt x="1018130" y="1039835"/>
                    <a:pt x="1002582" y="1066766"/>
                  </a:cubicBezTo>
                  <a:lnTo>
                    <a:pt x="596848" y="1769518"/>
                  </a:lnTo>
                  <a:cubicBezTo>
                    <a:pt x="581299" y="1796448"/>
                    <a:pt x="561030" y="1818953"/>
                    <a:pt x="537687" y="1836589"/>
                  </a:cubicBezTo>
                  <a:lnTo>
                    <a:pt x="514629" y="1850724"/>
                  </a:lnTo>
                  <a:lnTo>
                    <a:pt x="512608" y="1852391"/>
                  </a:lnTo>
                  <a:lnTo>
                    <a:pt x="506504" y="1855705"/>
                  </a:lnTo>
                  <a:lnTo>
                    <a:pt x="500575" y="1859339"/>
                  </a:lnTo>
                  <a:lnTo>
                    <a:pt x="498118" y="1860257"/>
                  </a:lnTo>
                  <a:lnTo>
                    <a:pt x="474351" y="1873157"/>
                  </a:lnTo>
                  <a:cubicBezTo>
                    <a:pt x="447406" y="1884554"/>
                    <a:pt x="417782" y="1890855"/>
                    <a:pt x="386685" y="1890855"/>
                  </a:cubicBezTo>
                  <a:lnTo>
                    <a:pt x="0" y="1890856"/>
                  </a:lnTo>
                  <a:lnTo>
                    <a:pt x="0" y="1776618"/>
                  </a:lnTo>
                  <a:lnTo>
                    <a:pt x="337658" y="1776617"/>
                  </a:lnTo>
                  <a:cubicBezTo>
                    <a:pt x="364998" y="1776617"/>
                    <a:pt x="391043" y="1771077"/>
                    <a:pt x="414732" y="1761058"/>
                  </a:cubicBezTo>
                  <a:lnTo>
                    <a:pt x="435627" y="1749716"/>
                  </a:lnTo>
                  <a:lnTo>
                    <a:pt x="437787" y="1748909"/>
                  </a:lnTo>
                  <a:lnTo>
                    <a:pt x="443000" y="1745715"/>
                  </a:lnTo>
                  <a:lnTo>
                    <a:pt x="448366" y="1742801"/>
                  </a:lnTo>
                  <a:lnTo>
                    <a:pt x="450143" y="1741335"/>
                  </a:lnTo>
                  <a:lnTo>
                    <a:pt x="470415" y="1728909"/>
                  </a:lnTo>
                  <a:cubicBezTo>
                    <a:pt x="490937" y="1713403"/>
                    <a:pt x="508757" y="1693618"/>
                    <a:pt x="522428" y="1669942"/>
                  </a:cubicBezTo>
                  <a:lnTo>
                    <a:pt x="879136" y="1052105"/>
                  </a:lnTo>
                  <a:cubicBezTo>
                    <a:pt x="892805" y="1028428"/>
                    <a:pt x="901029" y="1003102"/>
                    <a:pt x="904197" y="977576"/>
                  </a:cubicBezTo>
                  <a:lnTo>
                    <a:pt x="904822" y="953808"/>
                  </a:lnTo>
                  <a:lnTo>
                    <a:pt x="905203" y="951536"/>
                  </a:lnTo>
                  <a:lnTo>
                    <a:pt x="905042" y="945432"/>
                  </a:lnTo>
                  <a:lnTo>
                    <a:pt x="905203" y="939320"/>
                  </a:lnTo>
                  <a:lnTo>
                    <a:pt x="904822" y="937046"/>
                  </a:lnTo>
                  <a:lnTo>
                    <a:pt x="904197" y="913280"/>
                  </a:lnTo>
                  <a:cubicBezTo>
                    <a:pt x="901029" y="887754"/>
                    <a:pt x="892805" y="862429"/>
                    <a:pt x="879135" y="838752"/>
                  </a:cubicBezTo>
                  <a:lnTo>
                    <a:pt x="522427" y="220915"/>
                  </a:lnTo>
                  <a:cubicBezTo>
                    <a:pt x="508757" y="197239"/>
                    <a:pt x="490936" y="177452"/>
                    <a:pt x="470415" y="161947"/>
                  </a:cubicBezTo>
                  <a:lnTo>
                    <a:pt x="450144" y="149521"/>
                  </a:lnTo>
                  <a:lnTo>
                    <a:pt x="448366" y="148055"/>
                  </a:lnTo>
                  <a:lnTo>
                    <a:pt x="442996" y="145140"/>
                  </a:lnTo>
                  <a:lnTo>
                    <a:pt x="437787" y="141946"/>
                  </a:lnTo>
                  <a:lnTo>
                    <a:pt x="435628" y="141141"/>
                  </a:lnTo>
                  <a:lnTo>
                    <a:pt x="414732" y="129799"/>
                  </a:lnTo>
                  <a:cubicBezTo>
                    <a:pt x="391042" y="119779"/>
                    <a:pt x="364997" y="114238"/>
                    <a:pt x="337658" y="114238"/>
                  </a:cubicBezTo>
                  <a:lnTo>
                    <a:pt x="0" y="114238"/>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grpSp>
      <p:sp>
        <p:nvSpPr>
          <p:cNvPr id="6" name="矩形 5"/>
          <p:cNvSpPr/>
          <p:nvPr/>
        </p:nvSpPr>
        <p:spPr>
          <a:xfrm>
            <a:off x="3627791" y="1924958"/>
            <a:ext cx="1313180" cy="338554"/>
          </a:xfrm>
          <a:prstGeom prst="rect">
            <a:avLst/>
          </a:prstGeom>
        </p:spPr>
        <p:txBody>
          <a:bodyPr wrap="none">
            <a:spAutoFit/>
          </a:bodyPr>
          <a:lstStyle/>
          <a:p>
            <a:pPr algn="ctr" defTabSz="914400" fontAlgn="base">
              <a:spcBef>
                <a:spcPct val="0"/>
              </a:spcBef>
              <a:spcAft>
                <a:spcPct val="0"/>
              </a:spcAft>
              <a:defRPr/>
            </a:pPr>
            <a:r>
              <a:rPr lang="en-US" altLang="zh-CN" sz="1600" dirty="0">
                <a:solidFill>
                  <a:schemeClr val="tx1">
                    <a:lumMod val="50000"/>
                    <a:lumOff val="50000"/>
                  </a:schemeClr>
                </a:solidFill>
                <a:latin typeface="+mn-ea"/>
                <a:cs typeface="+mn-ea"/>
              </a:rPr>
              <a:t>Embedding</a:t>
            </a:r>
            <a:endParaRPr lang="zh-CN" altLang="en-US" sz="1600" dirty="0">
              <a:solidFill>
                <a:schemeClr val="tx1">
                  <a:lumMod val="50000"/>
                  <a:lumOff val="50000"/>
                </a:schemeClr>
              </a:solidFill>
              <a:latin typeface="+mn-ea"/>
              <a:cs typeface="+mn-ea"/>
            </a:endParaRPr>
          </a:p>
        </p:txBody>
      </p:sp>
      <p:sp>
        <p:nvSpPr>
          <p:cNvPr id="22" name="Freeform 36"/>
          <p:cNvSpPr>
            <a:spLocks noEditPoints="1"/>
          </p:cNvSpPr>
          <p:nvPr/>
        </p:nvSpPr>
        <p:spPr bwMode="auto">
          <a:xfrm>
            <a:off x="4127609" y="2415022"/>
            <a:ext cx="368012" cy="342428"/>
          </a:xfrm>
          <a:custGeom>
            <a:avLst/>
            <a:gdLst>
              <a:gd name="T0" fmla="*/ 251578 w 59"/>
              <a:gd name="T1" fmla="*/ 110490 h 55"/>
              <a:gd name="T2" fmla="*/ 342147 w 59"/>
              <a:gd name="T3" fmla="*/ 110490 h 55"/>
              <a:gd name="T4" fmla="*/ 342147 w 59"/>
              <a:gd name="T5" fmla="*/ 522316 h 55"/>
              <a:gd name="T6" fmla="*/ 251578 w 59"/>
              <a:gd name="T7" fmla="*/ 522316 h 55"/>
              <a:gd name="T8" fmla="*/ 251578 w 59"/>
              <a:gd name="T9" fmla="*/ 110490 h 55"/>
              <a:gd name="T10" fmla="*/ 271705 w 59"/>
              <a:gd name="T11" fmla="*/ 90401 h 55"/>
              <a:gd name="T12" fmla="*/ 181136 w 59"/>
              <a:gd name="T13" fmla="*/ 0 h 55"/>
              <a:gd name="T14" fmla="*/ 140884 w 59"/>
              <a:gd name="T15" fmla="*/ 0 h 55"/>
              <a:gd name="T16" fmla="*/ 271705 w 59"/>
              <a:gd name="T17" fmla="*/ 90401 h 55"/>
              <a:gd name="T18" fmla="*/ 251578 w 59"/>
              <a:gd name="T19" fmla="*/ 90401 h 55"/>
              <a:gd name="T20" fmla="*/ 70442 w 59"/>
              <a:gd name="T21" fmla="*/ 30134 h 55"/>
              <a:gd name="T22" fmla="*/ 90568 w 59"/>
              <a:gd name="T23" fmla="*/ 10045 h 55"/>
              <a:gd name="T24" fmla="*/ 251578 w 59"/>
              <a:gd name="T25" fmla="*/ 90401 h 55"/>
              <a:gd name="T26" fmla="*/ 322020 w 59"/>
              <a:gd name="T27" fmla="*/ 90401 h 55"/>
              <a:gd name="T28" fmla="*/ 412589 w 59"/>
              <a:gd name="T29" fmla="*/ 0 h 55"/>
              <a:gd name="T30" fmla="*/ 452841 w 59"/>
              <a:gd name="T31" fmla="*/ 0 h 55"/>
              <a:gd name="T32" fmla="*/ 322020 w 59"/>
              <a:gd name="T33" fmla="*/ 90401 h 55"/>
              <a:gd name="T34" fmla="*/ 352210 w 59"/>
              <a:gd name="T35" fmla="*/ 90401 h 55"/>
              <a:gd name="T36" fmla="*/ 533346 w 59"/>
              <a:gd name="T37" fmla="*/ 30134 h 55"/>
              <a:gd name="T38" fmla="*/ 503157 w 59"/>
              <a:gd name="T39" fmla="*/ 10045 h 55"/>
              <a:gd name="T40" fmla="*/ 352210 w 59"/>
              <a:gd name="T41" fmla="*/ 90401 h 55"/>
              <a:gd name="T42" fmla="*/ 352210 w 59"/>
              <a:gd name="T43" fmla="*/ 110490 h 55"/>
              <a:gd name="T44" fmla="*/ 352210 w 59"/>
              <a:gd name="T45" fmla="*/ 522316 h 55"/>
              <a:gd name="T46" fmla="*/ 593725 w 59"/>
              <a:gd name="T47" fmla="*/ 472094 h 55"/>
              <a:gd name="T48" fmla="*/ 593725 w 59"/>
              <a:gd name="T49" fmla="*/ 60267 h 55"/>
              <a:gd name="T50" fmla="*/ 352210 w 59"/>
              <a:gd name="T51" fmla="*/ 110490 h 55"/>
              <a:gd name="T52" fmla="*/ 231452 w 59"/>
              <a:gd name="T53" fmla="*/ 110490 h 55"/>
              <a:gd name="T54" fmla="*/ 231452 w 59"/>
              <a:gd name="T55" fmla="*/ 522316 h 55"/>
              <a:gd name="T56" fmla="*/ 0 w 59"/>
              <a:gd name="T57" fmla="*/ 472094 h 55"/>
              <a:gd name="T58" fmla="*/ 0 w 59"/>
              <a:gd name="T59" fmla="*/ 60267 h 55"/>
              <a:gd name="T60" fmla="*/ 231452 w 59"/>
              <a:gd name="T61" fmla="*/ 110490 h 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9" h="55">
                <a:moveTo>
                  <a:pt x="25" y="11"/>
                </a:moveTo>
                <a:cubicBezTo>
                  <a:pt x="28" y="13"/>
                  <a:pt x="31" y="12"/>
                  <a:pt x="34" y="11"/>
                </a:cubicBezTo>
                <a:cubicBezTo>
                  <a:pt x="34" y="25"/>
                  <a:pt x="34" y="38"/>
                  <a:pt x="34" y="52"/>
                </a:cubicBezTo>
                <a:cubicBezTo>
                  <a:pt x="31" y="54"/>
                  <a:pt x="28" y="55"/>
                  <a:pt x="25" y="52"/>
                </a:cubicBezTo>
                <a:cubicBezTo>
                  <a:pt x="25" y="38"/>
                  <a:pt x="25" y="25"/>
                  <a:pt x="25" y="11"/>
                </a:cubicBezTo>
                <a:close/>
                <a:moveTo>
                  <a:pt x="27" y="9"/>
                </a:moveTo>
                <a:cubicBezTo>
                  <a:pt x="25" y="5"/>
                  <a:pt x="22" y="2"/>
                  <a:pt x="18" y="0"/>
                </a:cubicBezTo>
                <a:cubicBezTo>
                  <a:pt x="17" y="0"/>
                  <a:pt x="16" y="0"/>
                  <a:pt x="14" y="0"/>
                </a:cubicBezTo>
                <a:cubicBezTo>
                  <a:pt x="20" y="3"/>
                  <a:pt x="24" y="6"/>
                  <a:pt x="27" y="9"/>
                </a:cubicBezTo>
                <a:close/>
                <a:moveTo>
                  <a:pt x="25" y="9"/>
                </a:moveTo>
                <a:cubicBezTo>
                  <a:pt x="19" y="6"/>
                  <a:pt x="13" y="4"/>
                  <a:pt x="7" y="3"/>
                </a:cubicBezTo>
                <a:cubicBezTo>
                  <a:pt x="7" y="2"/>
                  <a:pt x="8" y="2"/>
                  <a:pt x="9" y="1"/>
                </a:cubicBezTo>
                <a:cubicBezTo>
                  <a:pt x="16" y="3"/>
                  <a:pt x="21" y="6"/>
                  <a:pt x="25" y="9"/>
                </a:cubicBezTo>
                <a:close/>
                <a:moveTo>
                  <a:pt x="32" y="9"/>
                </a:moveTo>
                <a:cubicBezTo>
                  <a:pt x="34" y="5"/>
                  <a:pt x="37" y="2"/>
                  <a:pt x="41" y="0"/>
                </a:cubicBezTo>
                <a:cubicBezTo>
                  <a:pt x="42" y="0"/>
                  <a:pt x="44" y="0"/>
                  <a:pt x="45" y="0"/>
                </a:cubicBezTo>
                <a:cubicBezTo>
                  <a:pt x="40" y="3"/>
                  <a:pt x="36" y="6"/>
                  <a:pt x="32" y="9"/>
                </a:cubicBezTo>
                <a:close/>
                <a:moveTo>
                  <a:pt x="35" y="9"/>
                </a:moveTo>
                <a:cubicBezTo>
                  <a:pt x="40" y="6"/>
                  <a:pt x="46" y="4"/>
                  <a:pt x="53" y="3"/>
                </a:cubicBezTo>
                <a:cubicBezTo>
                  <a:pt x="52" y="2"/>
                  <a:pt x="51" y="2"/>
                  <a:pt x="50" y="1"/>
                </a:cubicBezTo>
                <a:cubicBezTo>
                  <a:pt x="44" y="3"/>
                  <a:pt x="39" y="6"/>
                  <a:pt x="35" y="9"/>
                </a:cubicBezTo>
                <a:close/>
                <a:moveTo>
                  <a:pt x="35" y="11"/>
                </a:moveTo>
                <a:cubicBezTo>
                  <a:pt x="35" y="25"/>
                  <a:pt x="35" y="38"/>
                  <a:pt x="35" y="52"/>
                </a:cubicBezTo>
                <a:cubicBezTo>
                  <a:pt x="43" y="50"/>
                  <a:pt x="51" y="48"/>
                  <a:pt x="59" y="47"/>
                </a:cubicBezTo>
                <a:cubicBezTo>
                  <a:pt x="59" y="33"/>
                  <a:pt x="59" y="19"/>
                  <a:pt x="59" y="6"/>
                </a:cubicBezTo>
                <a:cubicBezTo>
                  <a:pt x="50" y="7"/>
                  <a:pt x="43" y="8"/>
                  <a:pt x="35" y="11"/>
                </a:cubicBezTo>
                <a:close/>
                <a:moveTo>
                  <a:pt x="23" y="11"/>
                </a:moveTo>
                <a:cubicBezTo>
                  <a:pt x="23" y="25"/>
                  <a:pt x="23" y="38"/>
                  <a:pt x="23" y="52"/>
                </a:cubicBezTo>
                <a:cubicBezTo>
                  <a:pt x="16" y="50"/>
                  <a:pt x="8" y="48"/>
                  <a:pt x="0" y="47"/>
                </a:cubicBezTo>
                <a:cubicBezTo>
                  <a:pt x="0" y="33"/>
                  <a:pt x="0" y="19"/>
                  <a:pt x="0" y="6"/>
                </a:cubicBezTo>
                <a:cubicBezTo>
                  <a:pt x="8" y="7"/>
                  <a:pt x="16" y="8"/>
                  <a:pt x="23" y="11"/>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013">
              <a:solidFill>
                <a:srgbClr val="000000"/>
              </a:solidFill>
              <a:latin typeface="Calibri" panose="020F0502020204030204" pitchFamily="34" charset="0"/>
            </a:endParaRPr>
          </a:p>
        </p:txBody>
      </p:sp>
      <p:sp>
        <p:nvSpPr>
          <p:cNvPr id="21" name="矩形 20"/>
          <p:cNvSpPr/>
          <p:nvPr/>
        </p:nvSpPr>
        <p:spPr>
          <a:xfrm>
            <a:off x="3054829" y="3658120"/>
            <a:ext cx="2513571" cy="507831"/>
          </a:xfrm>
          <a:prstGeom prst="rect">
            <a:avLst/>
          </a:prstGeom>
        </p:spPr>
        <p:txBody>
          <a:bodyPr wrap="square">
            <a:spAutoFit/>
          </a:bodyPr>
          <a:lstStyle/>
          <a:p>
            <a:r>
              <a:rPr lang="zh-CN" altLang="en-US" dirty="0">
                <a:solidFill>
                  <a:srgbClr val="31424E"/>
                </a:solidFill>
                <a:latin typeface="microsoft yahei" panose="020B0503020204020204" pitchFamily="34" charset="-122"/>
                <a:ea typeface="microsoft yahei" panose="020B0503020204020204" pitchFamily="34" charset="-122"/>
              </a:rPr>
              <a:t>一</a:t>
            </a:r>
            <a:r>
              <a:rPr lang="zh-CN" altLang="en-US" dirty="0" smtClean="0">
                <a:solidFill>
                  <a:srgbClr val="31424E"/>
                </a:solidFill>
                <a:latin typeface="microsoft yahei" panose="020B0503020204020204" pitchFamily="34" charset="-122"/>
                <a:ea typeface="microsoft yahei" panose="020B0503020204020204" pitchFamily="34" charset="-122"/>
              </a:rPr>
              <a:t>个单词</a:t>
            </a:r>
            <a:r>
              <a:rPr lang="zh-CN" altLang="en-US" dirty="0">
                <a:solidFill>
                  <a:srgbClr val="31424E"/>
                </a:solidFill>
                <a:latin typeface="microsoft yahei" panose="020B0503020204020204" pitchFamily="34" charset="-122"/>
                <a:ea typeface="microsoft yahei" panose="020B0503020204020204" pitchFamily="34" charset="-122"/>
              </a:rPr>
              <a:t>从原先所属的</a:t>
            </a:r>
            <a:r>
              <a:rPr lang="zh-CN" altLang="en-US" dirty="0" smtClean="0">
                <a:solidFill>
                  <a:srgbClr val="31424E"/>
                </a:solidFill>
                <a:latin typeface="microsoft yahei" panose="020B0503020204020204" pitchFamily="34" charset="-122"/>
                <a:ea typeface="microsoft yahei" panose="020B0503020204020204" pitchFamily="34" charset="-122"/>
              </a:rPr>
              <a:t>空间嵌入到</a:t>
            </a:r>
            <a:r>
              <a:rPr lang="zh-CN" altLang="en-US" dirty="0">
                <a:solidFill>
                  <a:srgbClr val="31424E"/>
                </a:solidFill>
                <a:latin typeface="microsoft yahei" panose="020B0503020204020204" pitchFamily="34" charset="-122"/>
                <a:ea typeface="microsoft yahei" panose="020B0503020204020204" pitchFamily="34" charset="-122"/>
              </a:rPr>
              <a:t>新的多维空间</a:t>
            </a:r>
            <a:r>
              <a:rPr lang="zh-CN" altLang="en-US" dirty="0" smtClean="0">
                <a:solidFill>
                  <a:srgbClr val="31424E"/>
                </a:solidFill>
                <a:latin typeface="microsoft yahei" panose="020B0503020204020204" pitchFamily="34" charset="-122"/>
                <a:ea typeface="microsoft yahei" panose="020B0503020204020204" pitchFamily="34" charset="-122"/>
              </a:rPr>
              <a:t>中去的映射</a:t>
            </a:r>
            <a:endParaRPr lang="zh-CN" altLang="en-US" dirty="0"/>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004" y="1055435"/>
            <a:ext cx="3352800" cy="2385060"/>
          </a:xfrm>
          <a:prstGeom prst="rect">
            <a:avLst/>
          </a:prstGeom>
        </p:spPr>
      </p:pic>
    </p:spTree>
    <p:extLst>
      <p:ext uri="{BB962C8B-B14F-4D97-AF65-F5344CB8AC3E}">
        <p14:creationId xmlns:p14="http://schemas.microsoft.com/office/powerpoint/2010/main" val="224960184"/>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defRPr/>
            </a:pPr>
            <a:r>
              <a:rPr lang="en-US" altLang="zh-CN" sz="1800" dirty="0">
                <a:solidFill>
                  <a:schemeClr val="tx1">
                    <a:lumMod val="65000"/>
                    <a:lumOff val="35000"/>
                  </a:schemeClr>
                </a:solidFill>
                <a:latin typeface="Arial" pitchFamily="34" charset="0"/>
                <a:cs typeface="+mn-ea"/>
              </a:rPr>
              <a:t>Skip-gram</a:t>
            </a:r>
            <a:endParaRPr lang="zh-CN" altLang="en-US" sz="1800" dirty="0">
              <a:solidFill>
                <a:schemeClr val="tx1">
                  <a:lumMod val="65000"/>
                  <a:lumOff val="35000"/>
                </a:schemeClr>
              </a:solidFill>
              <a:latin typeface="Arial" pitchFamily="34" charset="0"/>
              <a:cs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612" y="1369696"/>
            <a:ext cx="5715000" cy="3409950"/>
          </a:xfrm>
          <a:prstGeom prst="rect">
            <a:avLst/>
          </a:prstGeom>
        </p:spPr>
      </p:pic>
      <p:sp>
        <p:nvSpPr>
          <p:cNvPr id="3" name="矩形 2"/>
          <p:cNvSpPr/>
          <p:nvPr/>
        </p:nvSpPr>
        <p:spPr>
          <a:xfrm>
            <a:off x="1191620" y="883855"/>
            <a:ext cx="3922869" cy="300082"/>
          </a:xfrm>
          <a:prstGeom prst="rect">
            <a:avLst/>
          </a:prstGeom>
        </p:spPr>
        <p:txBody>
          <a:bodyPr wrap="none">
            <a:spAutoFit/>
          </a:bodyPr>
          <a:lstStyle/>
          <a:p>
            <a:r>
              <a:rPr lang="zh-CN" altLang="en-US" dirty="0">
                <a:solidFill>
                  <a:srgbClr val="31424E"/>
                </a:solidFill>
                <a:latin typeface="microsoft yahei" panose="020B0503020204020204" pitchFamily="34" charset="-122"/>
                <a:ea typeface="microsoft yahei" panose="020B0503020204020204" pitchFamily="34" charset="-122"/>
              </a:rPr>
              <a:t>来</a:t>
            </a:r>
            <a:r>
              <a:rPr lang="zh-CN" altLang="en-US" dirty="0" smtClean="0">
                <a:solidFill>
                  <a:srgbClr val="31424E"/>
                </a:solidFill>
                <a:latin typeface="microsoft yahei" panose="020B0503020204020204" pitchFamily="34" charset="-122"/>
                <a:ea typeface="microsoft yahei" panose="020B0503020204020204" pitchFamily="34" charset="-122"/>
              </a:rPr>
              <a:t>一</a:t>
            </a:r>
            <a:r>
              <a:rPr lang="zh-CN" altLang="en-US" dirty="0">
                <a:solidFill>
                  <a:srgbClr val="31424E"/>
                </a:solidFill>
                <a:latin typeface="microsoft yahei" panose="020B0503020204020204" pitchFamily="34" charset="-122"/>
                <a:ea typeface="microsoft yahei" panose="020B0503020204020204" pitchFamily="34" charset="-122"/>
              </a:rPr>
              <a:t>个句子</a:t>
            </a:r>
            <a:r>
              <a:rPr lang="zh-CN" altLang="en-US" b="1" dirty="0">
                <a:solidFill>
                  <a:srgbClr val="31424E"/>
                </a:solidFill>
                <a:latin typeface="&amp;quot"/>
              </a:rPr>
              <a:t>“</a:t>
            </a:r>
            <a:r>
              <a:rPr lang="en-US" altLang="zh-CN" b="1" dirty="0">
                <a:solidFill>
                  <a:srgbClr val="31424E"/>
                </a:solidFill>
                <a:latin typeface="&amp;quot"/>
              </a:rPr>
              <a:t>The dog barked at the mailman”</a:t>
            </a:r>
            <a:endParaRPr lang="zh-CN" altLang="en-US" dirty="0"/>
          </a:p>
        </p:txBody>
      </p:sp>
    </p:spTree>
    <p:extLst>
      <p:ext uri="{BB962C8B-B14F-4D97-AF65-F5344CB8AC3E}">
        <p14:creationId xmlns:p14="http://schemas.microsoft.com/office/powerpoint/2010/main" val="288853895"/>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350029" y="434492"/>
            <a:ext cx="3092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defRPr/>
            </a:pPr>
            <a:r>
              <a:rPr lang="en-US" altLang="zh-CN" sz="1800" dirty="0">
                <a:solidFill>
                  <a:schemeClr val="tx1">
                    <a:lumMod val="65000"/>
                    <a:lumOff val="35000"/>
                  </a:schemeClr>
                </a:solidFill>
                <a:latin typeface="Arial" pitchFamily="34" charset="0"/>
                <a:cs typeface="+mn-ea"/>
              </a:rPr>
              <a:t>skip-gram</a:t>
            </a:r>
            <a:r>
              <a:rPr lang="zh-CN" altLang="en-US" sz="1800" dirty="0">
                <a:solidFill>
                  <a:schemeClr val="tx1">
                    <a:lumMod val="65000"/>
                    <a:lumOff val="35000"/>
                  </a:schemeClr>
                </a:solidFill>
                <a:latin typeface="Arial" pitchFamily="34" charset="0"/>
                <a:cs typeface="+mn-ea"/>
              </a:rPr>
              <a:t>神经网络的结构</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752" y="1159885"/>
            <a:ext cx="5715000" cy="3571875"/>
          </a:xfrm>
          <a:prstGeom prst="rect">
            <a:avLst/>
          </a:prstGeom>
        </p:spPr>
      </p:pic>
    </p:spTree>
    <p:extLst>
      <p:ext uri="{BB962C8B-B14F-4D97-AF65-F5344CB8AC3E}">
        <p14:creationId xmlns:p14="http://schemas.microsoft.com/office/powerpoint/2010/main" val="151977965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defRPr/>
            </a:pPr>
            <a:r>
              <a:rPr lang="en-US" altLang="zh-CN" sz="1800" dirty="0">
                <a:solidFill>
                  <a:schemeClr val="tx1">
                    <a:lumMod val="65000"/>
                    <a:lumOff val="35000"/>
                  </a:schemeClr>
                </a:solidFill>
                <a:latin typeface="Arial" pitchFamily="34" charset="0"/>
                <a:cs typeface="+mn-ea"/>
              </a:rPr>
              <a:t>Skip-gram</a:t>
            </a:r>
            <a:endParaRPr lang="zh-CN" altLang="en-US" sz="1800" dirty="0">
              <a:solidFill>
                <a:schemeClr val="tx1">
                  <a:lumMod val="65000"/>
                  <a:lumOff val="35000"/>
                </a:schemeClr>
              </a:solidFill>
              <a:latin typeface="Arial" pitchFamily="34" charset="0"/>
              <a:cs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187" y="1039091"/>
            <a:ext cx="5434445" cy="3918844"/>
          </a:xfrm>
          <a:prstGeom prst="rect">
            <a:avLst/>
          </a:prstGeom>
        </p:spPr>
      </p:pic>
    </p:spTree>
    <p:extLst>
      <p:ext uri="{BB962C8B-B14F-4D97-AF65-F5344CB8AC3E}">
        <p14:creationId xmlns:p14="http://schemas.microsoft.com/office/powerpoint/2010/main" val="722019143"/>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defRPr/>
            </a:pPr>
            <a:r>
              <a:rPr lang="en-US" altLang="zh-CN" sz="1800" dirty="0">
                <a:solidFill>
                  <a:schemeClr val="tx1">
                    <a:lumMod val="65000"/>
                    <a:lumOff val="35000"/>
                  </a:schemeClr>
                </a:solidFill>
                <a:latin typeface="Arial" pitchFamily="34" charset="0"/>
                <a:cs typeface="+mn-ea"/>
              </a:rPr>
              <a:t>Skip-gram</a:t>
            </a:r>
            <a:endParaRPr lang="zh-CN" altLang="en-US" sz="1800" dirty="0">
              <a:solidFill>
                <a:schemeClr val="tx1">
                  <a:lumMod val="65000"/>
                  <a:lumOff val="35000"/>
                </a:schemeClr>
              </a:solidFill>
              <a:latin typeface="Arial" pitchFamily="34" charset="0"/>
              <a:cs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432" y="1235306"/>
            <a:ext cx="5715000" cy="1276350"/>
          </a:xfrm>
          <a:prstGeom prst="rect">
            <a:avLst/>
          </a:prstGeom>
        </p:spPr>
      </p:pic>
      <p:sp>
        <p:nvSpPr>
          <p:cNvPr id="3" name="矩形 2"/>
          <p:cNvSpPr/>
          <p:nvPr/>
        </p:nvSpPr>
        <p:spPr>
          <a:xfrm>
            <a:off x="1473432" y="2943138"/>
            <a:ext cx="5715000" cy="1338828"/>
          </a:xfrm>
          <a:prstGeom prst="rect">
            <a:avLst/>
          </a:prstGeom>
        </p:spPr>
        <p:txBody>
          <a:bodyPr wrap="square">
            <a:spAutoFit/>
          </a:bodyPr>
          <a:lstStyle/>
          <a:p>
            <a:r>
              <a:rPr lang="zh-CN" altLang="en-US" dirty="0">
                <a:solidFill>
                  <a:srgbClr val="31424E"/>
                </a:solidFill>
                <a:latin typeface="microsoft yahei" panose="020B0503020204020204" pitchFamily="34" charset="-122"/>
                <a:ea typeface="microsoft yahei" panose="020B0503020204020204" pitchFamily="34" charset="-122"/>
              </a:rPr>
              <a:t>可以看到矩阵的计算的结果实际上是矩阵对应的向量中值为</a:t>
            </a:r>
            <a:r>
              <a:rPr lang="en-US" altLang="zh-CN" dirty="0">
                <a:solidFill>
                  <a:srgbClr val="31424E"/>
                </a:solidFill>
                <a:latin typeface="microsoft yahei" panose="020B0503020204020204" pitchFamily="34" charset="-122"/>
                <a:ea typeface="microsoft yahei" panose="020B0503020204020204" pitchFamily="34" charset="-122"/>
              </a:rPr>
              <a:t>1</a:t>
            </a:r>
            <a:r>
              <a:rPr lang="zh-CN" altLang="en-US" dirty="0">
                <a:solidFill>
                  <a:srgbClr val="31424E"/>
                </a:solidFill>
                <a:latin typeface="microsoft yahei" panose="020B0503020204020204" pitchFamily="34" charset="-122"/>
                <a:ea typeface="microsoft yahei" panose="020B0503020204020204" pitchFamily="34" charset="-122"/>
              </a:rPr>
              <a:t>的索引，上面的例子中，左边向量中取值为</a:t>
            </a:r>
            <a:r>
              <a:rPr lang="en-US" altLang="zh-CN" dirty="0">
                <a:solidFill>
                  <a:srgbClr val="31424E"/>
                </a:solidFill>
                <a:latin typeface="microsoft yahei" panose="020B0503020204020204" pitchFamily="34" charset="-122"/>
                <a:ea typeface="microsoft yahei" panose="020B0503020204020204" pitchFamily="34" charset="-122"/>
              </a:rPr>
              <a:t>1</a:t>
            </a:r>
            <a:r>
              <a:rPr lang="zh-CN" altLang="en-US" dirty="0">
                <a:solidFill>
                  <a:srgbClr val="31424E"/>
                </a:solidFill>
                <a:latin typeface="microsoft yahei" panose="020B0503020204020204" pitchFamily="34" charset="-122"/>
                <a:ea typeface="microsoft yahei" panose="020B0503020204020204" pitchFamily="34" charset="-122"/>
              </a:rPr>
              <a:t>的对应维度为</a:t>
            </a:r>
            <a:r>
              <a:rPr lang="en-US" altLang="zh-CN" dirty="0">
                <a:solidFill>
                  <a:srgbClr val="31424E"/>
                </a:solidFill>
                <a:latin typeface="microsoft yahei" panose="020B0503020204020204" pitchFamily="34" charset="-122"/>
                <a:ea typeface="microsoft yahei" panose="020B0503020204020204" pitchFamily="34" charset="-122"/>
              </a:rPr>
              <a:t>3</a:t>
            </a:r>
            <a:r>
              <a:rPr lang="zh-CN" altLang="en-US" dirty="0">
                <a:solidFill>
                  <a:srgbClr val="31424E"/>
                </a:solidFill>
                <a:latin typeface="microsoft yahei" panose="020B0503020204020204" pitchFamily="34" charset="-122"/>
                <a:ea typeface="microsoft yahei" panose="020B0503020204020204" pitchFamily="34" charset="-122"/>
              </a:rPr>
              <a:t>（下标从</a:t>
            </a:r>
            <a:r>
              <a:rPr lang="en-US" altLang="zh-CN" dirty="0">
                <a:solidFill>
                  <a:srgbClr val="31424E"/>
                </a:solidFill>
                <a:latin typeface="microsoft yahei" panose="020B0503020204020204" pitchFamily="34" charset="-122"/>
                <a:ea typeface="microsoft yahei" panose="020B0503020204020204" pitchFamily="34" charset="-122"/>
              </a:rPr>
              <a:t>0</a:t>
            </a:r>
            <a:r>
              <a:rPr lang="zh-CN" altLang="en-US" dirty="0">
                <a:solidFill>
                  <a:srgbClr val="31424E"/>
                </a:solidFill>
                <a:latin typeface="microsoft yahei" panose="020B0503020204020204" pitchFamily="34" charset="-122"/>
                <a:ea typeface="microsoft yahei" panose="020B0503020204020204" pitchFamily="34" charset="-122"/>
              </a:rPr>
              <a:t>开始），那么计算结果就是矩阵的第</a:t>
            </a:r>
            <a:r>
              <a:rPr lang="en-US" altLang="zh-CN" dirty="0">
                <a:solidFill>
                  <a:srgbClr val="31424E"/>
                </a:solidFill>
                <a:latin typeface="microsoft yahei" panose="020B0503020204020204" pitchFamily="34" charset="-122"/>
                <a:ea typeface="microsoft yahei" panose="020B0503020204020204" pitchFamily="34" charset="-122"/>
              </a:rPr>
              <a:t>3</a:t>
            </a:r>
            <a:r>
              <a:rPr lang="zh-CN" altLang="en-US" dirty="0">
                <a:solidFill>
                  <a:srgbClr val="31424E"/>
                </a:solidFill>
                <a:latin typeface="microsoft yahei" panose="020B0503020204020204" pitchFamily="34" charset="-122"/>
                <a:ea typeface="microsoft yahei" panose="020B0503020204020204" pitchFamily="34" charset="-122"/>
              </a:rPr>
              <a:t>行（下标从</a:t>
            </a:r>
            <a:r>
              <a:rPr lang="en-US" altLang="zh-CN" dirty="0">
                <a:solidFill>
                  <a:srgbClr val="31424E"/>
                </a:solidFill>
                <a:latin typeface="microsoft yahei" panose="020B0503020204020204" pitchFamily="34" charset="-122"/>
                <a:ea typeface="microsoft yahei" panose="020B0503020204020204" pitchFamily="34" charset="-122"/>
              </a:rPr>
              <a:t>0</a:t>
            </a:r>
            <a:r>
              <a:rPr lang="zh-CN" altLang="en-US" dirty="0">
                <a:solidFill>
                  <a:srgbClr val="31424E"/>
                </a:solidFill>
                <a:latin typeface="microsoft yahei" panose="020B0503020204020204" pitchFamily="34" charset="-122"/>
                <a:ea typeface="microsoft yahei" panose="020B0503020204020204" pitchFamily="34" charset="-122"/>
              </a:rPr>
              <a:t>开始）</a:t>
            </a:r>
            <a:r>
              <a:rPr lang="en-US" altLang="zh-CN" dirty="0">
                <a:solidFill>
                  <a:srgbClr val="31424E"/>
                </a:solidFill>
                <a:latin typeface="microsoft yahei" panose="020B0503020204020204" pitchFamily="34" charset="-122"/>
                <a:ea typeface="microsoft yahei" panose="020B0503020204020204" pitchFamily="34" charset="-122"/>
              </a:rPr>
              <a:t>—— [10, 12, 19]</a:t>
            </a:r>
            <a:r>
              <a:rPr lang="zh-CN" altLang="en-US" dirty="0">
                <a:solidFill>
                  <a:srgbClr val="31424E"/>
                </a:solidFill>
                <a:latin typeface="microsoft yahei" panose="020B0503020204020204" pitchFamily="34" charset="-122"/>
                <a:ea typeface="microsoft yahei" panose="020B0503020204020204" pitchFamily="34" charset="-122"/>
              </a:rPr>
              <a:t>，这样模型中的隐层权重矩阵便成了一个”查找表</a:t>
            </a:r>
            <a:r>
              <a:rPr lang="zh-CN" altLang="en-US" dirty="0" smtClean="0">
                <a:solidFill>
                  <a:srgbClr val="31424E"/>
                </a:solidFill>
                <a:latin typeface="microsoft yahei" panose="020B0503020204020204" pitchFamily="34" charset="-122"/>
                <a:ea typeface="microsoft yahei" panose="020B0503020204020204" pitchFamily="34" charset="-122"/>
              </a:rPr>
              <a:t>“，进行</a:t>
            </a:r>
            <a:r>
              <a:rPr lang="zh-CN" altLang="en-US" dirty="0">
                <a:solidFill>
                  <a:srgbClr val="31424E"/>
                </a:solidFill>
                <a:latin typeface="microsoft yahei" panose="020B0503020204020204" pitchFamily="34" charset="-122"/>
                <a:ea typeface="microsoft yahei" panose="020B0503020204020204" pitchFamily="34" charset="-122"/>
              </a:rPr>
              <a:t>矩阵计算时，直接去查输入向量中取值为</a:t>
            </a:r>
            <a:r>
              <a:rPr lang="en-US" altLang="zh-CN" dirty="0">
                <a:solidFill>
                  <a:srgbClr val="31424E"/>
                </a:solidFill>
                <a:latin typeface="microsoft yahei" panose="020B0503020204020204" pitchFamily="34" charset="-122"/>
                <a:ea typeface="microsoft yahei" panose="020B0503020204020204" pitchFamily="34" charset="-122"/>
              </a:rPr>
              <a:t>1</a:t>
            </a:r>
            <a:r>
              <a:rPr lang="zh-CN" altLang="en-US" dirty="0">
                <a:solidFill>
                  <a:srgbClr val="31424E"/>
                </a:solidFill>
                <a:latin typeface="microsoft yahei" panose="020B0503020204020204" pitchFamily="34" charset="-122"/>
                <a:ea typeface="microsoft yahei" panose="020B0503020204020204" pitchFamily="34" charset="-122"/>
              </a:rPr>
              <a:t>的维度下对应的那些权重值。隐层的输出就是每个输入单词的“嵌入词向量”。</a:t>
            </a:r>
            <a:endParaRPr lang="zh-CN" altLang="en-US" dirty="0"/>
          </a:p>
        </p:txBody>
      </p:sp>
    </p:spTree>
    <p:extLst>
      <p:ext uri="{BB962C8B-B14F-4D97-AF65-F5344CB8AC3E}">
        <p14:creationId xmlns:p14="http://schemas.microsoft.com/office/powerpoint/2010/main" val="998008185"/>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defRPr/>
            </a:pPr>
            <a:r>
              <a:rPr lang="zh-CN" altLang="en-US" sz="1800" dirty="0">
                <a:solidFill>
                  <a:schemeClr val="tx1">
                    <a:lumMod val="65000"/>
                    <a:lumOff val="35000"/>
                  </a:schemeClr>
                </a:solidFill>
                <a:latin typeface="Arial" pitchFamily="34" charset="0"/>
                <a:cs typeface="+mn-ea"/>
              </a:rPr>
              <a:t>扩展的</a:t>
            </a:r>
            <a:r>
              <a:rPr lang="en-US" altLang="zh-CN" sz="1800" dirty="0">
                <a:solidFill>
                  <a:schemeClr val="tx1">
                    <a:lumMod val="65000"/>
                    <a:lumOff val="35000"/>
                  </a:schemeClr>
                </a:solidFill>
                <a:latin typeface="Arial" pitchFamily="34" charset="0"/>
                <a:cs typeface="+mn-ea"/>
              </a:rPr>
              <a:t>Skip-gram</a:t>
            </a:r>
            <a:endParaRPr lang="zh-CN" altLang="en-US" sz="1800" dirty="0">
              <a:solidFill>
                <a:schemeClr val="tx1">
                  <a:lumMod val="65000"/>
                  <a:lumOff val="35000"/>
                </a:schemeClr>
              </a:solidFill>
              <a:latin typeface="Arial" pitchFamily="34" charset="0"/>
              <a:cs typeface="+mn-ea"/>
            </a:endParaRPr>
          </a:p>
        </p:txBody>
      </p:sp>
      <p:pic>
        <p:nvPicPr>
          <p:cNvPr id="3" name="图片 2"/>
          <p:cNvPicPr/>
          <p:nvPr/>
        </p:nvPicPr>
        <p:blipFill>
          <a:blip r:embed="rId3"/>
          <a:stretch>
            <a:fillRect/>
          </a:stretch>
        </p:blipFill>
        <p:spPr>
          <a:xfrm>
            <a:off x="2449073" y="4080857"/>
            <a:ext cx="2903902" cy="624840"/>
          </a:xfrm>
          <a:prstGeom prst="rect">
            <a:avLst/>
          </a:prstGeom>
        </p:spPr>
      </p:pic>
      <p:pic>
        <p:nvPicPr>
          <p:cNvPr id="4" name="图片 3"/>
          <p:cNvPicPr/>
          <p:nvPr/>
        </p:nvPicPr>
        <p:blipFill>
          <a:blip r:embed="rId4"/>
          <a:stretch>
            <a:fillRect/>
          </a:stretch>
        </p:blipFill>
        <p:spPr>
          <a:xfrm>
            <a:off x="1517072" y="3049689"/>
            <a:ext cx="3154680" cy="624840"/>
          </a:xfrm>
          <a:prstGeom prst="rect">
            <a:avLst/>
          </a:prstGeom>
        </p:spPr>
      </p:pic>
      <p:pic>
        <p:nvPicPr>
          <p:cNvPr id="5" name="图片 4"/>
          <p:cNvPicPr/>
          <p:nvPr/>
        </p:nvPicPr>
        <p:blipFill>
          <a:blip r:embed="rId5"/>
          <a:stretch>
            <a:fillRect/>
          </a:stretch>
        </p:blipFill>
        <p:spPr>
          <a:xfrm>
            <a:off x="5352975" y="3048102"/>
            <a:ext cx="2466109" cy="624840"/>
          </a:xfrm>
          <a:prstGeom prst="rect">
            <a:avLst/>
          </a:prstGeom>
        </p:spPr>
      </p:pic>
      <p:pic>
        <p:nvPicPr>
          <p:cNvPr id="2" name="图片 1"/>
          <p:cNvPicPr>
            <a:picLocks noChangeAspect="1"/>
          </p:cNvPicPr>
          <p:nvPr/>
        </p:nvPicPr>
        <p:blipFill>
          <a:blip r:embed="rId6"/>
          <a:stretch>
            <a:fillRect/>
          </a:stretch>
        </p:blipFill>
        <p:spPr>
          <a:xfrm>
            <a:off x="1524420" y="946815"/>
            <a:ext cx="6294665" cy="1813717"/>
          </a:xfrm>
          <a:prstGeom prst="rect">
            <a:avLst/>
          </a:prstGeom>
        </p:spPr>
      </p:pic>
      <p:sp>
        <p:nvSpPr>
          <p:cNvPr id="6" name="加号 5"/>
          <p:cNvSpPr/>
          <p:nvPr/>
        </p:nvSpPr>
        <p:spPr>
          <a:xfrm>
            <a:off x="4718323" y="3087300"/>
            <a:ext cx="588080" cy="585642"/>
          </a:xfrm>
          <a:prstGeom prst="mathPlu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 name="等号 6"/>
          <p:cNvSpPr/>
          <p:nvPr/>
        </p:nvSpPr>
        <p:spPr>
          <a:xfrm>
            <a:off x="1524420" y="4231179"/>
            <a:ext cx="523702" cy="324196"/>
          </a:xfrm>
          <a:prstGeom prst="mathEqual">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562472541"/>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a:spLocks noChangeArrowheads="1"/>
          </p:cNvSpPr>
          <p:nvPr/>
        </p:nvSpPr>
        <p:spPr bwMode="auto">
          <a:xfrm>
            <a:off x="2391526"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smtClean="0">
                <a:ln>
                  <a:noFill/>
                </a:ln>
                <a:solidFill>
                  <a:srgbClr val="577188"/>
                </a:solidFill>
                <a:effectLst/>
                <a:latin typeface="Impact" pitchFamily="34" charset="0"/>
                <a:cs typeface="+mn-ea"/>
              </a:rPr>
              <a:t>03</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36" name="TextBox 6"/>
          <p:cNvSpPr txBox="1">
            <a:spLocks noChangeArrowheads="1"/>
          </p:cNvSpPr>
          <p:nvPr/>
        </p:nvSpPr>
        <p:spPr bwMode="auto">
          <a:xfrm>
            <a:off x="3261496" y="1885268"/>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65000"/>
                    <a:lumOff val="35000"/>
                  </a:schemeClr>
                </a:solidFill>
                <a:latin typeface="+mn-ea"/>
                <a:cs typeface="+mn-ea"/>
              </a:rPr>
              <a:t>机器学习的方法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37" name="TextBox 6"/>
          <p:cNvSpPr txBox="1">
            <a:spLocks noChangeArrowheads="1"/>
          </p:cNvSpPr>
          <p:nvPr/>
        </p:nvSpPr>
        <p:spPr bwMode="auto">
          <a:xfrm>
            <a:off x="5047315" y="2348060"/>
            <a:ext cx="125936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pPr>
            <a:r>
              <a:rPr kumimoji="0" lang="zh-CN" altLang="en-US" sz="1000" i="0" u="none" strike="noStrike" cap="none" normalizeH="0" baseline="0" dirty="0" smtClean="0">
                <a:ln>
                  <a:noFill/>
                </a:ln>
                <a:effectLst/>
                <a:latin typeface="+mn-ea"/>
                <a:cs typeface="+mn-ea"/>
              </a:rPr>
              <a:t>演讲人：王宇</a:t>
            </a:r>
            <a:endParaRPr lang="zh-CN" altLang="zh-CN" sz="1000" dirty="0">
              <a:latin typeface="+mn-ea"/>
              <a:cs typeface="+mn-ea"/>
            </a:endParaRPr>
          </a:p>
        </p:txBody>
      </p:sp>
      <p:sp>
        <p:nvSpPr>
          <p:cNvPr id="38" name="TextBox 6"/>
          <p:cNvSpPr txBox="1">
            <a:spLocks noChangeArrowheads="1"/>
          </p:cNvSpPr>
          <p:nvPr/>
        </p:nvSpPr>
        <p:spPr bwMode="auto">
          <a:xfrm>
            <a:off x="2458323"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7" name="直接连接符 6"/>
          <p:cNvCxnSpPr/>
          <p:nvPr/>
        </p:nvCxnSpPr>
        <p:spPr>
          <a:xfrm>
            <a:off x="3666255" y="2278246"/>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2"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8"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1417283"/>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a:spLocks noChangeAspect="1"/>
          </p:cNvSpPr>
          <p:nvPr/>
        </p:nvSpPr>
        <p:spPr>
          <a:xfrm>
            <a:off x="3927668" y="1839422"/>
            <a:ext cx="1682255" cy="1613705"/>
          </a:xfrm>
          <a:custGeom>
            <a:avLst/>
            <a:gdLst>
              <a:gd name="connsiteX0" fmla="*/ 973472 w 3097546"/>
              <a:gd name="connsiteY0" fmla="*/ 2971324 h 2971325"/>
              <a:gd name="connsiteX1" fmla="*/ 973615 w 3097546"/>
              <a:gd name="connsiteY1" fmla="*/ 2971324 h 2971325"/>
              <a:gd name="connsiteX2" fmla="*/ 973472 w 3097546"/>
              <a:gd name="connsiteY2" fmla="*/ 2971325 h 2971325"/>
              <a:gd name="connsiteX3" fmla="*/ 497241 w 3097546"/>
              <a:gd name="connsiteY3" fmla="*/ 0 h 2971325"/>
              <a:gd name="connsiteX4" fmla="*/ 1945450 w 3097546"/>
              <a:gd name="connsiteY4" fmla="*/ 0 h 2971325"/>
              <a:gd name="connsiteX5" fmla="*/ 2101907 w 3097546"/>
              <a:gd name="connsiteY5" fmla="*/ 31587 h 2971325"/>
              <a:gd name="connsiteX6" fmla="*/ 2144325 w 3097546"/>
              <a:gd name="connsiteY6" fmla="*/ 54612 h 2971325"/>
              <a:gd name="connsiteX7" fmla="*/ 2148708 w 3097546"/>
              <a:gd name="connsiteY7" fmla="*/ 56247 h 2971325"/>
              <a:gd name="connsiteX8" fmla="*/ 2159283 w 3097546"/>
              <a:gd name="connsiteY8" fmla="*/ 62729 h 2971325"/>
              <a:gd name="connsiteX9" fmla="*/ 2170183 w 3097546"/>
              <a:gd name="connsiteY9" fmla="*/ 68647 h 2971325"/>
              <a:gd name="connsiteX10" fmla="*/ 2173792 w 3097546"/>
              <a:gd name="connsiteY10" fmla="*/ 71624 h 2971325"/>
              <a:gd name="connsiteX11" fmla="*/ 2214942 w 3097546"/>
              <a:gd name="connsiteY11" fmla="*/ 96847 h 2971325"/>
              <a:gd name="connsiteX12" fmla="*/ 2320524 w 3097546"/>
              <a:gd name="connsiteY12" fmla="*/ 216549 h 2971325"/>
              <a:gd name="connsiteX13" fmla="*/ 3044629 w 3097546"/>
              <a:gd name="connsiteY13" fmla="*/ 1470735 h 2971325"/>
              <a:gd name="connsiteX14" fmla="*/ 3095503 w 3097546"/>
              <a:gd name="connsiteY14" fmla="*/ 1622024 h 2971325"/>
              <a:gd name="connsiteX15" fmla="*/ 3096771 w 3097546"/>
              <a:gd name="connsiteY15" fmla="*/ 1670269 h 2971325"/>
              <a:gd name="connsiteX16" fmla="*/ 3097546 w 3097546"/>
              <a:gd name="connsiteY16" fmla="*/ 1674884 h 2971325"/>
              <a:gd name="connsiteX17" fmla="*/ 3097220 w 3097546"/>
              <a:gd name="connsiteY17" fmla="*/ 1687291 h 2971325"/>
              <a:gd name="connsiteX18" fmla="*/ 3097546 w 3097546"/>
              <a:gd name="connsiteY18" fmla="*/ 1699683 h 2971325"/>
              <a:gd name="connsiteX19" fmla="*/ 3096773 w 3097546"/>
              <a:gd name="connsiteY19" fmla="*/ 1704294 h 2971325"/>
              <a:gd name="connsiteX20" fmla="*/ 3095503 w 3097546"/>
              <a:gd name="connsiteY20" fmla="*/ 1752543 h 2971325"/>
              <a:gd name="connsiteX21" fmla="*/ 3044630 w 3097546"/>
              <a:gd name="connsiteY21" fmla="*/ 1903833 h 2971325"/>
              <a:gd name="connsiteX22" fmla="*/ 2436415 w 3097546"/>
              <a:gd name="connsiteY22" fmla="*/ 2957292 h 2971325"/>
              <a:gd name="connsiteX23" fmla="*/ 1821328 w 3097546"/>
              <a:gd name="connsiteY23" fmla="*/ 2963192 h 2971325"/>
              <a:gd name="connsiteX24" fmla="*/ 1871821 w 3097546"/>
              <a:gd name="connsiteY24" fmla="*/ 2947519 h 2971325"/>
              <a:gd name="connsiteX25" fmla="*/ 1903787 w 3097546"/>
              <a:gd name="connsiteY25" fmla="*/ 2930168 h 2971325"/>
              <a:gd name="connsiteX26" fmla="*/ 1907091 w 3097546"/>
              <a:gd name="connsiteY26" fmla="*/ 2928933 h 2971325"/>
              <a:gd name="connsiteX27" fmla="*/ 1915066 w 3097546"/>
              <a:gd name="connsiteY27" fmla="*/ 2924047 h 2971325"/>
              <a:gd name="connsiteX28" fmla="*/ 1923276 w 3097546"/>
              <a:gd name="connsiteY28" fmla="*/ 2919589 h 2971325"/>
              <a:gd name="connsiteX29" fmla="*/ 1925994 w 3097546"/>
              <a:gd name="connsiteY29" fmla="*/ 2917347 h 2971325"/>
              <a:gd name="connsiteX30" fmla="*/ 1957007 w 3097546"/>
              <a:gd name="connsiteY30" fmla="*/ 2898336 h 2971325"/>
              <a:gd name="connsiteX31" fmla="*/ 2036578 w 3097546"/>
              <a:gd name="connsiteY31" fmla="*/ 2808126 h 2971325"/>
              <a:gd name="connsiteX32" fmla="*/ 2582285 w 3097546"/>
              <a:gd name="connsiteY32" fmla="*/ 1862935 h 2971325"/>
              <a:gd name="connsiteX33" fmla="*/ 2620624 w 3097546"/>
              <a:gd name="connsiteY33" fmla="*/ 1748918 h 2971325"/>
              <a:gd name="connsiteX34" fmla="*/ 2621582 w 3097546"/>
              <a:gd name="connsiteY34" fmla="*/ 1712556 h 2971325"/>
              <a:gd name="connsiteX35" fmla="*/ 2622164 w 3097546"/>
              <a:gd name="connsiteY35" fmla="*/ 1709081 h 2971325"/>
              <a:gd name="connsiteX36" fmla="*/ 2621918 w 3097546"/>
              <a:gd name="connsiteY36" fmla="*/ 1699742 h 2971325"/>
              <a:gd name="connsiteX37" fmla="*/ 2622164 w 3097546"/>
              <a:gd name="connsiteY37" fmla="*/ 1690392 h 2971325"/>
              <a:gd name="connsiteX38" fmla="*/ 2621580 w 3097546"/>
              <a:gd name="connsiteY38" fmla="*/ 1686914 h 2971325"/>
              <a:gd name="connsiteX39" fmla="*/ 2620624 w 3097546"/>
              <a:gd name="connsiteY39" fmla="*/ 1650555 h 2971325"/>
              <a:gd name="connsiteX40" fmla="*/ 2582284 w 3097546"/>
              <a:gd name="connsiteY40" fmla="*/ 1536539 h 2971325"/>
              <a:gd name="connsiteX41" fmla="*/ 2516496 w 3097546"/>
              <a:gd name="connsiteY41" fmla="*/ 1422591 h 2971325"/>
              <a:gd name="connsiteX42" fmla="*/ 2463411 w 3097546"/>
              <a:gd name="connsiteY42" fmla="*/ 1451404 h 2971325"/>
              <a:gd name="connsiteX43" fmla="*/ 2293796 w 3097546"/>
              <a:gd name="connsiteY43" fmla="*/ 1485648 h 2971325"/>
              <a:gd name="connsiteX44" fmla="*/ 1858042 w 3097546"/>
              <a:gd name="connsiteY44" fmla="*/ 1049894 h 2971325"/>
              <a:gd name="connsiteX45" fmla="*/ 2050162 w 3097546"/>
              <a:gd name="connsiteY45" fmla="*/ 688560 h 2971325"/>
              <a:gd name="connsiteX46" fmla="*/ 2082553 w 3097546"/>
              <a:gd name="connsiteY46" fmla="*/ 670979 h 2971325"/>
              <a:gd name="connsiteX47" fmla="*/ 2036577 w 3097546"/>
              <a:gd name="connsiteY47" fmla="*/ 591347 h 2971325"/>
              <a:gd name="connsiteX48" fmla="*/ 1957007 w 3097546"/>
              <a:gd name="connsiteY48" fmla="*/ 501136 h 2971325"/>
              <a:gd name="connsiteX49" fmla="*/ 1925995 w 3097546"/>
              <a:gd name="connsiteY49" fmla="*/ 482127 h 2971325"/>
              <a:gd name="connsiteX50" fmla="*/ 1923276 w 3097546"/>
              <a:gd name="connsiteY50" fmla="*/ 479883 h 2971325"/>
              <a:gd name="connsiteX51" fmla="*/ 1915061 w 3097546"/>
              <a:gd name="connsiteY51" fmla="*/ 475424 h 2971325"/>
              <a:gd name="connsiteX52" fmla="*/ 1907091 w 3097546"/>
              <a:gd name="connsiteY52" fmla="*/ 470538 h 2971325"/>
              <a:gd name="connsiteX53" fmla="*/ 1903788 w 3097546"/>
              <a:gd name="connsiteY53" fmla="*/ 469306 h 2971325"/>
              <a:gd name="connsiteX54" fmla="*/ 1871821 w 3097546"/>
              <a:gd name="connsiteY54" fmla="*/ 451954 h 2971325"/>
              <a:gd name="connsiteX55" fmla="*/ 1753910 w 3097546"/>
              <a:gd name="connsiteY55" fmla="*/ 428149 h 2971325"/>
              <a:gd name="connsiteX56" fmla="*/ 662496 w 3097546"/>
              <a:gd name="connsiteY56" fmla="*/ 428149 h 2971325"/>
              <a:gd name="connsiteX57" fmla="*/ 662486 w 3097546"/>
              <a:gd name="connsiteY57" fmla="*/ 428150 h 2971325"/>
              <a:gd name="connsiteX58" fmla="*/ 0 w 3097546"/>
              <a:gd name="connsiteY58" fmla="*/ 428150 h 2971325"/>
              <a:gd name="connsiteX59" fmla="*/ 122168 w 3097546"/>
              <a:gd name="connsiteY59" fmla="*/ 216549 h 2971325"/>
              <a:gd name="connsiteX60" fmla="*/ 227751 w 3097546"/>
              <a:gd name="connsiteY60" fmla="*/ 96847 h 2971325"/>
              <a:gd name="connsiteX61" fmla="*/ 268903 w 3097546"/>
              <a:gd name="connsiteY61" fmla="*/ 71622 h 2971325"/>
              <a:gd name="connsiteX62" fmla="*/ 272508 w 3097546"/>
              <a:gd name="connsiteY62" fmla="*/ 68647 h 2971325"/>
              <a:gd name="connsiteX63" fmla="*/ 283400 w 3097546"/>
              <a:gd name="connsiteY63" fmla="*/ 62735 h 2971325"/>
              <a:gd name="connsiteX64" fmla="*/ 293983 w 3097546"/>
              <a:gd name="connsiteY64" fmla="*/ 56247 h 2971325"/>
              <a:gd name="connsiteX65" fmla="*/ 298370 w 3097546"/>
              <a:gd name="connsiteY65" fmla="*/ 54610 h 2971325"/>
              <a:gd name="connsiteX66" fmla="*/ 340784 w 3097546"/>
              <a:gd name="connsiteY66" fmla="*/ 31587 h 2971325"/>
              <a:gd name="connsiteX67" fmla="*/ 497241 w 3097546"/>
              <a:gd name="connsiteY67" fmla="*/ 0 h 297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097546" h="2971325">
                <a:moveTo>
                  <a:pt x="973472" y="2971324"/>
                </a:moveTo>
                <a:lnTo>
                  <a:pt x="973615" y="2971324"/>
                </a:lnTo>
                <a:lnTo>
                  <a:pt x="973472" y="2971325"/>
                </a:lnTo>
                <a:close/>
                <a:moveTo>
                  <a:pt x="497241" y="0"/>
                </a:moveTo>
                <a:lnTo>
                  <a:pt x="1945450" y="0"/>
                </a:lnTo>
                <a:cubicBezTo>
                  <a:pt x="2000947" y="0"/>
                  <a:pt x="2053818" y="11248"/>
                  <a:pt x="2101907" y="31587"/>
                </a:cubicBezTo>
                <a:lnTo>
                  <a:pt x="2144325" y="54612"/>
                </a:lnTo>
                <a:lnTo>
                  <a:pt x="2148708" y="56247"/>
                </a:lnTo>
                <a:lnTo>
                  <a:pt x="2159283" y="62729"/>
                </a:lnTo>
                <a:lnTo>
                  <a:pt x="2170183" y="68647"/>
                </a:lnTo>
                <a:lnTo>
                  <a:pt x="2173792" y="71624"/>
                </a:lnTo>
                <a:lnTo>
                  <a:pt x="2214942" y="96847"/>
                </a:lnTo>
                <a:cubicBezTo>
                  <a:pt x="2256599" y="128322"/>
                  <a:pt x="2292775" y="168488"/>
                  <a:pt x="2320524" y="216549"/>
                </a:cubicBezTo>
                <a:lnTo>
                  <a:pt x="3044629" y="1470735"/>
                </a:lnTo>
                <a:cubicBezTo>
                  <a:pt x="3072379" y="1518798"/>
                  <a:pt x="3089073" y="1570208"/>
                  <a:pt x="3095503" y="1622024"/>
                </a:cubicBezTo>
                <a:lnTo>
                  <a:pt x="3096771" y="1670269"/>
                </a:lnTo>
                <a:lnTo>
                  <a:pt x="3097546" y="1674884"/>
                </a:lnTo>
                <a:lnTo>
                  <a:pt x="3097220" y="1687291"/>
                </a:lnTo>
                <a:lnTo>
                  <a:pt x="3097546" y="1699683"/>
                </a:lnTo>
                <a:lnTo>
                  <a:pt x="3096773" y="1704294"/>
                </a:lnTo>
                <a:lnTo>
                  <a:pt x="3095503" y="1752543"/>
                </a:lnTo>
                <a:cubicBezTo>
                  <a:pt x="3089073" y="1804360"/>
                  <a:pt x="3072379" y="1855770"/>
                  <a:pt x="3044630" y="1903833"/>
                </a:cubicBezTo>
                <a:lnTo>
                  <a:pt x="2436415" y="2957292"/>
                </a:lnTo>
                <a:lnTo>
                  <a:pt x="1821328" y="2963192"/>
                </a:lnTo>
                <a:lnTo>
                  <a:pt x="1871821" y="2947519"/>
                </a:lnTo>
                <a:lnTo>
                  <a:pt x="1903787" y="2930168"/>
                </a:lnTo>
                <a:lnTo>
                  <a:pt x="1907091" y="2928933"/>
                </a:lnTo>
                <a:lnTo>
                  <a:pt x="1915066" y="2924047"/>
                </a:lnTo>
                <a:lnTo>
                  <a:pt x="1923276" y="2919589"/>
                </a:lnTo>
                <a:lnTo>
                  <a:pt x="1925994" y="2917347"/>
                </a:lnTo>
                <a:lnTo>
                  <a:pt x="1957007" y="2898336"/>
                </a:lnTo>
                <a:cubicBezTo>
                  <a:pt x="1988402" y="2874615"/>
                  <a:pt x="2015665" y="2844347"/>
                  <a:pt x="2036578" y="2808126"/>
                </a:cubicBezTo>
                <a:lnTo>
                  <a:pt x="2582285" y="1862935"/>
                </a:lnTo>
                <a:cubicBezTo>
                  <a:pt x="2603197" y="1826713"/>
                  <a:pt x="2615778" y="1787969"/>
                  <a:pt x="2620624" y="1748918"/>
                </a:cubicBezTo>
                <a:lnTo>
                  <a:pt x="2621582" y="1712556"/>
                </a:lnTo>
                <a:lnTo>
                  <a:pt x="2622164" y="1709081"/>
                </a:lnTo>
                <a:lnTo>
                  <a:pt x="2621918" y="1699742"/>
                </a:lnTo>
                <a:lnTo>
                  <a:pt x="2622164" y="1690392"/>
                </a:lnTo>
                <a:lnTo>
                  <a:pt x="2621580" y="1686914"/>
                </a:lnTo>
                <a:lnTo>
                  <a:pt x="2620624" y="1650555"/>
                </a:lnTo>
                <a:cubicBezTo>
                  <a:pt x="2615778" y="1611505"/>
                  <a:pt x="2603197" y="1572761"/>
                  <a:pt x="2582284" y="1536539"/>
                </a:cubicBezTo>
                <a:lnTo>
                  <a:pt x="2516496" y="1422591"/>
                </a:lnTo>
                <a:lnTo>
                  <a:pt x="2463411" y="1451404"/>
                </a:lnTo>
                <a:cubicBezTo>
                  <a:pt x="2411278" y="1473455"/>
                  <a:pt x="2353961" y="1485648"/>
                  <a:pt x="2293796" y="1485648"/>
                </a:cubicBezTo>
                <a:cubicBezTo>
                  <a:pt x="2053136" y="1485648"/>
                  <a:pt x="1858042" y="1290554"/>
                  <a:pt x="1858042" y="1049894"/>
                </a:cubicBezTo>
                <a:cubicBezTo>
                  <a:pt x="1858042" y="899482"/>
                  <a:pt x="1934251" y="766868"/>
                  <a:pt x="2050162" y="688560"/>
                </a:cubicBezTo>
                <a:lnTo>
                  <a:pt x="2082553" y="670979"/>
                </a:lnTo>
                <a:lnTo>
                  <a:pt x="2036577" y="591347"/>
                </a:lnTo>
                <a:cubicBezTo>
                  <a:pt x="2015665" y="555126"/>
                  <a:pt x="1988401" y="524857"/>
                  <a:pt x="1957007" y="501136"/>
                </a:cubicBezTo>
                <a:lnTo>
                  <a:pt x="1925995" y="482127"/>
                </a:lnTo>
                <a:lnTo>
                  <a:pt x="1923276" y="479883"/>
                </a:lnTo>
                <a:lnTo>
                  <a:pt x="1915061" y="475424"/>
                </a:lnTo>
                <a:lnTo>
                  <a:pt x="1907091" y="470538"/>
                </a:lnTo>
                <a:lnTo>
                  <a:pt x="1903788" y="469306"/>
                </a:lnTo>
                <a:lnTo>
                  <a:pt x="1871821" y="451954"/>
                </a:lnTo>
                <a:cubicBezTo>
                  <a:pt x="1835579" y="436626"/>
                  <a:pt x="1795734" y="428149"/>
                  <a:pt x="1753910" y="428149"/>
                </a:cubicBezTo>
                <a:lnTo>
                  <a:pt x="662496" y="428149"/>
                </a:lnTo>
                <a:lnTo>
                  <a:pt x="662486" y="428150"/>
                </a:lnTo>
                <a:lnTo>
                  <a:pt x="0" y="428150"/>
                </a:lnTo>
                <a:lnTo>
                  <a:pt x="122168" y="216549"/>
                </a:lnTo>
                <a:cubicBezTo>
                  <a:pt x="149916" y="168486"/>
                  <a:pt x="186091" y="128322"/>
                  <a:pt x="227751" y="96847"/>
                </a:cubicBezTo>
                <a:lnTo>
                  <a:pt x="268903" y="71622"/>
                </a:lnTo>
                <a:lnTo>
                  <a:pt x="272508" y="68647"/>
                </a:lnTo>
                <a:lnTo>
                  <a:pt x="283400" y="62735"/>
                </a:lnTo>
                <a:lnTo>
                  <a:pt x="293983" y="56247"/>
                </a:lnTo>
                <a:lnTo>
                  <a:pt x="298370" y="54610"/>
                </a:lnTo>
                <a:lnTo>
                  <a:pt x="340784" y="31587"/>
                </a:lnTo>
                <a:cubicBezTo>
                  <a:pt x="388872" y="11248"/>
                  <a:pt x="441744" y="0"/>
                  <a:pt x="497241"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19" name="TextBox 6"/>
          <p:cNvSpPr txBox="1">
            <a:spLocks noChangeArrowheads="1"/>
          </p:cNvSpPr>
          <p:nvPr/>
        </p:nvSpPr>
        <p:spPr bwMode="auto">
          <a:xfrm>
            <a:off x="4767092" y="2184609"/>
            <a:ext cx="808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u="none" strike="noStrike" cap="none" normalizeH="0" baseline="0" dirty="0">
                <a:ln>
                  <a:noFill/>
                </a:ln>
                <a:solidFill>
                  <a:schemeClr val="bg1"/>
                </a:solidFill>
                <a:effectLst/>
                <a:latin typeface="Impact" pitchFamily="34" charset="0"/>
                <a:cs typeface="+mn-ea"/>
              </a:rPr>
              <a:t>B</a:t>
            </a:r>
            <a:endParaRPr kumimoji="0" lang="zh-CN" sz="2400" u="none" strike="noStrike" cap="none" normalizeH="0" baseline="0" dirty="0">
              <a:ln>
                <a:noFill/>
              </a:ln>
              <a:solidFill>
                <a:schemeClr val="bg1"/>
              </a:solidFill>
              <a:effectLst/>
              <a:latin typeface="Impact" pitchFamily="34" charset="0"/>
              <a:cs typeface="+mn-ea"/>
            </a:endParaRPr>
          </a:p>
        </p:txBody>
      </p:sp>
      <p:sp>
        <p:nvSpPr>
          <p:cNvPr id="18" name="任意多边形 17"/>
          <p:cNvSpPr>
            <a:spLocks noChangeAspect="1"/>
          </p:cNvSpPr>
          <p:nvPr/>
        </p:nvSpPr>
        <p:spPr>
          <a:xfrm>
            <a:off x="3572021" y="2071947"/>
            <a:ext cx="1678847" cy="1600178"/>
          </a:xfrm>
          <a:custGeom>
            <a:avLst/>
            <a:gdLst>
              <a:gd name="connsiteX0" fmla="*/ 654855 w 3091270"/>
              <a:gd name="connsiteY0" fmla="*/ 0 h 2946417"/>
              <a:gd name="connsiteX1" fmla="*/ 1317341 w 3091270"/>
              <a:gd name="connsiteY1" fmla="*/ 0 h 2946417"/>
              <a:gd name="connsiteX2" fmla="*/ 1256302 w 3091270"/>
              <a:gd name="connsiteY2" fmla="*/ 6154 h 2946417"/>
              <a:gd name="connsiteX3" fmla="*/ 1199441 w 3091270"/>
              <a:gd name="connsiteY3" fmla="*/ 23804 h 2946417"/>
              <a:gd name="connsiteX4" fmla="*/ 1167476 w 3091270"/>
              <a:gd name="connsiteY4" fmla="*/ 41155 h 2946417"/>
              <a:gd name="connsiteX5" fmla="*/ 1164170 w 3091270"/>
              <a:gd name="connsiteY5" fmla="*/ 42388 h 2946417"/>
              <a:gd name="connsiteX6" fmla="*/ 1156194 w 3091270"/>
              <a:gd name="connsiteY6" fmla="*/ 47278 h 2946417"/>
              <a:gd name="connsiteX7" fmla="*/ 1147985 w 3091270"/>
              <a:gd name="connsiteY7" fmla="*/ 51733 h 2946417"/>
              <a:gd name="connsiteX8" fmla="*/ 1145269 w 3091270"/>
              <a:gd name="connsiteY8" fmla="*/ 53975 h 2946417"/>
              <a:gd name="connsiteX9" fmla="*/ 1114256 w 3091270"/>
              <a:gd name="connsiteY9" fmla="*/ 72986 h 2946417"/>
              <a:gd name="connsiteX10" fmla="*/ 1034685 w 3091270"/>
              <a:gd name="connsiteY10" fmla="*/ 163197 h 2946417"/>
              <a:gd name="connsiteX11" fmla="*/ 488977 w 3091270"/>
              <a:gd name="connsiteY11" fmla="*/ 1108389 h 2946417"/>
              <a:gd name="connsiteX12" fmla="*/ 450638 w 3091270"/>
              <a:gd name="connsiteY12" fmla="*/ 1222404 h 2946417"/>
              <a:gd name="connsiteX13" fmla="*/ 449681 w 3091270"/>
              <a:gd name="connsiteY13" fmla="*/ 1258768 h 2946417"/>
              <a:gd name="connsiteX14" fmla="*/ 449097 w 3091270"/>
              <a:gd name="connsiteY14" fmla="*/ 1262242 h 2946417"/>
              <a:gd name="connsiteX15" fmla="*/ 449343 w 3091270"/>
              <a:gd name="connsiteY15" fmla="*/ 1271579 h 2946417"/>
              <a:gd name="connsiteX16" fmla="*/ 449097 w 3091270"/>
              <a:gd name="connsiteY16" fmla="*/ 1280930 h 2946417"/>
              <a:gd name="connsiteX17" fmla="*/ 449681 w 3091270"/>
              <a:gd name="connsiteY17" fmla="*/ 1284410 h 2946417"/>
              <a:gd name="connsiteX18" fmla="*/ 450638 w 3091270"/>
              <a:gd name="connsiteY18" fmla="*/ 1320768 h 2946417"/>
              <a:gd name="connsiteX19" fmla="*/ 488977 w 3091270"/>
              <a:gd name="connsiteY19" fmla="*/ 1434783 h 2946417"/>
              <a:gd name="connsiteX20" fmla="*/ 550718 w 3091270"/>
              <a:gd name="connsiteY20" fmla="*/ 1541722 h 2946417"/>
              <a:gd name="connsiteX21" fmla="*/ 566649 w 3091270"/>
              <a:gd name="connsiteY21" fmla="*/ 1528578 h 2946417"/>
              <a:gd name="connsiteX22" fmla="*/ 810283 w 3091270"/>
              <a:gd name="connsiteY22" fmla="*/ 1454158 h 2946417"/>
              <a:gd name="connsiteX23" fmla="*/ 1246037 w 3091270"/>
              <a:gd name="connsiteY23" fmla="*/ 1889912 h 2946417"/>
              <a:gd name="connsiteX24" fmla="*/ 1053917 w 3091270"/>
              <a:gd name="connsiteY24" fmla="*/ 2251246 h 2946417"/>
              <a:gd name="connsiteX25" fmla="*/ 982685 w 3091270"/>
              <a:gd name="connsiteY25" fmla="*/ 2289910 h 2946417"/>
              <a:gd name="connsiteX26" fmla="*/ 1034685 w 3091270"/>
              <a:gd name="connsiteY26" fmla="*/ 2379976 h 2946417"/>
              <a:gd name="connsiteX27" fmla="*/ 1114256 w 3091270"/>
              <a:gd name="connsiteY27" fmla="*/ 2470186 h 2946417"/>
              <a:gd name="connsiteX28" fmla="*/ 1138054 w 3091270"/>
              <a:gd name="connsiteY28" fmla="*/ 2483246 h 2946417"/>
              <a:gd name="connsiteX29" fmla="*/ 1147985 w 3091270"/>
              <a:gd name="connsiteY29" fmla="*/ 2491439 h 2946417"/>
              <a:gd name="connsiteX30" fmla="*/ 1317351 w 3091270"/>
              <a:gd name="connsiteY30" fmla="*/ 2543174 h 2946417"/>
              <a:gd name="connsiteX31" fmla="*/ 1628326 w 3091270"/>
              <a:gd name="connsiteY31" fmla="*/ 2543174 h 2946417"/>
              <a:gd name="connsiteX32" fmla="*/ 1628327 w 3091270"/>
              <a:gd name="connsiteY32" fmla="*/ 2543175 h 2946417"/>
              <a:gd name="connsiteX33" fmla="*/ 1628470 w 3091270"/>
              <a:gd name="connsiteY33" fmla="*/ 2543174 h 2946417"/>
              <a:gd name="connsiteX34" fmla="*/ 2408765 w 3091270"/>
              <a:gd name="connsiteY34" fmla="*/ 2543173 h 2946417"/>
              <a:gd name="connsiteX35" fmla="*/ 2469815 w 3091270"/>
              <a:gd name="connsiteY35" fmla="*/ 2537019 h 2946417"/>
              <a:gd name="connsiteX36" fmla="*/ 2476183 w 3091270"/>
              <a:gd name="connsiteY36" fmla="*/ 2535042 h 2946417"/>
              <a:gd name="connsiteX37" fmla="*/ 3091270 w 3091270"/>
              <a:gd name="connsiteY37" fmla="*/ 2529142 h 2946417"/>
              <a:gd name="connsiteX38" fmla="*/ 2975380 w 3091270"/>
              <a:gd name="connsiteY38" fmla="*/ 2729868 h 2946417"/>
              <a:gd name="connsiteX39" fmla="*/ 2869797 w 3091270"/>
              <a:gd name="connsiteY39" fmla="*/ 2849569 h 2946417"/>
              <a:gd name="connsiteX40" fmla="*/ 2828645 w 3091270"/>
              <a:gd name="connsiteY40" fmla="*/ 2874794 h 2946417"/>
              <a:gd name="connsiteX41" fmla="*/ 2825038 w 3091270"/>
              <a:gd name="connsiteY41" fmla="*/ 2877769 h 2946417"/>
              <a:gd name="connsiteX42" fmla="*/ 2814145 w 3091270"/>
              <a:gd name="connsiteY42" fmla="*/ 2883684 h 2946417"/>
              <a:gd name="connsiteX43" fmla="*/ 2803563 w 3091270"/>
              <a:gd name="connsiteY43" fmla="*/ 2890168 h 2946417"/>
              <a:gd name="connsiteX44" fmla="*/ 2799178 w 3091270"/>
              <a:gd name="connsiteY44" fmla="*/ 2891807 h 2946417"/>
              <a:gd name="connsiteX45" fmla="*/ 2756762 w 3091270"/>
              <a:gd name="connsiteY45" fmla="*/ 2914830 h 2946417"/>
              <a:gd name="connsiteX46" fmla="*/ 2600305 w 3091270"/>
              <a:gd name="connsiteY46" fmla="*/ 2946415 h 2946417"/>
              <a:gd name="connsiteX47" fmla="*/ 1152096 w 3091270"/>
              <a:gd name="connsiteY47" fmla="*/ 2946417 h 2946417"/>
              <a:gd name="connsiteX48" fmla="*/ 927363 w 3091270"/>
              <a:gd name="connsiteY48" fmla="*/ 2877769 h 2946417"/>
              <a:gd name="connsiteX49" fmla="*/ 914185 w 3091270"/>
              <a:gd name="connsiteY49" fmla="*/ 2866898 h 2946417"/>
              <a:gd name="connsiteX50" fmla="*/ 882606 w 3091270"/>
              <a:gd name="connsiteY50" fmla="*/ 2849569 h 2946417"/>
              <a:gd name="connsiteX51" fmla="*/ 777023 w 3091270"/>
              <a:gd name="connsiteY51" fmla="*/ 2729868 h 2946417"/>
              <a:gd name="connsiteX52" fmla="*/ 52918 w 3091270"/>
              <a:gd name="connsiteY52" fmla="*/ 1475681 h 2946417"/>
              <a:gd name="connsiteX53" fmla="*/ 2045 w 3091270"/>
              <a:gd name="connsiteY53" fmla="*/ 1324393 h 2946417"/>
              <a:gd name="connsiteX54" fmla="*/ 775 w 3091270"/>
              <a:gd name="connsiteY54" fmla="*/ 1276149 h 2946417"/>
              <a:gd name="connsiteX55" fmla="*/ 0 w 3091270"/>
              <a:gd name="connsiteY55" fmla="*/ 1271532 h 2946417"/>
              <a:gd name="connsiteX56" fmla="*/ 326 w 3091270"/>
              <a:gd name="connsiteY56" fmla="*/ 1259123 h 2946417"/>
              <a:gd name="connsiteX57" fmla="*/ 0 w 3091270"/>
              <a:gd name="connsiteY57" fmla="*/ 1246734 h 2946417"/>
              <a:gd name="connsiteX58" fmla="*/ 775 w 3091270"/>
              <a:gd name="connsiteY58" fmla="*/ 1242124 h 2946417"/>
              <a:gd name="connsiteX59" fmla="*/ 2045 w 3091270"/>
              <a:gd name="connsiteY59" fmla="*/ 1193872 h 2946417"/>
              <a:gd name="connsiteX60" fmla="*/ 52918 w 3091270"/>
              <a:gd name="connsiteY60" fmla="*/ 1042585 h 29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1270" h="2946417">
                <a:moveTo>
                  <a:pt x="654855" y="0"/>
                </a:moveTo>
                <a:lnTo>
                  <a:pt x="1317341" y="0"/>
                </a:lnTo>
                <a:lnTo>
                  <a:pt x="1256302" y="6154"/>
                </a:lnTo>
                <a:cubicBezTo>
                  <a:pt x="1236583" y="10189"/>
                  <a:pt x="1217561" y="16140"/>
                  <a:pt x="1199441" y="23804"/>
                </a:cubicBezTo>
                <a:lnTo>
                  <a:pt x="1167476" y="41155"/>
                </a:lnTo>
                <a:lnTo>
                  <a:pt x="1164170" y="42388"/>
                </a:lnTo>
                <a:lnTo>
                  <a:pt x="1156194" y="47278"/>
                </a:lnTo>
                <a:lnTo>
                  <a:pt x="1147985" y="51733"/>
                </a:lnTo>
                <a:lnTo>
                  <a:pt x="1145269" y="53975"/>
                </a:lnTo>
                <a:lnTo>
                  <a:pt x="1114256" y="72986"/>
                </a:lnTo>
                <a:cubicBezTo>
                  <a:pt x="1082859" y="96707"/>
                  <a:pt x="1055597" y="126975"/>
                  <a:pt x="1034685" y="163197"/>
                </a:cubicBezTo>
                <a:lnTo>
                  <a:pt x="488977" y="1108389"/>
                </a:lnTo>
                <a:cubicBezTo>
                  <a:pt x="468064" y="1144609"/>
                  <a:pt x="455483" y="1183355"/>
                  <a:pt x="450638" y="1222404"/>
                </a:cubicBezTo>
                <a:lnTo>
                  <a:pt x="449681" y="1258768"/>
                </a:lnTo>
                <a:lnTo>
                  <a:pt x="449097" y="1262242"/>
                </a:lnTo>
                <a:lnTo>
                  <a:pt x="449343" y="1271579"/>
                </a:lnTo>
                <a:lnTo>
                  <a:pt x="449097" y="1280930"/>
                </a:lnTo>
                <a:lnTo>
                  <a:pt x="449681" y="1284410"/>
                </a:lnTo>
                <a:lnTo>
                  <a:pt x="450638" y="1320768"/>
                </a:lnTo>
                <a:cubicBezTo>
                  <a:pt x="455483" y="1359817"/>
                  <a:pt x="468065" y="1398563"/>
                  <a:pt x="488977" y="1434783"/>
                </a:cubicBezTo>
                <a:lnTo>
                  <a:pt x="550718" y="1541722"/>
                </a:lnTo>
                <a:lnTo>
                  <a:pt x="566649" y="1528578"/>
                </a:lnTo>
                <a:cubicBezTo>
                  <a:pt x="636196" y="1481593"/>
                  <a:pt x="720036" y="1454158"/>
                  <a:pt x="810283" y="1454158"/>
                </a:cubicBezTo>
                <a:cubicBezTo>
                  <a:pt x="1050943" y="1454158"/>
                  <a:pt x="1246037" y="1649252"/>
                  <a:pt x="1246037" y="1889912"/>
                </a:cubicBezTo>
                <a:cubicBezTo>
                  <a:pt x="1246037" y="2040325"/>
                  <a:pt x="1169829" y="2172938"/>
                  <a:pt x="1053917" y="2251246"/>
                </a:cubicBezTo>
                <a:lnTo>
                  <a:pt x="982685" y="2289910"/>
                </a:lnTo>
                <a:lnTo>
                  <a:pt x="1034685" y="2379976"/>
                </a:lnTo>
                <a:cubicBezTo>
                  <a:pt x="1055597" y="2416197"/>
                  <a:pt x="1082860" y="2446465"/>
                  <a:pt x="1114256" y="2470186"/>
                </a:cubicBezTo>
                <a:lnTo>
                  <a:pt x="1138054" y="2483246"/>
                </a:lnTo>
                <a:lnTo>
                  <a:pt x="1147985" y="2491439"/>
                </a:lnTo>
                <a:cubicBezTo>
                  <a:pt x="1196332" y="2524102"/>
                  <a:pt x="1254615" y="2543174"/>
                  <a:pt x="1317351" y="2543174"/>
                </a:cubicBezTo>
                <a:lnTo>
                  <a:pt x="1628326" y="2543174"/>
                </a:lnTo>
                <a:lnTo>
                  <a:pt x="1628327" y="2543175"/>
                </a:lnTo>
                <a:lnTo>
                  <a:pt x="1628470" y="2543174"/>
                </a:lnTo>
                <a:lnTo>
                  <a:pt x="2408765" y="2543173"/>
                </a:lnTo>
                <a:cubicBezTo>
                  <a:pt x="2429678" y="2543173"/>
                  <a:pt x="2450095" y="2541054"/>
                  <a:pt x="2469815" y="2537019"/>
                </a:cubicBezTo>
                <a:lnTo>
                  <a:pt x="2476183" y="2535042"/>
                </a:lnTo>
                <a:lnTo>
                  <a:pt x="3091270" y="2529142"/>
                </a:lnTo>
                <a:lnTo>
                  <a:pt x="2975380" y="2729868"/>
                </a:lnTo>
                <a:cubicBezTo>
                  <a:pt x="2947630" y="2777929"/>
                  <a:pt x="2911456" y="2818093"/>
                  <a:pt x="2869797" y="2849569"/>
                </a:cubicBezTo>
                <a:lnTo>
                  <a:pt x="2828645" y="2874794"/>
                </a:lnTo>
                <a:lnTo>
                  <a:pt x="2825038" y="2877769"/>
                </a:lnTo>
                <a:lnTo>
                  <a:pt x="2814145" y="2883684"/>
                </a:lnTo>
                <a:lnTo>
                  <a:pt x="2803563" y="2890168"/>
                </a:lnTo>
                <a:lnTo>
                  <a:pt x="2799178" y="2891807"/>
                </a:lnTo>
                <a:lnTo>
                  <a:pt x="2756762" y="2914830"/>
                </a:lnTo>
                <a:cubicBezTo>
                  <a:pt x="2708674" y="2935169"/>
                  <a:pt x="2655804" y="2946415"/>
                  <a:pt x="2600305" y="2946415"/>
                </a:cubicBezTo>
                <a:lnTo>
                  <a:pt x="1152096" y="2946417"/>
                </a:lnTo>
                <a:cubicBezTo>
                  <a:pt x="1068851" y="2946417"/>
                  <a:pt x="991514" y="2921110"/>
                  <a:pt x="927363" y="2877769"/>
                </a:cubicBezTo>
                <a:lnTo>
                  <a:pt x="914185" y="2866898"/>
                </a:lnTo>
                <a:lnTo>
                  <a:pt x="882606" y="2849569"/>
                </a:lnTo>
                <a:cubicBezTo>
                  <a:pt x="840947" y="2818093"/>
                  <a:pt x="804771" y="2777929"/>
                  <a:pt x="777023" y="2729868"/>
                </a:cubicBezTo>
                <a:lnTo>
                  <a:pt x="52918" y="1475681"/>
                </a:lnTo>
                <a:cubicBezTo>
                  <a:pt x="25169" y="1427620"/>
                  <a:pt x="8474" y="1376208"/>
                  <a:pt x="2045" y="1324393"/>
                </a:cubicBezTo>
                <a:lnTo>
                  <a:pt x="775" y="1276149"/>
                </a:lnTo>
                <a:lnTo>
                  <a:pt x="0" y="1271532"/>
                </a:lnTo>
                <a:lnTo>
                  <a:pt x="326" y="1259123"/>
                </a:lnTo>
                <a:lnTo>
                  <a:pt x="0" y="1246734"/>
                </a:lnTo>
                <a:lnTo>
                  <a:pt x="775" y="1242124"/>
                </a:lnTo>
                <a:lnTo>
                  <a:pt x="2045" y="1193872"/>
                </a:lnTo>
                <a:cubicBezTo>
                  <a:pt x="8474" y="1142058"/>
                  <a:pt x="25168" y="1090646"/>
                  <a:pt x="52918" y="1042585"/>
                </a:cubicBezTo>
                <a:close/>
              </a:path>
            </a:pathLst>
          </a:cu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20" name="TextBox 6"/>
          <p:cNvSpPr txBox="1">
            <a:spLocks noChangeArrowheads="1"/>
          </p:cNvSpPr>
          <p:nvPr/>
        </p:nvSpPr>
        <p:spPr bwMode="auto">
          <a:xfrm>
            <a:off x="3602937" y="2870129"/>
            <a:ext cx="808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u="none" strike="noStrike" cap="none" normalizeH="0" baseline="0" dirty="0">
                <a:ln>
                  <a:noFill/>
                </a:ln>
                <a:solidFill>
                  <a:schemeClr val="bg1"/>
                </a:solidFill>
                <a:effectLst/>
                <a:latin typeface="Impact" pitchFamily="34" charset="0"/>
                <a:cs typeface="+mn-ea"/>
              </a:rPr>
              <a:t>A</a:t>
            </a:r>
            <a:endParaRPr kumimoji="0" lang="zh-CN" sz="2400" u="none" strike="noStrike" cap="none" normalizeH="0" baseline="0" dirty="0">
              <a:ln>
                <a:noFill/>
              </a:ln>
              <a:solidFill>
                <a:schemeClr val="bg1"/>
              </a:solidFill>
              <a:effectLst/>
              <a:latin typeface="Impact" pitchFamily="34" charset="0"/>
              <a:cs typeface="+mn-ea"/>
            </a:endParaRPr>
          </a:p>
        </p:txBody>
      </p:sp>
      <p:grpSp>
        <p:nvGrpSpPr>
          <p:cNvPr id="22" name="组合 21"/>
          <p:cNvGrpSpPr/>
          <p:nvPr/>
        </p:nvGrpSpPr>
        <p:grpSpPr>
          <a:xfrm>
            <a:off x="4167803" y="2330885"/>
            <a:ext cx="869368" cy="660576"/>
            <a:chOff x="6096001" y="3492500"/>
            <a:chExt cx="766762" cy="582612"/>
          </a:xfrm>
        </p:grpSpPr>
        <p:sp>
          <p:nvSpPr>
            <p:cNvPr id="23" name="Freeform 103"/>
            <p:cNvSpPr>
              <a:spLocks noEditPoints="1"/>
            </p:cNvSpPr>
            <p:nvPr/>
          </p:nvSpPr>
          <p:spPr bwMode="auto">
            <a:xfrm>
              <a:off x="6453188" y="3556000"/>
              <a:ext cx="50800" cy="85725"/>
            </a:xfrm>
            <a:custGeom>
              <a:avLst/>
              <a:gdLst>
                <a:gd name="T0" fmla="*/ 20 w 20"/>
                <a:gd name="T1" fmla="*/ 0 h 33"/>
                <a:gd name="T2" fmla="*/ 0 w 20"/>
                <a:gd name="T3" fmla="*/ 0 h 33"/>
                <a:gd name="T4" fmla="*/ 0 w 20"/>
                <a:gd name="T5" fmla="*/ 33 h 33"/>
                <a:gd name="T6" fmla="*/ 20 w 20"/>
                <a:gd name="T7" fmla="*/ 33 h 33"/>
                <a:gd name="T8" fmla="*/ 20 w 20"/>
                <a:gd name="T9" fmla="*/ 0 h 33"/>
                <a:gd name="T10" fmla="*/ 10 w 20"/>
                <a:gd name="T11" fmla="*/ 20 h 33"/>
                <a:gd name="T12" fmla="*/ 5 w 20"/>
                <a:gd name="T13" fmla="*/ 15 h 33"/>
                <a:gd name="T14" fmla="*/ 10 w 20"/>
                <a:gd name="T15" fmla="*/ 10 h 33"/>
                <a:gd name="T16" fmla="*/ 15 w 20"/>
                <a:gd name="T17" fmla="*/ 15 h 33"/>
                <a:gd name="T18" fmla="*/ 10 w 20"/>
                <a:gd name="T19"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3">
                  <a:moveTo>
                    <a:pt x="20" y="0"/>
                  </a:moveTo>
                  <a:cubicBezTo>
                    <a:pt x="0" y="0"/>
                    <a:pt x="0" y="0"/>
                    <a:pt x="0" y="0"/>
                  </a:cubicBezTo>
                  <a:cubicBezTo>
                    <a:pt x="0" y="33"/>
                    <a:pt x="0" y="33"/>
                    <a:pt x="0" y="33"/>
                  </a:cubicBezTo>
                  <a:cubicBezTo>
                    <a:pt x="20" y="33"/>
                    <a:pt x="20" y="33"/>
                    <a:pt x="20" y="33"/>
                  </a:cubicBezTo>
                  <a:lnTo>
                    <a:pt x="20" y="0"/>
                  </a:lnTo>
                  <a:close/>
                  <a:moveTo>
                    <a:pt x="10" y="20"/>
                  </a:moveTo>
                  <a:cubicBezTo>
                    <a:pt x="7" y="20"/>
                    <a:pt x="5" y="18"/>
                    <a:pt x="5" y="15"/>
                  </a:cubicBezTo>
                  <a:cubicBezTo>
                    <a:pt x="5" y="12"/>
                    <a:pt x="7" y="10"/>
                    <a:pt x="10" y="10"/>
                  </a:cubicBezTo>
                  <a:cubicBezTo>
                    <a:pt x="13" y="10"/>
                    <a:pt x="15" y="12"/>
                    <a:pt x="15" y="15"/>
                  </a:cubicBezTo>
                  <a:cubicBezTo>
                    <a:pt x="15" y="18"/>
                    <a:pt x="13" y="20"/>
                    <a:pt x="10"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4" name="Rectangle 104"/>
            <p:cNvSpPr>
              <a:spLocks noChangeArrowheads="1"/>
            </p:cNvSpPr>
            <p:nvPr/>
          </p:nvSpPr>
          <p:spPr bwMode="auto">
            <a:xfrm>
              <a:off x="6461126" y="3651250"/>
              <a:ext cx="36512" cy="138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5" name="Rectangle 105"/>
            <p:cNvSpPr>
              <a:spLocks noChangeArrowheads="1"/>
            </p:cNvSpPr>
            <p:nvPr/>
          </p:nvSpPr>
          <p:spPr bwMode="auto">
            <a:xfrm>
              <a:off x="6372226" y="4054475"/>
              <a:ext cx="214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6" name="Freeform 106"/>
            <p:cNvSpPr>
              <a:spLocks/>
            </p:cNvSpPr>
            <p:nvPr/>
          </p:nvSpPr>
          <p:spPr bwMode="auto">
            <a:xfrm>
              <a:off x="6400801" y="3995737"/>
              <a:ext cx="157162" cy="46037"/>
            </a:xfrm>
            <a:custGeom>
              <a:avLst/>
              <a:gdLst>
                <a:gd name="T0" fmla="*/ 0 w 62"/>
                <a:gd name="T1" fmla="*/ 18 h 18"/>
                <a:gd name="T2" fmla="*/ 62 w 62"/>
                <a:gd name="T3" fmla="*/ 18 h 18"/>
                <a:gd name="T4" fmla="*/ 62 w 62"/>
                <a:gd name="T5" fmla="*/ 13 h 18"/>
                <a:gd name="T6" fmla="*/ 41 w 62"/>
                <a:gd name="T7" fmla="*/ 0 h 18"/>
                <a:gd name="T8" fmla="*/ 22 w 62"/>
                <a:gd name="T9" fmla="*/ 0 h 18"/>
                <a:gd name="T10" fmla="*/ 0 w 62"/>
                <a:gd name="T11" fmla="*/ 13 h 18"/>
                <a:gd name="T12" fmla="*/ 0 w 6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62" h="18">
                  <a:moveTo>
                    <a:pt x="0" y="18"/>
                  </a:moveTo>
                  <a:cubicBezTo>
                    <a:pt x="62" y="18"/>
                    <a:pt x="62" y="18"/>
                    <a:pt x="62" y="18"/>
                  </a:cubicBezTo>
                  <a:cubicBezTo>
                    <a:pt x="62" y="13"/>
                    <a:pt x="62" y="13"/>
                    <a:pt x="62" y="13"/>
                  </a:cubicBezTo>
                  <a:cubicBezTo>
                    <a:pt x="62" y="13"/>
                    <a:pt x="51" y="8"/>
                    <a:pt x="41" y="0"/>
                  </a:cubicBezTo>
                  <a:cubicBezTo>
                    <a:pt x="22" y="0"/>
                    <a:pt x="22" y="0"/>
                    <a:pt x="22" y="0"/>
                  </a:cubicBezTo>
                  <a:cubicBezTo>
                    <a:pt x="11" y="8"/>
                    <a:pt x="0" y="13"/>
                    <a:pt x="0" y="13"/>
                  </a:cubicBez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7" name="Freeform 107"/>
            <p:cNvSpPr>
              <a:spLocks/>
            </p:cNvSpPr>
            <p:nvPr/>
          </p:nvSpPr>
          <p:spPr bwMode="auto">
            <a:xfrm>
              <a:off x="6453188" y="3803650"/>
              <a:ext cx="50800" cy="179387"/>
            </a:xfrm>
            <a:custGeom>
              <a:avLst/>
              <a:gdLst>
                <a:gd name="T0" fmla="*/ 0 w 20"/>
                <a:gd name="T1" fmla="*/ 6 h 70"/>
                <a:gd name="T2" fmla="*/ 0 w 20"/>
                <a:gd name="T3" fmla="*/ 7 h 70"/>
                <a:gd name="T4" fmla="*/ 0 w 20"/>
                <a:gd name="T5" fmla="*/ 7 h 70"/>
                <a:gd name="T6" fmla="*/ 2 w 20"/>
                <a:gd name="T7" fmla="*/ 70 h 70"/>
                <a:gd name="T8" fmla="*/ 18 w 20"/>
                <a:gd name="T9" fmla="*/ 70 h 70"/>
                <a:gd name="T10" fmla="*/ 20 w 20"/>
                <a:gd name="T11" fmla="*/ 7 h 70"/>
                <a:gd name="T12" fmla="*/ 20 w 20"/>
                <a:gd name="T13" fmla="*/ 7 h 70"/>
                <a:gd name="T14" fmla="*/ 20 w 20"/>
                <a:gd name="T15" fmla="*/ 6 h 70"/>
                <a:gd name="T16" fmla="*/ 17 w 20"/>
                <a:gd name="T17" fmla="*/ 0 h 70"/>
                <a:gd name="T18" fmla="*/ 3 w 20"/>
                <a:gd name="T19" fmla="*/ 0 h 70"/>
                <a:gd name="T20" fmla="*/ 0 w 20"/>
                <a:gd name="T21" fmla="*/ 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70">
                  <a:moveTo>
                    <a:pt x="0" y="6"/>
                  </a:moveTo>
                  <a:cubicBezTo>
                    <a:pt x="0" y="7"/>
                    <a:pt x="0" y="7"/>
                    <a:pt x="0" y="7"/>
                  </a:cubicBezTo>
                  <a:cubicBezTo>
                    <a:pt x="0" y="7"/>
                    <a:pt x="0" y="7"/>
                    <a:pt x="0" y="7"/>
                  </a:cubicBezTo>
                  <a:cubicBezTo>
                    <a:pt x="2" y="70"/>
                    <a:pt x="2" y="70"/>
                    <a:pt x="2" y="70"/>
                  </a:cubicBezTo>
                  <a:cubicBezTo>
                    <a:pt x="18" y="70"/>
                    <a:pt x="18" y="70"/>
                    <a:pt x="18" y="70"/>
                  </a:cubicBezTo>
                  <a:cubicBezTo>
                    <a:pt x="20" y="7"/>
                    <a:pt x="20" y="7"/>
                    <a:pt x="20" y="7"/>
                  </a:cubicBezTo>
                  <a:cubicBezTo>
                    <a:pt x="20" y="7"/>
                    <a:pt x="20" y="7"/>
                    <a:pt x="20" y="7"/>
                  </a:cubicBezTo>
                  <a:cubicBezTo>
                    <a:pt x="20" y="6"/>
                    <a:pt x="20" y="6"/>
                    <a:pt x="20" y="6"/>
                  </a:cubicBezTo>
                  <a:cubicBezTo>
                    <a:pt x="20" y="6"/>
                    <a:pt x="19" y="3"/>
                    <a:pt x="17" y="0"/>
                  </a:cubicBezTo>
                  <a:cubicBezTo>
                    <a:pt x="3" y="0"/>
                    <a:pt x="3" y="0"/>
                    <a:pt x="3" y="0"/>
                  </a:cubicBezTo>
                  <a:cubicBezTo>
                    <a:pt x="1" y="3"/>
                    <a:pt x="0" y="6"/>
                    <a:pt x="0"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8" name="Freeform 108"/>
            <p:cNvSpPr>
              <a:spLocks/>
            </p:cNvSpPr>
            <p:nvPr/>
          </p:nvSpPr>
          <p:spPr bwMode="auto">
            <a:xfrm>
              <a:off x="6456363" y="3492500"/>
              <a:ext cx="42862" cy="57150"/>
            </a:xfrm>
            <a:custGeom>
              <a:avLst/>
              <a:gdLst>
                <a:gd name="T0" fmla="*/ 3 w 17"/>
                <a:gd name="T1" fmla="*/ 22 h 22"/>
                <a:gd name="T2" fmla="*/ 8 w 17"/>
                <a:gd name="T3" fmla="*/ 22 h 22"/>
                <a:gd name="T4" fmla="*/ 9 w 17"/>
                <a:gd name="T5" fmla="*/ 22 h 22"/>
                <a:gd name="T6" fmla="*/ 14 w 17"/>
                <a:gd name="T7" fmla="*/ 22 h 22"/>
                <a:gd name="T8" fmla="*/ 17 w 17"/>
                <a:gd name="T9" fmla="*/ 7 h 22"/>
                <a:gd name="T10" fmla="*/ 17 w 17"/>
                <a:gd name="T11" fmla="*/ 3 h 22"/>
                <a:gd name="T12" fmla="*/ 17 w 17"/>
                <a:gd name="T13" fmla="*/ 3 h 22"/>
                <a:gd name="T14" fmla="*/ 13 w 17"/>
                <a:gd name="T15" fmla="*/ 0 h 22"/>
                <a:gd name="T16" fmla="*/ 9 w 17"/>
                <a:gd name="T17" fmla="*/ 0 h 22"/>
                <a:gd name="T18" fmla="*/ 8 w 17"/>
                <a:gd name="T19" fmla="*/ 0 h 22"/>
                <a:gd name="T20" fmla="*/ 5 w 17"/>
                <a:gd name="T21" fmla="*/ 0 h 22"/>
                <a:gd name="T22" fmla="*/ 0 w 17"/>
                <a:gd name="T23" fmla="*/ 3 h 22"/>
                <a:gd name="T24" fmla="*/ 0 w 17"/>
                <a:gd name="T25" fmla="*/ 3 h 22"/>
                <a:gd name="T26" fmla="*/ 0 w 17"/>
                <a:gd name="T27" fmla="*/ 7 h 22"/>
                <a:gd name="T28" fmla="*/ 3 w 17"/>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2">
                  <a:moveTo>
                    <a:pt x="3" y="22"/>
                  </a:moveTo>
                  <a:cubicBezTo>
                    <a:pt x="8" y="22"/>
                    <a:pt x="8" y="22"/>
                    <a:pt x="8" y="22"/>
                  </a:cubicBezTo>
                  <a:cubicBezTo>
                    <a:pt x="9" y="22"/>
                    <a:pt x="9" y="22"/>
                    <a:pt x="9" y="22"/>
                  </a:cubicBezTo>
                  <a:cubicBezTo>
                    <a:pt x="14" y="22"/>
                    <a:pt x="14" y="22"/>
                    <a:pt x="14" y="22"/>
                  </a:cubicBezTo>
                  <a:cubicBezTo>
                    <a:pt x="14" y="9"/>
                    <a:pt x="17" y="7"/>
                    <a:pt x="17" y="7"/>
                  </a:cubicBezTo>
                  <a:cubicBezTo>
                    <a:pt x="17" y="3"/>
                    <a:pt x="17" y="3"/>
                    <a:pt x="17" y="3"/>
                  </a:cubicBezTo>
                  <a:cubicBezTo>
                    <a:pt x="17" y="3"/>
                    <a:pt x="17" y="3"/>
                    <a:pt x="17" y="3"/>
                  </a:cubicBezTo>
                  <a:cubicBezTo>
                    <a:pt x="13" y="0"/>
                    <a:pt x="13" y="0"/>
                    <a:pt x="13" y="0"/>
                  </a:cubicBezTo>
                  <a:cubicBezTo>
                    <a:pt x="9" y="0"/>
                    <a:pt x="9" y="0"/>
                    <a:pt x="9" y="0"/>
                  </a:cubicBezTo>
                  <a:cubicBezTo>
                    <a:pt x="8" y="0"/>
                    <a:pt x="8" y="0"/>
                    <a:pt x="8" y="0"/>
                  </a:cubicBezTo>
                  <a:cubicBezTo>
                    <a:pt x="5" y="0"/>
                    <a:pt x="5" y="0"/>
                    <a:pt x="5" y="0"/>
                  </a:cubicBezTo>
                  <a:cubicBezTo>
                    <a:pt x="0" y="3"/>
                    <a:pt x="0" y="3"/>
                    <a:pt x="0" y="3"/>
                  </a:cubicBezTo>
                  <a:cubicBezTo>
                    <a:pt x="0" y="3"/>
                    <a:pt x="0" y="3"/>
                    <a:pt x="0" y="3"/>
                  </a:cubicBezTo>
                  <a:cubicBezTo>
                    <a:pt x="0" y="7"/>
                    <a:pt x="0" y="7"/>
                    <a:pt x="0" y="7"/>
                  </a:cubicBezTo>
                  <a:cubicBezTo>
                    <a:pt x="0" y="7"/>
                    <a:pt x="3" y="9"/>
                    <a:pt x="3" y="2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9" name="Freeform 109"/>
            <p:cNvSpPr>
              <a:spLocks noEditPoints="1"/>
            </p:cNvSpPr>
            <p:nvPr/>
          </p:nvSpPr>
          <p:spPr bwMode="auto">
            <a:xfrm>
              <a:off x="6096001" y="3576637"/>
              <a:ext cx="347662" cy="388937"/>
            </a:xfrm>
            <a:custGeom>
              <a:avLst/>
              <a:gdLst>
                <a:gd name="T0" fmla="*/ 90 w 136"/>
                <a:gd name="T1" fmla="*/ 133 h 152"/>
                <a:gd name="T2" fmla="*/ 90 w 136"/>
                <a:gd name="T3" fmla="*/ 131 h 152"/>
                <a:gd name="T4" fmla="*/ 50 w 136"/>
                <a:gd name="T5" fmla="*/ 33 h 152"/>
                <a:gd name="T6" fmla="*/ 50 w 136"/>
                <a:gd name="T7" fmla="*/ 33 h 152"/>
                <a:gd name="T8" fmla="*/ 59 w 136"/>
                <a:gd name="T9" fmla="*/ 26 h 152"/>
                <a:gd name="T10" fmla="*/ 136 w 136"/>
                <a:gd name="T11" fmla="*/ 15 h 152"/>
                <a:gd name="T12" fmla="*/ 136 w 136"/>
                <a:gd name="T13" fmla="*/ 0 h 152"/>
                <a:gd name="T14" fmla="*/ 56 w 136"/>
                <a:gd name="T15" fmla="*/ 21 h 152"/>
                <a:gd name="T16" fmla="*/ 49 w 136"/>
                <a:gd name="T17" fmla="*/ 27 h 152"/>
                <a:gd name="T18" fmla="*/ 49 w 136"/>
                <a:gd name="T19" fmla="*/ 27 h 152"/>
                <a:gd name="T20" fmla="*/ 46 w 136"/>
                <a:gd name="T21" fmla="*/ 24 h 152"/>
                <a:gd name="T22" fmla="*/ 44 w 136"/>
                <a:gd name="T23" fmla="*/ 27 h 152"/>
                <a:gd name="T24" fmla="*/ 44 w 136"/>
                <a:gd name="T25" fmla="*/ 27 h 152"/>
                <a:gd name="T26" fmla="*/ 39 w 136"/>
                <a:gd name="T27" fmla="*/ 22 h 152"/>
                <a:gd name="T28" fmla="*/ 36 w 136"/>
                <a:gd name="T29" fmla="*/ 23 h 152"/>
                <a:gd name="T30" fmla="*/ 43 w 136"/>
                <a:gd name="T31" fmla="*/ 33 h 152"/>
                <a:gd name="T32" fmla="*/ 43 w 136"/>
                <a:gd name="T33" fmla="*/ 33 h 152"/>
                <a:gd name="T34" fmla="*/ 3 w 136"/>
                <a:gd name="T35" fmla="*/ 131 h 152"/>
                <a:gd name="T36" fmla="*/ 3 w 136"/>
                <a:gd name="T37" fmla="*/ 133 h 152"/>
                <a:gd name="T38" fmla="*/ 2 w 136"/>
                <a:gd name="T39" fmla="*/ 133 h 152"/>
                <a:gd name="T40" fmla="*/ 1 w 136"/>
                <a:gd name="T41" fmla="*/ 135 h 152"/>
                <a:gd name="T42" fmla="*/ 14 w 136"/>
                <a:gd name="T43" fmla="*/ 148 h 152"/>
                <a:gd name="T44" fmla="*/ 47 w 136"/>
                <a:gd name="T45" fmla="*/ 152 h 152"/>
                <a:gd name="T46" fmla="*/ 79 w 136"/>
                <a:gd name="T47" fmla="*/ 148 h 152"/>
                <a:gd name="T48" fmla="*/ 92 w 136"/>
                <a:gd name="T49" fmla="*/ 135 h 152"/>
                <a:gd name="T50" fmla="*/ 91 w 136"/>
                <a:gd name="T51" fmla="*/ 133 h 152"/>
                <a:gd name="T52" fmla="*/ 90 w 136"/>
                <a:gd name="T53" fmla="*/ 133 h 152"/>
                <a:gd name="T54" fmla="*/ 51 w 136"/>
                <a:gd name="T55" fmla="*/ 133 h 152"/>
                <a:gd name="T56" fmla="*/ 46 w 136"/>
                <a:gd name="T57" fmla="*/ 133 h 152"/>
                <a:gd name="T58" fmla="*/ 42 w 136"/>
                <a:gd name="T59" fmla="*/ 133 h 152"/>
                <a:gd name="T60" fmla="*/ 10 w 136"/>
                <a:gd name="T61" fmla="*/ 133 h 152"/>
                <a:gd name="T62" fmla="*/ 46 w 136"/>
                <a:gd name="T63" fmla="*/ 44 h 152"/>
                <a:gd name="T64" fmla="*/ 82 w 136"/>
                <a:gd name="T65" fmla="*/ 133 h 152"/>
                <a:gd name="T66" fmla="*/ 51 w 136"/>
                <a:gd name="T67"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52">
                  <a:moveTo>
                    <a:pt x="90" y="133"/>
                  </a:moveTo>
                  <a:cubicBezTo>
                    <a:pt x="90" y="132"/>
                    <a:pt x="90" y="132"/>
                    <a:pt x="90" y="131"/>
                  </a:cubicBezTo>
                  <a:cubicBezTo>
                    <a:pt x="50" y="33"/>
                    <a:pt x="50" y="33"/>
                    <a:pt x="50" y="33"/>
                  </a:cubicBezTo>
                  <a:cubicBezTo>
                    <a:pt x="50" y="33"/>
                    <a:pt x="50" y="33"/>
                    <a:pt x="50" y="33"/>
                  </a:cubicBezTo>
                  <a:cubicBezTo>
                    <a:pt x="57" y="32"/>
                    <a:pt x="59" y="26"/>
                    <a:pt x="59" y="26"/>
                  </a:cubicBezTo>
                  <a:cubicBezTo>
                    <a:pt x="59" y="26"/>
                    <a:pt x="66" y="16"/>
                    <a:pt x="136" y="15"/>
                  </a:cubicBezTo>
                  <a:cubicBezTo>
                    <a:pt x="136" y="0"/>
                    <a:pt x="136" y="0"/>
                    <a:pt x="136" y="0"/>
                  </a:cubicBezTo>
                  <a:cubicBezTo>
                    <a:pt x="119" y="1"/>
                    <a:pt x="87" y="5"/>
                    <a:pt x="56" y="21"/>
                  </a:cubicBezTo>
                  <a:cubicBezTo>
                    <a:pt x="56" y="21"/>
                    <a:pt x="54" y="26"/>
                    <a:pt x="49" y="27"/>
                  </a:cubicBezTo>
                  <a:cubicBezTo>
                    <a:pt x="49" y="27"/>
                    <a:pt x="49" y="27"/>
                    <a:pt x="49" y="27"/>
                  </a:cubicBezTo>
                  <a:cubicBezTo>
                    <a:pt x="49" y="26"/>
                    <a:pt x="48" y="24"/>
                    <a:pt x="46" y="24"/>
                  </a:cubicBezTo>
                  <a:cubicBezTo>
                    <a:pt x="45" y="24"/>
                    <a:pt x="44" y="26"/>
                    <a:pt x="44" y="27"/>
                  </a:cubicBezTo>
                  <a:cubicBezTo>
                    <a:pt x="44" y="27"/>
                    <a:pt x="44" y="27"/>
                    <a:pt x="44" y="27"/>
                  </a:cubicBezTo>
                  <a:cubicBezTo>
                    <a:pt x="40" y="26"/>
                    <a:pt x="39" y="22"/>
                    <a:pt x="39" y="22"/>
                  </a:cubicBezTo>
                  <a:cubicBezTo>
                    <a:pt x="39" y="22"/>
                    <a:pt x="37" y="21"/>
                    <a:pt x="36" y="23"/>
                  </a:cubicBezTo>
                  <a:cubicBezTo>
                    <a:pt x="36" y="25"/>
                    <a:pt x="37" y="31"/>
                    <a:pt x="43" y="33"/>
                  </a:cubicBezTo>
                  <a:cubicBezTo>
                    <a:pt x="43" y="33"/>
                    <a:pt x="43" y="33"/>
                    <a:pt x="43" y="33"/>
                  </a:cubicBezTo>
                  <a:cubicBezTo>
                    <a:pt x="3" y="131"/>
                    <a:pt x="3" y="131"/>
                    <a:pt x="3" y="131"/>
                  </a:cubicBezTo>
                  <a:cubicBezTo>
                    <a:pt x="3" y="132"/>
                    <a:pt x="3" y="132"/>
                    <a:pt x="3" y="133"/>
                  </a:cubicBezTo>
                  <a:cubicBezTo>
                    <a:pt x="2" y="133"/>
                    <a:pt x="2" y="133"/>
                    <a:pt x="2" y="133"/>
                  </a:cubicBezTo>
                  <a:cubicBezTo>
                    <a:pt x="0" y="133"/>
                    <a:pt x="0" y="134"/>
                    <a:pt x="1" y="135"/>
                  </a:cubicBezTo>
                  <a:cubicBezTo>
                    <a:pt x="1" y="135"/>
                    <a:pt x="12" y="147"/>
                    <a:pt x="14" y="148"/>
                  </a:cubicBezTo>
                  <a:cubicBezTo>
                    <a:pt x="14" y="148"/>
                    <a:pt x="18" y="152"/>
                    <a:pt x="47" y="152"/>
                  </a:cubicBezTo>
                  <a:cubicBezTo>
                    <a:pt x="76" y="152"/>
                    <a:pt x="79" y="148"/>
                    <a:pt x="79" y="148"/>
                  </a:cubicBezTo>
                  <a:cubicBezTo>
                    <a:pt x="80" y="147"/>
                    <a:pt x="92" y="135"/>
                    <a:pt x="92" y="135"/>
                  </a:cubicBezTo>
                  <a:cubicBezTo>
                    <a:pt x="93" y="134"/>
                    <a:pt x="93" y="133"/>
                    <a:pt x="91" y="133"/>
                  </a:cubicBezTo>
                  <a:lnTo>
                    <a:pt x="90" y="133"/>
                  </a:lnTo>
                  <a:close/>
                  <a:moveTo>
                    <a:pt x="51" y="133"/>
                  </a:moveTo>
                  <a:cubicBezTo>
                    <a:pt x="49" y="133"/>
                    <a:pt x="47" y="133"/>
                    <a:pt x="46" y="133"/>
                  </a:cubicBezTo>
                  <a:cubicBezTo>
                    <a:pt x="46" y="133"/>
                    <a:pt x="44" y="133"/>
                    <a:pt x="42" y="133"/>
                  </a:cubicBezTo>
                  <a:cubicBezTo>
                    <a:pt x="10" y="133"/>
                    <a:pt x="10" y="133"/>
                    <a:pt x="10" y="133"/>
                  </a:cubicBezTo>
                  <a:cubicBezTo>
                    <a:pt x="46" y="44"/>
                    <a:pt x="46" y="44"/>
                    <a:pt x="46" y="44"/>
                  </a:cubicBezTo>
                  <a:cubicBezTo>
                    <a:pt x="82" y="133"/>
                    <a:pt x="82" y="133"/>
                    <a:pt x="82" y="133"/>
                  </a:cubicBezTo>
                  <a:lnTo>
                    <a:pt x="51"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30" name="Freeform 110"/>
            <p:cNvSpPr>
              <a:spLocks noEditPoints="1"/>
            </p:cNvSpPr>
            <p:nvPr/>
          </p:nvSpPr>
          <p:spPr bwMode="auto">
            <a:xfrm>
              <a:off x="6515101" y="3576637"/>
              <a:ext cx="347662" cy="388937"/>
            </a:xfrm>
            <a:custGeom>
              <a:avLst/>
              <a:gdLst>
                <a:gd name="T0" fmla="*/ 134 w 136"/>
                <a:gd name="T1" fmla="*/ 133 h 152"/>
                <a:gd name="T2" fmla="*/ 133 w 136"/>
                <a:gd name="T3" fmla="*/ 133 h 152"/>
                <a:gd name="T4" fmla="*/ 133 w 136"/>
                <a:gd name="T5" fmla="*/ 131 h 152"/>
                <a:gd name="T6" fmla="*/ 93 w 136"/>
                <a:gd name="T7" fmla="*/ 33 h 152"/>
                <a:gd name="T8" fmla="*/ 93 w 136"/>
                <a:gd name="T9" fmla="*/ 33 h 152"/>
                <a:gd name="T10" fmla="*/ 100 w 136"/>
                <a:gd name="T11" fmla="*/ 23 h 152"/>
                <a:gd name="T12" fmla="*/ 97 w 136"/>
                <a:gd name="T13" fmla="*/ 22 h 152"/>
                <a:gd name="T14" fmla="*/ 92 w 136"/>
                <a:gd name="T15" fmla="*/ 27 h 152"/>
                <a:gd name="T16" fmla="*/ 92 w 136"/>
                <a:gd name="T17" fmla="*/ 27 h 152"/>
                <a:gd name="T18" fmla="*/ 90 w 136"/>
                <a:gd name="T19" fmla="*/ 24 h 152"/>
                <a:gd name="T20" fmla="*/ 87 w 136"/>
                <a:gd name="T21" fmla="*/ 27 h 152"/>
                <a:gd name="T22" fmla="*/ 87 w 136"/>
                <a:gd name="T23" fmla="*/ 27 h 152"/>
                <a:gd name="T24" fmla="*/ 80 w 136"/>
                <a:gd name="T25" fmla="*/ 21 h 152"/>
                <a:gd name="T26" fmla="*/ 0 w 136"/>
                <a:gd name="T27" fmla="*/ 0 h 152"/>
                <a:gd name="T28" fmla="*/ 0 w 136"/>
                <a:gd name="T29" fmla="*/ 15 h 152"/>
                <a:gd name="T30" fmla="*/ 77 w 136"/>
                <a:gd name="T31" fmla="*/ 26 h 152"/>
                <a:gd name="T32" fmla="*/ 86 w 136"/>
                <a:gd name="T33" fmla="*/ 33 h 152"/>
                <a:gd name="T34" fmla="*/ 86 w 136"/>
                <a:gd name="T35" fmla="*/ 33 h 152"/>
                <a:gd name="T36" fmla="*/ 46 w 136"/>
                <a:gd name="T37" fmla="*/ 131 h 152"/>
                <a:gd name="T38" fmla="*/ 46 w 136"/>
                <a:gd name="T39" fmla="*/ 133 h 152"/>
                <a:gd name="T40" fmla="*/ 45 w 136"/>
                <a:gd name="T41" fmla="*/ 133 h 152"/>
                <a:gd name="T42" fmla="*/ 44 w 136"/>
                <a:gd name="T43" fmla="*/ 135 h 152"/>
                <a:gd name="T44" fmla="*/ 57 w 136"/>
                <a:gd name="T45" fmla="*/ 148 h 152"/>
                <a:gd name="T46" fmla="*/ 89 w 136"/>
                <a:gd name="T47" fmla="*/ 152 h 152"/>
                <a:gd name="T48" fmla="*/ 122 w 136"/>
                <a:gd name="T49" fmla="*/ 148 h 152"/>
                <a:gd name="T50" fmla="*/ 135 w 136"/>
                <a:gd name="T51" fmla="*/ 135 h 152"/>
                <a:gd name="T52" fmla="*/ 134 w 136"/>
                <a:gd name="T53" fmla="*/ 133 h 152"/>
                <a:gd name="T54" fmla="*/ 94 w 136"/>
                <a:gd name="T55" fmla="*/ 133 h 152"/>
                <a:gd name="T56" fmla="*/ 90 w 136"/>
                <a:gd name="T57" fmla="*/ 133 h 152"/>
                <a:gd name="T58" fmla="*/ 85 w 136"/>
                <a:gd name="T59" fmla="*/ 133 h 152"/>
                <a:gd name="T60" fmla="*/ 54 w 136"/>
                <a:gd name="T61" fmla="*/ 133 h 152"/>
                <a:gd name="T62" fmla="*/ 90 w 136"/>
                <a:gd name="T63" fmla="*/ 44 h 152"/>
                <a:gd name="T64" fmla="*/ 126 w 136"/>
                <a:gd name="T65" fmla="*/ 133 h 152"/>
                <a:gd name="T66" fmla="*/ 94 w 136"/>
                <a:gd name="T67"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52">
                  <a:moveTo>
                    <a:pt x="134" y="133"/>
                  </a:moveTo>
                  <a:cubicBezTo>
                    <a:pt x="133" y="133"/>
                    <a:pt x="133" y="133"/>
                    <a:pt x="133" y="133"/>
                  </a:cubicBezTo>
                  <a:cubicBezTo>
                    <a:pt x="133" y="132"/>
                    <a:pt x="133" y="132"/>
                    <a:pt x="133" y="131"/>
                  </a:cubicBezTo>
                  <a:cubicBezTo>
                    <a:pt x="93" y="33"/>
                    <a:pt x="93" y="33"/>
                    <a:pt x="93" y="33"/>
                  </a:cubicBezTo>
                  <a:cubicBezTo>
                    <a:pt x="93" y="33"/>
                    <a:pt x="93" y="33"/>
                    <a:pt x="93" y="33"/>
                  </a:cubicBezTo>
                  <a:cubicBezTo>
                    <a:pt x="99" y="31"/>
                    <a:pt x="100" y="25"/>
                    <a:pt x="100" y="23"/>
                  </a:cubicBezTo>
                  <a:cubicBezTo>
                    <a:pt x="99" y="21"/>
                    <a:pt x="97" y="22"/>
                    <a:pt x="97" y="22"/>
                  </a:cubicBezTo>
                  <a:cubicBezTo>
                    <a:pt x="97" y="22"/>
                    <a:pt x="96" y="26"/>
                    <a:pt x="92" y="27"/>
                  </a:cubicBezTo>
                  <a:cubicBezTo>
                    <a:pt x="92" y="27"/>
                    <a:pt x="92" y="27"/>
                    <a:pt x="92" y="27"/>
                  </a:cubicBezTo>
                  <a:cubicBezTo>
                    <a:pt x="92" y="26"/>
                    <a:pt x="91" y="24"/>
                    <a:pt x="90" y="24"/>
                  </a:cubicBezTo>
                  <a:cubicBezTo>
                    <a:pt x="88" y="24"/>
                    <a:pt x="87" y="26"/>
                    <a:pt x="87" y="27"/>
                  </a:cubicBezTo>
                  <a:cubicBezTo>
                    <a:pt x="87" y="27"/>
                    <a:pt x="87" y="27"/>
                    <a:pt x="87" y="27"/>
                  </a:cubicBezTo>
                  <a:cubicBezTo>
                    <a:pt x="82" y="26"/>
                    <a:pt x="80" y="21"/>
                    <a:pt x="80" y="21"/>
                  </a:cubicBezTo>
                  <a:cubicBezTo>
                    <a:pt x="49" y="5"/>
                    <a:pt x="17" y="1"/>
                    <a:pt x="0" y="0"/>
                  </a:cubicBezTo>
                  <a:cubicBezTo>
                    <a:pt x="0" y="15"/>
                    <a:pt x="0" y="15"/>
                    <a:pt x="0" y="15"/>
                  </a:cubicBezTo>
                  <a:cubicBezTo>
                    <a:pt x="71" y="16"/>
                    <a:pt x="77" y="26"/>
                    <a:pt x="77" y="26"/>
                  </a:cubicBezTo>
                  <a:cubicBezTo>
                    <a:pt x="77" y="26"/>
                    <a:pt x="80" y="32"/>
                    <a:pt x="86" y="33"/>
                  </a:cubicBezTo>
                  <a:cubicBezTo>
                    <a:pt x="86" y="33"/>
                    <a:pt x="86" y="33"/>
                    <a:pt x="86" y="33"/>
                  </a:cubicBezTo>
                  <a:cubicBezTo>
                    <a:pt x="46" y="131"/>
                    <a:pt x="46" y="131"/>
                    <a:pt x="46" y="131"/>
                  </a:cubicBezTo>
                  <a:cubicBezTo>
                    <a:pt x="46" y="132"/>
                    <a:pt x="46" y="132"/>
                    <a:pt x="46" y="133"/>
                  </a:cubicBezTo>
                  <a:cubicBezTo>
                    <a:pt x="45" y="133"/>
                    <a:pt x="45" y="133"/>
                    <a:pt x="45" y="133"/>
                  </a:cubicBezTo>
                  <a:cubicBezTo>
                    <a:pt x="43" y="133"/>
                    <a:pt x="43" y="134"/>
                    <a:pt x="44" y="135"/>
                  </a:cubicBezTo>
                  <a:cubicBezTo>
                    <a:pt x="44" y="135"/>
                    <a:pt x="56" y="147"/>
                    <a:pt x="57" y="148"/>
                  </a:cubicBezTo>
                  <a:cubicBezTo>
                    <a:pt x="57" y="148"/>
                    <a:pt x="60" y="152"/>
                    <a:pt x="89" y="152"/>
                  </a:cubicBezTo>
                  <a:cubicBezTo>
                    <a:pt x="118" y="152"/>
                    <a:pt x="122" y="148"/>
                    <a:pt x="122" y="148"/>
                  </a:cubicBezTo>
                  <a:cubicBezTo>
                    <a:pt x="124" y="147"/>
                    <a:pt x="135" y="135"/>
                    <a:pt x="135" y="135"/>
                  </a:cubicBezTo>
                  <a:cubicBezTo>
                    <a:pt x="136" y="134"/>
                    <a:pt x="136" y="133"/>
                    <a:pt x="134" y="133"/>
                  </a:cubicBezTo>
                  <a:close/>
                  <a:moveTo>
                    <a:pt x="94" y="133"/>
                  </a:moveTo>
                  <a:cubicBezTo>
                    <a:pt x="92" y="133"/>
                    <a:pt x="90" y="133"/>
                    <a:pt x="90" y="133"/>
                  </a:cubicBezTo>
                  <a:cubicBezTo>
                    <a:pt x="89" y="133"/>
                    <a:pt x="87" y="133"/>
                    <a:pt x="85" y="133"/>
                  </a:cubicBezTo>
                  <a:cubicBezTo>
                    <a:pt x="54" y="133"/>
                    <a:pt x="54" y="133"/>
                    <a:pt x="54" y="133"/>
                  </a:cubicBezTo>
                  <a:cubicBezTo>
                    <a:pt x="90" y="44"/>
                    <a:pt x="90" y="44"/>
                    <a:pt x="90" y="44"/>
                  </a:cubicBezTo>
                  <a:cubicBezTo>
                    <a:pt x="126" y="133"/>
                    <a:pt x="126" y="133"/>
                    <a:pt x="126" y="133"/>
                  </a:cubicBezTo>
                  <a:lnTo>
                    <a:pt x="94"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cxnSp>
        <p:nvCxnSpPr>
          <p:cNvPr id="31" name="直接连接符 30"/>
          <p:cNvCxnSpPr/>
          <p:nvPr/>
        </p:nvCxnSpPr>
        <p:spPr>
          <a:xfrm>
            <a:off x="5441911" y="2408849"/>
            <a:ext cx="228566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6"/>
          <p:cNvSpPr txBox="1">
            <a:spLocks noChangeArrowheads="1"/>
          </p:cNvSpPr>
          <p:nvPr/>
        </p:nvSpPr>
        <p:spPr bwMode="auto">
          <a:xfrm>
            <a:off x="5711870" y="2429913"/>
            <a:ext cx="202445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通过训练数据对测试数据进行识别，</a:t>
            </a:r>
            <a:r>
              <a:rPr lang="zh-CN" altLang="en-US" sz="1100" dirty="0" smtClean="0">
                <a:solidFill>
                  <a:schemeClr val="tx1">
                    <a:lumMod val="50000"/>
                    <a:lumOff val="50000"/>
                  </a:schemeClr>
                </a:solidFill>
                <a:latin typeface="+mn-ea"/>
                <a:cs typeface="+mn-ea"/>
              </a:rPr>
              <a:t>然后</a:t>
            </a:r>
            <a:r>
              <a:rPr lang="zh-CN" altLang="en-US" sz="1100" dirty="0">
                <a:solidFill>
                  <a:schemeClr val="tx1">
                    <a:lumMod val="50000"/>
                    <a:lumOff val="50000"/>
                  </a:schemeClr>
                </a:solidFill>
                <a:latin typeface="+mn-ea"/>
                <a:cs typeface="+mn-ea"/>
              </a:rPr>
              <a:t>进行特征提取。通过模型训练生成文本情感分析模型</a:t>
            </a:r>
            <a:r>
              <a:rPr lang="zh-CN" altLang="en-US" sz="1100" dirty="0" smtClean="0">
                <a:solidFill>
                  <a:schemeClr val="tx1">
                    <a:lumMod val="50000"/>
                    <a:lumOff val="50000"/>
                  </a:schemeClr>
                </a:solidFill>
                <a:latin typeface="+mn-ea"/>
                <a:cs typeface="+mn-ea"/>
              </a:rPr>
              <a:t>，然后</a:t>
            </a:r>
            <a:r>
              <a:rPr lang="zh-CN" altLang="en-US" sz="1100" dirty="0">
                <a:solidFill>
                  <a:schemeClr val="tx1">
                    <a:lumMod val="50000"/>
                    <a:lumOff val="50000"/>
                  </a:schemeClr>
                </a:solidFill>
                <a:latin typeface="+mn-ea"/>
                <a:cs typeface="+mn-ea"/>
              </a:rPr>
              <a:t>进行文本情感</a:t>
            </a:r>
            <a:r>
              <a:rPr lang="zh-CN" altLang="en-US" sz="1100" dirty="0" smtClean="0">
                <a:solidFill>
                  <a:schemeClr val="tx1">
                    <a:lumMod val="50000"/>
                    <a:lumOff val="50000"/>
                  </a:schemeClr>
                </a:solidFill>
                <a:latin typeface="+mn-ea"/>
                <a:cs typeface="+mn-ea"/>
              </a:rPr>
              <a:t>分析</a:t>
            </a:r>
            <a:r>
              <a:rPr lang="en-US" altLang="zh-CN" sz="1100" dirty="0" smtClean="0">
                <a:solidFill>
                  <a:schemeClr val="tx1">
                    <a:lumMod val="50000"/>
                    <a:lumOff val="50000"/>
                  </a:schemeClr>
                </a:solidFill>
                <a:latin typeface="+mn-ea"/>
                <a:cs typeface="+mn-ea"/>
              </a:rPr>
              <a:t>.</a:t>
            </a:r>
            <a:endParaRPr lang="zh-CN" altLang="zh-CN" sz="1100" dirty="0">
              <a:solidFill>
                <a:schemeClr val="tx1">
                  <a:lumMod val="50000"/>
                  <a:lumOff val="50000"/>
                </a:schemeClr>
              </a:solidFill>
              <a:latin typeface="+mn-ea"/>
              <a:cs typeface="+mn-ea"/>
            </a:endParaRPr>
          </a:p>
        </p:txBody>
      </p:sp>
      <p:sp>
        <p:nvSpPr>
          <p:cNvPr id="34" name="TextBox 6"/>
          <p:cNvSpPr txBox="1">
            <a:spLocks noChangeArrowheads="1"/>
          </p:cNvSpPr>
          <p:nvPr/>
        </p:nvSpPr>
        <p:spPr bwMode="auto">
          <a:xfrm>
            <a:off x="1563020" y="2212468"/>
            <a:ext cx="2024459"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利用</a:t>
            </a:r>
            <a:r>
              <a:rPr lang="zh-CN" altLang="en-US" sz="1100" dirty="0">
                <a:solidFill>
                  <a:schemeClr val="tx1">
                    <a:lumMod val="50000"/>
                    <a:lumOff val="50000"/>
                  </a:schemeClr>
                </a:solidFill>
                <a:latin typeface="+mn-ea"/>
                <a:cs typeface="+mn-ea"/>
              </a:rPr>
              <a:t>构建的</a:t>
            </a:r>
            <a:r>
              <a:rPr lang="zh-CN" altLang="en-US" sz="1100" dirty="0" smtClean="0">
                <a:solidFill>
                  <a:schemeClr val="tx1">
                    <a:lumMod val="50000"/>
                    <a:lumOff val="50000"/>
                  </a:schemeClr>
                </a:solidFill>
                <a:latin typeface="+mn-ea"/>
                <a:cs typeface="+mn-ea"/>
              </a:rPr>
              <a:t>文本情感</a:t>
            </a:r>
            <a:r>
              <a:rPr lang="zh-CN" altLang="en-US" sz="1100" dirty="0">
                <a:solidFill>
                  <a:schemeClr val="tx1">
                    <a:lumMod val="50000"/>
                    <a:lumOff val="50000"/>
                  </a:schemeClr>
                </a:solidFill>
                <a:latin typeface="+mn-ea"/>
                <a:cs typeface="+mn-ea"/>
              </a:rPr>
              <a:t>词典，并对情感词典进行极性和强度标注，</a:t>
            </a:r>
            <a:r>
              <a:rPr lang="zh-CN" altLang="en-US" sz="1100" dirty="0" smtClean="0">
                <a:solidFill>
                  <a:schemeClr val="tx1">
                    <a:lumMod val="50000"/>
                    <a:lumOff val="50000"/>
                  </a:schemeClr>
                </a:solidFill>
                <a:latin typeface="+mn-ea"/>
                <a:cs typeface="+mn-ea"/>
              </a:rPr>
              <a:t>进而进行文</a:t>
            </a:r>
            <a:r>
              <a:rPr lang="zh-CN" altLang="en-US" sz="1100" dirty="0">
                <a:solidFill>
                  <a:schemeClr val="tx1">
                    <a:lumMod val="50000"/>
                    <a:lumOff val="50000"/>
                  </a:schemeClr>
                </a:solidFill>
                <a:latin typeface="+mn-ea"/>
                <a:cs typeface="+mn-ea"/>
              </a:rPr>
              <a:t>本情感分类</a:t>
            </a:r>
            <a:endParaRPr lang="zh-CN" altLang="zh-CN" sz="1100" dirty="0">
              <a:solidFill>
                <a:schemeClr val="tx1">
                  <a:lumMod val="50000"/>
                  <a:lumOff val="50000"/>
                </a:schemeClr>
              </a:solidFill>
              <a:latin typeface="+mn-ea"/>
              <a:cs typeface="+mn-ea"/>
            </a:endParaRPr>
          </a:p>
        </p:txBody>
      </p:sp>
      <p:cxnSp>
        <p:nvCxnSpPr>
          <p:cNvPr id="39" name="直接连接符 38"/>
          <p:cNvCxnSpPr/>
          <p:nvPr/>
        </p:nvCxnSpPr>
        <p:spPr>
          <a:xfrm>
            <a:off x="1496345" y="3177188"/>
            <a:ext cx="228566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944675" y="3203940"/>
            <a:ext cx="1415772" cy="338554"/>
          </a:xfrm>
          <a:prstGeom prst="rect">
            <a:avLst/>
          </a:prstGeom>
        </p:spPr>
        <p:txBody>
          <a:bodyPr wrap="none">
            <a:spAutoFit/>
          </a:bodyPr>
          <a:lstStyle/>
          <a:p>
            <a:r>
              <a:rPr lang="zh-CN" altLang="en-US" sz="1600" dirty="0" smtClean="0">
                <a:cs typeface="+mn-ea"/>
              </a:rPr>
              <a:t>基于情感词典</a:t>
            </a:r>
            <a:endParaRPr lang="zh-CN" altLang="en-US" sz="1600" dirty="0">
              <a:cs typeface="+mn-ea"/>
            </a:endParaRPr>
          </a:p>
        </p:txBody>
      </p:sp>
      <p:sp>
        <p:nvSpPr>
          <p:cNvPr id="35" name="矩形 34"/>
          <p:cNvSpPr/>
          <p:nvPr/>
        </p:nvSpPr>
        <p:spPr>
          <a:xfrm>
            <a:off x="5679980" y="2044464"/>
            <a:ext cx="1620957" cy="338554"/>
          </a:xfrm>
          <a:prstGeom prst="rect">
            <a:avLst/>
          </a:prstGeom>
        </p:spPr>
        <p:txBody>
          <a:bodyPr wrap="none">
            <a:spAutoFit/>
          </a:bodyPr>
          <a:lstStyle/>
          <a:p>
            <a:r>
              <a:rPr lang="zh-CN" altLang="en-US" sz="1600" dirty="0" smtClean="0">
                <a:cs typeface="+mn-ea"/>
              </a:rPr>
              <a:t>基于</a:t>
            </a:r>
            <a:r>
              <a:rPr lang="zh-CN" altLang="en-US" sz="1600" dirty="0">
                <a:cs typeface="+mn-ea"/>
              </a:rPr>
              <a:t>学</a:t>
            </a:r>
            <a:r>
              <a:rPr lang="zh-CN" altLang="en-US" sz="1600" dirty="0" smtClean="0">
                <a:cs typeface="+mn-ea"/>
              </a:rPr>
              <a:t>习的方法</a:t>
            </a:r>
            <a:endParaRPr lang="zh-CN" altLang="en-US" sz="1600" dirty="0">
              <a:cs typeface="+mn-ea"/>
            </a:endParaRPr>
          </a:p>
        </p:txBody>
      </p:sp>
      <p:sp>
        <p:nvSpPr>
          <p:cNvPr id="36"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Arial" pitchFamily="34" charset="0"/>
                <a:cs typeface="+mn-ea"/>
              </a:rPr>
              <a:t>方法分类</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Tree>
    <p:extLst>
      <p:ext uri="{BB962C8B-B14F-4D97-AF65-F5344CB8AC3E}">
        <p14:creationId xmlns:p14="http://schemas.microsoft.com/office/powerpoint/2010/main" val="460830469"/>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2463143128"/>
              </p:ext>
            </p:extLst>
          </p:nvPr>
        </p:nvGraphicFramePr>
        <p:xfrm>
          <a:off x="508558" y="1175656"/>
          <a:ext cx="3787669" cy="2128282"/>
        </p:xfrm>
        <a:graphic>
          <a:graphicData uri="http://schemas.openxmlformats.org/drawingml/2006/chart">
            <c:chart xmlns:c="http://schemas.openxmlformats.org/drawingml/2006/chart" xmlns:r="http://schemas.openxmlformats.org/officeDocument/2006/relationships" r:id="rId2"/>
          </a:graphicData>
        </a:graphic>
      </p:graphicFrame>
      <p:sp>
        <p:nvSpPr>
          <p:cNvPr id="13" name="任意多边形 12"/>
          <p:cNvSpPr/>
          <p:nvPr/>
        </p:nvSpPr>
        <p:spPr>
          <a:xfrm>
            <a:off x="1509492" y="1335307"/>
            <a:ext cx="1785264" cy="1785264"/>
          </a:xfrm>
          <a:custGeom>
            <a:avLst/>
            <a:gdLst>
              <a:gd name="connsiteX0" fmla="*/ 892632 w 1785264"/>
              <a:gd name="connsiteY0" fmla="*/ 580575 h 1785264"/>
              <a:gd name="connsiteX1" fmla="*/ 580575 w 1785264"/>
              <a:gd name="connsiteY1" fmla="*/ 892632 h 1785264"/>
              <a:gd name="connsiteX2" fmla="*/ 892632 w 1785264"/>
              <a:gd name="connsiteY2" fmla="*/ 1204689 h 1785264"/>
              <a:gd name="connsiteX3" fmla="*/ 1204689 w 1785264"/>
              <a:gd name="connsiteY3" fmla="*/ 892632 h 1785264"/>
              <a:gd name="connsiteX4" fmla="*/ 892632 w 1785264"/>
              <a:gd name="connsiteY4" fmla="*/ 580575 h 1785264"/>
              <a:gd name="connsiteX5" fmla="*/ 894087 w 1785264"/>
              <a:gd name="connsiteY5" fmla="*/ 287377 h 1785264"/>
              <a:gd name="connsiteX6" fmla="*/ 898090 w 1785264"/>
              <a:gd name="connsiteY6" fmla="*/ 287482 h 1785264"/>
              <a:gd name="connsiteX7" fmla="*/ 902086 w 1785264"/>
              <a:gd name="connsiteY7" fmla="*/ 287377 h 1785264"/>
              <a:gd name="connsiteX8" fmla="*/ 903573 w 1785264"/>
              <a:gd name="connsiteY8" fmla="*/ 287627 h 1785264"/>
              <a:gd name="connsiteX9" fmla="*/ 919139 w 1785264"/>
              <a:gd name="connsiteY9" fmla="*/ 288037 h 1785264"/>
              <a:gd name="connsiteX10" fmla="*/ 967944 w 1785264"/>
              <a:gd name="connsiteY10" fmla="*/ 304448 h 1785264"/>
              <a:gd name="connsiteX11" fmla="*/ 1372540 w 1785264"/>
              <a:gd name="connsiteY11" fmla="*/ 538041 h 1785264"/>
              <a:gd name="connsiteX12" fmla="*/ 1411155 w 1785264"/>
              <a:gd name="connsiteY12" fmla="*/ 572102 h 1785264"/>
              <a:gd name="connsiteX13" fmla="*/ 1419292 w 1785264"/>
              <a:gd name="connsiteY13" fmla="*/ 585377 h 1785264"/>
              <a:gd name="connsiteX14" fmla="*/ 1420253 w 1785264"/>
              <a:gd name="connsiteY14" fmla="*/ 586540 h 1785264"/>
              <a:gd name="connsiteX15" fmla="*/ 1422160 w 1785264"/>
              <a:gd name="connsiteY15" fmla="*/ 590054 h 1785264"/>
              <a:gd name="connsiteX16" fmla="*/ 1424252 w 1785264"/>
              <a:gd name="connsiteY16" fmla="*/ 593468 h 1785264"/>
              <a:gd name="connsiteX17" fmla="*/ 1424780 w 1785264"/>
              <a:gd name="connsiteY17" fmla="*/ 594883 h 1785264"/>
              <a:gd name="connsiteX18" fmla="*/ 1432207 w 1785264"/>
              <a:gd name="connsiteY18" fmla="*/ 608566 h 1785264"/>
              <a:gd name="connsiteX19" fmla="*/ 1442398 w 1785264"/>
              <a:gd name="connsiteY19" fmla="*/ 659038 h 1785264"/>
              <a:gd name="connsiteX20" fmla="*/ 1442398 w 1785264"/>
              <a:gd name="connsiteY20" fmla="*/ 1126225 h 1785264"/>
              <a:gd name="connsiteX21" fmla="*/ 1432207 w 1785264"/>
              <a:gd name="connsiteY21" fmla="*/ 1176696 h 1785264"/>
              <a:gd name="connsiteX22" fmla="*/ 1424780 w 1785264"/>
              <a:gd name="connsiteY22" fmla="*/ 1190380 h 1785264"/>
              <a:gd name="connsiteX23" fmla="*/ 1424252 w 1785264"/>
              <a:gd name="connsiteY23" fmla="*/ 1191794 h 1785264"/>
              <a:gd name="connsiteX24" fmla="*/ 1422161 w 1785264"/>
              <a:gd name="connsiteY24" fmla="*/ 1195206 h 1785264"/>
              <a:gd name="connsiteX25" fmla="*/ 1420253 w 1785264"/>
              <a:gd name="connsiteY25" fmla="*/ 1198722 h 1785264"/>
              <a:gd name="connsiteX26" fmla="*/ 1419292 w 1785264"/>
              <a:gd name="connsiteY26" fmla="*/ 1199886 h 1785264"/>
              <a:gd name="connsiteX27" fmla="*/ 1411155 w 1785264"/>
              <a:gd name="connsiteY27" fmla="*/ 1213162 h 1785264"/>
              <a:gd name="connsiteX28" fmla="*/ 1372540 w 1785264"/>
              <a:gd name="connsiteY28" fmla="*/ 1247221 h 1785264"/>
              <a:gd name="connsiteX29" fmla="*/ 967944 w 1785264"/>
              <a:gd name="connsiteY29" fmla="*/ 1480815 h 1785264"/>
              <a:gd name="connsiteX30" fmla="*/ 919139 w 1785264"/>
              <a:gd name="connsiteY30" fmla="*/ 1497227 h 1785264"/>
              <a:gd name="connsiteX31" fmla="*/ 903575 w 1785264"/>
              <a:gd name="connsiteY31" fmla="*/ 1497635 h 1785264"/>
              <a:gd name="connsiteX32" fmla="*/ 902086 w 1785264"/>
              <a:gd name="connsiteY32" fmla="*/ 1497886 h 1785264"/>
              <a:gd name="connsiteX33" fmla="*/ 898084 w 1785264"/>
              <a:gd name="connsiteY33" fmla="*/ 1497780 h 1785264"/>
              <a:gd name="connsiteX34" fmla="*/ 894086 w 1785264"/>
              <a:gd name="connsiteY34" fmla="*/ 1497886 h 1785264"/>
              <a:gd name="connsiteX35" fmla="*/ 892599 w 1785264"/>
              <a:gd name="connsiteY35" fmla="*/ 1497636 h 1785264"/>
              <a:gd name="connsiteX36" fmla="*/ 877034 w 1785264"/>
              <a:gd name="connsiteY36" fmla="*/ 1497227 h 1785264"/>
              <a:gd name="connsiteX37" fmla="*/ 828229 w 1785264"/>
              <a:gd name="connsiteY37" fmla="*/ 1480815 h 1785264"/>
              <a:gd name="connsiteX38" fmla="*/ 423633 w 1785264"/>
              <a:gd name="connsiteY38" fmla="*/ 1247222 h 1785264"/>
              <a:gd name="connsiteX39" fmla="*/ 385018 w 1785264"/>
              <a:gd name="connsiteY39" fmla="*/ 1213162 h 1785264"/>
              <a:gd name="connsiteX40" fmla="*/ 376881 w 1785264"/>
              <a:gd name="connsiteY40" fmla="*/ 1199886 h 1785264"/>
              <a:gd name="connsiteX41" fmla="*/ 375921 w 1785264"/>
              <a:gd name="connsiteY41" fmla="*/ 1198722 h 1785264"/>
              <a:gd name="connsiteX42" fmla="*/ 374013 w 1785264"/>
              <a:gd name="connsiteY42" fmla="*/ 1195208 h 1785264"/>
              <a:gd name="connsiteX43" fmla="*/ 371921 w 1785264"/>
              <a:gd name="connsiteY43" fmla="*/ 1191794 h 1785264"/>
              <a:gd name="connsiteX44" fmla="*/ 371392 w 1785264"/>
              <a:gd name="connsiteY44" fmla="*/ 1190380 h 1785264"/>
              <a:gd name="connsiteX45" fmla="*/ 363965 w 1785264"/>
              <a:gd name="connsiteY45" fmla="*/ 1176696 h 1785264"/>
              <a:gd name="connsiteX46" fmla="*/ 353776 w 1785264"/>
              <a:gd name="connsiteY46" fmla="*/ 1126225 h 1785264"/>
              <a:gd name="connsiteX47" fmla="*/ 353775 w 1785264"/>
              <a:gd name="connsiteY47" fmla="*/ 659038 h 1785264"/>
              <a:gd name="connsiteX48" fmla="*/ 375921 w 1785264"/>
              <a:gd name="connsiteY48" fmla="*/ 586540 h 1785264"/>
              <a:gd name="connsiteX49" fmla="*/ 379428 w 1785264"/>
              <a:gd name="connsiteY49" fmla="*/ 582289 h 1785264"/>
              <a:gd name="connsiteX50" fmla="*/ 385018 w 1785264"/>
              <a:gd name="connsiteY50" fmla="*/ 572102 h 1785264"/>
              <a:gd name="connsiteX51" fmla="*/ 423633 w 1785264"/>
              <a:gd name="connsiteY51" fmla="*/ 538041 h 1785264"/>
              <a:gd name="connsiteX52" fmla="*/ 828229 w 1785264"/>
              <a:gd name="connsiteY52" fmla="*/ 304448 h 1785264"/>
              <a:gd name="connsiteX53" fmla="*/ 877034 w 1785264"/>
              <a:gd name="connsiteY53" fmla="*/ 288037 h 1785264"/>
              <a:gd name="connsiteX54" fmla="*/ 892597 w 1785264"/>
              <a:gd name="connsiteY54" fmla="*/ 287627 h 1785264"/>
              <a:gd name="connsiteX55" fmla="*/ 887461 w 1785264"/>
              <a:gd name="connsiteY55" fmla="*/ 118232 h 1785264"/>
              <a:gd name="connsiteX56" fmla="*/ 885536 w 1785264"/>
              <a:gd name="connsiteY56" fmla="*/ 118555 h 1785264"/>
              <a:gd name="connsiteX57" fmla="*/ 865421 w 1785264"/>
              <a:gd name="connsiteY57" fmla="*/ 119085 h 1785264"/>
              <a:gd name="connsiteX58" fmla="*/ 802341 w 1785264"/>
              <a:gd name="connsiteY58" fmla="*/ 140296 h 1785264"/>
              <a:gd name="connsiteX59" fmla="*/ 279405 w 1785264"/>
              <a:gd name="connsiteY59" fmla="*/ 442212 h 1785264"/>
              <a:gd name="connsiteX60" fmla="*/ 229495 w 1785264"/>
              <a:gd name="connsiteY60" fmla="*/ 486235 h 1785264"/>
              <a:gd name="connsiteX61" fmla="*/ 222270 w 1785264"/>
              <a:gd name="connsiteY61" fmla="*/ 499402 h 1785264"/>
              <a:gd name="connsiteX62" fmla="*/ 217738 w 1785264"/>
              <a:gd name="connsiteY62" fmla="*/ 504897 h 1785264"/>
              <a:gd name="connsiteX63" fmla="*/ 189114 w 1785264"/>
              <a:gd name="connsiteY63" fmla="*/ 598599 h 1785264"/>
              <a:gd name="connsiteX64" fmla="*/ 189115 w 1785264"/>
              <a:gd name="connsiteY64" fmla="*/ 1202432 h 1785264"/>
              <a:gd name="connsiteX65" fmla="*/ 202284 w 1785264"/>
              <a:gd name="connsiteY65" fmla="*/ 1267666 h 1785264"/>
              <a:gd name="connsiteX66" fmla="*/ 211884 w 1785264"/>
              <a:gd name="connsiteY66" fmla="*/ 1285352 h 1785264"/>
              <a:gd name="connsiteX67" fmla="*/ 212568 w 1785264"/>
              <a:gd name="connsiteY67" fmla="*/ 1287180 h 1785264"/>
              <a:gd name="connsiteX68" fmla="*/ 215271 w 1785264"/>
              <a:gd name="connsiteY68" fmla="*/ 1291593 h 1785264"/>
              <a:gd name="connsiteX69" fmla="*/ 217738 w 1785264"/>
              <a:gd name="connsiteY69" fmla="*/ 1296135 h 1785264"/>
              <a:gd name="connsiteX70" fmla="*/ 218977 w 1785264"/>
              <a:gd name="connsiteY70" fmla="*/ 1297638 h 1785264"/>
              <a:gd name="connsiteX71" fmla="*/ 229495 w 1785264"/>
              <a:gd name="connsiteY71" fmla="*/ 1314797 h 1785264"/>
              <a:gd name="connsiteX72" fmla="*/ 279405 w 1785264"/>
              <a:gd name="connsiteY72" fmla="*/ 1358820 h 1785264"/>
              <a:gd name="connsiteX73" fmla="*/ 802340 w 1785264"/>
              <a:gd name="connsiteY73" fmla="*/ 1660736 h 1785264"/>
              <a:gd name="connsiteX74" fmla="*/ 865421 w 1785264"/>
              <a:gd name="connsiteY74" fmla="*/ 1681947 h 1785264"/>
              <a:gd name="connsiteX75" fmla="*/ 885538 w 1785264"/>
              <a:gd name="connsiteY75" fmla="*/ 1682477 h 1785264"/>
              <a:gd name="connsiteX76" fmla="*/ 887460 w 1785264"/>
              <a:gd name="connsiteY76" fmla="*/ 1682799 h 1785264"/>
              <a:gd name="connsiteX77" fmla="*/ 892627 w 1785264"/>
              <a:gd name="connsiteY77" fmla="*/ 1682663 h 1785264"/>
              <a:gd name="connsiteX78" fmla="*/ 897801 w 1785264"/>
              <a:gd name="connsiteY78" fmla="*/ 1682799 h 1785264"/>
              <a:gd name="connsiteX79" fmla="*/ 899725 w 1785264"/>
              <a:gd name="connsiteY79" fmla="*/ 1682477 h 1785264"/>
              <a:gd name="connsiteX80" fmla="*/ 919841 w 1785264"/>
              <a:gd name="connsiteY80" fmla="*/ 1681947 h 1785264"/>
              <a:gd name="connsiteX81" fmla="*/ 982921 w 1785264"/>
              <a:gd name="connsiteY81" fmla="*/ 1660736 h 1785264"/>
              <a:gd name="connsiteX82" fmla="*/ 1505856 w 1785264"/>
              <a:gd name="connsiteY82" fmla="*/ 1358819 h 1785264"/>
              <a:gd name="connsiteX83" fmla="*/ 1555766 w 1785264"/>
              <a:gd name="connsiteY83" fmla="*/ 1314797 h 1785264"/>
              <a:gd name="connsiteX84" fmla="*/ 1566283 w 1785264"/>
              <a:gd name="connsiteY84" fmla="*/ 1297639 h 1785264"/>
              <a:gd name="connsiteX85" fmla="*/ 1567524 w 1785264"/>
              <a:gd name="connsiteY85" fmla="*/ 1296135 h 1785264"/>
              <a:gd name="connsiteX86" fmla="*/ 1569991 w 1785264"/>
              <a:gd name="connsiteY86" fmla="*/ 1291589 h 1785264"/>
              <a:gd name="connsiteX87" fmla="*/ 1572694 w 1785264"/>
              <a:gd name="connsiteY87" fmla="*/ 1287180 h 1785264"/>
              <a:gd name="connsiteX88" fmla="*/ 1573376 w 1785264"/>
              <a:gd name="connsiteY88" fmla="*/ 1285353 h 1785264"/>
              <a:gd name="connsiteX89" fmla="*/ 1582976 w 1785264"/>
              <a:gd name="connsiteY89" fmla="*/ 1267666 h 1785264"/>
              <a:gd name="connsiteX90" fmla="*/ 1596147 w 1785264"/>
              <a:gd name="connsiteY90" fmla="*/ 1202432 h 1785264"/>
              <a:gd name="connsiteX91" fmla="*/ 1596147 w 1785264"/>
              <a:gd name="connsiteY91" fmla="*/ 598599 h 1785264"/>
              <a:gd name="connsiteX92" fmla="*/ 1582976 w 1785264"/>
              <a:gd name="connsiteY92" fmla="*/ 533365 h 1785264"/>
              <a:gd name="connsiteX93" fmla="*/ 1573377 w 1785264"/>
              <a:gd name="connsiteY93" fmla="*/ 515680 h 1785264"/>
              <a:gd name="connsiteX94" fmla="*/ 1572694 w 1785264"/>
              <a:gd name="connsiteY94" fmla="*/ 513851 h 1785264"/>
              <a:gd name="connsiteX95" fmla="*/ 1569989 w 1785264"/>
              <a:gd name="connsiteY95" fmla="*/ 509439 h 1785264"/>
              <a:gd name="connsiteX96" fmla="*/ 1567524 w 1785264"/>
              <a:gd name="connsiteY96" fmla="*/ 504897 h 1785264"/>
              <a:gd name="connsiteX97" fmla="*/ 1566284 w 1785264"/>
              <a:gd name="connsiteY97" fmla="*/ 503394 h 1785264"/>
              <a:gd name="connsiteX98" fmla="*/ 1555766 w 1785264"/>
              <a:gd name="connsiteY98" fmla="*/ 486235 h 1785264"/>
              <a:gd name="connsiteX99" fmla="*/ 1505856 w 1785264"/>
              <a:gd name="connsiteY99" fmla="*/ 442212 h 1785264"/>
              <a:gd name="connsiteX100" fmla="*/ 982921 w 1785264"/>
              <a:gd name="connsiteY100" fmla="*/ 140296 h 1785264"/>
              <a:gd name="connsiteX101" fmla="*/ 919841 w 1785264"/>
              <a:gd name="connsiteY101" fmla="*/ 119085 h 1785264"/>
              <a:gd name="connsiteX102" fmla="*/ 899723 w 1785264"/>
              <a:gd name="connsiteY102" fmla="*/ 118555 h 1785264"/>
              <a:gd name="connsiteX103" fmla="*/ 897801 w 1785264"/>
              <a:gd name="connsiteY103" fmla="*/ 118232 h 1785264"/>
              <a:gd name="connsiteX104" fmla="*/ 892635 w 1785264"/>
              <a:gd name="connsiteY104" fmla="*/ 118368 h 1785264"/>
              <a:gd name="connsiteX105" fmla="*/ 892632 w 1785264"/>
              <a:gd name="connsiteY105" fmla="*/ 0 h 1785264"/>
              <a:gd name="connsiteX106" fmla="*/ 1785264 w 1785264"/>
              <a:gd name="connsiteY106" fmla="*/ 892632 h 1785264"/>
              <a:gd name="connsiteX107" fmla="*/ 892632 w 1785264"/>
              <a:gd name="connsiteY107" fmla="*/ 1785264 h 1785264"/>
              <a:gd name="connsiteX108" fmla="*/ 0 w 1785264"/>
              <a:gd name="connsiteY108" fmla="*/ 892632 h 1785264"/>
              <a:gd name="connsiteX109" fmla="*/ 892632 w 1785264"/>
              <a:gd name="connsiteY109" fmla="*/ 0 h 178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785264" h="1785264">
                <a:moveTo>
                  <a:pt x="892632" y="580575"/>
                </a:moveTo>
                <a:cubicBezTo>
                  <a:pt x="720288" y="580575"/>
                  <a:pt x="580575" y="720288"/>
                  <a:pt x="580575" y="892632"/>
                </a:cubicBezTo>
                <a:cubicBezTo>
                  <a:pt x="580575" y="1064976"/>
                  <a:pt x="720288" y="1204689"/>
                  <a:pt x="892632" y="1204689"/>
                </a:cubicBezTo>
                <a:cubicBezTo>
                  <a:pt x="1064976" y="1204689"/>
                  <a:pt x="1204689" y="1064976"/>
                  <a:pt x="1204689" y="892632"/>
                </a:cubicBezTo>
                <a:cubicBezTo>
                  <a:pt x="1204689" y="720288"/>
                  <a:pt x="1064976" y="580575"/>
                  <a:pt x="892632" y="580575"/>
                </a:cubicBezTo>
                <a:close/>
                <a:moveTo>
                  <a:pt x="894087" y="287377"/>
                </a:moveTo>
                <a:lnTo>
                  <a:pt x="898090" y="287482"/>
                </a:lnTo>
                <a:lnTo>
                  <a:pt x="902086" y="287377"/>
                </a:lnTo>
                <a:lnTo>
                  <a:pt x="903573" y="287627"/>
                </a:lnTo>
                <a:lnTo>
                  <a:pt x="919139" y="288037"/>
                </a:lnTo>
                <a:cubicBezTo>
                  <a:pt x="935855" y="290111"/>
                  <a:pt x="952440" y="295496"/>
                  <a:pt x="967944" y="304448"/>
                </a:cubicBezTo>
                <a:lnTo>
                  <a:pt x="1372540" y="538041"/>
                </a:lnTo>
                <a:cubicBezTo>
                  <a:pt x="1388044" y="546993"/>
                  <a:pt x="1401001" y="558662"/>
                  <a:pt x="1411155" y="572102"/>
                </a:cubicBezTo>
                <a:lnTo>
                  <a:pt x="1419292" y="585377"/>
                </a:lnTo>
                <a:lnTo>
                  <a:pt x="1420253" y="586540"/>
                </a:lnTo>
                <a:lnTo>
                  <a:pt x="1422160" y="590054"/>
                </a:lnTo>
                <a:lnTo>
                  <a:pt x="1424252" y="593468"/>
                </a:lnTo>
                <a:lnTo>
                  <a:pt x="1424780" y="594883"/>
                </a:lnTo>
                <a:lnTo>
                  <a:pt x="1432207" y="608566"/>
                </a:lnTo>
                <a:cubicBezTo>
                  <a:pt x="1438769" y="624079"/>
                  <a:pt x="1442398" y="641135"/>
                  <a:pt x="1442398" y="659038"/>
                </a:cubicBezTo>
                <a:lnTo>
                  <a:pt x="1442398" y="1126225"/>
                </a:lnTo>
                <a:cubicBezTo>
                  <a:pt x="1442398" y="1144127"/>
                  <a:pt x="1438769" y="1161184"/>
                  <a:pt x="1432207" y="1176696"/>
                </a:cubicBezTo>
                <a:lnTo>
                  <a:pt x="1424780" y="1190380"/>
                </a:lnTo>
                <a:lnTo>
                  <a:pt x="1424252" y="1191794"/>
                </a:lnTo>
                <a:lnTo>
                  <a:pt x="1422161" y="1195206"/>
                </a:lnTo>
                <a:lnTo>
                  <a:pt x="1420253" y="1198722"/>
                </a:lnTo>
                <a:lnTo>
                  <a:pt x="1419292" y="1199886"/>
                </a:lnTo>
                <a:lnTo>
                  <a:pt x="1411155" y="1213162"/>
                </a:lnTo>
                <a:cubicBezTo>
                  <a:pt x="1401001" y="1226600"/>
                  <a:pt x="1388044" y="1238270"/>
                  <a:pt x="1372540" y="1247221"/>
                </a:cubicBezTo>
                <a:lnTo>
                  <a:pt x="967944" y="1480815"/>
                </a:lnTo>
                <a:cubicBezTo>
                  <a:pt x="952439" y="1489767"/>
                  <a:pt x="935855" y="1495152"/>
                  <a:pt x="919139" y="1497227"/>
                </a:cubicBezTo>
                <a:lnTo>
                  <a:pt x="903575" y="1497635"/>
                </a:lnTo>
                <a:lnTo>
                  <a:pt x="902086" y="1497886"/>
                </a:lnTo>
                <a:lnTo>
                  <a:pt x="898084" y="1497780"/>
                </a:lnTo>
                <a:lnTo>
                  <a:pt x="894086" y="1497886"/>
                </a:lnTo>
                <a:lnTo>
                  <a:pt x="892599" y="1497636"/>
                </a:lnTo>
                <a:lnTo>
                  <a:pt x="877034" y="1497227"/>
                </a:lnTo>
                <a:cubicBezTo>
                  <a:pt x="860318" y="1495152"/>
                  <a:pt x="843733" y="1489767"/>
                  <a:pt x="828229" y="1480815"/>
                </a:cubicBezTo>
                <a:lnTo>
                  <a:pt x="423633" y="1247222"/>
                </a:lnTo>
                <a:cubicBezTo>
                  <a:pt x="408129" y="1238270"/>
                  <a:pt x="395172" y="1226600"/>
                  <a:pt x="385018" y="1213162"/>
                </a:cubicBezTo>
                <a:lnTo>
                  <a:pt x="376881" y="1199886"/>
                </a:lnTo>
                <a:lnTo>
                  <a:pt x="375921" y="1198722"/>
                </a:lnTo>
                <a:lnTo>
                  <a:pt x="374013" y="1195208"/>
                </a:lnTo>
                <a:lnTo>
                  <a:pt x="371921" y="1191794"/>
                </a:lnTo>
                <a:lnTo>
                  <a:pt x="371392" y="1190380"/>
                </a:lnTo>
                <a:lnTo>
                  <a:pt x="363965" y="1176696"/>
                </a:lnTo>
                <a:cubicBezTo>
                  <a:pt x="357404" y="1161184"/>
                  <a:pt x="353776" y="1144128"/>
                  <a:pt x="353776" y="1126225"/>
                </a:cubicBezTo>
                <a:lnTo>
                  <a:pt x="353775" y="659038"/>
                </a:lnTo>
                <a:cubicBezTo>
                  <a:pt x="353775" y="632184"/>
                  <a:pt x="361939" y="607235"/>
                  <a:pt x="375921" y="586540"/>
                </a:cubicBezTo>
                <a:lnTo>
                  <a:pt x="379428" y="582289"/>
                </a:lnTo>
                <a:lnTo>
                  <a:pt x="385018" y="572102"/>
                </a:lnTo>
                <a:cubicBezTo>
                  <a:pt x="395172" y="558663"/>
                  <a:pt x="408129" y="546993"/>
                  <a:pt x="423633" y="538041"/>
                </a:cubicBezTo>
                <a:lnTo>
                  <a:pt x="828229" y="304448"/>
                </a:lnTo>
                <a:cubicBezTo>
                  <a:pt x="843733" y="295497"/>
                  <a:pt x="860319" y="290111"/>
                  <a:pt x="877034" y="288037"/>
                </a:cubicBezTo>
                <a:lnTo>
                  <a:pt x="892597" y="287627"/>
                </a:lnTo>
                <a:close/>
                <a:moveTo>
                  <a:pt x="887461" y="118232"/>
                </a:moveTo>
                <a:lnTo>
                  <a:pt x="885536" y="118555"/>
                </a:lnTo>
                <a:lnTo>
                  <a:pt x="865421" y="119085"/>
                </a:lnTo>
                <a:cubicBezTo>
                  <a:pt x="843816" y="121765"/>
                  <a:pt x="822380" y="128726"/>
                  <a:pt x="802341" y="140296"/>
                </a:cubicBezTo>
                <a:lnTo>
                  <a:pt x="279405" y="442212"/>
                </a:lnTo>
                <a:cubicBezTo>
                  <a:pt x="259366" y="453782"/>
                  <a:pt x="242620" y="468866"/>
                  <a:pt x="229495" y="486235"/>
                </a:cubicBezTo>
                <a:lnTo>
                  <a:pt x="222270" y="499402"/>
                </a:lnTo>
                <a:lnTo>
                  <a:pt x="217738" y="504897"/>
                </a:lnTo>
                <a:cubicBezTo>
                  <a:pt x="199666" y="531645"/>
                  <a:pt x="189114" y="563890"/>
                  <a:pt x="189114" y="598599"/>
                </a:cubicBezTo>
                <a:lnTo>
                  <a:pt x="189115" y="1202432"/>
                </a:lnTo>
                <a:cubicBezTo>
                  <a:pt x="189115" y="1225572"/>
                  <a:pt x="193804" y="1247616"/>
                  <a:pt x="202284" y="1267666"/>
                </a:cubicBezTo>
                <a:lnTo>
                  <a:pt x="211884" y="1285352"/>
                </a:lnTo>
                <a:lnTo>
                  <a:pt x="212568" y="1287180"/>
                </a:lnTo>
                <a:lnTo>
                  <a:pt x="215271" y="1291593"/>
                </a:lnTo>
                <a:lnTo>
                  <a:pt x="217738" y="1296135"/>
                </a:lnTo>
                <a:lnTo>
                  <a:pt x="218977" y="1297638"/>
                </a:lnTo>
                <a:lnTo>
                  <a:pt x="229495" y="1314797"/>
                </a:lnTo>
                <a:cubicBezTo>
                  <a:pt x="242620" y="1332166"/>
                  <a:pt x="259366" y="1347249"/>
                  <a:pt x="279405" y="1358820"/>
                </a:cubicBezTo>
                <a:lnTo>
                  <a:pt x="802340" y="1660736"/>
                </a:lnTo>
                <a:cubicBezTo>
                  <a:pt x="822380" y="1672306"/>
                  <a:pt x="843816" y="1679266"/>
                  <a:pt x="865421" y="1681947"/>
                </a:cubicBezTo>
                <a:lnTo>
                  <a:pt x="885538" y="1682477"/>
                </a:lnTo>
                <a:lnTo>
                  <a:pt x="887460" y="1682799"/>
                </a:lnTo>
                <a:lnTo>
                  <a:pt x="892627" y="1682663"/>
                </a:lnTo>
                <a:lnTo>
                  <a:pt x="897801" y="1682799"/>
                </a:lnTo>
                <a:lnTo>
                  <a:pt x="899725" y="1682477"/>
                </a:lnTo>
                <a:lnTo>
                  <a:pt x="919841" y="1681947"/>
                </a:lnTo>
                <a:cubicBezTo>
                  <a:pt x="941445" y="1679266"/>
                  <a:pt x="962881" y="1672306"/>
                  <a:pt x="982921" y="1660736"/>
                </a:cubicBezTo>
                <a:lnTo>
                  <a:pt x="1505856" y="1358819"/>
                </a:lnTo>
                <a:cubicBezTo>
                  <a:pt x="1525895" y="1347249"/>
                  <a:pt x="1542642" y="1332166"/>
                  <a:pt x="1555766" y="1314797"/>
                </a:cubicBezTo>
                <a:lnTo>
                  <a:pt x="1566283" y="1297639"/>
                </a:lnTo>
                <a:lnTo>
                  <a:pt x="1567524" y="1296135"/>
                </a:lnTo>
                <a:lnTo>
                  <a:pt x="1569991" y="1291589"/>
                </a:lnTo>
                <a:lnTo>
                  <a:pt x="1572694" y="1287180"/>
                </a:lnTo>
                <a:lnTo>
                  <a:pt x="1573376" y="1285353"/>
                </a:lnTo>
                <a:lnTo>
                  <a:pt x="1582976" y="1267666"/>
                </a:lnTo>
                <a:cubicBezTo>
                  <a:pt x="1591456" y="1247615"/>
                  <a:pt x="1596147" y="1225572"/>
                  <a:pt x="1596147" y="1202432"/>
                </a:cubicBezTo>
                <a:lnTo>
                  <a:pt x="1596147" y="598599"/>
                </a:lnTo>
                <a:cubicBezTo>
                  <a:pt x="1596147" y="575460"/>
                  <a:pt x="1591456" y="553415"/>
                  <a:pt x="1582976" y="533365"/>
                </a:cubicBezTo>
                <a:lnTo>
                  <a:pt x="1573377" y="515680"/>
                </a:lnTo>
                <a:lnTo>
                  <a:pt x="1572694" y="513851"/>
                </a:lnTo>
                <a:lnTo>
                  <a:pt x="1569989" y="509439"/>
                </a:lnTo>
                <a:lnTo>
                  <a:pt x="1567524" y="504897"/>
                </a:lnTo>
                <a:lnTo>
                  <a:pt x="1566284" y="503394"/>
                </a:lnTo>
                <a:lnTo>
                  <a:pt x="1555766" y="486235"/>
                </a:lnTo>
                <a:cubicBezTo>
                  <a:pt x="1542642" y="468865"/>
                  <a:pt x="1525896" y="453782"/>
                  <a:pt x="1505856" y="442212"/>
                </a:cubicBezTo>
                <a:lnTo>
                  <a:pt x="982921" y="140296"/>
                </a:lnTo>
                <a:cubicBezTo>
                  <a:pt x="962882" y="128725"/>
                  <a:pt x="941445" y="121765"/>
                  <a:pt x="919841" y="119085"/>
                </a:cubicBezTo>
                <a:lnTo>
                  <a:pt x="899723" y="118555"/>
                </a:lnTo>
                <a:lnTo>
                  <a:pt x="897801" y="118232"/>
                </a:lnTo>
                <a:lnTo>
                  <a:pt x="892635" y="118368"/>
                </a:lnTo>
                <a:close/>
                <a:moveTo>
                  <a:pt x="892632" y="0"/>
                </a:moveTo>
                <a:cubicBezTo>
                  <a:pt x="1385620" y="0"/>
                  <a:pt x="1785264" y="399645"/>
                  <a:pt x="1785264" y="892632"/>
                </a:cubicBezTo>
                <a:cubicBezTo>
                  <a:pt x="1785264" y="1385620"/>
                  <a:pt x="1385620" y="1785264"/>
                  <a:pt x="892632" y="1785264"/>
                </a:cubicBezTo>
                <a:cubicBezTo>
                  <a:pt x="399645" y="1785264"/>
                  <a:pt x="0" y="1385620"/>
                  <a:pt x="0" y="892632"/>
                </a:cubicBezTo>
                <a:cubicBezTo>
                  <a:pt x="0" y="399645"/>
                  <a:pt x="399645" y="0"/>
                  <a:pt x="89263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aphicFrame>
        <p:nvGraphicFramePr>
          <p:cNvPr id="14" name="图表 13"/>
          <p:cNvGraphicFramePr/>
          <p:nvPr>
            <p:extLst>
              <p:ext uri="{D42A27DB-BD31-4B8C-83A1-F6EECF244321}">
                <p14:modId xmlns:p14="http://schemas.microsoft.com/office/powerpoint/2010/main" val="3265934431"/>
              </p:ext>
            </p:extLst>
          </p:nvPr>
        </p:nvGraphicFramePr>
        <p:xfrm>
          <a:off x="2801816" y="1175656"/>
          <a:ext cx="3787669" cy="2128282"/>
        </p:xfrm>
        <a:graphic>
          <a:graphicData uri="http://schemas.openxmlformats.org/drawingml/2006/chart">
            <c:chart xmlns:c="http://schemas.openxmlformats.org/drawingml/2006/chart" xmlns:r="http://schemas.openxmlformats.org/officeDocument/2006/relationships" r:id="rId3"/>
          </a:graphicData>
        </a:graphic>
      </p:graphicFrame>
      <p:sp>
        <p:nvSpPr>
          <p:cNvPr id="15" name="任意多边形 14"/>
          <p:cNvSpPr/>
          <p:nvPr/>
        </p:nvSpPr>
        <p:spPr>
          <a:xfrm>
            <a:off x="3802750" y="1335307"/>
            <a:ext cx="1785264" cy="1785264"/>
          </a:xfrm>
          <a:custGeom>
            <a:avLst/>
            <a:gdLst>
              <a:gd name="connsiteX0" fmla="*/ 892632 w 1785264"/>
              <a:gd name="connsiteY0" fmla="*/ 580575 h 1785264"/>
              <a:gd name="connsiteX1" fmla="*/ 580575 w 1785264"/>
              <a:gd name="connsiteY1" fmla="*/ 892632 h 1785264"/>
              <a:gd name="connsiteX2" fmla="*/ 892632 w 1785264"/>
              <a:gd name="connsiteY2" fmla="*/ 1204689 h 1785264"/>
              <a:gd name="connsiteX3" fmla="*/ 1204689 w 1785264"/>
              <a:gd name="connsiteY3" fmla="*/ 892632 h 1785264"/>
              <a:gd name="connsiteX4" fmla="*/ 892632 w 1785264"/>
              <a:gd name="connsiteY4" fmla="*/ 580575 h 1785264"/>
              <a:gd name="connsiteX5" fmla="*/ 894087 w 1785264"/>
              <a:gd name="connsiteY5" fmla="*/ 287377 h 1785264"/>
              <a:gd name="connsiteX6" fmla="*/ 898090 w 1785264"/>
              <a:gd name="connsiteY6" fmla="*/ 287482 h 1785264"/>
              <a:gd name="connsiteX7" fmla="*/ 902086 w 1785264"/>
              <a:gd name="connsiteY7" fmla="*/ 287377 h 1785264"/>
              <a:gd name="connsiteX8" fmla="*/ 903573 w 1785264"/>
              <a:gd name="connsiteY8" fmla="*/ 287627 h 1785264"/>
              <a:gd name="connsiteX9" fmla="*/ 919139 w 1785264"/>
              <a:gd name="connsiteY9" fmla="*/ 288037 h 1785264"/>
              <a:gd name="connsiteX10" fmla="*/ 967944 w 1785264"/>
              <a:gd name="connsiteY10" fmla="*/ 304448 h 1785264"/>
              <a:gd name="connsiteX11" fmla="*/ 1372540 w 1785264"/>
              <a:gd name="connsiteY11" fmla="*/ 538041 h 1785264"/>
              <a:gd name="connsiteX12" fmla="*/ 1411155 w 1785264"/>
              <a:gd name="connsiteY12" fmla="*/ 572102 h 1785264"/>
              <a:gd name="connsiteX13" fmla="*/ 1419292 w 1785264"/>
              <a:gd name="connsiteY13" fmla="*/ 585377 h 1785264"/>
              <a:gd name="connsiteX14" fmla="*/ 1420253 w 1785264"/>
              <a:gd name="connsiteY14" fmla="*/ 586540 h 1785264"/>
              <a:gd name="connsiteX15" fmla="*/ 1422160 w 1785264"/>
              <a:gd name="connsiteY15" fmla="*/ 590054 h 1785264"/>
              <a:gd name="connsiteX16" fmla="*/ 1424252 w 1785264"/>
              <a:gd name="connsiteY16" fmla="*/ 593468 h 1785264"/>
              <a:gd name="connsiteX17" fmla="*/ 1424780 w 1785264"/>
              <a:gd name="connsiteY17" fmla="*/ 594883 h 1785264"/>
              <a:gd name="connsiteX18" fmla="*/ 1432207 w 1785264"/>
              <a:gd name="connsiteY18" fmla="*/ 608566 h 1785264"/>
              <a:gd name="connsiteX19" fmla="*/ 1442398 w 1785264"/>
              <a:gd name="connsiteY19" fmla="*/ 659038 h 1785264"/>
              <a:gd name="connsiteX20" fmla="*/ 1442398 w 1785264"/>
              <a:gd name="connsiteY20" fmla="*/ 1126225 h 1785264"/>
              <a:gd name="connsiteX21" fmla="*/ 1432207 w 1785264"/>
              <a:gd name="connsiteY21" fmla="*/ 1176696 h 1785264"/>
              <a:gd name="connsiteX22" fmla="*/ 1424780 w 1785264"/>
              <a:gd name="connsiteY22" fmla="*/ 1190380 h 1785264"/>
              <a:gd name="connsiteX23" fmla="*/ 1424252 w 1785264"/>
              <a:gd name="connsiteY23" fmla="*/ 1191794 h 1785264"/>
              <a:gd name="connsiteX24" fmla="*/ 1422161 w 1785264"/>
              <a:gd name="connsiteY24" fmla="*/ 1195206 h 1785264"/>
              <a:gd name="connsiteX25" fmla="*/ 1420253 w 1785264"/>
              <a:gd name="connsiteY25" fmla="*/ 1198722 h 1785264"/>
              <a:gd name="connsiteX26" fmla="*/ 1419292 w 1785264"/>
              <a:gd name="connsiteY26" fmla="*/ 1199886 h 1785264"/>
              <a:gd name="connsiteX27" fmla="*/ 1411155 w 1785264"/>
              <a:gd name="connsiteY27" fmla="*/ 1213162 h 1785264"/>
              <a:gd name="connsiteX28" fmla="*/ 1372540 w 1785264"/>
              <a:gd name="connsiteY28" fmla="*/ 1247221 h 1785264"/>
              <a:gd name="connsiteX29" fmla="*/ 967944 w 1785264"/>
              <a:gd name="connsiteY29" fmla="*/ 1480815 h 1785264"/>
              <a:gd name="connsiteX30" fmla="*/ 919139 w 1785264"/>
              <a:gd name="connsiteY30" fmla="*/ 1497227 h 1785264"/>
              <a:gd name="connsiteX31" fmla="*/ 903575 w 1785264"/>
              <a:gd name="connsiteY31" fmla="*/ 1497635 h 1785264"/>
              <a:gd name="connsiteX32" fmla="*/ 902086 w 1785264"/>
              <a:gd name="connsiteY32" fmla="*/ 1497886 h 1785264"/>
              <a:gd name="connsiteX33" fmla="*/ 898084 w 1785264"/>
              <a:gd name="connsiteY33" fmla="*/ 1497780 h 1785264"/>
              <a:gd name="connsiteX34" fmla="*/ 894086 w 1785264"/>
              <a:gd name="connsiteY34" fmla="*/ 1497886 h 1785264"/>
              <a:gd name="connsiteX35" fmla="*/ 892599 w 1785264"/>
              <a:gd name="connsiteY35" fmla="*/ 1497636 h 1785264"/>
              <a:gd name="connsiteX36" fmla="*/ 877034 w 1785264"/>
              <a:gd name="connsiteY36" fmla="*/ 1497227 h 1785264"/>
              <a:gd name="connsiteX37" fmla="*/ 828229 w 1785264"/>
              <a:gd name="connsiteY37" fmla="*/ 1480815 h 1785264"/>
              <a:gd name="connsiteX38" fmla="*/ 423633 w 1785264"/>
              <a:gd name="connsiteY38" fmla="*/ 1247222 h 1785264"/>
              <a:gd name="connsiteX39" fmla="*/ 385018 w 1785264"/>
              <a:gd name="connsiteY39" fmla="*/ 1213162 h 1785264"/>
              <a:gd name="connsiteX40" fmla="*/ 376881 w 1785264"/>
              <a:gd name="connsiteY40" fmla="*/ 1199886 h 1785264"/>
              <a:gd name="connsiteX41" fmla="*/ 375921 w 1785264"/>
              <a:gd name="connsiteY41" fmla="*/ 1198722 h 1785264"/>
              <a:gd name="connsiteX42" fmla="*/ 374013 w 1785264"/>
              <a:gd name="connsiteY42" fmla="*/ 1195208 h 1785264"/>
              <a:gd name="connsiteX43" fmla="*/ 371921 w 1785264"/>
              <a:gd name="connsiteY43" fmla="*/ 1191794 h 1785264"/>
              <a:gd name="connsiteX44" fmla="*/ 371392 w 1785264"/>
              <a:gd name="connsiteY44" fmla="*/ 1190380 h 1785264"/>
              <a:gd name="connsiteX45" fmla="*/ 363965 w 1785264"/>
              <a:gd name="connsiteY45" fmla="*/ 1176696 h 1785264"/>
              <a:gd name="connsiteX46" fmla="*/ 353776 w 1785264"/>
              <a:gd name="connsiteY46" fmla="*/ 1126225 h 1785264"/>
              <a:gd name="connsiteX47" fmla="*/ 353775 w 1785264"/>
              <a:gd name="connsiteY47" fmla="*/ 659038 h 1785264"/>
              <a:gd name="connsiteX48" fmla="*/ 375921 w 1785264"/>
              <a:gd name="connsiteY48" fmla="*/ 586540 h 1785264"/>
              <a:gd name="connsiteX49" fmla="*/ 379428 w 1785264"/>
              <a:gd name="connsiteY49" fmla="*/ 582289 h 1785264"/>
              <a:gd name="connsiteX50" fmla="*/ 385018 w 1785264"/>
              <a:gd name="connsiteY50" fmla="*/ 572102 h 1785264"/>
              <a:gd name="connsiteX51" fmla="*/ 423633 w 1785264"/>
              <a:gd name="connsiteY51" fmla="*/ 538041 h 1785264"/>
              <a:gd name="connsiteX52" fmla="*/ 828229 w 1785264"/>
              <a:gd name="connsiteY52" fmla="*/ 304448 h 1785264"/>
              <a:gd name="connsiteX53" fmla="*/ 877034 w 1785264"/>
              <a:gd name="connsiteY53" fmla="*/ 288037 h 1785264"/>
              <a:gd name="connsiteX54" fmla="*/ 892597 w 1785264"/>
              <a:gd name="connsiteY54" fmla="*/ 287627 h 1785264"/>
              <a:gd name="connsiteX55" fmla="*/ 887461 w 1785264"/>
              <a:gd name="connsiteY55" fmla="*/ 118232 h 1785264"/>
              <a:gd name="connsiteX56" fmla="*/ 885536 w 1785264"/>
              <a:gd name="connsiteY56" fmla="*/ 118555 h 1785264"/>
              <a:gd name="connsiteX57" fmla="*/ 865421 w 1785264"/>
              <a:gd name="connsiteY57" fmla="*/ 119085 h 1785264"/>
              <a:gd name="connsiteX58" fmla="*/ 802341 w 1785264"/>
              <a:gd name="connsiteY58" fmla="*/ 140296 h 1785264"/>
              <a:gd name="connsiteX59" fmla="*/ 279405 w 1785264"/>
              <a:gd name="connsiteY59" fmla="*/ 442212 h 1785264"/>
              <a:gd name="connsiteX60" fmla="*/ 229495 w 1785264"/>
              <a:gd name="connsiteY60" fmla="*/ 486235 h 1785264"/>
              <a:gd name="connsiteX61" fmla="*/ 222270 w 1785264"/>
              <a:gd name="connsiteY61" fmla="*/ 499402 h 1785264"/>
              <a:gd name="connsiteX62" fmla="*/ 217738 w 1785264"/>
              <a:gd name="connsiteY62" fmla="*/ 504897 h 1785264"/>
              <a:gd name="connsiteX63" fmla="*/ 189114 w 1785264"/>
              <a:gd name="connsiteY63" fmla="*/ 598599 h 1785264"/>
              <a:gd name="connsiteX64" fmla="*/ 189115 w 1785264"/>
              <a:gd name="connsiteY64" fmla="*/ 1202432 h 1785264"/>
              <a:gd name="connsiteX65" fmla="*/ 202284 w 1785264"/>
              <a:gd name="connsiteY65" fmla="*/ 1267666 h 1785264"/>
              <a:gd name="connsiteX66" fmla="*/ 211884 w 1785264"/>
              <a:gd name="connsiteY66" fmla="*/ 1285352 h 1785264"/>
              <a:gd name="connsiteX67" fmla="*/ 212568 w 1785264"/>
              <a:gd name="connsiteY67" fmla="*/ 1287180 h 1785264"/>
              <a:gd name="connsiteX68" fmla="*/ 215271 w 1785264"/>
              <a:gd name="connsiteY68" fmla="*/ 1291593 h 1785264"/>
              <a:gd name="connsiteX69" fmla="*/ 217738 w 1785264"/>
              <a:gd name="connsiteY69" fmla="*/ 1296135 h 1785264"/>
              <a:gd name="connsiteX70" fmla="*/ 218977 w 1785264"/>
              <a:gd name="connsiteY70" fmla="*/ 1297638 h 1785264"/>
              <a:gd name="connsiteX71" fmla="*/ 229495 w 1785264"/>
              <a:gd name="connsiteY71" fmla="*/ 1314797 h 1785264"/>
              <a:gd name="connsiteX72" fmla="*/ 279405 w 1785264"/>
              <a:gd name="connsiteY72" fmla="*/ 1358820 h 1785264"/>
              <a:gd name="connsiteX73" fmla="*/ 802340 w 1785264"/>
              <a:gd name="connsiteY73" fmla="*/ 1660736 h 1785264"/>
              <a:gd name="connsiteX74" fmla="*/ 865421 w 1785264"/>
              <a:gd name="connsiteY74" fmla="*/ 1681947 h 1785264"/>
              <a:gd name="connsiteX75" fmla="*/ 885538 w 1785264"/>
              <a:gd name="connsiteY75" fmla="*/ 1682477 h 1785264"/>
              <a:gd name="connsiteX76" fmla="*/ 887460 w 1785264"/>
              <a:gd name="connsiteY76" fmla="*/ 1682799 h 1785264"/>
              <a:gd name="connsiteX77" fmla="*/ 892627 w 1785264"/>
              <a:gd name="connsiteY77" fmla="*/ 1682663 h 1785264"/>
              <a:gd name="connsiteX78" fmla="*/ 897801 w 1785264"/>
              <a:gd name="connsiteY78" fmla="*/ 1682799 h 1785264"/>
              <a:gd name="connsiteX79" fmla="*/ 899725 w 1785264"/>
              <a:gd name="connsiteY79" fmla="*/ 1682477 h 1785264"/>
              <a:gd name="connsiteX80" fmla="*/ 919841 w 1785264"/>
              <a:gd name="connsiteY80" fmla="*/ 1681947 h 1785264"/>
              <a:gd name="connsiteX81" fmla="*/ 982921 w 1785264"/>
              <a:gd name="connsiteY81" fmla="*/ 1660736 h 1785264"/>
              <a:gd name="connsiteX82" fmla="*/ 1505856 w 1785264"/>
              <a:gd name="connsiteY82" fmla="*/ 1358819 h 1785264"/>
              <a:gd name="connsiteX83" fmla="*/ 1555766 w 1785264"/>
              <a:gd name="connsiteY83" fmla="*/ 1314797 h 1785264"/>
              <a:gd name="connsiteX84" fmla="*/ 1566283 w 1785264"/>
              <a:gd name="connsiteY84" fmla="*/ 1297639 h 1785264"/>
              <a:gd name="connsiteX85" fmla="*/ 1567524 w 1785264"/>
              <a:gd name="connsiteY85" fmla="*/ 1296135 h 1785264"/>
              <a:gd name="connsiteX86" fmla="*/ 1569991 w 1785264"/>
              <a:gd name="connsiteY86" fmla="*/ 1291589 h 1785264"/>
              <a:gd name="connsiteX87" fmla="*/ 1572694 w 1785264"/>
              <a:gd name="connsiteY87" fmla="*/ 1287180 h 1785264"/>
              <a:gd name="connsiteX88" fmla="*/ 1573376 w 1785264"/>
              <a:gd name="connsiteY88" fmla="*/ 1285353 h 1785264"/>
              <a:gd name="connsiteX89" fmla="*/ 1582976 w 1785264"/>
              <a:gd name="connsiteY89" fmla="*/ 1267666 h 1785264"/>
              <a:gd name="connsiteX90" fmla="*/ 1596147 w 1785264"/>
              <a:gd name="connsiteY90" fmla="*/ 1202432 h 1785264"/>
              <a:gd name="connsiteX91" fmla="*/ 1596147 w 1785264"/>
              <a:gd name="connsiteY91" fmla="*/ 598599 h 1785264"/>
              <a:gd name="connsiteX92" fmla="*/ 1582976 w 1785264"/>
              <a:gd name="connsiteY92" fmla="*/ 533365 h 1785264"/>
              <a:gd name="connsiteX93" fmla="*/ 1573377 w 1785264"/>
              <a:gd name="connsiteY93" fmla="*/ 515680 h 1785264"/>
              <a:gd name="connsiteX94" fmla="*/ 1572694 w 1785264"/>
              <a:gd name="connsiteY94" fmla="*/ 513851 h 1785264"/>
              <a:gd name="connsiteX95" fmla="*/ 1569989 w 1785264"/>
              <a:gd name="connsiteY95" fmla="*/ 509439 h 1785264"/>
              <a:gd name="connsiteX96" fmla="*/ 1567524 w 1785264"/>
              <a:gd name="connsiteY96" fmla="*/ 504897 h 1785264"/>
              <a:gd name="connsiteX97" fmla="*/ 1566284 w 1785264"/>
              <a:gd name="connsiteY97" fmla="*/ 503394 h 1785264"/>
              <a:gd name="connsiteX98" fmla="*/ 1555766 w 1785264"/>
              <a:gd name="connsiteY98" fmla="*/ 486235 h 1785264"/>
              <a:gd name="connsiteX99" fmla="*/ 1505856 w 1785264"/>
              <a:gd name="connsiteY99" fmla="*/ 442212 h 1785264"/>
              <a:gd name="connsiteX100" fmla="*/ 982921 w 1785264"/>
              <a:gd name="connsiteY100" fmla="*/ 140296 h 1785264"/>
              <a:gd name="connsiteX101" fmla="*/ 919841 w 1785264"/>
              <a:gd name="connsiteY101" fmla="*/ 119085 h 1785264"/>
              <a:gd name="connsiteX102" fmla="*/ 899723 w 1785264"/>
              <a:gd name="connsiteY102" fmla="*/ 118555 h 1785264"/>
              <a:gd name="connsiteX103" fmla="*/ 897801 w 1785264"/>
              <a:gd name="connsiteY103" fmla="*/ 118232 h 1785264"/>
              <a:gd name="connsiteX104" fmla="*/ 892635 w 1785264"/>
              <a:gd name="connsiteY104" fmla="*/ 118368 h 1785264"/>
              <a:gd name="connsiteX105" fmla="*/ 892632 w 1785264"/>
              <a:gd name="connsiteY105" fmla="*/ 0 h 1785264"/>
              <a:gd name="connsiteX106" fmla="*/ 1785264 w 1785264"/>
              <a:gd name="connsiteY106" fmla="*/ 892632 h 1785264"/>
              <a:gd name="connsiteX107" fmla="*/ 892632 w 1785264"/>
              <a:gd name="connsiteY107" fmla="*/ 1785264 h 1785264"/>
              <a:gd name="connsiteX108" fmla="*/ 0 w 1785264"/>
              <a:gd name="connsiteY108" fmla="*/ 892632 h 1785264"/>
              <a:gd name="connsiteX109" fmla="*/ 892632 w 1785264"/>
              <a:gd name="connsiteY109" fmla="*/ 0 h 178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785264" h="1785264">
                <a:moveTo>
                  <a:pt x="892632" y="580575"/>
                </a:moveTo>
                <a:cubicBezTo>
                  <a:pt x="720288" y="580575"/>
                  <a:pt x="580575" y="720288"/>
                  <a:pt x="580575" y="892632"/>
                </a:cubicBezTo>
                <a:cubicBezTo>
                  <a:pt x="580575" y="1064976"/>
                  <a:pt x="720288" y="1204689"/>
                  <a:pt x="892632" y="1204689"/>
                </a:cubicBezTo>
                <a:cubicBezTo>
                  <a:pt x="1064976" y="1204689"/>
                  <a:pt x="1204689" y="1064976"/>
                  <a:pt x="1204689" y="892632"/>
                </a:cubicBezTo>
                <a:cubicBezTo>
                  <a:pt x="1204689" y="720288"/>
                  <a:pt x="1064976" y="580575"/>
                  <a:pt x="892632" y="580575"/>
                </a:cubicBezTo>
                <a:close/>
                <a:moveTo>
                  <a:pt x="894087" y="287377"/>
                </a:moveTo>
                <a:lnTo>
                  <a:pt x="898090" y="287482"/>
                </a:lnTo>
                <a:lnTo>
                  <a:pt x="902086" y="287377"/>
                </a:lnTo>
                <a:lnTo>
                  <a:pt x="903573" y="287627"/>
                </a:lnTo>
                <a:lnTo>
                  <a:pt x="919139" y="288037"/>
                </a:lnTo>
                <a:cubicBezTo>
                  <a:pt x="935855" y="290111"/>
                  <a:pt x="952440" y="295496"/>
                  <a:pt x="967944" y="304448"/>
                </a:cubicBezTo>
                <a:lnTo>
                  <a:pt x="1372540" y="538041"/>
                </a:lnTo>
                <a:cubicBezTo>
                  <a:pt x="1388044" y="546993"/>
                  <a:pt x="1401001" y="558662"/>
                  <a:pt x="1411155" y="572102"/>
                </a:cubicBezTo>
                <a:lnTo>
                  <a:pt x="1419292" y="585377"/>
                </a:lnTo>
                <a:lnTo>
                  <a:pt x="1420253" y="586540"/>
                </a:lnTo>
                <a:lnTo>
                  <a:pt x="1422160" y="590054"/>
                </a:lnTo>
                <a:lnTo>
                  <a:pt x="1424252" y="593468"/>
                </a:lnTo>
                <a:lnTo>
                  <a:pt x="1424780" y="594883"/>
                </a:lnTo>
                <a:lnTo>
                  <a:pt x="1432207" y="608566"/>
                </a:lnTo>
                <a:cubicBezTo>
                  <a:pt x="1438769" y="624079"/>
                  <a:pt x="1442398" y="641135"/>
                  <a:pt x="1442398" y="659038"/>
                </a:cubicBezTo>
                <a:lnTo>
                  <a:pt x="1442398" y="1126225"/>
                </a:lnTo>
                <a:cubicBezTo>
                  <a:pt x="1442398" y="1144127"/>
                  <a:pt x="1438769" y="1161184"/>
                  <a:pt x="1432207" y="1176696"/>
                </a:cubicBezTo>
                <a:lnTo>
                  <a:pt x="1424780" y="1190380"/>
                </a:lnTo>
                <a:lnTo>
                  <a:pt x="1424252" y="1191794"/>
                </a:lnTo>
                <a:lnTo>
                  <a:pt x="1422161" y="1195206"/>
                </a:lnTo>
                <a:lnTo>
                  <a:pt x="1420253" y="1198722"/>
                </a:lnTo>
                <a:lnTo>
                  <a:pt x="1419292" y="1199886"/>
                </a:lnTo>
                <a:lnTo>
                  <a:pt x="1411155" y="1213162"/>
                </a:lnTo>
                <a:cubicBezTo>
                  <a:pt x="1401001" y="1226600"/>
                  <a:pt x="1388044" y="1238270"/>
                  <a:pt x="1372540" y="1247221"/>
                </a:cubicBezTo>
                <a:lnTo>
                  <a:pt x="967944" y="1480815"/>
                </a:lnTo>
                <a:cubicBezTo>
                  <a:pt x="952439" y="1489767"/>
                  <a:pt x="935855" y="1495152"/>
                  <a:pt x="919139" y="1497227"/>
                </a:cubicBezTo>
                <a:lnTo>
                  <a:pt x="903575" y="1497635"/>
                </a:lnTo>
                <a:lnTo>
                  <a:pt x="902086" y="1497886"/>
                </a:lnTo>
                <a:lnTo>
                  <a:pt x="898084" y="1497780"/>
                </a:lnTo>
                <a:lnTo>
                  <a:pt x="894086" y="1497886"/>
                </a:lnTo>
                <a:lnTo>
                  <a:pt x="892599" y="1497636"/>
                </a:lnTo>
                <a:lnTo>
                  <a:pt x="877034" y="1497227"/>
                </a:lnTo>
                <a:cubicBezTo>
                  <a:pt x="860318" y="1495152"/>
                  <a:pt x="843733" y="1489767"/>
                  <a:pt x="828229" y="1480815"/>
                </a:cubicBezTo>
                <a:lnTo>
                  <a:pt x="423633" y="1247222"/>
                </a:lnTo>
                <a:cubicBezTo>
                  <a:pt x="408129" y="1238270"/>
                  <a:pt x="395172" y="1226600"/>
                  <a:pt x="385018" y="1213162"/>
                </a:cubicBezTo>
                <a:lnTo>
                  <a:pt x="376881" y="1199886"/>
                </a:lnTo>
                <a:lnTo>
                  <a:pt x="375921" y="1198722"/>
                </a:lnTo>
                <a:lnTo>
                  <a:pt x="374013" y="1195208"/>
                </a:lnTo>
                <a:lnTo>
                  <a:pt x="371921" y="1191794"/>
                </a:lnTo>
                <a:lnTo>
                  <a:pt x="371392" y="1190380"/>
                </a:lnTo>
                <a:lnTo>
                  <a:pt x="363965" y="1176696"/>
                </a:lnTo>
                <a:cubicBezTo>
                  <a:pt x="357404" y="1161184"/>
                  <a:pt x="353776" y="1144128"/>
                  <a:pt x="353776" y="1126225"/>
                </a:cubicBezTo>
                <a:lnTo>
                  <a:pt x="353775" y="659038"/>
                </a:lnTo>
                <a:cubicBezTo>
                  <a:pt x="353775" y="632184"/>
                  <a:pt x="361939" y="607235"/>
                  <a:pt x="375921" y="586540"/>
                </a:cubicBezTo>
                <a:lnTo>
                  <a:pt x="379428" y="582289"/>
                </a:lnTo>
                <a:lnTo>
                  <a:pt x="385018" y="572102"/>
                </a:lnTo>
                <a:cubicBezTo>
                  <a:pt x="395172" y="558663"/>
                  <a:pt x="408129" y="546993"/>
                  <a:pt x="423633" y="538041"/>
                </a:cubicBezTo>
                <a:lnTo>
                  <a:pt x="828229" y="304448"/>
                </a:lnTo>
                <a:cubicBezTo>
                  <a:pt x="843733" y="295497"/>
                  <a:pt x="860319" y="290111"/>
                  <a:pt x="877034" y="288037"/>
                </a:cubicBezTo>
                <a:lnTo>
                  <a:pt x="892597" y="287627"/>
                </a:lnTo>
                <a:close/>
                <a:moveTo>
                  <a:pt x="887461" y="118232"/>
                </a:moveTo>
                <a:lnTo>
                  <a:pt x="885536" y="118555"/>
                </a:lnTo>
                <a:lnTo>
                  <a:pt x="865421" y="119085"/>
                </a:lnTo>
                <a:cubicBezTo>
                  <a:pt x="843816" y="121765"/>
                  <a:pt x="822380" y="128726"/>
                  <a:pt x="802341" y="140296"/>
                </a:cubicBezTo>
                <a:lnTo>
                  <a:pt x="279405" y="442212"/>
                </a:lnTo>
                <a:cubicBezTo>
                  <a:pt x="259366" y="453782"/>
                  <a:pt x="242620" y="468866"/>
                  <a:pt x="229495" y="486235"/>
                </a:cubicBezTo>
                <a:lnTo>
                  <a:pt x="222270" y="499402"/>
                </a:lnTo>
                <a:lnTo>
                  <a:pt x="217738" y="504897"/>
                </a:lnTo>
                <a:cubicBezTo>
                  <a:pt x="199666" y="531645"/>
                  <a:pt x="189114" y="563890"/>
                  <a:pt x="189114" y="598599"/>
                </a:cubicBezTo>
                <a:lnTo>
                  <a:pt x="189115" y="1202432"/>
                </a:lnTo>
                <a:cubicBezTo>
                  <a:pt x="189115" y="1225572"/>
                  <a:pt x="193804" y="1247616"/>
                  <a:pt x="202284" y="1267666"/>
                </a:cubicBezTo>
                <a:lnTo>
                  <a:pt x="211884" y="1285352"/>
                </a:lnTo>
                <a:lnTo>
                  <a:pt x="212568" y="1287180"/>
                </a:lnTo>
                <a:lnTo>
                  <a:pt x="215271" y="1291593"/>
                </a:lnTo>
                <a:lnTo>
                  <a:pt x="217738" y="1296135"/>
                </a:lnTo>
                <a:lnTo>
                  <a:pt x="218977" y="1297638"/>
                </a:lnTo>
                <a:lnTo>
                  <a:pt x="229495" y="1314797"/>
                </a:lnTo>
                <a:cubicBezTo>
                  <a:pt x="242620" y="1332166"/>
                  <a:pt x="259366" y="1347249"/>
                  <a:pt x="279405" y="1358820"/>
                </a:cubicBezTo>
                <a:lnTo>
                  <a:pt x="802340" y="1660736"/>
                </a:lnTo>
                <a:cubicBezTo>
                  <a:pt x="822380" y="1672306"/>
                  <a:pt x="843816" y="1679266"/>
                  <a:pt x="865421" y="1681947"/>
                </a:cubicBezTo>
                <a:lnTo>
                  <a:pt x="885538" y="1682477"/>
                </a:lnTo>
                <a:lnTo>
                  <a:pt x="887460" y="1682799"/>
                </a:lnTo>
                <a:lnTo>
                  <a:pt x="892627" y="1682663"/>
                </a:lnTo>
                <a:lnTo>
                  <a:pt x="897801" y="1682799"/>
                </a:lnTo>
                <a:lnTo>
                  <a:pt x="899725" y="1682477"/>
                </a:lnTo>
                <a:lnTo>
                  <a:pt x="919841" y="1681947"/>
                </a:lnTo>
                <a:cubicBezTo>
                  <a:pt x="941445" y="1679266"/>
                  <a:pt x="962881" y="1672306"/>
                  <a:pt x="982921" y="1660736"/>
                </a:cubicBezTo>
                <a:lnTo>
                  <a:pt x="1505856" y="1358819"/>
                </a:lnTo>
                <a:cubicBezTo>
                  <a:pt x="1525895" y="1347249"/>
                  <a:pt x="1542642" y="1332166"/>
                  <a:pt x="1555766" y="1314797"/>
                </a:cubicBezTo>
                <a:lnTo>
                  <a:pt x="1566283" y="1297639"/>
                </a:lnTo>
                <a:lnTo>
                  <a:pt x="1567524" y="1296135"/>
                </a:lnTo>
                <a:lnTo>
                  <a:pt x="1569991" y="1291589"/>
                </a:lnTo>
                <a:lnTo>
                  <a:pt x="1572694" y="1287180"/>
                </a:lnTo>
                <a:lnTo>
                  <a:pt x="1573376" y="1285353"/>
                </a:lnTo>
                <a:lnTo>
                  <a:pt x="1582976" y="1267666"/>
                </a:lnTo>
                <a:cubicBezTo>
                  <a:pt x="1591456" y="1247615"/>
                  <a:pt x="1596147" y="1225572"/>
                  <a:pt x="1596147" y="1202432"/>
                </a:cubicBezTo>
                <a:lnTo>
                  <a:pt x="1596147" y="598599"/>
                </a:lnTo>
                <a:cubicBezTo>
                  <a:pt x="1596147" y="575460"/>
                  <a:pt x="1591456" y="553415"/>
                  <a:pt x="1582976" y="533365"/>
                </a:cubicBezTo>
                <a:lnTo>
                  <a:pt x="1573377" y="515680"/>
                </a:lnTo>
                <a:lnTo>
                  <a:pt x="1572694" y="513851"/>
                </a:lnTo>
                <a:lnTo>
                  <a:pt x="1569989" y="509439"/>
                </a:lnTo>
                <a:lnTo>
                  <a:pt x="1567524" y="504897"/>
                </a:lnTo>
                <a:lnTo>
                  <a:pt x="1566284" y="503394"/>
                </a:lnTo>
                <a:lnTo>
                  <a:pt x="1555766" y="486235"/>
                </a:lnTo>
                <a:cubicBezTo>
                  <a:pt x="1542642" y="468865"/>
                  <a:pt x="1525896" y="453782"/>
                  <a:pt x="1505856" y="442212"/>
                </a:cubicBezTo>
                <a:lnTo>
                  <a:pt x="982921" y="140296"/>
                </a:lnTo>
                <a:cubicBezTo>
                  <a:pt x="962882" y="128725"/>
                  <a:pt x="941445" y="121765"/>
                  <a:pt x="919841" y="119085"/>
                </a:cubicBezTo>
                <a:lnTo>
                  <a:pt x="899723" y="118555"/>
                </a:lnTo>
                <a:lnTo>
                  <a:pt x="897801" y="118232"/>
                </a:lnTo>
                <a:lnTo>
                  <a:pt x="892635" y="118368"/>
                </a:lnTo>
                <a:close/>
                <a:moveTo>
                  <a:pt x="892632" y="0"/>
                </a:moveTo>
                <a:cubicBezTo>
                  <a:pt x="1385620" y="0"/>
                  <a:pt x="1785264" y="399645"/>
                  <a:pt x="1785264" y="892632"/>
                </a:cubicBezTo>
                <a:cubicBezTo>
                  <a:pt x="1785264" y="1385620"/>
                  <a:pt x="1385620" y="1785264"/>
                  <a:pt x="892632" y="1785264"/>
                </a:cubicBezTo>
                <a:cubicBezTo>
                  <a:pt x="399645" y="1785264"/>
                  <a:pt x="0" y="1385620"/>
                  <a:pt x="0" y="892632"/>
                </a:cubicBezTo>
                <a:cubicBezTo>
                  <a:pt x="0" y="399645"/>
                  <a:pt x="399645" y="0"/>
                  <a:pt x="89263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aphicFrame>
        <p:nvGraphicFramePr>
          <p:cNvPr id="16" name="图表 15"/>
          <p:cNvGraphicFramePr/>
          <p:nvPr>
            <p:extLst>
              <p:ext uri="{D42A27DB-BD31-4B8C-83A1-F6EECF244321}">
                <p14:modId xmlns:p14="http://schemas.microsoft.com/office/powerpoint/2010/main" val="1053853185"/>
              </p:ext>
            </p:extLst>
          </p:nvPr>
        </p:nvGraphicFramePr>
        <p:xfrm>
          <a:off x="5109588" y="1175656"/>
          <a:ext cx="3787669" cy="2128282"/>
        </p:xfrm>
        <a:graphic>
          <a:graphicData uri="http://schemas.openxmlformats.org/drawingml/2006/chart">
            <c:chart xmlns:c="http://schemas.openxmlformats.org/drawingml/2006/chart" xmlns:r="http://schemas.openxmlformats.org/officeDocument/2006/relationships" r:id="rId4"/>
          </a:graphicData>
        </a:graphic>
      </p:graphicFrame>
      <p:sp>
        <p:nvSpPr>
          <p:cNvPr id="17" name="任意多边形 16"/>
          <p:cNvSpPr/>
          <p:nvPr/>
        </p:nvSpPr>
        <p:spPr>
          <a:xfrm>
            <a:off x="6110522" y="1335307"/>
            <a:ext cx="1785264" cy="1785264"/>
          </a:xfrm>
          <a:custGeom>
            <a:avLst/>
            <a:gdLst>
              <a:gd name="connsiteX0" fmla="*/ 892632 w 1785264"/>
              <a:gd name="connsiteY0" fmla="*/ 580575 h 1785264"/>
              <a:gd name="connsiteX1" fmla="*/ 580575 w 1785264"/>
              <a:gd name="connsiteY1" fmla="*/ 892632 h 1785264"/>
              <a:gd name="connsiteX2" fmla="*/ 892632 w 1785264"/>
              <a:gd name="connsiteY2" fmla="*/ 1204689 h 1785264"/>
              <a:gd name="connsiteX3" fmla="*/ 1204689 w 1785264"/>
              <a:gd name="connsiteY3" fmla="*/ 892632 h 1785264"/>
              <a:gd name="connsiteX4" fmla="*/ 892632 w 1785264"/>
              <a:gd name="connsiteY4" fmla="*/ 580575 h 1785264"/>
              <a:gd name="connsiteX5" fmla="*/ 894087 w 1785264"/>
              <a:gd name="connsiteY5" fmla="*/ 287377 h 1785264"/>
              <a:gd name="connsiteX6" fmla="*/ 898090 w 1785264"/>
              <a:gd name="connsiteY6" fmla="*/ 287482 h 1785264"/>
              <a:gd name="connsiteX7" fmla="*/ 902086 w 1785264"/>
              <a:gd name="connsiteY7" fmla="*/ 287377 h 1785264"/>
              <a:gd name="connsiteX8" fmla="*/ 903573 w 1785264"/>
              <a:gd name="connsiteY8" fmla="*/ 287627 h 1785264"/>
              <a:gd name="connsiteX9" fmla="*/ 919139 w 1785264"/>
              <a:gd name="connsiteY9" fmla="*/ 288037 h 1785264"/>
              <a:gd name="connsiteX10" fmla="*/ 967944 w 1785264"/>
              <a:gd name="connsiteY10" fmla="*/ 304448 h 1785264"/>
              <a:gd name="connsiteX11" fmla="*/ 1372540 w 1785264"/>
              <a:gd name="connsiteY11" fmla="*/ 538041 h 1785264"/>
              <a:gd name="connsiteX12" fmla="*/ 1411155 w 1785264"/>
              <a:gd name="connsiteY12" fmla="*/ 572102 h 1785264"/>
              <a:gd name="connsiteX13" fmla="*/ 1419292 w 1785264"/>
              <a:gd name="connsiteY13" fmla="*/ 585377 h 1785264"/>
              <a:gd name="connsiteX14" fmla="*/ 1420253 w 1785264"/>
              <a:gd name="connsiteY14" fmla="*/ 586540 h 1785264"/>
              <a:gd name="connsiteX15" fmla="*/ 1422160 w 1785264"/>
              <a:gd name="connsiteY15" fmla="*/ 590054 h 1785264"/>
              <a:gd name="connsiteX16" fmla="*/ 1424252 w 1785264"/>
              <a:gd name="connsiteY16" fmla="*/ 593468 h 1785264"/>
              <a:gd name="connsiteX17" fmla="*/ 1424780 w 1785264"/>
              <a:gd name="connsiteY17" fmla="*/ 594883 h 1785264"/>
              <a:gd name="connsiteX18" fmla="*/ 1432207 w 1785264"/>
              <a:gd name="connsiteY18" fmla="*/ 608566 h 1785264"/>
              <a:gd name="connsiteX19" fmla="*/ 1442398 w 1785264"/>
              <a:gd name="connsiteY19" fmla="*/ 659038 h 1785264"/>
              <a:gd name="connsiteX20" fmla="*/ 1442398 w 1785264"/>
              <a:gd name="connsiteY20" fmla="*/ 1126225 h 1785264"/>
              <a:gd name="connsiteX21" fmla="*/ 1432207 w 1785264"/>
              <a:gd name="connsiteY21" fmla="*/ 1176696 h 1785264"/>
              <a:gd name="connsiteX22" fmla="*/ 1424780 w 1785264"/>
              <a:gd name="connsiteY22" fmla="*/ 1190380 h 1785264"/>
              <a:gd name="connsiteX23" fmla="*/ 1424252 w 1785264"/>
              <a:gd name="connsiteY23" fmla="*/ 1191794 h 1785264"/>
              <a:gd name="connsiteX24" fmla="*/ 1422161 w 1785264"/>
              <a:gd name="connsiteY24" fmla="*/ 1195206 h 1785264"/>
              <a:gd name="connsiteX25" fmla="*/ 1420253 w 1785264"/>
              <a:gd name="connsiteY25" fmla="*/ 1198722 h 1785264"/>
              <a:gd name="connsiteX26" fmla="*/ 1419292 w 1785264"/>
              <a:gd name="connsiteY26" fmla="*/ 1199886 h 1785264"/>
              <a:gd name="connsiteX27" fmla="*/ 1411155 w 1785264"/>
              <a:gd name="connsiteY27" fmla="*/ 1213162 h 1785264"/>
              <a:gd name="connsiteX28" fmla="*/ 1372540 w 1785264"/>
              <a:gd name="connsiteY28" fmla="*/ 1247221 h 1785264"/>
              <a:gd name="connsiteX29" fmla="*/ 967944 w 1785264"/>
              <a:gd name="connsiteY29" fmla="*/ 1480815 h 1785264"/>
              <a:gd name="connsiteX30" fmla="*/ 919139 w 1785264"/>
              <a:gd name="connsiteY30" fmla="*/ 1497227 h 1785264"/>
              <a:gd name="connsiteX31" fmla="*/ 903575 w 1785264"/>
              <a:gd name="connsiteY31" fmla="*/ 1497635 h 1785264"/>
              <a:gd name="connsiteX32" fmla="*/ 902086 w 1785264"/>
              <a:gd name="connsiteY32" fmla="*/ 1497886 h 1785264"/>
              <a:gd name="connsiteX33" fmla="*/ 898084 w 1785264"/>
              <a:gd name="connsiteY33" fmla="*/ 1497780 h 1785264"/>
              <a:gd name="connsiteX34" fmla="*/ 894086 w 1785264"/>
              <a:gd name="connsiteY34" fmla="*/ 1497886 h 1785264"/>
              <a:gd name="connsiteX35" fmla="*/ 892599 w 1785264"/>
              <a:gd name="connsiteY35" fmla="*/ 1497636 h 1785264"/>
              <a:gd name="connsiteX36" fmla="*/ 877034 w 1785264"/>
              <a:gd name="connsiteY36" fmla="*/ 1497227 h 1785264"/>
              <a:gd name="connsiteX37" fmla="*/ 828229 w 1785264"/>
              <a:gd name="connsiteY37" fmla="*/ 1480815 h 1785264"/>
              <a:gd name="connsiteX38" fmla="*/ 423633 w 1785264"/>
              <a:gd name="connsiteY38" fmla="*/ 1247222 h 1785264"/>
              <a:gd name="connsiteX39" fmla="*/ 385018 w 1785264"/>
              <a:gd name="connsiteY39" fmla="*/ 1213162 h 1785264"/>
              <a:gd name="connsiteX40" fmla="*/ 376881 w 1785264"/>
              <a:gd name="connsiteY40" fmla="*/ 1199886 h 1785264"/>
              <a:gd name="connsiteX41" fmla="*/ 375921 w 1785264"/>
              <a:gd name="connsiteY41" fmla="*/ 1198722 h 1785264"/>
              <a:gd name="connsiteX42" fmla="*/ 374013 w 1785264"/>
              <a:gd name="connsiteY42" fmla="*/ 1195208 h 1785264"/>
              <a:gd name="connsiteX43" fmla="*/ 371921 w 1785264"/>
              <a:gd name="connsiteY43" fmla="*/ 1191794 h 1785264"/>
              <a:gd name="connsiteX44" fmla="*/ 371392 w 1785264"/>
              <a:gd name="connsiteY44" fmla="*/ 1190380 h 1785264"/>
              <a:gd name="connsiteX45" fmla="*/ 363965 w 1785264"/>
              <a:gd name="connsiteY45" fmla="*/ 1176696 h 1785264"/>
              <a:gd name="connsiteX46" fmla="*/ 353776 w 1785264"/>
              <a:gd name="connsiteY46" fmla="*/ 1126225 h 1785264"/>
              <a:gd name="connsiteX47" fmla="*/ 353775 w 1785264"/>
              <a:gd name="connsiteY47" fmla="*/ 659038 h 1785264"/>
              <a:gd name="connsiteX48" fmla="*/ 375921 w 1785264"/>
              <a:gd name="connsiteY48" fmla="*/ 586540 h 1785264"/>
              <a:gd name="connsiteX49" fmla="*/ 379428 w 1785264"/>
              <a:gd name="connsiteY49" fmla="*/ 582289 h 1785264"/>
              <a:gd name="connsiteX50" fmla="*/ 385018 w 1785264"/>
              <a:gd name="connsiteY50" fmla="*/ 572102 h 1785264"/>
              <a:gd name="connsiteX51" fmla="*/ 423633 w 1785264"/>
              <a:gd name="connsiteY51" fmla="*/ 538041 h 1785264"/>
              <a:gd name="connsiteX52" fmla="*/ 828229 w 1785264"/>
              <a:gd name="connsiteY52" fmla="*/ 304448 h 1785264"/>
              <a:gd name="connsiteX53" fmla="*/ 877034 w 1785264"/>
              <a:gd name="connsiteY53" fmla="*/ 288037 h 1785264"/>
              <a:gd name="connsiteX54" fmla="*/ 892597 w 1785264"/>
              <a:gd name="connsiteY54" fmla="*/ 287627 h 1785264"/>
              <a:gd name="connsiteX55" fmla="*/ 887461 w 1785264"/>
              <a:gd name="connsiteY55" fmla="*/ 118232 h 1785264"/>
              <a:gd name="connsiteX56" fmla="*/ 885536 w 1785264"/>
              <a:gd name="connsiteY56" fmla="*/ 118555 h 1785264"/>
              <a:gd name="connsiteX57" fmla="*/ 865421 w 1785264"/>
              <a:gd name="connsiteY57" fmla="*/ 119085 h 1785264"/>
              <a:gd name="connsiteX58" fmla="*/ 802341 w 1785264"/>
              <a:gd name="connsiteY58" fmla="*/ 140296 h 1785264"/>
              <a:gd name="connsiteX59" fmla="*/ 279405 w 1785264"/>
              <a:gd name="connsiteY59" fmla="*/ 442212 h 1785264"/>
              <a:gd name="connsiteX60" fmla="*/ 229495 w 1785264"/>
              <a:gd name="connsiteY60" fmla="*/ 486235 h 1785264"/>
              <a:gd name="connsiteX61" fmla="*/ 222270 w 1785264"/>
              <a:gd name="connsiteY61" fmla="*/ 499402 h 1785264"/>
              <a:gd name="connsiteX62" fmla="*/ 217738 w 1785264"/>
              <a:gd name="connsiteY62" fmla="*/ 504897 h 1785264"/>
              <a:gd name="connsiteX63" fmla="*/ 189114 w 1785264"/>
              <a:gd name="connsiteY63" fmla="*/ 598599 h 1785264"/>
              <a:gd name="connsiteX64" fmla="*/ 189115 w 1785264"/>
              <a:gd name="connsiteY64" fmla="*/ 1202432 h 1785264"/>
              <a:gd name="connsiteX65" fmla="*/ 202284 w 1785264"/>
              <a:gd name="connsiteY65" fmla="*/ 1267666 h 1785264"/>
              <a:gd name="connsiteX66" fmla="*/ 211884 w 1785264"/>
              <a:gd name="connsiteY66" fmla="*/ 1285352 h 1785264"/>
              <a:gd name="connsiteX67" fmla="*/ 212568 w 1785264"/>
              <a:gd name="connsiteY67" fmla="*/ 1287180 h 1785264"/>
              <a:gd name="connsiteX68" fmla="*/ 215271 w 1785264"/>
              <a:gd name="connsiteY68" fmla="*/ 1291593 h 1785264"/>
              <a:gd name="connsiteX69" fmla="*/ 217738 w 1785264"/>
              <a:gd name="connsiteY69" fmla="*/ 1296135 h 1785264"/>
              <a:gd name="connsiteX70" fmla="*/ 218977 w 1785264"/>
              <a:gd name="connsiteY70" fmla="*/ 1297638 h 1785264"/>
              <a:gd name="connsiteX71" fmla="*/ 229495 w 1785264"/>
              <a:gd name="connsiteY71" fmla="*/ 1314797 h 1785264"/>
              <a:gd name="connsiteX72" fmla="*/ 279405 w 1785264"/>
              <a:gd name="connsiteY72" fmla="*/ 1358820 h 1785264"/>
              <a:gd name="connsiteX73" fmla="*/ 802340 w 1785264"/>
              <a:gd name="connsiteY73" fmla="*/ 1660736 h 1785264"/>
              <a:gd name="connsiteX74" fmla="*/ 865421 w 1785264"/>
              <a:gd name="connsiteY74" fmla="*/ 1681947 h 1785264"/>
              <a:gd name="connsiteX75" fmla="*/ 885538 w 1785264"/>
              <a:gd name="connsiteY75" fmla="*/ 1682477 h 1785264"/>
              <a:gd name="connsiteX76" fmla="*/ 887460 w 1785264"/>
              <a:gd name="connsiteY76" fmla="*/ 1682799 h 1785264"/>
              <a:gd name="connsiteX77" fmla="*/ 892627 w 1785264"/>
              <a:gd name="connsiteY77" fmla="*/ 1682663 h 1785264"/>
              <a:gd name="connsiteX78" fmla="*/ 897801 w 1785264"/>
              <a:gd name="connsiteY78" fmla="*/ 1682799 h 1785264"/>
              <a:gd name="connsiteX79" fmla="*/ 899725 w 1785264"/>
              <a:gd name="connsiteY79" fmla="*/ 1682477 h 1785264"/>
              <a:gd name="connsiteX80" fmla="*/ 919841 w 1785264"/>
              <a:gd name="connsiteY80" fmla="*/ 1681947 h 1785264"/>
              <a:gd name="connsiteX81" fmla="*/ 982921 w 1785264"/>
              <a:gd name="connsiteY81" fmla="*/ 1660736 h 1785264"/>
              <a:gd name="connsiteX82" fmla="*/ 1505856 w 1785264"/>
              <a:gd name="connsiteY82" fmla="*/ 1358819 h 1785264"/>
              <a:gd name="connsiteX83" fmla="*/ 1555766 w 1785264"/>
              <a:gd name="connsiteY83" fmla="*/ 1314797 h 1785264"/>
              <a:gd name="connsiteX84" fmla="*/ 1566283 w 1785264"/>
              <a:gd name="connsiteY84" fmla="*/ 1297639 h 1785264"/>
              <a:gd name="connsiteX85" fmla="*/ 1567524 w 1785264"/>
              <a:gd name="connsiteY85" fmla="*/ 1296135 h 1785264"/>
              <a:gd name="connsiteX86" fmla="*/ 1569991 w 1785264"/>
              <a:gd name="connsiteY86" fmla="*/ 1291589 h 1785264"/>
              <a:gd name="connsiteX87" fmla="*/ 1572694 w 1785264"/>
              <a:gd name="connsiteY87" fmla="*/ 1287180 h 1785264"/>
              <a:gd name="connsiteX88" fmla="*/ 1573376 w 1785264"/>
              <a:gd name="connsiteY88" fmla="*/ 1285353 h 1785264"/>
              <a:gd name="connsiteX89" fmla="*/ 1582976 w 1785264"/>
              <a:gd name="connsiteY89" fmla="*/ 1267666 h 1785264"/>
              <a:gd name="connsiteX90" fmla="*/ 1596147 w 1785264"/>
              <a:gd name="connsiteY90" fmla="*/ 1202432 h 1785264"/>
              <a:gd name="connsiteX91" fmla="*/ 1596147 w 1785264"/>
              <a:gd name="connsiteY91" fmla="*/ 598599 h 1785264"/>
              <a:gd name="connsiteX92" fmla="*/ 1582976 w 1785264"/>
              <a:gd name="connsiteY92" fmla="*/ 533365 h 1785264"/>
              <a:gd name="connsiteX93" fmla="*/ 1573377 w 1785264"/>
              <a:gd name="connsiteY93" fmla="*/ 515680 h 1785264"/>
              <a:gd name="connsiteX94" fmla="*/ 1572694 w 1785264"/>
              <a:gd name="connsiteY94" fmla="*/ 513851 h 1785264"/>
              <a:gd name="connsiteX95" fmla="*/ 1569989 w 1785264"/>
              <a:gd name="connsiteY95" fmla="*/ 509439 h 1785264"/>
              <a:gd name="connsiteX96" fmla="*/ 1567524 w 1785264"/>
              <a:gd name="connsiteY96" fmla="*/ 504897 h 1785264"/>
              <a:gd name="connsiteX97" fmla="*/ 1566284 w 1785264"/>
              <a:gd name="connsiteY97" fmla="*/ 503394 h 1785264"/>
              <a:gd name="connsiteX98" fmla="*/ 1555766 w 1785264"/>
              <a:gd name="connsiteY98" fmla="*/ 486235 h 1785264"/>
              <a:gd name="connsiteX99" fmla="*/ 1505856 w 1785264"/>
              <a:gd name="connsiteY99" fmla="*/ 442212 h 1785264"/>
              <a:gd name="connsiteX100" fmla="*/ 982921 w 1785264"/>
              <a:gd name="connsiteY100" fmla="*/ 140296 h 1785264"/>
              <a:gd name="connsiteX101" fmla="*/ 919841 w 1785264"/>
              <a:gd name="connsiteY101" fmla="*/ 119085 h 1785264"/>
              <a:gd name="connsiteX102" fmla="*/ 899723 w 1785264"/>
              <a:gd name="connsiteY102" fmla="*/ 118555 h 1785264"/>
              <a:gd name="connsiteX103" fmla="*/ 897801 w 1785264"/>
              <a:gd name="connsiteY103" fmla="*/ 118232 h 1785264"/>
              <a:gd name="connsiteX104" fmla="*/ 892635 w 1785264"/>
              <a:gd name="connsiteY104" fmla="*/ 118368 h 1785264"/>
              <a:gd name="connsiteX105" fmla="*/ 892632 w 1785264"/>
              <a:gd name="connsiteY105" fmla="*/ 0 h 1785264"/>
              <a:gd name="connsiteX106" fmla="*/ 1785264 w 1785264"/>
              <a:gd name="connsiteY106" fmla="*/ 892632 h 1785264"/>
              <a:gd name="connsiteX107" fmla="*/ 892632 w 1785264"/>
              <a:gd name="connsiteY107" fmla="*/ 1785264 h 1785264"/>
              <a:gd name="connsiteX108" fmla="*/ 0 w 1785264"/>
              <a:gd name="connsiteY108" fmla="*/ 892632 h 1785264"/>
              <a:gd name="connsiteX109" fmla="*/ 892632 w 1785264"/>
              <a:gd name="connsiteY109" fmla="*/ 0 h 178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785264" h="1785264">
                <a:moveTo>
                  <a:pt x="892632" y="580575"/>
                </a:moveTo>
                <a:cubicBezTo>
                  <a:pt x="720288" y="580575"/>
                  <a:pt x="580575" y="720288"/>
                  <a:pt x="580575" y="892632"/>
                </a:cubicBezTo>
                <a:cubicBezTo>
                  <a:pt x="580575" y="1064976"/>
                  <a:pt x="720288" y="1204689"/>
                  <a:pt x="892632" y="1204689"/>
                </a:cubicBezTo>
                <a:cubicBezTo>
                  <a:pt x="1064976" y="1204689"/>
                  <a:pt x="1204689" y="1064976"/>
                  <a:pt x="1204689" y="892632"/>
                </a:cubicBezTo>
                <a:cubicBezTo>
                  <a:pt x="1204689" y="720288"/>
                  <a:pt x="1064976" y="580575"/>
                  <a:pt x="892632" y="580575"/>
                </a:cubicBezTo>
                <a:close/>
                <a:moveTo>
                  <a:pt x="894087" y="287377"/>
                </a:moveTo>
                <a:lnTo>
                  <a:pt x="898090" y="287482"/>
                </a:lnTo>
                <a:lnTo>
                  <a:pt x="902086" y="287377"/>
                </a:lnTo>
                <a:lnTo>
                  <a:pt x="903573" y="287627"/>
                </a:lnTo>
                <a:lnTo>
                  <a:pt x="919139" y="288037"/>
                </a:lnTo>
                <a:cubicBezTo>
                  <a:pt x="935855" y="290111"/>
                  <a:pt x="952440" y="295496"/>
                  <a:pt x="967944" y="304448"/>
                </a:cubicBezTo>
                <a:lnTo>
                  <a:pt x="1372540" y="538041"/>
                </a:lnTo>
                <a:cubicBezTo>
                  <a:pt x="1388044" y="546993"/>
                  <a:pt x="1401001" y="558662"/>
                  <a:pt x="1411155" y="572102"/>
                </a:cubicBezTo>
                <a:lnTo>
                  <a:pt x="1419292" y="585377"/>
                </a:lnTo>
                <a:lnTo>
                  <a:pt x="1420253" y="586540"/>
                </a:lnTo>
                <a:lnTo>
                  <a:pt x="1422160" y="590054"/>
                </a:lnTo>
                <a:lnTo>
                  <a:pt x="1424252" y="593468"/>
                </a:lnTo>
                <a:lnTo>
                  <a:pt x="1424780" y="594883"/>
                </a:lnTo>
                <a:lnTo>
                  <a:pt x="1432207" y="608566"/>
                </a:lnTo>
                <a:cubicBezTo>
                  <a:pt x="1438769" y="624079"/>
                  <a:pt x="1442398" y="641135"/>
                  <a:pt x="1442398" y="659038"/>
                </a:cubicBezTo>
                <a:lnTo>
                  <a:pt x="1442398" y="1126225"/>
                </a:lnTo>
                <a:cubicBezTo>
                  <a:pt x="1442398" y="1144127"/>
                  <a:pt x="1438769" y="1161184"/>
                  <a:pt x="1432207" y="1176696"/>
                </a:cubicBezTo>
                <a:lnTo>
                  <a:pt x="1424780" y="1190380"/>
                </a:lnTo>
                <a:lnTo>
                  <a:pt x="1424252" y="1191794"/>
                </a:lnTo>
                <a:lnTo>
                  <a:pt x="1422161" y="1195206"/>
                </a:lnTo>
                <a:lnTo>
                  <a:pt x="1420253" y="1198722"/>
                </a:lnTo>
                <a:lnTo>
                  <a:pt x="1419292" y="1199886"/>
                </a:lnTo>
                <a:lnTo>
                  <a:pt x="1411155" y="1213162"/>
                </a:lnTo>
                <a:cubicBezTo>
                  <a:pt x="1401001" y="1226600"/>
                  <a:pt x="1388044" y="1238270"/>
                  <a:pt x="1372540" y="1247221"/>
                </a:cubicBezTo>
                <a:lnTo>
                  <a:pt x="967944" y="1480815"/>
                </a:lnTo>
                <a:cubicBezTo>
                  <a:pt x="952439" y="1489767"/>
                  <a:pt x="935855" y="1495152"/>
                  <a:pt x="919139" y="1497227"/>
                </a:cubicBezTo>
                <a:lnTo>
                  <a:pt x="903575" y="1497635"/>
                </a:lnTo>
                <a:lnTo>
                  <a:pt x="902086" y="1497886"/>
                </a:lnTo>
                <a:lnTo>
                  <a:pt x="898084" y="1497780"/>
                </a:lnTo>
                <a:lnTo>
                  <a:pt x="894086" y="1497886"/>
                </a:lnTo>
                <a:lnTo>
                  <a:pt x="892599" y="1497636"/>
                </a:lnTo>
                <a:lnTo>
                  <a:pt x="877034" y="1497227"/>
                </a:lnTo>
                <a:cubicBezTo>
                  <a:pt x="860318" y="1495152"/>
                  <a:pt x="843733" y="1489767"/>
                  <a:pt x="828229" y="1480815"/>
                </a:cubicBezTo>
                <a:lnTo>
                  <a:pt x="423633" y="1247222"/>
                </a:lnTo>
                <a:cubicBezTo>
                  <a:pt x="408129" y="1238270"/>
                  <a:pt x="395172" y="1226600"/>
                  <a:pt x="385018" y="1213162"/>
                </a:cubicBezTo>
                <a:lnTo>
                  <a:pt x="376881" y="1199886"/>
                </a:lnTo>
                <a:lnTo>
                  <a:pt x="375921" y="1198722"/>
                </a:lnTo>
                <a:lnTo>
                  <a:pt x="374013" y="1195208"/>
                </a:lnTo>
                <a:lnTo>
                  <a:pt x="371921" y="1191794"/>
                </a:lnTo>
                <a:lnTo>
                  <a:pt x="371392" y="1190380"/>
                </a:lnTo>
                <a:lnTo>
                  <a:pt x="363965" y="1176696"/>
                </a:lnTo>
                <a:cubicBezTo>
                  <a:pt x="357404" y="1161184"/>
                  <a:pt x="353776" y="1144128"/>
                  <a:pt x="353776" y="1126225"/>
                </a:cubicBezTo>
                <a:lnTo>
                  <a:pt x="353775" y="659038"/>
                </a:lnTo>
                <a:cubicBezTo>
                  <a:pt x="353775" y="632184"/>
                  <a:pt x="361939" y="607235"/>
                  <a:pt x="375921" y="586540"/>
                </a:cubicBezTo>
                <a:lnTo>
                  <a:pt x="379428" y="582289"/>
                </a:lnTo>
                <a:lnTo>
                  <a:pt x="385018" y="572102"/>
                </a:lnTo>
                <a:cubicBezTo>
                  <a:pt x="395172" y="558663"/>
                  <a:pt x="408129" y="546993"/>
                  <a:pt x="423633" y="538041"/>
                </a:cubicBezTo>
                <a:lnTo>
                  <a:pt x="828229" y="304448"/>
                </a:lnTo>
                <a:cubicBezTo>
                  <a:pt x="843733" y="295497"/>
                  <a:pt x="860319" y="290111"/>
                  <a:pt x="877034" y="288037"/>
                </a:cubicBezTo>
                <a:lnTo>
                  <a:pt x="892597" y="287627"/>
                </a:lnTo>
                <a:close/>
                <a:moveTo>
                  <a:pt x="887461" y="118232"/>
                </a:moveTo>
                <a:lnTo>
                  <a:pt x="885536" y="118555"/>
                </a:lnTo>
                <a:lnTo>
                  <a:pt x="865421" y="119085"/>
                </a:lnTo>
                <a:cubicBezTo>
                  <a:pt x="843816" y="121765"/>
                  <a:pt x="822380" y="128726"/>
                  <a:pt x="802341" y="140296"/>
                </a:cubicBezTo>
                <a:lnTo>
                  <a:pt x="279405" y="442212"/>
                </a:lnTo>
                <a:cubicBezTo>
                  <a:pt x="259366" y="453782"/>
                  <a:pt x="242620" y="468866"/>
                  <a:pt x="229495" y="486235"/>
                </a:cubicBezTo>
                <a:lnTo>
                  <a:pt x="222270" y="499402"/>
                </a:lnTo>
                <a:lnTo>
                  <a:pt x="217738" y="504897"/>
                </a:lnTo>
                <a:cubicBezTo>
                  <a:pt x="199666" y="531645"/>
                  <a:pt x="189114" y="563890"/>
                  <a:pt x="189114" y="598599"/>
                </a:cubicBezTo>
                <a:lnTo>
                  <a:pt x="189115" y="1202432"/>
                </a:lnTo>
                <a:cubicBezTo>
                  <a:pt x="189115" y="1225572"/>
                  <a:pt x="193804" y="1247616"/>
                  <a:pt x="202284" y="1267666"/>
                </a:cubicBezTo>
                <a:lnTo>
                  <a:pt x="211884" y="1285352"/>
                </a:lnTo>
                <a:lnTo>
                  <a:pt x="212568" y="1287180"/>
                </a:lnTo>
                <a:lnTo>
                  <a:pt x="215271" y="1291593"/>
                </a:lnTo>
                <a:lnTo>
                  <a:pt x="217738" y="1296135"/>
                </a:lnTo>
                <a:lnTo>
                  <a:pt x="218977" y="1297638"/>
                </a:lnTo>
                <a:lnTo>
                  <a:pt x="229495" y="1314797"/>
                </a:lnTo>
                <a:cubicBezTo>
                  <a:pt x="242620" y="1332166"/>
                  <a:pt x="259366" y="1347249"/>
                  <a:pt x="279405" y="1358820"/>
                </a:cubicBezTo>
                <a:lnTo>
                  <a:pt x="802340" y="1660736"/>
                </a:lnTo>
                <a:cubicBezTo>
                  <a:pt x="822380" y="1672306"/>
                  <a:pt x="843816" y="1679266"/>
                  <a:pt x="865421" y="1681947"/>
                </a:cubicBezTo>
                <a:lnTo>
                  <a:pt x="885538" y="1682477"/>
                </a:lnTo>
                <a:lnTo>
                  <a:pt x="887460" y="1682799"/>
                </a:lnTo>
                <a:lnTo>
                  <a:pt x="892627" y="1682663"/>
                </a:lnTo>
                <a:lnTo>
                  <a:pt x="897801" y="1682799"/>
                </a:lnTo>
                <a:lnTo>
                  <a:pt x="899725" y="1682477"/>
                </a:lnTo>
                <a:lnTo>
                  <a:pt x="919841" y="1681947"/>
                </a:lnTo>
                <a:cubicBezTo>
                  <a:pt x="941445" y="1679266"/>
                  <a:pt x="962881" y="1672306"/>
                  <a:pt x="982921" y="1660736"/>
                </a:cubicBezTo>
                <a:lnTo>
                  <a:pt x="1505856" y="1358819"/>
                </a:lnTo>
                <a:cubicBezTo>
                  <a:pt x="1525895" y="1347249"/>
                  <a:pt x="1542642" y="1332166"/>
                  <a:pt x="1555766" y="1314797"/>
                </a:cubicBezTo>
                <a:lnTo>
                  <a:pt x="1566283" y="1297639"/>
                </a:lnTo>
                <a:lnTo>
                  <a:pt x="1567524" y="1296135"/>
                </a:lnTo>
                <a:lnTo>
                  <a:pt x="1569991" y="1291589"/>
                </a:lnTo>
                <a:lnTo>
                  <a:pt x="1572694" y="1287180"/>
                </a:lnTo>
                <a:lnTo>
                  <a:pt x="1573376" y="1285353"/>
                </a:lnTo>
                <a:lnTo>
                  <a:pt x="1582976" y="1267666"/>
                </a:lnTo>
                <a:cubicBezTo>
                  <a:pt x="1591456" y="1247615"/>
                  <a:pt x="1596147" y="1225572"/>
                  <a:pt x="1596147" y="1202432"/>
                </a:cubicBezTo>
                <a:lnTo>
                  <a:pt x="1596147" y="598599"/>
                </a:lnTo>
                <a:cubicBezTo>
                  <a:pt x="1596147" y="575460"/>
                  <a:pt x="1591456" y="553415"/>
                  <a:pt x="1582976" y="533365"/>
                </a:cubicBezTo>
                <a:lnTo>
                  <a:pt x="1573377" y="515680"/>
                </a:lnTo>
                <a:lnTo>
                  <a:pt x="1572694" y="513851"/>
                </a:lnTo>
                <a:lnTo>
                  <a:pt x="1569989" y="509439"/>
                </a:lnTo>
                <a:lnTo>
                  <a:pt x="1567524" y="504897"/>
                </a:lnTo>
                <a:lnTo>
                  <a:pt x="1566284" y="503394"/>
                </a:lnTo>
                <a:lnTo>
                  <a:pt x="1555766" y="486235"/>
                </a:lnTo>
                <a:cubicBezTo>
                  <a:pt x="1542642" y="468865"/>
                  <a:pt x="1525896" y="453782"/>
                  <a:pt x="1505856" y="442212"/>
                </a:cubicBezTo>
                <a:lnTo>
                  <a:pt x="982921" y="140296"/>
                </a:lnTo>
                <a:cubicBezTo>
                  <a:pt x="962882" y="128725"/>
                  <a:pt x="941445" y="121765"/>
                  <a:pt x="919841" y="119085"/>
                </a:cubicBezTo>
                <a:lnTo>
                  <a:pt x="899723" y="118555"/>
                </a:lnTo>
                <a:lnTo>
                  <a:pt x="897801" y="118232"/>
                </a:lnTo>
                <a:lnTo>
                  <a:pt x="892635" y="118368"/>
                </a:lnTo>
                <a:close/>
                <a:moveTo>
                  <a:pt x="892632" y="0"/>
                </a:moveTo>
                <a:cubicBezTo>
                  <a:pt x="1385620" y="0"/>
                  <a:pt x="1785264" y="399645"/>
                  <a:pt x="1785264" y="892632"/>
                </a:cubicBezTo>
                <a:cubicBezTo>
                  <a:pt x="1785264" y="1385620"/>
                  <a:pt x="1385620" y="1785264"/>
                  <a:pt x="892632" y="1785264"/>
                </a:cubicBezTo>
                <a:cubicBezTo>
                  <a:pt x="399645" y="1785264"/>
                  <a:pt x="0" y="1385620"/>
                  <a:pt x="0" y="892632"/>
                </a:cubicBezTo>
                <a:cubicBezTo>
                  <a:pt x="0" y="399645"/>
                  <a:pt x="399645" y="0"/>
                  <a:pt x="89263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8" name="TextBox 6"/>
          <p:cNvSpPr txBox="1">
            <a:spLocks noChangeArrowheads="1"/>
          </p:cNvSpPr>
          <p:nvPr/>
        </p:nvSpPr>
        <p:spPr bwMode="auto">
          <a:xfrm>
            <a:off x="1353602" y="3120571"/>
            <a:ext cx="2097044"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情感</a:t>
            </a:r>
            <a:r>
              <a:rPr lang="zh-CN" altLang="en-US" sz="1100" dirty="0" smtClean="0">
                <a:solidFill>
                  <a:schemeClr val="tx1">
                    <a:lumMod val="50000"/>
                    <a:lumOff val="50000"/>
                  </a:schemeClr>
                </a:solidFill>
                <a:latin typeface="+mn-ea"/>
                <a:cs typeface="+mn-ea"/>
              </a:rPr>
              <a:t>词典</a:t>
            </a:r>
            <a:r>
              <a:rPr lang="zh-CN" altLang="en-US" sz="1100" dirty="0">
                <a:solidFill>
                  <a:schemeClr val="tx1">
                    <a:lumMod val="50000"/>
                    <a:lumOff val="50000"/>
                  </a:schemeClr>
                </a:solidFill>
                <a:latin typeface="+mn-ea"/>
                <a:cs typeface="+mn-ea"/>
              </a:rPr>
              <a:t>中的情感词有较大程度的领域</a:t>
            </a:r>
            <a:r>
              <a:rPr lang="zh-CN" altLang="en-US" sz="1100" dirty="0" smtClean="0">
                <a:solidFill>
                  <a:schemeClr val="tx1">
                    <a:lumMod val="50000"/>
                    <a:lumOff val="50000"/>
                  </a:schemeClr>
                </a:solidFill>
                <a:latin typeface="+mn-ea"/>
                <a:cs typeface="+mn-ea"/>
              </a:rPr>
              <a:t>依赖性、 </a:t>
            </a:r>
            <a:r>
              <a:rPr lang="zh-CN" altLang="en-US" sz="1100" dirty="0">
                <a:solidFill>
                  <a:schemeClr val="tx1">
                    <a:lumMod val="50000"/>
                    <a:lumOff val="50000"/>
                  </a:schemeClr>
                </a:solidFill>
                <a:latin typeface="+mn-ea"/>
                <a:cs typeface="+mn-ea"/>
              </a:rPr>
              <a:t>时间依赖性和语言依赖性</a:t>
            </a:r>
            <a:r>
              <a:rPr lang="zh-CN" altLang="en-US" sz="1100" dirty="0" smtClean="0">
                <a:solidFill>
                  <a:schemeClr val="tx1">
                    <a:lumMod val="50000"/>
                    <a:lumOff val="50000"/>
                  </a:schemeClr>
                </a:solidFill>
                <a:latin typeface="+mn-ea"/>
                <a:cs typeface="+mn-ea"/>
              </a:rPr>
              <a:t>，同</a:t>
            </a:r>
            <a:r>
              <a:rPr lang="zh-CN" altLang="en-US" sz="1100" dirty="0">
                <a:solidFill>
                  <a:schemeClr val="tx1">
                    <a:lumMod val="50000"/>
                    <a:lumOff val="50000"/>
                  </a:schemeClr>
                </a:solidFill>
                <a:latin typeface="+mn-ea"/>
                <a:cs typeface="+mn-ea"/>
              </a:rPr>
              <a:t>一词汇在不同</a:t>
            </a:r>
            <a:r>
              <a:rPr lang="zh-CN" altLang="en-US" sz="1100" dirty="0" smtClean="0">
                <a:solidFill>
                  <a:schemeClr val="tx1">
                    <a:lumMod val="50000"/>
                    <a:lumOff val="50000"/>
                  </a:schemeClr>
                </a:solidFill>
                <a:latin typeface="+mn-ea"/>
                <a:cs typeface="+mn-ea"/>
              </a:rPr>
              <a:t>的领域、时间</a:t>
            </a:r>
            <a:r>
              <a:rPr lang="zh-CN" altLang="en-US" sz="1100" dirty="0">
                <a:solidFill>
                  <a:schemeClr val="tx1">
                    <a:lumMod val="50000"/>
                    <a:lumOff val="50000"/>
                  </a:schemeClr>
                </a:solidFill>
                <a:latin typeface="+mn-ea"/>
                <a:cs typeface="+mn-ea"/>
              </a:rPr>
              <a:t>和语言环境中可能会表达完全不同的</a:t>
            </a:r>
            <a:r>
              <a:rPr lang="zh-CN" altLang="en-US" sz="1100" dirty="0" smtClean="0">
                <a:solidFill>
                  <a:schemeClr val="tx1">
                    <a:lumMod val="50000"/>
                    <a:lumOff val="50000"/>
                  </a:schemeClr>
                </a:solidFill>
                <a:latin typeface="+mn-ea"/>
                <a:cs typeface="+mn-ea"/>
              </a:rPr>
              <a:t>情绪。</a:t>
            </a:r>
            <a:endParaRPr lang="zh-CN" altLang="zh-CN" sz="1100" dirty="0">
              <a:solidFill>
                <a:schemeClr val="tx1">
                  <a:lumMod val="50000"/>
                  <a:lumOff val="50000"/>
                </a:schemeClr>
              </a:solidFill>
              <a:latin typeface="+mn-ea"/>
              <a:cs typeface="+mn-ea"/>
            </a:endParaRPr>
          </a:p>
        </p:txBody>
      </p:sp>
      <p:sp>
        <p:nvSpPr>
          <p:cNvPr id="19" name="TextBox 6"/>
          <p:cNvSpPr txBox="1">
            <a:spLocks noChangeArrowheads="1"/>
          </p:cNvSpPr>
          <p:nvPr/>
        </p:nvSpPr>
        <p:spPr bwMode="auto">
          <a:xfrm>
            <a:off x="3620757" y="3093905"/>
            <a:ext cx="2024459"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传统</a:t>
            </a:r>
            <a:r>
              <a:rPr lang="zh-CN" altLang="en-US" sz="1100" dirty="0" smtClean="0">
                <a:solidFill>
                  <a:schemeClr val="tx1">
                    <a:lumMod val="50000"/>
                    <a:lumOff val="50000"/>
                  </a:schemeClr>
                </a:solidFill>
                <a:latin typeface="+mn-ea"/>
                <a:cs typeface="+mn-ea"/>
              </a:rPr>
              <a:t>的</a:t>
            </a:r>
            <a:r>
              <a:rPr lang="zh-CN" altLang="en-US" sz="1100" dirty="0">
                <a:solidFill>
                  <a:schemeClr val="tx1">
                    <a:lumMod val="50000"/>
                    <a:lumOff val="50000"/>
                  </a:schemeClr>
                </a:solidFill>
                <a:latin typeface="+mn-ea"/>
                <a:cs typeface="+mn-ea"/>
              </a:rPr>
              <a:t>情感</a:t>
            </a:r>
            <a:r>
              <a:rPr lang="zh-CN" altLang="en-US" sz="1100" dirty="0" smtClean="0">
                <a:solidFill>
                  <a:schemeClr val="tx1">
                    <a:lumMod val="50000"/>
                    <a:lumOff val="50000"/>
                  </a:schemeClr>
                </a:solidFill>
                <a:latin typeface="+mn-ea"/>
                <a:cs typeface="+mn-ea"/>
              </a:rPr>
              <a:t>词典</a:t>
            </a:r>
            <a:r>
              <a:rPr lang="zh-CN" altLang="en-US" sz="1100" dirty="0">
                <a:solidFill>
                  <a:schemeClr val="tx1">
                    <a:lumMod val="50000"/>
                    <a:lumOff val="50000"/>
                  </a:schemeClr>
                </a:solidFill>
                <a:latin typeface="+mn-ea"/>
                <a:cs typeface="+mn-ea"/>
              </a:rPr>
              <a:t>方法还存在词典</a:t>
            </a:r>
            <a:r>
              <a:rPr lang="zh-CN" altLang="en-US" sz="1100" dirty="0" smtClean="0">
                <a:solidFill>
                  <a:schemeClr val="tx1">
                    <a:lumMod val="50000"/>
                    <a:lumOff val="50000"/>
                  </a:schemeClr>
                </a:solidFill>
                <a:latin typeface="+mn-ea"/>
                <a:cs typeface="+mn-ea"/>
              </a:rPr>
              <a:t>中</a:t>
            </a:r>
            <a:r>
              <a:rPr lang="zh-CN" altLang="en-US" sz="1100" dirty="0">
                <a:solidFill>
                  <a:schemeClr val="tx1">
                    <a:lumMod val="50000"/>
                    <a:lumOff val="50000"/>
                  </a:schemeClr>
                </a:solidFill>
                <a:latin typeface="+mn-ea"/>
                <a:cs typeface="+mn-ea"/>
              </a:rPr>
              <a:t>情感</a:t>
            </a:r>
            <a:r>
              <a:rPr lang="zh-CN" altLang="en-US" sz="1100" dirty="0" smtClean="0">
                <a:solidFill>
                  <a:schemeClr val="tx1">
                    <a:lumMod val="50000"/>
                    <a:lumOff val="50000"/>
                  </a:schemeClr>
                </a:solidFill>
                <a:latin typeface="+mn-ea"/>
                <a:cs typeface="+mn-ea"/>
              </a:rPr>
              <a:t>词固定，难以及时捕捉新词、变形词的缺陷。 </a:t>
            </a:r>
            <a:endParaRPr lang="zh-CN" altLang="zh-CN" sz="1100" dirty="0">
              <a:solidFill>
                <a:schemeClr val="tx1">
                  <a:lumMod val="50000"/>
                  <a:lumOff val="50000"/>
                </a:schemeClr>
              </a:solidFill>
              <a:latin typeface="+mn-ea"/>
              <a:cs typeface="+mn-ea"/>
            </a:endParaRPr>
          </a:p>
        </p:txBody>
      </p:sp>
      <p:sp>
        <p:nvSpPr>
          <p:cNvPr id="20" name="TextBox 6"/>
          <p:cNvSpPr txBox="1">
            <a:spLocks noChangeArrowheads="1"/>
          </p:cNvSpPr>
          <p:nvPr/>
        </p:nvSpPr>
        <p:spPr bwMode="auto">
          <a:xfrm>
            <a:off x="6167724" y="3115170"/>
            <a:ext cx="2058009"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虽然基于规则的情绪方法可以在较短</a:t>
            </a:r>
            <a:r>
              <a:rPr lang="zh-CN" altLang="en-US" sz="1100" dirty="0" smtClean="0">
                <a:solidFill>
                  <a:schemeClr val="tx1">
                    <a:lumMod val="50000"/>
                    <a:lumOff val="50000"/>
                  </a:schemeClr>
                </a:solidFill>
                <a:latin typeface="+mn-ea"/>
                <a:cs typeface="+mn-ea"/>
              </a:rPr>
              <a:t>时间</a:t>
            </a:r>
            <a:r>
              <a:rPr lang="zh-CN" altLang="en-US" sz="1100" dirty="0">
                <a:solidFill>
                  <a:schemeClr val="tx1">
                    <a:lumMod val="50000"/>
                    <a:lumOff val="50000"/>
                  </a:schemeClr>
                </a:solidFill>
                <a:latin typeface="+mn-ea"/>
                <a:cs typeface="+mn-ea"/>
              </a:rPr>
              <a:t>内获得分类结果， 且可以</a:t>
            </a:r>
            <a:r>
              <a:rPr lang="zh-CN" altLang="en-US" sz="1100" dirty="0" smtClean="0">
                <a:solidFill>
                  <a:schemeClr val="tx1">
                    <a:lumMod val="50000"/>
                    <a:lumOff val="50000"/>
                  </a:schemeClr>
                </a:solidFill>
                <a:latin typeface="+mn-ea"/>
                <a:cs typeface="+mn-ea"/>
              </a:rPr>
              <a:t>加入一些规则</a:t>
            </a:r>
            <a:r>
              <a:rPr lang="zh-CN" altLang="en-US" sz="1100" dirty="0">
                <a:solidFill>
                  <a:schemeClr val="tx1">
                    <a:lumMod val="50000"/>
                    <a:lumOff val="50000"/>
                  </a:schemeClr>
                </a:solidFill>
                <a:latin typeface="+mn-ea"/>
                <a:cs typeface="+mn-ea"/>
              </a:rPr>
              <a:t>来提高情绪分类的准确率</a:t>
            </a:r>
            <a:r>
              <a:rPr lang="zh-CN" altLang="en-US" sz="1100" dirty="0" smtClean="0">
                <a:solidFill>
                  <a:schemeClr val="tx1">
                    <a:lumMod val="50000"/>
                    <a:lumOff val="50000"/>
                  </a:schemeClr>
                </a:solidFill>
                <a:latin typeface="+mn-ea"/>
                <a:cs typeface="+mn-ea"/>
              </a:rPr>
              <a:t>，但</a:t>
            </a:r>
            <a:r>
              <a:rPr lang="zh-CN" altLang="en-US" sz="1100" dirty="0">
                <a:solidFill>
                  <a:schemeClr val="tx1">
                    <a:lumMod val="50000"/>
                    <a:lumOff val="50000"/>
                  </a:schemeClr>
                </a:solidFill>
                <a:latin typeface="+mn-ea"/>
                <a:cs typeface="+mn-ea"/>
              </a:rPr>
              <a:t>在数据量较大时， </a:t>
            </a:r>
            <a:r>
              <a:rPr lang="zh-CN" altLang="en-US" sz="1100" dirty="0" smtClean="0">
                <a:solidFill>
                  <a:schemeClr val="tx1">
                    <a:lumMod val="50000"/>
                    <a:lumOff val="50000"/>
                  </a:schemeClr>
                </a:solidFill>
                <a:latin typeface="+mn-ea"/>
                <a:cs typeface="+mn-ea"/>
              </a:rPr>
              <a:t>规则</a:t>
            </a:r>
            <a:r>
              <a:rPr lang="zh-CN" altLang="en-US" sz="1100" dirty="0">
                <a:solidFill>
                  <a:schemeClr val="tx1">
                    <a:lumMod val="50000"/>
                    <a:lumOff val="50000"/>
                  </a:schemeClr>
                </a:solidFill>
                <a:latin typeface="+mn-ea"/>
                <a:cs typeface="+mn-ea"/>
              </a:rPr>
              <a:t>的维护</a:t>
            </a:r>
            <a:r>
              <a:rPr lang="zh-CN" altLang="en-US" sz="1100" dirty="0" smtClean="0">
                <a:solidFill>
                  <a:schemeClr val="tx1">
                    <a:lumMod val="50000"/>
                    <a:lumOff val="50000"/>
                  </a:schemeClr>
                </a:solidFill>
                <a:latin typeface="+mn-ea"/>
                <a:cs typeface="+mn-ea"/>
              </a:rPr>
              <a:t>比较复杂，且</a:t>
            </a:r>
            <a:r>
              <a:rPr lang="zh-CN" altLang="en-US" sz="1100" dirty="0">
                <a:solidFill>
                  <a:schemeClr val="tx1">
                    <a:lumMod val="50000"/>
                    <a:lumOff val="50000"/>
                  </a:schemeClr>
                </a:solidFill>
                <a:latin typeface="+mn-ea"/>
                <a:cs typeface="+mn-ea"/>
              </a:rPr>
              <a:t>不易</a:t>
            </a:r>
            <a:r>
              <a:rPr lang="zh-CN" altLang="en-US" sz="1100" dirty="0" smtClean="0">
                <a:solidFill>
                  <a:schemeClr val="tx1">
                    <a:lumMod val="50000"/>
                    <a:lumOff val="50000"/>
                  </a:schemeClr>
                </a:solidFill>
                <a:latin typeface="+mn-ea"/>
                <a:cs typeface="+mn-ea"/>
              </a:rPr>
              <a:t>扩展。 </a:t>
            </a:r>
            <a:endParaRPr lang="zh-CN" altLang="zh-CN" sz="1100" dirty="0">
              <a:solidFill>
                <a:schemeClr val="tx1">
                  <a:lumMod val="50000"/>
                  <a:lumOff val="50000"/>
                </a:schemeClr>
              </a:solidFill>
              <a:latin typeface="+mn-ea"/>
              <a:cs typeface="+mn-ea"/>
            </a:endParaRPr>
          </a:p>
        </p:txBody>
      </p:sp>
      <p:sp>
        <p:nvSpPr>
          <p:cNvPr id="12" name="TextBox 6"/>
          <p:cNvSpPr txBox="1">
            <a:spLocks noChangeArrowheads="1"/>
          </p:cNvSpPr>
          <p:nvPr/>
        </p:nvSpPr>
        <p:spPr bwMode="auto">
          <a:xfrm>
            <a:off x="3473783" y="434493"/>
            <a:ext cx="2318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背景</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Tree>
    <p:extLst>
      <p:ext uri="{BB962C8B-B14F-4D97-AF65-F5344CB8AC3E}">
        <p14:creationId xmlns:p14="http://schemas.microsoft.com/office/powerpoint/2010/main" val="4140965500"/>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6"/>
          <p:cNvSpPr txBox="1">
            <a:spLocks noChangeArrowheads="1"/>
          </p:cNvSpPr>
          <p:nvPr/>
        </p:nvSpPr>
        <p:spPr bwMode="auto">
          <a:xfrm>
            <a:off x="3781490" y="3844903"/>
            <a:ext cx="2167809"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b="1" dirty="0" smtClean="0">
                <a:solidFill>
                  <a:schemeClr val="tx1">
                    <a:lumMod val="50000"/>
                    <a:lumOff val="50000"/>
                  </a:schemeClr>
                </a:solidFill>
                <a:latin typeface="+mn-ea"/>
                <a:cs typeface="+mn-ea"/>
              </a:rPr>
              <a:t>特征提取</a:t>
            </a:r>
            <a:endParaRPr lang="en-US" altLang="zh-CN" sz="1100" b="1"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词级、句子级、篇章级</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词袋模型</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消极、积极情感词个数</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smtClean="0">
                <a:solidFill>
                  <a:schemeClr val="tx1">
                    <a:lumMod val="50000"/>
                    <a:lumOff val="50000"/>
                  </a:schemeClr>
                </a:solidFill>
                <a:latin typeface="+mn-ea"/>
                <a:cs typeface="+mn-ea"/>
              </a:rPr>
              <a:t>转折词</a:t>
            </a:r>
            <a:endParaRPr lang="zh-CN" altLang="zh-CN" sz="1100" dirty="0">
              <a:solidFill>
                <a:schemeClr val="tx1">
                  <a:lumMod val="50000"/>
                  <a:lumOff val="50000"/>
                </a:schemeClr>
              </a:solidFill>
              <a:latin typeface="+mn-ea"/>
              <a:cs typeface="+mn-ea"/>
            </a:endParaRPr>
          </a:p>
        </p:txBody>
      </p:sp>
      <p:sp>
        <p:nvSpPr>
          <p:cNvPr id="13" name="TextBox 6"/>
          <p:cNvSpPr txBox="1">
            <a:spLocks noChangeArrowheads="1"/>
          </p:cNvSpPr>
          <p:nvPr/>
        </p:nvSpPr>
        <p:spPr bwMode="auto">
          <a:xfrm>
            <a:off x="6635221" y="3844903"/>
            <a:ext cx="2167809"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b="1" dirty="0" smtClean="0">
                <a:solidFill>
                  <a:schemeClr val="tx1">
                    <a:lumMod val="50000"/>
                    <a:lumOff val="50000"/>
                  </a:schemeClr>
                </a:solidFill>
                <a:latin typeface="+mn-ea"/>
                <a:cs typeface="+mn-ea"/>
              </a:rPr>
              <a:t>分类算法</a:t>
            </a:r>
            <a:endParaRPr lang="en-US" altLang="zh-CN" sz="1100" b="1"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朴素贝叶斯算法</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最大熵模型</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支持向量机算法</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半</a:t>
            </a:r>
            <a:r>
              <a:rPr lang="zh-CN" altLang="en-US" sz="1100" dirty="0" smtClean="0">
                <a:solidFill>
                  <a:schemeClr val="tx1">
                    <a:lumMod val="50000"/>
                    <a:lumOff val="50000"/>
                  </a:schemeClr>
                </a:solidFill>
                <a:latin typeface="+mn-ea"/>
                <a:cs typeface="+mn-ea"/>
              </a:rPr>
              <a:t>监督方法</a:t>
            </a:r>
            <a:endParaRPr lang="zh-CN" altLang="zh-CN" sz="1100" dirty="0">
              <a:solidFill>
                <a:schemeClr val="tx1">
                  <a:lumMod val="50000"/>
                  <a:lumOff val="50000"/>
                </a:schemeClr>
              </a:solidFill>
              <a:latin typeface="+mn-ea"/>
              <a:cs typeface="+mn-ea"/>
            </a:endParaRPr>
          </a:p>
        </p:txBody>
      </p:sp>
      <p:sp>
        <p:nvSpPr>
          <p:cNvPr id="14" name="TextBox 6"/>
          <p:cNvSpPr txBox="1">
            <a:spLocks noChangeArrowheads="1"/>
          </p:cNvSpPr>
          <p:nvPr/>
        </p:nvSpPr>
        <p:spPr bwMode="auto">
          <a:xfrm>
            <a:off x="369880" y="3844903"/>
            <a:ext cx="216780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b="1" dirty="0" smtClean="0">
                <a:solidFill>
                  <a:schemeClr val="tx1">
                    <a:lumMod val="50000"/>
                    <a:lumOff val="50000"/>
                  </a:schemeClr>
                </a:solidFill>
                <a:latin typeface="+mn-ea"/>
                <a:cs typeface="+mn-ea"/>
              </a:rPr>
              <a:t>词袋模型</a:t>
            </a:r>
            <a:r>
              <a:rPr lang="en-US" altLang="zh-CN" sz="1100" b="1" dirty="0" smtClean="0">
                <a:solidFill>
                  <a:schemeClr val="tx1">
                    <a:lumMod val="50000"/>
                    <a:lumOff val="50000"/>
                  </a:schemeClr>
                </a:solidFill>
                <a:latin typeface="+mn-ea"/>
                <a:cs typeface="+mn-ea"/>
              </a:rPr>
              <a:t>/TF-IDF</a:t>
            </a:r>
            <a:r>
              <a:rPr lang="zh-CN" altLang="en-US" sz="1100" b="1" dirty="0" smtClean="0">
                <a:solidFill>
                  <a:schemeClr val="tx1">
                    <a:lumMod val="50000"/>
                    <a:lumOff val="50000"/>
                  </a:schemeClr>
                </a:solidFill>
                <a:latin typeface="+mn-ea"/>
                <a:cs typeface="+mn-ea"/>
              </a:rPr>
              <a:t>算法</a:t>
            </a:r>
            <a:endParaRPr lang="en-US" altLang="zh-CN" sz="1100" b="1"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为单词创建唯一标记</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将文本以数值特征向量形式表示</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词频 </a:t>
            </a:r>
            <a:r>
              <a:rPr lang="en-US" altLang="zh-CN" sz="1100" dirty="0">
                <a:solidFill>
                  <a:schemeClr val="tx1">
                    <a:lumMod val="50000"/>
                    <a:lumOff val="50000"/>
                  </a:schemeClr>
                </a:solidFill>
                <a:latin typeface="+mn-ea"/>
                <a:cs typeface="+mn-ea"/>
              </a:rPr>
              <a:t>x</a:t>
            </a:r>
            <a:r>
              <a:rPr lang="en-US" altLang="zh-CN" sz="1100" dirty="0" smtClean="0">
                <a:solidFill>
                  <a:schemeClr val="tx1">
                    <a:lumMod val="50000"/>
                    <a:lumOff val="50000"/>
                  </a:schemeClr>
                </a:solidFill>
                <a:latin typeface="+mn-ea"/>
                <a:cs typeface="+mn-ea"/>
              </a:rPr>
              <a:t> </a:t>
            </a:r>
            <a:r>
              <a:rPr lang="zh-CN" altLang="en-US" sz="1100" dirty="0" smtClean="0">
                <a:solidFill>
                  <a:schemeClr val="tx1">
                    <a:lumMod val="50000"/>
                    <a:lumOff val="50000"/>
                  </a:schemeClr>
                </a:solidFill>
                <a:latin typeface="+mn-ea"/>
                <a:cs typeface="+mn-ea"/>
              </a:rPr>
              <a:t>逆文档频率</a:t>
            </a:r>
            <a:endParaRPr lang="zh-CN" altLang="zh-CN" sz="1100" dirty="0">
              <a:solidFill>
                <a:schemeClr val="tx1">
                  <a:lumMod val="50000"/>
                  <a:lumOff val="50000"/>
                </a:schemeClr>
              </a:solidFill>
              <a:latin typeface="+mn-ea"/>
              <a:cs typeface="+mn-ea"/>
            </a:endParaRPr>
          </a:p>
        </p:txBody>
      </p:sp>
      <p:grpSp>
        <p:nvGrpSpPr>
          <p:cNvPr id="42" name="组合 41"/>
          <p:cNvGrpSpPr/>
          <p:nvPr/>
        </p:nvGrpSpPr>
        <p:grpSpPr>
          <a:xfrm>
            <a:off x="4367437" y="2168946"/>
            <a:ext cx="497958" cy="375722"/>
            <a:chOff x="862806" y="6597645"/>
            <a:chExt cx="788988" cy="595312"/>
          </a:xfrm>
          <a:solidFill>
            <a:schemeClr val="bg1">
              <a:lumMod val="95000"/>
            </a:schemeClr>
          </a:solidFill>
        </p:grpSpPr>
        <p:sp>
          <p:nvSpPr>
            <p:cNvPr id="43" name="Freeform 154"/>
            <p:cNvSpPr>
              <a:spLocks noEditPoints="1"/>
            </p:cNvSpPr>
            <p:nvPr/>
          </p:nvSpPr>
          <p:spPr bwMode="auto">
            <a:xfrm>
              <a:off x="1380331" y="6696070"/>
              <a:ext cx="173038" cy="398462"/>
            </a:xfrm>
            <a:custGeom>
              <a:avLst/>
              <a:gdLst>
                <a:gd name="T0" fmla="*/ 34 w 46"/>
                <a:gd name="T1" fmla="*/ 0 h 106"/>
                <a:gd name="T2" fmla="*/ 12 w 46"/>
                <a:gd name="T3" fmla="*/ 0 h 106"/>
                <a:gd name="T4" fmla="*/ 0 w 46"/>
                <a:gd name="T5" fmla="*/ 11 h 106"/>
                <a:gd name="T6" fmla="*/ 0 w 46"/>
                <a:gd name="T7" fmla="*/ 95 h 106"/>
                <a:gd name="T8" fmla="*/ 12 w 46"/>
                <a:gd name="T9" fmla="*/ 106 h 106"/>
                <a:gd name="T10" fmla="*/ 34 w 46"/>
                <a:gd name="T11" fmla="*/ 106 h 106"/>
                <a:gd name="T12" fmla="*/ 46 w 46"/>
                <a:gd name="T13" fmla="*/ 95 h 106"/>
                <a:gd name="T14" fmla="*/ 46 w 46"/>
                <a:gd name="T15" fmla="*/ 11 h 106"/>
                <a:gd name="T16" fmla="*/ 34 w 46"/>
                <a:gd name="T17" fmla="*/ 0 h 106"/>
                <a:gd name="T18" fmla="*/ 18 w 46"/>
                <a:gd name="T19" fmla="*/ 36 h 106"/>
                <a:gd name="T20" fmla="*/ 14 w 46"/>
                <a:gd name="T21" fmla="*/ 39 h 106"/>
                <a:gd name="T22" fmla="*/ 11 w 46"/>
                <a:gd name="T23" fmla="*/ 36 h 106"/>
                <a:gd name="T24" fmla="*/ 11 w 46"/>
                <a:gd name="T25" fmla="*/ 13 h 106"/>
                <a:gd name="T26" fmla="*/ 14 w 46"/>
                <a:gd name="T27" fmla="*/ 10 h 106"/>
                <a:gd name="T28" fmla="*/ 18 w 46"/>
                <a:gd name="T29" fmla="*/ 13 h 106"/>
                <a:gd name="T30" fmla="*/ 18 w 46"/>
                <a:gd name="T31" fmla="*/ 3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106">
                  <a:moveTo>
                    <a:pt x="34" y="0"/>
                  </a:moveTo>
                  <a:cubicBezTo>
                    <a:pt x="12" y="0"/>
                    <a:pt x="12" y="0"/>
                    <a:pt x="12" y="0"/>
                  </a:cubicBezTo>
                  <a:cubicBezTo>
                    <a:pt x="5" y="0"/>
                    <a:pt x="0" y="5"/>
                    <a:pt x="0" y="11"/>
                  </a:cubicBezTo>
                  <a:cubicBezTo>
                    <a:pt x="0" y="95"/>
                    <a:pt x="0" y="95"/>
                    <a:pt x="0" y="95"/>
                  </a:cubicBezTo>
                  <a:cubicBezTo>
                    <a:pt x="0" y="101"/>
                    <a:pt x="5" y="106"/>
                    <a:pt x="12" y="106"/>
                  </a:cubicBezTo>
                  <a:cubicBezTo>
                    <a:pt x="34" y="106"/>
                    <a:pt x="34" y="106"/>
                    <a:pt x="34" y="106"/>
                  </a:cubicBezTo>
                  <a:cubicBezTo>
                    <a:pt x="41" y="106"/>
                    <a:pt x="46" y="101"/>
                    <a:pt x="46" y="95"/>
                  </a:cubicBezTo>
                  <a:cubicBezTo>
                    <a:pt x="46" y="11"/>
                    <a:pt x="46" y="11"/>
                    <a:pt x="46" y="11"/>
                  </a:cubicBezTo>
                  <a:cubicBezTo>
                    <a:pt x="46" y="5"/>
                    <a:pt x="41" y="0"/>
                    <a:pt x="34" y="0"/>
                  </a:cubicBezTo>
                  <a:close/>
                  <a:moveTo>
                    <a:pt x="18" y="36"/>
                  </a:moveTo>
                  <a:cubicBezTo>
                    <a:pt x="18" y="38"/>
                    <a:pt x="17" y="39"/>
                    <a:pt x="14" y="39"/>
                  </a:cubicBezTo>
                  <a:cubicBezTo>
                    <a:pt x="12" y="39"/>
                    <a:pt x="11" y="38"/>
                    <a:pt x="11" y="36"/>
                  </a:cubicBezTo>
                  <a:cubicBezTo>
                    <a:pt x="11" y="13"/>
                    <a:pt x="11" y="13"/>
                    <a:pt x="11" y="13"/>
                  </a:cubicBezTo>
                  <a:cubicBezTo>
                    <a:pt x="11" y="11"/>
                    <a:pt x="12" y="10"/>
                    <a:pt x="14" y="10"/>
                  </a:cubicBezTo>
                  <a:cubicBezTo>
                    <a:pt x="17" y="10"/>
                    <a:pt x="18" y="11"/>
                    <a:pt x="18" y="13"/>
                  </a:cubicBezTo>
                  <a:lnTo>
                    <a:pt x="1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55"/>
            <p:cNvSpPr>
              <a:spLocks/>
            </p:cNvSpPr>
            <p:nvPr/>
          </p:nvSpPr>
          <p:spPr bwMode="auto">
            <a:xfrm>
              <a:off x="862806" y="7165970"/>
              <a:ext cx="788988" cy="26987"/>
            </a:xfrm>
            <a:custGeom>
              <a:avLst/>
              <a:gdLst>
                <a:gd name="T0" fmla="*/ 4 w 210"/>
                <a:gd name="T1" fmla="*/ 7 h 7"/>
                <a:gd name="T2" fmla="*/ 0 w 210"/>
                <a:gd name="T3" fmla="*/ 3 h 7"/>
                <a:gd name="T4" fmla="*/ 0 w 210"/>
                <a:gd name="T5" fmla="*/ 3 h 7"/>
                <a:gd name="T6" fmla="*/ 4 w 210"/>
                <a:gd name="T7" fmla="*/ 0 h 7"/>
                <a:gd name="T8" fmla="*/ 4 w 210"/>
                <a:gd name="T9" fmla="*/ 0 h 7"/>
                <a:gd name="T10" fmla="*/ 206 w 210"/>
                <a:gd name="T11" fmla="*/ 0 h 7"/>
                <a:gd name="T12" fmla="*/ 210 w 210"/>
                <a:gd name="T13" fmla="*/ 3 h 7"/>
                <a:gd name="T14" fmla="*/ 210 w 210"/>
                <a:gd name="T15" fmla="*/ 3 h 7"/>
                <a:gd name="T16" fmla="*/ 206 w 210"/>
                <a:gd name="T17" fmla="*/ 7 h 7"/>
                <a:gd name="T18" fmla="*/ 206 w 210"/>
                <a:gd name="T19" fmla="*/ 7 h 7"/>
                <a:gd name="T20" fmla="*/ 4 w 2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7">
                  <a:moveTo>
                    <a:pt x="4" y="7"/>
                  </a:moveTo>
                  <a:cubicBezTo>
                    <a:pt x="2" y="7"/>
                    <a:pt x="0" y="6"/>
                    <a:pt x="0" y="3"/>
                  </a:cubicBezTo>
                  <a:cubicBezTo>
                    <a:pt x="0" y="3"/>
                    <a:pt x="0" y="3"/>
                    <a:pt x="0" y="3"/>
                  </a:cubicBezTo>
                  <a:cubicBezTo>
                    <a:pt x="0" y="1"/>
                    <a:pt x="2" y="0"/>
                    <a:pt x="4" y="0"/>
                  </a:cubicBezTo>
                  <a:cubicBezTo>
                    <a:pt x="4" y="0"/>
                    <a:pt x="4" y="0"/>
                    <a:pt x="4" y="0"/>
                  </a:cubicBezTo>
                  <a:cubicBezTo>
                    <a:pt x="206" y="0"/>
                    <a:pt x="206" y="0"/>
                    <a:pt x="206" y="0"/>
                  </a:cubicBezTo>
                  <a:cubicBezTo>
                    <a:pt x="208" y="0"/>
                    <a:pt x="210" y="1"/>
                    <a:pt x="210" y="3"/>
                  </a:cubicBezTo>
                  <a:cubicBezTo>
                    <a:pt x="210" y="3"/>
                    <a:pt x="210" y="3"/>
                    <a:pt x="210" y="3"/>
                  </a:cubicBezTo>
                  <a:cubicBezTo>
                    <a:pt x="210" y="6"/>
                    <a:pt x="208" y="7"/>
                    <a:pt x="206" y="7"/>
                  </a:cubicBezTo>
                  <a:cubicBezTo>
                    <a:pt x="206" y="7"/>
                    <a:pt x="206" y="7"/>
                    <a:pt x="206"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56"/>
            <p:cNvSpPr>
              <a:spLocks noEditPoints="1"/>
            </p:cNvSpPr>
            <p:nvPr/>
          </p:nvSpPr>
          <p:spPr bwMode="auto">
            <a:xfrm>
              <a:off x="940593" y="6597645"/>
              <a:ext cx="395288" cy="508000"/>
            </a:xfrm>
            <a:custGeom>
              <a:avLst/>
              <a:gdLst>
                <a:gd name="T0" fmla="*/ 46 w 105"/>
                <a:gd name="T1" fmla="*/ 73 h 135"/>
                <a:gd name="T2" fmla="*/ 46 w 105"/>
                <a:gd name="T3" fmla="*/ 125 h 135"/>
                <a:gd name="T4" fmla="*/ 36 w 105"/>
                <a:gd name="T5" fmla="*/ 135 h 135"/>
                <a:gd name="T6" fmla="*/ 11 w 105"/>
                <a:gd name="T7" fmla="*/ 135 h 135"/>
                <a:gd name="T8" fmla="*/ 0 w 105"/>
                <a:gd name="T9" fmla="*/ 125 h 135"/>
                <a:gd name="T10" fmla="*/ 0 w 105"/>
                <a:gd name="T11" fmla="*/ 73 h 135"/>
                <a:gd name="T12" fmla="*/ 11 w 105"/>
                <a:gd name="T13" fmla="*/ 63 h 135"/>
                <a:gd name="T14" fmla="*/ 36 w 105"/>
                <a:gd name="T15" fmla="*/ 63 h 135"/>
                <a:gd name="T16" fmla="*/ 46 w 105"/>
                <a:gd name="T17" fmla="*/ 73 h 135"/>
                <a:gd name="T18" fmla="*/ 17 w 105"/>
                <a:gd name="T19" fmla="*/ 76 h 135"/>
                <a:gd name="T20" fmla="*/ 14 w 105"/>
                <a:gd name="T21" fmla="*/ 73 h 135"/>
                <a:gd name="T22" fmla="*/ 10 w 105"/>
                <a:gd name="T23" fmla="*/ 76 h 135"/>
                <a:gd name="T24" fmla="*/ 10 w 105"/>
                <a:gd name="T25" fmla="*/ 99 h 135"/>
                <a:gd name="T26" fmla="*/ 14 w 105"/>
                <a:gd name="T27" fmla="*/ 102 h 135"/>
                <a:gd name="T28" fmla="*/ 17 w 105"/>
                <a:gd name="T29" fmla="*/ 99 h 135"/>
                <a:gd name="T30" fmla="*/ 17 w 105"/>
                <a:gd name="T31" fmla="*/ 76 h 135"/>
                <a:gd name="T32" fmla="*/ 105 w 105"/>
                <a:gd name="T33" fmla="*/ 10 h 135"/>
                <a:gd name="T34" fmla="*/ 105 w 105"/>
                <a:gd name="T35" fmla="*/ 125 h 135"/>
                <a:gd name="T36" fmla="*/ 94 w 105"/>
                <a:gd name="T37" fmla="*/ 135 h 135"/>
                <a:gd name="T38" fmla="*/ 69 w 105"/>
                <a:gd name="T39" fmla="*/ 135 h 135"/>
                <a:gd name="T40" fmla="*/ 59 w 105"/>
                <a:gd name="T41" fmla="*/ 125 h 135"/>
                <a:gd name="T42" fmla="*/ 59 w 105"/>
                <a:gd name="T43" fmla="*/ 10 h 135"/>
                <a:gd name="T44" fmla="*/ 69 w 105"/>
                <a:gd name="T45" fmla="*/ 0 h 135"/>
                <a:gd name="T46" fmla="*/ 94 w 105"/>
                <a:gd name="T47" fmla="*/ 0 h 135"/>
                <a:gd name="T48" fmla="*/ 105 w 105"/>
                <a:gd name="T49" fmla="*/ 10 h 135"/>
                <a:gd name="T50" fmla="*/ 76 w 105"/>
                <a:gd name="T51" fmla="*/ 13 h 135"/>
                <a:gd name="T52" fmla="*/ 73 w 105"/>
                <a:gd name="T53" fmla="*/ 10 h 135"/>
                <a:gd name="T54" fmla="*/ 69 w 105"/>
                <a:gd name="T55" fmla="*/ 13 h 135"/>
                <a:gd name="T56" fmla="*/ 69 w 105"/>
                <a:gd name="T57" fmla="*/ 42 h 135"/>
                <a:gd name="T58" fmla="*/ 73 w 105"/>
                <a:gd name="T59" fmla="*/ 45 h 135"/>
                <a:gd name="T60" fmla="*/ 76 w 105"/>
                <a:gd name="T61" fmla="*/ 42 h 135"/>
                <a:gd name="T62" fmla="*/ 76 w 105"/>
                <a:gd name="T63" fmla="*/ 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135">
                  <a:moveTo>
                    <a:pt x="46" y="73"/>
                  </a:moveTo>
                  <a:cubicBezTo>
                    <a:pt x="46" y="125"/>
                    <a:pt x="46" y="125"/>
                    <a:pt x="46" y="125"/>
                  </a:cubicBezTo>
                  <a:cubicBezTo>
                    <a:pt x="46" y="130"/>
                    <a:pt x="41" y="135"/>
                    <a:pt x="36" y="135"/>
                  </a:cubicBezTo>
                  <a:cubicBezTo>
                    <a:pt x="11" y="135"/>
                    <a:pt x="11" y="135"/>
                    <a:pt x="11" y="135"/>
                  </a:cubicBezTo>
                  <a:cubicBezTo>
                    <a:pt x="5" y="135"/>
                    <a:pt x="0" y="130"/>
                    <a:pt x="0" y="125"/>
                  </a:cubicBezTo>
                  <a:cubicBezTo>
                    <a:pt x="0" y="73"/>
                    <a:pt x="0" y="73"/>
                    <a:pt x="0" y="73"/>
                  </a:cubicBezTo>
                  <a:cubicBezTo>
                    <a:pt x="0" y="67"/>
                    <a:pt x="5" y="63"/>
                    <a:pt x="11" y="63"/>
                  </a:cubicBezTo>
                  <a:cubicBezTo>
                    <a:pt x="36" y="63"/>
                    <a:pt x="36" y="63"/>
                    <a:pt x="36" y="63"/>
                  </a:cubicBezTo>
                  <a:cubicBezTo>
                    <a:pt x="41" y="63"/>
                    <a:pt x="46" y="67"/>
                    <a:pt x="46" y="73"/>
                  </a:cubicBezTo>
                  <a:close/>
                  <a:moveTo>
                    <a:pt x="17" y="76"/>
                  </a:moveTo>
                  <a:cubicBezTo>
                    <a:pt x="17" y="74"/>
                    <a:pt x="16" y="73"/>
                    <a:pt x="14" y="73"/>
                  </a:cubicBezTo>
                  <a:cubicBezTo>
                    <a:pt x="12" y="73"/>
                    <a:pt x="10" y="74"/>
                    <a:pt x="10" y="76"/>
                  </a:cubicBezTo>
                  <a:cubicBezTo>
                    <a:pt x="10" y="99"/>
                    <a:pt x="10" y="99"/>
                    <a:pt x="10" y="99"/>
                  </a:cubicBezTo>
                  <a:cubicBezTo>
                    <a:pt x="10" y="101"/>
                    <a:pt x="12" y="102"/>
                    <a:pt x="14" y="102"/>
                  </a:cubicBezTo>
                  <a:cubicBezTo>
                    <a:pt x="16" y="102"/>
                    <a:pt x="17" y="101"/>
                    <a:pt x="17" y="99"/>
                  </a:cubicBezTo>
                  <a:lnTo>
                    <a:pt x="17" y="76"/>
                  </a:lnTo>
                  <a:close/>
                  <a:moveTo>
                    <a:pt x="105" y="10"/>
                  </a:moveTo>
                  <a:cubicBezTo>
                    <a:pt x="105" y="125"/>
                    <a:pt x="105" y="125"/>
                    <a:pt x="105" y="125"/>
                  </a:cubicBezTo>
                  <a:cubicBezTo>
                    <a:pt x="105" y="130"/>
                    <a:pt x="100" y="135"/>
                    <a:pt x="94" y="135"/>
                  </a:cubicBezTo>
                  <a:cubicBezTo>
                    <a:pt x="69" y="135"/>
                    <a:pt x="69" y="135"/>
                    <a:pt x="69" y="135"/>
                  </a:cubicBezTo>
                  <a:cubicBezTo>
                    <a:pt x="63" y="135"/>
                    <a:pt x="59" y="130"/>
                    <a:pt x="59" y="125"/>
                  </a:cubicBezTo>
                  <a:cubicBezTo>
                    <a:pt x="59" y="10"/>
                    <a:pt x="59" y="10"/>
                    <a:pt x="59" y="10"/>
                  </a:cubicBezTo>
                  <a:cubicBezTo>
                    <a:pt x="59" y="4"/>
                    <a:pt x="63" y="0"/>
                    <a:pt x="69" y="0"/>
                  </a:cubicBezTo>
                  <a:cubicBezTo>
                    <a:pt x="94" y="0"/>
                    <a:pt x="94" y="0"/>
                    <a:pt x="94" y="0"/>
                  </a:cubicBezTo>
                  <a:cubicBezTo>
                    <a:pt x="100" y="0"/>
                    <a:pt x="105" y="4"/>
                    <a:pt x="105" y="10"/>
                  </a:cubicBezTo>
                  <a:close/>
                  <a:moveTo>
                    <a:pt x="76" y="13"/>
                  </a:moveTo>
                  <a:cubicBezTo>
                    <a:pt x="76" y="11"/>
                    <a:pt x="75" y="10"/>
                    <a:pt x="73" y="10"/>
                  </a:cubicBezTo>
                  <a:cubicBezTo>
                    <a:pt x="71" y="10"/>
                    <a:pt x="69" y="11"/>
                    <a:pt x="69" y="13"/>
                  </a:cubicBezTo>
                  <a:cubicBezTo>
                    <a:pt x="69" y="42"/>
                    <a:pt x="69" y="42"/>
                    <a:pt x="69" y="42"/>
                  </a:cubicBezTo>
                  <a:cubicBezTo>
                    <a:pt x="69" y="44"/>
                    <a:pt x="71" y="45"/>
                    <a:pt x="73" y="45"/>
                  </a:cubicBezTo>
                  <a:cubicBezTo>
                    <a:pt x="75" y="45"/>
                    <a:pt x="76" y="44"/>
                    <a:pt x="76" y="42"/>
                  </a:cubicBezTo>
                  <a:lnTo>
                    <a:pt x="7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机器学习</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81" y="563765"/>
            <a:ext cx="8080627" cy="3210362"/>
          </a:xfrm>
          <a:prstGeom prst="rect">
            <a:avLst/>
          </a:prstGeom>
        </p:spPr>
      </p:pic>
    </p:spTree>
    <p:extLst>
      <p:ext uri="{BB962C8B-B14F-4D97-AF65-F5344CB8AC3E}">
        <p14:creationId xmlns:p14="http://schemas.microsoft.com/office/powerpoint/2010/main" val="156082459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a:spLocks noChangeAspect="1"/>
          </p:cNvSpPr>
          <p:nvPr/>
        </p:nvSpPr>
        <p:spPr>
          <a:xfrm>
            <a:off x="3927668" y="1839422"/>
            <a:ext cx="1682255" cy="1613705"/>
          </a:xfrm>
          <a:custGeom>
            <a:avLst/>
            <a:gdLst>
              <a:gd name="connsiteX0" fmla="*/ 973472 w 3097546"/>
              <a:gd name="connsiteY0" fmla="*/ 2971324 h 2971325"/>
              <a:gd name="connsiteX1" fmla="*/ 973615 w 3097546"/>
              <a:gd name="connsiteY1" fmla="*/ 2971324 h 2971325"/>
              <a:gd name="connsiteX2" fmla="*/ 973472 w 3097546"/>
              <a:gd name="connsiteY2" fmla="*/ 2971325 h 2971325"/>
              <a:gd name="connsiteX3" fmla="*/ 497241 w 3097546"/>
              <a:gd name="connsiteY3" fmla="*/ 0 h 2971325"/>
              <a:gd name="connsiteX4" fmla="*/ 1945450 w 3097546"/>
              <a:gd name="connsiteY4" fmla="*/ 0 h 2971325"/>
              <a:gd name="connsiteX5" fmla="*/ 2101907 w 3097546"/>
              <a:gd name="connsiteY5" fmla="*/ 31587 h 2971325"/>
              <a:gd name="connsiteX6" fmla="*/ 2144325 w 3097546"/>
              <a:gd name="connsiteY6" fmla="*/ 54612 h 2971325"/>
              <a:gd name="connsiteX7" fmla="*/ 2148708 w 3097546"/>
              <a:gd name="connsiteY7" fmla="*/ 56247 h 2971325"/>
              <a:gd name="connsiteX8" fmla="*/ 2159283 w 3097546"/>
              <a:gd name="connsiteY8" fmla="*/ 62729 h 2971325"/>
              <a:gd name="connsiteX9" fmla="*/ 2170183 w 3097546"/>
              <a:gd name="connsiteY9" fmla="*/ 68647 h 2971325"/>
              <a:gd name="connsiteX10" fmla="*/ 2173792 w 3097546"/>
              <a:gd name="connsiteY10" fmla="*/ 71624 h 2971325"/>
              <a:gd name="connsiteX11" fmla="*/ 2214942 w 3097546"/>
              <a:gd name="connsiteY11" fmla="*/ 96847 h 2971325"/>
              <a:gd name="connsiteX12" fmla="*/ 2320524 w 3097546"/>
              <a:gd name="connsiteY12" fmla="*/ 216549 h 2971325"/>
              <a:gd name="connsiteX13" fmla="*/ 3044629 w 3097546"/>
              <a:gd name="connsiteY13" fmla="*/ 1470735 h 2971325"/>
              <a:gd name="connsiteX14" fmla="*/ 3095503 w 3097546"/>
              <a:gd name="connsiteY14" fmla="*/ 1622024 h 2971325"/>
              <a:gd name="connsiteX15" fmla="*/ 3096771 w 3097546"/>
              <a:gd name="connsiteY15" fmla="*/ 1670269 h 2971325"/>
              <a:gd name="connsiteX16" fmla="*/ 3097546 w 3097546"/>
              <a:gd name="connsiteY16" fmla="*/ 1674884 h 2971325"/>
              <a:gd name="connsiteX17" fmla="*/ 3097220 w 3097546"/>
              <a:gd name="connsiteY17" fmla="*/ 1687291 h 2971325"/>
              <a:gd name="connsiteX18" fmla="*/ 3097546 w 3097546"/>
              <a:gd name="connsiteY18" fmla="*/ 1699683 h 2971325"/>
              <a:gd name="connsiteX19" fmla="*/ 3096773 w 3097546"/>
              <a:gd name="connsiteY19" fmla="*/ 1704294 h 2971325"/>
              <a:gd name="connsiteX20" fmla="*/ 3095503 w 3097546"/>
              <a:gd name="connsiteY20" fmla="*/ 1752543 h 2971325"/>
              <a:gd name="connsiteX21" fmla="*/ 3044630 w 3097546"/>
              <a:gd name="connsiteY21" fmla="*/ 1903833 h 2971325"/>
              <a:gd name="connsiteX22" fmla="*/ 2436415 w 3097546"/>
              <a:gd name="connsiteY22" fmla="*/ 2957292 h 2971325"/>
              <a:gd name="connsiteX23" fmla="*/ 1821328 w 3097546"/>
              <a:gd name="connsiteY23" fmla="*/ 2963192 h 2971325"/>
              <a:gd name="connsiteX24" fmla="*/ 1871821 w 3097546"/>
              <a:gd name="connsiteY24" fmla="*/ 2947519 h 2971325"/>
              <a:gd name="connsiteX25" fmla="*/ 1903787 w 3097546"/>
              <a:gd name="connsiteY25" fmla="*/ 2930168 h 2971325"/>
              <a:gd name="connsiteX26" fmla="*/ 1907091 w 3097546"/>
              <a:gd name="connsiteY26" fmla="*/ 2928933 h 2971325"/>
              <a:gd name="connsiteX27" fmla="*/ 1915066 w 3097546"/>
              <a:gd name="connsiteY27" fmla="*/ 2924047 h 2971325"/>
              <a:gd name="connsiteX28" fmla="*/ 1923276 w 3097546"/>
              <a:gd name="connsiteY28" fmla="*/ 2919589 h 2971325"/>
              <a:gd name="connsiteX29" fmla="*/ 1925994 w 3097546"/>
              <a:gd name="connsiteY29" fmla="*/ 2917347 h 2971325"/>
              <a:gd name="connsiteX30" fmla="*/ 1957007 w 3097546"/>
              <a:gd name="connsiteY30" fmla="*/ 2898336 h 2971325"/>
              <a:gd name="connsiteX31" fmla="*/ 2036578 w 3097546"/>
              <a:gd name="connsiteY31" fmla="*/ 2808126 h 2971325"/>
              <a:gd name="connsiteX32" fmla="*/ 2582285 w 3097546"/>
              <a:gd name="connsiteY32" fmla="*/ 1862935 h 2971325"/>
              <a:gd name="connsiteX33" fmla="*/ 2620624 w 3097546"/>
              <a:gd name="connsiteY33" fmla="*/ 1748918 h 2971325"/>
              <a:gd name="connsiteX34" fmla="*/ 2621582 w 3097546"/>
              <a:gd name="connsiteY34" fmla="*/ 1712556 h 2971325"/>
              <a:gd name="connsiteX35" fmla="*/ 2622164 w 3097546"/>
              <a:gd name="connsiteY35" fmla="*/ 1709081 h 2971325"/>
              <a:gd name="connsiteX36" fmla="*/ 2621918 w 3097546"/>
              <a:gd name="connsiteY36" fmla="*/ 1699742 h 2971325"/>
              <a:gd name="connsiteX37" fmla="*/ 2622164 w 3097546"/>
              <a:gd name="connsiteY37" fmla="*/ 1690392 h 2971325"/>
              <a:gd name="connsiteX38" fmla="*/ 2621580 w 3097546"/>
              <a:gd name="connsiteY38" fmla="*/ 1686914 h 2971325"/>
              <a:gd name="connsiteX39" fmla="*/ 2620624 w 3097546"/>
              <a:gd name="connsiteY39" fmla="*/ 1650555 h 2971325"/>
              <a:gd name="connsiteX40" fmla="*/ 2582284 w 3097546"/>
              <a:gd name="connsiteY40" fmla="*/ 1536539 h 2971325"/>
              <a:gd name="connsiteX41" fmla="*/ 2516496 w 3097546"/>
              <a:gd name="connsiteY41" fmla="*/ 1422591 h 2971325"/>
              <a:gd name="connsiteX42" fmla="*/ 2463411 w 3097546"/>
              <a:gd name="connsiteY42" fmla="*/ 1451404 h 2971325"/>
              <a:gd name="connsiteX43" fmla="*/ 2293796 w 3097546"/>
              <a:gd name="connsiteY43" fmla="*/ 1485648 h 2971325"/>
              <a:gd name="connsiteX44" fmla="*/ 1858042 w 3097546"/>
              <a:gd name="connsiteY44" fmla="*/ 1049894 h 2971325"/>
              <a:gd name="connsiteX45" fmla="*/ 2050162 w 3097546"/>
              <a:gd name="connsiteY45" fmla="*/ 688560 h 2971325"/>
              <a:gd name="connsiteX46" fmla="*/ 2082553 w 3097546"/>
              <a:gd name="connsiteY46" fmla="*/ 670979 h 2971325"/>
              <a:gd name="connsiteX47" fmla="*/ 2036577 w 3097546"/>
              <a:gd name="connsiteY47" fmla="*/ 591347 h 2971325"/>
              <a:gd name="connsiteX48" fmla="*/ 1957007 w 3097546"/>
              <a:gd name="connsiteY48" fmla="*/ 501136 h 2971325"/>
              <a:gd name="connsiteX49" fmla="*/ 1925995 w 3097546"/>
              <a:gd name="connsiteY49" fmla="*/ 482127 h 2971325"/>
              <a:gd name="connsiteX50" fmla="*/ 1923276 w 3097546"/>
              <a:gd name="connsiteY50" fmla="*/ 479883 h 2971325"/>
              <a:gd name="connsiteX51" fmla="*/ 1915061 w 3097546"/>
              <a:gd name="connsiteY51" fmla="*/ 475424 h 2971325"/>
              <a:gd name="connsiteX52" fmla="*/ 1907091 w 3097546"/>
              <a:gd name="connsiteY52" fmla="*/ 470538 h 2971325"/>
              <a:gd name="connsiteX53" fmla="*/ 1903788 w 3097546"/>
              <a:gd name="connsiteY53" fmla="*/ 469306 h 2971325"/>
              <a:gd name="connsiteX54" fmla="*/ 1871821 w 3097546"/>
              <a:gd name="connsiteY54" fmla="*/ 451954 h 2971325"/>
              <a:gd name="connsiteX55" fmla="*/ 1753910 w 3097546"/>
              <a:gd name="connsiteY55" fmla="*/ 428149 h 2971325"/>
              <a:gd name="connsiteX56" fmla="*/ 662496 w 3097546"/>
              <a:gd name="connsiteY56" fmla="*/ 428149 h 2971325"/>
              <a:gd name="connsiteX57" fmla="*/ 662486 w 3097546"/>
              <a:gd name="connsiteY57" fmla="*/ 428150 h 2971325"/>
              <a:gd name="connsiteX58" fmla="*/ 0 w 3097546"/>
              <a:gd name="connsiteY58" fmla="*/ 428150 h 2971325"/>
              <a:gd name="connsiteX59" fmla="*/ 122168 w 3097546"/>
              <a:gd name="connsiteY59" fmla="*/ 216549 h 2971325"/>
              <a:gd name="connsiteX60" fmla="*/ 227751 w 3097546"/>
              <a:gd name="connsiteY60" fmla="*/ 96847 h 2971325"/>
              <a:gd name="connsiteX61" fmla="*/ 268903 w 3097546"/>
              <a:gd name="connsiteY61" fmla="*/ 71622 h 2971325"/>
              <a:gd name="connsiteX62" fmla="*/ 272508 w 3097546"/>
              <a:gd name="connsiteY62" fmla="*/ 68647 h 2971325"/>
              <a:gd name="connsiteX63" fmla="*/ 283400 w 3097546"/>
              <a:gd name="connsiteY63" fmla="*/ 62735 h 2971325"/>
              <a:gd name="connsiteX64" fmla="*/ 293983 w 3097546"/>
              <a:gd name="connsiteY64" fmla="*/ 56247 h 2971325"/>
              <a:gd name="connsiteX65" fmla="*/ 298370 w 3097546"/>
              <a:gd name="connsiteY65" fmla="*/ 54610 h 2971325"/>
              <a:gd name="connsiteX66" fmla="*/ 340784 w 3097546"/>
              <a:gd name="connsiteY66" fmla="*/ 31587 h 2971325"/>
              <a:gd name="connsiteX67" fmla="*/ 497241 w 3097546"/>
              <a:gd name="connsiteY67" fmla="*/ 0 h 297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097546" h="2971325">
                <a:moveTo>
                  <a:pt x="973472" y="2971324"/>
                </a:moveTo>
                <a:lnTo>
                  <a:pt x="973615" y="2971324"/>
                </a:lnTo>
                <a:lnTo>
                  <a:pt x="973472" y="2971325"/>
                </a:lnTo>
                <a:close/>
                <a:moveTo>
                  <a:pt x="497241" y="0"/>
                </a:moveTo>
                <a:lnTo>
                  <a:pt x="1945450" y="0"/>
                </a:lnTo>
                <a:cubicBezTo>
                  <a:pt x="2000947" y="0"/>
                  <a:pt x="2053818" y="11248"/>
                  <a:pt x="2101907" y="31587"/>
                </a:cubicBezTo>
                <a:lnTo>
                  <a:pt x="2144325" y="54612"/>
                </a:lnTo>
                <a:lnTo>
                  <a:pt x="2148708" y="56247"/>
                </a:lnTo>
                <a:lnTo>
                  <a:pt x="2159283" y="62729"/>
                </a:lnTo>
                <a:lnTo>
                  <a:pt x="2170183" y="68647"/>
                </a:lnTo>
                <a:lnTo>
                  <a:pt x="2173792" y="71624"/>
                </a:lnTo>
                <a:lnTo>
                  <a:pt x="2214942" y="96847"/>
                </a:lnTo>
                <a:cubicBezTo>
                  <a:pt x="2256599" y="128322"/>
                  <a:pt x="2292775" y="168488"/>
                  <a:pt x="2320524" y="216549"/>
                </a:cubicBezTo>
                <a:lnTo>
                  <a:pt x="3044629" y="1470735"/>
                </a:lnTo>
                <a:cubicBezTo>
                  <a:pt x="3072379" y="1518798"/>
                  <a:pt x="3089073" y="1570208"/>
                  <a:pt x="3095503" y="1622024"/>
                </a:cubicBezTo>
                <a:lnTo>
                  <a:pt x="3096771" y="1670269"/>
                </a:lnTo>
                <a:lnTo>
                  <a:pt x="3097546" y="1674884"/>
                </a:lnTo>
                <a:lnTo>
                  <a:pt x="3097220" y="1687291"/>
                </a:lnTo>
                <a:lnTo>
                  <a:pt x="3097546" y="1699683"/>
                </a:lnTo>
                <a:lnTo>
                  <a:pt x="3096773" y="1704294"/>
                </a:lnTo>
                <a:lnTo>
                  <a:pt x="3095503" y="1752543"/>
                </a:lnTo>
                <a:cubicBezTo>
                  <a:pt x="3089073" y="1804360"/>
                  <a:pt x="3072379" y="1855770"/>
                  <a:pt x="3044630" y="1903833"/>
                </a:cubicBezTo>
                <a:lnTo>
                  <a:pt x="2436415" y="2957292"/>
                </a:lnTo>
                <a:lnTo>
                  <a:pt x="1821328" y="2963192"/>
                </a:lnTo>
                <a:lnTo>
                  <a:pt x="1871821" y="2947519"/>
                </a:lnTo>
                <a:lnTo>
                  <a:pt x="1903787" y="2930168"/>
                </a:lnTo>
                <a:lnTo>
                  <a:pt x="1907091" y="2928933"/>
                </a:lnTo>
                <a:lnTo>
                  <a:pt x="1915066" y="2924047"/>
                </a:lnTo>
                <a:lnTo>
                  <a:pt x="1923276" y="2919589"/>
                </a:lnTo>
                <a:lnTo>
                  <a:pt x="1925994" y="2917347"/>
                </a:lnTo>
                <a:lnTo>
                  <a:pt x="1957007" y="2898336"/>
                </a:lnTo>
                <a:cubicBezTo>
                  <a:pt x="1988402" y="2874615"/>
                  <a:pt x="2015665" y="2844347"/>
                  <a:pt x="2036578" y="2808126"/>
                </a:cubicBezTo>
                <a:lnTo>
                  <a:pt x="2582285" y="1862935"/>
                </a:lnTo>
                <a:cubicBezTo>
                  <a:pt x="2603197" y="1826713"/>
                  <a:pt x="2615778" y="1787969"/>
                  <a:pt x="2620624" y="1748918"/>
                </a:cubicBezTo>
                <a:lnTo>
                  <a:pt x="2621582" y="1712556"/>
                </a:lnTo>
                <a:lnTo>
                  <a:pt x="2622164" y="1709081"/>
                </a:lnTo>
                <a:lnTo>
                  <a:pt x="2621918" y="1699742"/>
                </a:lnTo>
                <a:lnTo>
                  <a:pt x="2622164" y="1690392"/>
                </a:lnTo>
                <a:lnTo>
                  <a:pt x="2621580" y="1686914"/>
                </a:lnTo>
                <a:lnTo>
                  <a:pt x="2620624" y="1650555"/>
                </a:lnTo>
                <a:cubicBezTo>
                  <a:pt x="2615778" y="1611505"/>
                  <a:pt x="2603197" y="1572761"/>
                  <a:pt x="2582284" y="1536539"/>
                </a:cubicBezTo>
                <a:lnTo>
                  <a:pt x="2516496" y="1422591"/>
                </a:lnTo>
                <a:lnTo>
                  <a:pt x="2463411" y="1451404"/>
                </a:lnTo>
                <a:cubicBezTo>
                  <a:pt x="2411278" y="1473455"/>
                  <a:pt x="2353961" y="1485648"/>
                  <a:pt x="2293796" y="1485648"/>
                </a:cubicBezTo>
                <a:cubicBezTo>
                  <a:pt x="2053136" y="1485648"/>
                  <a:pt x="1858042" y="1290554"/>
                  <a:pt x="1858042" y="1049894"/>
                </a:cubicBezTo>
                <a:cubicBezTo>
                  <a:pt x="1858042" y="899482"/>
                  <a:pt x="1934251" y="766868"/>
                  <a:pt x="2050162" y="688560"/>
                </a:cubicBezTo>
                <a:lnTo>
                  <a:pt x="2082553" y="670979"/>
                </a:lnTo>
                <a:lnTo>
                  <a:pt x="2036577" y="591347"/>
                </a:lnTo>
                <a:cubicBezTo>
                  <a:pt x="2015665" y="555126"/>
                  <a:pt x="1988401" y="524857"/>
                  <a:pt x="1957007" y="501136"/>
                </a:cubicBezTo>
                <a:lnTo>
                  <a:pt x="1925995" y="482127"/>
                </a:lnTo>
                <a:lnTo>
                  <a:pt x="1923276" y="479883"/>
                </a:lnTo>
                <a:lnTo>
                  <a:pt x="1915061" y="475424"/>
                </a:lnTo>
                <a:lnTo>
                  <a:pt x="1907091" y="470538"/>
                </a:lnTo>
                <a:lnTo>
                  <a:pt x="1903788" y="469306"/>
                </a:lnTo>
                <a:lnTo>
                  <a:pt x="1871821" y="451954"/>
                </a:lnTo>
                <a:cubicBezTo>
                  <a:pt x="1835579" y="436626"/>
                  <a:pt x="1795734" y="428149"/>
                  <a:pt x="1753910" y="428149"/>
                </a:cubicBezTo>
                <a:lnTo>
                  <a:pt x="662496" y="428149"/>
                </a:lnTo>
                <a:lnTo>
                  <a:pt x="662486" y="428150"/>
                </a:lnTo>
                <a:lnTo>
                  <a:pt x="0" y="428150"/>
                </a:lnTo>
                <a:lnTo>
                  <a:pt x="122168" y="216549"/>
                </a:lnTo>
                <a:cubicBezTo>
                  <a:pt x="149916" y="168486"/>
                  <a:pt x="186091" y="128322"/>
                  <a:pt x="227751" y="96847"/>
                </a:cubicBezTo>
                <a:lnTo>
                  <a:pt x="268903" y="71622"/>
                </a:lnTo>
                <a:lnTo>
                  <a:pt x="272508" y="68647"/>
                </a:lnTo>
                <a:lnTo>
                  <a:pt x="283400" y="62735"/>
                </a:lnTo>
                <a:lnTo>
                  <a:pt x="293983" y="56247"/>
                </a:lnTo>
                <a:lnTo>
                  <a:pt x="298370" y="54610"/>
                </a:lnTo>
                <a:lnTo>
                  <a:pt x="340784" y="31587"/>
                </a:lnTo>
                <a:cubicBezTo>
                  <a:pt x="388872" y="11248"/>
                  <a:pt x="441744" y="0"/>
                  <a:pt x="497241"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19" name="TextBox 6"/>
          <p:cNvSpPr txBox="1">
            <a:spLocks noChangeArrowheads="1"/>
          </p:cNvSpPr>
          <p:nvPr/>
        </p:nvSpPr>
        <p:spPr bwMode="auto">
          <a:xfrm>
            <a:off x="4767092" y="2184609"/>
            <a:ext cx="808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u="none" strike="noStrike" cap="none" normalizeH="0" baseline="0" dirty="0">
                <a:ln>
                  <a:noFill/>
                </a:ln>
                <a:solidFill>
                  <a:schemeClr val="bg1"/>
                </a:solidFill>
                <a:effectLst/>
                <a:latin typeface="Impact" pitchFamily="34" charset="0"/>
                <a:cs typeface="+mn-ea"/>
              </a:rPr>
              <a:t>B</a:t>
            </a:r>
            <a:endParaRPr kumimoji="0" lang="zh-CN" sz="2400" u="none" strike="noStrike" cap="none" normalizeH="0" baseline="0" dirty="0">
              <a:ln>
                <a:noFill/>
              </a:ln>
              <a:solidFill>
                <a:schemeClr val="bg1"/>
              </a:solidFill>
              <a:effectLst/>
              <a:latin typeface="Impact" pitchFamily="34" charset="0"/>
              <a:cs typeface="+mn-ea"/>
            </a:endParaRPr>
          </a:p>
        </p:txBody>
      </p:sp>
      <p:sp>
        <p:nvSpPr>
          <p:cNvPr id="18" name="任意多边形 17"/>
          <p:cNvSpPr>
            <a:spLocks noChangeAspect="1"/>
          </p:cNvSpPr>
          <p:nvPr/>
        </p:nvSpPr>
        <p:spPr>
          <a:xfrm>
            <a:off x="3572021" y="2071947"/>
            <a:ext cx="1678847" cy="1600178"/>
          </a:xfrm>
          <a:custGeom>
            <a:avLst/>
            <a:gdLst>
              <a:gd name="connsiteX0" fmla="*/ 654855 w 3091270"/>
              <a:gd name="connsiteY0" fmla="*/ 0 h 2946417"/>
              <a:gd name="connsiteX1" fmla="*/ 1317341 w 3091270"/>
              <a:gd name="connsiteY1" fmla="*/ 0 h 2946417"/>
              <a:gd name="connsiteX2" fmla="*/ 1256302 w 3091270"/>
              <a:gd name="connsiteY2" fmla="*/ 6154 h 2946417"/>
              <a:gd name="connsiteX3" fmla="*/ 1199441 w 3091270"/>
              <a:gd name="connsiteY3" fmla="*/ 23804 h 2946417"/>
              <a:gd name="connsiteX4" fmla="*/ 1167476 w 3091270"/>
              <a:gd name="connsiteY4" fmla="*/ 41155 h 2946417"/>
              <a:gd name="connsiteX5" fmla="*/ 1164170 w 3091270"/>
              <a:gd name="connsiteY5" fmla="*/ 42388 h 2946417"/>
              <a:gd name="connsiteX6" fmla="*/ 1156194 w 3091270"/>
              <a:gd name="connsiteY6" fmla="*/ 47278 h 2946417"/>
              <a:gd name="connsiteX7" fmla="*/ 1147985 w 3091270"/>
              <a:gd name="connsiteY7" fmla="*/ 51733 h 2946417"/>
              <a:gd name="connsiteX8" fmla="*/ 1145269 w 3091270"/>
              <a:gd name="connsiteY8" fmla="*/ 53975 h 2946417"/>
              <a:gd name="connsiteX9" fmla="*/ 1114256 w 3091270"/>
              <a:gd name="connsiteY9" fmla="*/ 72986 h 2946417"/>
              <a:gd name="connsiteX10" fmla="*/ 1034685 w 3091270"/>
              <a:gd name="connsiteY10" fmla="*/ 163197 h 2946417"/>
              <a:gd name="connsiteX11" fmla="*/ 488977 w 3091270"/>
              <a:gd name="connsiteY11" fmla="*/ 1108389 h 2946417"/>
              <a:gd name="connsiteX12" fmla="*/ 450638 w 3091270"/>
              <a:gd name="connsiteY12" fmla="*/ 1222404 h 2946417"/>
              <a:gd name="connsiteX13" fmla="*/ 449681 w 3091270"/>
              <a:gd name="connsiteY13" fmla="*/ 1258768 h 2946417"/>
              <a:gd name="connsiteX14" fmla="*/ 449097 w 3091270"/>
              <a:gd name="connsiteY14" fmla="*/ 1262242 h 2946417"/>
              <a:gd name="connsiteX15" fmla="*/ 449343 w 3091270"/>
              <a:gd name="connsiteY15" fmla="*/ 1271579 h 2946417"/>
              <a:gd name="connsiteX16" fmla="*/ 449097 w 3091270"/>
              <a:gd name="connsiteY16" fmla="*/ 1280930 h 2946417"/>
              <a:gd name="connsiteX17" fmla="*/ 449681 w 3091270"/>
              <a:gd name="connsiteY17" fmla="*/ 1284410 h 2946417"/>
              <a:gd name="connsiteX18" fmla="*/ 450638 w 3091270"/>
              <a:gd name="connsiteY18" fmla="*/ 1320768 h 2946417"/>
              <a:gd name="connsiteX19" fmla="*/ 488977 w 3091270"/>
              <a:gd name="connsiteY19" fmla="*/ 1434783 h 2946417"/>
              <a:gd name="connsiteX20" fmla="*/ 550718 w 3091270"/>
              <a:gd name="connsiteY20" fmla="*/ 1541722 h 2946417"/>
              <a:gd name="connsiteX21" fmla="*/ 566649 w 3091270"/>
              <a:gd name="connsiteY21" fmla="*/ 1528578 h 2946417"/>
              <a:gd name="connsiteX22" fmla="*/ 810283 w 3091270"/>
              <a:gd name="connsiteY22" fmla="*/ 1454158 h 2946417"/>
              <a:gd name="connsiteX23" fmla="*/ 1246037 w 3091270"/>
              <a:gd name="connsiteY23" fmla="*/ 1889912 h 2946417"/>
              <a:gd name="connsiteX24" fmla="*/ 1053917 w 3091270"/>
              <a:gd name="connsiteY24" fmla="*/ 2251246 h 2946417"/>
              <a:gd name="connsiteX25" fmla="*/ 982685 w 3091270"/>
              <a:gd name="connsiteY25" fmla="*/ 2289910 h 2946417"/>
              <a:gd name="connsiteX26" fmla="*/ 1034685 w 3091270"/>
              <a:gd name="connsiteY26" fmla="*/ 2379976 h 2946417"/>
              <a:gd name="connsiteX27" fmla="*/ 1114256 w 3091270"/>
              <a:gd name="connsiteY27" fmla="*/ 2470186 h 2946417"/>
              <a:gd name="connsiteX28" fmla="*/ 1138054 w 3091270"/>
              <a:gd name="connsiteY28" fmla="*/ 2483246 h 2946417"/>
              <a:gd name="connsiteX29" fmla="*/ 1147985 w 3091270"/>
              <a:gd name="connsiteY29" fmla="*/ 2491439 h 2946417"/>
              <a:gd name="connsiteX30" fmla="*/ 1317351 w 3091270"/>
              <a:gd name="connsiteY30" fmla="*/ 2543174 h 2946417"/>
              <a:gd name="connsiteX31" fmla="*/ 1628326 w 3091270"/>
              <a:gd name="connsiteY31" fmla="*/ 2543174 h 2946417"/>
              <a:gd name="connsiteX32" fmla="*/ 1628327 w 3091270"/>
              <a:gd name="connsiteY32" fmla="*/ 2543175 h 2946417"/>
              <a:gd name="connsiteX33" fmla="*/ 1628470 w 3091270"/>
              <a:gd name="connsiteY33" fmla="*/ 2543174 h 2946417"/>
              <a:gd name="connsiteX34" fmla="*/ 2408765 w 3091270"/>
              <a:gd name="connsiteY34" fmla="*/ 2543173 h 2946417"/>
              <a:gd name="connsiteX35" fmla="*/ 2469815 w 3091270"/>
              <a:gd name="connsiteY35" fmla="*/ 2537019 h 2946417"/>
              <a:gd name="connsiteX36" fmla="*/ 2476183 w 3091270"/>
              <a:gd name="connsiteY36" fmla="*/ 2535042 h 2946417"/>
              <a:gd name="connsiteX37" fmla="*/ 3091270 w 3091270"/>
              <a:gd name="connsiteY37" fmla="*/ 2529142 h 2946417"/>
              <a:gd name="connsiteX38" fmla="*/ 2975380 w 3091270"/>
              <a:gd name="connsiteY38" fmla="*/ 2729868 h 2946417"/>
              <a:gd name="connsiteX39" fmla="*/ 2869797 w 3091270"/>
              <a:gd name="connsiteY39" fmla="*/ 2849569 h 2946417"/>
              <a:gd name="connsiteX40" fmla="*/ 2828645 w 3091270"/>
              <a:gd name="connsiteY40" fmla="*/ 2874794 h 2946417"/>
              <a:gd name="connsiteX41" fmla="*/ 2825038 w 3091270"/>
              <a:gd name="connsiteY41" fmla="*/ 2877769 h 2946417"/>
              <a:gd name="connsiteX42" fmla="*/ 2814145 w 3091270"/>
              <a:gd name="connsiteY42" fmla="*/ 2883684 h 2946417"/>
              <a:gd name="connsiteX43" fmla="*/ 2803563 w 3091270"/>
              <a:gd name="connsiteY43" fmla="*/ 2890168 h 2946417"/>
              <a:gd name="connsiteX44" fmla="*/ 2799178 w 3091270"/>
              <a:gd name="connsiteY44" fmla="*/ 2891807 h 2946417"/>
              <a:gd name="connsiteX45" fmla="*/ 2756762 w 3091270"/>
              <a:gd name="connsiteY45" fmla="*/ 2914830 h 2946417"/>
              <a:gd name="connsiteX46" fmla="*/ 2600305 w 3091270"/>
              <a:gd name="connsiteY46" fmla="*/ 2946415 h 2946417"/>
              <a:gd name="connsiteX47" fmla="*/ 1152096 w 3091270"/>
              <a:gd name="connsiteY47" fmla="*/ 2946417 h 2946417"/>
              <a:gd name="connsiteX48" fmla="*/ 927363 w 3091270"/>
              <a:gd name="connsiteY48" fmla="*/ 2877769 h 2946417"/>
              <a:gd name="connsiteX49" fmla="*/ 914185 w 3091270"/>
              <a:gd name="connsiteY49" fmla="*/ 2866898 h 2946417"/>
              <a:gd name="connsiteX50" fmla="*/ 882606 w 3091270"/>
              <a:gd name="connsiteY50" fmla="*/ 2849569 h 2946417"/>
              <a:gd name="connsiteX51" fmla="*/ 777023 w 3091270"/>
              <a:gd name="connsiteY51" fmla="*/ 2729868 h 2946417"/>
              <a:gd name="connsiteX52" fmla="*/ 52918 w 3091270"/>
              <a:gd name="connsiteY52" fmla="*/ 1475681 h 2946417"/>
              <a:gd name="connsiteX53" fmla="*/ 2045 w 3091270"/>
              <a:gd name="connsiteY53" fmla="*/ 1324393 h 2946417"/>
              <a:gd name="connsiteX54" fmla="*/ 775 w 3091270"/>
              <a:gd name="connsiteY54" fmla="*/ 1276149 h 2946417"/>
              <a:gd name="connsiteX55" fmla="*/ 0 w 3091270"/>
              <a:gd name="connsiteY55" fmla="*/ 1271532 h 2946417"/>
              <a:gd name="connsiteX56" fmla="*/ 326 w 3091270"/>
              <a:gd name="connsiteY56" fmla="*/ 1259123 h 2946417"/>
              <a:gd name="connsiteX57" fmla="*/ 0 w 3091270"/>
              <a:gd name="connsiteY57" fmla="*/ 1246734 h 2946417"/>
              <a:gd name="connsiteX58" fmla="*/ 775 w 3091270"/>
              <a:gd name="connsiteY58" fmla="*/ 1242124 h 2946417"/>
              <a:gd name="connsiteX59" fmla="*/ 2045 w 3091270"/>
              <a:gd name="connsiteY59" fmla="*/ 1193872 h 2946417"/>
              <a:gd name="connsiteX60" fmla="*/ 52918 w 3091270"/>
              <a:gd name="connsiteY60" fmla="*/ 1042585 h 29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1270" h="2946417">
                <a:moveTo>
                  <a:pt x="654855" y="0"/>
                </a:moveTo>
                <a:lnTo>
                  <a:pt x="1317341" y="0"/>
                </a:lnTo>
                <a:lnTo>
                  <a:pt x="1256302" y="6154"/>
                </a:lnTo>
                <a:cubicBezTo>
                  <a:pt x="1236583" y="10189"/>
                  <a:pt x="1217561" y="16140"/>
                  <a:pt x="1199441" y="23804"/>
                </a:cubicBezTo>
                <a:lnTo>
                  <a:pt x="1167476" y="41155"/>
                </a:lnTo>
                <a:lnTo>
                  <a:pt x="1164170" y="42388"/>
                </a:lnTo>
                <a:lnTo>
                  <a:pt x="1156194" y="47278"/>
                </a:lnTo>
                <a:lnTo>
                  <a:pt x="1147985" y="51733"/>
                </a:lnTo>
                <a:lnTo>
                  <a:pt x="1145269" y="53975"/>
                </a:lnTo>
                <a:lnTo>
                  <a:pt x="1114256" y="72986"/>
                </a:lnTo>
                <a:cubicBezTo>
                  <a:pt x="1082859" y="96707"/>
                  <a:pt x="1055597" y="126975"/>
                  <a:pt x="1034685" y="163197"/>
                </a:cubicBezTo>
                <a:lnTo>
                  <a:pt x="488977" y="1108389"/>
                </a:lnTo>
                <a:cubicBezTo>
                  <a:pt x="468064" y="1144609"/>
                  <a:pt x="455483" y="1183355"/>
                  <a:pt x="450638" y="1222404"/>
                </a:cubicBezTo>
                <a:lnTo>
                  <a:pt x="449681" y="1258768"/>
                </a:lnTo>
                <a:lnTo>
                  <a:pt x="449097" y="1262242"/>
                </a:lnTo>
                <a:lnTo>
                  <a:pt x="449343" y="1271579"/>
                </a:lnTo>
                <a:lnTo>
                  <a:pt x="449097" y="1280930"/>
                </a:lnTo>
                <a:lnTo>
                  <a:pt x="449681" y="1284410"/>
                </a:lnTo>
                <a:lnTo>
                  <a:pt x="450638" y="1320768"/>
                </a:lnTo>
                <a:cubicBezTo>
                  <a:pt x="455483" y="1359817"/>
                  <a:pt x="468065" y="1398563"/>
                  <a:pt x="488977" y="1434783"/>
                </a:cubicBezTo>
                <a:lnTo>
                  <a:pt x="550718" y="1541722"/>
                </a:lnTo>
                <a:lnTo>
                  <a:pt x="566649" y="1528578"/>
                </a:lnTo>
                <a:cubicBezTo>
                  <a:pt x="636196" y="1481593"/>
                  <a:pt x="720036" y="1454158"/>
                  <a:pt x="810283" y="1454158"/>
                </a:cubicBezTo>
                <a:cubicBezTo>
                  <a:pt x="1050943" y="1454158"/>
                  <a:pt x="1246037" y="1649252"/>
                  <a:pt x="1246037" y="1889912"/>
                </a:cubicBezTo>
                <a:cubicBezTo>
                  <a:pt x="1246037" y="2040325"/>
                  <a:pt x="1169829" y="2172938"/>
                  <a:pt x="1053917" y="2251246"/>
                </a:cubicBezTo>
                <a:lnTo>
                  <a:pt x="982685" y="2289910"/>
                </a:lnTo>
                <a:lnTo>
                  <a:pt x="1034685" y="2379976"/>
                </a:lnTo>
                <a:cubicBezTo>
                  <a:pt x="1055597" y="2416197"/>
                  <a:pt x="1082860" y="2446465"/>
                  <a:pt x="1114256" y="2470186"/>
                </a:cubicBezTo>
                <a:lnTo>
                  <a:pt x="1138054" y="2483246"/>
                </a:lnTo>
                <a:lnTo>
                  <a:pt x="1147985" y="2491439"/>
                </a:lnTo>
                <a:cubicBezTo>
                  <a:pt x="1196332" y="2524102"/>
                  <a:pt x="1254615" y="2543174"/>
                  <a:pt x="1317351" y="2543174"/>
                </a:cubicBezTo>
                <a:lnTo>
                  <a:pt x="1628326" y="2543174"/>
                </a:lnTo>
                <a:lnTo>
                  <a:pt x="1628327" y="2543175"/>
                </a:lnTo>
                <a:lnTo>
                  <a:pt x="1628470" y="2543174"/>
                </a:lnTo>
                <a:lnTo>
                  <a:pt x="2408765" y="2543173"/>
                </a:lnTo>
                <a:cubicBezTo>
                  <a:pt x="2429678" y="2543173"/>
                  <a:pt x="2450095" y="2541054"/>
                  <a:pt x="2469815" y="2537019"/>
                </a:cubicBezTo>
                <a:lnTo>
                  <a:pt x="2476183" y="2535042"/>
                </a:lnTo>
                <a:lnTo>
                  <a:pt x="3091270" y="2529142"/>
                </a:lnTo>
                <a:lnTo>
                  <a:pt x="2975380" y="2729868"/>
                </a:lnTo>
                <a:cubicBezTo>
                  <a:pt x="2947630" y="2777929"/>
                  <a:pt x="2911456" y="2818093"/>
                  <a:pt x="2869797" y="2849569"/>
                </a:cubicBezTo>
                <a:lnTo>
                  <a:pt x="2828645" y="2874794"/>
                </a:lnTo>
                <a:lnTo>
                  <a:pt x="2825038" y="2877769"/>
                </a:lnTo>
                <a:lnTo>
                  <a:pt x="2814145" y="2883684"/>
                </a:lnTo>
                <a:lnTo>
                  <a:pt x="2803563" y="2890168"/>
                </a:lnTo>
                <a:lnTo>
                  <a:pt x="2799178" y="2891807"/>
                </a:lnTo>
                <a:lnTo>
                  <a:pt x="2756762" y="2914830"/>
                </a:lnTo>
                <a:cubicBezTo>
                  <a:pt x="2708674" y="2935169"/>
                  <a:pt x="2655804" y="2946415"/>
                  <a:pt x="2600305" y="2946415"/>
                </a:cubicBezTo>
                <a:lnTo>
                  <a:pt x="1152096" y="2946417"/>
                </a:lnTo>
                <a:cubicBezTo>
                  <a:pt x="1068851" y="2946417"/>
                  <a:pt x="991514" y="2921110"/>
                  <a:pt x="927363" y="2877769"/>
                </a:cubicBezTo>
                <a:lnTo>
                  <a:pt x="914185" y="2866898"/>
                </a:lnTo>
                <a:lnTo>
                  <a:pt x="882606" y="2849569"/>
                </a:lnTo>
                <a:cubicBezTo>
                  <a:pt x="840947" y="2818093"/>
                  <a:pt x="804771" y="2777929"/>
                  <a:pt x="777023" y="2729868"/>
                </a:cubicBezTo>
                <a:lnTo>
                  <a:pt x="52918" y="1475681"/>
                </a:lnTo>
                <a:cubicBezTo>
                  <a:pt x="25169" y="1427620"/>
                  <a:pt x="8474" y="1376208"/>
                  <a:pt x="2045" y="1324393"/>
                </a:cubicBezTo>
                <a:lnTo>
                  <a:pt x="775" y="1276149"/>
                </a:lnTo>
                <a:lnTo>
                  <a:pt x="0" y="1271532"/>
                </a:lnTo>
                <a:lnTo>
                  <a:pt x="326" y="1259123"/>
                </a:lnTo>
                <a:lnTo>
                  <a:pt x="0" y="1246734"/>
                </a:lnTo>
                <a:lnTo>
                  <a:pt x="775" y="1242124"/>
                </a:lnTo>
                <a:lnTo>
                  <a:pt x="2045" y="1193872"/>
                </a:lnTo>
                <a:cubicBezTo>
                  <a:pt x="8474" y="1142058"/>
                  <a:pt x="25168" y="1090646"/>
                  <a:pt x="52918" y="1042585"/>
                </a:cubicBezTo>
                <a:close/>
              </a:path>
            </a:pathLst>
          </a:cu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20" name="TextBox 6"/>
          <p:cNvSpPr txBox="1">
            <a:spLocks noChangeArrowheads="1"/>
          </p:cNvSpPr>
          <p:nvPr/>
        </p:nvSpPr>
        <p:spPr bwMode="auto">
          <a:xfrm>
            <a:off x="3602937" y="2870129"/>
            <a:ext cx="808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u="none" strike="noStrike" cap="none" normalizeH="0" baseline="0" dirty="0">
                <a:ln>
                  <a:noFill/>
                </a:ln>
                <a:solidFill>
                  <a:schemeClr val="bg1"/>
                </a:solidFill>
                <a:effectLst/>
                <a:latin typeface="Impact" pitchFamily="34" charset="0"/>
                <a:cs typeface="+mn-ea"/>
              </a:rPr>
              <a:t>A</a:t>
            </a:r>
            <a:endParaRPr kumimoji="0" lang="zh-CN" sz="2400" u="none" strike="noStrike" cap="none" normalizeH="0" baseline="0" dirty="0">
              <a:ln>
                <a:noFill/>
              </a:ln>
              <a:solidFill>
                <a:schemeClr val="bg1"/>
              </a:solidFill>
              <a:effectLst/>
              <a:latin typeface="Impact" pitchFamily="34" charset="0"/>
              <a:cs typeface="+mn-ea"/>
            </a:endParaRPr>
          </a:p>
        </p:txBody>
      </p:sp>
      <p:grpSp>
        <p:nvGrpSpPr>
          <p:cNvPr id="22" name="组合 21"/>
          <p:cNvGrpSpPr/>
          <p:nvPr/>
        </p:nvGrpSpPr>
        <p:grpSpPr>
          <a:xfrm>
            <a:off x="4167803" y="2330885"/>
            <a:ext cx="869368" cy="660576"/>
            <a:chOff x="6096001" y="3492500"/>
            <a:chExt cx="766762" cy="582612"/>
          </a:xfrm>
        </p:grpSpPr>
        <p:sp>
          <p:nvSpPr>
            <p:cNvPr id="23" name="Freeform 103"/>
            <p:cNvSpPr>
              <a:spLocks noEditPoints="1"/>
            </p:cNvSpPr>
            <p:nvPr/>
          </p:nvSpPr>
          <p:spPr bwMode="auto">
            <a:xfrm>
              <a:off x="6453188" y="3556000"/>
              <a:ext cx="50800" cy="85725"/>
            </a:xfrm>
            <a:custGeom>
              <a:avLst/>
              <a:gdLst>
                <a:gd name="T0" fmla="*/ 20 w 20"/>
                <a:gd name="T1" fmla="*/ 0 h 33"/>
                <a:gd name="T2" fmla="*/ 0 w 20"/>
                <a:gd name="T3" fmla="*/ 0 h 33"/>
                <a:gd name="T4" fmla="*/ 0 w 20"/>
                <a:gd name="T5" fmla="*/ 33 h 33"/>
                <a:gd name="T6" fmla="*/ 20 w 20"/>
                <a:gd name="T7" fmla="*/ 33 h 33"/>
                <a:gd name="T8" fmla="*/ 20 w 20"/>
                <a:gd name="T9" fmla="*/ 0 h 33"/>
                <a:gd name="T10" fmla="*/ 10 w 20"/>
                <a:gd name="T11" fmla="*/ 20 h 33"/>
                <a:gd name="T12" fmla="*/ 5 w 20"/>
                <a:gd name="T13" fmla="*/ 15 h 33"/>
                <a:gd name="T14" fmla="*/ 10 w 20"/>
                <a:gd name="T15" fmla="*/ 10 h 33"/>
                <a:gd name="T16" fmla="*/ 15 w 20"/>
                <a:gd name="T17" fmla="*/ 15 h 33"/>
                <a:gd name="T18" fmla="*/ 10 w 20"/>
                <a:gd name="T19"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3">
                  <a:moveTo>
                    <a:pt x="20" y="0"/>
                  </a:moveTo>
                  <a:cubicBezTo>
                    <a:pt x="0" y="0"/>
                    <a:pt x="0" y="0"/>
                    <a:pt x="0" y="0"/>
                  </a:cubicBezTo>
                  <a:cubicBezTo>
                    <a:pt x="0" y="33"/>
                    <a:pt x="0" y="33"/>
                    <a:pt x="0" y="33"/>
                  </a:cubicBezTo>
                  <a:cubicBezTo>
                    <a:pt x="20" y="33"/>
                    <a:pt x="20" y="33"/>
                    <a:pt x="20" y="33"/>
                  </a:cubicBezTo>
                  <a:lnTo>
                    <a:pt x="20" y="0"/>
                  </a:lnTo>
                  <a:close/>
                  <a:moveTo>
                    <a:pt x="10" y="20"/>
                  </a:moveTo>
                  <a:cubicBezTo>
                    <a:pt x="7" y="20"/>
                    <a:pt x="5" y="18"/>
                    <a:pt x="5" y="15"/>
                  </a:cubicBezTo>
                  <a:cubicBezTo>
                    <a:pt x="5" y="12"/>
                    <a:pt x="7" y="10"/>
                    <a:pt x="10" y="10"/>
                  </a:cubicBezTo>
                  <a:cubicBezTo>
                    <a:pt x="13" y="10"/>
                    <a:pt x="15" y="12"/>
                    <a:pt x="15" y="15"/>
                  </a:cubicBezTo>
                  <a:cubicBezTo>
                    <a:pt x="15" y="18"/>
                    <a:pt x="13" y="20"/>
                    <a:pt x="10"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4" name="Rectangle 104"/>
            <p:cNvSpPr>
              <a:spLocks noChangeArrowheads="1"/>
            </p:cNvSpPr>
            <p:nvPr/>
          </p:nvSpPr>
          <p:spPr bwMode="auto">
            <a:xfrm>
              <a:off x="6461126" y="3651250"/>
              <a:ext cx="36512" cy="138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5" name="Rectangle 105"/>
            <p:cNvSpPr>
              <a:spLocks noChangeArrowheads="1"/>
            </p:cNvSpPr>
            <p:nvPr/>
          </p:nvSpPr>
          <p:spPr bwMode="auto">
            <a:xfrm>
              <a:off x="6372226" y="4054475"/>
              <a:ext cx="214312"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6" name="Freeform 106"/>
            <p:cNvSpPr>
              <a:spLocks/>
            </p:cNvSpPr>
            <p:nvPr/>
          </p:nvSpPr>
          <p:spPr bwMode="auto">
            <a:xfrm>
              <a:off x="6400801" y="3995737"/>
              <a:ext cx="157162" cy="46037"/>
            </a:xfrm>
            <a:custGeom>
              <a:avLst/>
              <a:gdLst>
                <a:gd name="T0" fmla="*/ 0 w 62"/>
                <a:gd name="T1" fmla="*/ 18 h 18"/>
                <a:gd name="T2" fmla="*/ 62 w 62"/>
                <a:gd name="T3" fmla="*/ 18 h 18"/>
                <a:gd name="T4" fmla="*/ 62 w 62"/>
                <a:gd name="T5" fmla="*/ 13 h 18"/>
                <a:gd name="T6" fmla="*/ 41 w 62"/>
                <a:gd name="T7" fmla="*/ 0 h 18"/>
                <a:gd name="T8" fmla="*/ 22 w 62"/>
                <a:gd name="T9" fmla="*/ 0 h 18"/>
                <a:gd name="T10" fmla="*/ 0 w 62"/>
                <a:gd name="T11" fmla="*/ 13 h 18"/>
                <a:gd name="T12" fmla="*/ 0 w 6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62" h="18">
                  <a:moveTo>
                    <a:pt x="0" y="18"/>
                  </a:moveTo>
                  <a:cubicBezTo>
                    <a:pt x="62" y="18"/>
                    <a:pt x="62" y="18"/>
                    <a:pt x="62" y="18"/>
                  </a:cubicBezTo>
                  <a:cubicBezTo>
                    <a:pt x="62" y="13"/>
                    <a:pt x="62" y="13"/>
                    <a:pt x="62" y="13"/>
                  </a:cubicBezTo>
                  <a:cubicBezTo>
                    <a:pt x="62" y="13"/>
                    <a:pt x="51" y="8"/>
                    <a:pt x="41" y="0"/>
                  </a:cubicBezTo>
                  <a:cubicBezTo>
                    <a:pt x="22" y="0"/>
                    <a:pt x="22" y="0"/>
                    <a:pt x="22" y="0"/>
                  </a:cubicBezTo>
                  <a:cubicBezTo>
                    <a:pt x="11" y="8"/>
                    <a:pt x="0" y="13"/>
                    <a:pt x="0" y="13"/>
                  </a:cubicBez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7" name="Freeform 107"/>
            <p:cNvSpPr>
              <a:spLocks/>
            </p:cNvSpPr>
            <p:nvPr/>
          </p:nvSpPr>
          <p:spPr bwMode="auto">
            <a:xfrm>
              <a:off x="6453188" y="3803650"/>
              <a:ext cx="50800" cy="179387"/>
            </a:xfrm>
            <a:custGeom>
              <a:avLst/>
              <a:gdLst>
                <a:gd name="T0" fmla="*/ 0 w 20"/>
                <a:gd name="T1" fmla="*/ 6 h 70"/>
                <a:gd name="T2" fmla="*/ 0 w 20"/>
                <a:gd name="T3" fmla="*/ 7 h 70"/>
                <a:gd name="T4" fmla="*/ 0 w 20"/>
                <a:gd name="T5" fmla="*/ 7 h 70"/>
                <a:gd name="T6" fmla="*/ 2 w 20"/>
                <a:gd name="T7" fmla="*/ 70 h 70"/>
                <a:gd name="T8" fmla="*/ 18 w 20"/>
                <a:gd name="T9" fmla="*/ 70 h 70"/>
                <a:gd name="T10" fmla="*/ 20 w 20"/>
                <a:gd name="T11" fmla="*/ 7 h 70"/>
                <a:gd name="T12" fmla="*/ 20 w 20"/>
                <a:gd name="T13" fmla="*/ 7 h 70"/>
                <a:gd name="T14" fmla="*/ 20 w 20"/>
                <a:gd name="T15" fmla="*/ 6 h 70"/>
                <a:gd name="T16" fmla="*/ 17 w 20"/>
                <a:gd name="T17" fmla="*/ 0 h 70"/>
                <a:gd name="T18" fmla="*/ 3 w 20"/>
                <a:gd name="T19" fmla="*/ 0 h 70"/>
                <a:gd name="T20" fmla="*/ 0 w 20"/>
                <a:gd name="T21" fmla="*/ 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70">
                  <a:moveTo>
                    <a:pt x="0" y="6"/>
                  </a:moveTo>
                  <a:cubicBezTo>
                    <a:pt x="0" y="7"/>
                    <a:pt x="0" y="7"/>
                    <a:pt x="0" y="7"/>
                  </a:cubicBezTo>
                  <a:cubicBezTo>
                    <a:pt x="0" y="7"/>
                    <a:pt x="0" y="7"/>
                    <a:pt x="0" y="7"/>
                  </a:cubicBezTo>
                  <a:cubicBezTo>
                    <a:pt x="2" y="70"/>
                    <a:pt x="2" y="70"/>
                    <a:pt x="2" y="70"/>
                  </a:cubicBezTo>
                  <a:cubicBezTo>
                    <a:pt x="18" y="70"/>
                    <a:pt x="18" y="70"/>
                    <a:pt x="18" y="70"/>
                  </a:cubicBezTo>
                  <a:cubicBezTo>
                    <a:pt x="20" y="7"/>
                    <a:pt x="20" y="7"/>
                    <a:pt x="20" y="7"/>
                  </a:cubicBezTo>
                  <a:cubicBezTo>
                    <a:pt x="20" y="7"/>
                    <a:pt x="20" y="7"/>
                    <a:pt x="20" y="7"/>
                  </a:cubicBezTo>
                  <a:cubicBezTo>
                    <a:pt x="20" y="6"/>
                    <a:pt x="20" y="6"/>
                    <a:pt x="20" y="6"/>
                  </a:cubicBezTo>
                  <a:cubicBezTo>
                    <a:pt x="20" y="6"/>
                    <a:pt x="19" y="3"/>
                    <a:pt x="17" y="0"/>
                  </a:cubicBezTo>
                  <a:cubicBezTo>
                    <a:pt x="3" y="0"/>
                    <a:pt x="3" y="0"/>
                    <a:pt x="3" y="0"/>
                  </a:cubicBezTo>
                  <a:cubicBezTo>
                    <a:pt x="1" y="3"/>
                    <a:pt x="0" y="6"/>
                    <a:pt x="0"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8" name="Freeform 108"/>
            <p:cNvSpPr>
              <a:spLocks/>
            </p:cNvSpPr>
            <p:nvPr/>
          </p:nvSpPr>
          <p:spPr bwMode="auto">
            <a:xfrm>
              <a:off x="6456363" y="3492500"/>
              <a:ext cx="42862" cy="57150"/>
            </a:xfrm>
            <a:custGeom>
              <a:avLst/>
              <a:gdLst>
                <a:gd name="T0" fmla="*/ 3 w 17"/>
                <a:gd name="T1" fmla="*/ 22 h 22"/>
                <a:gd name="T2" fmla="*/ 8 w 17"/>
                <a:gd name="T3" fmla="*/ 22 h 22"/>
                <a:gd name="T4" fmla="*/ 9 w 17"/>
                <a:gd name="T5" fmla="*/ 22 h 22"/>
                <a:gd name="T6" fmla="*/ 14 w 17"/>
                <a:gd name="T7" fmla="*/ 22 h 22"/>
                <a:gd name="T8" fmla="*/ 17 w 17"/>
                <a:gd name="T9" fmla="*/ 7 h 22"/>
                <a:gd name="T10" fmla="*/ 17 w 17"/>
                <a:gd name="T11" fmla="*/ 3 h 22"/>
                <a:gd name="T12" fmla="*/ 17 w 17"/>
                <a:gd name="T13" fmla="*/ 3 h 22"/>
                <a:gd name="T14" fmla="*/ 13 w 17"/>
                <a:gd name="T15" fmla="*/ 0 h 22"/>
                <a:gd name="T16" fmla="*/ 9 w 17"/>
                <a:gd name="T17" fmla="*/ 0 h 22"/>
                <a:gd name="T18" fmla="*/ 8 w 17"/>
                <a:gd name="T19" fmla="*/ 0 h 22"/>
                <a:gd name="T20" fmla="*/ 5 w 17"/>
                <a:gd name="T21" fmla="*/ 0 h 22"/>
                <a:gd name="T22" fmla="*/ 0 w 17"/>
                <a:gd name="T23" fmla="*/ 3 h 22"/>
                <a:gd name="T24" fmla="*/ 0 w 17"/>
                <a:gd name="T25" fmla="*/ 3 h 22"/>
                <a:gd name="T26" fmla="*/ 0 w 17"/>
                <a:gd name="T27" fmla="*/ 7 h 22"/>
                <a:gd name="T28" fmla="*/ 3 w 17"/>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2">
                  <a:moveTo>
                    <a:pt x="3" y="22"/>
                  </a:moveTo>
                  <a:cubicBezTo>
                    <a:pt x="8" y="22"/>
                    <a:pt x="8" y="22"/>
                    <a:pt x="8" y="22"/>
                  </a:cubicBezTo>
                  <a:cubicBezTo>
                    <a:pt x="9" y="22"/>
                    <a:pt x="9" y="22"/>
                    <a:pt x="9" y="22"/>
                  </a:cubicBezTo>
                  <a:cubicBezTo>
                    <a:pt x="14" y="22"/>
                    <a:pt x="14" y="22"/>
                    <a:pt x="14" y="22"/>
                  </a:cubicBezTo>
                  <a:cubicBezTo>
                    <a:pt x="14" y="9"/>
                    <a:pt x="17" y="7"/>
                    <a:pt x="17" y="7"/>
                  </a:cubicBezTo>
                  <a:cubicBezTo>
                    <a:pt x="17" y="3"/>
                    <a:pt x="17" y="3"/>
                    <a:pt x="17" y="3"/>
                  </a:cubicBezTo>
                  <a:cubicBezTo>
                    <a:pt x="17" y="3"/>
                    <a:pt x="17" y="3"/>
                    <a:pt x="17" y="3"/>
                  </a:cubicBezTo>
                  <a:cubicBezTo>
                    <a:pt x="13" y="0"/>
                    <a:pt x="13" y="0"/>
                    <a:pt x="13" y="0"/>
                  </a:cubicBezTo>
                  <a:cubicBezTo>
                    <a:pt x="9" y="0"/>
                    <a:pt x="9" y="0"/>
                    <a:pt x="9" y="0"/>
                  </a:cubicBezTo>
                  <a:cubicBezTo>
                    <a:pt x="8" y="0"/>
                    <a:pt x="8" y="0"/>
                    <a:pt x="8" y="0"/>
                  </a:cubicBezTo>
                  <a:cubicBezTo>
                    <a:pt x="5" y="0"/>
                    <a:pt x="5" y="0"/>
                    <a:pt x="5" y="0"/>
                  </a:cubicBezTo>
                  <a:cubicBezTo>
                    <a:pt x="0" y="3"/>
                    <a:pt x="0" y="3"/>
                    <a:pt x="0" y="3"/>
                  </a:cubicBezTo>
                  <a:cubicBezTo>
                    <a:pt x="0" y="3"/>
                    <a:pt x="0" y="3"/>
                    <a:pt x="0" y="3"/>
                  </a:cubicBezTo>
                  <a:cubicBezTo>
                    <a:pt x="0" y="7"/>
                    <a:pt x="0" y="7"/>
                    <a:pt x="0" y="7"/>
                  </a:cubicBezTo>
                  <a:cubicBezTo>
                    <a:pt x="0" y="7"/>
                    <a:pt x="3" y="9"/>
                    <a:pt x="3" y="2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9" name="Freeform 109"/>
            <p:cNvSpPr>
              <a:spLocks noEditPoints="1"/>
            </p:cNvSpPr>
            <p:nvPr/>
          </p:nvSpPr>
          <p:spPr bwMode="auto">
            <a:xfrm>
              <a:off x="6096001" y="3576637"/>
              <a:ext cx="347662" cy="388937"/>
            </a:xfrm>
            <a:custGeom>
              <a:avLst/>
              <a:gdLst>
                <a:gd name="T0" fmla="*/ 90 w 136"/>
                <a:gd name="T1" fmla="*/ 133 h 152"/>
                <a:gd name="T2" fmla="*/ 90 w 136"/>
                <a:gd name="T3" fmla="*/ 131 h 152"/>
                <a:gd name="T4" fmla="*/ 50 w 136"/>
                <a:gd name="T5" fmla="*/ 33 h 152"/>
                <a:gd name="T6" fmla="*/ 50 w 136"/>
                <a:gd name="T7" fmla="*/ 33 h 152"/>
                <a:gd name="T8" fmla="*/ 59 w 136"/>
                <a:gd name="T9" fmla="*/ 26 h 152"/>
                <a:gd name="T10" fmla="*/ 136 w 136"/>
                <a:gd name="T11" fmla="*/ 15 h 152"/>
                <a:gd name="T12" fmla="*/ 136 w 136"/>
                <a:gd name="T13" fmla="*/ 0 h 152"/>
                <a:gd name="T14" fmla="*/ 56 w 136"/>
                <a:gd name="T15" fmla="*/ 21 h 152"/>
                <a:gd name="T16" fmla="*/ 49 w 136"/>
                <a:gd name="T17" fmla="*/ 27 h 152"/>
                <a:gd name="T18" fmla="*/ 49 w 136"/>
                <a:gd name="T19" fmla="*/ 27 h 152"/>
                <a:gd name="T20" fmla="*/ 46 w 136"/>
                <a:gd name="T21" fmla="*/ 24 h 152"/>
                <a:gd name="T22" fmla="*/ 44 w 136"/>
                <a:gd name="T23" fmla="*/ 27 h 152"/>
                <a:gd name="T24" fmla="*/ 44 w 136"/>
                <a:gd name="T25" fmla="*/ 27 h 152"/>
                <a:gd name="T26" fmla="*/ 39 w 136"/>
                <a:gd name="T27" fmla="*/ 22 h 152"/>
                <a:gd name="T28" fmla="*/ 36 w 136"/>
                <a:gd name="T29" fmla="*/ 23 h 152"/>
                <a:gd name="T30" fmla="*/ 43 w 136"/>
                <a:gd name="T31" fmla="*/ 33 h 152"/>
                <a:gd name="T32" fmla="*/ 43 w 136"/>
                <a:gd name="T33" fmla="*/ 33 h 152"/>
                <a:gd name="T34" fmla="*/ 3 w 136"/>
                <a:gd name="T35" fmla="*/ 131 h 152"/>
                <a:gd name="T36" fmla="*/ 3 w 136"/>
                <a:gd name="T37" fmla="*/ 133 h 152"/>
                <a:gd name="T38" fmla="*/ 2 w 136"/>
                <a:gd name="T39" fmla="*/ 133 h 152"/>
                <a:gd name="T40" fmla="*/ 1 w 136"/>
                <a:gd name="T41" fmla="*/ 135 h 152"/>
                <a:gd name="T42" fmla="*/ 14 w 136"/>
                <a:gd name="T43" fmla="*/ 148 h 152"/>
                <a:gd name="T44" fmla="*/ 47 w 136"/>
                <a:gd name="T45" fmla="*/ 152 h 152"/>
                <a:gd name="T46" fmla="*/ 79 w 136"/>
                <a:gd name="T47" fmla="*/ 148 h 152"/>
                <a:gd name="T48" fmla="*/ 92 w 136"/>
                <a:gd name="T49" fmla="*/ 135 h 152"/>
                <a:gd name="T50" fmla="*/ 91 w 136"/>
                <a:gd name="T51" fmla="*/ 133 h 152"/>
                <a:gd name="T52" fmla="*/ 90 w 136"/>
                <a:gd name="T53" fmla="*/ 133 h 152"/>
                <a:gd name="T54" fmla="*/ 51 w 136"/>
                <a:gd name="T55" fmla="*/ 133 h 152"/>
                <a:gd name="T56" fmla="*/ 46 w 136"/>
                <a:gd name="T57" fmla="*/ 133 h 152"/>
                <a:gd name="T58" fmla="*/ 42 w 136"/>
                <a:gd name="T59" fmla="*/ 133 h 152"/>
                <a:gd name="T60" fmla="*/ 10 w 136"/>
                <a:gd name="T61" fmla="*/ 133 h 152"/>
                <a:gd name="T62" fmla="*/ 46 w 136"/>
                <a:gd name="T63" fmla="*/ 44 h 152"/>
                <a:gd name="T64" fmla="*/ 82 w 136"/>
                <a:gd name="T65" fmla="*/ 133 h 152"/>
                <a:gd name="T66" fmla="*/ 51 w 136"/>
                <a:gd name="T67"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52">
                  <a:moveTo>
                    <a:pt x="90" y="133"/>
                  </a:moveTo>
                  <a:cubicBezTo>
                    <a:pt x="90" y="132"/>
                    <a:pt x="90" y="132"/>
                    <a:pt x="90" y="131"/>
                  </a:cubicBezTo>
                  <a:cubicBezTo>
                    <a:pt x="50" y="33"/>
                    <a:pt x="50" y="33"/>
                    <a:pt x="50" y="33"/>
                  </a:cubicBezTo>
                  <a:cubicBezTo>
                    <a:pt x="50" y="33"/>
                    <a:pt x="50" y="33"/>
                    <a:pt x="50" y="33"/>
                  </a:cubicBezTo>
                  <a:cubicBezTo>
                    <a:pt x="57" y="32"/>
                    <a:pt x="59" y="26"/>
                    <a:pt x="59" y="26"/>
                  </a:cubicBezTo>
                  <a:cubicBezTo>
                    <a:pt x="59" y="26"/>
                    <a:pt x="66" y="16"/>
                    <a:pt x="136" y="15"/>
                  </a:cubicBezTo>
                  <a:cubicBezTo>
                    <a:pt x="136" y="0"/>
                    <a:pt x="136" y="0"/>
                    <a:pt x="136" y="0"/>
                  </a:cubicBezTo>
                  <a:cubicBezTo>
                    <a:pt x="119" y="1"/>
                    <a:pt x="87" y="5"/>
                    <a:pt x="56" y="21"/>
                  </a:cubicBezTo>
                  <a:cubicBezTo>
                    <a:pt x="56" y="21"/>
                    <a:pt x="54" y="26"/>
                    <a:pt x="49" y="27"/>
                  </a:cubicBezTo>
                  <a:cubicBezTo>
                    <a:pt x="49" y="27"/>
                    <a:pt x="49" y="27"/>
                    <a:pt x="49" y="27"/>
                  </a:cubicBezTo>
                  <a:cubicBezTo>
                    <a:pt x="49" y="26"/>
                    <a:pt x="48" y="24"/>
                    <a:pt x="46" y="24"/>
                  </a:cubicBezTo>
                  <a:cubicBezTo>
                    <a:pt x="45" y="24"/>
                    <a:pt x="44" y="26"/>
                    <a:pt x="44" y="27"/>
                  </a:cubicBezTo>
                  <a:cubicBezTo>
                    <a:pt x="44" y="27"/>
                    <a:pt x="44" y="27"/>
                    <a:pt x="44" y="27"/>
                  </a:cubicBezTo>
                  <a:cubicBezTo>
                    <a:pt x="40" y="26"/>
                    <a:pt x="39" y="22"/>
                    <a:pt x="39" y="22"/>
                  </a:cubicBezTo>
                  <a:cubicBezTo>
                    <a:pt x="39" y="22"/>
                    <a:pt x="37" y="21"/>
                    <a:pt x="36" y="23"/>
                  </a:cubicBezTo>
                  <a:cubicBezTo>
                    <a:pt x="36" y="25"/>
                    <a:pt x="37" y="31"/>
                    <a:pt x="43" y="33"/>
                  </a:cubicBezTo>
                  <a:cubicBezTo>
                    <a:pt x="43" y="33"/>
                    <a:pt x="43" y="33"/>
                    <a:pt x="43" y="33"/>
                  </a:cubicBezTo>
                  <a:cubicBezTo>
                    <a:pt x="3" y="131"/>
                    <a:pt x="3" y="131"/>
                    <a:pt x="3" y="131"/>
                  </a:cubicBezTo>
                  <a:cubicBezTo>
                    <a:pt x="3" y="132"/>
                    <a:pt x="3" y="132"/>
                    <a:pt x="3" y="133"/>
                  </a:cubicBezTo>
                  <a:cubicBezTo>
                    <a:pt x="2" y="133"/>
                    <a:pt x="2" y="133"/>
                    <a:pt x="2" y="133"/>
                  </a:cubicBezTo>
                  <a:cubicBezTo>
                    <a:pt x="0" y="133"/>
                    <a:pt x="0" y="134"/>
                    <a:pt x="1" y="135"/>
                  </a:cubicBezTo>
                  <a:cubicBezTo>
                    <a:pt x="1" y="135"/>
                    <a:pt x="12" y="147"/>
                    <a:pt x="14" y="148"/>
                  </a:cubicBezTo>
                  <a:cubicBezTo>
                    <a:pt x="14" y="148"/>
                    <a:pt x="18" y="152"/>
                    <a:pt x="47" y="152"/>
                  </a:cubicBezTo>
                  <a:cubicBezTo>
                    <a:pt x="76" y="152"/>
                    <a:pt x="79" y="148"/>
                    <a:pt x="79" y="148"/>
                  </a:cubicBezTo>
                  <a:cubicBezTo>
                    <a:pt x="80" y="147"/>
                    <a:pt x="92" y="135"/>
                    <a:pt x="92" y="135"/>
                  </a:cubicBezTo>
                  <a:cubicBezTo>
                    <a:pt x="93" y="134"/>
                    <a:pt x="93" y="133"/>
                    <a:pt x="91" y="133"/>
                  </a:cubicBezTo>
                  <a:lnTo>
                    <a:pt x="90" y="133"/>
                  </a:lnTo>
                  <a:close/>
                  <a:moveTo>
                    <a:pt x="51" y="133"/>
                  </a:moveTo>
                  <a:cubicBezTo>
                    <a:pt x="49" y="133"/>
                    <a:pt x="47" y="133"/>
                    <a:pt x="46" y="133"/>
                  </a:cubicBezTo>
                  <a:cubicBezTo>
                    <a:pt x="46" y="133"/>
                    <a:pt x="44" y="133"/>
                    <a:pt x="42" y="133"/>
                  </a:cubicBezTo>
                  <a:cubicBezTo>
                    <a:pt x="10" y="133"/>
                    <a:pt x="10" y="133"/>
                    <a:pt x="10" y="133"/>
                  </a:cubicBezTo>
                  <a:cubicBezTo>
                    <a:pt x="46" y="44"/>
                    <a:pt x="46" y="44"/>
                    <a:pt x="46" y="44"/>
                  </a:cubicBezTo>
                  <a:cubicBezTo>
                    <a:pt x="82" y="133"/>
                    <a:pt x="82" y="133"/>
                    <a:pt x="82" y="133"/>
                  </a:cubicBezTo>
                  <a:lnTo>
                    <a:pt x="51"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30" name="Freeform 110"/>
            <p:cNvSpPr>
              <a:spLocks noEditPoints="1"/>
            </p:cNvSpPr>
            <p:nvPr/>
          </p:nvSpPr>
          <p:spPr bwMode="auto">
            <a:xfrm>
              <a:off x="6515101" y="3576637"/>
              <a:ext cx="347662" cy="388937"/>
            </a:xfrm>
            <a:custGeom>
              <a:avLst/>
              <a:gdLst>
                <a:gd name="T0" fmla="*/ 134 w 136"/>
                <a:gd name="T1" fmla="*/ 133 h 152"/>
                <a:gd name="T2" fmla="*/ 133 w 136"/>
                <a:gd name="T3" fmla="*/ 133 h 152"/>
                <a:gd name="T4" fmla="*/ 133 w 136"/>
                <a:gd name="T5" fmla="*/ 131 h 152"/>
                <a:gd name="T6" fmla="*/ 93 w 136"/>
                <a:gd name="T7" fmla="*/ 33 h 152"/>
                <a:gd name="T8" fmla="*/ 93 w 136"/>
                <a:gd name="T9" fmla="*/ 33 h 152"/>
                <a:gd name="T10" fmla="*/ 100 w 136"/>
                <a:gd name="T11" fmla="*/ 23 h 152"/>
                <a:gd name="T12" fmla="*/ 97 w 136"/>
                <a:gd name="T13" fmla="*/ 22 h 152"/>
                <a:gd name="T14" fmla="*/ 92 w 136"/>
                <a:gd name="T15" fmla="*/ 27 h 152"/>
                <a:gd name="T16" fmla="*/ 92 w 136"/>
                <a:gd name="T17" fmla="*/ 27 h 152"/>
                <a:gd name="T18" fmla="*/ 90 w 136"/>
                <a:gd name="T19" fmla="*/ 24 h 152"/>
                <a:gd name="T20" fmla="*/ 87 w 136"/>
                <a:gd name="T21" fmla="*/ 27 h 152"/>
                <a:gd name="T22" fmla="*/ 87 w 136"/>
                <a:gd name="T23" fmla="*/ 27 h 152"/>
                <a:gd name="T24" fmla="*/ 80 w 136"/>
                <a:gd name="T25" fmla="*/ 21 h 152"/>
                <a:gd name="T26" fmla="*/ 0 w 136"/>
                <a:gd name="T27" fmla="*/ 0 h 152"/>
                <a:gd name="T28" fmla="*/ 0 w 136"/>
                <a:gd name="T29" fmla="*/ 15 h 152"/>
                <a:gd name="T30" fmla="*/ 77 w 136"/>
                <a:gd name="T31" fmla="*/ 26 h 152"/>
                <a:gd name="T32" fmla="*/ 86 w 136"/>
                <a:gd name="T33" fmla="*/ 33 h 152"/>
                <a:gd name="T34" fmla="*/ 86 w 136"/>
                <a:gd name="T35" fmla="*/ 33 h 152"/>
                <a:gd name="T36" fmla="*/ 46 w 136"/>
                <a:gd name="T37" fmla="*/ 131 h 152"/>
                <a:gd name="T38" fmla="*/ 46 w 136"/>
                <a:gd name="T39" fmla="*/ 133 h 152"/>
                <a:gd name="T40" fmla="*/ 45 w 136"/>
                <a:gd name="T41" fmla="*/ 133 h 152"/>
                <a:gd name="T42" fmla="*/ 44 w 136"/>
                <a:gd name="T43" fmla="*/ 135 h 152"/>
                <a:gd name="T44" fmla="*/ 57 w 136"/>
                <a:gd name="T45" fmla="*/ 148 h 152"/>
                <a:gd name="T46" fmla="*/ 89 w 136"/>
                <a:gd name="T47" fmla="*/ 152 h 152"/>
                <a:gd name="T48" fmla="*/ 122 w 136"/>
                <a:gd name="T49" fmla="*/ 148 h 152"/>
                <a:gd name="T50" fmla="*/ 135 w 136"/>
                <a:gd name="T51" fmla="*/ 135 h 152"/>
                <a:gd name="T52" fmla="*/ 134 w 136"/>
                <a:gd name="T53" fmla="*/ 133 h 152"/>
                <a:gd name="T54" fmla="*/ 94 w 136"/>
                <a:gd name="T55" fmla="*/ 133 h 152"/>
                <a:gd name="T56" fmla="*/ 90 w 136"/>
                <a:gd name="T57" fmla="*/ 133 h 152"/>
                <a:gd name="T58" fmla="*/ 85 w 136"/>
                <a:gd name="T59" fmla="*/ 133 h 152"/>
                <a:gd name="T60" fmla="*/ 54 w 136"/>
                <a:gd name="T61" fmla="*/ 133 h 152"/>
                <a:gd name="T62" fmla="*/ 90 w 136"/>
                <a:gd name="T63" fmla="*/ 44 h 152"/>
                <a:gd name="T64" fmla="*/ 126 w 136"/>
                <a:gd name="T65" fmla="*/ 133 h 152"/>
                <a:gd name="T66" fmla="*/ 94 w 136"/>
                <a:gd name="T67"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52">
                  <a:moveTo>
                    <a:pt x="134" y="133"/>
                  </a:moveTo>
                  <a:cubicBezTo>
                    <a:pt x="133" y="133"/>
                    <a:pt x="133" y="133"/>
                    <a:pt x="133" y="133"/>
                  </a:cubicBezTo>
                  <a:cubicBezTo>
                    <a:pt x="133" y="132"/>
                    <a:pt x="133" y="132"/>
                    <a:pt x="133" y="131"/>
                  </a:cubicBezTo>
                  <a:cubicBezTo>
                    <a:pt x="93" y="33"/>
                    <a:pt x="93" y="33"/>
                    <a:pt x="93" y="33"/>
                  </a:cubicBezTo>
                  <a:cubicBezTo>
                    <a:pt x="93" y="33"/>
                    <a:pt x="93" y="33"/>
                    <a:pt x="93" y="33"/>
                  </a:cubicBezTo>
                  <a:cubicBezTo>
                    <a:pt x="99" y="31"/>
                    <a:pt x="100" y="25"/>
                    <a:pt x="100" y="23"/>
                  </a:cubicBezTo>
                  <a:cubicBezTo>
                    <a:pt x="99" y="21"/>
                    <a:pt x="97" y="22"/>
                    <a:pt x="97" y="22"/>
                  </a:cubicBezTo>
                  <a:cubicBezTo>
                    <a:pt x="97" y="22"/>
                    <a:pt x="96" y="26"/>
                    <a:pt x="92" y="27"/>
                  </a:cubicBezTo>
                  <a:cubicBezTo>
                    <a:pt x="92" y="27"/>
                    <a:pt x="92" y="27"/>
                    <a:pt x="92" y="27"/>
                  </a:cubicBezTo>
                  <a:cubicBezTo>
                    <a:pt x="92" y="26"/>
                    <a:pt x="91" y="24"/>
                    <a:pt x="90" y="24"/>
                  </a:cubicBezTo>
                  <a:cubicBezTo>
                    <a:pt x="88" y="24"/>
                    <a:pt x="87" y="26"/>
                    <a:pt x="87" y="27"/>
                  </a:cubicBezTo>
                  <a:cubicBezTo>
                    <a:pt x="87" y="27"/>
                    <a:pt x="87" y="27"/>
                    <a:pt x="87" y="27"/>
                  </a:cubicBezTo>
                  <a:cubicBezTo>
                    <a:pt x="82" y="26"/>
                    <a:pt x="80" y="21"/>
                    <a:pt x="80" y="21"/>
                  </a:cubicBezTo>
                  <a:cubicBezTo>
                    <a:pt x="49" y="5"/>
                    <a:pt x="17" y="1"/>
                    <a:pt x="0" y="0"/>
                  </a:cubicBezTo>
                  <a:cubicBezTo>
                    <a:pt x="0" y="15"/>
                    <a:pt x="0" y="15"/>
                    <a:pt x="0" y="15"/>
                  </a:cubicBezTo>
                  <a:cubicBezTo>
                    <a:pt x="71" y="16"/>
                    <a:pt x="77" y="26"/>
                    <a:pt x="77" y="26"/>
                  </a:cubicBezTo>
                  <a:cubicBezTo>
                    <a:pt x="77" y="26"/>
                    <a:pt x="80" y="32"/>
                    <a:pt x="86" y="33"/>
                  </a:cubicBezTo>
                  <a:cubicBezTo>
                    <a:pt x="86" y="33"/>
                    <a:pt x="86" y="33"/>
                    <a:pt x="86" y="33"/>
                  </a:cubicBezTo>
                  <a:cubicBezTo>
                    <a:pt x="46" y="131"/>
                    <a:pt x="46" y="131"/>
                    <a:pt x="46" y="131"/>
                  </a:cubicBezTo>
                  <a:cubicBezTo>
                    <a:pt x="46" y="132"/>
                    <a:pt x="46" y="132"/>
                    <a:pt x="46" y="133"/>
                  </a:cubicBezTo>
                  <a:cubicBezTo>
                    <a:pt x="45" y="133"/>
                    <a:pt x="45" y="133"/>
                    <a:pt x="45" y="133"/>
                  </a:cubicBezTo>
                  <a:cubicBezTo>
                    <a:pt x="43" y="133"/>
                    <a:pt x="43" y="134"/>
                    <a:pt x="44" y="135"/>
                  </a:cubicBezTo>
                  <a:cubicBezTo>
                    <a:pt x="44" y="135"/>
                    <a:pt x="56" y="147"/>
                    <a:pt x="57" y="148"/>
                  </a:cubicBezTo>
                  <a:cubicBezTo>
                    <a:pt x="57" y="148"/>
                    <a:pt x="60" y="152"/>
                    <a:pt x="89" y="152"/>
                  </a:cubicBezTo>
                  <a:cubicBezTo>
                    <a:pt x="118" y="152"/>
                    <a:pt x="122" y="148"/>
                    <a:pt x="122" y="148"/>
                  </a:cubicBezTo>
                  <a:cubicBezTo>
                    <a:pt x="124" y="147"/>
                    <a:pt x="135" y="135"/>
                    <a:pt x="135" y="135"/>
                  </a:cubicBezTo>
                  <a:cubicBezTo>
                    <a:pt x="136" y="134"/>
                    <a:pt x="136" y="133"/>
                    <a:pt x="134" y="133"/>
                  </a:cubicBezTo>
                  <a:close/>
                  <a:moveTo>
                    <a:pt x="94" y="133"/>
                  </a:moveTo>
                  <a:cubicBezTo>
                    <a:pt x="92" y="133"/>
                    <a:pt x="90" y="133"/>
                    <a:pt x="90" y="133"/>
                  </a:cubicBezTo>
                  <a:cubicBezTo>
                    <a:pt x="89" y="133"/>
                    <a:pt x="87" y="133"/>
                    <a:pt x="85" y="133"/>
                  </a:cubicBezTo>
                  <a:cubicBezTo>
                    <a:pt x="54" y="133"/>
                    <a:pt x="54" y="133"/>
                    <a:pt x="54" y="133"/>
                  </a:cubicBezTo>
                  <a:cubicBezTo>
                    <a:pt x="90" y="44"/>
                    <a:pt x="90" y="44"/>
                    <a:pt x="90" y="44"/>
                  </a:cubicBezTo>
                  <a:cubicBezTo>
                    <a:pt x="126" y="133"/>
                    <a:pt x="126" y="133"/>
                    <a:pt x="126" y="133"/>
                  </a:cubicBezTo>
                  <a:lnTo>
                    <a:pt x="94"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cxnSp>
        <p:nvCxnSpPr>
          <p:cNvPr id="31" name="直接连接符 30"/>
          <p:cNvCxnSpPr/>
          <p:nvPr/>
        </p:nvCxnSpPr>
        <p:spPr>
          <a:xfrm>
            <a:off x="5441911" y="2408849"/>
            <a:ext cx="228566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96345" y="3177188"/>
            <a:ext cx="228566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944675" y="3203940"/>
            <a:ext cx="1005403" cy="338554"/>
          </a:xfrm>
          <a:prstGeom prst="rect">
            <a:avLst/>
          </a:prstGeom>
        </p:spPr>
        <p:txBody>
          <a:bodyPr wrap="none">
            <a:spAutoFit/>
          </a:bodyPr>
          <a:lstStyle/>
          <a:p>
            <a:r>
              <a:rPr lang="zh-CN" altLang="en-US" sz="1600" dirty="0" smtClean="0">
                <a:solidFill>
                  <a:schemeClr val="tx1">
                    <a:lumMod val="50000"/>
                    <a:lumOff val="50000"/>
                  </a:schemeClr>
                </a:solidFill>
                <a:latin typeface="+mn-ea"/>
                <a:cs typeface="+mn-ea"/>
              </a:rPr>
              <a:t>词袋模型</a:t>
            </a:r>
            <a:endParaRPr lang="zh-CN" altLang="en-US" sz="1600" dirty="0">
              <a:cs typeface="+mn-ea"/>
            </a:endParaRPr>
          </a:p>
        </p:txBody>
      </p:sp>
      <p:sp>
        <p:nvSpPr>
          <p:cNvPr id="35" name="矩形 34"/>
          <p:cNvSpPr/>
          <p:nvPr/>
        </p:nvSpPr>
        <p:spPr>
          <a:xfrm>
            <a:off x="5679980" y="2044464"/>
            <a:ext cx="1236236" cy="338554"/>
          </a:xfrm>
          <a:prstGeom prst="rect">
            <a:avLst/>
          </a:prstGeom>
        </p:spPr>
        <p:txBody>
          <a:bodyPr wrap="none">
            <a:spAutoFit/>
          </a:bodyPr>
          <a:lstStyle/>
          <a:p>
            <a:r>
              <a:rPr lang="en-US" altLang="zh-CN" sz="1600" dirty="0" smtClean="0">
                <a:solidFill>
                  <a:schemeClr val="tx1">
                    <a:lumMod val="50000"/>
                    <a:lumOff val="50000"/>
                  </a:schemeClr>
                </a:solidFill>
                <a:latin typeface="+mn-ea"/>
                <a:cs typeface="+mn-ea"/>
              </a:rPr>
              <a:t>TF-IDF</a:t>
            </a:r>
            <a:r>
              <a:rPr lang="zh-CN" altLang="en-US" sz="1600" dirty="0" smtClean="0">
                <a:solidFill>
                  <a:schemeClr val="tx1">
                    <a:lumMod val="50000"/>
                    <a:lumOff val="50000"/>
                  </a:schemeClr>
                </a:solidFill>
                <a:latin typeface="+mn-ea"/>
                <a:cs typeface="+mn-ea"/>
              </a:rPr>
              <a:t>算法</a:t>
            </a:r>
            <a:endParaRPr lang="zh-CN" altLang="en-US" sz="1600" dirty="0">
              <a:cs typeface="+mn-ea"/>
            </a:endParaRPr>
          </a:p>
        </p:txBody>
      </p:sp>
      <p:sp>
        <p:nvSpPr>
          <p:cNvPr id="36" name="TextBox 6"/>
          <p:cNvSpPr txBox="1">
            <a:spLocks noChangeArrowheads="1"/>
          </p:cNvSpPr>
          <p:nvPr/>
        </p:nvSpPr>
        <p:spPr bwMode="auto">
          <a:xfrm>
            <a:off x="3425179" y="425813"/>
            <a:ext cx="26838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词袋模型</a:t>
            </a:r>
            <a:r>
              <a:rPr lang="en-US" altLang="zh-CN" sz="1800" dirty="0" smtClean="0">
                <a:solidFill>
                  <a:schemeClr val="tx1">
                    <a:lumMod val="65000"/>
                    <a:lumOff val="35000"/>
                  </a:schemeClr>
                </a:solidFill>
                <a:latin typeface="+mn-ea"/>
                <a:cs typeface="+mn-ea"/>
              </a:rPr>
              <a:t>/TF-IDF</a:t>
            </a:r>
            <a:r>
              <a:rPr lang="zh-CN" altLang="en-US" sz="1800" dirty="0" smtClean="0">
                <a:solidFill>
                  <a:schemeClr val="tx1">
                    <a:lumMod val="65000"/>
                    <a:lumOff val="35000"/>
                  </a:schemeClr>
                </a:solidFill>
                <a:latin typeface="+mn-ea"/>
                <a:cs typeface="+mn-ea"/>
              </a:rPr>
              <a:t>算法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30" y="915603"/>
            <a:ext cx="3634707" cy="2274961"/>
          </a:xfrm>
          <a:prstGeom prst="rect">
            <a:avLst/>
          </a:prstGeom>
        </p:spPr>
      </p:pic>
      <p:pic>
        <p:nvPicPr>
          <p:cNvPr id="1026" name="Picture 2" descr="https://img-blog.csdn.net/20180412223629972?watermark/2/text/aHR0cHM6Ly9ibG9nLmNzZG4ubmV0L3NpbmF0XzI5OTU3NDU1/font/5a6L5L2T/fontsize/400/fill/I0JBQkFCMA==/dissolve/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9471" y="3138801"/>
            <a:ext cx="2238375" cy="628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blog.csdn.net/201804122233507?watermark/2/text/aHR0cHM6Ly9ibG9nLmNzZG4ubmV0L3NpbmF0XzI5OTU3NDU1/font/5a6L5L2T/fontsize/400/fill/I0JBQkFCMA==/dissolve/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9471" y="2569038"/>
            <a:ext cx="2724150"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g-blog.csdn.net/20180414001501352?watermark/2/text/aHR0cHM6Ly9ibG9nLmNzZG4ubmV0L3NpbmF0XzI5OTU3NDU1/font/5a6L5L2T/fontsize/400/fill/I0JBQkFCMA==/dissolve/70"/>
          <p:cNvPicPr>
            <a:picLocks noChangeAspect="1" noChangeArrowheads="1"/>
          </p:cNvPicPr>
          <p:nvPr/>
        </p:nvPicPr>
        <p:blipFill rotWithShape="1">
          <a:blip r:embed="rId6">
            <a:extLst>
              <a:ext uri="{28A0092B-C50C-407E-A947-70E740481C1C}">
                <a14:useLocalDpi xmlns:a14="http://schemas.microsoft.com/office/drawing/2010/main" val="0"/>
              </a:ext>
            </a:extLst>
          </a:blip>
          <a:srcRect r="58680"/>
          <a:stretch/>
        </p:blipFill>
        <p:spPr bwMode="auto">
          <a:xfrm>
            <a:off x="5679471" y="3927640"/>
            <a:ext cx="2833737" cy="70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9946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 62"/>
          <p:cNvSpPr/>
          <p:nvPr/>
        </p:nvSpPr>
        <p:spPr>
          <a:xfrm>
            <a:off x="3638936" y="2194217"/>
            <a:ext cx="1998980" cy="847907"/>
          </a:xfrm>
          <a:prstGeom prst="roundRect">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zh-CN" altLang="en-US" sz="2000" dirty="0" smtClean="0">
                <a:solidFill>
                  <a:schemeClr val="bg1"/>
                </a:solidFill>
                <a:cs typeface="+mn-ea"/>
                <a:sym typeface="+mn-lt"/>
              </a:rPr>
              <a:t>特征提取</a:t>
            </a:r>
            <a:endParaRPr lang="zh-CN" altLang="zh-CN" sz="2000" dirty="0">
              <a:solidFill>
                <a:schemeClr val="bg1"/>
              </a:solidFill>
              <a:cs typeface="+mn-ea"/>
              <a:sym typeface="+mn-lt"/>
            </a:endParaRPr>
          </a:p>
        </p:txBody>
      </p:sp>
      <p:sp>
        <p:nvSpPr>
          <p:cNvPr id="68" name="矩形 67"/>
          <p:cNvSpPr/>
          <p:nvPr/>
        </p:nvSpPr>
        <p:spPr>
          <a:xfrm>
            <a:off x="981093" y="3019252"/>
            <a:ext cx="24530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defTabSz="914400" fontAlgn="base">
              <a:lnSpc>
                <a:spcPct val="150000"/>
              </a:lnSpc>
              <a:spcBef>
                <a:spcPct val="0"/>
              </a:spcBef>
              <a:spcAft>
                <a:spcPct val="0"/>
              </a:spcAft>
            </a:pPr>
            <a:r>
              <a:rPr lang="zh-CN" altLang="en-US" sz="1400" b="1" dirty="0">
                <a:solidFill>
                  <a:schemeClr val="tx1">
                    <a:lumMod val="50000"/>
                    <a:lumOff val="50000"/>
                  </a:schemeClr>
                </a:solidFill>
                <a:cs typeface="+mn-ea"/>
                <a:sym typeface="+mn-lt"/>
              </a:rPr>
              <a:t>微</a:t>
            </a:r>
            <a:r>
              <a:rPr lang="zh-CN" altLang="en-US" sz="1400" b="1" dirty="0" smtClean="0">
                <a:solidFill>
                  <a:schemeClr val="tx1">
                    <a:lumMod val="50000"/>
                    <a:lumOff val="50000"/>
                  </a:schemeClr>
                </a:solidFill>
                <a:cs typeface="+mn-ea"/>
                <a:sym typeface="+mn-lt"/>
              </a:rPr>
              <a:t>博情感分析特征提取</a:t>
            </a:r>
            <a:endParaRPr lang="en-US" altLang="zh-CN" sz="1400" b="1"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smtClean="0">
                <a:solidFill>
                  <a:schemeClr val="tx1">
                    <a:lumMod val="50000"/>
                    <a:lumOff val="50000"/>
                  </a:schemeClr>
                </a:solidFill>
                <a:cs typeface="+mn-ea"/>
                <a:sym typeface="+mn-lt"/>
              </a:rPr>
              <a:t>表情符号的特征极性值计算</a:t>
            </a:r>
            <a:endParaRPr lang="en-US" altLang="zh-CN" sz="1400" dirty="0">
              <a:solidFill>
                <a:schemeClr val="tx1">
                  <a:lumMod val="50000"/>
                  <a:lumOff val="50000"/>
                </a:schemeClr>
              </a:solidFill>
              <a:cs typeface="+mn-ea"/>
              <a:sym typeface="+mn-lt"/>
            </a:endParaRPr>
          </a:p>
        </p:txBody>
      </p:sp>
      <p:sp>
        <p:nvSpPr>
          <p:cNvPr id="69" name="矩形 68"/>
          <p:cNvSpPr/>
          <p:nvPr/>
        </p:nvSpPr>
        <p:spPr>
          <a:xfrm>
            <a:off x="983534" y="803824"/>
            <a:ext cx="216024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defTabSz="914400" fontAlgn="base">
              <a:lnSpc>
                <a:spcPct val="150000"/>
              </a:lnSpc>
              <a:spcBef>
                <a:spcPct val="0"/>
              </a:spcBef>
              <a:spcAft>
                <a:spcPct val="0"/>
              </a:spcAft>
            </a:pPr>
            <a:r>
              <a:rPr lang="zh-CN" altLang="en-US" sz="1400" b="1" dirty="0" smtClean="0">
                <a:solidFill>
                  <a:schemeClr val="tx1">
                    <a:lumMod val="50000"/>
                    <a:lumOff val="50000"/>
                  </a:schemeClr>
                </a:solidFill>
                <a:cs typeface="+mn-ea"/>
                <a:sym typeface="+mn-lt"/>
              </a:rPr>
              <a:t>情感分类的特征提取</a:t>
            </a:r>
            <a:endParaRPr lang="en-US" altLang="zh-CN" sz="1400" b="1"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smtClean="0">
                <a:solidFill>
                  <a:schemeClr val="tx1">
                    <a:lumMod val="50000"/>
                    <a:lumOff val="50000"/>
                  </a:schemeClr>
                </a:solidFill>
                <a:cs typeface="+mn-ea"/>
                <a:sym typeface="+mn-lt"/>
              </a:rPr>
              <a:t>词袋模型</a:t>
            </a:r>
            <a:r>
              <a:rPr lang="en-US" altLang="zh-CN" sz="1400" dirty="0" smtClean="0">
                <a:solidFill>
                  <a:schemeClr val="tx1">
                    <a:lumMod val="50000"/>
                    <a:lumOff val="50000"/>
                  </a:schemeClr>
                </a:solidFill>
                <a:cs typeface="+mn-ea"/>
                <a:sym typeface="+mn-lt"/>
              </a:rPr>
              <a:t>/TF-IDF</a:t>
            </a:r>
            <a:r>
              <a:rPr lang="zh-CN" altLang="en-US" sz="1400" dirty="0" smtClean="0">
                <a:solidFill>
                  <a:schemeClr val="tx1">
                    <a:lumMod val="50000"/>
                    <a:lumOff val="50000"/>
                  </a:schemeClr>
                </a:solidFill>
                <a:cs typeface="+mn-ea"/>
                <a:sym typeface="+mn-lt"/>
              </a:rPr>
              <a:t>计算</a:t>
            </a:r>
            <a:endParaRPr lang="en-US" altLang="zh-CN" sz="1400"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a:solidFill>
                  <a:schemeClr val="tx1">
                    <a:lumMod val="50000"/>
                    <a:lumOff val="50000"/>
                  </a:schemeClr>
                </a:solidFill>
                <a:cs typeface="+mn-ea"/>
                <a:sym typeface="+mn-lt"/>
              </a:rPr>
              <a:t>情感</a:t>
            </a:r>
            <a:r>
              <a:rPr lang="zh-CN" altLang="en-US" sz="1400" dirty="0" smtClean="0">
                <a:solidFill>
                  <a:schemeClr val="tx1">
                    <a:lumMod val="50000"/>
                    <a:lumOff val="50000"/>
                  </a:schemeClr>
                </a:solidFill>
                <a:cs typeface="+mn-ea"/>
                <a:sym typeface="+mn-lt"/>
              </a:rPr>
              <a:t>词频率特征</a:t>
            </a:r>
            <a:endParaRPr lang="en-US" altLang="zh-CN" sz="1400"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smtClean="0">
                <a:solidFill>
                  <a:schemeClr val="tx1">
                    <a:lumMod val="50000"/>
                    <a:lumOff val="50000"/>
                  </a:schemeClr>
                </a:solidFill>
                <a:cs typeface="+mn-ea"/>
                <a:sym typeface="+mn-lt"/>
              </a:rPr>
              <a:t>否定词</a:t>
            </a:r>
            <a:endParaRPr lang="en-US" altLang="zh-CN" sz="1400" dirty="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smtClean="0">
                <a:solidFill>
                  <a:schemeClr val="tx1">
                    <a:lumMod val="50000"/>
                    <a:lumOff val="50000"/>
                  </a:schemeClr>
                </a:solidFill>
                <a:cs typeface="+mn-ea"/>
                <a:sym typeface="+mn-lt"/>
              </a:rPr>
              <a:t>转折词</a:t>
            </a:r>
            <a:endParaRPr lang="en-US" altLang="zh-CN" sz="1400"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smtClean="0">
                <a:solidFill>
                  <a:schemeClr val="tx1">
                    <a:lumMod val="50000"/>
                    <a:lumOff val="50000"/>
                  </a:schemeClr>
                </a:solidFill>
                <a:cs typeface="+mn-ea"/>
                <a:sym typeface="+mn-lt"/>
              </a:rPr>
              <a:t>程度副词等</a:t>
            </a:r>
            <a:endParaRPr lang="en-US" altLang="zh-CN" sz="1400" dirty="0">
              <a:solidFill>
                <a:schemeClr val="tx1">
                  <a:lumMod val="50000"/>
                  <a:lumOff val="50000"/>
                </a:schemeClr>
              </a:solidFill>
              <a:cs typeface="+mn-ea"/>
              <a:sym typeface="+mn-lt"/>
            </a:endParaRPr>
          </a:p>
        </p:txBody>
      </p:sp>
      <p:sp>
        <p:nvSpPr>
          <p:cNvPr id="71" name="矩形 70"/>
          <p:cNvSpPr/>
          <p:nvPr/>
        </p:nvSpPr>
        <p:spPr>
          <a:xfrm>
            <a:off x="6133078" y="809222"/>
            <a:ext cx="31381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defTabSz="914400" fontAlgn="base">
              <a:lnSpc>
                <a:spcPct val="150000"/>
              </a:lnSpc>
              <a:spcBef>
                <a:spcPct val="0"/>
              </a:spcBef>
              <a:spcAft>
                <a:spcPct val="0"/>
              </a:spcAft>
            </a:pPr>
            <a:r>
              <a:rPr lang="zh-CN" altLang="en-US" sz="1400" b="1" dirty="0" smtClean="0">
                <a:solidFill>
                  <a:schemeClr val="tx1">
                    <a:lumMod val="50000"/>
                    <a:lumOff val="50000"/>
                  </a:schemeClr>
                </a:solidFill>
                <a:cs typeface="+mn-ea"/>
                <a:sym typeface="+mn-lt"/>
              </a:rPr>
              <a:t>短句情感特征</a:t>
            </a:r>
            <a:endParaRPr lang="en-US" altLang="zh-CN" sz="1400" b="1"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en-US" altLang="zh-CN" sz="1400" dirty="0" smtClean="0">
                <a:solidFill>
                  <a:schemeClr val="tx1">
                    <a:lumMod val="50000"/>
                    <a:lumOff val="50000"/>
                  </a:schemeClr>
                </a:solidFill>
                <a:cs typeface="+mn-ea"/>
                <a:sym typeface="+mn-lt"/>
              </a:rPr>
              <a:t>CRF</a:t>
            </a:r>
            <a:r>
              <a:rPr lang="zh-CN" altLang="en-US" sz="1400" dirty="0" smtClean="0">
                <a:solidFill>
                  <a:schemeClr val="tx1">
                    <a:lumMod val="50000"/>
                    <a:lumOff val="50000"/>
                  </a:schemeClr>
                </a:solidFill>
                <a:cs typeface="+mn-ea"/>
                <a:sym typeface="+mn-lt"/>
              </a:rPr>
              <a:t>模型构造短句情感分类</a:t>
            </a:r>
            <a:r>
              <a:rPr lang="en-US" altLang="zh-CN" sz="1400" dirty="0" smtClean="0">
                <a:solidFill>
                  <a:schemeClr val="tx1">
                    <a:lumMod val="50000"/>
                    <a:lumOff val="50000"/>
                  </a:schemeClr>
                </a:solidFill>
                <a:cs typeface="+mn-ea"/>
                <a:sym typeface="+mn-lt"/>
              </a:rPr>
              <a:t>/</a:t>
            </a:r>
            <a:r>
              <a:rPr lang="zh-CN" altLang="en-US" sz="1400" dirty="0" smtClean="0">
                <a:solidFill>
                  <a:schemeClr val="tx1">
                    <a:lumMod val="50000"/>
                    <a:lumOff val="50000"/>
                  </a:schemeClr>
                </a:solidFill>
                <a:cs typeface="+mn-ea"/>
                <a:sym typeface="+mn-lt"/>
              </a:rPr>
              <a:t>极性分析</a:t>
            </a:r>
            <a:endParaRPr lang="en-US" altLang="zh-CN" sz="1400"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smtClean="0">
                <a:solidFill>
                  <a:schemeClr val="tx1">
                    <a:lumMod val="50000"/>
                    <a:lumOff val="50000"/>
                  </a:schemeClr>
                </a:solidFill>
                <a:cs typeface="+mn-ea"/>
                <a:sym typeface="+mn-lt"/>
              </a:rPr>
              <a:t>积极</a:t>
            </a:r>
            <a:r>
              <a:rPr lang="en-US" altLang="zh-CN" sz="1400" dirty="0" smtClean="0">
                <a:solidFill>
                  <a:schemeClr val="tx1">
                    <a:lumMod val="50000"/>
                    <a:lumOff val="50000"/>
                  </a:schemeClr>
                </a:solidFill>
                <a:cs typeface="+mn-ea"/>
                <a:sym typeface="+mn-lt"/>
              </a:rPr>
              <a:t>/</a:t>
            </a:r>
            <a:r>
              <a:rPr lang="zh-CN" altLang="en-US" sz="1400" dirty="0" smtClean="0">
                <a:solidFill>
                  <a:schemeClr val="tx1">
                    <a:lumMod val="50000"/>
                    <a:lumOff val="50000"/>
                  </a:schemeClr>
                </a:solidFill>
                <a:cs typeface="+mn-ea"/>
                <a:sym typeface="+mn-lt"/>
              </a:rPr>
              <a:t>消极情感句特征</a:t>
            </a:r>
            <a:endParaRPr lang="en-US" altLang="zh-CN" sz="1400"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smtClean="0">
                <a:solidFill>
                  <a:schemeClr val="tx1">
                    <a:lumMod val="50000"/>
                    <a:lumOff val="50000"/>
                  </a:schemeClr>
                </a:solidFill>
                <a:cs typeface="+mn-ea"/>
                <a:sym typeface="+mn-lt"/>
              </a:rPr>
              <a:t>首尾短句情感极性特征</a:t>
            </a:r>
            <a:endParaRPr lang="en-US" altLang="zh-CN" sz="1400" dirty="0">
              <a:solidFill>
                <a:schemeClr val="tx1">
                  <a:lumMod val="50000"/>
                  <a:lumOff val="50000"/>
                </a:schemeClr>
              </a:solidFill>
              <a:cs typeface="+mn-ea"/>
              <a:sym typeface="+mn-lt"/>
            </a:endParaRPr>
          </a:p>
        </p:txBody>
      </p:sp>
      <p:sp>
        <p:nvSpPr>
          <p:cNvPr id="12" name="任意多边形 11"/>
          <p:cNvSpPr/>
          <p:nvPr/>
        </p:nvSpPr>
        <p:spPr>
          <a:xfrm>
            <a:off x="3730610" y="1788084"/>
            <a:ext cx="899611" cy="1660175"/>
          </a:xfrm>
          <a:custGeom>
            <a:avLst/>
            <a:gdLst>
              <a:gd name="connsiteX0" fmla="*/ 645548 w 1024612"/>
              <a:gd name="connsiteY0" fmla="*/ 0 h 1890856"/>
              <a:gd name="connsiteX1" fmla="*/ 1024612 w 1024612"/>
              <a:gd name="connsiteY1" fmla="*/ 0 h 1890856"/>
              <a:gd name="connsiteX2" fmla="*/ 1024612 w 1024612"/>
              <a:gd name="connsiteY2" fmla="*/ 114238 h 1890856"/>
              <a:gd name="connsiteX3" fmla="*/ 694573 w 1024612"/>
              <a:gd name="connsiteY3" fmla="*/ 114238 h 1890856"/>
              <a:gd name="connsiteX4" fmla="*/ 617500 w 1024612"/>
              <a:gd name="connsiteY4" fmla="*/ 129799 h 1890856"/>
              <a:gd name="connsiteX5" fmla="*/ 596605 w 1024612"/>
              <a:gd name="connsiteY5" fmla="*/ 141140 h 1890856"/>
              <a:gd name="connsiteX6" fmla="*/ 594444 w 1024612"/>
              <a:gd name="connsiteY6" fmla="*/ 141946 h 1890856"/>
              <a:gd name="connsiteX7" fmla="*/ 589231 w 1024612"/>
              <a:gd name="connsiteY7" fmla="*/ 145142 h 1890856"/>
              <a:gd name="connsiteX8" fmla="*/ 583865 w 1024612"/>
              <a:gd name="connsiteY8" fmla="*/ 148055 h 1890856"/>
              <a:gd name="connsiteX9" fmla="*/ 582089 w 1024612"/>
              <a:gd name="connsiteY9" fmla="*/ 149520 h 1890856"/>
              <a:gd name="connsiteX10" fmla="*/ 561817 w 1024612"/>
              <a:gd name="connsiteY10" fmla="*/ 161947 h 1890856"/>
              <a:gd name="connsiteX11" fmla="*/ 509805 w 1024612"/>
              <a:gd name="connsiteY11" fmla="*/ 220915 h 1890856"/>
              <a:gd name="connsiteX12" fmla="*/ 153096 w 1024612"/>
              <a:gd name="connsiteY12" fmla="*/ 838752 h 1890856"/>
              <a:gd name="connsiteX13" fmla="*/ 128036 w 1024612"/>
              <a:gd name="connsiteY13" fmla="*/ 913279 h 1890856"/>
              <a:gd name="connsiteX14" fmla="*/ 127410 w 1024612"/>
              <a:gd name="connsiteY14" fmla="*/ 937049 h 1890856"/>
              <a:gd name="connsiteX15" fmla="*/ 127028 w 1024612"/>
              <a:gd name="connsiteY15" fmla="*/ 939320 h 1890856"/>
              <a:gd name="connsiteX16" fmla="*/ 127189 w 1024612"/>
              <a:gd name="connsiteY16" fmla="*/ 945423 h 1890856"/>
              <a:gd name="connsiteX17" fmla="*/ 127028 w 1024612"/>
              <a:gd name="connsiteY17" fmla="*/ 951536 h 1890856"/>
              <a:gd name="connsiteX18" fmla="*/ 127410 w 1024612"/>
              <a:gd name="connsiteY18" fmla="*/ 953810 h 1890856"/>
              <a:gd name="connsiteX19" fmla="*/ 128036 w 1024612"/>
              <a:gd name="connsiteY19" fmla="*/ 977576 h 1890856"/>
              <a:gd name="connsiteX20" fmla="*/ 153096 w 1024612"/>
              <a:gd name="connsiteY20" fmla="*/ 1052104 h 1890856"/>
              <a:gd name="connsiteX21" fmla="*/ 509805 w 1024612"/>
              <a:gd name="connsiteY21" fmla="*/ 1669942 h 1890856"/>
              <a:gd name="connsiteX22" fmla="*/ 561817 w 1024612"/>
              <a:gd name="connsiteY22" fmla="*/ 1728909 h 1890856"/>
              <a:gd name="connsiteX23" fmla="*/ 577373 w 1024612"/>
              <a:gd name="connsiteY23" fmla="*/ 1737445 h 1890856"/>
              <a:gd name="connsiteX24" fmla="*/ 583865 w 1024612"/>
              <a:gd name="connsiteY24" fmla="*/ 1742801 h 1890856"/>
              <a:gd name="connsiteX25" fmla="*/ 694573 w 1024612"/>
              <a:gd name="connsiteY25" fmla="*/ 1776618 h 1890856"/>
              <a:gd name="connsiteX26" fmla="*/ 1024612 w 1024612"/>
              <a:gd name="connsiteY26" fmla="*/ 1776618 h 1890856"/>
              <a:gd name="connsiteX27" fmla="*/ 1024612 w 1024612"/>
              <a:gd name="connsiteY27" fmla="*/ 1890856 h 1890856"/>
              <a:gd name="connsiteX28" fmla="*/ 645548 w 1024612"/>
              <a:gd name="connsiteY28" fmla="*/ 1890856 h 1890856"/>
              <a:gd name="connsiteX29" fmla="*/ 519624 w 1024612"/>
              <a:gd name="connsiteY29" fmla="*/ 1852391 h 1890856"/>
              <a:gd name="connsiteX30" fmla="*/ 512240 w 1024612"/>
              <a:gd name="connsiteY30" fmla="*/ 1846299 h 1890856"/>
              <a:gd name="connsiteX31" fmla="*/ 494546 w 1024612"/>
              <a:gd name="connsiteY31" fmla="*/ 1836589 h 1890856"/>
              <a:gd name="connsiteX32" fmla="*/ 435385 w 1024612"/>
              <a:gd name="connsiteY32" fmla="*/ 1769518 h 1890856"/>
              <a:gd name="connsiteX33" fmla="*/ 29651 w 1024612"/>
              <a:gd name="connsiteY33" fmla="*/ 1066765 h 1890856"/>
              <a:gd name="connsiteX34" fmla="*/ 1146 w 1024612"/>
              <a:gd name="connsiteY34" fmla="*/ 981995 h 1890856"/>
              <a:gd name="connsiteX35" fmla="*/ 434 w 1024612"/>
              <a:gd name="connsiteY35" fmla="*/ 954962 h 1890856"/>
              <a:gd name="connsiteX36" fmla="*/ 0 w 1024612"/>
              <a:gd name="connsiteY36" fmla="*/ 952375 h 1890856"/>
              <a:gd name="connsiteX37" fmla="*/ 183 w 1024612"/>
              <a:gd name="connsiteY37" fmla="*/ 945422 h 1890856"/>
              <a:gd name="connsiteX38" fmla="*/ 0 w 1024612"/>
              <a:gd name="connsiteY38" fmla="*/ 938480 h 1890856"/>
              <a:gd name="connsiteX39" fmla="*/ 434 w 1024612"/>
              <a:gd name="connsiteY39" fmla="*/ 935897 h 1890856"/>
              <a:gd name="connsiteX40" fmla="*/ 1146 w 1024612"/>
              <a:gd name="connsiteY40" fmla="*/ 908861 h 1890856"/>
              <a:gd name="connsiteX41" fmla="*/ 29651 w 1024612"/>
              <a:gd name="connsiteY41" fmla="*/ 824090 h 1890856"/>
              <a:gd name="connsiteX42" fmla="*/ 435385 w 1024612"/>
              <a:gd name="connsiteY42" fmla="*/ 121338 h 1890856"/>
              <a:gd name="connsiteX43" fmla="*/ 494546 w 1024612"/>
              <a:gd name="connsiteY43" fmla="*/ 54266 h 1890856"/>
              <a:gd name="connsiteX44" fmla="*/ 517604 w 1024612"/>
              <a:gd name="connsiteY44" fmla="*/ 40132 h 1890856"/>
              <a:gd name="connsiteX45" fmla="*/ 519624 w 1024612"/>
              <a:gd name="connsiteY45" fmla="*/ 38464 h 1890856"/>
              <a:gd name="connsiteX46" fmla="*/ 525727 w 1024612"/>
              <a:gd name="connsiteY46" fmla="*/ 35152 h 1890856"/>
              <a:gd name="connsiteX47" fmla="*/ 531657 w 1024612"/>
              <a:gd name="connsiteY47" fmla="*/ 31517 h 1890856"/>
              <a:gd name="connsiteX48" fmla="*/ 534115 w 1024612"/>
              <a:gd name="connsiteY48" fmla="*/ 30600 h 1890856"/>
              <a:gd name="connsiteX49" fmla="*/ 557881 w 1024612"/>
              <a:gd name="connsiteY49" fmla="*/ 17699 h 1890856"/>
              <a:gd name="connsiteX50" fmla="*/ 645548 w 1024612"/>
              <a:gd name="connsiteY50" fmla="*/ 0 h 189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24612" h="1890856">
                <a:moveTo>
                  <a:pt x="645548" y="0"/>
                </a:moveTo>
                <a:lnTo>
                  <a:pt x="1024612" y="0"/>
                </a:lnTo>
                <a:lnTo>
                  <a:pt x="1024612" y="114238"/>
                </a:lnTo>
                <a:lnTo>
                  <a:pt x="694573" y="114238"/>
                </a:lnTo>
                <a:cubicBezTo>
                  <a:pt x="667234" y="114238"/>
                  <a:pt x="641188" y="119779"/>
                  <a:pt x="617500" y="129799"/>
                </a:cubicBezTo>
                <a:lnTo>
                  <a:pt x="596605" y="141140"/>
                </a:lnTo>
                <a:lnTo>
                  <a:pt x="594444" y="141946"/>
                </a:lnTo>
                <a:lnTo>
                  <a:pt x="589231" y="145142"/>
                </a:lnTo>
                <a:lnTo>
                  <a:pt x="583865" y="148055"/>
                </a:lnTo>
                <a:lnTo>
                  <a:pt x="582089" y="149520"/>
                </a:lnTo>
                <a:lnTo>
                  <a:pt x="561817" y="161947"/>
                </a:lnTo>
                <a:cubicBezTo>
                  <a:pt x="541294" y="177452"/>
                  <a:pt x="523474" y="197238"/>
                  <a:pt x="509805" y="220915"/>
                </a:cubicBezTo>
                <a:lnTo>
                  <a:pt x="153096" y="838752"/>
                </a:lnTo>
                <a:cubicBezTo>
                  <a:pt x="139426" y="862428"/>
                  <a:pt x="131202" y="887754"/>
                  <a:pt x="128036" y="913279"/>
                </a:cubicBezTo>
                <a:lnTo>
                  <a:pt x="127410" y="937049"/>
                </a:lnTo>
                <a:lnTo>
                  <a:pt x="127028" y="939320"/>
                </a:lnTo>
                <a:lnTo>
                  <a:pt x="127189" y="945423"/>
                </a:lnTo>
                <a:lnTo>
                  <a:pt x="127028" y="951536"/>
                </a:lnTo>
                <a:lnTo>
                  <a:pt x="127410" y="953810"/>
                </a:lnTo>
                <a:lnTo>
                  <a:pt x="128036" y="977576"/>
                </a:lnTo>
                <a:cubicBezTo>
                  <a:pt x="131202" y="1003101"/>
                  <a:pt x="139427" y="1028428"/>
                  <a:pt x="153096" y="1052104"/>
                </a:cubicBezTo>
                <a:lnTo>
                  <a:pt x="509805" y="1669942"/>
                </a:lnTo>
                <a:cubicBezTo>
                  <a:pt x="523474" y="1693618"/>
                  <a:pt x="541295" y="1713403"/>
                  <a:pt x="561817" y="1728909"/>
                </a:cubicBezTo>
                <a:lnTo>
                  <a:pt x="577373" y="1737445"/>
                </a:lnTo>
                <a:lnTo>
                  <a:pt x="583865" y="1742801"/>
                </a:lnTo>
                <a:cubicBezTo>
                  <a:pt x="615467" y="1764151"/>
                  <a:pt x="653565" y="1776618"/>
                  <a:pt x="694573" y="1776618"/>
                </a:cubicBezTo>
                <a:lnTo>
                  <a:pt x="1024612" y="1776618"/>
                </a:lnTo>
                <a:lnTo>
                  <a:pt x="1024612" y="1890856"/>
                </a:lnTo>
                <a:lnTo>
                  <a:pt x="645548" y="1890856"/>
                </a:lnTo>
                <a:cubicBezTo>
                  <a:pt x="598904" y="1890856"/>
                  <a:pt x="555570" y="1876676"/>
                  <a:pt x="519624" y="1852391"/>
                </a:cubicBezTo>
                <a:lnTo>
                  <a:pt x="512240" y="1846299"/>
                </a:lnTo>
                <a:lnTo>
                  <a:pt x="494546" y="1836589"/>
                </a:lnTo>
                <a:cubicBezTo>
                  <a:pt x="471204" y="1818953"/>
                  <a:pt x="450933" y="1796448"/>
                  <a:pt x="435385" y="1769518"/>
                </a:cubicBezTo>
                <a:lnTo>
                  <a:pt x="29651" y="1066765"/>
                </a:lnTo>
                <a:cubicBezTo>
                  <a:pt x="14103" y="1039835"/>
                  <a:pt x="4748" y="1011028"/>
                  <a:pt x="1146" y="981995"/>
                </a:cubicBezTo>
                <a:lnTo>
                  <a:pt x="434" y="954962"/>
                </a:lnTo>
                <a:lnTo>
                  <a:pt x="0" y="952375"/>
                </a:lnTo>
                <a:lnTo>
                  <a:pt x="183" y="945422"/>
                </a:lnTo>
                <a:lnTo>
                  <a:pt x="0" y="938480"/>
                </a:lnTo>
                <a:lnTo>
                  <a:pt x="434" y="935897"/>
                </a:lnTo>
                <a:lnTo>
                  <a:pt x="1146" y="908861"/>
                </a:lnTo>
                <a:cubicBezTo>
                  <a:pt x="4748" y="879827"/>
                  <a:pt x="14102" y="851020"/>
                  <a:pt x="29651" y="824090"/>
                </a:cubicBezTo>
                <a:lnTo>
                  <a:pt x="435385" y="121338"/>
                </a:lnTo>
                <a:cubicBezTo>
                  <a:pt x="450933" y="94407"/>
                  <a:pt x="471203" y="71902"/>
                  <a:pt x="494546" y="54266"/>
                </a:cubicBezTo>
                <a:lnTo>
                  <a:pt x="517604" y="40132"/>
                </a:lnTo>
                <a:lnTo>
                  <a:pt x="519624" y="38464"/>
                </a:lnTo>
                <a:lnTo>
                  <a:pt x="525727" y="35152"/>
                </a:lnTo>
                <a:lnTo>
                  <a:pt x="531657" y="31517"/>
                </a:lnTo>
                <a:lnTo>
                  <a:pt x="534115" y="30600"/>
                </a:lnTo>
                <a:lnTo>
                  <a:pt x="557881" y="17699"/>
                </a:lnTo>
                <a:cubicBezTo>
                  <a:pt x="584826" y="6303"/>
                  <a:pt x="614452" y="0"/>
                  <a:pt x="645548"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endParaRPr>
          </a:p>
        </p:txBody>
      </p:sp>
      <p:sp>
        <p:nvSpPr>
          <p:cNvPr id="13" name="任意多边形 12"/>
          <p:cNvSpPr/>
          <p:nvPr/>
        </p:nvSpPr>
        <p:spPr>
          <a:xfrm>
            <a:off x="4630221" y="1788084"/>
            <a:ext cx="906302" cy="1660175"/>
          </a:xfrm>
          <a:custGeom>
            <a:avLst/>
            <a:gdLst>
              <a:gd name="connsiteX0" fmla="*/ 0 w 1032232"/>
              <a:gd name="connsiteY0" fmla="*/ 0 h 1890856"/>
              <a:gd name="connsiteX1" fmla="*/ 386685 w 1032232"/>
              <a:gd name="connsiteY1" fmla="*/ 0 h 1890856"/>
              <a:gd name="connsiteX2" fmla="*/ 474351 w 1032232"/>
              <a:gd name="connsiteY2" fmla="*/ 17699 h 1890856"/>
              <a:gd name="connsiteX3" fmla="*/ 498119 w 1032232"/>
              <a:gd name="connsiteY3" fmla="*/ 30600 h 1890856"/>
              <a:gd name="connsiteX4" fmla="*/ 500575 w 1032232"/>
              <a:gd name="connsiteY4" fmla="*/ 31517 h 1890856"/>
              <a:gd name="connsiteX5" fmla="*/ 506500 w 1032232"/>
              <a:gd name="connsiteY5" fmla="*/ 35149 h 1890856"/>
              <a:gd name="connsiteX6" fmla="*/ 512608 w 1032232"/>
              <a:gd name="connsiteY6" fmla="*/ 38464 h 1890856"/>
              <a:gd name="connsiteX7" fmla="*/ 514630 w 1032232"/>
              <a:gd name="connsiteY7" fmla="*/ 40133 h 1890856"/>
              <a:gd name="connsiteX8" fmla="*/ 537687 w 1032232"/>
              <a:gd name="connsiteY8" fmla="*/ 54266 h 1890856"/>
              <a:gd name="connsiteX9" fmla="*/ 596847 w 1032232"/>
              <a:gd name="connsiteY9" fmla="*/ 121338 h 1890856"/>
              <a:gd name="connsiteX10" fmla="*/ 1002581 w 1032232"/>
              <a:gd name="connsiteY10" fmla="*/ 824090 h 1890856"/>
              <a:gd name="connsiteX11" fmla="*/ 1031087 w 1032232"/>
              <a:gd name="connsiteY11" fmla="*/ 908862 h 1890856"/>
              <a:gd name="connsiteX12" fmla="*/ 1031798 w 1032232"/>
              <a:gd name="connsiteY12" fmla="*/ 935894 h 1890856"/>
              <a:gd name="connsiteX13" fmla="*/ 1032232 w 1032232"/>
              <a:gd name="connsiteY13" fmla="*/ 938480 h 1890856"/>
              <a:gd name="connsiteX14" fmla="*/ 1032049 w 1032232"/>
              <a:gd name="connsiteY14" fmla="*/ 945432 h 1890856"/>
              <a:gd name="connsiteX15" fmla="*/ 1032232 w 1032232"/>
              <a:gd name="connsiteY15" fmla="*/ 952376 h 1890856"/>
              <a:gd name="connsiteX16" fmla="*/ 1031799 w 1032232"/>
              <a:gd name="connsiteY16" fmla="*/ 954959 h 1890856"/>
              <a:gd name="connsiteX17" fmla="*/ 1031087 w 1032232"/>
              <a:gd name="connsiteY17" fmla="*/ 981995 h 1890856"/>
              <a:gd name="connsiteX18" fmla="*/ 1002582 w 1032232"/>
              <a:gd name="connsiteY18" fmla="*/ 1066766 h 1890856"/>
              <a:gd name="connsiteX19" fmla="*/ 596848 w 1032232"/>
              <a:gd name="connsiteY19" fmla="*/ 1769518 h 1890856"/>
              <a:gd name="connsiteX20" fmla="*/ 537687 w 1032232"/>
              <a:gd name="connsiteY20" fmla="*/ 1836589 h 1890856"/>
              <a:gd name="connsiteX21" fmla="*/ 514629 w 1032232"/>
              <a:gd name="connsiteY21" fmla="*/ 1850724 h 1890856"/>
              <a:gd name="connsiteX22" fmla="*/ 512608 w 1032232"/>
              <a:gd name="connsiteY22" fmla="*/ 1852391 h 1890856"/>
              <a:gd name="connsiteX23" fmla="*/ 506504 w 1032232"/>
              <a:gd name="connsiteY23" fmla="*/ 1855705 h 1890856"/>
              <a:gd name="connsiteX24" fmla="*/ 500575 w 1032232"/>
              <a:gd name="connsiteY24" fmla="*/ 1859339 h 1890856"/>
              <a:gd name="connsiteX25" fmla="*/ 498118 w 1032232"/>
              <a:gd name="connsiteY25" fmla="*/ 1860257 h 1890856"/>
              <a:gd name="connsiteX26" fmla="*/ 474351 w 1032232"/>
              <a:gd name="connsiteY26" fmla="*/ 1873157 h 1890856"/>
              <a:gd name="connsiteX27" fmla="*/ 386685 w 1032232"/>
              <a:gd name="connsiteY27" fmla="*/ 1890855 h 1890856"/>
              <a:gd name="connsiteX28" fmla="*/ 0 w 1032232"/>
              <a:gd name="connsiteY28" fmla="*/ 1890856 h 1890856"/>
              <a:gd name="connsiteX29" fmla="*/ 0 w 1032232"/>
              <a:gd name="connsiteY29" fmla="*/ 1776618 h 1890856"/>
              <a:gd name="connsiteX30" fmla="*/ 337658 w 1032232"/>
              <a:gd name="connsiteY30" fmla="*/ 1776617 h 1890856"/>
              <a:gd name="connsiteX31" fmla="*/ 414732 w 1032232"/>
              <a:gd name="connsiteY31" fmla="*/ 1761058 h 1890856"/>
              <a:gd name="connsiteX32" fmla="*/ 435627 w 1032232"/>
              <a:gd name="connsiteY32" fmla="*/ 1749716 h 1890856"/>
              <a:gd name="connsiteX33" fmla="*/ 437787 w 1032232"/>
              <a:gd name="connsiteY33" fmla="*/ 1748909 h 1890856"/>
              <a:gd name="connsiteX34" fmla="*/ 443000 w 1032232"/>
              <a:gd name="connsiteY34" fmla="*/ 1745715 h 1890856"/>
              <a:gd name="connsiteX35" fmla="*/ 448366 w 1032232"/>
              <a:gd name="connsiteY35" fmla="*/ 1742801 h 1890856"/>
              <a:gd name="connsiteX36" fmla="*/ 450143 w 1032232"/>
              <a:gd name="connsiteY36" fmla="*/ 1741335 h 1890856"/>
              <a:gd name="connsiteX37" fmla="*/ 470415 w 1032232"/>
              <a:gd name="connsiteY37" fmla="*/ 1728909 h 1890856"/>
              <a:gd name="connsiteX38" fmla="*/ 522428 w 1032232"/>
              <a:gd name="connsiteY38" fmla="*/ 1669942 h 1890856"/>
              <a:gd name="connsiteX39" fmla="*/ 879136 w 1032232"/>
              <a:gd name="connsiteY39" fmla="*/ 1052105 h 1890856"/>
              <a:gd name="connsiteX40" fmla="*/ 904197 w 1032232"/>
              <a:gd name="connsiteY40" fmla="*/ 977576 h 1890856"/>
              <a:gd name="connsiteX41" fmla="*/ 904822 w 1032232"/>
              <a:gd name="connsiteY41" fmla="*/ 953808 h 1890856"/>
              <a:gd name="connsiteX42" fmla="*/ 905203 w 1032232"/>
              <a:gd name="connsiteY42" fmla="*/ 951536 h 1890856"/>
              <a:gd name="connsiteX43" fmla="*/ 905042 w 1032232"/>
              <a:gd name="connsiteY43" fmla="*/ 945432 h 1890856"/>
              <a:gd name="connsiteX44" fmla="*/ 905203 w 1032232"/>
              <a:gd name="connsiteY44" fmla="*/ 939320 h 1890856"/>
              <a:gd name="connsiteX45" fmla="*/ 904822 w 1032232"/>
              <a:gd name="connsiteY45" fmla="*/ 937046 h 1890856"/>
              <a:gd name="connsiteX46" fmla="*/ 904197 w 1032232"/>
              <a:gd name="connsiteY46" fmla="*/ 913280 h 1890856"/>
              <a:gd name="connsiteX47" fmla="*/ 879135 w 1032232"/>
              <a:gd name="connsiteY47" fmla="*/ 838752 h 1890856"/>
              <a:gd name="connsiteX48" fmla="*/ 522427 w 1032232"/>
              <a:gd name="connsiteY48" fmla="*/ 220915 h 1890856"/>
              <a:gd name="connsiteX49" fmla="*/ 470415 w 1032232"/>
              <a:gd name="connsiteY49" fmla="*/ 161947 h 1890856"/>
              <a:gd name="connsiteX50" fmla="*/ 450144 w 1032232"/>
              <a:gd name="connsiteY50" fmla="*/ 149521 h 1890856"/>
              <a:gd name="connsiteX51" fmla="*/ 448366 w 1032232"/>
              <a:gd name="connsiteY51" fmla="*/ 148055 h 1890856"/>
              <a:gd name="connsiteX52" fmla="*/ 442996 w 1032232"/>
              <a:gd name="connsiteY52" fmla="*/ 145140 h 1890856"/>
              <a:gd name="connsiteX53" fmla="*/ 437787 w 1032232"/>
              <a:gd name="connsiteY53" fmla="*/ 141946 h 1890856"/>
              <a:gd name="connsiteX54" fmla="*/ 435628 w 1032232"/>
              <a:gd name="connsiteY54" fmla="*/ 141141 h 1890856"/>
              <a:gd name="connsiteX55" fmla="*/ 414732 w 1032232"/>
              <a:gd name="connsiteY55" fmla="*/ 129799 h 1890856"/>
              <a:gd name="connsiteX56" fmla="*/ 337658 w 1032232"/>
              <a:gd name="connsiteY56" fmla="*/ 114238 h 1890856"/>
              <a:gd name="connsiteX57" fmla="*/ 0 w 1032232"/>
              <a:gd name="connsiteY57" fmla="*/ 114238 h 1890856"/>
              <a:gd name="connsiteX58" fmla="*/ 0 w 1032232"/>
              <a:gd name="connsiteY58" fmla="*/ 0 h 189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32232" h="1890856">
                <a:moveTo>
                  <a:pt x="0" y="0"/>
                </a:moveTo>
                <a:lnTo>
                  <a:pt x="386685" y="0"/>
                </a:lnTo>
                <a:cubicBezTo>
                  <a:pt x="417781" y="0"/>
                  <a:pt x="447405" y="6303"/>
                  <a:pt x="474351" y="17699"/>
                </a:cubicBezTo>
                <a:lnTo>
                  <a:pt x="498119" y="30600"/>
                </a:lnTo>
                <a:lnTo>
                  <a:pt x="500575" y="31517"/>
                </a:lnTo>
                <a:lnTo>
                  <a:pt x="506500" y="35149"/>
                </a:lnTo>
                <a:lnTo>
                  <a:pt x="512608" y="38464"/>
                </a:lnTo>
                <a:lnTo>
                  <a:pt x="514630" y="40133"/>
                </a:lnTo>
                <a:lnTo>
                  <a:pt x="537687" y="54266"/>
                </a:lnTo>
                <a:cubicBezTo>
                  <a:pt x="561029" y="71902"/>
                  <a:pt x="581299" y="94408"/>
                  <a:pt x="596847" y="121338"/>
                </a:cubicBezTo>
                <a:lnTo>
                  <a:pt x="1002581" y="824090"/>
                </a:lnTo>
                <a:cubicBezTo>
                  <a:pt x="1018130" y="851021"/>
                  <a:pt x="1027484" y="879827"/>
                  <a:pt x="1031087" y="908862"/>
                </a:cubicBezTo>
                <a:lnTo>
                  <a:pt x="1031798" y="935894"/>
                </a:lnTo>
                <a:lnTo>
                  <a:pt x="1032232" y="938480"/>
                </a:lnTo>
                <a:lnTo>
                  <a:pt x="1032049" y="945432"/>
                </a:lnTo>
                <a:lnTo>
                  <a:pt x="1032232" y="952376"/>
                </a:lnTo>
                <a:lnTo>
                  <a:pt x="1031799" y="954959"/>
                </a:lnTo>
                <a:lnTo>
                  <a:pt x="1031087" y="981995"/>
                </a:lnTo>
                <a:cubicBezTo>
                  <a:pt x="1027484" y="1011029"/>
                  <a:pt x="1018130" y="1039835"/>
                  <a:pt x="1002582" y="1066766"/>
                </a:cubicBezTo>
                <a:lnTo>
                  <a:pt x="596848" y="1769518"/>
                </a:lnTo>
                <a:cubicBezTo>
                  <a:pt x="581299" y="1796448"/>
                  <a:pt x="561030" y="1818953"/>
                  <a:pt x="537687" y="1836589"/>
                </a:cubicBezTo>
                <a:lnTo>
                  <a:pt x="514629" y="1850724"/>
                </a:lnTo>
                <a:lnTo>
                  <a:pt x="512608" y="1852391"/>
                </a:lnTo>
                <a:lnTo>
                  <a:pt x="506504" y="1855705"/>
                </a:lnTo>
                <a:lnTo>
                  <a:pt x="500575" y="1859339"/>
                </a:lnTo>
                <a:lnTo>
                  <a:pt x="498118" y="1860257"/>
                </a:lnTo>
                <a:lnTo>
                  <a:pt x="474351" y="1873157"/>
                </a:lnTo>
                <a:cubicBezTo>
                  <a:pt x="447406" y="1884554"/>
                  <a:pt x="417782" y="1890855"/>
                  <a:pt x="386685" y="1890855"/>
                </a:cubicBezTo>
                <a:lnTo>
                  <a:pt x="0" y="1890856"/>
                </a:lnTo>
                <a:lnTo>
                  <a:pt x="0" y="1776618"/>
                </a:lnTo>
                <a:lnTo>
                  <a:pt x="337658" y="1776617"/>
                </a:lnTo>
                <a:cubicBezTo>
                  <a:pt x="364998" y="1776617"/>
                  <a:pt x="391043" y="1771077"/>
                  <a:pt x="414732" y="1761058"/>
                </a:cubicBezTo>
                <a:lnTo>
                  <a:pt x="435627" y="1749716"/>
                </a:lnTo>
                <a:lnTo>
                  <a:pt x="437787" y="1748909"/>
                </a:lnTo>
                <a:lnTo>
                  <a:pt x="443000" y="1745715"/>
                </a:lnTo>
                <a:lnTo>
                  <a:pt x="448366" y="1742801"/>
                </a:lnTo>
                <a:lnTo>
                  <a:pt x="450143" y="1741335"/>
                </a:lnTo>
                <a:lnTo>
                  <a:pt x="470415" y="1728909"/>
                </a:lnTo>
                <a:cubicBezTo>
                  <a:pt x="490937" y="1713403"/>
                  <a:pt x="508757" y="1693618"/>
                  <a:pt x="522428" y="1669942"/>
                </a:cubicBezTo>
                <a:lnTo>
                  <a:pt x="879136" y="1052105"/>
                </a:lnTo>
                <a:cubicBezTo>
                  <a:pt x="892805" y="1028428"/>
                  <a:pt x="901029" y="1003102"/>
                  <a:pt x="904197" y="977576"/>
                </a:cubicBezTo>
                <a:lnTo>
                  <a:pt x="904822" y="953808"/>
                </a:lnTo>
                <a:lnTo>
                  <a:pt x="905203" y="951536"/>
                </a:lnTo>
                <a:lnTo>
                  <a:pt x="905042" y="945432"/>
                </a:lnTo>
                <a:lnTo>
                  <a:pt x="905203" y="939320"/>
                </a:lnTo>
                <a:lnTo>
                  <a:pt x="904822" y="937046"/>
                </a:lnTo>
                <a:lnTo>
                  <a:pt x="904197" y="913280"/>
                </a:lnTo>
                <a:cubicBezTo>
                  <a:pt x="901029" y="887754"/>
                  <a:pt x="892805" y="862429"/>
                  <a:pt x="879135" y="838752"/>
                </a:cubicBezTo>
                <a:lnTo>
                  <a:pt x="522427" y="220915"/>
                </a:lnTo>
                <a:cubicBezTo>
                  <a:pt x="508757" y="197239"/>
                  <a:pt x="490936" y="177452"/>
                  <a:pt x="470415" y="161947"/>
                </a:cubicBezTo>
                <a:lnTo>
                  <a:pt x="450144" y="149521"/>
                </a:lnTo>
                <a:lnTo>
                  <a:pt x="448366" y="148055"/>
                </a:lnTo>
                <a:lnTo>
                  <a:pt x="442996" y="145140"/>
                </a:lnTo>
                <a:lnTo>
                  <a:pt x="437787" y="141946"/>
                </a:lnTo>
                <a:lnTo>
                  <a:pt x="435628" y="141141"/>
                </a:lnTo>
                <a:lnTo>
                  <a:pt x="414732" y="129799"/>
                </a:lnTo>
                <a:cubicBezTo>
                  <a:pt x="391042" y="119779"/>
                  <a:pt x="364997" y="114238"/>
                  <a:pt x="337658" y="114238"/>
                </a:cubicBezTo>
                <a:lnTo>
                  <a:pt x="0" y="114238"/>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14"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特征提取</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3" name="图片 2"/>
          <p:cNvPicPr>
            <a:picLocks noChangeAspect="1"/>
          </p:cNvPicPr>
          <p:nvPr/>
        </p:nvPicPr>
        <p:blipFill>
          <a:blip r:embed="rId3"/>
          <a:stretch>
            <a:fillRect/>
          </a:stretch>
        </p:blipFill>
        <p:spPr>
          <a:xfrm>
            <a:off x="0" y="4067572"/>
            <a:ext cx="2308952" cy="1063572"/>
          </a:xfrm>
          <a:prstGeom prst="rect">
            <a:avLst/>
          </a:prstGeom>
        </p:spPr>
      </p:pic>
      <p:pic>
        <p:nvPicPr>
          <p:cNvPr id="4" name="图片 3"/>
          <p:cNvPicPr>
            <a:picLocks noChangeAspect="1"/>
          </p:cNvPicPr>
          <p:nvPr/>
        </p:nvPicPr>
        <p:blipFill>
          <a:blip r:embed="rId4"/>
          <a:stretch>
            <a:fillRect/>
          </a:stretch>
        </p:blipFill>
        <p:spPr>
          <a:xfrm>
            <a:off x="2350437" y="4067572"/>
            <a:ext cx="3269917" cy="1047108"/>
          </a:xfrm>
          <a:prstGeom prst="rect">
            <a:avLst/>
          </a:prstGeom>
        </p:spPr>
      </p:pic>
      <p:pic>
        <p:nvPicPr>
          <p:cNvPr id="5" name="图片 4"/>
          <p:cNvPicPr>
            <a:picLocks noChangeAspect="1"/>
          </p:cNvPicPr>
          <p:nvPr/>
        </p:nvPicPr>
        <p:blipFill>
          <a:blip r:embed="rId5"/>
          <a:stretch>
            <a:fillRect/>
          </a:stretch>
        </p:blipFill>
        <p:spPr>
          <a:xfrm>
            <a:off x="5637916" y="4075361"/>
            <a:ext cx="3298266" cy="1048633"/>
          </a:xfrm>
          <a:prstGeom prst="rect">
            <a:avLst/>
          </a:prstGeom>
        </p:spPr>
      </p:pic>
      <p:sp>
        <p:nvSpPr>
          <p:cNvPr id="17" name="矩形 16"/>
          <p:cNvSpPr/>
          <p:nvPr/>
        </p:nvSpPr>
        <p:spPr>
          <a:xfrm>
            <a:off x="6047410" y="2618170"/>
            <a:ext cx="216024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defTabSz="914400" fontAlgn="base">
              <a:lnSpc>
                <a:spcPct val="150000"/>
              </a:lnSpc>
              <a:spcBef>
                <a:spcPct val="0"/>
              </a:spcBef>
              <a:spcAft>
                <a:spcPct val="0"/>
              </a:spcAft>
            </a:pPr>
            <a:r>
              <a:rPr lang="zh-CN" altLang="en-US" sz="1400" b="1" dirty="0" smtClean="0">
                <a:solidFill>
                  <a:schemeClr val="tx1">
                    <a:lumMod val="50000"/>
                    <a:lumOff val="50000"/>
                  </a:schemeClr>
                </a:solidFill>
                <a:cs typeface="+mn-ea"/>
                <a:sym typeface="+mn-lt"/>
              </a:rPr>
              <a:t>特征选择方法</a:t>
            </a:r>
            <a:endParaRPr lang="en-US" altLang="zh-CN" sz="1400" b="1"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smtClean="0">
                <a:solidFill>
                  <a:schemeClr val="tx1">
                    <a:lumMod val="50000"/>
                    <a:lumOff val="50000"/>
                  </a:schemeClr>
                </a:solidFill>
                <a:cs typeface="+mn-ea"/>
                <a:sym typeface="+mn-lt"/>
              </a:rPr>
              <a:t>卡方检验（</a:t>
            </a:r>
            <a:r>
              <a:rPr lang="en-US" altLang="zh-CN" sz="1400" dirty="0" smtClean="0">
                <a:solidFill>
                  <a:schemeClr val="tx1">
                    <a:lumMod val="50000"/>
                    <a:lumOff val="50000"/>
                  </a:schemeClr>
                </a:solidFill>
                <a:cs typeface="+mn-ea"/>
                <a:sym typeface="+mn-lt"/>
              </a:rPr>
              <a:t>CHI</a:t>
            </a:r>
            <a:r>
              <a:rPr lang="zh-CN" altLang="en-US" sz="1400" dirty="0" smtClean="0">
                <a:solidFill>
                  <a:schemeClr val="tx1">
                    <a:lumMod val="50000"/>
                    <a:lumOff val="50000"/>
                  </a:schemeClr>
                </a:solidFill>
                <a:cs typeface="+mn-ea"/>
                <a:sym typeface="+mn-lt"/>
              </a:rPr>
              <a:t>）</a:t>
            </a:r>
            <a:endParaRPr lang="en-US" altLang="zh-CN" sz="1400"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smtClean="0">
                <a:solidFill>
                  <a:schemeClr val="tx1">
                    <a:lumMod val="50000"/>
                    <a:lumOff val="50000"/>
                  </a:schemeClr>
                </a:solidFill>
                <a:cs typeface="+mn-ea"/>
                <a:sym typeface="+mn-lt"/>
              </a:rPr>
              <a:t>信息增益（</a:t>
            </a:r>
            <a:r>
              <a:rPr lang="en-US" altLang="zh-CN" sz="1400" dirty="0" smtClean="0">
                <a:solidFill>
                  <a:schemeClr val="tx1">
                    <a:lumMod val="50000"/>
                    <a:lumOff val="50000"/>
                  </a:schemeClr>
                </a:solidFill>
                <a:cs typeface="+mn-ea"/>
                <a:sym typeface="+mn-lt"/>
              </a:rPr>
              <a:t>IG</a:t>
            </a:r>
            <a:r>
              <a:rPr lang="zh-CN" altLang="en-US" sz="1400" dirty="0" smtClean="0">
                <a:solidFill>
                  <a:schemeClr val="tx1">
                    <a:lumMod val="50000"/>
                    <a:lumOff val="50000"/>
                  </a:schemeClr>
                </a:solidFill>
                <a:cs typeface="+mn-ea"/>
                <a:sym typeface="+mn-lt"/>
              </a:rPr>
              <a:t>）</a:t>
            </a:r>
            <a:endParaRPr lang="en-US" altLang="zh-CN" sz="1400" dirty="0" smtClean="0">
              <a:solidFill>
                <a:schemeClr val="tx1">
                  <a:lumMod val="50000"/>
                  <a:lumOff val="50000"/>
                </a:schemeClr>
              </a:solidFill>
              <a:cs typeface="+mn-ea"/>
              <a:sym typeface="+mn-lt"/>
            </a:endParaRPr>
          </a:p>
          <a:p>
            <a:pPr algn="just" defTabSz="914400" fontAlgn="base">
              <a:lnSpc>
                <a:spcPct val="150000"/>
              </a:lnSpc>
              <a:spcBef>
                <a:spcPct val="0"/>
              </a:spcBef>
              <a:spcAft>
                <a:spcPct val="0"/>
              </a:spcAft>
            </a:pPr>
            <a:r>
              <a:rPr lang="zh-CN" altLang="en-US" sz="1400" dirty="0">
                <a:solidFill>
                  <a:schemeClr val="tx1">
                    <a:lumMod val="50000"/>
                    <a:lumOff val="50000"/>
                  </a:schemeClr>
                </a:solidFill>
                <a:cs typeface="+mn-ea"/>
                <a:sym typeface="+mn-lt"/>
              </a:rPr>
              <a:t>降维</a:t>
            </a:r>
            <a:endParaRPr lang="en-US" altLang="zh-CN" sz="14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54014350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03428" y="105933"/>
            <a:ext cx="2898000" cy="2173501"/>
          </a:xfrm>
          <a:prstGeom prst="rect">
            <a:avLst/>
          </a:prstGeom>
        </p:spPr>
      </p:pic>
      <p:sp>
        <p:nvSpPr>
          <p:cNvPr id="98" name="Freeform 16"/>
          <p:cNvSpPr>
            <a:spLocks/>
          </p:cNvSpPr>
          <p:nvPr/>
        </p:nvSpPr>
        <p:spPr bwMode="auto">
          <a:xfrm>
            <a:off x="1503692" y="3683777"/>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99" name="Freeform 16"/>
          <p:cNvSpPr>
            <a:spLocks/>
          </p:cNvSpPr>
          <p:nvPr/>
        </p:nvSpPr>
        <p:spPr bwMode="auto">
          <a:xfrm>
            <a:off x="2964780" y="3231570"/>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0" name="Freeform 16"/>
          <p:cNvSpPr>
            <a:spLocks/>
          </p:cNvSpPr>
          <p:nvPr/>
        </p:nvSpPr>
        <p:spPr bwMode="auto">
          <a:xfrm>
            <a:off x="4459358" y="2803418"/>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4" name="Freeform 16"/>
          <p:cNvSpPr>
            <a:spLocks/>
          </p:cNvSpPr>
          <p:nvPr/>
        </p:nvSpPr>
        <p:spPr bwMode="auto">
          <a:xfrm>
            <a:off x="5887905" y="2378968"/>
            <a:ext cx="1200774" cy="496531"/>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5" name="Freeform 131"/>
          <p:cNvSpPr>
            <a:spLocks noEditPoints="1"/>
          </p:cNvSpPr>
          <p:nvPr/>
        </p:nvSpPr>
        <p:spPr bwMode="auto">
          <a:xfrm>
            <a:off x="4166841" y="3101568"/>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9 w 70"/>
              <a:gd name="T11" fmla="*/ 40 h 70"/>
              <a:gd name="T12" fmla="*/ 40 w 70"/>
              <a:gd name="T13" fmla="*/ 40 h 70"/>
              <a:gd name="T14" fmla="*/ 40 w 70"/>
              <a:gd name="T15" fmla="*/ 58 h 70"/>
              <a:gd name="T16" fmla="*/ 30 w 70"/>
              <a:gd name="T17" fmla="*/ 58 h 70"/>
              <a:gd name="T18" fmla="*/ 30 w 70"/>
              <a:gd name="T19" fmla="*/ 40 h 70"/>
              <a:gd name="T20" fmla="*/ 12 w 70"/>
              <a:gd name="T21" fmla="*/ 40 h 70"/>
              <a:gd name="T22" fmla="*/ 12 w 70"/>
              <a:gd name="T23" fmla="*/ 30 h 70"/>
              <a:gd name="T24" fmla="*/ 30 w 70"/>
              <a:gd name="T25" fmla="*/ 30 h 70"/>
              <a:gd name="T26" fmla="*/ 30 w 70"/>
              <a:gd name="T27" fmla="*/ 11 h 70"/>
              <a:gd name="T28" fmla="*/ 40 w 70"/>
              <a:gd name="T29" fmla="*/ 11 h 70"/>
              <a:gd name="T30" fmla="*/ 40 w 70"/>
              <a:gd name="T31" fmla="*/ 30 h 70"/>
              <a:gd name="T32" fmla="*/ 59 w 70"/>
              <a:gd name="T33" fmla="*/ 30 h 70"/>
              <a:gd name="T34" fmla="*/ 59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6" y="0"/>
                  <a:pt x="0" y="15"/>
                  <a:pt x="0" y="35"/>
                </a:cubicBezTo>
                <a:cubicBezTo>
                  <a:pt x="0" y="54"/>
                  <a:pt x="16" y="70"/>
                  <a:pt x="35" y="70"/>
                </a:cubicBezTo>
                <a:cubicBezTo>
                  <a:pt x="55" y="70"/>
                  <a:pt x="70" y="54"/>
                  <a:pt x="70" y="35"/>
                </a:cubicBezTo>
                <a:cubicBezTo>
                  <a:pt x="70" y="15"/>
                  <a:pt x="55" y="0"/>
                  <a:pt x="35" y="0"/>
                </a:cubicBezTo>
                <a:close/>
                <a:moveTo>
                  <a:pt x="59" y="40"/>
                </a:moveTo>
                <a:cubicBezTo>
                  <a:pt x="40" y="40"/>
                  <a:pt x="40" y="40"/>
                  <a:pt x="40" y="40"/>
                </a:cubicBezTo>
                <a:cubicBezTo>
                  <a:pt x="40" y="58"/>
                  <a:pt x="40" y="58"/>
                  <a:pt x="40" y="58"/>
                </a:cubicBezTo>
                <a:cubicBezTo>
                  <a:pt x="30" y="58"/>
                  <a:pt x="30" y="58"/>
                  <a:pt x="30" y="58"/>
                </a:cubicBezTo>
                <a:cubicBezTo>
                  <a:pt x="30" y="40"/>
                  <a:pt x="30" y="40"/>
                  <a:pt x="30" y="40"/>
                </a:cubicBezTo>
                <a:cubicBezTo>
                  <a:pt x="12" y="40"/>
                  <a:pt x="12" y="40"/>
                  <a:pt x="12" y="40"/>
                </a:cubicBezTo>
                <a:cubicBezTo>
                  <a:pt x="12" y="30"/>
                  <a:pt x="12" y="30"/>
                  <a:pt x="12" y="30"/>
                </a:cubicBezTo>
                <a:cubicBezTo>
                  <a:pt x="30" y="30"/>
                  <a:pt x="30" y="30"/>
                  <a:pt x="30" y="30"/>
                </a:cubicBezTo>
                <a:cubicBezTo>
                  <a:pt x="30" y="11"/>
                  <a:pt x="30" y="11"/>
                  <a:pt x="30" y="11"/>
                </a:cubicBezTo>
                <a:cubicBezTo>
                  <a:pt x="40" y="11"/>
                  <a:pt x="40" y="11"/>
                  <a:pt x="40" y="11"/>
                </a:cubicBezTo>
                <a:cubicBezTo>
                  <a:pt x="40" y="30"/>
                  <a:pt x="40" y="30"/>
                  <a:pt x="40" y="30"/>
                </a:cubicBezTo>
                <a:cubicBezTo>
                  <a:pt x="59" y="30"/>
                  <a:pt x="59" y="30"/>
                  <a:pt x="59" y="30"/>
                </a:cubicBezTo>
                <a:lnTo>
                  <a:pt x="59" y="40"/>
                </a:lnTo>
                <a:close/>
              </a:path>
            </a:pathLst>
          </a:custGeom>
          <a:solidFill>
            <a:srgbClr val="577188"/>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6" name="Freeform 204"/>
          <p:cNvSpPr>
            <a:spLocks noEditPoints="1"/>
          </p:cNvSpPr>
          <p:nvPr/>
        </p:nvSpPr>
        <p:spPr bwMode="auto">
          <a:xfrm>
            <a:off x="2673045" y="3538449"/>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8 w 70"/>
              <a:gd name="T11" fmla="*/ 40 h 70"/>
              <a:gd name="T12" fmla="*/ 40 w 70"/>
              <a:gd name="T13" fmla="*/ 40 h 70"/>
              <a:gd name="T14" fmla="*/ 40 w 70"/>
              <a:gd name="T15" fmla="*/ 58 h 70"/>
              <a:gd name="T16" fmla="*/ 30 w 70"/>
              <a:gd name="T17" fmla="*/ 58 h 70"/>
              <a:gd name="T18" fmla="*/ 30 w 70"/>
              <a:gd name="T19" fmla="*/ 40 h 70"/>
              <a:gd name="T20" fmla="*/ 11 w 70"/>
              <a:gd name="T21" fmla="*/ 40 h 70"/>
              <a:gd name="T22" fmla="*/ 11 w 70"/>
              <a:gd name="T23" fmla="*/ 30 h 70"/>
              <a:gd name="T24" fmla="*/ 30 w 70"/>
              <a:gd name="T25" fmla="*/ 30 h 70"/>
              <a:gd name="T26" fmla="*/ 30 w 70"/>
              <a:gd name="T27" fmla="*/ 11 h 70"/>
              <a:gd name="T28" fmla="*/ 40 w 70"/>
              <a:gd name="T29" fmla="*/ 11 h 70"/>
              <a:gd name="T30" fmla="*/ 40 w 70"/>
              <a:gd name="T31" fmla="*/ 30 h 70"/>
              <a:gd name="T32" fmla="*/ 58 w 70"/>
              <a:gd name="T33" fmla="*/ 30 h 70"/>
              <a:gd name="T34" fmla="*/ 58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5" y="0"/>
                  <a:pt x="0" y="15"/>
                  <a:pt x="0" y="35"/>
                </a:cubicBezTo>
                <a:cubicBezTo>
                  <a:pt x="0" y="54"/>
                  <a:pt x="15" y="70"/>
                  <a:pt x="35" y="70"/>
                </a:cubicBezTo>
                <a:cubicBezTo>
                  <a:pt x="54" y="70"/>
                  <a:pt x="70" y="54"/>
                  <a:pt x="70" y="35"/>
                </a:cubicBezTo>
                <a:cubicBezTo>
                  <a:pt x="70" y="15"/>
                  <a:pt x="54" y="0"/>
                  <a:pt x="35" y="0"/>
                </a:cubicBezTo>
                <a:close/>
                <a:moveTo>
                  <a:pt x="58" y="40"/>
                </a:moveTo>
                <a:cubicBezTo>
                  <a:pt x="40" y="40"/>
                  <a:pt x="40" y="40"/>
                  <a:pt x="40" y="40"/>
                </a:cubicBezTo>
                <a:cubicBezTo>
                  <a:pt x="40" y="58"/>
                  <a:pt x="40" y="58"/>
                  <a:pt x="40" y="58"/>
                </a:cubicBezTo>
                <a:cubicBezTo>
                  <a:pt x="30" y="58"/>
                  <a:pt x="30" y="58"/>
                  <a:pt x="30" y="58"/>
                </a:cubicBezTo>
                <a:cubicBezTo>
                  <a:pt x="30" y="40"/>
                  <a:pt x="30" y="40"/>
                  <a:pt x="30" y="40"/>
                </a:cubicBezTo>
                <a:cubicBezTo>
                  <a:pt x="11" y="40"/>
                  <a:pt x="11" y="40"/>
                  <a:pt x="11" y="40"/>
                </a:cubicBezTo>
                <a:cubicBezTo>
                  <a:pt x="11" y="30"/>
                  <a:pt x="11" y="30"/>
                  <a:pt x="11" y="30"/>
                </a:cubicBezTo>
                <a:cubicBezTo>
                  <a:pt x="30" y="30"/>
                  <a:pt x="30" y="30"/>
                  <a:pt x="30" y="30"/>
                </a:cubicBezTo>
                <a:cubicBezTo>
                  <a:pt x="30" y="11"/>
                  <a:pt x="30" y="11"/>
                  <a:pt x="30" y="11"/>
                </a:cubicBezTo>
                <a:cubicBezTo>
                  <a:pt x="40" y="11"/>
                  <a:pt x="40" y="11"/>
                  <a:pt x="40" y="11"/>
                </a:cubicBezTo>
                <a:cubicBezTo>
                  <a:pt x="40" y="30"/>
                  <a:pt x="40" y="30"/>
                  <a:pt x="40" y="30"/>
                </a:cubicBezTo>
                <a:cubicBezTo>
                  <a:pt x="58" y="30"/>
                  <a:pt x="58" y="30"/>
                  <a:pt x="58" y="30"/>
                </a:cubicBezTo>
                <a:lnTo>
                  <a:pt x="58" y="40"/>
                </a:lnTo>
                <a:close/>
              </a:path>
            </a:pathLst>
          </a:custGeom>
          <a:solidFill>
            <a:srgbClr val="8FA4B7"/>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7" name="Freeform 278"/>
          <p:cNvSpPr>
            <a:spLocks noEditPoints="1"/>
          </p:cNvSpPr>
          <p:nvPr/>
        </p:nvSpPr>
        <p:spPr bwMode="auto">
          <a:xfrm>
            <a:off x="5624266" y="2665859"/>
            <a:ext cx="328383" cy="32838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8 w 70"/>
              <a:gd name="T11" fmla="*/ 40 h 70"/>
              <a:gd name="T12" fmla="*/ 40 w 70"/>
              <a:gd name="T13" fmla="*/ 40 h 70"/>
              <a:gd name="T14" fmla="*/ 40 w 70"/>
              <a:gd name="T15" fmla="*/ 58 h 70"/>
              <a:gd name="T16" fmla="*/ 30 w 70"/>
              <a:gd name="T17" fmla="*/ 58 h 70"/>
              <a:gd name="T18" fmla="*/ 30 w 70"/>
              <a:gd name="T19" fmla="*/ 40 h 70"/>
              <a:gd name="T20" fmla="*/ 11 w 70"/>
              <a:gd name="T21" fmla="*/ 40 h 70"/>
              <a:gd name="T22" fmla="*/ 11 w 70"/>
              <a:gd name="T23" fmla="*/ 30 h 70"/>
              <a:gd name="T24" fmla="*/ 30 w 70"/>
              <a:gd name="T25" fmla="*/ 30 h 70"/>
              <a:gd name="T26" fmla="*/ 30 w 70"/>
              <a:gd name="T27" fmla="*/ 11 h 70"/>
              <a:gd name="T28" fmla="*/ 40 w 70"/>
              <a:gd name="T29" fmla="*/ 11 h 70"/>
              <a:gd name="T30" fmla="*/ 40 w 70"/>
              <a:gd name="T31" fmla="*/ 30 h 70"/>
              <a:gd name="T32" fmla="*/ 58 w 70"/>
              <a:gd name="T33" fmla="*/ 30 h 70"/>
              <a:gd name="T34" fmla="*/ 58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5" y="0"/>
                  <a:pt x="0" y="15"/>
                  <a:pt x="0" y="35"/>
                </a:cubicBezTo>
                <a:cubicBezTo>
                  <a:pt x="0" y="54"/>
                  <a:pt x="15" y="70"/>
                  <a:pt x="35" y="70"/>
                </a:cubicBezTo>
                <a:cubicBezTo>
                  <a:pt x="54" y="70"/>
                  <a:pt x="70" y="54"/>
                  <a:pt x="70" y="35"/>
                </a:cubicBezTo>
                <a:cubicBezTo>
                  <a:pt x="70" y="15"/>
                  <a:pt x="54" y="0"/>
                  <a:pt x="35" y="0"/>
                </a:cubicBezTo>
                <a:close/>
                <a:moveTo>
                  <a:pt x="58" y="40"/>
                </a:moveTo>
                <a:cubicBezTo>
                  <a:pt x="40" y="40"/>
                  <a:pt x="40" y="40"/>
                  <a:pt x="40" y="40"/>
                </a:cubicBezTo>
                <a:cubicBezTo>
                  <a:pt x="40" y="58"/>
                  <a:pt x="40" y="58"/>
                  <a:pt x="40" y="58"/>
                </a:cubicBezTo>
                <a:cubicBezTo>
                  <a:pt x="30" y="58"/>
                  <a:pt x="30" y="58"/>
                  <a:pt x="30" y="58"/>
                </a:cubicBezTo>
                <a:cubicBezTo>
                  <a:pt x="30" y="40"/>
                  <a:pt x="30" y="40"/>
                  <a:pt x="30" y="40"/>
                </a:cubicBezTo>
                <a:cubicBezTo>
                  <a:pt x="11" y="40"/>
                  <a:pt x="11" y="40"/>
                  <a:pt x="11" y="40"/>
                </a:cubicBezTo>
                <a:cubicBezTo>
                  <a:pt x="11" y="30"/>
                  <a:pt x="11" y="30"/>
                  <a:pt x="11" y="30"/>
                </a:cubicBezTo>
                <a:cubicBezTo>
                  <a:pt x="30" y="30"/>
                  <a:pt x="30" y="30"/>
                  <a:pt x="30" y="30"/>
                </a:cubicBezTo>
                <a:cubicBezTo>
                  <a:pt x="30" y="11"/>
                  <a:pt x="30" y="11"/>
                  <a:pt x="30" y="11"/>
                </a:cubicBezTo>
                <a:cubicBezTo>
                  <a:pt x="40" y="11"/>
                  <a:pt x="40" y="11"/>
                  <a:pt x="40" y="11"/>
                </a:cubicBezTo>
                <a:cubicBezTo>
                  <a:pt x="40" y="30"/>
                  <a:pt x="40" y="30"/>
                  <a:pt x="40" y="30"/>
                </a:cubicBezTo>
                <a:cubicBezTo>
                  <a:pt x="58" y="30"/>
                  <a:pt x="58" y="30"/>
                  <a:pt x="58" y="30"/>
                </a:cubicBezTo>
                <a:lnTo>
                  <a:pt x="58" y="40"/>
                </a:lnTo>
                <a:close/>
              </a:path>
            </a:pathLst>
          </a:custGeom>
          <a:solidFill>
            <a:srgbClr val="8FA4B7"/>
          </a:solidFill>
          <a:ln>
            <a:noFill/>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08" name="TextBox 37"/>
          <p:cNvSpPr txBox="1"/>
          <p:nvPr/>
        </p:nvSpPr>
        <p:spPr>
          <a:xfrm>
            <a:off x="190430" y="3311031"/>
            <a:ext cx="1893536" cy="600164"/>
          </a:xfrm>
          <a:prstGeom prst="rect">
            <a:avLst/>
          </a:prstGeom>
          <a:noFill/>
        </p:spPr>
        <p:txBody>
          <a:bodyPr wrap="square" rtlCol="0">
            <a:spAutoFit/>
          </a:bodyPr>
          <a:lstStyle/>
          <a:p>
            <a:r>
              <a:rPr lang="zh-CN" altLang="en-US" sz="1100" spc="-150" dirty="0" smtClean="0">
                <a:solidFill>
                  <a:schemeClr val="tx1">
                    <a:lumMod val="50000"/>
                    <a:lumOff val="50000"/>
                  </a:schemeClr>
                </a:solidFill>
                <a:cs typeface="+mn-ea"/>
              </a:rPr>
              <a:t>计算新的点属于每个类别的概率</a:t>
            </a:r>
            <a:endParaRPr lang="en-US" altLang="zh-CN" sz="1100" spc="-150" dirty="0" smtClean="0">
              <a:solidFill>
                <a:schemeClr val="tx1">
                  <a:lumMod val="50000"/>
                  <a:lumOff val="50000"/>
                </a:schemeClr>
              </a:solidFill>
              <a:cs typeface="+mn-ea"/>
            </a:endParaRPr>
          </a:p>
          <a:p>
            <a:endParaRPr lang="en-US" altLang="zh-CN" sz="1100" spc="-150" dirty="0" smtClean="0">
              <a:solidFill>
                <a:schemeClr val="tx1">
                  <a:lumMod val="50000"/>
                  <a:lumOff val="50000"/>
                </a:schemeClr>
              </a:solidFill>
              <a:cs typeface="+mn-ea"/>
            </a:endParaRPr>
          </a:p>
          <a:p>
            <a:r>
              <a:rPr lang="zh-CN" altLang="en-US" sz="1100" spc="-150" dirty="0" smtClean="0">
                <a:solidFill>
                  <a:schemeClr val="tx1">
                    <a:lumMod val="50000"/>
                    <a:lumOff val="50000"/>
                  </a:schemeClr>
                </a:solidFill>
                <a:cs typeface="+mn-ea"/>
              </a:rPr>
              <a:t>选择具有最高概率的决策</a:t>
            </a:r>
            <a:endParaRPr lang="zh-CN" altLang="en-US" sz="1100" spc="-150" dirty="0">
              <a:solidFill>
                <a:schemeClr val="tx1">
                  <a:lumMod val="50000"/>
                  <a:lumOff val="50000"/>
                </a:schemeClr>
              </a:solidFill>
              <a:latin typeface="Arial"/>
              <a:cs typeface="+mn-ea"/>
            </a:endParaRPr>
          </a:p>
        </p:txBody>
      </p:sp>
      <p:sp>
        <p:nvSpPr>
          <p:cNvPr id="109" name="TextBox 36"/>
          <p:cNvSpPr txBox="1"/>
          <p:nvPr/>
        </p:nvSpPr>
        <p:spPr>
          <a:xfrm>
            <a:off x="360761" y="2737888"/>
            <a:ext cx="1784837" cy="380810"/>
          </a:xfrm>
          <a:prstGeom prst="rect">
            <a:avLst/>
          </a:prstGeom>
          <a:noFill/>
        </p:spPr>
        <p:txBody>
          <a:bodyPr wrap="square" rtlCol="0">
            <a:spAutoFit/>
          </a:bodyPr>
          <a:lstStyle/>
          <a:p>
            <a:pPr>
              <a:lnSpc>
                <a:spcPct val="130000"/>
              </a:lnSpc>
            </a:pPr>
            <a:r>
              <a:rPr lang="zh-CN" altLang="en-US" sz="1600" spc="-150" dirty="0" smtClean="0">
                <a:solidFill>
                  <a:schemeClr val="tx1">
                    <a:lumMod val="65000"/>
                    <a:lumOff val="35000"/>
                  </a:schemeClr>
                </a:solidFill>
                <a:latin typeface="Arial"/>
                <a:cs typeface="+mn-ea"/>
              </a:rPr>
              <a:t>问题</a:t>
            </a:r>
            <a:endParaRPr lang="zh-CN" altLang="en-US" sz="1600" spc="-150" dirty="0">
              <a:solidFill>
                <a:schemeClr val="tx1">
                  <a:lumMod val="65000"/>
                  <a:lumOff val="35000"/>
                </a:schemeClr>
              </a:solidFill>
              <a:latin typeface="Arial"/>
              <a:cs typeface="+mn-ea"/>
            </a:endParaRPr>
          </a:p>
        </p:txBody>
      </p:sp>
      <p:cxnSp>
        <p:nvCxnSpPr>
          <p:cNvPr id="110" name="直接连接符 109"/>
          <p:cNvCxnSpPr/>
          <p:nvPr/>
        </p:nvCxnSpPr>
        <p:spPr>
          <a:xfrm>
            <a:off x="283392" y="3090165"/>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2" name="TextBox 36"/>
          <p:cNvSpPr txBox="1"/>
          <p:nvPr/>
        </p:nvSpPr>
        <p:spPr>
          <a:xfrm>
            <a:off x="2929896" y="2480914"/>
            <a:ext cx="1784837" cy="412421"/>
          </a:xfrm>
          <a:prstGeom prst="rect">
            <a:avLst/>
          </a:prstGeom>
          <a:noFill/>
        </p:spPr>
        <p:txBody>
          <a:bodyPr wrap="square" rtlCol="0">
            <a:spAutoFit/>
          </a:bodyPr>
          <a:lstStyle/>
          <a:p>
            <a:pPr>
              <a:lnSpc>
                <a:spcPct val="130000"/>
              </a:lnSpc>
            </a:pPr>
            <a:r>
              <a:rPr lang="zh-CN" altLang="en-US" sz="1600" spc="-150" dirty="0" smtClean="0">
                <a:solidFill>
                  <a:schemeClr val="tx1">
                    <a:lumMod val="65000"/>
                    <a:lumOff val="35000"/>
                  </a:schemeClr>
                </a:solidFill>
                <a:latin typeface="Arial"/>
                <a:cs typeface="+mn-ea"/>
              </a:rPr>
              <a:t>朴素贝叶斯方法</a:t>
            </a:r>
            <a:endParaRPr lang="zh-CN" altLang="en-US" sz="1600" spc="-150" dirty="0">
              <a:solidFill>
                <a:schemeClr val="tx1">
                  <a:lumMod val="65000"/>
                  <a:lumOff val="35000"/>
                </a:schemeClr>
              </a:solidFill>
              <a:latin typeface="Arial"/>
              <a:cs typeface="+mn-ea"/>
            </a:endParaRPr>
          </a:p>
        </p:txBody>
      </p:sp>
      <p:cxnSp>
        <p:nvCxnSpPr>
          <p:cNvPr id="113" name="直接连接符 112"/>
          <p:cNvCxnSpPr/>
          <p:nvPr/>
        </p:nvCxnSpPr>
        <p:spPr>
          <a:xfrm>
            <a:off x="2837236" y="2928293"/>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TextBox 36"/>
          <p:cNvSpPr txBox="1"/>
          <p:nvPr/>
        </p:nvSpPr>
        <p:spPr>
          <a:xfrm>
            <a:off x="5120212" y="2089029"/>
            <a:ext cx="1784837" cy="380810"/>
          </a:xfrm>
          <a:prstGeom prst="rect">
            <a:avLst/>
          </a:prstGeom>
          <a:noFill/>
        </p:spPr>
        <p:txBody>
          <a:bodyPr wrap="square" rtlCol="0">
            <a:spAutoFit/>
          </a:bodyPr>
          <a:lstStyle/>
          <a:p>
            <a:pPr>
              <a:lnSpc>
                <a:spcPct val="130000"/>
              </a:lnSpc>
            </a:pPr>
            <a:r>
              <a:rPr lang="zh-CN" altLang="en-US" sz="1600" spc="-150" dirty="0" smtClean="0">
                <a:solidFill>
                  <a:schemeClr val="tx1">
                    <a:lumMod val="65000"/>
                    <a:lumOff val="35000"/>
                  </a:schemeClr>
                </a:solidFill>
                <a:latin typeface="Arial"/>
                <a:cs typeface="+mn-ea"/>
              </a:rPr>
              <a:t>贝叶斯定理</a:t>
            </a:r>
            <a:endParaRPr lang="zh-CN" altLang="en-US" sz="1600" spc="-150" dirty="0">
              <a:solidFill>
                <a:schemeClr val="tx1">
                  <a:lumMod val="65000"/>
                  <a:lumOff val="35000"/>
                </a:schemeClr>
              </a:solidFill>
              <a:latin typeface="Arial"/>
              <a:cs typeface="+mn-ea"/>
            </a:endParaRPr>
          </a:p>
        </p:txBody>
      </p:sp>
      <p:cxnSp>
        <p:nvCxnSpPr>
          <p:cNvPr id="116" name="直接连接符 115"/>
          <p:cNvCxnSpPr/>
          <p:nvPr/>
        </p:nvCxnSpPr>
        <p:spPr>
          <a:xfrm>
            <a:off x="4985305" y="2459648"/>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8" name="TextBox 36"/>
          <p:cNvSpPr txBox="1"/>
          <p:nvPr/>
        </p:nvSpPr>
        <p:spPr>
          <a:xfrm>
            <a:off x="7187116" y="1771502"/>
            <a:ext cx="1784837" cy="380810"/>
          </a:xfrm>
          <a:prstGeom prst="rect">
            <a:avLst/>
          </a:prstGeom>
          <a:noFill/>
        </p:spPr>
        <p:txBody>
          <a:bodyPr wrap="square" rtlCol="0">
            <a:spAutoFit/>
          </a:bodyPr>
          <a:lstStyle/>
          <a:p>
            <a:pPr>
              <a:lnSpc>
                <a:spcPct val="130000"/>
              </a:lnSpc>
            </a:pPr>
            <a:r>
              <a:rPr lang="zh-CN" altLang="en-US" sz="1600" spc="-150" dirty="0" smtClean="0">
                <a:solidFill>
                  <a:schemeClr val="tx1">
                    <a:lumMod val="65000"/>
                    <a:lumOff val="35000"/>
                  </a:schemeClr>
                </a:solidFill>
                <a:latin typeface="Arial"/>
                <a:cs typeface="+mn-ea"/>
              </a:rPr>
              <a:t>条件独立假设</a:t>
            </a:r>
            <a:endParaRPr lang="zh-CN" altLang="en-US" sz="1600" spc="-150" dirty="0">
              <a:solidFill>
                <a:schemeClr val="tx1">
                  <a:lumMod val="65000"/>
                  <a:lumOff val="35000"/>
                </a:schemeClr>
              </a:solidFill>
              <a:latin typeface="Arial"/>
              <a:cs typeface="+mn-ea"/>
            </a:endParaRPr>
          </a:p>
        </p:txBody>
      </p:sp>
      <p:cxnSp>
        <p:nvCxnSpPr>
          <p:cNvPr id="119" name="直接连接符 118"/>
          <p:cNvCxnSpPr/>
          <p:nvPr/>
        </p:nvCxnSpPr>
        <p:spPr>
          <a:xfrm>
            <a:off x="7109747" y="2123779"/>
            <a:ext cx="177842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朴素贝叶斯方法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7238" y="2652296"/>
            <a:ext cx="2776500" cy="2397887"/>
          </a:xfrm>
          <a:prstGeom prst="rect">
            <a:avLst/>
          </a:prstGeom>
        </p:spPr>
      </p:pic>
      <p:pic>
        <p:nvPicPr>
          <p:cNvPr id="5" name="图片 4"/>
          <p:cNvPicPr>
            <a:picLocks noChangeAspect="1"/>
          </p:cNvPicPr>
          <p:nvPr/>
        </p:nvPicPr>
        <p:blipFill>
          <a:blip r:embed="rId5"/>
          <a:stretch>
            <a:fillRect/>
          </a:stretch>
        </p:blipFill>
        <p:spPr>
          <a:xfrm>
            <a:off x="5141033" y="3098793"/>
            <a:ext cx="1952625" cy="571500"/>
          </a:xfrm>
          <a:prstGeom prst="rect">
            <a:avLst/>
          </a:prstGeom>
        </p:spPr>
      </p:pic>
      <p:pic>
        <p:nvPicPr>
          <p:cNvPr id="6" name="图片 5"/>
          <p:cNvPicPr>
            <a:picLocks noChangeAspect="1"/>
          </p:cNvPicPr>
          <p:nvPr/>
        </p:nvPicPr>
        <p:blipFill>
          <a:blip r:embed="rId6"/>
          <a:stretch>
            <a:fillRect/>
          </a:stretch>
        </p:blipFill>
        <p:spPr>
          <a:xfrm>
            <a:off x="3637953" y="1156560"/>
            <a:ext cx="5334000" cy="571500"/>
          </a:xfrm>
          <a:prstGeom prst="rect">
            <a:avLst/>
          </a:prstGeom>
        </p:spPr>
      </p:pic>
      <p:sp>
        <p:nvSpPr>
          <p:cNvPr id="42" name="TextBox 37"/>
          <p:cNvSpPr txBox="1"/>
          <p:nvPr/>
        </p:nvSpPr>
        <p:spPr>
          <a:xfrm>
            <a:off x="7168688" y="2242351"/>
            <a:ext cx="1893536" cy="261610"/>
          </a:xfrm>
          <a:prstGeom prst="rect">
            <a:avLst/>
          </a:prstGeom>
          <a:noFill/>
        </p:spPr>
        <p:txBody>
          <a:bodyPr wrap="square" rtlCol="0">
            <a:spAutoFit/>
          </a:bodyPr>
          <a:lstStyle/>
          <a:p>
            <a:r>
              <a:rPr lang="zh-CN" altLang="en-US" sz="1100" spc="-150" dirty="0" smtClean="0">
                <a:solidFill>
                  <a:schemeClr val="tx1">
                    <a:lumMod val="50000"/>
                    <a:lumOff val="50000"/>
                  </a:schemeClr>
                </a:solidFill>
                <a:cs typeface="+mn-ea"/>
              </a:rPr>
              <a:t>拉普拉斯平滑</a:t>
            </a:r>
            <a:endParaRPr lang="zh-CN" altLang="en-US" sz="1100" spc="-150" dirty="0">
              <a:solidFill>
                <a:schemeClr val="tx1">
                  <a:lumMod val="50000"/>
                  <a:lumOff val="50000"/>
                </a:schemeClr>
              </a:solidFill>
              <a:latin typeface="Arial"/>
              <a:cs typeface="+mn-ea"/>
            </a:endParaRPr>
          </a:p>
        </p:txBody>
      </p:sp>
    </p:spTree>
    <p:extLst>
      <p:ext uri="{BB962C8B-B14F-4D97-AF65-F5344CB8AC3E}">
        <p14:creationId xmlns:p14="http://schemas.microsoft.com/office/powerpoint/2010/main" val="276584553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273253" y="2924079"/>
            <a:ext cx="713414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1771076" y="2650209"/>
            <a:ext cx="723275" cy="574984"/>
            <a:chOff x="1771076" y="2650209"/>
            <a:chExt cx="723275" cy="574984"/>
          </a:xfrm>
        </p:grpSpPr>
        <p:sp>
          <p:nvSpPr>
            <p:cNvPr id="3" name="任意多边形 2"/>
            <p:cNvSpPr>
              <a:spLocks noChangeAspect="1"/>
            </p:cNvSpPr>
            <p:nvPr/>
          </p:nvSpPr>
          <p:spPr>
            <a:xfrm>
              <a:off x="1814598" y="2650209"/>
              <a:ext cx="609067" cy="547740"/>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2" name="文本框 51"/>
            <p:cNvSpPr txBox="1"/>
            <p:nvPr/>
          </p:nvSpPr>
          <p:spPr>
            <a:xfrm>
              <a:off x="1771076" y="2701973"/>
              <a:ext cx="723275" cy="523220"/>
            </a:xfrm>
            <a:prstGeom prst="rect">
              <a:avLst/>
            </a:prstGeom>
            <a:noFill/>
          </p:spPr>
          <p:txBody>
            <a:bodyPr wrap="none" rtlCol="0">
              <a:spAutoFit/>
            </a:bodyPr>
            <a:lstStyle/>
            <a:p>
              <a:pPr algn="ctr"/>
              <a:r>
                <a:rPr lang="zh-CN" altLang="en-US" sz="1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最大熵</a:t>
              </a:r>
              <a:endParaRPr lang="en-US" altLang="zh-CN" sz="1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1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原理</a:t>
              </a:r>
              <a:endParaRPr lang="zh-CN" altLang="en-US" sz="1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8" name="组合 57"/>
          <p:cNvGrpSpPr/>
          <p:nvPr/>
        </p:nvGrpSpPr>
        <p:grpSpPr>
          <a:xfrm>
            <a:off x="3161301" y="2561890"/>
            <a:ext cx="823436" cy="740524"/>
            <a:chOff x="3161301" y="2561890"/>
            <a:chExt cx="823436" cy="740524"/>
          </a:xfrm>
        </p:grpSpPr>
        <p:sp>
          <p:nvSpPr>
            <p:cNvPr id="40" name="任意多边形 39"/>
            <p:cNvSpPr>
              <a:spLocks noChangeAspect="1"/>
            </p:cNvSpPr>
            <p:nvPr/>
          </p:nvSpPr>
          <p:spPr>
            <a:xfrm>
              <a:off x="3161301" y="2561890"/>
              <a:ext cx="823436" cy="740524"/>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3" name="文本框 52"/>
            <p:cNvSpPr txBox="1"/>
            <p:nvPr/>
          </p:nvSpPr>
          <p:spPr>
            <a:xfrm>
              <a:off x="3249853" y="2608986"/>
              <a:ext cx="646331" cy="646331"/>
            </a:xfrm>
            <a:prstGeom prst="rect">
              <a:avLst/>
            </a:prstGeom>
            <a:noFill/>
          </p:spPr>
          <p:txBody>
            <a:bodyPr wrap="none" rtlCol="0">
              <a:spAutoFit/>
            </a:bodyPr>
            <a:lstStyle/>
            <a:p>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特征</a:t>
              </a:r>
              <a:endParaRPr lang="en-US" altLang="zh-CN"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函数</a:t>
              </a:r>
              <a:endParaRPr lang="zh-CN" alt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7" name="组合 56"/>
          <p:cNvGrpSpPr/>
          <p:nvPr/>
        </p:nvGrpSpPr>
        <p:grpSpPr>
          <a:xfrm>
            <a:off x="4722373" y="2480579"/>
            <a:ext cx="971498" cy="873678"/>
            <a:chOff x="4722373" y="2480579"/>
            <a:chExt cx="971498" cy="873678"/>
          </a:xfrm>
        </p:grpSpPr>
        <p:sp>
          <p:nvSpPr>
            <p:cNvPr id="45" name="任意多边形 44"/>
            <p:cNvSpPr>
              <a:spLocks noChangeAspect="1"/>
            </p:cNvSpPr>
            <p:nvPr/>
          </p:nvSpPr>
          <p:spPr>
            <a:xfrm>
              <a:off x="4722373" y="2480579"/>
              <a:ext cx="971498" cy="873678"/>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4" name="文本框 53"/>
            <p:cNvSpPr txBox="1"/>
            <p:nvPr/>
          </p:nvSpPr>
          <p:spPr>
            <a:xfrm>
              <a:off x="4856497" y="2544909"/>
              <a:ext cx="748923" cy="769441"/>
            </a:xfrm>
            <a:prstGeom prst="rect">
              <a:avLst/>
            </a:prstGeom>
            <a:noFill/>
          </p:spPr>
          <p:txBody>
            <a:bodyPr wrap="none" rtlCol="0">
              <a:spAutoFit/>
            </a:bodyPr>
            <a:lstStyle/>
            <a:p>
              <a:r>
                <a:rPr lang="zh-CN" altLang="en-US" sz="22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约束</a:t>
              </a:r>
              <a:endParaRPr lang="en-US" altLang="zh-CN" sz="22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22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条件</a:t>
              </a:r>
              <a:endParaRPr lang="zh-CN" altLang="en-US" sz="2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6" name="组合 55"/>
          <p:cNvGrpSpPr/>
          <p:nvPr/>
        </p:nvGrpSpPr>
        <p:grpSpPr>
          <a:xfrm>
            <a:off x="6412136" y="2418221"/>
            <a:ext cx="1184940" cy="1011715"/>
            <a:chOff x="6412136" y="2418221"/>
            <a:chExt cx="1184940" cy="1011715"/>
          </a:xfrm>
        </p:grpSpPr>
        <p:sp>
          <p:nvSpPr>
            <p:cNvPr id="50" name="任意多边形 49"/>
            <p:cNvSpPr>
              <a:spLocks noChangeAspect="1"/>
            </p:cNvSpPr>
            <p:nvPr/>
          </p:nvSpPr>
          <p:spPr>
            <a:xfrm>
              <a:off x="6430305" y="2418221"/>
              <a:ext cx="1124991" cy="1011715"/>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5" name="文本框 54"/>
            <p:cNvSpPr txBox="1"/>
            <p:nvPr/>
          </p:nvSpPr>
          <p:spPr>
            <a:xfrm>
              <a:off x="6412136" y="2517307"/>
              <a:ext cx="1184940" cy="892552"/>
            </a:xfrm>
            <a:prstGeom prst="rect">
              <a:avLst/>
            </a:prstGeom>
            <a:noFill/>
          </p:spPr>
          <p:txBody>
            <a:bodyPr wrap="none" rtlCol="0">
              <a:spAutoFit/>
            </a:bodyPr>
            <a:lstStyle/>
            <a:p>
              <a:pPr algn="ctr"/>
              <a:r>
                <a:rPr lang="zh-CN" altLang="en-US" sz="2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最大熵</a:t>
              </a:r>
              <a:endParaRPr lang="en-US" altLang="zh-CN" sz="2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2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模型</a:t>
              </a:r>
              <a:endParaRPr lang="zh-CN" altLang="en-US" sz="2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60" name="TextBox 6"/>
          <p:cNvSpPr txBox="1">
            <a:spLocks noChangeArrowheads="1"/>
          </p:cNvSpPr>
          <p:nvPr/>
        </p:nvSpPr>
        <p:spPr bwMode="auto">
          <a:xfrm>
            <a:off x="924019" y="3324189"/>
            <a:ext cx="2417387"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对一个随机事件的概率分布进行预测时，预测应当满足全部已知的约束，而对未知的情况不要做任何主观假设。在这种情况下，概率分布最均匀，预测的风险最小，因此得到的概率分布的熵是最大。</a:t>
            </a:r>
            <a:endParaRPr lang="zh-CN" altLang="zh-CN" sz="1100" dirty="0">
              <a:solidFill>
                <a:schemeClr val="tx1">
                  <a:lumMod val="50000"/>
                  <a:lumOff val="50000"/>
                </a:schemeClr>
              </a:solidFill>
              <a:latin typeface="+mn-ea"/>
              <a:cs typeface="+mn-ea"/>
            </a:endParaRPr>
          </a:p>
        </p:txBody>
      </p:sp>
      <p:sp>
        <p:nvSpPr>
          <p:cNvPr id="62" name="TextBox 6"/>
          <p:cNvSpPr txBox="1">
            <a:spLocks noChangeArrowheads="1"/>
          </p:cNvSpPr>
          <p:nvPr/>
        </p:nvSpPr>
        <p:spPr bwMode="auto">
          <a:xfrm>
            <a:off x="2814454" y="2165120"/>
            <a:ext cx="181878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描述</a:t>
            </a:r>
            <a:r>
              <a:rPr lang="en-US" altLang="zh-CN" sz="1100" dirty="0" smtClean="0">
                <a:solidFill>
                  <a:schemeClr val="tx1">
                    <a:lumMod val="50000"/>
                    <a:lumOff val="50000"/>
                  </a:schemeClr>
                </a:solidFill>
                <a:latin typeface="+mn-ea"/>
                <a:cs typeface="+mn-ea"/>
              </a:rPr>
              <a:t>x, y</a:t>
            </a:r>
            <a:r>
              <a:rPr lang="zh-CN" altLang="en-US" sz="1100" dirty="0" smtClean="0">
                <a:solidFill>
                  <a:schemeClr val="tx1">
                    <a:lumMod val="50000"/>
                    <a:lumOff val="50000"/>
                  </a:schemeClr>
                </a:solidFill>
                <a:latin typeface="+mn-ea"/>
                <a:cs typeface="+mn-ea"/>
              </a:rPr>
              <a:t>之间的某一事实</a:t>
            </a:r>
            <a:endParaRPr lang="zh-CN" altLang="zh-CN" sz="1100" dirty="0">
              <a:solidFill>
                <a:schemeClr val="tx1">
                  <a:lumMod val="50000"/>
                  <a:lumOff val="50000"/>
                </a:schemeClr>
              </a:solidFill>
              <a:latin typeface="+mn-ea"/>
              <a:cs typeface="+mn-ea"/>
            </a:endParaRPr>
          </a:p>
        </p:txBody>
      </p:sp>
      <p:sp>
        <p:nvSpPr>
          <p:cNvPr id="20"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最大熵模型</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2050" name="Picture 2" descr="12"/>
          <p:cNvPicPr>
            <a:picLocks noChangeAspect="1" noChangeArrowheads="1"/>
          </p:cNvPicPr>
          <p:nvPr/>
        </p:nvPicPr>
        <p:blipFill rotWithShape="1">
          <a:blip r:embed="rId3">
            <a:extLst>
              <a:ext uri="{28A0092B-C50C-407E-A947-70E740481C1C}">
                <a14:useLocalDpi xmlns:a14="http://schemas.microsoft.com/office/drawing/2010/main" val="0"/>
              </a:ext>
            </a:extLst>
          </a:blip>
          <a:srcRect l="58273" r="2986"/>
          <a:stretch/>
        </p:blipFill>
        <p:spPr bwMode="auto">
          <a:xfrm>
            <a:off x="153530" y="1362794"/>
            <a:ext cx="1105273" cy="10941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2015.cnblogs.com/blog/743682/201607/743682-20160718195335201-214097684.png"/>
          <p:cNvPicPr>
            <a:picLocks noChangeAspect="1" noChangeArrowheads="1"/>
          </p:cNvPicPr>
          <p:nvPr/>
        </p:nvPicPr>
        <p:blipFill rotWithShape="1">
          <a:blip r:embed="rId4">
            <a:extLst>
              <a:ext uri="{28A0092B-C50C-407E-A947-70E740481C1C}">
                <a14:useLocalDpi xmlns:a14="http://schemas.microsoft.com/office/drawing/2010/main" val="0"/>
              </a:ext>
            </a:extLst>
          </a:blip>
          <a:srcRect l="26527"/>
          <a:stretch/>
        </p:blipFill>
        <p:spPr bwMode="auto">
          <a:xfrm>
            <a:off x="153530" y="144342"/>
            <a:ext cx="3352362" cy="11194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5"/>
          <a:stretch>
            <a:fillRect/>
          </a:stretch>
        </p:blipFill>
        <p:spPr>
          <a:xfrm>
            <a:off x="2498408" y="1416571"/>
            <a:ext cx="2732551" cy="532762"/>
          </a:xfrm>
          <a:prstGeom prst="rect">
            <a:avLst/>
          </a:prstGeom>
        </p:spPr>
      </p:pic>
      <p:pic>
        <p:nvPicPr>
          <p:cNvPr id="4" name="图片 3"/>
          <p:cNvPicPr>
            <a:picLocks noChangeAspect="1"/>
          </p:cNvPicPr>
          <p:nvPr/>
        </p:nvPicPr>
        <p:blipFill>
          <a:blip r:embed="rId6"/>
          <a:stretch>
            <a:fillRect/>
          </a:stretch>
        </p:blipFill>
        <p:spPr>
          <a:xfrm>
            <a:off x="3505892" y="3425941"/>
            <a:ext cx="3022678" cy="490164"/>
          </a:xfrm>
          <a:prstGeom prst="rect">
            <a:avLst/>
          </a:prstGeom>
        </p:spPr>
      </p:pic>
      <p:pic>
        <p:nvPicPr>
          <p:cNvPr id="5" name="图片 4"/>
          <p:cNvPicPr>
            <a:picLocks noChangeAspect="1"/>
          </p:cNvPicPr>
          <p:nvPr/>
        </p:nvPicPr>
        <p:blipFill>
          <a:blip r:embed="rId7"/>
          <a:stretch>
            <a:fillRect/>
          </a:stretch>
        </p:blipFill>
        <p:spPr>
          <a:xfrm>
            <a:off x="3505892" y="3982980"/>
            <a:ext cx="3449274" cy="449905"/>
          </a:xfrm>
          <a:prstGeom prst="rect">
            <a:avLst/>
          </a:prstGeom>
        </p:spPr>
      </p:pic>
      <p:pic>
        <p:nvPicPr>
          <p:cNvPr id="7" name="图片 6"/>
          <p:cNvPicPr>
            <a:picLocks noChangeAspect="1"/>
          </p:cNvPicPr>
          <p:nvPr/>
        </p:nvPicPr>
        <p:blipFill>
          <a:blip r:embed="rId8"/>
          <a:stretch>
            <a:fillRect/>
          </a:stretch>
        </p:blipFill>
        <p:spPr>
          <a:xfrm>
            <a:off x="3505892" y="4517980"/>
            <a:ext cx="1390650" cy="390525"/>
          </a:xfrm>
          <a:prstGeom prst="rect">
            <a:avLst/>
          </a:prstGeom>
        </p:spPr>
      </p:pic>
      <p:pic>
        <p:nvPicPr>
          <p:cNvPr id="8" name="图片 7"/>
          <p:cNvPicPr>
            <a:picLocks noChangeAspect="1"/>
          </p:cNvPicPr>
          <p:nvPr/>
        </p:nvPicPr>
        <p:blipFill>
          <a:blip r:embed="rId9"/>
          <a:stretch>
            <a:fillRect/>
          </a:stretch>
        </p:blipFill>
        <p:spPr>
          <a:xfrm>
            <a:off x="5411690" y="315838"/>
            <a:ext cx="3721037" cy="411086"/>
          </a:xfrm>
          <a:prstGeom prst="rect">
            <a:avLst/>
          </a:prstGeom>
        </p:spPr>
      </p:pic>
      <p:pic>
        <p:nvPicPr>
          <p:cNvPr id="2054" name="Picture 6" descr="https://images2015.cnblogs.com/blog/754644/201609/754644-20160910221139691-666754299.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1690" y="899715"/>
            <a:ext cx="3185831" cy="103584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6"/>
          <p:cNvSpPr txBox="1">
            <a:spLocks noChangeArrowheads="1"/>
          </p:cNvSpPr>
          <p:nvPr/>
        </p:nvSpPr>
        <p:spPr bwMode="auto">
          <a:xfrm>
            <a:off x="5895351" y="2063191"/>
            <a:ext cx="221850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拉格朗日乘子法求解条件极值</a:t>
            </a:r>
            <a:endParaRPr lang="zh-CN" altLang="zh-CN" sz="1100" dirty="0">
              <a:solidFill>
                <a:schemeClr val="tx1">
                  <a:lumMod val="50000"/>
                  <a:lumOff val="50000"/>
                </a:schemeClr>
              </a:solidFill>
              <a:latin typeface="+mn-ea"/>
              <a:cs typeface="+mn-ea"/>
            </a:endParaRPr>
          </a:p>
        </p:txBody>
      </p:sp>
      <p:pic>
        <p:nvPicPr>
          <p:cNvPr id="9" name="图片 8"/>
          <p:cNvPicPr>
            <a:picLocks noChangeAspect="1"/>
          </p:cNvPicPr>
          <p:nvPr/>
        </p:nvPicPr>
        <p:blipFill>
          <a:blip r:embed="rId11"/>
          <a:stretch>
            <a:fillRect/>
          </a:stretch>
        </p:blipFill>
        <p:spPr>
          <a:xfrm>
            <a:off x="5308220" y="327768"/>
            <a:ext cx="3810383" cy="1582089"/>
          </a:xfrm>
          <a:prstGeom prst="rect">
            <a:avLst/>
          </a:prstGeom>
        </p:spPr>
      </p:pic>
    </p:spTree>
    <p:extLst>
      <p:ext uri="{BB962C8B-B14F-4D97-AF65-F5344CB8AC3E}">
        <p14:creationId xmlns:p14="http://schemas.microsoft.com/office/powerpoint/2010/main" val="3967993269"/>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054"/>
                                        </p:tgtEl>
                                        <p:attrNameLst>
                                          <p:attrName>style.visibility</p:attrName>
                                        </p:attrNameLst>
                                      </p:cBhvr>
                                      <p:to>
                                        <p:strVal val="visible"/>
                                      </p:to>
                                    </p:set>
                                    <p:animEffect transition="in" filter="fade">
                                      <p:cBhvr>
                                        <p:cTn id="36" dur="500"/>
                                        <p:tgtEl>
                                          <p:spTgt spid="2054"/>
                                        </p:tgtEl>
                                      </p:cBhvr>
                                    </p:animEffect>
                                    <p:anim calcmode="lin" valueType="num">
                                      <p:cBhvr>
                                        <p:cTn id="37" dur="500" fill="hold"/>
                                        <p:tgtEl>
                                          <p:spTgt spid="2054"/>
                                        </p:tgtEl>
                                        <p:attrNameLst>
                                          <p:attrName>ppt_x</p:attrName>
                                        </p:attrNameLst>
                                      </p:cBhvr>
                                      <p:tavLst>
                                        <p:tav tm="0">
                                          <p:val>
                                            <p:strVal val="#ppt_x"/>
                                          </p:val>
                                        </p:tav>
                                        <p:tav tm="100000">
                                          <p:val>
                                            <p:strVal val="#ppt_x"/>
                                          </p:val>
                                        </p:tav>
                                      </p:tavLst>
                                    </p:anim>
                                    <p:anim calcmode="lin" valueType="num">
                                      <p:cBhvr>
                                        <p:cTn id="38" dur="5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è¿éåå¾çæè¿°"/>
          <p:cNvPicPr>
            <a:picLocks noChangeAspect="1" noChangeArrowheads="1"/>
          </p:cNvPicPr>
          <p:nvPr/>
        </p:nvPicPr>
        <p:blipFill rotWithShape="1">
          <a:blip r:embed="rId2">
            <a:extLst>
              <a:ext uri="{28A0092B-C50C-407E-A947-70E740481C1C}">
                <a14:useLocalDpi xmlns:a14="http://schemas.microsoft.com/office/drawing/2010/main" val="0"/>
              </a:ext>
            </a:extLst>
          </a:blip>
          <a:srcRect l="14843" t="2111" r="1805" b="8828"/>
          <a:stretch/>
        </p:blipFill>
        <p:spPr bwMode="auto">
          <a:xfrm>
            <a:off x="74875" y="102270"/>
            <a:ext cx="1961264" cy="1712489"/>
          </a:xfrm>
          <a:prstGeom prst="rect">
            <a:avLst/>
          </a:prstGeom>
          <a:noFill/>
          <a:extLst>
            <a:ext uri="{909E8E84-426E-40DD-AFC4-6F175D3DCCD1}">
              <a14:hiddenFill xmlns:a14="http://schemas.microsoft.com/office/drawing/2010/main">
                <a:solidFill>
                  <a:srgbClr val="FFFFFF"/>
                </a:solidFill>
              </a14:hiddenFill>
            </a:ext>
          </a:extLst>
        </p:spPr>
      </p:pic>
      <p:sp>
        <p:nvSpPr>
          <p:cNvPr id="75" name="任意多边形 74"/>
          <p:cNvSpPr/>
          <p:nvPr/>
        </p:nvSpPr>
        <p:spPr>
          <a:xfrm rot="1864238">
            <a:off x="4209321" y="1890238"/>
            <a:ext cx="1478451" cy="881776"/>
          </a:xfrm>
          <a:custGeom>
            <a:avLst/>
            <a:gdLst>
              <a:gd name="connsiteX0" fmla="*/ 0 w 1478451"/>
              <a:gd name="connsiteY0" fmla="*/ 27918 h 881776"/>
              <a:gd name="connsiteX1" fmla="*/ 20649 w 1478451"/>
              <a:gd name="connsiteY1" fmla="*/ 16710 h 881776"/>
              <a:gd name="connsiteX2" fmla="*/ 103419 w 1478451"/>
              <a:gd name="connsiteY2" fmla="*/ 0 h 881776"/>
              <a:gd name="connsiteX3" fmla="*/ 869568 w 1478451"/>
              <a:gd name="connsiteY3" fmla="*/ 0 h 881776"/>
              <a:gd name="connsiteX4" fmla="*/ 952338 w 1478451"/>
              <a:gd name="connsiteY4" fmla="*/ 16711 h 881776"/>
              <a:gd name="connsiteX5" fmla="*/ 974779 w 1478451"/>
              <a:gd name="connsiteY5" fmla="*/ 28891 h 881776"/>
              <a:gd name="connsiteX6" fmla="*/ 977098 w 1478451"/>
              <a:gd name="connsiteY6" fmla="*/ 29756 h 881776"/>
              <a:gd name="connsiteX7" fmla="*/ 982692 w 1478451"/>
              <a:gd name="connsiteY7" fmla="*/ 33186 h 881776"/>
              <a:gd name="connsiteX8" fmla="*/ 988458 w 1478451"/>
              <a:gd name="connsiteY8" fmla="*/ 36316 h 881776"/>
              <a:gd name="connsiteX9" fmla="*/ 990368 w 1478451"/>
              <a:gd name="connsiteY9" fmla="*/ 37891 h 881776"/>
              <a:gd name="connsiteX10" fmla="*/ 1012137 w 1478451"/>
              <a:gd name="connsiteY10" fmla="*/ 51235 h 881776"/>
              <a:gd name="connsiteX11" fmla="*/ 1067993 w 1478451"/>
              <a:gd name="connsiteY11" fmla="*/ 114561 h 881776"/>
              <a:gd name="connsiteX12" fmla="*/ 1451068 w 1478451"/>
              <a:gd name="connsiteY12" fmla="*/ 778066 h 881776"/>
              <a:gd name="connsiteX13" fmla="*/ 1477982 w 1478451"/>
              <a:gd name="connsiteY13" fmla="*/ 858103 h 881776"/>
              <a:gd name="connsiteX14" fmla="*/ 1478451 w 1478451"/>
              <a:gd name="connsiteY14" fmla="*/ 875948 h 881776"/>
              <a:gd name="connsiteX15" fmla="*/ 1166621 w 1478451"/>
              <a:gd name="connsiteY15" fmla="*/ 881776 h 881776"/>
              <a:gd name="connsiteX16" fmla="*/ 1166284 w 1478451"/>
              <a:gd name="connsiteY16" fmla="*/ 868958 h 881776"/>
              <a:gd name="connsiteX17" fmla="*/ 1147831 w 1478451"/>
              <a:gd name="connsiteY17" fmla="*/ 814082 h 881776"/>
              <a:gd name="connsiteX18" fmla="*/ 885186 w 1478451"/>
              <a:gd name="connsiteY18" fmla="*/ 359166 h 881776"/>
              <a:gd name="connsiteX19" fmla="*/ 846889 w 1478451"/>
              <a:gd name="connsiteY19" fmla="*/ 315748 h 881776"/>
              <a:gd name="connsiteX20" fmla="*/ 831963 w 1478451"/>
              <a:gd name="connsiteY20" fmla="*/ 306599 h 881776"/>
              <a:gd name="connsiteX21" fmla="*/ 830654 w 1478451"/>
              <a:gd name="connsiteY21" fmla="*/ 305520 h 881776"/>
              <a:gd name="connsiteX22" fmla="*/ 826701 w 1478451"/>
              <a:gd name="connsiteY22" fmla="*/ 303373 h 881776"/>
              <a:gd name="connsiteX23" fmla="*/ 822865 w 1478451"/>
              <a:gd name="connsiteY23" fmla="*/ 301022 h 881776"/>
              <a:gd name="connsiteX24" fmla="*/ 821275 w 1478451"/>
              <a:gd name="connsiteY24" fmla="*/ 300428 h 881776"/>
              <a:gd name="connsiteX25" fmla="*/ 805889 w 1478451"/>
              <a:gd name="connsiteY25" fmla="*/ 292077 h 881776"/>
              <a:gd name="connsiteX26" fmla="*/ 749140 w 1478451"/>
              <a:gd name="connsiteY26" fmla="*/ 280620 h 881776"/>
              <a:gd name="connsiteX27" fmla="*/ 223848 w 1478451"/>
              <a:gd name="connsiteY27" fmla="*/ 280620 h 881776"/>
              <a:gd name="connsiteX28" fmla="*/ 167098 w 1478451"/>
              <a:gd name="connsiteY28" fmla="*/ 292077 h 881776"/>
              <a:gd name="connsiteX29" fmla="*/ 161121 w 1478451"/>
              <a:gd name="connsiteY29" fmla="*/ 295321 h 88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8451" h="881776">
                <a:moveTo>
                  <a:pt x="0" y="27918"/>
                </a:moveTo>
                <a:lnTo>
                  <a:pt x="20649" y="16710"/>
                </a:lnTo>
                <a:cubicBezTo>
                  <a:pt x="46088" y="5950"/>
                  <a:pt x="74059" y="0"/>
                  <a:pt x="103419" y="0"/>
                </a:cubicBezTo>
                <a:lnTo>
                  <a:pt x="869568" y="0"/>
                </a:lnTo>
                <a:cubicBezTo>
                  <a:pt x="898928" y="0"/>
                  <a:pt x="926898" y="5950"/>
                  <a:pt x="952338" y="16711"/>
                </a:cubicBezTo>
                <a:lnTo>
                  <a:pt x="974779" y="28891"/>
                </a:lnTo>
                <a:lnTo>
                  <a:pt x="977098" y="29756"/>
                </a:lnTo>
                <a:lnTo>
                  <a:pt x="982692" y="33186"/>
                </a:lnTo>
                <a:lnTo>
                  <a:pt x="988458" y="36316"/>
                </a:lnTo>
                <a:lnTo>
                  <a:pt x="990368" y="37891"/>
                </a:lnTo>
                <a:lnTo>
                  <a:pt x="1012137" y="51235"/>
                </a:lnTo>
                <a:cubicBezTo>
                  <a:pt x="1034175" y="67887"/>
                  <a:pt x="1053314" y="89135"/>
                  <a:pt x="1067993" y="114561"/>
                </a:cubicBezTo>
                <a:lnTo>
                  <a:pt x="1451068" y="778066"/>
                </a:lnTo>
                <a:cubicBezTo>
                  <a:pt x="1465748" y="803493"/>
                  <a:pt x="1474580" y="830691"/>
                  <a:pt x="1477982" y="858103"/>
                </a:cubicBezTo>
                <a:lnTo>
                  <a:pt x="1478451" y="875948"/>
                </a:lnTo>
                <a:lnTo>
                  <a:pt x="1166621" y="881776"/>
                </a:lnTo>
                <a:lnTo>
                  <a:pt x="1166284" y="868958"/>
                </a:lnTo>
                <a:cubicBezTo>
                  <a:pt x="1163951" y="850162"/>
                  <a:pt x="1157897" y="831516"/>
                  <a:pt x="1147831" y="814082"/>
                </a:cubicBezTo>
                <a:lnTo>
                  <a:pt x="885186" y="359166"/>
                </a:lnTo>
                <a:cubicBezTo>
                  <a:pt x="875120" y="341734"/>
                  <a:pt x="861998" y="327165"/>
                  <a:pt x="846889" y="315748"/>
                </a:cubicBezTo>
                <a:lnTo>
                  <a:pt x="831963" y="306599"/>
                </a:lnTo>
                <a:lnTo>
                  <a:pt x="830654" y="305520"/>
                </a:lnTo>
                <a:lnTo>
                  <a:pt x="826701" y="303373"/>
                </a:lnTo>
                <a:lnTo>
                  <a:pt x="822865" y="301022"/>
                </a:lnTo>
                <a:lnTo>
                  <a:pt x="821275" y="300428"/>
                </a:lnTo>
                <a:lnTo>
                  <a:pt x="805889" y="292077"/>
                </a:lnTo>
                <a:cubicBezTo>
                  <a:pt x="788447" y="284700"/>
                  <a:pt x="769269" y="280620"/>
                  <a:pt x="749140" y="280620"/>
                </a:cubicBezTo>
                <a:lnTo>
                  <a:pt x="223848" y="280620"/>
                </a:lnTo>
                <a:cubicBezTo>
                  <a:pt x="203718" y="280620"/>
                  <a:pt x="184541" y="284700"/>
                  <a:pt x="167098" y="292077"/>
                </a:cubicBezTo>
                <a:lnTo>
                  <a:pt x="161121" y="295321"/>
                </a:lnTo>
                <a:close/>
              </a:path>
            </a:pathLst>
          </a:custGeom>
          <a:solidFill>
            <a:srgbClr val="57718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4" name="任意多边形 73"/>
          <p:cNvSpPr/>
          <p:nvPr/>
        </p:nvSpPr>
        <p:spPr>
          <a:xfrm rot="1864238">
            <a:off x="3601936" y="1390929"/>
            <a:ext cx="641524" cy="1702644"/>
          </a:xfrm>
          <a:custGeom>
            <a:avLst/>
            <a:gdLst>
              <a:gd name="connsiteX0" fmla="*/ 480561 w 641524"/>
              <a:gd name="connsiteY0" fmla="*/ 0 h 1702644"/>
              <a:gd name="connsiteX1" fmla="*/ 641524 w 641524"/>
              <a:gd name="connsiteY1" fmla="*/ 267139 h 1702644"/>
              <a:gd name="connsiteX2" fmla="*/ 632176 w 641524"/>
              <a:gd name="connsiteY2" fmla="*/ 272870 h 1702644"/>
              <a:gd name="connsiteX3" fmla="*/ 593878 w 641524"/>
              <a:gd name="connsiteY3" fmla="*/ 316288 h 1702644"/>
              <a:gd name="connsiteX4" fmla="*/ 331233 w 641524"/>
              <a:gd name="connsiteY4" fmla="*/ 771204 h 1702644"/>
              <a:gd name="connsiteX5" fmla="*/ 312780 w 641524"/>
              <a:gd name="connsiteY5" fmla="*/ 826079 h 1702644"/>
              <a:gd name="connsiteX6" fmla="*/ 312320 w 641524"/>
              <a:gd name="connsiteY6" fmla="*/ 843581 h 1702644"/>
              <a:gd name="connsiteX7" fmla="*/ 312039 w 641524"/>
              <a:gd name="connsiteY7" fmla="*/ 845252 h 1702644"/>
              <a:gd name="connsiteX8" fmla="*/ 312157 w 641524"/>
              <a:gd name="connsiteY8" fmla="*/ 849746 h 1702644"/>
              <a:gd name="connsiteX9" fmla="*/ 312039 w 641524"/>
              <a:gd name="connsiteY9" fmla="*/ 854247 h 1702644"/>
              <a:gd name="connsiteX10" fmla="*/ 312320 w 641524"/>
              <a:gd name="connsiteY10" fmla="*/ 855922 h 1702644"/>
              <a:gd name="connsiteX11" fmla="*/ 312781 w 641524"/>
              <a:gd name="connsiteY11" fmla="*/ 873421 h 1702644"/>
              <a:gd name="connsiteX12" fmla="*/ 331233 w 641524"/>
              <a:gd name="connsiteY12" fmla="*/ 928296 h 1702644"/>
              <a:gd name="connsiteX13" fmla="*/ 593878 w 641524"/>
              <a:gd name="connsiteY13" fmla="*/ 1383212 h 1702644"/>
              <a:gd name="connsiteX14" fmla="*/ 632176 w 641524"/>
              <a:gd name="connsiteY14" fmla="*/ 1426630 h 1702644"/>
              <a:gd name="connsiteX15" fmla="*/ 637425 w 641524"/>
              <a:gd name="connsiteY15" fmla="*/ 1429511 h 1702644"/>
              <a:gd name="connsiteX16" fmla="*/ 486464 w 641524"/>
              <a:gd name="connsiteY16" fmla="*/ 1702644 h 1702644"/>
              <a:gd name="connsiteX17" fmla="*/ 483633 w 641524"/>
              <a:gd name="connsiteY17" fmla="*/ 1700309 h 1702644"/>
              <a:gd name="connsiteX18" fmla="*/ 466926 w 641524"/>
              <a:gd name="connsiteY18" fmla="*/ 1691141 h 1702644"/>
              <a:gd name="connsiteX19" fmla="*/ 411070 w 641524"/>
              <a:gd name="connsiteY19" fmla="*/ 1627815 h 1702644"/>
              <a:gd name="connsiteX20" fmla="*/ 27995 w 641524"/>
              <a:gd name="connsiteY20" fmla="*/ 964310 h 1702644"/>
              <a:gd name="connsiteX21" fmla="*/ 1082 w 641524"/>
              <a:gd name="connsiteY21" fmla="*/ 884274 h 1702644"/>
              <a:gd name="connsiteX22" fmla="*/ 410 w 641524"/>
              <a:gd name="connsiteY22" fmla="*/ 858751 h 1702644"/>
              <a:gd name="connsiteX23" fmla="*/ 0 w 641524"/>
              <a:gd name="connsiteY23" fmla="*/ 856308 h 1702644"/>
              <a:gd name="connsiteX24" fmla="*/ 173 w 641524"/>
              <a:gd name="connsiteY24" fmla="*/ 849744 h 1702644"/>
              <a:gd name="connsiteX25" fmla="*/ 0 w 641524"/>
              <a:gd name="connsiteY25" fmla="*/ 843190 h 1702644"/>
              <a:gd name="connsiteX26" fmla="*/ 410 w 641524"/>
              <a:gd name="connsiteY26" fmla="*/ 840751 h 1702644"/>
              <a:gd name="connsiteX27" fmla="*/ 1082 w 641524"/>
              <a:gd name="connsiteY27" fmla="*/ 815224 h 1702644"/>
              <a:gd name="connsiteX28" fmla="*/ 27995 w 641524"/>
              <a:gd name="connsiteY28" fmla="*/ 735188 h 1702644"/>
              <a:gd name="connsiteX29" fmla="*/ 411069 w 641524"/>
              <a:gd name="connsiteY29" fmla="*/ 71684 h 1702644"/>
              <a:gd name="connsiteX30" fmla="*/ 466927 w 641524"/>
              <a:gd name="connsiteY30" fmla="*/ 8357 h 170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41524" h="1702644">
                <a:moveTo>
                  <a:pt x="480561" y="0"/>
                </a:moveTo>
                <a:lnTo>
                  <a:pt x="641524" y="267139"/>
                </a:lnTo>
                <a:lnTo>
                  <a:pt x="632176" y="272870"/>
                </a:lnTo>
                <a:cubicBezTo>
                  <a:pt x="617065" y="284287"/>
                  <a:pt x="603944" y="298855"/>
                  <a:pt x="593878" y="316288"/>
                </a:cubicBezTo>
                <a:lnTo>
                  <a:pt x="331233" y="771204"/>
                </a:lnTo>
                <a:cubicBezTo>
                  <a:pt x="321167" y="788637"/>
                  <a:pt x="315112" y="807284"/>
                  <a:pt x="312780" y="826079"/>
                </a:cubicBezTo>
                <a:lnTo>
                  <a:pt x="312320" y="843581"/>
                </a:lnTo>
                <a:lnTo>
                  <a:pt x="312039" y="845252"/>
                </a:lnTo>
                <a:lnTo>
                  <a:pt x="312157" y="849746"/>
                </a:lnTo>
                <a:lnTo>
                  <a:pt x="312039" y="854247"/>
                </a:lnTo>
                <a:lnTo>
                  <a:pt x="312320" y="855922"/>
                </a:lnTo>
                <a:lnTo>
                  <a:pt x="312781" y="873421"/>
                </a:lnTo>
                <a:cubicBezTo>
                  <a:pt x="315112" y="892216"/>
                  <a:pt x="321168" y="910863"/>
                  <a:pt x="331233" y="928296"/>
                </a:cubicBezTo>
                <a:lnTo>
                  <a:pt x="593878" y="1383212"/>
                </a:lnTo>
                <a:cubicBezTo>
                  <a:pt x="603944" y="1400645"/>
                  <a:pt x="617065" y="1415213"/>
                  <a:pt x="632176" y="1426630"/>
                </a:cubicBezTo>
                <a:lnTo>
                  <a:pt x="637425" y="1429511"/>
                </a:lnTo>
                <a:lnTo>
                  <a:pt x="486464" y="1702644"/>
                </a:lnTo>
                <a:lnTo>
                  <a:pt x="483633" y="1700309"/>
                </a:lnTo>
                <a:lnTo>
                  <a:pt x="466926" y="1691141"/>
                </a:lnTo>
                <a:cubicBezTo>
                  <a:pt x="444888" y="1674489"/>
                  <a:pt x="425749" y="1653241"/>
                  <a:pt x="411070" y="1627815"/>
                </a:cubicBezTo>
                <a:lnTo>
                  <a:pt x="27995" y="964310"/>
                </a:lnTo>
                <a:cubicBezTo>
                  <a:pt x="13315" y="938884"/>
                  <a:pt x="4483" y="911685"/>
                  <a:pt x="1082" y="884274"/>
                </a:cubicBezTo>
                <a:lnTo>
                  <a:pt x="410" y="858751"/>
                </a:lnTo>
                <a:lnTo>
                  <a:pt x="0" y="856308"/>
                </a:lnTo>
                <a:lnTo>
                  <a:pt x="173" y="849744"/>
                </a:lnTo>
                <a:lnTo>
                  <a:pt x="0" y="843190"/>
                </a:lnTo>
                <a:lnTo>
                  <a:pt x="410" y="840751"/>
                </a:lnTo>
                <a:lnTo>
                  <a:pt x="1082" y="815224"/>
                </a:lnTo>
                <a:cubicBezTo>
                  <a:pt x="4483" y="787813"/>
                  <a:pt x="13314" y="760614"/>
                  <a:pt x="27995" y="735188"/>
                </a:cubicBezTo>
                <a:lnTo>
                  <a:pt x="411069" y="71684"/>
                </a:lnTo>
                <a:cubicBezTo>
                  <a:pt x="425749" y="46257"/>
                  <a:pt x="444887" y="25008"/>
                  <a:pt x="466927" y="8357"/>
                </a:cubicBezTo>
                <a:close/>
              </a:path>
            </a:pathLst>
          </a:custGeom>
          <a:solidFill>
            <a:srgbClr val="57718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3" name="任意多边形 72"/>
          <p:cNvSpPr/>
          <p:nvPr/>
        </p:nvSpPr>
        <p:spPr>
          <a:xfrm rot="1864238">
            <a:off x="3748506" y="2667690"/>
            <a:ext cx="1472087" cy="879729"/>
          </a:xfrm>
          <a:custGeom>
            <a:avLst/>
            <a:gdLst>
              <a:gd name="connsiteX0" fmla="*/ 150680 w 1472087"/>
              <a:gd name="connsiteY0" fmla="*/ 581331 h 879729"/>
              <a:gd name="connsiteX1" fmla="*/ 174030 w 1472087"/>
              <a:gd name="connsiteY1" fmla="*/ 592556 h 879729"/>
              <a:gd name="connsiteX2" fmla="*/ 217384 w 1472087"/>
              <a:gd name="connsiteY2" fmla="*/ 599111 h 879729"/>
              <a:gd name="connsiteX3" fmla="*/ 742676 w 1472087"/>
              <a:gd name="connsiteY3" fmla="*/ 599110 h 879729"/>
              <a:gd name="connsiteX4" fmla="*/ 799425 w 1472087"/>
              <a:gd name="connsiteY4" fmla="*/ 587654 h 879729"/>
              <a:gd name="connsiteX5" fmla="*/ 814810 w 1472087"/>
              <a:gd name="connsiteY5" fmla="*/ 579302 h 879729"/>
              <a:gd name="connsiteX6" fmla="*/ 816401 w 1472087"/>
              <a:gd name="connsiteY6" fmla="*/ 578708 h 879729"/>
              <a:gd name="connsiteX7" fmla="*/ 820239 w 1472087"/>
              <a:gd name="connsiteY7" fmla="*/ 576356 h 879729"/>
              <a:gd name="connsiteX8" fmla="*/ 824191 w 1472087"/>
              <a:gd name="connsiteY8" fmla="*/ 574210 h 879729"/>
              <a:gd name="connsiteX9" fmla="*/ 825499 w 1472087"/>
              <a:gd name="connsiteY9" fmla="*/ 573132 h 879729"/>
              <a:gd name="connsiteX10" fmla="*/ 840425 w 1472087"/>
              <a:gd name="connsiteY10" fmla="*/ 563982 h 879729"/>
              <a:gd name="connsiteX11" fmla="*/ 878722 w 1472087"/>
              <a:gd name="connsiteY11" fmla="*/ 520564 h 879729"/>
              <a:gd name="connsiteX12" fmla="*/ 1141368 w 1472087"/>
              <a:gd name="connsiteY12" fmla="*/ 65649 h 879729"/>
              <a:gd name="connsiteX13" fmla="*/ 1159820 w 1472087"/>
              <a:gd name="connsiteY13" fmla="*/ 10773 h 879729"/>
              <a:gd name="connsiteX14" fmla="*/ 1159950 w 1472087"/>
              <a:gd name="connsiteY14" fmla="*/ 5834 h 879729"/>
              <a:gd name="connsiteX15" fmla="*/ 1472087 w 1472087"/>
              <a:gd name="connsiteY15" fmla="*/ 0 h 879729"/>
              <a:gd name="connsiteX16" fmla="*/ 1471518 w 1472087"/>
              <a:gd name="connsiteY16" fmla="*/ 21626 h 879729"/>
              <a:gd name="connsiteX17" fmla="*/ 1444605 w 1472087"/>
              <a:gd name="connsiteY17" fmla="*/ 101663 h 879729"/>
              <a:gd name="connsiteX18" fmla="*/ 1061531 w 1472087"/>
              <a:gd name="connsiteY18" fmla="*/ 765167 h 879729"/>
              <a:gd name="connsiteX19" fmla="*/ 1005673 w 1472087"/>
              <a:gd name="connsiteY19" fmla="*/ 828494 h 879729"/>
              <a:gd name="connsiteX20" fmla="*/ 983903 w 1472087"/>
              <a:gd name="connsiteY20" fmla="*/ 841838 h 879729"/>
              <a:gd name="connsiteX21" fmla="*/ 981995 w 1472087"/>
              <a:gd name="connsiteY21" fmla="*/ 843412 h 879729"/>
              <a:gd name="connsiteX22" fmla="*/ 976232 w 1472087"/>
              <a:gd name="connsiteY22" fmla="*/ 846541 h 879729"/>
              <a:gd name="connsiteX23" fmla="*/ 970634 w 1472087"/>
              <a:gd name="connsiteY23" fmla="*/ 849972 h 879729"/>
              <a:gd name="connsiteX24" fmla="*/ 968314 w 1472087"/>
              <a:gd name="connsiteY24" fmla="*/ 850838 h 879729"/>
              <a:gd name="connsiteX25" fmla="*/ 945874 w 1472087"/>
              <a:gd name="connsiteY25" fmla="*/ 863019 h 879729"/>
              <a:gd name="connsiteX26" fmla="*/ 863103 w 1472087"/>
              <a:gd name="connsiteY26" fmla="*/ 879728 h 879729"/>
              <a:gd name="connsiteX27" fmla="*/ 96955 w 1472087"/>
              <a:gd name="connsiteY27" fmla="*/ 879729 h 879729"/>
              <a:gd name="connsiteX28" fmla="*/ 33722 w 1472087"/>
              <a:gd name="connsiteY28" fmla="*/ 870169 h 879729"/>
              <a:gd name="connsiteX29" fmla="*/ 0 w 1472087"/>
              <a:gd name="connsiteY29" fmla="*/ 853957 h 8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2087" h="879729">
                <a:moveTo>
                  <a:pt x="150680" y="581331"/>
                </a:moveTo>
                <a:lnTo>
                  <a:pt x="174030" y="592556"/>
                </a:lnTo>
                <a:cubicBezTo>
                  <a:pt x="187726" y="596815"/>
                  <a:pt x="202287" y="599111"/>
                  <a:pt x="217384" y="599111"/>
                </a:cubicBezTo>
                <a:lnTo>
                  <a:pt x="742676" y="599110"/>
                </a:lnTo>
                <a:cubicBezTo>
                  <a:pt x="762806" y="599110"/>
                  <a:pt x="781982" y="595031"/>
                  <a:pt x="799425" y="587654"/>
                </a:cubicBezTo>
                <a:lnTo>
                  <a:pt x="814810" y="579302"/>
                </a:lnTo>
                <a:lnTo>
                  <a:pt x="816401" y="578708"/>
                </a:lnTo>
                <a:lnTo>
                  <a:pt x="820239" y="576356"/>
                </a:lnTo>
                <a:lnTo>
                  <a:pt x="824191" y="574210"/>
                </a:lnTo>
                <a:lnTo>
                  <a:pt x="825499" y="573132"/>
                </a:lnTo>
                <a:lnTo>
                  <a:pt x="840425" y="563982"/>
                </a:lnTo>
                <a:cubicBezTo>
                  <a:pt x="855536" y="552565"/>
                  <a:pt x="868656" y="537997"/>
                  <a:pt x="878722" y="520564"/>
                </a:cubicBezTo>
                <a:lnTo>
                  <a:pt x="1141368" y="65649"/>
                </a:lnTo>
                <a:cubicBezTo>
                  <a:pt x="1151433" y="48215"/>
                  <a:pt x="1157487" y="29568"/>
                  <a:pt x="1159820" y="10773"/>
                </a:cubicBezTo>
                <a:lnTo>
                  <a:pt x="1159950" y="5834"/>
                </a:lnTo>
                <a:lnTo>
                  <a:pt x="1472087" y="0"/>
                </a:lnTo>
                <a:lnTo>
                  <a:pt x="1471518" y="21626"/>
                </a:lnTo>
                <a:cubicBezTo>
                  <a:pt x="1468117" y="49038"/>
                  <a:pt x="1459285" y="76236"/>
                  <a:pt x="1444605" y="101663"/>
                </a:cubicBezTo>
                <a:lnTo>
                  <a:pt x="1061531" y="765167"/>
                </a:lnTo>
                <a:cubicBezTo>
                  <a:pt x="1046850" y="790593"/>
                  <a:pt x="1027712" y="811841"/>
                  <a:pt x="1005673" y="828494"/>
                </a:cubicBezTo>
                <a:lnTo>
                  <a:pt x="983903" y="841838"/>
                </a:lnTo>
                <a:lnTo>
                  <a:pt x="981995" y="843412"/>
                </a:lnTo>
                <a:lnTo>
                  <a:pt x="976232" y="846541"/>
                </a:lnTo>
                <a:lnTo>
                  <a:pt x="970634" y="849972"/>
                </a:lnTo>
                <a:lnTo>
                  <a:pt x="968314" y="850838"/>
                </a:lnTo>
                <a:lnTo>
                  <a:pt x="945874" y="863019"/>
                </a:lnTo>
                <a:cubicBezTo>
                  <a:pt x="920434" y="873779"/>
                  <a:pt x="892465" y="879728"/>
                  <a:pt x="863103" y="879728"/>
                </a:cubicBezTo>
                <a:lnTo>
                  <a:pt x="96955" y="879729"/>
                </a:lnTo>
                <a:cubicBezTo>
                  <a:pt x="74935" y="879729"/>
                  <a:pt x="53697" y="876382"/>
                  <a:pt x="33722" y="870169"/>
                </a:cubicBezTo>
                <a:lnTo>
                  <a:pt x="0" y="853957"/>
                </a:lnTo>
                <a:close/>
              </a:path>
            </a:pathLst>
          </a:custGeom>
          <a:solidFill>
            <a:srgbClr val="57718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10" name="直接连接符 9"/>
          <p:cNvCxnSpPr/>
          <p:nvPr/>
        </p:nvCxnSpPr>
        <p:spPr>
          <a:xfrm>
            <a:off x="5524836" y="2155505"/>
            <a:ext cx="163688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836894" y="2155505"/>
            <a:ext cx="163688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465293" y="3642312"/>
            <a:ext cx="0" cy="71197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4284044" y="2083181"/>
            <a:ext cx="430530" cy="478137"/>
            <a:chOff x="9812338" y="4873625"/>
            <a:chExt cx="660401" cy="733426"/>
          </a:xfrm>
          <a:solidFill>
            <a:srgbClr val="577188"/>
          </a:solidFill>
        </p:grpSpPr>
        <p:sp>
          <p:nvSpPr>
            <p:cNvPr id="79" name="Freeform 160"/>
            <p:cNvSpPr>
              <a:spLocks noEditPoints="1"/>
            </p:cNvSpPr>
            <p:nvPr/>
          </p:nvSpPr>
          <p:spPr bwMode="auto">
            <a:xfrm>
              <a:off x="9812338" y="4873625"/>
              <a:ext cx="608013" cy="538163"/>
            </a:xfrm>
            <a:custGeom>
              <a:avLst/>
              <a:gdLst>
                <a:gd name="T0" fmla="*/ 123 w 162"/>
                <a:gd name="T1" fmla="*/ 41 h 143"/>
                <a:gd name="T2" fmla="*/ 125 w 162"/>
                <a:gd name="T3" fmla="*/ 73 h 143"/>
                <a:gd name="T4" fmla="*/ 155 w 162"/>
                <a:gd name="T5" fmla="*/ 46 h 143"/>
                <a:gd name="T6" fmla="*/ 68 w 162"/>
                <a:gd name="T7" fmla="*/ 47 h 143"/>
                <a:gd name="T8" fmla="*/ 107 w 162"/>
                <a:gd name="T9" fmla="*/ 31 h 143"/>
                <a:gd name="T10" fmla="*/ 65 w 162"/>
                <a:gd name="T11" fmla="*/ 43 h 143"/>
                <a:gd name="T12" fmla="*/ 121 w 162"/>
                <a:gd name="T13" fmla="*/ 74 h 143"/>
                <a:gd name="T14" fmla="*/ 113 w 162"/>
                <a:gd name="T15" fmla="*/ 50 h 143"/>
                <a:gd name="T16" fmla="*/ 69 w 162"/>
                <a:gd name="T17" fmla="*/ 51 h 143"/>
                <a:gd name="T18" fmla="*/ 60 w 162"/>
                <a:gd name="T19" fmla="*/ 63 h 143"/>
                <a:gd name="T20" fmla="*/ 57 w 162"/>
                <a:gd name="T21" fmla="*/ 101 h 143"/>
                <a:gd name="T22" fmla="*/ 66 w 162"/>
                <a:gd name="T23" fmla="*/ 113 h 143"/>
                <a:gd name="T24" fmla="*/ 111 w 162"/>
                <a:gd name="T25" fmla="*/ 119 h 143"/>
                <a:gd name="T26" fmla="*/ 89 w 162"/>
                <a:gd name="T27" fmla="*/ 83 h 143"/>
                <a:gd name="T28" fmla="*/ 61 w 162"/>
                <a:gd name="T29" fmla="*/ 120 h 143"/>
                <a:gd name="T30" fmla="*/ 107 w 162"/>
                <a:gd name="T31" fmla="*/ 123 h 143"/>
                <a:gd name="T32" fmla="*/ 61 w 162"/>
                <a:gd name="T33" fmla="*/ 120 h 143"/>
                <a:gd name="T34" fmla="*/ 25 w 162"/>
                <a:gd name="T35" fmla="*/ 80 h 143"/>
                <a:gd name="T36" fmla="*/ 25 w 162"/>
                <a:gd name="T37" fmla="*/ 91 h 143"/>
                <a:gd name="T38" fmla="*/ 53 w 162"/>
                <a:gd name="T39" fmla="*/ 102 h 143"/>
                <a:gd name="T40" fmla="*/ 52 w 162"/>
                <a:gd name="T41" fmla="*/ 59 h 143"/>
                <a:gd name="T42" fmla="*/ 8 w 162"/>
                <a:gd name="T43" fmla="*/ 81 h 143"/>
                <a:gd name="T44" fmla="*/ 2 w 162"/>
                <a:gd name="T45" fmla="*/ 102 h 143"/>
                <a:gd name="T46" fmla="*/ 7 w 162"/>
                <a:gd name="T47" fmla="*/ 86 h 143"/>
                <a:gd name="T48" fmla="*/ 123 w 162"/>
                <a:gd name="T49" fmla="*/ 37 h 143"/>
                <a:gd name="T50" fmla="*/ 110 w 162"/>
                <a:gd name="T51" fmla="*/ 6 h 143"/>
                <a:gd name="T52" fmla="*/ 111 w 162"/>
                <a:gd name="T53" fmla="*/ 29 h 143"/>
                <a:gd name="T54" fmla="*/ 57 w 162"/>
                <a:gd name="T55" fmla="*/ 121 h 143"/>
                <a:gd name="T56" fmla="*/ 47 w 162"/>
                <a:gd name="T57" fmla="*/ 109 h 143"/>
                <a:gd name="T58" fmla="*/ 17 w 162"/>
                <a:gd name="T59" fmla="*/ 96 h 143"/>
                <a:gd name="T60" fmla="*/ 4 w 162"/>
                <a:gd name="T61" fmla="*/ 107 h 143"/>
                <a:gd name="T62" fmla="*/ 58 w 162"/>
                <a:gd name="T63" fmla="*/ 143 h 143"/>
                <a:gd name="T64" fmla="*/ 57 w 162"/>
                <a:gd name="T65" fmla="*/ 121 h 143"/>
                <a:gd name="T66" fmla="*/ 17 w 162"/>
                <a:gd name="T67" fmla="*/ 76 h 143"/>
                <a:gd name="T68" fmla="*/ 50 w 162"/>
                <a:gd name="T69" fmla="*/ 56 h 143"/>
                <a:gd name="T70" fmla="*/ 60 w 162"/>
                <a:gd name="T71" fmla="*/ 43 h 143"/>
                <a:gd name="T72" fmla="*/ 61 w 162"/>
                <a:gd name="T73" fmla="*/ 42 h 143"/>
                <a:gd name="T74" fmla="*/ 5 w 162"/>
                <a:gd name="T75" fmla="*/ 56 h 143"/>
                <a:gd name="T76" fmla="*/ 11 w 162"/>
                <a:gd name="T77"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2" h="143">
                  <a:moveTo>
                    <a:pt x="155" y="46"/>
                  </a:moveTo>
                  <a:cubicBezTo>
                    <a:pt x="145" y="43"/>
                    <a:pt x="134" y="41"/>
                    <a:pt x="123" y="41"/>
                  </a:cubicBezTo>
                  <a:cubicBezTo>
                    <a:pt x="122" y="44"/>
                    <a:pt x="121" y="46"/>
                    <a:pt x="119" y="48"/>
                  </a:cubicBezTo>
                  <a:cubicBezTo>
                    <a:pt x="121" y="56"/>
                    <a:pt x="123" y="65"/>
                    <a:pt x="125" y="73"/>
                  </a:cubicBezTo>
                  <a:cubicBezTo>
                    <a:pt x="162" y="63"/>
                    <a:pt x="162" y="63"/>
                    <a:pt x="162" y="63"/>
                  </a:cubicBezTo>
                  <a:cubicBezTo>
                    <a:pt x="160" y="57"/>
                    <a:pt x="158" y="51"/>
                    <a:pt x="155" y="46"/>
                  </a:cubicBezTo>
                  <a:close/>
                  <a:moveTo>
                    <a:pt x="64" y="44"/>
                  </a:moveTo>
                  <a:cubicBezTo>
                    <a:pt x="66" y="45"/>
                    <a:pt x="67" y="46"/>
                    <a:pt x="68" y="47"/>
                  </a:cubicBezTo>
                  <a:cubicBezTo>
                    <a:pt x="79" y="43"/>
                    <a:pt x="91" y="40"/>
                    <a:pt x="103" y="38"/>
                  </a:cubicBezTo>
                  <a:cubicBezTo>
                    <a:pt x="103" y="35"/>
                    <a:pt x="105" y="33"/>
                    <a:pt x="107" y="31"/>
                  </a:cubicBezTo>
                  <a:cubicBezTo>
                    <a:pt x="102" y="21"/>
                    <a:pt x="96" y="11"/>
                    <a:pt x="88" y="2"/>
                  </a:cubicBezTo>
                  <a:cubicBezTo>
                    <a:pt x="78" y="14"/>
                    <a:pt x="70" y="28"/>
                    <a:pt x="65" y="43"/>
                  </a:cubicBezTo>
                  <a:cubicBezTo>
                    <a:pt x="65" y="43"/>
                    <a:pt x="64" y="44"/>
                    <a:pt x="64" y="44"/>
                  </a:cubicBezTo>
                  <a:close/>
                  <a:moveTo>
                    <a:pt x="121" y="74"/>
                  </a:moveTo>
                  <a:cubicBezTo>
                    <a:pt x="120" y="66"/>
                    <a:pt x="118" y="58"/>
                    <a:pt x="115" y="49"/>
                  </a:cubicBezTo>
                  <a:cubicBezTo>
                    <a:pt x="114" y="49"/>
                    <a:pt x="114" y="50"/>
                    <a:pt x="113" y="50"/>
                  </a:cubicBezTo>
                  <a:cubicBezTo>
                    <a:pt x="108" y="50"/>
                    <a:pt x="104" y="46"/>
                    <a:pt x="103" y="42"/>
                  </a:cubicBezTo>
                  <a:cubicBezTo>
                    <a:pt x="92" y="44"/>
                    <a:pt x="80" y="47"/>
                    <a:pt x="69" y="51"/>
                  </a:cubicBezTo>
                  <a:cubicBezTo>
                    <a:pt x="70" y="52"/>
                    <a:pt x="70" y="52"/>
                    <a:pt x="70" y="53"/>
                  </a:cubicBezTo>
                  <a:cubicBezTo>
                    <a:pt x="70" y="58"/>
                    <a:pt x="65" y="63"/>
                    <a:pt x="60" y="63"/>
                  </a:cubicBezTo>
                  <a:cubicBezTo>
                    <a:pt x="60" y="63"/>
                    <a:pt x="59" y="63"/>
                    <a:pt x="59" y="63"/>
                  </a:cubicBezTo>
                  <a:cubicBezTo>
                    <a:pt x="57" y="75"/>
                    <a:pt x="56" y="88"/>
                    <a:pt x="57" y="101"/>
                  </a:cubicBezTo>
                  <a:cubicBezTo>
                    <a:pt x="62" y="102"/>
                    <a:pt x="66" y="106"/>
                    <a:pt x="66" y="111"/>
                  </a:cubicBezTo>
                  <a:cubicBezTo>
                    <a:pt x="66" y="112"/>
                    <a:pt x="66" y="112"/>
                    <a:pt x="66" y="113"/>
                  </a:cubicBezTo>
                  <a:cubicBezTo>
                    <a:pt x="80" y="117"/>
                    <a:pt x="94" y="119"/>
                    <a:pt x="108" y="119"/>
                  </a:cubicBezTo>
                  <a:cubicBezTo>
                    <a:pt x="109" y="119"/>
                    <a:pt x="110" y="119"/>
                    <a:pt x="111" y="119"/>
                  </a:cubicBezTo>
                  <a:cubicBezTo>
                    <a:pt x="116" y="112"/>
                    <a:pt x="120" y="104"/>
                    <a:pt x="121" y="99"/>
                  </a:cubicBezTo>
                  <a:cubicBezTo>
                    <a:pt x="89" y="83"/>
                    <a:pt x="89" y="83"/>
                    <a:pt x="89" y="83"/>
                  </a:cubicBezTo>
                  <a:lnTo>
                    <a:pt x="121" y="74"/>
                  </a:lnTo>
                  <a:close/>
                  <a:moveTo>
                    <a:pt x="61" y="120"/>
                  </a:moveTo>
                  <a:cubicBezTo>
                    <a:pt x="64" y="128"/>
                    <a:pt x="67" y="136"/>
                    <a:pt x="69" y="142"/>
                  </a:cubicBezTo>
                  <a:cubicBezTo>
                    <a:pt x="87" y="140"/>
                    <a:pt x="99" y="132"/>
                    <a:pt x="107" y="123"/>
                  </a:cubicBezTo>
                  <a:cubicBezTo>
                    <a:pt x="87" y="123"/>
                    <a:pt x="73" y="119"/>
                    <a:pt x="65" y="116"/>
                  </a:cubicBezTo>
                  <a:cubicBezTo>
                    <a:pt x="64" y="118"/>
                    <a:pt x="63" y="119"/>
                    <a:pt x="61" y="120"/>
                  </a:cubicBezTo>
                  <a:close/>
                  <a:moveTo>
                    <a:pt x="52" y="59"/>
                  </a:moveTo>
                  <a:cubicBezTo>
                    <a:pt x="42" y="65"/>
                    <a:pt x="33" y="72"/>
                    <a:pt x="25" y="80"/>
                  </a:cubicBezTo>
                  <a:cubicBezTo>
                    <a:pt x="26" y="82"/>
                    <a:pt x="27" y="84"/>
                    <a:pt x="27" y="86"/>
                  </a:cubicBezTo>
                  <a:cubicBezTo>
                    <a:pt x="27" y="88"/>
                    <a:pt x="26" y="90"/>
                    <a:pt x="25" y="91"/>
                  </a:cubicBezTo>
                  <a:cubicBezTo>
                    <a:pt x="33" y="97"/>
                    <a:pt x="40" y="101"/>
                    <a:pt x="49" y="105"/>
                  </a:cubicBezTo>
                  <a:cubicBezTo>
                    <a:pt x="50" y="104"/>
                    <a:pt x="51" y="102"/>
                    <a:pt x="53" y="102"/>
                  </a:cubicBezTo>
                  <a:cubicBezTo>
                    <a:pt x="52" y="88"/>
                    <a:pt x="53" y="75"/>
                    <a:pt x="55" y="62"/>
                  </a:cubicBezTo>
                  <a:cubicBezTo>
                    <a:pt x="54" y="61"/>
                    <a:pt x="53" y="60"/>
                    <a:pt x="52" y="59"/>
                  </a:cubicBezTo>
                  <a:close/>
                  <a:moveTo>
                    <a:pt x="7" y="86"/>
                  </a:moveTo>
                  <a:cubicBezTo>
                    <a:pt x="7" y="84"/>
                    <a:pt x="8" y="83"/>
                    <a:pt x="8" y="81"/>
                  </a:cubicBezTo>
                  <a:cubicBezTo>
                    <a:pt x="6" y="79"/>
                    <a:pt x="3" y="76"/>
                    <a:pt x="1" y="73"/>
                  </a:cubicBezTo>
                  <a:cubicBezTo>
                    <a:pt x="0" y="83"/>
                    <a:pt x="0" y="92"/>
                    <a:pt x="2" y="102"/>
                  </a:cubicBezTo>
                  <a:cubicBezTo>
                    <a:pt x="5" y="98"/>
                    <a:pt x="7" y="95"/>
                    <a:pt x="9" y="92"/>
                  </a:cubicBezTo>
                  <a:cubicBezTo>
                    <a:pt x="8" y="90"/>
                    <a:pt x="7" y="88"/>
                    <a:pt x="7" y="86"/>
                  </a:cubicBezTo>
                  <a:close/>
                  <a:moveTo>
                    <a:pt x="113" y="29"/>
                  </a:moveTo>
                  <a:cubicBezTo>
                    <a:pt x="118" y="29"/>
                    <a:pt x="122" y="33"/>
                    <a:pt x="123" y="37"/>
                  </a:cubicBezTo>
                  <a:cubicBezTo>
                    <a:pt x="133" y="37"/>
                    <a:pt x="143" y="39"/>
                    <a:pt x="153" y="41"/>
                  </a:cubicBezTo>
                  <a:cubicBezTo>
                    <a:pt x="143" y="25"/>
                    <a:pt x="129" y="12"/>
                    <a:pt x="110" y="6"/>
                  </a:cubicBezTo>
                  <a:cubicBezTo>
                    <a:pt x="104" y="4"/>
                    <a:pt x="98" y="2"/>
                    <a:pt x="92" y="2"/>
                  </a:cubicBezTo>
                  <a:cubicBezTo>
                    <a:pt x="100" y="10"/>
                    <a:pt x="106" y="20"/>
                    <a:pt x="111" y="29"/>
                  </a:cubicBezTo>
                  <a:cubicBezTo>
                    <a:pt x="112" y="29"/>
                    <a:pt x="112" y="29"/>
                    <a:pt x="113" y="29"/>
                  </a:cubicBezTo>
                  <a:close/>
                  <a:moveTo>
                    <a:pt x="57" y="121"/>
                  </a:moveTo>
                  <a:cubicBezTo>
                    <a:pt x="51" y="121"/>
                    <a:pt x="47" y="116"/>
                    <a:pt x="47" y="111"/>
                  </a:cubicBezTo>
                  <a:cubicBezTo>
                    <a:pt x="47" y="110"/>
                    <a:pt x="47" y="110"/>
                    <a:pt x="47" y="109"/>
                  </a:cubicBezTo>
                  <a:cubicBezTo>
                    <a:pt x="38" y="105"/>
                    <a:pt x="30" y="100"/>
                    <a:pt x="23" y="94"/>
                  </a:cubicBezTo>
                  <a:cubicBezTo>
                    <a:pt x="21" y="95"/>
                    <a:pt x="19" y="96"/>
                    <a:pt x="17" y="96"/>
                  </a:cubicBezTo>
                  <a:cubicBezTo>
                    <a:pt x="15" y="96"/>
                    <a:pt x="14" y="95"/>
                    <a:pt x="12" y="95"/>
                  </a:cubicBezTo>
                  <a:cubicBezTo>
                    <a:pt x="9" y="98"/>
                    <a:pt x="6" y="102"/>
                    <a:pt x="4" y="107"/>
                  </a:cubicBezTo>
                  <a:cubicBezTo>
                    <a:pt x="6" y="116"/>
                    <a:pt x="11" y="124"/>
                    <a:pt x="16" y="132"/>
                  </a:cubicBezTo>
                  <a:cubicBezTo>
                    <a:pt x="33" y="141"/>
                    <a:pt x="50" y="143"/>
                    <a:pt x="58" y="143"/>
                  </a:cubicBezTo>
                  <a:cubicBezTo>
                    <a:pt x="61" y="143"/>
                    <a:pt x="63" y="143"/>
                    <a:pt x="65" y="143"/>
                  </a:cubicBezTo>
                  <a:cubicBezTo>
                    <a:pt x="62" y="135"/>
                    <a:pt x="59" y="127"/>
                    <a:pt x="57" y="121"/>
                  </a:cubicBezTo>
                  <a:cubicBezTo>
                    <a:pt x="57" y="121"/>
                    <a:pt x="57" y="121"/>
                    <a:pt x="57" y="121"/>
                  </a:cubicBezTo>
                  <a:close/>
                  <a:moveTo>
                    <a:pt x="17" y="76"/>
                  </a:moveTo>
                  <a:cubicBezTo>
                    <a:pt x="19" y="76"/>
                    <a:pt x="20" y="77"/>
                    <a:pt x="22" y="78"/>
                  </a:cubicBezTo>
                  <a:cubicBezTo>
                    <a:pt x="30" y="69"/>
                    <a:pt x="40" y="62"/>
                    <a:pt x="50" y="56"/>
                  </a:cubicBezTo>
                  <a:cubicBezTo>
                    <a:pt x="50" y="55"/>
                    <a:pt x="50" y="54"/>
                    <a:pt x="50" y="53"/>
                  </a:cubicBezTo>
                  <a:cubicBezTo>
                    <a:pt x="50" y="48"/>
                    <a:pt x="54" y="43"/>
                    <a:pt x="60" y="43"/>
                  </a:cubicBezTo>
                  <a:cubicBezTo>
                    <a:pt x="60" y="43"/>
                    <a:pt x="60" y="43"/>
                    <a:pt x="60" y="43"/>
                  </a:cubicBezTo>
                  <a:cubicBezTo>
                    <a:pt x="61" y="43"/>
                    <a:pt x="61" y="42"/>
                    <a:pt x="61" y="42"/>
                  </a:cubicBezTo>
                  <a:cubicBezTo>
                    <a:pt x="66" y="27"/>
                    <a:pt x="74" y="13"/>
                    <a:pt x="84" y="1"/>
                  </a:cubicBezTo>
                  <a:cubicBezTo>
                    <a:pt x="49" y="0"/>
                    <a:pt x="17" y="22"/>
                    <a:pt x="5" y="56"/>
                  </a:cubicBezTo>
                  <a:cubicBezTo>
                    <a:pt x="3" y="60"/>
                    <a:pt x="2" y="64"/>
                    <a:pt x="2" y="68"/>
                  </a:cubicBezTo>
                  <a:cubicBezTo>
                    <a:pt x="5" y="72"/>
                    <a:pt x="8" y="75"/>
                    <a:pt x="11" y="78"/>
                  </a:cubicBezTo>
                  <a:cubicBezTo>
                    <a:pt x="13" y="77"/>
                    <a:pt x="15" y="76"/>
                    <a:pt x="17"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80" name="Freeform 161"/>
            <p:cNvSpPr>
              <a:spLocks/>
            </p:cNvSpPr>
            <p:nvPr/>
          </p:nvSpPr>
          <p:spPr bwMode="auto">
            <a:xfrm>
              <a:off x="9906001" y="5148263"/>
              <a:ext cx="566738" cy="458788"/>
            </a:xfrm>
            <a:custGeom>
              <a:avLst/>
              <a:gdLst>
                <a:gd name="T0" fmla="*/ 0 w 151"/>
                <a:gd name="T1" fmla="*/ 73 h 122"/>
                <a:gd name="T2" fmla="*/ 133 w 151"/>
                <a:gd name="T3" fmla="*/ 36 h 122"/>
                <a:gd name="T4" fmla="*/ 151 w 151"/>
                <a:gd name="T5" fmla="*/ 45 h 122"/>
                <a:gd name="T6" fmla="*/ 133 w 151"/>
                <a:gd name="T7" fmla="*/ 0 h 122"/>
                <a:gd name="T8" fmla="*/ 87 w 151"/>
                <a:gd name="T9" fmla="*/ 12 h 122"/>
                <a:gd name="T10" fmla="*/ 106 w 151"/>
                <a:gd name="T11" fmla="*/ 22 h 122"/>
                <a:gd name="T12" fmla="*/ 0 w 151"/>
                <a:gd name="T13" fmla="*/ 73 h 122"/>
              </a:gdLst>
              <a:ahLst/>
              <a:cxnLst>
                <a:cxn ang="0">
                  <a:pos x="T0" y="T1"/>
                </a:cxn>
                <a:cxn ang="0">
                  <a:pos x="T2" y="T3"/>
                </a:cxn>
                <a:cxn ang="0">
                  <a:pos x="T4" y="T5"/>
                </a:cxn>
                <a:cxn ang="0">
                  <a:pos x="T6" y="T7"/>
                </a:cxn>
                <a:cxn ang="0">
                  <a:pos x="T8" y="T9"/>
                </a:cxn>
                <a:cxn ang="0">
                  <a:pos x="T10" y="T11"/>
                </a:cxn>
                <a:cxn ang="0">
                  <a:pos x="T12" y="T13"/>
                </a:cxn>
              </a:cxnLst>
              <a:rect l="0" t="0" r="r" b="b"/>
              <a:pathLst>
                <a:path w="151" h="122">
                  <a:moveTo>
                    <a:pt x="0" y="73"/>
                  </a:moveTo>
                  <a:cubicBezTo>
                    <a:pt x="67" y="122"/>
                    <a:pt x="124" y="72"/>
                    <a:pt x="133" y="36"/>
                  </a:cubicBezTo>
                  <a:cubicBezTo>
                    <a:pt x="138" y="38"/>
                    <a:pt x="151" y="45"/>
                    <a:pt x="151" y="45"/>
                  </a:cubicBezTo>
                  <a:cubicBezTo>
                    <a:pt x="133" y="0"/>
                    <a:pt x="133" y="0"/>
                    <a:pt x="133" y="0"/>
                  </a:cubicBezTo>
                  <a:cubicBezTo>
                    <a:pt x="87" y="12"/>
                    <a:pt x="87" y="12"/>
                    <a:pt x="87" y="12"/>
                  </a:cubicBezTo>
                  <a:cubicBezTo>
                    <a:pt x="106" y="22"/>
                    <a:pt x="106" y="22"/>
                    <a:pt x="106" y="22"/>
                  </a:cubicBezTo>
                  <a:cubicBezTo>
                    <a:pt x="106" y="22"/>
                    <a:pt x="91" y="98"/>
                    <a:pt x="0"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sp>
        <p:nvSpPr>
          <p:cNvPr id="56" name="矩形 55"/>
          <p:cNvSpPr/>
          <p:nvPr/>
        </p:nvSpPr>
        <p:spPr>
          <a:xfrm>
            <a:off x="3964379" y="2550494"/>
            <a:ext cx="1025026" cy="523220"/>
          </a:xfrm>
          <a:prstGeom prst="rect">
            <a:avLst/>
          </a:prstGeom>
        </p:spPr>
        <p:txBody>
          <a:bodyPr wrap="square">
            <a:spAutoFit/>
          </a:bodyPr>
          <a:lstStyle/>
          <a:p>
            <a:pPr algn="ctr"/>
            <a:r>
              <a:rPr lang="zh-CN" altLang="en-US" sz="1400" dirty="0">
                <a:solidFill>
                  <a:schemeClr val="tx1">
                    <a:lumMod val="50000"/>
                    <a:lumOff val="50000"/>
                  </a:schemeClr>
                </a:solidFill>
                <a:latin typeface="+mn-ea"/>
                <a:cs typeface="+mn-ea"/>
              </a:rPr>
              <a:t>这里是具体内容</a:t>
            </a:r>
            <a:endParaRPr lang="zh-CN" altLang="en-US" sz="1400" dirty="0">
              <a:cs typeface="+mn-ea"/>
            </a:endParaRPr>
          </a:p>
        </p:txBody>
      </p:sp>
      <p:sp>
        <p:nvSpPr>
          <p:cNvPr id="81" name="TextBox 6"/>
          <p:cNvSpPr txBox="1">
            <a:spLocks noChangeArrowheads="1"/>
          </p:cNvSpPr>
          <p:nvPr/>
        </p:nvSpPr>
        <p:spPr bwMode="auto">
          <a:xfrm>
            <a:off x="5516048" y="2141199"/>
            <a:ext cx="2164912" cy="133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注意到当</a:t>
            </a:r>
            <a:r>
              <a:rPr lang="en-US" altLang="zh-CN" sz="1100" dirty="0">
                <a:solidFill>
                  <a:schemeClr val="tx1">
                    <a:lumMod val="50000"/>
                    <a:lumOff val="50000"/>
                  </a:schemeClr>
                </a:solidFill>
                <a:latin typeface="+mn-ea"/>
                <a:cs typeface="+mn-ea"/>
              </a:rPr>
              <a:t>w</a:t>
            </a:r>
            <a:r>
              <a:rPr lang="zh-CN" altLang="en-US" sz="1100" dirty="0">
                <a:solidFill>
                  <a:schemeClr val="tx1">
                    <a:lumMod val="50000"/>
                    <a:lumOff val="50000"/>
                  </a:schemeClr>
                </a:solidFill>
                <a:latin typeface="+mn-ea"/>
                <a:cs typeface="+mn-ea"/>
              </a:rPr>
              <a:t>和</a:t>
            </a:r>
            <a:r>
              <a:rPr lang="en-US" altLang="zh-CN" sz="1100" dirty="0">
                <a:solidFill>
                  <a:schemeClr val="tx1">
                    <a:lumMod val="50000"/>
                    <a:lumOff val="50000"/>
                  </a:schemeClr>
                </a:solidFill>
                <a:latin typeface="+mn-ea"/>
                <a:cs typeface="+mn-ea"/>
              </a:rPr>
              <a:t>b</a:t>
            </a:r>
            <a:r>
              <a:rPr lang="zh-CN" altLang="en-US" sz="1100" dirty="0">
                <a:solidFill>
                  <a:schemeClr val="tx1">
                    <a:lumMod val="50000"/>
                    <a:lumOff val="50000"/>
                  </a:schemeClr>
                </a:solidFill>
                <a:latin typeface="+mn-ea"/>
                <a:cs typeface="+mn-ea"/>
              </a:rPr>
              <a:t>等比例放大时，</a:t>
            </a:r>
            <a:r>
              <a:rPr lang="en-US" altLang="zh-CN" sz="1100" dirty="0">
                <a:solidFill>
                  <a:schemeClr val="tx1">
                    <a:lumMod val="50000"/>
                    <a:lumOff val="50000"/>
                  </a:schemeClr>
                </a:solidFill>
                <a:latin typeface="+mn-ea"/>
                <a:cs typeface="+mn-ea"/>
              </a:rPr>
              <a:t>d</a:t>
            </a:r>
            <a:r>
              <a:rPr lang="zh-CN" altLang="en-US" sz="1100" dirty="0">
                <a:solidFill>
                  <a:schemeClr val="tx1">
                    <a:lumMod val="50000"/>
                    <a:lumOff val="50000"/>
                  </a:schemeClr>
                </a:solidFill>
                <a:latin typeface="+mn-ea"/>
                <a:cs typeface="+mn-ea"/>
              </a:rPr>
              <a:t>的结果是不会改变的。因此我们可以令所有支持向量的</a:t>
            </a:r>
            <a:r>
              <a:rPr lang="en-US" altLang="zh-CN" sz="1100" dirty="0">
                <a:solidFill>
                  <a:schemeClr val="tx1">
                    <a:lumMod val="50000"/>
                    <a:lumOff val="50000"/>
                  </a:schemeClr>
                </a:solidFill>
                <a:latin typeface="+mn-ea"/>
                <a:cs typeface="+mn-ea"/>
              </a:rPr>
              <a:t>u</a:t>
            </a:r>
            <a:r>
              <a:rPr lang="zh-CN" altLang="en-US" sz="1100" dirty="0">
                <a:solidFill>
                  <a:schemeClr val="tx1">
                    <a:lumMod val="50000"/>
                    <a:lumOff val="50000"/>
                  </a:schemeClr>
                </a:solidFill>
                <a:latin typeface="+mn-ea"/>
                <a:cs typeface="+mn-ea"/>
              </a:rPr>
              <a:t>为</a:t>
            </a:r>
            <a:r>
              <a:rPr lang="en-US" altLang="zh-CN" sz="1100" dirty="0">
                <a:solidFill>
                  <a:schemeClr val="tx1">
                    <a:lumMod val="50000"/>
                    <a:lumOff val="50000"/>
                  </a:schemeClr>
                </a:solidFill>
                <a:latin typeface="+mn-ea"/>
                <a:cs typeface="+mn-ea"/>
              </a:rPr>
              <a:t>1</a:t>
            </a:r>
            <a:r>
              <a:rPr lang="zh-CN" altLang="en-US" sz="1100" dirty="0">
                <a:solidFill>
                  <a:schemeClr val="tx1">
                    <a:lumMod val="50000"/>
                    <a:lumOff val="50000"/>
                  </a:schemeClr>
                </a:solidFill>
                <a:latin typeface="+mn-ea"/>
                <a:cs typeface="+mn-ea"/>
              </a:rPr>
              <a:t>，而其他点的</a:t>
            </a:r>
            <a:r>
              <a:rPr lang="en-US" altLang="zh-CN" sz="1100" dirty="0">
                <a:solidFill>
                  <a:schemeClr val="tx1">
                    <a:lumMod val="50000"/>
                    <a:lumOff val="50000"/>
                  </a:schemeClr>
                </a:solidFill>
                <a:latin typeface="+mn-ea"/>
                <a:cs typeface="+mn-ea"/>
              </a:rPr>
              <a:t>u</a:t>
            </a:r>
            <a:r>
              <a:rPr lang="zh-CN" altLang="en-US" sz="1100" dirty="0">
                <a:solidFill>
                  <a:schemeClr val="tx1">
                    <a:lumMod val="50000"/>
                    <a:lumOff val="50000"/>
                  </a:schemeClr>
                </a:solidFill>
                <a:latin typeface="+mn-ea"/>
                <a:cs typeface="+mn-ea"/>
              </a:rPr>
              <a:t>大</a:t>
            </a:r>
            <a:r>
              <a:rPr lang="en-US" altLang="zh-CN" sz="1100" dirty="0">
                <a:solidFill>
                  <a:schemeClr val="tx1">
                    <a:lumMod val="50000"/>
                    <a:lumOff val="50000"/>
                  </a:schemeClr>
                </a:solidFill>
                <a:latin typeface="+mn-ea"/>
                <a:cs typeface="+mn-ea"/>
              </a:rPr>
              <a:t>1</a:t>
            </a:r>
            <a:r>
              <a:rPr lang="zh-CN" altLang="en-US" sz="1100" dirty="0">
                <a:solidFill>
                  <a:schemeClr val="tx1">
                    <a:lumMod val="50000"/>
                    <a:lumOff val="50000"/>
                  </a:schemeClr>
                </a:solidFill>
                <a:latin typeface="+mn-ea"/>
                <a:cs typeface="+mn-ea"/>
              </a:rPr>
              <a:t>这是可以办通过调节</a:t>
            </a:r>
            <a:r>
              <a:rPr lang="en-US" altLang="zh-CN" sz="1100" dirty="0">
                <a:solidFill>
                  <a:schemeClr val="tx1">
                    <a:lumMod val="50000"/>
                    <a:lumOff val="50000"/>
                  </a:schemeClr>
                </a:solidFill>
                <a:latin typeface="+mn-ea"/>
                <a:cs typeface="+mn-ea"/>
              </a:rPr>
              <a:t>w</a:t>
            </a:r>
            <a:r>
              <a:rPr lang="zh-CN" altLang="en-US" sz="1100" dirty="0">
                <a:solidFill>
                  <a:schemeClr val="tx1">
                    <a:lumMod val="50000"/>
                    <a:lumOff val="50000"/>
                  </a:schemeClr>
                </a:solidFill>
                <a:latin typeface="+mn-ea"/>
                <a:cs typeface="+mn-ea"/>
              </a:rPr>
              <a:t>和</a:t>
            </a:r>
            <a:r>
              <a:rPr lang="en-US" altLang="zh-CN" sz="1100" dirty="0">
                <a:solidFill>
                  <a:schemeClr val="tx1">
                    <a:lumMod val="50000"/>
                    <a:lumOff val="50000"/>
                  </a:schemeClr>
                </a:solidFill>
                <a:latin typeface="+mn-ea"/>
                <a:cs typeface="+mn-ea"/>
              </a:rPr>
              <a:t>b</a:t>
            </a:r>
            <a:r>
              <a:rPr lang="zh-CN" altLang="en-US" sz="1100" dirty="0">
                <a:solidFill>
                  <a:schemeClr val="tx1">
                    <a:lumMod val="50000"/>
                    <a:lumOff val="50000"/>
                  </a:schemeClr>
                </a:solidFill>
                <a:latin typeface="+mn-ea"/>
                <a:cs typeface="+mn-ea"/>
              </a:rPr>
              <a:t>求到的</a:t>
            </a:r>
          </a:p>
        </p:txBody>
      </p:sp>
      <p:sp>
        <p:nvSpPr>
          <p:cNvPr id="82" name="TextBox 6"/>
          <p:cNvSpPr txBox="1">
            <a:spLocks noChangeArrowheads="1"/>
          </p:cNvSpPr>
          <p:nvPr/>
        </p:nvSpPr>
        <p:spPr bwMode="auto">
          <a:xfrm>
            <a:off x="1317243" y="2141199"/>
            <a:ext cx="219324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在</a:t>
            </a:r>
            <a:r>
              <a:rPr lang="en-US" altLang="zh-CN" sz="1100" dirty="0">
                <a:solidFill>
                  <a:schemeClr val="tx1">
                    <a:lumMod val="50000"/>
                    <a:lumOff val="50000"/>
                  </a:schemeClr>
                </a:solidFill>
                <a:latin typeface="+mn-ea"/>
                <a:cs typeface="+mn-ea"/>
              </a:rPr>
              <a:t>n</a:t>
            </a:r>
            <a:r>
              <a:rPr lang="zh-CN" altLang="en-US" sz="1100" dirty="0">
                <a:solidFill>
                  <a:schemeClr val="tx1">
                    <a:lumMod val="50000"/>
                    <a:lumOff val="50000"/>
                  </a:schemeClr>
                </a:solidFill>
                <a:latin typeface="+mn-ea"/>
                <a:cs typeface="+mn-ea"/>
              </a:rPr>
              <a:t>维空间中找到一个超平面将数据分为两类</a:t>
            </a:r>
            <a:r>
              <a:rPr lang="zh-CN" altLang="en-US" sz="1100" dirty="0" smtClean="0">
                <a:solidFill>
                  <a:schemeClr val="tx1">
                    <a:lumMod val="50000"/>
                    <a:lumOff val="50000"/>
                  </a:schemeClr>
                </a:solidFill>
                <a:latin typeface="+mn-ea"/>
                <a:cs typeface="+mn-ea"/>
              </a:rPr>
              <a:t>；</a:t>
            </a:r>
            <a:endParaRPr lang="zh-CN" altLang="en-US" sz="1100" dirty="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最优的超平面是距离超平面最近的点到超平面的距离最大。</a:t>
            </a:r>
          </a:p>
        </p:txBody>
      </p:sp>
      <p:sp>
        <p:nvSpPr>
          <p:cNvPr id="83" name="TextBox 6"/>
          <p:cNvSpPr txBox="1">
            <a:spLocks noChangeArrowheads="1"/>
          </p:cNvSpPr>
          <p:nvPr/>
        </p:nvSpPr>
        <p:spPr bwMode="auto">
          <a:xfrm>
            <a:off x="4499309" y="3638776"/>
            <a:ext cx="2154894"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拉格朗日法求解条件极值问题</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endParaRPr lang="en-US" altLang="zh-CN" sz="1100" dirty="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求导得到对偶问题</a:t>
            </a:r>
            <a:endParaRPr lang="zh-CN" altLang="zh-CN" sz="1100" dirty="0">
              <a:solidFill>
                <a:schemeClr val="tx1">
                  <a:lumMod val="50000"/>
                  <a:lumOff val="50000"/>
                </a:schemeClr>
              </a:solidFill>
              <a:latin typeface="+mn-ea"/>
              <a:cs typeface="+mn-ea"/>
            </a:endParaRPr>
          </a:p>
        </p:txBody>
      </p:sp>
      <p:sp>
        <p:nvSpPr>
          <p:cNvPr id="18" name="矩形 17"/>
          <p:cNvSpPr/>
          <p:nvPr/>
        </p:nvSpPr>
        <p:spPr>
          <a:xfrm>
            <a:off x="1944675" y="1802645"/>
            <a:ext cx="1053494" cy="338554"/>
          </a:xfrm>
          <a:prstGeom prst="rect">
            <a:avLst/>
          </a:prstGeom>
        </p:spPr>
        <p:txBody>
          <a:bodyPr wrap="none">
            <a:spAutoFit/>
          </a:bodyPr>
          <a:lstStyle/>
          <a:p>
            <a:r>
              <a:rPr lang="en-US" altLang="zh-CN" sz="1600" dirty="0" smtClean="0">
                <a:solidFill>
                  <a:schemeClr val="tx1">
                    <a:lumMod val="50000"/>
                    <a:lumOff val="50000"/>
                  </a:schemeClr>
                </a:solidFill>
                <a:latin typeface="+mn-ea"/>
                <a:cs typeface="+mn-ea"/>
              </a:rPr>
              <a:t>SVM</a:t>
            </a:r>
            <a:r>
              <a:rPr lang="zh-CN" altLang="en-US" sz="1600" dirty="0" smtClean="0">
                <a:solidFill>
                  <a:schemeClr val="tx1">
                    <a:lumMod val="50000"/>
                    <a:lumOff val="50000"/>
                  </a:schemeClr>
                </a:solidFill>
                <a:latin typeface="+mn-ea"/>
                <a:cs typeface="+mn-ea"/>
              </a:rPr>
              <a:t>算法</a:t>
            </a:r>
            <a:endParaRPr lang="zh-CN" altLang="en-US" sz="1600" dirty="0">
              <a:cs typeface="+mn-ea"/>
            </a:endParaRPr>
          </a:p>
        </p:txBody>
      </p:sp>
      <p:sp>
        <p:nvSpPr>
          <p:cNvPr id="19" name="矩形 18"/>
          <p:cNvSpPr/>
          <p:nvPr/>
        </p:nvSpPr>
        <p:spPr>
          <a:xfrm>
            <a:off x="5498438" y="1802645"/>
            <a:ext cx="1005403" cy="338554"/>
          </a:xfrm>
          <a:prstGeom prst="rect">
            <a:avLst/>
          </a:prstGeom>
        </p:spPr>
        <p:txBody>
          <a:bodyPr wrap="none">
            <a:spAutoFit/>
          </a:bodyPr>
          <a:lstStyle/>
          <a:p>
            <a:r>
              <a:rPr lang="zh-CN" altLang="en-US" sz="1600" dirty="0" smtClean="0">
                <a:solidFill>
                  <a:schemeClr val="tx1">
                    <a:lumMod val="50000"/>
                    <a:lumOff val="50000"/>
                  </a:schemeClr>
                </a:solidFill>
                <a:latin typeface="+mn-ea"/>
                <a:cs typeface="+mn-ea"/>
              </a:rPr>
              <a:t>距离计算</a:t>
            </a:r>
            <a:endParaRPr lang="zh-CN" altLang="en-US" sz="1600" dirty="0">
              <a:cs typeface="+mn-ea"/>
            </a:endParaRPr>
          </a:p>
        </p:txBody>
      </p:sp>
      <p:sp>
        <p:nvSpPr>
          <p:cNvPr id="20" name="矩形 19"/>
          <p:cNvSpPr/>
          <p:nvPr/>
        </p:nvSpPr>
        <p:spPr>
          <a:xfrm>
            <a:off x="3460469" y="3728439"/>
            <a:ext cx="1007820" cy="584775"/>
          </a:xfrm>
          <a:prstGeom prst="rect">
            <a:avLst/>
          </a:prstGeom>
        </p:spPr>
        <p:txBody>
          <a:bodyPr wrap="square">
            <a:spAutoFit/>
          </a:bodyPr>
          <a:lstStyle/>
          <a:p>
            <a:r>
              <a:rPr lang="zh-CN" altLang="en-US" sz="1600" dirty="0" smtClean="0">
                <a:solidFill>
                  <a:schemeClr val="tx1">
                    <a:lumMod val="50000"/>
                    <a:lumOff val="50000"/>
                  </a:schemeClr>
                </a:solidFill>
                <a:latin typeface="+mn-ea"/>
                <a:cs typeface="+mn-ea"/>
              </a:rPr>
              <a:t>条件极值求解</a:t>
            </a:r>
            <a:endParaRPr lang="zh-CN" altLang="en-US" sz="1600" dirty="0">
              <a:cs typeface="+mn-ea"/>
            </a:endParaRPr>
          </a:p>
        </p:txBody>
      </p:sp>
      <p:sp>
        <p:nvSpPr>
          <p:cNvPr id="22"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支持向量机算法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24" name="Picture 6" descr="https://img-blog.csdn.net/201805210359228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140" y="224941"/>
            <a:ext cx="19526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s://img-blog.csdn.net/201805210407246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6559" y="605379"/>
            <a:ext cx="1274401" cy="66975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https://img-blog.csdn.net/201805210359398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6559" y="1318818"/>
            <a:ext cx="762000" cy="3905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https://img-blog.csdn.net/201805210409072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3130" y="3548705"/>
            <a:ext cx="1855491" cy="116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73882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anim calcmode="lin" valueType="num">
                                      <p:cBhvr>
                                        <p:cTn id="15" dur="500" fill="hold"/>
                                        <p:tgtEl>
                                          <p:spTgt spid="25"/>
                                        </p:tgtEl>
                                        <p:attrNameLst>
                                          <p:attrName>ppt_x</p:attrName>
                                        </p:attrNameLst>
                                      </p:cBhvr>
                                      <p:tavLst>
                                        <p:tav tm="0">
                                          <p:val>
                                            <p:strVal val="#ppt_x"/>
                                          </p:val>
                                        </p:tav>
                                        <p:tav tm="100000">
                                          <p:val>
                                            <p:strVal val="#ppt_x"/>
                                          </p:val>
                                        </p:tav>
                                      </p:tavLst>
                                    </p:anim>
                                    <p:anim calcmode="lin" valueType="num">
                                      <p:cBhvr>
                                        <p:cTn id="16"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anim calcmode="lin" valueType="num">
                                      <p:cBhvr>
                                        <p:cTn id="22" dur="500" fill="hold"/>
                                        <p:tgtEl>
                                          <p:spTgt spid="26"/>
                                        </p:tgtEl>
                                        <p:attrNameLst>
                                          <p:attrName>ppt_x</p:attrName>
                                        </p:attrNameLst>
                                      </p:cBhvr>
                                      <p:tavLst>
                                        <p:tav tm="0">
                                          <p:val>
                                            <p:strVal val="#ppt_x"/>
                                          </p:val>
                                        </p:tav>
                                        <p:tav tm="100000">
                                          <p:val>
                                            <p:strVal val="#ppt_x"/>
                                          </p:val>
                                        </p:tav>
                                      </p:tavLst>
                                    </p:anim>
                                    <p:anim calcmode="lin" valueType="num">
                                      <p:cBhvr>
                                        <p:cTn id="23"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3327964" y="1768430"/>
            <a:ext cx="2174825" cy="1955842"/>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15" name="组合 14"/>
          <p:cNvGrpSpPr/>
          <p:nvPr/>
        </p:nvGrpSpPr>
        <p:grpSpPr>
          <a:xfrm rot="19761547">
            <a:off x="3484172" y="1823834"/>
            <a:ext cx="525400" cy="614864"/>
            <a:chOff x="7567613" y="3465512"/>
            <a:chExt cx="512763" cy="600075"/>
          </a:xfrm>
          <a:solidFill>
            <a:schemeClr val="tx1">
              <a:lumMod val="65000"/>
              <a:lumOff val="35000"/>
            </a:schemeClr>
          </a:solidFill>
        </p:grpSpPr>
        <p:sp>
          <p:nvSpPr>
            <p:cNvPr id="16" name="Freeform 46"/>
            <p:cNvSpPr>
              <a:spLocks/>
            </p:cNvSpPr>
            <p:nvPr/>
          </p:nvSpPr>
          <p:spPr bwMode="auto">
            <a:xfrm>
              <a:off x="7939088" y="3530600"/>
              <a:ext cx="71437" cy="74612"/>
            </a:xfrm>
            <a:custGeom>
              <a:avLst/>
              <a:gdLst>
                <a:gd name="T0" fmla="*/ 9 w 28"/>
                <a:gd name="T1" fmla="*/ 29 h 29"/>
                <a:gd name="T2" fmla="*/ 26 w 28"/>
                <a:gd name="T3" fmla="*/ 13 h 29"/>
                <a:gd name="T4" fmla="*/ 26 w 28"/>
                <a:gd name="T5" fmla="*/ 3 h 29"/>
                <a:gd name="T6" fmla="*/ 16 w 28"/>
                <a:gd name="T7" fmla="*/ 3 h 29"/>
                <a:gd name="T8" fmla="*/ 0 w 28"/>
                <a:gd name="T9" fmla="*/ 20 h 29"/>
                <a:gd name="T10" fmla="*/ 9 w 28"/>
                <a:gd name="T11" fmla="*/ 29 h 29"/>
              </a:gdLst>
              <a:ahLst/>
              <a:cxnLst>
                <a:cxn ang="0">
                  <a:pos x="T0" y="T1"/>
                </a:cxn>
                <a:cxn ang="0">
                  <a:pos x="T2" y="T3"/>
                </a:cxn>
                <a:cxn ang="0">
                  <a:pos x="T4" y="T5"/>
                </a:cxn>
                <a:cxn ang="0">
                  <a:pos x="T6" y="T7"/>
                </a:cxn>
                <a:cxn ang="0">
                  <a:pos x="T8" y="T9"/>
                </a:cxn>
                <a:cxn ang="0">
                  <a:pos x="T10" y="T11"/>
                </a:cxn>
              </a:cxnLst>
              <a:rect l="0" t="0" r="r" b="b"/>
              <a:pathLst>
                <a:path w="28" h="29">
                  <a:moveTo>
                    <a:pt x="9" y="29"/>
                  </a:moveTo>
                  <a:cubicBezTo>
                    <a:pt x="26" y="13"/>
                    <a:pt x="26" y="13"/>
                    <a:pt x="26" y="13"/>
                  </a:cubicBezTo>
                  <a:cubicBezTo>
                    <a:pt x="28" y="10"/>
                    <a:pt x="28" y="6"/>
                    <a:pt x="26" y="3"/>
                  </a:cubicBezTo>
                  <a:cubicBezTo>
                    <a:pt x="23" y="0"/>
                    <a:pt x="19" y="0"/>
                    <a:pt x="16" y="3"/>
                  </a:cubicBezTo>
                  <a:cubicBezTo>
                    <a:pt x="0" y="20"/>
                    <a:pt x="0" y="20"/>
                    <a:pt x="0" y="20"/>
                  </a:cubicBezTo>
                  <a:cubicBezTo>
                    <a:pt x="3" y="23"/>
                    <a:pt x="6" y="26"/>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7" name="Freeform 47"/>
            <p:cNvSpPr>
              <a:spLocks/>
            </p:cNvSpPr>
            <p:nvPr/>
          </p:nvSpPr>
          <p:spPr bwMode="auto">
            <a:xfrm>
              <a:off x="7807326" y="3465512"/>
              <a:ext cx="33337" cy="73025"/>
            </a:xfrm>
            <a:custGeom>
              <a:avLst/>
              <a:gdLst>
                <a:gd name="T0" fmla="*/ 7 w 13"/>
                <a:gd name="T1" fmla="*/ 29 h 29"/>
                <a:gd name="T2" fmla="*/ 7 w 13"/>
                <a:gd name="T3" fmla="*/ 29 h 29"/>
                <a:gd name="T4" fmla="*/ 13 w 13"/>
                <a:gd name="T5" fmla="*/ 29 h 29"/>
                <a:gd name="T6" fmla="*/ 13 w 13"/>
                <a:gd name="T7" fmla="*/ 6 h 29"/>
                <a:gd name="T8" fmla="*/ 7 w 13"/>
                <a:gd name="T9" fmla="*/ 0 h 29"/>
                <a:gd name="T10" fmla="*/ 0 w 13"/>
                <a:gd name="T11" fmla="*/ 6 h 29"/>
                <a:gd name="T12" fmla="*/ 0 w 13"/>
                <a:gd name="T13" fmla="*/ 29 h 29"/>
                <a:gd name="T14" fmla="*/ 6 w 13"/>
                <a:gd name="T15" fmla="*/ 29 h 29"/>
                <a:gd name="T16" fmla="*/ 7 w 1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9">
                  <a:moveTo>
                    <a:pt x="7" y="29"/>
                  </a:moveTo>
                  <a:cubicBezTo>
                    <a:pt x="7" y="29"/>
                    <a:pt x="7" y="29"/>
                    <a:pt x="7" y="29"/>
                  </a:cubicBezTo>
                  <a:cubicBezTo>
                    <a:pt x="9" y="29"/>
                    <a:pt x="11" y="29"/>
                    <a:pt x="13" y="29"/>
                  </a:cubicBezTo>
                  <a:cubicBezTo>
                    <a:pt x="13" y="6"/>
                    <a:pt x="13" y="6"/>
                    <a:pt x="13" y="6"/>
                  </a:cubicBezTo>
                  <a:cubicBezTo>
                    <a:pt x="13" y="3"/>
                    <a:pt x="10" y="0"/>
                    <a:pt x="7" y="0"/>
                  </a:cubicBezTo>
                  <a:cubicBezTo>
                    <a:pt x="3" y="0"/>
                    <a:pt x="0" y="3"/>
                    <a:pt x="0" y="6"/>
                  </a:cubicBezTo>
                  <a:cubicBezTo>
                    <a:pt x="0" y="29"/>
                    <a:pt x="0" y="29"/>
                    <a:pt x="0" y="29"/>
                  </a:cubicBezTo>
                  <a:cubicBezTo>
                    <a:pt x="2" y="29"/>
                    <a:pt x="4" y="29"/>
                    <a:pt x="6" y="29"/>
                  </a:cubicBezTo>
                  <a:cubicBezTo>
                    <a:pt x="6" y="29"/>
                    <a:pt x="7" y="29"/>
                    <a:pt x="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8" name="Freeform 48"/>
            <p:cNvSpPr>
              <a:spLocks/>
            </p:cNvSpPr>
            <p:nvPr/>
          </p:nvSpPr>
          <p:spPr bwMode="auto">
            <a:xfrm>
              <a:off x="7635876" y="3530600"/>
              <a:ext cx="74612" cy="74612"/>
            </a:xfrm>
            <a:custGeom>
              <a:avLst/>
              <a:gdLst>
                <a:gd name="T0" fmla="*/ 19 w 29"/>
                <a:gd name="T1" fmla="*/ 29 h 29"/>
                <a:gd name="T2" fmla="*/ 29 w 29"/>
                <a:gd name="T3" fmla="*/ 20 h 29"/>
                <a:gd name="T4" fmla="*/ 12 w 29"/>
                <a:gd name="T5" fmla="*/ 3 h 29"/>
                <a:gd name="T6" fmla="*/ 2 w 29"/>
                <a:gd name="T7" fmla="*/ 3 h 29"/>
                <a:gd name="T8" fmla="*/ 2 w 29"/>
                <a:gd name="T9" fmla="*/ 13 h 29"/>
                <a:gd name="T10" fmla="*/ 19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9" y="29"/>
                  </a:moveTo>
                  <a:cubicBezTo>
                    <a:pt x="22" y="26"/>
                    <a:pt x="25" y="23"/>
                    <a:pt x="29" y="20"/>
                  </a:cubicBezTo>
                  <a:cubicBezTo>
                    <a:pt x="12" y="3"/>
                    <a:pt x="12" y="3"/>
                    <a:pt x="12" y="3"/>
                  </a:cubicBezTo>
                  <a:cubicBezTo>
                    <a:pt x="9" y="0"/>
                    <a:pt x="5" y="0"/>
                    <a:pt x="2" y="3"/>
                  </a:cubicBezTo>
                  <a:cubicBezTo>
                    <a:pt x="0" y="6"/>
                    <a:pt x="0" y="10"/>
                    <a:pt x="2" y="13"/>
                  </a:cubicBez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19" name="Freeform 49"/>
            <p:cNvSpPr>
              <a:spLocks/>
            </p:cNvSpPr>
            <p:nvPr/>
          </p:nvSpPr>
          <p:spPr bwMode="auto">
            <a:xfrm>
              <a:off x="7567613" y="3705225"/>
              <a:ext cx="76200" cy="33337"/>
            </a:xfrm>
            <a:custGeom>
              <a:avLst/>
              <a:gdLst>
                <a:gd name="T0" fmla="*/ 30 w 30"/>
                <a:gd name="T1" fmla="*/ 9 h 13"/>
                <a:gd name="T2" fmla="*/ 30 w 30"/>
                <a:gd name="T3" fmla="*/ 0 h 13"/>
                <a:gd name="T4" fmla="*/ 7 w 30"/>
                <a:gd name="T5" fmla="*/ 0 h 13"/>
                <a:gd name="T6" fmla="*/ 0 w 30"/>
                <a:gd name="T7" fmla="*/ 6 h 13"/>
                <a:gd name="T8" fmla="*/ 7 w 30"/>
                <a:gd name="T9" fmla="*/ 13 h 13"/>
                <a:gd name="T10" fmla="*/ 30 w 30"/>
                <a:gd name="T11" fmla="*/ 13 h 13"/>
                <a:gd name="T12" fmla="*/ 30 w 30"/>
                <a:gd name="T13" fmla="*/ 9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30" y="9"/>
                  </a:moveTo>
                  <a:cubicBezTo>
                    <a:pt x="30" y="6"/>
                    <a:pt x="30" y="3"/>
                    <a:pt x="30" y="0"/>
                  </a:cubicBezTo>
                  <a:cubicBezTo>
                    <a:pt x="7" y="0"/>
                    <a:pt x="7" y="0"/>
                    <a:pt x="7" y="0"/>
                  </a:cubicBezTo>
                  <a:cubicBezTo>
                    <a:pt x="3" y="0"/>
                    <a:pt x="0" y="3"/>
                    <a:pt x="0" y="6"/>
                  </a:cubicBezTo>
                  <a:cubicBezTo>
                    <a:pt x="0" y="10"/>
                    <a:pt x="3" y="13"/>
                    <a:pt x="7" y="13"/>
                  </a:cubicBezTo>
                  <a:cubicBezTo>
                    <a:pt x="30" y="13"/>
                    <a:pt x="30" y="13"/>
                    <a:pt x="30" y="13"/>
                  </a:cubicBezTo>
                  <a:cubicBezTo>
                    <a:pt x="30" y="12"/>
                    <a:pt x="30" y="10"/>
                    <a:pt x="3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0" name="Freeform 50"/>
            <p:cNvSpPr>
              <a:spLocks/>
            </p:cNvSpPr>
            <p:nvPr/>
          </p:nvSpPr>
          <p:spPr bwMode="auto">
            <a:xfrm>
              <a:off x="7635876" y="3844925"/>
              <a:ext cx="61912" cy="63500"/>
            </a:xfrm>
            <a:custGeom>
              <a:avLst/>
              <a:gdLst>
                <a:gd name="T0" fmla="*/ 2 w 24"/>
                <a:gd name="T1" fmla="*/ 13 h 25"/>
                <a:gd name="T2" fmla="*/ 2 w 24"/>
                <a:gd name="T3" fmla="*/ 23 h 25"/>
                <a:gd name="T4" fmla="*/ 12 w 24"/>
                <a:gd name="T5" fmla="*/ 23 h 25"/>
                <a:gd name="T6" fmla="*/ 24 w 24"/>
                <a:gd name="T7" fmla="*/ 10 h 25"/>
                <a:gd name="T8" fmla="*/ 16 w 24"/>
                <a:gd name="T9" fmla="*/ 0 h 25"/>
                <a:gd name="T10" fmla="*/ 2 w 24"/>
                <a:gd name="T11" fmla="*/ 13 h 25"/>
              </a:gdLst>
              <a:ahLst/>
              <a:cxnLst>
                <a:cxn ang="0">
                  <a:pos x="T0" y="T1"/>
                </a:cxn>
                <a:cxn ang="0">
                  <a:pos x="T2" y="T3"/>
                </a:cxn>
                <a:cxn ang="0">
                  <a:pos x="T4" y="T5"/>
                </a:cxn>
                <a:cxn ang="0">
                  <a:pos x="T6" y="T7"/>
                </a:cxn>
                <a:cxn ang="0">
                  <a:pos x="T8" y="T9"/>
                </a:cxn>
                <a:cxn ang="0">
                  <a:pos x="T10" y="T11"/>
                </a:cxn>
              </a:cxnLst>
              <a:rect l="0" t="0" r="r" b="b"/>
              <a:pathLst>
                <a:path w="24" h="25">
                  <a:moveTo>
                    <a:pt x="2" y="13"/>
                  </a:moveTo>
                  <a:cubicBezTo>
                    <a:pt x="0" y="16"/>
                    <a:pt x="0" y="20"/>
                    <a:pt x="2" y="23"/>
                  </a:cubicBezTo>
                  <a:cubicBezTo>
                    <a:pt x="5" y="25"/>
                    <a:pt x="9" y="25"/>
                    <a:pt x="12" y="23"/>
                  </a:cubicBezTo>
                  <a:cubicBezTo>
                    <a:pt x="24" y="10"/>
                    <a:pt x="24" y="10"/>
                    <a:pt x="24" y="10"/>
                  </a:cubicBezTo>
                  <a:cubicBezTo>
                    <a:pt x="21" y="7"/>
                    <a:pt x="19" y="4"/>
                    <a:pt x="16" y="0"/>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1" name="Freeform 51"/>
            <p:cNvSpPr>
              <a:spLocks/>
            </p:cNvSpPr>
            <p:nvPr/>
          </p:nvSpPr>
          <p:spPr bwMode="auto">
            <a:xfrm>
              <a:off x="7786688" y="4046537"/>
              <a:ext cx="74612" cy="19050"/>
            </a:xfrm>
            <a:custGeom>
              <a:avLst/>
              <a:gdLst>
                <a:gd name="T0" fmla="*/ 18 w 29"/>
                <a:gd name="T1" fmla="*/ 0 h 7"/>
                <a:gd name="T2" fmla="*/ 12 w 29"/>
                <a:gd name="T3" fmla="*/ 0 h 7"/>
                <a:gd name="T4" fmla="*/ 0 w 29"/>
                <a:gd name="T5" fmla="*/ 0 h 7"/>
                <a:gd name="T6" fmla="*/ 0 w 29"/>
                <a:gd name="T7" fmla="*/ 1 h 7"/>
                <a:gd name="T8" fmla="*/ 10 w 29"/>
                <a:gd name="T9" fmla="*/ 7 h 7"/>
                <a:gd name="T10" fmla="*/ 11 w 29"/>
                <a:gd name="T11" fmla="*/ 7 h 7"/>
                <a:gd name="T12" fmla="*/ 18 w 29"/>
                <a:gd name="T13" fmla="*/ 7 h 7"/>
                <a:gd name="T14" fmla="*/ 19 w 29"/>
                <a:gd name="T15" fmla="*/ 7 h 7"/>
                <a:gd name="T16" fmla="*/ 29 w 29"/>
                <a:gd name="T17" fmla="*/ 1 h 7"/>
                <a:gd name="T18" fmla="*/ 29 w 29"/>
                <a:gd name="T19" fmla="*/ 0 h 7"/>
                <a:gd name="T20" fmla="*/ 18 w 2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7">
                  <a:moveTo>
                    <a:pt x="18" y="0"/>
                  </a:moveTo>
                  <a:cubicBezTo>
                    <a:pt x="12" y="0"/>
                    <a:pt x="12" y="0"/>
                    <a:pt x="12" y="0"/>
                  </a:cubicBezTo>
                  <a:cubicBezTo>
                    <a:pt x="0" y="0"/>
                    <a:pt x="0" y="0"/>
                    <a:pt x="0" y="0"/>
                  </a:cubicBezTo>
                  <a:cubicBezTo>
                    <a:pt x="0" y="1"/>
                    <a:pt x="0" y="1"/>
                    <a:pt x="0" y="1"/>
                  </a:cubicBezTo>
                  <a:cubicBezTo>
                    <a:pt x="0" y="5"/>
                    <a:pt x="5" y="7"/>
                    <a:pt x="10" y="7"/>
                  </a:cubicBezTo>
                  <a:cubicBezTo>
                    <a:pt x="11" y="7"/>
                    <a:pt x="11" y="7"/>
                    <a:pt x="11" y="7"/>
                  </a:cubicBezTo>
                  <a:cubicBezTo>
                    <a:pt x="18" y="7"/>
                    <a:pt x="18" y="7"/>
                    <a:pt x="18" y="7"/>
                  </a:cubicBezTo>
                  <a:cubicBezTo>
                    <a:pt x="19" y="7"/>
                    <a:pt x="19" y="7"/>
                    <a:pt x="19" y="7"/>
                  </a:cubicBezTo>
                  <a:cubicBezTo>
                    <a:pt x="24" y="7"/>
                    <a:pt x="29" y="5"/>
                    <a:pt x="29" y="1"/>
                  </a:cubicBezTo>
                  <a:cubicBezTo>
                    <a:pt x="29" y="1"/>
                    <a:pt x="29" y="1"/>
                    <a:pt x="29" y="0"/>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2" name="Freeform 52"/>
            <p:cNvSpPr>
              <a:spLocks/>
            </p:cNvSpPr>
            <p:nvPr/>
          </p:nvSpPr>
          <p:spPr bwMode="auto">
            <a:xfrm>
              <a:off x="7762876" y="4006850"/>
              <a:ext cx="120650" cy="31750"/>
            </a:xfrm>
            <a:custGeom>
              <a:avLst/>
              <a:gdLst>
                <a:gd name="T0" fmla="*/ 41 w 47"/>
                <a:gd name="T1" fmla="*/ 0 h 13"/>
                <a:gd name="T2" fmla="*/ 7 w 47"/>
                <a:gd name="T3" fmla="*/ 0 h 13"/>
                <a:gd name="T4" fmla="*/ 0 w 47"/>
                <a:gd name="T5" fmla="*/ 7 h 13"/>
                <a:gd name="T6" fmla="*/ 7 w 47"/>
                <a:gd name="T7" fmla="*/ 13 h 13"/>
                <a:gd name="T8" fmla="*/ 41 w 47"/>
                <a:gd name="T9" fmla="*/ 13 h 13"/>
                <a:gd name="T10" fmla="*/ 47 w 47"/>
                <a:gd name="T11" fmla="*/ 7 h 13"/>
                <a:gd name="T12" fmla="*/ 41 w 47"/>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7" h="13">
                  <a:moveTo>
                    <a:pt x="41" y="0"/>
                  </a:moveTo>
                  <a:cubicBezTo>
                    <a:pt x="7" y="0"/>
                    <a:pt x="7" y="0"/>
                    <a:pt x="7" y="0"/>
                  </a:cubicBezTo>
                  <a:cubicBezTo>
                    <a:pt x="3" y="0"/>
                    <a:pt x="0" y="3"/>
                    <a:pt x="0" y="7"/>
                  </a:cubicBezTo>
                  <a:cubicBezTo>
                    <a:pt x="0" y="10"/>
                    <a:pt x="3" y="13"/>
                    <a:pt x="7" y="13"/>
                  </a:cubicBezTo>
                  <a:cubicBezTo>
                    <a:pt x="41" y="13"/>
                    <a:pt x="41" y="13"/>
                    <a:pt x="41" y="13"/>
                  </a:cubicBezTo>
                  <a:cubicBezTo>
                    <a:pt x="44" y="13"/>
                    <a:pt x="47" y="10"/>
                    <a:pt x="47" y="7"/>
                  </a:cubicBezTo>
                  <a:cubicBezTo>
                    <a:pt x="47" y="3"/>
                    <a:pt x="44"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3" name="Freeform 53"/>
            <p:cNvSpPr>
              <a:spLocks/>
            </p:cNvSpPr>
            <p:nvPr/>
          </p:nvSpPr>
          <p:spPr bwMode="auto">
            <a:xfrm>
              <a:off x="7762876" y="3965575"/>
              <a:ext cx="120650" cy="33337"/>
            </a:xfrm>
            <a:custGeom>
              <a:avLst/>
              <a:gdLst>
                <a:gd name="T0" fmla="*/ 41 w 47"/>
                <a:gd name="T1" fmla="*/ 0 h 13"/>
                <a:gd name="T2" fmla="*/ 7 w 47"/>
                <a:gd name="T3" fmla="*/ 0 h 13"/>
                <a:gd name="T4" fmla="*/ 0 w 47"/>
                <a:gd name="T5" fmla="*/ 6 h 13"/>
                <a:gd name="T6" fmla="*/ 7 w 47"/>
                <a:gd name="T7" fmla="*/ 13 h 13"/>
                <a:gd name="T8" fmla="*/ 41 w 47"/>
                <a:gd name="T9" fmla="*/ 13 h 13"/>
                <a:gd name="T10" fmla="*/ 47 w 47"/>
                <a:gd name="T11" fmla="*/ 6 h 13"/>
                <a:gd name="T12" fmla="*/ 41 w 47"/>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7" h="13">
                  <a:moveTo>
                    <a:pt x="41" y="0"/>
                  </a:moveTo>
                  <a:cubicBezTo>
                    <a:pt x="7" y="0"/>
                    <a:pt x="7" y="0"/>
                    <a:pt x="7" y="0"/>
                  </a:cubicBezTo>
                  <a:cubicBezTo>
                    <a:pt x="3" y="0"/>
                    <a:pt x="0" y="3"/>
                    <a:pt x="0" y="6"/>
                  </a:cubicBezTo>
                  <a:cubicBezTo>
                    <a:pt x="0" y="10"/>
                    <a:pt x="3" y="13"/>
                    <a:pt x="7" y="13"/>
                  </a:cubicBezTo>
                  <a:cubicBezTo>
                    <a:pt x="41" y="13"/>
                    <a:pt x="41" y="13"/>
                    <a:pt x="41" y="13"/>
                  </a:cubicBezTo>
                  <a:cubicBezTo>
                    <a:pt x="44" y="13"/>
                    <a:pt x="47" y="10"/>
                    <a:pt x="47" y="6"/>
                  </a:cubicBezTo>
                  <a:cubicBezTo>
                    <a:pt x="47" y="3"/>
                    <a:pt x="44"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4" name="Freeform 54"/>
            <p:cNvSpPr>
              <a:spLocks noEditPoints="1"/>
            </p:cNvSpPr>
            <p:nvPr/>
          </p:nvSpPr>
          <p:spPr bwMode="auto">
            <a:xfrm>
              <a:off x="7666038" y="3568700"/>
              <a:ext cx="314325" cy="385762"/>
            </a:xfrm>
            <a:custGeom>
              <a:avLst/>
              <a:gdLst>
                <a:gd name="T0" fmla="*/ 123 w 123"/>
                <a:gd name="T1" fmla="*/ 62 h 151"/>
                <a:gd name="T2" fmla="*/ 111 w 123"/>
                <a:gd name="T3" fmla="*/ 25 h 151"/>
                <a:gd name="T4" fmla="*/ 84 w 123"/>
                <a:gd name="T5" fmla="*/ 5 h 151"/>
                <a:gd name="T6" fmla="*/ 84 w 123"/>
                <a:gd name="T7" fmla="*/ 4 h 151"/>
                <a:gd name="T8" fmla="*/ 79 w 123"/>
                <a:gd name="T9" fmla="*/ 3 h 151"/>
                <a:gd name="T10" fmla="*/ 68 w 123"/>
                <a:gd name="T11" fmla="*/ 1 h 151"/>
                <a:gd name="T12" fmla="*/ 68 w 123"/>
                <a:gd name="T13" fmla="*/ 1 h 151"/>
                <a:gd name="T14" fmla="*/ 68 w 123"/>
                <a:gd name="T15" fmla="*/ 1 h 151"/>
                <a:gd name="T16" fmla="*/ 68 w 123"/>
                <a:gd name="T17" fmla="*/ 1 h 151"/>
                <a:gd name="T18" fmla="*/ 62 w 123"/>
                <a:gd name="T19" fmla="*/ 0 h 151"/>
                <a:gd name="T20" fmla="*/ 62 w 123"/>
                <a:gd name="T21" fmla="*/ 0 h 151"/>
                <a:gd name="T22" fmla="*/ 62 w 123"/>
                <a:gd name="T23" fmla="*/ 0 h 151"/>
                <a:gd name="T24" fmla="*/ 61 w 123"/>
                <a:gd name="T25" fmla="*/ 0 h 151"/>
                <a:gd name="T26" fmla="*/ 56 w 123"/>
                <a:gd name="T27" fmla="*/ 1 h 151"/>
                <a:gd name="T28" fmla="*/ 56 w 123"/>
                <a:gd name="T29" fmla="*/ 1 h 151"/>
                <a:gd name="T30" fmla="*/ 55 w 123"/>
                <a:gd name="T31" fmla="*/ 1 h 151"/>
                <a:gd name="T32" fmla="*/ 44 w 123"/>
                <a:gd name="T33" fmla="*/ 3 h 151"/>
                <a:gd name="T34" fmla="*/ 40 w 123"/>
                <a:gd name="T35" fmla="*/ 4 h 151"/>
                <a:gd name="T36" fmla="*/ 40 w 123"/>
                <a:gd name="T37" fmla="*/ 5 h 151"/>
                <a:gd name="T38" fmla="*/ 13 w 123"/>
                <a:gd name="T39" fmla="*/ 25 h 151"/>
                <a:gd name="T40" fmla="*/ 0 w 123"/>
                <a:gd name="T41" fmla="*/ 62 h 151"/>
                <a:gd name="T42" fmla="*/ 5 w 123"/>
                <a:gd name="T43" fmla="*/ 87 h 151"/>
                <a:gd name="T44" fmla="*/ 20 w 123"/>
                <a:gd name="T45" fmla="*/ 109 h 151"/>
                <a:gd name="T46" fmla="*/ 26 w 123"/>
                <a:gd name="T47" fmla="*/ 116 h 151"/>
                <a:gd name="T48" fmla="*/ 28 w 123"/>
                <a:gd name="T49" fmla="*/ 121 h 151"/>
                <a:gd name="T50" fmla="*/ 29 w 123"/>
                <a:gd name="T51" fmla="*/ 135 h 151"/>
                <a:gd name="T52" fmla="*/ 29 w 123"/>
                <a:gd name="T53" fmla="*/ 136 h 151"/>
                <a:gd name="T54" fmla="*/ 29 w 123"/>
                <a:gd name="T55" fmla="*/ 136 h 151"/>
                <a:gd name="T56" fmla="*/ 29 w 123"/>
                <a:gd name="T57" fmla="*/ 136 h 151"/>
                <a:gd name="T58" fmla="*/ 29 w 123"/>
                <a:gd name="T59" fmla="*/ 136 h 151"/>
                <a:gd name="T60" fmla="*/ 44 w 123"/>
                <a:gd name="T61" fmla="*/ 151 h 151"/>
                <a:gd name="T62" fmla="*/ 79 w 123"/>
                <a:gd name="T63" fmla="*/ 151 h 151"/>
                <a:gd name="T64" fmla="*/ 94 w 123"/>
                <a:gd name="T65" fmla="*/ 136 h 151"/>
                <a:gd name="T66" fmla="*/ 94 w 123"/>
                <a:gd name="T67" fmla="*/ 136 h 151"/>
                <a:gd name="T68" fmla="*/ 94 w 123"/>
                <a:gd name="T69" fmla="*/ 136 h 151"/>
                <a:gd name="T70" fmla="*/ 94 w 123"/>
                <a:gd name="T71" fmla="*/ 136 h 151"/>
                <a:gd name="T72" fmla="*/ 94 w 123"/>
                <a:gd name="T73" fmla="*/ 135 h 151"/>
                <a:gd name="T74" fmla="*/ 95 w 123"/>
                <a:gd name="T75" fmla="*/ 121 h 151"/>
                <a:gd name="T76" fmla="*/ 96 w 123"/>
                <a:gd name="T77" fmla="*/ 118 h 151"/>
                <a:gd name="T78" fmla="*/ 102 w 123"/>
                <a:gd name="T79" fmla="*/ 111 h 151"/>
                <a:gd name="T80" fmla="*/ 116 w 123"/>
                <a:gd name="T81" fmla="*/ 93 h 151"/>
                <a:gd name="T82" fmla="*/ 123 w 123"/>
                <a:gd name="T83" fmla="*/ 62 h 151"/>
                <a:gd name="T84" fmla="*/ 58 w 123"/>
                <a:gd name="T85" fmla="*/ 27 h 151"/>
                <a:gd name="T86" fmla="*/ 41 w 123"/>
                <a:gd name="T87" fmla="*/ 32 h 151"/>
                <a:gd name="T88" fmla="*/ 32 w 123"/>
                <a:gd name="T89" fmla="*/ 43 h 151"/>
                <a:gd name="T90" fmla="*/ 28 w 123"/>
                <a:gd name="T91" fmla="*/ 61 h 151"/>
                <a:gd name="T92" fmla="*/ 28 w 123"/>
                <a:gd name="T93" fmla="*/ 61 h 151"/>
                <a:gd name="T94" fmla="*/ 21 w 123"/>
                <a:gd name="T95" fmla="*/ 68 h 151"/>
                <a:gd name="T96" fmla="*/ 14 w 123"/>
                <a:gd name="T97" fmla="*/ 61 h 151"/>
                <a:gd name="T98" fmla="*/ 15 w 123"/>
                <a:gd name="T99" fmla="*/ 52 h 151"/>
                <a:gd name="T100" fmla="*/ 22 w 123"/>
                <a:gd name="T101" fmla="*/ 34 h 151"/>
                <a:gd name="T102" fmla="*/ 32 w 123"/>
                <a:gd name="T103" fmla="*/ 22 h 151"/>
                <a:gd name="T104" fmla="*/ 58 w 123"/>
                <a:gd name="T105" fmla="*/ 13 h 151"/>
                <a:gd name="T106" fmla="*/ 65 w 123"/>
                <a:gd name="T107" fmla="*/ 20 h 151"/>
                <a:gd name="T108" fmla="*/ 58 w 123"/>
                <a:gd name="T109" fmla="*/ 2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1">
                  <a:moveTo>
                    <a:pt x="123" y="62"/>
                  </a:moveTo>
                  <a:cubicBezTo>
                    <a:pt x="123" y="48"/>
                    <a:pt x="118" y="35"/>
                    <a:pt x="111" y="25"/>
                  </a:cubicBezTo>
                  <a:cubicBezTo>
                    <a:pt x="104" y="16"/>
                    <a:pt x="94" y="9"/>
                    <a:pt x="84" y="5"/>
                  </a:cubicBezTo>
                  <a:cubicBezTo>
                    <a:pt x="84" y="4"/>
                    <a:pt x="84" y="4"/>
                    <a:pt x="84" y="4"/>
                  </a:cubicBezTo>
                  <a:cubicBezTo>
                    <a:pt x="79" y="3"/>
                    <a:pt x="79" y="3"/>
                    <a:pt x="79" y="3"/>
                  </a:cubicBezTo>
                  <a:cubicBezTo>
                    <a:pt x="76" y="2"/>
                    <a:pt x="72" y="1"/>
                    <a:pt x="68" y="1"/>
                  </a:cubicBezTo>
                  <a:cubicBezTo>
                    <a:pt x="68" y="1"/>
                    <a:pt x="68" y="1"/>
                    <a:pt x="68" y="1"/>
                  </a:cubicBezTo>
                  <a:cubicBezTo>
                    <a:pt x="68" y="1"/>
                    <a:pt x="68" y="1"/>
                    <a:pt x="68" y="1"/>
                  </a:cubicBezTo>
                  <a:cubicBezTo>
                    <a:pt x="68" y="1"/>
                    <a:pt x="68" y="1"/>
                    <a:pt x="68" y="1"/>
                  </a:cubicBezTo>
                  <a:cubicBezTo>
                    <a:pt x="66" y="1"/>
                    <a:pt x="64" y="0"/>
                    <a:pt x="62" y="0"/>
                  </a:cubicBezTo>
                  <a:cubicBezTo>
                    <a:pt x="62" y="0"/>
                    <a:pt x="62" y="0"/>
                    <a:pt x="62" y="0"/>
                  </a:cubicBezTo>
                  <a:cubicBezTo>
                    <a:pt x="62" y="0"/>
                    <a:pt x="62" y="0"/>
                    <a:pt x="62" y="0"/>
                  </a:cubicBezTo>
                  <a:cubicBezTo>
                    <a:pt x="61" y="0"/>
                    <a:pt x="61" y="0"/>
                    <a:pt x="61" y="0"/>
                  </a:cubicBezTo>
                  <a:cubicBezTo>
                    <a:pt x="59" y="0"/>
                    <a:pt x="58" y="1"/>
                    <a:pt x="56" y="1"/>
                  </a:cubicBezTo>
                  <a:cubicBezTo>
                    <a:pt x="56" y="1"/>
                    <a:pt x="56" y="1"/>
                    <a:pt x="56" y="1"/>
                  </a:cubicBezTo>
                  <a:cubicBezTo>
                    <a:pt x="55" y="1"/>
                    <a:pt x="55" y="1"/>
                    <a:pt x="55" y="1"/>
                  </a:cubicBezTo>
                  <a:cubicBezTo>
                    <a:pt x="51" y="1"/>
                    <a:pt x="48" y="2"/>
                    <a:pt x="44" y="3"/>
                  </a:cubicBezTo>
                  <a:cubicBezTo>
                    <a:pt x="40" y="4"/>
                    <a:pt x="40" y="4"/>
                    <a:pt x="40" y="4"/>
                  </a:cubicBezTo>
                  <a:cubicBezTo>
                    <a:pt x="40" y="5"/>
                    <a:pt x="40" y="5"/>
                    <a:pt x="40" y="5"/>
                  </a:cubicBezTo>
                  <a:cubicBezTo>
                    <a:pt x="29" y="9"/>
                    <a:pt x="19" y="16"/>
                    <a:pt x="13" y="25"/>
                  </a:cubicBezTo>
                  <a:cubicBezTo>
                    <a:pt x="5" y="35"/>
                    <a:pt x="0" y="48"/>
                    <a:pt x="0" y="62"/>
                  </a:cubicBezTo>
                  <a:cubicBezTo>
                    <a:pt x="0" y="72"/>
                    <a:pt x="2" y="80"/>
                    <a:pt x="5" y="87"/>
                  </a:cubicBezTo>
                  <a:cubicBezTo>
                    <a:pt x="9" y="97"/>
                    <a:pt x="15" y="104"/>
                    <a:pt x="20" y="109"/>
                  </a:cubicBezTo>
                  <a:cubicBezTo>
                    <a:pt x="22" y="112"/>
                    <a:pt x="24" y="114"/>
                    <a:pt x="26" y="116"/>
                  </a:cubicBezTo>
                  <a:cubicBezTo>
                    <a:pt x="27" y="118"/>
                    <a:pt x="28" y="120"/>
                    <a:pt x="28" y="121"/>
                  </a:cubicBezTo>
                  <a:cubicBezTo>
                    <a:pt x="29" y="126"/>
                    <a:pt x="29" y="134"/>
                    <a:pt x="29" y="135"/>
                  </a:cubicBezTo>
                  <a:cubicBezTo>
                    <a:pt x="29" y="136"/>
                    <a:pt x="29" y="136"/>
                    <a:pt x="29" y="136"/>
                  </a:cubicBezTo>
                  <a:cubicBezTo>
                    <a:pt x="29" y="136"/>
                    <a:pt x="29" y="136"/>
                    <a:pt x="29" y="136"/>
                  </a:cubicBezTo>
                  <a:cubicBezTo>
                    <a:pt x="29" y="136"/>
                    <a:pt x="29" y="136"/>
                    <a:pt x="29" y="136"/>
                  </a:cubicBezTo>
                  <a:cubicBezTo>
                    <a:pt x="29" y="136"/>
                    <a:pt x="29" y="136"/>
                    <a:pt x="29" y="136"/>
                  </a:cubicBezTo>
                  <a:cubicBezTo>
                    <a:pt x="29" y="144"/>
                    <a:pt x="36" y="151"/>
                    <a:pt x="44" y="151"/>
                  </a:cubicBezTo>
                  <a:cubicBezTo>
                    <a:pt x="79" y="151"/>
                    <a:pt x="79" y="151"/>
                    <a:pt x="79" y="151"/>
                  </a:cubicBezTo>
                  <a:cubicBezTo>
                    <a:pt x="87" y="151"/>
                    <a:pt x="94" y="144"/>
                    <a:pt x="94" y="136"/>
                  </a:cubicBezTo>
                  <a:cubicBezTo>
                    <a:pt x="94" y="136"/>
                    <a:pt x="94" y="136"/>
                    <a:pt x="94" y="136"/>
                  </a:cubicBezTo>
                  <a:cubicBezTo>
                    <a:pt x="94" y="136"/>
                    <a:pt x="94" y="136"/>
                    <a:pt x="94" y="136"/>
                  </a:cubicBezTo>
                  <a:cubicBezTo>
                    <a:pt x="94" y="136"/>
                    <a:pt x="94" y="136"/>
                    <a:pt x="94" y="136"/>
                  </a:cubicBezTo>
                  <a:cubicBezTo>
                    <a:pt x="94" y="135"/>
                    <a:pt x="94" y="135"/>
                    <a:pt x="94" y="135"/>
                  </a:cubicBezTo>
                  <a:cubicBezTo>
                    <a:pt x="94" y="134"/>
                    <a:pt x="94" y="126"/>
                    <a:pt x="95" y="121"/>
                  </a:cubicBezTo>
                  <a:cubicBezTo>
                    <a:pt x="95" y="120"/>
                    <a:pt x="95" y="119"/>
                    <a:pt x="96" y="118"/>
                  </a:cubicBezTo>
                  <a:cubicBezTo>
                    <a:pt x="97" y="116"/>
                    <a:pt x="100" y="114"/>
                    <a:pt x="102" y="111"/>
                  </a:cubicBezTo>
                  <a:cubicBezTo>
                    <a:pt x="106" y="106"/>
                    <a:pt x="112" y="101"/>
                    <a:pt x="116" y="93"/>
                  </a:cubicBezTo>
                  <a:cubicBezTo>
                    <a:pt x="120" y="85"/>
                    <a:pt x="123" y="75"/>
                    <a:pt x="123" y="62"/>
                  </a:cubicBezTo>
                  <a:close/>
                  <a:moveTo>
                    <a:pt x="58" y="27"/>
                  </a:moveTo>
                  <a:cubicBezTo>
                    <a:pt x="50" y="27"/>
                    <a:pt x="45" y="29"/>
                    <a:pt x="41" y="32"/>
                  </a:cubicBezTo>
                  <a:cubicBezTo>
                    <a:pt x="37" y="35"/>
                    <a:pt x="34" y="39"/>
                    <a:pt x="32" y="43"/>
                  </a:cubicBezTo>
                  <a:cubicBezTo>
                    <a:pt x="28" y="51"/>
                    <a:pt x="28" y="60"/>
                    <a:pt x="28" y="61"/>
                  </a:cubicBezTo>
                  <a:cubicBezTo>
                    <a:pt x="28" y="61"/>
                    <a:pt x="28" y="61"/>
                    <a:pt x="28" y="61"/>
                  </a:cubicBezTo>
                  <a:cubicBezTo>
                    <a:pt x="28" y="65"/>
                    <a:pt x="25" y="68"/>
                    <a:pt x="21" y="68"/>
                  </a:cubicBezTo>
                  <a:cubicBezTo>
                    <a:pt x="17" y="68"/>
                    <a:pt x="14" y="65"/>
                    <a:pt x="14" y="61"/>
                  </a:cubicBezTo>
                  <a:cubicBezTo>
                    <a:pt x="14" y="61"/>
                    <a:pt x="14" y="57"/>
                    <a:pt x="15" y="52"/>
                  </a:cubicBezTo>
                  <a:cubicBezTo>
                    <a:pt x="16" y="47"/>
                    <a:pt x="18" y="40"/>
                    <a:pt x="22" y="34"/>
                  </a:cubicBezTo>
                  <a:cubicBezTo>
                    <a:pt x="24" y="29"/>
                    <a:pt x="28" y="25"/>
                    <a:pt x="32" y="22"/>
                  </a:cubicBezTo>
                  <a:cubicBezTo>
                    <a:pt x="39" y="17"/>
                    <a:pt x="47" y="14"/>
                    <a:pt x="58" y="13"/>
                  </a:cubicBezTo>
                  <a:cubicBezTo>
                    <a:pt x="62" y="13"/>
                    <a:pt x="65" y="16"/>
                    <a:pt x="65" y="20"/>
                  </a:cubicBezTo>
                  <a:cubicBezTo>
                    <a:pt x="65" y="24"/>
                    <a:pt x="62" y="27"/>
                    <a:pt x="58"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5" name="Freeform 55"/>
            <p:cNvSpPr>
              <a:spLocks/>
            </p:cNvSpPr>
            <p:nvPr/>
          </p:nvSpPr>
          <p:spPr bwMode="auto">
            <a:xfrm>
              <a:off x="7950201" y="3844925"/>
              <a:ext cx="60325" cy="63500"/>
            </a:xfrm>
            <a:custGeom>
              <a:avLst/>
              <a:gdLst>
                <a:gd name="T0" fmla="*/ 8 w 24"/>
                <a:gd name="T1" fmla="*/ 0 h 25"/>
                <a:gd name="T2" fmla="*/ 0 w 24"/>
                <a:gd name="T3" fmla="*/ 10 h 25"/>
                <a:gd name="T4" fmla="*/ 12 w 24"/>
                <a:gd name="T5" fmla="*/ 23 h 25"/>
                <a:gd name="T6" fmla="*/ 22 w 24"/>
                <a:gd name="T7" fmla="*/ 23 h 25"/>
                <a:gd name="T8" fmla="*/ 22 w 24"/>
                <a:gd name="T9" fmla="*/ 13 h 25"/>
                <a:gd name="T10" fmla="*/ 8 w 24"/>
                <a:gd name="T11" fmla="*/ 0 h 25"/>
              </a:gdLst>
              <a:ahLst/>
              <a:cxnLst>
                <a:cxn ang="0">
                  <a:pos x="T0" y="T1"/>
                </a:cxn>
                <a:cxn ang="0">
                  <a:pos x="T2" y="T3"/>
                </a:cxn>
                <a:cxn ang="0">
                  <a:pos x="T4" y="T5"/>
                </a:cxn>
                <a:cxn ang="0">
                  <a:pos x="T6" y="T7"/>
                </a:cxn>
                <a:cxn ang="0">
                  <a:pos x="T8" y="T9"/>
                </a:cxn>
                <a:cxn ang="0">
                  <a:pos x="T10" y="T11"/>
                </a:cxn>
              </a:cxnLst>
              <a:rect l="0" t="0" r="r" b="b"/>
              <a:pathLst>
                <a:path w="24" h="25">
                  <a:moveTo>
                    <a:pt x="8" y="0"/>
                  </a:moveTo>
                  <a:cubicBezTo>
                    <a:pt x="6" y="4"/>
                    <a:pt x="3" y="7"/>
                    <a:pt x="0" y="10"/>
                  </a:cubicBezTo>
                  <a:cubicBezTo>
                    <a:pt x="12" y="23"/>
                    <a:pt x="12" y="23"/>
                    <a:pt x="12" y="23"/>
                  </a:cubicBezTo>
                  <a:cubicBezTo>
                    <a:pt x="15" y="25"/>
                    <a:pt x="19" y="25"/>
                    <a:pt x="22" y="23"/>
                  </a:cubicBezTo>
                  <a:cubicBezTo>
                    <a:pt x="24" y="20"/>
                    <a:pt x="24" y="16"/>
                    <a:pt x="22" y="13"/>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26" name="Freeform 56"/>
            <p:cNvSpPr>
              <a:spLocks/>
            </p:cNvSpPr>
            <p:nvPr/>
          </p:nvSpPr>
          <p:spPr bwMode="auto">
            <a:xfrm>
              <a:off x="8004176" y="3705225"/>
              <a:ext cx="76200" cy="33337"/>
            </a:xfrm>
            <a:custGeom>
              <a:avLst/>
              <a:gdLst>
                <a:gd name="T0" fmla="*/ 24 w 30"/>
                <a:gd name="T1" fmla="*/ 0 h 13"/>
                <a:gd name="T2" fmla="*/ 0 w 30"/>
                <a:gd name="T3" fmla="*/ 0 h 13"/>
                <a:gd name="T4" fmla="*/ 0 w 30"/>
                <a:gd name="T5" fmla="*/ 9 h 13"/>
                <a:gd name="T6" fmla="*/ 0 w 30"/>
                <a:gd name="T7" fmla="*/ 13 h 13"/>
                <a:gd name="T8" fmla="*/ 24 w 30"/>
                <a:gd name="T9" fmla="*/ 13 h 13"/>
                <a:gd name="T10" fmla="*/ 30 w 30"/>
                <a:gd name="T11" fmla="*/ 6 h 13"/>
                <a:gd name="T12" fmla="*/ 24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24" y="0"/>
                  </a:moveTo>
                  <a:cubicBezTo>
                    <a:pt x="0" y="0"/>
                    <a:pt x="0" y="0"/>
                    <a:pt x="0" y="0"/>
                  </a:cubicBezTo>
                  <a:cubicBezTo>
                    <a:pt x="0" y="3"/>
                    <a:pt x="0" y="6"/>
                    <a:pt x="0" y="9"/>
                  </a:cubicBezTo>
                  <a:cubicBezTo>
                    <a:pt x="0" y="10"/>
                    <a:pt x="0" y="12"/>
                    <a:pt x="0" y="13"/>
                  </a:cubicBezTo>
                  <a:cubicBezTo>
                    <a:pt x="24" y="13"/>
                    <a:pt x="24" y="13"/>
                    <a:pt x="24" y="13"/>
                  </a:cubicBezTo>
                  <a:cubicBezTo>
                    <a:pt x="27" y="13"/>
                    <a:pt x="30" y="10"/>
                    <a:pt x="30" y="6"/>
                  </a:cubicBezTo>
                  <a:cubicBezTo>
                    <a:pt x="30" y="3"/>
                    <a:pt x="2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54" name="组合 53"/>
          <p:cNvGrpSpPr/>
          <p:nvPr/>
        </p:nvGrpSpPr>
        <p:grpSpPr>
          <a:xfrm rot="1902839">
            <a:off x="3057129" y="2094821"/>
            <a:ext cx="956454" cy="400149"/>
            <a:chOff x="1150938" y="1535113"/>
            <a:chExt cx="933449" cy="390525"/>
          </a:xfrm>
          <a:solidFill>
            <a:srgbClr val="A6A6A6"/>
          </a:solidFill>
        </p:grpSpPr>
        <p:sp>
          <p:nvSpPr>
            <p:cNvPr id="55" name="Freeform 66"/>
            <p:cNvSpPr>
              <a:spLocks/>
            </p:cNvSpPr>
            <p:nvPr/>
          </p:nvSpPr>
          <p:spPr bwMode="auto">
            <a:xfrm>
              <a:off x="1150938" y="1677988"/>
              <a:ext cx="293687" cy="247650"/>
            </a:xfrm>
            <a:custGeom>
              <a:avLst/>
              <a:gdLst>
                <a:gd name="T0" fmla="*/ 0 w 115"/>
                <a:gd name="T1" fmla="*/ 30 h 97"/>
                <a:gd name="T2" fmla="*/ 72 w 115"/>
                <a:gd name="T3" fmla="*/ 97 h 97"/>
                <a:gd name="T4" fmla="*/ 115 w 115"/>
                <a:gd name="T5" fmla="*/ 65 h 97"/>
                <a:gd name="T6" fmla="*/ 39 w 115"/>
                <a:gd name="T7" fmla="*/ 0 h 97"/>
                <a:gd name="T8" fmla="*/ 0 w 115"/>
                <a:gd name="T9" fmla="*/ 30 h 97"/>
              </a:gdLst>
              <a:ahLst/>
              <a:cxnLst>
                <a:cxn ang="0">
                  <a:pos x="T0" y="T1"/>
                </a:cxn>
                <a:cxn ang="0">
                  <a:pos x="T2" y="T3"/>
                </a:cxn>
                <a:cxn ang="0">
                  <a:pos x="T4" y="T5"/>
                </a:cxn>
                <a:cxn ang="0">
                  <a:pos x="T6" y="T7"/>
                </a:cxn>
                <a:cxn ang="0">
                  <a:pos x="T8" y="T9"/>
                </a:cxn>
              </a:cxnLst>
              <a:rect l="0" t="0" r="r" b="b"/>
              <a:pathLst>
                <a:path w="115" h="97">
                  <a:moveTo>
                    <a:pt x="0" y="30"/>
                  </a:moveTo>
                  <a:cubicBezTo>
                    <a:pt x="72" y="97"/>
                    <a:pt x="72" y="97"/>
                    <a:pt x="72" y="97"/>
                  </a:cubicBezTo>
                  <a:cubicBezTo>
                    <a:pt x="72" y="97"/>
                    <a:pt x="94" y="80"/>
                    <a:pt x="115" y="65"/>
                  </a:cubicBezTo>
                  <a:cubicBezTo>
                    <a:pt x="39" y="0"/>
                    <a:pt x="39" y="0"/>
                    <a:pt x="39" y="0"/>
                  </a:cubicBezTo>
                  <a:cubicBezTo>
                    <a:pt x="11" y="2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56" name="Freeform 67"/>
            <p:cNvSpPr>
              <a:spLocks/>
            </p:cNvSpPr>
            <p:nvPr/>
          </p:nvSpPr>
          <p:spPr bwMode="auto">
            <a:xfrm>
              <a:off x="1295400" y="1535113"/>
              <a:ext cx="788987" cy="292100"/>
            </a:xfrm>
            <a:custGeom>
              <a:avLst/>
              <a:gdLst>
                <a:gd name="T0" fmla="*/ 261 w 309"/>
                <a:gd name="T1" fmla="*/ 33 h 114"/>
                <a:gd name="T2" fmla="*/ 205 w 309"/>
                <a:gd name="T3" fmla="*/ 64 h 114"/>
                <a:gd name="T4" fmla="*/ 125 w 309"/>
                <a:gd name="T5" fmla="*/ 55 h 114"/>
                <a:gd name="T6" fmla="*/ 176 w 309"/>
                <a:gd name="T7" fmla="*/ 48 h 114"/>
                <a:gd name="T8" fmla="*/ 217 w 309"/>
                <a:gd name="T9" fmla="*/ 19 h 114"/>
                <a:gd name="T10" fmla="*/ 140 w 309"/>
                <a:gd name="T11" fmla="*/ 14 h 114"/>
                <a:gd name="T12" fmla="*/ 66 w 309"/>
                <a:gd name="T13" fmla="*/ 14 h 114"/>
                <a:gd name="T14" fmla="*/ 0 w 309"/>
                <a:gd name="T15" fmla="*/ 54 h 114"/>
                <a:gd name="T16" fmla="*/ 68 w 309"/>
                <a:gd name="T17" fmla="*/ 114 h 114"/>
                <a:gd name="T18" fmla="*/ 91 w 309"/>
                <a:gd name="T19" fmla="*/ 102 h 114"/>
                <a:gd name="T20" fmla="*/ 205 w 309"/>
                <a:gd name="T21" fmla="*/ 102 h 114"/>
                <a:gd name="T22" fmla="*/ 309 w 309"/>
                <a:gd name="T23" fmla="*/ 19 h 114"/>
                <a:gd name="T24" fmla="*/ 261 w 309"/>
                <a:gd name="T25"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14">
                  <a:moveTo>
                    <a:pt x="261" y="33"/>
                  </a:moveTo>
                  <a:cubicBezTo>
                    <a:pt x="243" y="49"/>
                    <a:pt x="227" y="60"/>
                    <a:pt x="205" y="64"/>
                  </a:cubicBezTo>
                  <a:cubicBezTo>
                    <a:pt x="170" y="70"/>
                    <a:pt x="135" y="62"/>
                    <a:pt x="125" y="55"/>
                  </a:cubicBezTo>
                  <a:cubicBezTo>
                    <a:pt x="108" y="44"/>
                    <a:pt x="126" y="51"/>
                    <a:pt x="176" y="48"/>
                  </a:cubicBezTo>
                  <a:cubicBezTo>
                    <a:pt x="227" y="45"/>
                    <a:pt x="217" y="19"/>
                    <a:pt x="217" y="19"/>
                  </a:cubicBezTo>
                  <a:cubicBezTo>
                    <a:pt x="206" y="17"/>
                    <a:pt x="193" y="16"/>
                    <a:pt x="140" y="14"/>
                  </a:cubicBezTo>
                  <a:cubicBezTo>
                    <a:pt x="121" y="14"/>
                    <a:pt x="84" y="10"/>
                    <a:pt x="66" y="14"/>
                  </a:cubicBezTo>
                  <a:cubicBezTo>
                    <a:pt x="46" y="18"/>
                    <a:pt x="28" y="35"/>
                    <a:pt x="0" y="54"/>
                  </a:cubicBezTo>
                  <a:cubicBezTo>
                    <a:pt x="68" y="114"/>
                    <a:pt x="68" y="114"/>
                    <a:pt x="68" y="114"/>
                  </a:cubicBezTo>
                  <a:cubicBezTo>
                    <a:pt x="79" y="107"/>
                    <a:pt x="87" y="102"/>
                    <a:pt x="91" y="102"/>
                  </a:cubicBezTo>
                  <a:cubicBezTo>
                    <a:pt x="112" y="102"/>
                    <a:pt x="166" y="107"/>
                    <a:pt x="205" y="102"/>
                  </a:cubicBezTo>
                  <a:cubicBezTo>
                    <a:pt x="282" y="64"/>
                    <a:pt x="309" y="19"/>
                    <a:pt x="309" y="19"/>
                  </a:cubicBezTo>
                  <a:cubicBezTo>
                    <a:pt x="309" y="19"/>
                    <a:pt x="288" y="0"/>
                    <a:pt x="26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41" name="组合 40"/>
          <p:cNvGrpSpPr/>
          <p:nvPr/>
        </p:nvGrpSpPr>
        <p:grpSpPr>
          <a:xfrm>
            <a:off x="4756026" y="3036186"/>
            <a:ext cx="490293" cy="414267"/>
            <a:chOff x="8507413" y="4900613"/>
            <a:chExt cx="706438" cy="596900"/>
          </a:xfrm>
          <a:solidFill>
            <a:schemeClr val="tx1">
              <a:lumMod val="65000"/>
              <a:lumOff val="35000"/>
            </a:schemeClr>
          </a:solidFill>
        </p:grpSpPr>
        <p:sp>
          <p:nvSpPr>
            <p:cNvPr id="42" name="Oval 188"/>
            <p:cNvSpPr>
              <a:spLocks noChangeArrowheads="1"/>
            </p:cNvSpPr>
            <p:nvPr/>
          </p:nvSpPr>
          <p:spPr bwMode="auto">
            <a:xfrm>
              <a:off x="8759826" y="4967288"/>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3" name="Freeform 189"/>
            <p:cNvSpPr>
              <a:spLocks/>
            </p:cNvSpPr>
            <p:nvPr/>
          </p:nvSpPr>
          <p:spPr bwMode="auto">
            <a:xfrm>
              <a:off x="8683626" y="5189538"/>
              <a:ext cx="357188" cy="307975"/>
            </a:xfrm>
            <a:custGeom>
              <a:avLst/>
              <a:gdLst>
                <a:gd name="T0" fmla="*/ 65 w 95"/>
                <a:gd name="T1" fmla="*/ 0 h 82"/>
                <a:gd name="T2" fmla="*/ 48 w 95"/>
                <a:gd name="T3" fmla="*/ 20 h 82"/>
                <a:gd name="T4" fmla="*/ 31 w 95"/>
                <a:gd name="T5" fmla="*/ 0 h 82"/>
                <a:gd name="T6" fmla="*/ 0 w 95"/>
                <a:gd name="T7" fmla="*/ 51 h 82"/>
                <a:gd name="T8" fmla="*/ 1 w 95"/>
                <a:gd name="T9" fmla="*/ 61 h 82"/>
                <a:gd name="T10" fmla="*/ 48 w 95"/>
                <a:gd name="T11" fmla="*/ 82 h 82"/>
                <a:gd name="T12" fmla="*/ 94 w 95"/>
                <a:gd name="T13" fmla="*/ 61 h 82"/>
                <a:gd name="T14" fmla="*/ 95 w 95"/>
                <a:gd name="T15" fmla="*/ 51 h 82"/>
                <a:gd name="T16" fmla="*/ 65 w 95"/>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2">
                  <a:moveTo>
                    <a:pt x="65" y="0"/>
                  </a:moveTo>
                  <a:cubicBezTo>
                    <a:pt x="48" y="20"/>
                    <a:pt x="48" y="20"/>
                    <a:pt x="48" y="20"/>
                  </a:cubicBezTo>
                  <a:cubicBezTo>
                    <a:pt x="31" y="0"/>
                    <a:pt x="31" y="0"/>
                    <a:pt x="31" y="0"/>
                  </a:cubicBezTo>
                  <a:cubicBezTo>
                    <a:pt x="13" y="8"/>
                    <a:pt x="0" y="28"/>
                    <a:pt x="0" y="51"/>
                  </a:cubicBezTo>
                  <a:cubicBezTo>
                    <a:pt x="0" y="54"/>
                    <a:pt x="1" y="57"/>
                    <a:pt x="1" y="61"/>
                  </a:cubicBezTo>
                  <a:cubicBezTo>
                    <a:pt x="11" y="73"/>
                    <a:pt x="28" y="82"/>
                    <a:pt x="48" y="82"/>
                  </a:cubicBezTo>
                  <a:cubicBezTo>
                    <a:pt x="67" y="82"/>
                    <a:pt x="84" y="73"/>
                    <a:pt x="94" y="61"/>
                  </a:cubicBezTo>
                  <a:cubicBezTo>
                    <a:pt x="95" y="57"/>
                    <a:pt x="95" y="54"/>
                    <a:pt x="95" y="51"/>
                  </a:cubicBezTo>
                  <a:cubicBezTo>
                    <a:pt x="95" y="28"/>
                    <a:pt x="82" y="7"/>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4" name="Freeform 190"/>
            <p:cNvSpPr>
              <a:spLocks/>
            </p:cNvSpPr>
            <p:nvPr/>
          </p:nvSpPr>
          <p:spPr bwMode="auto">
            <a:xfrm>
              <a:off x="8958263" y="4900613"/>
              <a:ext cx="184150" cy="187325"/>
            </a:xfrm>
            <a:custGeom>
              <a:avLst/>
              <a:gdLst>
                <a:gd name="T0" fmla="*/ 24 w 49"/>
                <a:gd name="T1" fmla="*/ 0 h 50"/>
                <a:gd name="T2" fmla="*/ 0 w 49"/>
                <a:gd name="T3" fmla="*/ 18 h 50"/>
                <a:gd name="T4" fmla="*/ 11 w 49"/>
                <a:gd name="T5" fmla="*/ 45 h 50"/>
                <a:gd name="T6" fmla="*/ 11 w 49"/>
                <a:gd name="T7" fmla="*/ 46 h 50"/>
                <a:gd name="T8" fmla="*/ 24 w 49"/>
                <a:gd name="T9" fmla="*/ 50 h 50"/>
                <a:gd name="T10" fmla="*/ 49 w 49"/>
                <a:gd name="T11" fmla="*/ 25 h 50"/>
                <a:gd name="T12" fmla="*/ 24 w 4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49" h="50">
                  <a:moveTo>
                    <a:pt x="24" y="0"/>
                  </a:moveTo>
                  <a:cubicBezTo>
                    <a:pt x="12" y="0"/>
                    <a:pt x="2" y="8"/>
                    <a:pt x="0" y="18"/>
                  </a:cubicBezTo>
                  <a:cubicBezTo>
                    <a:pt x="6" y="25"/>
                    <a:pt x="11" y="34"/>
                    <a:pt x="11" y="45"/>
                  </a:cubicBezTo>
                  <a:cubicBezTo>
                    <a:pt x="11" y="45"/>
                    <a:pt x="11" y="46"/>
                    <a:pt x="11" y="46"/>
                  </a:cubicBezTo>
                  <a:cubicBezTo>
                    <a:pt x="14" y="49"/>
                    <a:pt x="19" y="50"/>
                    <a:pt x="24" y="50"/>
                  </a:cubicBezTo>
                  <a:cubicBezTo>
                    <a:pt x="37" y="50"/>
                    <a:pt x="49" y="39"/>
                    <a:pt x="49" y="25"/>
                  </a:cubicBezTo>
                  <a:cubicBezTo>
                    <a:pt x="49" y="11"/>
                    <a:pt x="3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5" name="Freeform 191"/>
            <p:cNvSpPr>
              <a:spLocks/>
            </p:cNvSpPr>
            <p:nvPr/>
          </p:nvSpPr>
          <p:spPr bwMode="auto">
            <a:xfrm>
              <a:off x="8575676" y="4900613"/>
              <a:ext cx="187325" cy="187325"/>
            </a:xfrm>
            <a:custGeom>
              <a:avLst/>
              <a:gdLst>
                <a:gd name="T0" fmla="*/ 40 w 50"/>
                <a:gd name="T1" fmla="*/ 45 h 50"/>
                <a:gd name="T2" fmla="*/ 50 w 50"/>
                <a:gd name="T3" fmla="*/ 20 h 50"/>
                <a:gd name="T4" fmla="*/ 25 w 50"/>
                <a:gd name="T5" fmla="*/ 0 h 50"/>
                <a:gd name="T6" fmla="*/ 0 w 50"/>
                <a:gd name="T7" fmla="*/ 25 h 50"/>
                <a:gd name="T8" fmla="*/ 25 w 50"/>
                <a:gd name="T9" fmla="*/ 50 h 50"/>
                <a:gd name="T10" fmla="*/ 40 w 50"/>
                <a:gd name="T11" fmla="*/ 45 h 50"/>
                <a:gd name="T12" fmla="*/ 40 w 50"/>
                <a:gd name="T13" fmla="*/ 45 h 50"/>
              </a:gdLst>
              <a:ahLst/>
              <a:cxnLst>
                <a:cxn ang="0">
                  <a:pos x="T0" y="T1"/>
                </a:cxn>
                <a:cxn ang="0">
                  <a:pos x="T2" y="T3"/>
                </a:cxn>
                <a:cxn ang="0">
                  <a:pos x="T4" y="T5"/>
                </a:cxn>
                <a:cxn ang="0">
                  <a:pos x="T6" y="T7"/>
                </a:cxn>
                <a:cxn ang="0">
                  <a:pos x="T8" y="T9"/>
                </a:cxn>
                <a:cxn ang="0">
                  <a:pos x="T10" y="T11"/>
                </a:cxn>
                <a:cxn ang="0">
                  <a:pos x="T12" y="T13"/>
                </a:cxn>
              </a:cxnLst>
              <a:rect l="0" t="0" r="r" b="b"/>
              <a:pathLst>
                <a:path w="50" h="50">
                  <a:moveTo>
                    <a:pt x="40" y="45"/>
                  </a:moveTo>
                  <a:cubicBezTo>
                    <a:pt x="40" y="35"/>
                    <a:pt x="44" y="26"/>
                    <a:pt x="50" y="20"/>
                  </a:cubicBezTo>
                  <a:cubicBezTo>
                    <a:pt x="48" y="8"/>
                    <a:pt x="37" y="0"/>
                    <a:pt x="25" y="0"/>
                  </a:cubicBezTo>
                  <a:cubicBezTo>
                    <a:pt x="12" y="0"/>
                    <a:pt x="0" y="11"/>
                    <a:pt x="0" y="25"/>
                  </a:cubicBezTo>
                  <a:cubicBezTo>
                    <a:pt x="0" y="39"/>
                    <a:pt x="12" y="50"/>
                    <a:pt x="25" y="50"/>
                  </a:cubicBezTo>
                  <a:cubicBezTo>
                    <a:pt x="31" y="50"/>
                    <a:pt x="36" y="48"/>
                    <a:pt x="40" y="45"/>
                  </a:cubicBezTo>
                  <a:cubicBezTo>
                    <a:pt x="40" y="45"/>
                    <a:pt x="40" y="45"/>
                    <a:pt x="4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6" name="Freeform 192"/>
            <p:cNvSpPr>
              <a:spLocks/>
            </p:cNvSpPr>
            <p:nvPr/>
          </p:nvSpPr>
          <p:spPr bwMode="auto">
            <a:xfrm>
              <a:off x="8958263" y="5103813"/>
              <a:ext cx="255588" cy="285750"/>
            </a:xfrm>
            <a:custGeom>
              <a:avLst/>
              <a:gdLst>
                <a:gd name="T0" fmla="*/ 40 w 68"/>
                <a:gd name="T1" fmla="*/ 0 h 76"/>
                <a:gd name="T2" fmla="*/ 24 w 68"/>
                <a:gd name="T3" fmla="*/ 19 h 76"/>
                <a:gd name="T4" fmla="*/ 9 w 68"/>
                <a:gd name="T5" fmla="*/ 2 h 76"/>
                <a:gd name="T6" fmla="*/ 0 w 68"/>
                <a:gd name="T7" fmla="*/ 16 h 76"/>
                <a:gd name="T8" fmla="*/ 32 w 68"/>
                <a:gd name="T9" fmla="*/ 74 h 76"/>
                <a:gd name="T10" fmla="*/ 31 w 68"/>
                <a:gd name="T11" fmla="*/ 76 h 76"/>
                <a:gd name="T12" fmla="*/ 67 w 68"/>
                <a:gd name="T13" fmla="*/ 57 h 76"/>
                <a:gd name="T14" fmla="*/ 68 w 68"/>
                <a:gd name="T15" fmla="*/ 48 h 76"/>
                <a:gd name="T16" fmla="*/ 40 w 6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6">
                  <a:moveTo>
                    <a:pt x="40" y="0"/>
                  </a:moveTo>
                  <a:cubicBezTo>
                    <a:pt x="24" y="19"/>
                    <a:pt x="24" y="19"/>
                    <a:pt x="24" y="19"/>
                  </a:cubicBezTo>
                  <a:cubicBezTo>
                    <a:pt x="9" y="2"/>
                    <a:pt x="9" y="2"/>
                    <a:pt x="9" y="2"/>
                  </a:cubicBezTo>
                  <a:cubicBezTo>
                    <a:pt x="7" y="7"/>
                    <a:pt x="4" y="12"/>
                    <a:pt x="0" y="16"/>
                  </a:cubicBezTo>
                  <a:cubicBezTo>
                    <a:pt x="19" y="27"/>
                    <a:pt x="32" y="49"/>
                    <a:pt x="32" y="74"/>
                  </a:cubicBezTo>
                  <a:cubicBezTo>
                    <a:pt x="32" y="75"/>
                    <a:pt x="31" y="75"/>
                    <a:pt x="31" y="76"/>
                  </a:cubicBezTo>
                  <a:cubicBezTo>
                    <a:pt x="46" y="74"/>
                    <a:pt x="59" y="67"/>
                    <a:pt x="67" y="57"/>
                  </a:cubicBezTo>
                  <a:cubicBezTo>
                    <a:pt x="68" y="54"/>
                    <a:pt x="68" y="51"/>
                    <a:pt x="68" y="48"/>
                  </a:cubicBezTo>
                  <a:cubicBezTo>
                    <a:pt x="68" y="26"/>
                    <a:pt x="56" y="8"/>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7" name="Freeform 193"/>
            <p:cNvSpPr>
              <a:spLocks/>
            </p:cNvSpPr>
            <p:nvPr/>
          </p:nvSpPr>
          <p:spPr bwMode="auto">
            <a:xfrm>
              <a:off x="8507413" y="5103813"/>
              <a:ext cx="258763" cy="285750"/>
            </a:xfrm>
            <a:custGeom>
              <a:avLst/>
              <a:gdLst>
                <a:gd name="T0" fmla="*/ 38 w 69"/>
                <a:gd name="T1" fmla="*/ 74 h 76"/>
                <a:gd name="T2" fmla="*/ 69 w 69"/>
                <a:gd name="T3" fmla="*/ 17 h 76"/>
                <a:gd name="T4" fmla="*/ 59 w 69"/>
                <a:gd name="T5" fmla="*/ 0 h 76"/>
                <a:gd name="T6" fmla="*/ 59 w 69"/>
                <a:gd name="T7" fmla="*/ 0 h 76"/>
                <a:gd name="T8" fmla="*/ 44 w 69"/>
                <a:gd name="T9" fmla="*/ 19 h 76"/>
                <a:gd name="T10" fmla="*/ 28 w 69"/>
                <a:gd name="T11" fmla="*/ 1 h 76"/>
                <a:gd name="T12" fmla="*/ 0 w 69"/>
                <a:gd name="T13" fmla="*/ 48 h 76"/>
                <a:gd name="T14" fmla="*/ 0 w 69"/>
                <a:gd name="T15" fmla="*/ 57 h 76"/>
                <a:gd name="T16" fmla="*/ 38 w 69"/>
                <a:gd name="T17" fmla="*/ 76 h 76"/>
                <a:gd name="T18" fmla="*/ 38 w 69"/>
                <a:gd name="T1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6">
                  <a:moveTo>
                    <a:pt x="38" y="74"/>
                  </a:moveTo>
                  <a:cubicBezTo>
                    <a:pt x="38" y="49"/>
                    <a:pt x="50" y="28"/>
                    <a:pt x="69" y="17"/>
                  </a:cubicBezTo>
                  <a:cubicBezTo>
                    <a:pt x="65" y="12"/>
                    <a:pt x="61" y="7"/>
                    <a:pt x="59" y="0"/>
                  </a:cubicBezTo>
                  <a:cubicBezTo>
                    <a:pt x="59" y="0"/>
                    <a:pt x="59" y="0"/>
                    <a:pt x="59" y="0"/>
                  </a:cubicBezTo>
                  <a:cubicBezTo>
                    <a:pt x="44" y="19"/>
                    <a:pt x="44" y="19"/>
                    <a:pt x="44" y="19"/>
                  </a:cubicBezTo>
                  <a:cubicBezTo>
                    <a:pt x="28" y="1"/>
                    <a:pt x="28" y="1"/>
                    <a:pt x="28" y="1"/>
                  </a:cubicBezTo>
                  <a:cubicBezTo>
                    <a:pt x="12" y="8"/>
                    <a:pt x="0" y="26"/>
                    <a:pt x="0" y="48"/>
                  </a:cubicBezTo>
                  <a:cubicBezTo>
                    <a:pt x="0" y="51"/>
                    <a:pt x="0" y="54"/>
                    <a:pt x="0" y="57"/>
                  </a:cubicBezTo>
                  <a:cubicBezTo>
                    <a:pt x="9" y="67"/>
                    <a:pt x="22" y="75"/>
                    <a:pt x="38" y="76"/>
                  </a:cubicBezTo>
                  <a:cubicBezTo>
                    <a:pt x="38" y="75"/>
                    <a:pt x="38" y="75"/>
                    <a:pt x="3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grpSp>
        <p:nvGrpSpPr>
          <p:cNvPr id="63" name="组合 62"/>
          <p:cNvGrpSpPr/>
          <p:nvPr/>
        </p:nvGrpSpPr>
        <p:grpSpPr>
          <a:xfrm rot="20210485" flipH="1">
            <a:off x="4836802" y="3266136"/>
            <a:ext cx="795539" cy="354740"/>
            <a:chOff x="1150938" y="1535113"/>
            <a:chExt cx="933449" cy="390525"/>
          </a:xfrm>
          <a:solidFill>
            <a:srgbClr val="A6A6A6"/>
          </a:solidFill>
        </p:grpSpPr>
        <p:sp>
          <p:nvSpPr>
            <p:cNvPr id="64" name="Freeform 66"/>
            <p:cNvSpPr>
              <a:spLocks/>
            </p:cNvSpPr>
            <p:nvPr/>
          </p:nvSpPr>
          <p:spPr bwMode="auto">
            <a:xfrm>
              <a:off x="1150938" y="1677988"/>
              <a:ext cx="293687" cy="247650"/>
            </a:xfrm>
            <a:custGeom>
              <a:avLst/>
              <a:gdLst>
                <a:gd name="T0" fmla="*/ 0 w 115"/>
                <a:gd name="T1" fmla="*/ 30 h 97"/>
                <a:gd name="T2" fmla="*/ 72 w 115"/>
                <a:gd name="T3" fmla="*/ 97 h 97"/>
                <a:gd name="T4" fmla="*/ 115 w 115"/>
                <a:gd name="T5" fmla="*/ 65 h 97"/>
                <a:gd name="T6" fmla="*/ 39 w 115"/>
                <a:gd name="T7" fmla="*/ 0 h 97"/>
                <a:gd name="T8" fmla="*/ 0 w 115"/>
                <a:gd name="T9" fmla="*/ 30 h 97"/>
              </a:gdLst>
              <a:ahLst/>
              <a:cxnLst>
                <a:cxn ang="0">
                  <a:pos x="T0" y="T1"/>
                </a:cxn>
                <a:cxn ang="0">
                  <a:pos x="T2" y="T3"/>
                </a:cxn>
                <a:cxn ang="0">
                  <a:pos x="T4" y="T5"/>
                </a:cxn>
                <a:cxn ang="0">
                  <a:pos x="T6" y="T7"/>
                </a:cxn>
                <a:cxn ang="0">
                  <a:pos x="T8" y="T9"/>
                </a:cxn>
              </a:cxnLst>
              <a:rect l="0" t="0" r="r" b="b"/>
              <a:pathLst>
                <a:path w="115" h="97">
                  <a:moveTo>
                    <a:pt x="0" y="30"/>
                  </a:moveTo>
                  <a:cubicBezTo>
                    <a:pt x="72" y="97"/>
                    <a:pt x="72" y="97"/>
                    <a:pt x="72" y="97"/>
                  </a:cubicBezTo>
                  <a:cubicBezTo>
                    <a:pt x="72" y="97"/>
                    <a:pt x="94" y="80"/>
                    <a:pt x="115" y="65"/>
                  </a:cubicBezTo>
                  <a:cubicBezTo>
                    <a:pt x="39" y="0"/>
                    <a:pt x="39" y="0"/>
                    <a:pt x="39" y="0"/>
                  </a:cubicBezTo>
                  <a:cubicBezTo>
                    <a:pt x="11" y="2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65" name="Freeform 67"/>
            <p:cNvSpPr>
              <a:spLocks/>
            </p:cNvSpPr>
            <p:nvPr/>
          </p:nvSpPr>
          <p:spPr bwMode="auto">
            <a:xfrm>
              <a:off x="1295400" y="1535113"/>
              <a:ext cx="788987" cy="292100"/>
            </a:xfrm>
            <a:custGeom>
              <a:avLst/>
              <a:gdLst>
                <a:gd name="T0" fmla="*/ 261 w 309"/>
                <a:gd name="T1" fmla="*/ 33 h 114"/>
                <a:gd name="T2" fmla="*/ 205 w 309"/>
                <a:gd name="T3" fmla="*/ 64 h 114"/>
                <a:gd name="T4" fmla="*/ 125 w 309"/>
                <a:gd name="T5" fmla="*/ 55 h 114"/>
                <a:gd name="T6" fmla="*/ 176 w 309"/>
                <a:gd name="T7" fmla="*/ 48 h 114"/>
                <a:gd name="T8" fmla="*/ 217 w 309"/>
                <a:gd name="T9" fmla="*/ 19 h 114"/>
                <a:gd name="T10" fmla="*/ 140 w 309"/>
                <a:gd name="T11" fmla="*/ 14 h 114"/>
                <a:gd name="T12" fmla="*/ 66 w 309"/>
                <a:gd name="T13" fmla="*/ 14 h 114"/>
                <a:gd name="T14" fmla="*/ 0 w 309"/>
                <a:gd name="T15" fmla="*/ 54 h 114"/>
                <a:gd name="T16" fmla="*/ 68 w 309"/>
                <a:gd name="T17" fmla="*/ 114 h 114"/>
                <a:gd name="T18" fmla="*/ 91 w 309"/>
                <a:gd name="T19" fmla="*/ 102 h 114"/>
                <a:gd name="T20" fmla="*/ 205 w 309"/>
                <a:gd name="T21" fmla="*/ 102 h 114"/>
                <a:gd name="T22" fmla="*/ 309 w 309"/>
                <a:gd name="T23" fmla="*/ 19 h 114"/>
                <a:gd name="T24" fmla="*/ 261 w 309"/>
                <a:gd name="T25"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14">
                  <a:moveTo>
                    <a:pt x="261" y="33"/>
                  </a:moveTo>
                  <a:cubicBezTo>
                    <a:pt x="243" y="49"/>
                    <a:pt x="227" y="60"/>
                    <a:pt x="205" y="64"/>
                  </a:cubicBezTo>
                  <a:cubicBezTo>
                    <a:pt x="170" y="70"/>
                    <a:pt x="135" y="62"/>
                    <a:pt x="125" y="55"/>
                  </a:cubicBezTo>
                  <a:cubicBezTo>
                    <a:pt x="108" y="44"/>
                    <a:pt x="126" y="51"/>
                    <a:pt x="176" y="48"/>
                  </a:cubicBezTo>
                  <a:cubicBezTo>
                    <a:pt x="227" y="45"/>
                    <a:pt x="217" y="19"/>
                    <a:pt x="217" y="19"/>
                  </a:cubicBezTo>
                  <a:cubicBezTo>
                    <a:pt x="206" y="17"/>
                    <a:pt x="193" y="16"/>
                    <a:pt x="140" y="14"/>
                  </a:cubicBezTo>
                  <a:cubicBezTo>
                    <a:pt x="121" y="14"/>
                    <a:pt x="84" y="10"/>
                    <a:pt x="66" y="14"/>
                  </a:cubicBezTo>
                  <a:cubicBezTo>
                    <a:pt x="46" y="18"/>
                    <a:pt x="28" y="35"/>
                    <a:pt x="0" y="54"/>
                  </a:cubicBezTo>
                  <a:cubicBezTo>
                    <a:pt x="68" y="114"/>
                    <a:pt x="68" y="114"/>
                    <a:pt x="68" y="114"/>
                  </a:cubicBezTo>
                  <a:cubicBezTo>
                    <a:pt x="79" y="107"/>
                    <a:pt x="87" y="102"/>
                    <a:pt x="91" y="102"/>
                  </a:cubicBezTo>
                  <a:cubicBezTo>
                    <a:pt x="112" y="102"/>
                    <a:pt x="166" y="107"/>
                    <a:pt x="205" y="102"/>
                  </a:cubicBezTo>
                  <a:cubicBezTo>
                    <a:pt x="282" y="64"/>
                    <a:pt x="309" y="19"/>
                    <a:pt x="309" y="19"/>
                  </a:cubicBezTo>
                  <a:cubicBezTo>
                    <a:pt x="309" y="19"/>
                    <a:pt x="288" y="0"/>
                    <a:pt x="26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endParaRPr>
            </a:p>
          </p:txBody>
        </p:sp>
      </p:grpSp>
      <p:cxnSp>
        <p:nvCxnSpPr>
          <p:cNvPr id="66" name="直接连接符 65"/>
          <p:cNvCxnSpPr/>
          <p:nvPr/>
        </p:nvCxnSpPr>
        <p:spPr>
          <a:xfrm>
            <a:off x="1303023" y="2288971"/>
            <a:ext cx="1760220"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7" name="TextBox 6"/>
          <p:cNvSpPr txBox="1">
            <a:spLocks noChangeArrowheads="1"/>
          </p:cNvSpPr>
          <p:nvPr/>
        </p:nvSpPr>
        <p:spPr bwMode="auto">
          <a:xfrm>
            <a:off x="1222075" y="2276517"/>
            <a:ext cx="2024459"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如果存在</a:t>
            </a:r>
            <a:r>
              <a:rPr lang="zh-CN" altLang="en-US" sz="1100" dirty="0">
                <a:solidFill>
                  <a:schemeClr val="tx1">
                    <a:lumMod val="50000"/>
                    <a:lumOff val="50000"/>
                  </a:schemeClr>
                </a:solidFill>
                <a:latin typeface="+mn-ea"/>
                <a:cs typeface="+mn-ea"/>
              </a:rPr>
              <a:t>噪点的话，那么在求超平面的时候就会出现很大问题。</a:t>
            </a: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引入松弛变量允许</a:t>
            </a:r>
            <a:r>
              <a:rPr lang="zh-CN" altLang="en-US" sz="1100" dirty="0">
                <a:solidFill>
                  <a:schemeClr val="tx1">
                    <a:lumMod val="50000"/>
                    <a:lumOff val="50000"/>
                  </a:schemeClr>
                </a:solidFill>
                <a:latin typeface="+mn-ea"/>
                <a:cs typeface="+mn-ea"/>
              </a:rPr>
              <a:t>一些数据可以被分到错误</a:t>
            </a:r>
            <a:r>
              <a:rPr lang="zh-CN" altLang="en-US" sz="1100" dirty="0" smtClean="0">
                <a:solidFill>
                  <a:schemeClr val="tx1">
                    <a:lumMod val="50000"/>
                    <a:lumOff val="50000"/>
                  </a:schemeClr>
                </a:solidFill>
                <a:latin typeface="+mn-ea"/>
                <a:cs typeface="+mn-ea"/>
              </a:rPr>
              <a:t>一侧。</a:t>
            </a:r>
            <a:endParaRPr lang="zh-CN" altLang="en-US" sz="1100" dirty="0">
              <a:solidFill>
                <a:schemeClr val="tx1">
                  <a:lumMod val="50000"/>
                  <a:lumOff val="50000"/>
                </a:schemeClr>
              </a:solidFill>
              <a:latin typeface="+mn-ea"/>
              <a:cs typeface="+mn-ea"/>
            </a:endParaRPr>
          </a:p>
        </p:txBody>
      </p:sp>
      <p:cxnSp>
        <p:nvCxnSpPr>
          <p:cNvPr id="68" name="直接连接符 67"/>
          <p:cNvCxnSpPr/>
          <p:nvPr/>
        </p:nvCxnSpPr>
        <p:spPr>
          <a:xfrm>
            <a:off x="5767764" y="3417617"/>
            <a:ext cx="1636889"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1" name="TextBox 6"/>
          <p:cNvSpPr txBox="1">
            <a:spLocks noChangeArrowheads="1"/>
          </p:cNvSpPr>
          <p:nvPr/>
        </p:nvSpPr>
        <p:spPr bwMode="auto">
          <a:xfrm>
            <a:off x="5657205" y="2551332"/>
            <a:ext cx="2024459" cy="8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核函数可以将原始特征映射到另一个高维特征空间中，解决原始空间的线性不可分问题。</a:t>
            </a:r>
            <a:endParaRPr lang="zh-CN" altLang="zh-CN" sz="1100" dirty="0">
              <a:solidFill>
                <a:schemeClr val="tx1">
                  <a:lumMod val="50000"/>
                  <a:lumOff val="50000"/>
                </a:schemeClr>
              </a:solidFill>
              <a:latin typeface="+mn-ea"/>
              <a:cs typeface="+mn-ea"/>
            </a:endParaRPr>
          </a:p>
        </p:txBody>
      </p:sp>
      <p:sp>
        <p:nvSpPr>
          <p:cNvPr id="2" name="等腰三角形 1"/>
          <p:cNvSpPr/>
          <p:nvPr/>
        </p:nvSpPr>
        <p:spPr>
          <a:xfrm rot="16200000">
            <a:off x="4267570" y="1684841"/>
            <a:ext cx="177222" cy="165100"/>
          </a:xfrm>
          <a:prstGeom prst="triangl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8" name="等腰三角形 47"/>
          <p:cNvSpPr/>
          <p:nvPr/>
        </p:nvSpPr>
        <p:spPr>
          <a:xfrm rot="5400000">
            <a:off x="4294761" y="3642761"/>
            <a:ext cx="162686" cy="165100"/>
          </a:xfrm>
          <a:prstGeom prst="triangl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矩形 5"/>
          <p:cNvSpPr/>
          <p:nvPr/>
        </p:nvSpPr>
        <p:spPr>
          <a:xfrm>
            <a:off x="1504200" y="1934543"/>
            <a:ext cx="1005403" cy="338554"/>
          </a:xfrm>
          <a:prstGeom prst="rect">
            <a:avLst/>
          </a:prstGeom>
        </p:spPr>
        <p:txBody>
          <a:bodyPr wrap="none">
            <a:spAutoFit/>
          </a:bodyPr>
          <a:lstStyle/>
          <a:p>
            <a:r>
              <a:rPr lang="zh-CN" altLang="en-US" sz="1600" dirty="0" smtClean="0">
                <a:solidFill>
                  <a:schemeClr val="tx1">
                    <a:lumMod val="50000"/>
                    <a:lumOff val="50000"/>
                  </a:schemeClr>
                </a:solidFill>
                <a:latin typeface="+mn-ea"/>
                <a:cs typeface="+mn-ea"/>
              </a:rPr>
              <a:t>松弛变量</a:t>
            </a:r>
            <a:endParaRPr lang="zh-CN" altLang="en-US" sz="1600" dirty="0">
              <a:cs typeface="+mn-ea"/>
            </a:endParaRPr>
          </a:p>
        </p:txBody>
      </p:sp>
      <p:sp>
        <p:nvSpPr>
          <p:cNvPr id="51" name="矩形 50"/>
          <p:cNvSpPr/>
          <p:nvPr/>
        </p:nvSpPr>
        <p:spPr>
          <a:xfrm>
            <a:off x="5657205" y="3428703"/>
            <a:ext cx="800219" cy="338554"/>
          </a:xfrm>
          <a:prstGeom prst="rect">
            <a:avLst/>
          </a:prstGeom>
        </p:spPr>
        <p:txBody>
          <a:bodyPr wrap="none">
            <a:spAutoFit/>
          </a:bodyPr>
          <a:lstStyle/>
          <a:p>
            <a:r>
              <a:rPr lang="zh-CN" altLang="en-US" sz="1600" dirty="0" smtClean="0">
                <a:solidFill>
                  <a:schemeClr val="tx1">
                    <a:lumMod val="50000"/>
                    <a:lumOff val="50000"/>
                  </a:schemeClr>
                </a:solidFill>
                <a:latin typeface="+mn-ea"/>
                <a:cs typeface="+mn-ea"/>
              </a:rPr>
              <a:t>核函数</a:t>
            </a:r>
            <a:endParaRPr lang="zh-CN" altLang="en-US" sz="1600" dirty="0">
              <a:cs typeface="+mn-ea"/>
            </a:endParaRPr>
          </a:p>
        </p:txBody>
      </p:sp>
      <p:sp>
        <p:nvSpPr>
          <p:cNvPr id="50"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支持向量机算法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4098" name="Picture 2" descr="https://img-blog.csdn.net/20180521040126854"/>
          <p:cNvPicPr>
            <a:picLocks noChangeAspect="1" noChangeArrowheads="1"/>
          </p:cNvPicPr>
          <p:nvPr/>
        </p:nvPicPr>
        <p:blipFill rotWithShape="1">
          <a:blip r:embed="rId3">
            <a:extLst>
              <a:ext uri="{28A0092B-C50C-407E-A947-70E740481C1C}">
                <a14:useLocalDpi xmlns:a14="http://schemas.microsoft.com/office/drawing/2010/main" val="0"/>
              </a:ext>
            </a:extLst>
          </a:blip>
          <a:srcRect l="6957" b="13130"/>
          <a:stretch/>
        </p:blipFill>
        <p:spPr bwMode="auto">
          <a:xfrm>
            <a:off x="16483" y="76694"/>
            <a:ext cx="1929002" cy="17687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img-blog.csdn.net/201805210402034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747" y="3650882"/>
            <a:ext cx="2105802" cy="1192943"/>
          </a:xfrm>
          <a:prstGeom prst="rect">
            <a:avLst/>
          </a:prstGeom>
          <a:noFill/>
          <a:extLst>
            <a:ext uri="{909E8E84-426E-40DD-AFC4-6F175D3DCCD1}">
              <a14:hiddenFill xmlns:a14="http://schemas.microsoft.com/office/drawing/2010/main">
                <a:solidFill>
                  <a:srgbClr val="FFFFFF"/>
                </a:solidFill>
              </a14:hiddenFill>
            </a:ext>
          </a:extLst>
        </p:spPr>
      </p:pic>
      <p:sp>
        <p:nvSpPr>
          <p:cNvPr id="49" name="Freeform 27"/>
          <p:cNvSpPr>
            <a:spLocks noEditPoints="1"/>
          </p:cNvSpPr>
          <p:nvPr/>
        </p:nvSpPr>
        <p:spPr bwMode="auto">
          <a:xfrm>
            <a:off x="4182870" y="2434508"/>
            <a:ext cx="561210" cy="517891"/>
          </a:xfrm>
          <a:custGeom>
            <a:avLst/>
            <a:gdLst>
              <a:gd name="T0" fmla="*/ 300677 w 67"/>
              <a:gd name="T1" fmla="*/ 441667 h 65"/>
              <a:gd name="T2" fmla="*/ 180406 w 67"/>
              <a:gd name="T3" fmla="*/ 562122 h 65"/>
              <a:gd name="T4" fmla="*/ 140316 w 67"/>
              <a:gd name="T5" fmla="*/ 562122 h 65"/>
              <a:gd name="T6" fmla="*/ 140316 w 67"/>
              <a:gd name="T7" fmla="*/ 562122 h 65"/>
              <a:gd name="T8" fmla="*/ 130294 w 67"/>
              <a:gd name="T9" fmla="*/ 511933 h 65"/>
              <a:gd name="T10" fmla="*/ 260587 w 67"/>
              <a:gd name="T11" fmla="*/ 391478 h 65"/>
              <a:gd name="T12" fmla="*/ 220497 w 67"/>
              <a:gd name="T13" fmla="*/ 341288 h 65"/>
              <a:gd name="T14" fmla="*/ 90203 w 67"/>
              <a:gd name="T15" fmla="*/ 471781 h 65"/>
              <a:gd name="T16" fmla="*/ 60135 w 67"/>
              <a:gd name="T17" fmla="*/ 481819 h 65"/>
              <a:gd name="T18" fmla="*/ 80181 w 67"/>
              <a:gd name="T19" fmla="*/ 612311 h 65"/>
              <a:gd name="T20" fmla="*/ 80181 w 67"/>
              <a:gd name="T21" fmla="*/ 612311 h 65"/>
              <a:gd name="T22" fmla="*/ 210474 w 67"/>
              <a:gd name="T23" fmla="*/ 622349 h 65"/>
              <a:gd name="T24" fmla="*/ 220497 w 67"/>
              <a:gd name="T25" fmla="*/ 602274 h 65"/>
              <a:gd name="T26" fmla="*/ 340768 w 67"/>
              <a:gd name="T27" fmla="*/ 481819 h 65"/>
              <a:gd name="T28" fmla="*/ 300677 w 67"/>
              <a:gd name="T29" fmla="*/ 441667 h 65"/>
              <a:gd name="T30" fmla="*/ 280632 w 67"/>
              <a:gd name="T31" fmla="*/ 220834 h 65"/>
              <a:gd name="T32" fmla="*/ 581310 w 67"/>
              <a:gd name="T33" fmla="*/ 501895 h 65"/>
              <a:gd name="T34" fmla="*/ 581310 w 67"/>
              <a:gd name="T35" fmla="*/ 612311 h 65"/>
              <a:gd name="T36" fmla="*/ 581310 w 67"/>
              <a:gd name="T37" fmla="*/ 612311 h 65"/>
              <a:gd name="T38" fmla="*/ 481084 w 67"/>
              <a:gd name="T39" fmla="*/ 612311 h 65"/>
              <a:gd name="T40" fmla="*/ 210474 w 67"/>
              <a:gd name="T41" fmla="*/ 291099 h 65"/>
              <a:gd name="T42" fmla="*/ 110248 w 67"/>
              <a:gd name="T43" fmla="*/ 311175 h 65"/>
              <a:gd name="T44" fmla="*/ 0 w 67"/>
              <a:gd name="T45" fmla="*/ 160606 h 65"/>
              <a:gd name="T46" fmla="*/ 30068 w 67"/>
              <a:gd name="T47" fmla="*/ 130493 h 65"/>
              <a:gd name="T48" fmla="*/ 110248 w 67"/>
              <a:gd name="T49" fmla="*/ 210796 h 65"/>
              <a:gd name="T50" fmla="*/ 170384 w 67"/>
              <a:gd name="T51" fmla="*/ 180682 h 65"/>
              <a:gd name="T52" fmla="*/ 200452 w 67"/>
              <a:gd name="T53" fmla="*/ 120455 h 65"/>
              <a:gd name="T54" fmla="*/ 130294 w 67"/>
              <a:gd name="T55" fmla="*/ 30114 h 65"/>
              <a:gd name="T56" fmla="*/ 150339 w 67"/>
              <a:gd name="T57" fmla="*/ 0 h 65"/>
              <a:gd name="T58" fmla="*/ 300677 w 67"/>
              <a:gd name="T59" fmla="*/ 120455 h 65"/>
              <a:gd name="T60" fmla="*/ 280632 w 67"/>
              <a:gd name="T61" fmla="*/ 220834 h 65"/>
              <a:gd name="T62" fmla="*/ 601355 w 67"/>
              <a:gd name="T63" fmla="*/ 30114 h 65"/>
              <a:gd name="T64" fmla="*/ 511152 w 67"/>
              <a:gd name="T65" fmla="*/ 80303 h 65"/>
              <a:gd name="T66" fmla="*/ 521174 w 67"/>
              <a:gd name="T67" fmla="*/ 120455 h 65"/>
              <a:gd name="T68" fmla="*/ 380858 w 67"/>
              <a:gd name="T69" fmla="*/ 271023 h 65"/>
              <a:gd name="T70" fmla="*/ 420948 w 67"/>
              <a:gd name="T71" fmla="*/ 311175 h 65"/>
              <a:gd name="T72" fmla="*/ 571287 w 67"/>
              <a:gd name="T73" fmla="*/ 170644 h 65"/>
              <a:gd name="T74" fmla="*/ 611378 w 67"/>
              <a:gd name="T75" fmla="*/ 180682 h 65"/>
              <a:gd name="T76" fmla="*/ 671513 w 67"/>
              <a:gd name="T77" fmla="*/ 90341 h 65"/>
              <a:gd name="T78" fmla="*/ 631423 w 67"/>
              <a:gd name="T79" fmla="*/ 60227 h 65"/>
              <a:gd name="T80" fmla="*/ 601355 w 67"/>
              <a:gd name="T81" fmla="*/ 30114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7" h="65">
                <a:moveTo>
                  <a:pt x="30" y="44"/>
                </a:moveTo>
                <a:cubicBezTo>
                  <a:pt x="18" y="56"/>
                  <a:pt x="18" y="56"/>
                  <a:pt x="18" y="56"/>
                </a:cubicBezTo>
                <a:cubicBezTo>
                  <a:pt x="17" y="57"/>
                  <a:pt x="15" y="57"/>
                  <a:pt x="14" y="56"/>
                </a:cubicBezTo>
                <a:cubicBezTo>
                  <a:pt x="14" y="56"/>
                  <a:pt x="14" y="56"/>
                  <a:pt x="14" y="56"/>
                </a:cubicBezTo>
                <a:cubicBezTo>
                  <a:pt x="12" y="54"/>
                  <a:pt x="12" y="52"/>
                  <a:pt x="13" y="51"/>
                </a:cubicBezTo>
                <a:cubicBezTo>
                  <a:pt x="26" y="39"/>
                  <a:pt x="26" y="39"/>
                  <a:pt x="26" y="39"/>
                </a:cubicBezTo>
                <a:cubicBezTo>
                  <a:pt x="22" y="34"/>
                  <a:pt x="22" y="34"/>
                  <a:pt x="22" y="34"/>
                </a:cubicBezTo>
                <a:cubicBezTo>
                  <a:pt x="9" y="47"/>
                  <a:pt x="9" y="47"/>
                  <a:pt x="9" y="47"/>
                </a:cubicBezTo>
                <a:cubicBezTo>
                  <a:pt x="8" y="48"/>
                  <a:pt x="7" y="48"/>
                  <a:pt x="6" y="48"/>
                </a:cubicBezTo>
                <a:cubicBezTo>
                  <a:pt x="3" y="51"/>
                  <a:pt x="4" y="57"/>
                  <a:pt x="8" y="61"/>
                </a:cubicBezTo>
                <a:cubicBezTo>
                  <a:pt x="8" y="61"/>
                  <a:pt x="8" y="61"/>
                  <a:pt x="8" y="61"/>
                </a:cubicBezTo>
                <a:cubicBezTo>
                  <a:pt x="12" y="65"/>
                  <a:pt x="18" y="65"/>
                  <a:pt x="21" y="62"/>
                </a:cubicBezTo>
                <a:cubicBezTo>
                  <a:pt x="21" y="61"/>
                  <a:pt x="21" y="60"/>
                  <a:pt x="22" y="60"/>
                </a:cubicBezTo>
                <a:cubicBezTo>
                  <a:pt x="34" y="48"/>
                  <a:pt x="34" y="48"/>
                  <a:pt x="34" y="48"/>
                </a:cubicBezTo>
                <a:cubicBezTo>
                  <a:pt x="30" y="44"/>
                  <a:pt x="30" y="44"/>
                  <a:pt x="30" y="44"/>
                </a:cubicBezTo>
                <a:close/>
                <a:moveTo>
                  <a:pt x="28" y="22"/>
                </a:moveTo>
                <a:cubicBezTo>
                  <a:pt x="58" y="50"/>
                  <a:pt x="58" y="50"/>
                  <a:pt x="58" y="50"/>
                </a:cubicBezTo>
                <a:cubicBezTo>
                  <a:pt x="61" y="53"/>
                  <a:pt x="61" y="58"/>
                  <a:pt x="58" y="61"/>
                </a:cubicBezTo>
                <a:cubicBezTo>
                  <a:pt x="58" y="61"/>
                  <a:pt x="58" y="61"/>
                  <a:pt x="58" y="61"/>
                </a:cubicBezTo>
                <a:cubicBezTo>
                  <a:pt x="56" y="63"/>
                  <a:pt x="51" y="64"/>
                  <a:pt x="48" y="61"/>
                </a:cubicBezTo>
                <a:cubicBezTo>
                  <a:pt x="21" y="29"/>
                  <a:pt x="21" y="29"/>
                  <a:pt x="21" y="29"/>
                </a:cubicBezTo>
                <a:cubicBezTo>
                  <a:pt x="18" y="31"/>
                  <a:pt x="15" y="32"/>
                  <a:pt x="11" y="31"/>
                </a:cubicBezTo>
                <a:cubicBezTo>
                  <a:pt x="0" y="16"/>
                  <a:pt x="0" y="16"/>
                  <a:pt x="0" y="16"/>
                </a:cubicBezTo>
                <a:cubicBezTo>
                  <a:pt x="3" y="13"/>
                  <a:pt x="3" y="13"/>
                  <a:pt x="3" y="13"/>
                </a:cubicBezTo>
                <a:cubicBezTo>
                  <a:pt x="11" y="21"/>
                  <a:pt x="11" y="21"/>
                  <a:pt x="11" y="21"/>
                </a:cubicBezTo>
                <a:cubicBezTo>
                  <a:pt x="17" y="18"/>
                  <a:pt x="17" y="18"/>
                  <a:pt x="17" y="18"/>
                </a:cubicBezTo>
                <a:cubicBezTo>
                  <a:pt x="20" y="12"/>
                  <a:pt x="20" y="12"/>
                  <a:pt x="20" y="12"/>
                </a:cubicBezTo>
                <a:cubicBezTo>
                  <a:pt x="13" y="3"/>
                  <a:pt x="13" y="3"/>
                  <a:pt x="13" y="3"/>
                </a:cubicBezTo>
                <a:cubicBezTo>
                  <a:pt x="15" y="0"/>
                  <a:pt x="15" y="0"/>
                  <a:pt x="15" y="0"/>
                </a:cubicBezTo>
                <a:cubicBezTo>
                  <a:pt x="30" y="12"/>
                  <a:pt x="30" y="12"/>
                  <a:pt x="30" y="12"/>
                </a:cubicBezTo>
                <a:cubicBezTo>
                  <a:pt x="31" y="16"/>
                  <a:pt x="30" y="19"/>
                  <a:pt x="28" y="22"/>
                </a:cubicBezTo>
                <a:close/>
                <a:moveTo>
                  <a:pt x="60" y="3"/>
                </a:moveTo>
                <a:cubicBezTo>
                  <a:pt x="51" y="8"/>
                  <a:pt x="51" y="8"/>
                  <a:pt x="51" y="8"/>
                </a:cubicBezTo>
                <a:cubicBezTo>
                  <a:pt x="52" y="12"/>
                  <a:pt x="52" y="12"/>
                  <a:pt x="52" y="12"/>
                </a:cubicBezTo>
                <a:cubicBezTo>
                  <a:pt x="38" y="27"/>
                  <a:pt x="38" y="27"/>
                  <a:pt x="38" y="27"/>
                </a:cubicBezTo>
                <a:cubicBezTo>
                  <a:pt x="42" y="31"/>
                  <a:pt x="42" y="31"/>
                  <a:pt x="42" y="31"/>
                </a:cubicBezTo>
                <a:cubicBezTo>
                  <a:pt x="57" y="17"/>
                  <a:pt x="57" y="17"/>
                  <a:pt x="57" y="17"/>
                </a:cubicBezTo>
                <a:cubicBezTo>
                  <a:pt x="61" y="18"/>
                  <a:pt x="61" y="18"/>
                  <a:pt x="61" y="18"/>
                </a:cubicBezTo>
                <a:cubicBezTo>
                  <a:pt x="67" y="9"/>
                  <a:pt x="67" y="9"/>
                  <a:pt x="67" y="9"/>
                </a:cubicBezTo>
                <a:cubicBezTo>
                  <a:pt x="63" y="6"/>
                  <a:pt x="63" y="6"/>
                  <a:pt x="63" y="6"/>
                </a:cubicBezTo>
                <a:lnTo>
                  <a:pt x="60" y="3"/>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013">
              <a:solidFill>
                <a:srgbClr val="000000"/>
              </a:solidFill>
              <a:latin typeface="Calibri" panose="020F0502020204030204" pitchFamily="34" charset="0"/>
            </a:endParaRPr>
          </a:p>
        </p:txBody>
      </p:sp>
      <p:pic>
        <p:nvPicPr>
          <p:cNvPr id="4102" name="Picture 6" descr="https://images2015.cnblogs.com/blog/999009/201612/999009-20161208191621929-165045673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5597" y="147040"/>
            <a:ext cx="2952611" cy="176493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6"/>
          <a:stretch>
            <a:fillRect/>
          </a:stretch>
        </p:blipFill>
        <p:spPr>
          <a:xfrm>
            <a:off x="5718332" y="3895666"/>
            <a:ext cx="3067050" cy="352425"/>
          </a:xfrm>
          <a:prstGeom prst="rect">
            <a:avLst/>
          </a:prstGeom>
        </p:spPr>
      </p:pic>
      <p:pic>
        <p:nvPicPr>
          <p:cNvPr id="4" name="图片 3"/>
          <p:cNvPicPr>
            <a:picLocks noChangeAspect="1"/>
          </p:cNvPicPr>
          <p:nvPr/>
        </p:nvPicPr>
        <p:blipFill>
          <a:blip r:embed="rId7"/>
          <a:stretch>
            <a:fillRect/>
          </a:stretch>
        </p:blipFill>
        <p:spPr>
          <a:xfrm>
            <a:off x="5718332" y="4376500"/>
            <a:ext cx="1533525" cy="342900"/>
          </a:xfrm>
          <a:prstGeom prst="rect">
            <a:avLst/>
          </a:prstGeom>
        </p:spPr>
      </p:pic>
      <p:pic>
        <p:nvPicPr>
          <p:cNvPr id="5" name="图片 4"/>
          <p:cNvPicPr>
            <a:picLocks noChangeAspect="1"/>
          </p:cNvPicPr>
          <p:nvPr/>
        </p:nvPicPr>
        <p:blipFill>
          <a:blip r:embed="rId8"/>
          <a:stretch>
            <a:fillRect/>
          </a:stretch>
        </p:blipFill>
        <p:spPr>
          <a:xfrm>
            <a:off x="4008362" y="2388478"/>
            <a:ext cx="5059927" cy="1387966"/>
          </a:xfrm>
          <a:prstGeom prst="rect">
            <a:avLst/>
          </a:prstGeom>
        </p:spPr>
      </p:pic>
    </p:spTree>
    <p:extLst>
      <p:ext uri="{BB962C8B-B14F-4D97-AF65-F5344CB8AC3E}">
        <p14:creationId xmlns:p14="http://schemas.microsoft.com/office/powerpoint/2010/main" val="41969771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273253" y="2924079"/>
            <a:ext cx="713414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1814598" y="2650209"/>
            <a:ext cx="609067" cy="547740"/>
            <a:chOff x="1814598" y="2650209"/>
            <a:chExt cx="609067" cy="547740"/>
          </a:xfrm>
        </p:grpSpPr>
        <p:sp>
          <p:nvSpPr>
            <p:cNvPr id="3" name="任意多边形 2"/>
            <p:cNvSpPr>
              <a:spLocks noChangeAspect="1"/>
            </p:cNvSpPr>
            <p:nvPr/>
          </p:nvSpPr>
          <p:spPr>
            <a:xfrm>
              <a:off x="1814598" y="2650209"/>
              <a:ext cx="609067" cy="547740"/>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2" name="文本框 51"/>
            <p:cNvSpPr txBox="1"/>
            <p:nvPr/>
          </p:nvSpPr>
          <p:spPr>
            <a:xfrm>
              <a:off x="1814598" y="2763529"/>
              <a:ext cx="543739" cy="307777"/>
            </a:xfrm>
            <a:prstGeom prst="rect">
              <a:avLst/>
            </a:prstGeom>
            <a:noFill/>
          </p:spPr>
          <p:txBody>
            <a:bodyPr wrap="none" rtlCol="0">
              <a:spAutoFit/>
            </a:bodyPr>
            <a:lstStyle/>
            <a:p>
              <a:r>
                <a:rPr lang="zh-CN" altLang="en-US" sz="1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问题</a:t>
              </a:r>
              <a:endParaRPr lang="zh-CN" altLang="en-US" sz="1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8" name="组合 57"/>
          <p:cNvGrpSpPr/>
          <p:nvPr/>
        </p:nvGrpSpPr>
        <p:grpSpPr>
          <a:xfrm>
            <a:off x="3161301" y="2561890"/>
            <a:ext cx="823436" cy="740524"/>
            <a:chOff x="3161301" y="2561890"/>
            <a:chExt cx="823436" cy="740524"/>
          </a:xfrm>
        </p:grpSpPr>
        <p:sp>
          <p:nvSpPr>
            <p:cNvPr id="40" name="任意多边形 39"/>
            <p:cNvSpPr>
              <a:spLocks noChangeAspect="1"/>
            </p:cNvSpPr>
            <p:nvPr/>
          </p:nvSpPr>
          <p:spPr>
            <a:xfrm>
              <a:off x="3161301" y="2561890"/>
              <a:ext cx="823436" cy="740524"/>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3" name="文本框 52"/>
            <p:cNvSpPr txBox="1"/>
            <p:nvPr/>
          </p:nvSpPr>
          <p:spPr>
            <a:xfrm>
              <a:off x="3195907" y="2679474"/>
              <a:ext cx="771365" cy="523220"/>
            </a:xfrm>
            <a:prstGeom prst="rect">
              <a:avLst/>
            </a:prstGeom>
            <a:noFill/>
          </p:spPr>
          <p:txBody>
            <a:bodyPr wrap="none" rtlCol="0">
              <a:spAutoFit/>
            </a:bodyPr>
            <a:lstStyle/>
            <a:p>
              <a:pPr algn="ctr"/>
              <a:r>
                <a:rPr lang="en-US" altLang="zh-CN" sz="1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Self-</a:t>
              </a:r>
            </a:p>
            <a:p>
              <a:pPr algn="ctr"/>
              <a:r>
                <a:rPr lang="en-US" altLang="zh-CN" sz="1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training</a:t>
              </a:r>
              <a:endParaRPr lang="zh-CN" altLang="en-US" sz="1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7" name="组合 56"/>
          <p:cNvGrpSpPr/>
          <p:nvPr/>
        </p:nvGrpSpPr>
        <p:grpSpPr>
          <a:xfrm>
            <a:off x="4722373" y="2480579"/>
            <a:ext cx="971498" cy="873678"/>
            <a:chOff x="4722373" y="2480579"/>
            <a:chExt cx="971498" cy="873678"/>
          </a:xfrm>
        </p:grpSpPr>
        <p:sp>
          <p:nvSpPr>
            <p:cNvPr id="45" name="任意多边形 44"/>
            <p:cNvSpPr>
              <a:spLocks noChangeAspect="1"/>
            </p:cNvSpPr>
            <p:nvPr/>
          </p:nvSpPr>
          <p:spPr>
            <a:xfrm>
              <a:off x="4722373" y="2480579"/>
              <a:ext cx="971498" cy="873678"/>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4" name="文本框 53"/>
            <p:cNvSpPr txBox="1"/>
            <p:nvPr/>
          </p:nvSpPr>
          <p:spPr>
            <a:xfrm>
              <a:off x="4804179" y="2634887"/>
              <a:ext cx="877163" cy="646331"/>
            </a:xfrm>
            <a:prstGeom prst="rect">
              <a:avLst/>
            </a:prstGeom>
            <a:noFill/>
          </p:spPr>
          <p:txBody>
            <a:bodyPr wrap="none" rtlCol="0">
              <a:spAutoFit/>
            </a:bodyPr>
            <a:lstStyle/>
            <a:p>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改进模</a:t>
              </a:r>
              <a:endParaRPr lang="en-US" altLang="zh-CN"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型方法</a:t>
              </a:r>
              <a:endParaRPr lang="zh-CN" alt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6" name="组合 55"/>
          <p:cNvGrpSpPr/>
          <p:nvPr/>
        </p:nvGrpSpPr>
        <p:grpSpPr>
          <a:xfrm>
            <a:off x="6430305" y="2418221"/>
            <a:ext cx="1124991" cy="1011715"/>
            <a:chOff x="6430305" y="2418221"/>
            <a:chExt cx="1124991" cy="1011715"/>
          </a:xfrm>
        </p:grpSpPr>
        <p:sp>
          <p:nvSpPr>
            <p:cNvPr id="50" name="任意多边形 49"/>
            <p:cNvSpPr>
              <a:spLocks noChangeAspect="1"/>
            </p:cNvSpPr>
            <p:nvPr/>
          </p:nvSpPr>
          <p:spPr>
            <a:xfrm>
              <a:off x="6430305" y="2418221"/>
              <a:ext cx="1124991" cy="1011715"/>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5" name="文本框 54"/>
            <p:cNvSpPr txBox="1"/>
            <p:nvPr/>
          </p:nvSpPr>
          <p:spPr>
            <a:xfrm>
              <a:off x="6531188" y="2553959"/>
              <a:ext cx="954107" cy="707886"/>
            </a:xfrm>
            <a:prstGeom prst="rect">
              <a:avLst/>
            </a:prstGeom>
            <a:noFill/>
          </p:spPr>
          <p:txBody>
            <a:bodyPr wrap="none" rtlCol="0">
              <a:spAutoFit/>
            </a:bodyPr>
            <a:lstStyle/>
            <a:p>
              <a:pPr algn="ctr"/>
              <a:r>
                <a:rPr lang="zh-CN" altLang="en-US"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结合</a:t>
              </a:r>
              <a:endParaRPr lang="en-US" altLang="zh-CN"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20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语言学</a:t>
              </a:r>
              <a:endParaRPr lang="zh-CN" altLang="en-US"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60" name="TextBox 6"/>
          <p:cNvSpPr txBox="1">
            <a:spLocks noChangeArrowheads="1"/>
          </p:cNvSpPr>
          <p:nvPr/>
        </p:nvSpPr>
        <p:spPr bwMode="auto">
          <a:xfrm>
            <a:off x="1002562" y="3411354"/>
            <a:ext cx="2167809" cy="158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基于监督机器学习的</a:t>
            </a:r>
            <a:r>
              <a:rPr lang="zh-CN" altLang="en-US" sz="1100" dirty="0" smtClean="0">
                <a:solidFill>
                  <a:schemeClr val="tx1">
                    <a:lumMod val="50000"/>
                    <a:lumOff val="50000"/>
                  </a:schemeClr>
                </a:solidFill>
                <a:latin typeface="+mn-ea"/>
                <a:cs typeface="+mn-ea"/>
              </a:rPr>
              <a:t>情感</a:t>
            </a:r>
            <a:r>
              <a:rPr lang="zh-CN" altLang="en-US" sz="1100" dirty="0">
                <a:solidFill>
                  <a:schemeClr val="tx1">
                    <a:lumMod val="50000"/>
                    <a:lumOff val="50000"/>
                  </a:schemeClr>
                </a:solidFill>
                <a:latin typeface="+mn-ea"/>
                <a:cs typeface="+mn-ea"/>
              </a:rPr>
              <a:t>分类任务需要大量的人工标记样本，其分类的正确率会随着标记</a:t>
            </a:r>
            <a:r>
              <a:rPr lang="zh-CN" altLang="en-US" sz="1100" dirty="0" smtClean="0">
                <a:solidFill>
                  <a:schemeClr val="tx1">
                    <a:lumMod val="50000"/>
                    <a:lumOff val="50000"/>
                  </a:schemeClr>
                </a:solidFill>
                <a:latin typeface="+mn-ea"/>
                <a:cs typeface="+mn-ea"/>
              </a:rPr>
              <a:t>样本数量</a:t>
            </a:r>
            <a:r>
              <a:rPr lang="zh-CN" altLang="en-US" sz="1100" dirty="0">
                <a:solidFill>
                  <a:schemeClr val="tx1">
                    <a:lumMod val="50000"/>
                    <a:lumOff val="50000"/>
                  </a:schemeClr>
                </a:solidFill>
                <a:latin typeface="+mn-ea"/>
                <a:cs typeface="+mn-ea"/>
              </a:rPr>
              <a:t>的增加而</a:t>
            </a:r>
            <a:r>
              <a:rPr lang="zh-CN" altLang="en-US" sz="1100" dirty="0" smtClean="0">
                <a:solidFill>
                  <a:schemeClr val="tx1">
                    <a:lumMod val="50000"/>
                    <a:lumOff val="50000"/>
                  </a:schemeClr>
                </a:solidFill>
                <a:latin typeface="+mn-ea"/>
                <a:cs typeface="+mn-ea"/>
              </a:rPr>
              <a:t>提高</a:t>
            </a:r>
            <a:r>
              <a:rPr lang="zh-CN" altLang="en-US" sz="1100" dirty="0">
                <a:solidFill>
                  <a:schemeClr val="tx1">
                    <a:lumMod val="50000"/>
                    <a:lumOff val="50000"/>
                  </a:schemeClr>
                </a:solidFill>
                <a:latin typeface="+mn-ea"/>
                <a:cs typeface="+mn-ea"/>
              </a:rPr>
              <a:t>。但是大量的人工标记样本需要耗费大量人力</a:t>
            </a:r>
            <a:r>
              <a:rPr lang="zh-CN" altLang="en-US" sz="1100" dirty="0" smtClean="0">
                <a:solidFill>
                  <a:schemeClr val="tx1">
                    <a:lumMod val="50000"/>
                    <a:lumOff val="50000"/>
                  </a:schemeClr>
                </a:solidFill>
                <a:latin typeface="+mn-ea"/>
                <a:cs typeface="+mn-ea"/>
              </a:rPr>
              <a:t>成本。</a:t>
            </a:r>
            <a:endParaRPr lang="zh-CN" altLang="zh-CN" sz="1100" dirty="0">
              <a:solidFill>
                <a:schemeClr val="tx1">
                  <a:lumMod val="50000"/>
                  <a:lumOff val="50000"/>
                </a:schemeClr>
              </a:solidFill>
              <a:latin typeface="+mn-ea"/>
              <a:cs typeface="+mn-ea"/>
            </a:endParaRPr>
          </a:p>
        </p:txBody>
      </p:sp>
      <p:sp>
        <p:nvSpPr>
          <p:cNvPr id="61" name="TextBox 6"/>
          <p:cNvSpPr txBox="1">
            <a:spLocks noChangeArrowheads="1"/>
          </p:cNvSpPr>
          <p:nvPr/>
        </p:nvSpPr>
        <p:spPr bwMode="auto">
          <a:xfrm>
            <a:off x="4158855" y="3445065"/>
            <a:ext cx="2167809" cy="158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训练阶段不是将所有的己标签样本都用做训练，保留一定比例的标签样本，利用剩余</a:t>
            </a:r>
            <a:r>
              <a:rPr lang="zh-CN" altLang="en-US" sz="1100" dirty="0" smtClean="0">
                <a:solidFill>
                  <a:schemeClr val="tx1">
                    <a:lumMod val="50000"/>
                    <a:lumOff val="50000"/>
                  </a:schemeClr>
                </a:solidFill>
                <a:latin typeface="+mn-ea"/>
                <a:cs typeface="+mn-ea"/>
              </a:rPr>
              <a:t>的标签</a:t>
            </a:r>
            <a:r>
              <a:rPr lang="zh-CN" altLang="en-US" sz="1100" dirty="0">
                <a:solidFill>
                  <a:schemeClr val="tx1">
                    <a:lumMod val="50000"/>
                    <a:lumOff val="50000"/>
                  </a:schemeClr>
                </a:solidFill>
                <a:latin typeface="+mn-ea"/>
                <a:cs typeface="+mn-ea"/>
              </a:rPr>
              <a:t>样本训练样本，每次选取后验概率比较低的已标签样本添加进分类器来纠正当前</a:t>
            </a:r>
            <a:r>
              <a:rPr lang="zh-CN" altLang="en-US" sz="1100" dirty="0" smtClean="0">
                <a:solidFill>
                  <a:schemeClr val="tx1">
                    <a:lumMod val="50000"/>
                    <a:lumOff val="50000"/>
                  </a:schemeClr>
                </a:solidFill>
                <a:latin typeface="+mn-ea"/>
                <a:cs typeface="+mn-ea"/>
              </a:rPr>
              <a:t>分类器</a:t>
            </a:r>
            <a:r>
              <a:rPr lang="zh-CN" altLang="en-US" sz="1100" dirty="0">
                <a:solidFill>
                  <a:schemeClr val="tx1">
                    <a:lumMod val="50000"/>
                    <a:lumOff val="50000"/>
                  </a:schemeClr>
                </a:solidFill>
                <a:latin typeface="+mn-ea"/>
                <a:cs typeface="+mn-ea"/>
              </a:rPr>
              <a:t>的误差。</a:t>
            </a:r>
            <a:endParaRPr lang="zh-CN" altLang="zh-CN" sz="1100" dirty="0">
              <a:solidFill>
                <a:schemeClr val="tx1">
                  <a:lumMod val="50000"/>
                  <a:lumOff val="50000"/>
                </a:schemeClr>
              </a:solidFill>
              <a:latin typeface="+mn-ea"/>
              <a:cs typeface="+mn-ea"/>
            </a:endParaRPr>
          </a:p>
        </p:txBody>
      </p:sp>
      <p:sp>
        <p:nvSpPr>
          <p:cNvPr id="62" name="TextBox 6"/>
          <p:cNvSpPr txBox="1">
            <a:spLocks noChangeArrowheads="1"/>
          </p:cNvSpPr>
          <p:nvPr/>
        </p:nvSpPr>
        <p:spPr bwMode="auto">
          <a:xfrm>
            <a:off x="2786364" y="1007468"/>
            <a:ext cx="2167809"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由于半监督学习标注</a:t>
            </a:r>
            <a:r>
              <a:rPr lang="zh-CN" altLang="en-US" sz="1100" dirty="0" smtClean="0">
                <a:solidFill>
                  <a:schemeClr val="tx1">
                    <a:lumMod val="50000"/>
                    <a:lumOff val="50000"/>
                  </a:schemeClr>
                </a:solidFill>
                <a:latin typeface="+mn-ea"/>
                <a:cs typeface="+mn-ea"/>
              </a:rPr>
              <a:t>的样本</a:t>
            </a:r>
            <a:r>
              <a:rPr lang="zh-CN" altLang="en-US" sz="1100" dirty="0">
                <a:solidFill>
                  <a:schemeClr val="tx1">
                    <a:lumMod val="50000"/>
                    <a:lumOff val="50000"/>
                  </a:schemeClr>
                </a:solidFill>
                <a:latin typeface="+mn-ea"/>
                <a:cs typeface="+mn-ea"/>
              </a:rPr>
              <a:t>数量不够多，导致早期无法很好地训练出</a:t>
            </a:r>
            <a:r>
              <a:rPr lang="zh-CN" altLang="en-US" sz="1100" dirty="0" smtClean="0">
                <a:solidFill>
                  <a:schemeClr val="tx1">
                    <a:lumMod val="50000"/>
                    <a:lumOff val="50000"/>
                  </a:schemeClr>
                </a:solidFill>
                <a:latin typeface="+mn-ea"/>
                <a:cs typeface="+mn-ea"/>
              </a:rPr>
              <a:t>准确度</a:t>
            </a:r>
            <a:r>
              <a:rPr lang="zh-CN" altLang="en-US" sz="1100" dirty="0">
                <a:solidFill>
                  <a:schemeClr val="tx1">
                    <a:lumMod val="50000"/>
                    <a:lumOff val="50000"/>
                  </a:schemeClr>
                </a:solidFill>
                <a:latin typeface="+mn-ea"/>
                <a:cs typeface="+mn-ea"/>
              </a:rPr>
              <a:t>高的分类器，很大机率产生错误标注，从而</a:t>
            </a:r>
            <a:r>
              <a:rPr lang="zh-CN" altLang="en-US" sz="1100" dirty="0" smtClean="0">
                <a:solidFill>
                  <a:schemeClr val="tx1">
                    <a:lumMod val="50000"/>
                    <a:lumOff val="50000"/>
                  </a:schemeClr>
                </a:solidFill>
                <a:latin typeface="+mn-ea"/>
                <a:cs typeface="+mn-ea"/>
              </a:rPr>
              <a:t>引入噪声</a:t>
            </a:r>
            <a:r>
              <a:rPr lang="zh-CN" altLang="en-US" sz="1100" dirty="0">
                <a:solidFill>
                  <a:schemeClr val="tx1">
                    <a:lumMod val="50000"/>
                    <a:lumOff val="50000"/>
                  </a:schemeClr>
                </a:solidFill>
                <a:latin typeface="+mn-ea"/>
                <a:cs typeface="+mn-ea"/>
              </a:rPr>
              <a:t>。随着噪声的增加，会严重</a:t>
            </a:r>
            <a:r>
              <a:rPr lang="zh-CN" altLang="en-US" sz="1100" dirty="0" smtClean="0">
                <a:solidFill>
                  <a:schemeClr val="tx1">
                    <a:lumMod val="50000"/>
                    <a:lumOff val="50000"/>
                  </a:schemeClr>
                </a:solidFill>
                <a:latin typeface="+mn-ea"/>
                <a:cs typeface="+mn-ea"/>
              </a:rPr>
              <a:t>的</a:t>
            </a:r>
            <a:r>
              <a:rPr lang="zh-CN" altLang="en-US" sz="1100" dirty="0">
                <a:solidFill>
                  <a:schemeClr val="tx1">
                    <a:lumMod val="50000"/>
                    <a:lumOff val="50000"/>
                  </a:schemeClr>
                </a:solidFill>
                <a:latin typeface="+mn-ea"/>
                <a:cs typeface="+mn-ea"/>
              </a:rPr>
              <a:t>影响</a:t>
            </a:r>
            <a:r>
              <a:rPr lang="zh-CN" altLang="en-US" sz="1100" dirty="0" smtClean="0">
                <a:solidFill>
                  <a:schemeClr val="tx1">
                    <a:lumMod val="50000"/>
                    <a:lumOff val="50000"/>
                  </a:schemeClr>
                </a:solidFill>
                <a:latin typeface="+mn-ea"/>
                <a:cs typeface="+mn-ea"/>
              </a:rPr>
              <a:t>分类器</a:t>
            </a:r>
            <a:r>
              <a:rPr lang="zh-CN" altLang="en-US" sz="1100" dirty="0">
                <a:solidFill>
                  <a:schemeClr val="tx1">
                    <a:lumMod val="50000"/>
                    <a:lumOff val="50000"/>
                  </a:schemeClr>
                </a:solidFill>
                <a:latin typeface="+mn-ea"/>
                <a:cs typeface="+mn-ea"/>
              </a:rPr>
              <a:t>的</a:t>
            </a:r>
            <a:r>
              <a:rPr lang="zh-CN" altLang="en-US" sz="1100" dirty="0" smtClean="0">
                <a:solidFill>
                  <a:schemeClr val="tx1">
                    <a:lumMod val="50000"/>
                    <a:lumOff val="50000"/>
                  </a:schemeClr>
                </a:solidFill>
                <a:latin typeface="+mn-ea"/>
                <a:cs typeface="+mn-ea"/>
              </a:rPr>
              <a:t>分类</a:t>
            </a:r>
            <a:r>
              <a:rPr lang="zh-CN" altLang="en-US" sz="1100" dirty="0">
                <a:solidFill>
                  <a:schemeClr val="tx1">
                    <a:lumMod val="50000"/>
                    <a:lumOff val="50000"/>
                  </a:schemeClr>
                </a:solidFill>
                <a:latin typeface="+mn-ea"/>
                <a:cs typeface="+mn-ea"/>
              </a:rPr>
              <a:t>效果。</a:t>
            </a:r>
            <a:endParaRPr lang="zh-CN" altLang="zh-CN" sz="1100" dirty="0">
              <a:solidFill>
                <a:schemeClr val="tx1">
                  <a:lumMod val="50000"/>
                  <a:lumOff val="50000"/>
                </a:schemeClr>
              </a:solidFill>
              <a:latin typeface="+mn-ea"/>
              <a:cs typeface="+mn-ea"/>
            </a:endParaRPr>
          </a:p>
        </p:txBody>
      </p:sp>
      <p:sp>
        <p:nvSpPr>
          <p:cNvPr id="63" name="TextBox 6"/>
          <p:cNvSpPr txBox="1">
            <a:spLocks noChangeArrowheads="1"/>
          </p:cNvSpPr>
          <p:nvPr/>
        </p:nvSpPr>
        <p:spPr bwMode="auto">
          <a:xfrm>
            <a:off x="5691809" y="185901"/>
            <a:ext cx="3256935"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通过</a:t>
            </a:r>
            <a:r>
              <a:rPr lang="zh-CN" altLang="en-US" sz="1100" dirty="0">
                <a:solidFill>
                  <a:schemeClr val="tx1">
                    <a:lumMod val="50000"/>
                    <a:lumOff val="50000"/>
                  </a:schemeClr>
                </a:solidFill>
                <a:latin typeface="+mn-ea"/>
                <a:cs typeface="+mn-ea"/>
              </a:rPr>
              <a:t>对语料的分析，发现文本中往往存在清晰</a:t>
            </a:r>
            <a:r>
              <a:rPr lang="en-US" altLang="zh-CN" sz="1100" dirty="0">
                <a:solidFill>
                  <a:schemeClr val="tx1">
                    <a:lumMod val="50000"/>
                    <a:lumOff val="50000"/>
                  </a:schemeClr>
                </a:solidFill>
                <a:latin typeface="+mn-ea"/>
                <a:cs typeface="+mn-ea"/>
              </a:rPr>
              <a:t>(easy)</a:t>
            </a:r>
            <a:r>
              <a:rPr lang="zh-CN" altLang="en-US" sz="1100" dirty="0">
                <a:solidFill>
                  <a:schemeClr val="tx1">
                    <a:lumMod val="50000"/>
                    <a:lumOff val="50000"/>
                  </a:schemeClr>
                </a:solidFill>
                <a:latin typeface="+mn-ea"/>
                <a:cs typeface="+mn-ea"/>
              </a:rPr>
              <a:t>和</a:t>
            </a:r>
            <a:r>
              <a:rPr lang="zh-CN" altLang="en-US" sz="1100" dirty="0" smtClean="0">
                <a:solidFill>
                  <a:schemeClr val="tx1">
                    <a:lumMod val="50000"/>
                    <a:lumOff val="50000"/>
                  </a:schemeClr>
                </a:solidFill>
                <a:latin typeface="+mn-ea"/>
                <a:cs typeface="+mn-ea"/>
              </a:rPr>
              <a:t>模糊</a:t>
            </a:r>
            <a:r>
              <a:rPr lang="en-US" altLang="zh-CN" sz="1100" dirty="0">
                <a:solidFill>
                  <a:schemeClr val="tx1">
                    <a:lumMod val="50000"/>
                    <a:lumOff val="50000"/>
                  </a:schemeClr>
                </a:solidFill>
                <a:latin typeface="+mn-ea"/>
                <a:cs typeface="+mn-ea"/>
              </a:rPr>
              <a:t>(hard)</a:t>
            </a:r>
            <a:r>
              <a:rPr lang="zh-CN" altLang="en-US" sz="1100" dirty="0">
                <a:solidFill>
                  <a:schemeClr val="tx1">
                    <a:lumMod val="50000"/>
                    <a:lumOff val="50000"/>
                  </a:schemeClr>
                </a:solidFill>
                <a:latin typeface="+mn-ea"/>
                <a:cs typeface="+mn-ea"/>
              </a:rPr>
              <a:t>的样本。它通过谱聚类的方法将文本中的情感清晰和情感模糊的样本区分开</a:t>
            </a:r>
            <a:r>
              <a:rPr lang="zh-CN" altLang="en-US" sz="1100" dirty="0" smtClean="0">
                <a:solidFill>
                  <a:schemeClr val="tx1">
                    <a:lumMod val="50000"/>
                    <a:lumOff val="50000"/>
                  </a:schemeClr>
                </a:solidFill>
                <a:latin typeface="+mn-ea"/>
                <a:cs typeface="+mn-ea"/>
              </a:rPr>
              <a:t>。</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对于</a:t>
            </a:r>
            <a:r>
              <a:rPr lang="zh-CN" altLang="en-US" sz="1100" dirty="0">
                <a:solidFill>
                  <a:schemeClr val="tx1">
                    <a:lumMod val="50000"/>
                    <a:lumOff val="50000"/>
                  </a:schemeClr>
                </a:solidFill>
                <a:latin typeface="+mn-ea"/>
                <a:cs typeface="+mn-ea"/>
              </a:rPr>
              <a:t>情感清晰的部分采用聚类的方法将他们</a:t>
            </a:r>
            <a:r>
              <a:rPr lang="zh-CN" altLang="en-US" sz="1100" dirty="0" smtClean="0">
                <a:solidFill>
                  <a:schemeClr val="tx1">
                    <a:lumMod val="50000"/>
                    <a:lumOff val="50000"/>
                  </a:schemeClr>
                </a:solidFill>
                <a:latin typeface="+mn-ea"/>
                <a:cs typeface="+mn-ea"/>
              </a:rPr>
              <a:t>分类，</a:t>
            </a:r>
            <a:r>
              <a:rPr lang="zh-CN" altLang="en-US" sz="1100" dirty="0">
                <a:solidFill>
                  <a:schemeClr val="tx1">
                    <a:lumMod val="50000"/>
                    <a:lumOff val="50000"/>
                  </a:schemeClr>
                </a:solidFill>
                <a:latin typeface="+mn-ea"/>
                <a:cs typeface="+mn-ea"/>
              </a:rPr>
              <a:t>通过少量的标注分别</a:t>
            </a:r>
            <a:r>
              <a:rPr lang="zh-CN" altLang="en-US" sz="1100" dirty="0" smtClean="0">
                <a:solidFill>
                  <a:schemeClr val="tx1">
                    <a:lumMod val="50000"/>
                    <a:lumOff val="50000"/>
                  </a:schemeClr>
                </a:solidFill>
                <a:latin typeface="+mn-ea"/>
                <a:cs typeface="+mn-ea"/>
              </a:rPr>
              <a:t>给这些样本</a:t>
            </a:r>
            <a:r>
              <a:rPr lang="zh-CN" altLang="en-US" sz="1100" dirty="0">
                <a:solidFill>
                  <a:schemeClr val="tx1">
                    <a:lumMod val="50000"/>
                    <a:lumOff val="50000"/>
                  </a:schemeClr>
                </a:solidFill>
                <a:latin typeface="+mn-ea"/>
                <a:cs typeface="+mn-ea"/>
              </a:rPr>
              <a:t>打标签。对于情感模糊的样本，采用主动学习的方法，将之前打好标签的清晰</a:t>
            </a:r>
            <a:r>
              <a:rPr lang="zh-CN" altLang="en-US" sz="1100" dirty="0" smtClean="0">
                <a:solidFill>
                  <a:schemeClr val="tx1">
                    <a:lumMod val="50000"/>
                    <a:lumOff val="50000"/>
                  </a:schemeClr>
                </a:solidFill>
                <a:latin typeface="+mn-ea"/>
                <a:cs typeface="+mn-ea"/>
              </a:rPr>
              <a:t>样本作为</a:t>
            </a:r>
            <a:r>
              <a:rPr lang="zh-CN" altLang="en-US" sz="1100" dirty="0">
                <a:solidFill>
                  <a:schemeClr val="tx1">
                    <a:lumMod val="50000"/>
                    <a:lumOff val="50000"/>
                  </a:schemeClr>
                </a:solidFill>
                <a:latin typeface="+mn-ea"/>
                <a:cs typeface="+mn-ea"/>
              </a:rPr>
              <a:t>训练语料，人工给模糊样本打</a:t>
            </a:r>
            <a:r>
              <a:rPr lang="zh-CN" altLang="en-US" sz="1100" dirty="0" smtClean="0">
                <a:solidFill>
                  <a:schemeClr val="tx1">
                    <a:lumMod val="50000"/>
                    <a:lumOff val="50000"/>
                  </a:schemeClr>
                </a:solidFill>
                <a:latin typeface="+mn-ea"/>
                <a:cs typeface="+mn-ea"/>
              </a:rPr>
              <a:t>标签</a:t>
            </a:r>
            <a:r>
              <a:rPr lang="zh-CN" altLang="en-US" sz="1100" dirty="0">
                <a:solidFill>
                  <a:schemeClr val="tx1">
                    <a:lumMod val="50000"/>
                    <a:lumOff val="50000"/>
                  </a:schemeClr>
                </a:solidFill>
                <a:latin typeface="+mn-ea"/>
                <a:cs typeface="+mn-ea"/>
              </a:rPr>
              <a:t>。</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最后</a:t>
            </a:r>
            <a:r>
              <a:rPr lang="zh-CN" altLang="en-US" sz="1100" dirty="0">
                <a:solidFill>
                  <a:schemeClr val="tx1">
                    <a:lumMod val="50000"/>
                    <a:lumOff val="50000"/>
                  </a:schemeClr>
                </a:solidFill>
                <a:latin typeface="+mn-ea"/>
                <a:cs typeface="+mn-ea"/>
              </a:rPr>
              <a:t>采用集成学习的方法来提高整体情感</a:t>
            </a:r>
            <a:r>
              <a:rPr lang="zh-CN" altLang="en-US" sz="1100" dirty="0" smtClean="0">
                <a:solidFill>
                  <a:schemeClr val="tx1">
                    <a:lumMod val="50000"/>
                    <a:lumOff val="50000"/>
                  </a:schemeClr>
                </a:solidFill>
                <a:latin typeface="+mn-ea"/>
                <a:cs typeface="+mn-ea"/>
              </a:rPr>
              <a:t>分类的</a:t>
            </a:r>
            <a:r>
              <a:rPr lang="zh-CN" altLang="en-US" sz="1100" dirty="0">
                <a:solidFill>
                  <a:schemeClr val="tx1">
                    <a:lumMod val="50000"/>
                    <a:lumOff val="50000"/>
                  </a:schemeClr>
                </a:solidFill>
                <a:latin typeface="+mn-ea"/>
                <a:cs typeface="+mn-ea"/>
              </a:rPr>
              <a:t>正确率。</a:t>
            </a:r>
            <a:endParaRPr lang="zh-CN" altLang="zh-CN" sz="1100" dirty="0">
              <a:solidFill>
                <a:schemeClr val="tx1">
                  <a:lumMod val="50000"/>
                  <a:lumOff val="50000"/>
                </a:schemeClr>
              </a:solidFill>
              <a:latin typeface="+mn-ea"/>
              <a:cs typeface="+mn-ea"/>
            </a:endParaRPr>
          </a:p>
        </p:txBody>
      </p:sp>
      <p:sp>
        <p:nvSpPr>
          <p:cNvPr id="20"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基于半监督学习</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2" name="图片 1"/>
          <p:cNvPicPr>
            <a:picLocks noChangeAspect="1"/>
          </p:cNvPicPr>
          <p:nvPr/>
        </p:nvPicPr>
        <p:blipFill>
          <a:blip r:embed="rId3"/>
          <a:stretch>
            <a:fillRect/>
          </a:stretch>
        </p:blipFill>
        <p:spPr>
          <a:xfrm>
            <a:off x="0" y="15411"/>
            <a:ext cx="2762741" cy="2290813"/>
          </a:xfrm>
          <a:prstGeom prst="rect">
            <a:avLst/>
          </a:prstGeom>
        </p:spPr>
      </p:pic>
    </p:spTree>
    <p:extLst>
      <p:ext uri="{BB962C8B-B14F-4D97-AF65-F5344CB8AC3E}">
        <p14:creationId xmlns:p14="http://schemas.microsoft.com/office/powerpoint/2010/main" val="93560872"/>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fade">
                                      <p:cBhvr>
                                        <p:cTn id="14" dur="500"/>
                                        <p:tgtEl>
                                          <p:spTgt spid="62"/>
                                        </p:tgtEl>
                                      </p:cBhvr>
                                    </p:animEffect>
                                    <p:anim calcmode="lin" valueType="num">
                                      <p:cBhvr>
                                        <p:cTn id="15" dur="500" fill="hold"/>
                                        <p:tgtEl>
                                          <p:spTgt spid="62"/>
                                        </p:tgtEl>
                                        <p:attrNameLst>
                                          <p:attrName>ppt_x</p:attrName>
                                        </p:attrNameLst>
                                      </p:cBhvr>
                                      <p:tavLst>
                                        <p:tav tm="0">
                                          <p:val>
                                            <p:strVal val="#ppt_x"/>
                                          </p:val>
                                        </p:tav>
                                        <p:tav tm="100000">
                                          <p:val>
                                            <p:strVal val="#ppt_x"/>
                                          </p:val>
                                        </p:tav>
                                      </p:tavLst>
                                    </p:anim>
                                    <p:anim calcmode="lin" valueType="num">
                                      <p:cBhvr>
                                        <p:cTn id="16"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anim calcmode="lin" valueType="num">
                                      <p:cBhvr>
                                        <p:cTn id="22" dur="500" fill="hold"/>
                                        <p:tgtEl>
                                          <p:spTgt spid="61"/>
                                        </p:tgtEl>
                                        <p:attrNameLst>
                                          <p:attrName>ppt_x</p:attrName>
                                        </p:attrNameLst>
                                      </p:cBhvr>
                                      <p:tavLst>
                                        <p:tav tm="0">
                                          <p:val>
                                            <p:strVal val="#ppt_x"/>
                                          </p:val>
                                        </p:tav>
                                        <p:tav tm="100000">
                                          <p:val>
                                            <p:strVal val="#ppt_x"/>
                                          </p:val>
                                        </p:tav>
                                      </p:tavLst>
                                    </p:anim>
                                    <p:anim calcmode="lin" valueType="num">
                                      <p:cBhvr>
                                        <p:cTn id="23"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anim calcmode="lin" valueType="num">
                                      <p:cBhvr>
                                        <p:cTn id="29" dur="500" fill="hold"/>
                                        <p:tgtEl>
                                          <p:spTgt spid="63"/>
                                        </p:tgtEl>
                                        <p:attrNameLst>
                                          <p:attrName>ppt_x</p:attrName>
                                        </p:attrNameLst>
                                      </p:cBhvr>
                                      <p:tavLst>
                                        <p:tav tm="0">
                                          <p:val>
                                            <p:strVal val="#ppt_x"/>
                                          </p:val>
                                        </p:tav>
                                        <p:tav tm="100000">
                                          <p:val>
                                            <p:strVal val="#ppt_x"/>
                                          </p:val>
                                        </p:tav>
                                      </p:tavLst>
                                    </p:anim>
                                    <p:anim calcmode="lin" valueType="num">
                                      <p:cBhvr>
                                        <p:cTn id="30" dur="5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30" y="1252739"/>
            <a:ext cx="5087259" cy="3038143"/>
          </a:xfrm>
          <a:prstGeom prst="rect">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4" name="直接连接符 3"/>
          <p:cNvCxnSpPr/>
          <p:nvPr/>
        </p:nvCxnSpPr>
        <p:spPr>
          <a:xfrm flipV="1">
            <a:off x="-15330" y="1217669"/>
            <a:ext cx="9159330" cy="23680"/>
          </a:xfrm>
          <a:prstGeom prst="line">
            <a:avLst/>
          </a:prstGeom>
          <a:ln>
            <a:solidFill>
              <a:srgbClr val="577188"/>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41725" y="4295488"/>
            <a:ext cx="9185725" cy="0"/>
          </a:xfrm>
          <a:prstGeom prst="line">
            <a:avLst/>
          </a:prstGeom>
          <a:ln>
            <a:solidFill>
              <a:srgbClr val="577188"/>
            </a:solidFill>
            <a:prstDash val="sys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17422" y="2013153"/>
            <a:ext cx="4549161" cy="1384995"/>
          </a:xfrm>
          <a:prstGeom prst="rect">
            <a:avLst/>
          </a:prstGeom>
        </p:spPr>
        <p:txBody>
          <a:bodyPr wrap="square">
            <a:spAutoFit/>
          </a:bodyPr>
          <a:lstStyle/>
          <a:p>
            <a:pPr fontAlgn="base">
              <a:lnSpc>
                <a:spcPct val="150000"/>
              </a:lnSpc>
              <a:spcBef>
                <a:spcPct val="0"/>
              </a:spcBef>
              <a:spcAft>
                <a:spcPct val="0"/>
              </a:spcAft>
            </a:pPr>
            <a:r>
              <a:rPr lang="zh-CN" altLang="en-US" sz="1400" dirty="0" smtClean="0">
                <a:solidFill>
                  <a:schemeClr val="bg1"/>
                </a:solidFill>
                <a:latin typeface="+mn-ea"/>
                <a:cs typeface="+mn-ea"/>
              </a:rPr>
              <a:t>第１层</a:t>
            </a:r>
            <a:r>
              <a:rPr lang="zh-CN" altLang="en-US" sz="1400" dirty="0">
                <a:solidFill>
                  <a:schemeClr val="bg1"/>
                </a:solidFill>
                <a:latin typeface="+mn-ea"/>
                <a:cs typeface="+mn-ea"/>
              </a:rPr>
              <a:t>只采用平面型</a:t>
            </a:r>
            <a:r>
              <a:rPr lang="zh-CN" altLang="en-US" sz="1400" dirty="0" smtClean="0">
                <a:solidFill>
                  <a:schemeClr val="bg1"/>
                </a:solidFill>
                <a:latin typeface="+mn-ea"/>
                <a:cs typeface="+mn-ea"/>
              </a:rPr>
              <a:t>文本分类</a:t>
            </a:r>
            <a:r>
              <a:rPr lang="zh-CN" altLang="en-US" sz="1400" dirty="0">
                <a:solidFill>
                  <a:schemeClr val="bg1"/>
                </a:solidFill>
                <a:latin typeface="+mn-ea"/>
                <a:cs typeface="+mn-ea"/>
              </a:rPr>
              <a:t>； </a:t>
            </a:r>
            <a:endParaRPr lang="en-US" altLang="zh-CN" sz="1400" dirty="0" smtClean="0">
              <a:solidFill>
                <a:schemeClr val="bg1"/>
              </a:solidFill>
              <a:latin typeface="+mn-ea"/>
              <a:cs typeface="+mn-ea"/>
            </a:endParaRPr>
          </a:p>
          <a:p>
            <a:pPr fontAlgn="base">
              <a:lnSpc>
                <a:spcPct val="150000"/>
              </a:lnSpc>
              <a:spcBef>
                <a:spcPct val="0"/>
              </a:spcBef>
              <a:spcAft>
                <a:spcPct val="0"/>
              </a:spcAft>
            </a:pPr>
            <a:r>
              <a:rPr lang="zh-CN" altLang="en-US" sz="1400" dirty="0" smtClean="0">
                <a:solidFill>
                  <a:schemeClr val="bg1"/>
                </a:solidFill>
                <a:latin typeface="+mn-ea"/>
                <a:cs typeface="+mn-ea"/>
              </a:rPr>
              <a:t>第２层与第１层 </a:t>
            </a:r>
            <a:r>
              <a:rPr lang="zh-CN" altLang="en-US" sz="1400" dirty="0">
                <a:solidFill>
                  <a:schemeClr val="bg1"/>
                </a:solidFill>
                <a:latin typeface="+mn-ea"/>
                <a:cs typeface="+mn-ea"/>
              </a:rPr>
              <a:t>不 </a:t>
            </a:r>
            <a:r>
              <a:rPr lang="zh-CN" altLang="en-US" sz="1400" dirty="0" smtClean="0">
                <a:solidFill>
                  <a:schemeClr val="bg1"/>
                </a:solidFill>
                <a:latin typeface="+mn-ea"/>
                <a:cs typeface="+mn-ea"/>
              </a:rPr>
              <a:t>同，采 取了层级分类</a:t>
            </a:r>
            <a:r>
              <a:rPr lang="zh-CN" altLang="en-US" sz="1400" dirty="0">
                <a:solidFill>
                  <a:schemeClr val="bg1"/>
                </a:solidFill>
                <a:latin typeface="+mn-ea"/>
                <a:cs typeface="+mn-ea"/>
              </a:rPr>
              <a:t>；</a:t>
            </a:r>
          </a:p>
          <a:p>
            <a:pPr fontAlgn="base">
              <a:lnSpc>
                <a:spcPct val="150000"/>
              </a:lnSpc>
              <a:spcBef>
                <a:spcPct val="0"/>
              </a:spcBef>
              <a:spcAft>
                <a:spcPct val="0"/>
              </a:spcAft>
            </a:pPr>
            <a:r>
              <a:rPr lang="zh-CN" altLang="en-US" sz="1400" dirty="0" smtClean="0">
                <a:solidFill>
                  <a:schemeClr val="bg1"/>
                </a:solidFill>
                <a:latin typeface="+mn-ea"/>
                <a:cs typeface="+mn-ea"/>
              </a:rPr>
              <a:t>第３层</a:t>
            </a:r>
            <a:r>
              <a:rPr lang="zh-CN" altLang="en-US" sz="1400" dirty="0">
                <a:solidFill>
                  <a:schemeClr val="bg1"/>
                </a:solidFill>
                <a:latin typeface="+mn-ea"/>
                <a:cs typeface="+mn-ea"/>
              </a:rPr>
              <a:t>在</a:t>
            </a:r>
            <a:r>
              <a:rPr lang="zh-CN" altLang="en-US" sz="1400" dirty="0" smtClean="0">
                <a:solidFill>
                  <a:schemeClr val="bg1"/>
                </a:solidFill>
                <a:latin typeface="+mn-ea"/>
                <a:cs typeface="+mn-ea"/>
              </a:rPr>
              <a:t>第２层</a:t>
            </a:r>
            <a:r>
              <a:rPr lang="zh-CN" altLang="en-US" sz="1400" dirty="0">
                <a:solidFill>
                  <a:schemeClr val="bg1"/>
                </a:solidFill>
                <a:latin typeface="+mn-ea"/>
                <a:cs typeface="+mn-ea"/>
              </a:rPr>
              <a:t>的基础上加入了词性</a:t>
            </a:r>
            <a:r>
              <a:rPr lang="zh-CN" altLang="en-US" sz="1400" dirty="0" smtClean="0">
                <a:solidFill>
                  <a:schemeClr val="bg1"/>
                </a:solidFill>
                <a:latin typeface="+mn-ea"/>
                <a:cs typeface="+mn-ea"/>
              </a:rPr>
              <a:t>特征； </a:t>
            </a:r>
            <a:endParaRPr lang="en-US" altLang="zh-CN" sz="1400" dirty="0" smtClean="0">
              <a:solidFill>
                <a:schemeClr val="bg1"/>
              </a:solidFill>
              <a:latin typeface="+mn-ea"/>
              <a:cs typeface="+mn-ea"/>
            </a:endParaRPr>
          </a:p>
          <a:p>
            <a:pPr fontAlgn="base">
              <a:lnSpc>
                <a:spcPct val="150000"/>
              </a:lnSpc>
              <a:spcBef>
                <a:spcPct val="0"/>
              </a:spcBef>
              <a:spcAft>
                <a:spcPct val="0"/>
              </a:spcAft>
            </a:pPr>
            <a:r>
              <a:rPr lang="zh-CN" altLang="en-US" sz="1400" dirty="0" smtClean="0">
                <a:solidFill>
                  <a:schemeClr val="bg1"/>
                </a:solidFill>
                <a:latin typeface="+mn-ea"/>
                <a:cs typeface="+mn-ea"/>
              </a:rPr>
              <a:t>第４层在第３层</a:t>
            </a:r>
            <a:r>
              <a:rPr lang="zh-CN" altLang="en-US" sz="1400" dirty="0">
                <a:solidFill>
                  <a:schemeClr val="bg1"/>
                </a:solidFill>
                <a:latin typeface="+mn-ea"/>
                <a:cs typeface="+mn-ea"/>
              </a:rPr>
              <a:t>的基础上还加入了心理学情绪</a:t>
            </a:r>
            <a:r>
              <a:rPr lang="zh-CN" altLang="en-US" sz="1400" dirty="0" smtClean="0">
                <a:solidFill>
                  <a:schemeClr val="bg1"/>
                </a:solidFill>
                <a:latin typeface="+mn-ea"/>
                <a:cs typeface="+mn-ea"/>
              </a:rPr>
              <a:t>词典。 </a:t>
            </a:r>
            <a:endParaRPr lang="zh-CN" altLang="en-US" sz="1400" dirty="0">
              <a:solidFill>
                <a:schemeClr val="bg1"/>
              </a:solidFill>
              <a:cs typeface="+mn-ea"/>
            </a:endParaRPr>
          </a:p>
        </p:txBody>
      </p:sp>
      <p:cxnSp>
        <p:nvCxnSpPr>
          <p:cNvPr id="18" name="直接连接符 17"/>
          <p:cNvCxnSpPr/>
          <p:nvPr/>
        </p:nvCxnSpPr>
        <p:spPr>
          <a:xfrm flipV="1">
            <a:off x="5097807" y="1252740"/>
            <a:ext cx="0" cy="3038142"/>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复合情绪分类方法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3" name="图片 2"/>
          <p:cNvPicPr>
            <a:picLocks noChangeAspect="1"/>
          </p:cNvPicPr>
          <p:nvPr/>
        </p:nvPicPr>
        <p:blipFill>
          <a:blip r:embed="rId3"/>
          <a:stretch>
            <a:fillRect/>
          </a:stretch>
        </p:blipFill>
        <p:spPr>
          <a:xfrm>
            <a:off x="5181425" y="1458387"/>
            <a:ext cx="3878957" cy="2494526"/>
          </a:xfrm>
          <a:prstGeom prst="rect">
            <a:avLst/>
          </a:prstGeom>
        </p:spPr>
      </p:pic>
    </p:spTree>
    <p:extLst>
      <p:ext uri="{BB962C8B-B14F-4D97-AF65-F5344CB8AC3E}">
        <p14:creationId xmlns:p14="http://schemas.microsoft.com/office/powerpoint/2010/main" val="351673461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7"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Arial" pitchFamily="34" charset="0"/>
                <a:cs typeface="+mn-ea"/>
              </a:rPr>
              <a:t>一般流程</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7" name="文本框 6"/>
          <p:cNvSpPr txBox="1"/>
          <p:nvPr/>
        </p:nvSpPr>
        <p:spPr>
          <a:xfrm>
            <a:off x="1513221" y="1043297"/>
            <a:ext cx="1223412" cy="300082"/>
          </a:xfrm>
          <a:prstGeom prst="rect">
            <a:avLst/>
          </a:prstGeom>
          <a:noFill/>
        </p:spPr>
        <p:txBody>
          <a:bodyPr wrap="none" rtlCol="0">
            <a:spAutoFit/>
          </a:bodyPr>
          <a:lstStyle/>
          <a:p>
            <a:r>
              <a:rPr lang="zh-CN" altLang="en-US" dirty="0" smtClean="0"/>
              <a:t>基于情感词典</a:t>
            </a:r>
            <a:endParaRPr lang="zh-CN" altLang="en-US" dirty="0"/>
          </a:p>
        </p:txBody>
      </p:sp>
      <p:sp>
        <p:nvSpPr>
          <p:cNvPr id="32" name="文本框 31"/>
          <p:cNvSpPr txBox="1"/>
          <p:nvPr/>
        </p:nvSpPr>
        <p:spPr>
          <a:xfrm>
            <a:off x="1513221" y="2819754"/>
            <a:ext cx="877163" cy="300082"/>
          </a:xfrm>
          <a:prstGeom prst="rect">
            <a:avLst/>
          </a:prstGeom>
          <a:noFill/>
        </p:spPr>
        <p:txBody>
          <a:bodyPr wrap="none" rtlCol="0">
            <a:spAutoFit/>
          </a:bodyPr>
          <a:lstStyle/>
          <a:p>
            <a:r>
              <a:rPr lang="zh-CN" altLang="en-US" dirty="0" smtClean="0"/>
              <a:t>基于学习</a:t>
            </a:r>
            <a:endParaRPr lang="zh-CN" altLang="en-US" dirty="0"/>
          </a:p>
        </p:txBody>
      </p:sp>
      <p:pic>
        <p:nvPicPr>
          <p:cNvPr id="2" name="图片 1"/>
          <p:cNvPicPr>
            <a:picLocks noChangeAspect="1"/>
          </p:cNvPicPr>
          <p:nvPr/>
        </p:nvPicPr>
        <p:blipFill>
          <a:blip r:embed="rId3"/>
          <a:stretch>
            <a:fillRect/>
          </a:stretch>
        </p:blipFill>
        <p:spPr>
          <a:xfrm>
            <a:off x="1513221" y="1336647"/>
            <a:ext cx="5656500" cy="1483107"/>
          </a:xfrm>
          <a:prstGeom prst="rect">
            <a:avLst/>
          </a:prstGeom>
        </p:spPr>
      </p:pic>
      <p:pic>
        <p:nvPicPr>
          <p:cNvPr id="3" name="图片 2"/>
          <p:cNvPicPr>
            <a:picLocks noChangeAspect="1"/>
          </p:cNvPicPr>
          <p:nvPr/>
        </p:nvPicPr>
        <p:blipFill>
          <a:blip r:embed="rId4"/>
          <a:stretch>
            <a:fillRect/>
          </a:stretch>
        </p:blipFill>
        <p:spPr>
          <a:xfrm>
            <a:off x="1513221" y="3119837"/>
            <a:ext cx="5656500" cy="1778020"/>
          </a:xfrm>
          <a:prstGeom prst="rect">
            <a:avLst/>
          </a:prstGeom>
        </p:spPr>
      </p:pic>
    </p:spTree>
    <p:extLst>
      <p:ext uri="{BB962C8B-B14F-4D97-AF65-F5344CB8AC3E}">
        <p14:creationId xmlns:p14="http://schemas.microsoft.com/office/powerpoint/2010/main" val="1553196101"/>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30" y="1252739"/>
            <a:ext cx="5087259" cy="3038143"/>
          </a:xfrm>
          <a:prstGeom prst="rect">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cxnSp>
        <p:nvCxnSpPr>
          <p:cNvPr id="4" name="直接连接符 3"/>
          <p:cNvCxnSpPr/>
          <p:nvPr/>
        </p:nvCxnSpPr>
        <p:spPr>
          <a:xfrm flipV="1">
            <a:off x="-15330" y="1217669"/>
            <a:ext cx="9159330" cy="23680"/>
          </a:xfrm>
          <a:prstGeom prst="line">
            <a:avLst/>
          </a:prstGeom>
          <a:ln>
            <a:solidFill>
              <a:srgbClr val="577188"/>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41725" y="4295488"/>
            <a:ext cx="9185725" cy="0"/>
          </a:xfrm>
          <a:prstGeom prst="line">
            <a:avLst/>
          </a:prstGeom>
          <a:ln>
            <a:solidFill>
              <a:srgbClr val="577188"/>
            </a:solidFill>
            <a:prstDash val="sys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50193" y="1936966"/>
            <a:ext cx="4549161" cy="1669688"/>
          </a:xfrm>
          <a:prstGeom prst="rect">
            <a:avLst/>
          </a:prstGeom>
        </p:spPr>
        <p:txBody>
          <a:bodyPr wrap="square">
            <a:spAutoFit/>
          </a:bodyPr>
          <a:lstStyle/>
          <a:p>
            <a:pPr fontAlgn="base">
              <a:lnSpc>
                <a:spcPct val="150000"/>
              </a:lnSpc>
              <a:spcBef>
                <a:spcPct val="0"/>
              </a:spcBef>
              <a:spcAft>
                <a:spcPct val="0"/>
              </a:spcAft>
            </a:pPr>
            <a:r>
              <a:rPr lang="zh-CN" altLang="en-US" sz="1400" dirty="0">
                <a:solidFill>
                  <a:schemeClr val="bg1"/>
                </a:solidFill>
                <a:latin typeface="+mn-ea"/>
                <a:cs typeface="+mn-ea"/>
              </a:rPr>
              <a:t>传统的情绪分析方法很少认为一个文本可以</a:t>
            </a:r>
            <a:r>
              <a:rPr lang="zh-CN" altLang="en-US" sz="1400" dirty="0" smtClean="0">
                <a:solidFill>
                  <a:schemeClr val="bg1"/>
                </a:solidFill>
                <a:latin typeface="+mn-ea"/>
                <a:cs typeface="+mn-ea"/>
              </a:rPr>
              <a:t>同时</a:t>
            </a:r>
            <a:r>
              <a:rPr lang="zh-CN" altLang="en-US" sz="1400" dirty="0">
                <a:solidFill>
                  <a:schemeClr val="bg1"/>
                </a:solidFill>
                <a:latin typeface="+mn-ea"/>
                <a:cs typeface="+mn-ea"/>
              </a:rPr>
              <a:t>表达多种情绪</a:t>
            </a:r>
            <a:r>
              <a:rPr lang="zh-CN" altLang="en-US" sz="1400" dirty="0" smtClean="0">
                <a:solidFill>
                  <a:schemeClr val="bg1"/>
                </a:solidFill>
                <a:latin typeface="+mn-ea"/>
                <a:cs typeface="+mn-ea"/>
              </a:rPr>
              <a:t>，而</a:t>
            </a:r>
            <a:r>
              <a:rPr lang="zh-CN" altLang="en-US" sz="1400" dirty="0">
                <a:solidFill>
                  <a:schemeClr val="bg1"/>
                </a:solidFill>
                <a:latin typeface="+mn-ea"/>
                <a:cs typeface="+mn-ea"/>
              </a:rPr>
              <a:t>事实中一条语料可能出现有</a:t>
            </a:r>
            <a:r>
              <a:rPr lang="zh-CN" altLang="en-US" sz="1400" dirty="0" smtClean="0">
                <a:solidFill>
                  <a:schemeClr val="bg1"/>
                </a:solidFill>
                <a:latin typeface="+mn-ea"/>
                <a:cs typeface="+mn-ea"/>
              </a:rPr>
              <a:t>多种</a:t>
            </a:r>
            <a:r>
              <a:rPr lang="zh-CN" altLang="en-US" sz="1400" dirty="0">
                <a:solidFill>
                  <a:schemeClr val="bg1"/>
                </a:solidFill>
                <a:latin typeface="+mn-ea"/>
                <a:cs typeface="+mn-ea"/>
              </a:rPr>
              <a:t>情绪共存的情况 </a:t>
            </a:r>
            <a:r>
              <a:rPr lang="zh-CN" altLang="en-US" sz="1400" dirty="0" smtClean="0">
                <a:solidFill>
                  <a:schemeClr val="bg1"/>
                </a:solidFill>
                <a:latin typeface="+mn-ea"/>
                <a:cs typeface="+mn-ea"/>
              </a:rPr>
              <a:t>．为了</a:t>
            </a:r>
            <a:r>
              <a:rPr lang="zh-CN" altLang="en-US" sz="1400" dirty="0">
                <a:solidFill>
                  <a:schemeClr val="bg1"/>
                </a:solidFill>
                <a:latin typeface="+mn-ea"/>
                <a:cs typeface="+mn-ea"/>
              </a:rPr>
              <a:t>更准确地把握文本中所</a:t>
            </a:r>
            <a:r>
              <a:rPr lang="zh-CN" altLang="en-US" sz="1400" dirty="0" smtClean="0">
                <a:solidFill>
                  <a:schemeClr val="bg1"/>
                </a:solidFill>
                <a:latin typeface="+mn-ea"/>
                <a:cs typeface="+mn-ea"/>
              </a:rPr>
              <a:t>表达</a:t>
            </a:r>
            <a:r>
              <a:rPr lang="zh-CN" altLang="en-US" sz="1400" dirty="0">
                <a:solidFill>
                  <a:schemeClr val="bg1"/>
                </a:solidFill>
                <a:latin typeface="+mn-ea"/>
                <a:cs typeface="+mn-ea"/>
              </a:rPr>
              <a:t>的情绪信息， 研究者们从另一个新的维度出发</a:t>
            </a:r>
            <a:r>
              <a:rPr lang="zh-CN" altLang="en-US" sz="1400" dirty="0" smtClean="0">
                <a:solidFill>
                  <a:schemeClr val="bg1"/>
                </a:solidFill>
                <a:latin typeface="+mn-ea"/>
                <a:cs typeface="+mn-ea"/>
              </a:rPr>
              <a:t>，开展</a:t>
            </a:r>
            <a:r>
              <a:rPr lang="zh-CN" altLang="en-US" sz="1400" dirty="0">
                <a:solidFill>
                  <a:schemeClr val="bg1"/>
                </a:solidFill>
                <a:latin typeface="+mn-ea"/>
                <a:cs typeface="+mn-ea"/>
              </a:rPr>
              <a:t>了基于多标签情绪分类的研究 </a:t>
            </a:r>
            <a:endParaRPr lang="zh-CN" altLang="en-US" sz="1400" dirty="0">
              <a:solidFill>
                <a:schemeClr val="bg1"/>
              </a:solidFill>
              <a:cs typeface="+mn-ea"/>
            </a:endParaRPr>
          </a:p>
        </p:txBody>
      </p:sp>
      <p:cxnSp>
        <p:nvCxnSpPr>
          <p:cNvPr id="18" name="直接连接符 17"/>
          <p:cNvCxnSpPr/>
          <p:nvPr/>
        </p:nvCxnSpPr>
        <p:spPr>
          <a:xfrm flipV="1">
            <a:off x="5097807" y="1252740"/>
            <a:ext cx="0" cy="3038142"/>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smtClean="0">
                <a:solidFill>
                  <a:schemeClr val="tx1">
                    <a:lumMod val="65000"/>
                    <a:lumOff val="35000"/>
                  </a:schemeClr>
                </a:solidFill>
                <a:latin typeface="+mn-ea"/>
                <a:cs typeface="+mn-ea"/>
              </a:rPr>
              <a:t>更多</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9" name="矩形 8"/>
          <p:cNvSpPr/>
          <p:nvPr/>
        </p:nvSpPr>
        <p:spPr>
          <a:xfrm>
            <a:off x="5396261" y="1842003"/>
            <a:ext cx="3449286" cy="1384995"/>
          </a:xfrm>
          <a:prstGeom prst="rect">
            <a:avLst/>
          </a:prstGeom>
        </p:spPr>
        <p:txBody>
          <a:bodyPr wrap="square">
            <a:spAutoFit/>
          </a:bodyPr>
          <a:lstStyle/>
          <a:p>
            <a:pPr fontAlgn="base">
              <a:lnSpc>
                <a:spcPct val="150000"/>
              </a:lnSpc>
              <a:spcBef>
                <a:spcPct val="0"/>
              </a:spcBef>
              <a:spcAft>
                <a:spcPct val="0"/>
              </a:spcAft>
            </a:pPr>
            <a:r>
              <a:rPr lang="zh-CN" altLang="en-US" sz="1400" dirty="0">
                <a:latin typeface="+mn-ea"/>
                <a:cs typeface="+mn-ea"/>
              </a:rPr>
              <a:t>多标签分类相较于单</a:t>
            </a:r>
            <a:r>
              <a:rPr lang="zh-CN" altLang="en-US" sz="1400" dirty="0" smtClean="0">
                <a:latin typeface="+mn-ea"/>
                <a:cs typeface="+mn-ea"/>
              </a:rPr>
              <a:t>标签分类器，分类</a:t>
            </a:r>
            <a:r>
              <a:rPr lang="zh-CN" altLang="en-US" sz="1400" dirty="0">
                <a:latin typeface="+mn-ea"/>
                <a:cs typeface="+mn-ea"/>
              </a:rPr>
              <a:t>规则更加</a:t>
            </a:r>
            <a:r>
              <a:rPr lang="zh-CN" altLang="en-US" sz="1400" dirty="0" smtClean="0">
                <a:latin typeface="+mn-ea"/>
                <a:cs typeface="+mn-ea"/>
              </a:rPr>
              <a:t>复杂， 评价</a:t>
            </a:r>
            <a:r>
              <a:rPr lang="zh-CN" altLang="en-US" sz="1400" dirty="0">
                <a:latin typeface="+mn-ea"/>
                <a:cs typeface="+mn-ea"/>
              </a:rPr>
              <a:t>标准除准确率外</a:t>
            </a:r>
            <a:r>
              <a:rPr lang="zh-CN" altLang="en-US" sz="1400" dirty="0" smtClean="0">
                <a:latin typeface="+mn-ea"/>
                <a:cs typeface="+mn-ea"/>
              </a:rPr>
              <a:t>，常用</a:t>
            </a:r>
            <a:r>
              <a:rPr lang="zh-CN" altLang="en-US" sz="1400" dirty="0">
                <a:latin typeface="+mn-ea"/>
                <a:cs typeface="+mn-ea"/>
              </a:rPr>
              <a:t>的指标还有汉明</a:t>
            </a:r>
            <a:r>
              <a:rPr lang="zh-CN" altLang="en-US" sz="1400" dirty="0" smtClean="0">
                <a:latin typeface="+mn-ea"/>
                <a:cs typeface="+mn-ea"/>
              </a:rPr>
              <a:t>损失 、平均</a:t>
            </a:r>
            <a:r>
              <a:rPr lang="zh-CN" altLang="en-US" sz="1400" dirty="0">
                <a:latin typeface="+mn-ea"/>
                <a:cs typeface="+mn-ea"/>
              </a:rPr>
              <a:t>精 </a:t>
            </a:r>
            <a:r>
              <a:rPr lang="zh-CN" altLang="en-US" sz="1400" dirty="0" smtClean="0">
                <a:latin typeface="+mn-ea"/>
                <a:cs typeface="+mn-ea"/>
              </a:rPr>
              <a:t>度、１</a:t>
            </a:r>
            <a:r>
              <a:rPr lang="zh-CN" altLang="en-US" sz="1400" dirty="0">
                <a:latin typeface="+mn-ea"/>
                <a:cs typeface="+mn-ea"/>
              </a:rPr>
              <a:t>－ </a:t>
            </a:r>
            <a:r>
              <a:rPr lang="zh-CN" altLang="en-US" sz="1400" dirty="0" smtClean="0">
                <a:latin typeface="+mn-ea"/>
                <a:cs typeface="+mn-ea"/>
              </a:rPr>
              <a:t>错误率等</a:t>
            </a:r>
            <a:endParaRPr lang="zh-CN" altLang="en-US" sz="1400" dirty="0">
              <a:cs typeface="+mn-ea"/>
            </a:endParaRPr>
          </a:p>
        </p:txBody>
      </p:sp>
    </p:spTree>
    <p:extLst>
      <p:ext uri="{BB962C8B-B14F-4D97-AF65-F5344CB8AC3E}">
        <p14:creationId xmlns:p14="http://schemas.microsoft.com/office/powerpoint/2010/main" val="308545066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6"/>
          <p:cNvSpPr txBox="1">
            <a:spLocks noChangeArrowheads="1"/>
          </p:cNvSpPr>
          <p:nvPr/>
        </p:nvSpPr>
        <p:spPr bwMode="auto">
          <a:xfrm>
            <a:off x="2391526"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smtClean="0">
                <a:ln>
                  <a:noFill/>
                </a:ln>
                <a:solidFill>
                  <a:srgbClr val="577188"/>
                </a:solidFill>
                <a:effectLst/>
                <a:latin typeface="Impact" pitchFamily="34" charset="0"/>
                <a:cs typeface="+mn-ea"/>
              </a:rPr>
              <a:t>04</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12" name="TextBox 6"/>
          <p:cNvSpPr txBox="1">
            <a:spLocks noChangeArrowheads="1"/>
          </p:cNvSpPr>
          <p:nvPr/>
        </p:nvSpPr>
        <p:spPr bwMode="auto">
          <a:xfrm>
            <a:off x="3261496" y="1885268"/>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65000"/>
                    <a:lumOff val="35000"/>
                  </a:schemeClr>
                </a:solidFill>
                <a:latin typeface="+mn-ea"/>
                <a:cs typeface="+mn-ea"/>
              </a:rPr>
              <a:t>深度学习方法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15" name="TextBox 6"/>
          <p:cNvSpPr txBox="1">
            <a:spLocks noChangeArrowheads="1"/>
          </p:cNvSpPr>
          <p:nvPr/>
        </p:nvSpPr>
        <p:spPr bwMode="auto">
          <a:xfrm>
            <a:off x="2458323"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16" name="直接连接符 15"/>
          <p:cNvCxnSpPr/>
          <p:nvPr/>
        </p:nvCxnSpPr>
        <p:spPr>
          <a:xfrm>
            <a:off x="3666255" y="2278246"/>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6" name="TextBox 6"/>
          <p:cNvSpPr txBox="1">
            <a:spLocks noChangeArrowheads="1"/>
          </p:cNvSpPr>
          <p:nvPr/>
        </p:nvSpPr>
        <p:spPr bwMode="auto">
          <a:xfrm>
            <a:off x="3666255" y="2265228"/>
            <a:ext cx="2640421" cy="29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r" fontAlgn="base">
              <a:lnSpc>
                <a:spcPct val="150000"/>
              </a:lnSpc>
              <a:spcBef>
                <a:spcPct val="0"/>
              </a:spcBef>
              <a:spcAft>
                <a:spcPct val="0"/>
              </a:spcAft>
            </a:pPr>
            <a:r>
              <a:rPr lang="en-US" altLang="zh-CN" sz="1000" dirty="0" smtClean="0">
                <a:latin typeface="+mn-ea"/>
                <a:cs typeface="+mn-ea"/>
              </a:rPr>
              <a:t>——</a:t>
            </a:r>
            <a:r>
              <a:rPr lang="zh-CN" altLang="en-US" sz="1000" dirty="0">
                <a:latin typeface="+mn-ea"/>
                <a:cs typeface="+mn-ea"/>
              </a:rPr>
              <a:t>李志文</a:t>
            </a:r>
            <a:endParaRPr lang="zh-CN" altLang="zh-CN" sz="1000" dirty="0">
              <a:latin typeface="+mn-ea"/>
              <a:cs typeface="+mn-ea"/>
            </a:endParaRPr>
          </a:p>
        </p:txBody>
      </p:sp>
    </p:spTree>
    <p:extLst>
      <p:ext uri="{BB962C8B-B14F-4D97-AF65-F5344CB8AC3E}">
        <p14:creationId xmlns:p14="http://schemas.microsoft.com/office/powerpoint/2010/main" val="1438521162"/>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628650" y="1497724"/>
            <a:ext cx="7697216" cy="128753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t>情感分析是个典型的</a:t>
            </a:r>
            <a:r>
              <a:rPr lang="zh-CN" altLang="en-US" sz="1800" dirty="0" smtClean="0">
                <a:solidFill>
                  <a:srgbClr val="FF0000"/>
                </a:solidFill>
              </a:rPr>
              <a:t>文本分类问题</a:t>
            </a:r>
            <a:endParaRPr lang="en-US" altLang="zh-CN" sz="1800" dirty="0"/>
          </a:p>
          <a:p>
            <a:pPr marL="285750" indent="-285750">
              <a:lnSpc>
                <a:spcPct val="150000"/>
              </a:lnSpc>
              <a:buFont typeface="Wingdings" panose="05000000000000000000" pitchFamily="2" charset="2"/>
              <a:buChar char="Ø"/>
            </a:pPr>
            <a:r>
              <a:rPr lang="zh-CN" altLang="en-US" sz="1800" dirty="0"/>
              <a:t>应用深度学习解决大规模</a:t>
            </a:r>
            <a:r>
              <a:rPr lang="zh-CN" altLang="en-US" sz="1800" dirty="0" smtClean="0"/>
              <a:t>文本问题</a:t>
            </a:r>
            <a:r>
              <a:rPr lang="zh-CN" altLang="en-US" sz="1800" dirty="0"/>
              <a:t>最重要的是</a:t>
            </a:r>
            <a:r>
              <a:rPr lang="zh-CN" altLang="en-US" sz="1800" dirty="0">
                <a:solidFill>
                  <a:srgbClr val="FF0000"/>
                </a:solidFill>
              </a:rPr>
              <a:t>解决文本表示</a:t>
            </a:r>
            <a:endParaRPr lang="en-US" altLang="zh-CN" sz="1800" dirty="0" smtClean="0">
              <a:solidFill>
                <a:srgbClr val="FF0000"/>
              </a:solidFill>
            </a:endParaRPr>
          </a:p>
          <a:p>
            <a:pPr marL="285750" indent="-285750">
              <a:lnSpc>
                <a:spcPct val="150000"/>
              </a:lnSpc>
              <a:buFont typeface="Wingdings" panose="05000000000000000000" pitchFamily="2" charset="2"/>
              <a:buChar char="Ø"/>
            </a:pPr>
            <a:endParaRPr lang="zh-CN" altLang="en-US" sz="1800" dirty="0"/>
          </a:p>
        </p:txBody>
      </p:sp>
      <p:sp>
        <p:nvSpPr>
          <p:cNvPr id="37" name="文本框 36"/>
          <p:cNvSpPr txBox="1"/>
          <p:nvPr/>
        </p:nvSpPr>
        <p:spPr>
          <a:xfrm>
            <a:off x="664993" y="676278"/>
            <a:ext cx="3033882" cy="523220"/>
          </a:xfrm>
          <a:prstGeom prst="rect">
            <a:avLst/>
          </a:prstGeom>
          <a:noFill/>
        </p:spPr>
        <p:txBody>
          <a:bodyPr wrap="square" rtlCol="0">
            <a:spAutoFit/>
          </a:bodyPr>
          <a:lstStyle/>
          <a:p>
            <a:r>
              <a:rPr lang="zh-CN" altLang="en-US" sz="2800" dirty="0" smtClean="0"/>
              <a:t>了解算法之前</a:t>
            </a:r>
            <a:endParaRPr lang="zh-CN" altLang="en-US" sz="2800" dirty="0"/>
          </a:p>
        </p:txBody>
      </p:sp>
    </p:spTree>
    <p:extLst>
      <p:ext uri="{BB962C8B-B14F-4D97-AF65-F5344CB8AC3E}">
        <p14:creationId xmlns:p14="http://schemas.microsoft.com/office/powerpoint/2010/main" val="3045518485"/>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nvPr>
        </p:nvGraphicFramePr>
        <p:xfrm>
          <a:off x="508558" y="1175656"/>
          <a:ext cx="3787669" cy="2128282"/>
        </p:xfrm>
        <a:graphic>
          <a:graphicData uri="http://schemas.openxmlformats.org/drawingml/2006/chart">
            <c:chart xmlns:c="http://schemas.openxmlformats.org/drawingml/2006/chart" xmlns:r="http://schemas.openxmlformats.org/officeDocument/2006/relationships" r:id="rId2"/>
          </a:graphicData>
        </a:graphic>
      </p:graphicFrame>
      <p:sp>
        <p:nvSpPr>
          <p:cNvPr id="13" name="任意多边形 12"/>
          <p:cNvSpPr/>
          <p:nvPr/>
        </p:nvSpPr>
        <p:spPr>
          <a:xfrm>
            <a:off x="1509492" y="1335307"/>
            <a:ext cx="1785264" cy="1785264"/>
          </a:xfrm>
          <a:custGeom>
            <a:avLst/>
            <a:gdLst>
              <a:gd name="connsiteX0" fmla="*/ 892632 w 1785264"/>
              <a:gd name="connsiteY0" fmla="*/ 580575 h 1785264"/>
              <a:gd name="connsiteX1" fmla="*/ 580575 w 1785264"/>
              <a:gd name="connsiteY1" fmla="*/ 892632 h 1785264"/>
              <a:gd name="connsiteX2" fmla="*/ 892632 w 1785264"/>
              <a:gd name="connsiteY2" fmla="*/ 1204689 h 1785264"/>
              <a:gd name="connsiteX3" fmla="*/ 1204689 w 1785264"/>
              <a:gd name="connsiteY3" fmla="*/ 892632 h 1785264"/>
              <a:gd name="connsiteX4" fmla="*/ 892632 w 1785264"/>
              <a:gd name="connsiteY4" fmla="*/ 580575 h 1785264"/>
              <a:gd name="connsiteX5" fmla="*/ 894087 w 1785264"/>
              <a:gd name="connsiteY5" fmla="*/ 287377 h 1785264"/>
              <a:gd name="connsiteX6" fmla="*/ 898090 w 1785264"/>
              <a:gd name="connsiteY6" fmla="*/ 287482 h 1785264"/>
              <a:gd name="connsiteX7" fmla="*/ 902086 w 1785264"/>
              <a:gd name="connsiteY7" fmla="*/ 287377 h 1785264"/>
              <a:gd name="connsiteX8" fmla="*/ 903573 w 1785264"/>
              <a:gd name="connsiteY8" fmla="*/ 287627 h 1785264"/>
              <a:gd name="connsiteX9" fmla="*/ 919139 w 1785264"/>
              <a:gd name="connsiteY9" fmla="*/ 288037 h 1785264"/>
              <a:gd name="connsiteX10" fmla="*/ 967944 w 1785264"/>
              <a:gd name="connsiteY10" fmla="*/ 304448 h 1785264"/>
              <a:gd name="connsiteX11" fmla="*/ 1372540 w 1785264"/>
              <a:gd name="connsiteY11" fmla="*/ 538041 h 1785264"/>
              <a:gd name="connsiteX12" fmla="*/ 1411155 w 1785264"/>
              <a:gd name="connsiteY12" fmla="*/ 572102 h 1785264"/>
              <a:gd name="connsiteX13" fmla="*/ 1419292 w 1785264"/>
              <a:gd name="connsiteY13" fmla="*/ 585377 h 1785264"/>
              <a:gd name="connsiteX14" fmla="*/ 1420253 w 1785264"/>
              <a:gd name="connsiteY14" fmla="*/ 586540 h 1785264"/>
              <a:gd name="connsiteX15" fmla="*/ 1422160 w 1785264"/>
              <a:gd name="connsiteY15" fmla="*/ 590054 h 1785264"/>
              <a:gd name="connsiteX16" fmla="*/ 1424252 w 1785264"/>
              <a:gd name="connsiteY16" fmla="*/ 593468 h 1785264"/>
              <a:gd name="connsiteX17" fmla="*/ 1424780 w 1785264"/>
              <a:gd name="connsiteY17" fmla="*/ 594883 h 1785264"/>
              <a:gd name="connsiteX18" fmla="*/ 1432207 w 1785264"/>
              <a:gd name="connsiteY18" fmla="*/ 608566 h 1785264"/>
              <a:gd name="connsiteX19" fmla="*/ 1442398 w 1785264"/>
              <a:gd name="connsiteY19" fmla="*/ 659038 h 1785264"/>
              <a:gd name="connsiteX20" fmla="*/ 1442398 w 1785264"/>
              <a:gd name="connsiteY20" fmla="*/ 1126225 h 1785264"/>
              <a:gd name="connsiteX21" fmla="*/ 1432207 w 1785264"/>
              <a:gd name="connsiteY21" fmla="*/ 1176696 h 1785264"/>
              <a:gd name="connsiteX22" fmla="*/ 1424780 w 1785264"/>
              <a:gd name="connsiteY22" fmla="*/ 1190380 h 1785264"/>
              <a:gd name="connsiteX23" fmla="*/ 1424252 w 1785264"/>
              <a:gd name="connsiteY23" fmla="*/ 1191794 h 1785264"/>
              <a:gd name="connsiteX24" fmla="*/ 1422161 w 1785264"/>
              <a:gd name="connsiteY24" fmla="*/ 1195206 h 1785264"/>
              <a:gd name="connsiteX25" fmla="*/ 1420253 w 1785264"/>
              <a:gd name="connsiteY25" fmla="*/ 1198722 h 1785264"/>
              <a:gd name="connsiteX26" fmla="*/ 1419292 w 1785264"/>
              <a:gd name="connsiteY26" fmla="*/ 1199886 h 1785264"/>
              <a:gd name="connsiteX27" fmla="*/ 1411155 w 1785264"/>
              <a:gd name="connsiteY27" fmla="*/ 1213162 h 1785264"/>
              <a:gd name="connsiteX28" fmla="*/ 1372540 w 1785264"/>
              <a:gd name="connsiteY28" fmla="*/ 1247221 h 1785264"/>
              <a:gd name="connsiteX29" fmla="*/ 967944 w 1785264"/>
              <a:gd name="connsiteY29" fmla="*/ 1480815 h 1785264"/>
              <a:gd name="connsiteX30" fmla="*/ 919139 w 1785264"/>
              <a:gd name="connsiteY30" fmla="*/ 1497227 h 1785264"/>
              <a:gd name="connsiteX31" fmla="*/ 903575 w 1785264"/>
              <a:gd name="connsiteY31" fmla="*/ 1497635 h 1785264"/>
              <a:gd name="connsiteX32" fmla="*/ 902086 w 1785264"/>
              <a:gd name="connsiteY32" fmla="*/ 1497886 h 1785264"/>
              <a:gd name="connsiteX33" fmla="*/ 898084 w 1785264"/>
              <a:gd name="connsiteY33" fmla="*/ 1497780 h 1785264"/>
              <a:gd name="connsiteX34" fmla="*/ 894086 w 1785264"/>
              <a:gd name="connsiteY34" fmla="*/ 1497886 h 1785264"/>
              <a:gd name="connsiteX35" fmla="*/ 892599 w 1785264"/>
              <a:gd name="connsiteY35" fmla="*/ 1497636 h 1785264"/>
              <a:gd name="connsiteX36" fmla="*/ 877034 w 1785264"/>
              <a:gd name="connsiteY36" fmla="*/ 1497227 h 1785264"/>
              <a:gd name="connsiteX37" fmla="*/ 828229 w 1785264"/>
              <a:gd name="connsiteY37" fmla="*/ 1480815 h 1785264"/>
              <a:gd name="connsiteX38" fmla="*/ 423633 w 1785264"/>
              <a:gd name="connsiteY38" fmla="*/ 1247222 h 1785264"/>
              <a:gd name="connsiteX39" fmla="*/ 385018 w 1785264"/>
              <a:gd name="connsiteY39" fmla="*/ 1213162 h 1785264"/>
              <a:gd name="connsiteX40" fmla="*/ 376881 w 1785264"/>
              <a:gd name="connsiteY40" fmla="*/ 1199886 h 1785264"/>
              <a:gd name="connsiteX41" fmla="*/ 375921 w 1785264"/>
              <a:gd name="connsiteY41" fmla="*/ 1198722 h 1785264"/>
              <a:gd name="connsiteX42" fmla="*/ 374013 w 1785264"/>
              <a:gd name="connsiteY42" fmla="*/ 1195208 h 1785264"/>
              <a:gd name="connsiteX43" fmla="*/ 371921 w 1785264"/>
              <a:gd name="connsiteY43" fmla="*/ 1191794 h 1785264"/>
              <a:gd name="connsiteX44" fmla="*/ 371392 w 1785264"/>
              <a:gd name="connsiteY44" fmla="*/ 1190380 h 1785264"/>
              <a:gd name="connsiteX45" fmla="*/ 363965 w 1785264"/>
              <a:gd name="connsiteY45" fmla="*/ 1176696 h 1785264"/>
              <a:gd name="connsiteX46" fmla="*/ 353776 w 1785264"/>
              <a:gd name="connsiteY46" fmla="*/ 1126225 h 1785264"/>
              <a:gd name="connsiteX47" fmla="*/ 353775 w 1785264"/>
              <a:gd name="connsiteY47" fmla="*/ 659038 h 1785264"/>
              <a:gd name="connsiteX48" fmla="*/ 375921 w 1785264"/>
              <a:gd name="connsiteY48" fmla="*/ 586540 h 1785264"/>
              <a:gd name="connsiteX49" fmla="*/ 379428 w 1785264"/>
              <a:gd name="connsiteY49" fmla="*/ 582289 h 1785264"/>
              <a:gd name="connsiteX50" fmla="*/ 385018 w 1785264"/>
              <a:gd name="connsiteY50" fmla="*/ 572102 h 1785264"/>
              <a:gd name="connsiteX51" fmla="*/ 423633 w 1785264"/>
              <a:gd name="connsiteY51" fmla="*/ 538041 h 1785264"/>
              <a:gd name="connsiteX52" fmla="*/ 828229 w 1785264"/>
              <a:gd name="connsiteY52" fmla="*/ 304448 h 1785264"/>
              <a:gd name="connsiteX53" fmla="*/ 877034 w 1785264"/>
              <a:gd name="connsiteY53" fmla="*/ 288037 h 1785264"/>
              <a:gd name="connsiteX54" fmla="*/ 892597 w 1785264"/>
              <a:gd name="connsiteY54" fmla="*/ 287627 h 1785264"/>
              <a:gd name="connsiteX55" fmla="*/ 887461 w 1785264"/>
              <a:gd name="connsiteY55" fmla="*/ 118232 h 1785264"/>
              <a:gd name="connsiteX56" fmla="*/ 885536 w 1785264"/>
              <a:gd name="connsiteY56" fmla="*/ 118555 h 1785264"/>
              <a:gd name="connsiteX57" fmla="*/ 865421 w 1785264"/>
              <a:gd name="connsiteY57" fmla="*/ 119085 h 1785264"/>
              <a:gd name="connsiteX58" fmla="*/ 802341 w 1785264"/>
              <a:gd name="connsiteY58" fmla="*/ 140296 h 1785264"/>
              <a:gd name="connsiteX59" fmla="*/ 279405 w 1785264"/>
              <a:gd name="connsiteY59" fmla="*/ 442212 h 1785264"/>
              <a:gd name="connsiteX60" fmla="*/ 229495 w 1785264"/>
              <a:gd name="connsiteY60" fmla="*/ 486235 h 1785264"/>
              <a:gd name="connsiteX61" fmla="*/ 222270 w 1785264"/>
              <a:gd name="connsiteY61" fmla="*/ 499402 h 1785264"/>
              <a:gd name="connsiteX62" fmla="*/ 217738 w 1785264"/>
              <a:gd name="connsiteY62" fmla="*/ 504897 h 1785264"/>
              <a:gd name="connsiteX63" fmla="*/ 189114 w 1785264"/>
              <a:gd name="connsiteY63" fmla="*/ 598599 h 1785264"/>
              <a:gd name="connsiteX64" fmla="*/ 189115 w 1785264"/>
              <a:gd name="connsiteY64" fmla="*/ 1202432 h 1785264"/>
              <a:gd name="connsiteX65" fmla="*/ 202284 w 1785264"/>
              <a:gd name="connsiteY65" fmla="*/ 1267666 h 1785264"/>
              <a:gd name="connsiteX66" fmla="*/ 211884 w 1785264"/>
              <a:gd name="connsiteY66" fmla="*/ 1285352 h 1785264"/>
              <a:gd name="connsiteX67" fmla="*/ 212568 w 1785264"/>
              <a:gd name="connsiteY67" fmla="*/ 1287180 h 1785264"/>
              <a:gd name="connsiteX68" fmla="*/ 215271 w 1785264"/>
              <a:gd name="connsiteY68" fmla="*/ 1291593 h 1785264"/>
              <a:gd name="connsiteX69" fmla="*/ 217738 w 1785264"/>
              <a:gd name="connsiteY69" fmla="*/ 1296135 h 1785264"/>
              <a:gd name="connsiteX70" fmla="*/ 218977 w 1785264"/>
              <a:gd name="connsiteY70" fmla="*/ 1297638 h 1785264"/>
              <a:gd name="connsiteX71" fmla="*/ 229495 w 1785264"/>
              <a:gd name="connsiteY71" fmla="*/ 1314797 h 1785264"/>
              <a:gd name="connsiteX72" fmla="*/ 279405 w 1785264"/>
              <a:gd name="connsiteY72" fmla="*/ 1358820 h 1785264"/>
              <a:gd name="connsiteX73" fmla="*/ 802340 w 1785264"/>
              <a:gd name="connsiteY73" fmla="*/ 1660736 h 1785264"/>
              <a:gd name="connsiteX74" fmla="*/ 865421 w 1785264"/>
              <a:gd name="connsiteY74" fmla="*/ 1681947 h 1785264"/>
              <a:gd name="connsiteX75" fmla="*/ 885538 w 1785264"/>
              <a:gd name="connsiteY75" fmla="*/ 1682477 h 1785264"/>
              <a:gd name="connsiteX76" fmla="*/ 887460 w 1785264"/>
              <a:gd name="connsiteY76" fmla="*/ 1682799 h 1785264"/>
              <a:gd name="connsiteX77" fmla="*/ 892627 w 1785264"/>
              <a:gd name="connsiteY77" fmla="*/ 1682663 h 1785264"/>
              <a:gd name="connsiteX78" fmla="*/ 897801 w 1785264"/>
              <a:gd name="connsiteY78" fmla="*/ 1682799 h 1785264"/>
              <a:gd name="connsiteX79" fmla="*/ 899725 w 1785264"/>
              <a:gd name="connsiteY79" fmla="*/ 1682477 h 1785264"/>
              <a:gd name="connsiteX80" fmla="*/ 919841 w 1785264"/>
              <a:gd name="connsiteY80" fmla="*/ 1681947 h 1785264"/>
              <a:gd name="connsiteX81" fmla="*/ 982921 w 1785264"/>
              <a:gd name="connsiteY81" fmla="*/ 1660736 h 1785264"/>
              <a:gd name="connsiteX82" fmla="*/ 1505856 w 1785264"/>
              <a:gd name="connsiteY82" fmla="*/ 1358819 h 1785264"/>
              <a:gd name="connsiteX83" fmla="*/ 1555766 w 1785264"/>
              <a:gd name="connsiteY83" fmla="*/ 1314797 h 1785264"/>
              <a:gd name="connsiteX84" fmla="*/ 1566283 w 1785264"/>
              <a:gd name="connsiteY84" fmla="*/ 1297639 h 1785264"/>
              <a:gd name="connsiteX85" fmla="*/ 1567524 w 1785264"/>
              <a:gd name="connsiteY85" fmla="*/ 1296135 h 1785264"/>
              <a:gd name="connsiteX86" fmla="*/ 1569991 w 1785264"/>
              <a:gd name="connsiteY86" fmla="*/ 1291589 h 1785264"/>
              <a:gd name="connsiteX87" fmla="*/ 1572694 w 1785264"/>
              <a:gd name="connsiteY87" fmla="*/ 1287180 h 1785264"/>
              <a:gd name="connsiteX88" fmla="*/ 1573376 w 1785264"/>
              <a:gd name="connsiteY88" fmla="*/ 1285353 h 1785264"/>
              <a:gd name="connsiteX89" fmla="*/ 1582976 w 1785264"/>
              <a:gd name="connsiteY89" fmla="*/ 1267666 h 1785264"/>
              <a:gd name="connsiteX90" fmla="*/ 1596147 w 1785264"/>
              <a:gd name="connsiteY90" fmla="*/ 1202432 h 1785264"/>
              <a:gd name="connsiteX91" fmla="*/ 1596147 w 1785264"/>
              <a:gd name="connsiteY91" fmla="*/ 598599 h 1785264"/>
              <a:gd name="connsiteX92" fmla="*/ 1582976 w 1785264"/>
              <a:gd name="connsiteY92" fmla="*/ 533365 h 1785264"/>
              <a:gd name="connsiteX93" fmla="*/ 1573377 w 1785264"/>
              <a:gd name="connsiteY93" fmla="*/ 515680 h 1785264"/>
              <a:gd name="connsiteX94" fmla="*/ 1572694 w 1785264"/>
              <a:gd name="connsiteY94" fmla="*/ 513851 h 1785264"/>
              <a:gd name="connsiteX95" fmla="*/ 1569989 w 1785264"/>
              <a:gd name="connsiteY95" fmla="*/ 509439 h 1785264"/>
              <a:gd name="connsiteX96" fmla="*/ 1567524 w 1785264"/>
              <a:gd name="connsiteY96" fmla="*/ 504897 h 1785264"/>
              <a:gd name="connsiteX97" fmla="*/ 1566284 w 1785264"/>
              <a:gd name="connsiteY97" fmla="*/ 503394 h 1785264"/>
              <a:gd name="connsiteX98" fmla="*/ 1555766 w 1785264"/>
              <a:gd name="connsiteY98" fmla="*/ 486235 h 1785264"/>
              <a:gd name="connsiteX99" fmla="*/ 1505856 w 1785264"/>
              <a:gd name="connsiteY99" fmla="*/ 442212 h 1785264"/>
              <a:gd name="connsiteX100" fmla="*/ 982921 w 1785264"/>
              <a:gd name="connsiteY100" fmla="*/ 140296 h 1785264"/>
              <a:gd name="connsiteX101" fmla="*/ 919841 w 1785264"/>
              <a:gd name="connsiteY101" fmla="*/ 119085 h 1785264"/>
              <a:gd name="connsiteX102" fmla="*/ 899723 w 1785264"/>
              <a:gd name="connsiteY102" fmla="*/ 118555 h 1785264"/>
              <a:gd name="connsiteX103" fmla="*/ 897801 w 1785264"/>
              <a:gd name="connsiteY103" fmla="*/ 118232 h 1785264"/>
              <a:gd name="connsiteX104" fmla="*/ 892635 w 1785264"/>
              <a:gd name="connsiteY104" fmla="*/ 118368 h 1785264"/>
              <a:gd name="connsiteX105" fmla="*/ 892632 w 1785264"/>
              <a:gd name="connsiteY105" fmla="*/ 0 h 1785264"/>
              <a:gd name="connsiteX106" fmla="*/ 1785264 w 1785264"/>
              <a:gd name="connsiteY106" fmla="*/ 892632 h 1785264"/>
              <a:gd name="connsiteX107" fmla="*/ 892632 w 1785264"/>
              <a:gd name="connsiteY107" fmla="*/ 1785264 h 1785264"/>
              <a:gd name="connsiteX108" fmla="*/ 0 w 1785264"/>
              <a:gd name="connsiteY108" fmla="*/ 892632 h 1785264"/>
              <a:gd name="connsiteX109" fmla="*/ 892632 w 1785264"/>
              <a:gd name="connsiteY109" fmla="*/ 0 h 178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785264" h="1785264">
                <a:moveTo>
                  <a:pt x="892632" y="580575"/>
                </a:moveTo>
                <a:cubicBezTo>
                  <a:pt x="720288" y="580575"/>
                  <a:pt x="580575" y="720288"/>
                  <a:pt x="580575" y="892632"/>
                </a:cubicBezTo>
                <a:cubicBezTo>
                  <a:pt x="580575" y="1064976"/>
                  <a:pt x="720288" y="1204689"/>
                  <a:pt x="892632" y="1204689"/>
                </a:cubicBezTo>
                <a:cubicBezTo>
                  <a:pt x="1064976" y="1204689"/>
                  <a:pt x="1204689" y="1064976"/>
                  <a:pt x="1204689" y="892632"/>
                </a:cubicBezTo>
                <a:cubicBezTo>
                  <a:pt x="1204689" y="720288"/>
                  <a:pt x="1064976" y="580575"/>
                  <a:pt x="892632" y="580575"/>
                </a:cubicBezTo>
                <a:close/>
                <a:moveTo>
                  <a:pt x="894087" y="287377"/>
                </a:moveTo>
                <a:lnTo>
                  <a:pt x="898090" y="287482"/>
                </a:lnTo>
                <a:lnTo>
                  <a:pt x="902086" y="287377"/>
                </a:lnTo>
                <a:lnTo>
                  <a:pt x="903573" y="287627"/>
                </a:lnTo>
                <a:lnTo>
                  <a:pt x="919139" y="288037"/>
                </a:lnTo>
                <a:cubicBezTo>
                  <a:pt x="935855" y="290111"/>
                  <a:pt x="952440" y="295496"/>
                  <a:pt x="967944" y="304448"/>
                </a:cubicBezTo>
                <a:lnTo>
                  <a:pt x="1372540" y="538041"/>
                </a:lnTo>
                <a:cubicBezTo>
                  <a:pt x="1388044" y="546993"/>
                  <a:pt x="1401001" y="558662"/>
                  <a:pt x="1411155" y="572102"/>
                </a:cubicBezTo>
                <a:lnTo>
                  <a:pt x="1419292" y="585377"/>
                </a:lnTo>
                <a:lnTo>
                  <a:pt x="1420253" y="586540"/>
                </a:lnTo>
                <a:lnTo>
                  <a:pt x="1422160" y="590054"/>
                </a:lnTo>
                <a:lnTo>
                  <a:pt x="1424252" y="593468"/>
                </a:lnTo>
                <a:lnTo>
                  <a:pt x="1424780" y="594883"/>
                </a:lnTo>
                <a:lnTo>
                  <a:pt x="1432207" y="608566"/>
                </a:lnTo>
                <a:cubicBezTo>
                  <a:pt x="1438769" y="624079"/>
                  <a:pt x="1442398" y="641135"/>
                  <a:pt x="1442398" y="659038"/>
                </a:cubicBezTo>
                <a:lnTo>
                  <a:pt x="1442398" y="1126225"/>
                </a:lnTo>
                <a:cubicBezTo>
                  <a:pt x="1442398" y="1144127"/>
                  <a:pt x="1438769" y="1161184"/>
                  <a:pt x="1432207" y="1176696"/>
                </a:cubicBezTo>
                <a:lnTo>
                  <a:pt x="1424780" y="1190380"/>
                </a:lnTo>
                <a:lnTo>
                  <a:pt x="1424252" y="1191794"/>
                </a:lnTo>
                <a:lnTo>
                  <a:pt x="1422161" y="1195206"/>
                </a:lnTo>
                <a:lnTo>
                  <a:pt x="1420253" y="1198722"/>
                </a:lnTo>
                <a:lnTo>
                  <a:pt x="1419292" y="1199886"/>
                </a:lnTo>
                <a:lnTo>
                  <a:pt x="1411155" y="1213162"/>
                </a:lnTo>
                <a:cubicBezTo>
                  <a:pt x="1401001" y="1226600"/>
                  <a:pt x="1388044" y="1238270"/>
                  <a:pt x="1372540" y="1247221"/>
                </a:cubicBezTo>
                <a:lnTo>
                  <a:pt x="967944" y="1480815"/>
                </a:lnTo>
                <a:cubicBezTo>
                  <a:pt x="952439" y="1489767"/>
                  <a:pt x="935855" y="1495152"/>
                  <a:pt x="919139" y="1497227"/>
                </a:cubicBezTo>
                <a:lnTo>
                  <a:pt x="903575" y="1497635"/>
                </a:lnTo>
                <a:lnTo>
                  <a:pt x="902086" y="1497886"/>
                </a:lnTo>
                <a:lnTo>
                  <a:pt x="898084" y="1497780"/>
                </a:lnTo>
                <a:lnTo>
                  <a:pt x="894086" y="1497886"/>
                </a:lnTo>
                <a:lnTo>
                  <a:pt x="892599" y="1497636"/>
                </a:lnTo>
                <a:lnTo>
                  <a:pt x="877034" y="1497227"/>
                </a:lnTo>
                <a:cubicBezTo>
                  <a:pt x="860318" y="1495152"/>
                  <a:pt x="843733" y="1489767"/>
                  <a:pt x="828229" y="1480815"/>
                </a:cubicBezTo>
                <a:lnTo>
                  <a:pt x="423633" y="1247222"/>
                </a:lnTo>
                <a:cubicBezTo>
                  <a:pt x="408129" y="1238270"/>
                  <a:pt x="395172" y="1226600"/>
                  <a:pt x="385018" y="1213162"/>
                </a:cubicBezTo>
                <a:lnTo>
                  <a:pt x="376881" y="1199886"/>
                </a:lnTo>
                <a:lnTo>
                  <a:pt x="375921" y="1198722"/>
                </a:lnTo>
                <a:lnTo>
                  <a:pt x="374013" y="1195208"/>
                </a:lnTo>
                <a:lnTo>
                  <a:pt x="371921" y="1191794"/>
                </a:lnTo>
                <a:lnTo>
                  <a:pt x="371392" y="1190380"/>
                </a:lnTo>
                <a:lnTo>
                  <a:pt x="363965" y="1176696"/>
                </a:lnTo>
                <a:cubicBezTo>
                  <a:pt x="357404" y="1161184"/>
                  <a:pt x="353776" y="1144128"/>
                  <a:pt x="353776" y="1126225"/>
                </a:cubicBezTo>
                <a:lnTo>
                  <a:pt x="353775" y="659038"/>
                </a:lnTo>
                <a:cubicBezTo>
                  <a:pt x="353775" y="632184"/>
                  <a:pt x="361939" y="607235"/>
                  <a:pt x="375921" y="586540"/>
                </a:cubicBezTo>
                <a:lnTo>
                  <a:pt x="379428" y="582289"/>
                </a:lnTo>
                <a:lnTo>
                  <a:pt x="385018" y="572102"/>
                </a:lnTo>
                <a:cubicBezTo>
                  <a:pt x="395172" y="558663"/>
                  <a:pt x="408129" y="546993"/>
                  <a:pt x="423633" y="538041"/>
                </a:cubicBezTo>
                <a:lnTo>
                  <a:pt x="828229" y="304448"/>
                </a:lnTo>
                <a:cubicBezTo>
                  <a:pt x="843733" y="295497"/>
                  <a:pt x="860319" y="290111"/>
                  <a:pt x="877034" y="288037"/>
                </a:cubicBezTo>
                <a:lnTo>
                  <a:pt x="892597" y="287627"/>
                </a:lnTo>
                <a:close/>
                <a:moveTo>
                  <a:pt x="887461" y="118232"/>
                </a:moveTo>
                <a:lnTo>
                  <a:pt x="885536" y="118555"/>
                </a:lnTo>
                <a:lnTo>
                  <a:pt x="865421" y="119085"/>
                </a:lnTo>
                <a:cubicBezTo>
                  <a:pt x="843816" y="121765"/>
                  <a:pt x="822380" y="128726"/>
                  <a:pt x="802341" y="140296"/>
                </a:cubicBezTo>
                <a:lnTo>
                  <a:pt x="279405" y="442212"/>
                </a:lnTo>
                <a:cubicBezTo>
                  <a:pt x="259366" y="453782"/>
                  <a:pt x="242620" y="468866"/>
                  <a:pt x="229495" y="486235"/>
                </a:cubicBezTo>
                <a:lnTo>
                  <a:pt x="222270" y="499402"/>
                </a:lnTo>
                <a:lnTo>
                  <a:pt x="217738" y="504897"/>
                </a:lnTo>
                <a:cubicBezTo>
                  <a:pt x="199666" y="531645"/>
                  <a:pt x="189114" y="563890"/>
                  <a:pt x="189114" y="598599"/>
                </a:cubicBezTo>
                <a:lnTo>
                  <a:pt x="189115" y="1202432"/>
                </a:lnTo>
                <a:cubicBezTo>
                  <a:pt x="189115" y="1225572"/>
                  <a:pt x="193804" y="1247616"/>
                  <a:pt x="202284" y="1267666"/>
                </a:cubicBezTo>
                <a:lnTo>
                  <a:pt x="211884" y="1285352"/>
                </a:lnTo>
                <a:lnTo>
                  <a:pt x="212568" y="1287180"/>
                </a:lnTo>
                <a:lnTo>
                  <a:pt x="215271" y="1291593"/>
                </a:lnTo>
                <a:lnTo>
                  <a:pt x="217738" y="1296135"/>
                </a:lnTo>
                <a:lnTo>
                  <a:pt x="218977" y="1297638"/>
                </a:lnTo>
                <a:lnTo>
                  <a:pt x="229495" y="1314797"/>
                </a:lnTo>
                <a:cubicBezTo>
                  <a:pt x="242620" y="1332166"/>
                  <a:pt x="259366" y="1347249"/>
                  <a:pt x="279405" y="1358820"/>
                </a:cubicBezTo>
                <a:lnTo>
                  <a:pt x="802340" y="1660736"/>
                </a:lnTo>
                <a:cubicBezTo>
                  <a:pt x="822380" y="1672306"/>
                  <a:pt x="843816" y="1679266"/>
                  <a:pt x="865421" y="1681947"/>
                </a:cubicBezTo>
                <a:lnTo>
                  <a:pt x="885538" y="1682477"/>
                </a:lnTo>
                <a:lnTo>
                  <a:pt x="887460" y="1682799"/>
                </a:lnTo>
                <a:lnTo>
                  <a:pt x="892627" y="1682663"/>
                </a:lnTo>
                <a:lnTo>
                  <a:pt x="897801" y="1682799"/>
                </a:lnTo>
                <a:lnTo>
                  <a:pt x="899725" y="1682477"/>
                </a:lnTo>
                <a:lnTo>
                  <a:pt x="919841" y="1681947"/>
                </a:lnTo>
                <a:cubicBezTo>
                  <a:pt x="941445" y="1679266"/>
                  <a:pt x="962881" y="1672306"/>
                  <a:pt x="982921" y="1660736"/>
                </a:cubicBezTo>
                <a:lnTo>
                  <a:pt x="1505856" y="1358819"/>
                </a:lnTo>
                <a:cubicBezTo>
                  <a:pt x="1525895" y="1347249"/>
                  <a:pt x="1542642" y="1332166"/>
                  <a:pt x="1555766" y="1314797"/>
                </a:cubicBezTo>
                <a:lnTo>
                  <a:pt x="1566283" y="1297639"/>
                </a:lnTo>
                <a:lnTo>
                  <a:pt x="1567524" y="1296135"/>
                </a:lnTo>
                <a:lnTo>
                  <a:pt x="1569991" y="1291589"/>
                </a:lnTo>
                <a:lnTo>
                  <a:pt x="1572694" y="1287180"/>
                </a:lnTo>
                <a:lnTo>
                  <a:pt x="1573376" y="1285353"/>
                </a:lnTo>
                <a:lnTo>
                  <a:pt x="1582976" y="1267666"/>
                </a:lnTo>
                <a:cubicBezTo>
                  <a:pt x="1591456" y="1247615"/>
                  <a:pt x="1596147" y="1225572"/>
                  <a:pt x="1596147" y="1202432"/>
                </a:cubicBezTo>
                <a:lnTo>
                  <a:pt x="1596147" y="598599"/>
                </a:lnTo>
                <a:cubicBezTo>
                  <a:pt x="1596147" y="575460"/>
                  <a:pt x="1591456" y="553415"/>
                  <a:pt x="1582976" y="533365"/>
                </a:cubicBezTo>
                <a:lnTo>
                  <a:pt x="1573377" y="515680"/>
                </a:lnTo>
                <a:lnTo>
                  <a:pt x="1572694" y="513851"/>
                </a:lnTo>
                <a:lnTo>
                  <a:pt x="1569989" y="509439"/>
                </a:lnTo>
                <a:lnTo>
                  <a:pt x="1567524" y="504897"/>
                </a:lnTo>
                <a:lnTo>
                  <a:pt x="1566284" y="503394"/>
                </a:lnTo>
                <a:lnTo>
                  <a:pt x="1555766" y="486235"/>
                </a:lnTo>
                <a:cubicBezTo>
                  <a:pt x="1542642" y="468865"/>
                  <a:pt x="1525896" y="453782"/>
                  <a:pt x="1505856" y="442212"/>
                </a:cubicBezTo>
                <a:lnTo>
                  <a:pt x="982921" y="140296"/>
                </a:lnTo>
                <a:cubicBezTo>
                  <a:pt x="962882" y="128725"/>
                  <a:pt x="941445" y="121765"/>
                  <a:pt x="919841" y="119085"/>
                </a:cubicBezTo>
                <a:lnTo>
                  <a:pt x="899723" y="118555"/>
                </a:lnTo>
                <a:lnTo>
                  <a:pt x="897801" y="118232"/>
                </a:lnTo>
                <a:lnTo>
                  <a:pt x="892635" y="118368"/>
                </a:lnTo>
                <a:close/>
                <a:moveTo>
                  <a:pt x="892632" y="0"/>
                </a:moveTo>
                <a:cubicBezTo>
                  <a:pt x="1385620" y="0"/>
                  <a:pt x="1785264" y="399645"/>
                  <a:pt x="1785264" y="892632"/>
                </a:cubicBezTo>
                <a:cubicBezTo>
                  <a:pt x="1785264" y="1385620"/>
                  <a:pt x="1385620" y="1785264"/>
                  <a:pt x="892632" y="1785264"/>
                </a:cubicBezTo>
                <a:cubicBezTo>
                  <a:pt x="399645" y="1785264"/>
                  <a:pt x="0" y="1385620"/>
                  <a:pt x="0" y="892632"/>
                </a:cubicBezTo>
                <a:cubicBezTo>
                  <a:pt x="0" y="399645"/>
                  <a:pt x="399645" y="0"/>
                  <a:pt x="89263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aphicFrame>
        <p:nvGraphicFramePr>
          <p:cNvPr id="14" name="图表 13"/>
          <p:cNvGraphicFramePr/>
          <p:nvPr>
            <p:extLst/>
          </p:nvPr>
        </p:nvGraphicFramePr>
        <p:xfrm>
          <a:off x="2801816" y="1175656"/>
          <a:ext cx="3787669" cy="2128282"/>
        </p:xfrm>
        <a:graphic>
          <a:graphicData uri="http://schemas.openxmlformats.org/drawingml/2006/chart">
            <c:chart xmlns:c="http://schemas.openxmlformats.org/drawingml/2006/chart" xmlns:r="http://schemas.openxmlformats.org/officeDocument/2006/relationships" r:id="rId3"/>
          </a:graphicData>
        </a:graphic>
      </p:graphicFrame>
      <p:sp>
        <p:nvSpPr>
          <p:cNvPr id="15" name="任意多边形 14"/>
          <p:cNvSpPr/>
          <p:nvPr/>
        </p:nvSpPr>
        <p:spPr>
          <a:xfrm>
            <a:off x="3802750" y="1335307"/>
            <a:ext cx="1785264" cy="1785264"/>
          </a:xfrm>
          <a:custGeom>
            <a:avLst/>
            <a:gdLst>
              <a:gd name="connsiteX0" fmla="*/ 892632 w 1785264"/>
              <a:gd name="connsiteY0" fmla="*/ 580575 h 1785264"/>
              <a:gd name="connsiteX1" fmla="*/ 580575 w 1785264"/>
              <a:gd name="connsiteY1" fmla="*/ 892632 h 1785264"/>
              <a:gd name="connsiteX2" fmla="*/ 892632 w 1785264"/>
              <a:gd name="connsiteY2" fmla="*/ 1204689 h 1785264"/>
              <a:gd name="connsiteX3" fmla="*/ 1204689 w 1785264"/>
              <a:gd name="connsiteY3" fmla="*/ 892632 h 1785264"/>
              <a:gd name="connsiteX4" fmla="*/ 892632 w 1785264"/>
              <a:gd name="connsiteY4" fmla="*/ 580575 h 1785264"/>
              <a:gd name="connsiteX5" fmla="*/ 894087 w 1785264"/>
              <a:gd name="connsiteY5" fmla="*/ 287377 h 1785264"/>
              <a:gd name="connsiteX6" fmla="*/ 898090 w 1785264"/>
              <a:gd name="connsiteY6" fmla="*/ 287482 h 1785264"/>
              <a:gd name="connsiteX7" fmla="*/ 902086 w 1785264"/>
              <a:gd name="connsiteY7" fmla="*/ 287377 h 1785264"/>
              <a:gd name="connsiteX8" fmla="*/ 903573 w 1785264"/>
              <a:gd name="connsiteY8" fmla="*/ 287627 h 1785264"/>
              <a:gd name="connsiteX9" fmla="*/ 919139 w 1785264"/>
              <a:gd name="connsiteY9" fmla="*/ 288037 h 1785264"/>
              <a:gd name="connsiteX10" fmla="*/ 967944 w 1785264"/>
              <a:gd name="connsiteY10" fmla="*/ 304448 h 1785264"/>
              <a:gd name="connsiteX11" fmla="*/ 1372540 w 1785264"/>
              <a:gd name="connsiteY11" fmla="*/ 538041 h 1785264"/>
              <a:gd name="connsiteX12" fmla="*/ 1411155 w 1785264"/>
              <a:gd name="connsiteY12" fmla="*/ 572102 h 1785264"/>
              <a:gd name="connsiteX13" fmla="*/ 1419292 w 1785264"/>
              <a:gd name="connsiteY13" fmla="*/ 585377 h 1785264"/>
              <a:gd name="connsiteX14" fmla="*/ 1420253 w 1785264"/>
              <a:gd name="connsiteY14" fmla="*/ 586540 h 1785264"/>
              <a:gd name="connsiteX15" fmla="*/ 1422160 w 1785264"/>
              <a:gd name="connsiteY15" fmla="*/ 590054 h 1785264"/>
              <a:gd name="connsiteX16" fmla="*/ 1424252 w 1785264"/>
              <a:gd name="connsiteY16" fmla="*/ 593468 h 1785264"/>
              <a:gd name="connsiteX17" fmla="*/ 1424780 w 1785264"/>
              <a:gd name="connsiteY17" fmla="*/ 594883 h 1785264"/>
              <a:gd name="connsiteX18" fmla="*/ 1432207 w 1785264"/>
              <a:gd name="connsiteY18" fmla="*/ 608566 h 1785264"/>
              <a:gd name="connsiteX19" fmla="*/ 1442398 w 1785264"/>
              <a:gd name="connsiteY19" fmla="*/ 659038 h 1785264"/>
              <a:gd name="connsiteX20" fmla="*/ 1442398 w 1785264"/>
              <a:gd name="connsiteY20" fmla="*/ 1126225 h 1785264"/>
              <a:gd name="connsiteX21" fmla="*/ 1432207 w 1785264"/>
              <a:gd name="connsiteY21" fmla="*/ 1176696 h 1785264"/>
              <a:gd name="connsiteX22" fmla="*/ 1424780 w 1785264"/>
              <a:gd name="connsiteY22" fmla="*/ 1190380 h 1785264"/>
              <a:gd name="connsiteX23" fmla="*/ 1424252 w 1785264"/>
              <a:gd name="connsiteY23" fmla="*/ 1191794 h 1785264"/>
              <a:gd name="connsiteX24" fmla="*/ 1422161 w 1785264"/>
              <a:gd name="connsiteY24" fmla="*/ 1195206 h 1785264"/>
              <a:gd name="connsiteX25" fmla="*/ 1420253 w 1785264"/>
              <a:gd name="connsiteY25" fmla="*/ 1198722 h 1785264"/>
              <a:gd name="connsiteX26" fmla="*/ 1419292 w 1785264"/>
              <a:gd name="connsiteY26" fmla="*/ 1199886 h 1785264"/>
              <a:gd name="connsiteX27" fmla="*/ 1411155 w 1785264"/>
              <a:gd name="connsiteY27" fmla="*/ 1213162 h 1785264"/>
              <a:gd name="connsiteX28" fmla="*/ 1372540 w 1785264"/>
              <a:gd name="connsiteY28" fmla="*/ 1247221 h 1785264"/>
              <a:gd name="connsiteX29" fmla="*/ 967944 w 1785264"/>
              <a:gd name="connsiteY29" fmla="*/ 1480815 h 1785264"/>
              <a:gd name="connsiteX30" fmla="*/ 919139 w 1785264"/>
              <a:gd name="connsiteY30" fmla="*/ 1497227 h 1785264"/>
              <a:gd name="connsiteX31" fmla="*/ 903575 w 1785264"/>
              <a:gd name="connsiteY31" fmla="*/ 1497635 h 1785264"/>
              <a:gd name="connsiteX32" fmla="*/ 902086 w 1785264"/>
              <a:gd name="connsiteY32" fmla="*/ 1497886 h 1785264"/>
              <a:gd name="connsiteX33" fmla="*/ 898084 w 1785264"/>
              <a:gd name="connsiteY33" fmla="*/ 1497780 h 1785264"/>
              <a:gd name="connsiteX34" fmla="*/ 894086 w 1785264"/>
              <a:gd name="connsiteY34" fmla="*/ 1497886 h 1785264"/>
              <a:gd name="connsiteX35" fmla="*/ 892599 w 1785264"/>
              <a:gd name="connsiteY35" fmla="*/ 1497636 h 1785264"/>
              <a:gd name="connsiteX36" fmla="*/ 877034 w 1785264"/>
              <a:gd name="connsiteY36" fmla="*/ 1497227 h 1785264"/>
              <a:gd name="connsiteX37" fmla="*/ 828229 w 1785264"/>
              <a:gd name="connsiteY37" fmla="*/ 1480815 h 1785264"/>
              <a:gd name="connsiteX38" fmla="*/ 423633 w 1785264"/>
              <a:gd name="connsiteY38" fmla="*/ 1247222 h 1785264"/>
              <a:gd name="connsiteX39" fmla="*/ 385018 w 1785264"/>
              <a:gd name="connsiteY39" fmla="*/ 1213162 h 1785264"/>
              <a:gd name="connsiteX40" fmla="*/ 376881 w 1785264"/>
              <a:gd name="connsiteY40" fmla="*/ 1199886 h 1785264"/>
              <a:gd name="connsiteX41" fmla="*/ 375921 w 1785264"/>
              <a:gd name="connsiteY41" fmla="*/ 1198722 h 1785264"/>
              <a:gd name="connsiteX42" fmla="*/ 374013 w 1785264"/>
              <a:gd name="connsiteY42" fmla="*/ 1195208 h 1785264"/>
              <a:gd name="connsiteX43" fmla="*/ 371921 w 1785264"/>
              <a:gd name="connsiteY43" fmla="*/ 1191794 h 1785264"/>
              <a:gd name="connsiteX44" fmla="*/ 371392 w 1785264"/>
              <a:gd name="connsiteY44" fmla="*/ 1190380 h 1785264"/>
              <a:gd name="connsiteX45" fmla="*/ 363965 w 1785264"/>
              <a:gd name="connsiteY45" fmla="*/ 1176696 h 1785264"/>
              <a:gd name="connsiteX46" fmla="*/ 353776 w 1785264"/>
              <a:gd name="connsiteY46" fmla="*/ 1126225 h 1785264"/>
              <a:gd name="connsiteX47" fmla="*/ 353775 w 1785264"/>
              <a:gd name="connsiteY47" fmla="*/ 659038 h 1785264"/>
              <a:gd name="connsiteX48" fmla="*/ 375921 w 1785264"/>
              <a:gd name="connsiteY48" fmla="*/ 586540 h 1785264"/>
              <a:gd name="connsiteX49" fmla="*/ 379428 w 1785264"/>
              <a:gd name="connsiteY49" fmla="*/ 582289 h 1785264"/>
              <a:gd name="connsiteX50" fmla="*/ 385018 w 1785264"/>
              <a:gd name="connsiteY50" fmla="*/ 572102 h 1785264"/>
              <a:gd name="connsiteX51" fmla="*/ 423633 w 1785264"/>
              <a:gd name="connsiteY51" fmla="*/ 538041 h 1785264"/>
              <a:gd name="connsiteX52" fmla="*/ 828229 w 1785264"/>
              <a:gd name="connsiteY52" fmla="*/ 304448 h 1785264"/>
              <a:gd name="connsiteX53" fmla="*/ 877034 w 1785264"/>
              <a:gd name="connsiteY53" fmla="*/ 288037 h 1785264"/>
              <a:gd name="connsiteX54" fmla="*/ 892597 w 1785264"/>
              <a:gd name="connsiteY54" fmla="*/ 287627 h 1785264"/>
              <a:gd name="connsiteX55" fmla="*/ 887461 w 1785264"/>
              <a:gd name="connsiteY55" fmla="*/ 118232 h 1785264"/>
              <a:gd name="connsiteX56" fmla="*/ 885536 w 1785264"/>
              <a:gd name="connsiteY56" fmla="*/ 118555 h 1785264"/>
              <a:gd name="connsiteX57" fmla="*/ 865421 w 1785264"/>
              <a:gd name="connsiteY57" fmla="*/ 119085 h 1785264"/>
              <a:gd name="connsiteX58" fmla="*/ 802341 w 1785264"/>
              <a:gd name="connsiteY58" fmla="*/ 140296 h 1785264"/>
              <a:gd name="connsiteX59" fmla="*/ 279405 w 1785264"/>
              <a:gd name="connsiteY59" fmla="*/ 442212 h 1785264"/>
              <a:gd name="connsiteX60" fmla="*/ 229495 w 1785264"/>
              <a:gd name="connsiteY60" fmla="*/ 486235 h 1785264"/>
              <a:gd name="connsiteX61" fmla="*/ 222270 w 1785264"/>
              <a:gd name="connsiteY61" fmla="*/ 499402 h 1785264"/>
              <a:gd name="connsiteX62" fmla="*/ 217738 w 1785264"/>
              <a:gd name="connsiteY62" fmla="*/ 504897 h 1785264"/>
              <a:gd name="connsiteX63" fmla="*/ 189114 w 1785264"/>
              <a:gd name="connsiteY63" fmla="*/ 598599 h 1785264"/>
              <a:gd name="connsiteX64" fmla="*/ 189115 w 1785264"/>
              <a:gd name="connsiteY64" fmla="*/ 1202432 h 1785264"/>
              <a:gd name="connsiteX65" fmla="*/ 202284 w 1785264"/>
              <a:gd name="connsiteY65" fmla="*/ 1267666 h 1785264"/>
              <a:gd name="connsiteX66" fmla="*/ 211884 w 1785264"/>
              <a:gd name="connsiteY66" fmla="*/ 1285352 h 1785264"/>
              <a:gd name="connsiteX67" fmla="*/ 212568 w 1785264"/>
              <a:gd name="connsiteY67" fmla="*/ 1287180 h 1785264"/>
              <a:gd name="connsiteX68" fmla="*/ 215271 w 1785264"/>
              <a:gd name="connsiteY68" fmla="*/ 1291593 h 1785264"/>
              <a:gd name="connsiteX69" fmla="*/ 217738 w 1785264"/>
              <a:gd name="connsiteY69" fmla="*/ 1296135 h 1785264"/>
              <a:gd name="connsiteX70" fmla="*/ 218977 w 1785264"/>
              <a:gd name="connsiteY70" fmla="*/ 1297638 h 1785264"/>
              <a:gd name="connsiteX71" fmla="*/ 229495 w 1785264"/>
              <a:gd name="connsiteY71" fmla="*/ 1314797 h 1785264"/>
              <a:gd name="connsiteX72" fmla="*/ 279405 w 1785264"/>
              <a:gd name="connsiteY72" fmla="*/ 1358820 h 1785264"/>
              <a:gd name="connsiteX73" fmla="*/ 802340 w 1785264"/>
              <a:gd name="connsiteY73" fmla="*/ 1660736 h 1785264"/>
              <a:gd name="connsiteX74" fmla="*/ 865421 w 1785264"/>
              <a:gd name="connsiteY74" fmla="*/ 1681947 h 1785264"/>
              <a:gd name="connsiteX75" fmla="*/ 885538 w 1785264"/>
              <a:gd name="connsiteY75" fmla="*/ 1682477 h 1785264"/>
              <a:gd name="connsiteX76" fmla="*/ 887460 w 1785264"/>
              <a:gd name="connsiteY76" fmla="*/ 1682799 h 1785264"/>
              <a:gd name="connsiteX77" fmla="*/ 892627 w 1785264"/>
              <a:gd name="connsiteY77" fmla="*/ 1682663 h 1785264"/>
              <a:gd name="connsiteX78" fmla="*/ 897801 w 1785264"/>
              <a:gd name="connsiteY78" fmla="*/ 1682799 h 1785264"/>
              <a:gd name="connsiteX79" fmla="*/ 899725 w 1785264"/>
              <a:gd name="connsiteY79" fmla="*/ 1682477 h 1785264"/>
              <a:gd name="connsiteX80" fmla="*/ 919841 w 1785264"/>
              <a:gd name="connsiteY80" fmla="*/ 1681947 h 1785264"/>
              <a:gd name="connsiteX81" fmla="*/ 982921 w 1785264"/>
              <a:gd name="connsiteY81" fmla="*/ 1660736 h 1785264"/>
              <a:gd name="connsiteX82" fmla="*/ 1505856 w 1785264"/>
              <a:gd name="connsiteY82" fmla="*/ 1358819 h 1785264"/>
              <a:gd name="connsiteX83" fmla="*/ 1555766 w 1785264"/>
              <a:gd name="connsiteY83" fmla="*/ 1314797 h 1785264"/>
              <a:gd name="connsiteX84" fmla="*/ 1566283 w 1785264"/>
              <a:gd name="connsiteY84" fmla="*/ 1297639 h 1785264"/>
              <a:gd name="connsiteX85" fmla="*/ 1567524 w 1785264"/>
              <a:gd name="connsiteY85" fmla="*/ 1296135 h 1785264"/>
              <a:gd name="connsiteX86" fmla="*/ 1569991 w 1785264"/>
              <a:gd name="connsiteY86" fmla="*/ 1291589 h 1785264"/>
              <a:gd name="connsiteX87" fmla="*/ 1572694 w 1785264"/>
              <a:gd name="connsiteY87" fmla="*/ 1287180 h 1785264"/>
              <a:gd name="connsiteX88" fmla="*/ 1573376 w 1785264"/>
              <a:gd name="connsiteY88" fmla="*/ 1285353 h 1785264"/>
              <a:gd name="connsiteX89" fmla="*/ 1582976 w 1785264"/>
              <a:gd name="connsiteY89" fmla="*/ 1267666 h 1785264"/>
              <a:gd name="connsiteX90" fmla="*/ 1596147 w 1785264"/>
              <a:gd name="connsiteY90" fmla="*/ 1202432 h 1785264"/>
              <a:gd name="connsiteX91" fmla="*/ 1596147 w 1785264"/>
              <a:gd name="connsiteY91" fmla="*/ 598599 h 1785264"/>
              <a:gd name="connsiteX92" fmla="*/ 1582976 w 1785264"/>
              <a:gd name="connsiteY92" fmla="*/ 533365 h 1785264"/>
              <a:gd name="connsiteX93" fmla="*/ 1573377 w 1785264"/>
              <a:gd name="connsiteY93" fmla="*/ 515680 h 1785264"/>
              <a:gd name="connsiteX94" fmla="*/ 1572694 w 1785264"/>
              <a:gd name="connsiteY94" fmla="*/ 513851 h 1785264"/>
              <a:gd name="connsiteX95" fmla="*/ 1569989 w 1785264"/>
              <a:gd name="connsiteY95" fmla="*/ 509439 h 1785264"/>
              <a:gd name="connsiteX96" fmla="*/ 1567524 w 1785264"/>
              <a:gd name="connsiteY96" fmla="*/ 504897 h 1785264"/>
              <a:gd name="connsiteX97" fmla="*/ 1566284 w 1785264"/>
              <a:gd name="connsiteY97" fmla="*/ 503394 h 1785264"/>
              <a:gd name="connsiteX98" fmla="*/ 1555766 w 1785264"/>
              <a:gd name="connsiteY98" fmla="*/ 486235 h 1785264"/>
              <a:gd name="connsiteX99" fmla="*/ 1505856 w 1785264"/>
              <a:gd name="connsiteY99" fmla="*/ 442212 h 1785264"/>
              <a:gd name="connsiteX100" fmla="*/ 982921 w 1785264"/>
              <a:gd name="connsiteY100" fmla="*/ 140296 h 1785264"/>
              <a:gd name="connsiteX101" fmla="*/ 919841 w 1785264"/>
              <a:gd name="connsiteY101" fmla="*/ 119085 h 1785264"/>
              <a:gd name="connsiteX102" fmla="*/ 899723 w 1785264"/>
              <a:gd name="connsiteY102" fmla="*/ 118555 h 1785264"/>
              <a:gd name="connsiteX103" fmla="*/ 897801 w 1785264"/>
              <a:gd name="connsiteY103" fmla="*/ 118232 h 1785264"/>
              <a:gd name="connsiteX104" fmla="*/ 892635 w 1785264"/>
              <a:gd name="connsiteY104" fmla="*/ 118368 h 1785264"/>
              <a:gd name="connsiteX105" fmla="*/ 892632 w 1785264"/>
              <a:gd name="connsiteY105" fmla="*/ 0 h 1785264"/>
              <a:gd name="connsiteX106" fmla="*/ 1785264 w 1785264"/>
              <a:gd name="connsiteY106" fmla="*/ 892632 h 1785264"/>
              <a:gd name="connsiteX107" fmla="*/ 892632 w 1785264"/>
              <a:gd name="connsiteY107" fmla="*/ 1785264 h 1785264"/>
              <a:gd name="connsiteX108" fmla="*/ 0 w 1785264"/>
              <a:gd name="connsiteY108" fmla="*/ 892632 h 1785264"/>
              <a:gd name="connsiteX109" fmla="*/ 892632 w 1785264"/>
              <a:gd name="connsiteY109" fmla="*/ 0 h 178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785264" h="1785264">
                <a:moveTo>
                  <a:pt x="892632" y="580575"/>
                </a:moveTo>
                <a:cubicBezTo>
                  <a:pt x="720288" y="580575"/>
                  <a:pt x="580575" y="720288"/>
                  <a:pt x="580575" y="892632"/>
                </a:cubicBezTo>
                <a:cubicBezTo>
                  <a:pt x="580575" y="1064976"/>
                  <a:pt x="720288" y="1204689"/>
                  <a:pt x="892632" y="1204689"/>
                </a:cubicBezTo>
                <a:cubicBezTo>
                  <a:pt x="1064976" y="1204689"/>
                  <a:pt x="1204689" y="1064976"/>
                  <a:pt x="1204689" y="892632"/>
                </a:cubicBezTo>
                <a:cubicBezTo>
                  <a:pt x="1204689" y="720288"/>
                  <a:pt x="1064976" y="580575"/>
                  <a:pt x="892632" y="580575"/>
                </a:cubicBezTo>
                <a:close/>
                <a:moveTo>
                  <a:pt x="894087" y="287377"/>
                </a:moveTo>
                <a:lnTo>
                  <a:pt x="898090" y="287482"/>
                </a:lnTo>
                <a:lnTo>
                  <a:pt x="902086" y="287377"/>
                </a:lnTo>
                <a:lnTo>
                  <a:pt x="903573" y="287627"/>
                </a:lnTo>
                <a:lnTo>
                  <a:pt x="919139" y="288037"/>
                </a:lnTo>
                <a:cubicBezTo>
                  <a:pt x="935855" y="290111"/>
                  <a:pt x="952440" y="295496"/>
                  <a:pt x="967944" y="304448"/>
                </a:cubicBezTo>
                <a:lnTo>
                  <a:pt x="1372540" y="538041"/>
                </a:lnTo>
                <a:cubicBezTo>
                  <a:pt x="1388044" y="546993"/>
                  <a:pt x="1401001" y="558662"/>
                  <a:pt x="1411155" y="572102"/>
                </a:cubicBezTo>
                <a:lnTo>
                  <a:pt x="1419292" y="585377"/>
                </a:lnTo>
                <a:lnTo>
                  <a:pt x="1420253" y="586540"/>
                </a:lnTo>
                <a:lnTo>
                  <a:pt x="1422160" y="590054"/>
                </a:lnTo>
                <a:lnTo>
                  <a:pt x="1424252" y="593468"/>
                </a:lnTo>
                <a:lnTo>
                  <a:pt x="1424780" y="594883"/>
                </a:lnTo>
                <a:lnTo>
                  <a:pt x="1432207" y="608566"/>
                </a:lnTo>
                <a:cubicBezTo>
                  <a:pt x="1438769" y="624079"/>
                  <a:pt x="1442398" y="641135"/>
                  <a:pt x="1442398" y="659038"/>
                </a:cubicBezTo>
                <a:lnTo>
                  <a:pt x="1442398" y="1126225"/>
                </a:lnTo>
                <a:cubicBezTo>
                  <a:pt x="1442398" y="1144127"/>
                  <a:pt x="1438769" y="1161184"/>
                  <a:pt x="1432207" y="1176696"/>
                </a:cubicBezTo>
                <a:lnTo>
                  <a:pt x="1424780" y="1190380"/>
                </a:lnTo>
                <a:lnTo>
                  <a:pt x="1424252" y="1191794"/>
                </a:lnTo>
                <a:lnTo>
                  <a:pt x="1422161" y="1195206"/>
                </a:lnTo>
                <a:lnTo>
                  <a:pt x="1420253" y="1198722"/>
                </a:lnTo>
                <a:lnTo>
                  <a:pt x="1419292" y="1199886"/>
                </a:lnTo>
                <a:lnTo>
                  <a:pt x="1411155" y="1213162"/>
                </a:lnTo>
                <a:cubicBezTo>
                  <a:pt x="1401001" y="1226600"/>
                  <a:pt x="1388044" y="1238270"/>
                  <a:pt x="1372540" y="1247221"/>
                </a:cubicBezTo>
                <a:lnTo>
                  <a:pt x="967944" y="1480815"/>
                </a:lnTo>
                <a:cubicBezTo>
                  <a:pt x="952439" y="1489767"/>
                  <a:pt x="935855" y="1495152"/>
                  <a:pt x="919139" y="1497227"/>
                </a:cubicBezTo>
                <a:lnTo>
                  <a:pt x="903575" y="1497635"/>
                </a:lnTo>
                <a:lnTo>
                  <a:pt x="902086" y="1497886"/>
                </a:lnTo>
                <a:lnTo>
                  <a:pt x="898084" y="1497780"/>
                </a:lnTo>
                <a:lnTo>
                  <a:pt x="894086" y="1497886"/>
                </a:lnTo>
                <a:lnTo>
                  <a:pt x="892599" y="1497636"/>
                </a:lnTo>
                <a:lnTo>
                  <a:pt x="877034" y="1497227"/>
                </a:lnTo>
                <a:cubicBezTo>
                  <a:pt x="860318" y="1495152"/>
                  <a:pt x="843733" y="1489767"/>
                  <a:pt x="828229" y="1480815"/>
                </a:cubicBezTo>
                <a:lnTo>
                  <a:pt x="423633" y="1247222"/>
                </a:lnTo>
                <a:cubicBezTo>
                  <a:pt x="408129" y="1238270"/>
                  <a:pt x="395172" y="1226600"/>
                  <a:pt x="385018" y="1213162"/>
                </a:cubicBezTo>
                <a:lnTo>
                  <a:pt x="376881" y="1199886"/>
                </a:lnTo>
                <a:lnTo>
                  <a:pt x="375921" y="1198722"/>
                </a:lnTo>
                <a:lnTo>
                  <a:pt x="374013" y="1195208"/>
                </a:lnTo>
                <a:lnTo>
                  <a:pt x="371921" y="1191794"/>
                </a:lnTo>
                <a:lnTo>
                  <a:pt x="371392" y="1190380"/>
                </a:lnTo>
                <a:lnTo>
                  <a:pt x="363965" y="1176696"/>
                </a:lnTo>
                <a:cubicBezTo>
                  <a:pt x="357404" y="1161184"/>
                  <a:pt x="353776" y="1144128"/>
                  <a:pt x="353776" y="1126225"/>
                </a:cubicBezTo>
                <a:lnTo>
                  <a:pt x="353775" y="659038"/>
                </a:lnTo>
                <a:cubicBezTo>
                  <a:pt x="353775" y="632184"/>
                  <a:pt x="361939" y="607235"/>
                  <a:pt x="375921" y="586540"/>
                </a:cubicBezTo>
                <a:lnTo>
                  <a:pt x="379428" y="582289"/>
                </a:lnTo>
                <a:lnTo>
                  <a:pt x="385018" y="572102"/>
                </a:lnTo>
                <a:cubicBezTo>
                  <a:pt x="395172" y="558663"/>
                  <a:pt x="408129" y="546993"/>
                  <a:pt x="423633" y="538041"/>
                </a:cubicBezTo>
                <a:lnTo>
                  <a:pt x="828229" y="304448"/>
                </a:lnTo>
                <a:cubicBezTo>
                  <a:pt x="843733" y="295497"/>
                  <a:pt x="860319" y="290111"/>
                  <a:pt x="877034" y="288037"/>
                </a:cubicBezTo>
                <a:lnTo>
                  <a:pt x="892597" y="287627"/>
                </a:lnTo>
                <a:close/>
                <a:moveTo>
                  <a:pt x="887461" y="118232"/>
                </a:moveTo>
                <a:lnTo>
                  <a:pt x="885536" y="118555"/>
                </a:lnTo>
                <a:lnTo>
                  <a:pt x="865421" y="119085"/>
                </a:lnTo>
                <a:cubicBezTo>
                  <a:pt x="843816" y="121765"/>
                  <a:pt x="822380" y="128726"/>
                  <a:pt x="802341" y="140296"/>
                </a:cubicBezTo>
                <a:lnTo>
                  <a:pt x="279405" y="442212"/>
                </a:lnTo>
                <a:cubicBezTo>
                  <a:pt x="259366" y="453782"/>
                  <a:pt x="242620" y="468866"/>
                  <a:pt x="229495" y="486235"/>
                </a:cubicBezTo>
                <a:lnTo>
                  <a:pt x="222270" y="499402"/>
                </a:lnTo>
                <a:lnTo>
                  <a:pt x="217738" y="504897"/>
                </a:lnTo>
                <a:cubicBezTo>
                  <a:pt x="199666" y="531645"/>
                  <a:pt x="189114" y="563890"/>
                  <a:pt x="189114" y="598599"/>
                </a:cubicBezTo>
                <a:lnTo>
                  <a:pt x="189115" y="1202432"/>
                </a:lnTo>
                <a:cubicBezTo>
                  <a:pt x="189115" y="1225572"/>
                  <a:pt x="193804" y="1247616"/>
                  <a:pt x="202284" y="1267666"/>
                </a:cubicBezTo>
                <a:lnTo>
                  <a:pt x="211884" y="1285352"/>
                </a:lnTo>
                <a:lnTo>
                  <a:pt x="212568" y="1287180"/>
                </a:lnTo>
                <a:lnTo>
                  <a:pt x="215271" y="1291593"/>
                </a:lnTo>
                <a:lnTo>
                  <a:pt x="217738" y="1296135"/>
                </a:lnTo>
                <a:lnTo>
                  <a:pt x="218977" y="1297638"/>
                </a:lnTo>
                <a:lnTo>
                  <a:pt x="229495" y="1314797"/>
                </a:lnTo>
                <a:cubicBezTo>
                  <a:pt x="242620" y="1332166"/>
                  <a:pt x="259366" y="1347249"/>
                  <a:pt x="279405" y="1358820"/>
                </a:cubicBezTo>
                <a:lnTo>
                  <a:pt x="802340" y="1660736"/>
                </a:lnTo>
                <a:cubicBezTo>
                  <a:pt x="822380" y="1672306"/>
                  <a:pt x="843816" y="1679266"/>
                  <a:pt x="865421" y="1681947"/>
                </a:cubicBezTo>
                <a:lnTo>
                  <a:pt x="885538" y="1682477"/>
                </a:lnTo>
                <a:lnTo>
                  <a:pt x="887460" y="1682799"/>
                </a:lnTo>
                <a:lnTo>
                  <a:pt x="892627" y="1682663"/>
                </a:lnTo>
                <a:lnTo>
                  <a:pt x="897801" y="1682799"/>
                </a:lnTo>
                <a:lnTo>
                  <a:pt x="899725" y="1682477"/>
                </a:lnTo>
                <a:lnTo>
                  <a:pt x="919841" y="1681947"/>
                </a:lnTo>
                <a:cubicBezTo>
                  <a:pt x="941445" y="1679266"/>
                  <a:pt x="962881" y="1672306"/>
                  <a:pt x="982921" y="1660736"/>
                </a:cubicBezTo>
                <a:lnTo>
                  <a:pt x="1505856" y="1358819"/>
                </a:lnTo>
                <a:cubicBezTo>
                  <a:pt x="1525895" y="1347249"/>
                  <a:pt x="1542642" y="1332166"/>
                  <a:pt x="1555766" y="1314797"/>
                </a:cubicBezTo>
                <a:lnTo>
                  <a:pt x="1566283" y="1297639"/>
                </a:lnTo>
                <a:lnTo>
                  <a:pt x="1567524" y="1296135"/>
                </a:lnTo>
                <a:lnTo>
                  <a:pt x="1569991" y="1291589"/>
                </a:lnTo>
                <a:lnTo>
                  <a:pt x="1572694" y="1287180"/>
                </a:lnTo>
                <a:lnTo>
                  <a:pt x="1573376" y="1285353"/>
                </a:lnTo>
                <a:lnTo>
                  <a:pt x="1582976" y="1267666"/>
                </a:lnTo>
                <a:cubicBezTo>
                  <a:pt x="1591456" y="1247615"/>
                  <a:pt x="1596147" y="1225572"/>
                  <a:pt x="1596147" y="1202432"/>
                </a:cubicBezTo>
                <a:lnTo>
                  <a:pt x="1596147" y="598599"/>
                </a:lnTo>
                <a:cubicBezTo>
                  <a:pt x="1596147" y="575460"/>
                  <a:pt x="1591456" y="553415"/>
                  <a:pt x="1582976" y="533365"/>
                </a:cubicBezTo>
                <a:lnTo>
                  <a:pt x="1573377" y="515680"/>
                </a:lnTo>
                <a:lnTo>
                  <a:pt x="1572694" y="513851"/>
                </a:lnTo>
                <a:lnTo>
                  <a:pt x="1569989" y="509439"/>
                </a:lnTo>
                <a:lnTo>
                  <a:pt x="1567524" y="504897"/>
                </a:lnTo>
                <a:lnTo>
                  <a:pt x="1566284" y="503394"/>
                </a:lnTo>
                <a:lnTo>
                  <a:pt x="1555766" y="486235"/>
                </a:lnTo>
                <a:cubicBezTo>
                  <a:pt x="1542642" y="468865"/>
                  <a:pt x="1525896" y="453782"/>
                  <a:pt x="1505856" y="442212"/>
                </a:cubicBezTo>
                <a:lnTo>
                  <a:pt x="982921" y="140296"/>
                </a:lnTo>
                <a:cubicBezTo>
                  <a:pt x="962882" y="128725"/>
                  <a:pt x="941445" y="121765"/>
                  <a:pt x="919841" y="119085"/>
                </a:cubicBezTo>
                <a:lnTo>
                  <a:pt x="899723" y="118555"/>
                </a:lnTo>
                <a:lnTo>
                  <a:pt x="897801" y="118232"/>
                </a:lnTo>
                <a:lnTo>
                  <a:pt x="892635" y="118368"/>
                </a:lnTo>
                <a:close/>
                <a:moveTo>
                  <a:pt x="892632" y="0"/>
                </a:moveTo>
                <a:cubicBezTo>
                  <a:pt x="1385620" y="0"/>
                  <a:pt x="1785264" y="399645"/>
                  <a:pt x="1785264" y="892632"/>
                </a:cubicBezTo>
                <a:cubicBezTo>
                  <a:pt x="1785264" y="1385620"/>
                  <a:pt x="1385620" y="1785264"/>
                  <a:pt x="892632" y="1785264"/>
                </a:cubicBezTo>
                <a:cubicBezTo>
                  <a:pt x="399645" y="1785264"/>
                  <a:pt x="0" y="1385620"/>
                  <a:pt x="0" y="892632"/>
                </a:cubicBezTo>
                <a:cubicBezTo>
                  <a:pt x="0" y="399645"/>
                  <a:pt x="399645" y="0"/>
                  <a:pt x="89263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aphicFrame>
        <p:nvGraphicFramePr>
          <p:cNvPr id="16" name="图表 15"/>
          <p:cNvGraphicFramePr/>
          <p:nvPr>
            <p:extLst/>
          </p:nvPr>
        </p:nvGraphicFramePr>
        <p:xfrm>
          <a:off x="5109588" y="1175656"/>
          <a:ext cx="3787669" cy="2128282"/>
        </p:xfrm>
        <a:graphic>
          <a:graphicData uri="http://schemas.openxmlformats.org/drawingml/2006/chart">
            <c:chart xmlns:c="http://schemas.openxmlformats.org/drawingml/2006/chart" xmlns:r="http://schemas.openxmlformats.org/officeDocument/2006/relationships" r:id="rId4"/>
          </a:graphicData>
        </a:graphic>
      </p:graphicFrame>
      <p:sp>
        <p:nvSpPr>
          <p:cNvPr id="17" name="任意多边形 16"/>
          <p:cNvSpPr/>
          <p:nvPr/>
        </p:nvSpPr>
        <p:spPr>
          <a:xfrm>
            <a:off x="6110522" y="1335307"/>
            <a:ext cx="1785264" cy="1785264"/>
          </a:xfrm>
          <a:custGeom>
            <a:avLst/>
            <a:gdLst>
              <a:gd name="connsiteX0" fmla="*/ 892632 w 1785264"/>
              <a:gd name="connsiteY0" fmla="*/ 580575 h 1785264"/>
              <a:gd name="connsiteX1" fmla="*/ 580575 w 1785264"/>
              <a:gd name="connsiteY1" fmla="*/ 892632 h 1785264"/>
              <a:gd name="connsiteX2" fmla="*/ 892632 w 1785264"/>
              <a:gd name="connsiteY2" fmla="*/ 1204689 h 1785264"/>
              <a:gd name="connsiteX3" fmla="*/ 1204689 w 1785264"/>
              <a:gd name="connsiteY3" fmla="*/ 892632 h 1785264"/>
              <a:gd name="connsiteX4" fmla="*/ 892632 w 1785264"/>
              <a:gd name="connsiteY4" fmla="*/ 580575 h 1785264"/>
              <a:gd name="connsiteX5" fmla="*/ 894087 w 1785264"/>
              <a:gd name="connsiteY5" fmla="*/ 287377 h 1785264"/>
              <a:gd name="connsiteX6" fmla="*/ 898090 w 1785264"/>
              <a:gd name="connsiteY6" fmla="*/ 287482 h 1785264"/>
              <a:gd name="connsiteX7" fmla="*/ 902086 w 1785264"/>
              <a:gd name="connsiteY7" fmla="*/ 287377 h 1785264"/>
              <a:gd name="connsiteX8" fmla="*/ 903573 w 1785264"/>
              <a:gd name="connsiteY8" fmla="*/ 287627 h 1785264"/>
              <a:gd name="connsiteX9" fmla="*/ 919139 w 1785264"/>
              <a:gd name="connsiteY9" fmla="*/ 288037 h 1785264"/>
              <a:gd name="connsiteX10" fmla="*/ 967944 w 1785264"/>
              <a:gd name="connsiteY10" fmla="*/ 304448 h 1785264"/>
              <a:gd name="connsiteX11" fmla="*/ 1372540 w 1785264"/>
              <a:gd name="connsiteY11" fmla="*/ 538041 h 1785264"/>
              <a:gd name="connsiteX12" fmla="*/ 1411155 w 1785264"/>
              <a:gd name="connsiteY12" fmla="*/ 572102 h 1785264"/>
              <a:gd name="connsiteX13" fmla="*/ 1419292 w 1785264"/>
              <a:gd name="connsiteY13" fmla="*/ 585377 h 1785264"/>
              <a:gd name="connsiteX14" fmla="*/ 1420253 w 1785264"/>
              <a:gd name="connsiteY14" fmla="*/ 586540 h 1785264"/>
              <a:gd name="connsiteX15" fmla="*/ 1422160 w 1785264"/>
              <a:gd name="connsiteY15" fmla="*/ 590054 h 1785264"/>
              <a:gd name="connsiteX16" fmla="*/ 1424252 w 1785264"/>
              <a:gd name="connsiteY16" fmla="*/ 593468 h 1785264"/>
              <a:gd name="connsiteX17" fmla="*/ 1424780 w 1785264"/>
              <a:gd name="connsiteY17" fmla="*/ 594883 h 1785264"/>
              <a:gd name="connsiteX18" fmla="*/ 1432207 w 1785264"/>
              <a:gd name="connsiteY18" fmla="*/ 608566 h 1785264"/>
              <a:gd name="connsiteX19" fmla="*/ 1442398 w 1785264"/>
              <a:gd name="connsiteY19" fmla="*/ 659038 h 1785264"/>
              <a:gd name="connsiteX20" fmla="*/ 1442398 w 1785264"/>
              <a:gd name="connsiteY20" fmla="*/ 1126225 h 1785264"/>
              <a:gd name="connsiteX21" fmla="*/ 1432207 w 1785264"/>
              <a:gd name="connsiteY21" fmla="*/ 1176696 h 1785264"/>
              <a:gd name="connsiteX22" fmla="*/ 1424780 w 1785264"/>
              <a:gd name="connsiteY22" fmla="*/ 1190380 h 1785264"/>
              <a:gd name="connsiteX23" fmla="*/ 1424252 w 1785264"/>
              <a:gd name="connsiteY23" fmla="*/ 1191794 h 1785264"/>
              <a:gd name="connsiteX24" fmla="*/ 1422161 w 1785264"/>
              <a:gd name="connsiteY24" fmla="*/ 1195206 h 1785264"/>
              <a:gd name="connsiteX25" fmla="*/ 1420253 w 1785264"/>
              <a:gd name="connsiteY25" fmla="*/ 1198722 h 1785264"/>
              <a:gd name="connsiteX26" fmla="*/ 1419292 w 1785264"/>
              <a:gd name="connsiteY26" fmla="*/ 1199886 h 1785264"/>
              <a:gd name="connsiteX27" fmla="*/ 1411155 w 1785264"/>
              <a:gd name="connsiteY27" fmla="*/ 1213162 h 1785264"/>
              <a:gd name="connsiteX28" fmla="*/ 1372540 w 1785264"/>
              <a:gd name="connsiteY28" fmla="*/ 1247221 h 1785264"/>
              <a:gd name="connsiteX29" fmla="*/ 967944 w 1785264"/>
              <a:gd name="connsiteY29" fmla="*/ 1480815 h 1785264"/>
              <a:gd name="connsiteX30" fmla="*/ 919139 w 1785264"/>
              <a:gd name="connsiteY30" fmla="*/ 1497227 h 1785264"/>
              <a:gd name="connsiteX31" fmla="*/ 903575 w 1785264"/>
              <a:gd name="connsiteY31" fmla="*/ 1497635 h 1785264"/>
              <a:gd name="connsiteX32" fmla="*/ 902086 w 1785264"/>
              <a:gd name="connsiteY32" fmla="*/ 1497886 h 1785264"/>
              <a:gd name="connsiteX33" fmla="*/ 898084 w 1785264"/>
              <a:gd name="connsiteY33" fmla="*/ 1497780 h 1785264"/>
              <a:gd name="connsiteX34" fmla="*/ 894086 w 1785264"/>
              <a:gd name="connsiteY34" fmla="*/ 1497886 h 1785264"/>
              <a:gd name="connsiteX35" fmla="*/ 892599 w 1785264"/>
              <a:gd name="connsiteY35" fmla="*/ 1497636 h 1785264"/>
              <a:gd name="connsiteX36" fmla="*/ 877034 w 1785264"/>
              <a:gd name="connsiteY36" fmla="*/ 1497227 h 1785264"/>
              <a:gd name="connsiteX37" fmla="*/ 828229 w 1785264"/>
              <a:gd name="connsiteY37" fmla="*/ 1480815 h 1785264"/>
              <a:gd name="connsiteX38" fmla="*/ 423633 w 1785264"/>
              <a:gd name="connsiteY38" fmla="*/ 1247222 h 1785264"/>
              <a:gd name="connsiteX39" fmla="*/ 385018 w 1785264"/>
              <a:gd name="connsiteY39" fmla="*/ 1213162 h 1785264"/>
              <a:gd name="connsiteX40" fmla="*/ 376881 w 1785264"/>
              <a:gd name="connsiteY40" fmla="*/ 1199886 h 1785264"/>
              <a:gd name="connsiteX41" fmla="*/ 375921 w 1785264"/>
              <a:gd name="connsiteY41" fmla="*/ 1198722 h 1785264"/>
              <a:gd name="connsiteX42" fmla="*/ 374013 w 1785264"/>
              <a:gd name="connsiteY42" fmla="*/ 1195208 h 1785264"/>
              <a:gd name="connsiteX43" fmla="*/ 371921 w 1785264"/>
              <a:gd name="connsiteY43" fmla="*/ 1191794 h 1785264"/>
              <a:gd name="connsiteX44" fmla="*/ 371392 w 1785264"/>
              <a:gd name="connsiteY44" fmla="*/ 1190380 h 1785264"/>
              <a:gd name="connsiteX45" fmla="*/ 363965 w 1785264"/>
              <a:gd name="connsiteY45" fmla="*/ 1176696 h 1785264"/>
              <a:gd name="connsiteX46" fmla="*/ 353776 w 1785264"/>
              <a:gd name="connsiteY46" fmla="*/ 1126225 h 1785264"/>
              <a:gd name="connsiteX47" fmla="*/ 353775 w 1785264"/>
              <a:gd name="connsiteY47" fmla="*/ 659038 h 1785264"/>
              <a:gd name="connsiteX48" fmla="*/ 375921 w 1785264"/>
              <a:gd name="connsiteY48" fmla="*/ 586540 h 1785264"/>
              <a:gd name="connsiteX49" fmla="*/ 379428 w 1785264"/>
              <a:gd name="connsiteY49" fmla="*/ 582289 h 1785264"/>
              <a:gd name="connsiteX50" fmla="*/ 385018 w 1785264"/>
              <a:gd name="connsiteY50" fmla="*/ 572102 h 1785264"/>
              <a:gd name="connsiteX51" fmla="*/ 423633 w 1785264"/>
              <a:gd name="connsiteY51" fmla="*/ 538041 h 1785264"/>
              <a:gd name="connsiteX52" fmla="*/ 828229 w 1785264"/>
              <a:gd name="connsiteY52" fmla="*/ 304448 h 1785264"/>
              <a:gd name="connsiteX53" fmla="*/ 877034 w 1785264"/>
              <a:gd name="connsiteY53" fmla="*/ 288037 h 1785264"/>
              <a:gd name="connsiteX54" fmla="*/ 892597 w 1785264"/>
              <a:gd name="connsiteY54" fmla="*/ 287627 h 1785264"/>
              <a:gd name="connsiteX55" fmla="*/ 887461 w 1785264"/>
              <a:gd name="connsiteY55" fmla="*/ 118232 h 1785264"/>
              <a:gd name="connsiteX56" fmla="*/ 885536 w 1785264"/>
              <a:gd name="connsiteY56" fmla="*/ 118555 h 1785264"/>
              <a:gd name="connsiteX57" fmla="*/ 865421 w 1785264"/>
              <a:gd name="connsiteY57" fmla="*/ 119085 h 1785264"/>
              <a:gd name="connsiteX58" fmla="*/ 802341 w 1785264"/>
              <a:gd name="connsiteY58" fmla="*/ 140296 h 1785264"/>
              <a:gd name="connsiteX59" fmla="*/ 279405 w 1785264"/>
              <a:gd name="connsiteY59" fmla="*/ 442212 h 1785264"/>
              <a:gd name="connsiteX60" fmla="*/ 229495 w 1785264"/>
              <a:gd name="connsiteY60" fmla="*/ 486235 h 1785264"/>
              <a:gd name="connsiteX61" fmla="*/ 222270 w 1785264"/>
              <a:gd name="connsiteY61" fmla="*/ 499402 h 1785264"/>
              <a:gd name="connsiteX62" fmla="*/ 217738 w 1785264"/>
              <a:gd name="connsiteY62" fmla="*/ 504897 h 1785264"/>
              <a:gd name="connsiteX63" fmla="*/ 189114 w 1785264"/>
              <a:gd name="connsiteY63" fmla="*/ 598599 h 1785264"/>
              <a:gd name="connsiteX64" fmla="*/ 189115 w 1785264"/>
              <a:gd name="connsiteY64" fmla="*/ 1202432 h 1785264"/>
              <a:gd name="connsiteX65" fmla="*/ 202284 w 1785264"/>
              <a:gd name="connsiteY65" fmla="*/ 1267666 h 1785264"/>
              <a:gd name="connsiteX66" fmla="*/ 211884 w 1785264"/>
              <a:gd name="connsiteY66" fmla="*/ 1285352 h 1785264"/>
              <a:gd name="connsiteX67" fmla="*/ 212568 w 1785264"/>
              <a:gd name="connsiteY67" fmla="*/ 1287180 h 1785264"/>
              <a:gd name="connsiteX68" fmla="*/ 215271 w 1785264"/>
              <a:gd name="connsiteY68" fmla="*/ 1291593 h 1785264"/>
              <a:gd name="connsiteX69" fmla="*/ 217738 w 1785264"/>
              <a:gd name="connsiteY69" fmla="*/ 1296135 h 1785264"/>
              <a:gd name="connsiteX70" fmla="*/ 218977 w 1785264"/>
              <a:gd name="connsiteY70" fmla="*/ 1297638 h 1785264"/>
              <a:gd name="connsiteX71" fmla="*/ 229495 w 1785264"/>
              <a:gd name="connsiteY71" fmla="*/ 1314797 h 1785264"/>
              <a:gd name="connsiteX72" fmla="*/ 279405 w 1785264"/>
              <a:gd name="connsiteY72" fmla="*/ 1358820 h 1785264"/>
              <a:gd name="connsiteX73" fmla="*/ 802340 w 1785264"/>
              <a:gd name="connsiteY73" fmla="*/ 1660736 h 1785264"/>
              <a:gd name="connsiteX74" fmla="*/ 865421 w 1785264"/>
              <a:gd name="connsiteY74" fmla="*/ 1681947 h 1785264"/>
              <a:gd name="connsiteX75" fmla="*/ 885538 w 1785264"/>
              <a:gd name="connsiteY75" fmla="*/ 1682477 h 1785264"/>
              <a:gd name="connsiteX76" fmla="*/ 887460 w 1785264"/>
              <a:gd name="connsiteY76" fmla="*/ 1682799 h 1785264"/>
              <a:gd name="connsiteX77" fmla="*/ 892627 w 1785264"/>
              <a:gd name="connsiteY77" fmla="*/ 1682663 h 1785264"/>
              <a:gd name="connsiteX78" fmla="*/ 897801 w 1785264"/>
              <a:gd name="connsiteY78" fmla="*/ 1682799 h 1785264"/>
              <a:gd name="connsiteX79" fmla="*/ 899725 w 1785264"/>
              <a:gd name="connsiteY79" fmla="*/ 1682477 h 1785264"/>
              <a:gd name="connsiteX80" fmla="*/ 919841 w 1785264"/>
              <a:gd name="connsiteY80" fmla="*/ 1681947 h 1785264"/>
              <a:gd name="connsiteX81" fmla="*/ 982921 w 1785264"/>
              <a:gd name="connsiteY81" fmla="*/ 1660736 h 1785264"/>
              <a:gd name="connsiteX82" fmla="*/ 1505856 w 1785264"/>
              <a:gd name="connsiteY82" fmla="*/ 1358819 h 1785264"/>
              <a:gd name="connsiteX83" fmla="*/ 1555766 w 1785264"/>
              <a:gd name="connsiteY83" fmla="*/ 1314797 h 1785264"/>
              <a:gd name="connsiteX84" fmla="*/ 1566283 w 1785264"/>
              <a:gd name="connsiteY84" fmla="*/ 1297639 h 1785264"/>
              <a:gd name="connsiteX85" fmla="*/ 1567524 w 1785264"/>
              <a:gd name="connsiteY85" fmla="*/ 1296135 h 1785264"/>
              <a:gd name="connsiteX86" fmla="*/ 1569991 w 1785264"/>
              <a:gd name="connsiteY86" fmla="*/ 1291589 h 1785264"/>
              <a:gd name="connsiteX87" fmla="*/ 1572694 w 1785264"/>
              <a:gd name="connsiteY87" fmla="*/ 1287180 h 1785264"/>
              <a:gd name="connsiteX88" fmla="*/ 1573376 w 1785264"/>
              <a:gd name="connsiteY88" fmla="*/ 1285353 h 1785264"/>
              <a:gd name="connsiteX89" fmla="*/ 1582976 w 1785264"/>
              <a:gd name="connsiteY89" fmla="*/ 1267666 h 1785264"/>
              <a:gd name="connsiteX90" fmla="*/ 1596147 w 1785264"/>
              <a:gd name="connsiteY90" fmla="*/ 1202432 h 1785264"/>
              <a:gd name="connsiteX91" fmla="*/ 1596147 w 1785264"/>
              <a:gd name="connsiteY91" fmla="*/ 598599 h 1785264"/>
              <a:gd name="connsiteX92" fmla="*/ 1582976 w 1785264"/>
              <a:gd name="connsiteY92" fmla="*/ 533365 h 1785264"/>
              <a:gd name="connsiteX93" fmla="*/ 1573377 w 1785264"/>
              <a:gd name="connsiteY93" fmla="*/ 515680 h 1785264"/>
              <a:gd name="connsiteX94" fmla="*/ 1572694 w 1785264"/>
              <a:gd name="connsiteY94" fmla="*/ 513851 h 1785264"/>
              <a:gd name="connsiteX95" fmla="*/ 1569989 w 1785264"/>
              <a:gd name="connsiteY95" fmla="*/ 509439 h 1785264"/>
              <a:gd name="connsiteX96" fmla="*/ 1567524 w 1785264"/>
              <a:gd name="connsiteY96" fmla="*/ 504897 h 1785264"/>
              <a:gd name="connsiteX97" fmla="*/ 1566284 w 1785264"/>
              <a:gd name="connsiteY97" fmla="*/ 503394 h 1785264"/>
              <a:gd name="connsiteX98" fmla="*/ 1555766 w 1785264"/>
              <a:gd name="connsiteY98" fmla="*/ 486235 h 1785264"/>
              <a:gd name="connsiteX99" fmla="*/ 1505856 w 1785264"/>
              <a:gd name="connsiteY99" fmla="*/ 442212 h 1785264"/>
              <a:gd name="connsiteX100" fmla="*/ 982921 w 1785264"/>
              <a:gd name="connsiteY100" fmla="*/ 140296 h 1785264"/>
              <a:gd name="connsiteX101" fmla="*/ 919841 w 1785264"/>
              <a:gd name="connsiteY101" fmla="*/ 119085 h 1785264"/>
              <a:gd name="connsiteX102" fmla="*/ 899723 w 1785264"/>
              <a:gd name="connsiteY102" fmla="*/ 118555 h 1785264"/>
              <a:gd name="connsiteX103" fmla="*/ 897801 w 1785264"/>
              <a:gd name="connsiteY103" fmla="*/ 118232 h 1785264"/>
              <a:gd name="connsiteX104" fmla="*/ 892635 w 1785264"/>
              <a:gd name="connsiteY104" fmla="*/ 118368 h 1785264"/>
              <a:gd name="connsiteX105" fmla="*/ 892632 w 1785264"/>
              <a:gd name="connsiteY105" fmla="*/ 0 h 1785264"/>
              <a:gd name="connsiteX106" fmla="*/ 1785264 w 1785264"/>
              <a:gd name="connsiteY106" fmla="*/ 892632 h 1785264"/>
              <a:gd name="connsiteX107" fmla="*/ 892632 w 1785264"/>
              <a:gd name="connsiteY107" fmla="*/ 1785264 h 1785264"/>
              <a:gd name="connsiteX108" fmla="*/ 0 w 1785264"/>
              <a:gd name="connsiteY108" fmla="*/ 892632 h 1785264"/>
              <a:gd name="connsiteX109" fmla="*/ 892632 w 1785264"/>
              <a:gd name="connsiteY109" fmla="*/ 0 h 178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785264" h="1785264">
                <a:moveTo>
                  <a:pt x="892632" y="580575"/>
                </a:moveTo>
                <a:cubicBezTo>
                  <a:pt x="720288" y="580575"/>
                  <a:pt x="580575" y="720288"/>
                  <a:pt x="580575" y="892632"/>
                </a:cubicBezTo>
                <a:cubicBezTo>
                  <a:pt x="580575" y="1064976"/>
                  <a:pt x="720288" y="1204689"/>
                  <a:pt x="892632" y="1204689"/>
                </a:cubicBezTo>
                <a:cubicBezTo>
                  <a:pt x="1064976" y="1204689"/>
                  <a:pt x="1204689" y="1064976"/>
                  <a:pt x="1204689" y="892632"/>
                </a:cubicBezTo>
                <a:cubicBezTo>
                  <a:pt x="1204689" y="720288"/>
                  <a:pt x="1064976" y="580575"/>
                  <a:pt x="892632" y="580575"/>
                </a:cubicBezTo>
                <a:close/>
                <a:moveTo>
                  <a:pt x="894087" y="287377"/>
                </a:moveTo>
                <a:lnTo>
                  <a:pt x="898090" y="287482"/>
                </a:lnTo>
                <a:lnTo>
                  <a:pt x="902086" y="287377"/>
                </a:lnTo>
                <a:lnTo>
                  <a:pt x="903573" y="287627"/>
                </a:lnTo>
                <a:lnTo>
                  <a:pt x="919139" y="288037"/>
                </a:lnTo>
                <a:cubicBezTo>
                  <a:pt x="935855" y="290111"/>
                  <a:pt x="952440" y="295496"/>
                  <a:pt x="967944" y="304448"/>
                </a:cubicBezTo>
                <a:lnTo>
                  <a:pt x="1372540" y="538041"/>
                </a:lnTo>
                <a:cubicBezTo>
                  <a:pt x="1388044" y="546993"/>
                  <a:pt x="1401001" y="558662"/>
                  <a:pt x="1411155" y="572102"/>
                </a:cubicBezTo>
                <a:lnTo>
                  <a:pt x="1419292" y="585377"/>
                </a:lnTo>
                <a:lnTo>
                  <a:pt x="1420253" y="586540"/>
                </a:lnTo>
                <a:lnTo>
                  <a:pt x="1422160" y="590054"/>
                </a:lnTo>
                <a:lnTo>
                  <a:pt x="1424252" y="593468"/>
                </a:lnTo>
                <a:lnTo>
                  <a:pt x="1424780" y="594883"/>
                </a:lnTo>
                <a:lnTo>
                  <a:pt x="1432207" y="608566"/>
                </a:lnTo>
                <a:cubicBezTo>
                  <a:pt x="1438769" y="624079"/>
                  <a:pt x="1442398" y="641135"/>
                  <a:pt x="1442398" y="659038"/>
                </a:cubicBezTo>
                <a:lnTo>
                  <a:pt x="1442398" y="1126225"/>
                </a:lnTo>
                <a:cubicBezTo>
                  <a:pt x="1442398" y="1144127"/>
                  <a:pt x="1438769" y="1161184"/>
                  <a:pt x="1432207" y="1176696"/>
                </a:cubicBezTo>
                <a:lnTo>
                  <a:pt x="1424780" y="1190380"/>
                </a:lnTo>
                <a:lnTo>
                  <a:pt x="1424252" y="1191794"/>
                </a:lnTo>
                <a:lnTo>
                  <a:pt x="1422161" y="1195206"/>
                </a:lnTo>
                <a:lnTo>
                  <a:pt x="1420253" y="1198722"/>
                </a:lnTo>
                <a:lnTo>
                  <a:pt x="1419292" y="1199886"/>
                </a:lnTo>
                <a:lnTo>
                  <a:pt x="1411155" y="1213162"/>
                </a:lnTo>
                <a:cubicBezTo>
                  <a:pt x="1401001" y="1226600"/>
                  <a:pt x="1388044" y="1238270"/>
                  <a:pt x="1372540" y="1247221"/>
                </a:cubicBezTo>
                <a:lnTo>
                  <a:pt x="967944" y="1480815"/>
                </a:lnTo>
                <a:cubicBezTo>
                  <a:pt x="952439" y="1489767"/>
                  <a:pt x="935855" y="1495152"/>
                  <a:pt x="919139" y="1497227"/>
                </a:cubicBezTo>
                <a:lnTo>
                  <a:pt x="903575" y="1497635"/>
                </a:lnTo>
                <a:lnTo>
                  <a:pt x="902086" y="1497886"/>
                </a:lnTo>
                <a:lnTo>
                  <a:pt x="898084" y="1497780"/>
                </a:lnTo>
                <a:lnTo>
                  <a:pt x="894086" y="1497886"/>
                </a:lnTo>
                <a:lnTo>
                  <a:pt x="892599" y="1497636"/>
                </a:lnTo>
                <a:lnTo>
                  <a:pt x="877034" y="1497227"/>
                </a:lnTo>
                <a:cubicBezTo>
                  <a:pt x="860318" y="1495152"/>
                  <a:pt x="843733" y="1489767"/>
                  <a:pt x="828229" y="1480815"/>
                </a:cubicBezTo>
                <a:lnTo>
                  <a:pt x="423633" y="1247222"/>
                </a:lnTo>
                <a:cubicBezTo>
                  <a:pt x="408129" y="1238270"/>
                  <a:pt x="395172" y="1226600"/>
                  <a:pt x="385018" y="1213162"/>
                </a:cubicBezTo>
                <a:lnTo>
                  <a:pt x="376881" y="1199886"/>
                </a:lnTo>
                <a:lnTo>
                  <a:pt x="375921" y="1198722"/>
                </a:lnTo>
                <a:lnTo>
                  <a:pt x="374013" y="1195208"/>
                </a:lnTo>
                <a:lnTo>
                  <a:pt x="371921" y="1191794"/>
                </a:lnTo>
                <a:lnTo>
                  <a:pt x="371392" y="1190380"/>
                </a:lnTo>
                <a:lnTo>
                  <a:pt x="363965" y="1176696"/>
                </a:lnTo>
                <a:cubicBezTo>
                  <a:pt x="357404" y="1161184"/>
                  <a:pt x="353776" y="1144128"/>
                  <a:pt x="353776" y="1126225"/>
                </a:cubicBezTo>
                <a:lnTo>
                  <a:pt x="353775" y="659038"/>
                </a:lnTo>
                <a:cubicBezTo>
                  <a:pt x="353775" y="632184"/>
                  <a:pt x="361939" y="607235"/>
                  <a:pt x="375921" y="586540"/>
                </a:cubicBezTo>
                <a:lnTo>
                  <a:pt x="379428" y="582289"/>
                </a:lnTo>
                <a:lnTo>
                  <a:pt x="385018" y="572102"/>
                </a:lnTo>
                <a:cubicBezTo>
                  <a:pt x="395172" y="558663"/>
                  <a:pt x="408129" y="546993"/>
                  <a:pt x="423633" y="538041"/>
                </a:cubicBezTo>
                <a:lnTo>
                  <a:pt x="828229" y="304448"/>
                </a:lnTo>
                <a:cubicBezTo>
                  <a:pt x="843733" y="295497"/>
                  <a:pt x="860319" y="290111"/>
                  <a:pt x="877034" y="288037"/>
                </a:cubicBezTo>
                <a:lnTo>
                  <a:pt x="892597" y="287627"/>
                </a:lnTo>
                <a:close/>
                <a:moveTo>
                  <a:pt x="887461" y="118232"/>
                </a:moveTo>
                <a:lnTo>
                  <a:pt x="885536" y="118555"/>
                </a:lnTo>
                <a:lnTo>
                  <a:pt x="865421" y="119085"/>
                </a:lnTo>
                <a:cubicBezTo>
                  <a:pt x="843816" y="121765"/>
                  <a:pt x="822380" y="128726"/>
                  <a:pt x="802341" y="140296"/>
                </a:cubicBezTo>
                <a:lnTo>
                  <a:pt x="279405" y="442212"/>
                </a:lnTo>
                <a:cubicBezTo>
                  <a:pt x="259366" y="453782"/>
                  <a:pt x="242620" y="468866"/>
                  <a:pt x="229495" y="486235"/>
                </a:cubicBezTo>
                <a:lnTo>
                  <a:pt x="222270" y="499402"/>
                </a:lnTo>
                <a:lnTo>
                  <a:pt x="217738" y="504897"/>
                </a:lnTo>
                <a:cubicBezTo>
                  <a:pt x="199666" y="531645"/>
                  <a:pt x="189114" y="563890"/>
                  <a:pt x="189114" y="598599"/>
                </a:cubicBezTo>
                <a:lnTo>
                  <a:pt x="189115" y="1202432"/>
                </a:lnTo>
                <a:cubicBezTo>
                  <a:pt x="189115" y="1225572"/>
                  <a:pt x="193804" y="1247616"/>
                  <a:pt x="202284" y="1267666"/>
                </a:cubicBezTo>
                <a:lnTo>
                  <a:pt x="211884" y="1285352"/>
                </a:lnTo>
                <a:lnTo>
                  <a:pt x="212568" y="1287180"/>
                </a:lnTo>
                <a:lnTo>
                  <a:pt x="215271" y="1291593"/>
                </a:lnTo>
                <a:lnTo>
                  <a:pt x="217738" y="1296135"/>
                </a:lnTo>
                <a:lnTo>
                  <a:pt x="218977" y="1297638"/>
                </a:lnTo>
                <a:lnTo>
                  <a:pt x="229495" y="1314797"/>
                </a:lnTo>
                <a:cubicBezTo>
                  <a:pt x="242620" y="1332166"/>
                  <a:pt x="259366" y="1347249"/>
                  <a:pt x="279405" y="1358820"/>
                </a:cubicBezTo>
                <a:lnTo>
                  <a:pt x="802340" y="1660736"/>
                </a:lnTo>
                <a:cubicBezTo>
                  <a:pt x="822380" y="1672306"/>
                  <a:pt x="843816" y="1679266"/>
                  <a:pt x="865421" y="1681947"/>
                </a:cubicBezTo>
                <a:lnTo>
                  <a:pt x="885538" y="1682477"/>
                </a:lnTo>
                <a:lnTo>
                  <a:pt x="887460" y="1682799"/>
                </a:lnTo>
                <a:lnTo>
                  <a:pt x="892627" y="1682663"/>
                </a:lnTo>
                <a:lnTo>
                  <a:pt x="897801" y="1682799"/>
                </a:lnTo>
                <a:lnTo>
                  <a:pt x="899725" y="1682477"/>
                </a:lnTo>
                <a:lnTo>
                  <a:pt x="919841" y="1681947"/>
                </a:lnTo>
                <a:cubicBezTo>
                  <a:pt x="941445" y="1679266"/>
                  <a:pt x="962881" y="1672306"/>
                  <a:pt x="982921" y="1660736"/>
                </a:cubicBezTo>
                <a:lnTo>
                  <a:pt x="1505856" y="1358819"/>
                </a:lnTo>
                <a:cubicBezTo>
                  <a:pt x="1525895" y="1347249"/>
                  <a:pt x="1542642" y="1332166"/>
                  <a:pt x="1555766" y="1314797"/>
                </a:cubicBezTo>
                <a:lnTo>
                  <a:pt x="1566283" y="1297639"/>
                </a:lnTo>
                <a:lnTo>
                  <a:pt x="1567524" y="1296135"/>
                </a:lnTo>
                <a:lnTo>
                  <a:pt x="1569991" y="1291589"/>
                </a:lnTo>
                <a:lnTo>
                  <a:pt x="1572694" y="1287180"/>
                </a:lnTo>
                <a:lnTo>
                  <a:pt x="1573376" y="1285353"/>
                </a:lnTo>
                <a:lnTo>
                  <a:pt x="1582976" y="1267666"/>
                </a:lnTo>
                <a:cubicBezTo>
                  <a:pt x="1591456" y="1247615"/>
                  <a:pt x="1596147" y="1225572"/>
                  <a:pt x="1596147" y="1202432"/>
                </a:cubicBezTo>
                <a:lnTo>
                  <a:pt x="1596147" y="598599"/>
                </a:lnTo>
                <a:cubicBezTo>
                  <a:pt x="1596147" y="575460"/>
                  <a:pt x="1591456" y="553415"/>
                  <a:pt x="1582976" y="533365"/>
                </a:cubicBezTo>
                <a:lnTo>
                  <a:pt x="1573377" y="515680"/>
                </a:lnTo>
                <a:lnTo>
                  <a:pt x="1572694" y="513851"/>
                </a:lnTo>
                <a:lnTo>
                  <a:pt x="1569989" y="509439"/>
                </a:lnTo>
                <a:lnTo>
                  <a:pt x="1567524" y="504897"/>
                </a:lnTo>
                <a:lnTo>
                  <a:pt x="1566284" y="503394"/>
                </a:lnTo>
                <a:lnTo>
                  <a:pt x="1555766" y="486235"/>
                </a:lnTo>
                <a:cubicBezTo>
                  <a:pt x="1542642" y="468865"/>
                  <a:pt x="1525896" y="453782"/>
                  <a:pt x="1505856" y="442212"/>
                </a:cubicBezTo>
                <a:lnTo>
                  <a:pt x="982921" y="140296"/>
                </a:lnTo>
                <a:cubicBezTo>
                  <a:pt x="962882" y="128725"/>
                  <a:pt x="941445" y="121765"/>
                  <a:pt x="919841" y="119085"/>
                </a:cubicBezTo>
                <a:lnTo>
                  <a:pt x="899723" y="118555"/>
                </a:lnTo>
                <a:lnTo>
                  <a:pt x="897801" y="118232"/>
                </a:lnTo>
                <a:lnTo>
                  <a:pt x="892635" y="118368"/>
                </a:lnTo>
                <a:close/>
                <a:moveTo>
                  <a:pt x="892632" y="0"/>
                </a:moveTo>
                <a:cubicBezTo>
                  <a:pt x="1385620" y="0"/>
                  <a:pt x="1785264" y="399645"/>
                  <a:pt x="1785264" y="892632"/>
                </a:cubicBezTo>
                <a:cubicBezTo>
                  <a:pt x="1785264" y="1385620"/>
                  <a:pt x="1385620" y="1785264"/>
                  <a:pt x="892632" y="1785264"/>
                </a:cubicBezTo>
                <a:cubicBezTo>
                  <a:pt x="399645" y="1785264"/>
                  <a:pt x="0" y="1385620"/>
                  <a:pt x="0" y="892632"/>
                </a:cubicBezTo>
                <a:cubicBezTo>
                  <a:pt x="0" y="399645"/>
                  <a:pt x="399645" y="0"/>
                  <a:pt x="89263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8" name="TextBox 6"/>
          <p:cNvSpPr txBox="1">
            <a:spLocks noChangeArrowheads="1"/>
          </p:cNvSpPr>
          <p:nvPr/>
        </p:nvSpPr>
        <p:spPr bwMode="auto">
          <a:xfrm>
            <a:off x="1597843" y="3120571"/>
            <a:ext cx="202445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多层感知机（</a:t>
            </a:r>
            <a:r>
              <a:rPr lang="en-US" altLang="zh-CN" sz="1100" dirty="0" smtClean="0">
                <a:solidFill>
                  <a:srgbClr val="FF0000"/>
                </a:solidFill>
                <a:latin typeface="+mn-ea"/>
                <a:cs typeface="+mn-ea"/>
              </a:rPr>
              <a:t>MLP</a:t>
            </a:r>
            <a:r>
              <a:rPr lang="zh-CN" altLang="en-US" sz="1100" dirty="0" smtClean="0">
                <a:solidFill>
                  <a:schemeClr val="tx1">
                    <a:lumMod val="50000"/>
                    <a:lumOff val="50000"/>
                  </a:schemeClr>
                </a:solidFill>
                <a:latin typeface="+mn-ea"/>
                <a:cs typeface="+mn-ea"/>
              </a:rPr>
              <a:t>）</a:t>
            </a:r>
            <a:endParaRPr lang="zh-CN" altLang="zh-CN" sz="1100" dirty="0">
              <a:solidFill>
                <a:schemeClr val="tx1">
                  <a:lumMod val="50000"/>
                  <a:lumOff val="50000"/>
                </a:schemeClr>
              </a:solidFill>
              <a:latin typeface="+mn-ea"/>
              <a:cs typeface="+mn-ea"/>
            </a:endParaRPr>
          </a:p>
        </p:txBody>
      </p:sp>
      <p:sp>
        <p:nvSpPr>
          <p:cNvPr id="19" name="TextBox 6"/>
          <p:cNvSpPr txBox="1">
            <a:spLocks noChangeArrowheads="1"/>
          </p:cNvSpPr>
          <p:nvPr/>
        </p:nvSpPr>
        <p:spPr bwMode="auto">
          <a:xfrm>
            <a:off x="3830796" y="3120571"/>
            <a:ext cx="2024459"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循环神经网络（</a:t>
            </a:r>
            <a:r>
              <a:rPr lang="en-US" altLang="zh-CN" sz="1100" dirty="0" smtClean="0">
                <a:solidFill>
                  <a:schemeClr val="tx1">
                    <a:lumMod val="50000"/>
                    <a:lumOff val="50000"/>
                  </a:schemeClr>
                </a:solidFill>
                <a:latin typeface="+mn-ea"/>
                <a:cs typeface="+mn-ea"/>
              </a:rPr>
              <a:t>RNNs</a:t>
            </a:r>
            <a:r>
              <a:rPr lang="zh-CN" altLang="en-US" sz="1100" dirty="0" smtClean="0">
                <a:solidFill>
                  <a:schemeClr val="tx1">
                    <a:lumMod val="50000"/>
                    <a:lumOff val="50000"/>
                  </a:schemeClr>
                </a:solidFill>
                <a:latin typeface="+mn-ea"/>
                <a:cs typeface="+mn-ea"/>
              </a:rPr>
              <a:t>）</a:t>
            </a:r>
            <a:endParaRPr lang="en-US" altLang="zh-CN" sz="1100" dirty="0" smtClean="0">
              <a:solidFill>
                <a:schemeClr val="tx1">
                  <a:lumMod val="50000"/>
                  <a:lumOff val="50000"/>
                </a:schemeClr>
              </a:solidFill>
              <a:latin typeface="+mn-ea"/>
              <a:cs typeface="+mn-ea"/>
            </a:endParaRPr>
          </a:p>
          <a:p>
            <a:pPr fontAlgn="base">
              <a:lnSpc>
                <a:spcPct val="150000"/>
              </a:lnSpc>
              <a:spcBef>
                <a:spcPct val="0"/>
              </a:spcBef>
              <a:spcAft>
                <a:spcPct val="0"/>
              </a:spcAft>
            </a:pPr>
            <a:r>
              <a:rPr lang="en-US" altLang="zh-CN" sz="1100" b="1" dirty="0" smtClean="0">
                <a:solidFill>
                  <a:srgbClr val="FF0000"/>
                </a:solidFill>
                <a:latin typeface="+mn-ea"/>
                <a:cs typeface="+mn-ea"/>
              </a:rPr>
              <a:t>LSTM</a:t>
            </a:r>
            <a:r>
              <a:rPr lang="zh-CN" altLang="en-US" sz="1100" dirty="0" smtClean="0">
                <a:solidFill>
                  <a:schemeClr val="tx1">
                    <a:lumMod val="50000"/>
                    <a:lumOff val="50000"/>
                  </a:schemeClr>
                </a:solidFill>
                <a:latin typeface="+mn-ea"/>
                <a:cs typeface="+mn-ea"/>
              </a:rPr>
              <a:t>、</a:t>
            </a:r>
            <a:r>
              <a:rPr lang="en-US" altLang="zh-CN" sz="1100" dirty="0" smtClean="0">
                <a:solidFill>
                  <a:schemeClr val="tx1">
                    <a:lumMod val="50000"/>
                    <a:lumOff val="50000"/>
                  </a:schemeClr>
                </a:solidFill>
                <a:latin typeface="+mn-ea"/>
                <a:cs typeface="+mn-ea"/>
              </a:rPr>
              <a:t>GRU</a:t>
            </a:r>
            <a:endParaRPr lang="zh-CN" altLang="zh-CN" sz="1100" dirty="0">
              <a:solidFill>
                <a:schemeClr val="tx1">
                  <a:lumMod val="50000"/>
                  <a:lumOff val="50000"/>
                </a:schemeClr>
              </a:solidFill>
              <a:latin typeface="+mn-ea"/>
              <a:cs typeface="+mn-ea"/>
            </a:endParaRPr>
          </a:p>
        </p:txBody>
      </p:sp>
      <p:sp>
        <p:nvSpPr>
          <p:cNvPr id="20" name="TextBox 6"/>
          <p:cNvSpPr txBox="1">
            <a:spLocks noChangeArrowheads="1"/>
          </p:cNvSpPr>
          <p:nvPr/>
        </p:nvSpPr>
        <p:spPr bwMode="auto">
          <a:xfrm>
            <a:off x="6120812" y="3120571"/>
            <a:ext cx="202445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卷积神经网络（</a:t>
            </a:r>
            <a:r>
              <a:rPr lang="en-US" altLang="zh-CN" sz="1100" dirty="0" smtClean="0">
                <a:solidFill>
                  <a:schemeClr val="tx1">
                    <a:lumMod val="50000"/>
                    <a:lumOff val="50000"/>
                  </a:schemeClr>
                </a:solidFill>
                <a:latin typeface="+mn-ea"/>
                <a:cs typeface="+mn-ea"/>
              </a:rPr>
              <a:t>CNN</a:t>
            </a:r>
            <a:r>
              <a:rPr lang="zh-CN" altLang="en-US" sz="1100" dirty="0" smtClean="0">
                <a:solidFill>
                  <a:schemeClr val="tx1">
                    <a:lumMod val="50000"/>
                    <a:lumOff val="50000"/>
                  </a:schemeClr>
                </a:solidFill>
                <a:latin typeface="+mn-ea"/>
                <a:cs typeface="+mn-ea"/>
              </a:rPr>
              <a:t>）</a:t>
            </a:r>
            <a:endParaRPr lang="zh-CN" altLang="zh-CN" sz="1100" dirty="0">
              <a:solidFill>
                <a:schemeClr val="tx1">
                  <a:lumMod val="50000"/>
                  <a:lumOff val="50000"/>
                </a:schemeClr>
              </a:solidFill>
              <a:latin typeface="+mn-ea"/>
              <a:cs typeface="+mn-ea"/>
            </a:endParaRPr>
          </a:p>
        </p:txBody>
      </p:sp>
      <p:sp>
        <p:nvSpPr>
          <p:cNvPr id="12" name="TextBox 6"/>
          <p:cNvSpPr txBox="1">
            <a:spLocks noChangeArrowheads="1"/>
          </p:cNvSpPr>
          <p:nvPr/>
        </p:nvSpPr>
        <p:spPr bwMode="auto">
          <a:xfrm>
            <a:off x="3473783" y="434492"/>
            <a:ext cx="20510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65000"/>
                    <a:lumOff val="35000"/>
                  </a:schemeClr>
                </a:solidFill>
                <a:latin typeface="+mn-ea"/>
                <a:cs typeface="+mn-ea"/>
              </a:rPr>
              <a:t>深度学习算法</a:t>
            </a:r>
            <a:endParaRPr kumimoji="0" lang="zh-CN" sz="2000" i="0" u="none" strike="noStrike" cap="none" normalizeH="0" baseline="0" dirty="0">
              <a:ln>
                <a:noFill/>
              </a:ln>
              <a:solidFill>
                <a:schemeClr val="tx1">
                  <a:lumMod val="65000"/>
                  <a:lumOff val="35000"/>
                </a:schemeClr>
              </a:solidFill>
              <a:effectLst/>
              <a:latin typeface="Arial" pitchFamily="34" charset="0"/>
              <a:cs typeface="+mn-ea"/>
            </a:endParaRPr>
          </a:p>
        </p:txBody>
      </p:sp>
    </p:spTree>
    <p:extLst>
      <p:ext uri="{BB962C8B-B14F-4D97-AF65-F5344CB8AC3E}">
        <p14:creationId xmlns:p14="http://schemas.microsoft.com/office/powerpoint/2010/main" val="426437580"/>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64992" y="676278"/>
            <a:ext cx="8218877" cy="523220"/>
          </a:xfrm>
          <a:prstGeom prst="rect">
            <a:avLst/>
          </a:prstGeom>
          <a:noFill/>
        </p:spPr>
        <p:txBody>
          <a:bodyPr wrap="square" rtlCol="0">
            <a:spAutoFit/>
          </a:bodyPr>
          <a:lstStyle/>
          <a:p>
            <a:r>
              <a:rPr lang="zh-CN" altLang="en-US" sz="2800" dirty="0"/>
              <a:t>多</a:t>
            </a:r>
            <a:r>
              <a:rPr lang="zh-CN" altLang="en-US" sz="2800" dirty="0" smtClean="0"/>
              <a:t>层感知器（</a:t>
            </a:r>
            <a:r>
              <a:rPr lang="en-US" altLang="zh-CN" sz="2800" dirty="0"/>
              <a:t> Multilayer Perceptron,</a:t>
            </a:r>
            <a:r>
              <a:rPr lang="zh-CN" altLang="en-US" sz="2800" dirty="0"/>
              <a:t>缩写</a:t>
            </a:r>
            <a:r>
              <a:rPr lang="en-US" altLang="zh-CN" sz="2800" dirty="0"/>
              <a:t>MLP </a:t>
            </a:r>
            <a:r>
              <a:rPr lang="zh-CN" altLang="en-US" sz="2800" dirty="0" smtClean="0"/>
              <a:t>）</a:t>
            </a:r>
            <a:endParaRPr lang="zh-CN" altLang="en-US" sz="2800" dirty="0"/>
          </a:p>
        </p:txBody>
      </p:sp>
      <p:sp>
        <p:nvSpPr>
          <p:cNvPr id="22" name="文本框 21"/>
          <p:cNvSpPr txBox="1"/>
          <p:nvPr/>
        </p:nvSpPr>
        <p:spPr>
          <a:xfrm>
            <a:off x="628650" y="1305223"/>
            <a:ext cx="769721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800" dirty="0" smtClean="0"/>
              <a:t>全连接神经网络（</a:t>
            </a:r>
            <a:r>
              <a:rPr lang="en-US" altLang="zh-CN" sz="1800" dirty="0" smtClean="0"/>
              <a:t>FCN</a:t>
            </a:r>
            <a:r>
              <a:rPr lang="zh-CN" altLang="en-US" sz="1800" dirty="0" smtClean="0"/>
              <a:t>）</a:t>
            </a:r>
            <a:endParaRPr lang="zh-CN" altLang="en-US" sz="1800" dirty="0"/>
          </a:p>
        </p:txBody>
      </p:sp>
      <p:grpSp>
        <p:nvGrpSpPr>
          <p:cNvPr id="24" name="组合 23">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25"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6"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7"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8"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30"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椭圆 32"/>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5" name="椭圆 34"/>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6" name="椭圆 35"/>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椭圆 36"/>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8" name="椭圆 37"/>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4" name="椭圆 43"/>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5" name="椭圆 44"/>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6" name="椭圆 45"/>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pic>
        <p:nvPicPr>
          <p:cNvPr id="23" name="Picture 2" descr="https://upload-images.jianshu.io/upload_images/749674-1f47a199a6ce5008.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713" y="1780280"/>
            <a:ext cx="5407090" cy="3226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91380"/>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upload-images.jianshu.io/upload_images/749674-1f47a199a6ce5008.png?imageMogr2/auto-orient/"/>
          <p:cNvPicPr>
            <a:picLocks noChangeAspect="1" noChangeArrowheads="1"/>
          </p:cNvPicPr>
          <p:nvPr/>
        </p:nvPicPr>
        <p:blipFill rotWithShape="1">
          <a:blip r:embed="rId2">
            <a:extLst>
              <a:ext uri="{28A0092B-C50C-407E-A947-70E740481C1C}">
                <a14:useLocalDpi xmlns:a14="http://schemas.microsoft.com/office/drawing/2010/main" val="0"/>
              </a:ext>
            </a:extLst>
          </a:blip>
          <a:srcRect t="942" b="1003"/>
          <a:stretch/>
        </p:blipFill>
        <p:spPr bwMode="auto">
          <a:xfrm>
            <a:off x="330743" y="535445"/>
            <a:ext cx="4453012" cy="260536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389" y="535445"/>
            <a:ext cx="3744393" cy="2605365"/>
          </a:xfrm>
          <a:prstGeom prst="rect">
            <a:avLst/>
          </a:prstGeom>
        </p:spPr>
      </p:pic>
      <p:pic>
        <p:nvPicPr>
          <p:cNvPr id="7" name="图片 6"/>
          <p:cNvPicPr>
            <a:picLocks noChangeAspect="1"/>
          </p:cNvPicPr>
          <p:nvPr/>
        </p:nvPicPr>
        <p:blipFill rotWithShape="1">
          <a:blip r:embed="rId4"/>
          <a:srcRect t="2525" b="1"/>
          <a:stretch/>
        </p:blipFill>
        <p:spPr>
          <a:xfrm>
            <a:off x="330743" y="3286803"/>
            <a:ext cx="2981325" cy="1634067"/>
          </a:xfrm>
          <a:prstGeom prst="rect">
            <a:avLst/>
          </a:prstGeom>
        </p:spPr>
      </p:pic>
      <p:pic>
        <p:nvPicPr>
          <p:cNvPr id="8" name="图片 7"/>
          <p:cNvPicPr>
            <a:picLocks noChangeAspect="1"/>
          </p:cNvPicPr>
          <p:nvPr/>
        </p:nvPicPr>
        <p:blipFill>
          <a:blip r:embed="rId5"/>
          <a:stretch>
            <a:fillRect/>
          </a:stretch>
        </p:blipFill>
        <p:spPr>
          <a:xfrm>
            <a:off x="3312068" y="3282571"/>
            <a:ext cx="3343275" cy="1638300"/>
          </a:xfrm>
          <a:prstGeom prst="rect">
            <a:avLst/>
          </a:prstGeom>
        </p:spPr>
      </p:pic>
    </p:spTree>
    <p:extLst>
      <p:ext uri="{BB962C8B-B14F-4D97-AF65-F5344CB8AC3E}">
        <p14:creationId xmlns:p14="http://schemas.microsoft.com/office/powerpoint/2010/main" val="1941250391"/>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628650" y="1497724"/>
            <a:ext cx="7697216" cy="128945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a:t>网络的隐含节点个数选取</a:t>
            </a:r>
            <a:r>
              <a:rPr lang="zh-CN" altLang="en-US" sz="1800" dirty="0" smtClean="0"/>
              <a:t>问题</a:t>
            </a:r>
            <a:endParaRPr lang="en-US" altLang="zh-CN" sz="1800" dirty="0"/>
          </a:p>
          <a:p>
            <a:pPr marL="285750" indent="-285750">
              <a:lnSpc>
                <a:spcPct val="150000"/>
              </a:lnSpc>
              <a:buFont typeface="Wingdings" panose="05000000000000000000" pitchFamily="2" charset="2"/>
              <a:buChar char="Ø"/>
            </a:pPr>
            <a:r>
              <a:rPr lang="zh-CN" altLang="en-US" sz="1800" dirty="0"/>
              <a:t>容易陷入局部</a:t>
            </a:r>
            <a:r>
              <a:rPr lang="zh-CN" altLang="en-US" sz="1800" dirty="0" smtClean="0"/>
              <a:t>极值</a:t>
            </a:r>
            <a:endParaRPr lang="en-US" altLang="zh-CN" sz="1800" dirty="0" smtClean="0"/>
          </a:p>
          <a:p>
            <a:pPr marL="285750" indent="-285750">
              <a:lnSpc>
                <a:spcPct val="150000"/>
              </a:lnSpc>
              <a:buFont typeface="Wingdings" panose="05000000000000000000" pitchFamily="2" charset="2"/>
              <a:buChar char="Ø"/>
            </a:pPr>
            <a:r>
              <a:rPr lang="zh-CN" altLang="en-US" sz="1800" dirty="0" smtClean="0"/>
              <a:t>学习</a:t>
            </a:r>
            <a:r>
              <a:rPr lang="zh-CN" altLang="en-US" sz="1800" dirty="0"/>
              <a:t>不够</a:t>
            </a:r>
            <a:r>
              <a:rPr lang="zh-CN" altLang="en-US" sz="1800" dirty="0" smtClean="0"/>
              <a:t>充分</a:t>
            </a:r>
            <a:endParaRPr lang="en-US" altLang="zh-CN" sz="1800" dirty="0"/>
          </a:p>
        </p:txBody>
      </p:sp>
      <p:sp>
        <p:nvSpPr>
          <p:cNvPr id="37" name="文本框 36"/>
          <p:cNvSpPr txBox="1"/>
          <p:nvPr/>
        </p:nvSpPr>
        <p:spPr>
          <a:xfrm>
            <a:off x="664992" y="676278"/>
            <a:ext cx="4401117" cy="523220"/>
          </a:xfrm>
          <a:prstGeom prst="rect">
            <a:avLst/>
          </a:prstGeom>
          <a:noFill/>
        </p:spPr>
        <p:txBody>
          <a:bodyPr wrap="square" rtlCol="0">
            <a:spAutoFit/>
          </a:bodyPr>
          <a:lstStyle/>
          <a:p>
            <a:r>
              <a:rPr lang="zh-CN" altLang="en-US" sz="2800" dirty="0" smtClean="0"/>
              <a:t>多层感知机（</a:t>
            </a:r>
            <a:r>
              <a:rPr lang="en-US" altLang="zh-CN" sz="2800" dirty="0" smtClean="0"/>
              <a:t>MLP</a:t>
            </a:r>
            <a:r>
              <a:rPr lang="zh-CN" altLang="en-US" sz="2800" dirty="0" smtClean="0"/>
              <a:t>）</a:t>
            </a:r>
            <a:endParaRPr lang="zh-CN" altLang="en-US" sz="2800" dirty="0"/>
          </a:p>
        </p:txBody>
      </p:sp>
    </p:spTree>
    <p:extLst>
      <p:ext uri="{BB962C8B-B14F-4D97-AF65-F5344CB8AC3E}">
        <p14:creationId xmlns:p14="http://schemas.microsoft.com/office/powerpoint/2010/main" val="4176505781"/>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64992" y="676278"/>
            <a:ext cx="8218877" cy="523220"/>
          </a:xfrm>
          <a:prstGeom prst="rect">
            <a:avLst/>
          </a:prstGeom>
          <a:noFill/>
        </p:spPr>
        <p:txBody>
          <a:bodyPr wrap="square" rtlCol="0">
            <a:spAutoFit/>
          </a:bodyPr>
          <a:lstStyle/>
          <a:p>
            <a:r>
              <a:rPr lang="zh-CN" altLang="en-US" sz="2800" dirty="0" smtClean="0"/>
              <a:t>循环神经网络（</a:t>
            </a:r>
            <a:r>
              <a:rPr lang="en-US" altLang="zh-CN" sz="2800" dirty="0"/>
              <a:t> Recurrent Neural </a:t>
            </a:r>
            <a:r>
              <a:rPr lang="en-US" altLang="zh-CN" sz="2800" dirty="0" err="1" smtClean="0"/>
              <a:t>Networks,RNNs</a:t>
            </a:r>
            <a:r>
              <a:rPr lang="en-US" altLang="zh-CN" sz="2800" dirty="0" smtClean="0"/>
              <a:t> </a:t>
            </a:r>
            <a:r>
              <a:rPr lang="zh-CN" altLang="en-US" sz="2800" dirty="0" smtClean="0"/>
              <a:t>）</a:t>
            </a:r>
            <a:endParaRPr lang="zh-CN" altLang="en-US" sz="2800" dirty="0"/>
          </a:p>
        </p:txBody>
      </p:sp>
      <p:grpSp>
        <p:nvGrpSpPr>
          <p:cNvPr id="6" name="组合 5">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7"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8"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9"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0"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1"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2"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3" name="椭圆 12"/>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4" name="椭圆 13"/>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5" name="椭圆 14"/>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6" name="椭圆 15"/>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7" name="椭圆 16"/>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8" name="椭圆 17"/>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pic>
        <p:nvPicPr>
          <p:cNvPr id="5" name="Picture 2" descr="https://upload-images.jianshu.io/upload_images/42741-d6749df8fb93b0b0.png?imageMogr2/auto-ori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992" y="1854546"/>
            <a:ext cx="7717734" cy="202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48501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664992" y="676278"/>
            <a:ext cx="7844008" cy="523220"/>
          </a:xfrm>
          <a:prstGeom prst="rect">
            <a:avLst/>
          </a:prstGeom>
          <a:noFill/>
        </p:spPr>
        <p:txBody>
          <a:bodyPr wrap="square" rtlCol="0">
            <a:spAutoFit/>
          </a:bodyPr>
          <a:lstStyle/>
          <a:p>
            <a:r>
              <a:rPr lang="zh-CN" altLang="en-US" sz="2800" dirty="0" smtClean="0"/>
              <a:t>长期依赖（</a:t>
            </a:r>
            <a:r>
              <a:rPr lang="en-US" altLang="zh-CN" sz="2800" b="1" dirty="0"/>
              <a:t> Long-Term Dependencies </a:t>
            </a:r>
            <a:r>
              <a:rPr lang="zh-CN" altLang="en-US" sz="2800" dirty="0" smtClean="0"/>
              <a:t>）问题</a:t>
            </a:r>
            <a:endParaRPr lang="zh-CN" altLang="en-US" sz="2800" dirty="0"/>
          </a:p>
        </p:txBody>
      </p:sp>
      <p:pic>
        <p:nvPicPr>
          <p:cNvPr id="35" name="Picture 2" descr="https://upload-images.jianshu.io/upload_images/42741-feb16ca499c4b96a.png?imageMogr2/auto-ori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3530" y="1097755"/>
            <a:ext cx="5646952" cy="260277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078030" y="3810691"/>
            <a:ext cx="2757698" cy="338554"/>
          </a:xfrm>
          <a:prstGeom prst="rect">
            <a:avLst/>
          </a:prstGeom>
          <a:noFill/>
        </p:spPr>
        <p:txBody>
          <a:bodyPr wrap="square" rtlCol="0">
            <a:spAutoFit/>
          </a:bodyPr>
          <a:lstStyle/>
          <a:p>
            <a:r>
              <a:rPr lang="en-US" altLang="zh-CN" sz="1600" b="1" dirty="0"/>
              <a:t>the clouds are in </a:t>
            </a:r>
            <a:r>
              <a:rPr lang="en-US" altLang="zh-CN" sz="1600" b="1" dirty="0" smtClean="0"/>
              <a:t>the ——</a:t>
            </a:r>
            <a:endParaRPr lang="zh-CN" altLang="en-US" sz="1600" b="1" dirty="0"/>
          </a:p>
        </p:txBody>
      </p:sp>
    </p:spTree>
    <p:extLst>
      <p:ext uri="{BB962C8B-B14F-4D97-AF65-F5344CB8AC3E}">
        <p14:creationId xmlns:p14="http://schemas.microsoft.com/office/powerpoint/2010/main" val="1644492616"/>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664992" y="676278"/>
            <a:ext cx="7844008" cy="523220"/>
          </a:xfrm>
          <a:prstGeom prst="rect">
            <a:avLst/>
          </a:prstGeom>
          <a:noFill/>
        </p:spPr>
        <p:txBody>
          <a:bodyPr wrap="square" rtlCol="0">
            <a:spAutoFit/>
          </a:bodyPr>
          <a:lstStyle/>
          <a:p>
            <a:r>
              <a:rPr lang="zh-CN" altLang="en-US" sz="2800" dirty="0" smtClean="0"/>
              <a:t>长期依赖（</a:t>
            </a:r>
            <a:r>
              <a:rPr lang="en-US" altLang="zh-CN" sz="2800" b="1" dirty="0"/>
              <a:t> Long-Term Dependencies </a:t>
            </a:r>
            <a:r>
              <a:rPr lang="zh-CN" altLang="en-US" sz="2800" dirty="0" smtClean="0"/>
              <a:t>）问题</a:t>
            </a:r>
            <a:endParaRPr lang="zh-CN" altLang="en-US" sz="2800" dirty="0"/>
          </a:p>
        </p:txBody>
      </p:sp>
      <p:pic>
        <p:nvPicPr>
          <p:cNvPr id="36" name="Picture 2" descr="https://upload-images.jianshu.io/upload_images/42741-becb05d96b1e4af7.png?imageMogr2/auto-ori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77" y="1136856"/>
            <a:ext cx="7071352" cy="2435595"/>
          </a:xfrm>
          <a:prstGeom prst="rect">
            <a:avLst/>
          </a:prstGeom>
          <a:noFill/>
          <a:extLst>
            <a:ext uri="{909E8E84-426E-40DD-AFC4-6F175D3DCCD1}">
              <a14:hiddenFill xmlns:a14="http://schemas.microsoft.com/office/drawing/2010/main">
                <a:solidFill>
                  <a:srgbClr val="FFFFFF"/>
                </a:solidFill>
              </a14:hiddenFill>
            </a:ext>
          </a:extLst>
        </p:spPr>
      </p:pic>
      <p:sp>
        <p:nvSpPr>
          <p:cNvPr id="38" name="文本框 37"/>
          <p:cNvSpPr txBox="1"/>
          <p:nvPr/>
        </p:nvSpPr>
        <p:spPr>
          <a:xfrm>
            <a:off x="1078029" y="3810691"/>
            <a:ext cx="4727633" cy="338554"/>
          </a:xfrm>
          <a:prstGeom prst="rect">
            <a:avLst/>
          </a:prstGeom>
          <a:noFill/>
        </p:spPr>
        <p:txBody>
          <a:bodyPr wrap="square" rtlCol="0">
            <a:spAutoFit/>
          </a:bodyPr>
          <a:lstStyle/>
          <a:p>
            <a:r>
              <a:rPr lang="en-US" altLang="zh-CN" sz="1600" b="1" dirty="0"/>
              <a:t>I grew up in </a:t>
            </a:r>
            <a:r>
              <a:rPr lang="en-US" altLang="zh-CN" sz="1600" b="1" dirty="0" smtClean="0"/>
              <a:t>France ... … I </a:t>
            </a:r>
            <a:r>
              <a:rPr lang="en-US" altLang="zh-CN" sz="1600" b="1" dirty="0"/>
              <a:t>speak </a:t>
            </a:r>
            <a:r>
              <a:rPr lang="en-US" altLang="zh-CN" sz="1600" b="1" dirty="0" smtClean="0"/>
              <a:t>fluent ——</a:t>
            </a:r>
            <a:endParaRPr lang="zh-CN" altLang="en-US" sz="1600" b="1" dirty="0"/>
          </a:p>
        </p:txBody>
      </p:sp>
    </p:spTree>
    <p:extLst>
      <p:ext uri="{BB962C8B-B14F-4D97-AF65-F5344CB8AC3E}">
        <p14:creationId xmlns:p14="http://schemas.microsoft.com/office/powerpoint/2010/main" val="2714800199"/>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929397" y="2603517"/>
            <a:ext cx="3008086" cy="441236"/>
            <a:chOff x="3374286" y="3417423"/>
            <a:chExt cx="4026020" cy="590550"/>
          </a:xfrm>
          <a:solidFill>
            <a:srgbClr val="577188"/>
          </a:solidFill>
        </p:grpSpPr>
        <p:sp>
          <p:nvSpPr>
            <p:cNvPr id="16" name="任意多边形 15"/>
            <p:cNvSpPr/>
            <p:nvPr/>
          </p:nvSpPr>
          <p:spPr>
            <a:xfrm rot="5400000">
              <a:off x="5092021" y="1699688"/>
              <a:ext cx="590550" cy="4026020"/>
            </a:xfrm>
            <a:custGeom>
              <a:avLst/>
              <a:gdLst>
                <a:gd name="connsiteX0" fmla="*/ 0 w 590550"/>
                <a:gd name="connsiteY0" fmla="*/ 3766462 h 4026020"/>
                <a:gd name="connsiteX1" fmla="*/ 1617 w 590550"/>
                <a:gd name="connsiteY1" fmla="*/ 3736178 h 4026020"/>
                <a:gd name="connsiteX2" fmla="*/ 1190 w 590550"/>
                <a:gd name="connsiteY2" fmla="*/ 3731935 h 4026020"/>
                <a:gd name="connsiteX3" fmla="*/ 2581 w 590550"/>
                <a:gd name="connsiteY3" fmla="*/ 3718132 h 4026020"/>
                <a:gd name="connsiteX4" fmla="*/ 154124 w 590550"/>
                <a:gd name="connsiteY4" fmla="*/ 880379 h 4026020"/>
                <a:gd name="connsiteX5" fmla="*/ 154125 w 590550"/>
                <a:gd name="connsiteY5" fmla="*/ 880379 h 4026020"/>
                <a:gd name="connsiteX6" fmla="*/ 195800 w 590550"/>
                <a:gd name="connsiteY6" fmla="*/ 99964 h 4026020"/>
                <a:gd name="connsiteX7" fmla="*/ 295275 w 590550"/>
                <a:gd name="connsiteY7" fmla="*/ 0 h 4026020"/>
                <a:gd name="connsiteX8" fmla="*/ 394752 w 590550"/>
                <a:gd name="connsiteY8" fmla="*/ 99966 h 4026020"/>
                <a:gd name="connsiteX9" fmla="*/ 436427 w 590550"/>
                <a:gd name="connsiteY9" fmla="*/ 880379 h 4026020"/>
                <a:gd name="connsiteX10" fmla="*/ 436427 w 590550"/>
                <a:gd name="connsiteY10" fmla="*/ 880379 h 4026020"/>
                <a:gd name="connsiteX11" fmla="*/ 587969 w 590550"/>
                <a:gd name="connsiteY11" fmla="*/ 3718132 h 4026020"/>
                <a:gd name="connsiteX12" fmla="*/ 589361 w 590550"/>
                <a:gd name="connsiteY12" fmla="*/ 3731935 h 4026020"/>
                <a:gd name="connsiteX13" fmla="*/ 588933 w 590550"/>
                <a:gd name="connsiteY13" fmla="*/ 3736178 h 4026020"/>
                <a:gd name="connsiteX14" fmla="*/ 590550 w 590550"/>
                <a:gd name="connsiteY14" fmla="*/ 3766462 h 4026020"/>
                <a:gd name="connsiteX15" fmla="*/ 585880 w 590550"/>
                <a:gd name="connsiteY15" fmla="*/ 3766462 h 4026020"/>
                <a:gd name="connsiteX16" fmla="*/ 583386 w 590550"/>
                <a:gd name="connsiteY16" fmla="*/ 3791203 h 4026020"/>
                <a:gd name="connsiteX17" fmla="*/ 295276 w 590550"/>
                <a:gd name="connsiteY17" fmla="*/ 4026020 h 4026020"/>
                <a:gd name="connsiteX18" fmla="*/ 7164 w 590550"/>
                <a:gd name="connsiteY18" fmla="*/ 3791203 h 4026020"/>
                <a:gd name="connsiteX19" fmla="*/ 4670 w 590550"/>
                <a:gd name="connsiteY19" fmla="*/ 3766462 h 402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90550" h="4026020">
                  <a:moveTo>
                    <a:pt x="0" y="3766462"/>
                  </a:moveTo>
                  <a:lnTo>
                    <a:pt x="1617" y="3736178"/>
                  </a:lnTo>
                  <a:lnTo>
                    <a:pt x="1190" y="3731935"/>
                  </a:lnTo>
                  <a:lnTo>
                    <a:pt x="2581" y="3718132"/>
                  </a:lnTo>
                  <a:lnTo>
                    <a:pt x="154124" y="880379"/>
                  </a:lnTo>
                  <a:lnTo>
                    <a:pt x="154125" y="880379"/>
                  </a:lnTo>
                  <a:lnTo>
                    <a:pt x="195800" y="99964"/>
                  </a:lnTo>
                  <a:lnTo>
                    <a:pt x="295275" y="0"/>
                  </a:lnTo>
                  <a:lnTo>
                    <a:pt x="394752" y="99966"/>
                  </a:lnTo>
                  <a:lnTo>
                    <a:pt x="436427" y="880379"/>
                  </a:lnTo>
                  <a:lnTo>
                    <a:pt x="436427" y="880379"/>
                  </a:lnTo>
                  <a:lnTo>
                    <a:pt x="587969" y="3718132"/>
                  </a:lnTo>
                  <a:lnTo>
                    <a:pt x="589361" y="3731935"/>
                  </a:lnTo>
                  <a:lnTo>
                    <a:pt x="588933" y="3736178"/>
                  </a:lnTo>
                  <a:lnTo>
                    <a:pt x="590550" y="3766462"/>
                  </a:lnTo>
                  <a:lnTo>
                    <a:pt x="585880" y="3766462"/>
                  </a:lnTo>
                  <a:lnTo>
                    <a:pt x="583386" y="3791203"/>
                  </a:lnTo>
                  <a:cubicBezTo>
                    <a:pt x="555964" y="3925213"/>
                    <a:pt x="437392" y="4026020"/>
                    <a:pt x="295276" y="4026020"/>
                  </a:cubicBezTo>
                  <a:cubicBezTo>
                    <a:pt x="153158" y="4026020"/>
                    <a:pt x="34587" y="3925213"/>
                    <a:pt x="7164" y="3791203"/>
                  </a:cubicBezTo>
                  <a:lnTo>
                    <a:pt x="4670" y="376646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17" name="组合 16"/>
            <p:cNvGrpSpPr/>
            <p:nvPr/>
          </p:nvGrpSpPr>
          <p:grpSpPr>
            <a:xfrm>
              <a:off x="3551766" y="3524562"/>
              <a:ext cx="348460" cy="376271"/>
              <a:chOff x="5757863" y="3063875"/>
              <a:chExt cx="676275" cy="730250"/>
            </a:xfrm>
            <a:grpFill/>
          </p:grpSpPr>
          <p:sp>
            <p:nvSpPr>
              <p:cNvPr id="18" name="AutoShape 8"/>
              <p:cNvSpPr>
                <a:spLocks noChangeAspect="1" noChangeArrowheads="1" noTextEdit="1"/>
              </p:cNvSpPr>
              <p:nvPr/>
            </p:nvSpPr>
            <p:spPr bwMode="auto">
              <a:xfrm>
                <a:off x="5757863" y="3063875"/>
                <a:ext cx="676275" cy="730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0"/>
              <p:cNvSpPr>
                <a:spLocks noEditPoints="1"/>
              </p:cNvSpPr>
              <p:nvPr/>
            </p:nvSpPr>
            <p:spPr bwMode="auto">
              <a:xfrm>
                <a:off x="5761038" y="3063875"/>
                <a:ext cx="673100" cy="730250"/>
              </a:xfrm>
              <a:custGeom>
                <a:avLst/>
                <a:gdLst>
                  <a:gd name="T0" fmla="*/ 164 w 176"/>
                  <a:gd name="T1" fmla="*/ 48 h 192"/>
                  <a:gd name="T2" fmla="*/ 160 w 176"/>
                  <a:gd name="T3" fmla="*/ 20 h 192"/>
                  <a:gd name="T4" fmla="*/ 140 w 176"/>
                  <a:gd name="T5" fmla="*/ 0 h 192"/>
                  <a:gd name="T6" fmla="*/ 0 w 176"/>
                  <a:gd name="T7" fmla="*/ 20 h 192"/>
                  <a:gd name="T8" fmla="*/ 24 w 176"/>
                  <a:gd name="T9" fmla="*/ 192 h 192"/>
                  <a:gd name="T10" fmla="*/ 160 w 176"/>
                  <a:gd name="T11" fmla="*/ 176 h 192"/>
                  <a:gd name="T12" fmla="*/ 176 w 176"/>
                  <a:gd name="T13" fmla="*/ 164 h 192"/>
                  <a:gd name="T14" fmla="*/ 173 w 176"/>
                  <a:gd name="T15" fmla="*/ 132 h 192"/>
                  <a:gd name="T16" fmla="*/ 176 w 176"/>
                  <a:gd name="T17" fmla="*/ 100 h 192"/>
                  <a:gd name="T18" fmla="*/ 176 w 176"/>
                  <a:gd name="T19" fmla="*/ 84 h 192"/>
                  <a:gd name="T20" fmla="*/ 164 w 176"/>
                  <a:gd name="T21" fmla="*/ 56 h 192"/>
                  <a:gd name="T22" fmla="*/ 168 w 176"/>
                  <a:gd name="T23" fmla="*/ 84 h 192"/>
                  <a:gd name="T24" fmla="*/ 160 w 176"/>
                  <a:gd name="T25" fmla="*/ 88 h 192"/>
                  <a:gd name="T26" fmla="*/ 164 w 176"/>
                  <a:gd name="T27" fmla="*/ 56 h 192"/>
                  <a:gd name="T28" fmla="*/ 168 w 176"/>
                  <a:gd name="T29" fmla="*/ 124 h 192"/>
                  <a:gd name="T30" fmla="*/ 160 w 176"/>
                  <a:gd name="T31" fmla="*/ 128 h 192"/>
                  <a:gd name="T32" fmla="*/ 164 w 176"/>
                  <a:gd name="T33" fmla="*/ 96 h 192"/>
                  <a:gd name="T34" fmla="*/ 20 w 176"/>
                  <a:gd name="T35" fmla="*/ 8 h 192"/>
                  <a:gd name="T36" fmla="*/ 140 w 176"/>
                  <a:gd name="T37" fmla="*/ 8 h 192"/>
                  <a:gd name="T38" fmla="*/ 152 w 176"/>
                  <a:gd name="T39" fmla="*/ 36 h 192"/>
                  <a:gd name="T40" fmla="*/ 144 w 176"/>
                  <a:gd name="T41" fmla="*/ 28 h 192"/>
                  <a:gd name="T42" fmla="*/ 9 w 176"/>
                  <a:gd name="T43" fmla="*/ 16 h 192"/>
                  <a:gd name="T44" fmla="*/ 20 w 176"/>
                  <a:gd name="T45" fmla="*/ 32 h 192"/>
                  <a:gd name="T46" fmla="*/ 132 w 176"/>
                  <a:gd name="T47" fmla="*/ 24 h 192"/>
                  <a:gd name="T48" fmla="*/ 136 w 176"/>
                  <a:gd name="T49" fmla="*/ 32 h 192"/>
                  <a:gd name="T50" fmla="*/ 120 w 176"/>
                  <a:gd name="T51" fmla="*/ 120 h 192"/>
                  <a:gd name="T52" fmla="*/ 100 w 176"/>
                  <a:gd name="T53" fmla="*/ 132 h 192"/>
                  <a:gd name="T54" fmla="*/ 76 w 176"/>
                  <a:gd name="T55" fmla="*/ 132 h 192"/>
                  <a:gd name="T56" fmla="*/ 76 w 176"/>
                  <a:gd name="T57" fmla="*/ 92 h 192"/>
                  <a:gd name="T58" fmla="*/ 92 w 176"/>
                  <a:gd name="T59" fmla="*/ 92 h 192"/>
                  <a:gd name="T60" fmla="*/ 96 w 176"/>
                  <a:gd name="T61" fmla="*/ 112 h 192"/>
                  <a:gd name="T62" fmla="*/ 100 w 176"/>
                  <a:gd name="T63" fmla="*/ 124 h 192"/>
                  <a:gd name="T64" fmla="*/ 112 w 176"/>
                  <a:gd name="T65" fmla="*/ 120 h 192"/>
                  <a:gd name="T66" fmla="*/ 80 w 176"/>
                  <a:gd name="T67" fmla="*/ 80 h 192"/>
                  <a:gd name="T68" fmla="*/ 80 w 176"/>
                  <a:gd name="T69" fmla="*/ 144 h 192"/>
                  <a:gd name="T70" fmla="*/ 80 w 176"/>
                  <a:gd name="T71" fmla="*/ 152 h 192"/>
                  <a:gd name="T72" fmla="*/ 80 w 176"/>
                  <a:gd name="T73" fmla="*/ 72 h 192"/>
                  <a:gd name="T74" fmla="*/ 120 w 176"/>
                  <a:gd name="T75" fmla="*/ 120 h 192"/>
                  <a:gd name="T76" fmla="*/ 164 w 176"/>
                  <a:gd name="T77" fmla="*/ 168 h 192"/>
                  <a:gd name="T78" fmla="*/ 160 w 176"/>
                  <a:gd name="T79" fmla="*/ 136 h 192"/>
                  <a:gd name="T80" fmla="*/ 168 w 176"/>
                  <a:gd name="T81"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92">
                    <a:moveTo>
                      <a:pt x="176" y="60"/>
                    </a:moveTo>
                    <a:cubicBezTo>
                      <a:pt x="176" y="53"/>
                      <a:pt x="171" y="48"/>
                      <a:pt x="164" y="48"/>
                    </a:cubicBezTo>
                    <a:cubicBezTo>
                      <a:pt x="160" y="48"/>
                      <a:pt x="160" y="48"/>
                      <a:pt x="160" y="48"/>
                    </a:cubicBezTo>
                    <a:cubicBezTo>
                      <a:pt x="160" y="20"/>
                      <a:pt x="160" y="20"/>
                      <a:pt x="160" y="20"/>
                    </a:cubicBezTo>
                    <a:cubicBezTo>
                      <a:pt x="160" y="9"/>
                      <a:pt x="151" y="0"/>
                      <a:pt x="140" y="0"/>
                    </a:cubicBezTo>
                    <a:cubicBezTo>
                      <a:pt x="140" y="0"/>
                      <a:pt x="140" y="0"/>
                      <a:pt x="140" y="0"/>
                    </a:cubicBezTo>
                    <a:cubicBezTo>
                      <a:pt x="20" y="0"/>
                      <a:pt x="20" y="0"/>
                      <a:pt x="20" y="0"/>
                    </a:cubicBezTo>
                    <a:cubicBezTo>
                      <a:pt x="9" y="0"/>
                      <a:pt x="0" y="9"/>
                      <a:pt x="0" y="20"/>
                    </a:cubicBezTo>
                    <a:cubicBezTo>
                      <a:pt x="0" y="168"/>
                      <a:pt x="0" y="168"/>
                      <a:pt x="0" y="168"/>
                    </a:cubicBezTo>
                    <a:cubicBezTo>
                      <a:pt x="0" y="181"/>
                      <a:pt x="11" y="192"/>
                      <a:pt x="24" y="192"/>
                    </a:cubicBezTo>
                    <a:cubicBezTo>
                      <a:pt x="140" y="192"/>
                      <a:pt x="140" y="192"/>
                      <a:pt x="140" y="192"/>
                    </a:cubicBezTo>
                    <a:cubicBezTo>
                      <a:pt x="150" y="192"/>
                      <a:pt x="158" y="185"/>
                      <a:pt x="160" y="176"/>
                    </a:cubicBezTo>
                    <a:cubicBezTo>
                      <a:pt x="164" y="176"/>
                      <a:pt x="164" y="176"/>
                      <a:pt x="164" y="176"/>
                    </a:cubicBezTo>
                    <a:cubicBezTo>
                      <a:pt x="171" y="176"/>
                      <a:pt x="176" y="171"/>
                      <a:pt x="176" y="164"/>
                    </a:cubicBezTo>
                    <a:cubicBezTo>
                      <a:pt x="176" y="140"/>
                      <a:pt x="176" y="140"/>
                      <a:pt x="176" y="140"/>
                    </a:cubicBezTo>
                    <a:cubicBezTo>
                      <a:pt x="176" y="137"/>
                      <a:pt x="175" y="134"/>
                      <a:pt x="173" y="132"/>
                    </a:cubicBezTo>
                    <a:cubicBezTo>
                      <a:pt x="175" y="130"/>
                      <a:pt x="176" y="127"/>
                      <a:pt x="176" y="124"/>
                    </a:cubicBezTo>
                    <a:cubicBezTo>
                      <a:pt x="176" y="100"/>
                      <a:pt x="176" y="100"/>
                      <a:pt x="176" y="100"/>
                    </a:cubicBezTo>
                    <a:cubicBezTo>
                      <a:pt x="176" y="97"/>
                      <a:pt x="175" y="94"/>
                      <a:pt x="173" y="92"/>
                    </a:cubicBezTo>
                    <a:cubicBezTo>
                      <a:pt x="175" y="90"/>
                      <a:pt x="176" y="87"/>
                      <a:pt x="176" y="84"/>
                    </a:cubicBezTo>
                    <a:lnTo>
                      <a:pt x="176" y="60"/>
                    </a:lnTo>
                    <a:close/>
                    <a:moveTo>
                      <a:pt x="164" y="56"/>
                    </a:moveTo>
                    <a:cubicBezTo>
                      <a:pt x="166" y="56"/>
                      <a:pt x="168" y="58"/>
                      <a:pt x="168" y="60"/>
                    </a:cubicBezTo>
                    <a:cubicBezTo>
                      <a:pt x="168" y="84"/>
                      <a:pt x="168" y="84"/>
                      <a:pt x="168" y="84"/>
                    </a:cubicBezTo>
                    <a:cubicBezTo>
                      <a:pt x="168" y="86"/>
                      <a:pt x="166" y="88"/>
                      <a:pt x="164" y="88"/>
                    </a:cubicBezTo>
                    <a:cubicBezTo>
                      <a:pt x="160" y="88"/>
                      <a:pt x="160" y="88"/>
                      <a:pt x="160" y="88"/>
                    </a:cubicBezTo>
                    <a:cubicBezTo>
                      <a:pt x="160" y="56"/>
                      <a:pt x="160" y="56"/>
                      <a:pt x="160" y="56"/>
                    </a:cubicBezTo>
                    <a:lnTo>
                      <a:pt x="164" y="56"/>
                    </a:lnTo>
                    <a:close/>
                    <a:moveTo>
                      <a:pt x="168" y="100"/>
                    </a:moveTo>
                    <a:cubicBezTo>
                      <a:pt x="168" y="124"/>
                      <a:pt x="168" y="124"/>
                      <a:pt x="168" y="124"/>
                    </a:cubicBezTo>
                    <a:cubicBezTo>
                      <a:pt x="168" y="126"/>
                      <a:pt x="166" y="128"/>
                      <a:pt x="164" y="128"/>
                    </a:cubicBezTo>
                    <a:cubicBezTo>
                      <a:pt x="160" y="128"/>
                      <a:pt x="160" y="128"/>
                      <a:pt x="160" y="128"/>
                    </a:cubicBezTo>
                    <a:cubicBezTo>
                      <a:pt x="160" y="96"/>
                      <a:pt x="160" y="96"/>
                      <a:pt x="160" y="96"/>
                    </a:cubicBezTo>
                    <a:cubicBezTo>
                      <a:pt x="164" y="96"/>
                      <a:pt x="164" y="96"/>
                      <a:pt x="164" y="96"/>
                    </a:cubicBezTo>
                    <a:cubicBezTo>
                      <a:pt x="166" y="96"/>
                      <a:pt x="168" y="98"/>
                      <a:pt x="168" y="100"/>
                    </a:cubicBezTo>
                    <a:close/>
                    <a:moveTo>
                      <a:pt x="20" y="8"/>
                    </a:moveTo>
                    <a:cubicBezTo>
                      <a:pt x="140" y="8"/>
                      <a:pt x="140" y="8"/>
                      <a:pt x="140" y="8"/>
                    </a:cubicBezTo>
                    <a:cubicBezTo>
                      <a:pt x="140" y="8"/>
                      <a:pt x="140" y="8"/>
                      <a:pt x="140" y="8"/>
                    </a:cubicBezTo>
                    <a:cubicBezTo>
                      <a:pt x="147" y="8"/>
                      <a:pt x="152" y="13"/>
                      <a:pt x="152" y="20"/>
                    </a:cubicBezTo>
                    <a:cubicBezTo>
                      <a:pt x="152" y="36"/>
                      <a:pt x="152" y="36"/>
                      <a:pt x="152" y="36"/>
                    </a:cubicBezTo>
                    <a:cubicBezTo>
                      <a:pt x="150" y="34"/>
                      <a:pt x="147" y="33"/>
                      <a:pt x="144" y="32"/>
                    </a:cubicBezTo>
                    <a:cubicBezTo>
                      <a:pt x="144" y="28"/>
                      <a:pt x="144" y="28"/>
                      <a:pt x="144" y="28"/>
                    </a:cubicBezTo>
                    <a:cubicBezTo>
                      <a:pt x="144" y="21"/>
                      <a:pt x="139" y="16"/>
                      <a:pt x="132" y="16"/>
                    </a:cubicBezTo>
                    <a:cubicBezTo>
                      <a:pt x="9" y="16"/>
                      <a:pt x="9" y="16"/>
                      <a:pt x="9" y="16"/>
                    </a:cubicBezTo>
                    <a:cubicBezTo>
                      <a:pt x="10" y="11"/>
                      <a:pt x="15" y="8"/>
                      <a:pt x="20" y="8"/>
                    </a:cubicBezTo>
                    <a:close/>
                    <a:moveTo>
                      <a:pt x="20" y="32"/>
                    </a:moveTo>
                    <a:cubicBezTo>
                      <a:pt x="15" y="32"/>
                      <a:pt x="10" y="29"/>
                      <a:pt x="9" y="24"/>
                    </a:cubicBezTo>
                    <a:cubicBezTo>
                      <a:pt x="132" y="24"/>
                      <a:pt x="132" y="24"/>
                      <a:pt x="132" y="24"/>
                    </a:cubicBezTo>
                    <a:cubicBezTo>
                      <a:pt x="134" y="24"/>
                      <a:pt x="136" y="26"/>
                      <a:pt x="136" y="28"/>
                    </a:cubicBezTo>
                    <a:cubicBezTo>
                      <a:pt x="136" y="32"/>
                      <a:pt x="136" y="32"/>
                      <a:pt x="136" y="32"/>
                    </a:cubicBezTo>
                    <a:lnTo>
                      <a:pt x="20" y="32"/>
                    </a:lnTo>
                    <a:close/>
                    <a:moveTo>
                      <a:pt x="120" y="120"/>
                    </a:moveTo>
                    <a:cubicBezTo>
                      <a:pt x="120" y="127"/>
                      <a:pt x="115" y="132"/>
                      <a:pt x="108" y="132"/>
                    </a:cubicBezTo>
                    <a:cubicBezTo>
                      <a:pt x="100" y="132"/>
                      <a:pt x="100" y="132"/>
                      <a:pt x="100" y="132"/>
                    </a:cubicBezTo>
                    <a:cubicBezTo>
                      <a:pt x="96" y="132"/>
                      <a:pt x="92" y="130"/>
                      <a:pt x="90" y="126"/>
                    </a:cubicBezTo>
                    <a:cubicBezTo>
                      <a:pt x="86" y="130"/>
                      <a:pt x="81" y="132"/>
                      <a:pt x="76" y="132"/>
                    </a:cubicBezTo>
                    <a:cubicBezTo>
                      <a:pt x="65" y="132"/>
                      <a:pt x="56" y="123"/>
                      <a:pt x="56" y="112"/>
                    </a:cubicBezTo>
                    <a:cubicBezTo>
                      <a:pt x="56" y="101"/>
                      <a:pt x="65" y="92"/>
                      <a:pt x="76" y="92"/>
                    </a:cubicBezTo>
                    <a:cubicBezTo>
                      <a:pt x="81" y="92"/>
                      <a:pt x="85" y="93"/>
                      <a:pt x="88" y="96"/>
                    </a:cubicBezTo>
                    <a:cubicBezTo>
                      <a:pt x="88" y="94"/>
                      <a:pt x="90" y="92"/>
                      <a:pt x="92" y="92"/>
                    </a:cubicBezTo>
                    <a:cubicBezTo>
                      <a:pt x="94" y="92"/>
                      <a:pt x="96" y="94"/>
                      <a:pt x="96" y="96"/>
                    </a:cubicBezTo>
                    <a:cubicBezTo>
                      <a:pt x="96" y="112"/>
                      <a:pt x="96" y="112"/>
                      <a:pt x="96" y="112"/>
                    </a:cubicBezTo>
                    <a:cubicBezTo>
                      <a:pt x="96" y="120"/>
                      <a:pt x="96" y="120"/>
                      <a:pt x="96" y="120"/>
                    </a:cubicBezTo>
                    <a:cubicBezTo>
                      <a:pt x="96" y="122"/>
                      <a:pt x="98" y="124"/>
                      <a:pt x="100" y="124"/>
                    </a:cubicBezTo>
                    <a:cubicBezTo>
                      <a:pt x="108" y="124"/>
                      <a:pt x="108" y="124"/>
                      <a:pt x="108" y="124"/>
                    </a:cubicBezTo>
                    <a:cubicBezTo>
                      <a:pt x="110" y="124"/>
                      <a:pt x="112" y="122"/>
                      <a:pt x="112" y="120"/>
                    </a:cubicBezTo>
                    <a:cubicBezTo>
                      <a:pt x="112" y="112"/>
                      <a:pt x="112" y="112"/>
                      <a:pt x="112" y="112"/>
                    </a:cubicBezTo>
                    <a:cubicBezTo>
                      <a:pt x="112" y="94"/>
                      <a:pt x="98" y="80"/>
                      <a:pt x="80" y="80"/>
                    </a:cubicBezTo>
                    <a:cubicBezTo>
                      <a:pt x="62" y="80"/>
                      <a:pt x="48" y="94"/>
                      <a:pt x="48" y="112"/>
                    </a:cubicBezTo>
                    <a:cubicBezTo>
                      <a:pt x="48" y="130"/>
                      <a:pt x="62" y="144"/>
                      <a:pt x="80" y="144"/>
                    </a:cubicBezTo>
                    <a:cubicBezTo>
                      <a:pt x="82" y="144"/>
                      <a:pt x="84" y="146"/>
                      <a:pt x="84" y="148"/>
                    </a:cubicBezTo>
                    <a:cubicBezTo>
                      <a:pt x="84" y="150"/>
                      <a:pt x="82" y="152"/>
                      <a:pt x="80" y="152"/>
                    </a:cubicBezTo>
                    <a:cubicBezTo>
                      <a:pt x="58" y="152"/>
                      <a:pt x="40" y="134"/>
                      <a:pt x="40" y="112"/>
                    </a:cubicBezTo>
                    <a:cubicBezTo>
                      <a:pt x="40" y="90"/>
                      <a:pt x="58" y="72"/>
                      <a:pt x="80" y="72"/>
                    </a:cubicBezTo>
                    <a:cubicBezTo>
                      <a:pt x="102" y="72"/>
                      <a:pt x="120" y="90"/>
                      <a:pt x="120" y="112"/>
                    </a:cubicBezTo>
                    <a:lnTo>
                      <a:pt x="120" y="120"/>
                    </a:lnTo>
                    <a:close/>
                    <a:moveTo>
                      <a:pt x="168" y="164"/>
                    </a:moveTo>
                    <a:cubicBezTo>
                      <a:pt x="168" y="166"/>
                      <a:pt x="166" y="168"/>
                      <a:pt x="164" y="168"/>
                    </a:cubicBezTo>
                    <a:cubicBezTo>
                      <a:pt x="160" y="168"/>
                      <a:pt x="160" y="168"/>
                      <a:pt x="160" y="168"/>
                    </a:cubicBezTo>
                    <a:cubicBezTo>
                      <a:pt x="160" y="136"/>
                      <a:pt x="160" y="136"/>
                      <a:pt x="160" y="136"/>
                    </a:cubicBezTo>
                    <a:cubicBezTo>
                      <a:pt x="164" y="136"/>
                      <a:pt x="164" y="136"/>
                      <a:pt x="164" y="136"/>
                    </a:cubicBezTo>
                    <a:cubicBezTo>
                      <a:pt x="166" y="136"/>
                      <a:pt x="168" y="138"/>
                      <a:pt x="168" y="140"/>
                    </a:cubicBezTo>
                    <a:lnTo>
                      <a:pt x="168"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Oval 11"/>
              <p:cNvSpPr>
                <a:spLocks noChangeArrowheads="1"/>
              </p:cNvSpPr>
              <p:nvPr/>
            </p:nvSpPr>
            <p:spPr bwMode="auto">
              <a:xfrm>
                <a:off x="6005513" y="3444875"/>
                <a:ext cx="92075" cy="90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21" name="组合 20"/>
          <p:cNvGrpSpPr/>
          <p:nvPr/>
        </p:nvGrpSpPr>
        <p:grpSpPr>
          <a:xfrm>
            <a:off x="3064114" y="2992432"/>
            <a:ext cx="2787540" cy="628617"/>
            <a:chOff x="3594591" y="3876895"/>
            <a:chExt cx="3730843" cy="841341"/>
          </a:xfrm>
        </p:grpSpPr>
        <p:sp>
          <p:nvSpPr>
            <p:cNvPr id="22" name="任意多边形 21"/>
            <p:cNvSpPr/>
            <p:nvPr/>
          </p:nvSpPr>
          <p:spPr>
            <a:xfrm rot="4985234" flipH="1">
              <a:off x="5039342" y="2432144"/>
              <a:ext cx="841341" cy="3730843"/>
            </a:xfrm>
            <a:custGeom>
              <a:avLst/>
              <a:gdLst>
                <a:gd name="connsiteX0" fmla="*/ 224414 w 812057"/>
                <a:gd name="connsiteY0" fmla="*/ 3467683 h 3730843"/>
                <a:gd name="connsiteX1" fmla="*/ 224278 w 812057"/>
                <a:gd name="connsiteY1" fmla="*/ 3440218 h 3730843"/>
                <a:gd name="connsiteX2" fmla="*/ 221508 w 812057"/>
                <a:gd name="connsiteY2" fmla="*/ 3440218 h 3730843"/>
                <a:gd name="connsiteX3" fmla="*/ 365992 w 812057"/>
                <a:gd name="connsiteY3" fmla="*/ 734655 h 3730843"/>
                <a:gd name="connsiteX4" fmla="*/ 0 w 812057"/>
                <a:gd name="connsiteY4" fmla="*/ 773385 h 3730843"/>
                <a:gd name="connsiteX5" fmla="*/ 622239 w 812057"/>
                <a:gd name="connsiteY5" fmla="*/ 0 h 3730843"/>
                <a:gd name="connsiteX6" fmla="*/ 645919 w 812057"/>
                <a:gd name="connsiteY6" fmla="*/ 443433 h 3730843"/>
                <a:gd name="connsiteX7" fmla="*/ 651988 w 812057"/>
                <a:gd name="connsiteY7" fmla="*/ 442791 h 3730843"/>
                <a:gd name="connsiteX8" fmla="*/ 812057 w 812057"/>
                <a:gd name="connsiteY8" fmla="*/ 3440218 h 3730843"/>
                <a:gd name="connsiteX9" fmla="*/ 809489 w 812057"/>
                <a:gd name="connsiteY9" fmla="*/ 3440218 h 3730843"/>
                <a:gd name="connsiteX10" fmla="*/ 809613 w 812057"/>
                <a:gd name="connsiteY10" fmla="*/ 3465356 h 3730843"/>
                <a:gd name="connsiteX11" fmla="*/ 547814 w 812057"/>
                <a:gd name="connsiteY11" fmla="*/ 3729187 h 3730843"/>
                <a:gd name="connsiteX12" fmla="*/ 224414 w 812057"/>
                <a:gd name="connsiteY12" fmla="*/ 3467683 h 3730843"/>
                <a:gd name="connsiteX0" fmla="*/ 224414 w 812057"/>
                <a:gd name="connsiteY0" fmla="*/ 3467683 h 3730843"/>
                <a:gd name="connsiteX1" fmla="*/ 224278 w 812057"/>
                <a:gd name="connsiteY1" fmla="*/ 3440218 h 3730843"/>
                <a:gd name="connsiteX2" fmla="*/ 221508 w 812057"/>
                <a:gd name="connsiteY2" fmla="*/ 3440218 h 3730843"/>
                <a:gd name="connsiteX3" fmla="*/ 365992 w 812057"/>
                <a:gd name="connsiteY3" fmla="*/ 734655 h 3730843"/>
                <a:gd name="connsiteX4" fmla="*/ 0 w 812057"/>
                <a:gd name="connsiteY4" fmla="*/ 773385 h 3730843"/>
                <a:gd name="connsiteX5" fmla="*/ 622239 w 812057"/>
                <a:gd name="connsiteY5" fmla="*/ 0 h 3730843"/>
                <a:gd name="connsiteX6" fmla="*/ 645919 w 812057"/>
                <a:gd name="connsiteY6" fmla="*/ 443433 h 3730843"/>
                <a:gd name="connsiteX7" fmla="*/ 812057 w 812057"/>
                <a:gd name="connsiteY7" fmla="*/ 3440218 h 3730843"/>
                <a:gd name="connsiteX8" fmla="*/ 809489 w 812057"/>
                <a:gd name="connsiteY8" fmla="*/ 3440218 h 3730843"/>
                <a:gd name="connsiteX9" fmla="*/ 809613 w 812057"/>
                <a:gd name="connsiteY9" fmla="*/ 3465356 h 3730843"/>
                <a:gd name="connsiteX10" fmla="*/ 547814 w 812057"/>
                <a:gd name="connsiteY10" fmla="*/ 3729187 h 3730843"/>
                <a:gd name="connsiteX11" fmla="*/ 224414 w 812057"/>
                <a:gd name="connsiteY11" fmla="*/ 3467683 h 3730843"/>
                <a:gd name="connsiteX0" fmla="*/ 224414 w 812057"/>
                <a:gd name="connsiteY0" fmla="*/ 3467683 h 3730843"/>
                <a:gd name="connsiteX1" fmla="*/ 224278 w 812057"/>
                <a:gd name="connsiteY1" fmla="*/ 3440218 h 3730843"/>
                <a:gd name="connsiteX2" fmla="*/ 221508 w 812057"/>
                <a:gd name="connsiteY2" fmla="*/ 3440218 h 3730843"/>
                <a:gd name="connsiteX3" fmla="*/ 365992 w 812057"/>
                <a:gd name="connsiteY3" fmla="*/ 734655 h 3730843"/>
                <a:gd name="connsiteX4" fmla="*/ 0 w 812057"/>
                <a:gd name="connsiteY4" fmla="*/ 773385 h 3730843"/>
                <a:gd name="connsiteX5" fmla="*/ 622239 w 812057"/>
                <a:gd name="connsiteY5" fmla="*/ 0 h 3730843"/>
                <a:gd name="connsiteX6" fmla="*/ 812057 w 812057"/>
                <a:gd name="connsiteY6" fmla="*/ 3440218 h 3730843"/>
                <a:gd name="connsiteX7" fmla="*/ 809489 w 812057"/>
                <a:gd name="connsiteY7" fmla="*/ 3440218 h 3730843"/>
                <a:gd name="connsiteX8" fmla="*/ 809613 w 812057"/>
                <a:gd name="connsiteY8" fmla="*/ 3465356 h 3730843"/>
                <a:gd name="connsiteX9" fmla="*/ 547814 w 812057"/>
                <a:gd name="connsiteY9" fmla="*/ 3729187 h 3730843"/>
                <a:gd name="connsiteX10" fmla="*/ 224414 w 812057"/>
                <a:gd name="connsiteY10" fmla="*/ 3467683 h 373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2057" h="3730843">
                  <a:moveTo>
                    <a:pt x="224414" y="3467683"/>
                  </a:moveTo>
                  <a:cubicBezTo>
                    <a:pt x="224369" y="3458528"/>
                    <a:pt x="224323" y="3449373"/>
                    <a:pt x="224278" y="3440218"/>
                  </a:cubicBezTo>
                  <a:lnTo>
                    <a:pt x="221508" y="3440218"/>
                  </a:lnTo>
                  <a:lnTo>
                    <a:pt x="365992" y="734655"/>
                  </a:lnTo>
                  <a:lnTo>
                    <a:pt x="0" y="773385"/>
                  </a:lnTo>
                  <a:lnTo>
                    <a:pt x="622239" y="0"/>
                  </a:lnTo>
                  <a:lnTo>
                    <a:pt x="812057" y="3440218"/>
                  </a:lnTo>
                  <a:lnTo>
                    <a:pt x="809489" y="3440218"/>
                  </a:lnTo>
                  <a:cubicBezTo>
                    <a:pt x="809530" y="3448597"/>
                    <a:pt x="809572" y="3456977"/>
                    <a:pt x="809613" y="3465356"/>
                  </a:cubicBezTo>
                  <a:cubicBezTo>
                    <a:pt x="796446" y="3601507"/>
                    <a:pt x="689141" y="3714232"/>
                    <a:pt x="547814" y="3729187"/>
                  </a:cubicBezTo>
                  <a:cubicBezTo>
                    <a:pt x="386296" y="3746279"/>
                    <a:pt x="241506" y="3629200"/>
                    <a:pt x="224414" y="346768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23" name="组合 22"/>
            <p:cNvGrpSpPr/>
            <p:nvPr/>
          </p:nvGrpSpPr>
          <p:grpSpPr>
            <a:xfrm>
              <a:off x="3764150" y="4167244"/>
              <a:ext cx="363948" cy="365610"/>
              <a:chOff x="4106064" y="1488444"/>
              <a:chExt cx="629838" cy="632714"/>
            </a:xfrm>
          </p:grpSpPr>
          <p:sp>
            <p:nvSpPr>
              <p:cNvPr id="24" name="Freeform 5"/>
              <p:cNvSpPr>
                <a:spLocks/>
              </p:cNvSpPr>
              <p:nvPr/>
            </p:nvSpPr>
            <p:spPr bwMode="auto">
              <a:xfrm>
                <a:off x="4106064" y="1571883"/>
                <a:ext cx="547688" cy="549275"/>
              </a:xfrm>
              <a:custGeom>
                <a:avLst/>
                <a:gdLst>
                  <a:gd name="T0" fmla="*/ 144 w 144"/>
                  <a:gd name="T1" fmla="*/ 72 h 144"/>
                  <a:gd name="T2" fmla="*/ 72 w 144"/>
                  <a:gd name="T3" fmla="*/ 144 h 144"/>
                  <a:gd name="T4" fmla="*/ 0 w 144"/>
                  <a:gd name="T5" fmla="*/ 72 h 144"/>
                  <a:gd name="T6" fmla="*/ 72 w 144"/>
                  <a:gd name="T7" fmla="*/ 0 h 144"/>
                  <a:gd name="T8" fmla="*/ 72 w 144"/>
                  <a:gd name="T9" fmla="*/ 72 h 144"/>
                  <a:gd name="T10" fmla="*/ 144 w 144"/>
                  <a:gd name="T11" fmla="*/ 72 h 144"/>
                </a:gdLst>
                <a:ahLst/>
                <a:cxnLst>
                  <a:cxn ang="0">
                    <a:pos x="T0" y="T1"/>
                  </a:cxn>
                  <a:cxn ang="0">
                    <a:pos x="T2" y="T3"/>
                  </a:cxn>
                  <a:cxn ang="0">
                    <a:pos x="T4" y="T5"/>
                  </a:cxn>
                  <a:cxn ang="0">
                    <a:pos x="T6" y="T7"/>
                  </a:cxn>
                  <a:cxn ang="0">
                    <a:pos x="T8" y="T9"/>
                  </a:cxn>
                  <a:cxn ang="0">
                    <a:pos x="T10" y="T11"/>
                  </a:cxn>
                </a:cxnLst>
                <a:rect l="0" t="0" r="r" b="b"/>
                <a:pathLst>
                  <a:path w="144" h="144">
                    <a:moveTo>
                      <a:pt x="144" y="72"/>
                    </a:moveTo>
                    <a:cubicBezTo>
                      <a:pt x="144" y="112"/>
                      <a:pt x="112" y="144"/>
                      <a:pt x="72" y="144"/>
                    </a:cubicBezTo>
                    <a:cubicBezTo>
                      <a:pt x="32" y="144"/>
                      <a:pt x="0" y="112"/>
                      <a:pt x="0" y="72"/>
                    </a:cubicBezTo>
                    <a:cubicBezTo>
                      <a:pt x="0" y="32"/>
                      <a:pt x="32" y="0"/>
                      <a:pt x="72" y="0"/>
                    </a:cubicBezTo>
                    <a:cubicBezTo>
                      <a:pt x="72" y="72"/>
                      <a:pt x="72" y="72"/>
                      <a:pt x="72" y="72"/>
                    </a:cubicBezTo>
                    <a:lnTo>
                      <a:pt x="144" y="72"/>
                    </a:lnTo>
                    <a:close/>
                  </a:path>
                </a:pathLst>
              </a:custGeom>
              <a:solidFill>
                <a:schemeClr val="bg1"/>
              </a:solidFill>
              <a:ln w="12700"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6"/>
              <p:cNvSpPr>
                <a:spLocks/>
              </p:cNvSpPr>
              <p:nvPr/>
            </p:nvSpPr>
            <p:spPr bwMode="auto">
              <a:xfrm>
                <a:off x="4439439" y="1488444"/>
                <a:ext cx="296463" cy="297751"/>
              </a:xfrm>
              <a:custGeom>
                <a:avLst/>
                <a:gdLst>
                  <a:gd name="T0" fmla="*/ 96 w 96"/>
                  <a:gd name="T1" fmla="*/ 96 h 96"/>
                  <a:gd name="T2" fmla="*/ 0 w 96"/>
                  <a:gd name="T3" fmla="*/ 0 h 96"/>
                  <a:gd name="T4" fmla="*/ 0 w 96"/>
                  <a:gd name="T5" fmla="*/ 96 h 96"/>
                  <a:gd name="T6" fmla="*/ 96 w 96"/>
                  <a:gd name="T7" fmla="*/ 96 h 96"/>
                </a:gdLst>
                <a:ahLst/>
                <a:cxnLst>
                  <a:cxn ang="0">
                    <a:pos x="T0" y="T1"/>
                  </a:cxn>
                  <a:cxn ang="0">
                    <a:pos x="T2" y="T3"/>
                  </a:cxn>
                  <a:cxn ang="0">
                    <a:pos x="T4" y="T5"/>
                  </a:cxn>
                  <a:cxn ang="0">
                    <a:pos x="T6" y="T7"/>
                  </a:cxn>
                </a:cxnLst>
                <a:rect l="0" t="0" r="r" b="b"/>
                <a:pathLst>
                  <a:path w="96" h="96">
                    <a:moveTo>
                      <a:pt x="96" y="96"/>
                    </a:moveTo>
                    <a:cubicBezTo>
                      <a:pt x="96" y="43"/>
                      <a:pt x="53" y="0"/>
                      <a:pt x="0" y="0"/>
                    </a:cubicBezTo>
                    <a:cubicBezTo>
                      <a:pt x="0" y="96"/>
                      <a:pt x="0" y="96"/>
                      <a:pt x="0" y="96"/>
                    </a:cubicBezTo>
                    <a:lnTo>
                      <a:pt x="96" y="96"/>
                    </a:lnTo>
                    <a:close/>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26" name="组合 25"/>
          <p:cNvGrpSpPr/>
          <p:nvPr/>
        </p:nvGrpSpPr>
        <p:grpSpPr>
          <a:xfrm>
            <a:off x="3061236" y="2056328"/>
            <a:ext cx="2787539" cy="606737"/>
            <a:chOff x="3591714" y="2730260"/>
            <a:chExt cx="3730843" cy="812057"/>
          </a:xfrm>
        </p:grpSpPr>
        <p:sp>
          <p:nvSpPr>
            <p:cNvPr id="27" name="任意多边形 26"/>
            <p:cNvSpPr/>
            <p:nvPr/>
          </p:nvSpPr>
          <p:spPr>
            <a:xfrm rot="5793973">
              <a:off x="5051107" y="1270867"/>
              <a:ext cx="812057" cy="3730843"/>
            </a:xfrm>
            <a:custGeom>
              <a:avLst/>
              <a:gdLst>
                <a:gd name="connsiteX0" fmla="*/ 224414 w 812057"/>
                <a:gd name="connsiteY0" fmla="*/ 3467683 h 3730843"/>
                <a:gd name="connsiteX1" fmla="*/ 224278 w 812057"/>
                <a:gd name="connsiteY1" fmla="*/ 3440218 h 3730843"/>
                <a:gd name="connsiteX2" fmla="*/ 221508 w 812057"/>
                <a:gd name="connsiteY2" fmla="*/ 3440218 h 3730843"/>
                <a:gd name="connsiteX3" fmla="*/ 365992 w 812057"/>
                <a:gd name="connsiteY3" fmla="*/ 734655 h 3730843"/>
                <a:gd name="connsiteX4" fmla="*/ 0 w 812057"/>
                <a:gd name="connsiteY4" fmla="*/ 773385 h 3730843"/>
                <a:gd name="connsiteX5" fmla="*/ 622239 w 812057"/>
                <a:gd name="connsiteY5" fmla="*/ 0 h 3730843"/>
                <a:gd name="connsiteX6" fmla="*/ 645919 w 812057"/>
                <a:gd name="connsiteY6" fmla="*/ 443433 h 3730843"/>
                <a:gd name="connsiteX7" fmla="*/ 651988 w 812057"/>
                <a:gd name="connsiteY7" fmla="*/ 442791 h 3730843"/>
                <a:gd name="connsiteX8" fmla="*/ 812057 w 812057"/>
                <a:gd name="connsiteY8" fmla="*/ 3440218 h 3730843"/>
                <a:gd name="connsiteX9" fmla="*/ 809489 w 812057"/>
                <a:gd name="connsiteY9" fmla="*/ 3440218 h 3730843"/>
                <a:gd name="connsiteX10" fmla="*/ 809613 w 812057"/>
                <a:gd name="connsiteY10" fmla="*/ 3465356 h 3730843"/>
                <a:gd name="connsiteX11" fmla="*/ 547814 w 812057"/>
                <a:gd name="connsiteY11" fmla="*/ 3729187 h 3730843"/>
                <a:gd name="connsiteX12" fmla="*/ 224414 w 812057"/>
                <a:gd name="connsiteY12" fmla="*/ 3467683 h 3730843"/>
                <a:gd name="connsiteX0" fmla="*/ 224414 w 812057"/>
                <a:gd name="connsiteY0" fmla="*/ 3467683 h 3730843"/>
                <a:gd name="connsiteX1" fmla="*/ 224278 w 812057"/>
                <a:gd name="connsiteY1" fmla="*/ 3440218 h 3730843"/>
                <a:gd name="connsiteX2" fmla="*/ 221508 w 812057"/>
                <a:gd name="connsiteY2" fmla="*/ 3440218 h 3730843"/>
                <a:gd name="connsiteX3" fmla="*/ 365992 w 812057"/>
                <a:gd name="connsiteY3" fmla="*/ 734655 h 3730843"/>
                <a:gd name="connsiteX4" fmla="*/ 0 w 812057"/>
                <a:gd name="connsiteY4" fmla="*/ 773385 h 3730843"/>
                <a:gd name="connsiteX5" fmla="*/ 622239 w 812057"/>
                <a:gd name="connsiteY5" fmla="*/ 0 h 3730843"/>
                <a:gd name="connsiteX6" fmla="*/ 645919 w 812057"/>
                <a:gd name="connsiteY6" fmla="*/ 443433 h 3730843"/>
                <a:gd name="connsiteX7" fmla="*/ 812057 w 812057"/>
                <a:gd name="connsiteY7" fmla="*/ 3440218 h 3730843"/>
                <a:gd name="connsiteX8" fmla="*/ 809489 w 812057"/>
                <a:gd name="connsiteY8" fmla="*/ 3440218 h 3730843"/>
                <a:gd name="connsiteX9" fmla="*/ 809613 w 812057"/>
                <a:gd name="connsiteY9" fmla="*/ 3465356 h 3730843"/>
                <a:gd name="connsiteX10" fmla="*/ 547814 w 812057"/>
                <a:gd name="connsiteY10" fmla="*/ 3729187 h 3730843"/>
                <a:gd name="connsiteX11" fmla="*/ 224414 w 812057"/>
                <a:gd name="connsiteY11" fmla="*/ 3467683 h 3730843"/>
                <a:gd name="connsiteX0" fmla="*/ 224414 w 812057"/>
                <a:gd name="connsiteY0" fmla="*/ 3467683 h 3730843"/>
                <a:gd name="connsiteX1" fmla="*/ 224278 w 812057"/>
                <a:gd name="connsiteY1" fmla="*/ 3440218 h 3730843"/>
                <a:gd name="connsiteX2" fmla="*/ 221508 w 812057"/>
                <a:gd name="connsiteY2" fmla="*/ 3440218 h 3730843"/>
                <a:gd name="connsiteX3" fmla="*/ 365992 w 812057"/>
                <a:gd name="connsiteY3" fmla="*/ 734655 h 3730843"/>
                <a:gd name="connsiteX4" fmla="*/ 0 w 812057"/>
                <a:gd name="connsiteY4" fmla="*/ 773385 h 3730843"/>
                <a:gd name="connsiteX5" fmla="*/ 622239 w 812057"/>
                <a:gd name="connsiteY5" fmla="*/ 0 h 3730843"/>
                <a:gd name="connsiteX6" fmla="*/ 812057 w 812057"/>
                <a:gd name="connsiteY6" fmla="*/ 3440218 h 3730843"/>
                <a:gd name="connsiteX7" fmla="*/ 809489 w 812057"/>
                <a:gd name="connsiteY7" fmla="*/ 3440218 h 3730843"/>
                <a:gd name="connsiteX8" fmla="*/ 809613 w 812057"/>
                <a:gd name="connsiteY8" fmla="*/ 3465356 h 3730843"/>
                <a:gd name="connsiteX9" fmla="*/ 547814 w 812057"/>
                <a:gd name="connsiteY9" fmla="*/ 3729187 h 3730843"/>
                <a:gd name="connsiteX10" fmla="*/ 224414 w 812057"/>
                <a:gd name="connsiteY10" fmla="*/ 3467683 h 373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2057" h="3730843">
                  <a:moveTo>
                    <a:pt x="224414" y="3467683"/>
                  </a:moveTo>
                  <a:cubicBezTo>
                    <a:pt x="224369" y="3458528"/>
                    <a:pt x="224323" y="3449373"/>
                    <a:pt x="224278" y="3440218"/>
                  </a:cubicBezTo>
                  <a:lnTo>
                    <a:pt x="221508" y="3440218"/>
                  </a:lnTo>
                  <a:lnTo>
                    <a:pt x="365992" y="734655"/>
                  </a:lnTo>
                  <a:lnTo>
                    <a:pt x="0" y="773385"/>
                  </a:lnTo>
                  <a:lnTo>
                    <a:pt x="622239" y="0"/>
                  </a:lnTo>
                  <a:lnTo>
                    <a:pt x="812057" y="3440218"/>
                  </a:lnTo>
                  <a:lnTo>
                    <a:pt x="809489" y="3440218"/>
                  </a:lnTo>
                  <a:cubicBezTo>
                    <a:pt x="809530" y="3448597"/>
                    <a:pt x="809572" y="3456977"/>
                    <a:pt x="809613" y="3465356"/>
                  </a:cubicBezTo>
                  <a:cubicBezTo>
                    <a:pt x="796446" y="3601507"/>
                    <a:pt x="689141" y="3714232"/>
                    <a:pt x="547814" y="3729187"/>
                  </a:cubicBezTo>
                  <a:cubicBezTo>
                    <a:pt x="386296" y="3746279"/>
                    <a:pt x="241506" y="3629200"/>
                    <a:pt x="224414" y="346768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28" name="组合 27"/>
            <p:cNvGrpSpPr/>
            <p:nvPr/>
          </p:nvGrpSpPr>
          <p:grpSpPr>
            <a:xfrm>
              <a:off x="3725996" y="2909896"/>
              <a:ext cx="360319" cy="316537"/>
              <a:chOff x="5940425" y="1247775"/>
              <a:chExt cx="735013" cy="555625"/>
            </a:xfrm>
          </p:grpSpPr>
          <p:sp>
            <p:nvSpPr>
              <p:cNvPr id="29" name="AutoShape 13"/>
              <p:cNvSpPr>
                <a:spLocks noChangeAspect="1" noChangeArrowheads="1" noTextEdit="1"/>
              </p:cNvSpPr>
              <p:nvPr/>
            </p:nvSpPr>
            <p:spPr bwMode="auto">
              <a:xfrm>
                <a:off x="5943600" y="1247775"/>
                <a:ext cx="7318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15"/>
              <p:cNvSpPr>
                <a:spLocks noEditPoints="1"/>
              </p:cNvSpPr>
              <p:nvPr/>
            </p:nvSpPr>
            <p:spPr bwMode="auto">
              <a:xfrm>
                <a:off x="5940425" y="1250950"/>
                <a:ext cx="731838" cy="552450"/>
              </a:xfrm>
              <a:custGeom>
                <a:avLst/>
                <a:gdLst>
                  <a:gd name="T0" fmla="*/ 180 w 192"/>
                  <a:gd name="T1" fmla="*/ 0 h 144"/>
                  <a:gd name="T2" fmla="*/ 12 w 192"/>
                  <a:gd name="T3" fmla="*/ 0 h 144"/>
                  <a:gd name="T4" fmla="*/ 0 w 192"/>
                  <a:gd name="T5" fmla="*/ 12 h 144"/>
                  <a:gd name="T6" fmla="*/ 0 w 192"/>
                  <a:gd name="T7" fmla="*/ 116 h 144"/>
                  <a:gd name="T8" fmla="*/ 13 w 192"/>
                  <a:gd name="T9" fmla="*/ 128 h 144"/>
                  <a:gd name="T10" fmla="*/ 78 w 192"/>
                  <a:gd name="T11" fmla="*/ 128 h 144"/>
                  <a:gd name="T12" fmla="*/ 72 w 192"/>
                  <a:gd name="T13" fmla="*/ 138 h 144"/>
                  <a:gd name="T14" fmla="*/ 74 w 192"/>
                  <a:gd name="T15" fmla="*/ 144 h 144"/>
                  <a:gd name="T16" fmla="*/ 76 w 192"/>
                  <a:gd name="T17" fmla="*/ 144 h 144"/>
                  <a:gd name="T18" fmla="*/ 80 w 192"/>
                  <a:gd name="T19" fmla="*/ 142 h 144"/>
                  <a:gd name="T20" fmla="*/ 86 w 192"/>
                  <a:gd name="T21" fmla="*/ 128 h 144"/>
                  <a:gd name="T22" fmla="*/ 106 w 192"/>
                  <a:gd name="T23" fmla="*/ 128 h 144"/>
                  <a:gd name="T24" fmla="*/ 112 w 192"/>
                  <a:gd name="T25" fmla="*/ 142 h 144"/>
                  <a:gd name="T26" fmla="*/ 116 w 192"/>
                  <a:gd name="T27" fmla="*/ 144 h 144"/>
                  <a:gd name="T28" fmla="*/ 118 w 192"/>
                  <a:gd name="T29" fmla="*/ 144 h 144"/>
                  <a:gd name="T30" fmla="*/ 120 w 192"/>
                  <a:gd name="T31" fmla="*/ 138 h 144"/>
                  <a:gd name="T32" fmla="*/ 114 w 192"/>
                  <a:gd name="T33" fmla="*/ 128 h 144"/>
                  <a:gd name="T34" fmla="*/ 181 w 192"/>
                  <a:gd name="T35" fmla="*/ 128 h 144"/>
                  <a:gd name="T36" fmla="*/ 192 w 192"/>
                  <a:gd name="T37" fmla="*/ 116 h 144"/>
                  <a:gd name="T38" fmla="*/ 192 w 192"/>
                  <a:gd name="T39" fmla="*/ 12 h 144"/>
                  <a:gd name="T40" fmla="*/ 180 w 192"/>
                  <a:gd name="T41" fmla="*/ 0 h 144"/>
                  <a:gd name="T42" fmla="*/ 176 w 192"/>
                  <a:gd name="T43" fmla="*/ 108 h 144"/>
                  <a:gd name="T44" fmla="*/ 172 w 192"/>
                  <a:gd name="T45" fmla="*/ 112 h 144"/>
                  <a:gd name="T46" fmla="*/ 20 w 192"/>
                  <a:gd name="T47" fmla="*/ 112 h 144"/>
                  <a:gd name="T48" fmla="*/ 16 w 192"/>
                  <a:gd name="T49" fmla="*/ 108 h 144"/>
                  <a:gd name="T50" fmla="*/ 16 w 192"/>
                  <a:gd name="T51" fmla="*/ 20 h 144"/>
                  <a:gd name="T52" fmla="*/ 20 w 192"/>
                  <a:gd name="T53" fmla="*/ 16 h 144"/>
                  <a:gd name="T54" fmla="*/ 172 w 192"/>
                  <a:gd name="T55" fmla="*/ 16 h 144"/>
                  <a:gd name="T56" fmla="*/ 176 w 192"/>
                  <a:gd name="T57" fmla="*/ 20 h 144"/>
                  <a:gd name="T58" fmla="*/ 176 w 192"/>
                  <a:gd name="T59"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180" y="0"/>
                    </a:moveTo>
                    <a:cubicBezTo>
                      <a:pt x="12" y="0"/>
                      <a:pt x="12" y="0"/>
                      <a:pt x="12" y="0"/>
                    </a:cubicBezTo>
                    <a:cubicBezTo>
                      <a:pt x="5" y="0"/>
                      <a:pt x="0" y="5"/>
                      <a:pt x="0" y="12"/>
                    </a:cubicBezTo>
                    <a:cubicBezTo>
                      <a:pt x="0" y="116"/>
                      <a:pt x="0" y="116"/>
                      <a:pt x="0" y="116"/>
                    </a:cubicBezTo>
                    <a:cubicBezTo>
                      <a:pt x="0" y="123"/>
                      <a:pt x="6" y="128"/>
                      <a:pt x="13" y="128"/>
                    </a:cubicBezTo>
                    <a:cubicBezTo>
                      <a:pt x="78" y="128"/>
                      <a:pt x="78" y="128"/>
                      <a:pt x="78" y="128"/>
                    </a:cubicBezTo>
                    <a:cubicBezTo>
                      <a:pt x="72" y="138"/>
                      <a:pt x="72" y="138"/>
                      <a:pt x="72" y="138"/>
                    </a:cubicBezTo>
                    <a:cubicBezTo>
                      <a:pt x="71" y="140"/>
                      <a:pt x="72" y="143"/>
                      <a:pt x="74" y="144"/>
                    </a:cubicBezTo>
                    <a:cubicBezTo>
                      <a:pt x="75" y="144"/>
                      <a:pt x="75" y="144"/>
                      <a:pt x="76" y="144"/>
                    </a:cubicBezTo>
                    <a:cubicBezTo>
                      <a:pt x="77" y="144"/>
                      <a:pt x="79" y="143"/>
                      <a:pt x="80" y="142"/>
                    </a:cubicBezTo>
                    <a:cubicBezTo>
                      <a:pt x="86" y="128"/>
                      <a:pt x="86" y="128"/>
                      <a:pt x="86" y="128"/>
                    </a:cubicBezTo>
                    <a:cubicBezTo>
                      <a:pt x="106" y="128"/>
                      <a:pt x="106" y="128"/>
                      <a:pt x="106" y="128"/>
                    </a:cubicBezTo>
                    <a:cubicBezTo>
                      <a:pt x="112" y="142"/>
                      <a:pt x="112" y="142"/>
                      <a:pt x="112" y="142"/>
                    </a:cubicBezTo>
                    <a:cubicBezTo>
                      <a:pt x="113" y="143"/>
                      <a:pt x="115" y="144"/>
                      <a:pt x="116" y="144"/>
                    </a:cubicBezTo>
                    <a:cubicBezTo>
                      <a:pt x="117" y="144"/>
                      <a:pt x="117" y="144"/>
                      <a:pt x="118" y="144"/>
                    </a:cubicBezTo>
                    <a:cubicBezTo>
                      <a:pt x="120" y="143"/>
                      <a:pt x="121" y="140"/>
                      <a:pt x="120" y="138"/>
                    </a:cubicBezTo>
                    <a:cubicBezTo>
                      <a:pt x="114" y="128"/>
                      <a:pt x="114" y="128"/>
                      <a:pt x="114" y="128"/>
                    </a:cubicBezTo>
                    <a:cubicBezTo>
                      <a:pt x="181" y="128"/>
                      <a:pt x="181" y="128"/>
                      <a:pt x="181" y="128"/>
                    </a:cubicBezTo>
                    <a:cubicBezTo>
                      <a:pt x="187" y="128"/>
                      <a:pt x="192" y="122"/>
                      <a:pt x="192" y="116"/>
                    </a:cubicBezTo>
                    <a:cubicBezTo>
                      <a:pt x="192" y="12"/>
                      <a:pt x="192" y="12"/>
                      <a:pt x="192" y="12"/>
                    </a:cubicBezTo>
                    <a:cubicBezTo>
                      <a:pt x="192" y="5"/>
                      <a:pt x="187" y="0"/>
                      <a:pt x="180" y="0"/>
                    </a:cubicBezTo>
                    <a:close/>
                    <a:moveTo>
                      <a:pt x="176" y="108"/>
                    </a:moveTo>
                    <a:cubicBezTo>
                      <a:pt x="176" y="110"/>
                      <a:pt x="174" y="112"/>
                      <a:pt x="172" y="112"/>
                    </a:cubicBezTo>
                    <a:cubicBezTo>
                      <a:pt x="20" y="112"/>
                      <a:pt x="20" y="112"/>
                      <a:pt x="20" y="112"/>
                    </a:cubicBezTo>
                    <a:cubicBezTo>
                      <a:pt x="18" y="112"/>
                      <a:pt x="16" y="110"/>
                      <a:pt x="16" y="108"/>
                    </a:cubicBezTo>
                    <a:cubicBezTo>
                      <a:pt x="16" y="20"/>
                      <a:pt x="16" y="20"/>
                      <a:pt x="16" y="20"/>
                    </a:cubicBezTo>
                    <a:cubicBezTo>
                      <a:pt x="16" y="18"/>
                      <a:pt x="18" y="16"/>
                      <a:pt x="20" y="16"/>
                    </a:cubicBezTo>
                    <a:cubicBezTo>
                      <a:pt x="172" y="16"/>
                      <a:pt x="172" y="16"/>
                      <a:pt x="172" y="16"/>
                    </a:cubicBezTo>
                    <a:cubicBezTo>
                      <a:pt x="174" y="16"/>
                      <a:pt x="176" y="18"/>
                      <a:pt x="176" y="20"/>
                    </a:cubicBezTo>
                    <a:lnTo>
                      <a:pt x="176" y="1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31" name="组合 30"/>
          <p:cNvGrpSpPr/>
          <p:nvPr/>
        </p:nvGrpSpPr>
        <p:grpSpPr>
          <a:xfrm>
            <a:off x="6028709" y="1708363"/>
            <a:ext cx="1295009" cy="1537030"/>
            <a:chOff x="7432519" y="2282138"/>
            <a:chExt cx="1733239" cy="2057160"/>
          </a:xfrm>
        </p:grpSpPr>
        <p:sp>
          <p:nvSpPr>
            <p:cNvPr id="32" name="Freeform 355"/>
            <p:cNvSpPr>
              <a:spLocks noEditPoints="1"/>
            </p:cNvSpPr>
            <p:nvPr/>
          </p:nvSpPr>
          <p:spPr bwMode="auto">
            <a:xfrm>
              <a:off x="7654145" y="2765171"/>
              <a:ext cx="500083" cy="483037"/>
            </a:xfrm>
            <a:custGeom>
              <a:avLst/>
              <a:gdLst>
                <a:gd name="T0" fmla="*/ 38 w 88"/>
                <a:gd name="T1" fmla="*/ 13 h 85"/>
                <a:gd name="T2" fmla="*/ 38 w 88"/>
                <a:gd name="T3" fmla="*/ 38 h 85"/>
                <a:gd name="T4" fmla="*/ 14 w 88"/>
                <a:gd name="T5" fmla="*/ 38 h 85"/>
                <a:gd name="T6" fmla="*/ 14 w 88"/>
                <a:gd name="T7" fmla="*/ 48 h 85"/>
                <a:gd name="T8" fmla="*/ 38 w 88"/>
                <a:gd name="T9" fmla="*/ 48 h 85"/>
                <a:gd name="T10" fmla="*/ 38 w 88"/>
                <a:gd name="T11" fmla="*/ 73 h 85"/>
                <a:gd name="T12" fmla="*/ 50 w 88"/>
                <a:gd name="T13" fmla="*/ 73 h 85"/>
                <a:gd name="T14" fmla="*/ 50 w 88"/>
                <a:gd name="T15" fmla="*/ 48 h 85"/>
                <a:gd name="T16" fmla="*/ 73 w 88"/>
                <a:gd name="T17" fmla="*/ 48 h 85"/>
                <a:gd name="T18" fmla="*/ 73 w 88"/>
                <a:gd name="T19" fmla="*/ 38 h 85"/>
                <a:gd name="T20" fmla="*/ 50 w 88"/>
                <a:gd name="T21" fmla="*/ 38 h 85"/>
                <a:gd name="T22" fmla="*/ 50 w 88"/>
                <a:gd name="T23" fmla="*/ 13 h 85"/>
                <a:gd name="T24" fmla="*/ 38 w 88"/>
                <a:gd name="T25" fmla="*/ 13 h 85"/>
                <a:gd name="T26" fmla="*/ 43 w 88"/>
                <a:gd name="T27" fmla="*/ 0 h 85"/>
                <a:gd name="T28" fmla="*/ 61 w 88"/>
                <a:gd name="T29" fmla="*/ 2 h 85"/>
                <a:gd name="T30" fmla="*/ 74 w 88"/>
                <a:gd name="T31" fmla="*/ 12 h 85"/>
                <a:gd name="T32" fmla="*/ 85 w 88"/>
                <a:gd name="T33" fmla="*/ 26 h 85"/>
                <a:gd name="T34" fmla="*/ 88 w 88"/>
                <a:gd name="T35" fmla="*/ 43 h 85"/>
                <a:gd name="T36" fmla="*/ 85 w 88"/>
                <a:gd name="T37" fmla="*/ 59 h 85"/>
                <a:gd name="T38" fmla="*/ 74 w 88"/>
                <a:gd name="T39" fmla="*/ 73 h 85"/>
                <a:gd name="T40" fmla="*/ 61 w 88"/>
                <a:gd name="T41" fmla="*/ 82 h 85"/>
                <a:gd name="T42" fmla="*/ 43 w 88"/>
                <a:gd name="T43" fmla="*/ 85 h 85"/>
                <a:gd name="T44" fmla="*/ 26 w 88"/>
                <a:gd name="T45" fmla="*/ 82 h 85"/>
                <a:gd name="T46" fmla="*/ 12 w 88"/>
                <a:gd name="T47" fmla="*/ 73 h 85"/>
                <a:gd name="T48" fmla="*/ 2 w 88"/>
                <a:gd name="T49" fmla="*/ 59 h 85"/>
                <a:gd name="T50" fmla="*/ 0 w 88"/>
                <a:gd name="T51" fmla="*/ 43 h 85"/>
                <a:gd name="T52" fmla="*/ 2 w 88"/>
                <a:gd name="T53" fmla="*/ 26 h 85"/>
                <a:gd name="T54" fmla="*/ 12 w 88"/>
                <a:gd name="T55" fmla="*/ 12 h 85"/>
                <a:gd name="T56" fmla="*/ 26 w 88"/>
                <a:gd name="T57" fmla="*/ 2 h 85"/>
                <a:gd name="T58" fmla="*/ 43 w 88"/>
                <a:gd name="T5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 h="85">
                  <a:moveTo>
                    <a:pt x="38" y="13"/>
                  </a:moveTo>
                  <a:lnTo>
                    <a:pt x="38" y="38"/>
                  </a:lnTo>
                  <a:lnTo>
                    <a:pt x="14" y="38"/>
                  </a:lnTo>
                  <a:lnTo>
                    <a:pt x="14" y="48"/>
                  </a:lnTo>
                  <a:lnTo>
                    <a:pt x="38" y="48"/>
                  </a:lnTo>
                  <a:lnTo>
                    <a:pt x="38" y="73"/>
                  </a:lnTo>
                  <a:lnTo>
                    <a:pt x="50" y="73"/>
                  </a:lnTo>
                  <a:lnTo>
                    <a:pt x="50" y="48"/>
                  </a:lnTo>
                  <a:lnTo>
                    <a:pt x="73" y="48"/>
                  </a:lnTo>
                  <a:lnTo>
                    <a:pt x="73" y="38"/>
                  </a:lnTo>
                  <a:lnTo>
                    <a:pt x="50" y="38"/>
                  </a:lnTo>
                  <a:lnTo>
                    <a:pt x="50" y="13"/>
                  </a:lnTo>
                  <a:lnTo>
                    <a:pt x="38" y="13"/>
                  </a:lnTo>
                  <a:close/>
                  <a:moveTo>
                    <a:pt x="43" y="0"/>
                  </a:moveTo>
                  <a:lnTo>
                    <a:pt x="61" y="2"/>
                  </a:lnTo>
                  <a:lnTo>
                    <a:pt x="74" y="12"/>
                  </a:lnTo>
                  <a:lnTo>
                    <a:pt x="85" y="26"/>
                  </a:lnTo>
                  <a:lnTo>
                    <a:pt x="88" y="43"/>
                  </a:lnTo>
                  <a:lnTo>
                    <a:pt x="85" y="59"/>
                  </a:lnTo>
                  <a:lnTo>
                    <a:pt x="74" y="73"/>
                  </a:lnTo>
                  <a:lnTo>
                    <a:pt x="61" y="82"/>
                  </a:lnTo>
                  <a:lnTo>
                    <a:pt x="43" y="85"/>
                  </a:lnTo>
                  <a:lnTo>
                    <a:pt x="26" y="82"/>
                  </a:lnTo>
                  <a:lnTo>
                    <a:pt x="12" y="73"/>
                  </a:lnTo>
                  <a:lnTo>
                    <a:pt x="2" y="59"/>
                  </a:lnTo>
                  <a:lnTo>
                    <a:pt x="0" y="43"/>
                  </a:lnTo>
                  <a:lnTo>
                    <a:pt x="2" y="26"/>
                  </a:lnTo>
                  <a:lnTo>
                    <a:pt x="12" y="12"/>
                  </a:lnTo>
                  <a:lnTo>
                    <a:pt x="26" y="2"/>
                  </a:lnTo>
                  <a:lnTo>
                    <a:pt x="43" y="0"/>
                  </a:lnTo>
                  <a:close/>
                </a:path>
              </a:pathLst>
            </a:custGeom>
            <a:solidFill>
              <a:srgbClr val="8FA4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33" name="Freeform 356"/>
            <p:cNvSpPr>
              <a:spLocks/>
            </p:cNvSpPr>
            <p:nvPr/>
          </p:nvSpPr>
          <p:spPr bwMode="auto">
            <a:xfrm>
              <a:off x="8517924" y="3509615"/>
              <a:ext cx="386427" cy="818318"/>
            </a:xfrm>
            <a:custGeom>
              <a:avLst/>
              <a:gdLst>
                <a:gd name="T0" fmla="*/ 68 w 68"/>
                <a:gd name="T1" fmla="*/ 0 h 144"/>
                <a:gd name="T2" fmla="*/ 68 w 68"/>
                <a:gd name="T3" fmla="*/ 111 h 144"/>
                <a:gd name="T4" fmla="*/ 0 w 68"/>
                <a:gd name="T5" fmla="*/ 144 h 144"/>
                <a:gd name="T6" fmla="*/ 0 w 68"/>
                <a:gd name="T7" fmla="*/ 35 h 144"/>
                <a:gd name="T8" fmla="*/ 0 w 68"/>
                <a:gd name="T9" fmla="*/ 33 h 144"/>
                <a:gd name="T10" fmla="*/ 68 w 68"/>
                <a:gd name="T11" fmla="*/ 0 h 144"/>
              </a:gdLst>
              <a:ahLst/>
              <a:cxnLst>
                <a:cxn ang="0">
                  <a:pos x="T0" y="T1"/>
                </a:cxn>
                <a:cxn ang="0">
                  <a:pos x="T2" y="T3"/>
                </a:cxn>
                <a:cxn ang="0">
                  <a:pos x="T4" y="T5"/>
                </a:cxn>
                <a:cxn ang="0">
                  <a:pos x="T6" y="T7"/>
                </a:cxn>
                <a:cxn ang="0">
                  <a:pos x="T8" y="T9"/>
                </a:cxn>
                <a:cxn ang="0">
                  <a:pos x="T10" y="T11"/>
                </a:cxn>
              </a:cxnLst>
              <a:rect l="0" t="0" r="r" b="b"/>
              <a:pathLst>
                <a:path w="68" h="144">
                  <a:moveTo>
                    <a:pt x="68" y="0"/>
                  </a:moveTo>
                  <a:lnTo>
                    <a:pt x="68" y="111"/>
                  </a:lnTo>
                  <a:lnTo>
                    <a:pt x="0" y="144"/>
                  </a:lnTo>
                  <a:lnTo>
                    <a:pt x="0" y="35"/>
                  </a:lnTo>
                  <a:lnTo>
                    <a:pt x="0" y="33"/>
                  </a:lnTo>
                  <a:lnTo>
                    <a:pt x="68"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34" name="Freeform 357"/>
            <p:cNvSpPr>
              <a:spLocks/>
            </p:cNvSpPr>
            <p:nvPr/>
          </p:nvSpPr>
          <p:spPr bwMode="auto">
            <a:xfrm>
              <a:off x="7432519" y="3384594"/>
              <a:ext cx="1022896" cy="295504"/>
            </a:xfrm>
            <a:custGeom>
              <a:avLst/>
              <a:gdLst>
                <a:gd name="T0" fmla="*/ 0 w 180"/>
                <a:gd name="T1" fmla="*/ 0 h 52"/>
                <a:gd name="T2" fmla="*/ 136 w 180"/>
                <a:gd name="T3" fmla="*/ 0 h 52"/>
                <a:gd name="T4" fmla="*/ 180 w 180"/>
                <a:gd name="T5" fmla="*/ 52 h 52"/>
                <a:gd name="T6" fmla="*/ 43 w 180"/>
                <a:gd name="T7" fmla="*/ 52 h 52"/>
                <a:gd name="T8" fmla="*/ 0 w 180"/>
                <a:gd name="T9" fmla="*/ 0 h 52"/>
              </a:gdLst>
              <a:ahLst/>
              <a:cxnLst>
                <a:cxn ang="0">
                  <a:pos x="T0" y="T1"/>
                </a:cxn>
                <a:cxn ang="0">
                  <a:pos x="T2" y="T3"/>
                </a:cxn>
                <a:cxn ang="0">
                  <a:pos x="T4" y="T5"/>
                </a:cxn>
                <a:cxn ang="0">
                  <a:pos x="T6" y="T7"/>
                </a:cxn>
                <a:cxn ang="0">
                  <a:pos x="T8" y="T9"/>
                </a:cxn>
              </a:cxnLst>
              <a:rect l="0" t="0" r="r" b="b"/>
              <a:pathLst>
                <a:path w="180" h="52">
                  <a:moveTo>
                    <a:pt x="0" y="0"/>
                  </a:moveTo>
                  <a:lnTo>
                    <a:pt x="136" y="0"/>
                  </a:lnTo>
                  <a:lnTo>
                    <a:pt x="180" y="52"/>
                  </a:lnTo>
                  <a:lnTo>
                    <a:pt x="43" y="52"/>
                  </a:lnTo>
                  <a:lnTo>
                    <a:pt x="0"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35" name="Freeform 358"/>
            <p:cNvSpPr>
              <a:spLocks/>
            </p:cNvSpPr>
            <p:nvPr/>
          </p:nvSpPr>
          <p:spPr bwMode="auto">
            <a:xfrm>
              <a:off x="7705291" y="3708510"/>
              <a:ext cx="778539" cy="630788"/>
            </a:xfrm>
            <a:custGeom>
              <a:avLst/>
              <a:gdLst>
                <a:gd name="T0" fmla="*/ 0 w 137"/>
                <a:gd name="T1" fmla="*/ 0 h 111"/>
                <a:gd name="T2" fmla="*/ 137 w 137"/>
                <a:gd name="T3" fmla="*/ 0 h 111"/>
                <a:gd name="T4" fmla="*/ 137 w 137"/>
                <a:gd name="T5" fmla="*/ 0 h 111"/>
                <a:gd name="T6" fmla="*/ 137 w 137"/>
                <a:gd name="T7" fmla="*/ 0 h 111"/>
                <a:gd name="T8" fmla="*/ 137 w 137"/>
                <a:gd name="T9" fmla="*/ 111 h 111"/>
                <a:gd name="T10" fmla="*/ 0 w 137"/>
                <a:gd name="T11" fmla="*/ 111 h 111"/>
                <a:gd name="T12" fmla="*/ 0 w 137"/>
                <a:gd name="T13" fmla="*/ 0 h 111"/>
                <a:gd name="T14" fmla="*/ 0 w 137"/>
                <a:gd name="T15" fmla="*/ 0 h 111"/>
                <a:gd name="T16" fmla="*/ 0 w 137"/>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11">
                  <a:moveTo>
                    <a:pt x="0" y="0"/>
                  </a:moveTo>
                  <a:lnTo>
                    <a:pt x="137" y="0"/>
                  </a:lnTo>
                  <a:lnTo>
                    <a:pt x="137" y="0"/>
                  </a:lnTo>
                  <a:lnTo>
                    <a:pt x="137" y="0"/>
                  </a:lnTo>
                  <a:lnTo>
                    <a:pt x="137" y="111"/>
                  </a:lnTo>
                  <a:lnTo>
                    <a:pt x="0" y="111"/>
                  </a:lnTo>
                  <a:lnTo>
                    <a:pt x="0" y="0"/>
                  </a:lnTo>
                  <a:lnTo>
                    <a:pt x="0" y="0"/>
                  </a:lnTo>
                  <a:lnTo>
                    <a:pt x="0"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36" name="Freeform 359"/>
            <p:cNvSpPr>
              <a:spLocks noEditPoints="1"/>
            </p:cNvSpPr>
            <p:nvPr/>
          </p:nvSpPr>
          <p:spPr bwMode="auto">
            <a:xfrm>
              <a:off x="8205374" y="2520814"/>
              <a:ext cx="505767" cy="483037"/>
            </a:xfrm>
            <a:custGeom>
              <a:avLst/>
              <a:gdLst>
                <a:gd name="T0" fmla="*/ 39 w 89"/>
                <a:gd name="T1" fmla="*/ 13 h 85"/>
                <a:gd name="T2" fmla="*/ 39 w 89"/>
                <a:gd name="T3" fmla="*/ 38 h 85"/>
                <a:gd name="T4" fmla="*/ 15 w 89"/>
                <a:gd name="T5" fmla="*/ 38 h 85"/>
                <a:gd name="T6" fmla="*/ 15 w 89"/>
                <a:gd name="T7" fmla="*/ 48 h 85"/>
                <a:gd name="T8" fmla="*/ 39 w 89"/>
                <a:gd name="T9" fmla="*/ 48 h 85"/>
                <a:gd name="T10" fmla="*/ 39 w 89"/>
                <a:gd name="T11" fmla="*/ 73 h 85"/>
                <a:gd name="T12" fmla="*/ 49 w 89"/>
                <a:gd name="T13" fmla="*/ 73 h 85"/>
                <a:gd name="T14" fmla="*/ 49 w 89"/>
                <a:gd name="T15" fmla="*/ 48 h 85"/>
                <a:gd name="T16" fmla="*/ 73 w 89"/>
                <a:gd name="T17" fmla="*/ 48 h 85"/>
                <a:gd name="T18" fmla="*/ 73 w 89"/>
                <a:gd name="T19" fmla="*/ 38 h 85"/>
                <a:gd name="T20" fmla="*/ 49 w 89"/>
                <a:gd name="T21" fmla="*/ 38 h 85"/>
                <a:gd name="T22" fmla="*/ 49 w 89"/>
                <a:gd name="T23" fmla="*/ 13 h 85"/>
                <a:gd name="T24" fmla="*/ 39 w 89"/>
                <a:gd name="T25" fmla="*/ 13 h 85"/>
                <a:gd name="T26" fmla="*/ 44 w 89"/>
                <a:gd name="T27" fmla="*/ 0 h 85"/>
                <a:gd name="T28" fmla="*/ 61 w 89"/>
                <a:gd name="T29" fmla="*/ 2 h 85"/>
                <a:gd name="T30" fmla="*/ 76 w 89"/>
                <a:gd name="T31" fmla="*/ 11 h 85"/>
                <a:gd name="T32" fmla="*/ 85 w 89"/>
                <a:gd name="T33" fmla="*/ 26 h 85"/>
                <a:gd name="T34" fmla="*/ 89 w 89"/>
                <a:gd name="T35" fmla="*/ 42 h 85"/>
                <a:gd name="T36" fmla="*/ 85 w 89"/>
                <a:gd name="T37" fmla="*/ 59 h 85"/>
                <a:gd name="T38" fmla="*/ 76 w 89"/>
                <a:gd name="T39" fmla="*/ 73 h 85"/>
                <a:gd name="T40" fmla="*/ 61 w 89"/>
                <a:gd name="T41" fmla="*/ 82 h 85"/>
                <a:gd name="T42" fmla="*/ 44 w 89"/>
                <a:gd name="T43" fmla="*/ 85 h 85"/>
                <a:gd name="T44" fmla="*/ 27 w 89"/>
                <a:gd name="T45" fmla="*/ 82 h 85"/>
                <a:gd name="T46" fmla="*/ 13 w 89"/>
                <a:gd name="T47" fmla="*/ 73 h 85"/>
                <a:gd name="T48" fmla="*/ 4 w 89"/>
                <a:gd name="T49" fmla="*/ 59 h 85"/>
                <a:gd name="T50" fmla="*/ 0 w 89"/>
                <a:gd name="T51" fmla="*/ 42 h 85"/>
                <a:gd name="T52" fmla="*/ 4 w 89"/>
                <a:gd name="T53" fmla="*/ 26 h 85"/>
                <a:gd name="T54" fmla="*/ 13 w 89"/>
                <a:gd name="T55" fmla="*/ 11 h 85"/>
                <a:gd name="T56" fmla="*/ 27 w 89"/>
                <a:gd name="T57" fmla="*/ 2 h 85"/>
                <a:gd name="T58" fmla="*/ 44 w 89"/>
                <a:gd name="T5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 h="85">
                  <a:moveTo>
                    <a:pt x="39" y="13"/>
                  </a:moveTo>
                  <a:lnTo>
                    <a:pt x="39" y="38"/>
                  </a:lnTo>
                  <a:lnTo>
                    <a:pt x="15" y="38"/>
                  </a:lnTo>
                  <a:lnTo>
                    <a:pt x="15" y="48"/>
                  </a:lnTo>
                  <a:lnTo>
                    <a:pt x="39" y="48"/>
                  </a:lnTo>
                  <a:lnTo>
                    <a:pt x="39" y="73"/>
                  </a:lnTo>
                  <a:lnTo>
                    <a:pt x="49" y="73"/>
                  </a:lnTo>
                  <a:lnTo>
                    <a:pt x="49" y="48"/>
                  </a:lnTo>
                  <a:lnTo>
                    <a:pt x="73" y="48"/>
                  </a:lnTo>
                  <a:lnTo>
                    <a:pt x="73" y="38"/>
                  </a:lnTo>
                  <a:lnTo>
                    <a:pt x="49" y="38"/>
                  </a:lnTo>
                  <a:lnTo>
                    <a:pt x="49" y="13"/>
                  </a:lnTo>
                  <a:lnTo>
                    <a:pt x="39" y="13"/>
                  </a:lnTo>
                  <a:close/>
                  <a:moveTo>
                    <a:pt x="44" y="0"/>
                  </a:moveTo>
                  <a:lnTo>
                    <a:pt x="61" y="2"/>
                  </a:lnTo>
                  <a:lnTo>
                    <a:pt x="76" y="11"/>
                  </a:lnTo>
                  <a:lnTo>
                    <a:pt x="85" y="26"/>
                  </a:lnTo>
                  <a:lnTo>
                    <a:pt x="89" y="42"/>
                  </a:lnTo>
                  <a:lnTo>
                    <a:pt x="85" y="59"/>
                  </a:lnTo>
                  <a:lnTo>
                    <a:pt x="76" y="73"/>
                  </a:lnTo>
                  <a:lnTo>
                    <a:pt x="61" y="82"/>
                  </a:lnTo>
                  <a:lnTo>
                    <a:pt x="44" y="85"/>
                  </a:lnTo>
                  <a:lnTo>
                    <a:pt x="27" y="82"/>
                  </a:lnTo>
                  <a:lnTo>
                    <a:pt x="13" y="73"/>
                  </a:lnTo>
                  <a:lnTo>
                    <a:pt x="4" y="59"/>
                  </a:lnTo>
                  <a:lnTo>
                    <a:pt x="0" y="42"/>
                  </a:lnTo>
                  <a:lnTo>
                    <a:pt x="4" y="26"/>
                  </a:lnTo>
                  <a:lnTo>
                    <a:pt x="13" y="11"/>
                  </a:lnTo>
                  <a:lnTo>
                    <a:pt x="27" y="2"/>
                  </a:lnTo>
                  <a:lnTo>
                    <a:pt x="44" y="0"/>
                  </a:lnTo>
                  <a:close/>
                </a:path>
              </a:pathLst>
            </a:custGeom>
            <a:solidFill>
              <a:schemeClr val="tx2">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37" name="Freeform 360"/>
            <p:cNvSpPr>
              <a:spLocks noEditPoints="1"/>
            </p:cNvSpPr>
            <p:nvPr/>
          </p:nvSpPr>
          <p:spPr bwMode="auto">
            <a:xfrm>
              <a:off x="7938283" y="2282138"/>
              <a:ext cx="318234" cy="301188"/>
            </a:xfrm>
            <a:custGeom>
              <a:avLst/>
              <a:gdLst>
                <a:gd name="T0" fmla="*/ 24 w 56"/>
                <a:gd name="T1" fmla="*/ 9 h 53"/>
                <a:gd name="T2" fmla="*/ 24 w 56"/>
                <a:gd name="T3" fmla="*/ 23 h 53"/>
                <a:gd name="T4" fmla="*/ 9 w 56"/>
                <a:gd name="T5" fmla="*/ 23 h 53"/>
                <a:gd name="T6" fmla="*/ 9 w 56"/>
                <a:gd name="T7" fmla="*/ 30 h 53"/>
                <a:gd name="T8" fmla="*/ 24 w 56"/>
                <a:gd name="T9" fmla="*/ 30 h 53"/>
                <a:gd name="T10" fmla="*/ 24 w 56"/>
                <a:gd name="T11" fmla="*/ 46 h 53"/>
                <a:gd name="T12" fmla="*/ 31 w 56"/>
                <a:gd name="T13" fmla="*/ 46 h 53"/>
                <a:gd name="T14" fmla="*/ 31 w 56"/>
                <a:gd name="T15" fmla="*/ 30 h 53"/>
                <a:gd name="T16" fmla="*/ 45 w 56"/>
                <a:gd name="T17" fmla="*/ 30 h 53"/>
                <a:gd name="T18" fmla="*/ 45 w 56"/>
                <a:gd name="T19" fmla="*/ 23 h 53"/>
                <a:gd name="T20" fmla="*/ 31 w 56"/>
                <a:gd name="T21" fmla="*/ 23 h 53"/>
                <a:gd name="T22" fmla="*/ 31 w 56"/>
                <a:gd name="T23" fmla="*/ 9 h 53"/>
                <a:gd name="T24" fmla="*/ 24 w 56"/>
                <a:gd name="T25" fmla="*/ 9 h 53"/>
                <a:gd name="T26" fmla="*/ 27 w 56"/>
                <a:gd name="T27" fmla="*/ 0 h 53"/>
                <a:gd name="T28" fmla="*/ 41 w 56"/>
                <a:gd name="T29" fmla="*/ 4 h 53"/>
                <a:gd name="T30" fmla="*/ 52 w 56"/>
                <a:gd name="T31" fmla="*/ 13 h 53"/>
                <a:gd name="T32" fmla="*/ 56 w 56"/>
                <a:gd name="T33" fmla="*/ 27 h 53"/>
                <a:gd name="T34" fmla="*/ 52 w 56"/>
                <a:gd name="T35" fmla="*/ 40 h 53"/>
                <a:gd name="T36" fmla="*/ 41 w 56"/>
                <a:gd name="T37" fmla="*/ 49 h 53"/>
                <a:gd name="T38" fmla="*/ 27 w 56"/>
                <a:gd name="T39" fmla="*/ 53 h 53"/>
                <a:gd name="T40" fmla="*/ 14 w 56"/>
                <a:gd name="T41" fmla="*/ 49 h 53"/>
                <a:gd name="T42" fmla="*/ 3 w 56"/>
                <a:gd name="T43" fmla="*/ 40 h 53"/>
                <a:gd name="T44" fmla="*/ 0 w 56"/>
                <a:gd name="T45" fmla="*/ 27 h 53"/>
                <a:gd name="T46" fmla="*/ 3 w 56"/>
                <a:gd name="T47" fmla="*/ 13 h 53"/>
                <a:gd name="T48" fmla="*/ 14 w 56"/>
                <a:gd name="T49" fmla="*/ 4 h 53"/>
                <a:gd name="T50" fmla="*/ 27 w 56"/>
                <a:gd name="T5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53">
                  <a:moveTo>
                    <a:pt x="24" y="9"/>
                  </a:moveTo>
                  <a:lnTo>
                    <a:pt x="24" y="23"/>
                  </a:lnTo>
                  <a:lnTo>
                    <a:pt x="9" y="23"/>
                  </a:lnTo>
                  <a:lnTo>
                    <a:pt x="9" y="30"/>
                  </a:lnTo>
                  <a:lnTo>
                    <a:pt x="24" y="30"/>
                  </a:lnTo>
                  <a:lnTo>
                    <a:pt x="24" y="46"/>
                  </a:lnTo>
                  <a:lnTo>
                    <a:pt x="31" y="46"/>
                  </a:lnTo>
                  <a:lnTo>
                    <a:pt x="31" y="30"/>
                  </a:lnTo>
                  <a:lnTo>
                    <a:pt x="45" y="30"/>
                  </a:lnTo>
                  <a:lnTo>
                    <a:pt x="45" y="23"/>
                  </a:lnTo>
                  <a:lnTo>
                    <a:pt x="31" y="23"/>
                  </a:lnTo>
                  <a:lnTo>
                    <a:pt x="31" y="9"/>
                  </a:lnTo>
                  <a:lnTo>
                    <a:pt x="24" y="9"/>
                  </a:lnTo>
                  <a:close/>
                  <a:moveTo>
                    <a:pt x="27" y="0"/>
                  </a:moveTo>
                  <a:lnTo>
                    <a:pt x="41" y="4"/>
                  </a:lnTo>
                  <a:lnTo>
                    <a:pt x="52" y="13"/>
                  </a:lnTo>
                  <a:lnTo>
                    <a:pt x="56" y="27"/>
                  </a:lnTo>
                  <a:lnTo>
                    <a:pt x="52" y="40"/>
                  </a:lnTo>
                  <a:lnTo>
                    <a:pt x="41" y="49"/>
                  </a:lnTo>
                  <a:lnTo>
                    <a:pt x="27" y="53"/>
                  </a:lnTo>
                  <a:lnTo>
                    <a:pt x="14" y="49"/>
                  </a:lnTo>
                  <a:lnTo>
                    <a:pt x="3" y="40"/>
                  </a:lnTo>
                  <a:lnTo>
                    <a:pt x="0" y="27"/>
                  </a:lnTo>
                  <a:lnTo>
                    <a:pt x="3" y="13"/>
                  </a:lnTo>
                  <a:lnTo>
                    <a:pt x="14" y="4"/>
                  </a:lnTo>
                  <a:lnTo>
                    <a:pt x="27" y="0"/>
                  </a:lnTo>
                  <a:close/>
                </a:path>
              </a:pathLst>
            </a:custGeom>
            <a:solidFill>
              <a:srgbClr val="8FA4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38" name="Freeform 361"/>
            <p:cNvSpPr>
              <a:spLocks noEditPoints="1"/>
            </p:cNvSpPr>
            <p:nvPr/>
          </p:nvSpPr>
          <p:spPr bwMode="auto">
            <a:xfrm>
              <a:off x="8375857" y="3049309"/>
              <a:ext cx="386427" cy="363697"/>
            </a:xfrm>
            <a:custGeom>
              <a:avLst/>
              <a:gdLst>
                <a:gd name="T0" fmla="*/ 30 w 68"/>
                <a:gd name="T1" fmla="*/ 10 h 64"/>
                <a:gd name="T2" fmla="*/ 30 w 68"/>
                <a:gd name="T3" fmla="*/ 28 h 64"/>
                <a:gd name="T4" fmla="*/ 12 w 68"/>
                <a:gd name="T5" fmla="*/ 28 h 64"/>
                <a:gd name="T6" fmla="*/ 12 w 68"/>
                <a:gd name="T7" fmla="*/ 36 h 64"/>
                <a:gd name="T8" fmla="*/ 30 w 68"/>
                <a:gd name="T9" fmla="*/ 36 h 64"/>
                <a:gd name="T10" fmla="*/ 30 w 68"/>
                <a:gd name="T11" fmla="*/ 55 h 64"/>
                <a:gd name="T12" fmla="*/ 38 w 68"/>
                <a:gd name="T13" fmla="*/ 55 h 64"/>
                <a:gd name="T14" fmla="*/ 38 w 68"/>
                <a:gd name="T15" fmla="*/ 36 h 64"/>
                <a:gd name="T16" fmla="*/ 56 w 68"/>
                <a:gd name="T17" fmla="*/ 36 h 64"/>
                <a:gd name="T18" fmla="*/ 56 w 68"/>
                <a:gd name="T19" fmla="*/ 28 h 64"/>
                <a:gd name="T20" fmla="*/ 38 w 68"/>
                <a:gd name="T21" fmla="*/ 28 h 64"/>
                <a:gd name="T22" fmla="*/ 38 w 68"/>
                <a:gd name="T23" fmla="*/ 10 h 64"/>
                <a:gd name="T24" fmla="*/ 30 w 68"/>
                <a:gd name="T25" fmla="*/ 10 h 64"/>
                <a:gd name="T26" fmla="*/ 34 w 68"/>
                <a:gd name="T27" fmla="*/ 0 h 64"/>
                <a:gd name="T28" fmla="*/ 47 w 68"/>
                <a:gd name="T29" fmla="*/ 2 h 64"/>
                <a:gd name="T30" fmla="*/ 57 w 68"/>
                <a:gd name="T31" fmla="*/ 9 h 64"/>
                <a:gd name="T32" fmla="*/ 65 w 68"/>
                <a:gd name="T33" fmla="*/ 19 h 64"/>
                <a:gd name="T34" fmla="*/ 68 w 68"/>
                <a:gd name="T35" fmla="*/ 32 h 64"/>
                <a:gd name="T36" fmla="*/ 65 w 68"/>
                <a:gd name="T37" fmla="*/ 44 h 64"/>
                <a:gd name="T38" fmla="*/ 57 w 68"/>
                <a:gd name="T39" fmla="*/ 55 h 64"/>
                <a:gd name="T40" fmla="*/ 47 w 68"/>
                <a:gd name="T41" fmla="*/ 61 h 64"/>
                <a:gd name="T42" fmla="*/ 34 w 68"/>
                <a:gd name="T43" fmla="*/ 64 h 64"/>
                <a:gd name="T44" fmla="*/ 21 w 68"/>
                <a:gd name="T45" fmla="*/ 61 h 64"/>
                <a:gd name="T46" fmla="*/ 10 w 68"/>
                <a:gd name="T47" fmla="*/ 55 h 64"/>
                <a:gd name="T48" fmla="*/ 2 w 68"/>
                <a:gd name="T49" fmla="*/ 44 h 64"/>
                <a:gd name="T50" fmla="*/ 0 w 68"/>
                <a:gd name="T51" fmla="*/ 32 h 64"/>
                <a:gd name="T52" fmla="*/ 2 w 68"/>
                <a:gd name="T53" fmla="*/ 19 h 64"/>
                <a:gd name="T54" fmla="*/ 10 w 68"/>
                <a:gd name="T55" fmla="*/ 9 h 64"/>
                <a:gd name="T56" fmla="*/ 21 w 68"/>
                <a:gd name="T57" fmla="*/ 2 h 64"/>
                <a:gd name="T58" fmla="*/ 34 w 68"/>
                <a:gd name="T5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 h="64">
                  <a:moveTo>
                    <a:pt x="30" y="10"/>
                  </a:moveTo>
                  <a:lnTo>
                    <a:pt x="30" y="28"/>
                  </a:lnTo>
                  <a:lnTo>
                    <a:pt x="12" y="28"/>
                  </a:lnTo>
                  <a:lnTo>
                    <a:pt x="12" y="36"/>
                  </a:lnTo>
                  <a:lnTo>
                    <a:pt x="30" y="36"/>
                  </a:lnTo>
                  <a:lnTo>
                    <a:pt x="30" y="55"/>
                  </a:lnTo>
                  <a:lnTo>
                    <a:pt x="38" y="55"/>
                  </a:lnTo>
                  <a:lnTo>
                    <a:pt x="38" y="36"/>
                  </a:lnTo>
                  <a:lnTo>
                    <a:pt x="56" y="36"/>
                  </a:lnTo>
                  <a:lnTo>
                    <a:pt x="56" y="28"/>
                  </a:lnTo>
                  <a:lnTo>
                    <a:pt x="38" y="28"/>
                  </a:lnTo>
                  <a:lnTo>
                    <a:pt x="38" y="10"/>
                  </a:lnTo>
                  <a:lnTo>
                    <a:pt x="30" y="10"/>
                  </a:lnTo>
                  <a:close/>
                  <a:moveTo>
                    <a:pt x="34" y="0"/>
                  </a:moveTo>
                  <a:lnTo>
                    <a:pt x="47" y="2"/>
                  </a:lnTo>
                  <a:lnTo>
                    <a:pt x="57" y="9"/>
                  </a:lnTo>
                  <a:lnTo>
                    <a:pt x="65" y="19"/>
                  </a:lnTo>
                  <a:lnTo>
                    <a:pt x="68" y="32"/>
                  </a:lnTo>
                  <a:lnTo>
                    <a:pt x="65" y="44"/>
                  </a:lnTo>
                  <a:lnTo>
                    <a:pt x="57" y="55"/>
                  </a:lnTo>
                  <a:lnTo>
                    <a:pt x="47" y="61"/>
                  </a:lnTo>
                  <a:lnTo>
                    <a:pt x="34" y="64"/>
                  </a:lnTo>
                  <a:lnTo>
                    <a:pt x="21" y="61"/>
                  </a:lnTo>
                  <a:lnTo>
                    <a:pt x="10" y="55"/>
                  </a:lnTo>
                  <a:lnTo>
                    <a:pt x="2" y="44"/>
                  </a:lnTo>
                  <a:lnTo>
                    <a:pt x="0" y="32"/>
                  </a:lnTo>
                  <a:lnTo>
                    <a:pt x="2" y="19"/>
                  </a:lnTo>
                  <a:lnTo>
                    <a:pt x="10" y="9"/>
                  </a:lnTo>
                  <a:lnTo>
                    <a:pt x="21" y="2"/>
                  </a:lnTo>
                  <a:lnTo>
                    <a:pt x="34" y="0"/>
                  </a:lnTo>
                  <a:close/>
                </a:path>
              </a:pathLst>
            </a:custGeom>
            <a:solidFill>
              <a:srgbClr val="57718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39" name="Freeform 362"/>
            <p:cNvSpPr>
              <a:spLocks/>
            </p:cNvSpPr>
            <p:nvPr/>
          </p:nvSpPr>
          <p:spPr bwMode="auto">
            <a:xfrm>
              <a:off x="8233786" y="3180014"/>
              <a:ext cx="931972" cy="329600"/>
            </a:xfrm>
            <a:custGeom>
              <a:avLst/>
              <a:gdLst>
                <a:gd name="T0" fmla="*/ 97 w 164"/>
                <a:gd name="T1" fmla="*/ 0 h 58"/>
                <a:gd name="T2" fmla="*/ 164 w 164"/>
                <a:gd name="T3" fmla="*/ 0 h 58"/>
                <a:gd name="T4" fmla="*/ 115 w 164"/>
                <a:gd name="T5" fmla="*/ 58 h 58"/>
                <a:gd name="T6" fmla="*/ 22 w 164"/>
                <a:gd name="T7" fmla="*/ 58 h 58"/>
                <a:gd name="T8" fmla="*/ 0 w 164"/>
                <a:gd name="T9" fmla="*/ 33 h 58"/>
                <a:gd name="T10" fmla="*/ 4 w 164"/>
                <a:gd name="T11" fmla="*/ 28 h 58"/>
                <a:gd name="T12" fmla="*/ 10 w 164"/>
                <a:gd name="T13" fmla="*/ 25 h 58"/>
                <a:gd name="T14" fmla="*/ 16 w 164"/>
                <a:gd name="T15" fmla="*/ 22 h 58"/>
                <a:gd name="T16" fmla="*/ 20 w 164"/>
                <a:gd name="T17" fmla="*/ 17 h 58"/>
                <a:gd name="T18" fmla="*/ 25 w 164"/>
                <a:gd name="T19" fmla="*/ 29 h 58"/>
                <a:gd name="T20" fmla="*/ 34 w 164"/>
                <a:gd name="T21" fmla="*/ 39 h 58"/>
                <a:gd name="T22" fmla="*/ 46 w 164"/>
                <a:gd name="T23" fmla="*/ 45 h 58"/>
                <a:gd name="T24" fmla="*/ 59 w 164"/>
                <a:gd name="T25" fmla="*/ 47 h 58"/>
                <a:gd name="T26" fmla="*/ 75 w 164"/>
                <a:gd name="T27" fmla="*/ 45 h 58"/>
                <a:gd name="T28" fmla="*/ 86 w 164"/>
                <a:gd name="T29" fmla="*/ 36 h 58"/>
                <a:gd name="T30" fmla="*/ 96 w 164"/>
                <a:gd name="T31" fmla="*/ 24 h 58"/>
                <a:gd name="T32" fmla="*/ 98 w 164"/>
                <a:gd name="T33" fmla="*/ 9 h 58"/>
                <a:gd name="T34" fmla="*/ 97 w 164"/>
                <a:gd name="T3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58">
                  <a:moveTo>
                    <a:pt x="97" y="0"/>
                  </a:moveTo>
                  <a:lnTo>
                    <a:pt x="164" y="0"/>
                  </a:lnTo>
                  <a:lnTo>
                    <a:pt x="115" y="58"/>
                  </a:lnTo>
                  <a:lnTo>
                    <a:pt x="22" y="58"/>
                  </a:lnTo>
                  <a:lnTo>
                    <a:pt x="0" y="33"/>
                  </a:lnTo>
                  <a:lnTo>
                    <a:pt x="4" y="28"/>
                  </a:lnTo>
                  <a:lnTo>
                    <a:pt x="10" y="25"/>
                  </a:lnTo>
                  <a:lnTo>
                    <a:pt x="16" y="22"/>
                  </a:lnTo>
                  <a:lnTo>
                    <a:pt x="20" y="17"/>
                  </a:lnTo>
                  <a:lnTo>
                    <a:pt x="25" y="29"/>
                  </a:lnTo>
                  <a:lnTo>
                    <a:pt x="34" y="39"/>
                  </a:lnTo>
                  <a:lnTo>
                    <a:pt x="46" y="45"/>
                  </a:lnTo>
                  <a:lnTo>
                    <a:pt x="59" y="47"/>
                  </a:lnTo>
                  <a:lnTo>
                    <a:pt x="75" y="45"/>
                  </a:lnTo>
                  <a:lnTo>
                    <a:pt x="86" y="36"/>
                  </a:lnTo>
                  <a:lnTo>
                    <a:pt x="96" y="24"/>
                  </a:lnTo>
                  <a:lnTo>
                    <a:pt x="98" y="9"/>
                  </a:lnTo>
                  <a:lnTo>
                    <a:pt x="97"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0" name="Freeform 363"/>
            <p:cNvSpPr>
              <a:spLocks noEditPoints="1"/>
            </p:cNvSpPr>
            <p:nvPr/>
          </p:nvSpPr>
          <p:spPr bwMode="auto">
            <a:xfrm>
              <a:off x="8108765" y="3077725"/>
              <a:ext cx="238676" cy="227310"/>
            </a:xfrm>
            <a:custGeom>
              <a:avLst/>
              <a:gdLst>
                <a:gd name="T0" fmla="*/ 18 w 42"/>
                <a:gd name="T1" fmla="*/ 6 h 40"/>
                <a:gd name="T2" fmla="*/ 18 w 42"/>
                <a:gd name="T3" fmla="*/ 18 h 40"/>
                <a:gd name="T4" fmla="*/ 8 w 42"/>
                <a:gd name="T5" fmla="*/ 18 h 40"/>
                <a:gd name="T6" fmla="*/ 8 w 42"/>
                <a:gd name="T7" fmla="*/ 22 h 40"/>
                <a:gd name="T8" fmla="*/ 18 w 42"/>
                <a:gd name="T9" fmla="*/ 22 h 40"/>
                <a:gd name="T10" fmla="*/ 18 w 42"/>
                <a:gd name="T11" fmla="*/ 34 h 40"/>
                <a:gd name="T12" fmla="*/ 23 w 42"/>
                <a:gd name="T13" fmla="*/ 34 h 40"/>
                <a:gd name="T14" fmla="*/ 23 w 42"/>
                <a:gd name="T15" fmla="*/ 22 h 40"/>
                <a:gd name="T16" fmla="*/ 35 w 42"/>
                <a:gd name="T17" fmla="*/ 22 h 40"/>
                <a:gd name="T18" fmla="*/ 35 w 42"/>
                <a:gd name="T19" fmla="*/ 18 h 40"/>
                <a:gd name="T20" fmla="*/ 23 w 42"/>
                <a:gd name="T21" fmla="*/ 18 h 40"/>
                <a:gd name="T22" fmla="*/ 23 w 42"/>
                <a:gd name="T23" fmla="*/ 6 h 40"/>
                <a:gd name="T24" fmla="*/ 18 w 42"/>
                <a:gd name="T25" fmla="*/ 6 h 40"/>
                <a:gd name="T26" fmla="*/ 21 w 42"/>
                <a:gd name="T27" fmla="*/ 0 h 40"/>
                <a:gd name="T28" fmla="*/ 26 w 42"/>
                <a:gd name="T29" fmla="*/ 1 h 40"/>
                <a:gd name="T30" fmla="*/ 31 w 42"/>
                <a:gd name="T31" fmla="*/ 2 h 40"/>
                <a:gd name="T32" fmla="*/ 36 w 42"/>
                <a:gd name="T33" fmla="*/ 6 h 40"/>
                <a:gd name="T34" fmla="*/ 39 w 42"/>
                <a:gd name="T35" fmla="*/ 10 h 40"/>
                <a:gd name="T36" fmla="*/ 42 w 42"/>
                <a:gd name="T37" fmla="*/ 14 h 40"/>
                <a:gd name="T38" fmla="*/ 42 w 42"/>
                <a:gd name="T39" fmla="*/ 19 h 40"/>
                <a:gd name="T40" fmla="*/ 42 w 42"/>
                <a:gd name="T41" fmla="*/ 25 h 40"/>
                <a:gd name="T42" fmla="*/ 39 w 42"/>
                <a:gd name="T43" fmla="*/ 30 h 40"/>
                <a:gd name="T44" fmla="*/ 36 w 42"/>
                <a:gd name="T45" fmla="*/ 34 h 40"/>
                <a:gd name="T46" fmla="*/ 31 w 42"/>
                <a:gd name="T47" fmla="*/ 38 h 40"/>
                <a:gd name="T48" fmla="*/ 26 w 42"/>
                <a:gd name="T49" fmla="*/ 39 h 40"/>
                <a:gd name="T50" fmla="*/ 21 w 42"/>
                <a:gd name="T51" fmla="*/ 40 h 40"/>
                <a:gd name="T52" fmla="*/ 15 w 42"/>
                <a:gd name="T53" fmla="*/ 39 h 40"/>
                <a:gd name="T54" fmla="*/ 10 w 42"/>
                <a:gd name="T55" fmla="*/ 38 h 40"/>
                <a:gd name="T56" fmla="*/ 6 w 42"/>
                <a:gd name="T57" fmla="*/ 34 h 40"/>
                <a:gd name="T58" fmla="*/ 2 w 42"/>
                <a:gd name="T59" fmla="*/ 30 h 40"/>
                <a:gd name="T60" fmla="*/ 1 w 42"/>
                <a:gd name="T61" fmla="*/ 25 h 40"/>
                <a:gd name="T62" fmla="*/ 0 w 42"/>
                <a:gd name="T63" fmla="*/ 19 h 40"/>
                <a:gd name="T64" fmla="*/ 1 w 42"/>
                <a:gd name="T65" fmla="*/ 14 h 40"/>
                <a:gd name="T66" fmla="*/ 2 w 42"/>
                <a:gd name="T67" fmla="*/ 10 h 40"/>
                <a:gd name="T68" fmla="*/ 6 w 42"/>
                <a:gd name="T69" fmla="*/ 6 h 40"/>
                <a:gd name="T70" fmla="*/ 10 w 42"/>
                <a:gd name="T71" fmla="*/ 2 h 40"/>
                <a:gd name="T72" fmla="*/ 15 w 42"/>
                <a:gd name="T73" fmla="*/ 1 h 40"/>
                <a:gd name="T74" fmla="*/ 21 w 42"/>
                <a:gd name="T7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40">
                  <a:moveTo>
                    <a:pt x="18" y="6"/>
                  </a:moveTo>
                  <a:lnTo>
                    <a:pt x="18" y="18"/>
                  </a:lnTo>
                  <a:lnTo>
                    <a:pt x="8" y="18"/>
                  </a:lnTo>
                  <a:lnTo>
                    <a:pt x="8" y="22"/>
                  </a:lnTo>
                  <a:lnTo>
                    <a:pt x="18" y="22"/>
                  </a:lnTo>
                  <a:lnTo>
                    <a:pt x="18" y="34"/>
                  </a:lnTo>
                  <a:lnTo>
                    <a:pt x="23" y="34"/>
                  </a:lnTo>
                  <a:lnTo>
                    <a:pt x="23" y="22"/>
                  </a:lnTo>
                  <a:lnTo>
                    <a:pt x="35" y="22"/>
                  </a:lnTo>
                  <a:lnTo>
                    <a:pt x="35" y="18"/>
                  </a:lnTo>
                  <a:lnTo>
                    <a:pt x="23" y="18"/>
                  </a:lnTo>
                  <a:lnTo>
                    <a:pt x="23" y="6"/>
                  </a:lnTo>
                  <a:lnTo>
                    <a:pt x="18" y="6"/>
                  </a:lnTo>
                  <a:close/>
                  <a:moveTo>
                    <a:pt x="21" y="0"/>
                  </a:moveTo>
                  <a:lnTo>
                    <a:pt x="26" y="1"/>
                  </a:lnTo>
                  <a:lnTo>
                    <a:pt x="31" y="2"/>
                  </a:lnTo>
                  <a:lnTo>
                    <a:pt x="36" y="6"/>
                  </a:lnTo>
                  <a:lnTo>
                    <a:pt x="39" y="10"/>
                  </a:lnTo>
                  <a:lnTo>
                    <a:pt x="42" y="14"/>
                  </a:lnTo>
                  <a:lnTo>
                    <a:pt x="42" y="19"/>
                  </a:lnTo>
                  <a:lnTo>
                    <a:pt x="42" y="25"/>
                  </a:lnTo>
                  <a:lnTo>
                    <a:pt x="39" y="30"/>
                  </a:lnTo>
                  <a:lnTo>
                    <a:pt x="36" y="34"/>
                  </a:lnTo>
                  <a:lnTo>
                    <a:pt x="31" y="38"/>
                  </a:lnTo>
                  <a:lnTo>
                    <a:pt x="26" y="39"/>
                  </a:lnTo>
                  <a:lnTo>
                    <a:pt x="21" y="40"/>
                  </a:lnTo>
                  <a:lnTo>
                    <a:pt x="15" y="39"/>
                  </a:lnTo>
                  <a:lnTo>
                    <a:pt x="10" y="38"/>
                  </a:lnTo>
                  <a:lnTo>
                    <a:pt x="6" y="34"/>
                  </a:lnTo>
                  <a:lnTo>
                    <a:pt x="2" y="30"/>
                  </a:lnTo>
                  <a:lnTo>
                    <a:pt x="1" y="25"/>
                  </a:lnTo>
                  <a:lnTo>
                    <a:pt x="0" y="19"/>
                  </a:lnTo>
                  <a:lnTo>
                    <a:pt x="1" y="14"/>
                  </a:lnTo>
                  <a:lnTo>
                    <a:pt x="2" y="10"/>
                  </a:lnTo>
                  <a:lnTo>
                    <a:pt x="6" y="6"/>
                  </a:lnTo>
                  <a:lnTo>
                    <a:pt x="10" y="2"/>
                  </a:lnTo>
                  <a:lnTo>
                    <a:pt x="15" y="1"/>
                  </a:lnTo>
                  <a:lnTo>
                    <a:pt x="21" y="0"/>
                  </a:lnTo>
                  <a:close/>
                </a:path>
              </a:pathLst>
            </a:custGeom>
            <a:solidFill>
              <a:schemeClr val="accent1">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endParaRPr>
            </a:p>
          </p:txBody>
        </p:sp>
        <p:sp>
          <p:nvSpPr>
            <p:cNvPr id="41" name="Freeform 364"/>
            <p:cNvSpPr>
              <a:spLocks noEditPoints="1"/>
            </p:cNvSpPr>
            <p:nvPr/>
          </p:nvSpPr>
          <p:spPr bwMode="auto">
            <a:xfrm>
              <a:off x="8711137" y="2833364"/>
              <a:ext cx="244360" cy="227310"/>
            </a:xfrm>
            <a:custGeom>
              <a:avLst/>
              <a:gdLst>
                <a:gd name="T0" fmla="*/ 18 w 43"/>
                <a:gd name="T1" fmla="*/ 6 h 40"/>
                <a:gd name="T2" fmla="*/ 18 w 43"/>
                <a:gd name="T3" fmla="*/ 18 h 40"/>
                <a:gd name="T4" fmla="*/ 8 w 43"/>
                <a:gd name="T5" fmla="*/ 18 h 40"/>
                <a:gd name="T6" fmla="*/ 8 w 43"/>
                <a:gd name="T7" fmla="*/ 23 h 40"/>
                <a:gd name="T8" fmla="*/ 18 w 43"/>
                <a:gd name="T9" fmla="*/ 23 h 40"/>
                <a:gd name="T10" fmla="*/ 18 w 43"/>
                <a:gd name="T11" fmla="*/ 35 h 40"/>
                <a:gd name="T12" fmla="*/ 23 w 43"/>
                <a:gd name="T13" fmla="*/ 35 h 40"/>
                <a:gd name="T14" fmla="*/ 23 w 43"/>
                <a:gd name="T15" fmla="*/ 23 h 40"/>
                <a:gd name="T16" fmla="*/ 35 w 43"/>
                <a:gd name="T17" fmla="*/ 23 h 40"/>
                <a:gd name="T18" fmla="*/ 35 w 43"/>
                <a:gd name="T19" fmla="*/ 18 h 40"/>
                <a:gd name="T20" fmla="*/ 23 w 43"/>
                <a:gd name="T21" fmla="*/ 18 h 40"/>
                <a:gd name="T22" fmla="*/ 23 w 43"/>
                <a:gd name="T23" fmla="*/ 6 h 40"/>
                <a:gd name="T24" fmla="*/ 18 w 43"/>
                <a:gd name="T25" fmla="*/ 6 h 40"/>
                <a:gd name="T26" fmla="*/ 21 w 43"/>
                <a:gd name="T27" fmla="*/ 0 h 40"/>
                <a:gd name="T28" fmla="*/ 32 w 43"/>
                <a:gd name="T29" fmla="*/ 2 h 40"/>
                <a:gd name="T30" fmla="*/ 39 w 43"/>
                <a:gd name="T31" fmla="*/ 10 h 40"/>
                <a:gd name="T32" fmla="*/ 43 w 43"/>
                <a:gd name="T33" fmla="*/ 19 h 40"/>
                <a:gd name="T34" fmla="*/ 39 w 43"/>
                <a:gd name="T35" fmla="*/ 30 h 40"/>
                <a:gd name="T36" fmla="*/ 32 w 43"/>
                <a:gd name="T37" fmla="*/ 38 h 40"/>
                <a:gd name="T38" fmla="*/ 21 w 43"/>
                <a:gd name="T39" fmla="*/ 40 h 40"/>
                <a:gd name="T40" fmla="*/ 10 w 43"/>
                <a:gd name="T41" fmla="*/ 38 h 40"/>
                <a:gd name="T42" fmla="*/ 2 w 43"/>
                <a:gd name="T43" fmla="*/ 30 h 40"/>
                <a:gd name="T44" fmla="*/ 0 w 43"/>
                <a:gd name="T45" fmla="*/ 19 h 40"/>
                <a:gd name="T46" fmla="*/ 2 w 43"/>
                <a:gd name="T47" fmla="*/ 10 h 40"/>
                <a:gd name="T48" fmla="*/ 10 w 43"/>
                <a:gd name="T49" fmla="*/ 2 h 40"/>
                <a:gd name="T50" fmla="*/ 21 w 43"/>
                <a:gd name="T5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40">
                  <a:moveTo>
                    <a:pt x="18" y="6"/>
                  </a:moveTo>
                  <a:lnTo>
                    <a:pt x="18" y="18"/>
                  </a:lnTo>
                  <a:lnTo>
                    <a:pt x="8" y="18"/>
                  </a:lnTo>
                  <a:lnTo>
                    <a:pt x="8" y="23"/>
                  </a:lnTo>
                  <a:lnTo>
                    <a:pt x="18" y="23"/>
                  </a:lnTo>
                  <a:lnTo>
                    <a:pt x="18" y="35"/>
                  </a:lnTo>
                  <a:lnTo>
                    <a:pt x="23" y="35"/>
                  </a:lnTo>
                  <a:lnTo>
                    <a:pt x="23" y="23"/>
                  </a:lnTo>
                  <a:lnTo>
                    <a:pt x="35" y="23"/>
                  </a:lnTo>
                  <a:lnTo>
                    <a:pt x="35" y="18"/>
                  </a:lnTo>
                  <a:lnTo>
                    <a:pt x="23" y="18"/>
                  </a:lnTo>
                  <a:lnTo>
                    <a:pt x="23" y="6"/>
                  </a:lnTo>
                  <a:lnTo>
                    <a:pt x="18" y="6"/>
                  </a:lnTo>
                  <a:close/>
                  <a:moveTo>
                    <a:pt x="21" y="0"/>
                  </a:moveTo>
                  <a:lnTo>
                    <a:pt x="32" y="2"/>
                  </a:lnTo>
                  <a:lnTo>
                    <a:pt x="39" y="10"/>
                  </a:lnTo>
                  <a:lnTo>
                    <a:pt x="43" y="19"/>
                  </a:lnTo>
                  <a:lnTo>
                    <a:pt x="39" y="30"/>
                  </a:lnTo>
                  <a:lnTo>
                    <a:pt x="32" y="38"/>
                  </a:lnTo>
                  <a:lnTo>
                    <a:pt x="21" y="40"/>
                  </a:lnTo>
                  <a:lnTo>
                    <a:pt x="10" y="38"/>
                  </a:lnTo>
                  <a:lnTo>
                    <a:pt x="2" y="30"/>
                  </a:lnTo>
                  <a:lnTo>
                    <a:pt x="0" y="19"/>
                  </a:lnTo>
                  <a:lnTo>
                    <a:pt x="2" y="10"/>
                  </a:lnTo>
                  <a:lnTo>
                    <a:pt x="10" y="2"/>
                  </a:lnTo>
                  <a:lnTo>
                    <a:pt x="21" y="0"/>
                  </a:lnTo>
                  <a:close/>
                </a:path>
              </a:pathLst>
            </a:custGeom>
            <a:solidFill>
              <a:srgbClr val="8FA4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endParaRPr>
            </a:p>
          </p:txBody>
        </p:sp>
      </p:grpSp>
      <p:sp>
        <p:nvSpPr>
          <p:cNvPr id="42" name="TextBox 37"/>
          <p:cNvSpPr txBox="1"/>
          <p:nvPr/>
        </p:nvSpPr>
        <p:spPr>
          <a:xfrm>
            <a:off x="1353457" y="3219007"/>
            <a:ext cx="1691401" cy="338554"/>
          </a:xfrm>
          <a:prstGeom prst="rect">
            <a:avLst/>
          </a:prstGeom>
          <a:noFill/>
        </p:spPr>
        <p:txBody>
          <a:bodyPr wrap="square" rtlCol="0">
            <a:spAutoFit/>
          </a:bodyPr>
          <a:lstStyle/>
          <a:p>
            <a:pPr algn="ctr"/>
            <a:r>
              <a:rPr lang="zh-CN" altLang="en-US" sz="1600" spc="-150" dirty="0">
                <a:solidFill>
                  <a:srgbClr val="6D6F71"/>
                </a:solidFill>
                <a:cs typeface="+mn-ea"/>
              </a:rPr>
              <a:t>股票市场</a:t>
            </a:r>
            <a:endParaRPr lang="zh-CN" altLang="en-US" sz="1600" spc="-150" dirty="0">
              <a:solidFill>
                <a:srgbClr val="6D6F71"/>
              </a:solidFill>
              <a:latin typeface="Arial"/>
              <a:cs typeface="+mn-ea"/>
            </a:endParaRPr>
          </a:p>
        </p:txBody>
      </p:sp>
      <p:sp>
        <p:nvSpPr>
          <p:cNvPr id="43" name="TextBox 37"/>
          <p:cNvSpPr txBox="1"/>
          <p:nvPr/>
        </p:nvSpPr>
        <p:spPr>
          <a:xfrm>
            <a:off x="1093510" y="2678387"/>
            <a:ext cx="1691401" cy="338554"/>
          </a:xfrm>
          <a:prstGeom prst="rect">
            <a:avLst/>
          </a:prstGeom>
          <a:noFill/>
        </p:spPr>
        <p:txBody>
          <a:bodyPr wrap="square" rtlCol="0">
            <a:spAutoFit/>
          </a:bodyPr>
          <a:lstStyle/>
          <a:p>
            <a:pPr algn="ctr"/>
            <a:r>
              <a:rPr lang="zh-CN" altLang="en-US" sz="1600" spc="-150" dirty="0">
                <a:solidFill>
                  <a:srgbClr val="6D6F71"/>
                </a:solidFill>
                <a:latin typeface="Arial"/>
                <a:cs typeface="+mn-ea"/>
              </a:rPr>
              <a:t>营销策略</a:t>
            </a:r>
          </a:p>
        </p:txBody>
      </p:sp>
      <p:sp>
        <p:nvSpPr>
          <p:cNvPr id="44" name="TextBox 37"/>
          <p:cNvSpPr txBox="1"/>
          <p:nvPr/>
        </p:nvSpPr>
        <p:spPr>
          <a:xfrm>
            <a:off x="1190640" y="2125778"/>
            <a:ext cx="1875362" cy="338554"/>
          </a:xfrm>
          <a:prstGeom prst="rect">
            <a:avLst/>
          </a:prstGeom>
          <a:noFill/>
        </p:spPr>
        <p:txBody>
          <a:bodyPr wrap="square" rtlCol="0">
            <a:spAutoFit/>
          </a:bodyPr>
          <a:lstStyle/>
          <a:p>
            <a:pPr algn="ctr"/>
            <a:r>
              <a:rPr lang="zh-CN" altLang="en-US" sz="1600" spc="-150" dirty="0" smtClean="0">
                <a:solidFill>
                  <a:srgbClr val="6D6F71"/>
                </a:solidFill>
                <a:latin typeface="Arial"/>
                <a:cs typeface="+mn-ea"/>
              </a:rPr>
              <a:t>政治战略</a:t>
            </a:r>
            <a:endParaRPr lang="zh-CN" altLang="en-US" sz="1600" spc="-150" dirty="0">
              <a:solidFill>
                <a:srgbClr val="6D6F71"/>
              </a:solidFill>
              <a:latin typeface="Arial"/>
              <a:cs typeface="+mn-ea"/>
            </a:endParaRPr>
          </a:p>
        </p:txBody>
      </p:sp>
      <p:sp>
        <p:nvSpPr>
          <p:cNvPr id="45" name="TextBox 37"/>
          <p:cNvSpPr txBox="1"/>
          <p:nvPr/>
        </p:nvSpPr>
        <p:spPr>
          <a:xfrm>
            <a:off x="5861715" y="3468362"/>
            <a:ext cx="1743640" cy="338554"/>
          </a:xfrm>
          <a:prstGeom prst="rect">
            <a:avLst/>
          </a:prstGeom>
          <a:noFill/>
        </p:spPr>
        <p:txBody>
          <a:bodyPr wrap="square" rtlCol="0">
            <a:spAutoFit/>
          </a:bodyPr>
          <a:lstStyle/>
          <a:p>
            <a:pPr algn="ctr"/>
            <a:r>
              <a:rPr lang="zh-CN" altLang="en-US" sz="1600" spc="-150" dirty="0">
                <a:solidFill>
                  <a:srgbClr val="6D6F71"/>
                </a:solidFill>
                <a:latin typeface="Arial"/>
                <a:cs typeface="+mn-ea"/>
              </a:rPr>
              <a:t>情感分析</a:t>
            </a:r>
          </a:p>
        </p:txBody>
      </p:sp>
      <p:sp>
        <p:nvSpPr>
          <p:cNvPr id="47" name="TextBox 6"/>
          <p:cNvSpPr txBox="1">
            <a:spLocks noChangeArrowheads="1"/>
          </p:cNvSpPr>
          <p:nvPr/>
        </p:nvSpPr>
        <p:spPr bwMode="auto">
          <a:xfrm>
            <a:off x="3473783" y="434492"/>
            <a:ext cx="2051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作用</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Tree>
    <p:extLst>
      <p:ext uri="{BB962C8B-B14F-4D97-AF65-F5344CB8AC3E}">
        <p14:creationId xmlns:p14="http://schemas.microsoft.com/office/powerpoint/2010/main" val="1033954686"/>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664992" y="676278"/>
            <a:ext cx="7844008" cy="523220"/>
          </a:xfrm>
          <a:prstGeom prst="rect">
            <a:avLst/>
          </a:prstGeom>
          <a:noFill/>
        </p:spPr>
        <p:txBody>
          <a:bodyPr wrap="square" rtlCol="0">
            <a:spAutoFit/>
          </a:bodyPr>
          <a:lstStyle/>
          <a:p>
            <a:r>
              <a:rPr lang="zh-CN" altLang="en-US" sz="2800" dirty="0" smtClean="0"/>
              <a:t>长期依赖（</a:t>
            </a:r>
            <a:r>
              <a:rPr lang="en-US" altLang="zh-CN" sz="2800" b="1" dirty="0"/>
              <a:t> Long-Term Dependencies </a:t>
            </a:r>
            <a:r>
              <a:rPr lang="zh-CN" altLang="en-US" sz="2800" dirty="0" smtClean="0"/>
              <a:t>）问题</a:t>
            </a:r>
            <a:endParaRPr lang="zh-CN" altLang="en-US" sz="2800" dirty="0"/>
          </a:p>
        </p:txBody>
      </p:sp>
      <p:sp>
        <p:nvSpPr>
          <p:cNvPr id="35" name="文本框 34"/>
          <p:cNvSpPr txBox="1"/>
          <p:nvPr/>
        </p:nvSpPr>
        <p:spPr>
          <a:xfrm>
            <a:off x="628650" y="1497724"/>
            <a:ext cx="769721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t>理论上</a:t>
            </a:r>
            <a:r>
              <a:rPr lang="zh-CN" altLang="en-US" sz="1800" dirty="0"/>
              <a:t>，</a:t>
            </a:r>
            <a:r>
              <a:rPr lang="en-US" altLang="zh-CN" sz="1800" dirty="0"/>
              <a:t>RNN</a:t>
            </a:r>
            <a:r>
              <a:rPr lang="zh-CN" altLang="en-US" sz="1800" dirty="0"/>
              <a:t>可以解决长期依赖</a:t>
            </a:r>
            <a:r>
              <a:rPr lang="zh-CN" altLang="en-US" sz="1800" dirty="0" smtClean="0"/>
              <a:t>问题</a:t>
            </a:r>
            <a:endParaRPr lang="en-US" altLang="zh-CN" sz="1800" dirty="0"/>
          </a:p>
          <a:p>
            <a:pPr marL="285750" indent="-285750">
              <a:lnSpc>
                <a:spcPct val="150000"/>
              </a:lnSpc>
              <a:buFont typeface="Wingdings" panose="05000000000000000000" pitchFamily="2" charset="2"/>
              <a:buChar char="Ø"/>
            </a:pPr>
            <a:r>
              <a:rPr lang="zh-CN" altLang="en-US" sz="1800" dirty="0" smtClean="0"/>
              <a:t>实际</a:t>
            </a:r>
            <a:r>
              <a:rPr lang="zh-CN" altLang="en-US" sz="1800" dirty="0"/>
              <a:t>中，</a:t>
            </a:r>
            <a:r>
              <a:rPr lang="en-US" altLang="zh-CN" sz="1800" dirty="0"/>
              <a:t>RNN</a:t>
            </a:r>
            <a:r>
              <a:rPr lang="zh-CN" altLang="en-US" sz="1800" dirty="0"/>
              <a:t>肯定不能成功学习到这些</a:t>
            </a:r>
            <a:r>
              <a:rPr lang="zh-CN" altLang="en-US" sz="1800" dirty="0" smtClean="0"/>
              <a:t>知识</a:t>
            </a:r>
            <a:endParaRPr lang="en-US" altLang="zh-CN" sz="1800" dirty="0" smtClean="0"/>
          </a:p>
        </p:txBody>
      </p:sp>
      <p:sp>
        <p:nvSpPr>
          <p:cNvPr id="2" name="文本框 1"/>
          <p:cNvSpPr txBox="1"/>
          <p:nvPr/>
        </p:nvSpPr>
        <p:spPr>
          <a:xfrm>
            <a:off x="628650" y="3310475"/>
            <a:ext cx="7985522" cy="300082"/>
          </a:xfrm>
          <a:prstGeom prst="rect">
            <a:avLst/>
          </a:prstGeom>
          <a:noFill/>
        </p:spPr>
        <p:txBody>
          <a:bodyPr wrap="square" rtlCol="0">
            <a:spAutoFit/>
          </a:bodyPr>
          <a:lstStyle/>
          <a:p>
            <a:r>
              <a:rPr lang="en-US" altLang="zh-CN" dirty="0" err="1"/>
              <a:t>Pascanu</a:t>
            </a:r>
            <a:r>
              <a:rPr lang="en-US" altLang="zh-CN" dirty="0"/>
              <a:t> R , </a:t>
            </a:r>
            <a:r>
              <a:rPr lang="en-US" altLang="zh-CN" dirty="0" err="1"/>
              <a:t>Mikolov</a:t>
            </a:r>
            <a:r>
              <a:rPr lang="en-US" altLang="zh-CN" dirty="0"/>
              <a:t> T , </a:t>
            </a:r>
            <a:r>
              <a:rPr lang="en-US" altLang="zh-CN" dirty="0" err="1"/>
              <a:t>Bengio</a:t>
            </a:r>
            <a:r>
              <a:rPr lang="en-US" altLang="zh-CN" dirty="0"/>
              <a:t> Y . On the difficulty of training Recurrent Neural Networks[J]. 2012.</a:t>
            </a:r>
            <a:endParaRPr lang="zh-CN" altLang="en-US" dirty="0"/>
          </a:p>
        </p:txBody>
      </p:sp>
    </p:spTree>
    <p:extLst>
      <p:ext uri="{BB962C8B-B14F-4D97-AF65-F5344CB8AC3E}">
        <p14:creationId xmlns:p14="http://schemas.microsoft.com/office/powerpoint/2010/main" val="4108909396"/>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273253" y="3076484"/>
            <a:ext cx="713414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1814598" y="2802614"/>
            <a:ext cx="609067" cy="547740"/>
            <a:chOff x="1814598" y="2650209"/>
            <a:chExt cx="609067" cy="547740"/>
          </a:xfrm>
        </p:grpSpPr>
        <p:sp>
          <p:nvSpPr>
            <p:cNvPr id="3" name="任意多边形 2"/>
            <p:cNvSpPr>
              <a:spLocks noChangeAspect="1"/>
            </p:cNvSpPr>
            <p:nvPr/>
          </p:nvSpPr>
          <p:spPr>
            <a:xfrm>
              <a:off x="1814598" y="2650209"/>
              <a:ext cx="609067" cy="547740"/>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2" name="文本框 51"/>
            <p:cNvSpPr txBox="1"/>
            <p:nvPr/>
          </p:nvSpPr>
          <p:spPr>
            <a:xfrm>
              <a:off x="1814598" y="2763529"/>
              <a:ext cx="582211" cy="307777"/>
            </a:xfrm>
            <a:prstGeom prst="rect">
              <a:avLst/>
            </a:prstGeom>
            <a:noFill/>
          </p:spPr>
          <p:txBody>
            <a:bodyPr wrap="none" rtlCol="0">
              <a:spAutoFit/>
            </a:bodyPr>
            <a:lstStyle/>
            <a:p>
              <a:r>
                <a:rPr lang="en-US" altLang="zh-CN" sz="1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1997</a:t>
              </a:r>
              <a:endParaRPr lang="zh-CN" altLang="en-US" sz="1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8" name="组合 57"/>
          <p:cNvGrpSpPr/>
          <p:nvPr/>
        </p:nvGrpSpPr>
        <p:grpSpPr>
          <a:xfrm>
            <a:off x="3161301" y="2714295"/>
            <a:ext cx="823436" cy="740524"/>
            <a:chOff x="3161301" y="2561890"/>
            <a:chExt cx="823436" cy="740524"/>
          </a:xfrm>
        </p:grpSpPr>
        <p:sp>
          <p:nvSpPr>
            <p:cNvPr id="40" name="任意多边形 39"/>
            <p:cNvSpPr>
              <a:spLocks noChangeAspect="1"/>
            </p:cNvSpPr>
            <p:nvPr/>
          </p:nvSpPr>
          <p:spPr>
            <a:xfrm>
              <a:off x="3161301" y="2561890"/>
              <a:ext cx="823436" cy="740524"/>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3" name="文本框 52"/>
            <p:cNvSpPr txBox="1"/>
            <p:nvPr/>
          </p:nvSpPr>
          <p:spPr>
            <a:xfrm>
              <a:off x="3224205" y="2732751"/>
              <a:ext cx="697627" cy="369332"/>
            </a:xfrm>
            <a:prstGeom prst="rect">
              <a:avLst/>
            </a:prstGeom>
            <a:noFill/>
          </p:spPr>
          <p:txBody>
            <a:bodyPr wrap="none" rtlCol="0">
              <a:spAutoFit/>
            </a:bodyPr>
            <a:lstStyle/>
            <a:p>
              <a:r>
                <a:rPr lang="en-US" altLang="zh-CN"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2000</a:t>
              </a:r>
              <a:endParaRPr lang="zh-CN" alt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7" name="组合 56"/>
          <p:cNvGrpSpPr/>
          <p:nvPr/>
        </p:nvGrpSpPr>
        <p:grpSpPr>
          <a:xfrm>
            <a:off x="4722373" y="2632984"/>
            <a:ext cx="971498" cy="873678"/>
            <a:chOff x="4722373" y="2480579"/>
            <a:chExt cx="971498" cy="873678"/>
          </a:xfrm>
        </p:grpSpPr>
        <p:sp>
          <p:nvSpPr>
            <p:cNvPr id="45" name="任意多边形 44"/>
            <p:cNvSpPr>
              <a:spLocks noChangeAspect="1"/>
            </p:cNvSpPr>
            <p:nvPr/>
          </p:nvSpPr>
          <p:spPr>
            <a:xfrm>
              <a:off x="4722373" y="2480579"/>
              <a:ext cx="971498" cy="873678"/>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577188"/>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4" name="文本框 53"/>
            <p:cNvSpPr txBox="1"/>
            <p:nvPr/>
          </p:nvSpPr>
          <p:spPr>
            <a:xfrm>
              <a:off x="4824438" y="2701973"/>
              <a:ext cx="813043" cy="430887"/>
            </a:xfrm>
            <a:prstGeom prst="rect">
              <a:avLst/>
            </a:prstGeom>
            <a:noFill/>
          </p:spPr>
          <p:txBody>
            <a:bodyPr wrap="none" rtlCol="0">
              <a:spAutoFit/>
            </a:bodyPr>
            <a:lstStyle/>
            <a:p>
              <a:r>
                <a:rPr lang="en-US" altLang="zh-CN" sz="22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2014</a:t>
              </a:r>
            </a:p>
          </p:txBody>
        </p:sp>
      </p:grpSp>
      <p:grpSp>
        <p:nvGrpSpPr>
          <p:cNvPr id="56" name="组合 55"/>
          <p:cNvGrpSpPr/>
          <p:nvPr/>
        </p:nvGrpSpPr>
        <p:grpSpPr>
          <a:xfrm>
            <a:off x="6430305" y="2570626"/>
            <a:ext cx="1124991" cy="1011715"/>
            <a:chOff x="6430305" y="2418221"/>
            <a:chExt cx="1124991" cy="1011715"/>
          </a:xfrm>
        </p:grpSpPr>
        <p:sp>
          <p:nvSpPr>
            <p:cNvPr id="50" name="任意多边形 49"/>
            <p:cNvSpPr>
              <a:spLocks noChangeAspect="1"/>
            </p:cNvSpPr>
            <p:nvPr/>
          </p:nvSpPr>
          <p:spPr>
            <a:xfrm>
              <a:off x="6430305" y="2418221"/>
              <a:ext cx="1124991" cy="1011715"/>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rgbClr val="8FA4B7"/>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5" name="文本框 54"/>
            <p:cNvSpPr txBox="1"/>
            <p:nvPr/>
          </p:nvSpPr>
          <p:spPr>
            <a:xfrm>
              <a:off x="6528570" y="2671194"/>
              <a:ext cx="928459" cy="492443"/>
            </a:xfrm>
            <a:prstGeom prst="rect">
              <a:avLst/>
            </a:prstGeom>
            <a:noFill/>
          </p:spPr>
          <p:txBody>
            <a:bodyPr wrap="none" rtlCol="0">
              <a:spAutoFit/>
            </a:bodyPr>
            <a:lstStyle/>
            <a:p>
              <a:r>
                <a:rPr lang="en-US" altLang="zh-CN" sz="2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2015</a:t>
              </a:r>
              <a:endParaRPr lang="zh-CN" altLang="en-US" sz="2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60" name="TextBox 6"/>
          <p:cNvSpPr txBox="1">
            <a:spLocks noChangeArrowheads="1"/>
          </p:cNvSpPr>
          <p:nvPr/>
        </p:nvSpPr>
        <p:spPr bwMode="auto">
          <a:xfrm>
            <a:off x="1347169" y="3568139"/>
            <a:ext cx="187703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de-DE" altLang="zh-CN" sz="1100" dirty="0" smtClean="0">
                <a:hlinkClick r:id="rId2"/>
              </a:rPr>
              <a:t>Hochreiter </a:t>
            </a:r>
            <a:r>
              <a:rPr lang="de-DE" altLang="zh-CN" sz="1100" dirty="0">
                <a:hlinkClick r:id="rId2"/>
              </a:rPr>
              <a:t>&amp; Schmidhuber </a:t>
            </a:r>
            <a:endParaRPr lang="de-DE" altLang="zh-CN" sz="1100" dirty="0" smtClean="0"/>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提出</a:t>
            </a:r>
            <a:r>
              <a:rPr lang="en-US" altLang="zh-CN" sz="1100" dirty="0" smtClean="0">
                <a:solidFill>
                  <a:schemeClr val="tx1">
                    <a:lumMod val="50000"/>
                    <a:lumOff val="50000"/>
                  </a:schemeClr>
                </a:solidFill>
                <a:latin typeface="+mn-ea"/>
                <a:cs typeface="+mn-ea"/>
              </a:rPr>
              <a:t>LSTM</a:t>
            </a:r>
            <a:endParaRPr lang="zh-CN" altLang="zh-CN" sz="1100" dirty="0">
              <a:solidFill>
                <a:schemeClr val="tx1">
                  <a:lumMod val="50000"/>
                  <a:lumOff val="50000"/>
                </a:schemeClr>
              </a:solidFill>
              <a:latin typeface="+mn-ea"/>
              <a:cs typeface="+mn-ea"/>
            </a:endParaRPr>
          </a:p>
        </p:txBody>
      </p:sp>
      <p:sp>
        <p:nvSpPr>
          <p:cNvPr id="61" name="TextBox 6"/>
          <p:cNvSpPr txBox="1">
            <a:spLocks noChangeArrowheads="1"/>
          </p:cNvSpPr>
          <p:nvPr/>
        </p:nvSpPr>
        <p:spPr bwMode="auto">
          <a:xfrm>
            <a:off x="4611093" y="3582341"/>
            <a:ext cx="182748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en-US" altLang="zh-CN" sz="1100" dirty="0" err="1"/>
              <a:t>Kyunghyun</a:t>
            </a:r>
            <a:r>
              <a:rPr lang="en-US" altLang="zh-CN" sz="1100" dirty="0"/>
              <a:t>  </a:t>
            </a:r>
            <a:r>
              <a:rPr lang="en-US" altLang="zh-CN" sz="1100" dirty="0" smtClean="0">
                <a:hlinkClick r:id="rId3"/>
              </a:rPr>
              <a:t>Cho</a:t>
            </a:r>
            <a:endParaRPr lang="en-US" altLang="zh-CN" sz="1100" dirty="0" smtClean="0"/>
          </a:p>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提出</a:t>
            </a:r>
            <a:r>
              <a:rPr lang="en-US" altLang="zh-CN" sz="1100" dirty="0" smtClean="0">
                <a:solidFill>
                  <a:schemeClr val="tx1">
                    <a:lumMod val="50000"/>
                    <a:lumOff val="50000"/>
                  </a:schemeClr>
                </a:solidFill>
                <a:latin typeface="+mn-ea"/>
                <a:cs typeface="+mn-ea"/>
              </a:rPr>
              <a:t>GRU</a:t>
            </a:r>
            <a:endParaRPr lang="zh-CN" altLang="zh-CN" sz="1100" dirty="0">
              <a:solidFill>
                <a:schemeClr val="tx1">
                  <a:lumMod val="50000"/>
                  <a:lumOff val="50000"/>
                </a:schemeClr>
              </a:solidFill>
              <a:latin typeface="+mn-ea"/>
              <a:cs typeface="+mn-ea"/>
            </a:endParaRPr>
          </a:p>
        </p:txBody>
      </p:sp>
      <p:sp>
        <p:nvSpPr>
          <p:cNvPr id="62" name="TextBox 6"/>
          <p:cNvSpPr txBox="1">
            <a:spLocks noChangeArrowheads="1"/>
          </p:cNvSpPr>
          <p:nvPr/>
        </p:nvSpPr>
        <p:spPr bwMode="auto">
          <a:xfrm>
            <a:off x="2672517" y="1794537"/>
            <a:ext cx="2167809"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en-US" altLang="zh-CN" sz="1100" dirty="0" smtClean="0">
                <a:hlinkClick r:id="rId4"/>
              </a:rPr>
              <a:t>Gers</a:t>
            </a:r>
            <a:r>
              <a:rPr lang="zh-CN" altLang="en-US" sz="1100" dirty="0">
                <a:hlinkClick r:id="rId4"/>
              </a:rPr>
              <a:t>＆</a:t>
            </a:r>
            <a:r>
              <a:rPr lang="en-US" altLang="zh-CN" sz="1100" dirty="0" err="1" smtClean="0">
                <a:hlinkClick r:id="rId4"/>
              </a:rPr>
              <a:t>Schmidhuber</a:t>
            </a:r>
            <a:endParaRPr lang="en-US" altLang="zh-CN" sz="1100" dirty="0" smtClean="0"/>
          </a:p>
          <a:p>
            <a:pPr fontAlgn="base">
              <a:lnSpc>
                <a:spcPct val="150000"/>
              </a:lnSpc>
              <a:spcBef>
                <a:spcPct val="0"/>
              </a:spcBef>
              <a:spcAft>
                <a:spcPct val="0"/>
              </a:spcAft>
            </a:pPr>
            <a:r>
              <a:rPr lang="zh-CN" altLang="en-US" sz="1100" dirty="0"/>
              <a:t>添加了</a:t>
            </a:r>
            <a:r>
              <a:rPr lang="zh-CN" altLang="en-US" sz="1100" dirty="0" smtClean="0"/>
              <a:t>“窥视孔连接”</a:t>
            </a:r>
            <a:endParaRPr lang="en-US" altLang="zh-CN" sz="1100" dirty="0" smtClean="0"/>
          </a:p>
          <a:p>
            <a:pPr fontAlgn="base">
              <a:lnSpc>
                <a:spcPct val="150000"/>
              </a:lnSpc>
              <a:spcBef>
                <a:spcPct val="0"/>
              </a:spcBef>
              <a:spcAft>
                <a:spcPct val="0"/>
              </a:spcAft>
            </a:pPr>
            <a:r>
              <a:rPr lang="zh-CN" altLang="en-US" sz="1100" dirty="0" smtClean="0"/>
              <a:t>（</a:t>
            </a:r>
            <a:r>
              <a:rPr lang="en-US" altLang="zh-CN" sz="1100" dirty="0"/>
              <a:t>peephole connections</a:t>
            </a:r>
            <a:r>
              <a:rPr lang="zh-CN" altLang="en-US" sz="1100" dirty="0" smtClean="0"/>
              <a:t>）</a:t>
            </a:r>
            <a:endParaRPr lang="zh-CN" altLang="zh-CN" sz="1100" dirty="0">
              <a:solidFill>
                <a:schemeClr val="tx1">
                  <a:lumMod val="50000"/>
                  <a:lumOff val="50000"/>
                </a:schemeClr>
              </a:solidFill>
              <a:latin typeface="+mn-ea"/>
              <a:cs typeface="+mn-ea"/>
            </a:endParaRPr>
          </a:p>
        </p:txBody>
      </p:sp>
      <p:sp>
        <p:nvSpPr>
          <p:cNvPr id="63" name="TextBox 6"/>
          <p:cNvSpPr txBox="1">
            <a:spLocks noChangeArrowheads="1"/>
          </p:cNvSpPr>
          <p:nvPr/>
        </p:nvSpPr>
        <p:spPr bwMode="auto">
          <a:xfrm>
            <a:off x="6182604" y="1890187"/>
            <a:ext cx="2167809"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en-US" altLang="zh-CN" sz="1100" dirty="0">
                <a:hlinkClick r:id="rId5"/>
              </a:rPr>
              <a:t>Yao</a:t>
            </a:r>
            <a:r>
              <a:rPr lang="zh-CN" altLang="en-US" sz="1100" dirty="0">
                <a:hlinkClick r:id="rId5"/>
              </a:rPr>
              <a:t>等</a:t>
            </a:r>
            <a:r>
              <a:rPr lang="zh-CN" altLang="en-US" sz="1100" dirty="0" smtClean="0">
                <a:hlinkClick r:id="rId5"/>
              </a:rPr>
              <a:t>人</a:t>
            </a:r>
            <a:endParaRPr lang="en-US" altLang="zh-CN" sz="1100" dirty="0" smtClean="0"/>
          </a:p>
          <a:p>
            <a:pPr fontAlgn="base">
              <a:lnSpc>
                <a:spcPct val="150000"/>
              </a:lnSpc>
              <a:spcBef>
                <a:spcPct val="0"/>
              </a:spcBef>
              <a:spcAft>
                <a:spcPct val="0"/>
              </a:spcAft>
            </a:pPr>
            <a:r>
              <a:rPr lang="zh-CN" altLang="en-US" sz="1100" dirty="0" smtClean="0"/>
              <a:t>提出</a:t>
            </a:r>
            <a:r>
              <a:rPr lang="en-US" altLang="zh-CN" sz="1100" dirty="0" smtClean="0"/>
              <a:t>Depth </a:t>
            </a:r>
            <a:r>
              <a:rPr lang="en-US" altLang="zh-CN" sz="1100" dirty="0"/>
              <a:t>Gated RNNs</a:t>
            </a:r>
            <a:endParaRPr lang="zh-CN" altLang="zh-CN" sz="1100" dirty="0">
              <a:solidFill>
                <a:schemeClr val="tx1">
                  <a:lumMod val="50000"/>
                  <a:lumOff val="50000"/>
                </a:schemeClr>
              </a:solidFill>
              <a:latin typeface="+mn-ea"/>
              <a:cs typeface="+mn-ea"/>
            </a:endParaRPr>
          </a:p>
        </p:txBody>
      </p:sp>
      <p:sp>
        <p:nvSpPr>
          <p:cNvPr id="22" name="文本框 21"/>
          <p:cNvSpPr txBox="1"/>
          <p:nvPr/>
        </p:nvSpPr>
        <p:spPr>
          <a:xfrm>
            <a:off x="664992" y="676278"/>
            <a:ext cx="7844008" cy="523220"/>
          </a:xfrm>
          <a:prstGeom prst="rect">
            <a:avLst/>
          </a:prstGeom>
          <a:noFill/>
        </p:spPr>
        <p:txBody>
          <a:bodyPr wrap="square" rtlCol="0">
            <a:spAutoFit/>
          </a:bodyPr>
          <a:lstStyle/>
          <a:p>
            <a:r>
              <a:rPr lang="zh-CN" altLang="en-US" sz="2800" dirty="0" smtClean="0"/>
              <a:t>长短期记忆网络（</a:t>
            </a:r>
            <a:r>
              <a:rPr lang="en-US" altLang="zh-CN" sz="2800" dirty="0" smtClean="0"/>
              <a:t>LSTM</a:t>
            </a:r>
            <a:r>
              <a:rPr lang="zh-CN" altLang="en-US" sz="2800" dirty="0" smtClean="0"/>
              <a:t>）</a:t>
            </a:r>
            <a:endParaRPr lang="zh-CN" altLang="en-US" sz="2800" dirty="0"/>
          </a:p>
        </p:txBody>
      </p:sp>
      <p:sp>
        <p:nvSpPr>
          <p:cNvPr id="23" name="文本框 22"/>
          <p:cNvSpPr txBox="1"/>
          <p:nvPr/>
        </p:nvSpPr>
        <p:spPr>
          <a:xfrm>
            <a:off x="628650" y="1243724"/>
            <a:ext cx="7697216" cy="4584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800" dirty="0" smtClean="0"/>
              <a:t>LSTM</a:t>
            </a:r>
            <a:r>
              <a:rPr lang="zh-CN" altLang="en-US" sz="1800" dirty="0" smtClean="0"/>
              <a:t>发展历程</a:t>
            </a:r>
            <a:endParaRPr lang="en-US" altLang="zh-CN" sz="1800" dirty="0"/>
          </a:p>
        </p:txBody>
      </p:sp>
    </p:spTree>
    <p:extLst>
      <p:ext uri="{BB962C8B-B14F-4D97-AF65-F5344CB8AC3E}">
        <p14:creationId xmlns:p14="http://schemas.microsoft.com/office/powerpoint/2010/main" val="113757926"/>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664992" y="493397"/>
            <a:ext cx="7844008" cy="523220"/>
          </a:xfrm>
          <a:prstGeom prst="rect">
            <a:avLst/>
          </a:prstGeom>
          <a:noFill/>
        </p:spPr>
        <p:txBody>
          <a:bodyPr wrap="square" rtlCol="0">
            <a:spAutoFit/>
          </a:bodyPr>
          <a:lstStyle/>
          <a:p>
            <a:r>
              <a:rPr lang="zh-CN" altLang="en-US" sz="2800" dirty="0"/>
              <a:t>基本</a:t>
            </a:r>
            <a:r>
              <a:rPr lang="en-US" altLang="zh-CN" sz="2800" dirty="0" smtClean="0"/>
              <a:t>RNN Vs LSTM</a:t>
            </a:r>
            <a:endParaRPr lang="zh-CN" altLang="en-US" sz="2800" dirty="0"/>
          </a:p>
        </p:txBody>
      </p:sp>
      <p:pic>
        <p:nvPicPr>
          <p:cNvPr id="21" name="Picture 2" descr="http://upload-images.jianshu.io/upload_images/42741-9ac355076444b66f.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550" y="1026242"/>
            <a:ext cx="5173494" cy="193588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upload-images.jianshu.io/upload_images/42741-b9a16a53d58ca2b9.png?imageMogr2/auto-orient/strip%7CimageView2/2/w/12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864" y="2962130"/>
            <a:ext cx="5253430" cy="197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79925"/>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664992" y="676278"/>
            <a:ext cx="7844008" cy="523220"/>
          </a:xfrm>
          <a:prstGeom prst="rect">
            <a:avLst/>
          </a:prstGeom>
          <a:noFill/>
        </p:spPr>
        <p:txBody>
          <a:bodyPr wrap="square" rtlCol="0">
            <a:spAutoFit/>
          </a:bodyPr>
          <a:lstStyle/>
          <a:p>
            <a:r>
              <a:rPr lang="zh-CN" altLang="en-US" sz="2800" dirty="0" smtClean="0"/>
              <a:t>长短期记忆网络（</a:t>
            </a:r>
            <a:r>
              <a:rPr lang="en-US" altLang="zh-CN" sz="2800" dirty="0" smtClean="0"/>
              <a:t>LSTM</a:t>
            </a:r>
            <a:r>
              <a:rPr lang="zh-CN" altLang="en-US" sz="2800" dirty="0" smtClean="0"/>
              <a:t>）</a:t>
            </a:r>
            <a:endParaRPr lang="zh-CN" altLang="en-US" sz="2800" dirty="0"/>
          </a:p>
        </p:txBody>
      </p:sp>
      <p:pic>
        <p:nvPicPr>
          <p:cNvPr id="21" name="Picture 2" descr="http://upload-images.jianshu.io/upload_images/42741-ea943b818b8e18d0.png?imageMogr2/auto-orient/strip%7CimageView2/2/w/12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92" y="1404621"/>
            <a:ext cx="7385100" cy="13759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upload-images.jianshu.io/upload_images/42741-ac1eb618f37a9dea.png?imageMogr2/auto-orien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750" r="22863"/>
          <a:stretch/>
        </p:blipFill>
        <p:spPr bwMode="auto">
          <a:xfrm>
            <a:off x="780449" y="2985705"/>
            <a:ext cx="2975256" cy="168966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s://upload-images.jianshu.io/upload_images/42741-7169541c790efd13.png?imageMogr2/auto-ori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241" y="2797198"/>
            <a:ext cx="1536685" cy="187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506589"/>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upload-images.jianshu.io/upload_images/42741-96b387f711d1d12c.png?imageMogr2/auto-ori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4527" y="83176"/>
            <a:ext cx="4314418" cy="11833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upload-images.jianshu.io/upload_images/42741-7fa07e640593f930.png?imageMogr2/auto-ori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4526" y="1189784"/>
            <a:ext cx="4314419" cy="13326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upload-images.jianshu.io/upload_images/42741-d88caa3c4faf5353.png?imageMogr2/auto-ori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4525" y="2373101"/>
            <a:ext cx="4457238" cy="13767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upload-images.jianshu.io/upload_images/42741-4c9186bf786063d6.png?imageMogr2/auto-orien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43116" y="3628995"/>
            <a:ext cx="4457237" cy="137671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64992" y="676278"/>
            <a:ext cx="2061190" cy="523220"/>
          </a:xfrm>
          <a:prstGeom prst="rect">
            <a:avLst/>
          </a:prstGeom>
          <a:noFill/>
        </p:spPr>
        <p:txBody>
          <a:bodyPr wrap="square" rtlCol="0">
            <a:spAutoFit/>
          </a:bodyPr>
          <a:lstStyle/>
          <a:p>
            <a:r>
              <a:rPr lang="zh-CN" altLang="en-US" sz="2800" dirty="0" smtClean="0"/>
              <a:t>前向传播</a:t>
            </a:r>
            <a:endParaRPr lang="zh-CN" altLang="en-US" sz="2800" dirty="0"/>
          </a:p>
        </p:txBody>
      </p:sp>
      <p:sp>
        <p:nvSpPr>
          <p:cNvPr id="11" name="任意多边形 10"/>
          <p:cNvSpPr/>
          <p:nvPr/>
        </p:nvSpPr>
        <p:spPr>
          <a:xfrm>
            <a:off x="790087" y="1392921"/>
            <a:ext cx="1255925" cy="1129466"/>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Tree>
    <p:extLst>
      <p:ext uri="{BB962C8B-B14F-4D97-AF65-F5344CB8AC3E}">
        <p14:creationId xmlns:p14="http://schemas.microsoft.com/office/powerpoint/2010/main" val="306784404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64992" y="676278"/>
            <a:ext cx="8218877" cy="523220"/>
          </a:xfrm>
          <a:prstGeom prst="rect">
            <a:avLst/>
          </a:prstGeom>
          <a:noFill/>
        </p:spPr>
        <p:txBody>
          <a:bodyPr wrap="square" rtlCol="0">
            <a:spAutoFit/>
          </a:bodyPr>
          <a:lstStyle/>
          <a:p>
            <a:r>
              <a:rPr lang="zh-CN" altLang="en-US" sz="2800" dirty="0" smtClean="0"/>
              <a:t>情感分析方法性能对比</a:t>
            </a:r>
            <a:endParaRPr lang="zh-CN" altLang="en-US" sz="2800" dirty="0"/>
          </a:p>
        </p:txBody>
      </p:sp>
      <p:pic>
        <p:nvPicPr>
          <p:cNvPr id="4" name="图片 3"/>
          <p:cNvPicPr>
            <a:picLocks noChangeAspect="1"/>
          </p:cNvPicPr>
          <p:nvPr/>
        </p:nvPicPr>
        <p:blipFill rotWithShape="1">
          <a:blip r:embed="rId3"/>
          <a:srcRect t="8553"/>
          <a:stretch/>
        </p:blipFill>
        <p:spPr>
          <a:xfrm>
            <a:off x="1180043" y="1199498"/>
            <a:ext cx="6019649" cy="3434832"/>
          </a:xfrm>
          <a:prstGeom prst="rect">
            <a:avLst/>
          </a:prstGeom>
        </p:spPr>
      </p:pic>
      <p:sp>
        <p:nvSpPr>
          <p:cNvPr id="5" name="矩形 4"/>
          <p:cNvSpPr/>
          <p:nvPr/>
        </p:nvSpPr>
        <p:spPr>
          <a:xfrm>
            <a:off x="3313900" y="4718184"/>
            <a:ext cx="5733600" cy="30008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李然</a:t>
            </a:r>
            <a:r>
              <a:rPr lang="en-US" altLang="zh-CN" dirty="0">
                <a:solidFill>
                  <a:srgbClr val="000000"/>
                </a:solidFill>
                <a:latin typeface="Microsoft YaHei" panose="020B0503020204020204" pitchFamily="34" charset="-122"/>
                <a:ea typeface="Microsoft YaHei" panose="020B0503020204020204" pitchFamily="34" charset="-122"/>
              </a:rPr>
              <a:t>, et al. "</a:t>
            </a:r>
            <a:r>
              <a:rPr lang="zh-CN" altLang="en-US" dirty="0">
                <a:solidFill>
                  <a:srgbClr val="000000"/>
                </a:solidFill>
                <a:latin typeface="Microsoft YaHei" panose="020B0503020204020204" pitchFamily="34" charset="-122"/>
                <a:ea typeface="Microsoft YaHei" panose="020B0503020204020204" pitchFamily="34" charset="-122"/>
              </a:rPr>
              <a:t>文本情绪分析综述</a:t>
            </a:r>
            <a:r>
              <a:rPr lang="en-US" altLang="zh-CN" dirty="0">
                <a:solidFill>
                  <a:srgbClr val="000000"/>
                </a:solidFill>
                <a:latin typeface="Microsoft YaHei" panose="020B0503020204020204" pitchFamily="34" charset="-122"/>
                <a:ea typeface="Microsoft YaHei" panose="020B0503020204020204" pitchFamily="34" charset="-122"/>
              </a:rPr>
              <a:t>." </a:t>
            </a:r>
            <a:r>
              <a:rPr lang="zh-CN" altLang="en-US" i="1" dirty="0">
                <a:solidFill>
                  <a:srgbClr val="000000"/>
                </a:solidFill>
                <a:latin typeface="Microsoft YaHei" panose="020B0503020204020204" pitchFamily="34" charset="-122"/>
                <a:ea typeface="Microsoft YaHei" panose="020B0503020204020204" pitchFamily="34" charset="-122"/>
              </a:rPr>
              <a:t>计算机研究与发展</a:t>
            </a:r>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rPr>
              <a:t>55.1(2018):30-52.</a:t>
            </a:r>
            <a:endParaRPr lang="zh-CN" altLang="en-US" dirty="0"/>
          </a:p>
        </p:txBody>
      </p:sp>
    </p:spTree>
    <p:extLst>
      <p:ext uri="{BB962C8B-B14F-4D97-AF65-F5344CB8AC3E}">
        <p14:creationId xmlns:p14="http://schemas.microsoft.com/office/powerpoint/2010/main" val="3034757737"/>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628650" y="1497724"/>
            <a:ext cx="7697216" cy="17049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800" dirty="0" smtClean="0"/>
              <a:t>情感分析是个典型的文本分类问题</a:t>
            </a:r>
            <a:endParaRPr lang="en-US" altLang="zh-CN" sz="1800" dirty="0"/>
          </a:p>
          <a:p>
            <a:pPr marL="285750" indent="-285750">
              <a:lnSpc>
                <a:spcPct val="150000"/>
              </a:lnSpc>
              <a:buFont typeface="Wingdings" panose="05000000000000000000" pitchFamily="2" charset="2"/>
              <a:buChar char="Ø"/>
            </a:pPr>
            <a:r>
              <a:rPr lang="zh-CN" altLang="en-US" sz="1800" dirty="0" smtClean="0"/>
              <a:t>传统机器学习（</a:t>
            </a:r>
            <a:r>
              <a:rPr lang="en-US" altLang="zh-CN" sz="1800" dirty="0" smtClean="0"/>
              <a:t>SVM</a:t>
            </a:r>
            <a:r>
              <a:rPr lang="zh-CN" altLang="en-US" sz="1800" dirty="0" smtClean="0"/>
              <a:t>等） </a:t>
            </a:r>
            <a:r>
              <a:rPr lang="en-US" altLang="zh-CN" sz="1800" dirty="0" smtClean="0"/>
              <a:t>+ </a:t>
            </a:r>
            <a:r>
              <a:rPr lang="zh-CN" altLang="en-US" sz="1800" dirty="0" smtClean="0"/>
              <a:t>深度学习（</a:t>
            </a:r>
            <a:r>
              <a:rPr lang="en-US" altLang="zh-CN" sz="1800" dirty="0" smtClean="0"/>
              <a:t>MLP</a:t>
            </a:r>
            <a:r>
              <a:rPr lang="zh-CN" altLang="en-US" sz="1800" dirty="0" smtClean="0"/>
              <a:t>、</a:t>
            </a:r>
            <a:r>
              <a:rPr lang="en-US" altLang="zh-CN" sz="1800" dirty="0" smtClean="0"/>
              <a:t>LSTM</a:t>
            </a:r>
            <a:r>
              <a:rPr lang="zh-CN" altLang="en-US" sz="1800" dirty="0" smtClean="0"/>
              <a:t>等）</a:t>
            </a:r>
            <a:endParaRPr lang="en-US" altLang="zh-CN" sz="1800" dirty="0"/>
          </a:p>
          <a:p>
            <a:pPr marL="285750" indent="-285750">
              <a:lnSpc>
                <a:spcPct val="150000"/>
              </a:lnSpc>
              <a:buFont typeface="Wingdings" panose="05000000000000000000" pitchFamily="2" charset="2"/>
              <a:buChar char="Ø"/>
            </a:pPr>
            <a:r>
              <a:rPr lang="zh-CN" altLang="en-US" sz="1800" dirty="0" smtClean="0"/>
              <a:t>情感分析常用数据集（</a:t>
            </a:r>
            <a:r>
              <a:rPr lang="en-US" altLang="zh-CN" sz="1800" dirty="0" smtClean="0"/>
              <a:t>IMDB</a:t>
            </a:r>
            <a:r>
              <a:rPr lang="zh-CN" altLang="en-US" sz="1800" dirty="0" smtClean="0"/>
              <a:t>、</a:t>
            </a:r>
            <a:r>
              <a:rPr lang="en-US" altLang="zh-CN" sz="1800" dirty="0" smtClean="0"/>
              <a:t>STS</a:t>
            </a:r>
            <a:r>
              <a:rPr lang="zh-CN" altLang="en-US" sz="1800" dirty="0" smtClean="0"/>
              <a:t>、</a:t>
            </a:r>
            <a:r>
              <a:rPr lang="en-US" altLang="zh-CN" sz="1800" dirty="0" err="1" smtClean="0"/>
              <a:t>SSTb</a:t>
            </a:r>
            <a:r>
              <a:rPr lang="zh-CN" altLang="en-US" sz="1800" dirty="0" smtClean="0"/>
              <a:t>）</a:t>
            </a:r>
            <a:endParaRPr lang="en-US" altLang="zh-CN" sz="1800" dirty="0" smtClean="0"/>
          </a:p>
          <a:p>
            <a:pPr marL="285750" indent="-285750">
              <a:lnSpc>
                <a:spcPct val="150000"/>
              </a:lnSpc>
              <a:buFont typeface="Wingdings" panose="05000000000000000000" pitchFamily="2" charset="2"/>
              <a:buChar char="Ø"/>
            </a:pPr>
            <a:r>
              <a:rPr lang="en-US" altLang="zh-CN" sz="1800" dirty="0" smtClean="0"/>
              <a:t>LSTM</a:t>
            </a:r>
            <a:r>
              <a:rPr lang="zh-CN" altLang="en-US" sz="1800" dirty="0" smtClean="0"/>
              <a:t>的一些基本理解</a:t>
            </a:r>
            <a:endParaRPr lang="en-US" altLang="zh-CN" sz="1800" dirty="0"/>
          </a:p>
        </p:txBody>
      </p:sp>
      <p:sp>
        <p:nvSpPr>
          <p:cNvPr id="37" name="文本框 36"/>
          <p:cNvSpPr txBox="1"/>
          <p:nvPr/>
        </p:nvSpPr>
        <p:spPr>
          <a:xfrm>
            <a:off x="664993" y="676278"/>
            <a:ext cx="3033882" cy="523220"/>
          </a:xfrm>
          <a:prstGeom prst="rect">
            <a:avLst/>
          </a:prstGeom>
          <a:noFill/>
        </p:spPr>
        <p:txBody>
          <a:bodyPr wrap="square" rtlCol="0">
            <a:spAutoFit/>
          </a:bodyPr>
          <a:lstStyle/>
          <a:p>
            <a:r>
              <a:rPr lang="zh-CN" altLang="en-US" sz="2800" dirty="0" smtClean="0"/>
              <a:t>了解算法之后</a:t>
            </a:r>
            <a:endParaRPr lang="zh-CN" altLang="en-US" sz="2800" dirty="0"/>
          </a:p>
        </p:txBody>
      </p:sp>
    </p:spTree>
    <p:extLst>
      <p:ext uri="{BB962C8B-B14F-4D97-AF65-F5344CB8AC3E}">
        <p14:creationId xmlns:p14="http://schemas.microsoft.com/office/powerpoint/2010/main" val="1393209220"/>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50984" y="1712405"/>
            <a:ext cx="4865434" cy="769441"/>
          </a:xfrm>
          <a:prstGeom prst="rect">
            <a:avLst/>
          </a:prstGeom>
          <a:effectLst/>
        </p:spPr>
        <p:txBody>
          <a:bodyPr wrap="none">
            <a:spAutoFit/>
          </a:bodyPr>
          <a:lstStyle/>
          <a:p>
            <a:r>
              <a:rPr lang="zh-CN" altLang="en-US" sz="4400" dirty="0">
                <a:solidFill>
                  <a:srgbClr val="374552"/>
                </a:solidFill>
                <a:latin typeface="微软雅黑" panose="020B0503020204020204" pitchFamily="34" charset="-122"/>
                <a:ea typeface="微软雅黑" panose="020B0503020204020204" pitchFamily="34" charset="-122"/>
              </a:rPr>
              <a:t>演示完毕 谢谢欣赏</a:t>
            </a:r>
          </a:p>
        </p:txBody>
      </p:sp>
      <p:sp>
        <p:nvSpPr>
          <p:cNvPr id="9" name="TextBox 12"/>
          <p:cNvSpPr txBox="1"/>
          <p:nvPr/>
        </p:nvSpPr>
        <p:spPr>
          <a:xfrm>
            <a:off x="3309938" y="2441093"/>
            <a:ext cx="2583657" cy="276999"/>
          </a:xfrm>
          <a:prstGeom prst="rect">
            <a:avLst/>
          </a:prstGeom>
          <a:noFill/>
          <a:effectLst/>
        </p:spPr>
        <p:txBody>
          <a:bodyPr wrap="square" rtlCol="0">
            <a:spAutoFit/>
          </a:bodyPr>
          <a:lstStyle/>
          <a:p>
            <a:r>
              <a:rPr lang="en-US" altLang="zh-CN" sz="1200" dirty="0">
                <a:solidFill>
                  <a:srgbClr val="7D7876"/>
                </a:solidFill>
                <a:latin typeface="HandelGotDLig" pitchFamily="34" charset="0"/>
                <a:ea typeface="汉真广标" pitchFamily="49" charset="-122"/>
              </a:rPr>
              <a:t>PLEASE ADD YOUR TITLE HERE</a:t>
            </a:r>
            <a:endParaRPr lang="zh-CN" altLang="en-US" sz="1200" dirty="0">
              <a:solidFill>
                <a:srgbClr val="7D7876"/>
              </a:solidFill>
              <a:latin typeface="HandelGotDLig" pitchFamily="34" charset="0"/>
              <a:ea typeface="汉真广标" pitchFamily="49" charset="-122"/>
            </a:endParaRPr>
          </a:p>
        </p:txBody>
      </p:sp>
      <p:grpSp>
        <p:nvGrpSpPr>
          <p:cNvPr id="10" name="组合 9">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1"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2"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3"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16"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7" name="椭圆 16"/>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8" name="椭圆 17"/>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cxnSp>
        <p:nvCxnSpPr>
          <p:cNvPr id="38" name="直接连接符 37">
            <a:extLst>
              <a:ext uri="{FF2B5EF4-FFF2-40B4-BE49-F238E27FC236}">
                <a16:creationId xmlns:a16="http://schemas.microsoft.com/office/drawing/2014/main" id="{E313177E-59BA-45B4-A649-116184D482FA}"/>
              </a:ext>
            </a:extLst>
          </p:cNvPr>
          <p:cNvCxnSpPr/>
          <p:nvPr/>
        </p:nvCxnSpPr>
        <p:spPr>
          <a:xfrm>
            <a:off x="1701936" y="1667584"/>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813C647-C18F-49A4-9F27-02A75536227E}"/>
              </a:ext>
            </a:extLst>
          </p:cNvPr>
          <p:cNvCxnSpPr/>
          <p:nvPr/>
        </p:nvCxnSpPr>
        <p:spPr>
          <a:xfrm>
            <a:off x="1701936" y="2798115"/>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272116"/>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TextBox 6"/>
          <p:cNvSpPr txBox="1">
            <a:spLocks noChangeArrowheads="1"/>
          </p:cNvSpPr>
          <p:nvPr/>
        </p:nvSpPr>
        <p:spPr bwMode="auto">
          <a:xfrm>
            <a:off x="2391526" y="2143263"/>
            <a:ext cx="14505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u="none" strike="noStrike" cap="none" normalizeH="0" baseline="0" dirty="0" smtClean="0">
                <a:ln>
                  <a:noFill/>
                </a:ln>
                <a:solidFill>
                  <a:srgbClr val="577188"/>
                </a:solidFill>
                <a:effectLst/>
                <a:latin typeface="Impact" pitchFamily="34" charset="0"/>
                <a:cs typeface="+mn-ea"/>
              </a:rPr>
              <a:t>02</a:t>
            </a:r>
            <a:endParaRPr kumimoji="0" lang="zh-CN" sz="4400" u="none" strike="noStrike" cap="none" normalizeH="0" baseline="0" dirty="0">
              <a:ln>
                <a:noFill/>
              </a:ln>
              <a:solidFill>
                <a:srgbClr val="577188"/>
              </a:solidFill>
              <a:effectLst/>
              <a:latin typeface="Impact" pitchFamily="34" charset="0"/>
              <a:cs typeface="+mn-ea"/>
            </a:endParaRPr>
          </a:p>
        </p:txBody>
      </p:sp>
      <p:sp>
        <p:nvSpPr>
          <p:cNvPr id="12" name="TextBox 6"/>
          <p:cNvSpPr txBox="1">
            <a:spLocks noChangeArrowheads="1"/>
          </p:cNvSpPr>
          <p:nvPr/>
        </p:nvSpPr>
        <p:spPr bwMode="auto">
          <a:xfrm>
            <a:off x="3261496" y="1885268"/>
            <a:ext cx="3045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smtClean="0">
                <a:solidFill>
                  <a:schemeClr val="tx1">
                    <a:lumMod val="65000"/>
                    <a:lumOff val="35000"/>
                  </a:schemeClr>
                </a:solidFill>
                <a:latin typeface="+mn-ea"/>
                <a:cs typeface="+mn-ea"/>
              </a:rPr>
              <a:t>情感词典方法</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14" name="TextBox 6"/>
          <p:cNvSpPr txBox="1">
            <a:spLocks noChangeArrowheads="1"/>
          </p:cNvSpPr>
          <p:nvPr/>
        </p:nvSpPr>
        <p:spPr bwMode="auto">
          <a:xfrm>
            <a:off x="3666256" y="2265228"/>
            <a:ext cx="277238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pPr>
            <a:r>
              <a:rPr lang="zh-CN" altLang="en-US" sz="1000" dirty="0">
                <a:latin typeface="+mn-ea"/>
                <a:cs typeface="+mn-ea"/>
              </a:rPr>
              <a:t>情感</a:t>
            </a:r>
            <a:r>
              <a:rPr lang="zh-CN" altLang="en-US" sz="1000" dirty="0" smtClean="0">
                <a:latin typeface="+mn-ea"/>
                <a:cs typeface="+mn-ea"/>
              </a:rPr>
              <a:t>词典构建方法的分类，特定方法的介绍、原理、分析</a:t>
            </a:r>
            <a:endParaRPr lang="en-US" altLang="zh-CN" sz="1000" dirty="0" smtClean="0">
              <a:latin typeface="+mn-ea"/>
              <a:cs typeface="+mn-ea"/>
            </a:endParaRPr>
          </a:p>
          <a:p>
            <a:pPr lvl="0" algn="r" fontAlgn="base">
              <a:lnSpc>
                <a:spcPct val="150000"/>
              </a:lnSpc>
              <a:spcBef>
                <a:spcPct val="0"/>
              </a:spcBef>
              <a:spcAft>
                <a:spcPct val="0"/>
              </a:spcAft>
            </a:pPr>
            <a:r>
              <a:rPr lang="en-US" altLang="zh-CN" sz="1000" dirty="0" smtClean="0">
                <a:latin typeface="+mn-ea"/>
                <a:cs typeface="+mn-ea"/>
              </a:rPr>
              <a:t>——</a:t>
            </a:r>
            <a:r>
              <a:rPr lang="zh-CN" altLang="en-US" sz="1000" dirty="0" smtClean="0">
                <a:latin typeface="+mn-ea"/>
                <a:cs typeface="+mn-ea"/>
              </a:rPr>
              <a:t>梁仁杰、赵堃宇</a:t>
            </a:r>
            <a:endParaRPr lang="zh-CN" altLang="zh-CN" sz="1000" dirty="0">
              <a:latin typeface="+mn-ea"/>
              <a:cs typeface="+mn-ea"/>
            </a:endParaRPr>
          </a:p>
        </p:txBody>
      </p:sp>
      <p:sp>
        <p:nvSpPr>
          <p:cNvPr id="15" name="TextBox 6"/>
          <p:cNvSpPr txBox="1">
            <a:spLocks noChangeArrowheads="1"/>
          </p:cNvSpPr>
          <p:nvPr/>
        </p:nvSpPr>
        <p:spPr bwMode="auto">
          <a:xfrm>
            <a:off x="2458323" y="1897071"/>
            <a:ext cx="1316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577188"/>
                </a:solidFill>
                <a:effectLst/>
                <a:latin typeface="+mn-ea"/>
                <a:cs typeface="+mn-ea"/>
              </a:rPr>
              <a:t>PART</a:t>
            </a:r>
            <a:endParaRPr kumimoji="0" lang="zh-CN" sz="1800" b="0" i="0" u="none" strike="noStrike" cap="none" normalizeH="0" baseline="0" dirty="0">
              <a:ln>
                <a:noFill/>
              </a:ln>
              <a:solidFill>
                <a:srgbClr val="577188"/>
              </a:solidFill>
              <a:effectLst/>
              <a:latin typeface="Arial" pitchFamily="34" charset="0"/>
              <a:cs typeface="+mn-ea"/>
            </a:endParaRPr>
          </a:p>
        </p:txBody>
      </p:sp>
      <p:cxnSp>
        <p:nvCxnSpPr>
          <p:cNvPr id="16" name="直接连接符 15"/>
          <p:cNvCxnSpPr/>
          <p:nvPr/>
        </p:nvCxnSpPr>
        <p:spPr>
          <a:xfrm>
            <a:off x="3666255" y="2278246"/>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8"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3"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椭圆 25"/>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4" name="椭圆 3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9" name="椭圆 38"/>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0" name="椭圆 39"/>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1" name="椭圆 40"/>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2" name="椭圆 41"/>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43" name="椭圆 42"/>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5537084"/>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a:spLocks noChangeAspect="1"/>
          </p:cNvSpPr>
          <p:nvPr/>
        </p:nvSpPr>
        <p:spPr>
          <a:xfrm>
            <a:off x="3927668" y="1839422"/>
            <a:ext cx="1682255" cy="1613705"/>
          </a:xfrm>
          <a:custGeom>
            <a:avLst/>
            <a:gdLst>
              <a:gd name="connsiteX0" fmla="*/ 973472 w 3097546"/>
              <a:gd name="connsiteY0" fmla="*/ 2971324 h 2971325"/>
              <a:gd name="connsiteX1" fmla="*/ 973615 w 3097546"/>
              <a:gd name="connsiteY1" fmla="*/ 2971324 h 2971325"/>
              <a:gd name="connsiteX2" fmla="*/ 973472 w 3097546"/>
              <a:gd name="connsiteY2" fmla="*/ 2971325 h 2971325"/>
              <a:gd name="connsiteX3" fmla="*/ 497241 w 3097546"/>
              <a:gd name="connsiteY3" fmla="*/ 0 h 2971325"/>
              <a:gd name="connsiteX4" fmla="*/ 1945450 w 3097546"/>
              <a:gd name="connsiteY4" fmla="*/ 0 h 2971325"/>
              <a:gd name="connsiteX5" fmla="*/ 2101907 w 3097546"/>
              <a:gd name="connsiteY5" fmla="*/ 31587 h 2971325"/>
              <a:gd name="connsiteX6" fmla="*/ 2144325 w 3097546"/>
              <a:gd name="connsiteY6" fmla="*/ 54612 h 2971325"/>
              <a:gd name="connsiteX7" fmla="*/ 2148708 w 3097546"/>
              <a:gd name="connsiteY7" fmla="*/ 56247 h 2971325"/>
              <a:gd name="connsiteX8" fmla="*/ 2159283 w 3097546"/>
              <a:gd name="connsiteY8" fmla="*/ 62729 h 2971325"/>
              <a:gd name="connsiteX9" fmla="*/ 2170183 w 3097546"/>
              <a:gd name="connsiteY9" fmla="*/ 68647 h 2971325"/>
              <a:gd name="connsiteX10" fmla="*/ 2173792 w 3097546"/>
              <a:gd name="connsiteY10" fmla="*/ 71624 h 2971325"/>
              <a:gd name="connsiteX11" fmla="*/ 2214942 w 3097546"/>
              <a:gd name="connsiteY11" fmla="*/ 96847 h 2971325"/>
              <a:gd name="connsiteX12" fmla="*/ 2320524 w 3097546"/>
              <a:gd name="connsiteY12" fmla="*/ 216549 h 2971325"/>
              <a:gd name="connsiteX13" fmla="*/ 3044629 w 3097546"/>
              <a:gd name="connsiteY13" fmla="*/ 1470735 h 2971325"/>
              <a:gd name="connsiteX14" fmla="*/ 3095503 w 3097546"/>
              <a:gd name="connsiteY14" fmla="*/ 1622024 h 2971325"/>
              <a:gd name="connsiteX15" fmla="*/ 3096771 w 3097546"/>
              <a:gd name="connsiteY15" fmla="*/ 1670269 h 2971325"/>
              <a:gd name="connsiteX16" fmla="*/ 3097546 w 3097546"/>
              <a:gd name="connsiteY16" fmla="*/ 1674884 h 2971325"/>
              <a:gd name="connsiteX17" fmla="*/ 3097220 w 3097546"/>
              <a:gd name="connsiteY17" fmla="*/ 1687291 h 2971325"/>
              <a:gd name="connsiteX18" fmla="*/ 3097546 w 3097546"/>
              <a:gd name="connsiteY18" fmla="*/ 1699683 h 2971325"/>
              <a:gd name="connsiteX19" fmla="*/ 3096773 w 3097546"/>
              <a:gd name="connsiteY19" fmla="*/ 1704294 h 2971325"/>
              <a:gd name="connsiteX20" fmla="*/ 3095503 w 3097546"/>
              <a:gd name="connsiteY20" fmla="*/ 1752543 h 2971325"/>
              <a:gd name="connsiteX21" fmla="*/ 3044630 w 3097546"/>
              <a:gd name="connsiteY21" fmla="*/ 1903833 h 2971325"/>
              <a:gd name="connsiteX22" fmla="*/ 2436415 w 3097546"/>
              <a:gd name="connsiteY22" fmla="*/ 2957292 h 2971325"/>
              <a:gd name="connsiteX23" fmla="*/ 1821328 w 3097546"/>
              <a:gd name="connsiteY23" fmla="*/ 2963192 h 2971325"/>
              <a:gd name="connsiteX24" fmla="*/ 1871821 w 3097546"/>
              <a:gd name="connsiteY24" fmla="*/ 2947519 h 2971325"/>
              <a:gd name="connsiteX25" fmla="*/ 1903787 w 3097546"/>
              <a:gd name="connsiteY25" fmla="*/ 2930168 h 2971325"/>
              <a:gd name="connsiteX26" fmla="*/ 1907091 w 3097546"/>
              <a:gd name="connsiteY26" fmla="*/ 2928933 h 2971325"/>
              <a:gd name="connsiteX27" fmla="*/ 1915066 w 3097546"/>
              <a:gd name="connsiteY27" fmla="*/ 2924047 h 2971325"/>
              <a:gd name="connsiteX28" fmla="*/ 1923276 w 3097546"/>
              <a:gd name="connsiteY28" fmla="*/ 2919589 h 2971325"/>
              <a:gd name="connsiteX29" fmla="*/ 1925994 w 3097546"/>
              <a:gd name="connsiteY29" fmla="*/ 2917347 h 2971325"/>
              <a:gd name="connsiteX30" fmla="*/ 1957007 w 3097546"/>
              <a:gd name="connsiteY30" fmla="*/ 2898336 h 2971325"/>
              <a:gd name="connsiteX31" fmla="*/ 2036578 w 3097546"/>
              <a:gd name="connsiteY31" fmla="*/ 2808126 h 2971325"/>
              <a:gd name="connsiteX32" fmla="*/ 2582285 w 3097546"/>
              <a:gd name="connsiteY32" fmla="*/ 1862935 h 2971325"/>
              <a:gd name="connsiteX33" fmla="*/ 2620624 w 3097546"/>
              <a:gd name="connsiteY33" fmla="*/ 1748918 h 2971325"/>
              <a:gd name="connsiteX34" fmla="*/ 2621582 w 3097546"/>
              <a:gd name="connsiteY34" fmla="*/ 1712556 h 2971325"/>
              <a:gd name="connsiteX35" fmla="*/ 2622164 w 3097546"/>
              <a:gd name="connsiteY35" fmla="*/ 1709081 h 2971325"/>
              <a:gd name="connsiteX36" fmla="*/ 2621918 w 3097546"/>
              <a:gd name="connsiteY36" fmla="*/ 1699742 h 2971325"/>
              <a:gd name="connsiteX37" fmla="*/ 2622164 w 3097546"/>
              <a:gd name="connsiteY37" fmla="*/ 1690392 h 2971325"/>
              <a:gd name="connsiteX38" fmla="*/ 2621580 w 3097546"/>
              <a:gd name="connsiteY38" fmla="*/ 1686914 h 2971325"/>
              <a:gd name="connsiteX39" fmla="*/ 2620624 w 3097546"/>
              <a:gd name="connsiteY39" fmla="*/ 1650555 h 2971325"/>
              <a:gd name="connsiteX40" fmla="*/ 2582284 w 3097546"/>
              <a:gd name="connsiteY40" fmla="*/ 1536539 h 2971325"/>
              <a:gd name="connsiteX41" fmla="*/ 2516496 w 3097546"/>
              <a:gd name="connsiteY41" fmla="*/ 1422591 h 2971325"/>
              <a:gd name="connsiteX42" fmla="*/ 2463411 w 3097546"/>
              <a:gd name="connsiteY42" fmla="*/ 1451404 h 2971325"/>
              <a:gd name="connsiteX43" fmla="*/ 2293796 w 3097546"/>
              <a:gd name="connsiteY43" fmla="*/ 1485648 h 2971325"/>
              <a:gd name="connsiteX44" fmla="*/ 1858042 w 3097546"/>
              <a:gd name="connsiteY44" fmla="*/ 1049894 h 2971325"/>
              <a:gd name="connsiteX45" fmla="*/ 2050162 w 3097546"/>
              <a:gd name="connsiteY45" fmla="*/ 688560 h 2971325"/>
              <a:gd name="connsiteX46" fmla="*/ 2082553 w 3097546"/>
              <a:gd name="connsiteY46" fmla="*/ 670979 h 2971325"/>
              <a:gd name="connsiteX47" fmla="*/ 2036577 w 3097546"/>
              <a:gd name="connsiteY47" fmla="*/ 591347 h 2971325"/>
              <a:gd name="connsiteX48" fmla="*/ 1957007 w 3097546"/>
              <a:gd name="connsiteY48" fmla="*/ 501136 h 2971325"/>
              <a:gd name="connsiteX49" fmla="*/ 1925995 w 3097546"/>
              <a:gd name="connsiteY49" fmla="*/ 482127 h 2971325"/>
              <a:gd name="connsiteX50" fmla="*/ 1923276 w 3097546"/>
              <a:gd name="connsiteY50" fmla="*/ 479883 h 2971325"/>
              <a:gd name="connsiteX51" fmla="*/ 1915061 w 3097546"/>
              <a:gd name="connsiteY51" fmla="*/ 475424 h 2971325"/>
              <a:gd name="connsiteX52" fmla="*/ 1907091 w 3097546"/>
              <a:gd name="connsiteY52" fmla="*/ 470538 h 2971325"/>
              <a:gd name="connsiteX53" fmla="*/ 1903788 w 3097546"/>
              <a:gd name="connsiteY53" fmla="*/ 469306 h 2971325"/>
              <a:gd name="connsiteX54" fmla="*/ 1871821 w 3097546"/>
              <a:gd name="connsiteY54" fmla="*/ 451954 h 2971325"/>
              <a:gd name="connsiteX55" fmla="*/ 1753910 w 3097546"/>
              <a:gd name="connsiteY55" fmla="*/ 428149 h 2971325"/>
              <a:gd name="connsiteX56" fmla="*/ 662496 w 3097546"/>
              <a:gd name="connsiteY56" fmla="*/ 428149 h 2971325"/>
              <a:gd name="connsiteX57" fmla="*/ 662486 w 3097546"/>
              <a:gd name="connsiteY57" fmla="*/ 428150 h 2971325"/>
              <a:gd name="connsiteX58" fmla="*/ 0 w 3097546"/>
              <a:gd name="connsiteY58" fmla="*/ 428150 h 2971325"/>
              <a:gd name="connsiteX59" fmla="*/ 122168 w 3097546"/>
              <a:gd name="connsiteY59" fmla="*/ 216549 h 2971325"/>
              <a:gd name="connsiteX60" fmla="*/ 227751 w 3097546"/>
              <a:gd name="connsiteY60" fmla="*/ 96847 h 2971325"/>
              <a:gd name="connsiteX61" fmla="*/ 268903 w 3097546"/>
              <a:gd name="connsiteY61" fmla="*/ 71622 h 2971325"/>
              <a:gd name="connsiteX62" fmla="*/ 272508 w 3097546"/>
              <a:gd name="connsiteY62" fmla="*/ 68647 h 2971325"/>
              <a:gd name="connsiteX63" fmla="*/ 283400 w 3097546"/>
              <a:gd name="connsiteY63" fmla="*/ 62735 h 2971325"/>
              <a:gd name="connsiteX64" fmla="*/ 293983 w 3097546"/>
              <a:gd name="connsiteY64" fmla="*/ 56247 h 2971325"/>
              <a:gd name="connsiteX65" fmla="*/ 298370 w 3097546"/>
              <a:gd name="connsiteY65" fmla="*/ 54610 h 2971325"/>
              <a:gd name="connsiteX66" fmla="*/ 340784 w 3097546"/>
              <a:gd name="connsiteY66" fmla="*/ 31587 h 2971325"/>
              <a:gd name="connsiteX67" fmla="*/ 497241 w 3097546"/>
              <a:gd name="connsiteY67" fmla="*/ 0 h 297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097546" h="2971325">
                <a:moveTo>
                  <a:pt x="973472" y="2971324"/>
                </a:moveTo>
                <a:lnTo>
                  <a:pt x="973615" y="2971324"/>
                </a:lnTo>
                <a:lnTo>
                  <a:pt x="973472" y="2971325"/>
                </a:lnTo>
                <a:close/>
                <a:moveTo>
                  <a:pt x="497241" y="0"/>
                </a:moveTo>
                <a:lnTo>
                  <a:pt x="1945450" y="0"/>
                </a:lnTo>
                <a:cubicBezTo>
                  <a:pt x="2000947" y="0"/>
                  <a:pt x="2053818" y="11248"/>
                  <a:pt x="2101907" y="31587"/>
                </a:cubicBezTo>
                <a:lnTo>
                  <a:pt x="2144325" y="54612"/>
                </a:lnTo>
                <a:lnTo>
                  <a:pt x="2148708" y="56247"/>
                </a:lnTo>
                <a:lnTo>
                  <a:pt x="2159283" y="62729"/>
                </a:lnTo>
                <a:lnTo>
                  <a:pt x="2170183" y="68647"/>
                </a:lnTo>
                <a:lnTo>
                  <a:pt x="2173792" y="71624"/>
                </a:lnTo>
                <a:lnTo>
                  <a:pt x="2214942" y="96847"/>
                </a:lnTo>
                <a:cubicBezTo>
                  <a:pt x="2256599" y="128322"/>
                  <a:pt x="2292775" y="168488"/>
                  <a:pt x="2320524" y="216549"/>
                </a:cubicBezTo>
                <a:lnTo>
                  <a:pt x="3044629" y="1470735"/>
                </a:lnTo>
                <a:cubicBezTo>
                  <a:pt x="3072379" y="1518798"/>
                  <a:pt x="3089073" y="1570208"/>
                  <a:pt x="3095503" y="1622024"/>
                </a:cubicBezTo>
                <a:lnTo>
                  <a:pt x="3096771" y="1670269"/>
                </a:lnTo>
                <a:lnTo>
                  <a:pt x="3097546" y="1674884"/>
                </a:lnTo>
                <a:lnTo>
                  <a:pt x="3097220" y="1687291"/>
                </a:lnTo>
                <a:lnTo>
                  <a:pt x="3097546" y="1699683"/>
                </a:lnTo>
                <a:lnTo>
                  <a:pt x="3096773" y="1704294"/>
                </a:lnTo>
                <a:lnTo>
                  <a:pt x="3095503" y="1752543"/>
                </a:lnTo>
                <a:cubicBezTo>
                  <a:pt x="3089073" y="1804360"/>
                  <a:pt x="3072379" y="1855770"/>
                  <a:pt x="3044630" y="1903833"/>
                </a:cubicBezTo>
                <a:lnTo>
                  <a:pt x="2436415" y="2957292"/>
                </a:lnTo>
                <a:lnTo>
                  <a:pt x="1821328" y="2963192"/>
                </a:lnTo>
                <a:lnTo>
                  <a:pt x="1871821" y="2947519"/>
                </a:lnTo>
                <a:lnTo>
                  <a:pt x="1903787" y="2930168"/>
                </a:lnTo>
                <a:lnTo>
                  <a:pt x="1907091" y="2928933"/>
                </a:lnTo>
                <a:lnTo>
                  <a:pt x="1915066" y="2924047"/>
                </a:lnTo>
                <a:lnTo>
                  <a:pt x="1923276" y="2919589"/>
                </a:lnTo>
                <a:lnTo>
                  <a:pt x="1925994" y="2917347"/>
                </a:lnTo>
                <a:lnTo>
                  <a:pt x="1957007" y="2898336"/>
                </a:lnTo>
                <a:cubicBezTo>
                  <a:pt x="1988402" y="2874615"/>
                  <a:pt x="2015665" y="2844347"/>
                  <a:pt x="2036578" y="2808126"/>
                </a:cubicBezTo>
                <a:lnTo>
                  <a:pt x="2582285" y="1862935"/>
                </a:lnTo>
                <a:cubicBezTo>
                  <a:pt x="2603197" y="1826713"/>
                  <a:pt x="2615778" y="1787969"/>
                  <a:pt x="2620624" y="1748918"/>
                </a:cubicBezTo>
                <a:lnTo>
                  <a:pt x="2621582" y="1712556"/>
                </a:lnTo>
                <a:lnTo>
                  <a:pt x="2622164" y="1709081"/>
                </a:lnTo>
                <a:lnTo>
                  <a:pt x="2621918" y="1699742"/>
                </a:lnTo>
                <a:lnTo>
                  <a:pt x="2622164" y="1690392"/>
                </a:lnTo>
                <a:lnTo>
                  <a:pt x="2621580" y="1686914"/>
                </a:lnTo>
                <a:lnTo>
                  <a:pt x="2620624" y="1650555"/>
                </a:lnTo>
                <a:cubicBezTo>
                  <a:pt x="2615778" y="1611505"/>
                  <a:pt x="2603197" y="1572761"/>
                  <a:pt x="2582284" y="1536539"/>
                </a:cubicBezTo>
                <a:lnTo>
                  <a:pt x="2516496" y="1422591"/>
                </a:lnTo>
                <a:lnTo>
                  <a:pt x="2463411" y="1451404"/>
                </a:lnTo>
                <a:cubicBezTo>
                  <a:pt x="2411278" y="1473455"/>
                  <a:pt x="2353961" y="1485648"/>
                  <a:pt x="2293796" y="1485648"/>
                </a:cubicBezTo>
                <a:cubicBezTo>
                  <a:pt x="2053136" y="1485648"/>
                  <a:pt x="1858042" y="1290554"/>
                  <a:pt x="1858042" y="1049894"/>
                </a:cubicBezTo>
                <a:cubicBezTo>
                  <a:pt x="1858042" y="899482"/>
                  <a:pt x="1934251" y="766868"/>
                  <a:pt x="2050162" y="688560"/>
                </a:cubicBezTo>
                <a:lnTo>
                  <a:pt x="2082553" y="670979"/>
                </a:lnTo>
                <a:lnTo>
                  <a:pt x="2036577" y="591347"/>
                </a:lnTo>
                <a:cubicBezTo>
                  <a:pt x="2015665" y="555126"/>
                  <a:pt x="1988401" y="524857"/>
                  <a:pt x="1957007" y="501136"/>
                </a:cubicBezTo>
                <a:lnTo>
                  <a:pt x="1925995" y="482127"/>
                </a:lnTo>
                <a:lnTo>
                  <a:pt x="1923276" y="479883"/>
                </a:lnTo>
                <a:lnTo>
                  <a:pt x="1915061" y="475424"/>
                </a:lnTo>
                <a:lnTo>
                  <a:pt x="1907091" y="470538"/>
                </a:lnTo>
                <a:lnTo>
                  <a:pt x="1903788" y="469306"/>
                </a:lnTo>
                <a:lnTo>
                  <a:pt x="1871821" y="451954"/>
                </a:lnTo>
                <a:cubicBezTo>
                  <a:pt x="1835579" y="436626"/>
                  <a:pt x="1795734" y="428149"/>
                  <a:pt x="1753910" y="428149"/>
                </a:cubicBezTo>
                <a:lnTo>
                  <a:pt x="662496" y="428149"/>
                </a:lnTo>
                <a:lnTo>
                  <a:pt x="662486" y="428150"/>
                </a:lnTo>
                <a:lnTo>
                  <a:pt x="0" y="428150"/>
                </a:lnTo>
                <a:lnTo>
                  <a:pt x="122168" y="216549"/>
                </a:lnTo>
                <a:cubicBezTo>
                  <a:pt x="149916" y="168486"/>
                  <a:pt x="186091" y="128322"/>
                  <a:pt x="227751" y="96847"/>
                </a:cubicBezTo>
                <a:lnTo>
                  <a:pt x="268903" y="71622"/>
                </a:lnTo>
                <a:lnTo>
                  <a:pt x="272508" y="68647"/>
                </a:lnTo>
                <a:lnTo>
                  <a:pt x="283400" y="62735"/>
                </a:lnTo>
                <a:lnTo>
                  <a:pt x="293983" y="56247"/>
                </a:lnTo>
                <a:lnTo>
                  <a:pt x="298370" y="54610"/>
                </a:lnTo>
                <a:lnTo>
                  <a:pt x="340784" y="31587"/>
                </a:lnTo>
                <a:cubicBezTo>
                  <a:pt x="388872" y="11248"/>
                  <a:pt x="441744" y="0"/>
                  <a:pt x="497241"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19" name="TextBox 6"/>
          <p:cNvSpPr txBox="1">
            <a:spLocks noChangeArrowheads="1"/>
          </p:cNvSpPr>
          <p:nvPr/>
        </p:nvSpPr>
        <p:spPr bwMode="auto">
          <a:xfrm>
            <a:off x="4767092" y="2184609"/>
            <a:ext cx="808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u="none" strike="noStrike" cap="none" normalizeH="0" baseline="0" dirty="0">
                <a:ln>
                  <a:noFill/>
                </a:ln>
                <a:solidFill>
                  <a:schemeClr val="bg1"/>
                </a:solidFill>
                <a:effectLst/>
                <a:latin typeface="Impact" pitchFamily="34" charset="0"/>
                <a:cs typeface="+mn-ea"/>
              </a:rPr>
              <a:t>B</a:t>
            </a:r>
            <a:endParaRPr kumimoji="0" lang="zh-CN" sz="2400" u="none" strike="noStrike" cap="none" normalizeH="0" baseline="0" dirty="0">
              <a:ln>
                <a:noFill/>
              </a:ln>
              <a:solidFill>
                <a:schemeClr val="bg1"/>
              </a:solidFill>
              <a:effectLst/>
              <a:latin typeface="Impact" pitchFamily="34" charset="0"/>
              <a:cs typeface="+mn-ea"/>
            </a:endParaRPr>
          </a:p>
        </p:txBody>
      </p:sp>
      <p:sp>
        <p:nvSpPr>
          <p:cNvPr id="18" name="任意多边形 17"/>
          <p:cNvSpPr>
            <a:spLocks noChangeAspect="1"/>
          </p:cNvSpPr>
          <p:nvPr/>
        </p:nvSpPr>
        <p:spPr>
          <a:xfrm>
            <a:off x="3572021" y="2071947"/>
            <a:ext cx="1678847" cy="1600178"/>
          </a:xfrm>
          <a:custGeom>
            <a:avLst/>
            <a:gdLst>
              <a:gd name="connsiteX0" fmla="*/ 654855 w 3091270"/>
              <a:gd name="connsiteY0" fmla="*/ 0 h 2946417"/>
              <a:gd name="connsiteX1" fmla="*/ 1317341 w 3091270"/>
              <a:gd name="connsiteY1" fmla="*/ 0 h 2946417"/>
              <a:gd name="connsiteX2" fmla="*/ 1256302 w 3091270"/>
              <a:gd name="connsiteY2" fmla="*/ 6154 h 2946417"/>
              <a:gd name="connsiteX3" fmla="*/ 1199441 w 3091270"/>
              <a:gd name="connsiteY3" fmla="*/ 23804 h 2946417"/>
              <a:gd name="connsiteX4" fmla="*/ 1167476 w 3091270"/>
              <a:gd name="connsiteY4" fmla="*/ 41155 h 2946417"/>
              <a:gd name="connsiteX5" fmla="*/ 1164170 w 3091270"/>
              <a:gd name="connsiteY5" fmla="*/ 42388 h 2946417"/>
              <a:gd name="connsiteX6" fmla="*/ 1156194 w 3091270"/>
              <a:gd name="connsiteY6" fmla="*/ 47278 h 2946417"/>
              <a:gd name="connsiteX7" fmla="*/ 1147985 w 3091270"/>
              <a:gd name="connsiteY7" fmla="*/ 51733 h 2946417"/>
              <a:gd name="connsiteX8" fmla="*/ 1145269 w 3091270"/>
              <a:gd name="connsiteY8" fmla="*/ 53975 h 2946417"/>
              <a:gd name="connsiteX9" fmla="*/ 1114256 w 3091270"/>
              <a:gd name="connsiteY9" fmla="*/ 72986 h 2946417"/>
              <a:gd name="connsiteX10" fmla="*/ 1034685 w 3091270"/>
              <a:gd name="connsiteY10" fmla="*/ 163197 h 2946417"/>
              <a:gd name="connsiteX11" fmla="*/ 488977 w 3091270"/>
              <a:gd name="connsiteY11" fmla="*/ 1108389 h 2946417"/>
              <a:gd name="connsiteX12" fmla="*/ 450638 w 3091270"/>
              <a:gd name="connsiteY12" fmla="*/ 1222404 h 2946417"/>
              <a:gd name="connsiteX13" fmla="*/ 449681 w 3091270"/>
              <a:gd name="connsiteY13" fmla="*/ 1258768 h 2946417"/>
              <a:gd name="connsiteX14" fmla="*/ 449097 w 3091270"/>
              <a:gd name="connsiteY14" fmla="*/ 1262242 h 2946417"/>
              <a:gd name="connsiteX15" fmla="*/ 449343 w 3091270"/>
              <a:gd name="connsiteY15" fmla="*/ 1271579 h 2946417"/>
              <a:gd name="connsiteX16" fmla="*/ 449097 w 3091270"/>
              <a:gd name="connsiteY16" fmla="*/ 1280930 h 2946417"/>
              <a:gd name="connsiteX17" fmla="*/ 449681 w 3091270"/>
              <a:gd name="connsiteY17" fmla="*/ 1284410 h 2946417"/>
              <a:gd name="connsiteX18" fmla="*/ 450638 w 3091270"/>
              <a:gd name="connsiteY18" fmla="*/ 1320768 h 2946417"/>
              <a:gd name="connsiteX19" fmla="*/ 488977 w 3091270"/>
              <a:gd name="connsiteY19" fmla="*/ 1434783 h 2946417"/>
              <a:gd name="connsiteX20" fmla="*/ 550718 w 3091270"/>
              <a:gd name="connsiteY20" fmla="*/ 1541722 h 2946417"/>
              <a:gd name="connsiteX21" fmla="*/ 566649 w 3091270"/>
              <a:gd name="connsiteY21" fmla="*/ 1528578 h 2946417"/>
              <a:gd name="connsiteX22" fmla="*/ 810283 w 3091270"/>
              <a:gd name="connsiteY22" fmla="*/ 1454158 h 2946417"/>
              <a:gd name="connsiteX23" fmla="*/ 1246037 w 3091270"/>
              <a:gd name="connsiteY23" fmla="*/ 1889912 h 2946417"/>
              <a:gd name="connsiteX24" fmla="*/ 1053917 w 3091270"/>
              <a:gd name="connsiteY24" fmla="*/ 2251246 h 2946417"/>
              <a:gd name="connsiteX25" fmla="*/ 982685 w 3091270"/>
              <a:gd name="connsiteY25" fmla="*/ 2289910 h 2946417"/>
              <a:gd name="connsiteX26" fmla="*/ 1034685 w 3091270"/>
              <a:gd name="connsiteY26" fmla="*/ 2379976 h 2946417"/>
              <a:gd name="connsiteX27" fmla="*/ 1114256 w 3091270"/>
              <a:gd name="connsiteY27" fmla="*/ 2470186 h 2946417"/>
              <a:gd name="connsiteX28" fmla="*/ 1138054 w 3091270"/>
              <a:gd name="connsiteY28" fmla="*/ 2483246 h 2946417"/>
              <a:gd name="connsiteX29" fmla="*/ 1147985 w 3091270"/>
              <a:gd name="connsiteY29" fmla="*/ 2491439 h 2946417"/>
              <a:gd name="connsiteX30" fmla="*/ 1317351 w 3091270"/>
              <a:gd name="connsiteY30" fmla="*/ 2543174 h 2946417"/>
              <a:gd name="connsiteX31" fmla="*/ 1628326 w 3091270"/>
              <a:gd name="connsiteY31" fmla="*/ 2543174 h 2946417"/>
              <a:gd name="connsiteX32" fmla="*/ 1628327 w 3091270"/>
              <a:gd name="connsiteY32" fmla="*/ 2543175 h 2946417"/>
              <a:gd name="connsiteX33" fmla="*/ 1628470 w 3091270"/>
              <a:gd name="connsiteY33" fmla="*/ 2543174 h 2946417"/>
              <a:gd name="connsiteX34" fmla="*/ 2408765 w 3091270"/>
              <a:gd name="connsiteY34" fmla="*/ 2543173 h 2946417"/>
              <a:gd name="connsiteX35" fmla="*/ 2469815 w 3091270"/>
              <a:gd name="connsiteY35" fmla="*/ 2537019 h 2946417"/>
              <a:gd name="connsiteX36" fmla="*/ 2476183 w 3091270"/>
              <a:gd name="connsiteY36" fmla="*/ 2535042 h 2946417"/>
              <a:gd name="connsiteX37" fmla="*/ 3091270 w 3091270"/>
              <a:gd name="connsiteY37" fmla="*/ 2529142 h 2946417"/>
              <a:gd name="connsiteX38" fmla="*/ 2975380 w 3091270"/>
              <a:gd name="connsiteY38" fmla="*/ 2729868 h 2946417"/>
              <a:gd name="connsiteX39" fmla="*/ 2869797 w 3091270"/>
              <a:gd name="connsiteY39" fmla="*/ 2849569 h 2946417"/>
              <a:gd name="connsiteX40" fmla="*/ 2828645 w 3091270"/>
              <a:gd name="connsiteY40" fmla="*/ 2874794 h 2946417"/>
              <a:gd name="connsiteX41" fmla="*/ 2825038 w 3091270"/>
              <a:gd name="connsiteY41" fmla="*/ 2877769 h 2946417"/>
              <a:gd name="connsiteX42" fmla="*/ 2814145 w 3091270"/>
              <a:gd name="connsiteY42" fmla="*/ 2883684 h 2946417"/>
              <a:gd name="connsiteX43" fmla="*/ 2803563 w 3091270"/>
              <a:gd name="connsiteY43" fmla="*/ 2890168 h 2946417"/>
              <a:gd name="connsiteX44" fmla="*/ 2799178 w 3091270"/>
              <a:gd name="connsiteY44" fmla="*/ 2891807 h 2946417"/>
              <a:gd name="connsiteX45" fmla="*/ 2756762 w 3091270"/>
              <a:gd name="connsiteY45" fmla="*/ 2914830 h 2946417"/>
              <a:gd name="connsiteX46" fmla="*/ 2600305 w 3091270"/>
              <a:gd name="connsiteY46" fmla="*/ 2946415 h 2946417"/>
              <a:gd name="connsiteX47" fmla="*/ 1152096 w 3091270"/>
              <a:gd name="connsiteY47" fmla="*/ 2946417 h 2946417"/>
              <a:gd name="connsiteX48" fmla="*/ 927363 w 3091270"/>
              <a:gd name="connsiteY48" fmla="*/ 2877769 h 2946417"/>
              <a:gd name="connsiteX49" fmla="*/ 914185 w 3091270"/>
              <a:gd name="connsiteY49" fmla="*/ 2866898 h 2946417"/>
              <a:gd name="connsiteX50" fmla="*/ 882606 w 3091270"/>
              <a:gd name="connsiteY50" fmla="*/ 2849569 h 2946417"/>
              <a:gd name="connsiteX51" fmla="*/ 777023 w 3091270"/>
              <a:gd name="connsiteY51" fmla="*/ 2729868 h 2946417"/>
              <a:gd name="connsiteX52" fmla="*/ 52918 w 3091270"/>
              <a:gd name="connsiteY52" fmla="*/ 1475681 h 2946417"/>
              <a:gd name="connsiteX53" fmla="*/ 2045 w 3091270"/>
              <a:gd name="connsiteY53" fmla="*/ 1324393 h 2946417"/>
              <a:gd name="connsiteX54" fmla="*/ 775 w 3091270"/>
              <a:gd name="connsiteY54" fmla="*/ 1276149 h 2946417"/>
              <a:gd name="connsiteX55" fmla="*/ 0 w 3091270"/>
              <a:gd name="connsiteY55" fmla="*/ 1271532 h 2946417"/>
              <a:gd name="connsiteX56" fmla="*/ 326 w 3091270"/>
              <a:gd name="connsiteY56" fmla="*/ 1259123 h 2946417"/>
              <a:gd name="connsiteX57" fmla="*/ 0 w 3091270"/>
              <a:gd name="connsiteY57" fmla="*/ 1246734 h 2946417"/>
              <a:gd name="connsiteX58" fmla="*/ 775 w 3091270"/>
              <a:gd name="connsiteY58" fmla="*/ 1242124 h 2946417"/>
              <a:gd name="connsiteX59" fmla="*/ 2045 w 3091270"/>
              <a:gd name="connsiteY59" fmla="*/ 1193872 h 2946417"/>
              <a:gd name="connsiteX60" fmla="*/ 52918 w 3091270"/>
              <a:gd name="connsiteY60" fmla="*/ 1042585 h 29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1270" h="2946417">
                <a:moveTo>
                  <a:pt x="654855" y="0"/>
                </a:moveTo>
                <a:lnTo>
                  <a:pt x="1317341" y="0"/>
                </a:lnTo>
                <a:lnTo>
                  <a:pt x="1256302" y="6154"/>
                </a:lnTo>
                <a:cubicBezTo>
                  <a:pt x="1236583" y="10189"/>
                  <a:pt x="1217561" y="16140"/>
                  <a:pt x="1199441" y="23804"/>
                </a:cubicBezTo>
                <a:lnTo>
                  <a:pt x="1167476" y="41155"/>
                </a:lnTo>
                <a:lnTo>
                  <a:pt x="1164170" y="42388"/>
                </a:lnTo>
                <a:lnTo>
                  <a:pt x="1156194" y="47278"/>
                </a:lnTo>
                <a:lnTo>
                  <a:pt x="1147985" y="51733"/>
                </a:lnTo>
                <a:lnTo>
                  <a:pt x="1145269" y="53975"/>
                </a:lnTo>
                <a:lnTo>
                  <a:pt x="1114256" y="72986"/>
                </a:lnTo>
                <a:cubicBezTo>
                  <a:pt x="1082859" y="96707"/>
                  <a:pt x="1055597" y="126975"/>
                  <a:pt x="1034685" y="163197"/>
                </a:cubicBezTo>
                <a:lnTo>
                  <a:pt x="488977" y="1108389"/>
                </a:lnTo>
                <a:cubicBezTo>
                  <a:pt x="468064" y="1144609"/>
                  <a:pt x="455483" y="1183355"/>
                  <a:pt x="450638" y="1222404"/>
                </a:cubicBezTo>
                <a:lnTo>
                  <a:pt x="449681" y="1258768"/>
                </a:lnTo>
                <a:lnTo>
                  <a:pt x="449097" y="1262242"/>
                </a:lnTo>
                <a:lnTo>
                  <a:pt x="449343" y="1271579"/>
                </a:lnTo>
                <a:lnTo>
                  <a:pt x="449097" y="1280930"/>
                </a:lnTo>
                <a:lnTo>
                  <a:pt x="449681" y="1284410"/>
                </a:lnTo>
                <a:lnTo>
                  <a:pt x="450638" y="1320768"/>
                </a:lnTo>
                <a:cubicBezTo>
                  <a:pt x="455483" y="1359817"/>
                  <a:pt x="468065" y="1398563"/>
                  <a:pt x="488977" y="1434783"/>
                </a:cubicBezTo>
                <a:lnTo>
                  <a:pt x="550718" y="1541722"/>
                </a:lnTo>
                <a:lnTo>
                  <a:pt x="566649" y="1528578"/>
                </a:lnTo>
                <a:cubicBezTo>
                  <a:pt x="636196" y="1481593"/>
                  <a:pt x="720036" y="1454158"/>
                  <a:pt x="810283" y="1454158"/>
                </a:cubicBezTo>
                <a:cubicBezTo>
                  <a:pt x="1050943" y="1454158"/>
                  <a:pt x="1246037" y="1649252"/>
                  <a:pt x="1246037" y="1889912"/>
                </a:cubicBezTo>
                <a:cubicBezTo>
                  <a:pt x="1246037" y="2040325"/>
                  <a:pt x="1169829" y="2172938"/>
                  <a:pt x="1053917" y="2251246"/>
                </a:cubicBezTo>
                <a:lnTo>
                  <a:pt x="982685" y="2289910"/>
                </a:lnTo>
                <a:lnTo>
                  <a:pt x="1034685" y="2379976"/>
                </a:lnTo>
                <a:cubicBezTo>
                  <a:pt x="1055597" y="2416197"/>
                  <a:pt x="1082860" y="2446465"/>
                  <a:pt x="1114256" y="2470186"/>
                </a:cubicBezTo>
                <a:lnTo>
                  <a:pt x="1138054" y="2483246"/>
                </a:lnTo>
                <a:lnTo>
                  <a:pt x="1147985" y="2491439"/>
                </a:lnTo>
                <a:cubicBezTo>
                  <a:pt x="1196332" y="2524102"/>
                  <a:pt x="1254615" y="2543174"/>
                  <a:pt x="1317351" y="2543174"/>
                </a:cubicBezTo>
                <a:lnTo>
                  <a:pt x="1628326" y="2543174"/>
                </a:lnTo>
                <a:lnTo>
                  <a:pt x="1628327" y="2543175"/>
                </a:lnTo>
                <a:lnTo>
                  <a:pt x="1628470" y="2543174"/>
                </a:lnTo>
                <a:lnTo>
                  <a:pt x="2408765" y="2543173"/>
                </a:lnTo>
                <a:cubicBezTo>
                  <a:pt x="2429678" y="2543173"/>
                  <a:pt x="2450095" y="2541054"/>
                  <a:pt x="2469815" y="2537019"/>
                </a:cubicBezTo>
                <a:lnTo>
                  <a:pt x="2476183" y="2535042"/>
                </a:lnTo>
                <a:lnTo>
                  <a:pt x="3091270" y="2529142"/>
                </a:lnTo>
                <a:lnTo>
                  <a:pt x="2975380" y="2729868"/>
                </a:lnTo>
                <a:cubicBezTo>
                  <a:pt x="2947630" y="2777929"/>
                  <a:pt x="2911456" y="2818093"/>
                  <a:pt x="2869797" y="2849569"/>
                </a:cubicBezTo>
                <a:lnTo>
                  <a:pt x="2828645" y="2874794"/>
                </a:lnTo>
                <a:lnTo>
                  <a:pt x="2825038" y="2877769"/>
                </a:lnTo>
                <a:lnTo>
                  <a:pt x="2814145" y="2883684"/>
                </a:lnTo>
                <a:lnTo>
                  <a:pt x="2803563" y="2890168"/>
                </a:lnTo>
                <a:lnTo>
                  <a:pt x="2799178" y="2891807"/>
                </a:lnTo>
                <a:lnTo>
                  <a:pt x="2756762" y="2914830"/>
                </a:lnTo>
                <a:cubicBezTo>
                  <a:pt x="2708674" y="2935169"/>
                  <a:pt x="2655804" y="2946415"/>
                  <a:pt x="2600305" y="2946415"/>
                </a:cubicBezTo>
                <a:lnTo>
                  <a:pt x="1152096" y="2946417"/>
                </a:lnTo>
                <a:cubicBezTo>
                  <a:pt x="1068851" y="2946417"/>
                  <a:pt x="991514" y="2921110"/>
                  <a:pt x="927363" y="2877769"/>
                </a:cubicBezTo>
                <a:lnTo>
                  <a:pt x="914185" y="2866898"/>
                </a:lnTo>
                <a:lnTo>
                  <a:pt x="882606" y="2849569"/>
                </a:lnTo>
                <a:cubicBezTo>
                  <a:pt x="840947" y="2818093"/>
                  <a:pt x="804771" y="2777929"/>
                  <a:pt x="777023" y="2729868"/>
                </a:cubicBezTo>
                <a:lnTo>
                  <a:pt x="52918" y="1475681"/>
                </a:lnTo>
                <a:cubicBezTo>
                  <a:pt x="25169" y="1427620"/>
                  <a:pt x="8474" y="1376208"/>
                  <a:pt x="2045" y="1324393"/>
                </a:cubicBezTo>
                <a:lnTo>
                  <a:pt x="775" y="1276149"/>
                </a:lnTo>
                <a:lnTo>
                  <a:pt x="0" y="1271532"/>
                </a:lnTo>
                <a:lnTo>
                  <a:pt x="326" y="1259123"/>
                </a:lnTo>
                <a:lnTo>
                  <a:pt x="0" y="1246734"/>
                </a:lnTo>
                <a:lnTo>
                  <a:pt x="775" y="1242124"/>
                </a:lnTo>
                <a:lnTo>
                  <a:pt x="2045" y="1193872"/>
                </a:lnTo>
                <a:cubicBezTo>
                  <a:pt x="8474" y="1142058"/>
                  <a:pt x="25168" y="1090646"/>
                  <a:pt x="52918" y="1042585"/>
                </a:cubicBezTo>
                <a:close/>
              </a:path>
            </a:pathLst>
          </a:cu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sp>
        <p:nvSpPr>
          <p:cNvPr id="20" name="TextBox 6"/>
          <p:cNvSpPr txBox="1">
            <a:spLocks noChangeArrowheads="1"/>
          </p:cNvSpPr>
          <p:nvPr/>
        </p:nvSpPr>
        <p:spPr bwMode="auto">
          <a:xfrm>
            <a:off x="3602937" y="2870129"/>
            <a:ext cx="808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u="none" strike="noStrike" cap="none" normalizeH="0" baseline="0" dirty="0">
                <a:ln>
                  <a:noFill/>
                </a:ln>
                <a:solidFill>
                  <a:schemeClr val="bg1"/>
                </a:solidFill>
                <a:effectLst/>
                <a:latin typeface="Impact" pitchFamily="34" charset="0"/>
                <a:cs typeface="+mn-ea"/>
              </a:rPr>
              <a:t>A</a:t>
            </a:r>
            <a:endParaRPr kumimoji="0" lang="zh-CN" sz="2400" u="none" strike="noStrike" cap="none" normalizeH="0" baseline="0" dirty="0">
              <a:ln>
                <a:noFill/>
              </a:ln>
              <a:solidFill>
                <a:schemeClr val="bg1"/>
              </a:solidFill>
              <a:effectLst/>
              <a:latin typeface="Impact" pitchFamily="34" charset="0"/>
              <a:cs typeface="+mn-ea"/>
            </a:endParaRPr>
          </a:p>
        </p:txBody>
      </p:sp>
      <p:cxnSp>
        <p:nvCxnSpPr>
          <p:cNvPr id="31" name="直接连接符 30"/>
          <p:cNvCxnSpPr/>
          <p:nvPr/>
        </p:nvCxnSpPr>
        <p:spPr>
          <a:xfrm>
            <a:off x="5441911" y="2408849"/>
            <a:ext cx="228566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6"/>
          <p:cNvSpPr txBox="1">
            <a:spLocks noChangeArrowheads="1"/>
          </p:cNvSpPr>
          <p:nvPr/>
        </p:nvSpPr>
        <p:spPr bwMode="auto">
          <a:xfrm>
            <a:off x="5703116" y="2368471"/>
            <a:ext cx="2024459" cy="57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smtClean="0">
                <a:solidFill>
                  <a:schemeClr val="tx1">
                    <a:lumMod val="50000"/>
                    <a:lumOff val="50000"/>
                  </a:schemeClr>
                </a:solidFill>
                <a:latin typeface="+mn-ea"/>
                <a:cs typeface="+mn-ea"/>
              </a:rPr>
              <a:t>在已有的资源的基础上通过一定方法进行扩展。</a:t>
            </a:r>
            <a:endParaRPr lang="en-US" altLang="zh-CN" sz="1100" dirty="0" smtClean="0">
              <a:solidFill>
                <a:schemeClr val="tx1">
                  <a:lumMod val="50000"/>
                  <a:lumOff val="50000"/>
                </a:schemeClr>
              </a:solidFill>
              <a:latin typeface="+mn-ea"/>
              <a:cs typeface="+mn-ea"/>
            </a:endParaRPr>
          </a:p>
        </p:txBody>
      </p:sp>
      <p:sp>
        <p:nvSpPr>
          <p:cNvPr id="34" name="TextBox 6"/>
          <p:cNvSpPr txBox="1">
            <a:spLocks noChangeArrowheads="1"/>
          </p:cNvSpPr>
          <p:nvPr/>
        </p:nvSpPr>
        <p:spPr bwMode="auto">
          <a:xfrm>
            <a:off x="1563020" y="2115359"/>
            <a:ext cx="2024459"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pPr>
            <a:r>
              <a:rPr lang="zh-CN" altLang="en-US" sz="1100" dirty="0">
                <a:solidFill>
                  <a:schemeClr val="tx1">
                    <a:lumMod val="50000"/>
                    <a:lumOff val="50000"/>
                  </a:schemeClr>
                </a:solidFill>
                <a:latin typeface="+mn-ea"/>
                <a:cs typeface="+mn-ea"/>
              </a:rPr>
              <a:t>人工构建是利用大量现有的情感资源，进行人工标注，人为的计算，进而构建出情感词典。</a:t>
            </a:r>
          </a:p>
        </p:txBody>
      </p:sp>
      <p:cxnSp>
        <p:nvCxnSpPr>
          <p:cNvPr id="39" name="直接连接符 38"/>
          <p:cNvCxnSpPr/>
          <p:nvPr/>
        </p:nvCxnSpPr>
        <p:spPr>
          <a:xfrm>
            <a:off x="1496345" y="3177188"/>
            <a:ext cx="228566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944675" y="3203940"/>
            <a:ext cx="1005403" cy="338554"/>
          </a:xfrm>
          <a:prstGeom prst="rect">
            <a:avLst/>
          </a:prstGeom>
        </p:spPr>
        <p:txBody>
          <a:bodyPr wrap="none">
            <a:spAutoFit/>
          </a:bodyPr>
          <a:lstStyle/>
          <a:p>
            <a:r>
              <a:rPr lang="zh-CN" altLang="en-US" sz="1600" dirty="0" smtClean="0">
                <a:cs typeface="+mn-ea"/>
              </a:rPr>
              <a:t>人工构建</a:t>
            </a:r>
            <a:endParaRPr lang="zh-CN" altLang="en-US" sz="1600" dirty="0">
              <a:cs typeface="+mn-ea"/>
            </a:endParaRPr>
          </a:p>
        </p:txBody>
      </p:sp>
      <p:sp>
        <p:nvSpPr>
          <p:cNvPr id="35" name="矩形 34"/>
          <p:cNvSpPr/>
          <p:nvPr/>
        </p:nvSpPr>
        <p:spPr>
          <a:xfrm>
            <a:off x="5679980" y="2044464"/>
            <a:ext cx="1005403" cy="338554"/>
          </a:xfrm>
          <a:prstGeom prst="rect">
            <a:avLst/>
          </a:prstGeom>
        </p:spPr>
        <p:txBody>
          <a:bodyPr wrap="none">
            <a:spAutoFit/>
          </a:bodyPr>
          <a:lstStyle/>
          <a:p>
            <a:r>
              <a:rPr lang="zh-CN" altLang="en-US" sz="1600" dirty="0" smtClean="0">
                <a:cs typeface="+mn-ea"/>
              </a:rPr>
              <a:t>自动构建</a:t>
            </a:r>
            <a:endParaRPr lang="zh-CN" altLang="en-US" sz="1600" dirty="0">
              <a:cs typeface="+mn-ea"/>
            </a:endParaRPr>
          </a:p>
        </p:txBody>
      </p:sp>
      <p:sp>
        <p:nvSpPr>
          <p:cNvPr id="36" name="TextBox 6"/>
          <p:cNvSpPr txBox="1">
            <a:spLocks noChangeArrowheads="1"/>
          </p:cNvSpPr>
          <p:nvPr/>
        </p:nvSpPr>
        <p:spPr bwMode="auto">
          <a:xfrm>
            <a:off x="3473783" y="434492"/>
            <a:ext cx="20510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1800" dirty="0">
                <a:solidFill>
                  <a:schemeClr val="tx1">
                    <a:lumMod val="65000"/>
                    <a:lumOff val="35000"/>
                  </a:schemeClr>
                </a:solidFill>
                <a:latin typeface="Arial" pitchFamily="34" charset="0"/>
                <a:cs typeface="+mn-ea"/>
              </a:rPr>
              <a:t>基于</a:t>
            </a:r>
            <a:r>
              <a:rPr kumimoji="0" lang="zh-CN" altLang="en-US" sz="1800" i="0" u="none" strike="noStrike" cap="none" normalizeH="0" baseline="0" dirty="0" smtClean="0">
                <a:ln>
                  <a:noFill/>
                </a:ln>
                <a:solidFill>
                  <a:schemeClr val="tx1">
                    <a:lumMod val="65000"/>
                    <a:lumOff val="35000"/>
                  </a:schemeClr>
                </a:solidFill>
                <a:effectLst/>
                <a:latin typeface="Arial" pitchFamily="34" charset="0"/>
                <a:cs typeface="+mn-ea"/>
              </a:rPr>
              <a:t>情感词典的方法构建方式</a:t>
            </a:r>
            <a:r>
              <a:rPr lang="zh-CN" altLang="en-US" sz="1800" dirty="0" smtClean="0">
                <a:solidFill>
                  <a:schemeClr val="tx1">
                    <a:lumMod val="65000"/>
                    <a:lumOff val="35000"/>
                  </a:schemeClr>
                </a:solidFill>
                <a:latin typeface="Arial" pitchFamily="34" charset="0"/>
                <a:cs typeface="+mn-ea"/>
              </a:rPr>
              <a:t>分</a:t>
            </a:r>
            <a:r>
              <a:rPr lang="zh-CN" altLang="en-US" sz="1800" dirty="0">
                <a:solidFill>
                  <a:schemeClr val="tx1">
                    <a:lumMod val="65000"/>
                    <a:lumOff val="35000"/>
                  </a:schemeClr>
                </a:solidFill>
                <a:latin typeface="Arial" pitchFamily="34" charset="0"/>
                <a:cs typeface="+mn-ea"/>
              </a:rPr>
              <a:t>类</a:t>
            </a:r>
            <a:endParaRPr kumimoji="0" lang="zh-CN" sz="1800" i="0" u="none" strike="noStrike" cap="none" normalizeH="0" baseline="0" dirty="0">
              <a:ln>
                <a:noFill/>
              </a:ln>
              <a:solidFill>
                <a:schemeClr val="tx1">
                  <a:lumMod val="65000"/>
                  <a:lumOff val="35000"/>
                </a:schemeClr>
              </a:solidFill>
              <a:effectLst/>
              <a:latin typeface="Arial" pitchFamily="34" charset="0"/>
              <a:cs typeface="+mn-ea"/>
            </a:endParaRPr>
          </a:p>
        </p:txBody>
      </p:sp>
      <p:sp>
        <p:nvSpPr>
          <p:cNvPr id="38" name="Freeform 36"/>
          <p:cNvSpPr>
            <a:spLocks noEditPoints="1"/>
          </p:cNvSpPr>
          <p:nvPr/>
        </p:nvSpPr>
        <p:spPr bwMode="auto">
          <a:xfrm>
            <a:off x="4287573" y="2500405"/>
            <a:ext cx="634308" cy="590211"/>
          </a:xfrm>
          <a:custGeom>
            <a:avLst/>
            <a:gdLst>
              <a:gd name="T0" fmla="*/ 251578 w 59"/>
              <a:gd name="T1" fmla="*/ 110490 h 55"/>
              <a:gd name="T2" fmla="*/ 342147 w 59"/>
              <a:gd name="T3" fmla="*/ 110490 h 55"/>
              <a:gd name="T4" fmla="*/ 342147 w 59"/>
              <a:gd name="T5" fmla="*/ 522316 h 55"/>
              <a:gd name="T6" fmla="*/ 251578 w 59"/>
              <a:gd name="T7" fmla="*/ 522316 h 55"/>
              <a:gd name="T8" fmla="*/ 251578 w 59"/>
              <a:gd name="T9" fmla="*/ 110490 h 55"/>
              <a:gd name="T10" fmla="*/ 271705 w 59"/>
              <a:gd name="T11" fmla="*/ 90401 h 55"/>
              <a:gd name="T12" fmla="*/ 181136 w 59"/>
              <a:gd name="T13" fmla="*/ 0 h 55"/>
              <a:gd name="T14" fmla="*/ 140884 w 59"/>
              <a:gd name="T15" fmla="*/ 0 h 55"/>
              <a:gd name="T16" fmla="*/ 271705 w 59"/>
              <a:gd name="T17" fmla="*/ 90401 h 55"/>
              <a:gd name="T18" fmla="*/ 251578 w 59"/>
              <a:gd name="T19" fmla="*/ 90401 h 55"/>
              <a:gd name="T20" fmla="*/ 70442 w 59"/>
              <a:gd name="T21" fmla="*/ 30134 h 55"/>
              <a:gd name="T22" fmla="*/ 90568 w 59"/>
              <a:gd name="T23" fmla="*/ 10045 h 55"/>
              <a:gd name="T24" fmla="*/ 251578 w 59"/>
              <a:gd name="T25" fmla="*/ 90401 h 55"/>
              <a:gd name="T26" fmla="*/ 322020 w 59"/>
              <a:gd name="T27" fmla="*/ 90401 h 55"/>
              <a:gd name="T28" fmla="*/ 412589 w 59"/>
              <a:gd name="T29" fmla="*/ 0 h 55"/>
              <a:gd name="T30" fmla="*/ 452841 w 59"/>
              <a:gd name="T31" fmla="*/ 0 h 55"/>
              <a:gd name="T32" fmla="*/ 322020 w 59"/>
              <a:gd name="T33" fmla="*/ 90401 h 55"/>
              <a:gd name="T34" fmla="*/ 352210 w 59"/>
              <a:gd name="T35" fmla="*/ 90401 h 55"/>
              <a:gd name="T36" fmla="*/ 533346 w 59"/>
              <a:gd name="T37" fmla="*/ 30134 h 55"/>
              <a:gd name="T38" fmla="*/ 503157 w 59"/>
              <a:gd name="T39" fmla="*/ 10045 h 55"/>
              <a:gd name="T40" fmla="*/ 352210 w 59"/>
              <a:gd name="T41" fmla="*/ 90401 h 55"/>
              <a:gd name="T42" fmla="*/ 352210 w 59"/>
              <a:gd name="T43" fmla="*/ 110490 h 55"/>
              <a:gd name="T44" fmla="*/ 352210 w 59"/>
              <a:gd name="T45" fmla="*/ 522316 h 55"/>
              <a:gd name="T46" fmla="*/ 593725 w 59"/>
              <a:gd name="T47" fmla="*/ 472094 h 55"/>
              <a:gd name="T48" fmla="*/ 593725 w 59"/>
              <a:gd name="T49" fmla="*/ 60267 h 55"/>
              <a:gd name="T50" fmla="*/ 352210 w 59"/>
              <a:gd name="T51" fmla="*/ 110490 h 55"/>
              <a:gd name="T52" fmla="*/ 231452 w 59"/>
              <a:gd name="T53" fmla="*/ 110490 h 55"/>
              <a:gd name="T54" fmla="*/ 231452 w 59"/>
              <a:gd name="T55" fmla="*/ 522316 h 55"/>
              <a:gd name="T56" fmla="*/ 0 w 59"/>
              <a:gd name="T57" fmla="*/ 472094 h 55"/>
              <a:gd name="T58" fmla="*/ 0 w 59"/>
              <a:gd name="T59" fmla="*/ 60267 h 55"/>
              <a:gd name="T60" fmla="*/ 231452 w 59"/>
              <a:gd name="T61" fmla="*/ 110490 h 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9" h="55">
                <a:moveTo>
                  <a:pt x="25" y="11"/>
                </a:moveTo>
                <a:cubicBezTo>
                  <a:pt x="28" y="13"/>
                  <a:pt x="31" y="12"/>
                  <a:pt x="34" y="11"/>
                </a:cubicBezTo>
                <a:cubicBezTo>
                  <a:pt x="34" y="25"/>
                  <a:pt x="34" y="38"/>
                  <a:pt x="34" y="52"/>
                </a:cubicBezTo>
                <a:cubicBezTo>
                  <a:pt x="31" y="54"/>
                  <a:pt x="28" y="55"/>
                  <a:pt x="25" y="52"/>
                </a:cubicBezTo>
                <a:cubicBezTo>
                  <a:pt x="25" y="38"/>
                  <a:pt x="25" y="25"/>
                  <a:pt x="25" y="11"/>
                </a:cubicBezTo>
                <a:close/>
                <a:moveTo>
                  <a:pt x="27" y="9"/>
                </a:moveTo>
                <a:cubicBezTo>
                  <a:pt x="25" y="5"/>
                  <a:pt x="22" y="2"/>
                  <a:pt x="18" y="0"/>
                </a:cubicBezTo>
                <a:cubicBezTo>
                  <a:pt x="17" y="0"/>
                  <a:pt x="16" y="0"/>
                  <a:pt x="14" y="0"/>
                </a:cubicBezTo>
                <a:cubicBezTo>
                  <a:pt x="20" y="3"/>
                  <a:pt x="24" y="6"/>
                  <a:pt x="27" y="9"/>
                </a:cubicBezTo>
                <a:close/>
                <a:moveTo>
                  <a:pt x="25" y="9"/>
                </a:moveTo>
                <a:cubicBezTo>
                  <a:pt x="19" y="6"/>
                  <a:pt x="13" y="4"/>
                  <a:pt x="7" y="3"/>
                </a:cubicBezTo>
                <a:cubicBezTo>
                  <a:pt x="7" y="2"/>
                  <a:pt x="8" y="2"/>
                  <a:pt x="9" y="1"/>
                </a:cubicBezTo>
                <a:cubicBezTo>
                  <a:pt x="16" y="3"/>
                  <a:pt x="21" y="6"/>
                  <a:pt x="25" y="9"/>
                </a:cubicBezTo>
                <a:close/>
                <a:moveTo>
                  <a:pt x="32" y="9"/>
                </a:moveTo>
                <a:cubicBezTo>
                  <a:pt x="34" y="5"/>
                  <a:pt x="37" y="2"/>
                  <a:pt x="41" y="0"/>
                </a:cubicBezTo>
                <a:cubicBezTo>
                  <a:pt x="42" y="0"/>
                  <a:pt x="44" y="0"/>
                  <a:pt x="45" y="0"/>
                </a:cubicBezTo>
                <a:cubicBezTo>
                  <a:pt x="40" y="3"/>
                  <a:pt x="36" y="6"/>
                  <a:pt x="32" y="9"/>
                </a:cubicBezTo>
                <a:close/>
                <a:moveTo>
                  <a:pt x="35" y="9"/>
                </a:moveTo>
                <a:cubicBezTo>
                  <a:pt x="40" y="6"/>
                  <a:pt x="46" y="4"/>
                  <a:pt x="53" y="3"/>
                </a:cubicBezTo>
                <a:cubicBezTo>
                  <a:pt x="52" y="2"/>
                  <a:pt x="51" y="2"/>
                  <a:pt x="50" y="1"/>
                </a:cubicBezTo>
                <a:cubicBezTo>
                  <a:pt x="44" y="3"/>
                  <a:pt x="39" y="6"/>
                  <a:pt x="35" y="9"/>
                </a:cubicBezTo>
                <a:close/>
                <a:moveTo>
                  <a:pt x="35" y="11"/>
                </a:moveTo>
                <a:cubicBezTo>
                  <a:pt x="35" y="25"/>
                  <a:pt x="35" y="38"/>
                  <a:pt x="35" y="52"/>
                </a:cubicBezTo>
                <a:cubicBezTo>
                  <a:pt x="43" y="50"/>
                  <a:pt x="51" y="48"/>
                  <a:pt x="59" y="47"/>
                </a:cubicBezTo>
                <a:cubicBezTo>
                  <a:pt x="59" y="33"/>
                  <a:pt x="59" y="19"/>
                  <a:pt x="59" y="6"/>
                </a:cubicBezTo>
                <a:cubicBezTo>
                  <a:pt x="50" y="7"/>
                  <a:pt x="43" y="8"/>
                  <a:pt x="35" y="11"/>
                </a:cubicBezTo>
                <a:close/>
                <a:moveTo>
                  <a:pt x="23" y="11"/>
                </a:moveTo>
                <a:cubicBezTo>
                  <a:pt x="23" y="25"/>
                  <a:pt x="23" y="38"/>
                  <a:pt x="23" y="52"/>
                </a:cubicBezTo>
                <a:cubicBezTo>
                  <a:pt x="16" y="50"/>
                  <a:pt x="8" y="48"/>
                  <a:pt x="0" y="47"/>
                </a:cubicBezTo>
                <a:cubicBezTo>
                  <a:pt x="0" y="33"/>
                  <a:pt x="0" y="19"/>
                  <a:pt x="0" y="6"/>
                </a:cubicBezTo>
                <a:cubicBezTo>
                  <a:pt x="8" y="7"/>
                  <a:pt x="16" y="8"/>
                  <a:pt x="23" y="11"/>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1013">
              <a:solidFill>
                <a:srgbClr val="000000"/>
              </a:solidFill>
              <a:latin typeface="Calibri" panose="020F0502020204030204" pitchFamily="34" charset="0"/>
            </a:endParaRPr>
          </a:p>
        </p:txBody>
      </p:sp>
    </p:spTree>
    <p:extLst>
      <p:ext uri="{BB962C8B-B14F-4D97-AF65-F5344CB8AC3E}">
        <p14:creationId xmlns:p14="http://schemas.microsoft.com/office/powerpoint/2010/main" val="3431802168"/>
      </p:ext>
    </p:extLst>
  </p:cSld>
  <p:clrMapOvr>
    <a:masterClrMapping/>
  </p:clrMapOvr>
  <mc:AlternateContent xmlns:mc="http://schemas.openxmlformats.org/markup-compatibility/2006" xmlns:p14="http://schemas.microsoft.com/office/powerpoint/2010/main">
    <mc:Choice Requires="p14">
      <p:transition spd="slow" p14:dur="800">
        <p14:doors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7093</TotalTime>
  <Words>13790</Words>
  <Application>Microsoft Office PowerPoint</Application>
  <PresentationFormat>全屏显示(16:9)</PresentationFormat>
  <Paragraphs>661</Paragraphs>
  <Slides>77</Slides>
  <Notes>62</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77</vt:i4>
      </vt:variant>
    </vt:vector>
  </HeadingPairs>
  <TitlesOfParts>
    <vt:vector size="98" baseType="lpstr">
      <vt:lpstr>&amp;quot</vt:lpstr>
      <vt:lpstr>Agency FB</vt:lpstr>
      <vt:lpstr>-apple-system</vt:lpstr>
      <vt:lpstr>Arial Unicode MS</vt:lpstr>
      <vt:lpstr>HandelGotDLig</vt:lpstr>
      <vt:lpstr>Malgun Gothic</vt:lpstr>
      <vt:lpstr>microsoft yahei</vt:lpstr>
      <vt:lpstr>等线</vt:lpstr>
      <vt:lpstr>汉真广标</vt:lpstr>
      <vt:lpstr>宋体</vt:lpstr>
      <vt:lpstr>Microsoft YaHei</vt:lpstr>
      <vt:lpstr>Microsoft YaHei</vt:lpstr>
      <vt:lpstr>站酷高端黑</vt:lpstr>
      <vt:lpstr>Arial</vt:lpstr>
      <vt:lpstr>Calibri</vt:lpstr>
      <vt:lpstr>Cambria Math</vt:lpstr>
      <vt:lpstr>Impact</vt:lpstr>
      <vt:lpstr>Times New Roman</vt:lpstr>
      <vt:lpstr>verdana</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蓝色曲线</dc:title>
  <dc:creator>第一PPT</dc:creator>
  <cp:keywords>www.1ppt.com</cp:keywords>
  <dc:description>www.1ppt.com</dc:description>
  <cp:lastModifiedBy>lab303</cp:lastModifiedBy>
  <cp:revision>452</cp:revision>
  <dcterms:created xsi:type="dcterms:W3CDTF">2015-06-24T16:00:35Z</dcterms:created>
  <dcterms:modified xsi:type="dcterms:W3CDTF">2018-11-15T03:30:38Z</dcterms:modified>
</cp:coreProperties>
</file>