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70" r:id="rId2"/>
  </p:sldMasterIdLst>
  <p:notesMasterIdLst>
    <p:notesMasterId r:id="rId34"/>
  </p:notesMasterIdLst>
  <p:handoutMasterIdLst>
    <p:handoutMasterId r:id="rId35"/>
  </p:handoutMasterIdLst>
  <p:sldIdLst>
    <p:sldId id="3147" r:id="rId3"/>
    <p:sldId id="3148" r:id="rId4"/>
    <p:sldId id="3154" r:id="rId5"/>
    <p:sldId id="3166" r:id="rId6"/>
    <p:sldId id="3164" r:id="rId7"/>
    <p:sldId id="3165" r:id="rId8"/>
    <p:sldId id="3167" r:id="rId9"/>
    <p:sldId id="3182" r:id="rId10"/>
    <p:sldId id="3183" r:id="rId11"/>
    <p:sldId id="3184" r:id="rId12"/>
    <p:sldId id="3185" r:id="rId13"/>
    <p:sldId id="3186" r:id="rId14"/>
    <p:sldId id="3187" r:id="rId15"/>
    <p:sldId id="3188" r:id="rId16"/>
    <p:sldId id="3189" r:id="rId17"/>
    <p:sldId id="3190" r:id="rId18"/>
    <p:sldId id="3168" r:id="rId19"/>
    <p:sldId id="3169" r:id="rId20"/>
    <p:sldId id="3170" r:id="rId21"/>
    <p:sldId id="3171" r:id="rId22"/>
    <p:sldId id="3172" r:id="rId23"/>
    <p:sldId id="3173" r:id="rId24"/>
    <p:sldId id="3174" r:id="rId25"/>
    <p:sldId id="3175" r:id="rId26"/>
    <p:sldId id="3176" r:id="rId27"/>
    <p:sldId id="3177" r:id="rId28"/>
    <p:sldId id="3178" r:id="rId29"/>
    <p:sldId id="3179" r:id="rId30"/>
    <p:sldId id="3180" r:id="rId31"/>
    <p:sldId id="3181" r:id="rId32"/>
    <p:sldId id="3162" r:id="rId33"/>
  </p:sldIdLst>
  <p:sldSz cx="9644063" cy="7232650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3038" userDrawn="1">
          <p15:clr>
            <a:srgbClr val="A4A3A4"/>
          </p15:clr>
        </p15:guide>
        <p15:guide id="3" pos="418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5691" userDrawn="1">
          <p15:clr>
            <a:srgbClr val="A4A3A4"/>
          </p15:clr>
        </p15:guide>
        <p15:guide id="8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3B9"/>
    <a:srgbClr val="F84E4B"/>
    <a:srgbClr val="6B1686"/>
    <a:srgbClr val="00B369"/>
    <a:srgbClr val="1A8CE1"/>
    <a:srgbClr val="FFFFFF"/>
    <a:srgbClr val="A78357"/>
    <a:srgbClr val="28C7D4"/>
    <a:srgbClr val="F94D4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0" autoAdjust="0"/>
    <p:restoredTop sz="74636" autoAdjust="0"/>
  </p:normalViewPr>
  <p:slideViewPr>
    <p:cSldViewPr>
      <p:cViewPr varScale="1">
        <p:scale>
          <a:sx n="62" d="100"/>
          <a:sy n="62" d="100"/>
        </p:scale>
        <p:origin x="1978" y="53"/>
      </p:cViewPr>
      <p:guideLst>
        <p:guide orient="horz" pos="328"/>
        <p:guide pos="3038"/>
        <p:guide pos="418"/>
        <p:guide orient="horz" pos="4183"/>
        <p:guide pos="5691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53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0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文本分析过程主要分成预处理，文本表示和分类三个阶段</a:t>
            </a:r>
            <a:endParaRPr lang="en-US" altLang="zh-CN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预处理主要把数据格式统一，然后进行中文分词，中文分词：常用工具有</a:t>
            </a:r>
            <a:r>
              <a:rPr lang="en-US" altLang="zh-CN" sz="1400" dirty="0"/>
              <a:t>NLPIR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jieba</a:t>
            </a:r>
            <a:r>
              <a:rPr lang="zh-CN" altLang="en-US" sz="1400" dirty="0"/>
              <a:t>，</a:t>
            </a:r>
            <a:r>
              <a:rPr lang="en-US" altLang="zh-CN" sz="1400" dirty="0"/>
              <a:t>THULAC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SnowNLP</a:t>
            </a:r>
            <a:r>
              <a:rPr lang="zh-CN" altLang="en-US" sz="1400" dirty="0"/>
              <a:t>。英文的话不用分词了但是一般会进行提取词干</a:t>
            </a:r>
            <a:endParaRPr lang="en-US" altLang="zh-CN" sz="1400" dirty="0"/>
          </a:p>
          <a:p>
            <a:r>
              <a:rPr lang="en-US" altLang="zh-CN" sz="1400" dirty="0">
                <a:latin typeface="arial" panose="020B0604020202020204" pitchFamily="34" charset="0"/>
              </a:rPr>
              <a:t>3.</a:t>
            </a:r>
            <a:r>
              <a:rPr lang="zh-CN" altLang="en-US" sz="1400" dirty="0">
                <a:latin typeface="arial" panose="020B0604020202020204" pitchFamily="34" charset="0"/>
              </a:rPr>
              <a:t>去除停用词：去除那些经常出现但没什么意义的词。</a:t>
            </a:r>
            <a:r>
              <a:rPr lang="en-US" altLang="zh-CN" dirty="0"/>
              <a:t>.</a:t>
            </a:r>
            <a:r>
              <a:rPr lang="zh-CN" altLang="en-US" dirty="0"/>
              <a:t>停用词可以借鉴一下别人总结好的词库。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4.</a:t>
            </a:r>
            <a:r>
              <a:rPr lang="zh-CN" altLang="en-US" sz="1400" dirty="0">
                <a:latin typeface="arial" panose="020B0604020202020204" pitchFamily="34" charset="0"/>
              </a:rPr>
              <a:t>文本表示就是把文本表示成计算机可以识别的信息。</a:t>
            </a:r>
            <a:r>
              <a:rPr lang="zh-CN" altLang="en-US" dirty="0"/>
              <a:t>常见文本表示模型有布尔检索模型，向量空间模型，语言模型和概率检索模型。布尔检索模型特点是简单实用，但是检索结果不便按照相关性排序，空间向量模型是吧每一个标引词看做一个向量，可对</a:t>
            </a:r>
            <a:r>
              <a:rPr lang="en-US" altLang="zh-CN" dirty="0"/>
              <a:t>.</a:t>
            </a:r>
            <a:r>
              <a:rPr lang="zh-CN" altLang="en-US" dirty="0"/>
              <a:t>每一个标引词定义权重，再通过某种计算（比如计算内积）得到向量间的相似度，然后可以根据相似度进行排名。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5.</a:t>
            </a:r>
            <a:r>
              <a:rPr lang="zh-CN" altLang="en-US" sz="1400" dirty="0">
                <a:latin typeface="arial" panose="020B0604020202020204" pitchFamily="34" charset="0"/>
              </a:rPr>
              <a:t>文档中的特征数量一般比较大，这时候需要选出那些最能代表文档类别概念的特征。</a:t>
            </a:r>
            <a:r>
              <a:rPr lang="zh-CN" altLang="en-US" dirty="0"/>
              <a:t>特征选择方法主要有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信息增量，卡方统计，交叉熵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6.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zh-CN" altLang="en-US" sz="1400" dirty="0">
                <a:latin typeface="arial" panose="020B0604020202020204" pitchFamily="34" charset="0"/>
              </a:rPr>
              <a:t>分类器设计是文本分类的核心环节。</a:t>
            </a:r>
            <a:r>
              <a:rPr lang="zh-CN" altLang="en-US" dirty="0"/>
              <a:t>他是最直接影响分类效果的，常用的分类器算法有相似度计算，贝叶斯，</a:t>
            </a:r>
            <a:r>
              <a:rPr lang="en-US" altLang="zh-CN" dirty="0"/>
              <a:t>k</a:t>
            </a:r>
            <a:r>
              <a:rPr lang="zh-CN" altLang="en-US" dirty="0"/>
              <a:t>近邻，支持向量机，和决策树等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84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2732-9C7F-4819-8CCE-FBFA92FBE1C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4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7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243921" y="6545430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2" y="688"/>
            <a:ext cx="9641700" cy="72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85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7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7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8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5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2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9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10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6243921" y="6545430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2" y="688"/>
            <a:ext cx="9641700" cy="72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3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3181" y="385763"/>
            <a:ext cx="8317707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3181" y="1925638"/>
            <a:ext cx="8317707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3181" y="6704018"/>
            <a:ext cx="2169319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94450" y="6704018"/>
            <a:ext cx="3255169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11569" y="6704018"/>
            <a:ext cx="2169319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6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1" y="1643196"/>
            <a:ext cx="9644063" cy="1610282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2" tIns="34286" rIns="68572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1311641" y="2182572"/>
            <a:ext cx="7182798" cy="531527"/>
          </a:xfrm>
          <a:prstGeom prst="roundRect">
            <a:avLst>
              <a:gd name="adj" fmla="val 42270"/>
            </a:avLst>
          </a:prstGeom>
          <a:solidFill>
            <a:schemeClr val="bg1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25"/>
          <p:cNvSpPr txBox="1"/>
          <p:nvPr/>
        </p:nvSpPr>
        <p:spPr>
          <a:xfrm>
            <a:off x="1114042" y="2196619"/>
            <a:ext cx="73756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700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itchFamily="34" charset="-122"/>
                <a:sym typeface="微软雅黑" panose="020B0503020204020204" pitchFamily="34" charset="-122"/>
              </a:rPr>
              <a:t>短文本分析综述</a:t>
            </a:r>
            <a:r>
              <a:rPr lang="en-US" altLang="zh-CN" sz="2700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sz="2700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itchFamily="34" charset="-122"/>
                <a:sym typeface="微软雅黑" panose="020B0503020204020204" pitchFamily="34" charset="-122"/>
              </a:rPr>
              <a:t>组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3039833" y="3806900"/>
            <a:ext cx="3186354" cy="48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350" dirty="0">
                <a:solidFill>
                  <a:srgbClr val="2F5EB0"/>
                </a:solidFill>
                <a:latin typeface="微软雅黑" panose="020B0503020204020204" pitchFamily="34" charset="-122"/>
                <a:ea typeface="微软雅黑" pitchFamily="34" charset="-122"/>
                <a:cs typeface="+mn-cs"/>
              </a:rPr>
              <a:t>组员：刘向昆 古仁华 刘思杰</a:t>
            </a:r>
            <a:endParaRPr lang="en-US" altLang="zh-CN" sz="1350" dirty="0">
              <a:solidFill>
                <a:srgbClr val="2F5EB0"/>
              </a:solidFill>
              <a:latin typeface="微软雅黑" panose="020B0503020204020204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743689" y="5236508"/>
            <a:ext cx="5778642" cy="99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dirty="0">
                <a:solidFill>
                  <a:srgbClr val="2F5EB0"/>
                </a:solidFill>
                <a:latin typeface="微软雅黑" panose="020B0503020204020204" pitchFamily="34" charset="-122"/>
                <a:ea typeface="微软雅黑" pitchFamily="34" charset="-122"/>
                <a:cs typeface="+mn-cs"/>
              </a:rPr>
              <a:t>北京理工大学计算机学院</a:t>
            </a:r>
            <a:endParaRPr lang="en-US" altLang="zh-CN" sz="2400" dirty="0">
              <a:solidFill>
                <a:srgbClr val="2F5EB0"/>
              </a:solidFill>
              <a:latin typeface="微软雅黑" panose="020B0503020204020204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6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C8AA7-09F1-4F47-ADDE-AD087D256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" y="0"/>
            <a:ext cx="964353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18BDCA-161F-F148-90B5-5238D7AFD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" y="0"/>
            <a:ext cx="964353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0AA19A-1F07-1E43-AC49-73A9C382B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" y="0"/>
            <a:ext cx="964353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9B875F-AAD9-2447-82D2-5C1C27A39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" y="0"/>
            <a:ext cx="964353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A1FBFB-3ACF-2A4B-A853-3A7380D62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" y="0"/>
            <a:ext cx="964353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DC924-CC96-CF45-8BE3-4EE795B4C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" y="0"/>
            <a:ext cx="964353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4F317-8E52-674D-8864-38A79F52D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" y="0"/>
            <a:ext cx="964353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0500" y="1798018"/>
            <a:ext cx="2535951" cy="4569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1645" indent="-36164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98" dirty="0">
                <a:solidFill>
                  <a:srgbClr val="FF0000"/>
                </a:solidFill>
              </a:rPr>
              <a:t>微博</a:t>
            </a:r>
            <a:endParaRPr lang="en-US" altLang="zh-CN" sz="1898" dirty="0">
              <a:solidFill>
                <a:srgbClr val="FF0000"/>
              </a:solidFill>
            </a:endParaRPr>
          </a:p>
          <a:p>
            <a:pPr marL="361645" indent="-36164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98" dirty="0">
                <a:solidFill>
                  <a:srgbClr val="FF0000"/>
                </a:solidFill>
              </a:rPr>
              <a:t>商品评论</a:t>
            </a:r>
          </a:p>
          <a:p>
            <a:pPr marL="271234" indent="-27123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搜索引擎的搜索结果</a:t>
            </a:r>
          </a:p>
          <a:p>
            <a:pPr marL="271234" indent="-27123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互联网聊天信息</a:t>
            </a:r>
          </a:p>
          <a:p>
            <a:pPr marL="271234" indent="-27123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电子邮件主题</a:t>
            </a:r>
          </a:p>
          <a:p>
            <a:pPr marL="271234" indent="-27123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论坛评论信息</a:t>
            </a:r>
          </a:p>
          <a:p>
            <a:pPr marL="271234" indent="-27123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商品描述信息</a:t>
            </a:r>
          </a:p>
          <a:p>
            <a:pPr marL="271234" indent="-27123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图片描述</a:t>
            </a:r>
          </a:p>
          <a:p>
            <a:pPr marL="271234" indent="-27123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手机短信</a:t>
            </a:r>
          </a:p>
          <a:p>
            <a:pPr marL="271234" indent="-27123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文档文献摘要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906" y="1155080"/>
            <a:ext cx="1159292" cy="384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98"/>
              <a:t>应用领域</a:t>
            </a:r>
            <a:endParaRPr lang="en-US" altLang="zh-CN" sz="1898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62" y="2968253"/>
            <a:ext cx="5424785" cy="13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677"/>
          <a:stretch/>
        </p:blipFill>
        <p:spPr>
          <a:xfrm>
            <a:off x="159516" y="903932"/>
            <a:ext cx="9109118" cy="4864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21615"/>
          <a:stretch/>
        </p:blipFill>
        <p:spPr>
          <a:xfrm>
            <a:off x="159515" y="5768157"/>
            <a:ext cx="9011171" cy="5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81" y="1944020"/>
            <a:ext cx="8556387" cy="31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12"/>
          <p:cNvSpPr>
            <a:spLocks noChangeArrowheads="1"/>
          </p:cNvSpPr>
          <p:nvPr/>
        </p:nvSpPr>
        <p:spPr bwMode="auto">
          <a:xfrm>
            <a:off x="331309" y="471606"/>
            <a:ext cx="249299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5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5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07073" y="2140161"/>
            <a:ext cx="4043069" cy="604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479" b="1" dirty="0">
                <a:solidFill>
                  <a:schemeClr val="tx1"/>
                </a:solidFill>
              </a:rPr>
              <a:t>短文本特点介绍</a:t>
            </a:r>
          </a:p>
        </p:txBody>
      </p:sp>
      <p:sp>
        <p:nvSpPr>
          <p:cNvPr id="24" name="椭圆 23"/>
          <p:cNvSpPr/>
          <p:nvPr/>
        </p:nvSpPr>
        <p:spPr>
          <a:xfrm flipV="1">
            <a:off x="2518531" y="2450804"/>
            <a:ext cx="154977" cy="147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10314" y="3167246"/>
            <a:ext cx="4043069" cy="604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479" b="1" dirty="0">
                <a:solidFill>
                  <a:schemeClr val="tx1"/>
                </a:solidFill>
              </a:rPr>
              <a:t>常用算法</a:t>
            </a:r>
          </a:p>
        </p:txBody>
      </p:sp>
      <p:sp>
        <p:nvSpPr>
          <p:cNvPr id="14" name="椭圆 13"/>
          <p:cNvSpPr/>
          <p:nvPr/>
        </p:nvSpPr>
        <p:spPr>
          <a:xfrm flipV="1">
            <a:off x="2540126" y="3420757"/>
            <a:ext cx="154977" cy="147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24299" y="4198641"/>
            <a:ext cx="4043069" cy="604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479" b="1" dirty="0">
                <a:solidFill>
                  <a:schemeClr val="tx1"/>
                </a:solidFill>
              </a:rPr>
              <a:t>短文本分析的应用</a:t>
            </a:r>
          </a:p>
        </p:txBody>
      </p:sp>
      <p:sp>
        <p:nvSpPr>
          <p:cNvPr id="16" name="椭圆 15"/>
          <p:cNvSpPr/>
          <p:nvPr/>
        </p:nvSpPr>
        <p:spPr>
          <a:xfrm flipV="1">
            <a:off x="2535759" y="4509283"/>
            <a:ext cx="154977" cy="147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7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" y="1213379"/>
            <a:ext cx="9494699" cy="44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1" y="1359450"/>
            <a:ext cx="9291241" cy="451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68" y="1956241"/>
            <a:ext cx="9222135" cy="35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1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0" y="1862829"/>
            <a:ext cx="9184463" cy="34206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5281" t="2193" r="6014" b="2471"/>
          <a:stretch/>
        </p:blipFill>
        <p:spPr>
          <a:xfrm>
            <a:off x="2612533" y="812169"/>
            <a:ext cx="3983574" cy="55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1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300" y="1850234"/>
            <a:ext cx="9515977" cy="36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3" y="1476549"/>
            <a:ext cx="9463236" cy="42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" y="1192753"/>
            <a:ext cx="9644199" cy="48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9" y="2241293"/>
            <a:ext cx="8453624" cy="32624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43" y="1717023"/>
            <a:ext cx="1220577" cy="4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849" y="1081780"/>
            <a:ext cx="3532277" cy="2586735"/>
          </a:xfr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57" y="995419"/>
            <a:ext cx="3579555" cy="258673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57" y="3656102"/>
            <a:ext cx="3579555" cy="258673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71" y="3735229"/>
            <a:ext cx="3579555" cy="259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2" y="1078472"/>
            <a:ext cx="3833523" cy="2770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71" y="1078472"/>
            <a:ext cx="3833523" cy="2784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49" y="3633454"/>
            <a:ext cx="3833523" cy="27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4"/>
          <a:stretch/>
        </p:blipFill>
        <p:spPr>
          <a:xfrm>
            <a:off x="728122" y="3742903"/>
            <a:ext cx="3833523" cy="25858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29" y="2287462"/>
            <a:ext cx="3833523" cy="27774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/>
          <a:stretch/>
        </p:blipFill>
        <p:spPr>
          <a:xfrm>
            <a:off x="644942" y="1096814"/>
            <a:ext cx="3999883" cy="258461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80306" y="6051451"/>
            <a:ext cx="2851026" cy="90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27959" y="2320181"/>
            <a:ext cx="73805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dirty="0">
                <a:latin typeface="arial" panose="020B0604020202020204" pitchFamily="34" charset="0"/>
              </a:rPr>
              <a:t>短文本</a:t>
            </a:r>
            <a:r>
              <a:rPr lang="en-US" altLang="zh-CN" sz="2100" dirty="0">
                <a:latin typeface="arial" panose="020B0604020202020204" pitchFamily="34" charset="0"/>
              </a:rPr>
              <a:t>(short text):</a:t>
            </a:r>
            <a:r>
              <a:rPr lang="zh-CN" altLang="en-US" sz="2100" dirty="0">
                <a:latin typeface="arial" panose="020B0604020202020204" pitchFamily="34" charset="0"/>
              </a:rPr>
              <a:t>也称短小文本，一般指</a:t>
            </a:r>
            <a:r>
              <a:rPr lang="en-US" altLang="zh-CN" sz="2100" dirty="0">
                <a:latin typeface="arial" panose="020B0604020202020204" pitchFamily="34" charset="0"/>
              </a:rPr>
              <a:t>100</a:t>
            </a:r>
            <a:r>
              <a:rPr lang="zh-CN" altLang="en-US" sz="2100" dirty="0">
                <a:latin typeface="arial" panose="020B0604020202020204" pitchFamily="34" charset="0"/>
              </a:rPr>
              <a:t>字左右的文本。</a:t>
            </a:r>
          </a:p>
        </p:txBody>
      </p:sp>
      <p:sp>
        <p:nvSpPr>
          <p:cNvPr id="24" name="文本框 58"/>
          <p:cNvSpPr txBox="1">
            <a:spLocks noChangeArrowheads="1"/>
          </p:cNvSpPr>
          <p:nvPr/>
        </p:nvSpPr>
        <p:spPr bwMode="auto">
          <a:xfrm>
            <a:off x="637442" y="736005"/>
            <a:ext cx="2117878" cy="4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14" b="1" dirty="0"/>
              <a:t>短文本是什么？</a:t>
            </a:r>
          </a:p>
        </p:txBody>
      </p:sp>
      <p:sp>
        <p:nvSpPr>
          <p:cNvPr id="10" name="矩形 9"/>
          <p:cNvSpPr/>
          <p:nvPr/>
        </p:nvSpPr>
        <p:spPr>
          <a:xfrm>
            <a:off x="983710" y="3173216"/>
            <a:ext cx="17235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>
                <a:latin typeface="arial" panose="020B0604020202020204" pitchFamily="34" charset="0"/>
              </a:rPr>
              <a:t>常见短文本包括：</a:t>
            </a:r>
          </a:p>
        </p:txBody>
      </p:sp>
      <p:sp>
        <p:nvSpPr>
          <p:cNvPr id="11" name="矩形 10"/>
          <p:cNvSpPr/>
          <p:nvPr/>
        </p:nvSpPr>
        <p:spPr>
          <a:xfrm>
            <a:off x="5038055" y="3778344"/>
            <a:ext cx="205222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latin typeface="arial" panose="020B0604020202020204" pitchFamily="34" charset="0"/>
              </a:rPr>
              <a:t>微信朋友圈</a:t>
            </a:r>
            <a:endParaRPr lang="en-US" altLang="zh-CN" sz="1500" dirty="0">
              <a:latin typeface="arial" panose="020B0604020202020204" pitchFamily="34" charset="0"/>
            </a:endParaRPr>
          </a:p>
          <a:p>
            <a:endParaRPr lang="en-US" altLang="zh-CN" sz="1500" dirty="0">
              <a:latin typeface="arial" panose="020B0604020202020204" pitchFamily="34" charset="0"/>
            </a:endParaRPr>
          </a:p>
          <a:p>
            <a:r>
              <a:rPr lang="zh-CN" altLang="en-US" sz="1500" dirty="0">
                <a:latin typeface="arial" panose="020B0604020202020204" pitchFamily="34" charset="0"/>
              </a:rPr>
              <a:t>即时消息</a:t>
            </a:r>
            <a:endParaRPr lang="en-US" altLang="zh-CN" sz="1500" dirty="0">
              <a:latin typeface="arial" panose="020B0604020202020204" pitchFamily="34" charset="0"/>
            </a:endParaRPr>
          </a:p>
          <a:p>
            <a:endParaRPr lang="zh-CN" altLang="en-US" sz="1500" dirty="0">
              <a:latin typeface="arial" panose="020B0604020202020204" pitchFamily="34" charset="0"/>
            </a:endParaRPr>
          </a:p>
          <a:p>
            <a:r>
              <a:rPr lang="zh-CN" altLang="en-US" sz="1500" dirty="0">
                <a:latin typeface="arial" panose="020B0604020202020204" pitchFamily="34" charset="0"/>
              </a:rPr>
              <a:t>商品评论信息</a:t>
            </a:r>
            <a:endParaRPr lang="en-US" altLang="zh-CN" sz="1500" dirty="0">
              <a:latin typeface="arial" panose="020B0604020202020204" pitchFamily="34" charset="0"/>
            </a:endParaRPr>
          </a:p>
          <a:p>
            <a:endParaRPr lang="en-US" altLang="zh-CN" sz="1500" dirty="0">
              <a:latin typeface="arial" panose="020B0604020202020204" pitchFamily="34" charset="0"/>
            </a:endParaRPr>
          </a:p>
          <a:p>
            <a:r>
              <a:rPr lang="zh-CN" altLang="en-US" sz="1500" dirty="0">
                <a:latin typeface="arial" panose="020B0604020202020204" pitchFamily="34" charset="0"/>
              </a:rPr>
              <a:t>搜索引擎的搜索结果</a:t>
            </a:r>
          </a:p>
          <a:p>
            <a:endParaRPr lang="zh-CN" altLang="en-US" sz="1500" dirty="0">
              <a:latin typeface="arial" panose="020B0604020202020204" pitchFamily="34" charset="0"/>
            </a:endParaRPr>
          </a:p>
          <a:p>
            <a:r>
              <a:rPr lang="zh-CN" altLang="en-US" sz="1500" dirty="0">
                <a:latin typeface="arial" panose="020B0604020202020204" pitchFamily="34" charset="0"/>
              </a:rPr>
              <a:t>电子邮件主题</a:t>
            </a:r>
          </a:p>
        </p:txBody>
      </p:sp>
      <p:sp>
        <p:nvSpPr>
          <p:cNvPr id="3" name="矩形 2"/>
          <p:cNvSpPr/>
          <p:nvPr/>
        </p:nvSpPr>
        <p:spPr>
          <a:xfrm>
            <a:off x="2769803" y="3778344"/>
            <a:ext cx="149785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latin typeface="arial" panose="020B0604020202020204" pitchFamily="34" charset="0"/>
              </a:rPr>
              <a:t>手机短信</a:t>
            </a:r>
            <a:endParaRPr lang="en-US" altLang="zh-CN" sz="1500" dirty="0">
              <a:latin typeface="arial" panose="020B0604020202020204" pitchFamily="34" charset="0"/>
            </a:endParaRPr>
          </a:p>
          <a:p>
            <a:endParaRPr lang="en-US" altLang="zh-CN" sz="1500" dirty="0">
              <a:latin typeface="arial" panose="020B0604020202020204" pitchFamily="34" charset="0"/>
            </a:endParaRPr>
          </a:p>
          <a:p>
            <a:r>
              <a:rPr lang="zh-CN" altLang="en-US" sz="1500" dirty="0">
                <a:latin typeface="arial" panose="020B0604020202020204" pitchFamily="34" charset="0"/>
              </a:rPr>
              <a:t>微博</a:t>
            </a:r>
          </a:p>
          <a:p>
            <a:endParaRPr lang="en-US" altLang="zh-CN" sz="1500" dirty="0">
              <a:latin typeface="arial" panose="020B0604020202020204" pitchFamily="34" charset="0"/>
            </a:endParaRPr>
          </a:p>
          <a:p>
            <a:r>
              <a:rPr lang="zh-CN" altLang="en-US" sz="1500" dirty="0">
                <a:latin typeface="arial" panose="020B0604020202020204" pitchFamily="34" charset="0"/>
              </a:rPr>
              <a:t>商品描述信息</a:t>
            </a:r>
          </a:p>
          <a:p>
            <a:endParaRPr lang="zh-CN" altLang="en-US" sz="1500" dirty="0">
              <a:latin typeface="arial" panose="020B0604020202020204" pitchFamily="34" charset="0"/>
            </a:endParaRPr>
          </a:p>
          <a:p>
            <a:r>
              <a:rPr lang="zh-CN" altLang="en-US" sz="1500" dirty="0">
                <a:latin typeface="arial" panose="020B0604020202020204" pitchFamily="34" charset="0"/>
              </a:rPr>
              <a:t>图片描述</a:t>
            </a:r>
            <a:endParaRPr lang="en-US" altLang="zh-CN" sz="1500" dirty="0">
              <a:latin typeface="arial" panose="020B0604020202020204" pitchFamily="34" charset="0"/>
            </a:endParaRPr>
          </a:p>
          <a:p>
            <a:endParaRPr lang="zh-CN" altLang="en-US" sz="1500" dirty="0">
              <a:latin typeface="arial" panose="020B0604020202020204" pitchFamily="34" charset="0"/>
            </a:endParaRPr>
          </a:p>
          <a:p>
            <a:r>
              <a:rPr lang="zh-CN" altLang="en-US" sz="1500" dirty="0">
                <a:latin typeface="arial" panose="020B0604020202020204" pitchFamily="34" charset="0"/>
              </a:rPr>
              <a:t>文档文献摘要</a:t>
            </a:r>
          </a:p>
        </p:txBody>
      </p:sp>
    </p:spTree>
    <p:extLst>
      <p:ext uri="{BB962C8B-B14F-4D97-AF65-F5344CB8AC3E}">
        <p14:creationId xmlns:p14="http://schemas.microsoft.com/office/powerpoint/2010/main" val="5143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73" y="1826899"/>
            <a:ext cx="7752922" cy="291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" y="4480829"/>
            <a:ext cx="3188899" cy="1738574"/>
            <a:chOff x="5917425" y="3435846"/>
            <a:chExt cx="3226575" cy="170765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6260704" y="4449966"/>
            <a:ext cx="3401621" cy="1800296"/>
            <a:chOff x="5917425" y="3435846"/>
            <a:chExt cx="3226575" cy="1707654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1974800" y="2534377"/>
            <a:ext cx="7687524" cy="1915590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2772024" y="3164055"/>
            <a:ext cx="4327292" cy="80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219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5219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" y="6235779"/>
            <a:ext cx="9644063" cy="92234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2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911850" y="1416306"/>
            <a:ext cx="63786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dirty="0"/>
              <a:t>短文本具有特征稀疏性、实时性、不规则性等特点：</a:t>
            </a:r>
            <a:endParaRPr lang="zh-CN" altLang="en-US" sz="2100" dirty="0">
              <a:latin typeface="arial" panose="020B0604020202020204" pitchFamily="34" charset="0"/>
            </a:endParaRPr>
          </a:p>
        </p:txBody>
      </p:sp>
      <p:sp>
        <p:nvSpPr>
          <p:cNvPr id="24" name="文本框 58"/>
          <p:cNvSpPr txBox="1">
            <a:spLocks noChangeArrowheads="1"/>
          </p:cNvSpPr>
          <p:nvPr/>
        </p:nvSpPr>
        <p:spPr bwMode="auto">
          <a:xfrm>
            <a:off x="717942" y="582302"/>
            <a:ext cx="3383242" cy="4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14" b="1" dirty="0"/>
              <a:t>短文本的特点</a:t>
            </a:r>
          </a:p>
        </p:txBody>
      </p:sp>
      <p:sp>
        <p:nvSpPr>
          <p:cNvPr id="2" name="矩形 1"/>
          <p:cNvSpPr/>
          <p:nvPr/>
        </p:nvSpPr>
        <p:spPr>
          <a:xfrm>
            <a:off x="911850" y="2223054"/>
            <a:ext cx="71827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-font"/>
              </a:rPr>
              <a:t>稀疏性：</a:t>
            </a:r>
            <a:r>
              <a:rPr lang="zh-CN" altLang="en-US" dirty="0">
                <a:latin typeface="-apple-system-font"/>
              </a:rPr>
              <a:t>每条短文本形式信息的长度都比较短，都在 </a:t>
            </a:r>
            <a:r>
              <a:rPr lang="en-US" altLang="zh-CN" dirty="0">
                <a:latin typeface="-apple-system-font"/>
              </a:rPr>
              <a:t>200 </a:t>
            </a:r>
            <a:r>
              <a:rPr lang="zh-CN" altLang="en-US" dirty="0">
                <a:latin typeface="-apple-system-font"/>
              </a:rPr>
              <a:t>字以内，因此所包含的有效信息也就非常少，造成样本的特征非常稀疏，并且特征集的维数非常高，很难从中抽取到准确而关键的样本特征用于分类学习。</a:t>
            </a:r>
          </a:p>
          <a:p>
            <a:pPr algn="just"/>
            <a:r>
              <a:rPr lang="zh-CN" altLang="en-US" dirty="0">
                <a:latin typeface="-apple-system-font"/>
              </a:rPr>
              <a:t/>
            </a:r>
            <a:br>
              <a:rPr lang="zh-CN" altLang="en-US" dirty="0">
                <a:latin typeface="-apple-system-font"/>
              </a:rPr>
            </a:br>
            <a:endParaRPr lang="zh-CN" altLang="en-US" dirty="0"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-font"/>
              </a:rPr>
              <a:t>实时性：</a:t>
            </a:r>
            <a:r>
              <a:rPr lang="zh-CN" altLang="en-US" dirty="0">
                <a:latin typeface="-apple-system-font"/>
              </a:rPr>
              <a:t>在互联网上出现的短文本形式的信息，大部分都是实时更新的，刷新速度非常快，聊天信息、微博信息、评论信息等，并且文本数量非常庞大。</a:t>
            </a:r>
          </a:p>
          <a:p>
            <a:pPr algn="just"/>
            <a:r>
              <a:rPr lang="zh-CN" altLang="en-US" dirty="0">
                <a:latin typeface="-apple-system-font"/>
              </a:rPr>
              <a:t/>
            </a:r>
            <a:br>
              <a:rPr lang="zh-CN" altLang="en-US" dirty="0">
                <a:latin typeface="-apple-system-font"/>
              </a:rPr>
            </a:br>
            <a:endParaRPr lang="zh-CN" altLang="en-US" dirty="0"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-font"/>
              </a:rPr>
              <a:t>不规则性：</a:t>
            </a:r>
            <a:r>
              <a:rPr lang="zh-CN" altLang="en-US" dirty="0">
                <a:latin typeface="-apple-system-font"/>
              </a:rPr>
              <a:t>短文本形式的信息用语不规范，包含流行词汇较多，造成了噪声特征非常多，如“鸭”代表“呀”，“</a:t>
            </a:r>
            <a:r>
              <a:rPr lang="en-US" altLang="zh-CN" dirty="0">
                <a:latin typeface="-apple-system-font"/>
              </a:rPr>
              <a:t>94”</a:t>
            </a:r>
            <a:r>
              <a:rPr lang="zh-CN" altLang="en-US" dirty="0">
                <a:latin typeface="-apple-system-font"/>
              </a:rPr>
              <a:t>代表“就是”，“</a:t>
            </a:r>
            <a:r>
              <a:rPr lang="en-US" altLang="zh-CN" dirty="0">
                <a:latin typeface="-apple-system-font"/>
              </a:rPr>
              <a:t>88”</a:t>
            </a:r>
            <a:r>
              <a:rPr lang="zh-CN" altLang="en-US" dirty="0">
                <a:latin typeface="-apple-system-font"/>
              </a:rPr>
              <a:t>代表“再见”，“童鞋”代表“同学”，而且更新很快，如流行词“舔狗”、“真香”、“同九何秀”、“老铁” 等等，有的还会包含各种表情。</a:t>
            </a:r>
            <a:endParaRPr lang="en-US" altLang="zh-CN" dirty="0">
              <a:latin typeface="-apple-system-font"/>
            </a:endParaRPr>
          </a:p>
        </p:txBody>
      </p:sp>
    </p:spTree>
    <p:extLst>
      <p:ext uri="{BB962C8B-B14F-4D97-AF65-F5344CB8AC3E}">
        <p14:creationId xmlns:p14="http://schemas.microsoft.com/office/powerpoint/2010/main" val="36756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006743" y="1780121"/>
            <a:ext cx="50321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dirty="0"/>
              <a:t>短文本的特点使文本分类面临以下难点：</a:t>
            </a:r>
            <a:endParaRPr lang="zh-CN" altLang="en-US" sz="2100" dirty="0">
              <a:latin typeface="arial" panose="020B0604020202020204" pitchFamily="34" charset="0"/>
            </a:endParaRPr>
          </a:p>
        </p:txBody>
      </p:sp>
      <p:sp>
        <p:nvSpPr>
          <p:cNvPr id="24" name="文本框 58"/>
          <p:cNvSpPr txBox="1">
            <a:spLocks noChangeArrowheads="1"/>
          </p:cNvSpPr>
          <p:nvPr/>
        </p:nvSpPr>
        <p:spPr bwMode="auto">
          <a:xfrm>
            <a:off x="645567" y="900382"/>
            <a:ext cx="3383242" cy="4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14" b="1" dirty="0"/>
              <a:t>短文</a:t>
            </a:r>
            <a:r>
              <a:rPr lang="zh-CN" altLang="en-US" sz="2214" b="1" dirty="0" smtClean="0"/>
              <a:t>本分析的</a:t>
            </a:r>
            <a:r>
              <a:rPr lang="zh-CN" altLang="en-US" sz="2214" b="1" dirty="0"/>
              <a:t>难点</a:t>
            </a:r>
          </a:p>
        </p:txBody>
      </p:sp>
      <p:sp>
        <p:nvSpPr>
          <p:cNvPr id="2" name="矩形 1"/>
          <p:cNvSpPr/>
          <p:nvPr/>
        </p:nvSpPr>
        <p:spPr>
          <a:xfrm>
            <a:off x="879593" y="2644218"/>
            <a:ext cx="7182798" cy="23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-font"/>
              </a:rPr>
              <a:t>短文本特征词少，用传统的基于词条的向量空间模型表示，会造成向量空间的稀疏。另外，词频、词共现频率等信息不能得到充分利用，会丢失掉了词语间潜在的语义关联关系。</a:t>
            </a:r>
            <a:endParaRPr lang="en-US" altLang="zh-CN" b="1" dirty="0">
              <a:latin typeface="-apple-system-font"/>
            </a:endParaRPr>
          </a:p>
          <a:p>
            <a:pPr algn="just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-font"/>
              </a:rPr>
              <a:t>短文本的不规范性，使文本中出现不规则特征词和分词词典无法识别的未登录词，导致传统的文本预处理和文本表示方法不够准确。</a:t>
            </a:r>
            <a:endParaRPr lang="en-US" altLang="zh-CN" b="1" dirty="0">
              <a:latin typeface="-apple-system-font"/>
            </a:endParaRPr>
          </a:p>
          <a:p>
            <a:pPr algn="just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-font"/>
              </a:rPr>
              <a:t>短文本数据的规模巨大，在分类算法的选择上往往更倾向于非惰性的学习方法，避免造成过高的时间复杂度。</a:t>
            </a:r>
          </a:p>
        </p:txBody>
      </p:sp>
      <p:sp>
        <p:nvSpPr>
          <p:cNvPr id="3" name="矩形 2"/>
          <p:cNvSpPr/>
          <p:nvPr/>
        </p:nvSpPr>
        <p:spPr>
          <a:xfrm>
            <a:off x="906596" y="5290512"/>
            <a:ext cx="7128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latin typeface="-apple-system"/>
              </a:rPr>
              <a:t>因此，短文本分类一般在预处理、文本表示、分类器的构建等环节中进行优化和改进，以提高分类效果和精度。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2787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27922" y="2145366"/>
            <a:ext cx="44935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dirty="0"/>
              <a:t>短文本分析主要包括以下几个方面：</a:t>
            </a:r>
            <a:endParaRPr lang="zh-CN" altLang="en-US" sz="2100" dirty="0">
              <a:latin typeface="arial" panose="020B0604020202020204" pitchFamily="34" charset="0"/>
            </a:endParaRPr>
          </a:p>
        </p:txBody>
      </p:sp>
      <p:sp>
        <p:nvSpPr>
          <p:cNvPr id="24" name="文本框 58"/>
          <p:cNvSpPr txBox="1">
            <a:spLocks noChangeArrowheads="1"/>
          </p:cNvSpPr>
          <p:nvPr/>
        </p:nvSpPr>
        <p:spPr bwMode="auto">
          <a:xfrm>
            <a:off x="501551" y="1024037"/>
            <a:ext cx="2735170" cy="4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14" b="1" dirty="0"/>
              <a:t>常见短文本分析类别</a:t>
            </a:r>
          </a:p>
        </p:txBody>
      </p:sp>
      <p:sp>
        <p:nvSpPr>
          <p:cNvPr id="7" name="矩形 6"/>
          <p:cNvSpPr/>
          <p:nvPr/>
        </p:nvSpPr>
        <p:spPr>
          <a:xfrm>
            <a:off x="3633901" y="3793743"/>
            <a:ext cx="1402948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9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短文本聚类</a:t>
            </a:r>
          </a:p>
        </p:txBody>
      </p:sp>
      <p:sp>
        <p:nvSpPr>
          <p:cNvPr id="8" name="椭圆 7"/>
          <p:cNvSpPr/>
          <p:nvPr/>
        </p:nvSpPr>
        <p:spPr>
          <a:xfrm>
            <a:off x="3359469" y="3855186"/>
            <a:ext cx="170834" cy="1708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3899" y="4496743"/>
            <a:ext cx="1159292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9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热点发现</a:t>
            </a:r>
          </a:p>
        </p:txBody>
      </p:sp>
      <p:sp>
        <p:nvSpPr>
          <p:cNvPr id="13" name="椭圆 12"/>
          <p:cNvSpPr/>
          <p:nvPr/>
        </p:nvSpPr>
        <p:spPr>
          <a:xfrm>
            <a:off x="3359469" y="4558187"/>
            <a:ext cx="170834" cy="1708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33899" y="5186682"/>
            <a:ext cx="1890261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9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短文本情感分析</a:t>
            </a:r>
          </a:p>
        </p:txBody>
      </p:sp>
      <p:sp>
        <p:nvSpPr>
          <p:cNvPr id="15" name="椭圆 14"/>
          <p:cNvSpPr/>
          <p:nvPr/>
        </p:nvSpPr>
        <p:spPr>
          <a:xfrm>
            <a:off x="3359469" y="5248125"/>
            <a:ext cx="170834" cy="1708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33901" y="3076268"/>
            <a:ext cx="1402948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9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短文本分类</a:t>
            </a:r>
          </a:p>
        </p:txBody>
      </p:sp>
      <p:sp>
        <p:nvSpPr>
          <p:cNvPr id="18" name="椭圆 17"/>
          <p:cNvSpPr/>
          <p:nvPr/>
        </p:nvSpPr>
        <p:spPr>
          <a:xfrm>
            <a:off x="3359469" y="3137712"/>
            <a:ext cx="170834" cy="1708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11644" y="1888133"/>
            <a:ext cx="26084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dirty="0"/>
              <a:t>以短文本分类为例：</a:t>
            </a:r>
            <a:endParaRPr lang="zh-CN" altLang="en-US" sz="2100" dirty="0">
              <a:latin typeface="arial" panose="020B0604020202020204" pitchFamily="34" charset="0"/>
            </a:endParaRPr>
          </a:p>
        </p:txBody>
      </p:sp>
      <p:pic>
        <p:nvPicPr>
          <p:cNvPr id="23" name="图片 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09479" y="1083015"/>
            <a:ext cx="596345" cy="54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58"/>
          <p:cNvSpPr txBox="1">
            <a:spLocks noChangeArrowheads="1"/>
          </p:cNvSpPr>
          <p:nvPr/>
        </p:nvSpPr>
        <p:spPr bwMode="auto">
          <a:xfrm>
            <a:off x="1006742" y="1149513"/>
            <a:ext cx="3653272" cy="4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14" b="1" dirty="0">
                <a:solidFill>
                  <a:srgbClr val="117A68"/>
                </a:solidFill>
              </a:rPr>
              <a:t>短文本分析的基本过程</a:t>
            </a:r>
          </a:p>
        </p:txBody>
      </p:sp>
      <p:sp>
        <p:nvSpPr>
          <p:cNvPr id="25" name="文本框 59"/>
          <p:cNvSpPr txBox="1">
            <a:spLocks noChangeArrowheads="1"/>
          </p:cNvSpPr>
          <p:nvPr/>
        </p:nvSpPr>
        <p:spPr bwMode="auto">
          <a:xfrm>
            <a:off x="259708" y="1101464"/>
            <a:ext cx="495887" cy="43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47" dirty="0">
                <a:solidFill>
                  <a:schemeClr val="bg1"/>
                </a:solidFill>
                <a:latin typeface="Impact" panose="020B0806030902050204" pitchFamily="34" charset="0"/>
              </a:rPr>
              <a:t>1.4</a:t>
            </a:r>
            <a:endParaRPr lang="zh-CN" altLang="en-US" sz="2847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7" name="Table"/>
          <p:cNvGraphicFramePr/>
          <p:nvPr>
            <p:extLst>
              <p:ext uri="{D42A27DB-BD31-4B8C-83A1-F6EECF244321}">
                <p14:modId xmlns:p14="http://schemas.microsoft.com/office/powerpoint/2010/main" val="1389777050"/>
              </p:ext>
            </p:extLst>
          </p:nvPr>
        </p:nvGraphicFramePr>
        <p:xfrm>
          <a:off x="2157736" y="2824237"/>
          <a:ext cx="5472609" cy="3505099"/>
        </p:xfrm>
        <a:graphic>
          <a:graphicData uri="http://schemas.openxmlformats.org/drawingml/2006/table">
            <a:tbl>
              <a:tblPr firstRow="1" bandRow="1"/>
              <a:tblGrid>
                <a:gridCol w="182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591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 err="1">
                          <a:solidFill>
                            <a:srgbClr val="FFFFFF"/>
                          </a:solidFill>
                          <a:sym typeface="Helvetica Neue"/>
                        </a:rPr>
                        <a:t>预处理</a:t>
                      </a:r>
                      <a:endParaRPr sz="2200" b="1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kern="1200" dirty="0" err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文本表示</a:t>
                      </a:r>
                      <a:endParaRPr sz="2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kern="1200" dirty="0" err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分类</a:t>
                      </a:r>
                      <a:endParaRPr sz="2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59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 err="1">
                          <a:sym typeface="Helvetica Neue"/>
                        </a:rPr>
                        <a:t>分词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 err="1">
                          <a:sym typeface="Helvetica Neue"/>
                        </a:rPr>
                        <a:t>向量空间模型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err="1">
                          <a:sym typeface="Helvetica Neue"/>
                        </a:rPr>
                        <a:t>改进的传统机器学习方法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959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 err="1">
                          <a:sym typeface="Helvetica Neue"/>
                        </a:rPr>
                        <a:t>去停用词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 err="1">
                          <a:sym typeface="Helvetica Neue"/>
                        </a:rPr>
                        <a:t>神经网络模型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 err="1">
                          <a:sym typeface="Helvetica Neue"/>
                        </a:rPr>
                        <a:t>针对短文本的分类方法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1EB24-EF89-0542-B1E6-EA86A9203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" y="0"/>
            <a:ext cx="964353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00559-D2D5-054C-931F-B32C3154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" y="0"/>
            <a:ext cx="964353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20652E2-0B7D-4630-8141-8BDC29C9CFE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422.pptx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9CFA"/>
      </a:accent1>
      <a:accent2>
        <a:srgbClr val="0B37BC"/>
      </a:accent2>
      <a:accent3>
        <a:srgbClr val="459CFA"/>
      </a:accent3>
      <a:accent4>
        <a:srgbClr val="0B37BC"/>
      </a:accent4>
      <a:accent5>
        <a:srgbClr val="459CFA"/>
      </a:accent5>
      <a:accent6>
        <a:srgbClr val="0B37BC"/>
      </a:accent6>
      <a:hlink>
        <a:srgbClr val="459CFA"/>
      </a:hlink>
      <a:folHlink>
        <a:srgbClr val="0B37B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667</Words>
  <Application>Microsoft Office PowerPoint</Application>
  <PresentationFormat>自定义</PresentationFormat>
  <Paragraphs>83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-apple-system</vt:lpstr>
      <vt:lpstr>-apple-system-font</vt:lpstr>
      <vt:lpstr>Helvetica Neue</vt:lpstr>
      <vt:lpstr>等线</vt:lpstr>
      <vt:lpstr>等线 Light</vt:lpstr>
      <vt:lpstr>宋体</vt:lpstr>
      <vt:lpstr>微软雅黑</vt:lpstr>
      <vt:lpstr>arial</vt:lpstr>
      <vt:lpstr>arial</vt:lpstr>
      <vt:lpstr>Calibri</vt:lpstr>
      <vt:lpstr>Calibri Light</vt:lpstr>
      <vt:lpstr>Impact</vt:lpstr>
      <vt:lpstr>Wingdings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/>
  <cp:keywords>www.1ppt.com</cp:keywords>
  <cp:lastModifiedBy/>
  <cp:revision>1</cp:revision>
  <dcterms:created xsi:type="dcterms:W3CDTF">2016-10-17T14:00:15Z</dcterms:created>
  <dcterms:modified xsi:type="dcterms:W3CDTF">2018-12-06T05:04:32Z</dcterms:modified>
</cp:coreProperties>
</file>