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5" r:id="rId2"/>
    <p:sldMasterId id="2147483682" r:id="rId3"/>
  </p:sldMasterIdLst>
  <p:notesMasterIdLst>
    <p:notesMasterId r:id="rId51"/>
  </p:notesMasterIdLst>
  <p:sldIdLst>
    <p:sldId id="350" r:id="rId4"/>
    <p:sldId id="351" r:id="rId5"/>
    <p:sldId id="291" r:id="rId6"/>
    <p:sldId id="293" r:id="rId7"/>
    <p:sldId id="263" r:id="rId8"/>
    <p:sldId id="270" r:id="rId9"/>
    <p:sldId id="294" r:id="rId10"/>
    <p:sldId id="297" r:id="rId11"/>
    <p:sldId id="295" r:id="rId12"/>
    <p:sldId id="296" r:id="rId13"/>
    <p:sldId id="298" r:id="rId14"/>
    <p:sldId id="299" r:id="rId15"/>
    <p:sldId id="300" r:id="rId16"/>
    <p:sldId id="301" r:id="rId17"/>
    <p:sldId id="335" r:id="rId18"/>
    <p:sldId id="336" r:id="rId19"/>
    <p:sldId id="337" r:id="rId20"/>
    <p:sldId id="338" r:id="rId21"/>
    <p:sldId id="339" r:id="rId22"/>
    <p:sldId id="340" r:id="rId23"/>
    <p:sldId id="341" r:id="rId24"/>
    <p:sldId id="346" r:id="rId25"/>
    <p:sldId id="343" r:id="rId26"/>
    <p:sldId id="344" r:id="rId27"/>
    <p:sldId id="345" r:id="rId28"/>
    <p:sldId id="327" r:id="rId29"/>
    <p:sldId id="328" r:id="rId30"/>
    <p:sldId id="329" r:id="rId31"/>
    <p:sldId id="330" r:id="rId32"/>
    <p:sldId id="332" r:id="rId33"/>
    <p:sldId id="331" r:id="rId34"/>
    <p:sldId id="333" r:id="rId35"/>
    <p:sldId id="313" r:id="rId36"/>
    <p:sldId id="314" r:id="rId37"/>
    <p:sldId id="352"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p:restoredTop sz="94715"/>
  </p:normalViewPr>
  <p:slideViewPr>
    <p:cSldViewPr snapToGrid="0" snapToObjects="1">
      <p:cViewPr varScale="1">
        <p:scale>
          <a:sx n="64" d="100"/>
          <a:sy n="64" d="100"/>
        </p:scale>
        <p:origin x="101" y="61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F4961-F671-D840-803D-4B02C199AB47}" type="datetimeFigureOut">
              <a:rPr kumimoji="1" lang="zh-CN" altLang="en-US" smtClean="0"/>
              <a:pPr/>
              <a:t>2018/12/20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78546-C430-4549-B45A-EA3B29F81B38}"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pPr/>
              <a:t>1</a:t>
            </a:fld>
            <a:endParaRPr kumimoji="1" lang="zh-CN" altLang="en-US"/>
          </a:p>
        </p:txBody>
      </p:sp>
    </p:spTree>
    <p:extLst>
      <p:ext uri="{BB962C8B-B14F-4D97-AF65-F5344CB8AC3E}">
        <p14:creationId xmlns:p14="http://schemas.microsoft.com/office/powerpoint/2010/main" val="1476153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语义匹配能量模型（</a:t>
                </a:r>
                <a:r>
                  <a:rPr lang="en-US" altLang="zh-CN" dirty="0" smtClean="0"/>
                  <a:t>semantic matching energy</a:t>
                </a:r>
                <a:r>
                  <a:rPr lang="zh-CN" altLang="en-US" dirty="0" smtClean="0"/>
                  <a:t>， </a:t>
                </a:r>
                <a:r>
                  <a:rPr lang="en-US" altLang="zh-CN" dirty="0" smtClean="0"/>
                  <a:t>SME</a:t>
                </a:r>
                <a:r>
                  <a:rPr lang="zh-CN" altLang="en-US" dirty="0" smtClean="0"/>
                  <a:t>）：</a:t>
                </a:r>
                <a:r>
                  <a:rPr lang="en-US" altLang="zh-CN" sz="1200" kern="1200" dirty="0" smtClean="0">
                    <a:solidFill>
                      <a:schemeClr val="tx1"/>
                    </a:solidFill>
                    <a:effectLst/>
                    <a:latin typeface="+mn-lt"/>
                    <a:ea typeface="+mn-ea"/>
                    <a:cs typeface="+mn-cs"/>
                  </a:rPr>
                  <a:t>SME</a:t>
                </a:r>
                <a:r>
                  <a:rPr lang="zh-CN" altLang="zh-CN" sz="1200" kern="1200" dirty="0">
                    <a:solidFill>
                      <a:schemeClr val="tx1"/>
                    </a:solidFill>
                    <a:effectLst/>
                    <a:latin typeface="+mn-lt"/>
                    <a:ea typeface="+mn-ea"/>
                    <a:cs typeface="+mn-cs"/>
                  </a:rPr>
                  <a:t>使用神经网络结构进行语义匹配。给定一个</a:t>
                </a:r>
                <a:r>
                  <a:rPr lang="en-US" altLang="zh-CN" sz="1200" kern="1200" dirty="0">
                    <a:solidFill>
                      <a:schemeClr val="tx1"/>
                    </a:solidFill>
                    <a:effectLst/>
                    <a:latin typeface="+mn-lt"/>
                    <a:ea typeface="+mn-ea"/>
                    <a:cs typeface="+mn-cs"/>
                  </a:rPr>
                  <a:t>fact(</a:t>
                </a:r>
                <a:r>
                  <a:rPr lang="en-US" altLang="zh-CN" sz="1200" kern="1200" dirty="0" err="1">
                    <a:solidFill>
                      <a:schemeClr val="tx1"/>
                    </a:solidFill>
                    <a:effectLst/>
                    <a:latin typeface="+mn-lt"/>
                    <a:ea typeface="+mn-ea"/>
                    <a:cs typeface="+mn-cs"/>
                  </a:rPr>
                  <a:t>h,r,t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，它首先在输入层将实体和关系投影为它们的</a:t>
                </a:r>
                <a:r>
                  <a:rPr lang="en-US" altLang="zh-CN" sz="1200" kern="1200" dirty="0">
                    <a:solidFill>
                      <a:schemeClr val="tx1"/>
                    </a:solidFill>
                    <a:effectLst/>
                    <a:latin typeface="+mn-lt"/>
                    <a:ea typeface="+mn-ea"/>
                    <a:cs typeface="+mn-cs"/>
                  </a:rPr>
                  <a:t>embedding</a:t>
                </a:r>
                <a:r>
                  <a:rPr lang="zh-CN" altLang="zh-CN" sz="1200" kern="1200" dirty="0">
                    <a:solidFill>
                      <a:schemeClr val="tx1"/>
                    </a:solidFill>
                    <a:effectLst/>
                    <a:latin typeface="+mn-lt"/>
                    <a:ea typeface="+mn-ea"/>
                    <a:cs typeface="+mn-cs"/>
                  </a:rPr>
                  <a:t>，然后在隐藏层，</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h</a:t>
                </a:r>
                <a:r>
                  <a:rPr lang="zh-CN" altLang="zh-CN" sz="1200" kern="1200" dirty="0">
                    <a:solidFill>
                      <a:schemeClr val="tx1"/>
                    </a:solidFill>
                    <a:effectLst/>
                    <a:latin typeface="+mn-lt"/>
                    <a:ea typeface="+mn-ea"/>
                    <a:cs typeface="+mn-cs"/>
                  </a:rPr>
                  <a:t>结合得到</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𝑔</m:t>
                        </m:r>
                      </m:e>
                      <m:sub>
                        <m:r>
                          <a:rPr lang="en-US" altLang="zh-CN" sz="1200" i="1" kern="1200">
                            <a:solidFill>
                              <a:schemeClr val="tx1"/>
                            </a:solidFill>
                            <a:effectLst/>
                            <a:latin typeface="Cambria Math" panose="02040503050406030204" pitchFamily="18" charset="0"/>
                            <a:ea typeface="+mn-ea"/>
                            <a:cs typeface="+mn-cs"/>
                          </a:rPr>
                          <m:t>𝑢</m:t>
                        </m:r>
                      </m:sub>
                    </m:sSub>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b="1" i="1" kern="1200">
                            <a:solidFill>
                              <a:schemeClr val="tx1"/>
                            </a:solidFill>
                            <a:effectLst/>
                            <a:latin typeface="Cambria Math" panose="02040503050406030204" pitchFamily="18" charset="0"/>
                            <a:ea typeface="+mn-ea"/>
                            <a:cs typeface="+mn-cs"/>
                          </a:rPr>
                          <m:t>𝒉</m:t>
                        </m:r>
                        <m:r>
                          <a:rPr lang="en-US" altLang="zh-CN" sz="1200" i="1" kern="1200">
                            <a:solidFill>
                              <a:schemeClr val="tx1"/>
                            </a:solidFill>
                            <a:effectLst/>
                            <a:latin typeface="Cambria Math" panose="02040503050406030204" pitchFamily="18" charset="0"/>
                            <a:ea typeface="+mn-ea"/>
                            <a:cs typeface="+mn-cs"/>
                          </a:rPr>
                          <m:t>,</m:t>
                        </m:r>
                        <m:r>
                          <a:rPr lang="en-US" altLang="zh-CN" sz="1200" b="1" i="1" kern="1200">
                            <a:solidFill>
                              <a:schemeClr val="tx1"/>
                            </a:solidFill>
                            <a:effectLst/>
                            <a:latin typeface="Cambria Math" panose="02040503050406030204" pitchFamily="18" charset="0"/>
                            <a:ea typeface="+mn-ea"/>
                            <a:cs typeface="+mn-cs"/>
                          </a:rPr>
                          <m:t>𝒓</m:t>
                        </m:r>
                      </m:e>
                    </m:d>
                  </m:oMath>
                </a14:m>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结合得到</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𝑔</m:t>
                        </m:r>
                      </m:e>
                      <m:sub>
                        <m:r>
                          <a:rPr lang="en-US" altLang="zh-CN" sz="1200" i="1" kern="1200">
                            <a:solidFill>
                              <a:schemeClr val="tx1"/>
                            </a:solidFill>
                            <a:effectLst/>
                            <a:latin typeface="Cambria Math" panose="02040503050406030204" pitchFamily="18" charset="0"/>
                            <a:ea typeface="+mn-ea"/>
                            <a:cs typeface="+mn-cs"/>
                          </a:rPr>
                          <m:t>𝑣</m:t>
                        </m:r>
                      </m:sub>
                    </m:sSub>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b="1" i="1" kern="1200">
                            <a:solidFill>
                              <a:schemeClr val="tx1"/>
                            </a:solidFill>
                            <a:effectLst/>
                            <a:latin typeface="Cambria Math" panose="02040503050406030204" pitchFamily="18" charset="0"/>
                            <a:ea typeface="+mn-ea"/>
                            <a:cs typeface="+mn-cs"/>
                          </a:rPr>
                          <m:t>𝒕</m:t>
                        </m:r>
                        <m:r>
                          <a:rPr lang="en-US" altLang="zh-CN" sz="1200" i="1" kern="1200">
                            <a:solidFill>
                              <a:schemeClr val="tx1"/>
                            </a:solidFill>
                            <a:effectLst/>
                            <a:latin typeface="Cambria Math" panose="02040503050406030204" pitchFamily="18" charset="0"/>
                            <a:ea typeface="+mn-ea"/>
                            <a:cs typeface="+mn-cs"/>
                          </a:rPr>
                          <m:t>,</m:t>
                        </m:r>
                        <m:r>
                          <a:rPr lang="en-US" altLang="zh-CN" sz="1200" b="1" i="1" kern="1200">
                            <a:solidFill>
                              <a:schemeClr val="tx1"/>
                            </a:solidFill>
                            <a:effectLst/>
                            <a:latin typeface="Cambria Math" panose="02040503050406030204" pitchFamily="18" charset="0"/>
                            <a:ea typeface="+mn-ea"/>
                            <a:cs typeface="+mn-cs"/>
                          </a:rPr>
                          <m:t>𝒓</m:t>
                        </m:r>
                      </m:e>
                    </m:d>
                  </m:oMath>
                </a14:m>
                <a:r>
                  <a:rPr lang="zh-CN" altLang="zh-CN" sz="1200" kern="1200" dirty="0">
                    <a:solidFill>
                      <a:schemeClr val="tx1"/>
                    </a:solidFill>
                    <a:effectLst/>
                    <a:latin typeface="+mn-lt"/>
                    <a:ea typeface="+mn-ea"/>
                    <a:cs typeface="+mn-cs"/>
                  </a:rPr>
                  <a:t>。然后得分函数定义为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𝑔</m:t>
                        </m:r>
                      </m:e>
                      <m:sub>
                        <m:r>
                          <a:rPr lang="en-US" altLang="zh-CN" sz="1200" i="1" kern="1200">
                            <a:solidFill>
                              <a:schemeClr val="tx1"/>
                            </a:solidFill>
                            <a:effectLst/>
                            <a:latin typeface="Cambria Math" panose="02040503050406030204" pitchFamily="18" charset="0"/>
                            <a:ea typeface="+mn-ea"/>
                            <a:cs typeface="+mn-cs"/>
                          </a:rPr>
                          <m:t>𝑢</m:t>
                        </m:r>
                      </m:sub>
                    </m:sSub>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b="1" i="1" kern="1200">
                            <a:solidFill>
                              <a:schemeClr val="tx1"/>
                            </a:solidFill>
                            <a:effectLst/>
                            <a:latin typeface="Cambria Math" panose="02040503050406030204" pitchFamily="18" charset="0"/>
                            <a:ea typeface="+mn-ea"/>
                            <a:cs typeface="+mn-cs"/>
                          </a:rPr>
                          <m:t>𝒉</m:t>
                        </m:r>
                        <m:r>
                          <a:rPr lang="en-US" altLang="zh-CN" sz="1200" i="1" kern="1200">
                            <a:solidFill>
                              <a:schemeClr val="tx1"/>
                            </a:solidFill>
                            <a:effectLst/>
                            <a:latin typeface="Cambria Math" panose="02040503050406030204" pitchFamily="18" charset="0"/>
                            <a:ea typeface="+mn-ea"/>
                            <a:cs typeface="+mn-cs"/>
                          </a:rPr>
                          <m:t>,</m:t>
                        </m:r>
                        <m:r>
                          <a:rPr lang="en-US" altLang="zh-CN" sz="1200" b="1" i="1" kern="1200">
                            <a:solidFill>
                              <a:schemeClr val="tx1"/>
                            </a:solidFill>
                            <a:effectLst/>
                            <a:latin typeface="Cambria Math" panose="02040503050406030204" pitchFamily="18" charset="0"/>
                            <a:ea typeface="+mn-ea"/>
                            <a:cs typeface="+mn-cs"/>
                          </a:rPr>
                          <m:t>𝒓</m:t>
                        </m:r>
                      </m:e>
                    </m:d>
                  </m:oMath>
                </a14:m>
                <a:r>
                  <a:rPr lang="zh-CN" altLang="zh-CN" sz="1200" kern="1200" dirty="0">
                    <a:solidFill>
                      <a:schemeClr val="tx1"/>
                    </a:solidFill>
                    <a:effectLst/>
                    <a:latin typeface="+mn-lt"/>
                    <a:ea typeface="+mn-ea"/>
                    <a:cs typeface="+mn-cs"/>
                  </a:rPr>
                  <a:t>和</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𝑔</m:t>
                        </m:r>
                      </m:e>
                      <m:sub>
                        <m:r>
                          <a:rPr lang="en-US" altLang="zh-CN" sz="1200" i="1" kern="1200">
                            <a:solidFill>
                              <a:schemeClr val="tx1"/>
                            </a:solidFill>
                            <a:effectLst/>
                            <a:latin typeface="Cambria Math" panose="02040503050406030204" pitchFamily="18" charset="0"/>
                            <a:ea typeface="+mn-ea"/>
                            <a:cs typeface="+mn-cs"/>
                          </a:rPr>
                          <m:t>𝑣</m:t>
                        </m:r>
                      </m:sub>
                    </m:sSub>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b="1" i="1" kern="1200">
                            <a:solidFill>
                              <a:schemeClr val="tx1"/>
                            </a:solidFill>
                            <a:effectLst/>
                            <a:latin typeface="Cambria Math" panose="02040503050406030204" pitchFamily="18" charset="0"/>
                            <a:ea typeface="+mn-ea"/>
                            <a:cs typeface="+mn-cs"/>
                          </a:rPr>
                          <m:t>𝒕</m:t>
                        </m:r>
                        <m:r>
                          <a:rPr lang="en-US" altLang="zh-CN" sz="1200" i="1" kern="1200">
                            <a:solidFill>
                              <a:schemeClr val="tx1"/>
                            </a:solidFill>
                            <a:effectLst/>
                            <a:latin typeface="Cambria Math" panose="02040503050406030204" pitchFamily="18" charset="0"/>
                            <a:ea typeface="+mn-ea"/>
                            <a:cs typeface="+mn-cs"/>
                          </a:rPr>
                          <m:t>,</m:t>
                        </m:r>
                        <m:r>
                          <a:rPr lang="en-US" altLang="zh-CN" sz="1200" b="1" i="1" kern="1200">
                            <a:solidFill>
                              <a:schemeClr val="tx1"/>
                            </a:solidFill>
                            <a:effectLst/>
                            <a:latin typeface="Cambria Math" panose="02040503050406030204" pitchFamily="18" charset="0"/>
                            <a:ea typeface="+mn-ea"/>
                            <a:cs typeface="+mn-cs"/>
                          </a:rPr>
                          <m:t>𝒓</m:t>
                        </m:r>
                      </m:e>
                    </m:d>
                  </m:oMath>
                </a14:m>
                <a:r>
                  <a:rPr lang="zh-CN" altLang="zh-CN" sz="1200" kern="1200" dirty="0">
                    <a:solidFill>
                      <a:schemeClr val="tx1"/>
                    </a:solidFill>
                    <a:effectLst/>
                    <a:latin typeface="+mn-lt"/>
                    <a:ea typeface="+mn-ea"/>
                    <a:cs typeface="+mn-cs"/>
                  </a:rPr>
                  <a:t>的点积，即</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𝑓</m:t>
                        </m:r>
                      </m:e>
                      <m:sub>
                        <m:r>
                          <a:rPr lang="en-US" altLang="zh-CN" sz="1200" i="1" kern="1200">
                            <a:solidFill>
                              <a:schemeClr val="tx1"/>
                            </a:solidFill>
                            <a:effectLst/>
                            <a:latin typeface="Cambria Math" panose="02040503050406030204" pitchFamily="18" charset="0"/>
                            <a:ea typeface="+mn-ea"/>
                            <a:cs typeface="+mn-cs"/>
                          </a:rPr>
                          <m:t>𝑟</m:t>
                        </m:r>
                      </m:sub>
                    </m:sSub>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b="1" i="1" kern="1200">
                            <a:solidFill>
                              <a:schemeClr val="tx1"/>
                            </a:solidFill>
                            <a:effectLst/>
                            <a:latin typeface="Cambria Math" panose="02040503050406030204" pitchFamily="18" charset="0"/>
                            <a:ea typeface="+mn-ea"/>
                            <a:cs typeface="+mn-cs"/>
                          </a:rPr>
                          <m:t>𝒉</m:t>
                        </m:r>
                        <m:r>
                          <a:rPr lang="en-US" altLang="zh-CN" sz="1200" i="1" kern="1200">
                            <a:solidFill>
                              <a:schemeClr val="tx1"/>
                            </a:solidFill>
                            <a:effectLst/>
                            <a:latin typeface="Cambria Math" panose="02040503050406030204" pitchFamily="18" charset="0"/>
                            <a:ea typeface="+mn-ea"/>
                            <a:cs typeface="+mn-cs"/>
                          </a:rPr>
                          <m:t>,</m:t>
                        </m:r>
                        <m:r>
                          <a:rPr lang="en-US" altLang="zh-CN" sz="1200" b="1" i="1" kern="1200">
                            <a:solidFill>
                              <a:schemeClr val="tx1"/>
                            </a:solidFill>
                            <a:effectLst/>
                            <a:latin typeface="Cambria Math" panose="02040503050406030204" pitchFamily="18" charset="0"/>
                            <a:ea typeface="+mn-ea"/>
                            <a:cs typeface="+mn-cs"/>
                          </a:rPr>
                          <m:t> </m:t>
                        </m:r>
                        <m:r>
                          <a:rPr lang="en-US" altLang="zh-CN" sz="1200" b="1" i="1" kern="1200">
                            <a:solidFill>
                              <a:schemeClr val="tx1"/>
                            </a:solidFill>
                            <a:effectLst/>
                            <a:latin typeface="Cambria Math" panose="02040503050406030204" pitchFamily="18" charset="0"/>
                            <a:ea typeface="+mn-ea"/>
                            <a:cs typeface="+mn-cs"/>
                          </a:rPr>
                          <m:t>𝒕</m:t>
                        </m:r>
                      </m:e>
                    </m:d>
                    <m:r>
                      <a:rPr lang="en-US" altLang="zh-CN" sz="1200" i="1" kern="1200">
                        <a:solidFill>
                          <a:schemeClr val="tx1"/>
                        </a:solidFill>
                        <a:effectLst/>
                        <a:latin typeface="Cambria Math" panose="02040503050406030204" pitchFamily="18" charset="0"/>
                        <a:ea typeface="+mn-ea"/>
                        <a:cs typeface="+mn-cs"/>
                      </a:rPr>
                      <m:t>=</m:t>
                    </m:r>
                    <m:sSup>
                      <m:sSupPr>
                        <m:ctrlPr>
                          <a:rPr lang="zh-CN" altLang="zh-CN" sz="1200" i="1" kern="1200">
                            <a:solidFill>
                              <a:schemeClr val="tx1"/>
                            </a:solidFill>
                            <a:effectLst/>
                            <a:latin typeface="Cambria Math" panose="02040503050406030204" pitchFamily="18" charset="0"/>
                            <a:ea typeface="+mn-ea"/>
                            <a:cs typeface="+mn-cs"/>
                          </a:rPr>
                        </m:ctrlPr>
                      </m:sSupPr>
                      <m:e>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𝑔</m:t>
                            </m:r>
                          </m:e>
                          <m:sub>
                            <m:r>
                              <a:rPr lang="en-US" altLang="zh-CN" sz="1200" i="1" kern="1200">
                                <a:solidFill>
                                  <a:schemeClr val="tx1"/>
                                </a:solidFill>
                                <a:effectLst/>
                                <a:latin typeface="Cambria Math" panose="02040503050406030204" pitchFamily="18" charset="0"/>
                                <a:ea typeface="+mn-ea"/>
                                <a:cs typeface="+mn-cs"/>
                              </a:rPr>
                              <m:t>𝑢</m:t>
                            </m:r>
                          </m:sub>
                        </m:sSub>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b="1" i="1" kern="1200">
                                <a:solidFill>
                                  <a:schemeClr val="tx1"/>
                                </a:solidFill>
                                <a:effectLst/>
                                <a:latin typeface="Cambria Math" panose="02040503050406030204" pitchFamily="18" charset="0"/>
                                <a:ea typeface="+mn-ea"/>
                                <a:cs typeface="+mn-cs"/>
                              </a:rPr>
                              <m:t>𝒉</m:t>
                            </m:r>
                            <m:r>
                              <a:rPr lang="en-US" altLang="zh-CN" sz="1200" i="1" kern="1200">
                                <a:solidFill>
                                  <a:schemeClr val="tx1"/>
                                </a:solidFill>
                                <a:effectLst/>
                                <a:latin typeface="Cambria Math" panose="02040503050406030204" pitchFamily="18" charset="0"/>
                                <a:ea typeface="+mn-ea"/>
                                <a:cs typeface="+mn-cs"/>
                              </a:rPr>
                              <m:t>,</m:t>
                            </m:r>
                            <m:r>
                              <a:rPr lang="en-US" altLang="zh-CN" sz="1200" b="1" i="1" kern="1200">
                                <a:solidFill>
                                  <a:schemeClr val="tx1"/>
                                </a:solidFill>
                                <a:effectLst/>
                                <a:latin typeface="Cambria Math" panose="02040503050406030204" pitchFamily="18" charset="0"/>
                                <a:ea typeface="+mn-ea"/>
                                <a:cs typeface="+mn-cs"/>
                              </a:rPr>
                              <m:t>𝒓</m:t>
                            </m:r>
                          </m:e>
                        </m:d>
                      </m:e>
                      <m:sup>
                        <m:r>
                          <a:rPr lang="en-US" altLang="zh-CN" sz="1200" i="1" kern="1200">
                            <a:solidFill>
                              <a:schemeClr val="tx1"/>
                            </a:solidFill>
                            <a:effectLst/>
                            <a:latin typeface="Cambria Math" panose="02040503050406030204" pitchFamily="18" charset="0"/>
                            <a:ea typeface="+mn-ea"/>
                            <a:cs typeface="+mn-cs"/>
                          </a:rPr>
                          <m:t>𝑇</m:t>
                        </m:r>
                      </m:sup>
                    </m:sSup>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𝑔</m:t>
                        </m:r>
                      </m:e>
                      <m:sub>
                        <m:r>
                          <a:rPr lang="en-US" altLang="zh-CN" sz="1200" i="1" kern="1200">
                            <a:solidFill>
                              <a:schemeClr val="tx1"/>
                            </a:solidFill>
                            <a:effectLst/>
                            <a:latin typeface="Cambria Math" panose="02040503050406030204" pitchFamily="18" charset="0"/>
                            <a:ea typeface="+mn-ea"/>
                            <a:cs typeface="+mn-cs"/>
                          </a:rPr>
                          <m:t>𝑣</m:t>
                        </m:r>
                      </m:sub>
                    </m:sSub>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b="1" i="1" kern="1200">
                            <a:solidFill>
                              <a:schemeClr val="tx1"/>
                            </a:solidFill>
                            <a:effectLst/>
                            <a:latin typeface="Cambria Math" panose="02040503050406030204" pitchFamily="18" charset="0"/>
                            <a:ea typeface="+mn-ea"/>
                            <a:cs typeface="+mn-cs"/>
                          </a:rPr>
                          <m:t>𝒕</m:t>
                        </m:r>
                        <m:r>
                          <a:rPr lang="en-US" altLang="zh-CN" sz="1200" i="1" kern="1200">
                            <a:solidFill>
                              <a:schemeClr val="tx1"/>
                            </a:solidFill>
                            <a:effectLst/>
                            <a:latin typeface="Cambria Math" panose="02040503050406030204" pitchFamily="18" charset="0"/>
                            <a:ea typeface="+mn-ea"/>
                            <a:cs typeface="+mn-cs"/>
                          </a:rPr>
                          <m:t>,</m:t>
                        </m:r>
                        <m:r>
                          <a:rPr lang="en-US" altLang="zh-CN" sz="1200" b="1" i="1" kern="1200">
                            <a:solidFill>
                              <a:schemeClr val="tx1"/>
                            </a:solidFill>
                            <a:effectLst/>
                            <a:latin typeface="Cambria Math" panose="02040503050406030204" pitchFamily="18" charset="0"/>
                            <a:ea typeface="+mn-ea"/>
                            <a:cs typeface="+mn-cs"/>
                          </a:rPr>
                          <m:t>𝒓</m:t>
                        </m:r>
                      </m:e>
                    </m:d>
                  </m:oMath>
                </a14:m>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SME</a:t>
                </a:r>
                <a:r>
                  <a:rPr lang="zh-CN" altLang="zh-CN" sz="1200" kern="1200" dirty="0">
                    <a:solidFill>
                      <a:schemeClr val="tx1"/>
                    </a:solidFill>
                    <a:effectLst/>
                    <a:latin typeface="+mn-lt"/>
                    <a:ea typeface="+mn-ea"/>
                    <a:cs typeface="+mn-cs"/>
                  </a:rPr>
                  <a:t>有两个版本：线性版本和双线性版本。</a:t>
                </a:r>
                <a14:m>
                  <m:oMath xmlns:m="http://schemas.openxmlformats.org/officeDocument/2006/math">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b="1" i="1" kern="1200">
                            <a:solidFill>
                              <a:schemeClr val="tx1"/>
                            </a:solidFill>
                            <a:effectLst/>
                            <a:latin typeface="Cambria Math" panose="02040503050406030204" pitchFamily="18" charset="0"/>
                            <a:ea typeface="+mn-ea"/>
                            <a:cs typeface="+mn-cs"/>
                          </a:rPr>
                          <m:t>𝑴</m:t>
                        </m:r>
                      </m:e>
                      <m:sub>
                        <m:r>
                          <a:rPr lang="en-US" altLang="zh-CN" sz="1200" i="1" kern="1200">
                            <a:solidFill>
                              <a:schemeClr val="tx1"/>
                            </a:solidFill>
                            <a:effectLst/>
                            <a:latin typeface="Cambria Math" panose="02040503050406030204" pitchFamily="18" charset="0"/>
                            <a:ea typeface="+mn-ea"/>
                            <a:cs typeface="+mn-cs"/>
                          </a:rPr>
                          <m:t>𝑢</m:t>
                        </m:r>
                      </m:sub>
                      <m:sup>
                        <m:r>
                          <a:rPr lang="en-US" altLang="zh-CN" sz="1200" i="1" kern="1200">
                            <a:solidFill>
                              <a:schemeClr val="tx1"/>
                            </a:solidFill>
                            <a:effectLst/>
                            <a:latin typeface="Cambria Math" panose="02040503050406030204" pitchFamily="18" charset="0"/>
                            <a:ea typeface="+mn-ea"/>
                            <a:cs typeface="+mn-cs"/>
                          </a:rPr>
                          <m:t>1</m:t>
                        </m:r>
                      </m:sup>
                    </m:sSubSup>
                    <m:r>
                      <a:rPr lang="en-US" altLang="zh-CN" sz="1200" i="1" kern="1200">
                        <a:solidFill>
                          <a:schemeClr val="tx1"/>
                        </a:solidFill>
                        <a:effectLst/>
                        <a:latin typeface="Cambria Math" panose="02040503050406030204" pitchFamily="18" charset="0"/>
                        <a:ea typeface="+mn-ea"/>
                        <a:cs typeface="+mn-cs"/>
                      </a:rPr>
                      <m:t> ,</m:t>
                    </m:r>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 </m:t>
                        </m:r>
                        <m:r>
                          <a:rPr lang="en-US" altLang="zh-CN" sz="1200" b="1" i="1" kern="1200">
                            <a:solidFill>
                              <a:schemeClr val="tx1"/>
                            </a:solidFill>
                            <a:effectLst/>
                            <a:latin typeface="Cambria Math" panose="02040503050406030204" pitchFamily="18" charset="0"/>
                            <a:ea typeface="+mn-ea"/>
                            <a:cs typeface="+mn-cs"/>
                          </a:rPr>
                          <m:t>𝑴</m:t>
                        </m:r>
                      </m:e>
                      <m:sub>
                        <m:r>
                          <a:rPr lang="en-US" altLang="zh-CN" sz="1200" i="1" kern="1200">
                            <a:solidFill>
                              <a:schemeClr val="tx1"/>
                            </a:solidFill>
                            <a:effectLst/>
                            <a:latin typeface="Cambria Math" panose="02040503050406030204" pitchFamily="18" charset="0"/>
                            <a:ea typeface="+mn-ea"/>
                            <a:cs typeface="+mn-cs"/>
                          </a:rPr>
                          <m:t>𝑢</m:t>
                        </m:r>
                      </m:sub>
                      <m:sup>
                        <m:r>
                          <a:rPr lang="en-US" altLang="zh-CN" sz="1200" i="1" kern="1200">
                            <a:solidFill>
                              <a:schemeClr val="tx1"/>
                            </a:solidFill>
                            <a:effectLst/>
                            <a:latin typeface="Cambria Math" panose="02040503050406030204" pitchFamily="18" charset="0"/>
                            <a:ea typeface="+mn-ea"/>
                            <a:cs typeface="+mn-cs"/>
                          </a:rPr>
                          <m:t>2</m:t>
                        </m:r>
                      </m:sup>
                    </m:sSubSup>
                    <m:r>
                      <a:rPr lang="en-US" altLang="zh-CN" sz="1200" i="1" kern="1200">
                        <a:solidFill>
                          <a:schemeClr val="tx1"/>
                        </a:solidFill>
                        <a:effectLst/>
                        <a:latin typeface="Cambria Math" panose="02040503050406030204" pitchFamily="18" charset="0"/>
                        <a:ea typeface="+mn-ea"/>
                        <a:cs typeface="+mn-cs"/>
                      </a:rPr>
                      <m:t> ,</m:t>
                    </m:r>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b="1" i="1" kern="1200">
                            <a:solidFill>
                              <a:schemeClr val="tx1"/>
                            </a:solidFill>
                            <a:effectLst/>
                            <a:latin typeface="Cambria Math" panose="02040503050406030204" pitchFamily="18" charset="0"/>
                            <a:ea typeface="+mn-ea"/>
                            <a:cs typeface="+mn-cs"/>
                          </a:rPr>
                          <m:t>𝑴</m:t>
                        </m:r>
                      </m:e>
                      <m:sub>
                        <m:r>
                          <a:rPr lang="en-US" altLang="zh-CN" sz="1200" i="1" kern="1200">
                            <a:solidFill>
                              <a:schemeClr val="tx1"/>
                            </a:solidFill>
                            <a:effectLst/>
                            <a:latin typeface="Cambria Math" panose="02040503050406030204" pitchFamily="18" charset="0"/>
                            <a:ea typeface="+mn-ea"/>
                            <a:cs typeface="+mn-cs"/>
                          </a:rPr>
                          <m:t>𝑣</m:t>
                        </m:r>
                      </m:sub>
                      <m:sup>
                        <m:r>
                          <a:rPr lang="en-US" altLang="zh-CN" sz="1200" i="1" kern="1200">
                            <a:solidFill>
                              <a:schemeClr val="tx1"/>
                            </a:solidFill>
                            <a:effectLst/>
                            <a:latin typeface="Cambria Math" panose="02040503050406030204" pitchFamily="18" charset="0"/>
                            <a:ea typeface="+mn-ea"/>
                            <a:cs typeface="+mn-cs"/>
                          </a:rPr>
                          <m:t>1</m:t>
                        </m:r>
                      </m:sup>
                    </m:sSubSup>
                    <m:r>
                      <a:rPr lang="en-US" altLang="zh-CN" sz="1200" i="1" kern="1200">
                        <a:solidFill>
                          <a:schemeClr val="tx1"/>
                        </a:solidFill>
                        <a:effectLst/>
                        <a:latin typeface="Cambria Math" panose="02040503050406030204" pitchFamily="18" charset="0"/>
                        <a:ea typeface="+mn-ea"/>
                        <a:cs typeface="+mn-cs"/>
                      </a:rPr>
                      <m:t> ,</m:t>
                    </m:r>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b="1" i="1" kern="1200">
                            <a:solidFill>
                              <a:schemeClr val="tx1"/>
                            </a:solidFill>
                            <a:effectLst/>
                            <a:latin typeface="Cambria Math" panose="02040503050406030204" pitchFamily="18" charset="0"/>
                            <a:ea typeface="+mn-ea"/>
                            <a:cs typeface="+mn-cs"/>
                          </a:rPr>
                          <m:t>𝑴</m:t>
                        </m:r>
                      </m:e>
                      <m:sub>
                        <m:r>
                          <a:rPr lang="en-US" altLang="zh-CN" sz="1200" i="1" kern="1200">
                            <a:solidFill>
                              <a:schemeClr val="tx1"/>
                            </a:solidFill>
                            <a:effectLst/>
                            <a:latin typeface="Cambria Math" panose="02040503050406030204" pitchFamily="18" charset="0"/>
                            <a:ea typeface="+mn-ea"/>
                            <a:cs typeface="+mn-cs"/>
                          </a:rPr>
                          <m:t>𝑣</m:t>
                        </m:r>
                      </m:sub>
                      <m:sup>
                        <m:r>
                          <a:rPr lang="en-US" altLang="zh-CN" sz="1200" i="1" kern="1200">
                            <a:solidFill>
                              <a:schemeClr val="tx1"/>
                            </a:solidFill>
                            <a:effectLst/>
                            <a:latin typeface="Cambria Math" panose="02040503050406030204" pitchFamily="18" charset="0"/>
                            <a:ea typeface="+mn-ea"/>
                            <a:cs typeface="+mn-cs"/>
                          </a:rPr>
                          <m:t>2</m:t>
                        </m:r>
                      </m:sup>
                    </m:sSubSup>
                    <m:r>
                      <a:rPr lang="zh-CN" altLang="zh-CN" sz="1200" i="1" kern="1200">
                        <a:solidFill>
                          <a:schemeClr val="tx1"/>
                        </a:solidFill>
                        <a:effectLst/>
                        <a:latin typeface="Cambria Math" panose="02040503050406030204" pitchFamily="18" charset="0"/>
                        <a:ea typeface="+mn-ea"/>
                        <a:cs typeface="+mn-cs"/>
                      </a:rPr>
                      <m:t>：权重矩阵</m:t>
                    </m:r>
                    <m:r>
                      <a:rPr lang="en-US" altLang="zh-CN" sz="1200" i="1" kern="1200">
                        <a:solidFill>
                          <a:schemeClr val="tx1"/>
                        </a:solidFill>
                        <a:effectLst/>
                        <a:latin typeface="Cambria Math" panose="02040503050406030204" pitchFamily="18" charset="0"/>
                        <a:ea typeface="+mn-ea"/>
                        <a:cs typeface="+mn-cs"/>
                      </a:rPr>
                      <m:t>  </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𝒃</m:t>
                        </m:r>
                      </m:e>
                      <m:sub>
                        <m:r>
                          <a:rPr lang="en-US" altLang="zh-CN" sz="1200" i="1" kern="1200">
                            <a:solidFill>
                              <a:schemeClr val="tx1"/>
                            </a:solidFill>
                            <a:effectLst/>
                            <a:latin typeface="Cambria Math" panose="02040503050406030204" pitchFamily="18" charset="0"/>
                            <a:ea typeface="+mn-ea"/>
                            <a:cs typeface="+mn-cs"/>
                          </a:rPr>
                          <m:t>𝑢</m:t>
                        </m:r>
                      </m:sub>
                    </m:sSub>
                    <m:r>
                      <a:rPr lang="en-US" altLang="zh-CN" sz="1200" i="1" kern="1200">
                        <a:solidFill>
                          <a:schemeClr val="tx1"/>
                        </a:solidFill>
                        <a:effectLst/>
                        <a:latin typeface="Cambria Math" panose="02040503050406030204" pitchFamily="18" charset="0"/>
                        <a:ea typeface="+mn-ea"/>
                        <a:cs typeface="+mn-cs"/>
                      </a:rPr>
                      <m:t> </m:t>
                    </m:r>
                    <m:r>
                      <a:rPr lang="en-US" altLang="zh-CN" sz="1200"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𝒃</m:t>
                        </m:r>
                      </m:e>
                      <m:sub>
                        <m:r>
                          <a:rPr lang="en-US" altLang="zh-CN" sz="1200" i="1" kern="1200">
                            <a:solidFill>
                              <a:schemeClr val="tx1"/>
                            </a:solidFill>
                            <a:effectLst/>
                            <a:latin typeface="Cambria Math" panose="02040503050406030204" pitchFamily="18" charset="0"/>
                            <a:ea typeface="+mn-ea"/>
                            <a:cs typeface="+mn-cs"/>
                          </a:rPr>
                          <m:t>𝑣</m:t>
                        </m:r>
                      </m:sub>
                    </m:sSub>
                    <m:r>
                      <a:rPr lang="zh-CN" altLang="zh-CN" sz="1200" i="1" kern="1200">
                        <a:solidFill>
                          <a:schemeClr val="tx1"/>
                        </a:solidFill>
                        <a:effectLst/>
                        <a:latin typeface="Cambria Math" panose="02040503050406030204" pitchFamily="18" charset="0"/>
                        <a:ea typeface="+mn-ea"/>
                        <a:cs typeface="+mn-cs"/>
                      </a:rPr>
                      <m:t>：偏移</m:t>
                    </m:r>
                  </m:oMath>
                </a14:m>
                <a:r>
                  <a:rPr lang="zh-CN" altLang="zh-CN" sz="1200" kern="1200" dirty="0">
                    <a:solidFill>
                      <a:schemeClr val="tx1"/>
                    </a:solidFill>
                    <a:effectLst/>
                    <a:latin typeface="+mn-lt"/>
                    <a:ea typeface="+mn-ea"/>
                    <a:cs typeface="+mn-cs"/>
                  </a:rPr>
                  <a:t>向量在不同的关系之间共享。</a:t>
                </a:r>
              </a:p>
              <a:p>
                <a:endParaRPr lang="en-US" altLang="zh-CN" dirty="0" smtClean="0"/>
              </a:p>
              <a:p>
                <a:r>
                  <a:rPr lang="en-US" altLang="zh-CN" dirty="0" smtClean="0"/>
                  <a:t>SME</a:t>
                </a:r>
                <a:r>
                  <a:rPr lang="zh-CN" altLang="en-US" dirty="0" smtClean="0"/>
                  <a:t>定义</a:t>
                </a:r>
                <a:r>
                  <a:rPr lang="en-US" altLang="zh-CN" dirty="0" smtClean="0"/>
                  <a:t>2</a:t>
                </a:r>
                <a:r>
                  <a:rPr lang="zh-CN" altLang="en-US" dirty="0" smtClean="0"/>
                  <a:t>种评分函数：线性形式和双线性形式；</a:t>
                </a:r>
              </a:p>
              <a:p>
                <a:endParaRPr lang="en-US" altLang="zh-CN" dirty="0" smtClean="0"/>
              </a:p>
              <a:p>
                <a:r>
                  <a:rPr lang="zh-CN" altLang="en-US" dirty="0" smtClean="0"/>
                  <a:t>圆圈是哈达玛积（</a:t>
                </a:r>
                <a:r>
                  <a:rPr lang="en-US" altLang="zh-CN" dirty="0" err="1" smtClean="0"/>
                  <a:t>hadamard</a:t>
                </a:r>
                <a:r>
                  <a:rPr lang="zh-CN" altLang="en-US" dirty="0" smtClean="0"/>
                  <a:t>）按位相乘</a:t>
                </a:r>
              </a:p>
            </p:txBody>
          </p:sp>
        </mc:Choice>
        <mc:Fallback xmlns="">
          <p:sp>
            <p:nvSpPr>
              <p:cNvPr id="3" name="备注占位符 2"/>
              <p:cNvSpPr>
                <a:spLocks noGrp="1"/>
              </p:cNvSpPr>
              <p:nvPr>
                <p:ph type="body" idx="1"/>
              </p:nvPr>
            </p:nvSpPr>
            <p:spPr/>
            <p:txBody>
              <a:bodyPr/>
              <a:lstStyle/>
              <a:p>
                <a:r>
                  <a:rPr lang="zh-CN" altLang="en-US" dirty="0" smtClean="0"/>
                  <a:t>语义匹配模型利用基于相似度的评分函数。它们通过匹配实体的潜在语义和它们的向量空间表示中体现的关系来衡量事实的合理性</a:t>
                </a:r>
                <a:endParaRPr lang="en-US" altLang="zh-CN" dirty="0" smtClean="0"/>
              </a:p>
              <a:p>
                <a:endParaRPr lang="en-US" altLang="zh-CN" dirty="0" smtClean="0"/>
              </a:p>
              <a:p>
                <a:r>
                  <a:rPr lang="zh-CN" altLang="en-US" dirty="0" smtClean="0"/>
                  <a:t>输入层：将实体和关系映射为向量</a:t>
                </a:r>
                <a:r>
                  <a:rPr lang="en-US" altLang="zh-CN" dirty="0" smtClean="0"/>
                  <a:t>embedding</a:t>
                </a:r>
              </a:p>
              <a:p>
                <a:r>
                  <a:rPr lang="zh-CN" altLang="en-US" dirty="0" smtClean="0"/>
                  <a:t>隐藏层：关系</a:t>
                </a:r>
                <a:r>
                  <a:rPr lang="en-US" altLang="zh-CN" dirty="0" smtClean="0"/>
                  <a:t>r</a:t>
                </a:r>
                <a:r>
                  <a:rPr lang="zh-CN" altLang="en-US" dirty="0" smtClean="0"/>
                  <a:t>联合</a:t>
                </a:r>
                <a:r>
                  <a:rPr lang="en-US" altLang="zh-CN" dirty="0" smtClean="0"/>
                  <a:t>h</a:t>
                </a:r>
                <a:r>
                  <a:rPr lang="zh-CN" altLang="en-US" dirty="0" smtClean="0"/>
                  <a:t>得到</a:t>
                </a:r>
                <a:r>
                  <a:rPr lang="en-US" altLang="zh-CN" dirty="0" err="1" smtClean="0"/>
                  <a:t>gu</a:t>
                </a:r>
                <a:r>
                  <a:rPr lang="en-US" altLang="zh-CN" dirty="0" smtClean="0"/>
                  <a:t>(h, r)</a:t>
                </a:r>
                <a:r>
                  <a:rPr lang="zh-CN" altLang="en-US" dirty="0" smtClean="0"/>
                  <a:t>，联合</a:t>
                </a:r>
                <a:r>
                  <a:rPr lang="en-US" altLang="zh-CN" dirty="0" smtClean="0"/>
                  <a:t>t</a:t>
                </a:r>
                <a:r>
                  <a:rPr lang="zh-CN" altLang="en-US" dirty="0" smtClean="0"/>
                  <a:t>得到</a:t>
                </a:r>
                <a:r>
                  <a:rPr lang="en-US" altLang="zh-CN" dirty="0" err="1" smtClean="0"/>
                  <a:t>gv</a:t>
                </a:r>
                <a:r>
                  <a:rPr lang="en-US" altLang="zh-CN" dirty="0" smtClean="0"/>
                  <a:t>(t, 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a:latin typeface="Cambria Math" panose="02040503050406030204" pitchFamily="18" charset="0"/>
                    <a:cs typeface="Calibri" panose="020F0502020204030204" pitchFamily="34" charset="0"/>
                  </a:rPr>
                  <a:t>𝑴</a:t>
                </a:r>
                <a:r>
                  <a:rPr lang="en-US" altLang="zh-CN" sz="1200" b="1" i="0" smtClean="0">
                    <a:latin typeface="Cambria Math" panose="02040503050406030204" pitchFamily="18" charset="0"/>
                    <a:cs typeface="Calibri" panose="020F0502020204030204" pitchFamily="34" charset="0"/>
                  </a:rPr>
                  <a:t>_</a:t>
                </a:r>
                <a:r>
                  <a:rPr lang="en-US" altLang="zh-CN" sz="1200" i="0">
                    <a:latin typeface="Cambria Math" panose="02040503050406030204" pitchFamily="18" charset="0"/>
                    <a:cs typeface="Calibri" panose="020F0502020204030204" pitchFamily="34" charset="0"/>
                  </a:rPr>
                  <a:t>𝑢^1</a:t>
                </a:r>
                <a:r>
                  <a:rPr lang="en-US" altLang="zh-CN" sz="1200" b="0" i="0" smtClean="0">
                    <a:latin typeface="Cambria Math" panose="02040503050406030204" pitchFamily="18" charset="0"/>
                    <a:cs typeface="Calibri" panose="020F0502020204030204" pitchFamily="34" charset="0"/>
                  </a:rPr>
                  <a:t>  ,</a:t>
                </a:r>
                <a:r>
                  <a:rPr lang="en-US" altLang="zh-CN" sz="1200" i="0">
                    <a:latin typeface="Cambria Math" panose="02040503050406030204" pitchFamily="18" charset="0"/>
                    <a:cs typeface="Calibri" panose="020F0502020204030204" pitchFamily="34" charset="0"/>
                  </a:rPr>
                  <a:t>〖</a:t>
                </a:r>
                <a:r>
                  <a:rPr lang="en-US" altLang="zh-CN" sz="1200" b="0" i="0" smtClean="0">
                    <a:latin typeface="Cambria Math" panose="02040503050406030204" pitchFamily="18" charset="0"/>
                    <a:cs typeface="Calibri" panose="020F0502020204030204" pitchFamily="34" charset="0"/>
                  </a:rPr>
                  <a:t> </a:t>
                </a:r>
                <a:r>
                  <a:rPr lang="en-US" altLang="zh-CN" sz="1200" b="1" i="0">
                    <a:latin typeface="Cambria Math" panose="02040503050406030204" pitchFamily="18" charset="0"/>
                    <a:cs typeface="Calibri" panose="020F0502020204030204" pitchFamily="34" charset="0"/>
                  </a:rPr>
                  <a:t>𝑴〗_</a:t>
                </a:r>
                <a:r>
                  <a:rPr lang="en-US" altLang="zh-CN" sz="1200" i="0">
                    <a:latin typeface="Cambria Math" panose="02040503050406030204" pitchFamily="18" charset="0"/>
                    <a:cs typeface="Calibri" panose="020F0502020204030204" pitchFamily="34" charset="0"/>
                  </a:rPr>
                  <a:t>𝑢^2</a:t>
                </a:r>
                <a:r>
                  <a:rPr lang="en-US" altLang="zh-CN" sz="1200" b="0" i="0" smtClean="0">
                    <a:latin typeface="Cambria Math" panose="02040503050406030204" pitchFamily="18" charset="0"/>
                    <a:cs typeface="Calibri" panose="020F0502020204030204" pitchFamily="34" charset="0"/>
                  </a:rPr>
                  <a:t>  ,</a:t>
                </a:r>
                <a:r>
                  <a:rPr lang="en-US" altLang="zh-CN" sz="1200" b="1" i="0">
                    <a:latin typeface="Cambria Math" panose="02040503050406030204" pitchFamily="18" charset="0"/>
                    <a:cs typeface="Calibri" panose="020F0502020204030204" pitchFamily="34" charset="0"/>
                  </a:rPr>
                  <a:t>𝑴_</a:t>
                </a:r>
                <a:r>
                  <a:rPr lang="en-US" altLang="zh-CN" sz="1200" i="0">
                    <a:latin typeface="Cambria Math" panose="02040503050406030204" pitchFamily="18" charset="0"/>
                    <a:cs typeface="Calibri" panose="020F0502020204030204" pitchFamily="34" charset="0"/>
                  </a:rPr>
                  <a:t>𝑣^1</a:t>
                </a:r>
                <a:r>
                  <a:rPr lang="en-US" altLang="zh-CN" sz="1200" b="0" i="0" smtClean="0">
                    <a:latin typeface="Cambria Math" panose="02040503050406030204" pitchFamily="18" charset="0"/>
                    <a:cs typeface="Calibri" panose="020F0502020204030204" pitchFamily="34" charset="0"/>
                  </a:rPr>
                  <a:t>  ,</a:t>
                </a:r>
                <a:r>
                  <a:rPr lang="en-US" altLang="zh-CN" sz="1200" b="1" i="0">
                    <a:latin typeface="Cambria Math" panose="02040503050406030204" pitchFamily="18" charset="0"/>
                    <a:cs typeface="Calibri" panose="020F0502020204030204" pitchFamily="34" charset="0"/>
                  </a:rPr>
                  <a:t>𝑴_</a:t>
                </a:r>
                <a:r>
                  <a:rPr lang="en-US" altLang="zh-CN" sz="1200" i="0">
                    <a:latin typeface="Cambria Math" panose="02040503050406030204" pitchFamily="18" charset="0"/>
                    <a:cs typeface="Calibri" panose="020F0502020204030204" pitchFamily="34" charset="0"/>
                  </a:rPr>
                  <a:t>𝑣^2</a:t>
                </a:r>
                <a:r>
                  <a:rPr lang="zh-CN" altLang="en-US" sz="1200" i="0">
                    <a:latin typeface="Cambria Math" panose="02040503050406030204" pitchFamily="18" charset="0"/>
                    <a:cs typeface="Calibri" panose="020F0502020204030204" pitchFamily="34" charset="0"/>
                  </a:rPr>
                  <a:t>：权重矩阵</a:t>
                </a:r>
                <a:r>
                  <a:rPr lang="en-US" altLang="zh-CN" sz="1200" b="0" i="0" smtClean="0">
                    <a:latin typeface="Cambria Math" panose="02040503050406030204" pitchFamily="18" charset="0"/>
                    <a:cs typeface="Calibri" panose="020F0502020204030204" pitchFamily="34" charset="0"/>
                  </a:rPr>
                  <a:t>            </a:t>
                </a:r>
                <a:r>
                  <a:rPr lang="en-US" altLang="zh-CN" sz="1200" b="1" i="0">
                    <a:latin typeface="Cambria Math" panose="02040503050406030204" pitchFamily="18" charset="0"/>
                    <a:cs typeface="Calibri" panose="020F0502020204030204" pitchFamily="34" charset="0"/>
                  </a:rPr>
                  <a:t>𝒃_</a:t>
                </a:r>
                <a:r>
                  <a:rPr lang="en-US" altLang="zh-CN" sz="1200" i="0">
                    <a:latin typeface="Cambria Math" panose="02040503050406030204" pitchFamily="18" charset="0"/>
                    <a:cs typeface="Calibri" panose="020F0502020204030204" pitchFamily="34" charset="0"/>
                  </a:rPr>
                  <a:t>𝑢</a:t>
                </a:r>
                <a:r>
                  <a:rPr lang="en-US" altLang="zh-CN" sz="1200" b="0" i="0" smtClean="0">
                    <a:latin typeface="Cambria Math" panose="02040503050406030204" pitchFamily="18" charset="0"/>
                    <a:cs typeface="Calibri" panose="020F0502020204030204" pitchFamily="34" charset="0"/>
                  </a:rPr>
                  <a:t>  ,</a:t>
                </a:r>
                <a:r>
                  <a:rPr lang="en-US" altLang="zh-CN" sz="1200" b="1" i="0">
                    <a:latin typeface="Cambria Math" panose="02040503050406030204" pitchFamily="18" charset="0"/>
                    <a:cs typeface="Calibri" panose="020F0502020204030204" pitchFamily="34" charset="0"/>
                  </a:rPr>
                  <a:t>𝒃_</a:t>
                </a:r>
                <a:r>
                  <a:rPr lang="en-US" altLang="zh-CN" sz="1200" i="0">
                    <a:latin typeface="Cambria Math" panose="02040503050406030204" pitchFamily="18" charset="0"/>
                    <a:cs typeface="Calibri" panose="020F0502020204030204" pitchFamily="34" charset="0"/>
                  </a:rPr>
                  <a:t>𝑣</a:t>
                </a:r>
                <a:r>
                  <a:rPr lang="zh-CN" altLang="en-US" sz="1200" i="0" smtClean="0">
                    <a:latin typeface="Cambria Math" panose="02040503050406030204" pitchFamily="18" charset="0"/>
                    <a:cs typeface="Calibri" panose="020F0502020204030204" pitchFamily="34" charset="0"/>
                  </a:rPr>
                  <a:t>：</a:t>
                </a:r>
                <a:r>
                  <a:rPr lang="zh-CN" altLang="en-US" sz="1200" i="0">
                    <a:latin typeface="Cambria Math" panose="02040503050406030204" pitchFamily="18" charset="0"/>
                    <a:cs typeface="Calibri" panose="020F0502020204030204" pitchFamily="34" charset="0"/>
                  </a:rPr>
                  <a:t>偏移</a:t>
                </a:r>
                <a:r>
                  <a:rPr lang="zh-CN" altLang="en-US" sz="1200" dirty="0" smtClean="0">
                    <a:latin typeface="Calibri" panose="020F0502020204030204" pitchFamily="34" charset="0"/>
                    <a:cs typeface="Calibri" panose="020F0502020204030204" pitchFamily="34" charset="0"/>
                  </a:rPr>
                  <a:t>向量</a:t>
                </a:r>
                <a:endParaRPr lang="en-US" altLang="zh-CN" sz="1200" dirty="0" smtClean="0">
                  <a:latin typeface="Calibri" panose="020F0502020204030204" pitchFamily="34" charset="0"/>
                  <a:cs typeface="Calibri" panose="020F0502020204030204" pitchFamily="34" charset="0"/>
                </a:endParaRPr>
              </a:p>
              <a:p>
                <a:endParaRPr lang="en-US" altLang="zh-CN" dirty="0" smtClean="0"/>
              </a:p>
              <a:p>
                <a:endParaRPr lang="en-US" altLang="zh-CN" dirty="0" smtClean="0"/>
              </a:p>
              <a:p>
                <a:r>
                  <a:rPr lang="zh-CN" altLang="en-US" dirty="0" smtClean="0"/>
                  <a:t>语义匹配能量模型（</a:t>
                </a:r>
                <a:r>
                  <a:rPr lang="en-US" altLang="zh-CN" dirty="0" smtClean="0"/>
                  <a:t>semantic matching energy</a:t>
                </a:r>
                <a:r>
                  <a:rPr lang="zh-CN" altLang="en-US" dirty="0" smtClean="0"/>
                  <a:t>， </a:t>
                </a:r>
                <a:r>
                  <a:rPr lang="en-US" altLang="zh-CN" dirty="0" smtClean="0"/>
                  <a:t>SME</a:t>
                </a:r>
                <a:r>
                  <a:rPr lang="zh-CN" altLang="en-US" dirty="0" smtClean="0"/>
                  <a:t>）：寻找实体和关系之间的语义联系；</a:t>
                </a:r>
              </a:p>
              <a:p>
                <a:r>
                  <a:rPr lang="zh-CN" altLang="en-US" dirty="0" smtClean="0"/>
                  <a:t>每个实体和关系都用低维向量表示；</a:t>
                </a:r>
              </a:p>
              <a:p>
                <a:r>
                  <a:rPr lang="zh-CN" altLang="en-US" dirty="0" smtClean="0"/>
                  <a:t>定义若干投影矩阵，刻画实体与关系的内在联系；</a:t>
                </a:r>
              </a:p>
              <a:p>
                <a:r>
                  <a:rPr lang="en-US" altLang="zh-CN" dirty="0" smtClean="0"/>
                  <a:t>SME</a:t>
                </a:r>
                <a:r>
                  <a:rPr lang="zh-CN" altLang="en-US" dirty="0" smtClean="0"/>
                  <a:t>定义</a:t>
                </a:r>
                <a:r>
                  <a:rPr lang="en-US" altLang="zh-CN" dirty="0" smtClean="0"/>
                  <a:t>2</a:t>
                </a:r>
                <a:r>
                  <a:rPr lang="zh-CN" altLang="en-US" dirty="0" smtClean="0"/>
                  <a:t>种评分函数：线性形式和双线性形式；</a:t>
                </a:r>
              </a:p>
              <a:p>
                <a:r>
                  <a:rPr lang="zh-CN" altLang="en-US" dirty="0" smtClean="0"/>
                  <a:t>缺点：操作复杂；</a:t>
                </a:r>
                <a:endParaRPr lang="en-US" altLang="zh-CN" dirty="0" smtClean="0"/>
              </a:p>
              <a:p>
                <a:endParaRPr lang="en-US" altLang="zh-CN" dirty="0" smtClean="0"/>
              </a:p>
              <a:p>
                <a:r>
                  <a:rPr lang="zh-CN" altLang="en-US" dirty="0" smtClean="0"/>
                  <a:t>圆圈是哈达玛积（</a:t>
                </a:r>
                <a:r>
                  <a:rPr lang="en-US" altLang="zh-CN" dirty="0" err="1" smtClean="0"/>
                  <a:t>hadamard</a:t>
                </a:r>
                <a:r>
                  <a:rPr lang="zh-CN" altLang="en-US" dirty="0" smtClean="0"/>
                  <a:t>）按位相乘</a:t>
                </a:r>
              </a:p>
            </p:txBody>
          </p:sp>
        </mc:Fallback>
      </mc:AlternateContent>
      <p:sp>
        <p:nvSpPr>
          <p:cNvPr id="4" name="灯片编号占位符 3"/>
          <p:cNvSpPr>
            <a:spLocks noGrp="1"/>
          </p:cNvSpPr>
          <p:nvPr>
            <p:ph type="sldNum" sz="quarter" idx="10"/>
          </p:nvPr>
        </p:nvSpPr>
        <p:spPr/>
        <p:txBody>
          <a:bodyPr/>
          <a:lstStyle/>
          <a:p>
            <a:fld id="{9CB78546-C430-4549-B45A-EA3B29F81B38}" type="slidenum">
              <a:rPr kumimoji="1" lang="zh-CN" altLang="en-US" smtClean="0"/>
              <a:pPr/>
              <a:t>25</a:t>
            </a:fld>
            <a:endParaRPr kumimoji="1" lang="zh-CN" altLang="en-US"/>
          </a:p>
        </p:txBody>
      </p:sp>
    </p:spTree>
    <p:extLst>
      <p:ext uri="{BB962C8B-B14F-4D97-AF65-F5344CB8AC3E}">
        <p14:creationId xmlns:p14="http://schemas.microsoft.com/office/powerpoint/2010/main" val="517671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CB78546-C430-4549-B45A-EA3B29F81B38}"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377" rtl="0" eaLnBrk="1" fontAlgn="auto" latinLnBrk="0" hangingPunct="1">
                <a:lnSpc>
                  <a:spcPct val="100000"/>
                </a:lnSpc>
                <a:spcBef>
                  <a:spcPts val="0"/>
                </a:spcBef>
                <a:spcAft>
                  <a:spcPts val="0"/>
                </a:spcAft>
                <a:buClrTx/>
                <a:buSzTx/>
                <a:buFontTx/>
                <a:buNone/>
                <a:tabLst/>
                <a:defRPr/>
              </a:pPr>
              <a:t>27</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472607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CB78546-C430-4549-B45A-EA3B29F81B38}"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377" rtl="0" eaLnBrk="1" fontAlgn="auto" latinLnBrk="0" hangingPunct="1">
                <a:lnSpc>
                  <a:spcPct val="100000"/>
                </a:lnSpc>
                <a:spcBef>
                  <a:spcPts val="0"/>
                </a:spcBef>
                <a:spcAft>
                  <a:spcPts val="0"/>
                </a:spcAft>
                <a:buClrTx/>
                <a:buSzTx/>
                <a:buFontTx/>
                <a:buNone/>
                <a:tabLst/>
                <a:defRPr/>
              </a:pPr>
              <a:t>47</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90160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pPr/>
              <a:t>16</a:t>
            </a:fld>
            <a:endParaRPr kumimoji="1" lang="zh-CN" altLang="en-US"/>
          </a:p>
        </p:txBody>
      </p:sp>
    </p:spTree>
    <p:extLst>
      <p:ext uri="{BB962C8B-B14F-4D97-AF65-F5344CB8AC3E}">
        <p14:creationId xmlns:p14="http://schemas.microsoft.com/office/powerpoint/2010/main" val="1969197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平移距离模型利用基于距离的评分函数。它们将事实的合理性衡量为两个实体之间的距离，通常是在关系进行翻译之后。</a:t>
            </a:r>
            <a:endParaRPr lang="zh-CN" altLang="en-US"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pPr/>
              <a:t>18</a:t>
            </a:fld>
            <a:endParaRPr kumimoji="1" lang="zh-CN" altLang="en-US"/>
          </a:p>
        </p:txBody>
      </p:sp>
    </p:spTree>
    <p:extLst>
      <p:ext uri="{BB962C8B-B14F-4D97-AF65-F5344CB8AC3E}">
        <p14:creationId xmlns:p14="http://schemas.microsoft.com/office/powerpoint/2010/main" val="3920079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语义匹配模型利用基于相似度的评分函数。它们通过匹配实体的潜在语义和它们的向量空间表示中体现的关系来衡量事实的合理性。</a:t>
            </a:r>
            <a:endParaRPr lang="zh-CN" altLang="en-US" dirty="0"/>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pPr/>
              <a:t>19</a:t>
            </a:fld>
            <a:endParaRPr kumimoji="1" lang="zh-CN" altLang="en-US"/>
          </a:p>
        </p:txBody>
      </p:sp>
    </p:spTree>
    <p:extLst>
      <p:ext uri="{BB962C8B-B14F-4D97-AF65-F5344CB8AC3E}">
        <p14:creationId xmlns:p14="http://schemas.microsoft.com/office/powerpoint/2010/main" val="2613583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smtClean="0"/>
                  <a:t>TransE —— </a:t>
                </a:r>
                <a:r>
                  <a:rPr lang="zh-CN" altLang="en-US" dirty="0" smtClean="0"/>
                  <a:t>给定一个</a:t>
                </a:r>
                <a:r>
                  <a:rPr lang="en-US" altLang="zh-CN" dirty="0" smtClean="0"/>
                  <a:t>fact(</a:t>
                </a:r>
                <a:r>
                  <a:rPr lang="en-US" altLang="zh-CN" dirty="0" err="1" smtClean="0"/>
                  <a:t>h,r,t</a:t>
                </a:r>
                <a:r>
                  <a:rPr lang="en-US" altLang="zh-CN" dirty="0" smtClean="0"/>
                  <a:t>)</a:t>
                </a:r>
                <a:r>
                  <a:rPr lang="zh-CN" altLang="en-US" dirty="0" smtClean="0"/>
                  <a:t>，</a:t>
                </a:r>
                <a:r>
                  <a:rPr lang="en-US" altLang="zh-CN" dirty="0" err="1" smtClean="0"/>
                  <a:t>TrasE</a:t>
                </a:r>
                <a:r>
                  <a:rPr lang="zh-CN" altLang="en-US" dirty="0" smtClean="0"/>
                  <a:t>模型将关系表示为</a:t>
                </a:r>
                <a:r>
                  <a:rPr lang="en-US" altLang="zh-CN" dirty="0" smtClean="0"/>
                  <a:t>translation </a:t>
                </a:r>
                <a:r>
                  <a:rPr lang="zh-CN" altLang="en-US" dirty="0" smtClean="0"/>
                  <a:t>向量 ，这样就能以较低的错误把实体的向量</a:t>
                </a:r>
                <a:r>
                  <a:rPr lang="en-US" altLang="zh-CN" dirty="0" err="1" smtClean="0"/>
                  <a:t>h,t</a:t>
                </a:r>
                <a:r>
                  <a:rPr lang="zh-CN" altLang="en-US" dirty="0" smtClean="0"/>
                  <a:t>连接起来，即：</a:t>
                </a:r>
                <a:r>
                  <a:rPr lang="en-US" altLang="zh-CN" dirty="0" err="1" smtClean="0"/>
                  <a:t>h+r≈t</a:t>
                </a:r>
                <a:r>
                  <a:rPr lang="zh-CN" altLang="en-US" dirty="0" smtClean="0"/>
                  <a:t>。打分函数定义为：</a:t>
                </a:r>
                <a:r>
                  <a:rPr lang="en-US" altLang="zh-CN" dirty="0" err="1" smtClean="0"/>
                  <a:t>h+r</a:t>
                </a:r>
                <a:r>
                  <a:rPr lang="zh-CN" altLang="en-US" dirty="0" smtClean="0"/>
                  <a:t>与</a:t>
                </a:r>
                <a:r>
                  <a:rPr lang="en-US" altLang="zh-CN" dirty="0" smtClean="0"/>
                  <a:t>t</a:t>
                </a:r>
                <a:r>
                  <a:rPr lang="zh-CN" altLang="en-US" dirty="0" smtClean="0"/>
                  <a:t>之间的距离</a:t>
                </a:r>
                <a:endParaRPr lang="en-US" altLang="zh-CN" dirty="0" smtClean="0"/>
              </a:p>
              <a:p>
                <a:endParaRPr lang="en-US" altLang="zh-CN" dirty="0" smtClean="0"/>
              </a:p>
              <a:p>
                <a:r>
                  <a:rPr lang="zh-CN" altLang="en-US" sz="1200" b="0" i="0" u="none" strike="noStrike" kern="1200" dirty="0" smtClean="0">
                    <a:solidFill>
                      <a:schemeClr val="tx1"/>
                    </a:solidFill>
                    <a:effectLst/>
                    <a:latin typeface="+mn-lt"/>
                    <a:ea typeface="+mn-ea"/>
                    <a:cs typeface="+mn-cs"/>
                  </a:rPr>
                  <a:t>如果</a:t>
                </a:r>
                <a:r>
                  <a:rPr lang="en-US" altLang="zh-CN" sz="1200" b="0" i="0" u="none" strike="noStrike" kern="1200" dirty="0" smtClean="0">
                    <a:solidFill>
                      <a:schemeClr val="tx1"/>
                    </a:solidFill>
                    <a:effectLst/>
                    <a:latin typeface="+mn-lt"/>
                    <a:ea typeface="+mn-ea"/>
                    <a:cs typeface="+mn-cs"/>
                  </a:rPr>
                  <a:t>(</a:t>
                </a:r>
                <a:r>
                  <a:rPr lang="en-US" altLang="zh-CN" sz="1200" b="0" i="0" u="none" strike="noStrike" kern="1200" dirty="0" err="1" smtClean="0">
                    <a:solidFill>
                      <a:schemeClr val="tx1"/>
                    </a:solidFill>
                    <a:effectLst/>
                    <a:latin typeface="+mn-lt"/>
                    <a:ea typeface="+mn-ea"/>
                    <a:cs typeface="+mn-cs"/>
                  </a:rPr>
                  <a:t>h,r,t</a:t>
                </a:r>
                <a:r>
                  <a:rPr lang="en-US" altLang="zh-CN"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存在，那么 分数</a:t>
                </a:r>
                <a14:m>
                  <m:oMath xmlns:m="http://schemas.openxmlformats.org/officeDocument/2006/math">
                    <m:sSub>
                      <m:sSubPr>
                        <m:ctrlPr>
                          <a:rPr lang="en-US" altLang="zh-CN" sz="1200" i="1" smtClean="0">
                            <a:latin typeface="Cambria Math" panose="02040503050406030204" pitchFamily="18" charset="0"/>
                            <a:cs typeface="Calibri" panose="020F0502020204030204" pitchFamily="34" charset="0"/>
                          </a:rPr>
                        </m:ctrlPr>
                      </m:sSubPr>
                      <m:e>
                        <m:r>
                          <a:rPr lang="en-US" altLang="zh-CN" sz="1200" b="0" i="1" smtClean="0">
                            <a:latin typeface="Cambria Math" panose="02040503050406030204" pitchFamily="18" charset="0"/>
                            <a:cs typeface="Calibri" panose="020F0502020204030204" pitchFamily="34" charset="0"/>
                          </a:rPr>
                          <m:t>𝑓</m:t>
                        </m:r>
                      </m:e>
                      <m:sub>
                        <m:r>
                          <a:rPr lang="en-US" altLang="zh-CN" sz="1200" b="0" i="1" smtClean="0">
                            <a:latin typeface="Cambria Math" panose="02040503050406030204" pitchFamily="18" charset="0"/>
                            <a:cs typeface="Calibri" panose="020F0502020204030204" pitchFamily="34" charset="0"/>
                          </a:rPr>
                          <m:t>𝑟</m:t>
                        </m:r>
                      </m:sub>
                    </m:sSub>
                    <m:d>
                      <m:dPr>
                        <m:ctrlPr>
                          <a:rPr lang="en-US" altLang="zh-CN" sz="1200" b="0" i="1" smtClean="0">
                            <a:latin typeface="Cambria Math" panose="02040503050406030204" pitchFamily="18" charset="0"/>
                            <a:cs typeface="Calibri" panose="020F0502020204030204" pitchFamily="34" charset="0"/>
                          </a:rPr>
                        </m:ctrlPr>
                      </m:dPr>
                      <m:e>
                        <m:r>
                          <a:rPr lang="en-US" altLang="zh-CN" sz="1200" b="0" i="1" smtClean="0">
                            <a:latin typeface="Cambria Math" panose="02040503050406030204" pitchFamily="18" charset="0"/>
                            <a:cs typeface="Calibri" panose="020F0502020204030204" pitchFamily="34" charset="0"/>
                          </a:rPr>
                          <m:t>h</m:t>
                        </m:r>
                        <m:r>
                          <a:rPr lang="en-US" altLang="zh-CN" sz="1200" b="0" i="1" smtClean="0">
                            <a:latin typeface="Cambria Math" panose="02040503050406030204" pitchFamily="18" charset="0"/>
                            <a:cs typeface="Calibri" panose="020F0502020204030204" pitchFamily="34" charset="0"/>
                          </a:rPr>
                          <m:t>, </m:t>
                        </m:r>
                        <m:r>
                          <a:rPr lang="en-US" altLang="zh-CN" sz="1200" b="0" i="1" smtClean="0">
                            <a:latin typeface="Cambria Math" panose="02040503050406030204" pitchFamily="18" charset="0"/>
                            <a:cs typeface="Calibri" panose="020F0502020204030204" pitchFamily="34" charset="0"/>
                          </a:rPr>
                          <m:t>𝑡</m:t>
                        </m:r>
                      </m:e>
                    </m:d>
                  </m:oMath>
                </a14:m>
                <a:r>
                  <a:rPr lang="zh-CN" altLang="en-US" sz="1200" b="0" i="0" u="none" strike="noStrike" kern="1200" dirty="0" smtClean="0">
                    <a:solidFill>
                      <a:schemeClr val="tx1"/>
                    </a:solidFill>
                    <a:effectLst/>
                    <a:latin typeface="+mn-lt"/>
                    <a:ea typeface="+mn-ea"/>
                    <a:cs typeface="+mn-cs"/>
                  </a:rPr>
                  <a:t>就比较高</a:t>
                </a:r>
                <a:endParaRPr lang="en-US" altLang="zh-CN" sz="1200" b="0" i="0" u="none" strike="noStrike" kern="1200" dirty="0" smtClean="0">
                  <a:solidFill>
                    <a:schemeClr val="tx1"/>
                  </a:solidFill>
                  <a:effectLst/>
                  <a:latin typeface="+mn-lt"/>
                  <a:ea typeface="+mn-ea"/>
                  <a:cs typeface="+mn-cs"/>
                </a:endParaRPr>
              </a:p>
              <a:p>
                <a:endParaRPr lang="en-US" altLang="zh-CN" dirty="0" smtClean="0"/>
              </a:p>
              <a:p>
                <a:endParaRPr lang="en-US" altLang="zh-CN" dirty="0" smtClean="0"/>
              </a:p>
              <a:p>
                <a:r>
                  <a:rPr lang="zh-CN" altLang="en-US" dirty="0" smtClean="0"/>
                  <a:t>虽然</a:t>
                </a:r>
                <a:r>
                  <a:rPr lang="en-US" altLang="zh-CN" dirty="0" err="1" smtClean="0"/>
                  <a:t>TransE</a:t>
                </a:r>
                <a:r>
                  <a:rPr lang="zh-CN" altLang="en-US" dirty="0" smtClean="0"/>
                  <a:t>模型简单有效，但是它并不能处理</a:t>
                </a:r>
                <a:r>
                  <a:rPr lang="en-US" altLang="zh-CN" dirty="0" smtClean="0"/>
                  <a:t>1-N</a:t>
                </a:r>
                <a:r>
                  <a:rPr lang="zh-CN" altLang="en-US" dirty="0" smtClean="0"/>
                  <a:t>，</a:t>
                </a:r>
                <a:r>
                  <a:rPr lang="en-US" altLang="zh-CN" dirty="0" smtClean="0"/>
                  <a:t>N-1, N-N</a:t>
                </a:r>
                <a:r>
                  <a:rPr lang="zh-CN" altLang="en-US" dirty="0" smtClean="0"/>
                  <a:t>的问题。比如，一个导演指导了多部电影，根据头节点</a:t>
                </a:r>
                <a:r>
                  <a:rPr lang="en-US" altLang="zh-CN" dirty="0" smtClean="0"/>
                  <a:t>h</a:t>
                </a:r>
                <a:r>
                  <a:rPr lang="zh-CN" altLang="en-US" dirty="0" smtClean="0"/>
                  <a:t>（导演），关系</a:t>
                </a:r>
                <a:r>
                  <a:rPr lang="en-US" altLang="zh-CN" dirty="0" smtClean="0"/>
                  <a:t>r</a:t>
                </a:r>
                <a:r>
                  <a:rPr lang="zh-CN" altLang="en-US" dirty="0" smtClean="0"/>
                  <a:t>（指导），尾节点</a:t>
                </a:r>
                <a:r>
                  <a:rPr lang="en-US" altLang="zh-CN" dirty="0" smtClean="0"/>
                  <a:t>t</a:t>
                </a:r>
                <a:r>
                  <a:rPr lang="zh-CN" altLang="en-US" dirty="0" smtClean="0"/>
                  <a:t>（电影）进行模型训练，那么这些电影向量的距离是很近的，而事实上他们是完全不同的实体。为了克服这个，有效的策略是允许实体在涉及不同关系时具有不同的表示。</a:t>
                </a:r>
                <a:endParaRPr lang="en-US" altLang="zh-CN" dirty="0" smtClean="0"/>
              </a:p>
              <a:p>
                <a:endParaRPr lang="zh-CN" altLang="en-US" dirty="0" smtClean="0"/>
              </a:p>
            </p:txBody>
          </p:sp>
        </mc:Choice>
        <mc:Fallback xmlns="">
          <p:sp>
            <p:nvSpPr>
              <p:cNvPr id="3" name="备注占位符 2"/>
              <p:cNvSpPr>
                <a:spLocks noGrp="1"/>
              </p:cNvSpPr>
              <p:nvPr>
                <p:ph type="body" idx="1"/>
              </p:nvPr>
            </p:nvSpPr>
            <p:spPr/>
            <p:txBody>
              <a:bodyPr/>
              <a:lstStyle/>
              <a:p>
                <a:r>
                  <a:rPr lang="en-US" altLang="zh-CN" dirty="0" smtClean="0"/>
                  <a:t>TransE —— </a:t>
                </a:r>
                <a:r>
                  <a:rPr lang="zh-CN" altLang="en-US" dirty="0" smtClean="0"/>
                  <a:t>给定一个</a:t>
                </a:r>
                <a:r>
                  <a:rPr lang="en-US" altLang="zh-CN" dirty="0" smtClean="0"/>
                  <a:t>fact(</a:t>
                </a:r>
                <a:r>
                  <a:rPr lang="en-US" altLang="zh-CN" dirty="0" err="1" smtClean="0"/>
                  <a:t>h,r,t</a:t>
                </a:r>
                <a:r>
                  <a:rPr lang="en-US" altLang="zh-CN" dirty="0" smtClean="0"/>
                  <a:t>)</a:t>
                </a:r>
                <a:r>
                  <a:rPr lang="zh-CN" altLang="en-US" dirty="0" smtClean="0"/>
                  <a:t>，</a:t>
                </a:r>
                <a:r>
                  <a:rPr lang="en-US" altLang="zh-CN" dirty="0" err="1" smtClean="0"/>
                  <a:t>TrasE</a:t>
                </a:r>
                <a:r>
                  <a:rPr lang="zh-CN" altLang="en-US" dirty="0" smtClean="0"/>
                  <a:t>模型将关系表示为</a:t>
                </a:r>
                <a:r>
                  <a:rPr lang="en-US" altLang="zh-CN" dirty="0" smtClean="0"/>
                  <a:t>translation </a:t>
                </a:r>
                <a:r>
                  <a:rPr lang="zh-CN" altLang="en-US" dirty="0" smtClean="0"/>
                  <a:t>向量 ，这样就能以较低的错误把实体的向量</a:t>
                </a:r>
                <a:r>
                  <a:rPr lang="en-US" altLang="zh-CN" dirty="0" err="1" smtClean="0"/>
                  <a:t>h,t</a:t>
                </a:r>
                <a:r>
                  <a:rPr lang="zh-CN" altLang="en-US" dirty="0" smtClean="0"/>
                  <a:t>连接起来，即：</a:t>
                </a:r>
                <a:r>
                  <a:rPr lang="en-US" altLang="zh-CN" dirty="0" err="1" smtClean="0"/>
                  <a:t>h+r≈t</a:t>
                </a:r>
                <a:r>
                  <a:rPr lang="zh-CN" altLang="en-US" dirty="0" smtClean="0"/>
                  <a:t>。打分函数定义为：</a:t>
                </a:r>
                <a:r>
                  <a:rPr lang="en-US" altLang="zh-CN" dirty="0" err="1" smtClean="0"/>
                  <a:t>h+r</a:t>
                </a:r>
                <a:r>
                  <a:rPr lang="zh-CN" altLang="en-US" dirty="0" smtClean="0"/>
                  <a:t>与</a:t>
                </a:r>
                <a:r>
                  <a:rPr lang="en-US" altLang="zh-CN" dirty="0" smtClean="0"/>
                  <a:t>t</a:t>
                </a:r>
                <a:r>
                  <a:rPr lang="zh-CN" altLang="en-US" dirty="0" smtClean="0"/>
                  <a:t>之间的距离</a:t>
                </a:r>
                <a:endParaRPr lang="en-US" altLang="zh-CN" dirty="0" smtClean="0"/>
              </a:p>
              <a:p>
                <a:endParaRPr lang="en-US" altLang="zh-CN" dirty="0" smtClean="0"/>
              </a:p>
              <a:p>
                <a:r>
                  <a:rPr lang="zh-CN" altLang="en-US" sz="1200" b="0" i="0" u="none" strike="noStrike" kern="1200" dirty="0" smtClean="0">
                    <a:solidFill>
                      <a:schemeClr val="tx1"/>
                    </a:solidFill>
                    <a:effectLst/>
                    <a:latin typeface="+mn-lt"/>
                    <a:ea typeface="+mn-ea"/>
                    <a:cs typeface="+mn-cs"/>
                  </a:rPr>
                  <a:t>如果</a:t>
                </a:r>
                <a:r>
                  <a:rPr lang="en-US" altLang="zh-CN" sz="1200" b="0" i="0" u="none" strike="noStrike" kern="1200" dirty="0" smtClean="0">
                    <a:solidFill>
                      <a:schemeClr val="tx1"/>
                    </a:solidFill>
                    <a:effectLst/>
                    <a:latin typeface="+mn-lt"/>
                    <a:ea typeface="+mn-ea"/>
                    <a:cs typeface="+mn-cs"/>
                  </a:rPr>
                  <a:t>(</a:t>
                </a:r>
                <a:r>
                  <a:rPr lang="en-US" altLang="zh-CN" sz="1200" b="0" i="0" u="none" strike="noStrike" kern="1200" dirty="0" err="1" smtClean="0">
                    <a:solidFill>
                      <a:schemeClr val="tx1"/>
                    </a:solidFill>
                    <a:effectLst/>
                    <a:latin typeface="+mn-lt"/>
                    <a:ea typeface="+mn-ea"/>
                    <a:cs typeface="+mn-cs"/>
                  </a:rPr>
                  <a:t>h,r,t</a:t>
                </a:r>
                <a:r>
                  <a:rPr lang="en-US" altLang="zh-CN"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存在，那么 分数</a:t>
                </a:r>
                <a:r>
                  <a:rPr lang="en-US" altLang="zh-CN" sz="1200" b="0" i="0" smtClean="0">
                    <a:latin typeface="Cambria Math" panose="02040503050406030204" pitchFamily="18" charset="0"/>
                    <a:cs typeface="Calibri" panose="020F0502020204030204" pitchFamily="34" charset="0"/>
                  </a:rPr>
                  <a:t>𝑓_𝑟 (ℎ, 𝑡)</a:t>
                </a:r>
                <a:r>
                  <a:rPr lang="zh-CN" altLang="en-US" sz="1200" b="0" i="0" u="none" strike="noStrike" kern="1200" dirty="0" smtClean="0">
                    <a:solidFill>
                      <a:schemeClr val="tx1"/>
                    </a:solidFill>
                    <a:effectLst/>
                    <a:latin typeface="+mn-lt"/>
                    <a:ea typeface="+mn-ea"/>
                    <a:cs typeface="+mn-cs"/>
                  </a:rPr>
                  <a:t>就比较高</a:t>
                </a:r>
                <a:endParaRPr lang="zh-CN" altLang="en-US" dirty="0" smtClean="0"/>
              </a:p>
            </p:txBody>
          </p:sp>
        </mc:Fallback>
      </mc:AlternateContent>
      <p:sp>
        <p:nvSpPr>
          <p:cNvPr id="4" name="灯片编号占位符 3"/>
          <p:cNvSpPr>
            <a:spLocks noGrp="1"/>
          </p:cNvSpPr>
          <p:nvPr>
            <p:ph type="sldNum" sz="quarter" idx="10"/>
          </p:nvPr>
        </p:nvSpPr>
        <p:spPr/>
        <p:txBody>
          <a:bodyPr/>
          <a:lstStyle/>
          <a:p>
            <a:fld id="{9CB78546-C430-4549-B45A-EA3B29F81B38}" type="slidenum">
              <a:rPr kumimoji="1" lang="zh-CN" altLang="en-US" smtClean="0"/>
              <a:pPr/>
              <a:t>21</a:t>
            </a:fld>
            <a:endParaRPr kumimoji="1" lang="zh-CN" altLang="en-US"/>
          </a:p>
        </p:txBody>
      </p:sp>
    </p:spTree>
    <p:extLst>
      <p:ext uri="{BB962C8B-B14F-4D97-AF65-F5344CB8AC3E}">
        <p14:creationId xmlns:p14="http://schemas.microsoft.com/office/powerpoint/2010/main" val="2705037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effectLst/>
                    <a:latin typeface="+mn-lt"/>
                    <a:ea typeface="+mn-ea"/>
                    <a:cs typeface="+mn-cs"/>
                  </a:rPr>
                  <a:t>TransH</a:t>
                </a:r>
                <a:r>
                  <a:rPr lang="zh-CN" altLang="zh-CN" sz="1200" kern="1200" dirty="0">
                    <a:solidFill>
                      <a:schemeClr val="tx1"/>
                    </a:solidFill>
                    <a:effectLst/>
                    <a:latin typeface="+mn-lt"/>
                    <a:ea typeface="+mn-ea"/>
                    <a:cs typeface="+mn-cs"/>
                  </a:rPr>
                  <a:t>通过引入关系特定（</a:t>
                </a:r>
                <a:r>
                  <a:rPr lang="en-US" altLang="zh-CN" sz="1200" kern="1200" dirty="0">
                    <a:solidFill>
                      <a:schemeClr val="tx1"/>
                    </a:solidFill>
                    <a:effectLst/>
                    <a:latin typeface="+mn-lt"/>
                    <a:ea typeface="+mn-ea"/>
                    <a:cs typeface="+mn-cs"/>
                  </a:rPr>
                  <a:t>relation-specific</a:t>
                </a:r>
                <a:r>
                  <a:rPr lang="zh-CN" altLang="zh-CN" sz="1200" kern="1200" dirty="0">
                    <a:solidFill>
                      <a:schemeClr val="tx1"/>
                    </a:solidFill>
                    <a:effectLst/>
                    <a:latin typeface="+mn-lt"/>
                    <a:ea typeface="+mn-ea"/>
                    <a:cs typeface="+mn-cs"/>
                  </a:rPr>
                  <a:t>）的超平面，遵循了这一总体思想。如图所示，</a:t>
                </a:r>
                <a:r>
                  <a:rPr lang="en-US" altLang="zh-CN" sz="1200" kern="1200" dirty="0" err="1">
                    <a:solidFill>
                      <a:schemeClr val="tx1"/>
                    </a:solidFill>
                    <a:effectLst/>
                    <a:latin typeface="+mn-lt"/>
                    <a:ea typeface="+mn-ea"/>
                    <a:cs typeface="+mn-cs"/>
                  </a:rPr>
                  <a:t>TransH</a:t>
                </a:r>
                <a:r>
                  <a:rPr lang="zh-CN" altLang="zh-CN" sz="1200" kern="1200" dirty="0">
                    <a:solidFill>
                      <a:schemeClr val="tx1"/>
                    </a:solidFill>
                    <a:effectLst/>
                    <a:latin typeface="+mn-lt"/>
                    <a:ea typeface="+mn-ea"/>
                    <a:cs typeface="+mn-cs"/>
                  </a:rPr>
                  <a:t>也将实体建模为向量，但是每个关系</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都作为超平面上的向量</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，其中</a:t>
                </a:r>
                <a:r>
                  <a:rPr lang="en-US" altLang="zh-CN" sz="1200" kern="1200" dirty="0" err="1">
                    <a:solidFill>
                      <a:schemeClr val="tx1"/>
                    </a:solidFill>
                    <a:effectLst/>
                    <a:latin typeface="+mn-lt"/>
                    <a:ea typeface="+mn-ea"/>
                    <a:cs typeface="+mn-cs"/>
                  </a:rPr>
                  <a:t>wr</a:t>
                </a:r>
                <a:r>
                  <a:rPr lang="zh-CN" altLang="zh-CN" sz="1200" kern="1200" dirty="0">
                    <a:solidFill>
                      <a:schemeClr val="tx1"/>
                    </a:solidFill>
                    <a:effectLst/>
                    <a:latin typeface="+mn-lt"/>
                    <a:ea typeface="+mn-ea"/>
                    <a:cs typeface="+mn-cs"/>
                  </a:rPr>
                  <a:t>作为法向量。给定一个</a:t>
                </a:r>
                <a:r>
                  <a:rPr lang="en-US" altLang="zh-CN" sz="1200" kern="1200" dirty="0">
                    <a:solidFill>
                      <a:schemeClr val="tx1"/>
                    </a:solidFill>
                    <a:effectLst/>
                    <a:latin typeface="+mn-lt"/>
                    <a:ea typeface="+mn-ea"/>
                    <a:cs typeface="+mn-cs"/>
                  </a:rPr>
                  <a:t>fact(</a:t>
                </a:r>
                <a:r>
                  <a:rPr lang="en-US" altLang="zh-CN" sz="1200" kern="1200" dirty="0" err="1">
                    <a:solidFill>
                      <a:schemeClr val="tx1"/>
                    </a:solidFill>
                    <a:effectLst/>
                    <a:latin typeface="+mn-lt"/>
                    <a:ea typeface="+mn-ea"/>
                    <a:cs typeface="+mn-cs"/>
                  </a:rPr>
                  <a:t>h,r,t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，实体表示</a:t>
                </a:r>
                <a:r>
                  <a:rPr lang="en-US" altLang="zh-CN" sz="1200" kern="1200" dirty="0">
                    <a:solidFill>
                      <a:schemeClr val="tx1"/>
                    </a:solidFill>
                    <a:effectLst/>
                    <a:latin typeface="+mn-lt"/>
                    <a:ea typeface="+mn-ea"/>
                    <a:cs typeface="+mn-cs"/>
                  </a:rPr>
                  <a:t>h</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首先被投影到超平面上，即</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𝒉</m:t>
                        </m:r>
                      </m:e>
                      <m:sub>
                        <m:r>
                          <a:rPr lang="en-US" altLang="zh-CN" sz="1200" i="1" kern="1200">
                            <a:solidFill>
                              <a:schemeClr val="tx1"/>
                            </a:solidFill>
                            <a:effectLst/>
                            <a:latin typeface="Cambria Math" panose="02040503050406030204" pitchFamily="18" charset="0"/>
                            <a:ea typeface="+mn-ea"/>
                            <a:cs typeface="+mn-cs"/>
                          </a:rPr>
                          <m:t>⊥</m:t>
                        </m:r>
                      </m:sub>
                    </m:sSub>
                    <m:r>
                      <a:rPr lang="en-US" altLang="zh-CN" sz="1200" i="1" kern="1200">
                        <a:solidFill>
                          <a:schemeClr val="tx1"/>
                        </a:solidFill>
                        <a:effectLst/>
                        <a:latin typeface="Cambria Math" panose="02040503050406030204" pitchFamily="18" charset="0"/>
                        <a:ea typeface="+mn-ea"/>
                        <a:cs typeface="+mn-cs"/>
                      </a:rPr>
                      <m:t>=</m:t>
                    </m:r>
                  </m:oMath>
                </a14:m>
                <a:r>
                  <a:rPr lang="en-US" altLang="zh-CN" sz="1200" kern="1200" dirty="0">
                    <a:solidFill>
                      <a:schemeClr val="tx1"/>
                    </a:solidFill>
                    <a:effectLst/>
                    <a:latin typeface="+mn-lt"/>
                    <a:ea typeface="+mn-ea"/>
                    <a:cs typeface="+mn-cs"/>
                  </a:rPr>
                  <a:t> </a:t>
                </a:r>
                <a14:m>
                  <m:oMath xmlns:m="http://schemas.openxmlformats.org/officeDocument/2006/math">
                    <m:r>
                      <a:rPr lang="en-US" altLang="zh-CN" sz="1200" b="1" i="1" kern="1200">
                        <a:solidFill>
                          <a:schemeClr val="tx1"/>
                        </a:solidFill>
                        <a:effectLst/>
                        <a:latin typeface="Cambria Math" panose="02040503050406030204" pitchFamily="18" charset="0"/>
                        <a:ea typeface="+mn-ea"/>
                        <a:cs typeface="+mn-cs"/>
                      </a:rPr>
                      <m:t>𝒉</m:t>
                    </m:r>
                    <m:r>
                      <a:rPr lang="en-US" altLang="zh-CN" sz="1200" i="1" kern="1200">
                        <a:solidFill>
                          <a:schemeClr val="tx1"/>
                        </a:solidFill>
                        <a:effectLst/>
                        <a:latin typeface="Cambria Math" panose="02040503050406030204" pitchFamily="18" charset="0"/>
                        <a:ea typeface="+mn-ea"/>
                        <a:cs typeface="+mn-cs"/>
                      </a:rPr>
                      <m:t>−</m:t>
                    </m:r>
                    <m:sSubSup>
                      <m:sSubSupPr>
                        <m:ctrlPr>
                          <a:rPr lang="zh-CN" altLang="zh-CN" sz="1200" b="1" i="1" kern="1200">
                            <a:solidFill>
                              <a:schemeClr val="tx1"/>
                            </a:solidFill>
                            <a:effectLst/>
                            <a:latin typeface="Cambria Math" panose="02040503050406030204" pitchFamily="18" charset="0"/>
                            <a:ea typeface="+mn-ea"/>
                            <a:cs typeface="+mn-cs"/>
                          </a:rPr>
                        </m:ctrlPr>
                      </m:sSubSupPr>
                      <m:e>
                        <m:r>
                          <a:rPr lang="en-US" altLang="zh-CN" sz="1200" b="1" i="1" kern="1200">
                            <a:solidFill>
                              <a:schemeClr val="tx1"/>
                            </a:solidFill>
                            <a:effectLst/>
                            <a:latin typeface="Cambria Math" panose="02040503050406030204" pitchFamily="18" charset="0"/>
                            <a:ea typeface="+mn-ea"/>
                            <a:cs typeface="+mn-cs"/>
                          </a:rPr>
                          <m:t>𝒘</m:t>
                        </m:r>
                      </m:e>
                      <m:sub>
                        <m:r>
                          <a:rPr lang="en-US" altLang="zh-CN" sz="1200" i="1" kern="1200">
                            <a:solidFill>
                              <a:schemeClr val="tx1"/>
                            </a:solidFill>
                            <a:effectLst/>
                            <a:latin typeface="Cambria Math" panose="02040503050406030204" pitchFamily="18" charset="0"/>
                            <a:ea typeface="+mn-ea"/>
                            <a:cs typeface="+mn-cs"/>
                          </a:rPr>
                          <m:t>𝑟</m:t>
                        </m:r>
                      </m:sub>
                      <m:sup>
                        <m:r>
                          <a:rPr lang="en-US" altLang="zh-CN" sz="1200" i="1" kern="1200">
                            <a:solidFill>
                              <a:schemeClr val="tx1"/>
                            </a:solidFill>
                            <a:effectLst/>
                            <a:latin typeface="Cambria Math" panose="02040503050406030204" pitchFamily="18" charset="0"/>
                            <a:ea typeface="+mn-ea"/>
                            <a:cs typeface="+mn-cs"/>
                          </a:rPr>
                          <m:t>𝑇</m:t>
                        </m:r>
                      </m:sup>
                    </m:sSubSup>
                    <m:r>
                      <a:rPr lang="en-US" altLang="zh-CN" sz="1200" b="1" i="1" kern="1200">
                        <a:solidFill>
                          <a:schemeClr val="tx1"/>
                        </a:solidFill>
                        <a:effectLst/>
                        <a:latin typeface="Cambria Math" panose="02040503050406030204" pitchFamily="18" charset="0"/>
                        <a:ea typeface="+mn-ea"/>
                        <a:cs typeface="+mn-cs"/>
                      </a:rPr>
                      <m:t>𝒉</m:t>
                    </m:r>
                    <m:sSub>
                      <m:sSubPr>
                        <m:ctrlPr>
                          <a:rPr lang="zh-CN" altLang="zh-CN" sz="1200" b="1"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𝒘</m:t>
                        </m:r>
                      </m:e>
                      <m:sub>
                        <m:r>
                          <a:rPr lang="en-US" altLang="zh-CN" sz="1200" i="1" kern="1200">
                            <a:solidFill>
                              <a:schemeClr val="tx1"/>
                            </a:solidFill>
                            <a:effectLst/>
                            <a:latin typeface="Cambria Math" panose="02040503050406030204" pitchFamily="18" charset="0"/>
                            <a:ea typeface="+mn-ea"/>
                            <a:cs typeface="+mn-cs"/>
                          </a:rPr>
                          <m:t>𝑟</m:t>
                        </m:r>
                      </m:sub>
                    </m:sSub>
                  </m:oMath>
                </a14:m>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𝒕</m:t>
                        </m:r>
                      </m:e>
                      <m:sub>
                        <m:r>
                          <a:rPr lang="en-US" altLang="zh-CN" sz="1200" i="1" kern="1200">
                            <a:solidFill>
                              <a:schemeClr val="tx1"/>
                            </a:solidFill>
                            <a:effectLst/>
                            <a:latin typeface="Cambria Math" panose="02040503050406030204" pitchFamily="18" charset="0"/>
                            <a:ea typeface="+mn-ea"/>
                            <a:cs typeface="+mn-cs"/>
                          </a:rPr>
                          <m:t>⊥</m:t>
                        </m:r>
                      </m:sub>
                    </m:sSub>
                    <m:r>
                      <a:rPr lang="en-US" altLang="zh-CN" sz="1200" i="1" kern="1200">
                        <a:solidFill>
                          <a:schemeClr val="tx1"/>
                        </a:solidFill>
                        <a:effectLst/>
                        <a:latin typeface="Cambria Math" panose="02040503050406030204" pitchFamily="18" charset="0"/>
                        <a:ea typeface="+mn-ea"/>
                        <a:cs typeface="+mn-cs"/>
                      </a:rPr>
                      <m:t>=</m:t>
                    </m:r>
                  </m:oMath>
                </a14:m>
                <a:r>
                  <a:rPr lang="en-US" altLang="zh-CN" sz="1200" kern="1200" dirty="0">
                    <a:solidFill>
                      <a:schemeClr val="tx1"/>
                    </a:solidFill>
                    <a:effectLst/>
                    <a:latin typeface="+mn-lt"/>
                    <a:ea typeface="+mn-ea"/>
                    <a:cs typeface="+mn-cs"/>
                  </a:rPr>
                  <a:t> </a:t>
                </a:r>
                <a14:m>
                  <m:oMath xmlns:m="http://schemas.openxmlformats.org/officeDocument/2006/math">
                    <m:r>
                      <a:rPr lang="en-US" altLang="zh-CN" sz="1200" b="1" i="1" kern="1200" smtClean="0">
                        <a:solidFill>
                          <a:schemeClr val="tx1"/>
                        </a:solidFill>
                        <a:effectLst/>
                        <a:latin typeface="Cambria Math" panose="02040503050406030204" pitchFamily="18" charset="0"/>
                        <a:ea typeface="+mn-ea"/>
                        <a:cs typeface="+mn-cs"/>
                      </a:rPr>
                      <m:t>𝒕</m:t>
                    </m:r>
                    <m:r>
                      <a:rPr lang="en-US" altLang="zh-CN" sz="1200" i="1" kern="1200">
                        <a:solidFill>
                          <a:schemeClr val="tx1"/>
                        </a:solidFill>
                        <a:effectLst/>
                        <a:latin typeface="Cambria Math" panose="02040503050406030204" pitchFamily="18" charset="0"/>
                        <a:ea typeface="+mn-ea"/>
                        <a:cs typeface="+mn-cs"/>
                      </a:rPr>
                      <m:t>−</m:t>
                    </m:r>
                    <m:sSubSup>
                      <m:sSubSupPr>
                        <m:ctrlPr>
                          <a:rPr lang="zh-CN" altLang="zh-CN" sz="1200" b="1" i="1" kern="1200">
                            <a:solidFill>
                              <a:schemeClr val="tx1"/>
                            </a:solidFill>
                            <a:effectLst/>
                            <a:latin typeface="Cambria Math" panose="02040503050406030204" pitchFamily="18" charset="0"/>
                            <a:ea typeface="+mn-ea"/>
                            <a:cs typeface="+mn-cs"/>
                          </a:rPr>
                        </m:ctrlPr>
                      </m:sSubSupPr>
                      <m:e>
                        <m:r>
                          <a:rPr lang="en-US" altLang="zh-CN" sz="1200" b="1" i="1" kern="1200">
                            <a:solidFill>
                              <a:schemeClr val="tx1"/>
                            </a:solidFill>
                            <a:effectLst/>
                            <a:latin typeface="Cambria Math" panose="02040503050406030204" pitchFamily="18" charset="0"/>
                            <a:ea typeface="+mn-ea"/>
                            <a:cs typeface="+mn-cs"/>
                          </a:rPr>
                          <m:t>𝒘</m:t>
                        </m:r>
                      </m:e>
                      <m:sub>
                        <m:r>
                          <a:rPr lang="en-US" altLang="zh-CN" sz="1200" i="1" kern="1200">
                            <a:solidFill>
                              <a:schemeClr val="tx1"/>
                            </a:solidFill>
                            <a:effectLst/>
                            <a:latin typeface="Cambria Math" panose="02040503050406030204" pitchFamily="18" charset="0"/>
                            <a:ea typeface="+mn-ea"/>
                            <a:cs typeface="+mn-cs"/>
                          </a:rPr>
                          <m:t>𝑟</m:t>
                        </m:r>
                      </m:sub>
                      <m:sup>
                        <m:r>
                          <a:rPr lang="en-US" altLang="zh-CN" sz="1200" i="1" kern="1200">
                            <a:solidFill>
                              <a:schemeClr val="tx1"/>
                            </a:solidFill>
                            <a:effectLst/>
                            <a:latin typeface="Cambria Math" panose="02040503050406030204" pitchFamily="18" charset="0"/>
                            <a:ea typeface="+mn-ea"/>
                            <a:cs typeface="+mn-cs"/>
                          </a:rPr>
                          <m:t>𝑇</m:t>
                        </m:r>
                      </m:sup>
                    </m:sSubSup>
                    <m:r>
                      <a:rPr lang="en-US" altLang="zh-CN" sz="1200" b="1" i="1" kern="1200">
                        <a:solidFill>
                          <a:schemeClr val="tx1"/>
                        </a:solidFill>
                        <a:effectLst/>
                        <a:latin typeface="Cambria Math" panose="02040503050406030204" pitchFamily="18" charset="0"/>
                        <a:ea typeface="+mn-ea"/>
                        <a:cs typeface="+mn-cs"/>
                      </a:rPr>
                      <m:t>𝒕</m:t>
                    </m:r>
                    <m:sSub>
                      <m:sSubPr>
                        <m:ctrlPr>
                          <a:rPr lang="zh-CN" altLang="zh-CN" sz="1200" b="1"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𝒘</m:t>
                        </m:r>
                      </m:e>
                      <m:sub>
                        <m:r>
                          <a:rPr lang="en-US" altLang="zh-CN" sz="1200" i="1" kern="1200">
                            <a:solidFill>
                              <a:schemeClr val="tx1"/>
                            </a:solidFill>
                            <a:effectLst/>
                            <a:latin typeface="Cambria Math" panose="02040503050406030204" pitchFamily="18" charset="0"/>
                            <a:ea typeface="+mn-ea"/>
                            <a:cs typeface="+mn-cs"/>
                          </a:rPr>
                          <m:t>𝑟</m:t>
                        </m:r>
                      </m:sub>
                    </m:sSub>
                  </m:oMath>
                </a14:m>
                <a:r>
                  <a:rPr lang="zh-CN" altLang="zh-CN" sz="1200" kern="1200" dirty="0">
                    <a:solidFill>
                      <a:schemeClr val="tx1"/>
                    </a:solidFill>
                    <a:effectLst/>
                    <a:latin typeface="+mn-lt"/>
                    <a:ea typeface="+mn-ea"/>
                    <a:cs typeface="+mn-cs"/>
                  </a:rPr>
                  <a:t>，如果</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h,r,t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存在，这两个投影会由</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以较低的错误连接，也就是</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𝒉</m:t>
                        </m:r>
                      </m:e>
                      <m:sub>
                        <m:r>
                          <a:rPr lang="en-US" altLang="zh-CN" sz="1200" i="1" kern="1200">
                            <a:solidFill>
                              <a:schemeClr val="tx1"/>
                            </a:solidFill>
                            <a:effectLst/>
                            <a:latin typeface="Cambria Math" panose="02040503050406030204" pitchFamily="18" charset="0"/>
                            <a:ea typeface="+mn-ea"/>
                            <a:cs typeface="+mn-cs"/>
                          </a:rPr>
                          <m:t>⊥</m:t>
                        </m:r>
                      </m:sub>
                    </m:sSub>
                    <m:r>
                      <a:rPr lang="en-US" altLang="zh-CN" sz="1200" i="1" kern="1200">
                        <a:solidFill>
                          <a:schemeClr val="tx1"/>
                        </a:solidFill>
                        <a:effectLst/>
                        <a:latin typeface="Cambria Math" panose="02040503050406030204" pitchFamily="18" charset="0"/>
                        <a:ea typeface="+mn-ea"/>
                        <a:cs typeface="+mn-cs"/>
                      </a:rPr>
                      <m:t>+</m:t>
                    </m:r>
                    <m:r>
                      <a:rPr lang="en-US" altLang="zh-CN" sz="1200" b="1" i="1" kern="1200">
                        <a:solidFill>
                          <a:schemeClr val="tx1"/>
                        </a:solidFill>
                        <a:effectLst/>
                        <a:latin typeface="Cambria Math" panose="02040503050406030204" pitchFamily="18" charset="0"/>
                        <a:ea typeface="+mn-ea"/>
                        <a:cs typeface="+mn-cs"/>
                      </a:rPr>
                      <m:t>𝒓</m:t>
                    </m:r>
                    <m:r>
                      <a:rPr lang="en-US" altLang="zh-CN" sz="1200" b="1"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𝒕</m:t>
                        </m:r>
                      </m:e>
                      <m:sub>
                        <m:r>
                          <a:rPr lang="en-US" altLang="zh-CN" sz="1200" i="1" kern="1200">
                            <a:solidFill>
                              <a:schemeClr val="tx1"/>
                            </a:solidFill>
                            <a:effectLst/>
                            <a:latin typeface="Cambria Math" panose="02040503050406030204" pitchFamily="18" charset="0"/>
                            <a:ea typeface="+mn-ea"/>
                            <a:cs typeface="+mn-cs"/>
                          </a:rPr>
                          <m:t>⊥</m:t>
                        </m:r>
                      </m:sub>
                    </m:sSub>
                  </m:oMath>
                </a14:m>
                <a:r>
                  <a:rPr lang="zh-CN" altLang="zh-CN" sz="1200" kern="1200" dirty="0">
                    <a:solidFill>
                      <a:schemeClr val="tx1"/>
                    </a:solidFill>
                    <a:effectLst/>
                    <a:latin typeface="+mn-lt"/>
                    <a:ea typeface="+mn-ea"/>
                    <a:cs typeface="+mn-cs"/>
                  </a:rPr>
                  <a:t>。得分函数定义为</a:t>
                </a:r>
                <a14:m>
                  <m:oMath xmlns:m="http://schemas.openxmlformats.org/officeDocument/2006/math">
                    <m:sSubSup>
                      <m:sSubSupPr>
                        <m:ctrlPr>
                          <a:rPr lang="zh-CN" altLang="zh-CN" sz="1200" i="1" kern="1200">
                            <a:solidFill>
                              <a:schemeClr val="tx1"/>
                            </a:solidFill>
                            <a:effectLst/>
                            <a:latin typeface="Cambria Math" panose="02040503050406030204" pitchFamily="18" charset="0"/>
                            <a:ea typeface="+mn-ea"/>
                            <a:cs typeface="+mn-cs"/>
                          </a:rPr>
                        </m:ctrlPr>
                      </m:sSubSupPr>
                      <m:e>
                        <m:d>
                          <m:dPr>
                            <m:begChr m:val="‖"/>
                            <m:endChr m:val="‖"/>
                            <m:ctrlPr>
                              <a:rPr lang="zh-CN" altLang="zh-CN" sz="1200" i="1" kern="1200">
                                <a:solidFill>
                                  <a:schemeClr val="tx1"/>
                                </a:solidFill>
                                <a:effectLst/>
                                <a:latin typeface="Cambria Math" panose="02040503050406030204" pitchFamily="18" charset="0"/>
                                <a:ea typeface="+mn-ea"/>
                                <a:cs typeface="+mn-cs"/>
                              </a:rPr>
                            </m:ctrlPr>
                          </m:dPr>
                          <m:e>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𝒉</m:t>
                                </m:r>
                              </m:e>
                              <m:sub>
                                <m:r>
                                  <a:rPr lang="en-US" altLang="zh-CN" sz="1200" i="1" kern="1200">
                                    <a:solidFill>
                                      <a:schemeClr val="tx1"/>
                                    </a:solidFill>
                                    <a:effectLst/>
                                    <a:latin typeface="Cambria Math" panose="02040503050406030204" pitchFamily="18" charset="0"/>
                                    <a:ea typeface="+mn-ea"/>
                                    <a:cs typeface="+mn-cs"/>
                                  </a:rPr>
                                  <m:t>⊥</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b="1"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𝒅</m:t>
                                </m:r>
                              </m:e>
                              <m:sub>
                                <m:r>
                                  <a:rPr lang="en-US" altLang="zh-CN" sz="1200" i="1" kern="1200">
                                    <a:solidFill>
                                      <a:schemeClr val="tx1"/>
                                    </a:solidFill>
                                    <a:effectLst/>
                                    <a:latin typeface="Cambria Math" panose="02040503050406030204" pitchFamily="18" charset="0"/>
                                    <a:ea typeface="+mn-ea"/>
                                    <a:cs typeface="+mn-cs"/>
                                  </a:rPr>
                                  <m:t>𝑟</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𝒕</m:t>
                                </m:r>
                              </m:e>
                              <m:sub>
                                <m:r>
                                  <a:rPr lang="en-US" altLang="zh-CN" sz="1200" i="1" kern="1200">
                                    <a:solidFill>
                                      <a:schemeClr val="tx1"/>
                                    </a:solidFill>
                                    <a:effectLst/>
                                    <a:latin typeface="Cambria Math" panose="02040503050406030204" pitchFamily="18" charset="0"/>
                                    <a:ea typeface="+mn-ea"/>
                                    <a:cs typeface="+mn-cs"/>
                                  </a:rPr>
                                  <m:t>⊥</m:t>
                                </m:r>
                              </m:sub>
                            </m:sSub>
                          </m:e>
                        </m:d>
                      </m:e>
                      <m:sub>
                        <m:r>
                          <a:rPr lang="en-US" altLang="zh-CN" sz="1200" i="1" kern="1200">
                            <a:solidFill>
                              <a:schemeClr val="tx1"/>
                            </a:solidFill>
                            <a:effectLst/>
                            <a:latin typeface="Cambria Math" panose="02040503050406030204" pitchFamily="18" charset="0"/>
                            <a:ea typeface="+mn-ea"/>
                            <a:cs typeface="+mn-cs"/>
                          </a:rPr>
                          <m:t>2</m:t>
                        </m:r>
                      </m:sub>
                      <m:sup>
                        <m:r>
                          <a:rPr lang="en-US" altLang="zh-CN" sz="1200" i="1" kern="1200">
                            <a:solidFill>
                              <a:schemeClr val="tx1"/>
                            </a:solidFill>
                            <a:effectLst/>
                            <a:latin typeface="Cambria Math" panose="02040503050406030204" pitchFamily="18" charset="0"/>
                            <a:ea typeface="+mn-ea"/>
                            <a:cs typeface="+mn-cs"/>
                          </a:rPr>
                          <m:t>2</m:t>
                        </m:r>
                      </m:sup>
                    </m:sSubSup>
                  </m:oMath>
                </a14:m>
                <a:r>
                  <a:rPr lang="zh-CN" altLang="zh-CN" sz="1200" kern="1200" dirty="0">
                    <a:solidFill>
                      <a:schemeClr val="tx1"/>
                    </a:solidFill>
                    <a:effectLst/>
                    <a:latin typeface="+mn-lt"/>
                    <a:ea typeface="+mn-ea"/>
                    <a:cs typeface="+mn-cs"/>
                  </a:rPr>
                  <a:t>，通过引入投射到关系特定超平面的机制，</a:t>
                </a:r>
                <a:r>
                  <a:rPr lang="en-US" altLang="zh-CN" sz="1200" kern="1200" dirty="0" err="1">
                    <a:solidFill>
                      <a:schemeClr val="tx1"/>
                    </a:solidFill>
                    <a:effectLst/>
                    <a:latin typeface="+mn-lt"/>
                    <a:ea typeface="+mn-ea"/>
                    <a:cs typeface="+mn-cs"/>
                  </a:rPr>
                  <a:t>TransH</a:t>
                </a:r>
                <a:r>
                  <a:rPr lang="zh-CN" altLang="zh-CN" sz="1200" kern="1200" dirty="0">
                    <a:solidFill>
                      <a:schemeClr val="tx1"/>
                    </a:solidFill>
                    <a:effectLst/>
                    <a:latin typeface="+mn-lt"/>
                    <a:ea typeface="+mn-ea"/>
                    <a:cs typeface="+mn-cs"/>
                  </a:rPr>
                  <a:t>实现了不同关系中实体由不同的表示。</a:t>
                </a:r>
              </a:p>
              <a:p>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r>
                  <a:rPr lang="en-US" altLang="zh-CN" dirty="0" smtClean="0"/>
                  <a:t>TransE —— </a:t>
                </a:r>
                <a:r>
                  <a:rPr lang="zh-CN" altLang="en-US" dirty="0" smtClean="0"/>
                  <a:t>给定一个</a:t>
                </a:r>
                <a:r>
                  <a:rPr lang="en-US" altLang="zh-CN" dirty="0" smtClean="0"/>
                  <a:t>fact(</a:t>
                </a:r>
                <a:r>
                  <a:rPr lang="en-US" altLang="zh-CN" dirty="0" err="1" smtClean="0"/>
                  <a:t>h,r,t</a:t>
                </a:r>
                <a:r>
                  <a:rPr lang="en-US" altLang="zh-CN" dirty="0" smtClean="0"/>
                  <a:t>)</a:t>
                </a:r>
                <a:r>
                  <a:rPr lang="zh-CN" altLang="en-US" dirty="0" smtClean="0"/>
                  <a:t>，</a:t>
                </a:r>
                <a:r>
                  <a:rPr lang="en-US" altLang="zh-CN" dirty="0" err="1" smtClean="0"/>
                  <a:t>TrasE</a:t>
                </a:r>
                <a:r>
                  <a:rPr lang="zh-CN" altLang="en-US" dirty="0" smtClean="0"/>
                  <a:t>模型将关系表示为</a:t>
                </a:r>
                <a:r>
                  <a:rPr lang="en-US" altLang="zh-CN" dirty="0" smtClean="0"/>
                  <a:t>translation </a:t>
                </a:r>
                <a:r>
                  <a:rPr lang="zh-CN" altLang="en-US" dirty="0" smtClean="0"/>
                  <a:t>向量 ，这样就能以较低的错误把实体的向量</a:t>
                </a:r>
                <a:r>
                  <a:rPr lang="en-US" altLang="zh-CN" dirty="0" err="1" smtClean="0"/>
                  <a:t>h,t</a:t>
                </a:r>
                <a:r>
                  <a:rPr lang="zh-CN" altLang="en-US" dirty="0" smtClean="0"/>
                  <a:t>连接起来，即：</a:t>
                </a:r>
                <a:r>
                  <a:rPr lang="en-US" altLang="zh-CN" dirty="0" err="1" smtClean="0"/>
                  <a:t>h+r≈t</a:t>
                </a:r>
                <a:r>
                  <a:rPr lang="zh-CN" altLang="en-US" dirty="0" smtClean="0"/>
                  <a:t>。打分函数定义为：</a:t>
                </a:r>
                <a:r>
                  <a:rPr lang="en-US" altLang="zh-CN" dirty="0" err="1" smtClean="0"/>
                  <a:t>h+r</a:t>
                </a:r>
                <a:r>
                  <a:rPr lang="zh-CN" altLang="en-US" dirty="0" smtClean="0"/>
                  <a:t>与</a:t>
                </a:r>
                <a:r>
                  <a:rPr lang="en-US" altLang="zh-CN" dirty="0" smtClean="0"/>
                  <a:t>t</a:t>
                </a:r>
                <a:r>
                  <a:rPr lang="zh-CN" altLang="en-US" dirty="0" smtClean="0"/>
                  <a:t>之间的距离</a:t>
                </a:r>
                <a:endParaRPr lang="en-US" altLang="zh-CN" dirty="0" smtClean="0"/>
              </a:p>
              <a:p>
                <a:endParaRPr lang="en-US" altLang="zh-CN" dirty="0" smtClean="0"/>
              </a:p>
              <a:p>
                <a:endParaRPr lang="en-US" altLang="zh-CN" dirty="0" smtClean="0"/>
              </a:p>
              <a:p>
                <a:r>
                  <a:rPr lang="zh-CN" altLang="en-US" dirty="0" smtClean="0"/>
                  <a:t>虽然</a:t>
                </a:r>
                <a:r>
                  <a:rPr lang="en-US" altLang="zh-CN" dirty="0" smtClean="0"/>
                  <a:t>TransE</a:t>
                </a:r>
                <a:r>
                  <a:rPr lang="zh-CN" altLang="en-US" dirty="0" smtClean="0"/>
                  <a:t>模型简单有效，但是它并不能处理</a:t>
                </a:r>
                <a:r>
                  <a:rPr lang="en-US" altLang="zh-CN" dirty="0" smtClean="0"/>
                  <a:t>1-N</a:t>
                </a:r>
                <a:r>
                  <a:rPr lang="zh-CN" altLang="en-US" dirty="0" smtClean="0"/>
                  <a:t>，</a:t>
                </a:r>
                <a:r>
                  <a:rPr lang="en-US" altLang="zh-CN" dirty="0" smtClean="0"/>
                  <a:t>N-1, N-N</a:t>
                </a:r>
                <a:r>
                  <a:rPr lang="zh-CN" altLang="en-US" dirty="0" smtClean="0"/>
                  <a:t>的问题。比如，一个导演指导了多部电影，根据头节点</a:t>
                </a:r>
                <a:r>
                  <a:rPr lang="en-US" altLang="zh-CN" dirty="0" smtClean="0"/>
                  <a:t>h</a:t>
                </a:r>
                <a:r>
                  <a:rPr lang="zh-CN" altLang="en-US" dirty="0" smtClean="0"/>
                  <a:t>（导演），关系</a:t>
                </a:r>
                <a:r>
                  <a:rPr lang="en-US" altLang="zh-CN" dirty="0" smtClean="0"/>
                  <a:t>r</a:t>
                </a:r>
                <a:r>
                  <a:rPr lang="zh-CN" altLang="en-US" dirty="0" smtClean="0"/>
                  <a:t>（指导），尾节点</a:t>
                </a:r>
                <a:r>
                  <a:rPr lang="en-US" altLang="zh-CN" dirty="0" smtClean="0"/>
                  <a:t>t</a:t>
                </a:r>
                <a:r>
                  <a:rPr lang="zh-CN" altLang="en-US" dirty="0" smtClean="0"/>
                  <a:t>（电影）进行模型训练，那么这些电影向量的距离是很近的，而事实上他们是完全不同的实体。 为了克服这个缺陷，有些工作提出了</a:t>
                </a:r>
                <a:r>
                  <a:rPr lang="en-US" altLang="zh-CN" dirty="0" smtClean="0"/>
                  <a:t>relation-specific</a:t>
                </a:r>
                <a:r>
                  <a:rPr lang="zh-CN" altLang="en-US" dirty="0" smtClean="0"/>
                  <a:t>实体</a:t>
                </a:r>
                <a:r>
                  <a:rPr lang="en-US" altLang="zh-CN" dirty="0" smtClean="0"/>
                  <a:t>embedding</a:t>
                </a:r>
                <a:r>
                  <a:rPr lang="zh-CN" alt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Calibri" panose="020F0502020204030204" pitchFamily="34" charset="0"/>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Calibri" panose="020F0502020204030204" pitchFamily="34" charset="0"/>
                    <a:cs typeface="Calibri" panose="020F0502020204030204" pitchFamily="34" charset="0"/>
                  </a:rPr>
                  <a:t>给定一个</a:t>
                </a:r>
                <a:r>
                  <a:rPr lang="en-US" altLang="zh-CN" sz="1200" b="0" i="0" smtClean="0">
                    <a:latin typeface="Cambria Math" panose="02040503050406030204" pitchFamily="18" charset="0"/>
                  </a:rPr>
                  <a:t>𝑓𝑎𝑐𝑡(ℎ,𝑟,𝑡)</a:t>
                </a:r>
                <a:r>
                  <a:rPr lang="zh-CN" altLang="en-US" sz="1200" dirty="0" smtClean="0">
                    <a:latin typeface="Calibri" panose="020F0502020204030204" pitchFamily="34" charset="0"/>
                    <a:cs typeface="Calibri" panose="020F0502020204030204" pitchFamily="34" charset="0"/>
                  </a:rPr>
                  <a:t>，</a:t>
                </a:r>
                <a:r>
                  <a:rPr lang="zh-CN" altLang="en-US" dirty="0" smtClean="0"/>
                  <a:t>对于关系</a:t>
                </a:r>
                <a:r>
                  <a:rPr lang="en-US" altLang="zh-CN" dirty="0" smtClean="0"/>
                  <a:t>r</a:t>
                </a:r>
                <a:r>
                  <a:rPr lang="zh-CN" altLang="en-US" dirty="0" smtClean="0"/>
                  <a:t>，我们将关系特定的转换向量</a:t>
                </a:r>
                <a:r>
                  <a:rPr lang="en-US" altLang="zh-CN" dirty="0" err="1" smtClean="0"/>
                  <a:t>dr</a:t>
                </a:r>
                <a:r>
                  <a:rPr lang="zh-CN" altLang="en-US" dirty="0" smtClean="0"/>
                  <a:t>定位在关系特定的超平面</a:t>
                </a:r>
                <a:r>
                  <a:rPr lang="en-US" altLang="zh-CN" dirty="0" err="1" smtClean="0"/>
                  <a:t>wr</a:t>
                </a:r>
                <a:r>
                  <a:rPr lang="zh-CN" altLang="en-US" dirty="0" smtClean="0"/>
                  <a:t>（法向量）中，而不是在实体嵌入的相同空间中。</a:t>
                </a:r>
                <a:endParaRPr lang="en-US" altLang="zh-CN" sz="1200" dirty="0" smtClean="0">
                  <a:latin typeface="Calibri" panose="020F0502020204030204" pitchFamily="34" charset="0"/>
                  <a:cs typeface="Calibri" panose="020F0502020204030204" pitchFamily="34" charset="0"/>
                </a:endParaRPr>
              </a:p>
              <a:p>
                <a:r>
                  <a:rPr lang="en-US" altLang="zh-CN" dirty="0" smtClean="0"/>
                  <a:t>Translating on Hyperplanes</a:t>
                </a:r>
                <a:endParaRPr lang="zh-CN" altLang="en-US" dirty="0" smtClean="0"/>
              </a:p>
            </p:txBody>
          </p:sp>
        </mc:Fallback>
      </mc:AlternateContent>
      <p:sp>
        <p:nvSpPr>
          <p:cNvPr id="4" name="灯片编号占位符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CB78546-C430-4549-B45A-EA3B29F81B38}"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377" rtl="0" eaLnBrk="1" fontAlgn="auto" latinLnBrk="0" hangingPunct="1">
                <a:lnSpc>
                  <a:spcPct val="100000"/>
                </a:lnSpc>
                <a:spcBef>
                  <a:spcPts val="0"/>
                </a:spcBef>
                <a:spcAft>
                  <a:spcPts val="0"/>
                </a:spcAft>
                <a:buClrTx/>
                <a:buSzTx/>
                <a:buFontTx/>
                <a:buNone/>
                <a:tabLst/>
                <a:defRPr/>
              </a:pPr>
              <a:t>22</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991942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TransR</a:t>
                </a:r>
                <a:r>
                  <a:rPr lang="zh-CN" altLang="zh-CN" sz="1200" kern="1200" dirty="0">
                    <a:solidFill>
                      <a:schemeClr val="tx1"/>
                    </a:solidFill>
                    <a:effectLst/>
                    <a:latin typeface="+mn-lt"/>
                    <a:ea typeface="+mn-ea"/>
                    <a:cs typeface="+mn-cs"/>
                  </a:rPr>
                  <a:t>与</a:t>
                </a:r>
                <a:r>
                  <a:rPr lang="en-US" altLang="zh-CN" sz="1200" kern="1200" dirty="0" err="1">
                    <a:solidFill>
                      <a:schemeClr val="tx1"/>
                    </a:solidFill>
                    <a:effectLst/>
                    <a:latin typeface="+mn-lt"/>
                    <a:ea typeface="+mn-ea"/>
                    <a:cs typeface="+mn-cs"/>
                  </a:rPr>
                  <a:t>TransH</a:t>
                </a:r>
                <a:r>
                  <a:rPr lang="zh-CN" altLang="zh-CN" sz="1200" kern="1200" dirty="0">
                    <a:solidFill>
                      <a:schemeClr val="tx1"/>
                    </a:solidFill>
                    <a:effectLst/>
                    <a:latin typeface="+mn-lt"/>
                    <a:ea typeface="+mn-ea"/>
                    <a:cs typeface="+mn-cs"/>
                  </a:rPr>
                  <a:t>类似。但它引入了关系特定（</a:t>
                </a:r>
                <a:r>
                  <a:rPr lang="en-US" altLang="zh-CN" sz="1200" kern="1200" dirty="0">
                    <a:solidFill>
                      <a:schemeClr val="tx1"/>
                    </a:solidFill>
                    <a:effectLst/>
                    <a:latin typeface="+mn-lt"/>
                    <a:ea typeface="+mn-ea"/>
                    <a:cs typeface="+mn-cs"/>
                  </a:rPr>
                  <a:t>relation-specific</a:t>
                </a:r>
                <a:r>
                  <a:rPr lang="zh-CN" altLang="zh-CN" sz="1200" kern="1200" dirty="0">
                    <a:solidFill>
                      <a:schemeClr val="tx1"/>
                    </a:solidFill>
                    <a:effectLst/>
                    <a:latin typeface="+mn-lt"/>
                    <a:ea typeface="+mn-ea"/>
                    <a:cs typeface="+mn-cs"/>
                  </a:rPr>
                  <a:t>）的空间，而不是超平面。在</a:t>
                </a:r>
                <a:r>
                  <a:rPr lang="en-US" altLang="zh-CN" sz="1200" kern="1200" dirty="0" err="1">
                    <a:solidFill>
                      <a:schemeClr val="tx1"/>
                    </a:solidFill>
                    <a:effectLst/>
                    <a:latin typeface="+mn-lt"/>
                    <a:ea typeface="+mn-ea"/>
                    <a:cs typeface="+mn-cs"/>
                  </a:rPr>
                  <a:t>TransR</a:t>
                </a:r>
                <a:r>
                  <a:rPr lang="zh-CN" altLang="zh-CN" sz="1200" kern="1200" dirty="0">
                    <a:solidFill>
                      <a:schemeClr val="tx1"/>
                    </a:solidFill>
                    <a:effectLst/>
                    <a:latin typeface="+mn-lt"/>
                    <a:ea typeface="+mn-ea"/>
                    <a:cs typeface="+mn-cs"/>
                  </a:rPr>
                  <a:t>中，实体表示为实体空间</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ℝ</m:t>
                        </m:r>
                      </m:e>
                      <m:sup>
                        <m:r>
                          <a:rPr lang="en-US" altLang="zh-CN" sz="1200" i="1" kern="1200">
                            <a:solidFill>
                              <a:schemeClr val="tx1"/>
                            </a:solidFill>
                            <a:effectLst/>
                            <a:latin typeface="Cambria Math" panose="02040503050406030204" pitchFamily="18" charset="0"/>
                            <a:ea typeface="+mn-ea"/>
                            <a:cs typeface="+mn-cs"/>
                          </a:rPr>
                          <m:t>𝑘</m:t>
                        </m:r>
                      </m:sup>
                    </m:sSup>
                  </m:oMath>
                </a14:m>
                <a:r>
                  <a:rPr lang="zh-CN" altLang="zh-CN" sz="1200" kern="1200" dirty="0">
                    <a:solidFill>
                      <a:schemeClr val="tx1"/>
                    </a:solidFill>
                    <a:effectLst/>
                    <a:latin typeface="+mn-lt"/>
                    <a:ea typeface="+mn-ea"/>
                    <a:cs typeface="+mn-cs"/>
                  </a:rPr>
                  <a:t>中的向量，并且每个关系与特定空间</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ℝ</m:t>
                        </m:r>
                      </m:e>
                      <m:sup>
                        <m:r>
                          <a:rPr lang="en-US" altLang="zh-CN" sz="1200" i="1" kern="1200">
                            <a:solidFill>
                              <a:schemeClr val="tx1"/>
                            </a:solidFill>
                            <a:effectLst/>
                            <a:latin typeface="Cambria Math" panose="02040503050406030204" pitchFamily="18" charset="0"/>
                            <a:ea typeface="+mn-ea"/>
                            <a:cs typeface="+mn-cs"/>
                          </a:rPr>
                          <m:t>𝑑</m:t>
                        </m:r>
                      </m:sup>
                    </m:sSup>
                  </m:oMath>
                </a14:m>
                <a:r>
                  <a:rPr lang="zh-CN" altLang="zh-CN" sz="1200" kern="1200" dirty="0">
                    <a:solidFill>
                      <a:schemeClr val="tx1"/>
                    </a:solidFill>
                    <a:effectLst/>
                    <a:latin typeface="+mn-lt"/>
                    <a:ea typeface="+mn-ea"/>
                    <a:cs typeface="+mn-cs"/>
                  </a:rPr>
                  <a:t>相关联，并在该空间中建模为平移向量。给定一个</a:t>
                </a:r>
                <a:r>
                  <a:rPr lang="en-US" altLang="zh-CN" sz="1200" kern="1200" dirty="0">
                    <a:solidFill>
                      <a:schemeClr val="tx1"/>
                    </a:solidFill>
                    <a:effectLst/>
                    <a:latin typeface="+mn-lt"/>
                    <a:ea typeface="+mn-ea"/>
                    <a:cs typeface="+mn-cs"/>
                  </a:rPr>
                  <a:t>fact(</a:t>
                </a:r>
                <a:r>
                  <a:rPr lang="en-US" altLang="zh-CN" sz="1200" kern="1200" dirty="0" err="1">
                    <a:solidFill>
                      <a:schemeClr val="tx1"/>
                    </a:solidFill>
                    <a:effectLst/>
                    <a:latin typeface="+mn-lt"/>
                    <a:ea typeface="+mn-ea"/>
                    <a:cs typeface="+mn-cs"/>
                  </a:rPr>
                  <a:t>h,r,t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TransR</a:t>
                </a:r>
                <a:r>
                  <a:rPr lang="zh-CN" altLang="zh-CN" sz="1200" kern="1200" dirty="0">
                    <a:solidFill>
                      <a:schemeClr val="tx1"/>
                    </a:solidFill>
                    <a:effectLst/>
                    <a:latin typeface="+mn-lt"/>
                    <a:ea typeface="+mn-ea"/>
                    <a:cs typeface="+mn-cs"/>
                  </a:rPr>
                  <a:t>首先将实体表示</a:t>
                </a:r>
                <a:r>
                  <a:rPr lang="en-US" altLang="zh-CN" sz="1200" kern="1200" dirty="0">
                    <a:solidFill>
                      <a:schemeClr val="tx1"/>
                    </a:solidFill>
                    <a:effectLst/>
                    <a:latin typeface="+mn-lt"/>
                    <a:ea typeface="+mn-ea"/>
                    <a:cs typeface="+mn-cs"/>
                  </a:rPr>
                  <a:t>h</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投影到关系</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特定的空间中，即</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𝒉</m:t>
                        </m:r>
                      </m:e>
                      <m:sub>
                        <m:r>
                          <a:rPr lang="en-US" altLang="zh-CN" sz="1200" i="1" kern="1200">
                            <a:solidFill>
                              <a:schemeClr val="tx1"/>
                            </a:solidFill>
                            <a:effectLst/>
                            <a:latin typeface="Cambria Math" panose="02040503050406030204" pitchFamily="18" charset="0"/>
                            <a:ea typeface="+mn-ea"/>
                            <a:cs typeface="+mn-cs"/>
                          </a:rPr>
                          <m:t>𝑟</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𝒉𝑴</m:t>
                        </m:r>
                      </m:e>
                      <m:sub>
                        <m:r>
                          <a:rPr lang="en-US" altLang="zh-CN" sz="1200" i="1" kern="1200">
                            <a:solidFill>
                              <a:schemeClr val="tx1"/>
                            </a:solidFill>
                            <a:effectLst/>
                            <a:latin typeface="Cambria Math" panose="02040503050406030204" pitchFamily="18" charset="0"/>
                            <a:ea typeface="+mn-ea"/>
                            <a:cs typeface="+mn-cs"/>
                          </a:rPr>
                          <m:t>𝑟</m:t>
                        </m:r>
                      </m:sub>
                    </m:sSub>
                  </m:oMath>
                </a14:m>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𝒕</m:t>
                        </m:r>
                      </m:e>
                      <m:sub>
                        <m:r>
                          <a:rPr lang="en-US" altLang="zh-CN" sz="1200" i="1" kern="1200">
                            <a:solidFill>
                              <a:schemeClr val="tx1"/>
                            </a:solidFill>
                            <a:effectLst/>
                            <a:latin typeface="Cambria Math" panose="02040503050406030204" pitchFamily="18" charset="0"/>
                            <a:ea typeface="+mn-ea"/>
                            <a:cs typeface="+mn-cs"/>
                          </a:rPr>
                          <m:t>𝑟</m:t>
                        </m:r>
                      </m:sub>
                    </m:sSub>
                    <m:r>
                      <a:rPr lang="en-US" altLang="zh-CN" sz="1200" i="1" kern="1200">
                        <a:solidFill>
                          <a:schemeClr val="tx1"/>
                        </a:solidFill>
                        <a:effectLst/>
                        <a:latin typeface="Cambria Math" panose="02040503050406030204" pitchFamily="18" charset="0"/>
                        <a:ea typeface="+mn-ea"/>
                        <a:cs typeface="+mn-cs"/>
                      </a:rPr>
                      <m:t>=</m:t>
                    </m:r>
                    <m:r>
                      <a:rPr lang="en-US" altLang="zh-CN" sz="1200" b="1" i="1" kern="1200">
                        <a:solidFill>
                          <a:schemeClr val="tx1"/>
                        </a:solidFill>
                        <a:effectLst/>
                        <a:latin typeface="Cambria Math" panose="02040503050406030204" pitchFamily="18" charset="0"/>
                        <a:ea typeface="+mn-ea"/>
                        <a:cs typeface="+mn-cs"/>
                      </a:rPr>
                      <m:t>𝒕</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𝑴</m:t>
                        </m:r>
                      </m:e>
                      <m:sub>
                        <m:r>
                          <a:rPr lang="en-US" altLang="zh-CN" sz="1200" i="1" kern="1200">
                            <a:solidFill>
                              <a:schemeClr val="tx1"/>
                            </a:solidFill>
                            <a:effectLst/>
                            <a:latin typeface="Cambria Math" panose="02040503050406030204" pitchFamily="18" charset="0"/>
                            <a:ea typeface="+mn-ea"/>
                            <a:cs typeface="+mn-cs"/>
                          </a:rPr>
                          <m:t>𝑟</m:t>
                        </m:r>
                      </m:sub>
                    </m:sSub>
                  </m:oMath>
                </a14:m>
                <a:r>
                  <a:rPr lang="zh-CN" altLang="zh-CN" sz="1200" kern="1200" dirty="0">
                    <a:solidFill>
                      <a:schemeClr val="tx1"/>
                    </a:solidFill>
                    <a:effectLst/>
                    <a:latin typeface="+mn-lt"/>
                    <a:ea typeface="+mn-ea"/>
                    <a:cs typeface="+mn-cs"/>
                  </a:rPr>
                  <a:t>，其中</a:t>
                </a:r>
                <a:r>
                  <a:rPr lang="en-US" altLang="zh-CN" sz="1200" kern="1200" dirty="0" err="1">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是从实体空间到</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的关系空间的投影矩阵。然后得分函数定义为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𝑓</m:t>
                        </m:r>
                      </m:e>
                      <m:sub>
                        <m:r>
                          <a:rPr lang="en-US" altLang="zh-CN" sz="1200" i="1" kern="1200">
                            <a:solidFill>
                              <a:schemeClr val="tx1"/>
                            </a:solidFill>
                            <a:effectLst/>
                            <a:latin typeface="Cambria Math" panose="02040503050406030204" pitchFamily="18" charset="0"/>
                            <a:ea typeface="+mn-ea"/>
                            <a:cs typeface="+mn-cs"/>
                          </a:rPr>
                          <m:t>𝑟</m:t>
                        </m:r>
                      </m:sub>
                    </m:sSub>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b="1" i="1" kern="1200">
                            <a:solidFill>
                              <a:schemeClr val="tx1"/>
                            </a:solidFill>
                            <a:effectLst/>
                            <a:latin typeface="Cambria Math" panose="02040503050406030204" pitchFamily="18" charset="0"/>
                            <a:ea typeface="+mn-ea"/>
                            <a:cs typeface="+mn-cs"/>
                          </a:rPr>
                          <m:t>𝒉</m:t>
                        </m:r>
                        <m:r>
                          <a:rPr lang="en-US" altLang="zh-CN" sz="1200" i="1" kern="1200">
                            <a:solidFill>
                              <a:schemeClr val="tx1"/>
                            </a:solidFill>
                            <a:effectLst/>
                            <a:latin typeface="Cambria Math" panose="02040503050406030204" pitchFamily="18" charset="0"/>
                            <a:ea typeface="+mn-ea"/>
                            <a:cs typeface="+mn-cs"/>
                          </a:rPr>
                          <m:t>, </m:t>
                        </m:r>
                        <m:r>
                          <a:rPr lang="en-US" altLang="zh-CN" sz="1200" b="1" i="1" kern="1200">
                            <a:solidFill>
                              <a:schemeClr val="tx1"/>
                            </a:solidFill>
                            <a:effectLst/>
                            <a:latin typeface="Cambria Math" panose="02040503050406030204" pitchFamily="18" charset="0"/>
                            <a:ea typeface="+mn-ea"/>
                            <a:cs typeface="+mn-cs"/>
                          </a:rPr>
                          <m:t>𝒕</m:t>
                        </m:r>
                      </m:e>
                    </m:d>
                    <m:r>
                      <a:rPr lang="en-US" altLang="zh-CN" sz="1200" i="1" kern="1200">
                        <a:solidFill>
                          <a:schemeClr val="tx1"/>
                        </a:solidFill>
                        <a:effectLst/>
                        <a:latin typeface="Cambria Math" panose="02040503050406030204" pitchFamily="18" charset="0"/>
                        <a:ea typeface="+mn-ea"/>
                        <a:cs typeface="+mn-cs"/>
                      </a:rPr>
                      <m:t>=</m:t>
                    </m:r>
                    <m:sSubSup>
                      <m:sSubSupPr>
                        <m:ctrlPr>
                          <a:rPr lang="zh-CN" altLang="zh-CN" sz="1200" i="1" kern="1200">
                            <a:solidFill>
                              <a:schemeClr val="tx1"/>
                            </a:solidFill>
                            <a:effectLst/>
                            <a:latin typeface="Cambria Math" panose="02040503050406030204" pitchFamily="18" charset="0"/>
                            <a:ea typeface="+mn-ea"/>
                            <a:cs typeface="+mn-cs"/>
                          </a:rPr>
                        </m:ctrlPr>
                      </m:sSubSupPr>
                      <m:e>
                        <m:d>
                          <m:dPr>
                            <m:begChr m:val="‖"/>
                            <m:endChr m:val="‖"/>
                            <m:ctrlPr>
                              <a:rPr lang="zh-CN" altLang="zh-CN" sz="1200" i="1" kern="1200">
                                <a:solidFill>
                                  <a:schemeClr val="tx1"/>
                                </a:solidFill>
                                <a:effectLst/>
                                <a:latin typeface="Cambria Math" panose="02040503050406030204" pitchFamily="18" charset="0"/>
                                <a:ea typeface="+mn-ea"/>
                                <a:cs typeface="+mn-cs"/>
                              </a:rPr>
                            </m:ctrlPr>
                          </m:dPr>
                          <m:e>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𝒉</m:t>
                                </m:r>
                              </m:e>
                              <m:sub>
                                <m:r>
                                  <a:rPr lang="en-US" altLang="zh-CN" sz="1200" i="1" kern="1200">
                                    <a:solidFill>
                                      <a:schemeClr val="tx1"/>
                                    </a:solidFill>
                                    <a:effectLst/>
                                    <a:latin typeface="Cambria Math" panose="02040503050406030204" pitchFamily="18" charset="0"/>
                                    <a:ea typeface="+mn-ea"/>
                                    <a:cs typeface="+mn-cs"/>
                                  </a:rPr>
                                  <m:t>𝑟</m:t>
                                </m:r>
                              </m:sub>
                            </m:sSub>
                            <m:r>
                              <a:rPr lang="en-US" altLang="zh-CN" sz="1200" i="1" kern="1200">
                                <a:solidFill>
                                  <a:schemeClr val="tx1"/>
                                </a:solidFill>
                                <a:effectLst/>
                                <a:latin typeface="Cambria Math" panose="02040503050406030204" pitchFamily="18" charset="0"/>
                                <a:ea typeface="+mn-ea"/>
                                <a:cs typeface="+mn-cs"/>
                              </a:rPr>
                              <m:t>+</m:t>
                            </m:r>
                            <m:r>
                              <a:rPr lang="en-US" altLang="zh-CN" sz="1200" b="1" i="1" kern="1200">
                                <a:solidFill>
                                  <a:schemeClr val="tx1"/>
                                </a:solidFill>
                                <a:effectLst/>
                                <a:latin typeface="Cambria Math" panose="02040503050406030204" pitchFamily="18" charset="0"/>
                                <a:ea typeface="+mn-ea"/>
                                <a:cs typeface="+mn-cs"/>
                              </a:rPr>
                              <m:t>𝒓</m:t>
                            </m:r>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𝒕</m:t>
                                </m:r>
                              </m:e>
                              <m:sub>
                                <m:r>
                                  <a:rPr lang="en-US" altLang="zh-CN" sz="1200" i="1" kern="1200">
                                    <a:solidFill>
                                      <a:schemeClr val="tx1"/>
                                    </a:solidFill>
                                    <a:effectLst/>
                                    <a:latin typeface="Cambria Math" panose="02040503050406030204" pitchFamily="18" charset="0"/>
                                    <a:ea typeface="+mn-ea"/>
                                    <a:cs typeface="+mn-cs"/>
                                  </a:rPr>
                                  <m:t>𝑟</m:t>
                                </m:r>
                              </m:sub>
                            </m:sSub>
                          </m:e>
                        </m:d>
                      </m:e>
                      <m:sub>
                        <m:r>
                          <a:rPr lang="en-US" altLang="zh-CN" sz="1200" i="1" kern="1200">
                            <a:solidFill>
                              <a:schemeClr val="tx1"/>
                            </a:solidFill>
                            <a:effectLst/>
                            <a:latin typeface="Cambria Math" panose="02040503050406030204" pitchFamily="18" charset="0"/>
                            <a:ea typeface="+mn-ea"/>
                            <a:cs typeface="+mn-cs"/>
                          </a:rPr>
                          <m:t>2</m:t>
                        </m:r>
                      </m:sub>
                      <m:sup>
                        <m:r>
                          <a:rPr lang="en-US" altLang="zh-CN" sz="1200" i="1" kern="1200">
                            <a:solidFill>
                              <a:schemeClr val="tx1"/>
                            </a:solidFill>
                            <a:effectLst/>
                            <a:latin typeface="Cambria Math" panose="02040503050406030204" pitchFamily="18" charset="0"/>
                            <a:ea typeface="+mn-ea"/>
                            <a:cs typeface="+mn-cs"/>
                          </a:rPr>
                          <m:t>2</m:t>
                        </m:r>
                      </m:sup>
                    </m:sSubSup>
                  </m:oMath>
                </a14:m>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这个是</a:t>
                </a:r>
                <a:r>
                  <a:rPr lang="en-US" altLang="zh-CN" sz="1200" kern="1200" dirty="0" err="1">
                    <a:solidFill>
                      <a:schemeClr val="tx1"/>
                    </a:solidFill>
                    <a:effectLst/>
                    <a:latin typeface="+mn-lt"/>
                    <a:ea typeface="+mn-ea"/>
                    <a:cs typeface="+mn-cs"/>
                  </a:rPr>
                  <a:t>transR</a:t>
                </a:r>
                <a:r>
                  <a:rPr lang="zh-CN" altLang="zh-CN" sz="1200" kern="1200" dirty="0">
                    <a:solidFill>
                      <a:schemeClr val="tx1"/>
                    </a:solidFill>
                    <a:effectLst/>
                    <a:latin typeface="+mn-lt"/>
                    <a:ea typeface="+mn-ea"/>
                    <a:cs typeface="+mn-cs"/>
                  </a:rPr>
                  <a:t>的示意图。</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尽管</a:t>
                </a:r>
                <a:r>
                  <a:rPr lang="en-US" altLang="zh-CN" sz="1200" kern="1200" dirty="0" err="1">
                    <a:solidFill>
                      <a:schemeClr val="tx1"/>
                    </a:solidFill>
                    <a:effectLst/>
                    <a:latin typeface="+mn-lt"/>
                    <a:ea typeface="+mn-ea"/>
                    <a:cs typeface="+mn-cs"/>
                  </a:rPr>
                  <a:t>TransR</a:t>
                </a:r>
                <a:r>
                  <a:rPr lang="zh-CN" altLang="zh-CN" sz="1200" kern="1200" dirty="0">
                    <a:solidFill>
                      <a:schemeClr val="tx1"/>
                    </a:solidFill>
                    <a:effectLst/>
                    <a:latin typeface="+mn-lt"/>
                    <a:ea typeface="+mn-ea"/>
                    <a:cs typeface="+mn-cs"/>
                  </a:rPr>
                  <a:t>在建模复杂关系方面很强大，但是它为每个关系引入了一个投影矩阵，相比</a:t>
                </a:r>
                <a:r>
                  <a:rPr lang="en-US" altLang="zh-CN" sz="1200" kern="1200" dirty="0" err="1">
                    <a:solidFill>
                      <a:schemeClr val="tx1"/>
                    </a:solidFill>
                    <a:effectLst/>
                    <a:latin typeface="+mn-lt"/>
                    <a:ea typeface="+mn-ea"/>
                    <a:cs typeface="+mn-cs"/>
                  </a:rPr>
                  <a:t>TransE</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TransH</a:t>
                </a:r>
                <a:r>
                  <a:rPr lang="zh-CN" altLang="zh-CN" sz="1200" kern="1200" dirty="0">
                    <a:solidFill>
                      <a:schemeClr val="tx1"/>
                    </a:solidFill>
                    <a:effectLst/>
                    <a:latin typeface="+mn-lt"/>
                    <a:ea typeface="+mn-ea"/>
                    <a:cs typeface="+mn-cs"/>
                  </a:rPr>
                  <a:t>模型而言，没有那么简洁高效</a:t>
                </a:r>
                <a:r>
                  <a:rPr lang="zh-CN" altLang="zh-CN" sz="1200" kern="1200" dirty="0" smtClean="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TransR</a:t>
                </a:r>
                <a:r>
                  <a:rPr lang="zh-CN" altLang="zh-CN" sz="1200" kern="1200" dirty="0">
                    <a:solidFill>
                      <a:schemeClr val="tx1"/>
                    </a:solidFill>
                    <a:effectLst/>
                    <a:latin typeface="+mn-lt"/>
                    <a:ea typeface="+mn-ea"/>
                    <a:cs typeface="+mn-cs"/>
                  </a:rPr>
                  <a:t>与</a:t>
                </a:r>
                <a:r>
                  <a:rPr lang="en-US" altLang="zh-CN" sz="1200" kern="1200" dirty="0" err="1">
                    <a:solidFill>
                      <a:schemeClr val="tx1"/>
                    </a:solidFill>
                    <a:effectLst/>
                    <a:latin typeface="+mn-lt"/>
                    <a:ea typeface="+mn-ea"/>
                    <a:cs typeface="+mn-cs"/>
                  </a:rPr>
                  <a:t>TransH</a:t>
                </a:r>
                <a:r>
                  <a:rPr lang="zh-CN" altLang="zh-CN" sz="1200" kern="1200" dirty="0">
                    <a:solidFill>
                      <a:schemeClr val="tx1"/>
                    </a:solidFill>
                    <a:effectLst/>
                    <a:latin typeface="+mn-lt"/>
                    <a:ea typeface="+mn-ea"/>
                    <a:cs typeface="+mn-cs"/>
                  </a:rPr>
                  <a:t>类似。但它引入了关系特定（</a:t>
                </a:r>
                <a:r>
                  <a:rPr lang="en-US" altLang="zh-CN" sz="1200" kern="1200" dirty="0">
                    <a:solidFill>
                      <a:schemeClr val="tx1"/>
                    </a:solidFill>
                    <a:effectLst/>
                    <a:latin typeface="+mn-lt"/>
                    <a:ea typeface="+mn-ea"/>
                    <a:cs typeface="+mn-cs"/>
                  </a:rPr>
                  <a:t>relation-specific</a:t>
                </a:r>
                <a:r>
                  <a:rPr lang="zh-CN" altLang="zh-CN" sz="1200" kern="1200" dirty="0">
                    <a:solidFill>
                      <a:schemeClr val="tx1"/>
                    </a:solidFill>
                    <a:effectLst/>
                    <a:latin typeface="+mn-lt"/>
                    <a:ea typeface="+mn-ea"/>
                    <a:cs typeface="+mn-cs"/>
                  </a:rPr>
                  <a:t>）的空间，而不是超平面。在</a:t>
                </a:r>
                <a:r>
                  <a:rPr lang="en-US" altLang="zh-CN" sz="1200" kern="1200" dirty="0" err="1">
                    <a:solidFill>
                      <a:schemeClr val="tx1"/>
                    </a:solidFill>
                    <a:effectLst/>
                    <a:latin typeface="+mn-lt"/>
                    <a:ea typeface="+mn-ea"/>
                    <a:cs typeface="+mn-cs"/>
                  </a:rPr>
                  <a:t>TransR</a:t>
                </a:r>
                <a:r>
                  <a:rPr lang="zh-CN" altLang="zh-CN" sz="1200" kern="1200" dirty="0">
                    <a:solidFill>
                      <a:schemeClr val="tx1"/>
                    </a:solidFill>
                    <a:effectLst/>
                    <a:latin typeface="+mn-lt"/>
                    <a:ea typeface="+mn-ea"/>
                    <a:cs typeface="+mn-cs"/>
                  </a:rPr>
                  <a:t>中，实体表示为实体空间</a:t>
                </a:r>
                <a:r>
                  <a:rPr lang="en-US" altLang="zh-CN" sz="1200" i="0" kern="1200">
                    <a:solidFill>
                      <a:schemeClr val="tx1"/>
                    </a:solidFill>
                    <a:effectLst/>
                    <a:latin typeface="+mn-lt"/>
                    <a:ea typeface="+mn-ea"/>
                    <a:cs typeface="+mn-cs"/>
                  </a:rPr>
                  <a:t>ℝ</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𝑘</a:t>
                </a:r>
                <a:r>
                  <a:rPr lang="zh-CN" altLang="zh-CN" sz="1200" kern="1200" dirty="0">
                    <a:solidFill>
                      <a:schemeClr val="tx1"/>
                    </a:solidFill>
                    <a:effectLst/>
                    <a:latin typeface="+mn-lt"/>
                    <a:ea typeface="+mn-ea"/>
                    <a:cs typeface="+mn-cs"/>
                  </a:rPr>
                  <a:t>中的向量，并且每个关系与特定空间</a:t>
                </a:r>
                <a:r>
                  <a:rPr lang="en-US" altLang="zh-CN" sz="1200" i="0" kern="1200">
                    <a:solidFill>
                      <a:schemeClr val="tx1"/>
                    </a:solidFill>
                    <a:effectLst/>
                    <a:latin typeface="+mn-lt"/>
                    <a:ea typeface="+mn-ea"/>
                    <a:cs typeface="+mn-cs"/>
                  </a:rPr>
                  <a:t>ℝ</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𝑑</a:t>
                </a:r>
                <a:r>
                  <a:rPr lang="zh-CN" altLang="zh-CN" sz="1200" kern="1200" dirty="0">
                    <a:solidFill>
                      <a:schemeClr val="tx1"/>
                    </a:solidFill>
                    <a:effectLst/>
                    <a:latin typeface="+mn-lt"/>
                    <a:ea typeface="+mn-ea"/>
                    <a:cs typeface="+mn-cs"/>
                  </a:rPr>
                  <a:t>相关联，并在该空间中建模为平移向量。给定一个</a:t>
                </a:r>
                <a:r>
                  <a:rPr lang="en-US" altLang="zh-CN" sz="1200" kern="1200" dirty="0">
                    <a:solidFill>
                      <a:schemeClr val="tx1"/>
                    </a:solidFill>
                    <a:effectLst/>
                    <a:latin typeface="+mn-lt"/>
                    <a:ea typeface="+mn-ea"/>
                    <a:cs typeface="+mn-cs"/>
                  </a:rPr>
                  <a:t>fact(</a:t>
                </a:r>
                <a:r>
                  <a:rPr lang="en-US" altLang="zh-CN" sz="1200" kern="1200" dirty="0" err="1">
                    <a:solidFill>
                      <a:schemeClr val="tx1"/>
                    </a:solidFill>
                    <a:effectLst/>
                    <a:latin typeface="+mn-lt"/>
                    <a:ea typeface="+mn-ea"/>
                    <a:cs typeface="+mn-cs"/>
                  </a:rPr>
                  <a:t>h,r,t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TransR</a:t>
                </a:r>
                <a:r>
                  <a:rPr lang="zh-CN" altLang="zh-CN" sz="1200" kern="1200" dirty="0">
                    <a:solidFill>
                      <a:schemeClr val="tx1"/>
                    </a:solidFill>
                    <a:effectLst/>
                    <a:latin typeface="+mn-lt"/>
                    <a:ea typeface="+mn-ea"/>
                    <a:cs typeface="+mn-cs"/>
                  </a:rPr>
                  <a:t>首先将实体表示</a:t>
                </a:r>
                <a:r>
                  <a:rPr lang="en-US" altLang="zh-CN" sz="1200" kern="1200" dirty="0">
                    <a:solidFill>
                      <a:schemeClr val="tx1"/>
                    </a:solidFill>
                    <a:effectLst/>
                    <a:latin typeface="+mn-lt"/>
                    <a:ea typeface="+mn-ea"/>
                    <a:cs typeface="+mn-cs"/>
                  </a:rPr>
                  <a:t>h</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投影到关系</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特定的空间中，即</a:t>
                </a:r>
                <a:r>
                  <a:rPr lang="en-US" altLang="zh-CN" sz="1200" b="1" i="0" kern="1200">
                    <a:solidFill>
                      <a:schemeClr val="tx1"/>
                    </a:solidFill>
                    <a:effectLst/>
                    <a:latin typeface="+mn-lt"/>
                    <a:ea typeface="+mn-ea"/>
                    <a:cs typeface="+mn-cs"/>
                  </a:rPr>
                  <a:t>𝒉</a:t>
                </a:r>
                <a:r>
                  <a:rPr lang="zh-CN" altLang="zh-CN" sz="1200" b="1"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𝑟=</a:t>
                </a:r>
                <a:r>
                  <a:rPr lang="zh-CN" altLang="zh-CN" sz="1200"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𝒉𝑴</a:t>
                </a:r>
                <a:r>
                  <a:rPr lang="zh-CN" altLang="zh-CN" sz="1200" b="1"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𝑟</a:t>
                </a:r>
                <a:r>
                  <a:rPr lang="zh-CN" altLang="zh-CN" sz="1200" kern="1200" dirty="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𝒕</a:t>
                </a:r>
                <a:r>
                  <a:rPr lang="zh-CN" altLang="zh-CN" sz="1200" b="1"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𝑟=</a:t>
                </a:r>
                <a:r>
                  <a:rPr lang="en-US" altLang="zh-CN" sz="1200" b="1" i="0" kern="1200">
                    <a:solidFill>
                      <a:schemeClr val="tx1"/>
                    </a:solidFill>
                    <a:effectLst/>
                    <a:latin typeface="+mn-lt"/>
                    <a:ea typeface="+mn-ea"/>
                    <a:cs typeface="+mn-cs"/>
                  </a:rPr>
                  <a:t>𝒕𝑴</a:t>
                </a:r>
                <a:r>
                  <a:rPr lang="zh-CN" altLang="zh-CN" sz="1200" b="1"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𝑟</a:t>
                </a:r>
                <a:r>
                  <a:rPr lang="zh-CN" altLang="zh-CN" sz="1200" kern="1200" dirty="0">
                    <a:solidFill>
                      <a:schemeClr val="tx1"/>
                    </a:solidFill>
                    <a:effectLst/>
                    <a:latin typeface="+mn-lt"/>
                    <a:ea typeface="+mn-ea"/>
                    <a:cs typeface="+mn-cs"/>
                  </a:rPr>
                  <a:t>，其中</a:t>
                </a:r>
                <a:r>
                  <a:rPr lang="en-US" altLang="zh-CN" sz="1200" kern="1200" dirty="0" err="1">
                    <a:solidFill>
                      <a:schemeClr val="tx1"/>
                    </a:solidFill>
                    <a:effectLst/>
                    <a:latin typeface="+mn-lt"/>
                    <a:ea typeface="+mn-ea"/>
                    <a:cs typeface="+mn-cs"/>
                  </a:rPr>
                  <a:t>Mr</a:t>
                </a:r>
                <a:r>
                  <a:rPr lang="zh-CN" altLang="zh-CN" sz="1200" kern="1200" dirty="0">
                    <a:solidFill>
                      <a:schemeClr val="tx1"/>
                    </a:solidFill>
                    <a:effectLst/>
                    <a:latin typeface="+mn-lt"/>
                    <a:ea typeface="+mn-ea"/>
                    <a:cs typeface="+mn-cs"/>
                  </a:rPr>
                  <a:t>是从实体空间到</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的关系空间的投影矩阵。然后得分函数定义为</a:t>
                </a:r>
                <a:r>
                  <a:rPr lang="en-US" altLang="zh-CN" sz="1200" i="0" kern="1200">
                    <a:solidFill>
                      <a:schemeClr val="tx1"/>
                    </a:solidFill>
                    <a:effectLst/>
                    <a:latin typeface="+mn-lt"/>
                    <a:ea typeface="+mn-ea"/>
                    <a:cs typeface="+mn-cs"/>
                  </a:rPr>
                  <a:t>𝑓</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𝑟</a:t>
                </a:r>
                <a:r>
                  <a:rPr lang="zh-CN" altLang="zh-CN" sz="1200" i="0" kern="1200">
                    <a:solidFill>
                      <a:schemeClr val="tx1"/>
                    </a:solidFill>
                    <a:effectLst/>
                    <a:latin typeface="+mn-lt"/>
                    <a:ea typeface="+mn-ea"/>
                    <a:cs typeface="+mn-cs"/>
                  </a:rPr>
                  <a:t> (</a:t>
                </a:r>
                <a:r>
                  <a:rPr lang="en-US" altLang="zh-CN" sz="1200" b="1" i="0" kern="1200">
                    <a:solidFill>
                      <a:schemeClr val="tx1"/>
                    </a:solidFill>
                    <a:effectLst/>
                    <a:latin typeface="+mn-lt"/>
                    <a:ea typeface="+mn-ea"/>
                    <a:cs typeface="+mn-cs"/>
                  </a:rPr>
                  <a:t>𝒉</a:t>
                </a:r>
                <a:r>
                  <a:rPr lang="en-US" altLang="zh-CN" sz="1200" i="0" kern="1200">
                    <a:solidFill>
                      <a:schemeClr val="tx1"/>
                    </a:solidFill>
                    <a:effectLst/>
                    <a:latin typeface="+mn-lt"/>
                    <a:ea typeface="+mn-ea"/>
                    <a:cs typeface="+mn-cs"/>
                  </a:rPr>
                  <a:t>, </a:t>
                </a:r>
                <a:r>
                  <a:rPr lang="en-US" altLang="zh-CN" sz="1200" b="1" i="0" kern="1200">
                    <a:solidFill>
                      <a:schemeClr val="tx1"/>
                    </a:solidFill>
                    <a:effectLst/>
                    <a:latin typeface="+mn-lt"/>
                    <a:ea typeface="+mn-ea"/>
                    <a:cs typeface="+mn-cs"/>
                  </a:rPr>
                  <a:t>𝒕)</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𝒉</a:t>
                </a:r>
                <a:r>
                  <a:rPr lang="zh-CN" altLang="zh-CN" sz="1200" b="1"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𝑟+</a:t>
                </a:r>
                <a:r>
                  <a:rPr lang="en-US" altLang="zh-CN" sz="1200" b="1" i="0" kern="1200">
                    <a:solidFill>
                      <a:schemeClr val="tx1"/>
                    </a:solidFill>
                    <a:effectLst/>
                    <a:latin typeface="+mn-lt"/>
                    <a:ea typeface="+mn-ea"/>
                    <a:cs typeface="+mn-cs"/>
                  </a:rPr>
                  <a:t>𝒓</a:t>
                </a:r>
                <a:r>
                  <a:rPr lang="en-US" altLang="zh-CN" sz="1200"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𝒕</a:t>
                </a:r>
                <a:r>
                  <a:rPr lang="zh-CN" altLang="zh-CN" sz="1200" b="1"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𝑟 ‖</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2^2</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这个是</a:t>
                </a:r>
                <a:r>
                  <a:rPr lang="en-US" altLang="zh-CN" sz="1200" kern="1200" dirty="0" err="1">
                    <a:solidFill>
                      <a:schemeClr val="tx1"/>
                    </a:solidFill>
                    <a:effectLst/>
                    <a:latin typeface="+mn-lt"/>
                    <a:ea typeface="+mn-ea"/>
                    <a:cs typeface="+mn-cs"/>
                  </a:rPr>
                  <a:t>transR</a:t>
                </a:r>
                <a:r>
                  <a:rPr lang="zh-CN" altLang="zh-CN" sz="1200" kern="1200" dirty="0">
                    <a:solidFill>
                      <a:schemeClr val="tx1"/>
                    </a:solidFill>
                    <a:effectLst/>
                    <a:latin typeface="+mn-lt"/>
                    <a:ea typeface="+mn-ea"/>
                    <a:cs typeface="+mn-cs"/>
                  </a:rPr>
                  <a:t>的示意图。</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尽管</a:t>
                </a:r>
                <a:r>
                  <a:rPr lang="en-US" altLang="zh-CN" sz="1200" kern="1200" dirty="0" err="1">
                    <a:solidFill>
                      <a:schemeClr val="tx1"/>
                    </a:solidFill>
                    <a:effectLst/>
                    <a:latin typeface="+mn-lt"/>
                    <a:ea typeface="+mn-ea"/>
                    <a:cs typeface="+mn-cs"/>
                  </a:rPr>
                  <a:t>TransR</a:t>
                </a:r>
                <a:r>
                  <a:rPr lang="zh-CN" altLang="zh-CN" sz="1200" kern="1200" dirty="0">
                    <a:solidFill>
                      <a:schemeClr val="tx1"/>
                    </a:solidFill>
                    <a:effectLst/>
                    <a:latin typeface="+mn-lt"/>
                    <a:ea typeface="+mn-ea"/>
                    <a:cs typeface="+mn-cs"/>
                  </a:rPr>
                  <a:t>在建模复杂关系方面很强大，但是它为每个关系引入了一个投影矩阵，相比</a:t>
                </a:r>
                <a:r>
                  <a:rPr lang="en-US" altLang="zh-CN" sz="1200" kern="1200" dirty="0" err="1">
                    <a:solidFill>
                      <a:schemeClr val="tx1"/>
                    </a:solidFill>
                    <a:effectLst/>
                    <a:latin typeface="+mn-lt"/>
                    <a:ea typeface="+mn-ea"/>
                    <a:cs typeface="+mn-cs"/>
                  </a:rPr>
                  <a:t>TransE</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TransH</a:t>
                </a:r>
                <a:r>
                  <a:rPr lang="zh-CN" altLang="zh-CN" sz="1200" kern="1200" dirty="0">
                    <a:solidFill>
                      <a:schemeClr val="tx1"/>
                    </a:solidFill>
                    <a:effectLst/>
                    <a:latin typeface="+mn-lt"/>
                    <a:ea typeface="+mn-ea"/>
                    <a:cs typeface="+mn-cs"/>
                  </a:rPr>
                  <a:t>模型而言，没有那么简洁高效</a:t>
                </a:r>
                <a:r>
                  <a:rPr lang="zh-CN" altLang="zh-CN" sz="1200" kern="1200" dirty="0" smtClean="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9CB78546-C430-4549-B45A-EA3B29F81B38}" type="slidenum">
              <a:rPr kumimoji="1" lang="zh-CN" altLang="en-US" smtClean="0"/>
              <a:pPr/>
              <a:t>23</a:t>
            </a:fld>
            <a:endParaRPr kumimoji="1" lang="zh-CN" altLang="en-US"/>
          </a:p>
        </p:txBody>
      </p:sp>
    </p:spTree>
    <p:extLst>
      <p:ext uri="{BB962C8B-B14F-4D97-AF65-F5344CB8AC3E}">
        <p14:creationId xmlns:p14="http://schemas.microsoft.com/office/powerpoint/2010/main" val="3396709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TransD</a:t>
                </a:r>
                <a:r>
                  <a:rPr lang="zh-CN" altLang="zh-CN" sz="1200" kern="1200" dirty="0">
                    <a:solidFill>
                      <a:schemeClr val="tx1"/>
                    </a:solidFill>
                    <a:effectLst/>
                    <a:latin typeface="+mn-lt"/>
                    <a:ea typeface="+mn-ea"/>
                    <a:cs typeface="+mn-cs"/>
                  </a:rPr>
                  <a:t>通过进一步将投影矩阵分解为两个向量的乘积来简化</a:t>
                </a:r>
                <a:r>
                  <a:rPr lang="en-US" altLang="zh-CN" sz="1200" kern="1200" dirty="0" err="1">
                    <a:solidFill>
                      <a:schemeClr val="tx1"/>
                    </a:solidFill>
                    <a:effectLst/>
                    <a:latin typeface="+mn-lt"/>
                    <a:ea typeface="+mn-ea"/>
                    <a:cs typeface="+mn-cs"/>
                  </a:rPr>
                  <a:t>TransR</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对于每个</a:t>
                </a:r>
                <a:r>
                  <a:rPr lang="en-US" altLang="zh-CN" sz="1200" kern="1200" dirty="0">
                    <a:solidFill>
                      <a:schemeClr val="tx1"/>
                    </a:solidFill>
                    <a:effectLst/>
                    <a:latin typeface="+mn-lt"/>
                    <a:ea typeface="+mn-ea"/>
                    <a:cs typeface="+mn-cs"/>
                  </a:rPr>
                  <a:t>fact(</a:t>
                </a:r>
                <a:r>
                  <a:rPr lang="en-US" altLang="zh-CN" sz="1200" kern="1200" dirty="0" err="1">
                    <a:solidFill>
                      <a:schemeClr val="tx1"/>
                    </a:solidFill>
                    <a:effectLst/>
                    <a:latin typeface="+mn-lt"/>
                    <a:ea typeface="+mn-ea"/>
                    <a:cs typeface="+mn-cs"/>
                  </a:rPr>
                  <a:t>h,r,t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TransD</a:t>
                </a:r>
                <a:r>
                  <a:rPr lang="zh-CN" altLang="zh-CN" sz="1200" kern="1200" dirty="0">
                    <a:solidFill>
                      <a:schemeClr val="tx1"/>
                    </a:solidFill>
                    <a:effectLst/>
                    <a:latin typeface="+mn-lt"/>
                    <a:ea typeface="+mn-ea"/>
                    <a:cs typeface="+mn-cs"/>
                  </a:rPr>
                  <a:t>除了有实体</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关系的表示</a:t>
                </a:r>
                <a:r>
                  <a:rPr lang="en-US" altLang="zh-CN" sz="1200" kern="1200" dirty="0" err="1">
                    <a:solidFill>
                      <a:schemeClr val="tx1"/>
                    </a:solidFill>
                    <a:effectLst/>
                    <a:latin typeface="+mn-lt"/>
                    <a:ea typeface="+mn-ea"/>
                    <a:cs typeface="+mn-cs"/>
                  </a:rPr>
                  <a:t>h,t</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外，还引入了额外的映射向量，</a:t>
                </a:r>
                <a14:m>
                  <m:oMath xmlns:m="http://schemas.openxmlformats.org/officeDocument/2006/math">
                    <m:sSub>
                      <m:sSubPr>
                        <m:ctrlPr>
                          <a:rPr lang="zh-CN" altLang="zh-CN" sz="1200" b="1"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𝒉</m:t>
                        </m:r>
                      </m:e>
                      <m:sub>
                        <m:r>
                          <a:rPr lang="en-US" altLang="zh-CN" sz="1200" i="1" kern="1200">
                            <a:solidFill>
                              <a:schemeClr val="tx1"/>
                            </a:solidFill>
                            <a:effectLst/>
                            <a:latin typeface="Cambria Math" panose="02040503050406030204" pitchFamily="18" charset="0"/>
                            <a:ea typeface="+mn-ea"/>
                            <a:cs typeface="+mn-cs"/>
                          </a:rPr>
                          <m:t>𝑝</m:t>
                        </m:r>
                      </m:sub>
                    </m:sSub>
                  </m:oMath>
                </a14:m>
                <a:r>
                  <a:rPr lang="zh-CN" altLang="zh-CN" sz="1200" b="1" kern="1200" dirty="0">
                    <a:solidFill>
                      <a:schemeClr val="tx1"/>
                    </a:solidFill>
                    <a:effectLst/>
                    <a:latin typeface="+mn-lt"/>
                    <a:ea typeface="+mn-ea"/>
                    <a:cs typeface="+mn-cs"/>
                  </a:rPr>
                  <a:t>，</a:t>
                </a:r>
                <a14:m>
                  <m:oMath xmlns:m="http://schemas.openxmlformats.org/officeDocument/2006/math">
                    <m:sSub>
                      <m:sSubPr>
                        <m:ctrlPr>
                          <a:rPr lang="zh-CN" altLang="zh-CN" sz="1200" b="1"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𝒕</m:t>
                        </m:r>
                      </m:e>
                      <m:sub>
                        <m:r>
                          <a:rPr lang="en-US" altLang="zh-CN" sz="1200" b="1" i="1" kern="1200">
                            <a:solidFill>
                              <a:schemeClr val="tx1"/>
                            </a:solidFill>
                            <a:effectLst/>
                            <a:latin typeface="Cambria Math" panose="02040503050406030204" pitchFamily="18" charset="0"/>
                            <a:ea typeface="+mn-ea"/>
                            <a:cs typeface="+mn-cs"/>
                          </a:rPr>
                          <m:t>𝒑</m:t>
                        </m:r>
                      </m:sub>
                    </m:sSub>
                  </m:oMath>
                </a14:m>
                <a:r>
                  <a:rPr lang="zh-CN" altLang="zh-CN" sz="1200" b="1" kern="1200" dirty="0">
                    <a:solidFill>
                      <a:schemeClr val="tx1"/>
                    </a:solidFill>
                    <a:effectLst/>
                    <a:latin typeface="+mn-lt"/>
                    <a:ea typeface="+mn-ea"/>
                    <a:cs typeface="+mn-cs"/>
                  </a:rPr>
                  <a:t>，</a:t>
                </a:r>
                <a14:m>
                  <m:oMath xmlns:m="http://schemas.openxmlformats.org/officeDocument/2006/math">
                    <m:sSub>
                      <m:sSubPr>
                        <m:ctrlPr>
                          <a:rPr lang="zh-CN" altLang="zh-CN" sz="1200" b="1"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𝒓</m:t>
                        </m:r>
                      </m:e>
                      <m:sub>
                        <m:r>
                          <a:rPr lang="en-US" altLang="zh-CN" sz="1200" b="1" i="1" kern="1200">
                            <a:solidFill>
                              <a:schemeClr val="tx1"/>
                            </a:solidFill>
                            <a:effectLst/>
                            <a:latin typeface="Cambria Math" panose="02040503050406030204" pitchFamily="18" charset="0"/>
                            <a:ea typeface="+mn-ea"/>
                            <a:cs typeface="+mn-cs"/>
                          </a:rPr>
                          <m:t>𝒑</m:t>
                        </m:r>
                      </m:sub>
                    </m:sSub>
                  </m:oMath>
                </a14:m>
                <a:r>
                  <a:rPr lang="zh-CN" altLang="zh-CN"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两个投影矩阵</a:t>
                </a:r>
                <a:r>
                  <a:rPr lang="en-US" altLang="zh-CN" sz="1200" kern="1200" dirty="0">
                    <a:solidFill>
                      <a:schemeClr val="tx1"/>
                    </a:solidFill>
                    <a:effectLst/>
                    <a:latin typeface="+mn-lt"/>
                    <a:ea typeface="+mn-ea"/>
                    <a:cs typeface="+mn-cs"/>
                  </a:rPr>
                  <a:t>M1 r</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M2 r</a:t>
                </a:r>
                <a:r>
                  <a:rPr lang="zh-CN" altLang="zh-CN" sz="1200" kern="1200" dirty="0">
                    <a:solidFill>
                      <a:schemeClr val="tx1"/>
                    </a:solidFill>
                    <a:effectLst/>
                    <a:latin typeface="+mn-lt"/>
                    <a:ea typeface="+mn-ea"/>
                    <a:cs typeface="+mn-cs"/>
                  </a:rPr>
                  <a:t>相应地被定义为</a:t>
                </a:r>
                <a14:m>
                  <m:oMath xmlns:m="http://schemas.openxmlformats.org/officeDocument/2006/math">
                    <m:sSub>
                      <m:sSubPr>
                        <m:ctrlPr>
                          <a:rPr lang="zh-CN" altLang="zh-CN" sz="1200" b="1"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𝑴</m:t>
                        </m:r>
                      </m:e>
                      <m:sub>
                        <m:r>
                          <a:rPr lang="en-US" altLang="zh-CN" sz="1200" b="1" i="1" kern="1200">
                            <a:solidFill>
                              <a:schemeClr val="tx1"/>
                            </a:solidFill>
                            <a:effectLst/>
                            <a:latin typeface="Cambria Math" panose="02040503050406030204" pitchFamily="18" charset="0"/>
                            <a:ea typeface="+mn-ea"/>
                            <a:cs typeface="+mn-cs"/>
                          </a:rPr>
                          <m:t>𝒓𝒉</m:t>
                        </m:r>
                      </m:sub>
                    </m:sSub>
                    <m:r>
                      <a:rPr lang="en-US" altLang="zh-CN" sz="1200" b="1" i="1" kern="1200">
                        <a:solidFill>
                          <a:schemeClr val="tx1"/>
                        </a:solidFill>
                        <a:effectLst/>
                        <a:latin typeface="Cambria Math" panose="02040503050406030204" pitchFamily="18" charset="0"/>
                        <a:ea typeface="+mn-ea"/>
                        <a:cs typeface="+mn-cs"/>
                      </a:rPr>
                      <m:t>=</m:t>
                    </m:r>
                    <m:sSub>
                      <m:sSubPr>
                        <m:ctrlPr>
                          <a:rPr lang="zh-CN" altLang="zh-CN" sz="1200" b="1"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𝒓</m:t>
                        </m:r>
                      </m:e>
                      <m:sub>
                        <m:r>
                          <a:rPr lang="en-US" altLang="zh-CN" sz="1200" b="1" i="1" kern="1200">
                            <a:solidFill>
                              <a:schemeClr val="tx1"/>
                            </a:solidFill>
                            <a:effectLst/>
                            <a:latin typeface="Cambria Math" panose="02040503050406030204" pitchFamily="18" charset="0"/>
                            <a:ea typeface="+mn-ea"/>
                            <a:cs typeface="+mn-cs"/>
                          </a:rPr>
                          <m:t>𝒑</m:t>
                        </m:r>
                      </m:sub>
                    </m:sSub>
                    <m:sSubSup>
                      <m:sSubSupPr>
                        <m:ctrlPr>
                          <a:rPr lang="zh-CN" altLang="zh-CN" sz="1200" b="1" i="1" kern="1200">
                            <a:solidFill>
                              <a:schemeClr val="tx1"/>
                            </a:solidFill>
                            <a:effectLst/>
                            <a:latin typeface="Cambria Math" panose="02040503050406030204" pitchFamily="18" charset="0"/>
                            <a:ea typeface="+mn-ea"/>
                            <a:cs typeface="+mn-cs"/>
                          </a:rPr>
                        </m:ctrlPr>
                      </m:sSubSupPr>
                      <m:e>
                        <m:r>
                          <a:rPr lang="en-US" altLang="zh-CN" sz="1200" b="1" i="1" kern="1200">
                            <a:solidFill>
                              <a:schemeClr val="tx1"/>
                            </a:solidFill>
                            <a:effectLst/>
                            <a:latin typeface="Cambria Math" panose="02040503050406030204" pitchFamily="18" charset="0"/>
                            <a:ea typeface="+mn-ea"/>
                            <a:cs typeface="+mn-cs"/>
                          </a:rPr>
                          <m:t>𝒉</m:t>
                        </m:r>
                      </m:e>
                      <m:sub>
                        <m:r>
                          <a:rPr lang="en-US" altLang="zh-CN" sz="1200" b="1" i="1" kern="1200">
                            <a:solidFill>
                              <a:schemeClr val="tx1"/>
                            </a:solidFill>
                            <a:effectLst/>
                            <a:latin typeface="Cambria Math" panose="02040503050406030204" pitchFamily="18" charset="0"/>
                            <a:ea typeface="+mn-ea"/>
                            <a:cs typeface="+mn-cs"/>
                          </a:rPr>
                          <m:t>𝒑</m:t>
                        </m:r>
                      </m:sub>
                      <m:sup>
                        <m:r>
                          <a:rPr lang="en-US" altLang="zh-CN" sz="1200" b="1" i="1" kern="1200">
                            <a:solidFill>
                              <a:schemeClr val="tx1"/>
                            </a:solidFill>
                            <a:effectLst/>
                            <a:latin typeface="Cambria Math" panose="02040503050406030204" pitchFamily="18" charset="0"/>
                            <a:ea typeface="+mn-ea"/>
                            <a:cs typeface="+mn-cs"/>
                          </a:rPr>
                          <m:t>𝑻</m:t>
                        </m:r>
                      </m:sup>
                    </m:sSubSup>
                    <m:r>
                      <a:rPr lang="en-US" altLang="zh-CN" sz="1200" b="1" i="1" kern="1200">
                        <a:solidFill>
                          <a:schemeClr val="tx1"/>
                        </a:solidFill>
                        <a:effectLst/>
                        <a:latin typeface="Cambria Math" panose="02040503050406030204" pitchFamily="18" charset="0"/>
                        <a:ea typeface="+mn-ea"/>
                        <a:cs typeface="+mn-cs"/>
                      </a:rPr>
                      <m:t>+</m:t>
                    </m:r>
                    <m:sSup>
                      <m:sSupPr>
                        <m:ctrlPr>
                          <a:rPr lang="zh-CN" altLang="zh-CN" sz="1200" b="1" i="1" kern="1200">
                            <a:solidFill>
                              <a:schemeClr val="tx1"/>
                            </a:solidFill>
                            <a:effectLst/>
                            <a:latin typeface="Cambria Math" panose="02040503050406030204" pitchFamily="18" charset="0"/>
                            <a:ea typeface="+mn-ea"/>
                            <a:cs typeface="+mn-cs"/>
                          </a:rPr>
                        </m:ctrlPr>
                      </m:sSupPr>
                      <m:e>
                        <m:r>
                          <a:rPr lang="en-US" altLang="zh-CN" sz="1200" b="1" i="1" kern="1200">
                            <a:solidFill>
                              <a:schemeClr val="tx1"/>
                            </a:solidFill>
                            <a:effectLst/>
                            <a:latin typeface="Cambria Math" panose="02040503050406030204" pitchFamily="18" charset="0"/>
                            <a:ea typeface="+mn-ea"/>
                            <a:cs typeface="+mn-cs"/>
                          </a:rPr>
                          <m:t>𝐈</m:t>
                        </m:r>
                      </m:e>
                      <m:sup>
                        <m:r>
                          <a:rPr lang="en-US" altLang="zh-CN" sz="1200" b="1" i="1" kern="1200">
                            <a:solidFill>
                              <a:schemeClr val="tx1"/>
                            </a:solidFill>
                            <a:effectLst/>
                            <a:latin typeface="Cambria Math" panose="02040503050406030204" pitchFamily="18" charset="0"/>
                            <a:ea typeface="+mn-ea"/>
                            <a:cs typeface="+mn-cs"/>
                          </a:rPr>
                          <m:t>𝒎</m:t>
                        </m:r>
                        <m:r>
                          <a:rPr lang="en-US" altLang="zh-CN" sz="1200" b="1" i="1" kern="1200">
                            <a:solidFill>
                              <a:schemeClr val="tx1"/>
                            </a:solidFill>
                            <a:effectLst/>
                            <a:latin typeface="Cambria Math" panose="02040503050406030204" pitchFamily="18" charset="0"/>
                            <a:ea typeface="+mn-ea"/>
                            <a:cs typeface="+mn-cs"/>
                          </a:rPr>
                          <m:t>×</m:t>
                        </m:r>
                        <m:r>
                          <a:rPr lang="en-US" altLang="zh-CN" sz="1200" b="1" i="1" kern="1200">
                            <a:solidFill>
                              <a:schemeClr val="tx1"/>
                            </a:solidFill>
                            <a:effectLst/>
                            <a:latin typeface="Cambria Math" panose="02040503050406030204" pitchFamily="18" charset="0"/>
                            <a:ea typeface="+mn-ea"/>
                            <a:cs typeface="+mn-cs"/>
                          </a:rPr>
                          <m:t>𝒏</m:t>
                        </m:r>
                      </m:sup>
                    </m:sSup>
                    <m:r>
                      <a:rPr lang="zh-CN" altLang="zh-CN" sz="1200" b="1" i="1" kern="1200">
                        <a:solidFill>
                          <a:schemeClr val="tx1"/>
                        </a:solidFill>
                        <a:effectLst/>
                        <a:latin typeface="Cambria Math" panose="02040503050406030204" pitchFamily="18" charset="0"/>
                        <a:ea typeface="+mn-ea"/>
                        <a:cs typeface="+mn-cs"/>
                      </a:rPr>
                      <m:t>，</m:t>
                    </m:r>
                    <m:sSub>
                      <m:sSubPr>
                        <m:ctrlPr>
                          <a:rPr lang="zh-CN" altLang="zh-CN" sz="1200" b="1"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𝑴</m:t>
                        </m:r>
                      </m:e>
                      <m:sub>
                        <m:r>
                          <a:rPr lang="en-US" altLang="zh-CN" sz="1200" b="1" i="1" kern="1200">
                            <a:solidFill>
                              <a:schemeClr val="tx1"/>
                            </a:solidFill>
                            <a:effectLst/>
                            <a:latin typeface="Cambria Math" panose="02040503050406030204" pitchFamily="18" charset="0"/>
                            <a:ea typeface="+mn-ea"/>
                            <a:cs typeface="+mn-cs"/>
                          </a:rPr>
                          <m:t>𝒓𝒕</m:t>
                        </m:r>
                      </m:sub>
                    </m:sSub>
                    <m:r>
                      <a:rPr lang="en-US" altLang="zh-CN" sz="1200" b="1" i="1" kern="1200">
                        <a:solidFill>
                          <a:schemeClr val="tx1"/>
                        </a:solidFill>
                        <a:effectLst/>
                        <a:latin typeface="Cambria Math" panose="02040503050406030204" pitchFamily="18" charset="0"/>
                        <a:ea typeface="+mn-ea"/>
                        <a:cs typeface="+mn-cs"/>
                      </a:rPr>
                      <m:t>=</m:t>
                    </m:r>
                    <m:sSub>
                      <m:sSubPr>
                        <m:ctrlPr>
                          <a:rPr lang="zh-CN" altLang="zh-CN" sz="1200" b="1"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𝒓</m:t>
                        </m:r>
                      </m:e>
                      <m:sub>
                        <m:r>
                          <a:rPr lang="en-US" altLang="zh-CN" sz="1200" b="1" i="1" kern="1200">
                            <a:solidFill>
                              <a:schemeClr val="tx1"/>
                            </a:solidFill>
                            <a:effectLst/>
                            <a:latin typeface="Cambria Math" panose="02040503050406030204" pitchFamily="18" charset="0"/>
                            <a:ea typeface="+mn-ea"/>
                            <a:cs typeface="+mn-cs"/>
                          </a:rPr>
                          <m:t>𝒑</m:t>
                        </m:r>
                      </m:sub>
                    </m:sSub>
                    <m:sSubSup>
                      <m:sSubSupPr>
                        <m:ctrlPr>
                          <a:rPr lang="zh-CN" altLang="zh-CN" sz="1200" b="1" i="1" kern="1200">
                            <a:solidFill>
                              <a:schemeClr val="tx1"/>
                            </a:solidFill>
                            <a:effectLst/>
                            <a:latin typeface="Cambria Math" panose="02040503050406030204" pitchFamily="18" charset="0"/>
                            <a:ea typeface="+mn-ea"/>
                            <a:cs typeface="+mn-cs"/>
                          </a:rPr>
                        </m:ctrlPr>
                      </m:sSubSupPr>
                      <m:e>
                        <m:r>
                          <a:rPr lang="en-US" altLang="zh-CN" sz="1200" b="1" i="1" kern="1200">
                            <a:solidFill>
                              <a:schemeClr val="tx1"/>
                            </a:solidFill>
                            <a:effectLst/>
                            <a:latin typeface="Cambria Math" panose="02040503050406030204" pitchFamily="18" charset="0"/>
                            <a:ea typeface="+mn-ea"/>
                            <a:cs typeface="+mn-cs"/>
                          </a:rPr>
                          <m:t>𝒕</m:t>
                        </m:r>
                      </m:e>
                      <m:sub>
                        <m:r>
                          <a:rPr lang="en-US" altLang="zh-CN" sz="1200" b="1" i="1" kern="1200">
                            <a:solidFill>
                              <a:schemeClr val="tx1"/>
                            </a:solidFill>
                            <a:effectLst/>
                            <a:latin typeface="Cambria Math" panose="02040503050406030204" pitchFamily="18" charset="0"/>
                            <a:ea typeface="+mn-ea"/>
                            <a:cs typeface="+mn-cs"/>
                          </a:rPr>
                          <m:t>𝒑</m:t>
                        </m:r>
                      </m:sub>
                      <m:sup>
                        <m:r>
                          <a:rPr lang="en-US" altLang="zh-CN" sz="1200" b="1" i="1" kern="1200">
                            <a:solidFill>
                              <a:schemeClr val="tx1"/>
                            </a:solidFill>
                            <a:effectLst/>
                            <a:latin typeface="Cambria Math" panose="02040503050406030204" pitchFamily="18" charset="0"/>
                            <a:ea typeface="+mn-ea"/>
                            <a:cs typeface="+mn-cs"/>
                          </a:rPr>
                          <m:t>𝑻</m:t>
                        </m:r>
                      </m:sup>
                    </m:sSubSup>
                    <m:r>
                      <a:rPr lang="en-US" altLang="zh-CN" sz="1200" b="1" i="1" kern="1200">
                        <a:solidFill>
                          <a:schemeClr val="tx1"/>
                        </a:solidFill>
                        <a:effectLst/>
                        <a:latin typeface="Cambria Math" panose="02040503050406030204" pitchFamily="18" charset="0"/>
                        <a:ea typeface="+mn-ea"/>
                        <a:cs typeface="+mn-cs"/>
                      </a:rPr>
                      <m:t>+</m:t>
                    </m:r>
                    <m:sSup>
                      <m:sSupPr>
                        <m:ctrlPr>
                          <a:rPr lang="zh-CN" altLang="zh-CN" sz="1200" b="1" i="1" kern="1200">
                            <a:solidFill>
                              <a:schemeClr val="tx1"/>
                            </a:solidFill>
                            <a:effectLst/>
                            <a:latin typeface="Cambria Math" panose="02040503050406030204" pitchFamily="18" charset="0"/>
                            <a:ea typeface="+mn-ea"/>
                            <a:cs typeface="+mn-cs"/>
                          </a:rPr>
                        </m:ctrlPr>
                      </m:sSupPr>
                      <m:e>
                        <m:r>
                          <a:rPr lang="en-US" altLang="zh-CN" sz="1200" b="1" i="1" kern="1200">
                            <a:solidFill>
                              <a:schemeClr val="tx1"/>
                            </a:solidFill>
                            <a:effectLst/>
                            <a:latin typeface="Cambria Math" panose="02040503050406030204" pitchFamily="18" charset="0"/>
                            <a:ea typeface="+mn-ea"/>
                            <a:cs typeface="+mn-cs"/>
                          </a:rPr>
                          <m:t>𝐈</m:t>
                        </m:r>
                      </m:e>
                      <m:sup>
                        <m:r>
                          <a:rPr lang="en-US" altLang="zh-CN" sz="1200" b="1" i="1" kern="1200">
                            <a:solidFill>
                              <a:schemeClr val="tx1"/>
                            </a:solidFill>
                            <a:effectLst/>
                            <a:latin typeface="Cambria Math" panose="02040503050406030204" pitchFamily="18" charset="0"/>
                            <a:ea typeface="+mn-ea"/>
                            <a:cs typeface="+mn-cs"/>
                          </a:rPr>
                          <m:t>𝒎</m:t>
                        </m:r>
                        <m:r>
                          <a:rPr lang="en-US" altLang="zh-CN" sz="1200" b="1" i="1" kern="1200">
                            <a:solidFill>
                              <a:schemeClr val="tx1"/>
                            </a:solidFill>
                            <a:effectLst/>
                            <a:latin typeface="Cambria Math" panose="02040503050406030204" pitchFamily="18" charset="0"/>
                            <a:ea typeface="+mn-ea"/>
                            <a:cs typeface="+mn-cs"/>
                          </a:rPr>
                          <m:t>×</m:t>
                        </m:r>
                        <m:r>
                          <a:rPr lang="en-US" altLang="zh-CN" sz="1200" b="1" i="1" kern="1200">
                            <a:solidFill>
                              <a:schemeClr val="tx1"/>
                            </a:solidFill>
                            <a:effectLst/>
                            <a:latin typeface="Cambria Math" panose="02040503050406030204" pitchFamily="18" charset="0"/>
                            <a:ea typeface="+mn-ea"/>
                            <a:cs typeface="+mn-cs"/>
                          </a:rPr>
                          <m:t>𝒏</m:t>
                        </m:r>
                      </m:sup>
                    </m:sSup>
                  </m:oMath>
                </a14:m>
                <a:r>
                  <a:rPr lang="zh-CN" altLang="zh-CN" sz="1200" kern="1200" dirty="0">
                    <a:solidFill>
                      <a:schemeClr val="tx1"/>
                    </a:solidFill>
                    <a:effectLst/>
                    <a:latin typeface="+mn-lt"/>
                    <a:ea typeface="+mn-ea"/>
                    <a:cs typeface="+mn-cs"/>
                  </a:rPr>
                  <a:t>，然后将这两个投影矩阵分别应用于头部实体</a:t>
                </a:r>
                <a:r>
                  <a:rPr lang="en-US" altLang="zh-CN" sz="1200" kern="1200" dirty="0">
                    <a:solidFill>
                      <a:schemeClr val="tx1"/>
                    </a:solidFill>
                    <a:effectLst/>
                    <a:latin typeface="+mn-lt"/>
                    <a:ea typeface="+mn-ea"/>
                    <a:cs typeface="+mn-cs"/>
                  </a:rPr>
                  <a:t>h</a:t>
                </a:r>
                <a:r>
                  <a:rPr lang="zh-CN" altLang="zh-CN" sz="1200" kern="1200" dirty="0">
                    <a:solidFill>
                      <a:schemeClr val="tx1"/>
                    </a:solidFill>
                    <a:effectLst/>
                    <a:latin typeface="+mn-lt"/>
                    <a:ea typeface="+mn-ea"/>
                    <a:cs typeface="+mn-cs"/>
                  </a:rPr>
                  <a:t>和尾部实体</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以获得它们的投影，</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𝒉</m:t>
                        </m:r>
                      </m:e>
                      <m:sub>
                        <m:r>
                          <a:rPr lang="en-US" altLang="zh-CN" sz="1200" i="1" kern="1200">
                            <a:solidFill>
                              <a:schemeClr val="tx1"/>
                            </a:solidFill>
                            <a:effectLst/>
                            <a:latin typeface="Cambria Math" panose="02040503050406030204" pitchFamily="18" charset="0"/>
                            <a:ea typeface="+mn-ea"/>
                            <a:cs typeface="+mn-cs"/>
                          </a:rPr>
                          <m:t>⊥</m:t>
                        </m:r>
                      </m:sub>
                    </m:sSub>
                    <m:r>
                      <a:rPr lang="en-US" altLang="zh-CN" sz="1200" i="1" kern="1200">
                        <a:solidFill>
                          <a:schemeClr val="tx1"/>
                        </a:solidFill>
                        <a:effectLst/>
                        <a:latin typeface="Cambria Math" panose="02040503050406030204" pitchFamily="18" charset="0"/>
                        <a:ea typeface="+mn-ea"/>
                        <a:cs typeface="+mn-cs"/>
                      </a:rPr>
                      <m:t>=</m:t>
                    </m:r>
                  </m:oMath>
                </a14:m>
                <a:r>
                  <a:rPr lang="en-US" altLang="zh-CN" sz="1200" kern="1200" dirty="0">
                    <a:solidFill>
                      <a:schemeClr val="tx1"/>
                    </a:solidFill>
                    <a:effectLst/>
                    <a:latin typeface="+mn-lt"/>
                    <a:ea typeface="+mn-ea"/>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𝑴</m:t>
                        </m:r>
                      </m:e>
                      <m:sub>
                        <m:r>
                          <a:rPr lang="en-US" altLang="zh-CN" sz="1200" i="1" kern="1200">
                            <a:solidFill>
                              <a:schemeClr val="tx1"/>
                            </a:solidFill>
                            <a:effectLst/>
                            <a:latin typeface="Cambria Math" panose="02040503050406030204" pitchFamily="18" charset="0"/>
                            <a:ea typeface="+mn-ea"/>
                            <a:cs typeface="+mn-cs"/>
                          </a:rPr>
                          <m:t>𝑟h</m:t>
                        </m:r>
                      </m:sub>
                    </m:sSub>
                    <m:r>
                      <a:rPr lang="en-US" altLang="zh-CN" sz="1200" b="1" i="1" kern="1200">
                        <a:solidFill>
                          <a:schemeClr val="tx1"/>
                        </a:solidFill>
                        <a:effectLst/>
                        <a:latin typeface="Cambria Math" panose="02040503050406030204" pitchFamily="18" charset="0"/>
                        <a:ea typeface="+mn-ea"/>
                        <a:cs typeface="+mn-cs"/>
                      </a:rPr>
                      <m:t>𝒉</m:t>
                    </m:r>
                  </m:oMath>
                </a14:m>
                <a:r>
                  <a:rPr lang="zh-CN" altLang="zh-CN" sz="1200" kern="1200" dirty="0">
                    <a:solidFill>
                      <a:schemeClr val="tx1"/>
                    </a:solidFill>
                    <a:effectLst/>
                    <a:latin typeface="+mn-lt"/>
                    <a:ea typeface="+mn-ea"/>
                    <a:cs typeface="+mn-cs"/>
                  </a:rPr>
                  <a:t>，</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 </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𝒕</m:t>
                        </m:r>
                      </m:e>
                      <m:sub>
                        <m:r>
                          <a:rPr lang="en-US" altLang="zh-CN" sz="1200" i="1" kern="1200">
                            <a:solidFill>
                              <a:schemeClr val="tx1"/>
                            </a:solidFill>
                            <a:effectLst/>
                            <a:latin typeface="Cambria Math" panose="02040503050406030204" pitchFamily="18" charset="0"/>
                            <a:ea typeface="+mn-ea"/>
                            <a:cs typeface="+mn-cs"/>
                          </a:rPr>
                          <m:t>⊥</m:t>
                        </m:r>
                      </m:sub>
                    </m:sSub>
                    <m:r>
                      <a:rPr lang="en-US" altLang="zh-CN" sz="1200" i="1" kern="1200">
                        <a:solidFill>
                          <a:schemeClr val="tx1"/>
                        </a:solidFill>
                        <a:effectLst/>
                        <a:latin typeface="Cambria Math" panose="02040503050406030204" pitchFamily="18" charset="0"/>
                        <a:ea typeface="+mn-ea"/>
                        <a:cs typeface="+mn-cs"/>
                      </a:rPr>
                      <m:t>=</m:t>
                    </m:r>
                  </m:oMath>
                </a14:m>
                <a:r>
                  <a:rPr lang="en-US" altLang="zh-CN" sz="1200" kern="1200" dirty="0">
                    <a:solidFill>
                      <a:schemeClr val="tx1"/>
                    </a:solidFill>
                    <a:effectLst/>
                    <a:latin typeface="+mn-lt"/>
                    <a:ea typeface="+mn-ea"/>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𝑴</m:t>
                        </m:r>
                      </m:e>
                      <m:sub>
                        <m:r>
                          <a:rPr lang="en-US" altLang="zh-CN" sz="1200" i="1" kern="1200">
                            <a:solidFill>
                              <a:schemeClr val="tx1"/>
                            </a:solidFill>
                            <a:effectLst/>
                            <a:latin typeface="Cambria Math" panose="02040503050406030204" pitchFamily="18" charset="0"/>
                            <a:ea typeface="+mn-ea"/>
                            <a:cs typeface="+mn-cs"/>
                          </a:rPr>
                          <m:t>𝑟𝑡</m:t>
                        </m:r>
                      </m:sub>
                    </m:sSub>
                    <m:r>
                      <a:rPr lang="en-US" altLang="zh-CN" sz="1200" b="1" i="1" kern="1200">
                        <a:solidFill>
                          <a:schemeClr val="tx1"/>
                        </a:solidFill>
                        <a:effectLst/>
                        <a:latin typeface="Cambria Math" panose="02040503050406030204" pitchFamily="18" charset="0"/>
                        <a:ea typeface="+mn-ea"/>
                        <a:cs typeface="+mn-cs"/>
                      </a:rPr>
                      <m:t>𝒕</m:t>
                    </m:r>
                  </m:oMath>
                </a14:m>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scoring function</a:t>
                </a:r>
                <a:r>
                  <a:rPr lang="zh-CN" altLang="zh-CN" sz="1200" kern="1200" dirty="0">
                    <a:solidFill>
                      <a:schemeClr val="tx1"/>
                    </a:solidFill>
                    <a:effectLst/>
                    <a:latin typeface="+mn-lt"/>
                    <a:ea typeface="+mn-ea"/>
                    <a:cs typeface="+mn-cs"/>
                  </a:rPr>
                  <a:t>与</a:t>
                </a:r>
                <a:r>
                  <a:rPr lang="en-US" altLang="zh-CN" sz="1200" kern="1200" dirty="0" err="1">
                    <a:solidFill>
                      <a:schemeClr val="tx1"/>
                    </a:solidFill>
                    <a:effectLst/>
                    <a:latin typeface="+mn-lt"/>
                    <a:ea typeface="+mn-ea"/>
                    <a:cs typeface="+mn-cs"/>
                  </a:rPr>
                  <a:t>TransR</a:t>
                </a:r>
                <a:r>
                  <a:rPr lang="zh-CN" altLang="zh-CN" sz="1200" kern="1200" dirty="0">
                    <a:solidFill>
                      <a:schemeClr val="tx1"/>
                    </a:solidFill>
                    <a:effectLst/>
                    <a:latin typeface="+mn-lt"/>
                    <a:ea typeface="+mn-ea"/>
                    <a:cs typeface="+mn-cs"/>
                  </a:rPr>
                  <a:t>一样，而且比</a:t>
                </a:r>
                <a:r>
                  <a:rPr lang="en-US" altLang="zh-CN" sz="1200" kern="1200" dirty="0" err="1">
                    <a:solidFill>
                      <a:schemeClr val="tx1"/>
                    </a:solidFill>
                    <a:effectLst/>
                    <a:latin typeface="+mn-lt"/>
                    <a:ea typeface="+mn-ea"/>
                    <a:cs typeface="+mn-cs"/>
                  </a:rPr>
                  <a:t>TransR</a:t>
                </a:r>
                <a:r>
                  <a:rPr lang="zh-CN" altLang="zh-CN" sz="1200" kern="1200" dirty="0">
                    <a:solidFill>
                      <a:schemeClr val="tx1"/>
                    </a:solidFill>
                    <a:effectLst/>
                    <a:latin typeface="+mn-lt"/>
                    <a:ea typeface="+mn-ea"/>
                    <a:cs typeface="+mn-cs"/>
                  </a:rPr>
                  <a:t>更有效。</a:t>
                </a:r>
              </a:p>
              <a:p>
                <a:endParaRPr lang="zh-CN" altLang="en-US" dirty="0" smtClean="0"/>
              </a:p>
            </p:txBody>
          </p:sp>
        </mc:Choice>
        <mc:Fallback xmlns="">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TransD</a:t>
                </a:r>
                <a:r>
                  <a:rPr lang="zh-CN" altLang="zh-CN" sz="1200" kern="1200" dirty="0">
                    <a:solidFill>
                      <a:schemeClr val="tx1"/>
                    </a:solidFill>
                    <a:effectLst/>
                    <a:latin typeface="+mn-lt"/>
                    <a:ea typeface="+mn-ea"/>
                    <a:cs typeface="+mn-cs"/>
                  </a:rPr>
                  <a:t>通过进一步将投影矩阵分解为两个向量的乘积来简化</a:t>
                </a:r>
                <a:r>
                  <a:rPr lang="en-US" altLang="zh-CN" sz="1200" kern="1200" dirty="0" err="1">
                    <a:solidFill>
                      <a:schemeClr val="tx1"/>
                    </a:solidFill>
                    <a:effectLst/>
                    <a:latin typeface="+mn-lt"/>
                    <a:ea typeface="+mn-ea"/>
                    <a:cs typeface="+mn-cs"/>
                  </a:rPr>
                  <a:t>TransR</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对于每个</a:t>
                </a:r>
                <a:r>
                  <a:rPr lang="en-US" altLang="zh-CN" sz="1200" kern="1200" dirty="0">
                    <a:solidFill>
                      <a:schemeClr val="tx1"/>
                    </a:solidFill>
                    <a:effectLst/>
                    <a:latin typeface="+mn-lt"/>
                    <a:ea typeface="+mn-ea"/>
                    <a:cs typeface="+mn-cs"/>
                  </a:rPr>
                  <a:t>fact(</a:t>
                </a:r>
                <a:r>
                  <a:rPr lang="en-US" altLang="zh-CN" sz="1200" kern="1200" dirty="0" err="1">
                    <a:solidFill>
                      <a:schemeClr val="tx1"/>
                    </a:solidFill>
                    <a:effectLst/>
                    <a:latin typeface="+mn-lt"/>
                    <a:ea typeface="+mn-ea"/>
                    <a:cs typeface="+mn-cs"/>
                  </a:rPr>
                  <a:t>h,r,t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TransD</a:t>
                </a:r>
                <a:r>
                  <a:rPr lang="zh-CN" altLang="zh-CN" sz="1200" kern="1200" dirty="0">
                    <a:solidFill>
                      <a:schemeClr val="tx1"/>
                    </a:solidFill>
                    <a:effectLst/>
                    <a:latin typeface="+mn-lt"/>
                    <a:ea typeface="+mn-ea"/>
                    <a:cs typeface="+mn-cs"/>
                  </a:rPr>
                  <a:t>除了有实体</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关系的表示</a:t>
                </a:r>
                <a:r>
                  <a:rPr lang="en-US" altLang="zh-CN" sz="1200" kern="1200" dirty="0" err="1">
                    <a:solidFill>
                      <a:schemeClr val="tx1"/>
                    </a:solidFill>
                    <a:effectLst/>
                    <a:latin typeface="+mn-lt"/>
                    <a:ea typeface="+mn-ea"/>
                    <a:cs typeface="+mn-cs"/>
                  </a:rPr>
                  <a:t>h,t</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外，还引入了额外的映射向量，</a:t>
                </a:r>
                <a:r>
                  <a:rPr lang="en-US" altLang="zh-CN" sz="1200" b="1" i="0" kern="1200">
                    <a:solidFill>
                      <a:schemeClr val="tx1"/>
                    </a:solidFill>
                    <a:effectLst/>
                    <a:latin typeface="+mn-lt"/>
                    <a:ea typeface="+mn-ea"/>
                    <a:cs typeface="+mn-cs"/>
                  </a:rPr>
                  <a:t>𝒉</a:t>
                </a:r>
                <a:r>
                  <a:rPr lang="zh-CN" altLang="zh-CN" sz="1200" b="1"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𝑝</a:t>
                </a:r>
                <a:r>
                  <a:rPr lang="zh-CN" altLang="zh-CN" sz="1200" b="1" kern="1200" dirty="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𝒕</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𝒑</a:t>
                </a:r>
                <a:r>
                  <a:rPr lang="zh-CN" altLang="zh-CN" sz="1200" b="1" kern="1200" dirty="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𝒓</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𝒑</a:t>
                </a:r>
                <a:r>
                  <a:rPr lang="zh-CN" altLang="zh-CN"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两个投影矩阵</a:t>
                </a:r>
                <a:r>
                  <a:rPr lang="en-US" altLang="zh-CN" sz="1200" kern="1200" dirty="0">
                    <a:solidFill>
                      <a:schemeClr val="tx1"/>
                    </a:solidFill>
                    <a:effectLst/>
                    <a:latin typeface="+mn-lt"/>
                    <a:ea typeface="+mn-ea"/>
                    <a:cs typeface="+mn-cs"/>
                  </a:rPr>
                  <a:t>M1 r</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M2 r</a:t>
                </a:r>
                <a:r>
                  <a:rPr lang="zh-CN" altLang="zh-CN" sz="1200" kern="1200" dirty="0">
                    <a:solidFill>
                      <a:schemeClr val="tx1"/>
                    </a:solidFill>
                    <a:effectLst/>
                    <a:latin typeface="+mn-lt"/>
                    <a:ea typeface="+mn-ea"/>
                    <a:cs typeface="+mn-cs"/>
                  </a:rPr>
                  <a:t>相应地被定义为</a:t>
                </a:r>
                <a:r>
                  <a:rPr lang="en-US" altLang="zh-CN" sz="1200" b="1" i="0" kern="1200">
                    <a:solidFill>
                      <a:schemeClr val="tx1"/>
                    </a:solidFill>
                    <a:effectLst/>
                    <a:latin typeface="+mn-lt"/>
                    <a:ea typeface="+mn-ea"/>
                    <a:cs typeface="+mn-cs"/>
                  </a:rPr>
                  <a:t>𝑴</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𝒓𝒉=𝒓</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𝒑</a:t>
                </a:r>
                <a:r>
                  <a:rPr lang="zh-CN" altLang="zh-CN" sz="1200" b="1" i="0" kern="1200">
                    <a:solidFill>
                      <a:schemeClr val="tx1"/>
                    </a:solidFill>
                    <a:effectLst/>
                    <a:latin typeface="+mn-lt"/>
                    <a:ea typeface="+mn-ea"/>
                    <a:cs typeface="+mn-cs"/>
                  </a:rPr>
                  <a:t> </a:t>
                </a:r>
                <a:r>
                  <a:rPr lang="en-US" altLang="zh-CN" sz="1200" b="1" i="0" kern="1200">
                    <a:solidFill>
                      <a:schemeClr val="tx1"/>
                    </a:solidFill>
                    <a:effectLst/>
                    <a:latin typeface="+mn-lt"/>
                    <a:ea typeface="+mn-ea"/>
                    <a:cs typeface="+mn-cs"/>
                  </a:rPr>
                  <a:t>𝒉</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𝒑^𝑻+𝐈</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𝒎×𝒏</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𝑴</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𝒓𝒕=𝒓</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𝒑</a:t>
                </a:r>
                <a:r>
                  <a:rPr lang="zh-CN" altLang="zh-CN" sz="1200" b="1" i="0" kern="1200">
                    <a:solidFill>
                      <a:schemeClr val="tx1"/>
                    </a:solidFill>
                    <a:effectLst/>
                    <a:latin typeface="+mn-lt"/>
                    <a:ea typeface="+mn-ea"/>
                    <a:cs typeface="+mn-cs"/>
                  </a:rPr>
                  <a:t> </a:t>
                </a:r>
                <a:r>
                  <a:rPr lang="en-US" altLang="zh-CN" sz="1200" b="1" i="0" kern="1200">
                    <a:solidFill>
                      <a:schemeClr val="tx1"/>
                    </a:solidFill>
                    <a:effectLst/>
                    <a:latin typeface="+mn-lt"/>
                    <a:ea typeface="+mn-ea"/>
                    <a:cs typeface="+mn-cs"/>
                  </a:rPr>
                  <a:t>𝒕</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𝒑^𝑻+𝐈</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𝒎×𝒏</a:t>
                </a:r>
                <a:r>
                  <a:rPr lang="zh-CN" altLang="zh-CN" sz="1200" b="1"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，然后将这两个投影矩阵分别应用于头部实体</a:t>
                </a:r>
                <a:r>
                  <a:rPr lang="en-US" altLang="zh-CN" sz="1200" kern="1200" dirty="0">
                    <a:solidFill>
                      <a:schemeClr val="tx1"/>
                    </a:solidFill>
                    <a:effectLst/>
                    <a:latin typeface="+mn-lt"/>
                    <a:ea typeface="+mn-ea"/>
                    <a:cs typeface="+mn-cs"/>
                  </a:rPr>
                  <a:t>h</a:t>
                </a:r>
                <a:r>
                  <a:rPr lang="zh-CN" altLang="zh-CN" sz="1200" kern="1200" dirty="0">
                    <a:solidFill>
                      <a:schemeClr val="tx1"/>
                    </a:solidFill>
                    <a:effectLst/>
                    <a:latin typeface="+mn-lt"/>
                    <a:ea typeface="+mn-ea"/>
                    <a:cs typeface="+mn-cs"/>
                  </a:rPr>
                  <a:t>和尾部实体</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以获得它们的投影，</a:t>
                </a:r>
                <a:r>
                  <a:rPr lang="en-US" altLang="zh-CN" sz="1200" b="1" i="0" kern="1200">
                    <a:solidFill>
                      <a:schemeClr val="tx1"/>
                    </a:solidFill>
                    <a:effectLst/>
                    <a:latin typeface="+mn-lt"/>
                    <a:ea typeface="+mn-ea"/>
                    <a:cs typeface="+mn-cs"/>
                  </a:rPr>
                  <a:t>𝒉</a:t>
                </a:r>
                <a:r>
                  <a:rPr lang="zh-CN" altLang="zh-CN" sz="1200" b="1"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r>
                  <a:rPr lang="en-US" altLang="zh-CN" sz="1200" b="1" i="0" kern="1200">
                    <a:solidFill>
                      <a:schemeClr val="tx1"/>
                    </a:solidFill>
                    <a:effectLst/>
                    <a:latin typeface="+mn-lt"/>
                    <a:ea typeface="+mn-ea"/>
                    <a:cs typeface="+mn-cs"/>
                  </a:rPr>
                  <a:t>𝑴</a:t>
                </a:r>
                <a:r>
                  <a:rPr lang="zh-CN" altLang="zh-CN" sz="1200" b="1"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𝑟ℎ</a:t>
                </a:r>
                <a:r>
                  <a:rPr lang="en-US" altLang="zh-CN" sz="1200" b="1" i="0" kern="1200">
                    <a:solidFill>
                      <a:schemeClr val="tx1"/>
                    </a:solidFill>
                    <a:effectLst/>
                    <a:latin typeface="+mn-lt"/>
                    <a:ea typeface="+mn-ea"/>
                    <a:cs typeface="+mn-cs"/>
                  </a:rPr>
                  <a:t> 𝒉</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 </a:t>
                </a:r>
                <a:r>
                  <a:rPr lang="en-US" altLang="zh-CN" sz="1200" b="1" i="0" kern="1200">
                    <a:solidFill>
                      <a:schemeClr val="tx1"/>
                    </a:solidFill>
                    <a:effectLst/>
                    <a:latin typeface="+mn-lt"/>
                    <a:ea typeface="+mn-ea"/>
                    <a:cs typeface="+mn-cs"/>
                  </a:rPr>
                  <a:t>𝒕</a:t>
                </a:r>
                <a:r>
                  <a:rPr lang="zh-CN" altLang="zh-CN" sz="1200" b="1"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r>
                  <a:rPr lang="en-US" altLang="zh-CN" sz="1200" b="1" i="0" kern="1200">
                    <a:solidFill>
                      <a:schemeClr val="tx1"/>
                    </a:solidFill>
                    <a:effectLst/>
                    <a:latin typeface="+mn-lt"/>
                    <a:ea typeface="+mn-ea"/>
                    <a:cs typeface="+mn-cs"/>
                  </a:rPr>
                  <a:t>𝑴</a:t>
                </a:r>
                <a:r>
                  <a:rPr lang="zh-CN" altLang="zh-CN" sz="1200" b="1"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𝑟𝑡</a:t>
                </a:r>
                <a:r>
                  <a:rPr lang="en-US" altLang="zh-CN" sz="1200" b="1" i="0" kern="1200">
                    <a:solidFill>
                      <a:schemeClr val="tx1"/>
                    </a:solidFill>
                    <a:effectLst/>
                    <a:latin typeface="+mn-lt"/>
                    <a:ea typeface="+mn-ea"/>
                    <a:cs typeface="+mn-cs"/>
                  </a:rPr>
                  <a:t> 𝒕</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scoring function</a:t>
                </a:r>
                <a:r>
                  <a:rPr lang="zh-CN" altLang="zh-CN" sz="1200" kern="1200" dirty="0">
                    <a:solidFill>
                      <a:schemeClr val="tx1"/>
                    </a:solidFill>
                    <a:effectLst/>
                    <a:latin typeface="+mn-lt"/>
                    <a:ea typeface="+mn-ea"/>
                    <a:cs typeface="+mn-cs"/>
                  </a:rPr>
                  <a:t>与</a:t>
                </a:r>
                <a:r>
                  <a:rPr lang="en-US" altLang="zh-CN" sz="1200" kern="1200" dirty="0" err="1">
                    <a:solidFill>
                      <a:schemeClr val="tx1"/>
                    </a:solidFill>
                    <a:effectLst/>
                    <a:latin typeface="+mn-lt"/>
                    <a:ea typeface="+mn-ea"/>
                    <a:cs typeface="+mn-cs"/>
                  </a:rPr>
                  <a:t>TransR</a:t>
                </a:r>
                <a:r>
                  <a:rPr lang="zh-CN" altLang="zh-CN" sz="1200" kern="1200" dirty="0">
                    <a:solidFill>
                      <a:schemeClr val="tx1"/>
                    </a:solidFill>
                    <a:effectLst/>
                    <a:latin typeface="+mn-lt"/>
                    <a:ea typeface="+mn-ea"/>
                    <a:cs typeface="+mn-cs"/>
                  </a:rPr>
                  <a:t>一样，而且比</a:t>
                </a:r>
                <a:r>
                  <a:rPr lang="en-US" altLang="zh-CN" sz="1200" kern="1200" dirty="0" err="1">
                    <a:solidFill>
                      <a:schemeClr val="tx1"/>
                    </a:solidFill>
                    <a:effectLst/>
                    <a:latin typeface="+mn-lt"/>
                    <a:ea typeface="+mn-ea"/>
                    <a:cs typeface="+mn-cs"/>
                  </a:rPr>
                  <a:t>TransR</a:t>
                </a:r>
                <a:r>
                  <a:rPr lang="zh-CN" altLang="zh-CN" sz="1200" kern="1200" dirty="0">
                    <a:solidFill>
                      <a:schemeClr val="tx1"/>
                    </a:solidFill>
                    <a:effectLst/>
                    <a:latin typeface="+mn-lt"/>
                    <a:ea typeface="+mn-ea"/>
                    <a:cs typeface="+mn-cs"/>
                  </a:rPr>
                  <a:t>更有效。</a:t>
                </a:r>
              </a:p>
              <a:p>
                <a:endParaRPr lang="zh-CN" altLang="en-US" dirty="0" smtClean="0"/>
              </a:p>
            </p:txBody>
          </p:sp>
        </mc:Fallback>
      </mc:AlternateContent>
      <p:sp>
        <p:nvSpPr>
          <p:cNvPr id="4" name="灯片编号占位符 3"/>
          <p:cNvSpPr>
            <a:spLocks noGrp="1"/>
          </p:cNvSpPr>
          <p:nvPr>
            <p:ph type="sldNum" sz="quarter" idx="10"/>
          </p:nvPr>
        </p:nvSpPr>
        <p:spPr/>
        <p:txBody>
          <a:bodyPr/>
          <a:lstStyle/>
          <a:p>
            <a:fld id="{9CB78546-C430-4549-B45A-EA3B29F81B38}" type="slidenum">
              <a:rPr kumimoji="1" lang="zh-CN" altLang="en-US" smtClean="0"/>
              <a:pPr/>
              <a:t>24</a:t>
            </a:fld>
            <a:endParaRPr kumimoji="1" lang="zh-CN" altLang="en-US"/>
          </a:p>
        </p:txBody>
      </p:sp>
    </p:spTree>
    <p:extLst>
      <p:ext uri="{BB962C8B-B14F-4D97-AF65-F5344CB8AC3E}">
        <p14:creationId xmlns:p14="http://schemas.microsoft.com/office/powerpoint/2010/main" val="945565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标题幻灯片">
    <p:bg>
      <p:bgPr>
        <a:solidFill>
          <a:schemeClr val="accent3"/>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标题幻灯片">
    <p:bg>
      <p:bgPr>
        <a:solidFill>
          <a:schemeClr val="accent4"/>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标题幻灯片">
    <p:bg>
      <p:bgPr>
        <a:solidFill>
          <a:schemeClr val="accent5"/>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smtClean="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smtClean="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8965"/>
            <a:r>
              <a:rPr lang="zh-CN" altLang="en-US" sz="1800" dirty="0" smtClean="0">
                <a:solidFill>
                  <a:srgbClr val="FFFFFF"/>
                </a:solidFill>
                <a:latin typeface="Segoe UI Light" panose="020B0502040204020203"/>
                <a:ea typeface="微软雅黑" panose="020B0503020204020204" charset="-122"/>
                <a:cs typeface="Segoe UI Light" panose="020B0502040204020203"/>
              </a:rPr>
              <a:t>标注</a:t>
            </a:r>
            <a:endParaRPr lang="zh-CN" altLang="en-US" sz="1800" dirty="0">
              <a:solidFill>
                <a:srgbClr val="FFFFFF"/>
              </a:solidFill>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8965">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字体使用 </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行距</a:t>
            </a: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背景图片出处</a:t>
            </a:r>
          </a:p>
          <a:p>
            <a:pPr defTabSz="608965">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声明</a:t>
            </a: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英文 </a:t>
            </a:r>
            <a:r>
              <a:rPr lang="en-US" altLang="zh-CN" sz="1400" dirty="0">
                <a:solidFill>
                  <a:srgbClr val="FFFFFF"/>
                </a:solidFill>
                <a:latin typeface="Segoe UI Light" panose="020B0502040204020203"/>
                <a:cs typeface="Segoe UI Light" panose="020B0502040204020203"/>
              </a:rPr>
              <a:t>Century Gothic</a:t>
            </a: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正文 </a:t>
            </a:r>
            <a:r>
              <a:rPr lang="en-US" altLang="zh-CN" sz="1400" dirty="0" smtClean="0">
                <a:solidFill>
                  <a:srgbClr val="FFFFFF"/>
                </a:solidFill>
                <a:latin typeface="Segoe UI Light" panose="020B0502040204020203"/>
                <a:ea typeface="微软雅黑" panose="020B0503020204020204" charset="-122"/>
                <a:cs typeface="Segoe UI Light" panose="020B0502040204020203"/>
              </a:rPr>
              <a:t>1.3</a:t>
            </a: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en-US" altLang="zh-CN" sz="1400" dirty="0" err="1" smtClean="0">
                <a:solidFill>
                  <a:srgbClr val="FFFFFF"/>
                </a:solidFill>
                <a:latin typeface="Segoe UI Light" panose="020B0502040204020203"/>
                <a:ea typeface="微软雅黑" panose="020B0503020204020204" charset="-122"/>
                <a:cs typeface="Segoe UI Light" panose="020B0502040204020203"/>
              </a:rPr>
              <a:t>cn.bing.com</a:t>
            </a:r>
            <a:endParaRPr lang="zh-CN" altLang="en-US"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400" dirty="0" smtClean="0">
              <a:solidFill>
                <a:srgbClr val="FFFFFF"/>
              </a:solidFill>
              <a:latin typeface="Segoe UI Light" panose="020B0502040204020203"/>
              <a:ea typeface="微软雅黑" panose="020B050302020402020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smtClean="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smtClean="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模板、</a:t>
            </a:r>
            <a:r>
              <a:rPr kumimoji="0" lang="en-US" altLang="zh-CN" sz="1335" b="0" i="0" u="none" strike="noStrike" kern="1200" cap="none" spc="0" normalizeH="0" baseline="0" noProof="0" dirty="0" smtClean="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smtClean="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文档、</a:t>
            </a:r>
            <a:r>
              <a:rPr kumimoji="0" lang="en-US" altLang="zh-CN" sz="1335" b="0" i="0" u="none" strike="noStrike" kern="1200" cap="none" spc="0" normalizeH="0" baseline="0" noProof="0" dirty="0" smtClean="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smtClean="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图表、图片素材等）均受</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中华人民共和国著作权法</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信息网络传播权保护条例</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包括图片或图表</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8965"/>
            <a:r>
              <a:rPr kumimoji="1" lang="en-US" altLang="zh-CN" sz="1000" dirty="0" smtClean="0">
                <a:solidFill>
                  <a:prstClr val="white"/>
                </a:solidFill>
                <a:latin typeface="Segoe UI Light" panose="020B0502040204020203"/>
                <a:ea typeface="微软雅黑" panose="020B0503020204020204" charset="-122"/>
                <a:cs typeface="Segoe UI Light" panose="020B0502040204020203"/>
              </a:rPr>
              <a:t>OfficePLUS</a:t>
            </a:r>
            <a:endParaRPr lang="zh-CN" altLang="en-US" sz="1000"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8965"/>
            <a:r>
              <a:rPr kumimoji="1" lang="zh-CN" altLang="en-US" sz="1335" dirty="0" smtClean="0">
                <a:solidFill>
                  <a:srgbClr val="000000"/>
                </a:solidFill>
                <a:latin typeface="Century Gothic"/>
                <a:ea typeface="微软雅黑" panose="020B0503020204020204" charset="-122"/>
              </a:rPr>
              <a:t>点击</a:t>
            </a:r>
            <a:r>
              <a:rPr kumimoji="1" lang="en-US" altLang="zh-CN" sz="1335" dirty="0" smtClean="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smtClean="0">
                <a:solidFill>
                  <a:srgbClr val="000000"/>
                </a:solidFill>
                <a:latin typeface="Century Gothic"/>
                <a:ea typeface="微软雅黑" panose="020B0503020204020204" charset="-122"/>
              </a:rPr>
              <a:t>获取更多优质模板（放映模式）</a:t>
            </a:r>
            <a:endParaRPr kumimoji="1" lang="zh-CN" altLang="en-US" sz="1335" dirty="0">
              <a:solidFill>
                <a:srgbClr val="000000"/>
              </a:solidFill>
              <a:latin typeface="Century Gothic"/>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443530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
        <p:nvSpPr>
          <p:cNvPr id="2" name="矩形 1"/>
          <p:cNvSpPr/>
          <p:nvPr userDrawn="1"/>
        </p:nvSpPr>
        <p:spPr>
          <a:xfrm rot="9822520">
            <a:off x="3099071" y="410986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9" name="矩形 8"/>
          <p:cNvSpPr/>
          <p:nvPr userDrawn="1"/>
        </p:nvSpPr>
        <p:spPr>
          <a:xfrm rot="18585722">
            <a:off x="2900872" y="169105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3" name="矩形 2"/>
          <p:cNvSpPr/>
          <p:nvPr userDrawn="1"/>
        </p:nvSpPr>
        <p:spPr>
          <a:xfrm rot="4450317">
            <a:off x="2505540" y="316495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4" name="矩形 3"/>
          <p:cNvSpPr/>
          <p:nvPr userDrawn="1"/>
        </p:nvSpPr>
        <p:spPr>
          <a:xfrm rot="892948">
            <a:off x="1669486" y="283793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5" name="矩形 4"/>
          <p:cNvSpPr/>
          <p:nvPr userDrawn="1"/>
        </p:nvSpPr>
        <p:spPr>
          <a:xfrm rot="4240722">
            <a:off x="2955271" y="340891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6" name="矩形 5"/>
          <p:cNvSpPr/>
          <p:nvPr userDrawn="1"/>
        </p:nvSpPr>
        <p:spPr>
          <a:xfrm rot="3863176">
            <a:off x="2173226" y="242362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7" name="矩形 6"/>
          <p:cNvSpPr/>
          <p:nvPr userDrawn="1"/>
        </p:nvSpPr>
        <p:spPr>
          <a:xfrm rot="187853">
            <a:off x="1161290" y="175907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8" name="矩形 7"/>
          <p:cNvSpPr/>
          <p:nvPr userDrawn="1"/>
        </p:nvSpPr>
        <p:spPr>
          <a:xfrm rot="905749">
            <a:off x="2244535" y="132182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0" name="矩形 9"/>
          <p:cNvSpPr/>
          <p:nvPr userDrawn="1"/>
        </p:nvSpPr>
        <p:spPr>
          <a:xfrm rot="19322284">
            <a:off x="2044076" y="170116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1" name="矩形 10"/>
          <p:cNvSpPr/>
          <p:nvPr userDrawn="1"/>
        </p:nvSpPr>
        <p:spPr>
          <a:xfrm rot="42066">
            <a:off x="1017200" y="378935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2" name="矩形 11"/>
          <p:cNvSpPr/>
          <p:nvPr userDrawn="1"/>
        </p:nvSpPr>
        <p:spPr>
          <a:xfrm rot="20117985">
            <a:off x="3894745" y="181582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4" name="矩形 13"/>
          <p:cNvSpPr/>
          <p:nvPr userDrawn="1"/>
        </p:nvSpPr>
        <p:spPr>
          <a:xfrm rot="905749">
            <a:off x="2447007" y="463647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5" name="矩形 14"/>
          <p:cNvSpPr/>
          <p:nvPr userDrawn="1"/>
        </p:nvSpPr>
        <p:spPr>
          <a:xfrm rot="19322284">
            <a:off x="4995333" y="525920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6" name="矩形 15"/>
          <p:cNvSpPr/>
          <p:nvPr userDrawn="1"/>
        </p:nvSpPr>
        <p:spPr>
          <a:xfrm rot="19736611">
            <a:off x="3735113" y="439545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Tree>
    <p:extLst>
      <p:ext uri="{BB962C8B-B14F-4D97-AF65-F5344CB8AC3E}">
        <p14:creationId xmlns:p14="http://schemas.microsoft.com/office/powerpoint/2010/main" val="259468335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2" name="矩形 1"/>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3" name="矩形 2"/>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4" name="矩形 3"/>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5" name="矩形 4"/>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6" name="矩形 5"/>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7" name="矩形 6"/>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8" name="矩形 7"/>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9" name="矩形 8"/>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0" name="矩形 9"/>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0973333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
        <p:nvSpPr>
          <p:cNvPr id="2" name="矩形 1"/>
          <p:cNvSpPr/>
          <p:nvPr userDrawn="1"/>
        </p:nvSpPr>
        <p:spPr>
          <a:xfrm rot="9822520">
            <a:off x="3099071" y="410986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8585722">
            <a:off x="2900872" y="169105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4450317">
            <a:off x="2505540" y="316495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892948">
            <a:off x="1669486" y="283793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4240722">
            <a:off x="2955271" y="340891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3863176">
            <a:off x="2173226" y="242362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187853">
            <a:off x="1161290" y="175907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905749">
            <a:off x="2244535" y="132182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9322284">
            <a:off x="2044076" y="170116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42066">
            <a:off x="1017200" y="378935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20117985">
            <a:off x="3894745" y="181582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905749">
            <a:off x="2447007" y="463647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9322284">
            <a:off x="4995333" y="525920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736611">
            <a:off x="3735113" y="439545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3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9238099">
            <a:off x="11440980" y="5083135"/>
            <a:ext cx="442243" cy="442243"/>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6" name="矩形 5"/>
          <p:cNvSpPr/>
          <p:nvPr userDrawn="1"/>
        </p:nvSpPr>
        <p:spPr>
          <a:xfrm rot="2558654">
            <a:off x="10718032" y="5587230"/>
            <a:ext cx="1790831" cy="179083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7" name="矩形 6"/>
          <p:cNvSpPr/>
          <p:nvPr userDrawn="1"/>
        </p:nvSpPr>
        <p:spPr>
          <a:xfrm rot="20601285">
            <a:off x="9831264" y="6039855"/>
            <a:ext cx="1029918" cy="1029918"/>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8" name="矩形 7"/>
          <p:cNvSpPr/>
          <p:nvPr userDrawn="1"/>
        </p:nvSpPr>
        <p:spPr>
          <a:xfrm rot="20567216">
            <a:off x="9227888" y="6150357"/>
            <a:ext cx="265265" cy="2652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9" name="矩形 8"/>
          <p:cNvSpPr/>
          <p:nvPr userDrawn="1"/>
        </p:nvSpPr>
        <p:spPr>
          <a:xfrm rot="20567216">
            <a:off x="11022574" y="4821816"/>
            <a:ext cx="308836" cy="308836"/>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 name="矩形 1"/>
          <p:cNvSpPr/>
          <p:nvPr userDrawn="1"/>
        </p:nvSpPr>
        <p:spPr>
          <a:xfrm rot="19896190">
            <a:off x="696210" y="33589"/>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3" name="矩形 2"/>
          <p:cNvSpPr/>
          <p:nvPr userDrawn="1"/>
        </p:nvSpPr>
        <p:spPr>
          <a:xfrm rot="21433404">
            <a:off x="-424797" y="-289495"/>
            <a:ext cx="1261894" cy="126189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5" name="矩形 4"/>
          <p:cNvSpPr/>
          <p:nvPr userDrawn="1"/>
        </p:nvSpPr>
        <p:spPr>
          <a:xfrm rot="18585722">
            <a:off x="1181569" y="925974"/>
            <a:ext cx="284699" cy="28469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0" name="矩形 9"/>
          <p:cNvSpPr/>
          <p:nvPr userDrawn="1"/>
        </p:nvSpPr>
        <p:spPr>
          <a:xfrm rot="17430621">
            <a:off x="1311074" y="134869"/>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3" name="文本占位符 7"/>
          <p:cNvSpPr>
            <a:spLocks noGrp="1"/>
          </p:cNvSpPr>
          <p:nvPr>
            <p:ph type="body" sz="quarter" idx="10" hasCustomPrompt="1"/>
          </p:nvPr>
        </p:nvSpPr>
        <p:spPr>
          <a:xfrm>
            <a:off x="1713834"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311864775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4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396776155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15" name="矩形 14"/>
          <p:cNvSpPr/>
          <p:nvPr userDrawn="1"/>
        </p:nvSpPr>
        <p:spPr>
          <a:xfrm rot="9822520">
            <a:off x="8665853" y="469659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6" name="矩形 15"/>
          <p:cNvSpPr/>
          <p:nvPr userDrawn="1"/>
        </p:nvSpPr>
        <p:spPr>
          <a:xfrm rot="18585722">
            <a:off x="8467654" y="227778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7" name="矩形 16"/>
          <p:cNvSpPr/>
          <p:nvPr userDrawn="1"/>
        </p:nvSpPr>
        <p:spPr>
          <a:xfrm rot="4450317">
            <a:off x="8072322" y="375168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8" name="矩形 17"/>
          <p:cNvSpPr/>
          <p:nvPr userDrawn="1"/>
        </p:nvSpPr>
        <p:spPr>
          <a:xfrm rot="892948">
            <a:off x="7236268" y="342466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9" name="矩形 18"/>
          <p:cNvSpPr/>
          <p:nvPr userDrawn="1"/>
        </p:nvSpPr>
        <p:spPr>
          <a:xfrm rot="4240722">
            <a:off x="8522053" y="399564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0" name="矩形 19"/>
          <p:cNvSpPr/>
          <p:nvPr userDrawn="1"/>
        </p:nvSpPr>
        <p:spPr>
          <a:xfrm rot="3863176">
            <a:off x="7740008" y="301035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1" name="矩形 20"/>
          <p:cNvSpPr/>
          <p:nvPr userDrawn="1"/>
        </p:nvSpPr>
        <p:spPr>
          <a:xfrm rot="187853">
            <a:off x="6728072" y="234580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2" name="矩形 21"/>
          <p:cNvSpPr/>
          <p:nvPr userDrawn="1"/>
        </p:nvSpPr>
        <p:spPr>
          <a:xfrm rot="905749">
            <a:off x="7811317" y="190855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3" name="矩形 22"/>
          <p:cNvSpPr/>
          <p:nvPr userDrawn="1"/>
        </p:nvSpPr>
        <p:spPr>
          <a:xfrm rot="19322284">
            <a:off x="7610858" y="228789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4" name="矩形 23"/>
          <p:cNvSpPr/>
          <p:nvPr userDrawn="1"/>
        </p:nvSpPr>
        <p:spPr>
          <a:xfrm rot="42066">
            <a:off x="6583982" y="437608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5" name="矩形 24"/>
          <p:cNvSpPr/>
          <p:nvPr userDrawn="1"/>
        </p:nvSpPr>
        <p:spPr>
          <a:xfrm rot="20117985">
            <a:off x="9461527" y="240255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6" name="矩形 25"/>
          <p:cNvSpPr/>
          <p:nvPr userDrawn="1"/>
        </p:nvSpPr>
        <p:spPr>
          <a:xfrm rot="905749">
            <a:off x="8013789" y="522320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7" name="矩形 26"/>
          <p:cNvSpPr/>
          <p:nvPr userDrawn="1"/>
        </p:nvSpPr>
        <p:spPr>
          <a:xfrm rot="19322284">
            <a:off x="10562115" y="584593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8" name="矩形 27"/>
          <p:cNvSpPr/>
          <p:nvPr userDrawn="1"/>
        </p:nvSpPr>
        <p:spPr>
          <a:xfrm rot="19736611">
            <a:off x="9301895" y="498218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Tree>
    <p:extLst>
      <p:ext uri="{BB962C8B-B14F-4D97-AF65-F5344CB8AC3E}">
        <p14:creationId xmlns:p14="http://schemas.microsoft.com/office/powerpoint/2010/main" val="130625632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5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6238231" flipH="1">
            <a:off x="9407392" y="4234793"/>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6" name="矩形 5"/>
          <p:cNvSpPr/>
          <p:nvPr userDrawn="1"/>
        </p:nvSpPr>
        <p:spPr>
          <a:xfrm rot="19041346" flipH="1">
            <a:off x="10088253" y="6106343"/>
            <a:ext cx="188104" cy="18810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7" name="矩形 6"/>
          <p:cNvSpPr/>
          <p:nvPr userDrawn="1"/>
        </p:nvSpPr>
        <p:spPr>
          <a:xfrm rot="998715" flipH="1">
            <a:off x="10506343" y="5622066"/>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8" name="矩形 7"/>
          <p:cNvSpPr/>
          <p:nvPr userDrawn="1"/>
        </p:nvSpPr>
        <p:spPr>
          <a:xfrm rot="19250941" flipH="1">
            <a:off x="10179321" y="5688691"/>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9" name="矩形 8"/>
          <p:cNvSpPr/>
          <p:nvPr userDrawn="1"/>
        </p:nvSpPr>
        <p:spPr>
          <a:xfrm rot="19628487" flipH="1">
            <a:off x="11165499" y="65923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 name="矩形 1"/>
          <p:cNvSpPr/>
          <p:nvPr userDrawn="1"/>
        </p:nvSpPr>
        <p:spPr>
          <a:xfrm rot="1703810" flipH="1">
            <a:off x="11537857" y="2659624"/>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3" name="矩形 2"/>
          <p:cNvSpPr/>
          <p:nvPr userDrawn="1"/>
        </p:nvSpPr>
        <p:spPr>
          <a:xfrm rot="985914" flipH="1">
            <a:off x="11073314" y="54149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5" name="矩形 4"/>
          <p:cNvSpPr/>
          <p:nvPr userDrawn="1"/>
        </p:nvSpPr>
        <p:spPr>
          <a:xfrm rot="3014278" flipH="1">
            <a:off x="10200525" y="3586333"/>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0" name="矩形 9"/>
          <p:cNvSpPr/>
          <p:nvPr userDrawn="1"/>
        </p:nvSpPr>
        <p:spPr>
          <a:xfrm rot="4169379" flipH="1">
            <a:off x="8954405" y="546220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1" name="矩形 10"/>
          <p:cNvSpPr/>
          <p:nvPr userDrawn="1"/>
        </p:nvSpPr>
        <p:spPr>
          <a:xfrm rot="1849597" flipH="1">
            <a:off x="10415339" y="6386801"/>
            <a:ext cx="669019" cy="6690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2" name="矩形 11"/>
          <p:cNvSpPr/>
          <p:nvPr userDrawn="1"/>
        </p:nvSpPr>
        <p:spPr>
          <a:xfrm rot="1703810" flipH="1">
            <a:off x="10051625" y="3232154"/>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6"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57122935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0_标题幻灯片">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009122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标题幻灯片">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111141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标题幻灯片">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6522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标题幻灯片">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272770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标题幻灯片">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79143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extLst>
      <p:ext uri="{BB962C8B-B14F-4D97-AF65-F5344CB8AC3E}">
        <p14:creationId xmlns:p14="http://schemas.microsoft.com/office/powerpoint/2010/main" val="946918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2" name="矩形 1"/>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000000">
                    <a:lumMod val="75000"/>
                    <a:lumOff val="25000"/>
                  </a:srgbClr>
                </a:solidFill>
                <a:effectLst/>
                <a:uLnTx/>
                <a:uFillTx/>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smtClean="0">
                <a:ln>
                  <a:noFill/>
                </a:ln>
                <a:solidFill>
                  <a:srgbClr val="000000">
                    <a:lumMod val="75000"/>
                    <a:lumOff val="25000"/>
                  </a:srgbClr>
                </a:solidFill>
                <a:effectLst/>
                <a:uLnTx/>
                <a:uFillTx/>
                <a:latin typeface="Segoe UI Light"/>
                <a:ea typeface="微软雅黑" charset="0"/>
                <a:cs typeface="Segoe UI Light"/>
              </a:rPr>
              <a:t>OfficePLUS</a:t>
            </a:r>
            <a:endParaRPr kumimoji="0" lang="zh-CN" altLang="en-US" sz="1000" b="0" i="0" u="none" strike="noStrike" kern="1200" cap="none" spc="0" normalizeH="0" baseline="0" noProof="0" dirty="0">
              <a:ln>
                <a:noFill/>
              </a:ln>
              <a:solidFill>
                <a:srgbClr val="000000">
                  <a:lumMod val="75000"/>
                  <a:lumOff val="25000"/>
                </a:srgbClr>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33656128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FFFFFF"/>
                </a:solidFill>
                <a:effectLst/>
                <a:uLnTx/>
                <a:uFillTx/>
                <a:latin typeface="Segoe UI Light"/>
                <a:ea typeface="微软雅黑"/>
                <a:cs typeface="Segoe UI Light"/>
              </a:rPr>
              <a:t>标注</a:t>
            </a:r>
            <a:endParaRPr kumimoji="0" lang="zh-CN" altLang="en-US" sz="1800" b="0" i="0" u="none" strike="noStrike" kern="1200" cap="none" spc="0" normalizeH="0" baseline="0" noProof="0" dirty="0">
              <a:ln>
                <a:noFill/>
              </a:ln>
              <a:solidFill>
                <a:srgbClr val="FFFFFF"/>
              </a:solidFill>
              <a:effectLst/>
              <a:uLnTx/>
              <a:uFillTx/>
              <a:latin typeface="Segoe UI Light"/>
              <a:ea typeface="微软雅黑"/>
              <a:cs typeface="Segoe UI Light"/>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FFFFFF"/>
                </a:solidFill>
                <a:effectLst/>
                <a:uLnTx/>
                <a:uFillTx/>
                <a:latin typeface="Segoe UI Light"/>
                <a:ea typeface="微软雅黑"/>
                <a:cs typeface="Segoe UI Light"/>
              </a:rPr>
              <a:t>字体使用 </a:t>
            </a:r>
            <a:endParaRPr kumimoji="0" lang="en-US" altLang="zh-CN" sz="1400" b="0" i="0" u="none" strike="noStrike" kern="120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smtClean="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smtClean="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smtClean="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FFFFFF"/>
                </a:solidFill>
                <a:effectLst/>
                <a:uLnTx/>
                <a:uFillTx/>
                <a:latin typeface="Segoe UI Light"/>
                <a:ea typeface="微软雅黑"/>
                <a:cs typeface="Segoe UI Light"/>
              </a:rPr>
              <a:t>行距</a:t>
            </a:r>
            <a:endParaRPr kumimoji="0" lang="en-US" altLang="zh-CN" sz="1400" b="0" i="0" u="none" strike="noStrike" kern="1200" cap="none" spc="0" normalizeH="0" baseline="0" noProof="0" dirty="0" smtClean="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smtClean="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FFFFFF"/>
                </a:solidFill>
                <a:effectLst/>
                <a:uLnTx/>
                <a:uFillTx/>
                <a:latin typeface="Segoe UI Light"/>
                <a:ea typeface="微软雅黑"/>
                <a:cs typeface="Segoe UI Light"/>
              </a:rPr>
              <a:t>背景图片出处</a:t>
            </a: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zh-CN" altLang="en-US" sz="1400" b="0" i="0" u="none" strike="noStrike" kern="1200" cap="none" spc="0" normalizeH="0" baseline="0" noProof="0" dirty="0" smtClean="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FFFFFF"/>
                </a:solidFill>
                <a:effectLst/>
                <a:uLnTx/>
                <a:uFillTx/>
                <a:latin typeface="Segoe UI Light"/>
                <a:ea typeface="微软雅黑"/>
                <a:cs typeface="Segoe UI Light"/>
              </a:rPr>
              <a:t>声明</a:t>
            </a:r>
            <a:endParaRPr kumimoji="0" lang="en-US" altLang="zh-CN" sz="1400" b="0" i="0" u="none" strike="noStrike" kern="1200" cap="none" spc="0" normalizeH="0" baseline="0" noProof="0" dirty="0" smtClean="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algn="l" defTabSz="914377"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FFFFFF"/>
                </a:solidFill>
                <a:effectLst/>
                <a:uLnTx/>
                <a:uFillTx/>
                <a:latin typeface="Segoe UI Light"/>
                <a:ea typeface="微软雅黑"/>
                <a:cs typeface="Segoe UI Light"/>
              </a:rPr>
              <a:t>英文 </a:t>
            </a:r>
            <a:r>
              <a:rPr kumimoji="0" lang="en-US" altLang="zh-CN" sz="1400" b="0" i="0" u="none" strike="noStrike" kern="1200" cap="none" spc="0" normalizeH="0" baseline="0" noProof="0" dirty="0">
                <a:ln>
                  <a:noFill/>
                </a:ln>
                <a:solidFill>
                  <a:srgbClr val="FFFFFF"/>
                </a:solidFill>
                <a:effectLst/>
                <a:uLnTx/>
                <a:uFillTx/>
                <a:latin typeface="Segoe UI Light"/>
                <a:ea typeface="宋体" panose="02010600030101010101" pitchFamily="2" charset="-122"/>
                <a:cs typeface="Segoe UI Light"/>
              </a:rPr>
              <a:t>Century Gothic</a:t>
            </a: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1200" cap="none" spc="0" normalizeH="0" baseline="0" noProof="0" dirty="0" smtClean="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smtClean="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FFFFFF"/>
                </a:solidFill>
                <a:effectLst/>
                <a:uLnTx/>
                <a:uFillTx/>
                <a:latin typeface="Segoe UI Light"/>
                <a:ea typeface="微软雅黑"/>
                <a:cs typeface="Segoe UI Light"/>
              </a:rPr>
              <a:t>正文 </a:t>
            </a:r>
            <a:r>
              <a:rPr kumimoji="0" lang="en-US" altLang="zh-CN" sz="1400" b="0" i="0" u="none" strike="noStrike" kern="1200" cap="none" spc="0" normalizeH="0" baseline="0" noProof="0" dirty="0" smtClean="0">
                <a:ln>
                  <a:noFill/>
                </a:ln>
                <a:solidFill>
                  <a:srgbClr val="FFFFFF"/>
                </a:solidFill>
                <a:effectLst/>
                <a:uLnTx/>
                <a:uFillTx/>
                <a:latin typeface="Segoe UI Light"/>
                <a:ea typeface="微软雅黑"/>
                <a:cs typeface="Segoe UI Light"/>
              </a:rPr>
              <a:t>1.3</a:t>
            </a: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smtClean="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en-US" altLang="zh-CN" sz="1400" b="0" i="0" u="none" strike="noStrike" kern="1200" cap="none" spc="0" normalizeH="0" baseline="0" noProof="0" dirty="0" err="1" smtClean="0">
                <a:ln>
                  <a:noFill/>
                </a:ln>
                <a:solidFill>
                  <a:srgbClr val="FFFFFF"/>
                </a:solidFill>
                <a:effectLst/>
                <a:uLnTx/>
                <a:uFillTx/>
                <a:latin typeface="Segoe UI Light"/>
                <a:ea typeface="微软雅黑"/>
                <a:cs typeface="Segoe UI Light"/>
              </a:rPr>
              <a:t>cn.bing.com</a:t>
            </a:r>
            <a:endParaRPr kumimoji="0" lang="zh-CN" altLang="en-US" sz="1400" b="0" i="0" u="none" strike="noStrike" kern="1200" cap="none" spc="0" normalizeH="0" baseline="0" noProof="0" dirty="0" smtClean="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zh-CN" altLang="en-US" sz="1400" b="0" i="0" u="none" strike="noStrike" kern="1200" cap="none" spc="0" normalizeH="0" baseline="0" noProof="0" dirty="0" smtClean="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不得被全部或部分的复制、传播、销售，否则将承担法律责任。</a:t>
            </a:r>
            <a:endPar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smtClean="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120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1795432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1" lang="zh-CN" altLang="en-US" sz="1333" b="0" i="0" u="none" strike="noStrike" kern="1200" cap="none" spc="0" normalizeH="0" baseline="0" noProof="0" dirty="0" smtClean="0">
                <a:ln>
                  <a:noFill/>
                </a:ln>
                <a:solidFill>
                  <a:srgbClr val="000000"/>
                </a:solidFill>
                <a:effectLst/>
                <a:uLnTx/>
                <a:uFillTx/>
                <a:latin typeface="Century Gothic"/>
                <a:ea typeface="微软雅黑" charset="0"/>
                <a:cs typeface="+mn-cs"/>
              </a:rPr>
              <a:t>点击</a:t>
            </a:r>
            <a:r>
              <a:rPr kumimoji="1" lang="en-US" altLang="zh-CN" sz="1333" b="0" i="0" u="none" strike="noStrike" kern="1200" cap="none" spc="0" normalizeH="0" baseline="0" noProof="0" dirty="0" smtClean="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1200" cap="none" spc="0" normalizeH="0" baseline="0" noProof="0" dirty="0" smtClean="0">
                <a:ln>
                  <a:noFill/>
                </a:ln>
                <a:solidFill>
                  <a:srgbClr val="000000"/>
                </a:solidFill>
                <a:effectLst/>
                <a:uLnTx/>
                <a:uFillTx/>
                <a:latin typeface="Century Gothic"/>
                <a:ea typeface="微软雅黑" charset="0"/>
                <a:cs typeface="+mn-cs"/>
              </a:rPr>
              <a:t>获取更多优质模板（放映模式）</a:t>
            </a:r>
            <a:endParaRPr kumimoji="1" lang="zh-CN" altLang="en-US" sz="1333" b="0" i="0" u="none" strike="noStrike" kern="1200" cap="none" spc="0" normalizeH="0" baseline="0" noProof="0" dirty="0">
              <a:ln>
                <a:noFill/>
              </a:ln>
              <a:solidFill>
                <a:srgbClr val="000000"/>
              </a:solidFill>
              <a:effectLst/>
              <a:uLnTx/>
              <a:uFillTx/>
              <a:latin typeface="Century Gothic"/>
              <a:ea typeface="微软雅黑" charset="0"/>
              <a:cs typeface="+mn-cs"/>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46298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737276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
        <p:nvSpPr>
          <p:cNvPr id="2" name="矩形 1"/>
          <p:cNvSpPr/>
          <p:nvPr userDrawn="1"/>
        </p:nvSpPr>
        <p:spPr>
          <a:xfrm rot="9822520">
            <a:off x="3099071" y="410986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9" name="矩形 8"/>
          <p:cNvSpPr/>
          <p:nvPr userDrawn="1"/>
        </p:nvSpPr>
        <p:spPr>
          <a:xfrm rot="18585722">
            <a:off x="2900872" y="169105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3" name="矩形 2"/>
          <p:cNvSpPr/>
          <p:nvPr userDrawn="1"/>
        </p:nvSpPr>
        <p:spPr>
          <a:xfrm rot="4450317">
            <a:off x="2505540" y="316495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4" name="矩形 3"/>
          <p:cNvSpPr/>
          <p:nvPr userDrawn="1"/>
        </p:nvSpPr>
        <p:spPr>
          <a:xfrm rot="892948">
            <a:off x="1669486" y="283793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5" name="矩形 4"/>
          <p:cNvSpPr/>
          <p:nvPr userDrawn="1"/>
        </p:nvSpPr>
        <p:spPr>
          <a:xfrm rot="4240722">
            <a:off x="2955271" y="340891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6" name="矩形 5"/>
          <p:cNvSpPr/>
          <p:nvPr userDrawn="1"/>
        </p:nvSpPr>
        <p:spPr>
          <a:xfrm rot="3863176">
            <a:off x="2173226" y="242362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7" name="矩形 6"/>
          <p:cNvSpPr/>
          <p:nvPr userDrawn="1"/>
        </p:nvSpPr>
        <p:spPr>
          <a:xfrm rot="187853">
            <a:off x="1161290" y="175907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8" name="矩形 7"/>
          <p:cNvSpPr/>
          <p:nvPr userDrawn="1"/>
        </p:nvSpPr>
        <p:spPr>
          <a:xfrm rot="905749">
            <a:off x="2244535" y="132182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0" name="矩形 9"/>
          <p:cNvSpPr/>
          <p:nvPr userDrawn="1"/>
        </p:nvSpPr>
        <p:spPr>
          <a:xfrm rot="19322284">
            <a:off x="2044076" y="170116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1" name="矩形 10"/>
          <p:cNvSpPr/>
          <p:nvPr userDrawn="1"/>
        </p:nvSpPr>
        <p:spPr>
          <a:xfrm rot="42066">
            <a:off x="1017200" y="378935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2" name="矩形 11"/>
          <p:cNvSpPr/>
          <p:nvPr userDrawn="1"/>
        </p:nvSpPr>
        <p:spPr>
          <a:xfrm rot="20117985">
            <a:off x="3894745" y="181582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4" name="矩形 13"/>
          <p:cNvSpPr/>
          <p:nvPr userDrawn="1"/>
        </p:nvSpPr>
        <p:spPr>
          <a:xfrm rot="905749">
            <a:off x="2447007" y="463647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5" name="矩形 14"/>
          <p:cNvSpPr/>
          <p:nvPr userDrawn="1"/>
        </p:nvSpPr>
        <p:spPr>
          <a:xfrm rot="19322284">
            <a:off x="4995333" y="525920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6" name="矩形 15"/>
          <p:cNvSpPr/>
          <p:nvPr userDrawn="1"/>
        </p:nvSpPr>
        <p:spPr>
          <a:xfrm rot="19736611">
            <a:off x="3735113" y="439545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Tree>
    <p:extLst>
      <p:ext uri="{BB962C8B-B14F-4D97-AF65-F5344CB8AC3E}">
        <p14:creationId xmlns:p14="http://schemas.microsoft.com/office/powerpoint/2010/main" val="77452638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2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2" name="矩形 1"/>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3" name="矩形 2"/>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4" name="矩形 3"/>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5" name="矩形 4"/>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6" name="矩形 5"/>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7" name="矩形 6"/>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8" name="矩形 7"/>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9" name="矩形 8"/>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0" name="矩形 9"/>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352492019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3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9238099">
            <a:off x="11440980" y="5083135"/>
            <a:ext cx="442243" cy="442243"/>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6" name="矩形 5"/>
          <p:cNvSpPr/>
          <p:nvPr userDrawn="1"/>
        </p:nvSpPr>
        <p:spPr>
          <a:xfrm rot="2558654">
            <a:off x="10718032" y="5587230"/>
            <a:ext cx="1790831" cy="179083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7" name="矩形 6"/>
          <p:cNvSpPr/>
          <p:nvPr userDrawn="1"/>
        </p:nvSpPr>
        <p:spPr>
          <a:xfrm rot="20601285">
            <a:off x="9831264" y="6039855"/>
            <a:ext cx="1029918" cy="1029918"/>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8" name="矩形 7"/>
          <p:cNvSpPr/>
          <p:nvPr userDrawn="1"/>
        </p:nvSpPr>
        <p:spPr>
          <a:xfrm rot="20567216">
            <a:off x="9227888" y="6150357"/>
            <a:ext cx="265265" cy="2652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9" name="矩形 8"/>
          <p:cNvSpPr/>
          <p:nvPr userDrawn="1"/>
        </p:nvSpPr>
        <p:spPr>
          <a:xfrm rot="20567216">
            <a:off x="11022574" y="4821816"/>
            <a:ext cx="308836" cy="308836"/>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 name="矩形 1"/>
          <p:cNvSpPr/>
          <p:nvPr userDrawn="1"/>
        </p:nvSpPr>
        <p:spPr>
          <a:xfrm rot="19896190">
            <a:off x="696210" y="33589"/>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3" name="矩形 2"/>
          <p:cNvSpPr/>
          <p:nvPr userDrawn="1"/>
        </p:nvSpPr>
        <p:spPr>
          <a:xfrm rot="21433404">
            <a:off x="-424797" y="-289495"/>
            <a:ext cx="1261894" cy="126189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5" name="矩形 4"/>
          <p:cNvSpPr/>
          <p:nvPr userDrawn="1"/>
        </p:nvSpPr>
        <p:spPr>
          <a:xfrm rot="18585722">
            <a:off x="1181569" y="925974"/>
            <a:ext cx="284699" cy="28469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0" name="矩形 9"/>
          <p:cNvSpPr/>
          <p:nvPr userDrawn="1"/>
        </p:nvSpPr>
        <p:spPr>
          <a:xfrm rot="17430621">
            <a:off x="1311074" y="134869"/>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3" name="文本占位符 7"/>
          <p:cNvSpPr>
            <a:spLocks noGrp="1"/>
          </p:cNvSpPr>
          <p:nvPr>
            <p:ph type="body" sz="quarter" idx="10" hasCustomPrompt="1"/>
          </p:nvPr>
        </p:nvSpPr>
        <p:spPr>
          <a:xfrm>
            <a:off x="1713834"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398258012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4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309981788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7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15" name="矩形 14"/>
          <p:cNvSpPr/>
          <p:nvPr userDrawn="1"/>
        </p:nvSpPr>
        <p:spPr>
          <a:xfrm rot="9822520">
            <a:off x="8665853" y="469659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6" name="矩形 15"/>
          <p:cNvSpPr/>
          <p:nvPr userDrawn="1"/>
        </p:nvSpPr>
        <p:spPr>
          <a:xfrm rot="18585722">
            <a:off x="8467654" y="227778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7" name="矩形 16"/>
          <p:cNvSpPr/>
          <p:nvPr userDrawn="1"/>
        </p:nvSpPr>
        <p:spPr>
          <a:xfrm rot="4450317">
            <a:off x="8072322" y="375168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8" name="矩形 17"/>
          <p:cNvSpPr/>
          <p:nvPr userDrawn="1"/>
        </p:nvSpPr>
        <p:spPr>
          <a:xfrm rot="892948">
            <a:off x="7236268" y="342466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9" name="矩形 18"/>
          <p:cNvSpPr/>
          <p:nvPr userDrawn="1"/>
        </p:nvSpPr>
        <p:spPr>
          <a:xfrm rot="4240722">
            <a:off x="8522053" y="399564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0" name="矩形 19"/>
          <p:cNvSpPr/>
          <p:nvPr userDrawn="1"/>
        </p:nvSpPr>
        <p:spPr>
          <a:xfrm rot="3863176">
            <a:off x="7740008" y="301035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1" name="矩形 20"/>
          <p:cNvSpPr/>
          <p:nvPr userDrawn="1"/>
        </p:nvSpPr>
        <p:spPr>
          <a:xfrm rot="187853">
            <a:off x="6728072" y="234580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2" name="矩形 21"/>
          <p:cNvSpPr/>
          <p:nvPr userDrawn="1"/>
        </p:nvSpPr>
        <p:spPr>
          <a:xfrm rot="905749">
            <a:off x="7811317" y="190855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3" name="矩形 22"/>
          <p:cNvSpPr/>
          <p:nvPr userDrawn="1"/>
        </p:nvSpPr>
        <p:spPr>
          <a:xfrm rot="19322284">
            <a:off x="7610858" y="228789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4" name="矩形 23"/>
          <p:cNvSpPr/>
          <p:nvPr userDrawn="1"/>
        </p:nvSpPr>
        <p:spPr>
          <a:xfrm rot="42066">
            <a:off x="6583982" y="437608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5" name="矩形 24"/>
          <p:cNvSpPr/>
          <p:nvPr userDrawn="1"/>
        </p:nvSpPr>
        <p:spPr>
          <a:xfrm rot="20117985">
            <a:off x="9461527" y="240255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6" name="矩形 25"/>
          <p:cNvSpPr/>
          <p:nvPr userDrawn="1"/>
        </p:nvSpPr>
        <p:spPr>
          <a:xfrm rot="905749">
            <a:off x="8013789" y="522320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7" name="矩形 26"/>
          <p:cNvSpPr/>
          <p:nvPr userDrawn="1"/>
        </p:nvSpPr>
        <p:spPr>
          <a:xfrm rot="19322284">
            <a:off x="10562115" y="584593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8" name="矩形 27"/>
          <p:cNvSpPr/>
          <p:nvPr userDrawn="1"/>
        </p:nvSpPr>
        <p:spPr>
          <a:xfrm rot="19736611">
            <a:off x="9301895" y="498218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Tree>
    <p:extLst>
      <p:ext uri="{BB962C8B-B14F-4D97-AF65-F5344CB8AC3E}">
        <p14:creationId xmlns:p14="http://schemas.microsoft.com/office/powerpoint/2010/main" val="340000561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5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6238231" flipH="1">
            <a:off x="9407392" y="4234793"/>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6" name="矩形 5"/>
          <p:cNvSpPr/>
          <p:nvPr userDrawn="1"/>
        </p:nvSpPr>
        <p:spPr>
          <a:xfrm rot="19041346" flipH="1">
            <a:off x="10088253" y="6106343"/>
            <a:ext cx="188104" cy="18810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7" name="矩形 6"/>
          <p:cNvSpPr/>
          <p:nvPr userDrawn="1"/>
        </p:nvSpPr>
        <p:spPr>
          <a:xfrm rot="998715" flipH="1">
            <a:off x="10506343" y="5622066"/>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8" name="矩形 7"/>
          <p:cNvSpPr/>
          <p:nvPr userDrawn="1"/>
        </p:nvSpPr>
        <p:spPr>
          <a:xfrm rot="19250941" flipH="1">
            <a:off x="10179321" y="5688691"/>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9" name="矩形 8"/>
          <p:cNvSpPr/>
          <p:nvPr userDrawn="1"/>
        </p:nvSpPr>
        <p:spPr>
          <a:xfrm rot="19628487" flipH="1">
            <a:off x="11165499" y="65923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 name="矩形 1"/>
          <p:cNvSpPr/>
          <p:nvPr userDrawn="1"/>
        </p:nvSpPr>
        <p:spPr>
          <a:xfrm rot="1703810" flipH="1">
            <a:off x="11537857" y="2659624"/>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3" name="矩形 2"/>
          <p:cNvSpPr/>
          <p:nvPr userDrawn="1"/>
        </p:nvSpPr>
        <p:spPr>
          <a:xfrm rot="985914" flipH="1">
            <a:off x="11073314" y="54149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5" name="矩形 4"/>
          <p:cNvSpPr/>
          <p:nvPr userDrawn="1"/>
        </p:nvSpPr>
        <p:spPr>
          <a:xfrm rot="3014278" flipH="1">
            <a:off x="10200525" y="3586333"/>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0" name="矩形 9"/>
          <p:cNvSpPr/>
          <p:nvPr userDrawn="1"/>
        </p:nvSpPr>
        <p:spPr>
          <a:xfrm rot="4169379" flipH="1">
            <a:off x="8954405" y="546220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1" name="矩形 10"/>
          <p:cNvSpPr/>
          <p:nvPr userDrawn="1"/>
        </p:nvSpPr>
        <p:spPr>
          <a:xfrm rot="1849597" flipH="1">
            <a:off x="10415339" y="6386801"/>
            <a:ext cx="669019" cy="6690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2" name="矩形 11"/>
          <p:cNvSpPr/>
          <p:nvPr userDrawn="1"/>
        </p:nvSpPr>
        <p:spPr>
          <a:xfrm rot="1703810" flipH="1">
            <a:off x="10051625" y="3232154"/>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6"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21309024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9238099">
            <a:off x="11440980" y="5083135"/>
            <a:ext cx="442243" cy="442243"/>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10718032" y="5587230"/>
            <a:ext cx="1790831" cy="179083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9831264" y="6039855"/>
            <a:ext cx="1029918" cy="1029918"/>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567216">
            <a:off x="9227888" y="6150357"/>
            <a:ext cx="265265" cy="2652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567216">
            <a:off x="11022574" y="4821816"/>
            <a:ext cx="308836" cy="308836"/>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96210" y="33589"/>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424797" y="-289495"/>
            <a:ext cx="1261894" cy="126189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1181569" y="925974"/>
            <a:ext cx="284699" cy="28469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1311074" y="134869"/>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占位符 7"/>
          <p:cNvSpPr>
            <a:spLocks noGrp="1"/>
          </p:cNvSpPr>
          <p:nvPr>
            <p:ph type="body" sz="quarter" idx="10" hasCustomPrompt="1"/>
          </p:nvPr>
        </p:nvSpPr>
        <p:spPr>
          <a:xfrm>
            <a:off x="1713834"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0_标题幻灯片">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996218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_标题幻灯片">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006954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8_标题幻灯片">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221772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9_标题幻灯片">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846015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标题幻灯片">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31314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extLst>
      <p:ext uri="{BB962C8B-B14F-4D97-AF65-F5344CB8AC3E}">
        <p14:creationId xmlns:p14="http://schemas.microsoft.com/office/powerpoint/2010/main" val="17487248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000000">
                    <a:lumMod val="75000"/>
                    <a:lumOff val="25000"/>
                  </a:srgbClr>
                </a:solidFill>
                <a:effectLst/>
                <a:uLnTx/>
                <a:uFillTx/>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smtClean="0">
                <a:ln>
                  <a:noFill/>
                </a:ln>
                <a:solidFill>
                  <a:srgbClr val="000000">
                    <a:lumMod val="75000"/>
                    <a:lumOff val="25000"/>
                  </a:srgbClr>
                </a:solidFill>
                <a:effectLst/>
                <a:uLnTx/>
                <a:uFillTx/>
                <a:latin typeface="Segoe UI Light"/>
                <a:ea typeface="微软雅黑" charset="0"/>
                <a:cs typeface="Segoe UI Light"/>
              </a:rPr>
              <a:t>OfficePLUS</a:t>
            </a:r>
            <a:endParaRPr kumimoji="0" lang="zh-CN" altLang="en-US" sz="1000" b="0" i="0" u="none" strike="noStrike" kern="1200" cap="none" spc="0" normalizeH="0" baseline="0" noProof="0" dirty="0">
              <a:ln>
                <a:noFill/>
              </a:ln>
              <a:solidFill>
                <a:srgbClr val="000000">
                  <a:lumMod val="75000"/>
                  <a:lumOff val="25000"/>
                </a:srgbClr>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7808972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FFFFFF"/>
                </a:solidFill>
                <a:effectLst/>
                <a:uLnTx/>
                <a:uFillTx/>
                <a:latin typeface="Segoe UI Light"/>
                <a:ea typeface="微软雅黑"/>
                <a:cs typeface="Segoe UI Light"/>
              </a:rPr>
              <a:t>标注</a:t>
            </a:r>
            <a:endParaRPr kumimoji="0" lang="zh-CN" altLang="en-US" sz="1800" b="0" i="0" u="none" strike="noStrike" kern="1200" cap="none" spc="0" normalizeH="0" baseline="0" noProof="0" dirty="0">
              <a:ln>
                <a:noFill/>
              </a:ln>
              <a:solidFill>
                <a:srgbClr val="FFFFFF"/>
              </a:solidFill>
              <a:effectLst/>
              <a:uLnTx/>
              <a:uFillTx/>
              <a:latin typeface="Segoe UI Light"/>
              <a:ea typeface="微软雅黑"/>
              <a:cs typeface="Segoe UI Light"/>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FFFFFF"/>
                </a:solidFill>
                <a:effectLst/>
                <a:uLnTx/>
                <a:uFillTx/>
                <a:latin typeface="Segoe UI Light"/>
                <a:ea typeface="微软雅黑"/>
                <a:cs typeface="Segoe UI Light"/>
              </a:rPr>
              <a:t>字体使用 </a:t>
            </a:r>
            <a:endParaRPr kumimoji="0" lang="en-US" altLang="zh-CN" sz="1400" b="0" i="0" u="none" strike="noStrike" kern="120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smtClean="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smtClean="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smtClean="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FFFFFF"/>
                </a:solidFill>
                <a:effectLst/>
                <a:uLnTx/>
                <a:uFillTx/>
                <a:latin typeface="Segoe UI Light"/>
                <a:ea typeface="微软雅黑"/>
                <a:cs typeface="Segoe UI Light"/>
              </a:rPr>
              <a:t>行距</a:t>
            </a:r>
            <a:endParaRPr kumimoji="0" lang="en-US" altLang="zh-CN" sz="1400" b="0" i="0" u="none" strike="noStrike" kern="1200" cap="none" spc="0" normalizeH="0" baseline="0" noProof="0" dirty="0" smtClean="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smtClean="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FFFFFF"/>
                </a:solidFill>
                <a:effectLst/>
                <a:uLnTx/>
                <a:uFillTx/>
                <a:latin typeface="Segoe UI Light"/>
                <a:ea typeface="微软雅黑"/>
                <a:cs typeface="Segoe UI Light"/>
              </a:rPr>
              <a:t>背景图片出处</a:t>
            </a: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zh-CN" altLang="en-US" sz="1400" b="0" i="0" u="none" strike="noStrike" kern="1200" cap="none" spc="0" normalizeH="0" baseline="0" noProof="0" dirty="0" smtClean="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FFFFFF"/>
                </a:solidFill>
                <a:effectLst/>
                <a:uLnTx/>
                <a:uFillTx/>
                <a:latin typeface="Segoe UI Light"/>
                <a:ea typeface="微软雅黑"/>
                <a:cs typeface="Segoe UI Light"/>
              </a:rPr>
              <a:t>声明</a:t>
            </a:r>
            <a:endParaRPr kumimoji="0" lang="en-US" altLang="zh-CN" sz="1400" b="0" i="0" u="none" strike="noStrike" kern="1200" cap="none" spc="0" normalizeH="0" baseline="0" noProof="0" dirty="0" smtClean="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algn="l" defTabSz="914377"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FFFFFF"/>
                </a:solidFill>
                <a:effectLst/>
                <a:uLnTx/>
                <a:uFillTx/>
                <a:latin typeface="Segoe UI Light"/>
                <a:ea typeface="微软雅黑"/>
                <a:cs typeface="Segoe UI Light"/>
              </a:rPr>
              <a:t>英文 </a:t>
            </a:r>
            <a:r>
              <a:rPr kumimoji="0" lang="en-US" altLang="zh-CN" sz="1400" b="0" i="0" u="none" strike="noStrike" kern="1200" cap="none" spc="0" normalizeH="0" baseline="0" noProof="0" dirty="0">
                <a:ln>
                  <a:noFill/>
                </a:ln>
                <a:solidFill>
                  <a:srgbClr val="FFFFFF"/>
                </a:solidFill>
                <a:effectLst/>
                <a:uLnTx/>
                <a:uFillTx/>
                <a:latin typeface="Segoe UI Light"/>
                <a:ea typeface="宋体" panose="02010600030101010101" pitchFamily="2" charset="-122"/>
                <a:cs typeface="Segoe UI Light"/>
              </a:rPr>
              <a:t>Century Gothic</a:t>
            </a: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1200" cap="none" spc="0" normalizeH="0" baseline="0" noProof="0" dirty="0" smtClean="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smtClean="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FFFFFF"/>
                </a:solidFill>
                <a:effectLst/>
                <a:uLnTx/>
                <a:uFillTx/>
                <a:latin typeface="Segoe UI Light"/>
                <a:ea typeface="微软雅黑"/>
                <a:cs typeface="Segoe UI Light"/>
              </a:rPr>
              <a:t>正文 </a:t>
            </a:r>
            <a:r>
              <a:rPr kumimoji="0" lang="en-US" altLang="zh-CN" sz="1400" b="0" i="0" u="none" strike="noStrike" kern="1200" cap="none" spc="0" normalizeH="0" baseline="0" noProof="0" dirty="0" smtClean="0">
                <a:ln>
                  <a:noFill/>
                </a:ln>
                <a:solidFill>
                  <a:srgbClr val="FFFFFF"/>
                </a:solidFill>
                <a:effectLst/>
                <a:uLnTx/>
                <a:uFillTx/>
                <a:latin typeface="Segoe UI Light"/>
                <a:ea typeface="微软雅黑"/>
                <a:cs typeface="Segoe UI Light"/>
              </a:rPr>
              <a:t>1.3</a:t>
            </a: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smtClean="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en-US" altLang="zh-CN" sz="1400" b="0" i="0" u="none" strike="noStrike" kern="1200" cap="none" spc="0" normalizeH="0" baseline="0" noProof="0" dirty="0" err="1" smtClean="0">
                <a:ln>
                  <a:noFill/>
                </a:ln>
                <a:solidFill>
                  <a:srgbClr val="FFFFFF"/>
                </a:solidFill>
                <a:effectLst/>
                <a:uLnTx/>
                <a:uFillTx/>
                <a:latin typeface="Segoe UI Light"/>
                <a:ea typeface="微软雅黑"/>
                <a:cs typeface="Segoe UI Light"/>
              </a:rPr>
              <a:t>cn.bing.com</a:t>
            </a:r>
            <a:endParaRPr kumimoji="0" lang="zh-CN" altLang="en-US" sz="1400" b="0" i="0" u="none" strike="noStrike" kern="1200" cap="none" spc="0" normalizeH="0" baseline="0" noProof="0" dirty="0" smtClean="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zh-CN" altLang="en-US" sz="1400" b="0" i="0" u="none" strike="noStrike" kern="1200" cap="none" spc="0" normalizeH="0" baseline="0" noProof="0" dirty="0" smtClean="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不得被全部或部分的复制、传播、销售，否则将承担法律责任。</a:t>
            </a:r>
            <a:endPar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smtClean="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120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3690951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1" lang="zh-CN" altLang="en-US" sz="1333" b="0" i="0" u="none" strike="noStrike" kern="1200" cap="none" spc="0" normalizeH="0" baseline="0" noProof="0" dirty="0" smtClean="0">
                <a:ln>
                  <a:noFill/>
                </a:ln>
                <a:solidFill>
                  <a:srgbClr val="000000"/>
                </a:solidFill>
                <a:effectLst/>
                <a:uLnTx/>
                <a:uFillTx/>
                <a:latin typeface="Century Gothic"/>
                <a:ea typeface="微软雅黑" charset="0"/>
                <a:cs typeface="+mn-cs"/>
              </a:rPr>
              <a:t>点击</a:t>
            </a:r>
            <a:r>
              <a:rPr kumimoji="1" lang="en-US" altLang="zh-CN" sz="1333" b="0" i="0" u="none" strike="noStrike" kern="1200" cap="none" spc="0" normalizeH="0" baseline="0" noProof="0" dirty="0" smtClean="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1200" cap="none" spc="0" normalizeH="0" baseline="0" noProof="0" dirty="0" smtClean="0">
                <a:ln>
                  <a:noFill/>
                </a:ln>
                <a:solidFill>
                  <a:srgbClr val="000000"/>
                </a:solidFill>
                <a:effectLst/>
                <a:uLnTx/>
                <a:uFillTx/>
                <a:latin typeface="Century Gothic"/>
                <a:ea typeface="微软雅黑" charset="0"/>
                <a:cs typeface="+mn-cs"/>
              </a:rPr>
              <a:t>获取更多优质模板（放映模式）</a:t>
            </a:r>
            <a:endParaRPr kumimoji="1" lang="zh-CN" altLang="en-US" sz="1333" b="0" i="0" u="none" strike="noStrike" kern="1200" cap="none" spc="0" normalizeH="0" baseline="0" noProof="0" dirty="0">
              <a:ln>
                <a:noFill/>
              </a:ln>
              <a:solidFill>
                <a:srgbClr val="000000"/>
              </a:solidFill>
              <a:effectLst/>
              <a:uLnTx/>
              <a:uFillTx/>
              <a:latin typeface="Century Gothic"/>
              <a:ea typeface="微软雅黑" charset="0"/>
              <a:cs typeface="+mn-cs"/>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61650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7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15" name="矩形 14"/>
          <p:cNvSpPr/>
          <p:nvPr userDrawn="1"/>
        </p:nvSpPr>
        <p:spPr>
          <a:xfrm rot="9822520">
            <a:off x="8665853" y="469659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8585722">
            <a:off x="8467654" y="227778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4450317">
            <a:off x="8072322" y="375168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892948">
            <a:off x="7236268" y="342466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4240722">
            <a:off x="8522053" y="399564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3863176">
            <a:off x="7740008" y="301035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87853">
            <a:off x="6728072" y="234580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userDrawn="1"/>
        </p:nvSpPr>
        <p:spPr>
          <a:xfrm rot="905749">
            <a:off x="7811317" y="190855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userDrawn="1"/>
        </p:nvSpPr>
        <p:spPr>
          <a:xfrm rot="19322284">
            <a:off x="7610858" y="228789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userDrawn="1"/>
        </p:nvSpPr>
        <p:spPr>
          <a:xfrm rot="42066">
            <a:off x="6583982" y="437608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userDrawn="1"/>
        </p:nvSpPr>
        <p:spPr>
          <a:xfrm rot="20117985">
            <a:off x="9461527" y="240255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userDrawn="1"/>
        </p:nvSpPr>
        <p:spPr>
          <a:xfrm rot="905749">
            <a:off x="8013789" y="522320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userDrawn="1"/>
        </p:nvSpPr>
        <p:spPr>
          <a:xfrm rot="19322284">
            <a:off x="10562115" y="584593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userDrawn="1"/>
        </p:nvSpPr>
        <p:spPr>
          <a:xfrm rot="19736611">
            <a:off x="9301895" y="498218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6238231" flipH="1">
            <a:off x="9407392" y="4234793"/>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19041346" flipH="1">
            <a:off x="10088253" y="6106343"/>
            <a:ext cx="188104" cy="18810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998715" flipH="1">
            <a:off x="10506343" y="5622066"/>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19250941" flipH="1">
            <a:off x="10179321" y="5688691"/>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628487" flipH="1">
            <a:off x="11165499" y="65923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703810" flipH="1">
            <a:off x="11537857" y="2659624"/>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985914" flipH="1">
            <a:off x="11073314" y="54149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3014278" flipH="1">
            <a:off x="10200525" y="3586333"/>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4169379" flipH="1">
            <a:off x="8954405" y="546220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849597" flipH="1">
            <a:off x="10415339" y="6386801"/>
            <a:ext cx="669019" cy="6690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703810" flipH="1">
            <a:off x="10051625" y="3232154"/>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标题幻灯片">
    <p:bg>
      <p:bgPr>
        <a:solidFill>
          <a:schemeClr val="accent1"/>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标题幻灯片">
    <p:bg>
      <p:bgPr>
        <a:solidFill>
          <a:schemeClr val="accent2"/>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51866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73611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7.xml"/><Relationship Id="rId5" Type="http://schemas.openxmlformats.org/officeDocument/2006/relationships/image" Target="../media/image36.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6.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6.xml"/></Relationships>
</file>

<file path=ppt/slides/_rels/slide4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10897" y="2227489"/>
            <a:ext cx="3570209" cy="1107996"/>
          </a:xfrm>
          <a:prstGeom prst="rect">
            <a:avLst/>
          </a:prstGeom>
          <a:solidFill>
            <a:schemeClr val="accent4"/>
          </a:solidFill>
        </p:spPr>
        <p:txBody>
          <a:bodyPr wrap="none" rtlCol="0">
            <a:spAutoFit/>
          </a:bodyPr>
          <a:lstStyle/>
          <a:p>
            <a:pPr algn="ctr"/>
            <a:r>
              <a:rPr kumimoji="1" lang="zh-CN" altLang="en-US" sz="6600" b="1" dirty="0" smtClean="0">
                <a:solidFill>
                  <a:schemeClr val="bg1"/>
                </a:solidFill>
                <a:latin typeface="Microsoft YaHei" charset="0"/>
                <a:ea typeface="Microsoft YaHei" charset="0"/>
                <a:cs typeface="Microsoft YaHei" charset="0"/>
              </a:rPr>
              <a:t>知识图谱</a:t>
            </a:r>
            <a:endParaRPr kumimoji="1" lang="zh-CN" altLang="en-US" sz="6600" b="1" dirty="0">
              <a:solidFill>
                <a:schemeClr val="bg1"/>
              </a:solidFill>
              <a:latin typeface="Microsoft YaHei" charset="0"/>
              <a:ea typeface="Microsoft YaHei" charset="0"/>
              <a:cs typeface="Microsoft YaHei" charset="0"/>
            </a:endParaRPr>
          </a:p>
        </p:txBody>
      </p:sp>
      <p:sp>
        <p:nvSpPr>
          <p:cNvPr id="6" name="文本框 8"/>
          <p:cNvSpPr txBox="1"/>
          <p:nvPr/>
        </p:nvSpPr>
        <p:spPr>
          <a:xfrm>
            <a:off x="4448899" y="4178020"/>
            <a:ext cx="3294202"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charset="2"/>
              <a:buChar char="n"/>
            </a:pPr>
            <a:r>
              <a:rPr lang="zh-CN" altLang="en-US" sz="1600" b="1" dirty="0" smtClean="0">
                <a:solidFill>
                  <a:schemeClr val="tx1">
                    <a:lumMod val="50000"/>
                    <a:lumOff val="50000"/>
                  </a:schemeClr>
                </a:solidFill>
                <a:latin typeface="微软雅黑" charset="0"/>
                <a:ea typeface="微软雅黑" charset="0"/>
              </a:rPr>
              <a:t>学校名称： 北京理工大学</a:t>
            </a:r>
            <a:endParaRPr lang="en-US" altLang="zh-CN" sz="1600" b="1" dirty="0" smtClean="0">
              <a:solidFill>
                <a:schemeClr val="tx1">
                  <a:lumMod val="50000"/>
                  <a:lumOff val="50000"/>
                </a:schemeClr>
              </a:solidFill>
              <a:latin typeface="微软雅黑" charset="0"/>
              <a:ea typeface="微软雅黑" charset="0"/>
            </a:endParaRPr>
          </a:p>
          <a:p>
            <a:pPr marL="285750" indent="-285750">
              <a:lnSpc>
                <a:spcPct val="150000"/>
              </a:lnSpc>
              <a:buFont typeface="Wingdings" charset="2"/>
              <a:buChar char="n"/>
            </a:pPr>
            <a:r>
              <a:rPr lang="zh-CN" altLang="en-US" sz="1600" b="1" dirty="0" smtClean="0">
                <a:solidFill>
                  <a:schemeClr val="tx1">
                    <a:lumMod val="50000"/>
                    <a:lumOff val="50000"/>
                  </a:schemeClr>
                </a:solidFill>
                <a:latin typeface="微软雅黑" charset="0"/>
                <a:ea typeface="微软雅黑" charset="0"/>
              </a:rPr>
              <a:t>指导老师： 张华平</a:t>
            </a:r>
          </a:p>
          <a:p>
            <a:pPr marL="285750" indent="-285750">
              <a:lnSpc>
                <a:spcPct val="150000"/>
              </a:lnSpc>
              <a:buFont typeface="Wingdings" charset="2"/>
              <a:buChar char="n"/>
            </a:pPr>
            <a:r>
              <a:rPr lang="zh-CN" altLang="en-US" sz="1600" b="1" dirty="0" smtClean="0">
                <a:solidFill>
                  <a:schemeClr val="tx1">
                    <a:lumMod val="50000"/>
                    <a:lumOff val="50000"/>
                  </a:schemeClr>
                </a:solidFill>
                <a:latin typeface="微软雅黑" charset="0"/>
                <a:ea typeface="微软雅黑" charset="0"/>
              </a:rPr>
              <a:t>报告人：    胡光怡、冯超群</a:t>
            </a:r>
            <a:endParaRPr lang="en-US" altLang="zh-CN" sz="1600" b="1" dirty="0" smtClean="0">
              <a:solidFill>
                <a:schemeClr val="tx1">
                  <a:lumMod val="50000"/>
                  <a:lumOff val="50000"/>
                </a:schemeClr>
              </a:solidFill>
              <a:latin typeface="微软雅黑" charset="0"/>
              <a:ea typeface="微软雅黑" charset="0"/>
            </a:endParaRPr>
          </a:p>
          <a:p>
            <a:pPr marL="285750" indent="-285750">
              <a:lnSpc>
                <a:spcPct val="150000"/>
              </a:lnSpc>
            </a:pPr>
            <a:r>
              <a:rPr lang="en-US" altLang="zh-CN" sz="1600" b="1" dirty="0" smtClean="0">
                <a:solidFill>
                  <a:schemeClr val="tx1">
                    <a:lumMod val="50000"/>
                    <a:lumOff val="50000"/>
                  </a:schemeClr>
                </a:solidFill>
                <a:latin typeface="微软雅黑" charset="0"/>
                <a:ea typeface="微软雅黑" charset="0"/>
              </a:rPr>
              <a:t>		       </a:t>
            </a:r>
            <a:r>
              <a:rPr lang="zh-CN" altLang="en-US" sz="1600" b="1" dirty="0" smtClean="0">
                <a:solidFill>
                  <a:schemeClr val="tx1">
                    <a:lumMod val="50000"/>
                    <a:lumOff val="50000"/>
                  </a:schemeClr>
                </a:solidFill>
                <a:latin typeface="微软雅黑" charset="0"/>
                <a:ea typeface="微软雅黑" charset="0"/>
              </a:rPr>
              <a:t>姜欣雨、郭学良</a:t>
            </a:r>
            <a:endParaRPr lang="zh-CN" altLang="en-US" sz="1600" b="1" dirty="0">
              <a:solidFill>
                <a:schemeClr val="tx1">
                  <a:lumMod val="50000"/>
                  <a:lumOff val="50000"/>
                </a:schemeClr>
              </a:solidFill>
              <a:latin typeface="微软雅黑" charset="0"/>
              <a:ea typeface="微软雅黑" charset="0"/>
            </a:endParaRPr>
          </a:p>
        </p:txBody>
      </p:sp>
    </p:spTree>
    <p:extLst>
      <p:ext uri="{BB962C8B-B14F-4D97-AF65-F5344CB8AC3E}">
        <p14:creationId xmlns:p14="http://schemas.microsoft.com/office/powerpoint/2010/main" val="15482333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知识图谱的构架</a:t>
            </a:r>
          </a:p>
        </p:txBody>
      </p:sp>
      <p:sp>
        <p:nvSpPr>
          <p:cNvPr id="12" name="矩形 11"/>
          <p:cNvSpPr/>
          <p:nvPr/>
        </p:nvSpPr>
        <p:spPr>
          <a:xfrm>
            <a:off x="7354112" y="1166232"/>
            <a:ext cx="2236510" cy="492443"/>
          </a:xfrm>
          <a:prstGeom prst="rect">
            <a:avLst/>
          </a:prstGeom>
        </p:spPr>
        <p:txBody>
          <a:bodyPr wrap="none">
            <a:spAutoFit/>
          </a:bodyPr>
          <a:lstStyle/>
          <a:p>
            <a:pPr defTabSz="608965">
              <a:lnSpc>
                <a:spcPct val="130000"/>
              </a:lnSpc>
            </a:pPr>
            <a:r>
              <a:rPr lang="zh-CN" altLang="en-US" sz="2000" b="1" dirty="0">
                <a:solidFill>
                  <a:schemeClr val="bg1"/>
                </a:solidFill>
                <a:ea typeface="微软雅黑" panose="020B0503020204020204" charset="-122"/>
              </a:rPr>
              <a:t>点击此处添加标题</a:t>
            </a:r>
            <a:endParaRPr lang="en-US" altLang="zh-CN" sz="2000" b="1" dirty="0">
              <a:solidFill>
                <a:schemeClr val="bg1"/>
              </a:solidFill>
              <a:ea typeface="微软雅黑" panose="020B0503020204020204" charset="-122"/>
            </a:endParaRPr>
          </a:p>
        </p:txBody>
      </p:sp>
      <p:sp>
        <p:nvSpPr>
          <p:cNvPr id="16" name="文本框 8"/>
          <p:cNvSpPr txBox="1"/>
          <p:nvPr/>
        </p:nvSpPr>
        <p:spPr>
          <a:xfrm>
            <a:off x="1329098" y="4328635"/>
            <a:ext cx="3173374" cy="929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bg1"/>
                </a:solidFill>
                <a:latin typeface="微软雅黑" panose="020B0503020204020204" charset="-122"/>
                <a:ea typeface="微软雅黑" panose="020B0503020204020204" charset="-122"/>
              </a:rPr>
              <a:t>标题</a:t>
            </a:r>
            <a:r>
              <a:rPr lang="zh-CN" altLang="en-US" sz="1400" dirty="0">
                <a:solidFill>
                  <a:schemeClr val="bg1"/>
                </a:solidFill>
                <a:latin typeface="微软雅黑" panose="020B0503020204020204" charset="-122"/>
                <a:ea typeface="微软雅黑" panose="020B0503020204020204" charset="-122"/>
              </a:rPr>
              <a:t>数字等都可以通过点和重新输入进行更改，顶部“开始”面板中可以对字体、字号、</a:t>
            </a:r>
            <a:r>
              <a:rPr lang="zh-CN" altLang="en-US" sz="1400" dirty="0" smtClean="0">
                <a:solidFill>
                  <a:schemeClr val="bg1"/>
                </a:solidFill>
                <a:latin typeface="微软雅黑" panose="020B0503020204020204" charset="-122"/>
                <a:ea typeface="微软雅黑" panose="020B0503020204020204" charset="-122"/>
              </a:rPr>
              <a:t>颜色等</a:t>
            </a:r>
            <a:r>
              <a:rPr lang="zh-CN" altLang="en-US" sz="1400" dirty="0">
                <a:solidFill>
                  <a:schemeClr val="bg1"/>
                </a:solidFill>
                <a:latin typeface="微软雅黑" panose="020B0503020204020204" charset="-122"/>
                <a:ea typeface="微软雅黑" panose="020B0503020204020204" charset="-122"/>
              </a:rPr>
              <a:t>进行</a:t>
            </a:r>
            <a:r>
              <a:rPr lang="zh-CN" altLang="en-US" sz="1400">
                <a:solidFill>
                  <a:schemeClr val="bg1"/>
                </a:solidFill>
                <a:latin typeface="微软雅黑" panose="020B0503020204020204" charset="-122"/>
                <a:ea typeface="微软雅黑" panose="020B0503020204020204" charset="-122"/>
              </a:rPr>
              <a:t>修改</a:t>
            </a:r>
            <a:r>
              <a:rPr lang="zh-CN" altLang="en-US" sz="1400" smtClean="0">
                <a:solidFill>
                  <a:schemeClr val="bg1"/>
                </a:solidFill>
                <a:latin typeface="微软雅黑" panose="020B0503020204020204" charset="-122"/>
                <a:ea typeface="微软雅黑" panose="020B0503020204020204" charset="-122"/>
              </a:rPr>
              <a:t>。</a:t>
            </a:r>
            <a:endParaRPr lang="zh-CN" altLang="en-US" sz="1400" dirty="0">
              <a:solidFill>
                <a:schemeClr val="bg1"/>
              </a:solidFill>
              <a:latin typeface="微软雅黑" panose="020B0503020204020204" charset="-122"/>
              <a:ea typeface="微软雅黑" panose="020B0503020204020204" charset="-122"/>
            </a:endParaRPr>
          </a:p>
        </p:txBody>
      </p:sp>
      <p:sp>
        <p:nvSpPr>
          <p:cNvPr id="17" name="矩形 16"/>
          <p:cNvSpPr/>
          <p:nvPr/>
        </p:nvSpPr>
        <p:spPr>
          <a:xfrm>
            <a:off x="1329097" y="3810718"/>
            <a:ext cx="2236510" cy="492443"/>
          </a:xfrm>
          <a:prstGeom prst="rect">
            <a:avLst/>
          </a:prstGeom>
        </p:spPr>
        <p:txBody>
          <a:bodyPr wrap="none">
            <a:spAutoFit/>
          </a:bodyPr>
          <a:lstStyle/>
          <a:p>
            <a:pPr defTabSz="608965">
              <a:lnSpc>
                <a:spcPct val="130000"/>
              </a:lnSpc>
            </a:pPr>
            <a:r>
              <a:rPr lang="zh-CN" altLang="en-US" sz="2000" b="1" dirty="0">
                <a:solidFill>
                  <a:schemeClr val="bg1"/>
                </a:solidFill>
                <a:ea typeface="微软雅黑" panose="020B0503020204020204" charset="-122"/>
              </a:rPr>
              <a:t>点击此处添加标题</a:t>
            </a:r>
            <a:endParaRPr lang="en-US" altLang="zh-CN" sz="2000" b="1" dirty="0">
              <a:solidFill>
                <a:schemeClr val="bg1"/>
              </a:solidFill>
              <a:ea typeface="微软雅黑" panose="020B0503020204020204" charset="-122"/>
            </a:endParaRPr>
          </a:p>
        </p:txBody>
      </p:sp>
      <p:pic>
        <p:nvPicPr>
          <p:cNvPr id="5" name="图片 4"/>
          <p:cNvPicPr>
            <a:picLocks noChangeAspect="1"/>
          </p:cNvPicPr>
          <p:nvPr/>
        </p:nvPicPr>
        <p:blipFill>
          <a:blip r:embed="rId2"/>
          <a:stretch>
            <a:fillRect/>
          </a:stretch>
        </p:blipFill>
        <p:spPr>
          <a:xfrm>
            <a:off x="5346700" y="156210"/>
            <a:ext cx="6686550" cy="4467225"/>
          </a:xfrm>
          <a:prstGeom prst="rect">
            <a:avLst/>
          </a:prstGeom>
        </p:spPr>
      </p:pic>
      <p:sp>
        <p:nvSpPr>
          <p:cNvPr id="3" name="文本框 2"/>
          <p:cNvSpPr txBox="1"/>
          <p:nvPr/>
        </p:nvSpPr>
        <p:spPr>
          <a:xfrm>
            <a:off x="396240" y="2077085"/>
            <a:ext cx="4787265" cy="3692525"/>
          </a:xfrm>
          <a:prstGeom prst="rect">
            <a:avLst/>
          </a:prstGeom>
          <a:noFill/>
          <a:ln w="9525">
            <a:noFill/>
          </a:ln>
        </p:spPr>
        <p:txBody>
          <a:bodyPr wrap="square">
            <a:spAutoFit/>
          </a:bodyPr>
          <a:lstStyle/>
          <a:p>
            <a:pPr indent="0"/>
            <a:r>
              <a:rPr lang="zh-CN" b="1">
                <a:ea typeface="宋体" panose="02010600030101010101" pitchFamily="2" charset="-122"/>
              </a:rPr>
              <a:t>信息抽取</a:t>
            </a:r>
            <a:r>
              <a:rPr lang="zh-CN" b="0">
                <a:ea typeface="宋体" panose="02010600030101010101" pitchFamily="2" charset="-122"/>
              </a:rPr>
              <a:t>：从各种类型的数据源中提取出实体、属性以及实体间的相互关系，在此基础上形成本体化的知识表达；</a:t>
            </a:r>
          </a:p>
          <a:p>
            <a:pPr indent="0"/>
            <a:endParaRPr lang="zh-CN" b="0">
              <a:ea typeface="宋体" panose="02010600030101010101" pitchFamily="2" charset="-122"/>
            </a:endParaRPr>
          </a:p>
          <a:p>
            <a:pPr indent="0"/>
            <a:r>
              <a:rPr lang="zh-CN" b="1">
                <a:ea typeface="宋体" panose="02010600030101010101" pitchFamily="2" charset="-122"/>
              </a:rPr>
              <a:t>知识融合</a:t>
            </a:r>
            <a:r>
              <a:rPr lang="zh-CN" b="0">
                <a:ea typeface="宋体" panose="02010600030101010101" pitchFamily="2" charset="-122"/>
              </a:rPr>
              <a:t>：在获得新知识之后，需要对其进行整合，以消除矛盾和歧义，比如某些实体可能有多种表达，某个特定称谓也许对应于多个不同的实体等；</a:t>
            </a:r>
          </a:p>
          <a:p>
            <a:pPr indent="0"/>
            <a:endParaRPr lang="zh-CN" b="0">
              <a:ea typeface="宋体" panose="02010600030101010101" pitchFamily="2" charset="-122"/>
            </a:endParaRPr>
          </a:p>
          <a:p>
            <a:pPr indent="0"/>
            <a:r>
              <a:rPr lang="zh-CN" b="1">
                <a:ea typeface="宋体" panose="02010600030101010101" pitchFamily="2" charset="-122"/>
              </a:rPr>
              <a:t>知识加工</a:t>
            </a:r>
            <a:r>
              <a:rPr lang="zh-CN" b="0">
                <a:ea typeface="宋体" panose="02010600030101010101" pitchFamily="2" charset="-122"/>
              </a:rPr>
              <a:t>：对于经过融合的新知识，需要经过质量评估之后（部分需要人工参与甄别），才能将合格的部分加入到知识库中，以确保知识库的质量。</a:t>
            </a:r>
            <a:endParaRPr lang="zh-CN" altLang="en-US" b="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ea typeface="宋体" panose="02010600030101010101" pitchFamily="2" charset="-122"/>
                <a:sym typeface="+mn-ea"/>
              </a:rPr>
              <a:t>信息抽取</a:t>
            </a:r>
            <a:endParaRPr kumimoji="1" lang="zh-CN" altLang="en-US" dirty="0" smtClean="0"/>
          </a:p>
        </p:txBody>
      </p:sp>
      <p:sp>
        <p:nvSpPr>
          <p:cNvPr id="12" name="矩形 11"/>
          <p:cNvSpPr/>
          <p:nvPr/>
        </p:nvSpPr>
        <p:spPr>
          <a:xfrm>
            <a:off x="7354112" y="1166232"/>
            <a:ext cx="2236510" cy="492443"/>
          </a:xfrm>
          <a:prstGeom prst="rect">
            <a:avLst/>
          </a:prstGeom>
        </p:spPr>
        <p:txBody>
          <a:bodyPr wrap="none">
            <a:spAutoFit/>
          </a:bodyPr>
          <a:lstStyle/>
          <a:p>
            <a:pPr defTabSz="608965">
              <a:lnSpc>
                <a:spcPct val="130000"/>
              </a:lnSpc>
            </a:pPr>
            <a:r>
              <a:rPr lang="zh-CN" altLang="en-US" sz="2000" b="1" dirty="0">
                <a:solidFill>
                  <a:schemeClr val="bg1"/>
                </a:solidFill>
                <a:ea typeface="微软雅黑" panose="020B0503020204020204" charset="-122"/>
              </a:rPr>
              <a:t>点击此处添加标题</a:t>
            </a:r>
            <a:endParaRPr lang="en-US" altLang="zh-CN" sz="2000" b="1" dirty="0">
              <a:solidFill>
                <a:schemeClr val="bg1"/>
              </a:solidFill>
              <a:ea typeface="微软雅黑" panose="020B0503020204020204" charset="-122"/>
            </a:endParaRPr>
          </a:p>
        </p:txBody>
      </p:sp>
      <p:sp>
        <p:nvSpPr>
          <p:cNvPr id="17" name="矩形 16"/>
          <p:cNvSpPr/>
          <p:nvPr/>
        </p:nvSpPr>
        <p:spPr>
          <a:xfrm>
            <a:off x="1329097" y="3810718"/>
            <a:ext cx="2236510" cy="492443"/>
          </a:xfrm>
          <a:prstGeom prst="rect">
            <a:avLst/>
          </a:prstGeom>
        </p:spPr>
        <p:txBody>
          <a:bodyPr wrap="none">
            <a:spAutoFit/>
          </a:bodyPr>
          <a:lstStyle/>
          <a:p>
            <a:pPr defTabSz="608965">
              <a:lnSpc>
                <a:spcPct val="130000"/>
              </a:lnSpc>
            </a:pPr>
            <a:r>
              <a:rPr lang="zh-CN" altLang="en-US" sz="2000" b="1" dirty="0">
                <a:solidFill>
                  <a:schemeClr val="bg1"/>
                </a:solidFill>
                <a:ea typeface="微软雅黑" panose="020B0503020204020204" charset="-122"/>
              </a:rPr>
              <a:t>点击此处添加标题</a:t>
            </a:r>
            <a:endParaRPr lang="en-US" altLang="zh-CN" sz="2000" b="1" dirty="0">
              <a:solidFill>
                <a:schemeClr val="bg1"/>
              </a:solidFill>
              <a:ea typeface="微软雅黑" panose="020B0503020204020204" charset="-122"/>
            </a:endParaRPr>
          </a:p>
        </p:txBody>
      </p:sp>
      <p:sp>
        <p:nvSpPr>
          <p:cNvPr id="3" name="文本框 2"/>
          <p:cNvSpPr txBox="1"/>
          <p:nvPr/>
        </p:nvSpPr>
        <p:spPr>
          <a:xfrm>
            <a:off x="1847215" y="1762125"/>
            <a:ext cx="7906385" cy="2584450"/>
          </a:xfrm>
          <a:prstGeom prst="rect">
            <a:avLst/>
          </a:prstGeom>
          <a:noFill/>
          <a:ln w="9525">
            <a:noFill/>
          </a:ln>
        </p:spPr>
        <p:txBody>
          <a:bodyPr wrap="square">
            <a:spAutoFit/>
          </a:bodyPr>
          <a:lstStyle/>
          <a:p>
            <a:pPr indent="0"/>
            <a:r>
              <a:rPr lang="zh-CN" b="1">
                <a:ea typeface="宋体" panose="02010600030101010101" pitchFamily="2" charset="-122"/>
              </a:rPr>
              <a:t>实体抽取</a:t>
            </a:r>
            <a:r>
              <a:rPr lang="zh-CN">
                <a:ea typeface="宋体" panose="02010600030101010101" pitchFamily="2" charset="-122"/>
              </a:rPr>
              <a:t>：也称为命名实体识别（named entity recognition，NER），是指从文本数据集中自动识别出命名实体。</a:t>
            </a:r>
          </a:p>
          <a:p>
            <a:pPr indent="0"/>
            <a:endParaRPr lang="zh-CN">
              <a:ea typeface="宋体" panose="02010600030101010101" pitchFamily="2" charset="-122"/>
            </a:endParaRPr>
          </a:p>
          <a:p>
            <a:pPr indent="0"/>
            <a:r>
              <a:rPr lang="zh-CN" b="1">
                <a:ea typeface="宋体" panose="02010600030101010101" pitchFamily="2" charset="-122"/>
              </a:rPr>
              <a:t>关系抽取</a:t>
            </a:r>
            <a:r>
              <a:rPr lang="zh-CN">
                <a:ea typeface="宋体" panose="02010600030101010101" pitchFamily="2" charset="-122"/>
              </a:rPr>
              <a:t>：文本语料经过实体抽取之后，得到的是一系列离散的命名实体，还需要从相关语料中提取出实体之间的关联关系，通过关系将实体联系起来，才能够形成网状的知识结构。</a:t>
            </a:r>
          </a:p>
          <a:p>
            <a:pPr indent="0"/>
            <a:endParaRPr lang="zh-CN">
              <a:ea typeface="宋体" panose="02010600030101010101" pitchFamily="2" charset="-122"/>
            </a:endParaRPr>
          </a:p>
          <a:p>
            <a:pPr indent="0"/>
            <a:r>
              <a:rPr lang="zh-CN" b="1">
                <a:ea typeface="宋体" panose="02010600030101010101" pitchFamily="2" charset="-122"/>
              </a:rPr>
              <a:t>属性抽取</a:t>
            </a:r>
            <a:r>
              <a:rPr lang="zh-CN">
                <a:ea typeface="宋体" panose="02010600030101010101" pitchFamily="2" charset="-122"/>
              </a:rPr>
              <a:t>：从不同信息源中采集特定实体的属性信息，如针对某个公众人物，可以从网络公开信息中得到其昵称、生日、国籍、教育背景等信息。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ea typeface="宋体" panose="02010600030101010101" pitchFamily="2" charset="-122"/>
                <a:sym typeface="+mn-ea"/>
              </a:rPr>
              <a:t>知识融合</a:t>
            </a:r>
            <a:endParaRPr kumimoji="1" lang="zh-CN" altLang="en-US" dirty="0" smtClean="0"/>
          </a:p>
        </p:txBody>
      </p:sp>
      <p:sp>
        <p:nvSpPr>
          <p:cNvPr id="12" name="矩形 11"/>
          <p:cNvSpPr/>
          <p:nvPr/>
        </p:nvSpPr>
        <p:spPr>
          <a:xfrm>
            <a:off x="7354112" y="1166232"/>
            <a:ext cx="2236510" cy="492443"/>
          </a:xfrm>
          <a:prstGeom prst="rect">
            <a:avLst/>
          </a:prstGeom>
        </p:spPr>
        <p:txBody>
          <a:bodyPr wrap="none">
            <a:spAutoFit/>
          </a:bodyPr>
          <a:lstStyle/>
          <a:p>
            <a:pPr defTabSz="608965">
              <a:lnSpc>
                <a:spcPct val="130000"/>
              </a:lnSpc>
            </a:pPr>
            <a:r>
              <a:rPr lang="zh-CN" altLang="en-US" sz="2000" b="1" dirty="0">
                <a:solidFill>
                  <a:schemeClr val="bg1"/>
                </a:solidFill>
                <a:ea typeface="微软雅黑" panose="020B0503020204020204" charset="-122"/>
              </a:rPr>
              <a:t>点击此处添加标题</a:t>
            </a:r>
            <a:endParaRPr lang="en-US" altLang="zh-CN" sz="2000" b="1" dirty="0">
              <a:solidFill>
                <a:schemeClr val="bg1"/>
              </a:solidFill>
              <a:ea typeface="微软雅黑" panose="020B0503020204020204" charset="-122"/>
            </a:endParaRPr>
          </a:p>
        </p:txBody>
      </p:sp>
      <p:sp>
        <p:nvSpPr>
          <p:cNvPr id="16" name="文本框 8"/>
          <p:cNvSpPr txBox="1"/>
          <p:nvPr/>
        </p:nvSpPr>
        <p:spPr>
          <a:xfrm>
            <a:off x="1329098" y="4328635"/>
            <a:ext cx="3173374" cy="929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bg1"/>
                </a:solidFill>
                <a:latin typeface="微软雅黑" panose="020B0503020204020204" charset="-122"/>
                <a:ea typeface="微软雅黑" panose="020B0503020204020204" charset="-122"/>
              </a:rPr>
              <a:t>标题</a:t>
            </a:r>
            <a:r>
              <a:rPr lang="zh-CN" altLang="en-US" sz="1400" dirty="0">
                <a:solidFill>
                  <a:schemeClr val="bg1"/>
                </a:solidFill>
                <a:latin typeface="微软雅黑" panose="020B0503020204020204" charset="-122"/>
                <a:ea typeface="微软雅黑" panose="020B0503020204020204" charset="-122"/>
              </a:rPr>
              <a:t>数字等都可以通过点和重新输入进行更改，顶部“开始”面板中可以对字体、字号、</a:t>
            </a:r>
            <a:r>
              <a:rPr lang="zh-CN" altLang="en-US" sz="1400" dirty="0" smtClean="0">
                <a:solidFill>
                  <a:schemeClr val="bg1"/>
                </a:solidFill>
                <a:latin typeface="微软雅黑" panose="020B0503020204020204" charset="-122"/>
                <a:ea typeface="微软雅黑" panose="020B0503020204020204" charset="-122"/>
              </a:rPr>
              <a:t>颜色等</a:t>
            </a:r>
            <a:r>
              <a:rPr lang="zh-CN" altLang="en-US" sz="1400" dirty="0">
                <a:solidFill>
                  <a:schemeClr val="bg1"/>
                </a:solidFill>
                <a:latin typeface="微软雅黑" panose="020B0503020204020204" charset="-122"/>
                <a:ea typeface="微软雅黑" panose="020B0503020204020204" charset="-122"/>
              </a:rPr>
              <a:t>进行</a:t>
            </a:r>
            <a:r>
              <a:rPr lang="zh-CN" altLang="en-US" sz="1400">
                <a:solidFill>
                  <a:schemeClr val="bg1"/>
                </a:solidFill>
                <a:latin typeface="微软雅黑" panose="020B0503020204020204" charset="-122"/>
                <a:ea typeface="微软雅黑" panose="020B0503020204020204" charset="-122"/>
              </a:rPr>
              <a:t>修改</a:t>
            </a:r>
            <a:r>
              <a:rPr lang="zh-CN" altLang="en-US" sz="1400" smtClean="0">
                <a:solidFill>
                  <a:schemeClr val="bg1"/>
                </a:solidFill>
                <a:latin typeface="微软雅黑" panose="020B0503020204020204" charset="-122"/>
                <a:ea typeface="微软雅黑" panose="020B0503020204020204" charset="-122"/>
              </a:rPr>
              <a:t>。</a:t>
            </a:r>
            <a:endParaRPr lang="zh-CN" altLang="en-US" sz="1400" dirty="0">
              <a:solidFill>
                <a:schemeClr val="bg1"/>
              </a:solidFill>
              <a:latin typeface="微软雅黑" panose="020B0503020204020204" charset="-122"/>
              <a:ea typeface="微软雅黑" panose="020B0503020204020204" charset="-122"/>
            </a:endParaRPr>
          </a:p>
        </p:txBody>
      </p:sp>
      <p:sp>
        <p:nvSpPr>
          <p:cNvPr id="17" name="矩形 16"/>
          <p:cNvSpPr/>
          <p:nvPr/>
        </p:nvSpPr>
        <p:spPr>
          <a:xfrm>
            <a:off x="1329097" y="3810718"/>
            <a:ext cx="2236510" cy="492443"/>
          </a:xfrm>
          <a:prstGeom prst="rect">
            <a:avLst/>
          </a:prstGeom>
        </p:spPr>
        <p:txBody>
          <a:bodyPr wrap="none">
            <a:spAutoFit/>
          </a:bodyPr>
          <a:lstStyle/>
          <a:p>
            <a:pPr defTabSz="608965">
              <a:lnSpc>
                <a:spcPct val="130000"/>
              </a:lnSpc>
            </a:pPr>
            <a:r>
              <a:rPr lang="zh-CN" altLang="en-US" sz="2000" b="1" dirty="0">
                <a:solidFill>
                  <a:schemeClr val="bg1"/>
                </a:solidFill>
                <a:ea typeface="微软雅黑" panose="020B0503020204020204" charset="-122"/>
              </a:rPr>
              <a:t>点击此处添加标题</a:t>
            </a:r>
            <a:endParaRPr lang="en-US" altLang="zh-CN" sz="2000" b="1" dirty="0">
              <a:solidFill>
                <a:schemeClr val="bg1"/>
              </a:solidFill>
              <a:ea typeface="微软雅黑" panose="020B0503020204020204" charset="-122"/>
            </a:endParaRPr>
          </a:p>
        </p:txBody>
      </p:sp>
      <p:sp>
        <p:nvSpPr>
          <p:cNvPr id="3" name="文本框 2"/>
          <p:cNvSpPr txBox="1"/>
          <p:nvPr/>
        </p:nvSpPr>
        <p:spPr>
          <a:xfrm>
            <a:off x="1962150" y="1831340"/>
            <a:ext cx="7719695" cy="2584450"/>
          </a:xfrm>
          <a:prstGeom prst="rect">
            <a:avLst/>
          </a:prstGeom>
          <a:noFill/>
          <a:ln w="9525">
            <a:noFill/>
          </a:ln>
        </p:spPr>
        <p:txBody>
          <a:bodyPr wrap="square">
            <a:spAutoFit/>
          </a:bodyPr>
          <a:lstStyle/>
          <a:p>
            <a:pPr indent="0"/>
            <a:r>
              <a:rPr lang="zh-CN" b="1">
                <a:ea typeface="宋体" panose="02010600030101010101" pitchFamily="2" charset="-122"/>
              </a:rPr>
              <a:t>实体链接</a:t>
            </a:r>
            <a:r>
              <a:rPr lang="zh-CN">
                <a:ea typeface="宋体" panose="02010600030101010101" pitchFamily="2" charset="-122"/>
              </a:rPr>
              <a:t>（entity linking）：指对于从文本中抽取得到的实体对象，将其链接到知识库中对应的正确实体对象的操作。从文本中通过实体抽取得到</a:t>
            </a:r>
            <a:r>
              <a:rPr lang="zh-CN" b="1">
                <a:ea typeface="宋体" panose="02010600030101010101" pitchFamily="2" charset="-122"/>
              </a:rPr>
              <a:t>实体指称项</a:t>
            </a:r>
            <a:r>
              <a:rPr lang="zh-CN">
                <a:ea typeface="宋体" panose="02010600030101010101" pitchFamily="2" charset="-122"/>
              </a:rPr>
              <a:t>，进行</a:t>
            </a:r>
            <a:r>
              <a:rPr lang="zh-CN" b="1">
                <a:ea typeface="宋体" panose="02010600030101010101" pitchFamily="2" charset="-122"/>
              </a:rPr>
              <a:t>实体消歧</a:t>
            </a:r>
            <a:r>
              <a:rPr lang="zh-CN">
                <a:ea typeface="宋体" panose="02010600030101010101" pitchFamily="2" charset="-122"/>
              </a:rPr>
              <a:t>、</a:t>
            </a:r>
            <a:r>
              <a:rPr lang="zh-CN" b="1">
                <a:ea typeface="宋体" panose="02010600030101010101" pitchFamily="2" charset="-122"/>
              </a:rPr>
              <a:t>共指消解</a:t>
            </a:r>
            <a:r>
              <a:rPr lang="zh-CN">
                <a:ea typeface="宋体" panose="02010600030101010101" pitchFamily="2" charset="-122"/>
              </a:rPr>
              <a:t>等相似度计算，在确认知识库中对应的正确实体对象之后，将该实体指称项链接到知识库中对应实体。</a:t>
            </a:r>
          </a:p>
          <a:p>
            <a:pPr indent="0"/>
            <a:endParaRPr lang="zh-CN" b="0">
              <a:ea typeface="宋体" panose="02010600030101010101" pitchFamily="2" charset="-122"/>
            </a:endParaRPr>
          </a:p>
          <a:p>
            <a:pPr indent="0"/>
            <a:r>
              <a:rPr lang="zh-CN" b="1">
                <a:ea typeface="宋体" panose="02010600030101010101" pitchFamily="2" charset="-122"/>
              </a:rPr>
              <a:t>知识合并</a:t>
            </a:r>
            <a:r>
              <a:rPr lang="zh-CN">
                <a:ea typeface="宋体" panose="02010600030101010101" pitchFamily="2" charset="-122"/>
              </a:rPr>
              <a:t>：实体链接是处理从半结构化数据和非结构化数据里提取出来的数据。结构化数据的处理，如外部知识库和关系数据库，是知识合并的内容。主要分两种：合并外部知识库，主要处理数据层和模式层的冲突；合并关系数据库，有RDB2RDF等方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ea typeface="宋体" panose="02010600030101010101" pitchFamily="2" charset="-122"/>
                <a:sym typeface="+mn-ea"/>
              </a:rPr>
              <a:t>知识加工</a:t>
            </a:r>
            <a:endParaRPr kumimoji="1" lang="zh-CN" altLang="en-US" dirty="0" smtClean="0"/>
          </a:p>
        </p:txBody>
      </p:sp>
      <p:sp>
        <p:nvSpPr>
          <p:cNvPr id="12" name="矩形 11"/>
          <p:cNvSpPr/>
          <p:nvPr/>
        </p:nvSpPr>
        <p:spPr>
          <a:xfrm>
            <a:off x="7354112" y="1166232"/>
            <a:ext cx="2236510" cy="492443"/>
          </a:xfrm>
          <a:prstGeom prst="rect">
            <a:avLst/>
          </a:prstGeom>
        </p:spPr>
        <p:txBody>
          <a:bodyPr wrap="none">
            <a:spAutoFit/>
          </a:bodyPr>
          <a:lstStyle/>
          <a:p>
            <a:pPr defTabSz="608965">
              <a:lnSpc>
                <a:spcPct val="130000"/>
              </a:lnSpc>
            </a:pPr>
            <a:r>
              <a:rPr lang="zh-CN" altLang="en-US" sz="2000" b="1" dirty="0">
                <a:solidFill>
                  <a:schemeClr val="bg1"/>
                </a:solidFill>
                <a:ea typeface="微软雅黑" panose="020B0503020204020204" charset="-122"/>
              </a:rPr>
              <a:t>点击此处添加标题</a:t>
            </a:r>
            <a:endParaRPr lang="en-US" altLang="zh-CN" sz="2000" b="1" dirty="0">
              <a:solidFill>
                <a:schemeClr val="bg1"/>
              </a:solidFill>
              <a:ea typeface="微软雅黑" panose="020B0503020204020204" charset="-122"/>
            </a:endParaRPr>
          </a:p>
        </p:txBody>
      </p:sp>
      <p:sp>
        <p:nvSpPr>
          <p:cNvPr id="16" name="文本框 8"/>
          <p:cNvSpPr txBox="1"/>
          <p:nvPr/>
        </p:nvSpPr>
        <p:spPr>
          <a:xfrm>
            <a:off x="1329098" y="4328635"/>
            <a:ext cx="3173374" cy="929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bg1"/>
                </a:solidFill>
                <a:latin typeface="微软雅黑" panose="020B0503020204020204" charset="-122"/>
                <a:ea typeface="微软雅黑" panose="020B0503020204020204" charset="-122"/>
              </a:rPr>
              <a:t>标题</a:t>
            </a:r>
            <a:r>
              <a:rPr lang="zh-CN" altLang="en-US" sz="1400" dirty="0">
                <a:solidFill>
                  <a:schemeClr val="bg1"/>
                </a:solidFill>
                <a:latin typeface="微软雅黑" panose="020B0503020204020204" charset="-122"/>
                <a:ea typeface="微软雅黑" panose="020B0503020204020204" charset="-122"/>
              </a:rPr>
              <a:t>数字等都可以通过点和重新输入进行更改，顶部“开始”面板中可以对字体、字号、</a:t>
            </a:r>
            <a:r>
              <a:rPr lang="zh-CN" altLang="en-US" sz="1400" dirty="0" smtClean="0">
                <a:solidFill>
                  <a:schemeClr val="bg1"/>
                </a:solidFill>
                <a:latin typeface="微软雅黑" panose="020B0503020204020204" charset="-122"/>
                <a:ea typeface="微软雅黑" panose="020B0503020204020204" charset="-122"/>
              </a:rPr>
              <a:t>颜色等</a:t>
            </a:r>
            <a:r>
              <a:rPr lang="zh-CN" altLang="en-US" sz="1400" dirty="0">
                <a:solidFill>
                  <a:schemeClr val="bg1"/>
                </a:solidFill>
                <a:latin typeface="微软雅黑" panose="020B0503020204020204" charset="-122"/>
                <a:ea typeface="微软雅黑" panose="020B0503020204020204" charset="-122"/>
              </a:rPr>
              <a:t>进行</a:t>
            </a:r>
            <a:r>
              <a:rPr lang="zh-CN" altLang="en-US" sz="1400">
                <a:solidFill>
                  <a:schemeClr val="bg1"/>
                </a:solidFill>
                <a:latin typeface="微软雅黑" panose="020B0503020204020204" charset="-122"/>
                <a:ea typeface="微软雅黑" panose="020B0503020204020204" charset="-122"/>
              </a:rPr>
              <a:t>修改</a:t>
            </a:r>
            <a:r>
              <a:rPr lang="zh-CN" altLang="en-US" sz="1400" smtClean="0">
                <a:solidFill>
                  <a:schemeClr val="bg1"/>
                </a:solidFill>
                <a:latin typeface="微软雅黑" panose="020B0503020204020204" charset="-122"/>
                <a:ea typeface="微软雅黑" panose="020B0503020204020204" charset="-122"/>
              </a:rPr>
              <a:t>。</a:t>
            </a:r>
            <a:endParaRPr lang="zh-CN" altLang="en-US" sz="1400" dirty="0">
              <a:solidFill>
                <a:schemeClr val="bg1"/>
              </a:solidFill>
              <a:latin typeface="微软雅黑" panose="020B0503020204020204" charset="-122"/>
              <a:ea typeface="微软雅黑" panose="020B0503020204020204" charset="-122"/>
            </a:endParaRPr>
          </a:p>
        </p:txBody>
      </p:sp>
      <p:sp>
        <p:nvSpPr>
          <p:cNvPr id="17" name="矩形 16"/>
          <p:cNvSpPr/>
          <p:nvPr/>
        </p:nvSpPr>
        <p:spPr>
          <a:xfrm>
            <a:off x="1329097" y="3810718"/>
            <a:ext cx="2236510" cy="492443"/>
          </a:xfrm>
          <a:prstGeom prst="rect">
            <a:avLst/>
          </a:prstGeom>
        </p:spPr>
        <p:txBody>
          <a:bodyPr wrap="none">
            <a:spAutoFit/>
          </a:bodyPr>
          <a:lstStyle/>
          <a:p>
            <a:pPr defTabSz="608965">
              <a:lnSpc>
                <a:spcPct val="130000"/>
              </a:lnSpc>
            </a:pPr>
            <a:r>
              <a:rPr lang="zh-CN" altLang="en-US" sz="2000" b="1" dirty="0">
                <a:solidFill>
                  <a:schemeClr val="bg1"/>
                </a:solidFill>
                <a:ea typeface="微软雅黑" panose="020B0503020204020204" charset="-122"/>
              </a:rPr>
              <a:t>点击此处添加标题</a:t>
            </a:r>
            <a:endParaRPr lang="en-US" altLang="zh-CN" sz="2000" b="1" dirty="0">
              <a:solidFill>
                <a:schemeClr val="bg1"/>
              </a:solidFill>
              <a:ea typeface="微软雅黑" panose="020B0503020204020204" charset="-122"/>
            </a:endParaRPr>
          </a:p>
        </p:txBody>
      </p:sp>
      <p:sp>
        <p:nvSpPr>
          <p:cNvPr id="3" name="文本框 2"/>
          <p:cNvSpPr txBox="1"/>
          <p:nvPr/>
        </p:nvSpPr>
        <p:spPr>
          <a:xfrm>
            <a:off x="1541145" y="1659255"/>
            <a:ext cx="8420100" cy="3415030"/>
          </a:xfrm>
          <a:prstGeom prst="rect">
            <a:avLst/>
          </a:prstGeom>
          <a:noFill/>
          <a:ln w="9525">
            <a:noFill/>
          </a:ln>
        </p:spPr>
        <p:txBody>
          <a:bodyPr wrap="square">
            <a:spAutoFit/>
          </a:bodyPr>
          <a:lstStyle/>
          <a:p>
            <a:pPr indent="0"/>
            <a:r>
              <a:rPr lang="zh-CN" b="1">
                <a:ea typeface="宋体" panose="02010600030101010101" pitchFamily="2" charset="-122"/>
              </a:rPr>
              <a:t>本体构建</a:t>
            </a:r>
            <a:r>
              <a:rPr lang="zh-CN">
                <a:ea typeface="宋体" panose="02010600030101010101" pitchFamily="2" charset="-122"/>
              </a:rPr>
              <a:t>：</a:t>
            </a:r>
            <a:r>
              <a:rPr lang="zh-CN" b="1">
                <a:ea typeface="宋体" panose="02010600030101010101" pitchFamily="2" charset="-122"/>
              </a:rPr>
              <a:t> </a:t>
            </a:r>
            <a:r>
              <a:rPr lang="zh-CN">
                <a:ea typeface="宋体" panose="02010600030101010101" pitchFamily="2" charset="-122"/>
              </a:rPr>
              <a:t>本体可以采用人工编辑的方式手动构建，也可以以数据驱动的自动化方式构建本体。自动化本体构建过程包含三个阶段：实体并列关系相似度计算，实体上下位关系抽取，本体的生成。</a:t>
            </a:r>
          </a:p>
          <a:p>
            <a:pPr indent="0"/>
            <a:endParaRPr lang="zh-CN">
              <a:ea typeface="宋体" panose="02010600030101010101" pitchFamily="2" charset="-122"/>
            </a:endParaRPr>
          </a:p>
          <a:p>
            <a:pPr indent="0"/>
            <a:r>
              <a:rPr lang="zh-CN" b="1">
                <a:ea typeface="宋体" panose="02010600030101010101" pitchFamily="2" charset="-122"/>
              </a:rPr>
              <a:t>知识推理</a:t>
            </a:r>
            <a:r>
              <a:rPr lang="zh-CN">
                <a:ea typeface="宋体" panose="02010600030101010101" pitchFamily="2" charset="-122"/>
              </a:rPr>
              <a:t>：完成本体构建后，群在知识图谱之间大多数关系残缺的问题，</a:t>
            </a:r>
            <a:r>
              <a:rPr lang="en-US" altLang="zh-CN">
                <a:ea typeface="宋体" panose="02010600030101010101" pitchFamily="2" charset="-122"/>
              </a:rPr>
              <a:t>eg</a:t>
            </a:r>
            <a:r>
              <a:rPr lang="zh-CN">
                <a:ea typeface="宋体" panose="02010600030101010101" pitchFamily="2" charset="-122"/>
              </a:rPr>
              <a:t>：如果A是B的配偶，B是C的主席，C坐落于D，那么我们就可以认为，A生活在D这个城市。知识推理的对象可以是实体间的关系，也可以是实体的属性值，本体的概念层次关系等。涉及的算法主要可以分为3大类，基于逻辑的推理、基于图的推理和基于深度学习的推理。</a:t>
            </a:r>
          </a:p>
          <a:p>
            <a:pPr indent="0"/>
            <a:endParaRPr lang="zh-CN">
              <a:ea typeface="宋体" panose="02010600030101010101" pitchFamily="2" charset="-122"/>
            </a:endParaRPr>
          </a:p>
          <a:p>
            <a:pPr indent="0"/>
            <a:r>
              <a:rPr lang="zh-CN" b="1">
                <a:ea typeface="宋体" panose="02010600030101010101" pitchFamily="2" charset="-122"/>
              </a:rPr>
              <a:t>质量评估</a:t>
            </a:r>
            <a:r>
              <a:rPr lang="zh-CN">
                <a:ea typeface="宋体" panose="02010600030101010101" pitchFamily="2" charset="-122"/>
              </a:rPr>
              <a:t>：对知识的可信度进行量化，通过舍弃置信度较低的知识来保障知识库的质量。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ea typeface="宋体" panose="02010600030101010101" pitchFamily="2" charset="-122"/>
                <a:sym typeface="+mn-ea"/>
              </a:rPr>
              <a:t>知识更新</a:t>
            </a:r>
          </a:p>
        </p:txBody>
      </p:sp>
      <p:sp>
        <p:nvSpPr>
          <p:cNvPr id="12" name="矩形 11"/>
          <p:cNvSpPr/>
          <p:nvPr/>
        </p:nvSpPr>
        <p:spPr>
          <a:xfrm>
            <a:off x="7354112" y="1166232"/>
            <a:ext cx="2236510" cy="492443"/>
          </a:xfrm>
          <a:prstGeom prst="rect">
            <a:avLst/>
          </a:prstGeom>
        </p:spPr>
        <p:txBody>
          <a:bodyPr wrap="none">
            <a:spAutoFit/>
          </a:bodyPr>
          <a:lstStyle/>
          <a:p>
            <a:pPr defTabSz="608965">
              <a:lnSpc>
                <a:spcPct val="130000"/>
              </a:lnSpc>
            </a:pPr>
            <a:r>
              <a:rPr lang="zh-CN" altLang="en-US" sz="2000" b="1" dirty="0">
                <a:solidFill>
                  <a:schemeClr val="bg1"/>
                </a:solidFill>
                <a:ea typeface="微软雅黑" panose="020B0503020204020204" charset="-122"/>
              </a:rPr>
              <a:t>点击此处添加标题</a:t>
            </a:r>
            <a:endParaRPr lang="en-US" altLang="zh-CN" sz="2000" b="1" dirty="0">
              <a:solidFill>
                <a:schemeClr val="bg1"/>
              </a:solidFill>
              <a:ea typeface="微软雅黑" panose="020B0503020204020204" charset="-122"/>
            </a:endParaRPr>
          </a:p>
        </p:txBody>
      </p:sp>
      <p:sp>
        <p:nvSpPr>
          <p:cNvPr id="16" name="文本框 8"/>
          <p:cNvSpPr txBox="1"/>
          <p:nvPr/>
        </p:nvSpPr>
        <p:spPr>
          <a:xfrm>
            <a:off x="1329098" y="4328635"/>
            <a:ext cx="3173374" cy="929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bg1"/>
                </a:solidFill>
                <a:latin typeface="微软雅黑" panose="020B0503020204020204" charset="-122"/>
                <a:ea typeface="微软雅黑" panose="020B0503020204020204" charset="-122"/>
              </a:rPr>
              <a:t>标题</a:t>
            </a:r>
            <a:r>
              <a:rPr lang="zh-CN" altLang="en-US" sz="1400" dirty="0">
                <a:solidFill>
                  <a:schemeClr val="bg1"/>
                </a:solidFill>
                <a:latin typeface="微软雅黑" panose="020B0503020204020204" charset="-122"/>
                <a:ea typeface="微软雅黑" panose="020B0503020204020204" charset="-122"/>
              </a:rPr>
              <a:t>数字等都可以通过点和重新输入进行更改，顶部“开始”面板中可以对字体、字号、</a:t>
            </a:r>
            <a:r>
              <a:rPr lang="zh-CN" altLang="en-US" sz="1400" dirty="0" smtClean="0">
                <a:solidFill>
                  <a:schemeClr val="bg1"/>
                </a:solidFill>
                <a:latin typeface="微软雅黑" panose="020B0503020204020204" charset="-122"/>
                <a:ea typeface="微软雅黑" panose="020B0503020204020204" charset="-122"/>
              </a:rPr>
              <a:t>颜色等</a:t>
            </a:r>
            <a:r>
              <a:rPr lang="zh-CN" altLang="en-US" sz="1400" dirty="0">
                <a:solidFill>
                  <a:schemeClr val="bg1"/>
                </a:solidFill>
                <a:latin typeface="微软雅黑" panose="020B0503020204020204" charset="-122"/>
                <a:ea typeface="微软雅黑" panose="020B0503020204020204" charset="-122"/>
              </a:rPr>
              <a:t>进行</a:t>
            </a:r>
            <a:r>
              <a:rPr lang="zh-CN" altLang="en-US" sz="1400">
                <a:solidFill>
                  <a:schemeClr val="bg1"/>
                </a:solidFill>
                <a:latin typeface="微软雅黑" panose="020B0503020204020204" charset="-122"/>
                <a:ea typeface="微软雅黑" panose="020B0503020204020204" charset="-122"/>
              </a:rPr>
              <a:t>修改</a:t>
            </a:r>
            <a:r>
              <a:rPr lang="zh-CN" altLang="en-US" sz="1400" smtClean="0">
                <a:solidFill>
                  <a:schemeClr val="bg1"/>
                </a:solidFill>
                <a:latin typeface="微软雅黑" panose="020B0503020204020204" charset="-122"/>
                <a:ea typeface="微软雅黑" panose="020B0503020204020204" charset="-122"/>
              </a:rPr>
              <a:t>。</a:t>
            </a:r>
            <a:endParaRPr lang="zh-CN" altLang="en-US" sz="1400" dirty="0">
              <a:solidFill>
                <a:schemeClr val="bg1"/>
              </a:solidFill>
              <a:latin typeface="微软雅黑" panose="020B0503020204020204" charset="-122"/>
              <a:ea typeface="微软雅黑" panose="020B0503020204020204" charset="-122"/>
            </a:endParaRPr>
          </a:p>
        </p:txBody>
      </p:sp>
      <p:sp>
        <p:nvSpPr>
          <p:cNvPr id="17" name="矩形 16"/>
          <p:cNvSpPr/>
          <p:nvPr/>
        </p:nvSpPr>
        <p:spPr>
          <a:xfrm>
            <a:off x="1329097" y="3810718"/>
            <a:ext cx="2236510" cy="492443"/>
          </a:xfrm>
          <a:prstGeom prst="rect">
            <a:avLst/>
          </a:prstGeom>
        </p:spPr>
        <p:txBody>
          <a:bodyPr wrap="none">
            <a:spAutoFit/>
          </a:bodyPr>
          <a:lstStyle/>
          <a:p>
            <a:pPr defTabSz="608965">
              <a:lnSpc>
                <a:spcPct val="130000"/>
              </a:lnSpc>
            </a:pPr>
            <a:r>
              <a:rPr lang="zh-CN" altLang="en-US" sz="2000" b="1" dirty="0">
                <a:solidFill>
                  <a:schemeClr val="bg1"/>
                </a:solidFill>
                <a:ea typeface="微软雅黑" panose="020B0503020204020204" charset="-122"/>
              </a:rPr>
              <a:t>点击此处添加标题</a:t>
            </a:r>
            <a:endParaRPr lang="en-US" altLang="zh-CN" sz="2000" b="1" dirty="0">
              <a:solidFill>
                <a:schemeClr val="bg1"/>
              </a:solidFill>
              <a:ea typeface="微软雅黑" panose="020B0503020204020204" charset="-122"/>
            </a:endParaRPr>
          </a:p>
        </p:txBody>
      </p:sp>
      <p:sp>
        <p:nvSpPr>
          <p:cNvPr id="3" name="文本框 2"/>
          <p:cNvSpPr txBox="1"/>
          <p:nvPr/>
        </p:nvSpPr>
        <p:spPr>
          <a:xfrm>
            <a:off x="1541145" y="1659255"/>
            <a:ext cx="8420100" cy="3415030"/>
          </a:xfrm>
          <a:prstGeom prst="rect">
            <a:avLst/>
          </a:prstGeom>
          <a:noFill/>
          <a:ln w="9525">
            <a:noFill/>
          </a:ln>
        </p:spPr>
        <p:txBody>
          <a:bodyPr wrap="square">
            <a:spAutoFit/>
          </a:bodyPr>
          <a:lstStyle/>
          <a:p>
            <a:pPr indent="0"/>
            <a:r>
              <a:rPr lang="zh-CN">
                <a:ea typeface="宋体" panose="02010600030101010101" pitchFamily="2" charset="-122"/>
              </a:rPr>
              <a:t>从逻辑上看，</a:t>
            </a:r>
          </a:p>
          <a:p>
            <a:pPr indent="0"/>
            <a:r>
              <a:rPr lang="zh-CN" b="1">
                <a:ea typeface="宋体" panose="02010600030101010101" pitchFamily="2" charset="-122"/>
              </a:rPr>
              <a:t>概念层的更新</a:t>
            </a:r>
            <a:r>
              <a:rPr lang="zh-CN">
                <a:ea typeface="宋体" panose="02010600030101010101" pitchFamily="2" charset="-122"/>
              </a:rPr>
              <a:t>：新增数据后获得了新的概念，需要自动将新的概念添加到知识库的概念层中。</a:t>
            </a:r>
          </a:p>
          <a:p>
            <a:pPr indent="0"/>
            <a:r>
              <a:rPr lang="zh-CN" b="1">
                <a:ea typeface="宋体" panose="02010600030101010101" pitchFamily="2" charset="-122"/>
              </a:rPr>
              <a:t>数据层的更新</a:t>
            </a:r>
            <a:r>
              <a:rPr lang="zh-CN">
                <a:ea typeface="宋体" panose="02010600030101010101" pitchFamily="2" charset="-122"/>
              </a:rPr>
              <a:t>：新增或更新实体、关系、属性值，对数据层进行更新需要考虑数据源的可靠性、数据的一致性（是否存在矛盾或冗杂等问题）等，并选择在各数据源中出现频率高的事实和属性加入知识库。</a:t>
            </a:r>
          </a:p>
          <a:p>
            <a:pPr indent="0"/>
            <a:endParaRPr lang="zh-CN">
              <a:ea typeface="宋体" panose="02010600030101010101" pitchFamily="2" charset="-122"/>
            </a:endParaRPr>
          </a:p>
          <a:p>
            <a:pPr indent="0"/>
            <a:r>
              <a:rPr lang="zh-CN">
                <a:ea typeface="宋体" panose="02010600030101010101" pitchFamily="2" charset="-122"/>
              </a:rPr>
              <a:t>从方法上看：</a:t>
            </a:r>
          </a:p>
          <a:p>
            <a:pPr indent="0"/>
            <a:r>
              <a:rPr lang="zh-CN" b="1">
                <a:ea typeface="宋体" panose="02010600030101010101" pitchFamily="2" charset="-122"/>
              </a:rPr>
              <a:t>全面更新</a:t>
            </a:r>
            <a:r>
              <a:rPr lang="zh-CN">
                <a:ea typeface="宋体" panose="02010600030101010101" pitchFamily="2" charset="-122"/>
              </a:rPr>
              <a:t>：指以更新后的全部数据为输入，从零开始构建知识图谱。这种方法比较简单，但资源消耗大，而且需要耗费大量人力资源进行系统维护；</a:t>
            </a:r>
          </a:p>
          <a:p>
            <a:pPr indent="0"/>
            <a:r>
              <a:rPr lang="zh-CN" b="1">
                <a:ea typeface="宋体" panose="02010600030101010101" pitchFamily="2" charset="-122"/>
              </a:rPr>
              <a:t>增量更新</a:t>
            </a:r>
            <a:r>
              <a:rPr lang="zh-CN">
                <a:ea typeface="宋体" panose="02010600030101010101" pitchFamily="2" charset="-122"/>
              </a:rPr>
              <a:t>：以当前新增数据为输入，向现有知识图谱中添加新增知识。这种方式资源消耗小，但目前仍需要大量人工干预（定义规则等），因此实施起来十分困难。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smtClean="0">
                <a:solidFill>
                  <a:schemeClr val="bg1"/>
                </a:solidFill>
              </a:rPr>
              <a:t>2</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smtClean="0">
                <a:solidFill>
                  <a:schemeClr val="bg1"/>
                </a:solidFill>
              </a:rPr>
              <a:t>PART</a:t>
            </a:r>
            <a:endParaRPr kumimoji="1" lang="zh-CN" altLang="en-US" sz="2800" dirty="0">
              <a:solidFill>
                <a:schemeClr val="bg1"/>
              </a:solidFill>
            </a:endParaRPr>
          </a:p>
        </p:txBody>
      </p:sp>
      <p:sp>
        <p:nvSpPr>
          <p:cNvPr id="5" name="文本框 4"/>
          <p:cNvSpPr txBox="1"/>
          <p:nvPr/>
        </p:nvSpPr>
        <p:spPr>
          <a:xfrm>
            <a:off x="7242648" y="2552771"/>
            <a:ext cx="3570208" cy="2123658"/>
          </a:xfrm>
          <a:prstGeom prst="rect">
            <a:avLst/>
          </a:prstGeom>
          <a:noFill/>
        </p:spPr>
        <p:txBody>
          <a:bodyPr wrap="none" rtlCol="0">
            <a:spAutoFit/>
          </a:bodyPr>
          <a:lstStyle/>
          <a:p>
            <a:r>
              <a:rPr kumimoji="1" lang="zh-CN" altLang="en-US" sz="6600" b="1" dirty="0" smtClean="0">
                <a:solidFill>
                  <a:schemeClr val="accent4">
                    <a:alpha val="50000"/>
                  </a:schemeClr>
                </a:solidFill>
                <a:latin typeface="Microsoft YaHei" charset="0"/>
                <a:ea typeface="Microsoft YaHei" charset="0"/>
                <a:cs typeface="Microsoft YaHei" charset="0"/>
              </a:rPr>
              <a:t>知识图谱</a:t>
            </a:r>
            <a:endParaRPr kumimoji="1" lang="en-US" altLang="zh-CN" sz="6600" b="1" dirty="0" smtClean="0">
              <a:solidFill>
                <a:schemeClr val="accent4">
                  <a:alpha val="50000"/>
                </a:schemeClr>
              </a:solidFill>
              <a:latin typeface="Microsoft YaHei" charset="0"/>
              <a:ea typeface="Microsoft YaHei" charset="0"/>
              <a:cs typeface="Microsoft YaHei" charset="0"/>
            </a:endParaRPr>
          </a:p>
          <a:p>
            <a:r>
              <a:rPr kumimoji="1" lang="zh-CN" altLang="en-US" sz="6600" b="1" dirty="0">
                <a:solidFill>
                  <a:schemeClr val="accent4">
                    <a:alpha val="50000"/>
                  </a:schemeClr>
                </a:solidFill>
                <a:latin typeface="Microsoft YaHei" charset="0"/>
                <a:ea typeface="Microsoft YaHei" charset="0"/>
                <a:cs typeface="Microsoft YaHei" charset="0"/>
              </a:rPr>
              <a:t>嵌入</a:t>
            </a:r>
            <a:r>
              <a:rPr kumimoji="1" lang="zh-CN" altLang="en-US" sz="6600" b="1" dirty="0" smtClean="0">
                <a:solidFill>
                  <a:schemeClr val="accent4">
                    <a:alpha val="50000"/>
                  </a:schemeClr>
                </a:solidFill>
                <a:latin typeface="Microsoft YaHei" charset="0"/>
                <a:ea typeface="Microsoft YaHei" charset="0"/>
                <a:cs typeface="Microsoft YaHei" charset="0"/>
              </a:rPr>
              <a:t>表示</a:t>
            </a:r>
            <a:endParaRPr kumimoji="1" lang="zh-CN" altLang="en-US" sz="6600" b="1" dirty="0">
              <a:solidFill>
                <a:schemeClr val="accent4">
                  <a:alpha val="50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3561937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15948" b="49699"/>
          <a:stretch/>
        </p:blipFill>
        <p:spPr>
          <a:xfrm>
            <a:off x="0" y="643466"/>
            <a:ext cx="12192000" cy="3335867"/>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3" name="矩形 2"/>
          <p:cNvSpPr/>
          <p:nvPr/>
        </p:nvSpPr>
        <p:spPr>
          <a:xfrm>
            <a:off x="415272" y="4556580"/>
            <a:ext cx="11361455" cy="1372683"/>
          </a:xfrm>
          <a:prstGeom prst="rect">
            <a:avLst/>
          </a:prstGeom>
        </p:spPr>
        <p:txBody>
          <a:bodyPr wrap="square">
            <a:spAutoFit/>
          </a:bodyPr>
          <a:lstStyle/>
          <a:p>
            <a:pPr algn="ctr" defTabSz="609585">
              <a:lnSpc>
                <a:spcPct val="130000"/>
              </a:lnSpc>
            </a:pPr>
            <a:r>
              <a:rPr lang="en-US" altLang="zh-CN" sz="3200" b="1" dirty="0">
                <a:solidFill>
                  <a:schemeClr val="bg1"/>
                </a:solidFill>
                <a:latin typeface="Calibri" panose="020F0502020204030204" pitchFamily="34" charset="0"/>
                <a:ea typeface="微软雅黑" charset="0"/>
                <a:cs typeface="Calibri" panose="020F0502020204030204" pitchFamily="34" charset="0"/>
              </a:rPr>
              <a:t>KG Embedding</a:t>
            </a:r>
            <a:r>
              <a:rPr lang="zh-CN" altLang="en-US" sz="3200" b="1" dirty="0">
                <a:solidFill>
                  <a:schemeClr val="bg1"/>
                </a:solidFill>
                <a:latin typeface="Calibri" panose="020F0502020204030204" pitchFamily="34" charset="0"/>
                <a:ea typeface="微软雅黑" charset="0"/>
                <a:cs typeface="Calibri" panose="020F0502020204030204" pitchFamily="34" charset="0"/>
              </a:rPr>
              <a:t>目的是将实体和关系映射到低维连续的向量空间，从而简化</a:t>
            </a:r>
            <a:r>
              <a:rPr lang="en-US" altLang="zh-CN" sz="3200" b="1" dirty="0">
                <a:solidFill>
                  <a:schemeClr val="bg1"/>
                </a:solidFill>
                <a:latin typeface="Calibri" panose="020F0502020204030204" pitchFamily="34" charset="0"/>
                <a:ea typeface="微软雅黑" charset="0"/>
                <a:cs typeface="Calibri" panose="020F0502020204030204" pitchFamily="34" charset="0"/>
              </a:rPr>
              <a:t>KG</a:t>
            </a:r>
            <a:r>
              <a:rPr lang="zh-CN" altLang="en-US" sz="3200" b="1" dirty="0">
                <a:solidFill>
                  <a:schemeClr val="bg1"/>
                </a:solidFill>
                <a:latin typeface="Calibri" panose="020F0502020204030204" pitchFamily="34" charset="0"/>
                <a:ea typeface="微软雅黑" charset="0"/>
                <a:cs typeface="Calibri" panose="020F0502020204030204" pitchFamily="34" charset="0"/>
              </a:rPr>
              <a:t>的相关计算。</a:t>
            </a:r>
          </a:p>
        </p:txBody>
      </p:sp>
    </p:spTree>
    <p:extLst>
      <p:ext uri="{BB962C8B-B14F-4D97-AF65-F5344CB8AC3E}">
        <p14:creationId xmlns:p14="http://schemas.microsoft.com/office/powerpoint/2010/main" val="360773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34" y="236936"/>
            <a:ext cx="7487316" cy="529569"/>
          </a:xfrm>
        </p:spPr>
        <p:txBody>
          <a:bodyPr/>
          <a:lstStyle/>
          <a:p>
            <a:r>
              <a:rPr kumimoji="1" lang="en-US" altLang="zh-CN" dirty="0"/>
              <a:t>Knowledge Graph </a:t>
            </a:r>
            <a:r>
              <a:rPr kumimoji="1" lang="en-US" altLang="zh-CN" dirty="0" smtClean="0"/>
              <a:t>Embedding</a:t>
            </a:r>
            <a:r>
              <a:rPr kumimoji="1" lang="zh-CN" altLang="en-US" dirty="0" smtClean="0"/>
              <a:t>技术分类</a:t>
            </a:r>
            <a:endParaRPr kumimoji="1" lang="en-US" altLang="zh-CN" dirty="0"/>
          </a:p>
        </p:txBody>
      </p:sp>
      <p:pic>
        <p:nvPicPr>
          <p:cNvPr id="4" name="图片 3"/>
          <p:cNvPicPr>
            <a:picLocks noChangeAspect="1"/>
          </p:cNvPicPr>
          <p:nvPr/>
        </p:nvPicPr>
        <p:blipFill rotWithShape="1">
          <a:blip r:embed="rId2"/>
          <a:srcRect l="1102" r="4144"/>
          <a:stretch/>
        </p:blipFill>
        <p:spPr>
          <a:xfrm>
            <a:off x="308609" y="1302618"/>
            <a:ext cx="11709963" cy="4778142"/>
          </a:xfrm>
          <a:prstGeom prst="rect">
            <a:avLst/>
          </a:prstGeom>
        </p:spPr>
      </p:pic>
    </p:spTree>
    <p:extLst>
      <p:ext uri="{BB962C8B-B14F-4D97-AF65-F5344CB8AC3E}">
        <p14:creationId xmlns:p14="http://schemas.microsoft.com/office/powerpoint/2010/main" val="2430969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34" y="236936"/>
            <a:ext cx="7487316" cy="529569"/>
          </a:xfrm>
        </p:spPr>
        <p:txBody>
          <a:bodyPr/>
          <a:lstStyle/>
          <a:p>
            <a:r>
              <a:rPr kumimoji="1" lang="en-US" altLang="zh-CN" dirty="0"/>
              <a:t>Knowledge Graph </a:t>
            </a:r>
            <a:r>
              <a:rPr kumimoji="1" lang="en-US" altLang="zh-CN" dirty="0" smtClean="0"/>
              <a:t>Embedding</a:t>
            </a:r>
            <a:r>
              <a:rPr kumimoji="1" lang="zh-CN" altLang="en-US" dirty="0" smtClean="0"/>
              <a:t>技术分类</a:t>
            </a:r>
            <a:endParaRPr kumimoji="1" lang="en-US" altLang="zh-CN" dirty="0"/>
          </a:p>
        </p:txBody>
      </p:sp>
      <p:pic>
        <p:nvPicPr>
          <p:cNvPr id="3" name="图片 2"/>
          <p:cNvPicPr>
            <a:picLocks noChangeAspect="1"/>
          </p:cNvPicPr>
          <p:nvPr/>
        </p:nvPicPr>
        <p:blipFill>
          <a:blip r:embed="rId3"/>
          <a:stretch>
            <a:fillRect/>
          </a:stretch>
        </p:blipFill>
        <p:spPr>
          <a:xfrm>
            <a:off x="1644316" y="690304"/>
            <a:ext cx="8884273" cy="6091495"/>
          </a:xfrm>
          <a:prstGeom prst="rect">
            <a:avLst/>
          </a:prstGeom>
        </p:spPr>
      </p:pic>
    </p:spTree>
    <p:extLst>
      <p:ext uri="{BB962C8B-B14F-4D97-AF65-F5344CB8AC3E}">
        <p14:creationId xmlns:p14="http://schemas.microsoft.com/office/powerpoint/2010/main" val="156986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34" y="236936"/>
            <a:ext cx="7487316" cy="529569"/>
          </a:xfrm>
        </p:spPr>
        <p:txBody>
          <a:bodyPr/>
          <a:lstStyle/>
          <a:p>
            <a:r>
              <a:rPr kumimoji="1" lang="en-US" altLang="zh-CN" dirty="0"/>
              <a:t>Knowledge Graph </a:t>
            </a:r>
            <a:r>
              <a:rPr kumimoji="1" lang="en-US" altLang="zh-CN" dirty="0" smtClean="0"/>
              <a:t>Embedding</a:t>
            </a:r>
            <a:r>
              <a:rPr kumimoji="1" lang="zh-CN" altLang="en-US" dirty="0" smtClean="0"/>
              <a:t>技术分类</a:t>
            </a:r>
            <a:endParaRPr kumimoji="1" lang="en-US" altLang="zh-CN" dirty="0"/>
          </a:p>
        </p:txBody>
      </p:sp>
      <p:pic>
        <p:nvPicPr>
          <p:cNvPr id="4" name="图片 3"/>
          <p:cNvPicPr>
            <a:picLocks noChangeAspect="1"/>
          </p:cNvPicPr>
          <p:nvPr/>
        </p:nvPicPr>
        <p:blipFill>
          <a:blip r:embed="rId3"/>
          <a:stretch>
            <a:fillRect/>
          </a:stretch>
        </p:blipFill>
        <p:spPr>
          <a:xfrm>
            <a:off x="1525254" y="677605"/>
            <a:ext cx="9130046" cy="6090192"/>
          </a:xfrm>
          <a:prstGeom prst="rect">
            <a:avLst/>
          </a:prstGeom>
        </p:spPr>
      </p:pic>
    </p:spTree>
    <p:extLst>
      <p:ext uri="{BB962C8B-B14F-4D97-AF65-F5344CB8AC3E}">
        <p14:creationId xmlns:p14="http://schemas.microsoft.com/office/powerpoint/2010/main" val="369078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2694" y="3642936"/>
            <a:ext cx="2773515" cy="707886"/>
          </a:xfrm>
          <a:prstGeom prst="rect">
            <a:avLst/>
          </a:prstGeom>
          <a:noFill/>
        </p:spPr>
        <p:txBody>
          <a:bodyPr wrap="none" rtlCol="0">
            <a:spAutoFit/>
          </a:bodyPr>
          <a:lstStyle/>
          <a:p>
            <a:pPr algn="ctr"/>
            <a:r>
              <a:rPr kumimoji="1" lang="en-US" altLang="zh-CN" sz="4000" dirty="0">
                <a:solidFill>
                  <a:schemeClr val="bg1"/>
                </a:solidFill>
              </a:rPr>
              <a:t>CONTENTS</a:t>
            </a:r>
            <a:endParaRPr kumimoji="1" lang="zh-CN" altLang="en-US" sz="4000" dirty="0">
              <a:solidFill>
                <a:schemeClr val="bg1"/>
              </a:solidFill>
            </a:endParaRPr>
          </a:p>
        </p:txBody>
      </p:sp>
      <p:sp>
        <p:nvSpPr>
          <p:cNvPr id="3" name="文本框 2"/>
          <p:cNvSpPr txBox="1"/>
          <p:nvPr/>
        </p:nvSpPr>
        <p:spPr>
          <a:xfrm>
            <a:off x="6327459" y="1641587"/>
            <a:ext cx="1980029" cy="400110"/>
          </a:xfrm>
          <a:prstGeom prst="rect">
            <a:avLst/>
          </a:prstGeom>
          <a:noFill/>
        </p:spPr>
        <p:txBody>
          <a:bodyPr wrap="none" rtlCol="0">
            <a:spAutoFit/>
          </a:bodyPr>
          <a:lstStyle/>
          <a:p>
            <a:pPr lvl="0" defTabSz="609585">
              <a:defRPr/>
            </a:pPr>
            <a:r>
              <a:rPr lang="zh-CN" altLang="en-US" sz="2000" b="1" dirty="0" smtClean="0">
                <a:solidFill>
                  <a:schemeClr val="bg1"/>
                </a:solidFill>
                <a:latin typeface="Calibri" panose="020F0502020204030204" pitchFamily="34" charset="0"/>
                <a:ea typeface="微软雅黑" charset="0"/>
                <a:cs typeface="Calibri" panose="020F0502020204030204" pitchFamily="34" charset="0"/>
              </a:rPr>
              <a:t>知识图谱的构建</a:t>
            </a:r>
            <a:endParaRPr kumimoji="1" lang="zh-CN" altLang="en-US" sz="1867" b="1" i="0" u="none" strike="noStrike" kern="0" cap="none" spc="0" normalizeH="0" baseline="0" noProof="0" dirty="0" smtClean="0">
              <a:ln>
                <a:noFill/>
              </a:ln>
              <a:solidFill>
                <a:srgbClr val="FFFFFF"/>
              </a:solidFill>
              <a:effectLst/>
              <a:uLnTx/>
              <a:uFillTx/>
              <a:ea typeface="微软雅黑" charset="0"/>
            </a:endParaRPr>
          </a:p>
        </p:txBody>
      </p:sp>
      <p:sp>
        <p:nvSpPr>
          <p:cNvPr id="5" name="椭圆 4"/>
          <p:cNvSpPr/>
          <p:nvPr/>
        </p:nvSpPr>
        <p:spPr>
          <a:xfrm>
            <a:off x="5532523" y="1506789"/>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charset="0"/>
                <a:cs typeface=""/>
              </a:rPr>
              <a:t>1</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charset="0"/>
              <a:cs typeface=""/>
            </a:endParaRPr>
          </a:p>
        </p:txBody>
      </p:sp>
      <p:sp>
        <p:nvSpPr>
          <p:cNvPr id="6" name="文本框 5"/>
          <p:cNvSpPr txBox="1"/>
          <p:nvPr/>
        </p:nvSpPr>
        <p:spPr>
          <a:xfrm>
            <a:off x="6327459" y="2526788"/>
            <a:ext cx="1980029" cy="400110"/>
          </a:xfrm>
          <a:prstGeom prst="rect">
            <a:avLst/>
          </a:prstGeom>
          <a:noFill/>
        </p:spPr>
        <p:txBody>
          <a:bodyPr wrap="none" rtlCol="0">
            <a:spAutoFit/>
          </a:bodyPr>
          <a:lstStyle/>
          <a:p>
            <a:pPr lvl="0" defTabSz="609585">
              <a:defRPr/>
            </a:pPr>
            <a:r>
              <a:rPr lang="zh-CN" altLang="en-US" sz="2000" b="1" dirty="0" smtClean="0">
                <a:solidFill>
                  <a:schemeClr val="bg1"/>
                </a:solidFill>
                <a:latin typeface="Calibri" panose="020F0502020204030204" pitchFamily="34" charset="0"/>
                <a:ea typeface="微软雅黑" charset="0"/>
                <a:cs typeface="Calibri" panose="020F0502020204030204" pitchFamily="34" charset="0"/>
              </a:rPr>
              <a:t>知识图谱的嵌入</a:t>
            </a:r>
            <a:endParaRPr kumimoji="1" lang="zh-CN" altLang="en-US" sz="1867" b="1" i="0" u="none" strike="noStrike" kern="0" cap="none" spc="0" normalizeH="0" baseline="0" noProof="0" dirty="0" smtClean="0">
              <a:ln>
                <a:noFill/>
              </a:ln>
              <a:solidFill>
                <a:srgbClr val="FFFFFF"/>
              </a:solidFill>
              <a:effectLst/>
              <a:uLnTx/>
              <a:uFillTx/>
              <a:ea typeface="微软雅黑" charset="0"/>
            </a:endParaRPr>
          </a:p>
        </p:txBody>
      </p:sp>
      <p:sp>
        <p:nvSpPr>
          <p:cNvPr id="8" name="椭圆 7"/>
          <p:cNvSpPr/>
          <p:nvPr/>
        </p:nvSpPr>
        <p:spPr>
          <a:xfrm>
            <a:off x="5532523" y="2391992"/>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charset="0"/>
                <a:cs typeface=""/>
              </a:rPr>
              <a:t>2</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charset="0"/>
              <a:cs typeface=""/>
            </a:endParaRPr>
          </a:p>
        </p:txBody>
      </p:sp>
      <p:sp>
        <p:nvSpPr>
          <p:cNvPr id="9" name="文本框 8"/>
          <p:cNvSpPr txBox="1"/>
          <p:nvPr/>
        </p:nvSpPr>
        <p:spPr>
          <a:xfrm>
            <a:off x="6327459" y="3439982"/>
            <a:ext cx="4031873" cy="400110"/>
          </a:xfrm>
          <a:prstGeom prst="rect">
            <a:avLst/>
          </a:prstGeom>
          <a:noFill/>
        </p:spPr>
        <p:txBody>
          <a:bodyPr wrap="none" rtlCol="0">
            <a:spAutoFit/>
          </a:bodyPr>
          <a:lstStyle/>
          <a:p>
            <a:pPr lvl="0" defTabSz="609585">
              <a:defRPr/>
            </a:pPr>
            <a:r>
              <a:rPr lang="zh-CN" altLang="en-US" sz="2000" b="1" dirty="0" smtClean="0">
                <a:solidFill>
                  <a:schemeClr val="bg1"/>
                </a:solidFill>
                <a:latin typeface="Calibri" panose="020F0502020204030204" pitchFamily="34" charset="0"/>
                <a:ea typeface="微软雅黑" charset="0"/>
                <a:cs typeface="Calibri" panose="020F0502020204030204" pitchFamily="34" charset="0"/>
              </a:rPr>
              <a:t>知识图谱在机器学习中扮演的角色</a:t>
            </a:r>
            <a:endParaRPr kumimoji="1" lang="zh-CN" altLang="en-US" sz="1867" b="1" i="0" u="none" strike="noStrike" kern="0" cap="none" spc="0" normalizeH="0" baseline="0" noProof="0" dirty="0" smtClean="0">
              <a:ln>
                <a:noFill/>
              </a:ln>
              <a:solidFill>
                <a:srgbClr val="FFFFFF"/>
              </a:solidFill>
              <a:effectLst/>
              <a:uLnTx/>
              <a:uFillTx/>
              <a:ea typeface="微软雅黑" charset="0"/>
            </a:endParaRPr>
          </a:p>
        </p:txBody>
      </p:sp>
      <p:sp>
        <p:nvSpPr>
          <p:cNvPr id="11" name="椭圆 10"/>
          <p:cNvSpPr/>
          <p:nvPr/>
        </p:nvSpPr>
        <p:spPr>
          <a:xfrm>
            <a:off x="5532523" y="3305184"/>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charset="0"/>
                <a:cs typeface=""/>
              </a:rPr>
              <a:t>3</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charset="0"/>
              <a:cs typeface=""/>
            </a:endParaRPr>
          </a:p>
        </p:txBody>
      </p:sp>
      <p:sp>
        <p:nvSpPr>
          <p:cNvPr id="12" name="文本框 11"/>
          <p:cNvSpPr txBox="1"/>
          <p:nvPr/>
        </p:nvSpPr>
        <p:spPr>
          <a:xfrm>
            <a:off x="6327459" y="4325183"/>
            <a:ext cx="1980029" cy="400110"/>
          </a:xfrm>
          <a:prstGeom prst="rect">
            <a:avLst/>
          </a:prstGeom>
          <a:noFill/>
        </p:spPr>
        <p:txBody>
          <a:bodyPr wrap="none" rtlCol="0">
            <a:spAutoFit/>
          </a:bodyPr>
          <a:lstStyle/>
          <a:p>
            <a:pPr lvl="0" defTabSz="609585">
              <a:defRPr/>
            </a:pPr>
            <a:r>
              <a:rPr lang="zh-CN" altLang="en-US" sz="2000" b="1" dirty="0" smtClean="0">
                <a:solidFill>
                  <a:schemeClr val="bg1"/>
                </a:solidFill>
                <a:latin typeface="Calibri" panose="020F0502020204030204" pitchFamily="34" charset="0"/>
                <a:ea typeface="微软雅黑" charset="0"/>
                <a:cs typeface="Calibri" panose="020F0502020204030204" pitchFamily="34" charset="0"/>
              </a:rPr>
              <a:t>知识图谱的应用</a:t>
            </a:r>
            <a:endParaRPr kumimoji="1" lang="zh-CN" altLang="en-US" sz="1867" b="1" i="0" u="none" strike="noStrike" kern="0" cap="none" spc="0" normalizeH="0" baseline="0" noProof="0" dirty="0" smtClean="0">
              <a:ln>
                <a:noFill/>
              </a:ln>
              <a:solidFill>
                <a:srgbClr val="FFFFFF"/>
              </a:solidFill>
              <a:effectLst/>
              <a:uLnTx/>
              <a:uFillTx/>
              <a:ea typeface="微软雅黑" charset="0"/>
            </a:endParaRPr>
          </a:p>
        </p:txBody>
      </p:sp>
      <p:sp>
        <p:nvSpPr>
          <p:cNvPr id="14" name="椭圆 13"/>
          <p:cNvSpPr/>
          <p:nvPr/>
        </p:nvSpPr>
        <p:spPr>
          <a:xfrm>
            <a:off x="5532523" y="4190385"/>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charset="0"/>
                <a:cs typeface=""/>
              </a:rPr>
              <a:t>4</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charset="0"/>
              <a:cs typeface=""/>
            </a:endParaRPr>
          </a:p>
        </p:txBody>
      </p:sp>
      <p:sp>
        <p:nvSpPr>
          <p:cNvPr id="18" name="文本框 17"/>
          <p:cNvSpPr txBox="1"/>
          <p:nvPr/>
        </p:nvSpPr>
        <p:spPr>
          <a:xfrm>
            <a:off x="1090235" y="1973590"/>
            <a:ext cx="3134191" cy="1862048"/>
          </a:xfrm>
          <a:prstGeom prst="rect">
            <a:avLst/>
          </a:prstGeom>
          <a:noFill/>
        </p:spPr>
        <p:txBody>
          <a:bodyPr wrap="none" rtlCol="0">
            <a:spAutoFit/>
          </a:bodyPr>
          <a:lstStyle/>
          <a:p>
            <a:pPr algn="ctr"/>
            <a:r>
              <a:rPr kumimoji="1" lang="zh-CN" altLang="en-US" sz="11500" b="1" dirty="0" smtClean="0">
                <a:solidFill>
                  <a:schemeClr val="bg1"/>
                </a:solidFill>
                <a:latin typeface="Microsoft YaHei" charset="0"/>
                <a:ea typeface="Microsoft YaHei" charset="0"/>
                <a:cs typeface="Microsoft YaHei" charset="0"/>
              </a:rPr>
              <a:t>目录</a:t>
            </a:r>
            <a:endParaRPr kumimoji="1" lang="zh-CN" altLang="en-US" sz="11500" b="1" dirty="0">
              <a:solidFill>
                <a:schemeClr val="bg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484238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8"/>
          <p:cNvGrpSpPr/>
          <p:nvPr/>
        </p:nvGrpSpPr>
        <p:grpSpPr>
          <a:xfrm>
            <a:off x="1713834" y="1499661"/>
            <a:ext cx="3898111" cy="1704425"/>
            <a:chOff x="1713834" y="1499661"/>
            <a:chExt cx="3898111" cy="1704425"/>
          </a:xfrm>
        </p:grpSpPr>
        <p:sp>
          <p:nvSpPr>
            <p:cNvPr id="16" name="矩形 15"/>
            <p:cNvSpPr/>
            <p:nvPr/>
          </p:nvSpPr>
          <p:spPr>
            <a:xfrm>
              <a:off x="1713834" y="1499661"/>
              <a:ext cx="3898111" cy="1704425"/>
            </a:xfrm>
            <a:prstGeom prst="rect">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713834" y="1499661"/>
              <a:ext cx="1007038" cy="1704425"/>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0" name="矩形 19"/>
          <p:cNvSpPr/>
          <p:nvPr/>
        </p:nvSpPr>
        <p:spPr>
          <a:xfrm>
            <a:off x="3372506" y="1905077"/>
            <a:ext cx="2381500" cy="852541"/>
          </a:xfrm>
          <a:prstGeom prst="rect">
            <a:avLst/>
          </a:prstGeom>
        </p:spPr>
        <p:txBody>
          <a:bodyPr wrap="square">
            <a:spAutoFit/>
          </a:bodyPr>
          <a:lstStyle/>
          <a:p>
            <a:pPr defTabSz="609585">
              <a:lnSpc>
                <a:spcPct val="130000"/>
              </a:lnSpc>
            </a:pPr>
            <a:r>
              <a:rPr lang="zh-CN" altLang="en-US" sz="2000" b="1" dirty="0">
                <a:solidFill>
                  <a:schemeClr val="tx1">
                    <a:lumMod val="75000"/>
                    <a:lumOff val="25000"/>
                  </a:schemeClr>
                </a:solidFill>
                <a:ea typeface="微软雅黑" charset="0"/>
              </a:rPr>
              <a:t>表示图中</a:t>
            </a:r>
            <a:r>
              <a:rPr lang="zh-CN" altLang="en-US" sz="2000" b="1" dirty="0" smtClean="0">
                <a:solidFill>
                  <a:schemeClr val="tx1">
                    <a:lumMod val="75000"/>
                    <a:lumOff val="25000"/>
                  </a:schemeClr>
                </a:solidFill>
                <a:ea typeface="微软雅黑" charset="0"/>
              </a:rPr>
              <a:t>的</a:t>
            </a:r>
            <a:endParaRPr lang="en-US" altLang="zh-CN" sz="2000" b="1" dirty="0" smtClean="0">
              <a:solidFill>
                <a:schemeClr val="tx1">
                  <a:lumMod val="75000"/>
                  <a:lumOff val="25000"/>
                </a:schemeClr>
              </a:solidFill>
              <a:ea typeface="微软雅黑" charset="0"/>
            </a:endParaRPr>
          </a:p>
          <a:p>
            <a:pPr defTabSz="609585">
              <a:lnSpc>
                <a:spcPct val="130000"/>
              </a:lnSpc>
            </a:pPr>
            <a:r>
              <a:rPr lang="zh-CN" altLang="en-US" sz="2000" b="1" dirty="0" smtClean="0">
                <a:solidFill>
                  <a:schemeClr val="tx1">
                    <a:lumMod val="75000"/>
                    <a:lumOff val="25000"/>
                  </a:schemeClr>
                </a:solidFill>
                <a:ea typeface="微软雅黑" charset="0"/>
              </a:rPr>
              <a:t>实体</a:t>
            </a:r>
            <a:r>
              <a:rPr lang="zh-CN" altLang="en-US" sz="2000" b="1" dirty="0">
                <a:solidFill>
                  <a:schemeClr val="tx1">
                    <a:lumMod val="75000"/>
                    <a:lumOff val="25000"/>
                  </a:schemeClr>
                </a:solidFill>
                <a:ea typeface="微软雅黑" charset="0"/>
              </a:rPr>
              <a:t>和关系</a:t>
            </a:r>
          </a:p>
        </p:txBody>
      </p:sp>
      <p:sp>
        <p:nvSpPr>
          <p:cNvPr id="15" name="椭圆 14"/>
          <p:cNvSpPr/>
          <p:nvPr/>
        </p:nvSpPr>
        <p:spPr>
          <a:xfrm>
            <a:off x="5383777" y="2945364"/>
            <a:ext cx="445028" cy="4450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p:cNvSpPr txBox="1"/>
          <p:nvPr/>
        </p:nvSpPr>
        <p:spPr>
          <a:xfrm>
            <a:off x="1745909" y="1690153"/>
            <a:ext cx="942886" cy="1323439"/>
          </a:xfrm>
          <a:prstGeom prst="rect">
            <a:avLst/>
          </a:prstGeom>
          <a:noFill/>
        </p:spPr>
        <p:txBody>
          <a:bodyPr wrap="none" rtlCol="0" anchor="ctr">
            <a:spAutoFit/>
          </a:bodyPr>
          <a:lstStyle/>
          <a:p>
            <a:pPr algn="ctr"/>
            <a:r>
              <a:rPr kumimoji="1" lang="en-US" altLang="zh-CN" sz="8000" b="1" dirty="0" smtClean="0">
                <a:solidFill>
                  <a:schemeClr val="bg1"/>
                </a:solidFill>
              </a:rPr>
              <a:t>A</a:t>
            </a:r>
            <a:endParaRPr kumimoji="1" lang="zh-CN" altLang="en-US" sz="8000" b="1" dirty="0">
              <a:solidFill>
                <a:schemeClr val="bg1"/>
              </a:solidFill>
            </a:endParaRPr>
          </a:p>
        </p:txBody>
      </p:sp>
      <p:grpSp>
        <p:nvGrpSpPr>
          <p:cNvPr id="3" name="组 59"/>
          <p:cNvGrpSpPr/>
          <p:nvPr/>
        </p:nvGrpSpPr>
        <p:grpSpPr>
          <a:xfrm>
            <a:off x="6195587" y="1499661"/>
            <a:ext cx="3898111" cy="1704425"/>
            <a:chOff x="6195587" y="1499661"/>
            <a:chExt cx="3898111" cy="1704425"/>
          </a:xfrm>
        </p:grpSpPr>
        <p:sp>
          <p:nvSpPr>
            <p:cNvPr id="31" name="矩形 30"/>
            <p:cNvSpPr/>
            <p:nvPr/>
          </p:nvSpPr>
          <p:spPr>
            <a:xfrm flipH="1">
              <a:off x="6195587" y="1499661"/>
              <a:ext cx="3898111" cy="1704425"/>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p:cNvSpPr/>
            <p:nvPr/>
          </p:nvSpPr>
          <p:spPr>
            <a:xfrm flipH="1">
              <a:off x="9086660" y="1499661"/>
              <a:ext cx="1007038" cy="1704425"/>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0" name="矩形 29"/>
          <p:cNvSpPr/>
          <p:nvPr/>
        </p:nvSpPr>
        <p:spPr>
          <a:xfrm flipH="1">
            <a:off x="6591332" y="1963592"/>
            <a:ext cx="2381500" cy="776559"/>
          </a:xfrm>
          <a:prstGeom prst="rect">
            <a:avLst/>
          </a:prstGeom>
        </p:spPr>
        <p:txBody>
          <a:bodyPr wrap="square">
            <a:spAutoFit/>
          </a:bodyPr>
          <a:lstStyle/>
          <a:p>
            <a:pPr defTabSz="609585">
              <a:lnSpc>
                <a:spcPct val="130000"/>
              </a:lnSpc>
            </a:pPr>
            <a:r>
              <a:rPr lang="zh-CN" altLang="en-US" b="1" dirty="0">
                <a:solidFill>
                  <a:schemeClr val="tx1">
                    <a:lumMod val="75000"/>
                    <a:lumOff val="25000"/>
                  </a:schemeClr>
                </a:solidFill>
                <a:ea typeface="微软雅黑" charset="0"/>
              </a:rPr>
              <a:t>定义一个打分函数（</a:t>
            </a:r>
            <a:r>
              <a:rPr lang="en-US" altLang="zh-CN" b="1" dirty="0">
                <a:solidFill>
                  <a:schemeClr val="tx1">
                    <a:lumMod val="75000"/>
                    <a:lumOff val="25000"/>
                  </a:schemeClr>
                </a:solidFill>
                <a:ea typeface="微软雅黑" charset="0"/>
              </a:rPr>
              <a:t>scoring function</a:t>
            </a:r>
            <a:r>
              <a:rPr lang="zh-CN" altLang="en-US" b="1" dirty="0">
                <a:solidFill>
                  <a:schemeClr val="tx1">
                    <a:lumMod val="75000"/>
                    <a:lumOff val="25000"/>
                  </a:schemeClr>
                </a:solidFill>
                <a:ea typeface="微软雅黑" charset="0"/>
              </a:rPr>
              <a:t>）</a:t>
            </a:r>
          </a:p>
        </p:txBody>
      </p:sp>
      <p:sp>
        <p:nvSpPr>
          <p:cNvPr id="26" name="椭圆 25"/>
          <p:cNvSpPr/>
          <p:nvPr/>
        </p:nvSpPr>
        <p:spPr>
          <a:xfrm flipH="1">
            <a:off x="5951977" y="2945364"/>
            <a:ext cx="445026" cy="4450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p:cNvSpPr txBox="1"/>
          <p:nvPr/>
        </p:nvSpPr>
        <p:spPr>
          <a:xfrm flipH="1">
            <a:off x="9200490" y="1690153"/>
            <a:ext cx="779380" cy="1323439"/>
          </a:xfrm>
          <a:prstGeom prst="rect">
            <a:avLst/>
          </a:prstGeom>
          <a:noFill/>
        </p:spPr>
        <p:txBody>
          <a:bodyPr wrap="none" rtlCol="0" anchor="ctr">
            <a:spAutoFit/>
          </a:bodyPr>
          <a:lstStyle/>
          <a:p>
            <a:pPr algn="ctr"/>
            <a:r>
              <a:rPr kumimoji="1" lang="en-US" altLang="zh-CN" sz="8000" b="1" dirty="0" smtClean="0">
                <a:solidFill>
                  <a:schemeClr val="bg1"/>
                </a:solidFill>
              </a:rPr>
              <a:t>B</a:t>
            </a:r>
            <a:endParaRPr kumimoji="1" lang="zh-CN" altLang="en-US" sz="8000" b="1" dirty="0">
              <a:solidFill>
                <a:schemeClr val="bg1"/>
              </a:solidFill>
            </a:endParaRPr>
          </a:p>
        </p:txBody>
      </p:sp>
      <p:sp>
        <p:nvSpPr>
          <p:cNvPr id="39" name="椭圆 38"/>
          <p:cNvSpPr/>
          <p:nvPr/>
        </p:nvSpPr>
        <p:spPr>
          <a:xfrm flipH="1" flipV="1">
            <a:off x="5951977" y="3466024"/>
            <a:ext cx="445026" cy="44502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合 2"/>
          <p:cNvGrpSpPr/>
          <p:nvPr/>
        </p:nvGrpSpPr>
        <p:grpSpPr>
          <a:xfrm>
            <a:off x="4019292" y="3911050"/>
            <a:ext cx="3898111" cy="1704425"/>
            <a:chOff x="6195587" y="3712975"/>
            <a:chExt cx="3898111" cy="1704425"/>
          </a:xfrm>
        </p:grpSpPr>
        <p:grpSp>
          <p:nvGrpSpPr>
            <p:cNvPr id="5" name="组 40"/>
            <p:cNvGrpSpPr/>
            <p:nvPr/>
          </p:nvGrpSpPr>
          <p:grpSpPr>
            <a:xfrm flipH="1" flipV="1">
              <a:off x="6195587" y="3712975"/>
              <a:ext cx="3898111" cy="1704425"/>
              <a:chOff x="815671" y="1618373"/>
              <a:chExt cx="4154756" cy="1743090"/>
            </a:xfrm>
          </p:grpSpPr>
          <p:sp>
            <p:nvSpPr>
              <p:cNvPr id="44" name="矩形 43"/>
              <p:cNvSpPr/>
              <p:nvPr/>
            </p:nvSpPr>
            <p:spPr>
              <a:xfrm>
                <a:off x="815671" y="1618373"/>
                <a:ext cx="4154756" cy="174309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矩形 44"/>
              <p:cNvSpPr/>
              <p:nvPr/>
            </p:nvSpPr>
            <p:spPr>
              <a:xfrm>
                <a:off x="815671" y="1618373"/>
                <a:ext cx="1073340" cy="174309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43" name="矩形 42"/>
            <p:cNvSpPr/>
            <p:nvPr/>
          </p:nvSpPr>
          <p:spPr>
            <a:xfrm flipH="1">
              <a:off x="6526857" y="4202308"/>
              <a:ext cx="2381500" cy="776559"/>
            </a:xfrm>
            <a:prstGeom prst="rect">
              <a:avLst/>
            </a:prstGeom>
          </p:spPr>
          <p:txBody>
            <a:bodyPr wrap="square">
              <a:spAutoFit/>
            </a:bodyPr>
            <a:lstStyle/>
            <a:p>
              <a:pPr algn="ctr" defTabSz="609585">
                <a:lnSpc>
                  <a:spcPct val="130000"/>
                </a:lnSpc>
              </a:pPr>
              <a:r>
                <a:rPr lang="zh-CN" altLang="en-US" b="1" dirty="0">
                  <a:solidFill>
                    <a:schemeClr val="tx1">
                      <a:lumMod val="75000"/>
                      <a:lumOff val="25000"/>
                    </a:schemeClr>
                  </a:solidFill>
                  <a:ea typeface="微软雅黑" charset="0"/>
                </a:rPr>
                <a:t>学习实体和</a:t>
              </a:r>
              <a:r>
                <a:rPr lang="zh-CN" altLang="en-US" b="1" dirty="0" smtClean="0">
                  <a:solidFill>
                    <a:schemeClr val="tx1">
                      <a:lumMod val="75000"/>
                      <a:lumOff val="25000"/>
                    </a:schemeClr>
                  </a:solidFill>
                  <a:ea typeface="微软雅黑" charset="0"/>
                </a:rPr>
                <a:t>关系</a:t>
              </a:r>
              <a:endParaRPr lang="en-US" altLang="zh-CN" b="1" dirty="0" smtClean="0">
                <a:solidFill>
                  <a:schemeClr val="tx1">
                    <a:lumMod val="75000"/>
                    <a:lumOff val="25000"/>
                  </a:schemeClr>
                </a:solidFill>
                <a:ea typeface="微软雅黑" charset="0"/>
              </a:endParaRPr>
            </a:p>
            <a:p>
              <a:pPr algn="ctr" defTabSz="609585">
                <a:lnSpc>
                  <a:spcPct val="130000"/>
                </a:lnSpc>
              </a:pPr>
              <a:r>
                <a:rPr lang="zh-CN" altLang="en-US" b="1" dirty="0" smtClean="0">
                  <a:solidFill>
                    <a:schemeClr val="tx1">
                      <a:lumMod val="75000"/>
                      <a:lumOff val="25000"/>
                    </a:schemeClr>
                  </a:solidFill>
                  <a:ea typeface="微软雅黑" charset="0"/>
                </a:rPr>
                <a:t>的</a:t>
              </a:r>
              <a:r>
                <a:rPr lang="zh-CN" altLang="en-US" b="1" dirty="0">
                  <a:solidFill>
                    <a:schemeClr val="tx1">
                      <a:lumMod val="75000"/>
                      <a:lumOff val="25000"/>
                    </a:schemeClr>
                  </a:solidFill>
                  <a:ea typeface="微软雅黑" charset="0"/>
                </a:rPr>
                <a:t>向量表示</a:t>
              </a:r>
            </a:p>
          </p:txBody>
        </p:sp>
        <p:sp>
          <p:nvSpPr>
            <p:cNvPr id="40" name="文本框 39"/>
            <p:cNvSpPr txBox="1"/>
            <p:nvPr/>
          </p:nvSpPr>
          <p:spPr>
            <a:xfrm flipH="1">
              <a:off x="9097898" y="3903469"/>
              <a:ext cx="984565" cy="1323439"/>
            </a:xfrm>
            <a:prstGeom prst="rect">
              <a:avLst/>
            </a:prstGeom>
            <a:noFill/>
          </p:spPr>
          <p:txBody>
            <a:bodyPr wrap="none" rtlCol="0" anchor="ctr">
              <a:spAutoFit/>
            </a:bodyPr>
            <a:lstStyle/>
            <a:p>
              <a:pPr algn="ctr"/>
              <a:r>
                <a:rPr kumimoji="1" lang="en-US" altLang="zh-CN" sz="8000" b="1" dirty="0" smtClean="0">
                  <a:solidFill>
                    <a:schemeClr val="bg1"/>
                  </a:solidFill>
                </a:rPr>
                <a:t>C</a:t>
              </a:r>
              <a:endParaRPr kumimoji="1" lang="zh-CN" altLang="en-US" sz="8000" b="1" dirty="0">
                <a:solidFill>
                  <a:schemeClr val="bg1"/>
                </a:solidFill>
              </a:endParaRPr>
            </a:p>
          </p:txBody>
        </p:sp>
      </p:grpSp>
      <p:sp>
        <p:nvSpPr>
          <p:cNvPr id="56" name="右箭头 55"/>
          <p:cNvSpPr/>
          <p:nvPr/>
        </p:nvSpPr>
        <p:spPr>
          <a:xfrm>
            <a:off x="5754006" y="3038312"/>
            <a:ext cx="428685" cy="268077"/>
          </a:xfrm>
          <a:prstGeom prst="rightArrow">
            <a:avLst>
              <a:gd name="adj1" fmla="val 2445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右箭头 56"/>
          <p:cNvSpPr/>
          <p:nvPr/>
        </p:nvSpPr>
        <p:spPr>
          <a:xfrm rot="5400000">
            <a:off x="5971711" y="3394537"/>
            <a:ext cx="428685" cy="268077"/>
          </a:xfrm>
          <a:prstGeom prst="rightArrow">
            <a:avLst>
              <a:gd name="adj1" fmla="val 2445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文本占位符 1"/>
          <p:cNvSpPr>
            <a:spLocks noGrp="1"/>
          </p:cNvSpPr>
          <p:nvPr>
            <p:ph type="body" sz="quarter" idx="10"/>
          </p:nvPr>
        </p:nvSpPr>
        <p:spPr>
          <a:xfrm>
            <a:off x="1713834" y="236936"/>
            <a:ext cx="7807356" cy="529569"/>
          </a:xfrm>
        </p:spPr>
        <p:txBody>
          <a:bodyPr/>
          <a:lstStyle/>
          <a:p>
            <a:r>
              <a:rPr kumimoji="1" lang="en-US" altLang="zh-CN" dirty="0"/>
              <a:t>Knowledge Graph </a:t>
            </a:r>
            <a:r>
              <a:rPr kumimoji="1" lang="en-US" altLang="zh-CN" dirty="0" smtClean="0"/>
              <a:t>Embedding</a:t>
            </a:r>
            <a:r>
              <a:rPr kumimoji="1" lang="zh-CN" altLang="en-US" dirty="0" smtClean="0"/>
              <a:t>一般步骤</a:t>
            </a:r>
            <a:endParaRPr kumimoji="1" lang="en-US" altLang="zh-CN" dirty="0"/>
          </a:p>
        </p:txBody>
      </p:sp>
    </p:spTree>
    <p:extLst>
      <p:ext uri="{BB962C8B-B14F-4D97-AF65-F5344CB8AC3E}">
        <p14:creationId xmlns:p14="http://schemas.microsoft.com/office/powerpoint/2010/main" val="395191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34" y="236936"/>
            <a:ext cx="7544466" cy="529569"/>
          </a:xfrm>
        </p:spPr>
        <p:txBody>
          <a:bodyPr/>
          <a:lstStyle/>
          <a:p>
            <a:r>
              <a:rPr kumimoji="1" lang="en-US" altLang="zh-CN" dirty="0" smtClean="0"/>
              <a:t>Translational Distance Models —— TransE</a:t>
            </a:r>
            <a:endParaRPr kumimoji="1" lang="en-US" altLang="zh-CN" dirty="0"/>
          </a:p>
        </p:txBody>
      </p:sp>
      <p:pic>
        <p:nvPicPr>
          <p:cNvPr id="3" name="图片 2"/>
          <p:cNvPicPr>
            <a:picLocks noChangeAspect="1"/>
          </p:cNvPicPr>
          <p:nvPr/>
        </p:nvPicPr>
        <p:blipFill>
          <a:blip r:embed="rId3"/>
          <a:stretch>
            <a:fillRect/>
          </a:stretch>
        </p:blipFill>
        <p:spPr>
          <a:xfrm>
            <a:off x="7725641" y="1770601"/>
            <a:ext cx="3314700" cy="3277870"/>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961077" y="1626602"/>
                <a:ext cx="6427865" cy="3855223"/>
              </a:xfrm>
              <a:prstGeom prst="rect">
                <a:avLst/>
              </a:prstGeom>
              <a:noFill/>
            </p:spPr>
            <p:txBody>
              <a:bodyPr wrap="square" rtlCol="0">
                <a:spAutoFit/>
              </a:bodyPr>
              <a:lstStyle/>
              <a:p>
                <a:pPr>
                  <a:lnSpc>
                    <a:spcPct val="150000"/>
                  </a:lnSpc>
                </a:pPr>
                <a:r>
                  <a:rPr lang="zh-CN" altLang="en-US" sz="2400" dirty="0" smtClean="0">
                    <a:latin typeface="Calibri" panose="020F0502020204030204" pitchFamily="34" charset="0"/>
                    <a:cs typeface="Calibri" panose="020F0502020204030204" pitchFamily="34" charset="0"/>
                  </a:rPr>
                  <a:t>给定一个</a:t>
                </a:r>
                <a14:m>
                  <m:oMath xmlns:m="http://schemas.openxmlformats.org/officeDocument/2006/math">
                    <m:r>
                      <a:rPr lang="en-US" altLang="zh-CN" sz="2400" b="0" i="1" smtClean="0">
                        <a:latin typeface="Cambria Math" panose="02040503050406030204" pitchFamily="18" charset="0"/>
                      </a:rPr>
                      <m:t>𝑓𝑎𝑐𝑡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h</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zh-CN" altLang="en-US" sz="2400" i="1">
                        <a:latin typeface="Cambria Math" panose="02040503050406030204" pitchFamily="18" charset="0"/>
                      </a:rPr>
                      <m:t>，</m:t>
                    </m:r>
                  </m:oMath>
                </a14:m>
                <a:endParaRPr lang="en-US" altLang="zh-CN" sz="2400" dirty="0" smtClean="0">
                  <a:latin typeface="Calibri" panose="020F0502020204030204" pitchFamily="34" charset="0"/>
                  <a:cs typeface="Calibri" panose="020F0502020204030204" pitchFamily="34" charset="0"/>
                </a:endParaRPr>
              </a:p>
              <a:p>
                <a:pPr>
                  <a:lnSpc>
                    <a:spcPct val="150000"/>
                  </a:lnSpc>
                </a:pPr>
                <a:endParaRPr lang="en-US" altLang="zh-CN" sz="2400" dirty="0" smtClean="0">
                  <a:latin typeface="Calibri" panose="020F0502020204030204" pitchFamily="34" charset="0"/>
                  <a:cs typeface="Calibri" panose="020F0502020204030204" pitchFamily="34" charset="0"/>
                </a:endParaRPr>
              </a:p>
              <a:p>
                <a:pPr>
                  <a:lnSpc>
                    <a:spcPct val="150000"/>
                  </a:lnSpc>
                </a:pPr>
                <a:r>
                  <a:rPr lang="en-US" altLang="zh-CN" sz="2400" dirty="0" smtClean="0">
                    <a:latin typeface="Calibri" panose="020F0502020204030204" pitchFamily="34" charset="0"/>
                    <a:cs typeface="Calibri" panose="020F0502020204030204" pitchFamily="34" charset="0"/>
                  </a:rPr>
                  <a:t>relation</a:t>
                </a:r>
                <a:r>
                  <a:rPr lang="zh-CN" altLang="en-US" sz="2400" dirty="0" smtClean="0">
                    <a:latin typeface="Calibri" panose="020F0502020204030204" pitchFamily="34" charset="0"/>
                    <a:cs typeface="Calibri" panose="020F0502020204030204" pitchFamily="34" charset="0"/>
                  </a:rPr>
                  <a:t>：</a:t>
                </a:r>
                <a14:m>
                  <m:oMath xmlns:m="http://schemas.openxmlformats.org/officeDocument/2006/math">
                    <m:r>
                      <a:rPr lang="en-US" altLang="zh-CN" sz="2400" b="1" i="1" smtClean="0">
                        <a:latin typeface="Cambria Math" panose="02040503050406030204" pitchFamily="18" charset="0"/>
                        <a:cs typeface="Calibri" panose="020F0502020204030204" pitchFamily="34" charset="0"/>
                      </a:rPr>
                      <m:t>𝒓</m:t>
                    </m:r>
                  </m:oMath>
                </a14:m>
                <a:r>
                  <a:rPr lang="zh-CN" altLang="en-US" sz="2400" dirty="0" smtClean="0">
                    <a:latin typeface="Calibri" panose="020F0502020204030204" pitchFamily="34" charset="0"/>
                    <a:cs typeface="Calibri" panose="020F0502020204030204" pitchFamily="34" charset="0"/>
                  </a:rPr>
                  <a:t>（</a:t>
                </a:r>
                <a:r>
                  <a:rPr lang="en-US" altLang="zh-CN" sz="2400" dirty="0">
                    <a:latin typeface="Calibri" panose="020F0502020204030204" pitchFamily="34" charset="0"/>
                    <a:cs typeface="Calibri" panose="020F0502020204030204" pitchFamily="34" charset="0"/>
                  </a:rPr>
                  <a:t> translation vector </a:t>
                </a:r>
                <a:r>
                  <a:rPr lang="zh-CN" altLang="en-US" sz="2400" dirty="0" smtClean="0">
                    <a:latin typeface="Calibri" panose="020F0502020204030204" pitchFamily="34" charset="0"/>
                    <a:cs typeface="Calibri" panose="020F0502020204030204" pitchFamily="34" charset="0"/>
                  </a:rPr>
                  <a:t>）</a:t>
                </a:r>
                <a:endParaRPr lang="en-US" altLang="zh-CN" sz="2400" dirty="0" smtClean="0">
                  <a:latin typeface="Calibri" panose="020F0502020204030204" pitchFamily="34" charset="0"/>
                  <a:cs typeface="Calibri" panose="020F0502020204030204" pitchFamily="34" charset="0"/>
                </a:endParaRPr>
              </a:p>
              <a:p>
                <a:pPr>
                  <a:lnSpc>
                    <a:spcPct val="150000"/>
                  </a:lnSpc>
                </a:pPr>
                <a:r>
                  <a:rPr lang="en-US" altLang="zh-CN" sz="2400" dirty="0">
                    <a:latin typeface="Calibri" panose="020F0502020204030204" pitchFamily="34" charset="0"/>
                    <a:cs typeface="Calibri" panose="020F0502020204030204" pitchFamily="34" charset="0"/>
                  </a:rPr>
                  <a:t>entity</a:t>
                </a:r>
                <a:r>
                  <a:rPr lang="zh-CN" altLang="en-US" sz="2400" dirty="0" smtClean="0">
                    <a:latin typeface="Calibri" panose="020F0502020204030204" pitchFamily="34" charset="0"/>
                    <a:cs typeface="Calibri" panose="020F0502020204030204" pitchFamily="34" charset="0"/>
                  </a:rPr>
                  <a:t>：</a:t>
                </a:r>
                <a14:m>
                  <m:oMath xmlns:m="http://schemas.openxmlformats.org/officeDocument/2006/math">
                    <m:r>
                      <a:rPr lang="en-US" altLang="zh-CN" sz="2400" b="1" i="1" smtClean="0">
                        <a:latin typeface="Cambria Math" panose="02040503050406030204" pitchFamily="18" charset="0"/>
                        <a:cs typeface="Calibri" panose="020F0502020204030204" pitchFamily="34" charset="0"/>
                      </a:rPr>
                      <m:t>𝒉</m:t>
                    </m:r>
                    <m:r>
                      <a:rPr lang="zh-CN" altLang="en-US" sz="2400" b="1" i="1">
                        <a:latin typeface="Cambria Math" panose="02040503050406030204" pitchFamily="18" charset="0"/>
                        <a:cs typeface="Calibri" panose="020F0502020204030204" pitchFamily="34" charset="0"/>
                      </a:rPr>
                      <m:t>，</m:t>
                    </m:r>
                    <m:r>
                      <a:rPr lang="en-US" altLang="zh-CN" sz="2400" b="1" i="1" smtClean="0">
                        <a:latin typeface="Cambria Math" panose="02040503050406030204" pitchFamily="18" charset="0"/>
                        <a:cs typeface="Calibri" panose="020F0502020204030204" pitchFamily="34" charset="0"/>
                      </a:rPr>
                      <m:t>𝒕</m:t>
                    </m:r>
                  </m:oMath>
                </a14:m>
                <a:endParaRPr lang="en-US" altLang="zh-CN" sz="2400" b="1" i="1" dirty="0" smtClean="0">
                  <a:latin typeface="+mn-ea"/>
                  <a:cs typeface="Calibri" panose="020F0502020204030204" pitchFamily="34" charset="0"/>
                </a:endParaRPr>
              </a:p>
              <a:p>
                <a:pPr>
                  <a:lnSpc>
                    <a:spcPct val="150000"/>
                  </a:lnSpc>
                </a:pPr>
                <a14:m>
                  <m:oMathPara xmlns:m="http://schemas.openxmlformats.org/officeDocument/2006/math">
                    <m:oMathParaPr>
                      <m:jc m:val="left"/>
                    </m:oMathParaPr>
                    <m:oMath xmlns:m="http://schemas.openxmlformats.org/officeDocument/2006/math">
                      <m:r>
                        <a:rPr lang="zh-CN" altLang="en-US" sz="2400" b="1" i="1" dirty="0">
                          <a:solidFill>
                            <a:schemeClr val="tx1"/>
                          </a:solidFill>
                          <a:latin typeface="Cambria Math" panose="02040503050406030204" pitchFamily="18" charset="0"/>
                          <a:cs typeface="Calibri" panose="020F0502020204030204" pitchFamily="34" charset="0"/>
                        </a:rPr>
                        <m:t>公式</m:t>
                      </m:r>
                      <m:r>
                        <a:rPr lang="zh-CN" altLang="en-US" sz="2400" i="1" dirty="0" smtClean="0">
                          <a:latin typeface="Cambria Math" panose="02040503050406030204" pitchFamily="18" charset="0"/>
                          <a:cs typeface="Calibri" panose="020F0502020204030204" pitchFamily="34" charset="0"/>
                        </a:rPr>
                        <m:t>：</m:t>
                      </m:r>
                      <m:r>
                        <a:rPr lang="en-US" altLang="zh-CN" sz="2400" b="1" i="1">
                          <a:latin typeface="Cambria Math" panose="02040503050406030204" pitchFamily="18" charset="0"/>
                          <a:cs typeface="Calibri" panose="020F0502020204030204" pitchFamily="34" charset="0"/>
                        </a:rPr>
                        <m:t>𝒉</m:t>
                      </m:r>
                      <m:r>
                        <a:rPr lang="en-US" altLang="zh-CN" sz="2400" i="1">
                          <a:latin typeface="Cambria Math" panose="02040503050406030204" pitchFamily="18" charset="0"/>
                          <a:cs typeface="Calibri" panose="020F0502020204030204" pitchFamily="34" charset="0"/>
                        </a:rPr>
                        <m:t>+</m:t>
                      </m:r>
                      <m:r>
                        <a:rPr lang="en-US" altLang="zh-CN" sz="2400" b="1" i="1" smtClean="0">
                          <a:latin typeface="Cambria Math" panose="02040503050406030204" pitchFamily="18" charset="0"/>
                          <a:cs typeface="Calibri" panose="020F0502020204030204" pitchFamily="34" charset="0"/>
                        </a:rPr>
                        <m:t>𝒓</m:t>
                      </m:r>
                      <m:r>
                        <a:rPr lang="zh-CN" altLang="en-US" sz="2400" i="1" smtClean="0">
                          <a:latin typeface="Cambria Math" panose="02040503050406030204" pitchFamily="18" charset="0"/>
                          <a:cs typeface="Calibri" panose="020F0502020204030204" pitchFamily="34" charset="0"/>
                        </a:rPr>
                        <m:t>≈</m:t>
                      </m:r>
                      <m:r>
                        <a:rPr lang="en-US" altLang="zh-CN" sz="2400" b="1" i="1" smtClean="0">
                          <a:latin typeface="Cambria Math" panose="02040503050406030204" pitchFamily="18" charset="0"/>
                          <a:cs typeface="Calibri" panose="020F0502020204030204" pitchFamily="34" charset="0"/>
                        </a:rPr>
                        <m:t>𝒕</m:t>
                      </m:r>
                    </m:oMath>
                  </m:oMathPara>
                </a14:m>
                <a:endParaRPr lang="en-US" altLang="zh-CN" sz="2400" b="1" dirty="0" smtClean="0">
                  <a:latin typeface="Calibri" panose="020F0502020204030204" pitchFamily="34" charset="0"/>
                  <a:cs typeface="Calibri" panose="020F0502020204030204" pitchFamily="34" charset="0"/>
                </a:endParaRPr>
              </a:p>
              <a:p>
                <a:pPr>
                  <a:lnSpc>
                    <a:spcPct val="150000"/>
                  </a:lnSpc>
                </a:pPr>
                <a:r>
                  <a:rPr lang="en-US" altLang="zh-CN" sz="2400" dirty="0" smtClean="0">
                    <a:latin typeface="Calibri" panose="020F0502020204030204" pitchFamily="34" charset="0"/>
                    <a:cs typeface="Calibri" panose="020F0502020204030204" pitchFamily="34" charset="0"/>
                  </a:rPr>
                  <a:t>scoring function</a:t>
                </a:r>
                <a:r>
                  <a:rPr lang="zh-CN" altLang="en-US" sz="2400" dirty="0" smtClean="0">
                    <a:latin typeface="Calibri" panose="020F0502020204030204" pitchFamily="34" charset="0"/>
                    <a:cs typeface="Calibri" panose="020F0502020204030204" pitchFamily="34" charset="0"/>
                  </a:rPr>
                  <a:t>：</a:t>
                </a:r>
                <a14:m>
                  <m:oMath xmlns:m="http://schemas.openxmlformats.org/officeDocument/2006/math">
                    <m:sSub>
                      <m:sSubPr>
                        <m:ctrlPr>
                          <a:rPr lang="en-US" altLang="zh-CN" sz="240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𝑓</m:t>
                        </m:r>
                      </m:e>
                      <m:sub>
                        <m:r>
                          <a:rPr lang="en-US" altLang="zh-CN" sz="2400" b="0" i="1" smtClean="0">
                            <a:latin typeface="Cambria Math" panose="02040503050406030204" pitchFamily="18" charset="0"/>
                            <a:cs typeface="Calibri" panose="020F0502020204030204" pitchFamily="34" charset="0"/>
                          </a:rPr>
                          <m:t>𝑟</m:t>
                        </m:r>
                      </m:sub>
                    </m:sSub>
                    <m:d>
                      <m:dPr>
                        <m:ctrlPr>
                          <a:rPr lang="en-US" altLang="zh-CN" sz="2400" b="0" i="1" smtClean="0">
                            <a:latin typeface="Cambria Math" panose="02040503050406030204" pitchFamily="18" charset="0"/>
                            <a:cs typeface="Calibri" panose="020F0502020204030204" pitchFamily="34" charset="0"/>
                          </a:rPr>
                        </m:ctrlPr>
                      </m:dPr>
                      <m:e>
                        <m:r>
                          <a:rPr lang="en-US" altLang="zh-CN" sz="2400" b="1" i="1" smtClean="0">
                            <a:latin typeface="Cambria Math" panose="02040503050406030204" pitchFamily="18" charset="0"/>
                            <a:cs typeface="Calibri" panose="020F0502020204030204" pitchFamily="34" charset="0"/>
                          </a:rPr>
                          <m:t>𝒉</m:t>
                        </m:r>
                        <m:r>
                          <a:rPr lang="en-US" altLang="zh-CN" sz="2400" b="0" i="1" smtClean="0">
                            <a:latin typeface="Cambria Math" panose="02040503050406030204" pitchFamily="18" charset="0"/>
                            <a:cs typeface="Calibri" panose="020F0502020204030204" pitchFamily="34" charset="0"/>
                          </a:rPr>
                          <m:t>, </m:t>
                        </m:r>
                        <m:r>
                          <a:rPr lang="en-US" altLang="zh-CN" sz="2400" b="1" i="1" smtClean="0">
                            <a:latin typeface="Cambria Math" panose="02040503050406030204" pitchFamily="18" charset="0"/>
                            <a:cs typeface="Calibri" panose="020F0502020204030204" pitchFamily="34" charset="0"/>
                          </a:rPr>
                          <m:t>𝒕</m:t>
                        </m:r>
                      </m:e>
                    </m:d>
                    <m:r>
                      <a:rPr lang="en-US" altLang="zh-CN" sz="2400" b="0" i="1" smtClean="0">
                        <a:latin typeface="Cambria Math" panose="02040503050406030204" pitchFamily="18" charset="0"/>
                        <a:cs typeface="Calibri" panose="020F0502020204030204" pitchFamily="34" charset="0"/>
                      </a:rPr>
                      <m:t>=</m:t>
                    </m:r>
                    <m:sSubSup>
                      <m:sSubSupPr>
                        <m:ctrlPr>
                          <a:rPr lang="en-US" altLang="zh-CN" sz="2400" i="1">
                            <a:latin typeface="Cambria Math" panose="02040503050406030204" pitchFamily="18" charset="0"/>
                            <a:cs typeface="Calibri" panose="020F0502020204030204" pitchFamily="34" charset="0"/>
                          </a:rPr>
                        </m:ctrlPr>
                      </m:sSubSupPr>
                      <m:e>
                        <m:d>
                          <m:dPr>
                            <m:begChr m:val="‖"/>
                            <m:endChr m:val="‖"/>
                            <m:ctrlPr>
                              <a:rPr lang="en-US" altLang="zh-CN" sz="2400" i="1">
                                <a:latin typeface="Cambria Math" panose="02040503050406030204" pitchFamily="18" charset="0"/>
                                <a:cs typeface="Calibri" panose="020F0502020204030204" pitchFamily="34" charset="0"/>
                              </a:rPr>
                            </m:ctrlPr>
                          </m:dPr>
                          <m:e>
                            <m:r>
                              <a:rPr lang="en-US" altLang="zh-CN" sz="2400" b="1" i="1">
                                <a:latin typeface="Cambria Math" panose="02040503050406030204" pitchFamily="18" charset="0"/>
                                <a:cs typeface="Calibri" panose="020F0502020204030204" pitchFamily="34" charset="0"/>
                              </a:rPr>
                              <m:t>𝒉</m:t>
                            </m:r>
                            <m:r>
                              <a:rPr lang="en-US" altLang="zh-CN" sz="2400" i="1">
                                <a:latin typeface="Cambria Math" panose="02040503050406030204" pitchFamily="18" charset="0"/>
                                <a:cs typeface="Calibri" panose="020F0502020204030204" pitchFamily="34" charset="0"/>
                              </a:rPr>
                              <m:t>+</m:t>
                            </m:r>
                            <m:r>
                              <a:rPr lang="en-US" altLang="zh-CN" sz="2400" b="1" i="1">
                                <a:latin typeface="Cambria Math" panose="02040503050406030204" pitchFamily="18" charset="0"/>
                                <a:cs typeface="Calibri" panose="020F0502020204030204" pitchFamily="34" charset="0"/>
                              </a:rPr>
                              <m:t>𝒓</m:t>
                            </m:r>
                            <m:r>
                              <a:rPr lang="en-US" altLang="zh-CN" sz="2400" i="1">
                                <a:latin typeface="Cambria Math" panose="02040503050406030204" pitchFamily="18" charset="0"/>
                                <a:cs typeface="Calibri" panose="020F0502020204030204" pitchFamily="34" charset="0"/>
                              </a:rPr>
                              <m:t>−</m:t>
                            </m:r>
                            <m:r>
                              <a:rPr lang="en-US" altLang="zh-CN" sz="2400" b="1" i="1">
                                <a:latin typeface="Cambria Math" panose="02040503050406030204" pitchFamily="18" charset="0"/>
                                <a:cs typeface="Calibri" panose="020F0502020204030204" pitchFamily="34" charset="0"/>
                              </a:rPr>
                              <m:t>𝒕</m:t>
                            </m:r>
                          </m:e>
                        </m:d>
                      </m:e>
                      <m:sub>
                        <m:r>
                          <a:rPr lang="en-US" altLang="zh-CN" sz="2400" i="1">
                            <a:latin typeface="Cambria Math" panose="02040503050406030204" pitchFamily="18" charset="0"/>
                            <a:cs typeface="Calibri" panose="020F0502020204030204" pitchFamily="34" charset="0"/>
                          </a:rPr>
                          <m:t>2</m:t>
                        </m:r>
                      </m:sub>
                      <m:sup>
                        <m:r>
                          <a:rPr lang="en-US" altLang="zh-CN" sz="2400" i="1">
                            <a:latin typeface="Cambria Math" panose="02040503050406030204" pitchFamily="18" charset="0"/>
                            <a:cs typeface="Calibri" panose="020F0502020204030204" pitchFamily="34" charset="0"/>
                          </a:rPr>
                          <m:t>2</m:t>
                        </m:r>
                      </m:sup>
                    </m:sSubSup>
                  </m:oMath>
                </a14:m>
                <a:endParaRPr lang="en-US" altLang="zh-CN" sz="2400" dirty="0" smtClean="0">
                  <a:latin typeface="Calibri" panose="020F0502020204030204" pitchFamily="34" charset="0"/>
                  <a:cs typeface="Calibri" panose="020F0502020204030204" pitchFamily="34" charset="0"/>
                </a:endParaRPr>
              </a:p>
              <a:p>
                <a:endParaRPr lang="en-US" altLang="zh-CN" sz="2400" dirty="0" smtClean="0">
                  <a:latin typeface="Calibri" panose="020F0502020204030204" pitchFamily="34" charset="0"/>
                  <a:cs typeface="Calibri" panose="020F0502020204030204" pitchFamily="34"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961077" y="1626602"/>
                <a:ext cx="6427865" cy="3855223"/>
              </a:xfrm>
              <a:prstGeom prst="rect">
                <a:avLst/>
              </a:prstGeom>
              <a:blipFill>
                <a:blip r:embed="rId4"/>
                <a:stretch>
                  <a:fillRect l="-15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4341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34" y="236936"/>
            <a:ext cx="7544466" cy="529569"/>
          </a:xfrm>
        </p:spPr>
        <p:txBody>
          <a:bodyPr/>
          <a:lstStyle/>
          <a:p>
            <a:r>
              <a:rPr kumimoji="1" lang="en-US" altLang="zh-CN" dirty="0" smtClean="0"/>
              <a:t>Translational Distance Models —— TransH</a:t>
            </a:r>
            <a:endParaRPr kumimoji="1" lang="en-US" altLang="zh-CN" dirty="0"/>
          </a:p>
        </p:txBody>
      </p:sp>
      <mc:AlternateContent xmlns:mc="http://schemas.openxmlformats.org/markup-compatibility/2006" xmlns:a14="http://schemas.microsoft.com/office/drawing/2010/main">
        <mc:Choice Requires="a14">
          <p:sp>
            <p:nvSpPr>
              <p:cNvPr id="5" name="文本框 4"/>
              <p:cNvSpPr txBox="1"/>
              <p:nvPr/>
            </p:nvSpPr>
            <p:spPr>
              <a:xfrm>
                <a:off x="784264" y="1573724"/>
                <a:ext cx="7602682" cy="3977820"/>
              </a:xfrm>
              <a:prstGeom prst="rect">
                <a:avLst/>
              </a:prstGeom>
              <a:noFill/>
            </p:spPr>
            <p:txBody>
              <a:bodyPr wrap="square" rtlCol="0">
                <a:spAutoFit/>
              </a:bodyPr>
              <a:lstStyle/>
              <a:p>
                <a:pPr marL="0" marR="0" lvl="0" indent="0" algn="l" defTabSz="914377"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Calibri" panose="020F0502020204030204" pitchFamily="34" charset="0"/>
                  </a:rPr>
                  <a:t>relation</a:t>
                </a:r>
                <a:r>
                  <a:rPr kumimoji="0" lang="zh-CN" altLang="en-US" sz="24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Calibri" panose="020F0502020204030204" pitchFamily="34" charset="0"/>
                  </a:rPr>
                  <a:t>：超平面上的向量</a:t>
                </a:r>
                <a14:m>
                  <m:oMath xmlns:m="http://schemas.openxmlformats.org/officeDocument/2006/math">
                    <m:sSub>
                      <m:sSubPr>
                        <m:ctrlP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ctrlPr>
                      </m:sSubPr>
                      <m:e>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t>𝒅</m:t>
                        </m:r>
                      </m:e>
                      <m:sub>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t>𝑟</m:t>
                        </m:r>
                      </m:sub>
                    </m:sSub>
                  </m:oMath>
                </a14:m>
                <a:r>
                  <a:rPr kumimoji="0" lang="zh-CN" altLang="en-US" sz="24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sSub>
                      <m:sSubPr>
                        <m:ctrlP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ctrlPr>
                      </m:sSubPr>
                      <m:e>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t>𝒘</m:t>
                        </m:r>
                      </m:e>
                      <m:sub>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t>𝑟</m:t>
                        </m:r>
                      </m:sub>
                    </m:sSub>
                  </m:oMath>
                </a14:m>
                <a:r>
                  <a:rPr kumimoji="0" lang="zh-CN" altLang="en-US" sz="24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Calibri" panose="020F0502020204030204" pitchFamily="34" charset="0"/>
                  </a:rPr>
                  <a:t>为超平面的法向量</a:t>
                </a:r>
                <a:endParaRPr kumimoji="0" lang="en-US" altLang="zh-CN" sz="24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Calibri" panose="020F0502020204030204" pitchFamily="34" charset="0"/>
                </a:endParaRPr>
              </a:p>
              <a:p>
                <a:pPr marL="0" marR="0" lvl="0" indent="0" algn="l" defTabSz="914377"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Calibri" panose="020F0502020204030204" pitchFamily="34" charset="0"/>
                  </a:rPr>
                  <a:t>entity</a:t>
                </a:r>
                <a:r>
                  <a:rPr kumimoji="0" lang="zh-CN" altLang="en-US" sz="24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t>𝒉</m:t>
                    </m:r>
                    <m:r>
                      <a:rPr kumimoji="0" lang="zh-CN" altLang="en-US" sz="2400" b="1"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t>，</m:t>
                    </m:r>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t>𝒕</m:t>
                    </m:r>
                  </m:oMath>
                </a14:m>
                <a:endParaRPr kumimoji="0" lang="en-US" altLang="zh-CN" sz="24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Calibri" panose="020F0502020204030204" pitchFamily="34" charset="0"/>
                </a:endParaRPr>
              </a:p>
              <a:p>
                <a:pPr marL="0" marR="0" lvl="0" indent="0" algn="l" defTabSz="914377"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Calibri" panose="020F0502020204030204" pitchFamily="34" charset="0"/>
                  </a:rPr>
                  <a:t>公式：</a:t>
                </a:r>
                <a14:m>
                  <m:oMath xmlns:m="http://schemas.openxmlformats.org/officeDocument/2006/math">
                    <m:sSub>
                      <m:sSub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ctrlPr>
                      </m:sSubPr>
                      <m:e>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t>𝒉</m:t>
                        </m:r>
                      </m:e>
                      <m:sub>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m:t>⊥</m:t>
                        </m:r>
                      </m:sub>
                    </m:sSub>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t>=</m:t>
                    </m:r>
                  </m:oMath>
                </a14:m>
                <a:r>
                  <a:rPr kumimoji="0" lang="zh-CN" altLang="en-US" sz="24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Calibri" panose="020F0502020204030204" pitchFamily="34" charset="0"/>
                  </a:rPr>
                  <a:t> </a:t>
                </a:r>
                <a14:m>
                  <m:oMath xmlns:m="http://schemas.openxmlformats.org/officeDocument/2006/math">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t>𝒉</m:t>
                    </m:r>
                    <m:r>
                      <a:rPr kumimoji="0"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t>−</m:t>
                    </m:r>
                    <m:sSubSup>
                      <m:sSubSupPr>
                        <m:ctrlP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ctrlPr>
                      </m:sSubSupPr>
                      <m:e>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t>𝒘</m:t>
                        </m:r>
                      </m:e>
                      <m:sub>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t>𝑟</m:t>
                        </m:r>
                      </m:sub>
                      <m:sup>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t>𝑇</m:t>
                        </m:r>
                      </m:sup>
                    </m:sSubSup>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t>𝒉</m:t>
                    </m:r>
                    <m:sSub>
                      <m:sSubPr>
                        <m:ctrlP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ctrlPr>
                      </m:sSubPr>
                      <m:e>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t>𝒘</m:t>
                        </m:r>
                      </m:e>
                      <m:sub>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t>𝑟</m:t>
                        </m:r>
                      </m:sub>
                    </m:sSub>
                  </m:oMath>
                </a14:m>
                <a:endParaRPr kumimoji="0"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宋体" panose="02010600030101010101" pitchFamily="2" charset="-122"/>
                  <a:cs typeface="Calibri" panose="020F0502020204030204" pitchFamily="34" charset="0"/>
                </a:endParaRPr>
              </a:p>
              <a:p>
                <a:pPr marL="0" marR="0" lvl="0" indent="0" algn="l" defTabSz="914377"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Calibri" panose="020F0502020204030204" pitchFamily="34" charset="0"/>
                  </a:rPr>
                  <a:t>           </a:t>
                </a:r>
                <a14:m>
                  <m:oMath xmlns:m="http://schemas.openxmlformats.org/officeDocument/2006/math">
                    <m:sSub>
                      <m:sSubPr>
                        <m:ctrlP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ctrlPr>
                      </m:sSubPr>
                      <m:e>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t>𝒕</m:t>
                        </m:r>
                      </m:e>
                      <m:sub>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m:t>⊥</m:t>
                        </m:r>
                      </m:sub>
                    </m:sSub>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t>=</m:t>
                    </m:r>
                  </m:oMath>
                </a14:m>
                <a:r>
                  <a:rPr kumimoji="0" lang="zh-CN" altLang="en-US" sz="24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Calibri" panose="020F0502020204030204" pitchFamily="34" charset="0"/>
                  </a:rPr>
                  <a:t> </a:t>
                </a:r>
                <a14:m>
                  <m:oMath xmlns:m="http://schemas.openxmlformats.org/officeDocument/2006/math">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t>𝒕</m:t>
                    </m:r>
                    <m:r>
                      <a:rPr kumimoji="0" lang="en-US" altLang="zh-CN" sz="2400" b="0" i="0"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t>−</m:t>
                    </m:r>
                    <m:sSubSup>
                      <m:sSubSupPr>
                        <m:ctrlP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ctrlPr>
                      </m:sSubSupPr>
                      <m:e>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t>𝒘</m:t>
                        </m:r>
                      </m:e>
                      <m:sub>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t>𝑟</m:t>
                        </m:r>
                      </m:sub>
                      <m:sup>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t>𝑇</m:t>
                        </m:r>
                      </m:sup>
                    </m:sSubSup>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t>𝒕</m:t>
                    </m:r>
                    <m:sSub>
                      <m:sSubPr>
                        <m:ctrlP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ctrlPr>
                      </m:sSubPr>
                      <m:e>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t>𝒘</m:t>
                        </m:r>
                      </m:e>
                      <m:sub>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t>𝑟</m:t>
                        </m:r>
                      </m:sub>
                    </m:sSub>
                  </m:oMath>
                </a14:m>
                <a:endParaRPr kumimoji="0" lang="en-US" altLang="zh-CN" sz="2400" b="1"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Calibri" panose="020F0502020204030204" pitchFamily="34" charset="0"/>
                </a:endParaRPr>
              </a:p>
              <a:p>
                <a:pPr marL="0" marR="0" lvl="0" indent="0" algn="l" defTabSz="914377"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Calibri" panose="020F0502020204030204" pitchFamily="34" charset="0"/>
                  </a:rPr>
                  <a:t>           </a:t>
                </a:r>
                <a14:m>
                  <m:oMath xmlns:m="http://schemas.openxmlformats.org/officeDocument/2006/math">
                    <m:sSub>
                      <m:sSubPr>
                        <m:ctrlP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ctrlPr>
                      </m:sSubPr>
                      <m:e>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t>𝒉</m:t>
                        </m:r>
                      </m:e>
                      <m:sub>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m:t>⊥</m:t>
                        </m:r>
                      </m:sub>
                    </m:sSub>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m:t>+</m:t>
                    </m:r>
                    <m:sSub>
                      <m:sSubPr>
                        <m:ctrlP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ctrlPr>
                      </m:sSubPr>
                      <m:e>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t>𝒅</m:t>
                        </m:r>
                      </m:e>
                      <m:sub>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t>𝑟</m:t>
                        </m:r>
                      </m:sub>
                    </m:sSub>
                    <m:r>
                      <a:rPr kumimoji="0" lang="zh-CN" altLang="en-US" sz="2400" b="1"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m:t>≈</m:t>
                    </m:r>
                    <m:sSub>
                      <m:sSubPr>
                        <m:ctrlP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ctrlPr>
                      </m:sSubPr>
                      <m:e>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t>𝒕</m:t>
                        </m:r>
                      </m:e>
                      <m:sub>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m:t>⊥</m:t>
                        </m:r>
                      </m:sub>
                    </m:sSub>
                  </m:oMath>
                </a14:m>
                <a:endParaRPr kumimoji="0" lang="en-US" altLang="zh-CN" sz="2400" b="1"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Calibri" panose="020F0502020204030204" pitchFamily="34" charset="0"/>
                </a:endParaRPr>
              </a:p>
              <a:p>
                <a:pPr marL="0" marR="0" lvl="0" indent="0" algn="l" defTabSz="914377"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Calibri" panose="020F0502020204030204" pitchFamily="34" charset="0"/>
                </a:endParaRPr>
              </a:p>
              <a:p>
                <a:pPr marL="0" marR="0" lvl="0" indent="0" algn="l" defTabSz="914377"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Calibri" panose="020F0502020204030204" pitchFamily="34" charset="0"/>
                  </a:rPr>
                  <a:t>scoring function</a:t>
                </a:r>
                <a:r>
                  <a:rPr kumimoji="0" lang="zh-CN" altLang="en-US" sz="24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Calibri" panose="020F0502020204030204" pitchFamily="34" charset="0"/>
                  </a:rPr>
                  <a:t>：</a:t>
                </a:r>
                <a14:m>
                  <m:oMath xmlns:m="http://schemas.openxmlformats.org/officeDocument/2006/math">
                    <m:sSub>
                      <m:sSub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ctrlPr>
                      </m:sSub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t>𝑓</m:t>
                        </m:r>
                      </m:e>
                      <m:sub>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t>𝑟</m:t>
                        </m:r>
                      </m:sub>
                    </m:sSub>
                    <m:d>
                      <m:d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ctrlPr>
                      </m:dPr>
                      <m:e>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t>𝒉</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t>, </m:t>
                        </m:r>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t>𝒕</m:t>
                        </m:r>
                      </m:e>
                    </m:d>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t>=</m:t>
                    </m:r>
                    <m:sSubSup>
                      <m:sSubSup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ctrlPr>
                      </m:sSubSupPr>
                      <m:e>
                        <m:d>
                          <m:dPr>
                            <m:begChr m:val="‖"/>
                            <m:endChr m:val="‖"/>
                            <m:ctrlP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ctrlPr>
                          </m:dPr>
                          <m:e>
                            <m:sSub>
                              <m:sSubPr>
                                <m:ctrlP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ctrlPr>
                              </m:sSubPr>
                              <m:e>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t>𝒉</m:t>
                                </m:r>
                              </m:e>
                              <m:sub>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m:t>⊥</m:t>
                                </m:r>
                              </m:sub>
                            </m:sSub>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m:t>+</m:t>
                            </m:r>
                            <m:sSub>
                              <m:sSubPr>
                                <m:ctrlP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ctrlPr>
                              </m:sSubPr>
                              <m:e>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t>𝒅</m:t>
                                </m:r>
                              </m:e>
                              <m:sub>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t>𝑟</m:t>
                                </m:r>
                              </m:sub>
                            </m:sSub>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m:t>−</m:t>
                            </m:r>
                            <m:sSub>
                              <m:sSubPr>
                                <m:ctrlP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ctrlPr>
                              </m:sSubPr>
                              <m:e>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Calibri" panose="020F0502020204030204" pitchFamily="34" charset="0"/>
                                  </a:rPr>
                                  <m:t>𝒕</m:t>
                                </m:r>
                              </m:e>
                              <m:sub>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m:t>⊥</m:t>
                                </m:r>
                              </m:sub>
                            </m:sSub>
                          </m:e>
                        </m:d>
                      </m:e>
                      <m:sub>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t>2</m:t>
                        </m:r>
                      </m:sub>
                      <m:sup>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rPr>
                          <m:t>2</m:t>
                        </m:r>
                      </m:sup>
                    </m:sSubSup>
                  </m:oMath>
                </a14:m>
                <a:endParaRPr kumimoji="0" lang="en-US" altLang="zh-CN" sz="24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Calibri" panose="020F0502020204030204" pitchFamily="34"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784264" y="1573724"/>
                <a:ext cx="7602682" cy="3977820"/>
              </a:xfrm>
              <a:prstGeom prst="rect">
                <a:avLst/>
              </a:prstGeom>
              <a:blipFill>
                <a:blip r:embed="rId3"/>
                <a:stretch>
                  <a:fillRect l="-1283" b="-919"/>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8023514" y="1634836"/>
            <a:ext cx="3823854" cy="2881745"/>
          </a:xfrm>
          <a:prstGeom prst="rect">
            <a:avLst/>
          </a:prstGeom>
        </p:spPr>
      </p:pic>
    </p:spTree>
    <p:extLst>
      <p:ext uri="{BB962C8B-B14F-4D97-AF65-F5344CB8AC3E}">
        <p14:creationId xmlns:p14="http://schemas.microsoft.com/office/powerpoint/2010/main" val="1235019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34" y="236936"/>
            <a:ext cx="7544466" cy="529569"/>
          </a:xfrm>
        </p:spPr>
        <p:txBody>
          <a:bodyPr/>
          <a:lstStyle/>
          <a:p>
            <a:r>
              <a:rPr kumimoji="1" lang="en-US" altLang="zh-CN" dirty="0" smtClean="0"/>
              <a:t>Translational Distance Models —— TransR</a:t>
            </a:r>
            <a:endParaRPr kumimoji="1" lang="en-US" altLang="zh-CN" dirty="0"/>
          </a:p>
        </p:txBody>
      </p:sp>
      <mc:AlternateContent xmlns:mc="http://schemas.openxmlformats.org/markup-compatibility/2006" xmlns:a14="http://schemas.microsoft.com/office/drawing/2010/main">
        <mc:Choice Requires="a14">
          <p:sp>
            <p:nvSpPr>
              <p:cNvPr id="5" name="文本框 4"/>
              <p:cNvSpPr txBox="1"/>
              <p:nvPr/>
            </p:nvSpPr>
            <p:spPr>
              <a:xfrm>
                <a:off x="864421" y="1297710"/>
                <a:ext cx="10905954" cy="5115246"/>
              </a:xfrm>
              <a:prstGeom prst="rect">
                <a:avLst/>
              </a:prstGeom>
              <a:noFill/>
            </p:spPr>
            <p:txBody>
              <a:bodyPr wrap="square" rtlCol="0">
                <a:spAutoFit/>
              </a:bodyPr>
              <a:lstStyle/>
              <a:p>
                <a:pPr>
                  <a:lnSpc>
                    <a:spcPct val="150000"/>
                  </a:lnSpc>
                </a:pPr>
                <a:r>
                  <a:rPr lang="zh-CN" altLang="en-US" sz="2400" dirty="0" smtClean="0">
                    <a:latin typeface="Calibri" panose="020F0502020204030204" pitchFamily="34" charset="0"/>
                    <a:cs typeface="Calibri" panose="020F0502020204030204" pitchFamily="34" charset="0"/>
                  </a:rPr>
                  <a:t>给定一个</a:t>
                </a:r>
                <a14:m>
                  <m:oMath xmlns:m="http://schemas.openxmlformats.org/officeDocument/2006/math">
                    <m:r>
                      <a:rPr lang="en-US" altLang="zh-CN" sz="2400" b="0" i="1" smtClean="0">
                        <a:latin typeface="Cambria Math" panose="02040503050406030204" pitchFamily="18" charset="0"/>
                      </a:rPr>
                      <m:t>𝑓𝑎𝑐𝑡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h</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oMath>
                </a14:m>
                <a:r>
                  <a:rPr lang="zh-CN" altLang="en-US" sz="2400" dirty="0" smtClean="0">
                    <a:latin typeface="Calibri" panose="020F0502020204030204" pitchFamily="34" charset="0"/>
                    <a:cs typeface="Calibri" panose="020F0502020204030204" pitchFamily="34" charset="0"/>
                  </a:rPr>
                  <a:t>，</a:t>
                </a:r>
                <a:r>
                  <a:rPr lang="zh-CN" altLang="en-US" sz="2400" dirty="0">
                    <a:latin typeface="Calibri" panose="020F0502020204030204" pitchFamily="34" charset="0"/>
                    <a:cs typeface="Calibri" panose="020F0502020204030204" pitchFamily="34" charset="0"/>
                  </a:rPr>
                  <a:t>为每个关系</a:t>
                </a:r>
                <a:r>
                  <a:rPr lang="en-US" altLang="zh-CN" sz="2400" dirty="0" smtClean="0">
                    <a:latin typeface="Calibri" panose="020F0502020204030204" pitchFamily="34" charset="0"/>
                    <a:cs typeface="Calibri" panose="020F0502020204030204" pitchFamily="34" charset="0"/>
                  </a:rPr>
                  <a:t>r</a:t>
                </a:r>
                <a:r>
                  <a:rPr lang="zh-CN" altLang="en-US" sz="2400" dirty="0" smtClean="0">
                    <a:latin typeface="Calibri" panose="020F0502020204030204" pitchFamily="34" charset="0"/>
                    <a:cs typeface="Calibri" panose="020F0502020204030204" pitchFamily="34" charset="0"/>
                  </a:rPr>
                  <a:t>设置一个投影矩阵</a:t>
                </a:r>
                <a14:m>
                  <m:oMath xmlns:m="http://schemas.openxmlformats.org/officeDocument/2006/math">
                    <m:sSub>
                      <m:sSubPr>
                        <m:ctrlPr>
                          <a:rPr lang="en-US" altLang="zh-CN" sz="2400" i="1" smtClean="0">
                            <a:latin typeface="Cambria Math" panose="02040503050406030204" pitchFamily="18" charset="0"/>
                            <a:ea typeface="Cambria Math" panose="02040503050406030204" pitchFamily="18" charset="0"/>
                            <a:cs typeface="Calibri" panose="020F0502020204030204" pitchFamily="34" charset="0"/>
                          </a:rPr>
                        </m:ctrlPr>
                      </m:sSubPr>
                      <m:e>
                        <m:r>
                          <a:rPr lang="en-US" altLang="zh-CN" sz="2400" b="1" i="1" smtClean="0">
                            <a:latin typeface="Cambria Math" panose="02040503050406030204" pitchFamily="18" charset="0"/>
                            <a:ea typeface="Cambria Math" panose="02040503050406030204" pitchFamily="18" charset="0"/>
                            <a:cs typeface="Calibri" panose="020F0502020204030204" pitchFamily="34" charset="0"/>
                          </a:rPr>
                          <m:t>𝑴</m:t>
                        </m:r>
                      </m:e>
                      <m:sub>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𝑟</m:t>
                        </m:r>
                      </m:sub>
                    </m:sSub>
                    <m:r>
                      <a:rPr lang="en-US" altLang="zh-CN" sz="2400" i="1"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altLang="zh-CN" sz="2400" i="1" smtClean="0">
                            <a:latin typeface="Cambria Math" panose="02040503050406030204" pitchFamily="18" charset="0"/>
                            <a:ea typeface="Cambria Math" panose="02040503050406030204" pitchFamily="18" charset="0"/>
                            <a:cs typeface="Calibri" panose="020F0502020204030204" pitchFamily="34" charset="0"/>
                          </a:rPr>
                        </m:ctrlPr>
                      </m:sSupPr>
                      <m:e>
                        <m:r>
                          <a:rPr lang="en-US" altLang="zh-CN" sz="2400" i="1" smtClean="0">
                            <a:latin typeface="Cambria Math" panose="02040503050406030204" pitchFamily="18" charset="0"/>
                            <a:ea typeface="Cambria Math" panose="02040503050406030204" pitchFamily="18" charset="0"/>
                            <a:cs typeface="Calibri" panose="020F0502020204030204" pitchFamily="34" charset="0"/>
                          </a:rPr>
                          <m:t>ℝ</m:t>
                        </m:r>
                      </m:e>
                      <m:sup>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𝑘</m:t>
                        </m:r>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m:t>
                        </m:r>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𝑑</m:t>
                        </m:r>
                      </m:sup>
                    </m:sSup>
                  </m:oMath>
                </a14:m>
                <a:r>
                  <a:rPr lang="zh-CN" altLang="en-US" sz="2400" dirty="0" smtClean="0">
                    <a:latin typeface="Calibri" panose="020F0502020204030204" pitchFamily="34" charset="0"/>
                    <a:cs typeface="Calibri" panose="020F0502020204030204" pitchFamily="34" charset="0"/>
                  </a:rPr>
                  <a:t>，</a:t>
                </a:r>
                <a:r>
                  <a:rPr lang="zh-CN" altLang="en-US" sz="2400" dirty="0">
                    <a:latin typeface="Calibri" panose="020F0502020204030204" pitchFamily="34" charset="0"/>
                    <a:cs typeface="Calibri" panose="020F0502020204030204" pitchFamily="34" charset="0"/>
                  </a:rPr>
                  <a:t>从实体空间投影</a:t>
                </a:r>
                <a:r>
                  <a:rPr lang="zh-CN" altLang="en-US" sz="2400" dirty="0" smtClean="0">
                    <a:latin typeface="Calibri" panose="020F0502020204030204" pitchFamily="34" charset="0"/>
                    <a:cs typeface="Calibri" panose="020F0502020204030204" pitchFamily="34" charset="0"/>
                  </a:rPr>
                  <a:t>到</a:t>
                </a:r>
                <a:r>
                  <a:rPr lang="zh-CN" altLang="en-US" sz="2400" dirty="0">
                    <a:latin typeface="Calibri" panose="020F0502020204030204" pitchFamily="34" charset="0"/>
                    <a:cs typeface="Calibri" panose="020F0502020204030204" pitchFamily="34" charset="0"/>
                  </a:rPr>
                  <a:t>关系</a:t>
                </a:r>
                <a:r>
                  <a:rPr lang="zh-CN" altLang="en-US" sz="2400" dirty="0" smtClean="0">
                    <a:latin typeface="Calibri" panose="020F0502020204030204" pitchFamily="34" charset="0"/>
                    <a:cs typeface="Calibri" panose="020F0502020204030204" pitchFamily="34" charset="0"/>
                  </a:rPr>
                  <a:t>空间，</a:t>
                </a:r>
                <a:r>
                  <a:rPr lang="en-US" altLang="zh-CN" sz="2400" b="1" dirty="0">
                    <a:cs typeface="Calibri" panose="020F0502020204030204" pitchFamily="34" charset="0"/>
                  </a:rPr>
                  <a:t> </a:t>
                </a:r>
                <a14:m>
                  <m:oMath xmlns:m="http://schemas.openxmlformats.org/officeDocument/2006/math">
                    <m:r>
                      <a:rPr lang="en-US" altLang="zh-CN" sz="2400" b="1" i="1">
                        <a:latin typeface="Cambria Math" panose="02040503050406030204" pitchFamily="18" charset="0"/>
                        <a:cs typeface="Calibri" panose="020F0502020204030204" pitchFamily="34" charset="0"/>
                      </a:rPr>
                      <m:t>𝒓</m:t>
                    </m:r>
                  </m:oMath>
                </a14:m>
                <a:r>
                  <a:rPr lang="zh-CN" altLang="en-US" sz="2400" dirty="0" smtClean="0">
                    <a:latin typeface="Calibri" panose="020F0502020204030204" pitchFamily="34" charset="0"/>
                    <a:cs typeface="Calibri" panose="020F0502020204030204" pitchFamily="34" charset="0"/>
                  </a:rPr>
                  <a:t>作为关系空间的</a:t>
                </a:r>
                <a:r>
                  <a:rPr lang="en-US" altLang="zh-CN" sz="2400" dirty="0" smtClean="0">
                    <a:latin typeface="Calibri" panose="020F0502020204030204" pitchFamily="34" charset="0"/>
                    <a:cs typeface="Calibri" panose="020F0502020204030204" pitchFamily="34" charset="0"/>
                  </a:rPr>
                  <a:t>translation vector</a:t>
                </a:r>
              </a:p>
              <a:p>
                <a:pPr>
                  <a:lnSpc>
                    <a:spcPct val="150000"/>
                  </a:lnSpc>
                </a:pPr>
                <a:endParaRPr lang="en-US" altLang="zh-CN" sz="2400" dirty="0" smtClean="0">
                  <a:latin typeface="Calibri" panose="020F0502020204030204" pitchFamily="34" charset="0"/>
                  <a:cs typeface="Calibri" panose="020F0502020204030204" pitchFamily="34" charset="0"/>
                </a:endParaRPr>
              </a:p>
              <a:p>
                <a:pPr>
                  <a:lnSpc>
                    <a:spcPct val="150000"/>
                  </a:lnSpc>
                </a:pPr>
                <a:r>
                  <a:rPr lang="en-US" altLang="zh-CN" sz="2400" dirty="0" smtClean="0">
                    <a:latin typeface="Calibri" panose="020F0502020204030204" pitchFamily="34" charset="0"/>
                    <a:cs typeface="Calibri" panose="020F0502020204030204" pitchFamily="34" charset="0"/>
                  </a:rPr>
                  <a:t>relation</a:t>
                </a:r>
                <a:r>
                  <a:rPr lang="zh-CN" altLang="en-US" sz="2400" dirty="0" smtClean="0">
                    <a:latin typeface="Calibri" panose="020F0502020204030204" pitchFamily="34" charset="0"/>
                    <a:cs typeface="Calibri" panose="020F0502020204030204" pitchFamily="34" charset="0"/>
                  </a:rPr>
                  <a:t>：</a:t>
                </a:r>
                <a:r>
                  <a:rPr lang="zh-CN" altLang="en-US" sz="2400" dirty="0">
                    <a:cs typeface="Calibri" panose="020F0502020204030204" pitchFamily="34" charset="0"/>
                  </a:rPr>
                  <a:t> </a:t>
                </a:r>
                <a14:m>
                  <m:oMath xmlns:m="http://schemas.openxmlformats.org/officeDocument/2006/math">
                    <m:r>
                      <a:rPr lang="en-US" altLang="zh-CN" sz="2400" b="1" i="1">
                        <a:latin typeface="Cambria Math" panose="02040503050406030204" pitchFamily="18" charset="0"/>
                        <a:cs typeface="Calibri" panose="020F0502020204030204" pitchFamily="34" charset="0"/>
                      </a:rPr>
                      <m:t>𝒓</m:t>
                    </m:r>
                    <m:r>
                      <a:rPr lang="en-US" altLang="zh-CN" sz="2400" b="1" i="1">
                        <a:latin typeface="Cambria Math" panose="02040503050406030204" pitchFamily="18" charset="0"/>
                        <a:cs typeface="Calibri" panose="020F0502020204030204" pitchFamily="34" charset="0"/>
                      </a:rPr>
                      <m:t> </m:t>
                    </m:r>
                    <m:r>
                      <a:rPr lang="en-US" altLang="zh-CN" sz="2400" i="1"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altLang="zh-CN" sz="2400" i="1" smtClean="0">
                            <a:latin typeface="Cambria Math" panose="02040503050406030204" pitchFamily="18" charset="0"/>
                            <a:ea typeface="Cambria Math" panose="02040503050406030204" pitchFamily="18" charset="0"/>
                            <a:cs typeface="Calibri" panose="020F0502020204030204" pitchFamily="34" charset="0"/>
                          </a:rPr>
                        </m:ctrlPr>
                      </m:sSupPr>
                      <m:e>
                        <m:r>
                          <a:rPr lang="en-US" altLang="zh-CN" sz="2400" i="1">
                            <a:latin typeface="Cambria Math" panose="02040503050406030204" pitchFamily="18" charset="0"/>
                            <a:ea typeface="Cambria Math" panose="02040503050406030204" pitchFamily="18" charset="0"/>
                            <a:cs typeface="Calibri" panose="020F0502020204030204" pitchFamily="34" charset="0"/>
                          </a:rPr>
                          <m:t>ℝ</m:t>
                        </m:r>
                      </m:e>
                      <m:sup>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𝑑</m:t>
                        </m:r>
                      </m:sup>
                    </m:sSup>
                  </m:oMath>
                </a14:m>
                <a:endParaRPr lang="en-US" altLang="zh-CN" sz="2400" dirty="0" smtClean="0">
                  <a:latin typeface="Calibri" panose="020F0502020204030204" pitchFamily="34" charset="0"/>
                  <a:cs typeface="Calibri" panose="020F0502020204030204" pitchFamily="34" charset="0"/>
                </a:endParaRPr>
              </a:p>
              <a:p>
                <a:pPr>
                  <a:lnSpc>
                    <a:spcPct val="150000"/>
                  </a:lnSpc>
                </a:pPr>
                <a:r>
                  <a:rPr lang="en-US" altLang="zh-CN" sz="2400" dirty="0" smtClean="0">
                    <a:latin typeface="Calibri" panose="020F0502020204030204" pitchFamily="34" charset="0"/>
                    <a:cs typeface="Calibri" panose="020F0502020204030204" pitchFamily="34" charset="0"/>
                  </a:rPr>
                  <a:t>entity</a:t>
                </a:r>
                <a:r>
                  <a:rPr lang="zh-CN" altLang="en-US" sz="2400" dirty="0" smtClean="0">
                    <a:latin typeface="Calibri" panose="020F0502020204030204" pitchFamily="34" charset="0"/>
                    <a:cs typeface="Calibri" panose="020F0502020204030204" pitchFamily="34" charset="0"/>
                  </a:rPr>
                  <a:t>：</a:t>
                </a:r>
                <a14:m>
                  <m:oMath xmlns:m="http://schemas.openxmlformats.org/officeDocument/2006/math">
                    <m:r>
                      <a:rPr lang="en-US" altLang="zh-CN" sz="2400" b="1" i="1">
                        <a:latin typeface="Cambria Math" panose="02040503050406030204" pitchFamily="18" charset="0"/>
                        <a:cs typeface="Calibri" panose="020F0502020204030204" pitchFamily="34" charset="0"/>
                      </a:rPr>
                      <m:t>𝒉</m:t>
                    </m:r>
                    <m:r>
                      <a:rPr lang="zh-CN" altLang="en-US" sz="2400" b="1" i="1">
                        <a:latin typeface="Cambria Math" panose="02040503050406030204" pitchFamily="18" charset="0"/>
                        <a:cs typeface="Calibri" panose="020F0502020204030204" pitchFamily="34" charset="0"/>
                      </a:rPr>
                      <m:t>，</m:t>
                    </m:r>
                    <m:r>
                      <a:rPr lang="en-US" altLang="zh-CN" sz="2400" b="1" i="1">
                        <a:latin typeface="Cambria Math" panose="02040503050406030204" pitchFamily="18" charset="0"/>
                        <a:cs typeface="Calibri" panose="020F0502020204030204" pitchFamily="34" charset="0"/>
                      </a:rPr>
                      <m:t>𝒕</m:t>
                    </m:r>
                    <m:r>
                      <a:rPr lang="en-US" altLang="zh-CN" sz="2400" i="1"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altLang="zh-CN" sz="2400" i="1" smtClean="0">
                            <a:latin typeface="Cambria Math" panose="02040503050406030204" pitchFamily="18" charset="0"/>
                            <a:ea typeface="Cambria Math" panose="02040503050406030204" pitchFamily="18" charset="0"/>
                            <a:cs typeface="Calibri" panose="020F0502020204030204" pitchFamily="34" charset="0"/>
                          </a:rPr>
                        </m:ctrlPr>
                      </m:sSupPr>
                      <m:e>
                        <m:r>
                          <a:rPr lang="en-US" altLang="zh-CN" sz="2400" i="1">
                            <a:latin typeface="Cambria Math" panose="02040503050406030204" pitchFamily="18" charset="0"/>
                            <a:ea typeface="Cambria Math" panose="02040503050406030204" pitchFamily="18" charset="0"/>
                            <a:cs typeface="Calibri" panose="020F0502020204030204" pitchFamily="34" charset="0"/>
                          </a:rPr>
                          <m:t>ℝ</m:t>
                        </m:r>
                      </m:e>
                      <m:sup>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𝑘</m:t>
                        </m:r>
                      </m:sup>
                    </m:sSup>
                  </m:oMath>
                </a14:m>
                <a:endParaRPr lang="en-US" altLang="zh-CN" sz="2400" i="1" dirty="0" smtClean="0">
                  <a:latin typeface="Cambria Math" panose="02040503050406030204" pitchFamily="18" charset="0"/>
                  <a:ea typeface="Cambria Math" panose="02040503050406030204" pitchFamily="18" charset="0"/>
                  <a:cs typeface="Calibri" panose="020F0502020204030204" pitchFamily="34" charset="0"/>
                </a:endParaRPr>
              </a:p>
              <a:p>
                <a:pPr>
                  <a:lnSpc>
                    <a:spcPct val="150000"/>
                  </a:lnSpc>
                </a:pPr>
                <a:r>
                  <a:rPr lang="zh-CN" altLang="en-US" sz="2400" dirty="0" smtClean="0">
                    <a:latin typeface="Cambria Math" panose="02040503050406030204" pitchFamily="18" charset="0"/>
                    <a:ea typeface="Cambria Math" panose="02040503050406030204" pitchFamily="18" charset="0"/>
                    <a:cs typeface="Calibri" panose="020F0502020204030204" pitchFamily="34" charset="0"/>
                  </a:rPr>
                  <a:t>公式：</a:t>
                </a:r>
                <a14:m>
                  <m:oMath xmlns:m="http://schemas.openxmlformats.org/officeDocument/2006/math">
                    <m:sSub>
                      <m:sSubPr>
                        <m:ctrlPr>
                          <a:rPr lang="en-US" altLang="zh-CN" sz="2400" i="1" smtClean="0">
                            <a:latin typeface="Cambria Math" panose="02040503050406030204" pitchFamily="18" charset="0"/>
                            <a:cs typeface="Calibri" panose="020F0502020204030204" pitchFamily="34" charset="0"/>
                          </a:rPr>
                        </m:ctrlPr>
                      </m:sSubPr>
                      <m:e>
                        <m:r>
                          <a:rPr lang="en-US" altLang="zh-CN" sz="2400" b="1" i="1">
                            <a:latin typeface="Cambria Math" panose="02040503050406030204" pitchFamily="18" charset="0"/>
                            <a:cs typeface="Calibri" panose="020F0502020204030204" pitchFamily="34" charset="0"/>
                          </a:rPr>
                          <m:t>𝒉</m:t>
                        </m:r>
                      </m:e>
                      <m:sub>
                        <m:r>
                          <a:rPr lang="en-US" altLang="zh-CN" sz="2400" b="0" i="1" smtClean="0">
                            <a:latin typeface="Cambria Math" panose="02040503050406030204" pitchFamily="18" charset="0"/>
                            <a:cs typeface="Calibri" panose="020F0502020204030204" pitchFamily="34" charset="0"/>
                          </a:rPr>
                          <m:t>𝑟</m:t>
                        </m:r>
                      </m:sub>
                    </m:sSub>
                    <m:r>
                      <a:rPr lang="en-US" altLang="zh-CN" sz="2400" b="0" i="1" smtClean="0">
                        <a:latin typeface="Cambria Math" panose="02040503050406030204" pitchFamily="18" charset="0"/>
                        <a:cs typeface="Calibri" panose="020F0502020204030204" pitchFamily="34" charset="0"/>
                      </a:rPr>
                      <m:t>=</m:t>
                    </m:r>
                    <m:sSub>
                      <m:sSubPr>
                        <m:ctrlPr>
                          <a:rPr lang="en-US" altLang="zh-CN" sz="2400" i="1">
                            <a:latin typeface="Cambria Math" panose="02040503050406030204" pitchFamily="18" charset="0"/>
                            <a:ea typeface="Cambria Math" panose="02040503050406030204" pitchFamily="18" charset="0"/>
                            <a:cs typeface="Calibri" panose="020F0502020204030204" pitchFamily="34" charset="0"/>
                          </a:rPr>
                        </m:ctrlPr>
                      </m:sSubPr>
                      <m:e>
                        <m:r>
                          <a:rPr lang="en-US" altLang="zh-CN" sz="2400" b="1" i="1">
                            <a:latin typeface="Cambria Math" panose="02040503050406030204" pitchFamily="18" charset="0"/>
                            <a:cs typeface="Calibri" panose="020F0502020204030204" pitchFamily="34" charset="0"/>
                          </a:rPr>
                          <m:t>𝒉</m:t>
                        </m:r>
                        <m:r>
                          <a:rPr lang="en-US" altLang="zh-CN" sz="2400" b="1" i="1">
                            <a:latin typeface="Cambria Math" panose="02040503050406030204" pitchFamily="18" charset="0"/>
                            <a:ea typeface="Cambria Math" panose="02040503050406030204" pitchFamily="18" charset="0"/>
                            <a:cs typeface="Calibri" panose="020F0502020204030204" pitchFamily="34" charset="0"/>
                          </a:rPr>
                          <m:t>𝑴</m:t>
                        </m:r>
                      </m:e>
                      <m:sub>
                        <m:r>
                          <a:rPr lang="en-US" altLang="zh-CN" sz="2400" i="1">
                            <a:latin typeface="Cambria Math" panose="02040503050406030204" pitchFamily="18" charset="0"/>
                            <a:ea typeface="Cambria Math" panose="02040503050406030204" pitchFamily="18" charset="0"/>
                            <a:cs typeface="Calibri" panose="020F0502020204030204" pitchFamily="34" charset="0"/>
                          </a:rPr>
                          <m:t>𝑟</m:t>
                        </m:r>
                      </m:sub>
                    </m:sSub>
                  </m:oMath>
                </a14:m>
                <a:r>
                  <a:rPr lang="en-US" altLang="zh-CN" sz="2400" b="1" dirty="0">
                    <a:cs typeface="Calibri" panose="020F0502020204030204" pitchFamily="34" charset="0"/>
                  </a:rPr>
                  <a:t> </a:t>
                </a:r>
                <a:endParaRPr lang="en-US" altLang="zh-CN" sz="2400" i="1" dirty="0" smtClean="0">
                  <a:latin typeface="Cambria Math" panose="02040503050406030204" pitchFamily="18" charset="0"/>
                  <a:cs typeface="Calibri" panose="020F0502020204030204" pitchFamily="34" charset="0"/>
                </a:endParaRPr>
              </a:p>
              <a:p>
                <a:pPr>
                  <a:lnSpc>
                    <a:spcPct val="150000"/>
                  </a:lnSpc>
                </a:pPr>
                <a:r>
                  <a:rPr lang="en-US" altLang="zh-CN" sz="2400" dirty="0" smtClean="0">
                    <a:cs typeface="Calibri" panose="020F0502020204030204" pitchFamily="34" charset="0"/>
                  </a:rPr>
                  <a:t>	 </a:t>
                </a:r>
                <a14:m>
                  <m:oMath xmlns:m="http://schemas.openxmlformats.org/officeDocument/2006/math">
                    <m:sSub>
                      <m:sSubPr>
                        <m:ctrlPr>
                          <a:rPr lang="en-US" altLang="zh-CN" sz="2400" i="1">
                            <a:latin typeface="Cambria Math" panose="02040503050406030204" pitchFamily="18" charset="0"/>
                            <a:cs typeface="Calibri" panose="020F0502020204030204" pitchFamily="34" charset="0"/>
                          </a:rPr>
                        </m:ctrlPr>
                      </m:sSubPr>
                      <m:e>
                        <m:r>
                          <a:rPr lang="en-US" altLang="zh-CN" sz="2400" b="1" i="1">
                            <a:latin typeface="Cambria Math" panose="02040503050406030204" pitchFamily="18" charset="0"/>
                            <a:cs typeface="Calibri" panose="020F0502020204030204" pitchFamily="34" charset="0"/>
                          </a:rPr>
                          <m:t>𝒕</m:t>
                        </m:r>
                      </m:e>
                      <m:sub>
                        <m:r>
                          <a:rPr lang="en-US" altLang="zh-CN" sz="2400" b="0" i="1" smtClean="0">
                            <a:latin typeface="Cambria Math" panose="02040503050406030204" pitchFamily="18" charset="0"/>
                            <a:ea typeface="Cambria Math" panose="02040503050406030204" pitchFamily="18" charset="0"/>
                            <a:cs typeface="Calibri" panose="020F0502020204030204" pitchFamily="34" charset="0"/>
                          </a:rPr>
                          <m:t>𝑟</m:t>
                        </m:r>
                      </m:sub>
                    </m:sSub>
                    <m:r>
                      <a:rPr lang="en-US" altLang="zh-CN" sz="2400" i="1">
                        <a:latin typeface="Cambria Math" panose="02040503050406030204" pitchFamily="18" charset="0"/>
                        <a:cs typeface="Calibri" panose="020F0502020204030204" pitchFamily="34" charset="0"/>
                      </a:rPr>
                      <m:t>=</m:t>
                    </m:r>
                    <m:r>
                      <a:rPr lang="en-US" altLang="zh-CN" sz="2400" b="1" i="1">
                        <a:latin typeface="Cambria Math" panose="02040503050406030204" pitchFamily="18" charset="0"/>
                        <a:cs typeface="Calibri" panose="020F0502020204030204" pitchFamily="34" charset="0"/>
                      </a:rPr>
                      <m:t>𝒕</m:t>
                    </m:r>
                    <m:sSub>
                      <m:sSubPr>
                        <m:ctrlPr>
                          <a:rPr lang="en-US" altLang="zh-CN" sz="2400" i="1">
                            <a:latin typeface="Cambria Math" panose="02040503050406030204" pitchFamily="18" charset="0"/>
                            <a:ea typeface="Cambria Math" panose="02040503050406030204" pitchFamily="18" charset="0"/>
                            <a:cs typeface="Calibri" panose="020F0502020204030204" pitchFamily="34" charset="0"/>
                          </a:rPr>
                        </m:ctrlPr>
                      </m:sSubPr>
                      <m:e>
                        <m:r>
                          <a:rPr lang="en-US" altLang="zh-CN" sz="2400" b="1" i="1">
                            <a:latin typeface="Cambria Math" panose="02040503050406030204" pitchFamily="18" charset="0"/>
                            <a:ea typeface="Cambria Math" panose="02040503050406030204" pitchFamily="18" charset="0"/>
                            <a:cs typeface="Calibri" panose="020F0502020204030204" pitchFamily="34" charset="0"/>
                          </a:rPr>
                          <m:t>𝑴</m:t>
                        </m:r>
                      </m:e>
                      <m:sub>
                        <m:r>
                          <a:rPr lang="en-US" altLang="zh-CN" sz="2400" i="1">
                            <a:latin typeface="Cambria Math" panose="02040503050406030204" pitchFamily="18" charset="0"/>
                            <a:ea typeface="Cambria Math" panose="02040503050406030204" pitchFamily="18" charset="0"/>
                            <a:cs typeface="Calibri" panose="020F0502020204030204" pitchFamily="34" charset="0"/>
                          </a:rPr>
                          <m:t>𝑟</m:t>
                        </m:r>
                      </m:sub>
                    </m:sSub>
                  </m:oMath>
                </a14:m>
                <a:endParaRPr lang="en-US" altLang="zh-CN" sz="2400" dirty="0" smtClean="0">
                  <a:latin typeface="Calibri" panose="020F0502020204030204" pitchFamily="34" charset="0"/>
                  <a:cs typeface="Calibri" panose="020F0502020204030204" pitchFamily="34" charset="0"/>
                </a:endParaRPr>
              </a:p>
              <a:p>
                <a:pPr>
                  <a:lnSpc>
                    <a:spcPct val="150000"/>
                  </a:lnSpc>
                </a:pPr>
                <a:r>
                  <a:rPr lang="en-US" altLang="zh-CN" sz="2400" dirty="0" smtClean="0">
                    <a:latin typeface="Calibri" panose="020F0502020204030204" pitchFamily="34" charset="0"/>
                    <a:cs typeface="Calibri" panose="020F0502020204030204" pitchFamily="34" charset="0"/>
                  </a:rPr>
                  <a:t>scoring function</a:t>
                </a:r>
                <a:r>
                  <a:rPr lang="zh-CN" altLang="en-US" sz="2400" dirty="0" smtClean="0">
                    <a:latin typeface="Calibri" panose="020F0502020204030204" pitchFamily="34" charset="0"/>
                    <a:cs typeface="Calibri" panose="020F0502020204030204" pitchFamily="34" charset="0"/>
                  </a:rPr>
                  <a:t>：</a:t>
                </a:r>
                <a14:m>
                  <m:oMath xmlns:m="http://schemas.openxmlformats.org/officeDocument/2006/math">
                    <m:sSub>
                      <m:sSubPr>
                        <m:ctrlPr>
                          <a:rPr lang="en-US" altLang="zh-CN" sz="240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𝑓</m:t>
                        </m:r>
                      </m:e>
                      <m:sub>
                        <m:r>
                          <a:rPr lang="en-US" altLang="zh-CN" sz="2400" b="0" i="1" smtClean="0">
                            <a:latin typeface="Cambria Math" panose="02040503050406030204" pitchFamily="18" charset="0"/>
                            <a:cs typeface="Calibri" panose="020F0502020204030204" pitchFamily="34" charset="0"/>
                          </a:rPr>
                          <m:t>𝑟</m:t>
                        </m:r>
                      </m:sub>
                    </m:sSub>
                    <m:d>
                      <m:dPr>
                        <m:ctrlPr>
                          <a:rPr lang="en-US" altLang="zh-CN" sz="2400" b="0" i="1" smtClean="0">
                            <a:latin typeface="Cambria Math" panose="02040503050406030204" pitchFamily="18" charset="0"/>
                            <a:cs typeface="Calibri" panose="020F0502020204030204" pitchFamily="34" charset="0"/>
                          </a:rPr>
                        </m:ctrlPr>
                      </m:dPr>
                      <m:e>
                        <m:r>
                          <a:rPr lang="en-US" altLang="zh-CN" sz="2400" b="1" i="1" smtClean="0">
                            <a:latin typeface="Cambria Math" panose="02040503050406030204" pitchFamily="18" charset="0"/>
                            <a:cs typeface="Calibri" panose="020F0502020204030204" pitchFamily="34" charset="0"/>
                          </a:rPr>
                          <m:t>𝒉</m:t>
                        </m:r>
                        <m:r>
                          <a:rPr lang="en-US" altLang="zh-CN" sz="2400" b="0" i="1" smtClean="0">
                            <a:latin typeface="Cambria Math" panose="02040503050406030204" pitchFamily="18" charset="0"/>
                            <a:cs typeface="Calibri" panose="020F0502020204030204" pitchFamily="34" charset="0"/>
                          </a:rPr>
                          <m:t>, </m:t>
                        </m:r>
                        <m:r>
                          <a:rPr lang="en-US" altLang="zh-CN" sz="2400" b="1" i="1" smtClean="0">
                            <a:latin typeface="Cambria Math" panose="02040503050406030204" pitchFamily="18" charset="0"/>
                            <a:cs typeface="Calibri" panose="020F0502020204030204" pitchFamily="34" charset="0"/>
                          </a:rPr>
                          <m:t>𝒕</m:t>
                        </m:r>
                      </m:e>
                    </m:d>
                    <m:r>
                      <a:rPr lang="en-US" altLang="zh-CN" sz="2400" b="0" i="1" smtClean="0">
                        <a:latin typeface="Cambria Math" panose="02040503050406030204" pitchFamily="18" charset="0"/>
                        <a:cs typeface="Calibri" panose="020F0502020204030204" pitchFamily="34" charset="0"/>
                      </a:rPr>
                      <m:t>=</m:t>
                    </m:r>
                    <m:sSubSup>
                      <m:sSubSupPr>
                        <m:ctrlPr>
                          <a:rPr lang="en-US" altLang="zh-CN" sz="2400" b="0" i="1" smtClean="0">
                            <a:latin typeface="Cambria Math" panose="02040503050406030204" pitchFamily="18" charset="0"/>
                            <a:cs typeface="Calibri" panose="020F0502020204030204" pitchFamily="34" charset="0"/>
                          </a:rPr>
                        </m:ctrlPr>
                      </m:sSubSupPr>
                      <m:e>
                        <m:d>
                          <m:dPr>
                            <m:begChr m:val="‖"/>
                            <m:endChr m:val="‖"/>
                            <m:ctrlPr>
                              <a:rPr lang="en-US" altLang="zh-CN" sz="2400" i="1">
                                <a:latin typeface="Cambria Math" panose="02040503050406030204" pitchFamily="18" charset="0"/>
                                <a:cs typeface="Calibri" panose="020F0502020204030204" pitchFamily="34" charset="0"/>
                              </a:rPr>
                            </m:ctrlPr>
                          </m:dPr>
                          <m:e>
                            <m:sSub>
                              <m:sSubPr>
                                <m:ctrlPr>
                                  <a:rPr lang="en-US" altLang="zh-CN" sz="2400" i="1">
                                    <a:latin typeface="Cambria Math" panose="02040503050406030204" pitchFamily="18" charset="0"/>
                                    <a:cs typeface="Calibri" panose="020F0502020204030204" pitchFamily="34" charset="0"/>
                                  </a:rPr>
                                </m:ctrlPr>
                              </m:sSubPr>
                              <m:e>
                                <m:r>
                                  <a:rPr lang="en-US" altLang="zh-CN" sz="2400" b="1" i="1">
                                    <a:latin typeface="Cambria Math" panose="02040503050406030204" pitchFamily="18" charset="0"/>
                                    <a:cs typeface="Calibri" panose="020F0502020204030204" pitchFamily="34" charset="0"/>
                                  </a:rPr>
                                  <m:t>𝒉</m:t>
                                </m:r>
                              </m:e>
                              <m:sub>
                                <m:r>
                                  <a:rPr lang="en-US" altLang="zh-CN" sz="2400" i="1">
                                    <a:latin typeface="Cambria Math" panose="02040503050406030204" pitchFamily="18" charset="0"/>
                                    <a:cs typeface="Calibri" panose="020F0502020204030204" pitchFamily="34" charset="0"/>
                                  </a:rPr>
                                  <m:t>𝑟</m:t>
                                </m:r>
                              </m:sub>
                            </m:sSub>
                            <m:r>
                              <a:rPr lang="en-US" altLang="zh-CN" sz="2400" i="1">
                                <a:latin typeface="Cambria Math" panose="02040503050406030204" pitchFamily="18" charset="0"/>
                                <a:cs typeface="Calibri" panose="020F0502020204030204" pitchFamily="34" charset="0"/>
                              </a:rPr>
                              <m:t>+</m:t>
                            </m:r>
                            <m:r>
                              <a:rPr lang="en-US" altLang="zh-CN" sz="2400" b="1" i="1">
                                <a:latin typeface="Cambria Math" panose="02040503050406030204" pitchFamily="18" charset="0"/>
                                <a:cs typeface="Calibri" panose="020F0502020204030204" pitchFamily="34" charset="0"/>
                              </a:rPr>
                              <m:t>𝒓</m:t>
                            </m:r>
                            <m:r>
                              <a:rPr lang="en-US" altLang="zh-CN" sz="2400" i="1">
                                <a:latin typeface="Cambria Math" panose="02040503050406030204" pitchFamily="18" charset="0"/>
                                <a:cs typeface="Calibri" panose="020F0502020204030204" pitchFamily="34" charset="0"/>
                              </a:rPr>
                              <m:t>−</m:t>
                            </m:r>
                            <m:sSub>
                              <m:sSubPr>
                                <m:ctrlPr>
                                  <a:rPr lang="en-US" altLang="zh-CN" sz="2400" i="1">
                                    <a:latin typeface="Cambria Math" panose="02040503050406030204" pitchFamily="18" charset="0"/>
                                    <a:cs typeface="Calibri" panose="020F0502020204030204" pitchFamily="34" charset="0"/>
                                  </a:rPr>
                                </m:ctrlPr>
                              </m:sSubPr>
                              <m:e>
                                <m:r>
                                  <a:rPr lang="en-US" altLang="zh-CN" sz="2400" b="1" i="1">
                                    <a:latin typeface="Cambria Math" panose="02040503050406030204" pitchFamily="18" charset="0"/>
                                    <a:cs typeface="Calibri" panose="020F0502020204030204" pitchFamily="34" charset="0"/>
                                  </a:rPr>
                                  <m:t>𝒕</m:t>
                                </m:r>
                              </m:e>
                              <m:sub>
                                <m:r>
                                  <a:rPr lang="en-US" altLang="zh-CN" sz="2400" i="1">
                                    <a:latin typeface="Cambria Math" panose="02040503050406030204" pitchFamily="18" charset="0"/>
                                    <a:ea typeface="Cambria Math" panose="02040503050406030204" pitchFamily="18" charset="0"/>
                                    <a:cs typeface="Calibri" panose="020F0502020204030204" pitchFamily="34" charset="0"/>
                                  </a:rPr>
                                  <m:t>𝑟</m:t>
                                </m:r>
                              </m:sub>
                            </m:sSub>
                          </m:e>
                        </m:d>
                      </m:e>
                      <m:sub>
                        <m:r>
                          <a:rPr lang="en-US" altLang="zh-CN" sz="2400" b="0" i="1" smtClean="0">
                            <a:latin typeface="Cambria Math" panose="02040503050406030204" pitchFamily="18" charset="0"/>
                            <a:cs typeface="Calibri" panose="020F0502020204030204" pitchFamily="34" charset="0"/>
                          </a:rPr>
                          <m:t>2</m:t>
                        </m:r>
                      </m:sub>
                      <m:sup>
                        <m:r>
                          <a:rPr lang="en-US" altLang="zh-CN" sz="2400" b="0" i="1" smtClean="0">
                            <a:latin typeface="Cambria Math" panose="02040503050406030204" pitchFamily="18" charset="0"/>
                            <a:cs typeface="Calibri" panose="020F0502020204030204" pitchFamily="34" charset="0"/>
                          </a:rPr>
                          <m:t>2</m:t>
                        </m:r>
                      </m:sup>
                    </m:sSubSup>
                  </m:oMath>
                </a14:m>
                <a:endParaRPr lang="en-US" altLang="zh-CN" sz="2400" b="0" dirty="0" smtClean="0">
                  <a:latin typeface="Calibri" panose="020F0502020204030204" pitchFamily="34" charset="0"/>
                  <a:cs typeface="Calibri" panose="020F0502020204030204" pitchFamily="34" charset="0"/>
                </a:endParaRPr>
              </a:p>
              <a:p>
                <a:pPr>
                  <a:lnSpc>
                    <a:spcPct val="150000"/>
                  </a:lnSpc>
                </a:pPr>
                <a:endParaRPr lang="en-US" altLang="zh-CN" sz="2400" dirty="0" smtClean="0">
                  <a:latin typeface="Calibri" panose="020F0502020204030204" pitchFamily="34" charset="0"/>
                  <a:cs typeface="Calibri" panose="020F0502020204030204" pitchFamily="34"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864421" y="1297710"/>
                <a:ext cx="10905954" cy="5115246"/>
              </a:xfrm>
              <a:prstGeom prst="rect">
                <a:avLst/>
              </a:prstGeom>
              <a:blipFill>
                <a:blip r:embed="rId3"/>
                <a:stretch>
                  <a:fillRect l="-894"/>
                </a:stretch>
              </a:blipFill>
            </p:spPr>
            <p:txBody>
              <a:bodyPr/>
              <a:lstStyle/>
              <a:p>
                <a:r>
                  <a:rPr lang="zh-CN" altLang="en-US">
                    <a:noFill/>
                  </a:rPr>
                  <a:t> </a:t>
                </a:r>
              </a:p>
            </p:txBody>
          </p:sp>
        </mc:Fallback>
      </mc:AlternateContent>
      <p:pic>
        <p:nvPicPr>
          <p:cNvPr id="6" name="图片 5"/>
          <p:cNvPicPr>
            <a:picLocks noChangeAspect="1"/>
          </p:cNvPicPr>
          <p:nvPr/>
        </p:nvPicPr>
        <p:blipFill rotWithShape="1">
          <a:blip r:embed="rId4"/>
          <a:srcRect l="3822" t="8676" r="3870" b="4126"/>
          <a:stretch/>
        </p:blipFill>
        <p:spPr>
          <a:xfrm>
            <a:off x="5727367" y="2604382"/>
            <a:ext cx="5122938" cy="2501901"/>
          </a:xfrm>
          <a:prstGeom prst="rect">
            <a:avLst/>
          </a:prstGeom>
        </p:spPr>
      </p:pic>
    </p:spTree>
    <p:extLst>
      <p:ext uri="{BB962C8B-B14F-4D97-AF65-F5344CB8AC3E}">
        <p14:creationId xmlns:p14="http://schemas.microsoft.com/office/powerpoint/2010/main" val="1178615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34" y="236936"/>
            <a:ext cx="7544466" cy="529569"/>
          </a:xfrm>
        </p:spPr>
        <p:txBody>
          <a:bodyPr/>
          <a:lstStyle/>
          <a:p>
            <a:r>
              <a:rPr kumimoji="1" lang="en-US" altLang="zh-CN" dirty="0" smtClean="0"/>
              <a:t>Translational Distance Models —— TransD</a:t>
            </a:r>
            <a:endParaRPr kumimoji="1" lang="en-US" altLang="zh-CN" dirty="0"/>
          </a:p>
        </p:txBody>
      </p:sp>
      <mc:AlternateContent xmlns:mc="http://schemas.openxmlformats.org/markup-compatibility/2006" xmlns:a14="http://schemas.microsoft.com/office/drawing/2010/main">
        <mc:Choice Requires="a14">
          <p:sp>
            <p:nvSpPr>
              <p:cNvPr id="5" name="文本框 4"/>
              <p:cNvSpPr txBox="1"/>
              <p:nvPr/>
            </p:nvSpPr>
            <p:spPr>
              <a:xfrm>
                <a:off x="626749" y="1246023"/>
                <a:ext cx="11565251" cy="5102102"/>
              </a:xfrm>
              <a:prstGeom prst="rect">
                <a:avLst/>
              </a:prstGeom>
              <a:noFill/>
            </p:spPr>
            <p:txBody>
              <a:bodyPr wrap="square" rtlCol="0">
                <a:spAutoFit/>
              </a:bodyPr>
              <a:lstStyle/>
              <a:p>
                <a:pPr>
                  <a:lnSpc>
                    <a:spcPct val="150000"/>
                  </a:lnSpc>
                </a:pPr>
                <a:r>
                  <a:rPr lang="en-US" altLang="zh-CN" sz="2400" dirty="0" smtClean="0">
                    <a:latin typeface="Calibri" panose="020F0502020204030204" pitchFamily="34" charset="0"/>
                    <a:cs typeface="Calibri" panose="020F0502020204030204" pitchFamily="34" charset="0"/>
                  </a:rPr>
                  <a:t>relation</a:t>
                </a:r>
                <a:r>
                  <a:rPr lang="zh-CN" altLang="en-US" sz="2400" dirty="0" smtClean="0">
                    <a:latin typeface="Calibri" panose="020F0502020204030204" pitchFamily="34" charset="0"/>
                    <a:cs typeface="Calibri" panose="020F0502020204030204" pitchFamily="34" charset="0"/>
                  </a:rPr>
                  <a:t>：</a:t>
                </a:r>
                <a14:m>
                  <m:oMath xmlns:m="http://schemas.openxmlformats.org/officeDocument/2006/math">
                    <m:r>
                      <a:rPr lang="en-US" altLang="zh-CN" sz="2400" b="1" i="1">
                        <a:latin typeface="Cambria Math" panose="02040503050406030204" pitchFamily="18" charset="0"/>
                        <a:cs typeface="Calibri" panose="020F0502020204030204" pitchFamily="34" charset="0"/>
                      </a:rPr>
                      <m:t>𝒓</m:t>
                    </m:r>
                    <m:r>
                      <a:rPr lang="zh-CN" altLang="en-US" sz="2400" b="1" i="1" smtClean="0">
                        <a:latin typeface="Cambria Math" panose="02040503050406030204" pitchFamily="18" charset="0"/>
                        <a:cs typeface="Calibri" panose="020F0502020204030204" pitchFamily="34" charset="0"/>
                      </a:rPr>
                      <m:t>，</m:t>
                    </m:r>
                    <m:sSub>
                      <m:sSubPr>
                        <m:ctrlPr>
                          <a:rPr lang="en-US" altLang="zh-CN" sz="2400" b="1" i="1" smtClean="0">
                            <a:latin typeface="Cambria Math" panose="02040503050406030204" pitchFamily="18" charset="0"/>
                            <a:cs typeface="Calibri" panose="020F0502020204030204" pitchFamily="34" charset="0"/>
                          </a:rPr>
                        </m:ctrlPr>
                      </m:sSubPr>
                      <m:e>
                        <m:r>
                          <a:rPr lang="en-US" altLang="zh-CN" sz="2400" b="1" i="1" smtClean="0">
                            <a:latin typeface="Cambria Math" panose="02040503050406030204" pitchFamily="18" charset="0"/>
                            <a:cs typeface="Calibri" panose="020F0502020204030204" pitchFamily="34" charset="0"/>
                          </a:rPr>
                          <m:t>𝒓</m:t>
                        </m:r>
                      </m:e>
                      <m:sub>
                        <m:r>
                          <a:rPr lang="en-US" altLang="zh-CN" sz="2400" b="0" i="1" smtClean="0">
                            <a:latin typeface="Cambria Math" panose="02040503050406030204" pitchFamily="18" charset="0"/>
                            <a:cs typeface="Calibri" panose="020F0502020204030204" pitchFamily="34" charset="0"/>
                          </a:rPr>
                          <m:t>𝑝</m:t>
                        </m:r>
                      </m:sub>
                    </m:sSub>
                  </m:oMath>
                </a14:m>
                <a:endParaRPr lang="en-US" altLang="zh-CN" sz="2400" dirty="0" smtClean="0">
                  <a:latin typeface="Calibri" panose="020F0502020204030204" pitchFamily="34" charset="0"/>
                  <a:cs typeface="Calibri" panose="020F0502020204030204" pitchFamily="34" charset="0"/>
                </a:endParaRPr>
              </a:p>
              <a:p>
                <a:pPr>
                  <a:lnSpc>
                    <a:spcPct val="150000"/>
                  </a:lnSpc>
                </a:pPr>
                <a:r>
                  <a:rPr lang="en-US" altLang="zh-CN" sz="2400" dirty="0" smtClean="0">
                    <a:latin typeface="Calibri" panose="020F0502020204030204" pitchFamily="34" charset="0"/>
                    <a:cs typeface="Calibri" panose="020F0502020204030204" pitchFamily="34" charset="0"/>
                  </a:rPr>
                  <a:t>entity</a:t>
                </a:r>
                <a:r>
                  <a:rPr lang="zh-CN" altLang="en-US" sz="2400" dirty="0" smtClean="0">
                    <a:latin typeface="Calibri" panose="020F0502020204030204" pitchFamily="34" charset="0"/>
                    <a:cs typeface="Calibri" panose="020F0502020204030204" pitchFamily="34" charset="0"/>
                  </a:rPr>
                  <a:t>：</a:t>
                </a:r>
                <a14:m>
                  <m:oMath xmlns:m="http://schemas.openxmlformats.org/officeDocument/2006/math">
                    <m:r>
                      <a:rPr lang="en-US" altLang="zh-CN" sz="2400" b="1" i="1">
                        <a:latin typeface="Cambria Math" panose="02040503050406030204" pitchFamily="18" charset="0"/>
                        <a:cs typeface="Calibri" panose="020F0502020204030204" pitchFamily="34" charset="0"/>
                      </a:rPr>
                      <m:t>𝒉</m:t>
                    </m:r>
                    <m:r>
                      <a:rPr lang="zh-CN" altLang="en-US" sz="2400" b="1" i="1" smtClean="0">
                        <a:latin typeface="Cambria Math" panose="02040503050406030204" pitchFamily="18" charset="0"/>
                        <a:cs typeface="Calibri" panose="020F0502020204030204" pitchFamily="34" charset="0"/>
                      </a:rPr>
                      <m:t>，</m:t>
                    </m:r>
                    <m:sSub>
                      <m:sSubPr>
                        <m:ctrlPr>
                          <a:rPr lang="en-US" altLang="zh-CN" sz="2400" b="1" i="1" smtClean="0">
                            <a:latin typeface="Cambria Math" panose="02040503050406030204" pitchFamily="18" charset="0"/>
                            <a:cs typeface="Calibri" panose="020F0502020204030204" pitchFamily="34" charset="0"/>
                          </a:rPr>
                        </m:ctrlPr>
                      </m:sSubPr>
                      <m:e>
                        <m:r>
                          <a:rPr lang="en-US" altLang="zh-CN" sz="2400" b="1" i="1" smtClean="0">
                            <a:latin typeface="Cambria Math" panose="02040503050406030204" pitchFamily="18" charset="0"/>
                            <a:cs typeface="Calibri" panose="020F0502020204030204" pitchFamily="34" charset="0"/>
                          </a:rPr>
                          <m:t>𝒉</m:t>
                        </m:r>
                      </m:e>
                      <m:sub>
                        <m:r>
                          <a:rPr lang="en-US" altLang="zh-CN" sz="2400" b="0" i="1" smtClean="0">
                            <a:latin typeface="Cambria Math" panose="02040503050406030204" pitchFamily="18" charset="0"/>
                            <a:cs typeface="Calibri" panose="020F0502020204030204" pitchFamily="34" charset="0"/>
                          </a:rPr>
                          <m:t>𝑝</m:t>
                        </m:r>
                      </m:sub>
                    </m:sSub>
                  </m:oMath>
                </a14:m>
                <a:r>
                  <a:rPr lang="zh-CN" altLang="en-US" sz="2400" dirty="0" smtClean="0">
                    <a:latin typeface="Calibri" panose="020F0502020204030204" pitchFamily="34" charset="0"/>
                    <a:cs typeface="Calibri" panose="020F0502020204030204" pitchFamily="34" charset="0"/>
                  </a:rPr>
                  <a:t>，</a:t>
                </a:r>
                <a14:m>
                  <m:oMath xmlns:m="http://schemas.openxmlformats.org/officeDocument/2006/math">
                    <m:r>
                      <a:rPr lang="en-US" altLang="zh-CN" sz="2400" b="1" i="1">
                        <a:latin typeface="Cambria Math" panose="02040503050406030204" pitchFamily="18" charset="0"/>
                        <a:cs typeface="Calibri" panose="020F0502020204030204" pitchFamily="34" charset="0"/>
                      </a:rPr>
                      <m:t>𝒕</m:t>
                    </m:r>
                    <m:r>
                      <a:rPr lang="zh-CN" altLang="en-US" sz="2400" b="1" i="1">
                        <a:latin typeface="Cambria Math" panose="02040503050406030204" pitchFamily="18" charset="0"/>
                        <a:cs typeface="Calibri" panose="020F0502020204030204" pitchFamily="34" charset="0"/>
                      </a:rPr>
                      <m:t>，</m:t>
                    </m:r>
                    <m:sSub>
                      <m:sSubPr>
                        <m:ctrlPr>
                          <a:rPr lang="en-US" altLang="zh-CN" sz="2400" i="1">
                            <a:latin typeface="Cambria Math" panose="02040503050406030204" pitchFamily="18" charset="0"/>
                            <a:cs typeface="Calibri" panose="020F0502020204030204" pitchFamily="34" charset="0"/>
                          </a:rPr>
                        </m:ctrlPr>
                      </m:sSubPr>
                      <m:e>
                        <m:r>
                          <a:rPr lang="en-US" altLang="zh-CN" sz="2400" b="1" i="1">
                            <a:latin typeface="Cambria Math" panose="02040503050406030204" pitchFamily="18" charset="0"/>
                            <a:cs typeface="Calibri" panose="020F0502020204030204" pitchFamily="34" charset="0"/>
                          </a:rPr>
                          <m:t>𝒕</m:t>
                        </m:r>
                      </m:e>
                      <m:sub>
                        <m:r>
                          <a:rPr lang="en-US" altLang="zh-CN" sz="2400" i="1">
                            <a:latin typeface="Cambria Math" panose="02040503050406030204" pitchFamily="18" charset="0"/>
                            <a:cs typeface="Calibri" panose="020F0502020204030204" pitchFamily="34" charset="0"/>
                          </a:rPr>
                          <m:t>𝑝</m:t>
                        </m:r>
                      </m:sub>
                    </m:sSub>
                  </m:oMath>
                </a14:m>
                <a:endParaRPr lang="en-US" altLang="zh-CN" sz="2400" dirty="0" smtClean="0">
                  <a:latin typeface="Calibri" panose="020F0502020204030204" pitchFamily="34" charset="0"/>
                  <a:cs typeface="Calibri" panose="020F0502020204030204" pitchFamily="34" charset="0"/>
                </a:endParaRPr>
              </a:p>
              <a:p>
                <a:pPr>
                  <a:lnSpc>
                    <a:spcPct val="150000"/>
                  </a:lnSpc>
                </a:pPr>
                <a:r>
                  <a:rPr lang="zh-CN" altLang="en-US" sz="2400" dirty="0" smtClean="0">
                    <a:latin typeface="Calibri" panose="020F0502020204030204" pitchFamily="34" charset="0"/>
                    <a:cs typeface="Calibri" panose="020F0502020204030204" pitchFamily="34" charset="0"/>
                  </a:rPr>
                  <a:t>公式：</a:t>
                </a:r>
                <a14:m>
                  <m:oMath xmlns:m="http://schemas.openxmlformats.org/officeDocument/2006/math">
                    <m:sSub>
                      <m:sSubPr>
                        <m:ctrlPr>
                          <a:rPr lang="en-US" altLang="zh-CN" sz="2400" i="1">
                            <a:latin typeface="Cambria Math" panose="02040503050406030204" pitchFamily="18" charset="0"/>
                            <a:cs typeface="Calibri" panose="020F0502020204030204" pitchFamily="34" charset="0"/>
                          </a:rPr>
                        </m:ctrlPr>
                      </m:sSubPr>
                      <m:e>
                        <m:r>
                          <a:rPr lang="en-US" altLang="zh-CN" sz="2400" b="1" i="1">
                            <a:latin typeface="Cambria Math" panose="02040503050406030204" pitchFamily="18" charset="0"/>
                            <a:cs typeface="Calibri" panose="020F0502020204030204" pitchFamily="34" charset="0"/>
                          </a:rPr>
                          <m:t>𝑴</m:t>
                        </m:r>
                      </m:e>
                      <m:sub>
                        <m:r>
                          <a:rPr lang="en-US" altLang="zh-CN" sz="2400" i="1">
                            <a:latin typeface="Cambria Math" panose="02040503050406030204" pitchFamily="18" charset="0"/>
                            <a:cs typeface="Calibri" panose="020F0502020204030204" pitchFamily="34" charset="0"/>
                          </a:rPr>
                          <m:t>𝑟h</m:t>
                        </m:r>
                      </m:sub>
                    </m:sSub>
                    <m:r>
                      <a:rPr lang="en-US" altLang="zh-CN" sz="2400" i="1">
                        <a:latin typeface="Cambria Math" panose="02040503050406030204" pitchFamily="18" charset="0"/>
                        <a:cs typeface="Calibri" panose="020F0502020204030204" pitchFamily="34" charset="0"/>
                      </a:rPr>
                      <m:t>=</m:t>
                    </m:r>
                    <m:sSub>
                      <m:sSubPr>
                        <m:ctrlPr>
                          <a:rPr lang="en-US" altLang="zh-CN" sz="2400" i="1">
                            <a:latin typeface="Cambria Math" panose="02040503050406030204" pitchFamily="18" charset="0"/>
                            <a:cs typeface="Calibri" panose="020F0502020204030204" pitchFamily="34" charset="0"/>
                          </a:rPr>
                        </m:ctrlPr>
                      </m:sSubPr>
                      <m:e>
                        <m:r>
                          <a:rPr lang="en-US" altLang="zh-CN" sz="2400" b="1" i="1">
                            <a:latin typeface="Cambria Math" panose="02040503050406030204" pitchFamily="18" charset="0"/>
                            <a:cs typeface="Calibri" panose="020F0502020204030204" pitchFamily="34" charset="0"/>
                          </a:rPr>
                          <m:t>𝒓</m:t>
                        </m:r>
                      </m:e>
                      <m:sub>
                        <m:r>
                          <a:rPr lang="en-US" altLang="zh-CN" sz="2400" i="1">
                            <a:latin typeface="Cambria Math" panose="02040503050406030204" pitchFamily="18" charset="0"/>
                            <a:cs typeface="Calibri" panose="020F0502020204030204" pitchFamily="34" charset="0"/>
                          </a:rPr>
                          <m:t>𝑝</m:t>
                        </m:r>
                      </m:sub>
                    </m:sSub>
                    <m:sSubSup>
                      <m:sSubSupPr>
                        <m:ctrlPr>
                          <a:rPr lang="en-US" altLang="zh-CN" sz="2400" i="1">
                            <a:latin typeface="Cambria Math" panose="02040503050406030204" pitchFamily="18" charset="0"/>
                            <a:cs typeface="Calibri" panose="020F0502020204030204" pitchFamily="34" charset="0"/>
                          </a:rPr>
                        </m:ctrlPr>
                      </m:sSubSupPr>
                      <m:e>
                        <m:r>
                          <a:rPr lang="en-US" altLang="zh-CN" sz="2400" b="1" i="1">
                            <a:latin typeface="Cambria Math" panose="02040503050406030204" pitchFamily="18" charset="0"/>
                            <a:cs typeface="Calibri" panose="020F0502020204030204" pitchFamily="34" charset="0"/>
                          </a:rPr>
                          <m:t>𝒉</m:t>
                        </m:r>
                      </m:e>
                      <m:sub>
                        <m:r>
                          <a:rPr lang="en-US" altLang="zh-CN" sz="2400" i="1">
                            <a:latin typeface="Cambria Math" panose="02040503050406030204" pitchFamily="18" charset="0"/>
                            <a:cs typeface="Calibri" panose="020F0502020204030204" pitchFamily="34" charset="0"/>
                          </a:rPr>
                          <m:t>𝑝</m:t>
                        </m:r>
                      </m:sub>
                      <m:sup>
                        <m:r>
                          <a:rPr lang="en-US" altLang="zh-CN" sz="2400" i="1">
                            <a:latin typeface="Cambria Math" panose="02040503050406030204" pitchFamily="18" charset="0"/>
                            <a:cs typeface="Calibri" panose="020F0502020204030204" pitchFamily="34" charset="0"/>
                          </a:rPr>
                          <m:t>𝑇</m:t>
                        </m:r>
                      </m:sup>
                    </m:sSubSup>
                    <m:r>
                      <a:rPr lang="en-US" altLang="zh-CN" sz="2400" i="1">
                        <a:latin typeface="Cambria Math" panose="02040503050406030204" pitchFamily="18" charset="0"/>
                        <a:cs typeface="Calibri" panose="020F0502020204030204" pitchFamily="34" charset="0"/>
                      </a:rPr>
                      <m:t>+</m:t>
                    </m:r>
                    <m:sSup>
                      <m:sSupPr>
                        <m:ctrlPr>
                          <a:rPr lang="en-US" altLang="zh-CN" sz="2400" i="1">
                            <a:latin typeface="Cambria Math" panose="02040503050406030204" pitchFamily="18" charset="0"/>
                            <a:cs typeface="Calibri" panose="020F0502020204030204" pitchFamily="34" charset="0"/>
                          </a:rPr>
                        </m:ctrlPr>
                      </m:sSupPr>
                      <m:e>
                        <m:r>
                          <a:rPr lang="en-US" altLang="zh-CN" sz="2400" b="1">
                            <a:latin typeface="Cambria Math" panose="02040503050406030204" pitchFamily="18" charset="0"/>
                            <a:cs typeface="Calibri" panose="020F0502020204030204" pitchFamily="34" charset="0"/>
                          </a:rPr>
                          <m:t>𝐈</m:t>
                        </m:r>
                      </m:e>
                      <m:sup>
                        <m:r>
                          <a:rPr lang="en-US" altLang="zh-CN" sz="2400" i="1">
                            <a:latin typeface="Cambria Math" panose="02040503050406030204" pitchFamily="18" charset="0"/>
                            <a:cs typeface="Calibri" panose="020F0502020204030204" pitchFamily="34" charset="0"/>
                          </a:rPr>
                          <m:t>𝑚</m:t>
                        </m:r>
                        <m:r>
                          <a:rPr lang="en-US" altLang="zh-CN" sz="2400" i="1">
                            <a:latin typeface="Cambria Math" panose="02040503050406030204" pitchFamily="18" charset="0"/>
                            <a:ea typeface="Cambria Math" panose="02040503050406030204" pitchFamily="18" charset="0"/>
                            <a:cs typeface="Calibri" panose="020F0502020204030204" pitchFamily="34" charset="0"/>
                          </a:rPr>
                          <m:t>×</m:t>
                        </m:r>
                        <m:r>
                          <a:rPr lang="en-US" altLang="zh-CN" sz="2400" i="1">
                            <a:latin typeface="Cambria Math" panose="02040503050406030204" pitchFamily="18" charset="0"/>
                            <a:ea typeface="Cambria Math" panose="02040503050406030204" pitchFamily="18" charset="0"/>
                            <a:cs typeface="Calibri" panose="020F0502020204030204" pitchFamily="34" charset="0"/>
                          </a:rPr>
                          <m:t>𝑛</m:t>
                        </m:r>
                      </m:sup>
                    </m:sSup>
                  </m:oMath>
                </a14:m>
                <a:endParaRPr lang="en-US" altLang="zh-CN" sz="2400" i="1" dirty="0" smtClean="0">
                  <a:latin typeface="Cambria Math" panose="02040503050406030204" pitchFamily="18" charset="0"/>
                  <a:ea typeface="Cambria Math" panose="02040503050406030204" pitchFamily="18" charset="0"/>
                  <a:cs typeface="Calibri" panose="020F0502020204030204" pitchFamily="34" charset="0"/>
                </a:endParaRPr>
              </a:p>
              <a:p>
                <a:pPr>
                  <a:lnSpc>
                    <a:spcPct val="150000"/>
                  </a:lnSpc>
                </a:pPr>
                <a:r>
                  <a:rPr lang="en-US" altLang="zh-CN" sz="2400" dirty="0" smtClean="0">
                    <a:cs typeface="Calibri" panose="020F0502020204030204" pitchFamily="34" charset="0"/>
                  </a:rPr>
                  <a:t>           </a:t>
                </a:r>
                <a14:m>
                  <m:oMath xmlns:m="http://schemas.openxmlformats.org/officeDocument/2006/math">
                    <m:sSub>
                      <m:sSubPr>
                        <m:ctrlPr>
                          <a:rPr lang="en-US" altLang="zh-CN" sz="2400" i="1">
                            <a:latin typeface="Cambria Math" panose="02040503050406030204" pitchFamily="18" charset="0"/>
                            <a:cs typeface="Calibri" panose="020F0502020204030204" pitchFamily="34" charset="0"/>
                          </a:rPr>
                        </m:ctrlPr>
                      </m:sSubPr>
                      <m:e>
                        <m:r>
                          <a:rPr lang="en-US" altLang="zh-CN" sz="2400" b="1" i="1">
                            <a:latin typeface="Cambria Math" panose="02040503050406030204" pitchFamily="18" charset="0"/>
                            <a:cs typeface="Calibri" panose="020F0502020204030204" pitchFamily="34" charset="0"/>
                          </a:rPr>
                          <m:t>𝑴</m:t>
                        </m:r>
                      </m:e>
                      <m:sub>
                        <m:r>
                          <a:rPr lang="en-US" altLang="zh-CN" sz="2400" i="1">
                            <a:latin typeface="Cambria Math" panose="02040503050406030204" pitchFamily="18" charset="0"/>
                            <a:cs typeface="Calibri" panose="020F0502020204030204" pitchFamily="34" charset="0"/>
                          </a:rPr>
                          <m:t>𝑟𝑡</m:t>
                        </m:r>
                      </m:sub>
                    </m:sSub>
                    <m:r>
                      <a:rPr lang="en-US" altLang="zh-CN" sz="2400" i="1">
                        <a:latin typeface="Cambria Math" panose="02040503050406030204" pitchFamily="18" charset="0"/>
                        <a:cs typeface="Calibri" panose="020F0502020204030204" pitchFamily="34" charset="0"/>
                      </a:rPr>
                      <m:t>=</m:t>
                    </m:r>
                    <m:sSub>
                      <m:sSubPr>
                        <m:ctrlPr>
                          <a:rPr lang="en-US" altLang="zh-CN" sz="2400" i="1">
                            <a:latin typeface="Cambria Math" panose="02040503050406030204" pitchFamily="18" charset="0"/>
                            <a:cs typeface="Calibri" panose="020F0502020204030204" pitchFamily="34" charset="0"/>
                          </a:rPr>
                        </m:ctrlPr>
                      </m:sSubPr>
                      <m:e>
                        <m:r>
                          <a:rPr lang="en-US" altLang="zh-CN" sz="2400" b="1" i="1">
                            <a:latin typeface="Cambria Math" panose="02040503050406030204" pitchFamily="18" charset="0"/>
                            <a:cs typeface="Calibri" panose="020F0502020204030204" pitchFamily="34" charset="0"/>
                          </a:rPr>
                          <m:t>𝒓</m:t>
                        </m:r>
                      </m:e>
                      <m:sub>
                        <m:r>
                          <a:rPr lang="en-US" altLang="zh-CN" sz="2400" i="1">
                            <a:latin typeface="Cambria Math" panose="02040503050406030204" pitchFamily="18" charset="0"/>
                            <a:cs typeface="Calibri" panose="020F0502020204030204" pitchFamily="34" charset="0"/>
                          </a:rPr>
                          <m:t>𝑝</m:t>
                        </m:r>
                      </m:sub>
                    </m:sSub>
                    <m:sSubSup>
                      <m:sSubSupPr>
                        <m:ctrlPr>
                          <a:rPr lang="en-US" altLang="zh-CN" sz="2400" i="1">
                            <a:latin typeface="Cambria Math" panose="02040503050406030204" pitchFamily="18" charset="0"/>
                            <a:cs typeface="Calibri" panose="020F0502020204030204" pitchFamily="34" charset="0"/>
                          </a:rPr>
                        </m:ctrlPr>
                      </m:sSubSupPr>
                      <m:e>
                        <m:r>
                          <a:rPr lang="en-US" altLang="zh-CN" sz="2400" b="1" i="1">
                            <a:latin typeface="Cambria Math" panose="02040503050406030204" pitchFamily="18" charset="0"/>
                            <a:cs typeface="Calibri" panose="020F0502020204030204" pitchFamily="34" charset="0"/>
                          </a:rPr>
                          <m:t>𝒕</m:t>
                        </m:r>
                      </m:e>
                      <m:sub>
                        <m:r>
                          <a:rPr lang="en-US" altLang="zh-CN" sz="2400" i="1">
                            <a:latin typeface="Cambria Math" panose="02040503050406030204" pitchFamily="18" charset="0"/>
                            <a:cs typeface="Calibri" panose="020F0502020204030204" pitchFamily="34" charset="0"/>
                          </a:rPr>
                          <m:t>𝑝</m:t>
                        </m:r>
                      </m:sub>
                      <m:sup>
                        <m:r>
                          <a:rPr lang="en-US" altLang="zh-CN" sz="2400" i="1">
                            <a:latin typeface="Cambria Math" panose="02040503050406030204" pitchFamily="18" charset="0"/>
                            <a:cs typeface="Calibri" panose="020F0502020204030204" pitchFamily="34" charset="0"/>
                          </a:rPr>
                          <m:t>𝑇</m:t>
                        </m:r>
                      </m:sup>
                    </m:sSubSup>
                    <m:r>
                      <a:rPr lang="en-US" altLang="zh-CN" sz="2400" i="1">
                        <a:latin typeface="Cambria Math" panose="02040503050406030204" pitchFamily="18" charset="0"/>
                        <a:cs typeface="Calibri" panose="020F0502020204030204" pitchFamily="34" charset="0"/>
                      </a:rPr>
                      <m:t>+</m:t>
                    </m:r>
                    <m:sSup>
                      <m:sSupPr>
                        <m:ctrlPr>
                          <a:rPr lang="en-US" altLang="zh-CN" sz="2400" i="1">
                            <a:latin typeface="Cambria Math" panose="02040503050406030204" pitchFamily="18" charset="0"/>
                            <a:cs typeface="Calibri" panose="020F0502020204030204" pitchFamily="34" charset="0"/>
                          </a:rPr>
                        </m:ctrlPr>
                      </m:sSupPr>
                      <m:e>
                        <m:r>
                          <a:rPr lang="en-US" altLang="zh-CN" sz="2400" b="1">
                            <a:latin typeface="Cambria Math" panose="02040503050406030204" pitchFamily="18" charset="0"/>
                            <a:cs typeface="Calibri" panose="020F0502020204030204" pitchFamily="34" charset="0"/>
                          </a:rPr>
                          <m:t>𝐈</m:t>
                        </m:r>
                      </m:e>
                      <m:sup>
                        <m:r>
                          <a:rPr lang="en-US" altLang="zh-CN" sz="2400" i="1">
                            <a:latin typeface="Cambria Math" panose="02040503050406030204" pitchFamily="18" charset="0"/>
                            <a:cs typeface="Calibri" panose="020F0502020204030204" pitchFamily="34" charset="0"/>
                          </a:rPr>
                          <m:t>𝑚</m:t>
                        </m:r>
                        <m:r>
                          <a:rPr lang="en-US" altLang="zh-CN" sz="2400" i="1">
                            <a:latin typeface="Cambria Math" panose="02040503050406030204" pitchFamily="18" charset="0"/>
                            <a:ea typeface="Cambria Math" panose="02040503050406030204" pitchFamily="18" charset="0"/>
                            <a:cs typeface="Calibri" panose="020F0502020204030204" pitchFamily="34" charset="0"/>
                          </a:rPr>
                          <m:t>×</m:t>
                        </m:r>
                        <m:r>
                          <a:rPr lang="en-US" altLang="zh-CN" sz="2400" i="1">
                            <a:latin typeface="Cambria Math" panose="02040503050406030204" pitchFamily="18" charset="0"/>
                            <a:ea typeface="Cambria Math" panose="02040503050406030204" pitchFamily="18" charset="0"/>
                            <a:cs typeface="Calibri" panose="020F0502020204030204" pitchFamily="34" charset="0"/>
                          </a:rPr>
                          <m:t>𝑛</m:t>
                        </m:r>
                      </m:sup>
                    </m:sSup>
                  </m:oMath>
                </a14:m>
                <a:endParaRPr lang="en-US" altLang="zh-CN" sz="2400" i="1" dirty="0" smtClean="0">
                  <a:latin typeface="Cambria Math" panose="02040503050406030204" pitchFamily="18" charset="0"/>
                  <a:ea typeface="Cambria Math" panose="02040503050406030204" pitchFamily="18" charset="0"/>
                  <a:cs typeface="Calibri" panose="020F0502020204030204" pitchFamily="34" charset="0"/>
                </a:endParaRPr>
              </a:p>
              <a:p>
                <a:pPr>
                  <a:lnSpc>
                    <a:spcPct val="150000"/>
                  </a:lnSpc>
                </a:pPr>
                <a:r>
                  <a:rPr lang="en-US" altLang="zh-CN" sz="2400" dirty="0" smtClean="0">
                    <a:cs typeface="Calibri" panose="020F0502020204030204" pitchFamily="34" charset="0"/>
                  </a:rPr>
                  <a:t>           </a:t>
                </a:r>
                <a14:m>
                  <m:oMath xmlns:m="http://schemas.openxmlformats.org/officeDocument/2006/math">
                    <m:sSub>
                      <m:sSubPr>
                        <m:ctrlPr>
                          <a:rPr lang="en-US" altLang="zh-CN" sz="2400" i="1">
                            <a:latin typeface="Cambria Math" panose="02040503050406030204" pitchFamily="18" charset="0"/>
                            <a:cs typeface="Calibri" panose="020F0502020204030204" pitchFamily="34" charset="0"/>
                          </a:rPr>
                        </m:ctrlPr>
                      </m:sSubPr>
                      <m:e>
                        <m:r>
                          <a:rPr lang="en-US" altLang="zh-CN" sz="2400" b="1" i="1">
                            <a:latin typeface="Cambria Math" panose="02040503050406030204" pitchFamily="18" charset="0"/>
                            <a:cs typeface="Calibri" panose="020F0502020204030204" pitchFamily="34" charset="0"/>
                          </a:rPr>
                          <m:t>𝒉</m:t>
                        </m:r>
                      </m:e>
                      <m:sub>
                        <m:r>
                          <a:rPr lang="en-US" altLang="zh-CN" sz="2400" i="1">
                            <a:latin typeface="Cambria Math" panose="02040503050406030204" pitchFamily="18" charset="0"/>
                            <a:ea typeface="Cambria Math" panose="02040503050406030204" pitchFamily="18" charset="0"/>
                            <a:cs typeface="Calibri" panose="020F0502020204030204" pitchFamily="34" charset="0"/>
                          </a:rPr>
                          <m:t>⊥</m:t>
                        </m:r>
                      </m:sub>
                    </m:sSub>
                    <m:r>
                      <a:rPr lang="en-US" altLang="zh-CN" sz="2400" i="1">
                        <a:latin typeface="Cambria Math" panose="02040503050406030204" pitchFamily="18" charset="0"/>
                        <a:cs typeface="Calibri" panose="020F0502020204030204" pitchFamily="34" charset="0"/>
                      </a:rPr>
                      <m:t>=</m:t>
                    </m:r>
                  </m:oMath>
                </a14:m>
                <a:r>
                  <a:rPr lang="zh-CN" altLang="en-US" sz="2400" dirty="0">
                    <a:cs typeface="Calibri" panose="020F0502020204030204" pitchFamily="34" charset="0"/>
                  </a:rPr>
                  <a:t> </a:t>
                </a:r>
                <a14:m>
                  <m:oMath xmlns:m="http://schemas.openxmlformats.org/officeDocument/2006/math">
                    <m:sSub>
                      <m:sSubPr>
                        <m:ctrlPr>
                          <a:rPr lang="en-US" altLang="zh-CN" sz="2400" i="1">
                            <a:latin typeface="Cambria Math" panose="02040503050406030204" pitchFamily="18" charset="0"/>
                            <a:cs typeface="Calibri" panose="020F0502020204030204" pitchFamily="34" charset="0"/>
                          </a:rPr>
                        </m:ctrlPr>
                      </m:sSubPr>
                      <m:e>
                        <m:r>
                          <a:rPr lang="en-US" altLang="zh-CN" sz="2400" b="1" i="1">
                            <a:latin typeface="Cambria Math" panose="02040503050406030204" pitchFamily="18" charset="0"/>
                            <a:cs typeface="Calibri" panose="020F0502020204030204" pitchFamily="34" charset="0"/>
                          </a:rPr>
                          <m:t>𝑴</m:t>
                        </m:r>
                      </m:e>
                      <m:sub>
                        <m:r>
                          <a:rPr lang="en-US" altLang="zh-CN" sz="2400" i="1">
                            <a:latin typeface="Cambria Math" panose="02040503050406030204" pitchFamily="18" charset="0"/>
                            <a:cs typeface="Calibri" panose="020F0502020204030204" pitchFamily="34" charset="0"/>
                          </a:rPr>
                          <m:t>𝑟h</m:t>
                        </m:r>
                      </m:sub>
                    </m:sSub>
                    <m:r>
                      <a:rPr lang="en-US" altLang="zh-CN" sz="2400" b="1" i="1">
                        <a:latin typeface="Cambria Math" panose="02040503050406030204" pitchFamily="18" charset="0"/>
                        <a:cs typeface="Calibri" panose="020F0502020204030204" pitchFamily="34" charset="0"/>
                      </a:rPr>
                      <m:t>𝒉</m:t>
                    </m:r>
                  </m:oMath>
                </a14:m>
                <a:endParaRPr lang="en-US" altLang="zh-CN" sz="2400" dirty="0">
                  <a:latin typeface="Calibri" panose="020F0502020204030204" pitchFamily="34" charset="0"/>
                  <a:cs typeface="Calibri" panose="020F0502020204030204" pitchFamily="34" charset="0"/>
                </a:endParaRPr>
              </a:p>
              <a:p>
                <a:pPr>
                  <a:lnSpc>
                    <a:spcPct val="150000"/>
                  </a:lnSpc>
                </a:pPr>
                <a:r>
                  <a:rPr lang="en-US" altLang="zh-CN" sz="2400" dirty="0" smtClean="0">
                    <a:cs typeface="Calibri" panose="020F0502020204030204" pitchFamily="34" charset="0"/>
                  </a:rPr>
                  <a:t>           </a:t>
                </a:r>
                <a14:m>
                  <m:oMath xmlns:m="http://schemas.openxmlformats.org/officeDocument/2006/math">
                    <m:r>
                      <a:rPr lang="en-US" altLang="zh-CN" sz="2400" b="0" i="0" smtClean="0">
                        <a:latin typeface="Cambria Math" panose="02040503050406030204" pitchFamily="18" charset="0"/>
                        <a:cs typeface="Calibri" panose="020F0502020204030204" pitchFamily="34" charset="0"/>
                      </a:rPr>
                      <m:t> </m:t>
                    </m:r>
                    <m:sSub>
                      <m:sSubPr>
                        <m:ctrlPr>
                          <a:rPr lang="en-US" altLang="zh-CN" sz="2400" i="1">
                            <a:latin typeface="Cambria Math" panose="02040503050406030204" pitchFamily="18" charset="0"/>
                            <a:cs typeface="Calibri" panose="020F0502020204030204" pitchFamily="34" charset="0"/>
                          </a:rPr>
                        </m:ctrlPr>
                      </m:sSubPr>
                      <m:e>
                        <m:r>
                          <a:rPr lang="en-US" altLang="zh-CN" sz="2400" b="1" i="1">
                            <a:latin typeface="Cambria Math" panose="02040503050406030204" pitchFamily="18" charset="0"/>
                            <a:cs typeface="Calibri" panose="020F0502020204030204" pitchFamily="34" charset="0"/>
                          </a:rPr>
                          <m:t>𝒕</m:t>
                        </m:r>
                      </m:e>
                      <m:sub>
                        <m:r>
                          <a:rPr lang="en-US" altLang="zh-CN" sz="2400" i="1">
                            <a:latin typeface="Cambria Math" panose="02040503050406030204" pitchFamily="18" charset="0"/>
                            <a:ea typeface="Cambria Math" panose="02040503050406030204" pitchFamily="18" charset="0"/>
                            <a:cs typeface="Calibri" panose="020F0502020204030204" pitchFamily="34" charset="0"/>
                          </a:rPr>
                          <m:t>⊥</m:t>
                        </m:r>
                      </m:sub>
                    </m:sSub>
                    <m:r>
                      <a:rPr lang="en-US" altLang="zh-CN" sz="2400" i="1">
                        <a:latin typeface="Cambria Math" panose="02040503050406030204" pitchFamily="18" charset="0"/>
                        <a:cs typeface="Calibri" panose="020F0502020204030204" pitchFamily="34" charset="0"/>
                      </a:rPr>
                      <m:t>=</m:t>
                    </m:r>
                  </m:oMath>
                </a14:m>
                <a:r>
                  <a:rPr lang="zh-CN" altLang="en-US" sz="2400" dirty="0">
                    <a:cs typeface="Calibri" panose="020F0502020204030204" pitchFamily="34" charset="0"/>
                  </a:rPr>
                  <a:t> </a:t>
                </a:r>
                <a14:m>
                  <m:oMath xmlns:m="http://schemas.openxmlformats.org/officeDocument/2006/math">
                    <m:sSub>
                      <m:sSubPr>
                        <m:ctrlPr>
                          <a:rPr lang="en-US" altLang="zh-CN" sz="2400" i="1">
                            <a:latin typeface="Cambria Math" panose="02040503050406030204" pitchFamily="18" charset="0"/>
                            <a:cs typeface="Calibri" panose="020F0502020204030204" pitchFamily="34" charset="0"/>
                          </a:rPr>
                        </m:ctrlPr>
                      </m:sSubPr>
                      <m:e>
                        <m:r>
                          <a:rPr lang="en-US" altLang="zh-CN" sz="2400" b="1" i="1">
                            <a:latin typeface="Cambria Math" panose="02040503050406030204" pitchFamily="18" charset="0"/>
                            <a:cs typeface="Calibri" panose="020F0502020204030204" pitchFamily="34" charset="0"/>
                          </a:rPr>
                          <m:t>𝑴</m:t>
                        </m:r>
                      </m:e>
                      <m:sub>
                        <m:r>
                          <a:rPr lang="en-US" altLang="zh-CN" sz="2400" i="1">
                            <a:latin typeface="Cambria Math" panose="02040503050406030204" pitchFamily="18" charset="0"/>
                            <a:cs typeface="Calibri" panose="020F0502020204030204" pitchFamily="34" charset="0"/>
                          </a:rPr>
                          <m:t>𝑟𝑡</m:t>
                        </m:r>
                      </m:sub>
                    </m:sSub>
                    <m:r>
                      <a:rPr lang="en-US" altLang="zh-CN" sz="2400" b="1" i="1">
                        <a:latin typeface="Cambria Math" panose="02040503050406030204" pitchFamily="18" charset="0"/>
                        <a:cs typeface="Calibri" panose="020F0502020204030204" pitchFamily="34" charset="0"/>
                      </a:rPr>
                      <m:t>𝒕</m:t>
                    </m:r>
                  </m:oMath>
                </a14:m>
                <a:endParaRPr lang="en-US" altLang="zh-CN" sz="2400" dirty="0" smtClean="0">
                  <a:latin typeface="Calibri" panose="020F0502020204030204" pitchFamily="34" charset="0"/>
                  <a:cs typeface="Calibri" panose="020F0502020204030204" pitchFamily="34" charset="0"/>
                </a:endParaRPr>
              </a:p>
              <a:p>
                <a:pPr>
                  <a:lnSpc>
                    <a:spcPct val="150000"/>
                  </a:lnSpc>
                </a:pPr>
                <a14:m>
                  <m:oMath xmlns:m="http://schemas.openxmlformats.org/officeDocument/2006/math">
                    <m:sSub>
                      <m:sSubPr>
                        <m:ctrlPr>
                          <a:rPr lang="en-US" altLang="zh-CN" sz="2400" i="1" smtClean="0">
                            <a:latin typeface="Cambria Math" panose="02040503050406030204" pitchFamily="18" charset="0"/>
                            <a:cs typeface="Calibri" panose="020F0502020204030204" pitchFamily="34" charset="0"/>
                          </a:rPr>
                        </m:ctrlPr>
                      </m:sSubPr>
                      <m:e>
                        <m:r>
                          <a:rPr lang="en-US" altLang="zh-CN" sz="2400" b="1" i="1">
                            <a:latin typeface="Cambria Math" panose="02040503050406030204" pitchFamily="18" charset="0"/>
                            <a:cs typeface="Calibri" panose="020F0502020204030204" pitchFamily="34" charset="0"/>
                          </a:rPr>
                          <m:t>𝑴</m:t>
                        </m:r>
                      </m:e>
                      <m:sub>
                        <m:r>
                          <a:rPr lang="en-US" altLang="zh-CN" sz="2400" i="1">
                            <a:latin typeface="Cambria Math" panose="02040503050406030204" pitchFamily="18" charset="0"/>
                            <a:cs typeface="Calibri" panose="020F0502020204030204" pitchFamily="34" charset="0"/>
                          </a:rPr>
                          <m:t>𝑟h</m:t>
                        </m:r>
                      </m:sub>
                    </m:sSub>
                    <m:sSub>
                      <m:sSubPr>
                        <m:ctrlPr>
                          <a:rPr lang="en-US" altLang="zh-CN" sz="2400" i="1">
                            <a:latin typeface="Cambria Math" panose="02040503050406030204" pitchFamily="18" charset="0"/>
                            <a:cs typeface="Calibri" panose="020F0502020204030204" pitchFamily="34" charset="0"/>
                          </a:rPr>
                        </m:ctrlPr>
                      </m:sSubPr>
                      <m:e>
                        <m:r>
                          <a:rPr lang="zh-CN" altLang="en-US" sz="2400" i="1">
                            <a:latin typeface="Cambria Math" panose="02040503050406030204" pitchFamily="18" charset="0"/>
                            <a:cs typeface="Calibri" panose="020F0502020204030204" pitchFamily="34" charset="0"/>
                          </a:rPr>
                          <m:t>和</m:t>
                        </m:r>
                        <m:r>
                          <a:rPr lang="en-US" altLang="zh-CN" sz="2400" b="1" i="1">
                            <a:latin typeface="Cambria Math" panose="02040503050406030204" pitchFamily="18" charset="0"/>
                            <a:cs typeface="Calibri" panose="020F0502020204030204" pitchFamily="34" charset="0"/>
                          </a:rPr>
                          <m:t>𝑴</m:t>
                        </m:r>
                      </m:e>
                      <m:sub>
                        <m:r>
                          <a:rPr lang="en-US" altLang="zh-CN" sz="2400" i="1">
                            <a:latin typeface="Cambria Math" panose="02040503050406030204" pitchFamily="18" charset="0"/>
                            <a:cs typeface="Calibri" panose="020F0502020204030204" pitchFamily="34" charset="0"/>
                          </a:rPr>
                          <m:t>𝑟𝑡</m:t>
                        </m:r>
                      </m:sub>
                    </m:sSub>
                    <m:r>
                      <a:rPr lang="zh-CN" altLang="en-US" sz="2400" i="1">
                        <a:latin typeface="Cambria Math" panose="02040503050406030204" pitchFamily="18" charset="0"/>
                        <a:cs typeface="Calibri" panose="020F0502020204030204" pitchFamily="34" charset="0"/>
                      </a:rPr>
                      <m:t>：</m:t>
                    </m:r>
                  </m:oMath>
                </a14:m>
                <a:r>
                  <a:rPr lang="zh-CN" altLang="en-US" sz="2400" dirty="0" smtClean="0">
                    <a:latin typeface="Calibri" panose="020F0502020204030204" pitchFamily="34" charset="0"/>
                    <a:cs typeface="Calibri" panose="020F0502020204030204" pitchFamily="34" charset="0"/>
                  </a:rPr>
                  <a:t>映射矩阵，将实体从实体空间映射到关系空间</a:t>
                </a:r>
                <a:endParaRPr lang="en-US" altLang="zh-CN" sz="2400" dirty="0" smtClean="0">
                  <a:latin typeface="Calibri" panose="020F0502020204030204" pitchFamily="34" charset="0"/>
                  <a:cs typeface="Calibri" panose="020F0502020204030204" pitchFamily="34" charset="0"/>
                </a:endParaRPr>
              </a:p>
              <a:p>
                <a:pPr>
                  <a:lnSpc>
                    <a:spcPct val="150000"/>
                  </a:lnSpc>
                </a:pPr>
                <a:r>
                  <a:rPr lang="en-US" altLang="zh-CN" sz="2400" dirty="0" smtClean="0">
                    <a:latin typeface="Calibri" panose="020F0502020204030204" pitchFamily="34" charset="0"/>
                    <a:cs typeface="Calibri" panose="020F0502020204030204" pitchFamily="34" charset="0"/>
                  </a:rPr>
                  <a:t>scoring function</a:t>
                </a:r>
                <a:r>
                  <a:rPr lang="zh-CN" altLang="en-US" sz="2400" dirty="0" smtClean="0">
                    <a:latin typeface="Calibri" panose="020F0502020204030204" pitchFamily="34" charset="0"/>
                    <a:cs typeface="Calibri" panose="020F0502020204030204" pitchFamily="34" charset="0"/>
                  </a:rPr>
                  <a:t>：</a:t>
                </a:r>
                <a14:m>
                  <m:oMath xmlns:m="http://schemas.openxmlformats.org/officeDocument/2006/math">
                    <m:sSub>
                      <m:sSubPr>
                        <m:ctrlPr>
                          <a:rPr lang="en-US" altLang="zh-CN" sz="240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𝑓</m:t>
                        </m:r>
                      </m:e>
                      <m:sub>
                        <m:r>
                          <a:rPr lang="en-US" altLang="zh-CN" sz="2400" b="0" i="1" smtClean="0">
                            <a:latin typeface="Cambria Math" panose="02040503050406030204" pitchFamily="18" charset="0"/>
                            <a:cs typeface="Calibri" panose="020F0502020204030204" pitchFamily="34" charset="0"/>
                          </a:rPr>
                          <m:t>𝑟</m:t>
                        </m:r>
                      </m:sub>
                    </m:sSub>
                    <m:d>
                      <m:dPr>
                        <m:ctrlPr>
                          <a:rPr lang="en-US" altLang="zh-CN" sz="2400" b="0" i="1" smtClean="0">
                            <a:latin typeface="Cambria Math" panose="02040503050406030204" pitchFamily="18" charset="0"/>
                            <a:cs typeface="Calibri" panose="020F0502020204030204" pitchFamily="34" charset="0"/>
                          </a:rPr>
                        </m:ctrlPr>
                      </m:dPr>
                      <m:e>
                        <m:r>
                          <a:rPr lang="en-US" altLang="zh-CN" sz="2400" b="1" i="1" smtClean="0">
                            <a:latin typeface="Cambria Math" panose="02040503050406030204" pitchFamily="18" charset="0"/>
                            <a:cs typeface="Calibri" panose="020F0502020204030204" pitchFamily="34" charset="0"/>
                          </a:rPr>
                          <m:t>𝒉</m:t>
                        </m:r>
                        <m:r>
                          <a:rPr lang="en-US" altLang="zh-CN" sz="2400" b="0" i="1" smtClean="0">
                            <a:latin typeface="Cambria Math" panose="02040503050406030204" pitchFamily="18" charset="0"/>
                            <a:cs typeface="Calibri" panose="020F0502020204030204" pitchFamily="34" charset="0"/>
                          </a:rPr>
                          <m:t>,</m:t>
                        </m:r>
                        <m:r>
                          <a:rPr lang="en-US" altLang="zh-CN" sz="2400" b="1" i="1" smtClean="0">
                            <a:latin typeface="Cambria Math" panose="02040503050406030204" pitchFamily="18" charset="0"/>
                            <a:cs typeface="Calibri" panose="020F0502020204030204" pitchFamily="34" charset="0"/>
                          </a:rPr>
                          <m:t> </m:t>
                        </m:r>
                        <m:r>
                          <a:rPr lang="en-US" altLang="zh-CN" sz="2400" b="1" i="1" smtClean="0">
                            <a:latin typeface="Cambria Math" panose="02040503050406030204" pitchFamily="18" charset="0"/>
                            <a:cs typeface="Calibri" panose="020F0502020204030204" pitchFamily="34" charset="0"/>
                          </a:rPr>
                          <m:t>𝒕</m:t>
                        </m:r>
                      </m:e>
                    </m:d>
                    <m:r>
                      <a:rPr lang="en-US" altLang="zh-CN" sz="2400" b="0" i="1" smtClean="0">
                        <a:latin typeface="Cambria Math" panose="02040503050406030204" pitchFamily="18" charset="0"/>
                        <a:cs typeface="Calibri" panose="020F0502020204030204" pitchFamily="34" charset="0"/>
                      </a:rPr>
                      <m:t>=</m:t>
                    </m:r>
                    <m:sSubSup>
                      <m:sSubSupPr>
                        <m:ctrlPr>
                          <a:rPr lang="en-US" altLang="zh-CN" sz="2400" b="0" i="1" smtClean="0">
                            <a:latin typeface="Cambria Math" panose="02040503050406030204" pitchFamily="18" charset="0"/>
                            <a:cs typeface="Calibri" panose="020F0502020204030204" pitchFamily="34" charset="0"/>
                          </a:rPr>
                        </m:ctrlPr>
                      </m:sSubSupPr>
                      <m:e>
                        <m:d>
                          <m:dPr>
                            <m:begChr m:val="‖"/>
                            <m:endChr m:val="‖"/>
                            <m:ctrlPr>
                              <a:rPr lang="en-US" altLang="zh-CN" sz="2400" i="1">
                                <a:latin typeface="Cambria Math" panose="02040503050406030204" pitchFamily="18" charset="0"/>
                                <a:cs typeface="Calibri" panose="020F0502020204030204" pitchFamily="34" charset="0"/>
                              </a:rPr>
                            </m:ctrlPr>
                          </m:dPr>
                          <m:e>
                            <m:sSub>
                              <m:sSubPr>
                                <m:ctrlPr>
                                  <a:rPr lang="en-US" altLang="zh-CN" sz="2400" i="1">
                                    <a:latin typeface="Cambria Math" panose="02040503050406030204" pitchFamily="18" charset="0"/>
                                    <a:cs typeface="Calibri" panose="020F0502020204030204" pitchFamily="34" charset="0"/>
                                  </a:rPr>
                                </m:ctrlPr>
                              </m:sSubPr>
                              <m:e>
                                <m:r>
                                  <a:rPr lang="en-US" altLang="zh-CN" sz="2400" b="1" i="1">
                                    <a:latin typeface="Cambria Math" panose="02040503050406030204" pitchFamily="18" charset="0"/>
                                    <a:cs typeface="Calibri" panose="020F0502020204030204" pitchFamily="34" charset="0"/>
                                  </a:rPr>
                                  <m:t>𝒉</m:t>
                                </m:r>
                              </m:e>
                              <m:sub>
                                <m:r>
                                  <a:rPr lang="en-US" altLang="zh-CN" sz="2400" i="1">
                                    <a:latin typeface="Cambria Math" panose="02040503050406030204" pitchFamily="18" charset="0"/>
                                    <a:ea typeface="Cambria Math" panose="02040503050406030204" pitchFamily="18" charset="0"/>
                                    <a:cs typeface="Calibri" panose="020F0502020204030204" pitchFamily="34" charset="0"/>
                                  </a:rPr>
                                  <m:t>⊥</m:t>
                                </m:r>
                              </m:sub>
                            </m:sSub>
                            <m:r>
                              <a:rPr lang="en-US" altLang="zh-CN" sz="2400" i="1">
                                <a:latin typeface="Cambria Math" panose="02040503050406030204" pitchFamily="18" charset="0"/>
                                <a:cs typeface="Calibri" panose="020F0502020204030204" pitchFamily="34" charset="0"/>
                              </a:rPr>
                              <m:t>+</m:t>
                            </m:r>
                            <m:r>
                              <a:rPr lang="en-US" altLang="zh-CN" sz="2400" b="1" i="1" smtClean="0">
                                <a:latin typeface="Cambria Math" panose="02040503050406030204" pitchFamily="18" charset="0"/>
                                <a:cs typeface="Calibri" panose="020F0502020204030204" pitchFamily="34" charset="0"/>
                              </a:rPr>
                              <m:t>𝒓</m:t>
                            </m:r>
                            <m:r>
                              <a:rPr lang="en-US" altLang="zh-CN" sz="2400" i="1">
                                <a:latin typeface="Cambria Math" panose="02040503050406030204" pitchFamily="18" charset="0"/>
                                <a:cs typeface="Calibri" panose="020F0502020204030204" pitchFamily="34" charset="0"/>
                              </a:rPr>
                              <m:t>−</m:t>
                            </m:r>
                            <m:sSub>
                              <m:sSubPr>
                                <m:ctrlPr>
                                  <a:rPr lang="en-US" altLang="zh-CN" sz="2400" i="1">
                                    <a:latin typeface="Cambria Math" panose="02040503050406030204" pitchFamily="18" charset="0"/>
                                    <a:cs typeface="Calibri" panose="020F0502020204030204" pitchFamily="34" charset="0"/>
                                  </a:rPr>
                                </m:ctrlPr>
                              </m:sSubPr>
                              <m:e>
                                <m:r>
                                  <a:rPr lang="en-US" altLang="zh-CN" sz="2400" b="1" i="1">
                                    <a:latin typeface="Cambria Math" panose="02040503050406030204" pitchFamily="18" charset="0"/>
                                    <a:cs typeface="Calibri" panose="020F0502020204030204" pitchFamily="34" charset="0"/>
                                  </a:rPr>
                                  <m:t>𝒕</m:t>
                                </m:r>
                              </m:e>
                              <m:sub>
                                <m:r>
                                  <a:rPr lang="en-US" altLang="zh-CN" sz="2400" i="1">
                                    <a:latin typeface="Cambria Math" panose="02040503050406030204" pitchFamily="18" charset="0"/>
                                    <a:ea typeface="Cambria Math" panose="02040503050406030204" pitchFamily="18" charset="0"/>
                                    <a:cs typeface="Calibri" panose="020F0502020204030204" pitchFamily="34" charset="0"/>
                                  </a:rPr>
                                  <m:t>⊥</m:t>
                                </m:r>
                              </m:sub>
                            </m:sSub>
                          </m:e>
                        </m:d>
                      </m:e>
                      <m:sub>
                        <m:r>
                          <a:rPr lang="en-US" altLang="zh-CN" sz="2400" b="0" i="1" smtClean="0">
                            <a:latin typeface="Cambria Math" panose="02040503050406030204" pitchFamily="18" charset="0"/>
                            <a:cs typeface="Calibri" panose="020F0502020204030204" pitchFamily="34" charset="0"/>
                          </a:rPr>
                          <m:t>2</m:t>
                        </m:r>
                      </m:sub>
                      <m:sup>
                        <m:r>
                          <a:rPr lang="en-US" altLang="zh-CN" sz="2400" b="0" i="1" smtClean="0">
                            <a:latin typeface="Cambria Math" panose="02040503050406030204" pitchFamily="18" charset="0"/>
                            <a:cs typeface="Calibri" panose="020F0502020204030204" pitchFamily="34" charset="0"/>
                          </a:rPr>
                          <m:t>2</m:t>
                        </m:r>
                      </m:sup>
                    </m:sSubSup>
                  </m:oMath>
                </a14:m>
                <a:endParaRPr lang="en-US" altLang="zh-CN" sz="2400" dirty="0" smtClean="0">
                  <a:latin typeface="Calibri" panose="020F0502020204030204" pitchFamily="34" charset="0"/>
                  <a:cs typeface="Calibri" panose="020F0502020204030204" pitchFamily="34" charset="0"/>
                </a:endParaRPr>
              </a:p>
              <a:p>
                <a:endParaRPr lang="en-US" altLang="zh-CN" sz="2400" dirty="0" smtClean="0">
                  <a:latin typeface="Calibri" panose="020F0502020204030204" pitchFamily="34" charset="0"/>
                  <a:cs typeface="Calibri" panose="020F0502020204030204" pitchFamily="34"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626749" y="1246023"/>
                <a:ext cx="11565251" cy="5102102"/>
              </a:xfrm>
              <a:prstGeom prst="rect">
                <a:avLst/>
              </a:prstGeom>
              <a:blipFill>
                <a:blip r:embed="rId3"/>
                <a:stretch>
                  <a:fillRect l="-843"/>
                </a:stretch>
              </a:blipFill>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5005560" y="1246023"/>
            <a:ext cx="6975392" cy="3183560"/>
          </a:xfrm>
          <a:prstGeom prst="rect">
            <a:avLst/>
          </a:prstGeom>
        </p:spPr>
      </p:pic>
    </p:spTree>
    <p:extLst>
      <p:ext uri="{BB962C8B-B14F-4D97-AF65-F5344CB8AC3E}">
        <p14:creationId xmlns:p14="http://schemas.microsoft.com/office/powerpoint/2010/main" val="294588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34" y="236936"/>
            <a:ext cx="7544466" cy="529569"/>
          </a:xfrm>
        </p:spPr>
        <p:txBody>
          <a:bodyPr/>
          <a:lstStyle/>
          <a:p>
            <a:r>
              <a:rPr kumimoji="1" lang="en-US" altLang="zh-CN" dirty="0" smtClean="0"/>
              <a:t>Semantic Matching Models —— SME</a:t>
            </a:r>
            <a:endParaRPr kumimoji="1" lang="en-US" altLang="zh-CN" dirty="0"/>
          </a:p>
        </p:txBody>
      </p:sp>
      <p:sp>
        <p:nvSpPr>
          <p:cNvPr id="5" name="文本框 4"/>
          <p:cNvSpPr txBox="1"/>
          <p:nvPr/>
        </p:nvSpPr>
        <p:spPr>
          <a:xfrm>
            <a:off x="626749" y="1246023"/>
            <a:ext cx="11565251" cy="1015663"/>
          </a:xfrm>
          <a:prstGeom prst="rect">
            <a:avLst/>
          </a:prstGeom>
          <a:noFill/>
        </p:spPr>
        <p:txBody>
          <a:bodyPr wrap="square" rtlCol="0">
            <a:spAutoFit/>
          </a:bodyPr>
          <a:lstStyle/>
          <a:p>
            <a:pPr>
              <a:lnSpc>
                <a:spcPct val="150000"/>
              </a:lnSpc>
            </a:pPr>
            <a:endParaRPr lang="en-US" altLang="zh-CN" sz="2400" dirty="0" smtClean="0">
              <a:latin typeface="Calibri" panose="020F0502020204030204" pitchFamily="34" charset="0"/>
              <a:cs typeface="Calibri" panose="020F0502020204030204" pitchFamily="34" charset="0"/>
            </a:endParaRPr>
          </a:p>
          <a:p>
            <a:endParaRPr lang="en-US" altLang="zh-CN" sz="2400" dirty="0" smtClean="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文本框 9"/>
              <p:cNvSpPr txBox="1"/>
              <p:nvPr/>
            </p:nvSpPr>
            <p:spPr>
              <a:xfrm>
                <a:off x="626749" y="1348297"/>
                <a:ext cx="8631551" cy="4524315"/>
              </a:xfrm>
              <a:prstGeom prst="rect">
                <a:avLst/>
              </a:prstGeom>
              <a:noFill/>
            </p:spPr>
            <p:txBody>
              <a:bodyPr wrap="square" rtlCol="0">
                <a:spAutoFit/>
              </a:bodyPr>
              <a:lstStyle/>
              <a:p>
                <a:pPr>
                  <a:lnSpc>
                    <a:spcPct val="150000"/>
                  </a:lnSpc>
                </a:pPr>
                <a:r>
                  <a:rPr lang="en-US" altLang="zh-CN" sz="2400" dirty="0" smtClean="0">
                    <a:latin typeface="Calibri" panose="020F0502020204030204" pitchFamily="34" charset="0"/>
                    <a:cs typeface="Calibri" panose="020F0502020204030204" pitchFamily="34" charset="0"/>
                  </a:rPr>
                  <a:t>input Layer</a:t>
                </a:r>
                <a:r>
                  <a:rPr lang="zh-CN" altLang="en-US" sz="2400" dirty="0" smtClean="0">
                    <a:latin typeface="Calibri" panose="020F0502020204030204" pitchFamily="34" charset="0"/>
                    <a:cs typeface="Calibri" panose="020F0502020204030204" pitchFamily="34" charset="0"/>
                  </a:rPr>
                  <a:t>：</a:t>
                </a:r>
                <a:r>
                  <a:rPr lang="en-US" altLang="zh-CN" sz="2400" b="1" dirty="0">
                    <a:cs typeface="Calibri" panose="020F0502020204030204" pitchFamily="34" charset="0"/>
                  </a:rPr>
                  <a:t> </a:t>
                </a:r>
                <a14:m>
                  <m:oMath xmlns:m="http://schemas.openxmlformats.org/officeDocument/2006/math">
                    <m:r>
                      <a:rPr lang="en-US" altLang="zh-CN" sz="2400" b="1" i="1">
                        <a:latin typeface="Cambria Math" panose="02040503050406030204" pitchFamily="18" charset="0"/>
                        <a:cs typeface="Calibri" panose="020F0502020204030204" pitchFamily="34" charset="0"/>
                      </a:rPr>
                      <m:t>𝒉</m:t>
                    </m:r>
                    <m:r>
                      <a:rPr lang="zh-CN" altLang="en-US" sz="2400" b="1" i="1">
                        <a:latin typeface="Cambria Math" panose="02040503050406030204" pitchFamily="18" charset="0"/>
                        <a:cs typeface="Calibri" panose="020F0502020204030204" pitchFamily="34" charset="0"/>
                      </a:rPr>
                      <m:t>，</m:t>
                    </m:r>
                    <m:r>
                      <a:rPr lang="en-US" altLang="zh-CN" sz="2400" b="1" i="1">
                        <a:latin typeface="Cambria Math" panose="02040503050406030204" pitchFamily="18" charset="0"/>
                        <a:cs typeface="Calibri" panose="020F0502020204030204" pitchFamily="34" charset="0"/>
                      </a:rPr>
                      <m:t>𝒕</m:t>
                    </m:r>
                    <m:r>
                      <a:rPr lang="zh-CN" altLang="en-US" sz="2400" b="1" i="1">
                        <a:latin typeface="Cambria Math" panose="02040503050406030204" pitchFamily="18" charset="0"/>
                        <a:cs typeface="Calibri" panose="020F0502020204030204" pitchFamily="34" charset="0"/>
                      </a:rPr>
                      <m:t>，</m:t>
                    </m:r>
                  </m:oMath>
                </a14:m>
                <a:r>
                  <a:rPr lang="en-US" altLang="zh-CN" sz="2400" b="1" dirty="0">
                    <a:cs typeface="Calibri" panose="020F0502020204030204" pitchFamily="34" charset="0"/>
                  </a:rPr>
                  <a:t> </a:t>
                </a:r>
                <a14:m>
                  <m:oMath xmlns:m="http://schemas.openxmlformats.org/officeDocument/2006/math">
                    <m:r>
                      <a:rPr lang="en-US" altLang="zh-CN" sz="2400" b="1" i="1">
                        <a:latin typeface="Cambria Math" panose="02040503050406030204" pitchFamily="18" charset="0"/>
                        <a:cs typeface="Calibri" panose="020F0502020204030204" pitchFamily="34" charset="0"/>
                      </a:rPr>
                      <m:t>𝒓</m:t>
                    </m:r>
                  </m:oMath>
                </a14:m>
                <a:endParaRPr lang="en-US" altLang="zh-CN" sz="2400" dirty="0" smtClean="0">
                  <a:latin typeface="Calibri" panose="020F0502020204030204" pitchFamily="34" charset="0"/>
                  <a:cs typeface="Calibri" panose="020F0502020204030204" pitchFamily="34" charset="0"/>
                </a:endParaRPr>
              </a:p>
              <a:p>
                <a:pPr>
                  <a:lnSpc>
                    <a:spcPct val="150000"/>
                  </a:lnSpc>
                </a:pPr>
                <a:r>
                  <a:rPr lang="en-US" altLang="zh-CN" sz="2400" dirty="0" smtClean="0">
                    <a:latin typeface="Calibri" panose="020F0502020204030204" pitchFamily="34" charset="0"/>
                    <a:cs typeface="Calibri" panose="020F0502020204030204" pitchFamily="34" charset="0"/>
                  </a:rPr>
                  <a:t>hidden layer</a:t>
                </a:r>
                <a:r>
                  <a:rPr lang="zh-CN" altLang="en-US" sz="2400" dirty="0" smtClean="0">
                    <a:latin typeface="Calibri" panose="020F0502020204030204" pitchFamily="34" charset="0"/>
                    <a:cs typeface="Calibri" panose="020F0502020204030204" pitchFamily="34" charset="0"/>
                  </a:rPr>
                  <a:t>：</a:t>
                </a:r>
                <a14:m>
                  <m:oMath xmlns:m="http://schemas.openxmlformats.org/officeDocument/2006/math">
                    <m:sSub>
                      <m:sSubPr>
                        <m:ctrlPr>
                          <a:rPr lang="en-US" altLang="zh-CN" sz="240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𝑔</m:t>
                        </m:r>
                      </m:e>
                      <m:sub>
                        <m:r>
                          <a:rPr lang="en-US" altLang="zh-CN" sz="2400" b="0" i="1" smtClean="0">
                            <a:latin typeface="Cambria Math" panose="02040503050406030204" pitchFamily="18" charset="0"/>
                            <a:cs typeface="Calibri" panose="020F0502020204030204" pitchFamily="34" charset="0"/>
                          </a:rPr>
                          <m:t>𝑢</m:t>
                        </m:r>
                      </m:sub>
                    </m:sSub>
                    <m:d>
                      <m:dPr>
                        <m:ctrlPr>
                          <a:rPr lang="en-US" altLang="zh-CN" sz="2400" b="0" i="1" smtClean="0">
                            <a:latin typeface="Cambria Math" panose="02040503050406030204" pitchFamily="18" charset="0"/>
                            <a:cs typeface="Calibri" panose="020F0502020204030204" pitchFamily="34" charset="0"/>
                          </a:rPr>
                        </m:ctrlPr>
                      </m:dPr>
                      <m:e>
                        <m:r>
                          <a:rPr lang="en-US" altLang="zh-CN" sz="2400" b="1" i="1" smtClean="0">
                            <a:latin typeface="Cambria Math" panose="02040503050406030204" pitchFamily="18" charset="0"/>
                            <a:cs typeface="Calibri" panose="020F0502020204030204" pitchFamily="34" charset="0"/>
                          </a:rPr>
                          <m:t>𝒉</m:t>
                        </m:r>
                        <m:r>
                          <a:rPr lang="en-US" altLang="zh-CN" sz="2400" b="0" i="1" smtClean="0">
                            <a:latin typeface="Cambria Math" panose="02040503050406030204" pitchFamily="18" charset="0"/>
                            <a:cs typeface="Calibri" panose="020F0502020204030204" pitchFamily="34" charset="0"/>
                          </a:rPr>
                          <m:t>,</m:t>
                        </m:r>
                        <m:r>
                          <a:rPr lang="en-US" altLang="zh-CN" sz="2400" b="1" i="1" smtClean="0">
                            <a:latin typeface="Cambria Math" panose="02040503050406030204" pitchFamily="18" charset="0"/>
                            <a:cs typeface="Calibri" panose="020F0502020204030204" pitchFamily="34" charset="0"/>
                          </a:rPr>
                          <m:t>𝒓</m:t>
                        </m:r>
                      </m:e>
                    </m:d>
                    <m:r>
                      <a:rPr lang="en-US" altLang="zh-CN" sz="2400" b="0" i="1" smtClean="0">
                        <a:latin typeface="Cambria Math" panose="02040503050406030204" pitchFamily="18" charset="0"/>
                        <a:cs typeface="Calibri" panose="020F0502020204030204" pitchFamily="34" charset="0"/>
                      </a:rPr>
                      <m:t>=</m:t>
                    </m:r>
                    <m:sSubSup>
                      <m:sSubSupPr>
                        <m:ctrlPr>
                          <a:rPr lang="en-US" altLang="zh-CN" sz="2400" b="0" i="1" smtClean="0">
                            <a:latin typeface="Cambria Math" panose="02040503050406030204" pitchFamily="18" charset="0"/>
                            <a:cs typeface="Calibri" panose="020F0502020204030204" pitchFamily="34" charset="0"/>
                          </a:rPr>
                        </m:ctrlPr>
                      </m:sSubSupPr>
                      <m:e>
                        <m:r>
                          <a:rPr lang="en-US" altLang="zh-CN" sz="2400" b="1" i="1" smtClean="0">
                            <a:latin typeface="Cambria Math" panose="02040503050406030204" pitchFamily="18" charset="0"/>
                            <a:cs typeface="Calibri" panose="020F0502020204030204" pitchFamily="34" charset="0"/>
                          </a:rPr>
                          <m:t>𝑴</m:t>
                        </m:r>
                      </m:e>
                      <m:sub>
                        <m:r>
                          <a:rPr lang="en-US" altLang="zh-CN" sz="2400" b="0" i="1" smtClean="0">
                            <a:latin typeface="Cambria Math" panose="02040503050406030204" pitchFamily="18" charset="0"/>
                            <a:cs typeface="Calibri" panose="020F0502020204030204" pitchFamily="34" charset="0"/>
                          </a:rPr>
                          <m:t>𝑢</m:t>
                        </m:r>
                      </m:sub>
                      <m:sup>
                        <m:r>
                          <a:rPr lang="en-US" altLang="zh-CN" sz="2400" b="0" i="1" smtClean="0">
                            <a:latin typeface="Cambria Math" panose="02040503050406030204" pitchFamily="18" charset="0"/>
                            <a:cs typeface="Calibri" panose="020F0502020204030204" pitchFamily="34" charset="0"/>
                          </a:rPr>
                          <m:t>1</m:t>
                        </m:r>
                      </m:sup>
                    </m:sSubSup>
                    <m:r>
                      <a:rPr lang="en-US" altLang="zh-CN" sz="2400" b="1" i="1" smtClean="0">
                        <a:latin typeface="Cambria Math" panose="02040503050406030204" pitchFamily="18" charset="0"/>
                        <a:cs typeface="Calibri" panose="020F0502020204030204" pitchFamily="34" charset="0"/>
                      </a:rPr>
                      <m:t>𝒉</m:t>
                    </m:r>
                    <m:r>
                      <a:rPr lang="en-US" altLang="zh-CN" sz="2400" b="0" i="1" smtClean="0">
                        <a:latin typeface="Cambria Math" panose="02040503050406030204" pitchFamily="18" charset="0"/>
                        <a:cs typeface="Calibri" panose="020F0502020204030204" pitchFamily="34" charset="0"/>
                      </a:rPr>
                      <m:t>+</m:t>
                    </m:r>
                    <m:sSubSup>
                      <m:sSubSupPr>
                        <m:ctrlPr>
                          <a:rPr lang="en-US" altLang="zh-CN" sz="2400" i="1">
                            <a:latin typeface="Cambria Math" panose="02040503050406030204" pitchFamily="18" charset="0"/>
                            <a:cs typeface="Calibri" panose="020F0502020204030204" pitchFamily="34" charset="0"/>
                          </a:rPr>
                        </m:ctrlPr>
                      </m:sSubSupPr>
                      <m:e>
                        <m:r>
                          <a:rPr lang="en-US" altLang="zh-CN" sz="2400" b="1" i="1">
                            <a:latin typeface="Cambria Math" panose="02040503050406030204" pitchFamily="18" charset="0"/>
                            <a:cs typeface="Calibri" panose="020F0502020204030204" pitchFamily="34" charset="0"/>
                          </a:rPr>
                          <m:t>𝑴</m:t>
                        </m:r>
                      </m:e>
                      <m:sub>
                        <m:r>
                          <a:rPr lang="en-US" altLang="zh-CN" sz="2400" i="1">
                            <a:latin typeface="Cambria Math" panose="02040503050406030204" pitchFamily="18" charset="0"/>
                            <a:cs typeface="Calibri" panose="020F0502020204030204" pitchFamily="34" charset="0"/>
                          </a:rPr>
                          <m:t>𝑢</m:t>
                        </m:r>
                      </m:sub>
                      <m:sup>
                        <m:r>
                          <a:rPr lang="en-US" altLang="zh-CN" sz="2400" b="0" i="1" smtClean="0">
                            <a:latin typeface="Cambria Math" panose="02040503050406030204" pitchFamily="18" charset="0"/>
                            <a:cs typeface="Calibri" panose="020F0502020204030204" pitchFamily="34" charset="0"/>
                          </a:rPr>
                          <m:t>2</m:t>
                        </m:r>
                      </m:sup>
                    </m:sSubSup>
                    <m:r>
                      <a:rPr lang="en-US" altLang="zh-CN" sz="2400" b="1" i="1" smtClean="0">
                        <a:latin typeface="Cambria Math" panose="02040503050406030204" pitchFamily="18" charset="0"/>
                        <a:cs typeface="Calibri" panose="020F0502020204030204" pitchFamily="34" charset="0"/>
                      </a:rPr>
                      <m:t>𝒓</m:t>
                    </m:r>
                    <m:r>
                      <a:rPr lang="en-US" altLang="zh-CN" sz="2400" b="0" i="1" smtClean="0">
                        <a:latin typeface="Cambria Math" panose="02040503050406030204" pitchFamily="18" charset="0"/>
                        <a:cs typeface="Calibri" panose="020F0502020204030204" pitchFamily="34" charset="0"/>
                      </a:rPr>
                      <m:t>+</m:t>
                    </m:r>
                    <m:sSub>
                      <m:sSubPr>
                        <m:ctrlPr>
                          <a:rPr lang="en-US" altLang="zh-CN" sz="2400" b="0" i="1" smtClean="0">
                            <a:latin typeface="Cambria Math" panose="02040503050406030204" pitchFamily="18" charset="0"/>
                            <a:cs typeface="Calibri" panose="020F0502020204030204" pitchFamily="34" charset="0"/>
                          </a:rPr>
                        </m:ctrlPr>
                      </m:sSubPr>
                      <m:e>
                        <m:r>
                          <a:rPr lang="en-US" altLang="zh-CN" sz="2400" b="1" i="1" smtClean="0">
                            <a:latin typeface="Cambria Math" panose="02040503050406030204" pitchFamily="18" charset="0"/>
                            <a:cs typeface="Calibri" panose="020F0502020204030204" pitchFamily="34" charset="0"/>
                          </a:rPr>
                          <m:t>𝒃</m:t>
                        </m:r>
                      </m:e>
                      <m:sub>
                        <m:r>
                          <a:rPr lang="en-US" altLang="zh-CN" sz="2400" b="0" i="1" smtClean="0">
                            <a:latin typeface="Cambria Math" panose="02040503050406030204" pitchFamily="18" charset="0"/>
                            <a:cs typeface="Calibri" panose="020F0502020204030204" pitchFamily="34" charset="0"/>
                          </a:rPr>
                          <m:t>𝑢</m:t>
                        </m:r>
                      </m:sub>
                    </m:sSub>
                  </m:oMath>
                </a14:m>
                <a:endParaRPr lang="en-US" altLang="zh-CN" sz="2400" i="1" dirty="0" smtClean="0">
                  <a:latin typeface="Cambria Math" panose="02040503050406030204" pitchFamily="18" charset="0"/>
                  <a:cs typeface="Calibri" panose="020F0502020204030204" pitchFamily="34" charset="0"/>
                </a:endParaRPr>
              </a:p>
              <a:p>
                <a:pPr>
                  <a:lnSpc>
                    <a:spcPct val="150000"/>
                  </a:lnSpc>
                </a:pPr>
                <a:r>
                  <a:rPr lang="en-US" altLang="zh-CN" sz="2400" dirty="0" smtClean="0">
                    <a:cs typeface="Calibri" panose="020F0502020204030204" pitchFamily="34" charset="0"/>
                  </a:rPr>
                  <a:t>		</a:t>
                </a:r>
                <a14:m>
                  <m:oMath xmlns:m="http://schemas.openxmlformats.org/officeDocument/2006/math">
                    <m:sSub>
                      <m:sSubPr>
                        <m:ctrlPr>
                          <a:rPr lang="en-US" altLang="zh-CN" sz="2400" i="1">
                            <a:latin typeface="Cambria Math" panose="02040503050406030204" pitchFamily="18" charset="0"/>
                            <a:cs typeface="Calibri" panose="020F0502020204030204" pitchFamily="34" charset="0"/>
                          </a:rPr>
                        </m:ctrlPr>
                      </m:sSubPr>
                      <m:e>
                        <m:r>
                          <a:rPr lang="en-US" altLang="zh-CN" sz="2400" i="1">
                            <a:latin typeface="Cambria Math" panose="02040503050406030204" pitchFamily="18" charset="0"/>
                            <a:cs typeface="Calibri" panose="020F0502020204030204" pitchFamily="34" charset="0"/>
                          </a:rPr>
                          <m:t>𝑔</m:t>
                        </m:r>
                      </m:e>
                      <m:sub>
                        <m:r>
                          <a:rPr lang="en-US" altLang="zh-CN" sz="2400" b="0" i="1" smtClean="0">
                            <a:latin typeface="Cambria Math" panose="02040503050406030204" pitchFamily="18" charset="0"/>
                            <a:cs typeface="Calibri" panose="020F0502020204030204" pitchFamily="34" charset="0"/>
                          </a:rPr>
                          <m:t>𝑣</m:t>
                        </m:r>
                      </m:sub>
                    </m:sSub>
                    <m:d>
                      <m:dPr>
                        <m:ctrlPr>
                          <a:rPr lang="en-US" altLang="zh-CN" sz="2400" i="1">
                            <a:latin typeface="Cambria Math" panose="02040503050406030204" pitchFamily="18" charset="0"/>
                            <a:cs typeface="Calibri" panose="020F0502020204030204" pitchFamily="34" charset="0"/>
                          </a:rPr>
                        </m:ctrlPr>
                      </m:dPr>
                      <m:e>
                        <m:r>
                          <a:rPr lang="en-US" altLang="zh-CN" sz="2400" b="1" i="1" smtClean="0">
                            <a:latin typeface="Cambria Math" panose="02040503050406030204" pitchFamily="18" charset="0"/>
                            <a:cs typeface="Calibri" panose="020F0502020204030204" pitchFamily="34" charset="0"/>
                          </a:rPr>
                          <m:t>𝒕</m:t>
                        </m:r>
                        <m:r>
                          <a:rPr lang="en-US" altLang="zh-CN" sz="2400" i="1">
                            <a:latin typeface="Cambria Math" panose="02040503050406030204" pitchFamily="18" charset="0"/>
                            <a:cs typeface="Calibri" panose="020F0502020204030204" pitchFamily="34" charset="0"/>
                          </a:rPr>
                          <m:t>,</m:t>
                        </m:r>
                        <m:r>
                          <a:rPr lang="en-US" altLang="zh-CN" sz="2400" b="1" i="1">
                            <a:latin typeface="Cambria Math" panose="02040503050406030204" pitchFamily="18" charset="0"/>
                            <a:cs typeface="Calibri" panose="020F0502020204030204" pitchFamily="34" charset="0"/>
                          </a:rPr>
                          <m:t>𝒓</m:t>
                        </m:r>
                      </m:e>
                    </m:d>
                    <m:r>
                      <a:rPr lang="en-US" altLang="zh-CN" sz="2400" i="1">
                        <a:latin typeface="Cambria Math" panose="02040503050406030204" pitchFamily="18" charset="0"/>
                        <a:cs typeface="Calibri" panose="020F0502020204030204" pitchFamily="34" charset="0"/>
                      </a:rPr>
                      <m:t>=</m:t>
                    </m:r>
                    <m:sSubSup>
                      <m:sSubSupPr>
                        <m:ctrlPr>
                          <a:rPr lang="en-US" altLang="zh-CN" sz="2400" i="1">
                            <a:latin typeface="Cambria Math" panose="02040503050406030204" pitchFamily="18" charset="0"/>
                            <a:cs typeface="Calibri" panose="020F0502020204030204" pitchFamily="34" charset="0"/>
                          </a:rPr>
                        </m:ctrlPr>
                      </m:sSubSupPr>
                      <m:e>
                        <m:r>
                          <a:rPr lang="en-US" altLang="zh-CN" sz="2400" b="1" i="1">
                            <a:latin typeface="Cambria Math" panose="02040503050406030204" pitchFamily="18" charset="0"/>
                            <a:cs typeface="Calibri" panose="020F0502020204030204" pitchFamily="34" charset="0"/>
                          </a:rPr>
                          <m:t>𝑴</m:t>
                        </m:r>
                      </m:e>
                      <m:sub>
                        <m:r>
                          <a:rPr lang="en-US" altLang="zh-CN" sz="2400" b="0" i="1" smtClean="0">
                            <a:latin typeface="Cambria Math" panose="02040503050406030204" pitchFamily="18" charset="0"/>
                            <a:cs typeface="Calibri" panose="020F0502020204030204" pitchFamily="34" charset="0"/>
                          </a:rPr>
                          <m:t>𝑣</m:t>
                        </m:r>
                      </m:sub>
                      <m:sup>
                        <m:r>
                          <a:rPr lang="en-US" altLang="zh-CN" sz="2400" i="1">
                            <a:latin typeface="Cambria Math" panose="02040503050406030204" pitchFamily="18" charset="0"/>
                            <a:cs typeface="Calibri" panose="020F0502020204030204" pitchFamily="34" charset="0"/>
                          </a:rPr>
                          <m:t>1</m:t>
                        </m:r>
                      </m:sup>
                    </m:sSubSup>
                    <m:r>
                      <a:rPr lang="en-US" altLang="zh-CN" sz="2400" b="1" i="1" smtClean="0">
                        <a:latin typeface="Cambria Math" panose="02040503050406030204" pitchFamily="18" charset="0"/>
                        <a:cs typeface="Calibri" panose="020F0502020204030204" pitchFamily="34" charset="0"/>
                      </a:rPr>
                      <m:t>𝒕</m:t>
                    </m:r>
                    <m:r>
                      <a:rPr lang="en-US" altLang="zh-CN" sz="2400" i="1">
                        <a:latin typeface="Cambria Math" panose="02040503050406030204" pitchFamily="18" charset="0"/>
                        <a:cs typeface="Calibri" panose="020F0502020204030204" pitchFamily="34" charset="0"/>
                      </a:rPr>
                      <m:t>+</m:t>
                    </m:r>
                    <m:sSubSup>
                      <m:sSubSupPr>
                        <m:ctrlPr>
                          <a:rPr lang="en-US" altLang="zh-CN" sz="2400" i="1">
                            <a:latin typeface="Cambria Math" panose="02040503050406030204" pitchFamily="18" charset="0"/>
                            <a:cs typeface="Calibri" panose="020F0502020204030204" pitchFamily="34" charset="0"/>
                          </a:rPr>
                        </m:ctrlPr>
                      </m:sSubSupPr>
                      <m:e>
                        <m:r>
                          <a:rPr lang="en-US" altLang="zh-CN" sz="2400" b="1" i="1">
                            <a:latin typeface="Cambria Math" panose="02040503050406030204" pitchFamily="18" charset="0"/>
                            <a:cs typeface="Calibri" panose="020F0502020204030204" pitchFamily="34" charset="0"/>
                          </a:rPr>
                          <m:t>𝑴</m:t>
                        </m:r>
                      </m:e>
                      <m:sub>
                        <m:r>
                          <a:rPr lang="en-US" altLang="zh-CN" sz="2400" b="0" i="1" smtClean="0">
                            <a:latin typeface="Cambria Math" panose="02040503050406030204" pitchFamily="18" charset="0"/>
                            <a:cs typeface="Calibri" panose="020F0502020204030204" pitchFamily="34" charset="0"/>
                          </a:rPr>
                          <m:t>𝑣</m:t>
                        </m:r>
                      </m:sub>
                      <m:sup>
                        <m:r>
                          <a:rPr lang="en-US" altLang="zh-CN" sz="2400" i="1">
                            <a:latin typeface="Cambria Math" panose="02040503050406030204" pitchFamily="18" charset="0"/>
                            <a:cs typeface="Calibri" panose="020F0502020204030204" pitchFamily="34" charset="0"/>
                          </a:rPr>
                          <m:t>2</m:t>
                        </m:r>
                      </m:sup>
                    </m:sSubSup>
                    <m:r>
                      <a:rPr lang="en-US" altLang="zh-CN" sz="2400" b="1" i="1" smtClean="0">
                        <a:latin typeface="Cambria Math" panose="02040503050406030204" pitchFamily="18" charset="0"/>
                        <a:cs typeface="Calibri" panose="020F0502020204030204" pitchFamily="34" charset="0"/>
                      </a:rPr>
                      <m:t>𝒓</m:t>
                    </m:r>
                    <m:r>
                      <a:rPr lang="en-US" altLang="zh-CN" sz="2400" i="1">
                        <a:latin typeface="Cambria Math" panose="02040503050406030204" pitchFamily="18" charset="0"/>
                        <a:cs typeface="Calibri" panose="020F0502020204030204" pitchFamily="34" charset="0"/>
                      </a:rPr>
                      <m:t>+</m:t>
                    </m:r>
                    <m:sSub>
                      <m:sSubPr>
                        <m:ctrlPr>
                          <a:rPr lang="en-US" altLang="zh-CN" sz="2400" i="1">
                            <a:latin typeface="Cambria Math" panose="02040503050406030204" pitchFamily="18" charset="0"/>
                            <a:cs typeface="Calibri" panose="020F0502020204030204" pitchFamily="34" charset="0"/>
                          </a:rPr>
                        </m:ctrlPr>
                      </m:sSubPr>
                      <m:e>
                        <m:r>
                          <a:rPr lang="en-US" altLang="zh-CN" sz="2400" b="1" i="1">
                            <a:latin typeface="Cambria Math" panose="02040503050406030204" pitchFamily="18" charset="0"/>
                            <a:cs typeface="Calibri" panose="020F0502020204030204" pitchFamily="34" charset="0"/>
                          </a:rPr>
                          <m:t>𝒃</m:t>
                        </m:r>
                      </m:e>
                      <m:sub>
                        <m:r>
                          <a:rPr lang="en-US" altLang="zh-CN" sz="2400" b="0" i="1" smtClean="0">
                            <a:latin typeface="Cambria Math" panose="02040503050406030204" pitchFamily="18" charset="0"/>
                            <a:cs typeface="Calibri" panose="020F0502020204030204" pitchFamily="34" charset="0"/>
                          </a:rPr>
                          <m:t>𝑣</m:t>
                        </m:r>
                      </m:sub>
                    </m:sSub>
                  </m:oMath>
                </a14:m>
                <a:endParaRPr lang="en-US" altLang="zh-CN" sz="2400" dirty="0" smtClean="0">
                  <a:latin typeface="Calibri" panose="020F0502020204030204" pitchFamily="34" charset="0"/>
                  <a:cs typeface="Calibri" panose="020F0502020204030204" pitchFamily="34" charset="0"/>
                </a:endParaRPr>
              </a:p>
              <a:p>
                <a:pPr>
                  <a:lnSpc>
                    <a:spcPct val="150000"/>
                  </a:lnSpc>
                </a:pPr>
                <a:r>
                  <a:rPr lang="en-US" altLang="zh-CN" sz="2400" i="1" dirty="0">
                    <a:latin typeface="Cambria Math" panose="02040503050406030204" pitchFamily="18" charset="0"/>
                    <a:cs typeface="Calibri" panose="020F0502020204030204" pitchFamily="34" charset="0"/>
                  </a:rPr>
                  <a:t>	 </a:t>
                </a:r>
                <a:r>
                  <a:rPr lang="en-US" altLang="zh-CN" sz="2400" i="1" dirty="0" smtClean="0">
                    <a:latin typeface="Cambria Math" panose="02040503050406030204" pitchFamily="18" charset="0"/>
                    <a:cs typeface="Calibri" panose="020F0502020204030204" pitchFamily="34" charset="0"/>
                  </a:rPr>
                  <a:t>    </a:t>
                </a:r>
              </a:p>
              <a:p>
                <a:pPr>
                  <a:lnSpc>
                    <a:spcPct val="150000"/>
                  </a:lnSpc>
                </a:pPr>
                <a:r>
                  <a:rPr lang="en-US" altLang="zh-CN" sz="2400" i="1" dirty="0" smtClean="0">
                    <a:latin typeface="Cambria Math" panose="02040503050406030204" pitchFamily="18" charset="0"/>
                    <a:cs typeface="Calibri" panose="020F0502020204030204" pitchFamily="34" charset="0"/>
                  </a:rPr>
                  <a:t> 		</a:t>
                </a:r>
                <a14:m>
                  <m:oMath xmlns:m="http://schemas.openxmlformats.org/officeDocument/2006/math">
                    <m:sSub>
                      <m:sSubPr>
                        <m:ctrlPr>
                          <a:rPr lang="en-US" altLang="zh-CN" sz="2400" i="1">
                            <a:latin typeface="Cambria Math" panose="02040503050406030204" pitchFamily="18" charset="0"/>
                            <a:cs typeface="Calibri" panose="020F0502020204030204" pitchFamily="34" charset="0"/>
                          </a:rPr>
                        </m:ctrlPr>
                      </m:sSubPr>
                      <m:e>
                        <m:r>
                          <a:rPr lang="en-US" altLang="zh-CN" sz="2400" i="1">
                            <a:latin typeface="Cambria Math" panose="02040503050406030204" pitchFamily="18" charset="0"/>
                            <a:cs typeface="Calibri" panose="020F0502020204030204" pitchFamily="34" charset="0"/>
                          </a:rPr>
                          <m:t>𝑔</m:t>
                        </m:r>
                      </m:e>
                      <m:sub>
                        <m:r>
                          <a:rPr lang="en-US" altLang="zh-CN" sz="2400" i="1">
                            <a:latin typeface="Cambria Math" panose="02040503050406030204" pitchFamily="18" charset="0"/>
                            <a:cs typeface="Calibri" panose="020F0502020204030204" pitchFamily="34" charset="0"/>
                          </a:rPr>
                          <m:t>𝑢</m:t>
                        </m:r>
                      </m:sub>
                    </m:sSub>
                    <m:d>
                      <m:dPr>
                        <m:ctrlPr>
                          <a:rPr lang="en-US" altLang="zh-CN" sz="2400" i="1">
                            <a:latin typeface="Cambria Math" panose="02040503050406030204" pitchFamily="18" charset="0"/>
                            <a:cs typeface="Calibri" panose="020F0502020204030204" pitchFamily="34" charset="0"/>
                          </a:rPr>
                        </m:ctrlPr>
                      </m:dPr>
                      <m:e>
                        <m:r>
                          <a:rPr lang="en-US" altLang="zh-CN" sz="2400" b="1" i="1">
                            <a:latin typeface="Cambria Math" panose="02040503050406030204" pitchFamily="18" charset="0"/>
                            <a:cs typeface="Calibri" panose="020F0502020204030204" pitchFamily="34" charset="0"/>
                          </a:rPr>
                          <m:t>𝒉</m:t>
                        </m:r>
                        <m:r>
                          <a:rPr lang="en-US" altLang="zh-CN" sz="2400" i="1">
                            <a:latin typeface="Cambria Math" panose="02040503050406030204" pitchFamily="18" charset="0"/>
                            <a:cs typeface="Calibri" panose="020F0502020204030204" pitchFamily="34" charset="0"/>
                          </a:rPr>
                          <m:t>,</m:t>
                        </m:r>
                        <m:r>
                          <a:rPr lang="en-US" altLang="zh-CN" sz="2400" b="1" i="1">
                            <a:latin typeface="Cambria Math" panose="02040503050406030204" pitchFamily="18" charset="0"/>
                            <a:cs typeface="Calibri" panose="020F0502020204030204" pitchFamily="34" charset="0"/>
                          </a:rPr>
                          <m:t>𝒓</m:t>
                        </m:r>
                      </m:e>
                    </m:d>
                    <m:r>
                      <a:rPr lang="en-US" altLang="zh-CN" sz="2400" i="1">
                        <a:latin typeface="Cambria Math" panose="02040503050406030204" pitchFamily="18" charset="0"/>
                        <a:cs typeface="Calibri" panose="020F0502020204030204" pitchFamily="34" charset="0"/>
                      </a:rPr>
                      <m:t>=</m:t>
                    </m:r>
                    <m:d>
                      <m:dPr>
                        <m:ctrlPr>
                          <a:rPr lang="en-US" altLang="zh-CN" sz="2400" b="1" i="1" smtClean="0">
                            <a:latin typeface="Cambria Math" panose="02040503050406030204" pitchFamily="18" charset="0"/>
                            <a:ea typeface="Cambria Math" panose="02040503050406030204" pitchFamily="18" charset="0"/>
                            <a:cs typeface="Calibri" panose="020F0502020204030204" pitchFamily="34" charset="0"/>
                          </a:rPr>
                        </m:ctrlPr>
                      </m:dPr>
                      <m:e>
                        <m:sSubSup>
                          <m:sSubSupPr>
                            <m:ctrlPr>
                              <a:rPr lang="en-US" altLang="zh-CN" sz="2400" i="1">
                                <a:latin typeface="Cambria Math" panose="02040503050406030204" pitchFamily="18" charset="0"/>
                                <a:cs typeface="Calibri" panose="020F0502020204030204" pitchFamily="34" charset="0"/>
                              </a:rPr>
                            </m:ctrlPr>
                          </m:sSubSupPr>
                          <m:e>
                            <m:r>
                              <a:rPr lang="en-US" altLang="zh-CN" sz="2400" b="1" i="1">
                                <a:latin typeface="Cambria Math" panose="02040503050406030204" pitchFamily="18" charset="0"/>
                                <a:cs typeface="Calibri" panose="020F0502020204030204" pitchFamily="34" charset="0"/>
                              </a:rPr>
                              <m:t>𝑴</m:t>
                            </m:r>
                          </m:e>
                          <m:sub>
                            <m:r>
                              <a:rPr lang="en-US" altLang="zh-CN" sz="2400" i="1">
                                <a:latin typeface="Cambria Math" panose="02040503050406030204" pitchFamily="18" charset="0"/>
                                <a:cs typeface="Calibri" panose="020F0502020204030204" pitchFamily="34" charset="0"/>
                              </a:rPr>
                              <m:t>𝑢</m:t>
                            </m:r>
                          </m:sub>
                          <m:sup>
                            <m:r>
                              <a:rPr lang="en-US" altLang="zh-CN" sz="2400" i="1">
                                <a:latin typeface="Cambria Math" panose="02040503050406030204" pitchFamily="18" charset="0"/>
                                <a:cs typeface="Calibri" panose="020F0502020204030204" pitchFamily="34" charset="0"/>
                              </a:rPr>
                              <m:t>1</m:t>
                            </m:r>
                          </m:sup>
                        </m:sSubSup>
                        <m:r>
                          <a:rPr lang="en-US" altLang="zh-CN" sz="2400" b="1" i="1">
                            <a:latin typeface="Cambria Math" panose="02040503050406030204" pitchFamily="18" charset="0"/>
                            <a:cs typeface="Calibri" panose="020F0502020204030204" pitchFamily="34" charset="0"/>
                          </a:rPr>
                          <m:t>𝒉</m:t>
                        </m:r>
                      </m:e>
                    </m:d>
                    <m:r>
                      <a:rPr lang="en-US" altLang="zh-CN" sz="2400" b="1"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altLang="zh-CN" sz="2400" b="1" i="1" smtClean="0">
                            <a:latin typeface="Cambria Math" panose="02040503050406030204" pitchFamily="18" charset="0"/>
                            <a:ea typeface="Cambria Math" panose="02040503050406030204" pitchFamily="18" charset="0"/>
                            <a:cs typeface="Calibri" panose="020F0502020204030204" pitchFamily="34" charset="0"/>
                          </a:rPr>
                        </m:ctrlPr>
                      </m:dPr>
                      <m:e>
                        <m:sSubSup>
                          <m:sSubSupPr>
                            <m:ctrlPr>
                              <a:rPr lang="en-US" altLang="zh-CN" sz="2400" i="1">
                                <a:latin typeface="Cambria Math" panose="02040503050406030204" pitchFamily="18" charset="0"/>
                                <a:cs typeface="Calibri" panose="020F0502020204030204" pitchFamily="34" charset="0"/>
                              </a:rPr>
                            </m:ctrlPr>
                          </m:sSubSupPr>
                          <m:e>
                            <m:r>
                              <a:rPr lang="en-US" altLang="zh-CN" sz="2400" b="1" i="1">
                                <a:latin typeface="Cambria Math" panose="02040503050406030204" pitchFamily="18" charset="0"/>
                                <a:cs typeface="Calibri" panose="020F0502020204030204" pitchFamily="34" charset="0"/>
                              </a:rPr>
                              <m:t>𝑴</m:t>
                            </m:r>
                          </m:e>
                          <m:sub>
                            <m:r>
                              <a:rPr lang="en-US" altLang="zh-CN" sz="2400" i="1">
                                <a:latin typeface="Cambria Math" panose="02040503050406030204" pitchFamily="18" charset="0"/>
                                <a:cs typeface="Calibri" panose="020F0502020204030204" pitchFamily="34" charset="0"/>
                              </a:rPr>
                              <m:t>𝑢</m:t>
                            </m:r>
                          </m:sub>
                          <m:sup>
                            <m:r>
                              <a:rPr lang="en-US" altLang="zh-CN" sz="2400" i="1">
                                <a:latin typeface="Cambria Math" panose="02040503050406030204" pitchFamily="18" charset="0"/>
                                <a:cs typeface="Calibri" panose="020F0502020204030204" pitchFamily="34" charset="0"/>
                              </a:rPr>
                              <m:t>2</m:t>
                            </m:r>
                          </m:sup>
                        </m:sSubSup>
                        <m:r>
                          <a:rPr lang="en-US" altLang="zh-CN" sz="2400" b="1" i="1">
                            <a:latin typeface="Cambria Math" panose="02040503050406030204" pitchFamily="18" charset="0"/>
                            <a:cs typeface="Calibri" panose="020F0502020204030204" pitchFamily="34" charset="0"/>
                          </a:rPr>
                          <m:t>𝒓</m:t>
                        </m:r>
                      </m:e>
                    </m:d>
                    <m:r>
                      <a:rPr lang="en-US" altLang="zh-CN" sz="2400" i="1">
                        <a:latin typeface="Cambria Math" panose="02040503050406030204" pitchFamily="18" charset="0"/>
                        <a:cs typeface="Calibri" panose="020F0502020204030204" pitchFamily="34" charset="0"/>
                      </a:rPr>
                      <m:t>+</m:t>
                    </m:r>
                    <m:sSub>
                      <m:sSubPr>
                        <m:ctrlPr>
                          <a:rPr lang="en-US" altLang="zh-CN" sz="2400" i="1">
                            <a:latin typeface="Cambria Math" panose="02040503050406030204" pitchFamily="18" charset="0"/>
                            <a:cs typeface="Calibri" panose="020F0502020204030204" pitchFamily="34" charset="0"/>
                          </a:rPr>
                        </m:ctrlPr>
                      </m:sSubPr>
                      <m:e>
                        <m:r>
                          <a:rPr lang="en-US" altLang="zh-CN" sz="2400" b="1" i="1">
                            <a:latin typeface="Cambria Math" panose="02040503050406030204" pitchFamily="18" charset="0"/>
                            <a:cs typeface="Calibri" panose="020F0502020204030204" pitchFamily="34" charset="0"/>
                          </a:rPr>
                          <m:t>𝒃</m:t>
                        </m:r>
                      </m:e>
                      <m:sub>
                        <m:r>
                          <a:rPr lang="en-US" altLang="zh-CN" sz="2400" i="1">
                            <a:latin typeface="Cambria Math" panose="02040503050406030204" pitchFamily="18" charset="0"/>
                            <a:cs typeface="Calibri" panose="020F0502020204030204" pitchFamily="34" charset="0"/>
                          </a:rPr>
                          <m:t>𝑢</m:t>
                        </m:r>
                      </m:sub>
                    </m:sSub>
                  </m:oMath>
                </a14:m>
                <a:endParaRPr lang="en-US" altLang="zh-CN" sz="2400" b="0" i="0" dirty="0" smtClean="0">
                  <a:latin typeface="Cambria Math" panose="02040503050406030204" pitchFamily="18" charset="0"/>
                  <a:cs typeface="Calibri" panose="020F0502020204030204" pitchFamily="34" charset="0"/>
                </a:endParaRPr>
              </a:p>
              <a:p>
                <a:pPr>
                  <a:lnSpc>
                    <a:spcPct val="150000"/>
                  </a:lnSpc>
                </a:pPr>
                <a:r>
                  <a:rPr lang="en-US" altLang="zh-CN" sz="2400" dirty="0" smtClean="0">
                    <a:cs typeface="Calibri" panose="020F0502020204030204" pitchFamily="34" charset="0"/>
                  </a:rPr>
                  <a:t>		</a:t>
                </a:r>
                <a14:m>
                  <m:oMath xmlns:m="http://schemas.openxmlformats.org/officeDocument/2006/math">
                    <m:sSub>
                      <m:sSubPr>
                        <m:ctrlPr>
                          <a:rPr lang="en-US" altLang="zh-CN" sz="2400" i="1">
                            <a:latin typeface="Cambria Math" panose="02040503050406030204" pitchFamily="18" charset="0"/>
                            <a:cs typeface="Calibri" panose="020F0502020204030204" pitchFamily="34" charset="0"/>
                          </a:rPr>
                        </m:ctrlPr>
                      </m:sSubPr>
                      <m:e>
                        <m:r>
                          <a:rPr lang="en-US" altLang="zh-CN" sz="2400" i="1">
                            <a:latin typeface="Cambria Math" panose="02040503050406030204" pitchFamily="18" charset="0"/>
                            <a:cs typeface="Calibri" panose="020F0502020204030204" pitchFamily="34" charset="0"/>
                          </a:rPr>
                          <m:t>𝑔</m:t>
                        </m:r>
                      </m:e>
                      <m:sub>
                        <m:r>
                          <a:rPr lang="en-US" altLang="zh-CN" sz="2400" b="0" i="1" smtClean="0">
                            <a:latin typeface="Cambria Math" panose="02040503050406030204" pitchFamily="18" charset="0"/>
                            <a:cs typeface="Calibri" panose="020F0502020204030204" pitchFamily="34" charset="0"/>
                          </a:rPr>
                          <m:t>𝑣</m:t>
                        </m:r>
                      </m:sub>
                    </m:sSub>
                    <m:d>
                      <m:dPr>
                        <m:ctrlPr>
                          <a:rPr lang="en-US" altLang="zh-CN" sz="2400" i="1">
                            <a:latin typeface="Cambria Math" panose="02040503050406030204" pitchFamily="18" charset="0"/>
                            <a:cs typeface="Calibri" panose="020F0502020204030204" pitchFamily="34" charset="0"/>
                          </a:rPr>
                        </m:ctrlPr>
                      </m:dPr>
                      <m:e>
                        <m:r>
                          <a:rPr lang="en-US" altLang="zh-CN" sz="2400" b="1" i="1" smtClean="0">
                            <a:latin typeface="Cambria Math" panose="02040503050406030204" pitchFamily="18" charset="0"/>
                            <a:cs typeface="Calibri" panose="020F0502020204030204" pitchFamily="34" charset="0"/>
                          </a:rPr>
                          <m:t>𝒕</m:t>
                        </m:r>
                        <m:r>
                          <a:rPr lang="en-US" altLang="zh-CN" sz="2400" i="1">
                            <a:latin typeface="Cambria Math" panose="02040503050406030204" pitchFamily="18" charset="0"/>
                            <a:cs typeface="Calibri" panose="020F0502020204030204" pitchFamily="34" charset="0"/>
                          </a:rPr>
                          <m:t>,</m:t>
                        </m:r>
                        <m:r>
                          <a:rPr lang="en-US" altLang="zh-CN" sz="2400" b="1" i="1">
                            <a:latin typeface="Cambria Math" panose="02040503050406030204" pitchFamily="18" charset="0"/>
                            <a:cs typeface="Calibri" panose="020F0502020204030204" pitchFamily="34" charset="0"/>
                          </a:rPr>
                          <m:t>𝒓</m:t>
                        </m:r>
                      </m:e>
                    </m:d>
                    <m:r>
                      <a:rPr lang="en-US" altLang="zh-CN" sz="2400" i="1">
                        <a:latin typeface="Cambria Math" panose="02040503050406030204" pitchFamily="18" charset="0"/>
                        <a:cs typeface="Calibri" panose="020F0502020204030204" pitchFamily="34" charset="0"/>
                      </a:rPr>
                      <m:t>=</m:t>
                    </m:r>
                    <m:d>
                      <m:dPr>
                        <m:ctrlPr>
                          <a:rPr lang="en-US" altLang="zh-CN" sz="2400" b="1" i="1">
                            <a:latin typeface="Cambria Math" panose="02040503050406030204" pitchFamily="18" charset="0"/>
                            <a:ea typeface="Cambria Math" panose="02040503050406030204" pitchFamily="18" charset="0"/>
                            <a:cs typeface="Calibri" panose="020F0502020204030204" pitchFamily="34" charset="0"/>
                          </a:rPr>
                        </m:ctrlPr>
                      </m:dPr>
                      <m:e>
                        <m:sSubSup>
                          <m:sSubSupPr>
                            <m:ctrlPr>
                              <a:rPr lang="en-US" altLang="zh-CN" sz="2400" i="1">
                                <a:latin typeface="Cambria Math" panose="02040503050406030204" pitchFamily="18" charset="0"/>
                                <a:cs typeface="Calibri" panose="020F0502020204030204" pitchFamily="34" charset="0"/>
                              </a:rPr>
                            </m:ctrlPr>
                          </m:sSubSupPr>
                          <m:e>
                            <m:r>
                              <a:rPr lang="en-US" altLang="zh-CN" sz="2400" b="1" i="1">
                                <a:latin typeface="Cambria Math" panose="02040503050406030204" pitchFamily="18" charset="0"/>
                                <a:cs typeface="Calibri" panose="020F0502020204030204" pitchFamily="34" charset="0"/>
                              </a:rPr>
                              <m:t>𝑴</m:t>
                            </m:r>
                          </m:e>
                          <m:sub>
                            <m:r>
                              <a:rPr lang="en-US" altLang="zh-CN" sz="2400" b="0" i="1" smtClean="0">
                                <a:latin typeface="Cambria Math" panose="02040503050406030204" pitchFamily="18" charset="0"/>
                                <a:cs typeface="Calibri" panose="020F0502020204030204" pitchFamily="34" charset="0"/>
                              </a:rPr>
                              <m:t>𝑣</m:t>
                            </m:r>
                          </m:sub>
                          <m:sup>
                            <m:r>
                              <a:rPr lang="en-US" altLang="zh-CN" sz="2400" i="1">
                                <a:latin typeface="Cambria Math" panose="02040503050406030204" pitchFamily="18" charset="0"/>
                                <a:cs typeface="Calibri" panose="020F0502020204030204" pitchFamily="34" charset="0"/>
                              </a:rPr>
                              <m:t>1</m:t>
                            </m:r>
                          </m:sup>
                        </m:sSubSup>
                        <m:r>
                          <a:rPr lang="en-US" altLang="zh-CN" sz="2400" b="1" i="1" smtClean="0">
                            <a:latin typeface="Cambria Math" panose="02040503050406030204" pitchFamily="18" charset="0"/>
                            <a:cs typeface="Calibri" panose="020F0502020204030204" pitchFamily="34" charset="0"/>
                          </a:rPr>
                          <m:t>𝒕</m:t>
                        </m:r>
                      </m:e>
                    </m:d>
                    <m:r>
                      <a:rPr lang="en-US" altLang="zh-CN" sz="2400" b="1" i="1">
                        <a:latin typeface="Cambria Math" panose="02040503050406030204" pitchFamily="18" charset="0"/>
                        <a:ea typeface="Cambria Math" panose="02040503050406030204" pitchFamily="18" charset="0"/>
                        <a:cs typeface="Calibri" panose="020F0502020204030204" pitchFamily="34" charset="0"/>
                      </a:rPr>
                      <m:t>∘</m:t>
                    </m:r>
                    <m:d>
                      <m:dPr>
                        <m:ctrlPr>
                          <a:rPr lang="en-US" altLang="zh-CN" sz="2400" b="1" i="1">
                            <a:latin typeface="Cambria Math" panose="02040503050406030204" pitchFamily="18" charset="0"/>
                            <a:ea typeface="Cambria Math" panose="02040503050406030204" pitchFamily="18" charset="0"/>
                            <a:cs typeface="Calibri" panose="020F0502020204030204" pitchFamily="34" charset="0"/>
                          </a:rPr>
                        </m:ctrlPr>
                      </m:dPr>
                      <m:e>
                        <m:sSubSup>
                          <m:sSubSupPr>
                            <m:ctrlPr>
                              <a:rPr lang="en-US" altLang="zh-CN" sz="2400" i="1">
                                <a:latin typeface="Cambria Math" panose="02040503050406030204" pitchFamily="18" charset="0"/>
                                <a:cs typeface="Calibri" panose="020F0502020204030204" pitchFamily="34" charset="0"/>
                              </a:rPr>
                            </m:ctrlPr>
                          </m:sSubSupPr>
                          <m:e>
                            <m:r>
                              <a:rPr lang="en-US" altLang="zh-CN" sz="2400" b="1" i="1">
                                <a:latin typeface="Cambria Math" panose="02040503050406030204" pitchFamily="18" charset="0"/>
                                <a:cs typeface="Calibri" panose="020F0502020204030204" pitchFamily="34" charset="0"/>
                              </a:rPr>
                              <m:t>𝑴</m:t>
                            </m:r>
                          </m:e>
                          <m:sub>
                            <m:r>
                              <a:rPr lang="en-US" altLang="zh-CN" sz="2400" b="0" i="1" smtClean="0">
                                <a:latin typeface="Cambria Math" panose="02040503050406030204" pitchFamily="18" charset="0"/>
                                <a:cs typeface="Calibri" panose="020F0502020204030204" pitchFamily="34" charset="0"/>
                              </a:rPr>
                              <m:t>𝑣</m:t>
                            </m:r>
                          </m:sub>
                          <m:sup>
                            <m:r>
                              <a:rPr lang="en-US" altLang="zh-CN" sz="2400" i="1">
                                <a:latin typeface="Cambria Math" panose="02040503050406030204" pitchFamily="18" charset="0"/>
                                <a:cs typeface="Calibri" panose="020F0502020204030204" pitchFamily="34" charset="0"/>
                              </a:rPr>
                              <m:t>2</m:t>
                            </m:r>
                          </m:sup>
                        </m:sSubSup>
                        <m:r>
                          <a:rPr lang="en-US" altLang="zh-CN" sz="2400" b="1" i="1" smtClean="0">
                            <a:latin typeface="Cambria Math" panose="02040503050406030204" pitchFamily="18" charset="0"/>
                            <a:cs typeface="Calibri" panose="020F0502020204030204" pitchFamily="34" charset="0"/>
                          </a:rPr>
                          <m:t>𝒕</m:t>
                        </m:r>
                      </m:e>
                    </m:d>
                    <m:r>
                      <a:rPr lang="en-US" altLang="zh-CN" sz="2400" i="1">
                        <a:latin typeface="Cambria Math" panose="02040503050406030204" pitchFamily="18" charset="0"/>
                        <a:cs typeface="Calibri" panose="020F0502020204030204" pitchFamily="34" charset="0"/>
                      </a:rPr>
                      <m:t>+</m:t>
                    </m:r>
                    <m:sSub>
                      <m:sSubPr>
                        <m:ctrlPr>
                          <a:rPr lang="en-US" altLang="zh-CN" sz="2400" i="1">
                            <a:latin typeface="Cambria Math" panose="02040503050406030204" pitchFamily="18" charset="0"/>
                            <a:cs typeface="Calibri" panose="020F0502020204030204" pitchFamily="34" charset="0"/>
                          </a:rPr>
                        </m:ctrlPr>
                      </m:sSubPr>
                      <m:e>
                        <m:r>
                          <a:rPr lang="en-US" altLang="zh-CN" sz="2400" b="1" i="1">
                            <a:latin typeface="Cambria Math" panose="02040503050406030204" pitchFamily="18" charset="0"/>
                            <a:cs typeface="Calibri" panose="020F0502020204030204" pitchFamily="34" charset="0"/>
                          </a:rPr>
                          <m:t>𝒃</m:t>
                        </m:r>
                      </m:e>
                      <m:sub>
                        <m:r>
                          <a:rPr lang="en-US" altLang="zh-CN" sz="2400" b="0" i="1" smtClean="0">
                            <a:latin typeface="Cambria Math" panose="02040503050406030204" pitchFamily="18" charset="0"/>
                            <a:cs typeface="Calibri" panose="020F0502020204030204" pitchFamily="34" charset="0"/>
                          </a:rPr>
                          <m:t>𝑣</m:t>
                        </m:r>
                      </m:sub>
                    </m:sSub>
                  </m:oMath>
                </a14:m>
                <a:endParaRPr lang="en-US" altLang="zh-CN" sz="2400" dirty="0" smtClean="0">
                  <a:latin typeface="Calibri" panose="020F0502020204030204" pitchFamily="34" charset="0"/>
                  <a:cs typeface="Calibri" panose="020F0502020204030204" pitchFamily="34" charset="0"/>
                </a:endParaRPr>
              </a:p>
              <a:p>
                <a:pPr>
                  <a:lnSpc>
                    <a:spcPct val="150000"/>
                  </a:lnSpc>
                </a:pPr>
                <a:endParaRPr lang="en-US" altLang="zh-CN" sz="2400" i="1" dirty="0">
                  <a:latin typeface="Cambria Math" panose="02040503050406030204" pitchFamily="18" charset="0"/>
                  <a:cs typeface="Calibri" panose="020F0502020204030204" pitchFamily="34" charset="0"/>
                </a:endParaRPr>
              </a:p>
              <a:p>
                <a:pPr>
                  <a:lnSpc>
                    <a:spcPct val="150000"/>
                  </a:lnSpc>
                </a:pPr>
                <a:r>
                  <a:rPr lang="en-US" altLang="zh-CN" sz="2400" dirty="0">
                    <a:latin typeface="Calibri" panose="020F0502020204030204" pitchFamily="34" charset="0"/>
                    <a:cs typeface="Calibri" panose="020F0502020204030204" pitchFamily="34" charset="0"/>
                  </a:rPr>
                  <a:t>output layer </a:t>
                </a:r>
                <a:r>
                  <a:rPr lang="zh-CN" altLang="en-US" sz="2400" dirty="0" smtClean="0">
                    <a:latin typeface="Calibri" panose="020F0502020204030204" pitchFamily="34" charset="0"/>
                    <a:cs typeface="Calibri" panose="020F0502020204030204" pitchFamily="34" charset="0"/>
                  </a:rPr>
                  <a:t>：</a:t>
                </a:r>
                <a14:m>
                  <m:oMath xmlns:m="http://schemas.openxmlformats.org/officeDocument/2006/math">
                    <m:sSub>
                      <m:sSubPr>
                        <m:ctrlPr>
                          <a:rPr lang="en-US" altLang="zh-CN" sz="2400" i="1" smtClean="0">
                            <a:latin typeface="Cambria Math" panose="02040503050406030204" pitchFamily="18" charset="0"/>
                            <a:cs typeface="Calibri" panose="020F0502020204030204" pitchFamily="34" charset="0"/>
                          </a:rPr>
                        </m:ctrlPr>
                      </m:sSubPr>
                      <m:e>
                        <m:r>
                          <a:rPr lang="en-US" altLang="zh-CN" sz="2400" b="0" i="1" smtClean="0">
                            <a:latin typeface="Cambria Math" panose="02040503050406030204" pitchFamily="18" charset="0"/>
                            <a:cs typeface="Calibri" panose="020F0502020204030204" pitchFamily="34" charset="0"/>
                          </a:rPr>
                          <m:t>𝑓</m:t>
                        </m:r>
                      </m:e>
                      <m:sub>
                        <m:r>
                          <a:rPr lang="en-US" altLang="zh-CN" sz="2400" b="0" i="1" smtClean="0">
                            <a:latin typeface="Cambria Math" panose="02040503050406030204" pitchFamily="18" charset="0"/>
                            <a:cs typeface="Calibri" panose="020F0502020204030204" pitchFamily="34" charset="0"/>
                          </a:rPr>
                          <m:t>𝑟</m:t>
                        </m:r>
                      </m:sub>
                    </m:sSub>
                    <m:d>
                      <m:dPr>
                        <m:ctrlPr>
                          <a:rPr lang="en-US" altLang="zh-CN" sz="2400" b="0" i="1" smtClean="0">
                            <a:latin typeface="Cambria Math" panose="02040503050406030204" pitchFamily="18" charset="0"/>
                            <a:cs typeface="Calibri" panose="020F0502020204030204" pitchFamily="34" charset="0"/>
                          </a:rPr>
                        </m:ctrlPr>
                      </m:dPr>
                      <m:e>
                        <m:r>
                          <a:rPr lang="en-US" altLang="zh-CN" sz="2400" b="1" i="1" smtClean="0">
                            <a:latin typeface="Cambria Math" panose="02040503050406030204" pitchFamily="18" charset="0"/>
                            <a:cs typeface="Calibri" panose="020F0502020204030204" pitchFamily="34" charset="0"/>
                          </a:rPr>
                          <m:t>𝒉</m:t>
                        </m:r>
                        <m:r>
                          <a:rPr lang="en-US" altLang="zh-CN" sz="2400" b="0" i="1" smtClean="0">
                            <a:latin typeface="Cambria Math" panose="02040503050406030204" pitchFamily="18" charset="0"/>
                            <a:cs typeface="Calibri" panose="020F0502020204030204" pitchFamily="34" charset="0"/>
                          </a:rPr>
                          <m:t>,</m:t>
                        </m:r>
                        <m:r>
                          <a:rPr lang="en-US" altLang="zh-CN" sz="2400" b="1" i="1" smtClean="0">
                            <a:latin typeface="Cambria Math" panose="02040503050406030204" pitchFamily="18" charset="0"/>
                            <a:cs typeface="Calibri" panose="020F0502020204030204" pitchFamily="34" charset="0"/>
                          </a:rPr>
                          <m:t> </m:t>
                        </m:r>
                        <m:r>
                          <a:rPr lang="en-US" altLang="zh-CN" sz="2400" b="1" i="1" smtClean="0">
                            <a:latin typeface="Cambria Math" panose="02040503050406030204" pitchFamily="18" charset="0"/>
                            <a:cs typeface="Calibri" panose="020F0502020204030204" pitchFamily="34" charset="0"/>
                          </a:rPr>
                          <m:t>𝒕</m:t>
                        </m:r>
                      </m:e>
                    </m:d>
                    <m:r>
                      <a:rPr lang="en-US" altLang="zh-CN" sz="2400" b="0" i="1" smtClean="0">
                        <a:latin typeface="Cambria Math" panose="02040503050406030204" pitchFamily="18" charset="0"/>
                        <a:cs typeface="Calibri" panose="020F0502020204030204" pitchFamily="34" charset="0"/>
                      </a:rPr>
                      <m:t>=</m:t>
                    </m:r>
                    <m:sSup>
                      <m:sSupPr>
                        <m:ctrlPr>
                          <a:rPr lang="en-US" altLang="zh-CN" sz="2400" b="0" i="1" smtClean="0">
                            <a:latin typeface="Cambria Math" panose="02040503050406030204" pitchFamily="18" charset="0"/>
                            <a:cs typeface="Calibri" panose="020F0502020204030204" pitchFamily="34" charset="0"/>
                          </a:rPr>
                        </m:ctrlPr>
                      </m:sSupPr>
                      <m:e>
                        <m:sSub>
                          <m:sSubPr>
                            <m:ctrlPr>
                              <a:rPr lang="en-US" altLang="zh-CN" sz="2400" i="1">
                                <a:latin typeface="Cambria Math" panose="02040503050406030204" pitchFamily="18" charset="0"/>
                                <a:cs typeface="Calibri" panose="020F0502020204030204" pitchFamily="34" charset="0"/>
                              </a:rPr>
                            </m:ctrlPr>
                          </m:sSubPr>
                          <m:e>
                            <m:r>
                              <a:rPr lang="en-US" altLang="zh-CN" sz="2400" i="1">
                                <a:latin typeface="Cambria Math" panose="02040503050406030204" pitchFamily="18" charset="0"/>
                                <a:cs typeface="Calibri" panose="020F0502020204030204" pitchFamily="34" charset="0"/>
                              </a:rPr>
                              <m:t>𝑔</m:t>
                            </m:r>
                          </m:e>
                          <m:sub>
                            <m:r>
                              <a:rPr lang="en-US" altLang="zh-CN" sz="2400" i="1">
                                <a:latin typeface="Cambria Math" panose="02040503050406030204" pitchFamily="18" charset="0"/>
                                <a:cs typeface="Calibri" panose="020F0502020204030204" pitchFamily="34" charset="0"/>
                              </a:rPr>
                              <m:t>𝑢</m:t>
                            </m:r>
                          </m:sub>
                        </m:sSub>
                        <m:d>
                          <m:dPr>
                            <m:ctrlPr>
                              <a:rPr lang="en-US" altLang="zh-CN" sz="2400" i="1">
                                <a:latin typeface="Cambria Math" panose="02040503050406030204" pitchFamily="18" charset="0"/>
                                <a:cs typeface="Calibri" panose="020F0502020204030204" pitchFamily="34" charset="0"/>
                              </a:rPr>
                            </m:ctrlPr>
                          </m:dPr>
                          <m:e>
                            <m:r>
                              <a:rPr lang="en-US" altLang="zh-CN" sz="2400" b="1" i="1">
                                <a:latin typeface="Cambria Math" panose="02040503050406030204" pitchFamily="18" charset="0"/>
                                <a:cs typeface="Calibri" panose="020F0502020204030204" pitchFamily="34" charset="0"/>
                              </a:rPr>
                              <m:t>𝒉</m:t>
                            </m:r>
                            <m:r>
                              <a:rPr lang="en-US" altLang="zh-CN" sz="2400" i="1">
                                <a:latin typeface="Cambria Math" panose="02040503050406030204" pitchFamily="18" charset="0"/>
                                <a:cs typeface="Calibri" panose="020F0502020204030204" pitchFamily="34" charset="0"/>
                              </a:rPr>
                              <m:t>,</m:t>
                            </m:r>
                            <m:r>
                              <a:rPr lang="en-US" altLang="zh-CN" sz="2400" b="1" i="1">
                                <a:latin typeface="Cambria Math" panose="02040503050406030204" pitchFamily="18" charset="0"/>
                                <a:cs typeface="Calibri" panose="020F0502020204030204" pitchFamily="34" charset="0"/>
                              </a:rPr>
                              <m:t>𝒓</m:t>
                            </m:r>
                          </m:e>
                        </m:d>
                      </m:e>
                      <m:sup>
                        <m:r>
                          <a:rPr lang="en-US" altLang="zh-CN" sz="2400" b="0" i="1" smtClean="0">
                            <a:latin typeface="Cambria Math" panose="02040503050406030204" pitchFamily="18" charset="0"/>
                            <a:cs typeface="Calibri" panose="020F0502020204030204" pitchFamily="34" charset="0"/>
                          </a:rPr>
                          <m:t>𝑇</m:t>
                        </m:r>
                      </m:sup>
                    </m:sSup>
                    <m:sSub>
                      <m:sSubPr>
                        <m:ctrlPr>
                          <a:rPr lang="en-US" altLang="zh-CN" sz="2400" i="1">
                            <a:latin typeface="Cambria Math" panose="02040503050406030204" pitchFamily="18" charset="0"/>
                            <a:cs typeface="Calibri" panose="020F0502020204030204" pitchFamily="34" charset="0"/>
                          </a:rPr>
                        </m:ctrlPr>
                      </m:sSubPr>
                      <m:e>
                        <m:r>
                          <a:rPr lang="en-US" altLang="zh-CN" sz="2400" i="1">
                            <a:latin typeface="Cambria Math" panose="02040503050406030204" pitchFamily="18" charset="0"/>
                            <a:cs typeface="Calibri" panose="020F0502020204030204" pitchFamily="34" charset="0"/>
                          </a:rPr>
                          <m:t>𝑔</m:t>
                        </m:r>
                      </m:e>
                      <m:sub>
                        <m:r>
                          <a:rPr lang="en-US" altLang="zh-CN" sz="2400" i="1">
                            <a:latin typeface="Cambria Math" panose="02040503050406030204" pitchFamily="18" charset="0"/>
                            <a:cs typeface="Calibri" panose="020F0502020204030204" pitchFamily="34" charset="0"/>
                          </a:rPr>
                          <m:t>𝑣</m:t>
                        </m:r>
                      </m:sub>
                    </m:sSub>
                    <m:d>
                      <m:dPr>
                        <m:ctrlPr>
                          <a:rPr lang="en-US" altLang="zh-CN" sz="2400" i="1">
                            <a:latin typeface="Cambria Math" panose="02040503050406030204" pitchFamily="18" charset="0"/>
                            <a:cs typeface="Calibri" panose="020F0502020204030204" pitchFamily="34" charset="0"/>
                          </a:rPr>
                        </m:ctrlPr>
                      </m:dPr>
                      <m:e>
                        <m:r>
                          <a:rPr lang="en-US" altLang="zh-CN" sz="2400" b="1" i="1">
                            <a:latin typeface="Cambria Math" panose="02040503050406030204" pitchFamily="18" charset="0"/>
                            <a:cs typeface="Calibri" panose="020F0502020204030204" pitchFamily="34" charset="0"/>
                          </a:rPr>
                          <m:t>𝒕</m:t>
                        </m:r>
                        <m:r>
                          <a:rPr lang="en-US" altLang="zh-CN" sz="2400" i="1">
                            <a:latin typeface="Cambria Math" panose="02040503050406030204" pitchFamily="18" charset="0"/>
                            <a:cs typeface="Calibri" panose="020F0502020204030204" pitchFamily="34" charset="0"/>
                          </a:rPr>
                          <m:t>,</m:t>
                        </m:r>
                        <m:r>
                          <a:rPr lang="en-US" altLang="zh-CN" sz="2400" b="1" i="1">
                            <a:latin typeface="Cambria Math" panose="02040503050406030204" pitchFamily="18" charset="0"/>
                            <a:cs typeface="Calibri" panose="020F0502020204030204" pitchFamily="34" charset="0"/>
                          </a:rPr>
                          <m:t>𝒓</m:t>
                        </m:r>
                      </m:e>
                    </m:d>
                  </m:oMath>
                </a14:m>
                <a:r>
                  <a:rPr lang="zh-CN" altLang="en-US" sz="2400" dirty="0" smtClean="0">
                    <a:latin typeface="Calibri" panose="020F0502020204030204" pitchFamily="34" charset="0"/>
                    <a:cs typeface="Calibri" panose="020F0502020204030204" pitchFamily="34" charset="0"/>
                  </a:rPr>
                  <a:t>（</a:t>
                </a:r>
                <a:r>
                  <a:rPr lang="en-US" altLang="zh-CN" sz="2400" dirty="0" smtClean="0">
                    <a:latin typeface="Calibri" panose="020F0502020204030204" pitchFamily="34" charset="0"/>
                    <a:cs typeface="Calibri" panose="020F0502020204030204" pitchFamily="34" charset="0"/>
                  </a:rPr>
                  <a:t>scoring function</a:t>
                </a:r>
                <a:r>
                  <a:rPr lang="zh-CN" altLang="en-US" sz="2400" dirty="0" smtClean="0">
                    <a:latin typeface="Calibri" panose="020F0502020204030204" pitchFamily="34" charset="0"/>
                    <a:cs typeface="Calibri" panose="020F0502020204030204" pitchFamily="34" charset="0"/>
                  </a:rPr>
                  <a:t>）</a:t>
                </a:r>
                <a:endParaRPr lang="en-US" altLang="zh-CN" sz="2400" dirty="0" smtClean="0">
                  <a:latin typeface="Calibri" panose="020F0502020204030204" pitchFamily="34" charset="0"/>
                  <a:cs typeface="Calibri" panose="020F0502020204030204" pitchFamily="34"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626749" y="1348297"/>
                <a:ext cx="8631551" cy="4524315"/>
              </a:xfrm>
              <a:prstGeom prst="rect">
                <a:avLst/>
              </a:prstGeom>
              <a:blipFill>
                <a:blip r:embed="rId3"/>
                <a:stretch>
                  <a:fillRect l="-1130" b="-943"/>
                </a:stretch>
              </a:blipFill>
            </p:spPr>
            <p:txBody>
              <a:bodyPr/>
              <a:lstStyle/>
              <a:p>
                <a:r>
                  <a:rPr lang="zh-CN" altLang="en-US">
                    <a:noFill/>
                  </a:rPr>
                  <a:t> </a:t>
                </a:r>
              </a:p>
            </p:txBody>
          </p:sp>
        </mc:Fallback>
      </mc:AlternateContent>
      <p:pic>
        <p:nvPicPr>
          <p:cNvPr id="11" name="图片 10"/>
          <p:cNvPicPr>
            <a:picLocks noChangeAspect="1"/>
          </p:cNvPicPr>
          <p:nvPr/>
        </p:nvPicPr>
        <p:blipFill>
          <a:blip r:embed="rId4"/>
          <a:stretch>
            <a:fillRect/>
          </a:stretch>
        </p:blipFill>
        <p:spPr>
          <a:xfrm>
            <a:off x="7067550" y="918905"/>
            <a:ext cx="4908550" cy="3813566"/>
          </a:xfrm>
          <a:prstGeom prst="rect">
            <a:avLst/>
          </a:prstGeom>
        </p:spPr>
      </p:pic>
    </p:spTree>
    <p:extLst>
      <p:ext uri="{BB962C8B-B14F-4D97-AF65-F5344CB8AC3E}">
        <p14:creationId xmlns:p14="http://schemas.microsoft.com/office/powerpoint/2010/main" val="243326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56510" y="1729469"/>
            <a:ext cx="1834156" cy="3770263"/>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zh-CN" sz="23900" b="1" dirty="0" smtClean="0">
                <a:solidFill>
                  <a:srgbClr val="FFFFFF"/>
                </a:solidFill>
                <a:latin typeface="Century Gothic" panose="020F0302020204030204"/>
                <a:ea typeface="宋体" panose="02010600030101010101" pitchFamily="2" charset="-122"/>
              </a:rPr>
              <a:t>3</a:t>
            </a:r>
            <a:endParaRPr kumimoji="1" lang="zh-CN" altLang="en-US" sz="23900" b="1" i="0" u="none" strike="noStrike" kern="1200" cap="none" spc="0" normalizeH="0" baseline="0" noProof="0" dirty="0">
              <a:ln>
                <a:noFill/>
              </a:ln>
              <a:solidFill>
                <a:srgbClr val="FFFFFF"/>
              </a:solidFill>
              <a:effectLst/>
              <a:uLnTx/>
              <a:uFillTx/>
              <a:latin typeface="Century Gothic" panose="020F0302020204030204"/>
              <a:ea typeface="宋体" panose="02010600030101010101" pitchFamily="2" charset="-122"/>
              <a:cs typeface="+mn-cs"/>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smtClean="0">
                <a:ln>
                  <a:noFill/>
                </a:ln>
                <a:solidFill>
                  <a:srgbClr val="FFFFFF"/>
                </a:solidFill>
                <a:effectLst/>
                <a:uLnTx/>
                <a:uFillTx/>
                <a:latin typeface="Century Gothic" panose="020F0302020204030204"/>
                <a:ea typeface="宋体" panose="02010600030101010101" pitchFamily="2" charset="-122"/>
                <a:cs typeface="+mn-cs"/>
              </a:rPr>
              <a:t>PART</a:t>
            </a:r>
            <a:endParaRPr kumimoji="1" lang="zh-CN" altLang="en-US" sz="2800" b="0" i="0" u="none" strike="noStrike" kern="1200" cap="none" spc="0" normalizeH="0" baseline="0" noProof="0" dirty="0">
              <a:ln>
                <a:noFill/>
              </a:ln>
              <a:solidFill>
                <a:srgbClr val="FFFFFF"/>
              </a:solidFill>
              <a:effectLst/>
              <a:uLnTx/>
              <a:uFillTx/>
              <a:latin typeface="Century Gothic" panose="020F0302020204030204"/>
              <a:ea typeface="宋体" panose="02010600030101010101" pitchFamily="2" charset="-122"/>
              <a:cs typeface="+mn-cs"/>
            </a:endParaRPr>
          </a:p>
        </p:txBody>
      </p:sp>
      <p:sp>
        <p:nvSpPr>
          <p:cNvPr id="5" name="文本框 4"/>
          <p:cNvSpPr txBox="1"/>
          <p:nvPr/>
        </p:nvSpPr>
        <p:spPr>
          <a:xfrm>
            <a:off x="7242648" y="2552771"/>
            <a:ext cx="4416594" cy="2123658"/>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zh-CN" altLang="en-US" sz="6600" b="1" dirty="0" smtClean="0">
                <a:solidFill>
                  <a:srgbClr val="009FB8">
                    <a:alpha val="50000"/>
                  </a:srgbClr>
                </a:solidFill>
                <a:latin typeface="Microsoft YaHei" charset="0"/>
                <a:ea typeface="Microsoft YaHei" charset="0"/>
                <a:cs typeface="Microsoft YaHei" charset="0"/>
              </a:rPr>
              <a:t>机器</a:t>
            </a:r>
            <a:r>
              <a:rPr kumimoji="1" lang="zh-CN" altLang="en-US" sz="6600" b="1" i="0" u="none" strike="noStrike" kern="1200" cap="none" spc="0" normalizeH="0" baseline="0" noProof="0" dirty="0" smtClean="0">
                <a:ln>
                  <a:noFill/>
                </a:ln>
                <a:solidFill>
                  <a:srgbClr val="009FB8">
                    <a:alpha val="50000"/>
                  </a:srgbClr>
                </a:solidFill>
                <a:effectLst/>
                <a:uLnTx/>
                <a:uFillTx/>
                <a:latin typeface="Microsoft YaHei" charset="0"/>
                <a:ea typeface="Microsoft YaHei" charset="0"/>
                <a:cs typeface="Microsoft YaHei" charset="0"/>
              </a:rPr>
              <a:t>学习中</a:t>
            </a:r>
            <a:endParaRPr kumimoji="1" lang="en-US" altLang="zh-CN" sz="6600" b="1" i="0" u="none" strike="noStrike" kern="1200" cap="none" spc="0" normalizeH="0" baseline="0" noProof="0" dirty="0" smtClean="0">
              <a:ln>
                <a:noFill/>
              </a:ln>
              <a:solidFill>
                <a:srgbClr val="009FB8">
                  <a:alpha val="50000"/>
                </a:srgbClr>
              </a:solidFill>
              <a:effectLst/>
              <a:uLnTx/>
              <a:uFillTx/>
              <a:latin typeface="Microsoft YaHei" charset="0"/>
              <a:ea typeface="Microsoft YaHei" charset="0"/>
              <a:cs typeface="Microsoft YaHei"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1" lang="zh-CN" altLang="en-US" sz="6600" b="1" dirty="0" smtClean="0">
                <a:solidFill>
                  <a:srgbClr val="009FB8">
                    <a:alpha val="50000"/>
                  </a:srgbClr>
                </a:solidFill>
                <a:latin typeface="Microsoft YaHei" charset="0"/>
                <a:ea typeface="Microsoft YaHei" charset="0"/>
                <a:cs typeface="Microsoft YaHei" charset="0"/>
              </a:rPr>
              <a:t>的知识图谱</a:t>
            </a:r>
            <a:endParaRPr kumimoji="1" lang="en-US" altLang="zh-CN" sz="6600" b="1" i="0" u="none" strike="noStrike" kern="1200" cap="none" spc="0" normalizeH="0" baseline="0" noProof="0" dirty="0" smtClean="0">
              <a:ln>
                <a:noFill/>
              </a:ln>
              <a:solidFill>
                <a:srgbClr val="009FB8">
                  <a:alpha val="50000"/>
                </a:srgbClr>
              </a:solidFill>
              <a:effectLst/>
              <a:uLnTx/>
              <a:uFillTx/>
              <a:latin typeface="Microsoft YaHei" charset="0"/>
              <a:ea typeface="Microsoft YaHei" charset="0"/>
              <a:cs typeface="Microsoft YaHei" charset="0"/>
            </a:endParaRPr>
          </a:p>
        </p:txBody>
      </p:sp>
    </p:spTree>
    <p:extLst>
      <p:ext uri="{BB962C8B-B14F-4D97-AF65-F5344CB8AC3E}">
        <p14:creationId xmlns:p14="http://schemas.microsoft.com/office/powerpoint/2010/main" val="14230717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15948" b="49699"/>
          <a:stretch/>
        </p:blipFill>
        <p:spPr>
          <a:xfrm>
            <a:off x="0" y="643466"/>
            <a:ext cx="12192000" cy="3335867"/>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3" name="矩形 2"/>
          <p:cNvSpPr/>
          <p:nvPr/>
        </p:nvSpPr>
        <p:spPr>
          <a:xfrm>
            <a:off x="415272" y="4556580"/>
            <a:ext cx="11361455" cy="1318694"/>
          </a:xfrm>
          <a:prstGeom prst="rect">
            <a:avLst/>
          </a:prstGeom>
        </p:spPr>
        <p:txBody>
          <a:bodyPr wrap="square">
            <a:spAutoFit/>
          </a:bodyPr>
          <a:lstStyle/>
          <a:p>
            <a:pPr marL="0" marR="0" lvl="0" indent="0" algn="ctr" defTabSz="609585" rtl="0" eaLnBrk="1" fontAlgn="auto" latinLnBrk="0" hangingPunct="1">
              <a:lnSpc>
                <a:spcPct val="130000"/>
              </a:lnSpc>
              <a:spcBef>
                <a:spcPts val="0"/>
              </a:spcBef>
              <a:spcAft>
                <a:spcPts val="0"/>
              </a:spcAft>
              <a:buClrTx/>
              <a:buSzTx/>
              <a:buFontTx/>
              <a:buNone/>
              <a:tabLst/>
              <a:defRPr/>
            </a:pPr>
            <a:endParaRPr kumimoji="0" lang="en-US" altLang="zh-CN" sz="3200" b="1" i="0" u="none" strike="noStrike" kern="1200" cap="none" spc="0" normalizeH="0" baseline="0" noProof="0" dirty="0" smtClean="0">
              <a:ln>
                <a:noFill/>
              </a:ln>
              <a:solidFill>
                <a:srgbClr val="FFFFFF"/>
              </a:solidFill>
              <a:effectLst/>
              <a:uLnTx/>
              <a:uFillTx/>
              <a:latin typeface="Calibri" panose="020F0502020204030204" pitchFamily="34" charset="0"/>
              <a:ea typeface="微软雅黑" charset="0"/>
              <a:cs typeface="Calibri" panose="020F0502020204030204" pitchFamily="34" charset="0"/>
            </a:endParaRPr>
          </a:p>
          <a:p>
            <a:pPr marL="0" marR="0" lvl="0" indent="0" algn="ctr" defTabSz="609585" rtl="0" eaLnBrk="1" fontAlgn="auto" latinLnBrk="0" hangingPunct="1">
              <a:lnSpc>
                <a:spcPct val="13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srgbClr val="FFFFFF"/>
                </a:solidFill>
                <a:effectLst/>
                <a:uLnTx/>
                <a:uFillTx/>
                <a:latin typeface="Calibri" panose="020F0502020204030204" pitchFamily="34" charset="0"/>
                <a:ea typeface="微软雅黑" charset="0"/>
                <a:cs typeface="Calibri" panose="020F0502020204030204" pitchFamily="34" charset="0"/>
              </a:rPr>
              <a:t>本节主要讲述知识图谱在深度学习中充当一种什么样的角色</a:t>
            </a:r>
            <a:endParaRPr kumimoji="0" lang="en-US" altLang="zh-CN" sz="3200" b="1" i="0" u="none" strike="noStrike" kern="1200" cap="none" spc="0" normalizeH="0" baseline="0" noProof="0" dirty="0" smtClean="0">
              <a:ln>
                <a:noFill/>
              </a:ln>
              <a:solidFill>
                <a:srgbClr val="FFFFFF"/>
              </a:solidFill>
              <a:effectLst/>
              <a:uLnTx/>
              <a:uFillTx/>
              <a:latin typeface="Calibri" panose="020F0502020204030204" pitchFamily="34" charset="0"/>
              <a:ea typeface="微软雅黑" charset="0"/>
              <a:cs typeface="Calibri" panose="020F0502020204030204" pitchFamily="34" charset="0"/>
            </a:endParaRPr>
          </a:p>
        </p:txBody>
      </p:sp>
    </p:spTree>
    <p:extLst>
      <p:ext uri="{BB962C8B-B14F-4D97-AF65-F5344CB8AC3E}">
        <p14:creationId xmlns:p14="http://schemas.microsoft.com/office/powerpoint/2010/main" val="413661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34" y="236936"/>
            <a:ext cx="7487316" cy="529569"/>
          </a:xfrm>
        </p:spPr>
        <p:txBody>
          <a:bodyPr/>
          <a:lstStyle/>
          <a:p>
            <a:r>
              <a:rPr kumimoji="1" lang="zh-CN" altLang="en-US" dirty="0" smtClean="0"/>
              <a:t>关系抽取中的知识图谱</a:t>
            </a:r>
            <a:endParaRPr kumimoji="1" lang="en-US" altLang="zh-CN" dirty="0"/>
          </a:p>
        </p:txBody>
      </p:sp>
      <p:pic>
        <p:nvPicPr>
          <p:cNvPr id="1027" name="Picture 3"/>
          <p:cNvPicPr>
            <a:picLocks noChangeAspect="1" noChangeArrowheads="1"/>
          </p:cNvPicPr>
          <p:nvPr/>
        </p:nvPicPr>
        <p:blipFill>
          <a:blip r:embed="rId2"/>
          <a:srcRect l="3761" t="24025" r="4444" b="12576"/>
          <a:stretch>
            <a:fillRect/>
          </a:stretch>
        </p:blipFill>
        <p:spPr bwMode="auto">
          <a:xfrm>
            <a:off x="682203" y="1367213"/>
            <a:ext cx="10982259" cy="4529926"/>
          </a:xfrm>
          <a:prstGeom prst="rect">
            <a:avLst/>
          </a:prstGeom>
          <a:noFill/>
          <a:ln w="9525">
            <a:noFill/>
            <a:miter lim="800000"/>
            <a:headEnd/>
            <a:tailEnd/>
          </a:ln>
        </p:spPr>
      </p:pic>
    </p:spTree>
    <p:extLst>
      <p:ext uri="{BB962C8B-B14F-4D97-AF65-F5344CB8AC3E}">
        <p14:creationId xmlns:p14="http://schemas.microsoft.com/office/powerpoint/2010/main" val="377417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34" y="236936"/>
            <a:ext cx="7487316" cy="529569"/>
          </a:xfrm>
        </p:spPr>
        <p:txBody>
          <a:bodyPr/>
          <a:lstStyle/>
          <a:p>
            <a:r>
              <a:rPr kumimoji="1" lang="zh-CN" altLang="en-US" dirty="0" smtClean="0"/>
              <a:t>关系抽取中的知识图谱</a:t>
            </a:r>
            <a:endParaRPr kumimoji="1" lang="en-US" altLang="zh-CN" dirty="0"/>
          </a:p>
        </p:txBody>
      </p:sp>
      <p:pic>
        <p:nvPicPr>
          <p:cNvPr id="1027" name="Picture 3"/>
          <p:cNvPicPr>
            <a:picLocks noChangeAspect="1" noChangeArrowheads="1"/>
          </p:cNvPicPr>
          <p:nvPr/>
        </p:nvPicPr>
        <p:blipFill>
          <a:blip r:embed="rId2"/>
          <a:srcRect l="46541" t="24025" r="4444" b="12576"/>
          <a:stretch>
            <a:fillRect/>
          </a:stretch>
        </p:blipFill>
        <p:spPr bwMode="auto">
          <a:xfrm>
            <a:off x="5800299" y="1367213"/>
            <a:ext cx="5864163" cy="4529926"/>
          </a:xfrm>
          <a:prstGeom prst="rect">
            <a:avLst/>
          </a:prstGeom>
          <a:noFill/>
          <a:ln w="9525">
            <a:noFill/>
            <a:miter lim="800000"/>
            <a:headEnd/>
            <a:tailEnd/>
          </a:ln>
        </p:spPr>
      </p:pic>
      <p:pic>
        <p:nvPicPr>
          <p:cNvPr id="1028" name="Picture 4"/>
          <p:cNvPicPr>
            <a:picLocks noChangeAspect="1" noChangeArrowheads="1"/>
          </p:cNvPicPr>
          <p:nvPr/>
        </p:nvPicPr>
        <p:blipFill>
          <a:blip r:embed="rId3"/>
          <a:srcRect l="16915" t="39820" r="37214" b="35355"/>
          <a:stretch>
            <a:fillRect/>
          </a:stretch>
        </p:blipFill>
        <p:spPr bwMode="auto">
          <a:xfrm>
            <a:off x="204717" y="2593076"/>
            <a:ext cx="6291618" cy="2033516"/>
          </a:xfrm>
          <a:prstGeom prst="rect">
            <a:avLst/>
          </a:prstGeom>
          <a:noFill/>
          <a:ln w="9525">
            <a:noFill/>
            <a:miter lim="800000"/>
            <a:headEnd/>
            <a:tailEnd/>
          </a:ln>
        </p:spPr>
      </p:pic>
    </p:spTree>
    <p:extLst>
      <p:ext uri="{BB962C8B-B14F-4D97-AF65-F5344CB8AC3E}">
        <p14:creationId xmlns:p14="http://schemas.microsoft.com/office/powerpoint/2010/main" val="377417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知识图谱</a:t>
            </a:r>
          </a:p>
        </p:txBody>
      </p:sp>
      <p:sp>
        <p:nvSpPr>
          <p:cNvPr id="3" name="文本框 8"/>
          <p:cNvSpPr txBox="1"/>
          <p:nvPr/>
        </p:nvSpPr>
        <p:spPr>
          <a:xfrm>
            <a:off x="1103630" y="3601085"/>
            <a:ext cx="4648200" cy="24917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sz="2000" dirty="0">
                <a:solidFill>
                  <a:schemeClr val="tx1">
                    <a:lumMod val="65000"/>
                    <a:lumOff val="35000"/>
                  </a:schemeClr>
                </a:solidFill>
                <a:latin typeface="微软雅黑" panose="020B0503020204020204" charset="-122"/>
                <a:ea typeface="微软雅黑" panose="020B0503020204020204" charset="-122"/>
              </a:rPr>
              <a:t>知识图谱，是结构化的语义知识库，描述物理世界中的概念，物体的属性和物体与物体之间的关联，从大量的数据中抽取出知识，将数据粒度从document级别降到data级别，来实现知识的快速响应和推理。</a:t>
            </a:r>
          </a:p>
        </p:txBody>
      </p:sp>
      <p:sp>
        <p:nvSpPr>
          <p:cNvPr id="4" name="矩形 3"/>
          <p:cNvSpPr/>
          <p:nvPr/>
        </p:nvSpPr>
        <p:spPr>
          <a:xfrm>
            <a:off x="1103920" y="2927182"/>
            <a:ext cx="2214880" cy="491490"/>
          </a:xfrm>
          <a:prstGeom prst="rect">
            <a:avLst/>
          </a:prstGeom>
        </p:spPr>
        <p:txBody>
          <a:bodyPr wrap="none">
            <a:spAutoFit/>
          </a:bodyPr>
          <a:lstStyle/>
          <a:p>
            <a:pPr defTabSz="608965">
              <a:lnSpc>
                <a:spcPct val="130000"/>
              </a:lnSpc>
            </a:pPr>
            <a:r>
              <a:rPr lang="zh-CN" altLang="en-US" sz="2000" b="1" dirty="0">
                <a:solidFill>
                  <a:schemeClr val="tx1">
                    <a:lumMod val="65000"/>
                    <a:lumOff val="35000"/>
                  </a:schemeClr>
                </a:solidFill>
                <a:ea typeface="微软雅黑" panose="020B0503020204020204" charset="-122"/>
              </a:rPr>
              <a:t>知识图谱是什么？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34" y="236936"/>
            <a:ext cx="7487316" cy="529569"/>
          </a:xfrm>
        </p:spPr>
        <p:txBody>
          <a:bodyPr/>
          <a:lstStyle/>
          <a:p>
            <a:r>
              <a:rPr kumimoji="1" lang="zh-CN" altLang="en-US" dirty="0" smtClean="0"/>
              <a:t>推荐中的知识图谱</a:t>
            </a:r>
            <a:endParaRPr kumimoji="1" lang="en-US" altLang="zh-CN" dirty="0"/>
          </a:p>
        </p:txBody>
      </p:sp>
      <p:pic>
        <p:nvPicPr>
          <p:cNvPr id="3074" name="Picture 2"/>
          <p:cNvPicPr>
            <a:picLocks noChangeAspect="1" noChangeArrowheads="1"/>
          </p:cNvPicPr>
          <p:nvPr/>
        </p:nvPicPr>
        <p:blipFill>
          <a:blip r:embed="rId2"/>
          <a:srcRect l="24201" t="31500" r="5388" b="16279"/>
          <a:stretch>
            <a:fillRect/>
          </a:stretch>
        </p:blipFill>
        <p:spPr bwMode="auto">
          <a:xfrm>
            <a:off x="1093065" y="1315233"/>
            <a:ext cx="10067626" cy="4459266"/>
          </a:xfrm>
          <a:prstGeom prst="rect">
            <a:avLst/>
          </a:prstGeom>
          <a:noFill/>
          <a:ln w="9525">
            <a:noFill/>
            <a:miter lim="800000"/>
            <a:headEnd/>
            <a:tailEnd/>
          </a:ln>
        </p:spPr>
      </p:pic>
    </p:spTree>
    <p:extLst>
      <p:ext uri="{BB962C8B-B14F-4D97-AF65-F5344CB8AC3E}">
        <p14:creationId xmlns:p14="http://schemas.microsoft.com/office/powerpoint/2010/main" val="377417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34" y="236936"/>
            <a:ext cx="7487316" cy="529569"/>
          </a:xfrm>
        </p:spPr>
        <p:txBody>
          <a:bodyPr/>
          <a:lstStyle/>
          <a:p>
            <a:r>
              <a:rPr kumimoji="1" lang="zh-CN" altLang="en-US" dirty="0" smtClean="0"/>
              <a:t>推荐中的知识图谱</a:t>
            </a:r>
            <a:endParaRPr kumimoji="1" lang="en-US" altLang="zh-CN" dirty="0"/>
          </a:p>
        </p:txBody>
      </p:sp>
      <p:pic>
        <p:nvPicPr>
          <p:cNvPr id="2050" name="Picture 2"/>
          <p:cNvPicPr>
            <a:picLocks noChangeAspect="1" noChangeArrowheads="1"/>
          </p:cNvPicPr>
          <p:nvPr/>
        </p:nvPicPr>
        <p:blipFill>
          <a:blip r:embed="rId2"/>
          <a:srcRect l="1592" t="32322" r="3284" b="14030"/>
          <a:stretch>
            <a:fillRect/>
          </a:stretch>
        </p:blipFill>
        <p:spPr bwMode="auto">
          <a:xfrm>
            <a:off x="651263" y="1805789"/>
            <a:ext cx="11232108" cy="3783199"/>
          </a:xfrm>
          <a:prstGeom prst="rect">
            <a:avLst/>
          </a:prstGeom>
          <a:noFill/>
          <a:ln w="9525">
            <a:noFill/>
            <a:miter lim="800000"/>
            <a:headEnd/>
            <a:tailEnd/>
          </a:ln>
        </p:spPr>
      </p:pic>
    </p:spTree>
    <p:extLst>
      <p:ext uri="{BB962C8B-B14F-4D97-AF65-F5344CB8AC3E}">
        <p14:creationId xmlns:p14="http://schemas.microsoft.com/office/powerpoint/2010/main" val="377417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34" y="236936"/>
            <a:ext cx="7487316" cy="529569"/>
          </a:xfrm>
        </p:spPr>
        <p:txBody>
          <a:bodyPr/>
          <a:lstStyle/>
          <a:p>
            <a:r>
              <a:rPr kumimoji="1" lang="en-US" altLang="zh-CN" dirty="0" smtClean="0"/>
              <a:t>KBQA</a:t>
            </a:r>
            <a:r>
              <a:rPr kumimoji="1" lang="zh-CN" altLang="en-US" dirty="0" smtClean="0"/>
              <a:t>中的知识图谱</a:t>
            </a:r>
            <a:endParaRPr kumimoji="1" lang="en-US" altLang="zh-CN" dirty="0"/>
          </a:p>
        </p:txBody>
      </p:sp>
      <p:pic>
        <p:nvPicPr>
          <p:cNvPr id="4099" name="Picture 3"/>
          <p:cNvPicPr>
            <a:picLocks noChangeAspect="1" noChangeArrowheads="1"/>
          </p:cNvPicPr>
          <p:nvPr/>
        </p:nvPicPr>
        <p:blipFill>
          <a:blip r:embed="rId2"/>
          <a:srcRect l="5845" t="26148" r="9132" b="6263"/>
          <a:stretch>
            <a:fillRect/>
          </a:stretch>
        </p:blipFill>
        <p:spPr bwMode="auto">
          <a:xfrm>
            <a:off x="363255" y="766505"/>
            <a:ext cx="11423738" cy="5423515"/>
          </a:xfrm>
          <a:prstGeom prst="rect">
            <a:avLst/>
          </a:prstGeom>
          <a:noFill/>
          <a:ln w="9525">
            <a:noFill/>
            <a:miter lim="800000"/>
            <a:headEnd/>
            <a:tailEnd/>
          </a:ln>
        </p:spPr>
      </p:pic>
    </p:spTree>
    <p:extLst>
      <p:ext uri="{BB962C8B-B14F-4D97-AF65-F5344CB8AC3E}">
        <p14:creationId xmlns:p14="http://schemas.microsoft.com/office/powerpoint/2010/main" val="377417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zh-CN" sz="23900" b="1" i="0" u="none" strike="noStrike" kern="1200" cap="none" spc="0" normalizeH="0" baseline="0" noProof="0" dirty="0" smtClean="0">
                <a:ln>
                  <a:noFill/>
                </a:ln>
                <a:solidFill>
                  <a:srgbClr val="FFFFFF"/>
                </a:solidFill>
                <a:effectLst/>
                <a:uLnTx/>
                <a:uFillTx/>
                <a:latin typeface="Century Gothic" panose="020F0302020204030204"/>
                <a:ea typeface="宋体" panose="02010600030101010101" pitchFamily="2" charset="-122"/>
                <a:cs typeface="+mn-cs"/>
              </a:rPr>
              <a:t>4</a:t>
            </a:r>
            <a:endParaRPr kumimoji="1" lang="zh-CN" altLang="en-US" sz="23900" b="1" i="0" u="none" strike="noStrike" kern="1200" cap="none" spc="0" normalizeH="0" baseline="0" noProof="0" dirty="0">
              <a:ln>
                <a:noFill/>
              </a:ln>
              <a:solidFill>
                <a:srgbClr val="FFFFFF"/>
              </a:solidFill>
              <a:effectLst/>
              <a:uLnTx/>
              <a:uFillTx/>
              <a:latin typeface="Century Gothic" panose="020F0302020204030204"/>
              <a:ea typeface="宋体" panose="02010600030101010101" pitchFamily="2" charset="-122"/>
              <a:cs typeface="+mn-cs"/>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smtClean="0">
                <a:ln>
                  <a:noFill/>
                </a:ln>
                <a:solidFill>
                  <a:srgbClr val="FFFFFF"/>
                </a:solidFill>
                <a:effectLst/>
                <a:uLnTx/>
                <a:uFillTx/>
                <a:latin typeface="Century Gothic" panose="020F0302020204030204"/>
                <a:ea typeface="宋体" panose="02010600030101010101" pitchFamily="2" charset="-122"/>
                <a:cs typeface="+mn-cs"/>
              </a:rPr>
              <a:t>PART</a:t>
            </a:r>
            <a:endParaRPr kumimoji="1" lang="zh-CN" altLang="en-US" sz="2800" b="0" i="0" u="none" strike="noStrike" kern="1200" cap="none" spc="0" normalizeH="0" baseline="0" noProof="0" dirty="0">
              <a:ln>
                <a:noFill/>
              </a:ln>
              <a:solidFill>
                <a:srgbClr val="FFFFFF"/>
              </a:solidFill>
              <a:effectLst/>
              <a:uLnTx/>
              <a:uFillTx/>
              <a:latin typeface="Century Gothic" panose="020F0302020204030204"/>
              <a:ea typeface="宋体" panose="02010600030101010101" pitchFamily="2" charset="-122"/>
              <a:cs typeface="+mn-cs"/>
            </a:endParaRPr>
          </a:p>
        </p:txBody>
      </p:sp>
      <p:sp>
        <p:nvSpPr>
          <p:cNvPr id="4" name="文本框 3"/>
          <p:cNvSpPr txBox="1"/>
          <p:nvPr/>
        </p:nvSpPr>
        <p:spPr>
          <a:xfrm>
            <a:off x="7242648" y="2729908"/>
            <a:ext cx="3570208" cy="2123658"/>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zh-CN" altLang="en-US" sz="6600" b="1" i="0" u="none" strike="noStrike" kern="1200" cap="none" spc="0" normalizeH="0" baseline="0" noProof="0" dirty="0" smtClean="0">
                <a:ln>
                  <a:noFill/>
                </a:ln>
                <a:solidFill>
                  <a:srgbClr val="009FB8">
                    <a:alpha val="50000"/>
                  </a:srgbClr>
                </a:solidFill>
                <a:effectLst/>
                <a:uLnTx/>
                <a:uFillTx/>
                <a:latin typeface="Microsoft YaHei" charset="0"/>
                <a:ea typeface="Microsoft YaHei" charset="0"/>
                <a:cs typeface="Microsoft YaHei" charset="0"/>
              </a:rPr>
              <a:t>知识图谱</a:t>
            </a:r>
            <a:endParaRPr kumimoji="1" lang="en-US" altLang="zh-CN" sz="6600" b="1" i="0" u="none" strike="noStrike" kern="1200" cap="none" spc="0" normalizeH="0" baseline="0" noProof="0" dirty="0" smtClean="0">
              <a:ln>
                <a:noFill/>
              </a:ln>
              <a:solidFill>
                <a:srgbClr val="009FB8">
                  <a:alpha val="50000"/>
                </a:srgbClr>
              </a:solidFill>
              <a:effectLst/>
              <a:uLnTx/>
              <a:uFillTx/>
              <a:latin typeface="Microsoft YaHei" charset="0"/>
              <a:ea typeface="Microsoft YaHei" charset="0"/>
              <a:cs typeface="Microsoft YaHei"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1" lang="zh-CN" altLang="en-US" sz="6600" b="1" i="0" u="none" strike="noStrike" kern="1200" cap="none" spc="0" normalizeH="0" baseline="0" noProof="0" dirty="0" smtClean="0">
                <a:ln>
                  <a:noFill/>
                </a:ln>
                <a:solidFill>
                  <a:srgbClr val="009FB8">
                    <a:alpha val="50000"/>
                  </a:srgbClr>
                </a:solidFill>
                <a:effectLst/>
                <a:uLnTx/>
                <a:uFillTx/>
                <a:latin typeface="Microsoft YaHei" charset="0"/>
                <a:ea typeface="Microsoft YaHei" charset="0"/>
                <a:cs typeface="Microsoft YaHei" charset="0"/>
              </a:rPr>
              <a:t>的应用</a:t>
            </a:r>
            <a:endParaRPr kumimoji="1" lang="zh-CN" altLang="en-US" sz="6600" b="1" i="0" u="none" strike="noStrike" kern="1200" cap="none" spc="0" normalizeH="0" baseline="0" noProof="0" dirty="0">
              <a:ln>
                <a:noFill/>
              </a:ln>
              <a:solidFill>
                <a:srgbClr val="009FB8">
                  <a:alpha val="50000"/>
                </a:srgbClr>
              </a:solidFill>
              <a:effectLst/>
              <a:uLnTx/>
              <a:uFillTx/>
              <a:latin typeface="Microsoft YaHei" charset="0"/>
              <a:ea typeface="Microsoft YaHei" charset="0"/>
              <a:cs typeface="Microsoft YaHei" charset="0"/>
            </a:endParaRPr>
          </a:p>
        </p:txBody>
      </p:sp>
    </p:spTree>
    <p:extLst>
      <p:ext uri="{BB962C8B-B14F-4D97-AF65-F5344CB8AC3E}">
        <p14:creationId xmlns:p14="http://schemas.microsoft.com/office/powerpoint/2010/main" val="234078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3326" y="2221322"/>
            <a:ext cx="4243638" cy="2390782"/>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2706" y="692898"/>
            <a:ext cx="2084167" cy="3919206"/>
          </a:xfrm>
          <a:prstGeom prst="rect">
            <a:avLst/>
          </a:prstGeom>
        </p:spPr>
      </p:pic>
      <p:sp>
        <p:nvSpPr>
          <p:cNvPr id="13" name="文本框 12"/>
          <p:cNvSpPr txBox="1"/>
          <p:nvPr/>
        </p:nvSpPr>
        <p:spPr>
          <a:xfrm>
            <a:off x="1467853" y="5141131"/>
            <a:ext cx="3416320" cy="369332"/>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rPr>
              <a:t>提到杨超越，我们能想到什么？</a:t>
            </a:r>
            <a:endParaRPr kumimoji="0" lang="zh-CN" altLang="en-US" sz="18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endParaRPr>
          </a:p>
        </p:txBody>
      </p:sp>
    </p:spTree>
    <p:extLst>
      <p:ext uri="{BB962C8B-B14F-4D97-AF65-F5344CB8AC3E}">
        <p14:creationId xmlns:p14="http://schemas.microsoft.com/office/powerpoint/2010/main" val="1991269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49493" y="371977"/>
            <a:ext cx="3728034" cy="2467476"/>
          </a:xfrm>
          <a:prstGeom prst="rect">
            <a:avLst/>
          </a:prstGeom>
        </p:spPr>
      </p:pic>
      <p:pic>
        <p:nvPicPr>
          <p:cNvPr id="3" name="图片 2"/>
          <p:cNvPicPr>
            <a:picLocks noChangeAspect="1"/>
          </p:cNvPicPr>
          <p:nvPr/>
        </p:nvPicPr>
        <p:blipFill>
          <a:blip r:embed="rId3"/>
          <a:stretch>
            <a:fillRect/>
          </a:stretch>
        </p:blipFill>
        <p:spPr>
          <a:xfrm>
            <a:off x="5813625" y="878305"/>
            <a:ext cx="5791083" cy="1804737"/>
          </a:xfrm>
          <a:prstGeom prst="rect">
            <a:avLst/>
          </a:prstGeom>
        </p:spPr>
      </p:pic>
      <p:pic>
        <p:nvPicPr>
          <p:cNvPr id="4" name="图片 3"/>
          <p:cNvPicPr>
            <a:picLocks noChangeAspect="1"/>
          </p:cNvPicPr>
          <p:nvPr/>
        </p:nvPicPr>
        <p:blipFill>
          <a:blip r:embed="rId4"/>
          <a:stretch>
            <a:fillRect/>
          </a:stretch>
        </p:blipFill>
        <p:spPr>
          <a:xfrm>
            <a:off x="489410" y="4091488"/>
            <a:ext cx="4648200" cy="1057275"/>
          </a:xfrm>
          <a:prstGeom prst="rect">
            <a:avLst/>
          </a:prstGeom>
        </p:spPr>
      </p:pic>
      <p:pic>
        <p:nvPicPr>
          <p:cNvPr id="6" name="图片 5"/>
          <p:cNvPicPr>
            <a:picLocks noChangeAspect="1"/>
          </p:cNvPicPr>
          <p:nvPr/>
        </p:nvPicPr>
        <p:blipFill>
          <a:blip r:embed="rId5"/>
          <a:stretch>
            <a:fillRect/>
          </a:stretch>
        </p:blipFill>
        <p:spPr>
          <a:xfrm>
            <a:off x="7774213" y="4199772"/>
            <a:ext cx="2566178" cy="838199"/>
          </a:xfrm>
          <a:prstGeom prst="rect">
            <a:avLst/>
          </a:prstGeom>
        </p:spPr>
      </p:pic>
    </p:spTree>
    <p:extLst>
      <p:ext uri="{BB962C8B-B14F-4D97-AF65-F5344CB8AC3E}">
        <p14:creationId xmlns:p14="http://schemas.microsoft.com/office/powerpoint/2010/main" val="1269947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10" y="1350702"/>
            <a:ext cx="11747500" cy="5321300"/>
          </a:xfrm>
          <a:prstGeom prst="rect">
            <a:avLst/>
          </a:prstGeom>
        </p:spPr>
      </p:pic>
      <p:sp>
        <p:nvSpPr>
          <p:cNvPr id="2" name="文本占位符 1"/>
          <p:cNvSpPr>
            <a:spLocks noGrp="1"/>
          </p:cNvSpPr>
          <p:nvPr>
            <p:ph type="body" sz="quarter" idx="10"/>
          </p:nvPr>
        </p:nvSpPr>
        <p:spPr/>
        <p:txBody>
          <a:bodyPr/>
          <a:lstStyle/>
          <a:p>
            <a:r>
              <a:rPr kumimoji="1" lang="zh-CN" altLang="en-US" dirty="0" smtClean="0"/>
              <a:t>什么是搜索？</a:t>
            </a:r>
            <a:endParaRPr kumimoji="1" lang="zh-CN" altLang="en-US" dirty="0"/>
          </a:p>
        </p:txBody>
      </p:sp>
      <p:sp>
        <p:nvSpPr>
          <p:cNvPr id="8" name="椭圆形标注 7"/>
          <p:cNvSpPr/>
          <p:nvPr/>
        </p:nvSpPr>
        <p:spPr>
          <a:xfrm>
            <a:off x="1906597" y="324853"/>
            <a:ext cx="3838074" cy="1471283"/>
          </a:xfrm>
          <a:prstGeom prst="wedgeEllipseCallout">
            <a:avLst>
              <a:gd name="adj1" fmla="val -34626"/>
              <a:gd name="adj2" fmla="val 64476"/>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rPr>
              <a:t>我</a:t>
            </a:r>
            <a:r>
              <a:rPr kumimoji="0" lang="zh-CN" altLang="en-US" sz="18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rPr>
              <a:t>想要</a:t>
            </a:r>
            <a:r>
              <a:rPr kumimoji="0" lang="zh-CN" altLang="en-US" sz="18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rPr>
              <a:t>找一个“东西”，虽然我不知道这个东西叫什么，但是我能简单描述这个东西。</a:t>
            </a:r>
            <a:endParaRPr kumimoji="0" lang="zh-CN" altLang="en-US" sz="18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endParaRPr>
          </a:p>
        </p:txBody>
      </p:sp>
      <p:sp>
        <p:nvSpPr>
          <p:cNvPr id="9" name="文本框 8"/>
          <p:cNvSpPr txBox="1"/>
          <p:nvPr/>
        </p:nvSpPr>
        <p:spPr>
          <a:xfrm>
            <a:off x="5191220" y="4908885"/>
            <a:ext cx="2249906" cy="584775"/>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rPr>
              <a:t>场景一</a:t>
            </a:r>
            <a:endParaRPr kumimoji="0" lang="zh-CN" altLang="en-US" sz="32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endParaRPr>
          </a:p>
        </p:txBody>
      </p:sp>
      <p:sp>
        <p:nvSpPr>
          <p:cNvPr id="10" name="流程图: 可选过程 9"/>
          <p:cNvSpPr/>
          <p:nvPr/>
        </p:nvSpPr>
        <p:spPr>
          <a:xfrm>
            <a:off x="10521212" y="3340647"/>
            <a:ext cx="908788" cy="610547"/>
          </a:xfrm>
          <a:prstGeom prst="flowChartAlternateProcess">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FF0000"/>
                </a:solidFill>
                <a:effectLst/>
                <a:uLnTx/>
                <a:uFillTx/>
                <a:latin typeface="Century Gothic" panose="020F0302020204030204"/>
                <a:ea typeface="宋体" panose="02010600030101010101" pitchFamily="2" charset="-122"/>
                <a:cs typeface="+mn-cs"/>
              </a:rPr>
              <a:t>搜索引擎</a:t>
            </a:r>
            <a:endParaRPr kumimoji="0" lang="zh-CN" altLang="en-US" sz="1800" b="0" i="0" u="none" strike="noStrike" kern="1200" cap="none" spc="0" normalizeH="0" baseline="0" noProof="0" dirty="0">
              <a:ln>
                <a:noFill/>
              </a:ln>
              <a:solidFill>
                <a:srgbClr val="FF0000"/>
              </a:solidFill>
              <a:effectLst/>
              <a:uLnTx/>
              <a:uFillTx/>
              <a:latin typeface="Century Gothic" panose="020F0302020204030204"/>
              <a:ea typeface="宋体" panose="02010600030101010101" pitchFamily="2" charset="-122"/>
              <a:cs typeface="+mn-cs"/>
            </a:endParaRPr>
          </a:p>
        </p:txBody>
      </p:sp>
      <p:sp>
        <p:nvSpPr>
          <p:cNvPr id="11" name="矩形标注 10"/>
          <p:cNvSpPr/>
          <p:nvPr/>
        </p:nvSpPr>
        <p:spPr>
          <a:xfrm>
            <a:off x="6628994" y="360910"/>
            <a:ext cx="2634916" cy="811190"/>
          </a:xfrm>
          <a:prstGeom prst="wedgeRectCallout">
            <a:avLst>
              <a:gd name="adj1" fmla="val 49914"/>
              <a:gd name="adj2" fmla="val 12599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rPr>
              <a:t>我帮你找到这个东西</a:t>
            </a:r>
            <a:endParaRPr kumimoji="0" lang="zh-CN" altLang="en-US" sz="18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endParaRPr>
          </a:p>
        </p:txBody>
      </p:sp>
    </p:spTree>
    <p:extLst>
      <p:ext uri="{BB962C8B-B14F-4D97-AF65-F5344CB8AC3E}">
        <p14:creationId xmlns:p14="http://schemas.microsoft.com/office/powerpoint/2010/main" val="86378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10" y="1350702"/>
            <a:ext cx="11747500" cy="5321300"/>
          </a:xfrm>
          <a:prstGeom prst="rect">
            <a:avLst/>
          </a:prstGeom>
        </p:spPr>
      </p:pic>
      <p:sp>
        <p:nvSpPr>
          <p:cNvPr id="2" name="文本占位符 1"/>
          <p:cNvSpPr>
            <a:spLocks noGrp="1"/>
          </p:cNvSpPr>
          <p:nvPr>
            <p:ph type="body" sz="quarter" idx="10"/>
          </p:nvPr>
        </p:nvSpPr>
        <p:spPr/>
        <p:txBody>
          <a:bodyPr/>
          <a:lstStyle/>
          <a:p>
            <a:r>
              <a:rPr kumimoji="1" lang="zh-CN" altLang="en-US" dirty="0" smtClean="0"/>
              <a:t>什么是搜索？</a:t>
            </a:r>
            <a:endParaRPr kumimoji="1" lang="zh-CN" altLang="en-US" dirty="0"/>
          </a:p>
        </p:txBody>
      </p:sp>
      <p:sp>
        <p:nvSpPr>
          <p:cNvPr id="9" name="文本框 8"/>
          <p:cNvSpPr txBox="1"/>
          <p:nvPr/>
        </p:nvSpPr>
        <p:spPr>
          <a:xfrm>
            <a:off x="5191220" y="4908885"/>
            <a:ext cx="2249906" cy="584775"/>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rPr>
              <a:t>场景二</a:t>
            </a:r>
            <a:endParaRPr kumimoji="0" lang="zh-CN" altLang="en-US" sz="32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endParaRPr>
          </a:p>
        </p:txBody>
      </p:sp>
      <p:sp>
        <p:nvSpPr>
          <p:cNvPr id="10" name="流程图: 可选过程 9"/>
          <p:cNvSpPr/>
          <p:nvPr/>
        </p:nvSpPr>
        <p:spPr>
          <a:xfrm>
            <a:off x="10521212" y="3340647"/>
            <a:ext cx="908788" cy="610547"/>
          </a:xfrm>
          <a:prstGeom prst="flowChartAlternateProcess">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FF0000"/>
                </a:solidFill>
                <a:effectLst/>
                <a:uLnTx/>
                <a:uFillTx/>
                <a:latin typeface="Century Gothic" panose="020F0302020204030204"/>
                <a:ea typeface="宋体" panose="02010600030101010101" pitchFamily="2" charset="-122"/>
                <a:cs typeface="+mn-cs"/>
              </a:rPr>
              <a:t>搜索引擎</a:t>
            </a:r>
            <a:endParaRPr kumimoji="0" lang="zh-CN" altLang="en-US" sz="1800" b="0" i="0" u="none" strike="noStrike" kern="1200" cap="none" spc="0" normalizeH="0" baseline="0" noProof="0" dirty="0">
              <a:ln>
                <a:noFill/>
              </a:ln>
              <a:solidFill>
                <a:srgbClr val="FF0000"/>
              </a:solidFill>
              <a:effectLst/>
              <a:uLnTx/>
              <a:uFillTx/>
              <a:latin typeface="Century Gothic" panose="020F0302020204030204"/>
              <a:ea typeface="宋体" panose="02010600030101010101" pitchFamily="2" charset="-122"/>
              <a:cs typeface="+mn-cs"/>
            </a:endParaRPr>
          </a:p>
        </p:txBody>
      </p:sp>
      <p:sp>
        <p:nvSpPr>
          <p:cNvPr id="12" name="椭圆形标注 11"/>
          <p:cNvSpPr/>
          <p:nvPr/>
        </p:nvSpPr>
        <p:spPr>
          <a:xfrm>
            <a:off x="2123574" y="108284"/>
            <a:ext cx="3579395" cy="1748711"/>
          </a:xfrm>
          <a:prstGeom prst="wedgeEllipseCallout">
            <a:avLst>
              <a:gd name="adj1" fmla="val -34626"/>
              <a:gd name="adj2" fmla="val 64476"/>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rPr>
              <a:t>我</a:t>
            </a:r>
            <a:r>
              <a:rPr kumimoji="0" lang="zh-CN" altLang="en-US" sz="18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rPr>
              <a:t>想要</a:t>
            </a:r>
            <a:r>
              <a:rPr kumimoji="0" lang="zh-CN" altLang="en-US" sz="18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rPr>
              <a:t>找一个“东西”，我只知道这个东西叫什么，我想知道有关这个东西名字以外的其他信息。</a:t>
            </a:r>
            <a:endParaRPr kumimoji="0" lang="zh-CN" altLang="en-US" sz="18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endParaRPr>
          </a:p>
        </p:txBody>
      </p:sp>
      <p:sp>
        <p:nvSpPr>
          <p:cNvPr id="13" name="矩形标注 12"/>
          <p:cNvSpPr/>
          <p:nvPr/>
        </p:nvSpPr>
        <p:spPr>
          <a:xfrm>
            <a:off x="7591926" y="360037"/>
            <a:ext cx="1949118" cy="812935"/>
          </a:xfrm>
          <a:prstGeom prst="wedgeRectCallout">
            <a:avLst>
              <a:gd name="adj1" fmla="val 49914"/>
              <a:gd name="adj2" fmla="val 12599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rPr>
              <a:t>我帮你找到这个东西的相关信息。</a:t>
            </a:r>
            <a:endParaRPr kumimoji="0" lang="zh-CN" altLang="en-US" sz="18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endParaRPr>
          </a:p>
        </p:txBody>
      </p:sp>
    </p:spTree>
    <p:extLst>
      <p:ext uri="{BB962C8B-B14F-4D97-AF65-F5344CB8AC3E}">
        <p14:creationId xmlns:p14="http://schemas.microsoft.com/office/powerpoint/2010/main" val="218760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8"/>
          <p:cNvSpPr txBox="1"/>
          <p:nvPr/>
        </p:nvSpPr>
        <p:spPr>
          <a:xfrm>
            <a:off x="5980720" y="4326466"/>
            <a:ext cx="3173374"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标题</a:t>
            </a:r>
            <a:r>
              <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rPr>
              <a:t>数字等都可以通过点击和重新输入进行更改，顶部“开始”面板中可以对字体、字号、</a:t>
            </a: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颜色等</a:t>
            </a:r>
            <a:r>
              <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rPr>
              <a:t>进行修改</a:t>
            </a: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a:t>
            </a:r>
            <a:endPar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endParaRPr>
          </a:p>
        </p:txBody>
      </p:sp>
      <p:sp>
        <p:nvSpPr>
          <p:cNvPr id="22" name="矩形 21"/>
          <p:cNvSpPr/>
          <p:nvPr/>
        </p:nvSpPr>
        <p:spPr>
          <a:xfrm>
            <a:off x="5980719" y="3808549"/>
            <a:ext cx="2236510" cy="492443"/>
          </a:xfrm>
          <a:prstGeom prst="rect">
            <a:avLst/>
          </a:prstGeom>
        </p:spPr>
        <p:txBody>
          <a:bodyPr wrap="none">
            <a:spAutoFit/>
          </a:bodyPr>
          <a:lstStyle/>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rPr>
              <a:t>点击此处添加标题</a:t>
            </a:r>
            <a:endParaRPr kumimoji="0" lang="en-US" altLang="zh-CN" sz="20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endParaRPr>
          </a:p>
        </p:txBody>
      </p:sp>
      <p:sp>
        <p:nvSpPr>
          <p:cNvPr id="23" name="文本占位符 1"/>
          <p:cNvSpPr txBox="1">
            <a:spLocks/>
          </p:cNvSpPr>
          <p:nvPr/>
        </p:nvSpPr>
        <p:spPr>
          <a:xfrm>
            <a:off x="1497608" y="465248"/>
            <a:ext cx="5601366" cy="52956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65000"/>
                    <a:lumOff val="35000"/>
                  </a:schemeClr>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2400" b="1" i="0" u="none" strike="noStrike" kern="1200" cap="none" spc="0" normalizeH="0" baseline="0" noProof="0" dirty="0" smtClean="0">
                <a:ln>
                  <a:noFill/>
                </a:ln>
                <a:solidFill>
                  <a:srgbClr val="000000">
                    <a:lumMod val="65000"/>
                    <a:lumOff val="35000"/>
                  </a:srgbClr>
                </a:solidFill>
                <a:effectLst/>
                <a:uLnTx/>
                <a:uFillTx/>
                <a:latin typeface="Microsoft YaHei" charset="0"/>
                <a:ea typeface="Microsoft YaHei" charset="0"/>
              </a:rPr>
              <a:t>传统搜索系统</a:t>
            </a:r>
            <a:endParaRPr kumimoji="1" lang="zh-CN" altLang="en-US" sz="2400" b="1" i="0" u="none" strike="noStrike" kern="1200" cap="none" spc="0" normalizeH="0" baseline="0" noProof="0" dirty="0">
              <a:ln>
                <a:noFill/>
              </a:ln>
              <a:solidFill>
                <a:srgbClr val="000000">
                  <a:lumMod val="65000"/>
                  <a:lumOff val="35000"/>
                </a:srgbClr>
              </a:solidFill>
              <a:effectLst/>
              <a:uLnTx/>
              <a:uFillTx/>
              <a:latin typeface="Microsoft YaHei" charset="0"/>
              <a:ea typeface="Microsoft YaHei" charset="0"/>
            </a:endParaRPr>
          </a:p>
        </p:txBody>
      </p:sp>
      <p:pic>
        <p:nvPicPr>
          <p:cNvPr id="2" name="图片 1"/>
          <p:cNvPicPr>
            <a:picLocks noChangeAspect="1"/>
          </p:cNvPicPr>
          <p:nvPr/>
        </p:nvPicPr>
        <p:blipFill>
          <a:blip r:embed="rId2"/>
          <a:stretch>
            <a:fillRect/>
          </a:stretch>
        </p:blipFill>
        <p:spPr>
          <a:xfrm>
            <a:off x="1029782" y="1191126"/>
            <a:ext cx="9216861" cy="2743951"/>
          </a:xfrm>
          <a:prstGeom prst="rect">
            <a:avLst/>
          </a:prstGeom>
        </p:spPr>
      </p:pic>
      <p:sp>
        <p:nvSpPr>
          <p:cNvPr id="7" name="矩形 6"/>
          <p:cNvSpPr/>
          <p:nvPr/>
        </p:nvSpPr>
        <p:spPr>
          <a:xfrm>
            <a:off x="2186760" y="4383115"/>
            <a:ext cx="7587917" cy="1477328"/>
          </a:xfrm>
          <a:prstGeom prst="rect">
            <a:avLst/>
          </a:prstGeom>
        </p:spPr>
        <p:txBody>
          <a:bodyPr wrap="squar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2F2F2F"/>
                </a:solidFill>
                <a:effectLst/>
                <a:uLnTx/>
                <a:uFillTx/>
                <a:latin typeface="-apple-system"/>
                <a:ea typeface="宋体" panose="02010600030101010101" pitchFamily="2" charset="-122"/>
                <a:cs typeface="+mn-cs"/>
              </a:rPr>
              <a:t>语言</a:t>
            </a:r>
            <a:r>
              <a:rPr kumimoji="0" lang="zh-CN" altLang="en-US" sz="1800" b="0" i="0" u="none" strike="noStrike" kern="1200" cap="none" spc="0" normalizeH="0" baseline="0" noProof="0" dirty="0">
                <a:ln>
                  <a:noFill/>
                </a:ln>
                <a:solidFill>
                  <a:srgbClr val="2F2F2F"/>
                </a:solidFill>
                <a:effectLst/>
                <a:uLnTx/>
                <a:uFillTx/>
                <a:latin typeface="-apple-system"/>
                <a:ea typeface="宋体" panose="02010600030101010101" pitchFamily="2" charset="-122"/>
                <a:cs typeface="+mn-cs"/>
              </a:rPr>
              <a:t>层将语言处理成了标准形式，然后使用一个排序算法，得到各种</a:t>
            </a:r>
            <a:r>
              <a:rPr kumimoji="0" lang="en-US" altLang="zh-CN" sz="1800" b="0" i="0" u="none" strike="noStrike" kern="1200" cap="none" spc="0" normalizeH="0" baseline="0" noProof="0" dirty="0">
                <a:ln>
                  <a:noFill/>
                </a:ln>
                <a:solidFill>
                  <a:srgbClr val="2F2F2F"/>
                </a:solidFill>
                <a:effectLst/>
                <a:uLnTx/>
                <a:uFillTx/>
                <a:latin typeface="-apple-system"/>
                <a:ea typeface="宋体" panose="02010600030101010101" pitchFamily="2" charset="-122"/>
                <a:cs typeface="+mn-cs"/>
              </a:rPr>
              <a:t>URL</a:t>
            </a:r>
            <a:r>
              <a:rPr kumimoji="0" lang="zh-CN" altLang="en-US" sz="1800" b="0" i="0" u="none" strike="noStrike" kern="1200" cap="none" spc="0" normalizeH="0" baseline="0" noProof="0" dirty="0">
                <a:ln>
                  <a:noFill/>
                </a:ln>
                <a:solidFill>
                  <a:srgbClr val="2F2F2F"/>
                </a:solidFill>
                <a:effectLst/>
                <a:uLnTx/>
                <a:uFillTx/>
                <a:latin typeface="-apple-system"/>
                <a:ea typeface="宋体" panose="02010600030101010101" pitchFamily="2" charset="-122"/>
                <a:cs typeface="+mn-cs"/>
              </a:rPr>
              <a:t>的得分，根据得分高低</a:t>
            </a:r>
            <a:r>
              <a:rPr kumimoji="0" lang="zh-CN" altLang="en-US" sz="1800" b="0" i="0" u="none" strike="noStrike" kern="1200" cap="none" spc="0" normalizeH="0" baseline="0" noProof="0" dirty="0" smtClean="0">
                <a:ln>
                  <a:noFill/>
                </a:ln>
                <a:solidFill>
                  <a:srgbClr val="2F2F2F"/>
                </a:solidFill>
                <a:effectLst/>
                <a:uLnTx/>
                <a:uFillTx/>
                <a:latin typeface="-apple-system"/>
                <a:ea typeface="宋体" panose="02010600030101010101" pitchFamily="2" charset="-122"/>
                <a:cs typeface="+mn-cs"/>
              </a:rPr>
              <a:t>将匹配度最好的</a:t>
            </a:r>
            <a:r>
              <a:rPr kumimoji="0" lang="en-US" altLang="zh-CN" sz="1800" b="0" i="0" u="none" strike="noStrike" kern="1200" cap="none" spc="0" normalizeH="0" baseline="0" noProof="0" dirty="0" smtClean="0">
                <a:ln>
                  <a:noFill/>
                </a:ln>
                <a:solidFill>
                  <a:srgbClr val="2F2F2F"/>
                </a:solidFill>
                <a:effectLst/>
                <a:uLnTx/>
                <a:uFillTx/>
                <a:latin typeface="-apple-system"/>
                <a:ea typeface="宋体" panose="02010600030101010101" pitchFamily="2" charset="-122"/>
                <a:cs typeface="+mn-cs"/>
              </a:rPr>
              <a:t>URL</a:t>
            </a:r>
            <a:r>
              <a:rPr kumimoji="0" lang="zh-CN" altLang="en-US" sz="1800" b="0" i="0" u="none" strike="noStrike" kern="1200" cap="none" spc="0" normalizeH="0" baseline="0" noProof="0" dirty="0">
                <a:ln>
                  <a:noFill/>
                </a:ln>
                <a:solidFill>
                  <a:srgbClr val="2F2F2F"/>
                </a:solidFill>
                <a:effectLst/>
                <a:uLnTx/>
                <a:uFillTx/>
                <a:latin typeface="-apple-system"/>
                <a:ea typeface="宋体" panose="02010600030101010101" pitchFamily="2" charset="-122"/>
                <a:cs typeface="+mn-cs"/>
              </a:rPr>
              <a:t>展示给用户</a:t>
            </a:r>
            <a:r>
              <a:rPr kumimoji="0" lang="zh-CN" altLang="en-US" sz="1800" b="0" i="0" u="none" strike="noStrike" kern="1200" cap="none" spc="0" normalizeH="0" baseline="0" noProof="0" dirty="0" smtClean="0">
                <a:ln>
                  <a:noFill/>
                </a:ln>
                <a:solidFill>
                  <a:srgbClr val="2F2F2F"/>
                </a:solidFill>
                <a:effectLst/>
                <a:uLnTx/>
                <a:uFillTx/>
                <a:latin typeface="-apple-system"/>
                <a:ea typeface="宋体" panose="02010600030101010101" pitchFamily="2" charset="-122"/>
                <a:cs typeface="+mn-cs"/>
              </a:rPr>
              <a:t>。但是传统的搜索，语义层的利用很低，大部分是通过文档或者句子的上下文来实现的。对于机器</a:t>
            </a:r>
            <a:r>
              <a:rPr kumimoji="0" lang="zh-CN" altLang="en-US" sz="1800" b="0" i="0" u="none" strike="noStrike" kern="1200" cap="none" spc="0" normalizeH="0" baseline="0" noProof="0" smtClean="0">
                <a:ln>
                  <a:noFill/>
                </a:ln>
                <a:solidFill>
                  <a:srgbClr val="2F2F2F"/>
                </a:solidFill>
                <a:effectLst/>
                <a:uLnTx/>
                <a:uFillTx/>
                <a:latin typeface="-apple-system"/>
                <a:ea typeface="宋体" panose="02010600030101010101" pitchFamily="2" charset="-122"/>
                <a:cs typeface="+mn-cs"/>
              </a:rPr>
              <a:t>而言，面对我们</a:t>
            </a:r>
            <a:r>
              <a:rPr kumimoji="0" lang="zh-CN" altLang="en-US" sz="1800" b="0" i="0" u="none" strike="noStrike" kern="1200" cap="none" spc="0" normalizeH="0" baseline="0" noProof="0" dirty="0" smtClean="0">
                <a:ln>
                  <a:noFill/>
                </a:ln>
                <a:solidFill>
                  <a:srgbClr val="2F2F2F"/>
                </a:solidFill>
                <a:effectLst/>
                <a:uLnTx/>
                <a:uFillTx/>
                <a:latin typeface="-apple-system"/>
                <a:ea typeface="宋体" panose="02010600030101010101" pitchFamily="2" charset="-122"/>
                <a:cs typeface="+mn-cs"/>
              </a:rPr>
              <a:t>的</a:t>
            </a:r>
            <a:r>
              <a:rPr kumimoji="0" lang="zh-CN" altLang="en-US" sz="1800" b="0" i="0" u="none" strike="noStrike" kern="1200" cap="none" spc="0" normalizeH="0" baseline="0" noProof="0" smtClean="0">
                <a:ln>
                  <a:noFill/>
                </a:ln>
                <a:solidFill>
                  <a:srgbClr val="2F2F2F"/>
                </a:solidFill>
                <a:effectLst/>
                <a:uLnTx/>
                <a:uFillTx/>
                <a:latin typeface="-apple-system"/>
                <a:ea typeface="宋体" panose="02010600030101010101" pitchFamily="2" charset="-122"/>
                <a:cs typeface="+mn-cs"/>
              </a:rPr>
              <a:t>输入，它只是</a:t>
            </a:r>
            <a:r>
              <a:rPr kumimoji="0" lang="zh-CN" altLang="en-US" sz="1800" b="0" i="0" u="none" strike="noStrike" kern="1200" cap="none" spc="0" normalizeH="0" baseline="0" noProof="0" dirty="0" smtClean="0">
                <a:ln>
                  <a:noFill/>
                </a:ln>
                <a:solidFill>
                  <a:srgbClr val="2F2F2F"/>
                </a:solidFill>
                <a:effectLst/>
                <a:uLnTx/>
                <a:uFillTx/>
                <a:latin typeface="-apple-system"/>
                <a:ea typeface="宋体" panose="02010600030101010101" pitchFamily="2" charset="-122"/>
                <a:cs typeface="+mn-cs"/>
              </a:rPr>
              <a:t>当做一个独立的字符串来看待，而与之相关的内容则不会考虑。</a:t>
            </a:r>
            <a:endParaRPr kumimoji="0" lang="zh-CN" altLang="en-US" sz="18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endParaRPr>
          </a:p>
        </p:txBody>
      </p:sp>
    </p:spTree>
    <p:extLst>
      <p:ext uri="{BB962C8B-B14F-4D97-AF65-F5344CB8AC3E}">
        <p14:creationId xmlns:p14="http://schemas.microsoft.com/office/powerpoint/2010/main" val="10442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8"/>
          <p:cNvSpPr txBox="1"/>
          <p:nvPr/>
        </p:nvSpPr>
        <p:spPr>
          <a:xfrm>
            <a:off x="5980720" y="4326466"/>
            <a:ext cx="3173374"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标题</a:t>
            </a:r>
            <a:r>
              <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rPr>
              <a:t>数字等都可以通过点击和重新输入进行更改，顶部“开始”面板中可以对字体、字号、</a:t>
            </a: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颜色等</a:t>
            </a:r>
            <a:r>
              <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rPr>
              <a:t>进行修改</a:t>
            </a: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a:t>
            </a:r>
            <a:endPar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endParaRPr>
          </a:p>
        </p:txBody>
      </p:sp>
      <p:sp>
        <p:nvSpPr>
          <p:cNvPr id="22" name="矩形 21"/>
          <p:cNvSpPr/>
          <p:nvPr/>
        </p:nvSpPr>
        <p:spPr>
          <a:xfrm>
            <a:off x="5980719" y="3808549"/>
            <a:ext cx="2236510" cy="492443"/>
          </a:xfrm>
          <a:prstGeom prst="rect">
            <a:avLst/>
          </a:prstGeom>
        </p:spPr>
        <p:txBody>
          <a:bodyPr wrap="none">
            <a:spAutoFit/>
          </a:bodyPr>
          <a:lstStyle/>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rPr>
              <a:t>点击此处添加标题</a:t>
            </a:r>
            <a:endParaRPr kumimoji="0" lang="en-US" altLang="zh-CN" sz="20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endParaRPr>
          </a:p>
        </p:txBody>
      </p:sp>
      <p:sp>
        <p:nvSpPr>
          <p:cNvPr id="23" name="文本占位符 1"/>
          <p:cNvSpPr txBox="1">
            <a:spLocks/>
          </p:cNvSpPr>
          <p:nvPr/>
        </p:nvSpPr>
        <p:spPr>
          <a:xfrm>
            <a:off x="1497608" y="296806"/>
            <a:ext cx="5601366" cy="52956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65000"/>
                    <a:lumOff val="35000"/>
                  </a:schemeClr>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2400" b="1" i="0" u="none" strike="noStrike" kern="1200" cap="none" spc="0" normalizeH="0" baseline="0" noProof="0" dirty="0" smtClean="0">
                <a:ln>
                  <a:noFill/>
                </a:ln>
                <a:solidFill>
                  <a:srgbClr val="000000">
                    <a:lumMod val="65000"/>
                    <a:lumOff val="35000"/>
                  </a:srgbClr>
                </a:solidFill>
                <a:effectLst/>
                <a:uLnTx/>
                <a:uFillTx/>
                <a:latin typeface="Microsoft YaHei" charset="0"/>
                <a:ea typeface="Microsoft YaHei" charset="0"/>
              </a:rPr>
              <a:t>传统搜索系统</a:t>
            </a:r>
            <a:endParaRPr kumimoji="1" lang="zh-CN" altLang="en-US" sz="2400" b="1" i="0" u="none" strike="noStrike" kern="1200" cap="none" spc="0" normalizeH="0" baseline="0" noProof="0" dirty="0">
              <a:ln>
                <a:noFill/>
              </a:ln>
              <a:solidFill>
                <a:srgbClr val="000000">
                  <a:lumMod val="65000"/>
                  <a:lumOff val="35000"/>
                </a:srgbClr>
              </a:solidFill>
              <a:effectLst/>
              <a:uLnTx/>
              <a:uFillTx/>
              <a:latin typeface="Microsoft YaHei" charset="0"/>
              <a:ea typeface="Microsoft YaHei" charset="0"/>
            </a:endParaRPr>
          </a:p>
        </p:txBody>
      </p:sp>
      <p:pic>
        <p:nvPicPr>
          <p:cNvPr id="4" name="图片 3"/>
          <p:cNvPicPr>
            <a:picLocks noChangeAspect="1"/>
          </p:cNvPicPr>
          <p:nvPr/>
        </p:nvPicPr>
        <p:blipFill>
          <a:blip r:embed="rId2"/>
          <a:stretch>
            <a:fillRect/>
          </a:stretch>
        </p:blipFill>
        <p:spPr>
          <a:xfrm>
            <a:off x="1883461" y="994817"/>
            <a:ext cx="7812404" cy="5251399"/>
          </a:xfrm>
          <a:prstGeom prst="rect">
            <a:avLst/>
          </a:prstGeom>
        </p:spPr>
      </p:pic>
    </p:spTree>
    <p:extLst>
      <p:ext uri="{BB962C8B-B14F-4D97-AF65-F5344CB8AC3E}">
        <p14:creationId xmlns:p14="http://schemas.microsoft.com/office/powerpoint/2010/main" val="193417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知识图谱应用</a:t>
            </a:r>
          </a:p>
        </p:txBody>
      </p:sp>
      <p:pic>
        <p:nvPicPr>
          <p:cNvPr id="3" name="图片 2"/>
          <p:cNvPicPr>
            <a:picLocks noChangeAspect="1"/>
          </p:cNvPicPr>
          <p:nvPr/>
        </p:nvPicPr>
        <p:blipFill>
          <a:blip r:embed="rId3"/>
          <a:stretch>
            <a:fillRect/>
          </a:stretch>
        </p:blipFill>
        <p:spPr>
          <a:xfrm>
            <a:off x="1223645" y="1582420"/>
            <a:ext cx="2820035" cy="919480"/>
          </a:xfrm>
          <a:prstGeom prst="rect">
            <a:avLst/>
          </a:prstGeom>
        </p:spPr>
      </p:pic>
      <p:pic>
        <p:nvPicPr>
          <p:cNvPr id="4" name="图片 3"/>
          <p:cNvPicPr>
            <a:picLocks noChangeAspect="1"/>
          </p:cNvPicPr>
          <p:nvPr/>
        </p:nvPicPr>
        <p:blipFill>
          <a:blip r:embed="rId4"/>
          <a:stretch>
            <a:fillRect/>
          </a:stretch>
        </p:blipFill>
        <p:spPr>
          <a:xfrm>
            <a:off x="882015" y="3780155"/>
            <a:ext cx="3074670" cy="1035050"/>
          </a:xfrm>
          <a:prstGeom prst="rect">
            <a:avLst/>
          </a:prstGeom>
        </p:spPr>
      </p:pic>
      <p:pic>
        <p:nvPicPr>
          <p:cNvPr id="5" name="图片 4" descr="136775585_15114831103501n"/>
          <p:cNvPicPr>
            <a:picLocks noChangeAspect="1"/>
          </p:cNvPicPr>
          <p:nvPr/>
        </p:nvPicPr>
        <p:blipFill>
          <a:blip r:embed="rId5"/>
          <a:stretch>
            <a:fillRect/>
          </a:stretch>
        </p:blipFill>
        <p:spPr>
          <a:xfrm>
            <a:off x="5532120" y="1224915"/>
            <a:ext cx="4748530" cy="1634490"/>
          </a:xfrm>
          <a:prstGeom prst="rect">
            <a:avLst/>
          </a:prstGeom>
        </p:spPr>
      </p:pic>
      <p:pic>
        <p:nvPicPr>
          <p:cNvPr id="6" name="图片 5"/>
          <p:cNvPicPr>
            <a:picLocks noChangeAspect="1"/>
          </p:cNvPicPr>
          <p:nvPr/>
        </p:nvPicPr>
        <p:blipFill>
          <a:blip r:embed="rId6"/>
          <a:stretch>
            <a:fillRect/>
          </a:stretch>
        </p:blipFill>
        <p:spPr>
          <a:xfrm>
            <a:off x="5279390" y="3348990"/>
            <a:ext cx="4870450" cy="24714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8"/>
          <p:cNvSpPr txBox="1"/>
          <p:nvPr/>
        </p:nvSpPr>
        <p:spPr>
          <a:xfrm>
            <a:off x="5980720" y="4326466"/>
            <a:ext cx="3173374"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标题</a:t>
            </a:r>
            <a:r>
              <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rPr>
              <a:t>数字等都可以通过点击和重新输入进行更改，顶部“开始”面板中可以对字体、字号、</a:t>
            </a: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颜色等</a:t>
            </a:r>
            <a:r>
              <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rPr>
              <a:t>进行修改</a:t>
            </a: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a:t>
            </a:r>
            <a:endPar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endParaRPr>
          </a:p>
        </p:txBody>
      </p:sp>
      <p:sp>
        <p:nvSpPr>
          <p:cNvPr id="22" name="矩形 21"/>
          <p:cNvSpPr/>
          <p:nvPr/>
        </p:nvSpPr>
        <p:spPr>
          <a:xfrm>
            <a:off x="5980719" y="3808549"/>
            <a:ext cx="2236510" cy="492443"/>
          </a:xfrm>
          <a:prstGeom prst="rect">
            <a:avLst/>
          </a:prstGeom>
        </p:spPr>
        <p:txBody>
          <a:bodyPr wrap="none">
            <a:spAutoFit/>
          </a:bodyPr>
          <a:lstStyle/>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rPr>
              <a:t>点击此处添加标题</a:t>
            </a:r>
            <a:endParaRPr kumimoji="0" lang="en-US" altLang="zh-CN" sz="20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endParaRPr>
          </a:p>
        </p:txBody>
      </p:sp>
      <p:sp>
        <p:nvSpPr>
          <p:cNvPr id="23" name="文本占位符 1"/>
          <p:cNvSpPr txBox="1">
            <a:spLocks/>
          </p:cNvSpPr>
          <p:nvPr/>
        </p:nvSpPr>
        <p:spPr>
          <a:xfrm>
            <a:off x="1497608" y="465248"/>
            <a:ext cx="5601366" cy="52956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65000"/>
                    <a:lumOff val="35000"/>
                  </a:schemeClr>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2400" b="1" i="0" u="none" strike="noStrike" kern="1200" cap="none" spc="0" normalizeH="0" baseline="0" noProof="0" dirty="0" smtClean="0">
                <a:ln>
                  <a:noFill/>
                </a:ln>
                <a:solidFill>
                  <a:srgbClr val="000000">
                    <a:lumMod val="65000"/>
                    <a:lumOff val="35000"/>
                  </a:srgbClr>
                </a:solidFill>
                <a:effectLst/>
                <a:uLnTx/>
                <a:uFillTx/>
                <a:latin typeface="Microsoft YaHei" charset="0"/>
                <a:ea typeface="Microsoft YaHei" charset="0"/>
              </a:rPr>
              <a:t>基于知识图谱的搜索系统</a:t>
            </a:r>
            <a:endParaRPr kumimoji="1" lang="zh-CN" altLang="en-US" sz="2400" b="1" i="0" u="none" strike="noStrike" kern="1200" cap="none" spc="0" normalizeH="0" baseline="0" noProof="0" dirty="0">
              <a:ln>
                <a:noFill/>
              </a:ln>
              <a:solidFill>
                <a:srgbClr val="000000">
                  <a:lumMod val="65000"/>
                  <a:lumOff val="35000"/>
                </a:srgbClr>
              </a:solidFill>
              <a:effectLst/>
              <a:uLnTx/>
              <a:uFillTx/>
              <a:latin typeface="Microsoft YaHei" charset="0"/>
              <a:ea typeface="Microsoft YaHei" charset="0"/>
            </a:endParaRPr>
          </a:p>
        </p:txBody>
      </p:sp>
      <p:pic>
        <p:nvPicPr>
          <p:cNvPr id="1026" name="Picture 2" descr="p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1709" y="1213602"/>
            <a:ext cx="5676757" cy="357914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058778" y="4940514"/>
            <a:ext cx="9637295" cy="92333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rPr>
              <a:t>假设机器现在有了有关罗纳尔多的相关知识，当我们输入</a:t>
            </a:r>
            <a:r>
              <a:rPr kumimoji="0" lang="pt-BR" altLang="zh-CN" sz="18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rPr>
              <a:t>Ronaldo Luís Nazário de </a:t>
            </a:r>
            <a:r>
              <a:rPr kumimoji="0" lang="pt-BR" altLang="zh-CN" sz="18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rPr>
              <a:t>Lima</a:t>
            </a:r>
            <a:r>
              <a:rPr kumimoji="0" lang="zh-CN" altLang="en-US" sz="18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rPr>
              <a:t>时，对于机器而言，这段文字就不单纯只是一段字符串，而是可以联系到足球、巴西等相关内容。这就与我们人的思维方式更加接近了。</a:t>
            </a:r>
            <a:endParaRPr kumimoji="0" lang="zh-CN" altLang="en-US" sz="18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endParaRPr>
          </a:p>
        </p:txBody>
      </p:sp>
    </p:spTree>
    <p:extLst>
      <p:ext uri="{BB962C8B-B14F-4D97-AF65-F5344CB8AC3E}">
        <p14:creationId xmlns:p14="http://schemas.microsoft.com/office/powerpoint/2010/main" val="4268027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8"/>
          <p:cNvSpPr txBox="1"/>
          <p:nvPr/>
        </p:nvSpPr>
        <p:spPr>
          <a:xfrm>
            <a:off x="5980720" y="4326466"/>
            <a:ext cx="3173374"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标题</a:t>
            </a:r>
            <a:r>
              <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rPr>
              <a:t>数字等都可以通过点击和重新输入进行更改，顶部“开始”面板中可以对字体、字号、</a:t>
            </a: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颜色等</a:t>
            </a:r>
            <a:r>
              <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rPr>
              <a:t>进行修改</a:t>
            </a: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a:t>
            </a:r>
            <a:endPar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endParaRPr>
          </a:p>
        </p:txBody>
      </p:sp>
      <p:sp>
        <p:nvSpPr>
          <p:cNvPr id="22" name="矩形 21"/>
          <p:cNvSpPr/>
          <p:nvPr/>
        </p:nvSpPr>
        <p:spPr>
          <a:xfrm>
            <a:off x="5980719" y="3808549"/>
            <a:ext cx="2236510" cy="492443"/>
          </a:xfrm>
          <a:prstGeom prst="rect">
            <a:avLst/>
          </a:prstGeom>
        </p:spPr>
        <p:txBody>
          <a:bodyPr wrap="none">
            <a:spAutoFit/>
          </a:bodyPr>
          <a:lstStyle/>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rPr>
              <a:t>点击此处添加标题</a:t>
            </a:r>
            <a:endParaRPr kumimoji="0" lang="en-US" altLang="zh-CN" sz="20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endParaRPr>
          </a:p>
        </p:txBody>
      </p:sp>
      <p:sp>
        <p:nvSpPr>
          <p:cNvPr id="23" name="文本占位符 1"/>
          <p:cNvSpPr txBox="1">
            <a:spLocks/>
          </p:cNvSpPr>
          <p:nvPr/>
        </p:nvSpPr>
        <p:spPr>
          <a:xfrm>
            <a:off x="1497608" y="465248"/>
            <a:ext cx="5601366" cy="52956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65000"/>
                    <a:lumOff val="35000"/>
                  </a:schemeClr>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2400" b="1" i="0" u="none" strike="noStrike" kern="1200" cap="none" spc="0" normalizeH="0" baseline="0" noProof="0" dirty="0" smtClean="0">
                <a:ln>
                  <a:noFill/>
                </a:ln>
                <a:solidFill>
                  <a:srgbClr val="000000">
                    <a:lumMod val="65000"/>
                    <a:lumOff val="35000"/>
                  </a:srgbClr>
                </a:solidFill>
                <a:effectLst/>
                <a:uLnTx/>
                <a:uFillTx/>
                <a:latin typeface="Microsoft YaHei" charset="0"/>
                <a:ea typeface="Microsoft YaHei" charset="0"/>
              </a:rPr>
              <a:t>基于知识图谱的搜索系统</a:t>
            </a:r>
            <a:endParaRPr kumimoji="1" lang="zh-CN" altLang="en-US" sz="2400" b="1" i="0" u="none" strike="noStrike" kern="1200" cap="none" spc="0" normalizeH="0" baseline="0" noProof="0" dirty="0">
              <a:ln>
                <a:noFill/>
              </a:ln>
              <a:solidFill>
                <a:srgbClr val="000000">
                  <a:lumMod val="65000"/>
                  <a:lumOff val="35000"/>
                </a:srgbClr>
              </a:solidFill>
              <a:effectLst/>
              <a:uLnTx/>
              <a:uFillTx/>
              <a:latin typeface="Microsoft YaHei" charset="0"/>
              <a:ea typeface="Microsoft YaHei" charset="0"/>
            </a:endParaRPr>
          </a:p>
        </p:txBody>
      </p:sp>
      <p:pic>
        <p:nvPicPr>
          <p:cNvPr id="2" name="图片 1"/>
          <p:cNvPicPr>
            <a:picLocks noChangeAspect="1"/>
          </p:cNvPicPr>
          <p:nvPr/>
        </p:nvPicPr>
        <p:blipFill>
          <a:blip r:embed="rId2"/>
          <a:stretch>
            <a:fillRect/>
          </a:stretch>
        </p:blipFill>
        <p:spPr>
          <a:xfrm>
            <a:off x="6733143" y="1248066"/>
            <a:ext cx="3935609" cy="5289410"/>
          </a:xfrm>
          <a:prstGeom prst="rect">
            <a:avLst/>
          </a:prstGeom>
        </p:spPr>
      </p:pic>
      <p:sp>
        <p:nvSpPr>
          <p:cNvPr id="4" name="文本框 3"/>
          <p:cNvSpPr txBox="1"/>
          <p:nvPr/>
        </p:nvSpPr>
        <p:spPr>
          <a:xfrm>
            <a:off x="1022684" y="2045368"/>
            <a:ext cx="4572000" cy="147732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rPr>
              <a:t>这个页面便是</a:t>
            </a:r>
            <a:r>
              <a:rPr kumimoji="0" lang="en-US" altLang="zh-CN" sz="18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rPr>
              <a:t>google</a:t>
            </a:r>
            <a:r>
              <a:rPr kumimoji="0" lang="zh-CN" altLang="en-US" sz="18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rPr>
              <a:t>通过知识图谱对“马云”这两个字的搜索结果。</a:t>
            </a:r>
            <a:endParaRPr kumimoji="0" lang="en-US" altLang="zh-CN" sz="18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rPr>
              <a:t>可以</a:t>
            </a:r>
            <a:r>
              <a:rPr kumimoji="0" lang="zh-CN" altLang="en-US" sz="18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rPr>
              <a:t>看出不只是有“马云”这两个字的相关内容，与马云相关的其他人，他的家人、同样的企业家，他的一些信息都被展示了出来。</a:t>
            </a:r>
            <a:endParaRPr kumimoji="0" lang="zh-CN" altLang="en-US" sz="18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endParaRPr>
          </a:p>
        </p:txBody>
      </p:sp>
    </p:spTree>
    <p:extLst>
      <p:ext uri="{BB962C8B-B14F-4D97-AF65-F5344CB8AC3E}">
        <p14:creationId xmlns:p14="http://schemas.microsoft.com/office/powerpoint/2010/main" val="139704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60" y="1670460"/>
            <a:ext cx="11747500" cy="5321300"/>
          </a:xfrm>
          <a:prstGeom prst="rect">
            <a:avLst/>
          </a:prstGeom>
        </p:spPr>
      </p:pic>
      <p:sp>
        <p:nvSpPr>
          <p:cNvPr id="13" name="椭圆形标注 12"/>
          <p:cNvSpPr/>
          <p:nvPr/>
        </p:nvSpPr>
        <p:spPr>
          <a:xfrm>
            <a:off x="2165686" y="236936"/>
            <a:ext cx="3513220" cy="1748312"/>
          </a:xfrm>
          <a:prstGeom prst="wedgeEllipseCallout">
            <a:avLst>
              <a:gd name="adj1" fmla="val -34626"/>
              <a:gd name="adj2" fmla="val 64476"/>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rPr>
              <a:t>我喜欢某个东西，我没说过我还喜欢什么别的东西，甚至我自己都不知道我还喜欢什么东西。</a:t>
            </a:r>
            <a:endParaRPr kumimoji="0" lang="zh-CN" altLang="en-US" sz="18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endParaRPr>
          </a:p>
        </p:txBody>
      </p:sp>
      <p:sp>
        <p:nvSpPr>
          <p:cNvPr id="14" name="矩形标注 13"/>
          <p:cNvSpPr/>
          <p:nvPr/>
        </p:nvSpPr>
        <p:spPr>
          <a:xfrm>
            <a:off x="7117752" y="766505"/>
            <a:ext cx="2261937" cy="797939"/>
          </a:xfrm>
          <a:prstGeom prst="wedgeRectCallout">
            <a:avLst>
              <a:gd name="adj1" fmla="val 49914"/>
              <a:gd name="adj2" fmla="val 12599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rPr>
              <a:t>通过分析你的喜好，将你可能喜欢的东西推荐给你</a:t>
            </a:r>
            <a:endParaRPr kumimoji="0" lang="zh-CN" altLang="en-US" sz="18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endParaRPr>
          </a:p>
        </p:txBody>
      </p:sp>
      <p:sp>
        <p:nvSpPr>
          <p:cNvPr id="15" name="文本占位符 1"/>
          <p:cNvSpPr txBox="1">
            <a:spLocks/>
          </p:cNvSpPr>
          <p:nvPr/>
        </p:nvSpPr>
        <p:spPr>
          <a:xfrm>
            <a:off x="411749" y="236936"/>
            <a:ext cx="5601366" cy="52956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65000"/>
                    <a:lumOff val="35000"/>
                  </a:schemeClr>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2400" b="1" i="0" u="none" strike="noStrike" kern="1200" cap="none" spc="0" normalizeH="0" baseline="0" noProof="0" dirty="0" smtClean="0">
                <a:ln>
                  <a:noFill/>
                </a:ln>
                <a:solidFill>
                  <a:srgbClr val="000000">
                    <a:lumMod val="65000"/>
                    <a:lumOff val="35000"/>
                  </a:srgbClr>
                </a:solidFill>
                <a:effectLst/>
                <a:uLnTx/>
                <a:uFillTx/>
                <a:latin typeface="Microsoft YaHei" charset="0"/>
                <a:ea typeface="Microsoft YaHei" charset="0"/>
              </a:rPr>
              <a:t>什么是推荐？</a:t>
            </a:r>
            <a:endParaRPr kumimoji="1" lang="zh-CN" altLang="en-US" sz="2400" b="1" i="0" u="none" strike="noStrike" kern="1200" cap="none" spc="0" normalizeH="0" baseline="0" noProof="0" dirty="0">
              <a:ln>
                <a:noFill/>
              </a:ln>
              <a:solidFill>
                <a:srgbClr val="000000">
                  <a:lumMod val="65000"/>
                  <a:lumOff val="35000"/>
                </a:srgbClr>
              </a:solidFill>
              <a:effectLst/>
              <a:uLnTx/>
              <a:uFillTx/>
              <a:latin typeface="Microsoft YaHei" charset="0"/>
              <a:ea typeface="Microsoft YaHei" charset="0"/>
            </a:endParaRPr>
          </a:p>
        </p:txBody>
      </p:sp>
    </p:spTree>
    <p:extLst>
      <p:ext uri="{BB962C8B-B14F-4D97-AF65-F5344CB8AC3E}">
        <p14:creationId xmlns:p14="http://schemas.microsoft.com/office/powerpoint/2010/main" val="360580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2076848" y="963032"/>
            <a:ext cx="4003845" cy="1979896"/>
          </a:xfrm>
          <a:prstGeom prst="roundRect">
            <a:avLst>
              <a:gd name="adj" fmla="val 457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4" name="椭圆 3"/>
          <p:cNvSpPr/>
          <p:nvPr/>
        </p:nvSpPr>
        <p:spPr>
          <a:xfrm>
            <a:off x="5615026" y="2413000"/>
            <a:ext cx="931334" cy="931334"/>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smtClean="0">
                <a:ln>
                  <a:noFill/>
                </a:ln>
                <a:solidFill>
                  <a:srgbClr val="FFFFFF"/>
                </a:solidFill>
                <a:effectLst/>
                <a:uLnTx/>
                <a:uFillTx/>
                <a:latin typeface="Century Gothic" panose="020F0302020204030204"/>
                <a:ea typeface="宋体" panose="02010600030101010101" pitchFamily="2" charset="-122"/>
                <a:cs typeface="+mn-cs"/>
              </a:rPr>
              <a:t>A</a:t>
            </a:r>
            <a:endParaRPr kumimoji="1" lang="zh-CN" altLang="en-US" sz="3600" b="1" i="0" u="none" strike="noStrike" kern="1200" cap="none" spc="0" normalizeH="0" baseline="0" noProof="0" dirty="0">
              <a:ln>
                <a:noFill/>
              </a:ln>
              <a:solidFill>
                <a:srgbClr val="FFFFFF"/>
              </a:solidFill>
              <a:effectLst/>
              <a:uLnTx/>
              <a:uFillTx/>
              <a:latin typeface="Century Gothic" panose="020F0302020204030204"/>
              <a:ea typeface="宋体" panose="02010600030101010101" pitchFamily="2" charset="-122"/>
              <a:cs typeface="+mn-cs"/>
            </a:endParaRPr>
          </a:p>
        </p:txBody>
      </p:sp>
      <p:sp>
        <p:nvSpPr>
          <p:cNvPr id="5" name="文本框 8"/>
          <p:cNvSpPr txBox="1"/>
          <p:nvPr/>
        </p:nvSpPr>
        <p:spPr>
          <a:xfrm>
            <a:off x="2443506" y="1392446"/>
            <a:ext cx="3173374" cy="1494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rPr>
              <a:t>首先使用知识图谱特征学习得到实体向量和关系向量，然后将这些低维向量引入推荐系统，学习得到用户向量和物品向量；</a:t>
            </a:r>
            <a:endPar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endParaRPr>
          </a:p>
        </p:txBody>
      </p:sp>
      <p:sp>
        <p:nvSpPr>
          <p:cNvPr id="6" name="矩形 5"/>
          <p:cNvSpPr/>
          <p:nvPr/>
        </p:nvSpPr>
        <p:spPr>
          <a:xfrm>
            <a:off x="2443506" y="981693"/>
            <a:ext cx="1114408" cy="410753"/>
          </a:xfrm>
          <a:prstGeom prst="rect">
            <a:avLst/>
          </a:prstGeom>
        </p:spPr>
        <p:txBody>
          <a:bodyPr wrap="none">
            <a:spAutoFit/>
          </a:bodyPr>
          <a:lstStyle/>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rPr>
              <a:t>依次学习</a:t>
            </a:r>
            <a:endParaRPr kumimoji="0" lang="en-US" altLang="zh-CN" sz="20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endParaRPr>
          </a:p>
        </p:txBody>
      </p:sp>
      <p:sp>
        <p:nvSpPr>
          <p:cNvPr id="9" name="圆角矩形 8"/>
          <p:cNvSpPr/>
          <p:nvPr/>
        </p:nvSpPr>
        <p:spPr>
          <a:xfrm>
            <a:off x="6988419" y="963032"/>
            <a:ext cx="3843869" cy="1913466"/>
          </a:xfrm>
          <a:prstGeom prst="roundRect">
            <a:avLst>
              <a:gd name="adj" fmla="val 457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0" name="椭圆 9"/>
          <p:cNvSpPr/>
          <p:nvPr/>
        </p:nvSpPr>
        <p:spPr>
          <a:xfrm>
            <a:off x="10266648" y="2410831"/>
            <a:ext cx="931334" cy="93133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smtClean="0">
                <a:ln>
                  <a:noFill/>
                </a:ln>
                <a:solidFill>
                  <a:srgbClr val="FFFFFF"/>
                </a:solidFill>
                <a:effectLst/>
                <a:uLnTx/>
                <a:uFillTx/>
                <a:latin typeface="Century Gothic" panose="020F0302020204030204"/>
                <a:ea typeface="宋体" panose="02010600030101010101" pitchFamily="2" charset="-122"/>
                <a:cs typeface="+mn-cs"/>
              </a:rPr>
              <a:t>B</a:t>
            </a:r>
            <a:endParaRPr kumimoji="1" lang="zh-CN" altLang="en-US" sz="3600" b="1" i="0" u="none" strike="noStrike" kern="1200" cap="none" spc="0" normalizeH="0" baseline="0" noProof="0" dirty="0">
              <a:ln>
                <a:noFill/>
              </a:ln>
              <a:solidFill>
                <a:srgbClr val="FFFFFF"/>
              </a:solidFill>
              <a:effectLst/>
              <a:uLnTx/>
              <a:uFillTx/>
              <a:latin typeface="Century Gothic" panose="020F0302020204030204"/>
              <a:ea typeface="宋体" panose="02010600030101010101" pitchFamily="2" charset="-122"/>
              <a:cs typeface="+mn-cs"/>
            </a:endParaRPr>
          </a:p>
        </p:txBody>
      </p:sp>
      <p:sp>
        <p:nvSpPr>
          <p:cNvPr id="11" name="文本框 8"/>
          <p:cNvSpPr txBox="1"/>
          <p:nvPr/>
        </p:nvSpPr>
        <p:spPr>
          <a:xfrm>
            <a:off x="7278202" y="1276477"/>
            <a:ext cx="3173374" cy="11726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rPr>
              <a:t>将知识图谱特征学习和推荐算法的目标函数结合，使用端到</a:t>
            </a:r>
            <a:r>
              <a:rPr kumimoji="0" lang="zh-CN" altLang="en-US" sz="18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rPr>
              <a:t>端的</a:t>
            </a:r>
            <a:r>
              <a:rPr kumimoji="0" lang="zh-CN" altLang="en-US" sz="18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rPr>
              <a:t>方法进行联合学习；</a:t>
            </a:r>
            <a:endPar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endParaRPr>
          </a:p>
        </p:txBody>
      </p:sp>
      <p:sp>
        <p:nvSpPr>
          <p:cNvPr id="12" name="矩形 11"/>
          <p:cNvSpPr/>
          <p:nvPr/>
        </p:nvSpPr>
        <p:spPr>
          <a:xfrm>
            <a:off x="7221764" y="912837"/>
            <a:ext cx="1114408" cy="410753"/>
          </a:xfrm>
          <a:prstGeom prst="rect">
            <a:avLst/>
          </a:prstGeom>
        </p:spPr>
        <p:txBody>
          <a:bodyPr wrap="none">
            <a:spAutoFit/>
          </a:bodyPr>
          <a:lstStyle/>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rPr>
              <a:t>联合学习</a:t>
            </a:r>
            <a:endParaRPr kumimoji="0" lang="en-US" altLang="zh-CN" sz="20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endParaRPr>
          </a:p>
        </p:txBody>
      </p:sp>
      <p:sp>
        <p:nvSpPr>
          <p:cNvPr id="14" name="圆角矩形 13"/>
          <p:cNvSpPr/>
          <p:nvPr/>
        </p:nvSpPr>
        <p:spPr>
          <a:xfrm>
            <a:off x="963404" y="3607518"/>
            <a:ext cx="3843869" cy="1913466"/>
          </a:xfrm>
          <a:prstGeom prst="roundRect">
            <a:avLst>
              <a:gd name="adj" fmla="val 457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5" name="椭圆 14"/>
          <p:cNvSpPr/>
          <p:nvPr/>
        </p:nvSpPr>
        <p:spPr>
          <a:xfrm>
            <a:off x="4241633" y="5055317"/>
            <a:ext cx="931334" cy="93133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smtClean="0">
                <a:ln>
                  <a:noFill/>
                </a:ln>
                <a:solidFill>
                  <a:srgbClr val="FFFFFF"/>
                </a:solidFill>
                <a:effectLst/>
                <a:uLnTx/>
                <a:uFillTx/>
                <a:latin typeface="Century Gothic" panose="020F0302020204030204"/>
                <a:ea typeface="宋体" panose="02010600030101010101" pitchFamily="2" charset="-122"/>
                <a:cs typeface="+mn-cs"/>
              </a:rPr>
              <a:t>C</a:t>
            </a:r>
            <a:endParaRPr kumimoji="1" lang="zh-CN" altLang="en-US" sz="3600" b="1" i="0" u="none" strike="noStrike" kern="1200" cap="none" spc="0" normalizeH="0" baseline="0" noProof="0" dirty="0">
              <a:ln>
                <a:noFill/>
              </a:ln>
              <a:solidFill>
                <a:srgbClr val="FFFFFF"/>
              </a:solidFill>
              <a:effectLst/>
              <a:uLnTx/>
              <a:uFillTx/>
              <a:latin typeface="Century Gothic" panose="020F0302020204030204"/>
              <a:ea typeface="宋体" panose="02010600030101010101" pitchFamily="2" charset="-122"/>
              <a:cs typeface="+mn-cs"/>
            </a:endParaRPr>
          </a:p>
        </p:txBody>
      </p:sp>
      <p:sp>
        <p:nvSpPr>
          <p:cNvPr id="16" name="文本框 8"/>
          <p:cNvSpPr txBox="1"/>
          <p:nvPr/>
        </p:nvSpPr>
        <p:spPr>
          <a:xfrm>
            <a:off x="1136592" y="4026383"/>
            <a:ext cx="3173374" cy="15327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rPr>
              <a:t>将知识图谱特征学习和推荐算法视为两个分离但又相关的任务，使用多任务</a:t>
            </a:r>
            <a:r>
              <a:rPr kumimoji="0" lang="zh-CN" altLang="en-US" sz="18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rPr>
              <a:t>学习的</a:t>
            </a:r>
            <a:r>
              <a:rPr kumimoji="0" lang="zh-CN" altLang="en-US" sz="18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rPr>
              <a:t>框架进行交替学习。</a:t>
            </a:r>
            <a:endPar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endParaRPr>
          </a:p>
        </p:txBody>
      </p:sp>
      <p:sp>
        <p:nvSpPr>
          <p:cNvPr id="17" name="矩形 16"/>
          <p:cNvSpPr/>
          <p:nvPr/>
        </p:nvSpPr>
        <p:spPr>
          <a:xfrm>
            <a:off x="1136592" y="3671944"/>
            <a:ext cx="1114408" cy="410753"/>
          </a:xfrm>
          <a:prstGeom prst="rect">
            <a:avLst/>
          </a:prstGeom>
        </p:spPr>
        <p:txBody>
          <a:bodyPr wrap="none">
            <a:spAutoFit/>
          </a:bodyPr>
          <a:lstStyle/>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rPr>
              <a:t>交替学习</a:t>
            </a:r>
            <a:endParaRPr kumimoji="0" lang="en-US" altLang="zh-CN" sz="20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endParaRPr>
          </a:p>
        </p:txBody>
      </p:sp>
      <p:sp>
        <p:nvSpPr>
          <p:cNvPr id="21" name="文本框 8"/>
          <p:cNvSpPr txBox="1"/>
          <p:nvPr/>
        </p:nvSpPr>
        <p:spPr>
          <a:xfrm>
            <a:off x="5980720" y="4326466"/>
            <a:ext cx="3173374"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标题</a:t>
            </a:r>
            <a:r>
              <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rPr>
              <a:t>数字等都可以通过点击和重新输入进行更改，顶部“开始”面板中可以对字体、字号、</a:t>
            </a: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颜色等</a:t>
            </a:r>
            <a:r>
              <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rPr>
              <a:t>进行修改</a:t>
            </a: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a:t>
            </a:r>
            <a:endPar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endParaRPr>
          </a:p>
        </p:txBody>
      </p:sp>
      <p:sp>
        <p:nvSpPr>
          <p:cNvPr id="22" name="矩形 21"/>
          <p:cNvSpPr/>
          <p:nvPr/>
        </p:nvSpPr>
        <p:spPr>
          <a:xfrm>
            <a:off x="5980719" y="3808549"/>
            <a:ext cx="2236510" cy="492443"/>
          </a:xfrm>
          <a:prstGeom prst="rect">
            <a:avLst/>
          </a:prstGeom>
        </p:spPr>
        <p:txBody>
          <a:bodyPr wrap="none">
            <a:spAutoFit/>
          </a:bodyPr>
          <a:lstStyle/>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rPr>
              <a:t>点击此处添加标题</a:t>
            </a:r>
            <a:endParaRPr kumimoji="0" lang="en-US" altLang="zh-CN" sz="20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endParaRPr>
          </a:p>
        </p:txBody>
      </p:sp>
      <p:sp>
        <p:nvSpPr>
          <p:cNvPr id="23" name="文本占位符 1"/>
          <p:cNvSpPr txBox="1">
            <a:spLocks/>
          </p:cNvSpPr>
          <p:nvPr/>
        </p:nvSpPr>
        <p:spPr>
          <a:xfrm>
            <a:off x="944994" y="200464"/>
            <a:ext cx="5601366" cy="52956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65000"/>
                    <a:lumOff val="35000"/>
                  </a:schemeClr>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2400" b="1" i="0" u="none" strike="noStrike" kern="1200" cap="none" spc="0" normalizeH="0" baseline="0" noProof="0" dirty="0" smtClean="0">
                <a:ln>
                  <a:noFill/>
                </a:ln>
                <a:solidFill>
                  <a:srgbClr val="000000">
                    <a:lumMod val="65000"/>
                    <a:lumOff val="35000"/>
                  </a:srgbClr>
                </a:solidFill>
                <a:effectLst/>
                <a:uLnTx/>
                <a:uFillTx/>
                <a:latin typeface="Microsoft YaHei" charset="0"/>
                <a:ea typeface="Microsoft YaHei" charset="0"/>
              </a:rPr>
              <a:t>知识图谱在推荐系统上的应用</a:t>
            </a:r>
            <a:endParaRPr kumimoji="1" lang="zh-CN" altLang="en-US" sz="2400" b="1" i="0" u="none" strike="noStrike" kern="1200" cap="none" spc="0" normalizeH="0" baseline="0" noProof="0" dirty="0">
              <a:ln>
                <a:noFill/>
              </a:ln>
              <a:solidFill>
                <a:srgbClr val="000000">
                  <a:lumMod val="65000"/>
                  <a:lumOff val="35000"/>
                </a:srgbClr>
              </a:solidFill>
              <a:effectLst/>
              <a:uLnTx/>
              <a:uFillTx/>
              <a:latin typeface="Microsoft YaHei" charset="0"/>
              <a:ea typeface="Microsoft YaHei" charset="0"/>
            </a:endParaRPr>
          </a:p>
        </p:txBody>
      </p:sp>
      <p:sp>
        <p:nvSpPr>
          <p:cNvPr id="8" name="文本框 7"/>
          <p:cNvSpPr txBox="1"/>
          <p:nvPr/>
        </p:nvSpPr>
        <p:spPr>
          <a:xfrm>
            <a:off x="7107099" y="4442041"/>
            <a:ext cx="3625216" cy="646331"/>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rPr>
              <a:t>知识</a:t>
            </a:r>
            <a:r>
              <a:rPr kumimoji="0" lang="zh-CN" altLang="en-US" sz="18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rPr>
              <a:t>图谱在推荐方面的应用主要通过上面三种方法来实现</a:t>
            </a:r>
            <a:endParaRPr kumimoji="0" lang="zh-CN" altLang="en-US" sz="18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endParaRPr>
          </a:p>
        </p:txBody>
      </p:sp>
    </p:spTree>
    <p:extLst>
      <p:ext uri="{BB962C8B-B14F-4D97-AF65-F5344CB8AC3E}">
        <p14:creationId xmlns:p14="http://schemas.microsoft.com/office/powerpoint/2010/main" val="324674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8"/>
          <p:cNvSpPr txBox="1"/>
          <p:nvPr/>
        </p:nvSpPr>
        <p:spPr>
          <a:xfrm>
            <a:off x="5980720" y="4326466"/>
            <a:ext cx="3173374"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标题</a:t>
            </a:r>
            <a:r>
              <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rPr>
              <a:t>数字等都可以通过点击和重新输入进行更改，顶部“开始”面板中可以对字体、字号、</a:t>
            </a: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颜色等</a:t>
            </a:r>
            <a:r>
              <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rPr>
              <a:t>进行修改</a:t>
            </a: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a:t>
            </a:r>
            <a:endPar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endParaRPr>
          </a:p>
        </p:txBody>
      </p:sp>
      <p:sp>
        <p:nvSpPr>
          <p:cNvPr id="22" name="矩形 21"/>
          <p:cNvSpPr/>
          <p:nvPr/>
        </p:nvSpPr>
        <p:spPr>
          <a:xfrm>
            <a:off x="5980719" y="3808549"/>
            <a:ext cx="2236510" cy="492443"/>
          </a:xfrm>
          <a:prstGeom prst="rect">
            <a:avLst/>
          </a:prstGeom>
        </p:spPr>
        <p:txBody>
          <a:bodyPr wrap="none">
            <a:spAutoFit/>
          </a:bodyPr>
          <a:lstStyle/>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rPr>
              <a:t>点击此处添加标题</a:t>
            </a:r>
            <a:endParaRPr kumimoji="0" lang="en-US" altLang="zh-CN" sz="20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endParaRPr>
          </a:p>
        </p:txBody>
      </p:sp>
      <p:sp>
        <p:nvSpPr>
          <p:cNvPr id="23" name="文本占位符 1"/>
          <p:cNvSpPr txBox="1">
            <a:spLocks/>
          </p:cNvSpPr>
          <p:nvPr/>
        </p:nvSpPr>
        <p:spPr>
          <a:xfrm>
            <a:off x="1131777" y="520888"/>
            <a:ext cx="5601366" cy="52956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65000"/>
                    <a:lumOff val="35000"/>
                  </a:schemeClr>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2400" b="1" i="0" u="none" strike="noStrike" kern="1200" cap="none" spc="0" normalizeH="0" baseline="0" noProof="0" dirty="0">
                <a:ln>
                  <a:noFill/>
                </a:ln>
                <a:solidFill>
                  <a:srgbClr val="000000">
                    <a:lumMod val="65000"/>
                    <a:lumOff val="35000"/>
                  </a:srgbClr>
                </a:solidFill>
                <a:effectLst/>
                <a:uLnTx/>
                <a:uFillTx/>
                <a:latin typeface="Microsoft YaHei" charset="0"/>
                <a:ea typeface="Microsoft YaHei" charset="0"/>
              </a:rPr>
              <a:t>知识图谱在推荐系统上的应用</a:t>
            </a:r>
          </a:p>
        </p:txBody>
      </p:sp>
      <p:pic>
        <p:nvPicPr>
          <p:cNvPr id="2" name="图片 1"/>
          <p:cNvPicPr>
            <a:picLocks noChangeAspect="1"/>
          </p:cNvPicPr>
          <p:nvPr/>
        </p:nvPicPr>
        <p:blipFill>
          <a:blip r:embed="rId2"/>
          <a:stretch>
            <a:fillRect/>
          </a:stretch>
        </p:blipFill>
        <p:spPr>
          <a:xfrm>
            <a:off x="6733143" y="1248066"/>
            <a:ext cx="3935609" cy="5289410"/>
          </a:xfrm>
          <a:prstGeom prst="rect">
            <a:avLst/>
          </a:prstGeom>
        </p:spPr>
      </p:pic>
      <p:sp>
        <p:nvSpPr>
          <p:cNvPr id="4" name="文本框 3"/>
          <p:cNvSpPr txBox="1"/>
          <p:nvPr/>
        </p:nvSpPr>
        <p:spPr>
          <a:xfrm>
            <a:off x="1022684" y="2854441"/>
            <a:ext cx="4572000" cy="92333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rPr>
              <a:t>图片下方的其他企业家，就是</a:t>
            </a:r>
            <a:r>
              <a:rPr kumimoji="0" lang="en-US" altLang="zh-CN" sz="18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rPr>
              <a:t>google</a:t>
            </a:r>
            <a:r>
              <a:rPr kumimoji="0" lang="zh-CN" altLang="en-US" sz="18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rPr>
              <a:t>利用知识图谱，将与马云相关的企业家推荐给我们。</a:t>
            </a:r>
            <a:endParaRPr kumimoji="0" lang="zh-CN" altLang="en-US" sz="18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endParaRPr>
          </a:p>
        </p:txBody>
      </p:sp>
    </p:spTree>
    <p:extLst>
      <p:ext uri="{BB962C8B-B14F-4D97-AF65-F5344CB8AC3E}">
        <p14:creationId xmlns:p14="http://schemas.microsoft.com/office/powerpoint/2010/main" val="2054631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12926" y="236936"/>
            <a:ext cx="5601366" cy="529569"/>
          </a:xfrm>
        </p:spPr>
        <p:txBody>
          <a:bodyPr/>
          <a:lstStyle/>
          <a:p>
            <a:r>
              <a:rPr kumimoji="1" lang="zh-CN" altLang="en-US" dirty="0" smtClean="0"/>
              <a:t>知识图谱在推荐系统上的其他应用场景</a:t>
            </a:r>
            <a:endParaRPr kumimoji="1" lang="zh-CN" altLang="en-US" dirty="0"/>
          </a:p>
        </p:txBody>
      </p:sp>
      <p:sp>
        <p:nvSpPr>
          <p:cNvPr id="3" name="矩形 2"/>
          <p:cNvSpPr/>
          <p:nvPr/>
        </p:nvSpPr>
        <p:spPr>
          <a:xfrm>
            <a:off x="0" y="3744685"/>
            <a:ext cx="12192000" cy="870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6" name="任意形状 5"/>
          <p:cNvSpPr/>
          <p:nvPr/>
        </p:nvSpPr>
        <p:spPr>
          <a:xfrm rot="10800000">
            <a:off x="547366" y="1192159"/>
            <a:ext cx="2726152" cy="2983831"/>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8" name="文本框 8"/>
          <p:cNvSpPr txBox="1"/>
          <p:nvPr/>
        </p:nvSpPr>
        <p:spPr>
          <a:xfrm>
            <a:off x="781052" y="1747178"/>
            <a:ext cx="2084613" cy="14927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基于知识图谱的旅游</a:t>
            </a:r>
            <a:r>
              <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rPr>
              <a:t>推荐 </a:t>
            </a: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不仅可以将相关内容的旅游信息推荐给用户，还可以将与景点相关的其他周边信息进行推荐</a:t>
            </a:r>
            <a:endPar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endParaRPr>
          </a:p>
        </p:txBody>
      </p:sp>
      <p:sp>
        <p:nvSpPr>
          <p:cNvPr id="9" name="矩形 8"/>
          <p:cNvSpPr/>
          <p:nvPr/>
        </p:nvSpPr>
        <p:spPr>
          <a:xfrm>
            <a:off x="978619" y="1304122"/>
            <a:ext cx="1719944" cy="416461"/>
          </a:xfrm>
          <a:prstGeom prst="rect">
            <a:avLst/>
          </a:prstGeom>
        </p:spPr>
        <p:txBody>
          <a:bodyPr wrap="square">
            <a:spAutoFit/>
          </a:bodyPr>
          <a:lstStyle/>
          <a:p>
            <a:pPr marL="0" marR="0" lvl="0" indent="0" algn="ctr" defTabSz="609585" rtl="0" eaLnBrk="1" fontAlgn="auto" latinLnBrk="0" hangingPunct="1">
              <a:lnSpc>
                <a:spcPct val="13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rPr>
              <a:t>旅游推荐</a:t>
            </a:r>
            <a:endParaRPr kumimoji="0" lang="en-US" altLang="zh-CN" sz="18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endParaRPr>
          </a:p>
        </p:txBody>
      </p:sp>
      <p:sp>
        <p:nvSpPr>
          <p:cNvPr id="12" name="任意形状 11"/>
          <p:cNvSpPr/>
          <p:nvPr/>
        </p:nvSpPr>
        <p:spPr>
          <a:xfrm>
            <a:off x="3163508" y="3390103"/>
            <a:ext cx="2702018" cy="3385458"/>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3" name="文本框 8"/>
          <p:cNvSpPr txBox="1"/>
          <p:nvPr/>
        </p:nvSpPr>
        <p:spPr>
          <a:xfrm>
            <a:off x="3513609" y="4611504"/>
            <a:ext cx="2001815" cy="17727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基于</a:t>
            </a:r>
            <a:r>
              <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rPr>
              <a:t>知识图谱的推荐系统可以融合多 源信息，更加充分的挖掘用户和商品之间的潜在关联， 将为用户的最终决策提供更有效的支持</a:t>
            </a:r>
          </a:p>
        </p:txBody>
      </p:sp>
      <p:sp>
        <p:nvSpPr>
          <p:cNvPr id="14" name="矩形 13"/>
          <p:cNvSpPr/>
          <p:nvPr/>
        </p:nvSpPr>
        <p:spPr>
          <a:xfrm>
            <a:off x="3595399" y="4143359"/>
            <a:ext cx="1719944" cy="416461"/>
          </a:xfrm>
          <a:prstGeom prst="rect">
            <a:avLst/>
          </a:prstGeom>
        </p:spPr>
        <p:txBody>
          <a:bodyPr wrap="square">
            <a:spAutoFit/>
          </a:bodyPr>
          <a:lstStyle/>
          <a:p>
            <a:pPr marL="0" marR="0" lvl="0" indent="0" algn="ctr" defTabSz="609585" rtl="0" eaLnBrk="1" fontAlgn="auto" latinLnBrk="0" hangingPunct="1">
              <a:lnSpc>
                <a:spcPct val="130000"/>
              </a:lnSpc>
              <a:spcBef>
                <a:spcPts val="0"/>
              </a:spcBef>
              <a:spcAft>
                <a:spcPts val="0"/>
              </a:spcAft>
              <a:buClrTx/>
              <a:buSzTx/>
              <a:buFontTx/>
              <a:buNone/>
              <a:tabLst/>
              <a:defRPr/>
            </a:pPr>
            <a:r>
              <a:rPr kumimoji="0" lang="zh-CN" altLang="en-US" sz="1800" b="1" i="0" u="none" strike="noStrike" kern="1200" cap="none" spc="0" normalizeH="0" baseline="0" noProof="0" dirty="0" smtClean="0">
                <a:ln>
                  <a:noFill/>
                </a:ln>
                <a:solidFill>
                  <a:srgbClr val="FFFFFF"/>
                </a:solidFill>
                <a:effectLst/>
                <a:uLnTx/>
                <a:uFillTx/>
                <a:latin typeface="Century Gothic" panose="020F0302020204030204"/>
                <a:ea typeface="微软雅黑" charset="0"/>
                <a:cs typeface="+mn-cs"/>
              </a:rPr>
              <a:t>电子商务</a:t>
            </a:r>
            <a:endParaRPr kumimoji="0" lang="en-US" altLang="zh-CN" sz="18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endParaRPr>
          </a:p>
        </p:txBody>
      </p:sp>
      <p:sp>
        <p:nvSpPr>
          <p:cNvPr id="18" name="任意形状 17"/>
          <p:cNvSpPr/>
          <p:nvPr/>
        </p:nvSpPr>
        <p:spPr>
          <a:xfrm rot="10800000">
            <a:off x="5602190" y="864842"/>
            <a:ext cx="2879479" cy="3257387"/>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9" name="文本框 8"/>
          <p:cNvSpPr txBox="1"/>
          <p:nvPr/>
        </p:nvSpPr>
        <p:spPr>
          <a:xfrm>
            <a:off x="6007499" y="1507692"/>
            <a:ext cx="2058622" cy="17727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基于知识图谱，可以利用知识图谱中的对于导演或者演员的相关信息，或者电影或者音乐中的相关内容进行更加丰富的推荐</a:t>
            </a:r>
            <a:endPar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endParaRPr>
          </a:p>
        </p:txBody>
      </p:sp>
      <p:sp>
        <p:nvSpPr>
          <p:cNvPr id="20" name="矩形 19"/>
          <p:cNvSpPr/>
          <p:nvPr/>
        </p:nvSpPr>
        <p:spPr>
          <a:xfrm>
            <a:off x="6007499" y="991940"/>
            <a:ext cx="2068860" cy="452432"/>
          </a:xfrm>
          <a:prstGeom prst="rect">
            <a:avLst/>
          </a:prstGeom>
        </p:spPr>
        <p:txBody>
          <a:bodyPr wrap="square">
            <a:spAutoFit/>
          </a:bodyPr>
          <a:lstStyle/>
          <a:p>
            <a:pPr marL="0" marR="0" lvl="0" indent="0" algn="ctr" defTabSz="609585" rtl="0" eaLnBrk="1" fontAlgn="auto" latinLnBrk="0" hangingPunct="1">
              <a:lnSpc>
                <a:spcPct val="13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rPr>
              <a:t>电影、音乐推荐 </a:t>
            </a:r>
            <a:endParaRPr kumimoji="0" lang="en-US" altLang="zh-CN" sz="18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endParaRPr>
          </a:p>
        </p:txBody>
      </p:sp>
      <p:sp>
        <p:nvSpPr>
          <p:cNvPr id="22" name="任意形状 21"/>
          <p:cNvSpPr/>
          <p:nvPr/>
        </p:nvSpPr>
        <p:spPr>
          <a:xfrm>
            <a:off x="8382258" y="3356826"/>
            <a:ext cx="2707392" cy="3385458"/>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23" name="文本框 8"/>
          <p:cNvSpPr txBox="1"/>
          <p:nvPr/>
        </p:nvSpPr>
        <p:spPr>
          <a:xfrm>
            <a:off x="8870155" y="4700900"/>
            <a:ext cx="1719944" cy="1212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利用知识图谱可以根据求职者的自身情况的相关内容提供更加合适的推荐。</a:t>
            </a:r>
            <a:endPar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endParaRPr>
          </a:p>
        </p:txBody>
      </p:sp>
      <p:sp>
        <p:nvSpPr>
          <p:cNvPr id="24" name="矩形 23"/>
          <p:cNvSpPr/>
          <p:nvPr/>
        </p:nvSpPr>
        <p:spPr>
          <a:xfrm>
            <a:off x="8870155" y="4125003"/>
            <a:ext cx="1719944" cy="416461"/>
          </a:xfrm>
          <a:prstGeom prst="rect">
            <a:avLst/>
          </a:prstGeom>
        </p:spPr>
        <p:txBody>
          <a:bodyPr wrap="square">
            <a:spAutoFit/>
          </a:bodyPr>
          <a:lstStyle/>
          <a:p>
            <a:pPr marL="0" marR="0" lvl="0" indent="0" algn="ctr" defTabSz="609585" rtl="0" eaLnBrk="1" fontAlgn="auto" latinLnBrk="0" hangingPunct="1">
              <a:lnSpc>
                <a:spcPct val="13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rPr>
              <a:t>职位推荐 </a:t>
            </a:r>
            <a:endParaRPr kumimoji="0" lang="en-US" altLang="zh-CN" sz="18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endParaRPr>
          </a:p>
        </p:txBody>
      </p:sp>
    </p:spTree>
    <p:extLst>
      <p:ext uri="{BB962C8B-B14F-4D97-AF65-F5344CB8AC3E}">
        <p14:creationId xmlns:p14="http://schemas.microsoft.com/office/powerpoint/2010/main" val="329748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8"/>
          <p:cNvSpPr txBox="1"/>
          <p:nvPr/>
        </p:nvSpPr>
        <p:spPr>
          <a:xfrm>
            <a:off x="5980720" y="4326466"/>
            <a:ext cx="3173374"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标题</a:t>
            </a:r>
            <a:r>
              <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rPr>
              <a:t>数字等都可以通过点击和重新输入进行更改，顶部“开始”面板中可以对字体、字号、</a:t>
            </a: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颜色等</a:t>
            </a:r>
            <a:r>
              <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rPr>
              <a:t>进行修改</a:t>
            </a:r>
            <a:r>
              <a:rPr kumimoji="0" lang="zh-CN" altLang="en-US" sz="1400" b="0" i="0" u="none" strike="noStrike" kern="1200" cap="none" spc="0" normalizeH="0" baseline="0" noProof="0" dirty="0" smtClean="0">
                <a:ln>
                  <a:noFill/>
                </a:ln>
                <a:solidFill>
                  <a:srgbClr val="FFFFFF"/>
                </a:solidFill>
                <a:effectLst/>
                <a:uLnTx/>
                <a:uFillTx/>
                <a:latin typeface="微软雅黑" charset="0"/>
                <a:ea typeface="微软雅黑" charset="0"/>
                <a:cs typeface="+mn-cs"/>
              </a:rPr>
              <a:t>。</a:t>
            </a:r>
            <a:endParaRPr kumimoji="0" lang="zh-CN" altLang="en-US" sz="1400" b="0" i="0" u="none" strike="noStrike" kern="1200" cap="none" spc="0" normalizeH="0" baseline="0" noProof="0" dirty="0">
              <a:ln>
                <a:noFill/>
              </a:ln>
              <a:solidFill>
                <a:srgbClr val="FFFFFF"/>
              </a:solidFill>
              <a:effectLst/>
              <a:uLnTx/>
              <a:uFillTx/>
              <a:latin typeface="微软雅黑" charset="0"/>
              <a:ea typeface="微软雅黑" charset="0"/>
              <a:cs typeface="+mn-cs"/>
            </a:endParaRPr>
          </a:p>
        </p:txBody>
      </p:sp>
      <p:sp>
        <p:nvSpPr>
          <p:cNvPr id="22" name="矩形 21"/>
          <p:cNvSpPr/>
          <p:nvPr/>
        </p:nvSpPr>
        <p:spPr>
          <a:xfrm>
            <a:off x="5980719" y="3808549"/>
            <a:ext cx="2236510" cy="492443"/>
          </a:xfrm>
          <a:prstGeom prst="rect">
            <a:avLst/>
          </a:prstGeom>
        </p:spPr>
        <p:txBody>
          <a:bodyPr wrap="none">
            <a:spAutoFit/>
          </a:bodyPr>
          <a:lstStyle/>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rPr>
              <a:t>点击此处添加标题</a:t>
            </a:r>
            <a:endParaRPr kumimoji="0" lang="en-US" altLang="zh-CN" sz="20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endParaRPr>
          </a:p>
        </p:txBody>
      </p:sp>
      <p:sp>
        <p:nvSpPr>
          <p:cNvPr id="23" name="文本占位符 1"/>
          <p:cNvSpPr txBox="1">
            <a:spLocks/>
          </p:cNvSpPr>
          <p:nvPr/>
        </p:nvSpPr>
        <p:spPr>
          <a:xfrm>
            <a:off x="1131777" y="520888"/>
            <a:ext cx="5601366" cy="52956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65000"/>
                    <a:lumOff val="35000"/>
                  </a:schemeClr>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2400" b="1" i="0" u="none" strike="noStrike" kern="1200" cap="none" spc="0" normalizeH="0" baseline="0" noProof="0" dirty="0">
                <a:ln>
                  <a:noFill/>
                </a:ln>
                <a:solidFill>
                  <a:srgbClr val="000000">
                    <a:lumMod val="65000"/>
                    <a:lumOff val="35000"/>
                  </a:srgbClr>
                </a:solidFill>
                <a:effectLst/>
                <a:uLnTx/>
                <a:uFillTx/>
                <a:latin typeface="Microsoft YaHei" charset="0"/>
                <a:ea typeface="Microsoft YaHei" charset="0"/>
              </a:rPr>
              <a:t>知识图谱</a:t>
            </a:r>
            <a:r>
              <a:rPr kumimoji="1" lang="zh-CN" altLang="en-US" sz="2400" b="1" i="0" u="none" strike="noStrike" kern="1200" cap="none" spc="0" normalizeH="0" baseline="0" noProof="0" dirty="0" smtClean="0">
                <a:ln>
                  <a:noFill/>
                </a:ln>
                <a:solidFill>
                  <a:srgbClr val="000000">
                    <a:lumMod val="65000"/>
                    <a:lumOff val="35000"/>
                  </a:srgbClr>
                </a:solidFill>
                <a:effectLst/>
                <a:uLnTx/>
                <a:uFillTx/>
                <a:latin typeface="Microsoft YaHei" charset="0"/>
                <a:ea typeface="Microsoft YaHei" charset="0"/>
              </a:rPr>
              <a:t>在其他方面的应用</a:t>
            </a:r>
            <a:endParaRPr kumimoji="1" lang="zh-CN" altLang="en-US" sz="2400" b="1" i="0" u="none" strike="noStrike" kern="1200" cap="none" spc="0" normalizeH="0" baseline="0" noProof="0" dirty="0">
              <a:ln>
                <a:noFill/>
              </a:ln>
              <a:solidFill>
                <a:srgbClr val="000000">
                  <a:lumMod val="65000"/>
                  <a:lumOff val="35000"/>
                </a:srgbClr>
              </a:solidFill>
              <a:effectLst/>
              <a:uLnTx/>
              <a:uFillTx/>
              <a:latin typeface="Microsoft YaHei" charset="0"/>
              <a:ea typeface="Microsoft YaHei" charset="0"/>
            </a:endParaRPr>
          </a:p>
        </p:txBody>
      </p:sp>
      <p:sp>
        <p:nvSpPr>
          <p:cNvPr id="3" name="文本框 2"/>
          <p:cNvSpPr txBox="1"/>
          <p:nvPr/>
        </p:nvSpPr>
        <p:spPr>
          <a:xfrm>
            <a:off x="1131777" y="1564105"/>
            <a:ext cx="9383823" cy="646331"/>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rPr>
              <a:t>知识</a:t>
            </a:r>
            <a:r>
              <a:rPr kumimoji="0" lang="zh-CN" altLang="en-US" sz="1800" b="0" i="0" u="none" strike="noStrike" kern="1200" cap="none" spc="0" normalizeH="0" baseline="0" noProof="0" dirty="0" smtClean="0">
                <a:ln>
                  <a:noFill/>
                </a:ln>
                <a:solidFill>
                  <a:srgbClr val="000000"/>
                </a:solidFill>
                <a:effectLst/>
                <a:uLnTx/>
                <a:uFillTx/>
                <a:latin typeface="Century Gothic" panose="020F0302020204030204"/>
                <a:ea typeface="宋体" panose="02010600030101010101" pitchFamily="2" charset="-122"/>
                <a:cs typeface="+mn-cs"/>
              </a:rPr>
              <a:t>图谱不仅仅用于搜索系统以及推荐系统当中，在数据挖掘、人工智能领域的应用也是十分广泛的。</a:t>
            </a:r>
            <a:endParaRPr kumimoji="0" lang="zh-CN" altLang="en-US" sz="1800" b="0" i="0" u="none" strike="noStrike" kern="1200" cap="none" spc="0" normalizeH="0" baseline="0" noProof="0" dirty="0">
              <a:ln>
                <a:noFill/>
              </a:ln>
              <a:solidFill>
                <a:srgbClr val="000000"/>
              </a:solidFill>
              <a:effectLst/>
              <a:uLnTx/>
              <a:uFillTx/>
              <a:latin typeface="Century Gothic" panose="020F0302020204030204"/>
              <a:ea typeface="宋体" panose="02010600030101010101" pitchFamily="2" charset="-122"/>
              <a:cs typeface="+mn-cs"/>
            </a:endParaRPr>
          </a:p>
        </p:txBody>
      </p:sp>
      <p:sp>
        <p:nvSpPr>
          <p:cNvPr id="8" name="任意形状 6"/>
          <p:cNvSpPr/>
          <p:nvPr/>
        </p:nvSpPr>
        <p:spPr>
          <a:xfrm>
            <a:off x="1119268" y="3237351"/>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ln>
            <a:solidFill>
              <a:schemeClr val="accent1"/>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89133" rIns="89133" bIns="386948" numCol="1" spcCol="1270" anchor="t" anchorCtr="0">
            <a:noAutofit/>
          </a:bodyPr>
          <a:lstStyle/>
          <a:p>
            <a:pPr marL="285750" marR="0" lvl="1" indent="-285750" algn="l" defTabSz="1333500" rtl="0" eaLnBrk="1" fontAlgn="auto" latinLnBrk="0" hangingPunct="1">
              <a:lnSpc>
                <a:spcPct val="90000"/>
              </a:lnSpc>
              <a:spcBef>
                <a:spcPct val="0"/>
              </a:spcBef>
              <a:spcAft>
                <a:spcPct val="15000"/>
              </a:spcAft>
              <a:buClrTx/>
              <a:buSzTx/>
              <a:buFontTx/>
              <a:buChar char="••"/>
              <a:tabLst/>
              <a:defRPr/>
            </a:pPr>
            <a:endParaRPr kumimoji="0" lang="zh-CN" altLang="en-US" sz="3000" b="0" i="0" u="none" strike="noStrike" kern="1200" cap="none" spc="0" normalizeH="0" baseline="0" noProof="0">
              <a:ln>
                <a:noFill/>
              </a:ln>
              <a:solidFill>
                <a:srgbClr val="000000">
                  <a:hueOff val="0"/>
                  <a:satOff val="0"/>
                  <a:lumOff val="0"/>
                  <a:alphaOff val="0"/>
                </a:srgbClr>
              </a:solidFill>
              <a:effectLst/>
              <a:uLnTx/>
              <a:uFillTx/>
              <a:latin typeface="Century Gothic" panose="020F0302020204030204"/>
              <a:ea typeface="宋体" panose="02010600030101010101" pitchFamily="2" charset="-122"/>
              <a:cs typeface="+mn-cs"/>
            </a:endParaRPr>
          </a:p>
          <a:p>
            <a:pPr marL="285750" marR="0" lvl="1" indent="-285750" algn="l" defTabSz="1333500" rtl="0" eaLnBrk="1" fontAlgn="auto" latinLnBrk="0" hangingPunct="1">
              <a:lnSpc>
                <a:spcPct val="90000"/>
              </a:lnSpc>
              <a:spcBef>
                <a:spcPct val="0"/>
              </a:spcBef>
              <a:spcAft>
                <a:spcPct val="15000"/>
              </a:spcAft>
              <a:buClrTx/>
              <a:buSzTx/>
              <a:buFontTx/>
              <a:buChar char="••"/>
              <a:tabLst/>
              <a:defRPr/>
            </a:pPr>
            <a:endParaRPr kumimoji="0" lang="zh-CN" altLang="en-US" sz="3000" b="0" i="0" u="none" strike="noStrike" kern="1200" cap="none" spc="0" normalizeH="0" baseline="0" noProof="0">
              <a:ln>
                <a:noFill/>
              </a:ln>
              <a:solidFill>
                <a:srgbClr val="000000">
                  <a:hueOff val="0"/>
                  <a:satOff val="0"/>
                  <a:lumOff val="0"/>
                  <a:alphaOff val="0"/>
                </a:srgbClr>
              </a:solidFill>
              <a:effectLst/>
              <a:uLnTx/>
              <a:uFillTx/>
              <a:latin typeface="Century Gothic" panose="020F0302020204030204"/>
              <a:ea typeface="宋体" panose="02010600030101010101" pitchFamily="2" charset="-122"/>
              <a:cs typeface="+mn-cs"/>
            </a:endParaRPr>
          </a:p>
        </p:txBody>
      </p:sp>
      <p:sp>
        <p:nvSpPr>
          <p:cNvPr id="9" name="形状 8"/>
          <p:cNvSpPr/>
          <p:nvPr/>
        </p:nvSpPr>
        <p:spPr>
          <a:xfrm>
            <a:off x="2301754" y="3730325"/>
            <a:ext cx="2141983" cy="2141983"/>
          </a:xfrm>
          <a:prstGeom prst="leftCircularArrow">
            <a:avLst>
              <a:gd name="adj1" fmla="val 2550"/>
              <a:gd name="adj2" fmla="val 309429"/>
              <a:gd name="adj3" fmla="val 2084940"/>
              <a:gd name="adj4" fmla="val 9024489"/>
              <a:gd name="adj5" fmla="val 2975"/>
            </a:avLst>
          </a:prstGeom>
          <a:solidFill>
            <a:schemeClr val="accent1"/>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0" name="任意形状 10"/>
          <p:cNvSpPr/>
          <p:nvPr/>
        </p:nvSpPr>
        <p:spPr>
          <a:xfrm>
            <a:off x="1577147" y="4572633"/>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1"/>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marL="0" marR="0" lvl="0" indent="0" algn="ctr" defTabSz="1466850" rtl="0" eaLnBrk="1" fontAlgn="auto" latinLnBrk="0" hangingPunct="1">
              <a:lnSpc>
                <a:spcPct val="90000"/>
              </a:lnSpc>
              <a:spcBef>
                <a:spcPct val="0"/>
              </a:spcBef>
              <a:spcAft>
                <a:spcPct val="35000"/>
              </a:spcAft>
              <a:buClrTx/>
              <a:buSzTx/>
              <a:buFontTx/>
              <a:buNone/>
              <a:tabLst/>
              <a:defRPr/>
            </a:pPr>
            <a:endParaRPr kumimoji="0" lang="zh-CN" altLang="en-US" sz="33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1" name="圆角矩形 10"/>
          <p:cNvSpPr/>
          <p:nvPr/>
        </p:nvSpPr>
        <p:spPr>
          <a:xfrm>
            <a:off x="3668788" y="3237351"/>
            <a:ext cx="2060461" cy="1699449"/>
          </a:xfrm>
          <a:prstGeom prst="roundRect">
            <a:avLst>
              <a:gd name="adj" fmla="val 10000"/>
            </a:avLst>
          </a:prstGeom>
          <a:ln>
            <a:solidFill>
              <a:schemeClr val="accent5"/>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环形箭头 11"/>
          <p:cNvSpPr/>
          <p:nvPr/>
        </p:nvSpPr>
        <p:spPr>
          <a:xfrm>
            <a:off x="4834105" y="2235210"/>
            <a:ext cx="2405264" cy="2405264"/>
          </a:xfrm>
          <a:prstGeom prst="circularArrow">
            <a:avLst>
              <a:gd name="adj1" fmla="val 2271"/>
              <a:gd name="adj2" fmla="val 273786"/>
              <a:gd name="adj3" fmla="val 19550703"/>
              <a:gd name="adj4" fmla="val 12575511"/>
              <a:gd name="adj5" fmla="val 2650"/>
            </a:avLst>
          </a:prstGeom>
          <a:solidFill>
            <a:schemeClr val="accent5"/>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3" name="任意形状 16"/>
          <p:cNvSpPr/>
          <p:nvPr/>
        </p:nvSpPr>
        <p:spPr>
          <a:xfrm>
            <a:off x="4126669" y="2873183"/>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5"/>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marL="0" marR="0" lvl="0" indent="0" algn="ctr" defTabSz="1466850" rtl="0" eaLnBrk="1" fontAlgn="auto" latinLnBrk="0" hangingPunct="1">
              <a:lnSpc>
                <a:spcPct val="90000"/>
              </a:lnSpc>
              <a:spcBef>
                <a:spcPct val="0"/>
              </a:spcBef>
              <a:spcAft>
                <a:spcPct val="35000"/>
              </a:spcAft>
              <a:buClrTx/>
              <a:buSzTx/>
              <a:buFontTx/>
              <a:buNone/>
              <a:tabLst/>
              <a:defRPr/>
            </a:pPr>
            <a:endParaRPr kumimoji="0" lang="zh-CN" altLang="en-US" sz="33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4" name="任意形状 20"/>
          <p:cNvSpPr/>
          <p:nvPr/>
        </p:nvSpPr>
        <p:spPr>
          <a:xfrm>
            <a:off x="6218310" y="3237351"/>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noFill/>
          <a:ln>
            <a:solidFill>
              <a:schemeClr val="accent3"/>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89133" rIns="89133" bIns="386948" numCol="1" spcCol="1270" anchor="t" anchorCtr="0">
            <a:noAutofit/>
          </a:bodyPr>
          <a:lstStyle/>
          <a:p>
            <a:pPr marL="285750" marR="0" lvl="1" indent="-285750" algn="l" defTabSz="1333500" rtl="0" eaLnBrk="1" fontAlgn="auto" latinLnBrk="0" hangingPunct="1">
              <a:lnSpc>
                <a:spcPct val="90000"/>
              </a:lnSpc>
              <a:spcBef>
                <a:spcPct val="0"/>
              </a:spcBef>
              <a:spcAft>
                <a:spcPct val="15000"/>
              </a:spcAft>
              <a:buClrTx/>
              <a:buSzTx/>
              <a:buFontTx/>
              <a:buChar char="••"/>
              <a:tabLst/>
              <a:defRPr/>
            </a:pPr>
            <a:endParaRPr kumimoji="0" lang="zh-CN" altLang="en-US" sz="3000" b="0" i="0" u="none" strike="noStrike" kern="1200" cap="none" spc="0" normalizeH="0" baseline="0" noProof="0">
              <a:ln>
                <a:noFill/>
              </a:ln>
              <a:solidFill>
                <a:srgbClr val="000000">
                  <a:hueOff val="0"/>
                  <a:satOff val="0"/>
                  <a:lumOff val="0"/>
                  <a:alphaOff val="0"/>
                </a:srgbClr>
              </a:solidFill>
              <a:effectLst/>
              <a:uLnTx/>
              <a:uFillTx/>
              <a:latin typeface="Century Gothic" panose="020F0302020204030204"/>
              <a:ea typeface="宋体" panose="02010600030101010101" pitchFamily="2" charset="-122"/>
              <a:cs typeface="+mn-cs"/>
            </a:endParaRPr>
          </a:p>
          <a:p>
            <a:pPr marL="285750" marR="0" lvl="1" indent="-285750" algn="l" defTabSz="1333500" rtl="0" eaLnBrk="1" fontAlgn="auto" latinLnBrk="0" hangingPunct="1">
              <a:lnSpc>
                <a:spcPct val="90000"/>
              </a:lnSpc>
              <a:spcBef>
                <a:spcPct val="0"/>
              </a:spcBef>
              <a:spcAft>
                <a:spcPct val="15000"/>
              </a:spcAft>
              <a:buClrTx/>
              <a:buSzTx/>
              <a:buFontTx/>
              <a:buChar char="••"/>
              <a:tabLst/>
              <a:defRPr/>
            </a:pPr>
            <a:endParaRPr kumimoji="0" lang="zh-CN" altLang="en-US" sz="3000" b="0" i="0" u="none" strike="noStrike" kern="1200" cap="none" spc="0" normalizeH="0" baseline="0" noProof="0">
              <a:ln>
                <a:noFill/>
              </a:ln>
              <a:solidFill>
                <a:srgbClr val="000000">
                  <a:hueOff val="0"/>
                  <a:satOff val="0"/>
                  <a:lumOff val="0"/>
                  <a:alphaOff val="0"/>
                </a:srgbClr>
              </a:solidFill>
              <a:effectLst/>
              <a:uLnTx/>
              <a:uFillTx/>
              <a:latin typeface="Century Gothic" panose="020F0302020204030204"/>
              <a:ea typeface="宋体" panose="02010600030101010101" pitchFamily="2" charset="-122"/>
              <a:cs typeface="+mn-cs"/>
            </a:endParaRPr>
          </a:p>
        </p:txBody>
      </p:sp>
      <p:sp>
        <p:nvSpPr>
          <p:cNvPr id="15" name="形状 14"/>
          <p:cNvSpPr/>
          <p:nvPr/>
        </p:nvSpPr>
        <p:spPr>
          <a:xfrm>
            <a:off x="7400797" y="3730325"/>
            <a:ext cx="2141983" cy="2141983"/>
          </a:xfrm>
          <a:prstGeom prst="leftCircularArrow">
            <a:avLst>
              <a:gd name="adj1" fmla="val 2550"/>
              <a:gd name="adj2" fmla="val 309429"/>
              <a:gd name="adj3" fmla="val 2084940"/>
              <a:gd name="adj4" fmla="val 9024489"/>
              <a:gd name="adj5" fmla="val 2975"/>
            </a:avLst>
          </a:prstGeom>
          <a:solidFill>
            <a:schemeClr val="accent3"/>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6" name="任意形状 28"/>
          <p:cNvSpPr/>
          <p:nvPr/>
        </p:nvSpPr>
        <p:spPr>
          <a:xfrm>
            <a:off x="6676190" y="4572633"/>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3"/>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marL="0" marR="0" lvl="0" indent="0" algn="ctr" defTabSz="1466850" rtl="0" eaLnBrk="1" fontAlgn="auto" latinLnBrk="0" hangingPunct="1">
              <a:lnSpc>
                <a:spcPct val="90000"/>
              </a:lnSpc>
              <a:spcBef>
                <a:spcPct val="0"/>
              </a:spcBef>
              <a:spcAft>
                <a:spcPct val="35000"/>
              </a:spcAft>
              <a:buClrTx/>
              <a:buSzTx/>
              <a:buFontTx/>
              <a:buNone/>
              <a:tabLst/>
              <a:defRPr/>
            </a:pPr>
            <a:endParaRPr kumimoji="0" lang="zh-CN" altLang="en-US" sz="33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7" name="任意形状 29"/>
          <p:cNvSpPr/>
          <p:nvPr/>
        </p:nvSpPr>
        <p:spPr>
          <a:xfrm>
            <a:off x="8767831" y="3237351"/>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ln>
            <a:solidFill>
              <a:schemeClr val="accent4"/>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386948" rIns="89133" bIns="89133" numCol="1" spcCol="1270" anchor="t" anchorCtr="0">
            <a:noAutofit/>
          </a:bodyPr>
          <a:lstStyle/>
          <a:p>
            <a:pPr marL="285750" marR="0" lvl="1" indent="-285750" algn="l" defTabSz="1333500" rtl="0" eaLnBrk="1" fontAlgn="auto" latinLnBrk="0" hangingPunct="1">
              <a:lnSpc>
                <a:spcPct val="90000"/>
              </a:lnSpc>
              <a:spcBef>
                <a:spcPct val="0"/>
              </a:spcBef>
              <a:spcAft>
                <a:spcPct val="15000"/>
              </a:spcAft>
              <a:buClrTx/>
              <a:buSzTx/>
              <a:buFontTx/>
              <a:buChar char="••"/>
              <a:tabLst/>
              <a:defRPr/>
            </a:pPr>
            <a:endParaRPr kumimoji="0" lang="zh-CN" altLang="en-US" sz="3000" b="0" i="0" u="none" strike="noStrike" kern="1200" cap="none" spc="0" normalizeH="0" baseline="0" noProof="0">
              <a:ln>
                <a:noFill/>
              </a:ln>
              <a:solidFill>
                <a:srgbClr val="000000">
                  <a:hueOff val="0"/>
                  <a:satOff val="0"/>
                  <a:lumOff val="0"/>
                  <a:alphaOff val="0"/>
                </a:srgbClr>
              </a:solidFill>
              <a:effectLst/>
              <a:uLnTx/>
              <a:uFillTx/>
              <a:latin typeface="Century Gothic" panose="020F0302020204030204"/>
              <a:ea typeface="宋体" panose="02010600030101010101" pitchFamily="2" charset="-122"/>
              <a:cs typeface="+mn-cs"/>
            </a:endParaRPr>
          </a:p>
          <a:p>
            <a:pPr marL="285750" marR="0" lvl="1" indent="-285750" algn="l" defTabSz="1333500" rtl="0" eaLnBrk="1" fontAlgn="auto" latinLnBrk="0" hangingPunct="1">
              <a:lnSpc>
                <a:spcPct val="90000"/>
              </a:lnSpc>
              <a:spcBef>
                <a:spcPct val="0"/>
              </a:spcBef>
              <a:spcAft>
                <a:spcPct val="15000"/>
              </a:spcAft>
              <a:buClrTx/>
              <a:buSzTx/>
              <a:buFontTx/>
              <a:buChar char="••"/>
              <a:tabLst/>
              <a:defRPr/>
            </a:pPr>
            <a:endParaRPr kumimoji="0" lang="zh-CN" altLang="en-US" sz="3000" b="0" i="0" u="none" strike="noStrike" kern="1200" cap="none" spc="0" normalizeH="0" baseline="0" noProof="0">
              <a:ln>
                <a:noFill/>
              </a:ln>
              <a:solidFill>
                <a:srgbClr val="000000">
                  <a:hueOff val="0"/>
                  <a:satOff val="0"/>
                  <a:lumOff val="0"/>
                  <a:alphaOff val="0"/>
                </a:srgbClr>
              </a:solidFill>
              <a:effectLst/>
              <a:uLnTx/>
              <a:uFillTx/>
              <a:latin typeface="Century Gothic" panose="020F0302020204030204"/>
              <a:ea typeface="宋体" panose="02010600030101010101" pitchFamily="2" charset="-122"/>
              <a:cs typeface="+mn-cs"/>
            </a:endParaRPr>
          </a:p>
        </p:txBody>
      </p:sp>
      <p:sp>
        <p:nvSpPr>
          <p:cNvPr id="18" name="任意形状 30"/>
          <p:cNvSpPr/>
          <p:nvPr/>
        </p:nvSpPr>
        <p:spPr>
          <a:xfrm>
            <a:off x="9225710" y="2873183"/>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4"/>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marL="0" marR="0" lvl="0" indent="0" algn="ctr" defTabSz="1466850" rtl="0" eaLnBrk="1" fontAlgn="auto" latinLnBrk="0" hangingPunct="1">
              <a:lnSpc>
                <a:spcPct val="90000"/>
              </a:lnSpc>
              <a:spcBef>
                <a:spcPct val="0"/>
              </a:spcBef>
              <a:spcAft>
                <a:spcPct val="35000"/>
              </a:spcAft>
              <a:buClrTx/>
              <a:buSzTx/>
              <a:buFontTx/>
              <a:buNone/>
              <a:tabLst/>
              <a:defRPr/>
            </a:pPr>
            <a:endParaRPr kumimoji="0" lang="zh-CN" altLang="en-US" sz="3300" b="0" i="0" u="none" strike="noStrike" kern="1200" cap="none" spc="0" normalizeH="0" baseline="0" noProof="0">
              <a:ln>
                <a:noFill/>
              </a:ln>
              <a:solidFill>
                <a:srgbClr val="FFFFFF"/>
              </a:solidFill>
              <a:effectLst/>
              <a:uLnTx/>
              <a:uFillTx/>
              <a:latin typeface="Century Gothic" panose="020F0302020204030204"/>
              <a:ea typeface="宋体" panose="02010600030101010101" pitchFamily="2" charset="-122"/>
              <a:cs typeface="+mn-cs"/>
            </a:endParaRPr>
          </a:p>
        </p:txBody>
      </p:sp>
      <p:sp>
        <p:nvSpPr>
          <p:cNvPr id="19" name="文本框 8"/>
          <p:cNvSpPr txBox="1"/>
          <p:nvPr/>
        </p:nvSpPr>
        <p:spPr>
          <a:xfrm>
            <a:off x="1356827" y="3375148"/>
            <a:ext cx="1719944"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050" b="0" i="0" u="none" strike="noStrike" kern="1200" cap="none" spc="0" normalizeH="0" baseline="0" noProof="0" dirty="0" smtClean="0">
                <a:ln>
                  <a:noFill/>
                </a:ln>
                <a:solidFill>
                  <a:srgbClr val="000000">
                    <a:lumMod val="65000"/>
                    <a:lumOff val="35000"/>
                  </a:srgbClr>
                </a:solidFill>
                <a:effectLst/>
                <a:uLnTx/>
                <a:uFillTx/>
                <a:latin typeface="微软雅黑" charset="0"/>
                <a:ea typeface="微软雅黑" charset="0"/>
                <a:cs typeface="+mn-cs"/>
              </a:rPr>
              <a:t>利用知识图谱对语义的理解，使得问答系统的思维更加接近人的思考方式，从而提高问答的准确性</a:t>
            </a:r>
            <a:r>
              <a:rPr kumimoji="0" lang="zh-CN" altLang="en-US" sz="900" b="0" i="0" u="none" strike="noStrike" kern="1200" cap="none" spc="0" normalizeH="0" baseline="0" noProof="0" dirty="0" smtClean="0">
                <a:ln>
                  <a:noFill/>
                </a:ln>
                <a:solidFill>
                  <a:srgbClr val="000000">
                    <a:lumMod val="65000"/>
                    <a:lumOff val="35000"/>
                  </a:srgbClr>
                </a:solidFill>
                <a:effectLst/>
                <a:uLnTx/>
                <a:uFillTx/>
                <a:latin typeface="微软雅黑" charset="0"/>
                <a:ea typeface="微软雅黑" charset="0"/>
                <a:cs typeface="+mn-cs"/>
              </a:rPr>
              <a:t>。</a:t>
            </a:r>
            <a:endParaRPr kumimoji="0" lang="zh-CN" altLang="en-US" sz="900" b="0" i="0" u="none" strike="noStrike" kern="1200" cap="none" spc="0" normalizeH="0" baseline="0" noProof="0" dirty="0">
              <a:ln>
                <a:noFill/>
              </a:ln>
              <a:solidFill>
                <a:srgbClr val="000000">
                  <a:lumMod val="65000"/>
                  <a:lumOff val="35000"/>
                </a:srgbClr>
              </a:solidFill>
              <a:effectLst/>
              <a:uLnTx/>
              <a:uFillTx/>
              <a:latin typeface="微软雅黑" charset="0"/>
              <a:ea typeface="微软雅黑" charset="0"/>
              <a:cs typeface="+mn-cs"/>
            </a:endParaRPr>
          </a:p>
        </p:txBody>
      </p:sp>
      <p:sp>
        <p:nvSpPr>
          <p:cNvPr id="20" name="矩形 19"/>
          <p:cNvSpPr/>
          <p:nvPr/>
        </p:nvSpPr>
        <p:spPr>
          <a:xfrm>
            <a:off x="1586541" y="4761347"/>
            <a:ext cx="1719944" cy="341568"/>
          </a:xfrm>
          <a:prstGeom prst="rect">
            <a:avLst/>
          </a:prstGeom>
        </p:spPr>
        <p:txBody>
          <a:bodyPr wrap="square">
            <a:spAutoFit/>
          </a:bodyPr>
          <a:lstStyle/>
          <a:p>
            <a:pPr marL="0" marR="0" lvl="0" indent="0" algn="ctr" defTabSz="609585" rtl="0" eaLnBrk="1" fontAlgn="auto" latinLnBrk="0" hangingPunct="1">
              <a:lnSpc>
                <a:spcPct val="130000"/>
              </a:lnSpc>
              <a:spcBef>
                <a:spcPts val="0"/>
              </a:spcBef>
              <a:spcAft>
                <a:spcPts val="0"/>
              </a:spcAft>
              <a:buClrTx/>
              <a:buSzTx/>
              <a:buFontTx/>
              <a:buNone/>
              <a:tabLst/>
              <a:defRPr/>
            </a:pPr>
            <a:r>
              <a:rPr kumimoji="0" lang="en-US" altLang="zh-CN" sz="1400" b="1" i="0" u="none" strike="noStrike" kern="1200" cap="none" spc="0" normalizeH="0" baseline="0" noProof="0" dirty="0" smtClean="0">
                <a:ln>
                  <a:noFill/>
                </a:ln>
                <a:solidFill>
                  <a:srgbClr val="FFFFFF"/>
                </a:solidFill>
                <a:effectLst/>
                <a:uLnTx/>
                <a:uFillTx/>
                <a:latin typeface="Century Gothic" panose="020F0302020204030204"/>
                <a:ea typeface="微软雅黑" charset="0"/>
                <a:cs typeface="+mn-cs"/>
              </a:rPr>
              <a:t>QA</a:t>
            </a:r>
            <a:r>
              <a:rPr kumimoji="0" lang="zh-CN" altLang="en-US" sz="1400" b="1" i="0" u="none" strike="noStrike" kern="1200" cap="none" spc="0" normalizeH="0" baseline="0" noProof="0" dirty="0" smtClean="0">
                <a:ln>
                  <a:noFill/>
                </a:ln>
                <a:solidFill>
                  <a:srgbClr val="FFFFFF"/>
                </a:solidFill>
                <a:effectLst/>
                <a:uLnTx/>
                <a:uFillTx/>
                <a:latin typeface="Century Gothic" panose="020F0302020204030204"/>
                <a:ea typeface="微软雅黑" charset="0"/>
                <a:cs typeface="+mn-cs"/>
              </a:rPr>
              <a:t>系统</a:t>
            </a:r>
            <a:endParaRPr kumimoji="0" lang="en-US" altLang="zh-CN" sz="14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endParaRPr>
          </a:p>
        </p:txBody>
      </p:sp>
      <p:sp>
        <p:nvSpPr>
          <p:cNvPr id="24" name="文本框 8"/>
          <p:cNvSpPr txBox="1"/>
          <p:nvPr/>
        </p:nvSpPr>
        <p:spPr>
          <a:xfrm>
            <a:off x="6444264" y="3564797"/>
            <a:ext cx="1719944" cy="7310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100" b="0" i="0" u="none" strike="noStrike" kern="1200" cap="none" spc="0" normalizeH="0" baseline="0" noProof="0" dirty="0" smtClean="0">
                <a:ln>
                  <a:noFill/>
                </a:ln>
                <a:solidFill>
                  <a:srgbClr val="000000">
                    <a:lumMod val="65000"/>
                    <a:lumOff val="35000"/>
                  </a:srgbClr>
                </a:solidFill>
                <a:effectLst/>
                <a:uLnTx/>
                <a:uFillTx/>
                <a:latin typeface="微软雅黑" charset="0"/>
                <a:ea typeface="微软雅黑" charset="0"/>
                <a:cs typeface="+mn-cs"/>
              </a:rPr>
              <a:t>通过知识图谱，可以将一些相关的，或者隐藏的不良信息识别出来。</a:t>
            </a:r>
            <a:endParaRPr kumimoji="0" lang="zh-CN" altLang="en-US" sz="1100" b="0" i="0" u="none" strike="noStrike" kern="1200" cap="none" spc="0" normalizeH="0" baseline="0" noProof="0" dirty="0">
              <a:ln>
                <a:noFill/>
              </a:ln>
              <a:solidFill>
                <a:srgbClr val="000000">
                  <a:lumMod val="65000"/>
                  <a:lumOff val="35000"/>
                </a:srgbClr>
              </a:solidFill>
              <a:effectLst/>
              <a:uLnTx/>
              <a:uFillTx/>
              <a:latin typeface="微软雅黑" charset="0"/>
              <a:ea typeface="微软雅黑" charset="0"/>
              <a:cs typeface="+mn-cs"/>
            </a:endParaRPr>
          </a:p>
        </p:txBody>
      </p:sp>
      <p:sp>
        <p:nvSpPr>
          <p:cNvPr id="25" name="矩形 24"/>
          <p:cNvSpPr/>
          <p:nvPr/>
        </p:nvSpPr>
        <p:spPr>
          <a:xfrm>
            <a:off x="6734822" y="4761347"/>
            <a:ext cx="1719944" cy="341568"/>
          </a:xfrm>
          <a:prstGeom prst="rect">
            <a:avLst/>
          </a:prstGeom>
        </p:spPr>
        <p:txBody>
          <a:bodyPr wrap="square">
            <a:spAutoFit/>
          </a:bodyPr>
          <a:lstStyle/>
          <a:p>
            <a:pPr marL="0" marR="0" lvl="0" indent="0" algn="ctr" defTabSz="609585" rtl="0" eaLnBrk="1" fontAlgn="auto" latinLnBrk="0" hangingPunct="1">
              <a:lnSpc>
                <a:spcPct val="13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srgbClr val="FFFFFF"/>
                </a:solidFill>
                <a:effectLst/>
                <a:uLnTx/>
                <a:uFillTx/>
                <a:latin typeface="Century Gothic" panose="020F0302020204030204"/>
                <a:ea typeface="微软雅黑" charset="0"/>
                <a:cs typeface="+mn-cs"/>
              </a:rPr>
              <a:t>不良信息发现</a:t>
            </a:r>
            <a:endParaRPr kumimoji="0" lang="en-US" altLang="zh-CN" sz="14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endParaRPr>
          </a:p>
        </p:txBody>
      </p:sp>
      <p:sp>
        <p:nvSpPr>
          <p:cNvPr id="26" name="文本框 8"/>
          <p:cNvSpPr txBox="1"/>
          <p:nvPr/>
        </p:nvSpPr>
        <p:spPr>
          <a:xfrm>
            <a:off x="3887165" y="3737631"/>
            <a:ext cx="1719944" cy="7310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100" b="0" i="0" u="none" strike="noStrike" kern="1200" cap="none" spc="0" normalizeH="0" baseline="0" noProof="0" dirty="0" smtClean="0">
                <a:ln>
                  <a:noFill/>
                </a:ln>
                <a:solidFill>
                  <a:srgbClr val="000000">
                    <a:lumMod val="65000"/>
                    <a:lumOff val="35000"/>
                  </a:srgbClr>
                </a:solidFill>
                <a:effectLst/>
                <a:uLnTx/>
                <a:uFillTx/>
                <a:latin typeface="微软雅黑" charset="0"/>
                <a:ea typeface="微软雅黑" charset="0"/>
                <a:cs typeface="+mn-cs"/>
              </a:rPr>
              <a:t>利用知识图谱，使得对于文本中情感的把握更加准确</a:t>
            </a:r>
            <a:endParaRPr kumimoji="0" lang="zh-CN" altLang="en-US" sz="1100" b="0" i="0" u="none" strike="noStrike" kern="1200" cap="none" spc="0" normalizeH="0" baseline="0" noProof="0" dirty="0">
              <a:ln>
                <a:noFill/>
              </a:ln>
              <a:solidFill>
                <a:srgbClr val="000000">
                  <a:lumMod val="65000"/>
                  <a:lumOff val="35000"/>
                </a:srgbClr>
              </a:solidFill>
              <a:effectLst/>
              <a:uLnTx/>
              <a:uFillTx/>
              <a:latin typeface="微软雅黑" charset="0"/>
              <a:ea typeface="微软雅黑" charset="0"/>
              <a:cs typeface="+mn-cs"/>
            </a:endParaRPr>
          </a:p>
        </p:txBody>
      </p:sp>
      <p:sp>
        <p:nvSpPr>
          <p:cNvPr id="27" name="矩形 26"/>
          <p:cNvSpPr/>
          <p:nvPr/>
        </p:nvSpPr>
        <p:spPr>
          <a:xfrm>
            <a:off x="4182457" y="3023702"/>
            <a:ext cx="1719944" cy="344390"/>
          </a:xfrm>
          <a:prstGeom prst="rect">
            <a:avLst/>
          </a:prstGeom>
        </p:spPr>
        <p:txBody>
          <a:bodyPr wrap="square">
            <a:spAutoFit/>
          </a:bodyPr>
          <a:lstStyle/>
          <a:p>
            <a:pPr marL="0" marR="0" lvl="0" indent="0" algn="ctr" defTabSz="609585" rtl="0" eaLnBrk="1" fontAlgn="auto" latinLnBrk="0" hangingPunct="1">
              <a:lnSpc>
                <a:spcPct val="13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srgbClr val="FFFFFF"/>
                </a:solidFill>
                <a:effectLst/>
                <a:uLnTx/>
                <a:uFillTx/>
                <a:latin typeface="Century Gothic" panose="020F0302020204030204"/>
                <a:ea typeface="微软雅黑" charset="0"/>
                <a:cs typeface="+mn-cs"/>
              </a:rPr>
              <a:t>情感分析</a:t>
            </a:r>
            <a:endParaRPr kumimoji="0" lang="en-US" altLang="zh-CN" sz="14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endParaRPr>
          </a:p>
        </p:txBody>
      </p:sp>
      <p:sp>
        <p:nvSpPr>
          <p:cNvPr id="28" name="文本框 8"/>
          <p:cNvSpPr txBox="1"/>
          <p:nvPr/>
        </p:nvSpPr>
        <p:spPr>
          <a:xfrm>
            <a:off x="9018729" y="3630098"/>
            <a:ext cx="1719944" cy="11712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100" b="0" i="0" u="none" strike="noStrike" kern="1200" cap="none" spc="0" normalizeH="0" baseline="0" noProof="0" dirty="0" smtClean="0">
                <a:ln>
                  <a:noFill/>
                </a:ln>
                <a:solidFill>
                  <a:srgbClr val="000000">
                    <a:lumMod val="65000"/>
                    <a:lumOff val="35000"/>
                  </a:srgbClr>
                </a:solidFill>
                <a:effectLst/>
                <a:uLnTx/>
                <a:uFillTx/>
                <a:latin typeface="微软雅黑" charset="0"/>
                <a:ea typeface="微软雅黑" charset="0"/>
                <a:cs typeface="+mn-cs"/>
              </a:rPr>
              <a:t>通过知识图谱，可以对一些企业的经营状况，进行更加精确的分析，利用相关的一些内容进行分析，从而得到更加准确的结果。</a:t>
            </a:r>
            <a:endParaRPr kumimoji="0" lang="zh-CN" altLang="en-US" sz="1100" b="0" i="0" u="none" strike="noStrike" kern="1200" cap="none" spc="0" normalizeH="0" baseline="0" noProof="0" dirty="0">
              <a:ln>
                <a:noFill/>
              </a:ln>
              <a:solidFill>
                <a:srgbClr val="000000">
                  <a:lumMod val="65000"/>
                  <a:lumOff val="35000"/>
                </a:srgbClr>
              </a:solidFill>
              <a:effectLst/>
              <a:uLnTx/>
              <a:uFillTx/>
              <a:latin typeface="微软雅黑" charset="0"/>
              <a:ea typeface="微软雅黑" charset="0"/>
              <a:cs typeface="+mn-cs"/>
            </a:endParaRPr>
          </a:p>
        </p:txBody>
      </p:sp>
      <p:sp>
        <p:nvSpPr>
          <p:cNvPr id="29" name="矩形 28"/>
          <p:cNvSpPr/>
          <p:nvPr/>
        </p:nvSpPr>
        <p:spPr>
          <a:xfrm>
            <a:off x="9290241" y="3023702"/>
            <a:ext cx="1719944" cy="344390"/>
          </a:xfrm>
          <a:prstGeom prst="rect">
            <a:avLst/>
          </a:prstGeom>
        </p:spPr>
        <p:txBody>
          <a:bodyPr wrap="square">
            <a:spAutoFit/>
          </a:bodyPr>
          <a:lstStyle/>
          <a:p>
            <a:pPr marL="0" marR="0" lvl="0" indent="0" algn="ctr" defTabSz="609585" rtl="0" eaLnBrk="1" fontAlgn="auto" latinLnBrk="0" hangingPunct="1">
              <a:lnSpc>
                <a:spcPct val="13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srgbClr val="FFFFFF"/>
                </a:solidFill>
                <a:effectLst/>
                <a:uLnTx/>
                <a:uFillTx/>
                <a:latin typeface="Century Gothic" panose="020F0302020204030204"/>
                <a:ea typeface="微软雅黑" charset="0"/>
                <a:cs typeface="+mn-cs"/>
              </a:rPr>
              <a:t>金融分析</a:t>
            </a:r>
            <a:endParaRPr kumimoji="0" lang="en-US" altLang="zh-CN" sz="1400" b="1" i="0" u="none" strike="noStrike" kern="1200" cap="none" spc="0" normalizeH="0" baseline="0" noProof="0" dirty="0">
              <a:ln>
                <a:noFill/>
              </a:ln>
              <a:solidFill>
                <a:srgbClr val="FFFFFF"/>
              </a:solidFill>
              <a:effectLst/>
              <a:uLnTx/>
              <a:uFillTx/>
              <a:latin typeface="Century Gothic" panose="020F0302020204030204"/>
              <a:ea typeface="微软雅黑" charset="0"/>
              <a:cs typeface="+mn-cs"/>
            </a:endParaRPr>
          </a:p>
        </p:txBody>
      </p:sp>
    </p:spTree>
    <p:extLst>
      <p:ext uri="{BB962C8B-B14F-4D97-AF65-F5344CB8AC3E}">
        <p14:creationId xmlns:p14="http://schemas.microsoft.com/office/powerpoint/2010/main" val="348131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40306" y="1294892"/>
            <a:ext cx="3911391" cy="769441"/>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zh-CN" sz="4400" b="1" i="0" u="none" strike="noStrike" kern="1200" cap="none" spc="0" normalizeH="0" baseline="0" noProof="0" dirty="0" smtClean="0">
                <a:ln>
                  <a:noFill/>
                </a:ln>
                <a:solidFill>
                  <a:srgbClr val="FAA0AA"/>
                </a:solidFill>
                <a:effectLst/>
                <a:uLnTx/>
                <a:uFillTx/>
                <a:latin typeface="Microsoft YaHei" charset="0"/>
                <a:ea typeface="Microsoft YaHei" charset="0"/>
                <a:cs typeface="Microsoft YaHei" charset="0"/>
              </a:rPr>
              <a:t>THANK</a:t>
            </a:r>
            <a:r>
              <a:rPr kumimoji="1" lang="zh-CN" altLang="en-US" sz="4400" b="1" i="0" u="none" strike="noStrike" kern="1200" cap="none" spc="0" normalizeH="0" baseline="0" noProof="0" dirty="0" smtClean="0">
                <a:ln>
                  <a:noFill/>
                </a:ln>
                <a:solidFill>
                  <a:srgbClr val="FAA0AA"/>
                </a:solidFill>
                <a:effectLst/>
                <a:uLnTx/>
                <a:uFillTx/>
                <a:latin typeface="Microsoft YaHei" charset="0"/>
                <a:ea typeface="Microsoft YaHei" charset="0"/>
                <a:cs typeface="Microsoft YaHei" charset="0"/>
              </a:rPr>
              <a:t> </a:t>
            </a:r>
            <a:r>
              <a:rPr kumimoji="1" lang="en-US" altLang="zh-CN" sz="4400" b="1" i="0" u="none" strike="noStrike" kern="1200" cap="none" spc="0" normalizeH="0" baseline="0" noProof="0" dirty="0" smtClean="0">
                <a:ln>
                  <a:noFill/>
                </a:ln>
                <a:solidFill>
                  <a:srgbClr val="FAA0AA"/>
                </a:solidFill>
                <a:effectLst/>
                <a:uLnTx/>
                <a:uFillTx/>
                <a:latin typeface="Microsoft YaHei" charset="0"/>
                <a:ea typeface="Microsoft YaHei" charset="0"/>
                <a:cs typeface="Microsoft YaHei" charset="0"/>
              </a:rPr>
              <a:t>YOU!</a:t>
            </a:r>
            <a:endParaRPr kumimoji="1" lang="zh-CN" altLang="en-US" sz="4400" b="1" i="0" u="none" strike="noStrike" kern="1200" cap="none" spc="0" normalizeH="0" baseline="0" noProof="0" dirty="0">
              <a:ln>
                <a:noFill/>
              </a:ln>
              <a:solidFill>
                <a:srgbClr val="FAA0AA"/>
              </a:solidFill>
              <a:effectLst/>
              <a:uLnTx/>
              <a:uFillTx/>
              <a:latin typeface="Microsoft YaHei" charset="0"/>
              <a:ea typeface="Microsoft YaHei" charset="0"/>
              <a:cs typeface="Microsoft YaHei" charset="0"/>
            </a:endParaRPr>
          </a:p>
        </p:txBody>
      </p:sp>
      <p:sp>
        <p:nvSpPr>
          <p:cNvPr id="4" name="文本框 3"/>
          <p:cNvSpPr txBox="1"/>
          <p:nvPr/>
        </p:nvSpPr>
        <p:spPr>
          <a:xfrm>
            <a:off x="4310898" y="2227489"/>
            <a:ext cx="3570208" cy="1107996"/>
          </a:xfrm>
          <a:prstGeom prst="rect">
            <a:avLst/>
          </a:prstGeom>
          <a:solidFill>
            <a:schemeClr val="accent4"/>
          </a:solid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zh-CN" altLang="en-US" sz="6600" b="1" i="0" u="none" strike="noStrike" kern="1200" cap="none" spc="0" normalizeH="0" baseline="0" noProof="0" dirty="0" smtClean="0">
                <a:ln>
                  <a:noFill/>
                </a:ln>
                <a:solidFill>
                  <a:srgbClr val="FFFFFF"/>
                </a:solidFill>
                <a:effectLst/>
                <a:uLnTx/>
                <a:uFillTx/>
                <a:latin typeface="Microsoft YaHei" charset="0"/>
                <a:ea typeface="Microsoft YaHei" charset="0"/>
                <a:cs typeface="Microsoft YaHei" charset="0"/>
              </a:rPr>
              <a:t>感谢聆听</a:t>
            </a:r>
            <a:endParaRPr kumimoji="1" lang="zh-CN" altLang="en-US" sz="6600" b="1" i="0" u="none" strike="noStrike" kern="1200" cap="none" spc="0" normalizeH="0" baseline="0" noProof="0" dirty="0">
              <a:ln>
                <a:noFill/>
              </a:ln>
              <a:solidFill>
                <a:srgbClr val="FFFFFF"/>
              </a:solidFill>
              <a:effectLst/>
              <a:uLnTx/>
              <a:uFillTx/>
              <a:latin typeface="Microsoft YaHei" charset="0"/>
              <a:ea typeface="Microsoft YaHei" charset="0"/>
              <a:cs typeface="Microsoft YaHei" charset="0"/>
            </a:endParaRPr>
          </a:p>
        </p:txBody>
      </p:sp>
      <p:sp>
        <p:nvSpPr>
          <p:cNvPr id="6" name="文本框 8"/>
          <p:cNvSpPr txBox="1"/>
          <p:nvPr/>
        </p:nvSpPr>
        <p:spPr>
          <a:xfrm>
            <a:off x="4448900" y="3577855"/>
            <a:ext cx="3294202"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gn="ctr">
              <a:lnSpc>
                <a:spcPct val="150000"/>
              </a:lnSpc>
              <a:buFont typeface="Wingdings" charset="2"/>
              <a:buChar char="n"/>
              <a:defRPr/>
            </a:pPr>
            <a:r>
              <a:rPr kumimoji="0" lang="zh-CN" altLang="en-US" sz="1600" b="1" i="0" u="none" strike="noStrike" kern="1200" cap="none" spc="0" normalizeH="0" baseline="0" noProof="0" dirty="0" smtClean="0">
                <a:ln>
                  <a:noFill/>
                </a:ln>
                <a:solidFill>
                  <a:srgbClr val="000000">
                    <a:lumMod val="50000"/>
                    <a:lumOff val="50000"/>
                  </a:srgbClr>
                </a:solidFill>
                <a:effectLst/>
                <a:uLnTx/>
                <a:uFillTx/>
                <a:latin typeface="微软雅黑" charset="0"/>
                <a:ea typeface="微软雅黑" charset="0"/>
                <a:cs typeface="+mn-cs"/>
              </a:rPr>
              <a:t>报告人：胡光怡、</a:t>
            </a:r>
            <a:r>
              <a:rPr lang="zh-CN" altLang="en-US" sz="1600" b="1" dirty="0" smtClean="0">
                <a:solidFill>
                  <a:srgbClr val="000000">
                    <a:lumMod val="50000"/>
                    <a:lumOff val="50000"/>
                  </a:srgbClr>
                </a:solidFill>
                <a:latin typeface="微软雅黑" charset="0"/>
                <a:ea typeface="微软雅黑" charset="0"/>
              </a:rPr>
              <a:t>冯超群、</a:t>
            </a:r>
            <a:endParaRPr kumimoji="0" lang="en-US" altLang="zh-CN" sz="1600" b="1" i="0" u="none" strike="noStrike" kern="1200" cap="none" spc="0" normalizeH="0" baseline="0" noProof="0" dirty="0" smtClean="0">
              <a:ln>
                <a:noFill/>
              </a:ln>
              <a:solidFill>
                <a:srgbClr val="000000">
                  <a:lumMod val="50000"/>
                  <a:lumOff val="50000"/>
                </a:srgbClr>
              </a:solidFill>
              <a:effectLst/>
              <a:uLnTx/>
              <a:uFillTx/>
              <a:latin typeface="微软雅黑" charset="0"/>
              <a:ea typeface="微软雅黑" charset="0"/>
              <a:cs typeface="+mn-cs"/>
            </a:endParaRPr>
          </a:p>
          <a:p>
            <a:pPr lvl="0" algn="ctr">
              <a:lnSpc>
                <a:spcPct val="150000"/>
              </a:lnSpc>
              <a:defRPr/>
            </a:pPr>
            <a:r>
              <a:rPr lang="zh-CN" altLang="en-US" sz="1600" b="1" dirty="0" smtClean="0">
                <a:solidFill>
                  <a:srgbClr val="000000">
                    <a:lumMod val="50000"/>
                    <a:lumOff val="50000"/>
                  </a:srgbClr>
                </a:solidFill>
                <a:latin typeface="微软雅黑" charset="0"/>
                <a:ea typeface="微软雅黑" charset="0"/>
              </a:rPr>
              <a:t>姜欣雨</a:t>
            </a:r>
            <a:r>
              <a:rPr kumimoji="0" lang="zh-CN" altLang="en-US" sz="1600" b="1" i="0" u="none" strike="noStrike" kern="1200" cap="none" spc="0" normalizeH="0" baseline="0" noProof="0" dirty="0" smtClean="0">
                <a:ln>
                  <a:noFill/>
                </a:ln>
                <a:solidFill>
                  <a:srgbClr val="000000">
                    <a:lumMod val="50000"/>
                    <a:lumOff val="50000"/>
                  </a:srgbClr>
                </a:solidFill>
                <a:effectLst/>
                <a:uLnTx/>
                <a:uFillTx/>
                <a:latin typeface="微软雅黑" charset="0"/>
                <a:ea typeface="微软雅黑" charset="0"/>
                <a:cs typeface="+mn-cs"/>
              </a:rPr>
              <a:t>、郭学良</a:t>
            </a:r>
            <a:endParaRPr kumimoji="0" lang="zh-CN" altLang="en-US" sz="1600" b="1" i="0" u="none" strike="noStrike" kern="1200" cap="none" spc="0" normalizeH="0" baseline="0" noProof="0" dirty="0">
              <a:ln>
                <a:noFill/>
              </a:ln>
              <a:solidFill>
                <a:srgbClr val="000000">
                  <a:lumMod val="50000"/>
                  <a:lumOff val="50000"/>
                </a:srgbClr>
              </a:solidFill>
              <a:effectLst/>
              <a:uLnTx/>
              <a:uFillTx/>
              <a:latin typeface="微软雅黑" charset="0"/>
              <a:ea typeface="微软雅黑" charset="0"/>
              <a:cs typeface="+mn-cs"/>
            </a:endParaRPr>
          </a:p>
        </p:txBody>
      </p:sp>
    </p:spTree>
    <p:extLst>
      <p:ext uri="{BB962C8B-B14F-4D97-AF65-F5344CB8AC3E}">
        <p14:creationId xmlns:p14="http://schemas.microsoft.com/office/powerpoint/2010/main" val="305145465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smtClean="0">
                <a:solidFill>
                  <a:schemeClr val="bg1"/>
                </a:solidFill>
              </a:rPr>
              <a:t>1</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smtClean="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2108835" cy="1106805"/>
          </a:xfrm>
          <a:prstGeom prst="rect">
            <a:avLst/>
          </a:prstGeom>
          <a:noFill/>
        </p:spPr>
        <p:txBody>
          <a:bodyPr wrap="none" rtlCol="0">
            <a:spAutoFit/>
          </a:bodyPr>
          <a:lstStyle/>
          <a:p>
            <a:r>
              <a:rPr kumimoji="1" lang="zh-CN" altLang="en-US" sz="6600" b="1" smtClean="0">
                <a:solidFill>
                  <a:schemeClr val="accent4">
                    <a:alpha val="50000"/>
                  </a:schemeClr>
                </a:solidFill>
                <a:latin typeface="微软雅黑" panose="020B0503020204020204" charset="-122"/>
                <a:ea typeface="微软雅黑" panose="020B0503020204020204" charset="-122"/>
                <a:cs typeface="微软雅黑" panose="020B0503020204020204" charset="-122"/>
              </a:rPr>
              <a:t>构建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构建背景</a:t>
            </a:r>
            <a:endParaRPr kumimoji="1" lang="zh-CN" altLang="en-US" dirty="0"/>
          </a:p>
        </p:txBody>
      </p:sp>
      <p:sp>
        <p:nvSpPr>
          <p:cNvPr id="12" name="矩形 11"/>
          <p:cNvSpPr/>
          <p:nvPr/>
        </p:nvSpPr>
        <p:spPr>
          <a:xfrm>
            <a:off x="7354112" y="1166232"/>
            <a:ext cx="2236510" cy="492443"/>
          </a:xfrm>
          <a:prstGeom prst="rect">
            <a:avLst/>
          </a:prstGeom>
        </p:spPr>
        <p:txBody>
          <a:bodyPr wrap="none">
            <a:spAutoFit/>
          </a:bodyPr>
          <a:lstStyle/>
          <a:p>
            <a:pPr defTabSz="608965">
              <a:lnSpc>
                <a:spcPct val="130000"/>
              </a:lnSpc>
            </a:pPr>
            <a:r>
              <a:rPr lang="zh-CN" altLang="en-US" sz="2000" b="1" dirty="0">
                <a:solidFill>
                  <a:schemeClr val="bg1"/>
                </a:solidFill>
                <a:ea typeface="微软雅黑" panose="020B0503020204020204" charset="-122"/>
              </a:rPr>
              <a:t>点击此处添加标题</a:t>
            </a:r>
            <a:endParaRPr lang="en-US" altLang="zh-CN" sz="2000" b="1" dirty="0">
              <a:solidFill>
                <a:schemeClr val="bg1"/>
              </a:solidFill>
              <a:ea typeface="微软雅黑" panose="020B0503020204020204" charset="-122"/>
            </a:endParaRPr>
          </a:p>
        </p:txBody>
      </p:sp>
      <p:sp>
        <p:nvSpPr>
          <p:cNvPr id="16" name="文本框 8"/>
          <p:cNvSpPr txBox="1"/>
          <p:nvPr/>
        </p:nvSpPr>
        <p:spPr>
          <a:xfrm>
            <a:off x="1329098" y="4328635"/>
            <a:ext cx="3173374" cy="929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bg1"/>
                </a:solidFill>
                <a:latin typeface="微软雅黑" panose="020B0503020204020204" charset="-122"/>
                <a:ea typeface="微软雅黑" panose="020B0503020204020204" charset="-122"/>
              </a:rPr>
              <a:t>标题</a:t>
            </a:r>
            <a:r>
              <a:rPr lang="zh-CN" altLang="en-US" sz="1400" dirty="0">
                <a:solidFill>
                  <a:schemeClr val="bg1"/>
                </a:solidFill>
                <a:latin typeface="微软雅黑" panose="020B0503020204020204" charset="-122"/>
                <a:ea typeface="微软雅黑" panose="020B0503020204020204" charset="-122"/>
              </a:rPr>
              <a:t>数字等都可以通过点和重新输入进行更改，顶部“开始”面板中可以对字体、字号、</a:t>
            </a:r>
            <a:r>
              <a:rPr lang="zh-CN" altLang="en-US" sz="1400" dirty="0" smtClean="0">
                <a:solidFill>
                  <a:schemeClr val="bg1"/>
                </a:solidFill>
                <a:latin typeface="微软雅黑" panose="020B0503020204020204" charset="-122"/>
                <a:ea typeface="微软雅黑" panose="020B0503020204020204" charset="-122"/>
              </a:rPr>
              <a:t>颜色等</a:t>
            </a:r>
            <a:r>
              <a:rPr lang="zh-CN" altLang="en-US" sz="1400" dirty="0">
                <a:solidFill>
                  <a:schemeClr val="bg1"/>
                </a:solidFill>
                <a:latin typeface="微软雅黑" panose="020B0503020204020204" charset="-122"/>
                <a:ea typeface="微软雅黑" panose="020B0503020204020204" charset="-122"/>
              </a:rPr>
              <a:t>进行</a:t>
            </a:r>
            <a:r>
              <a:rPr lang="zh-CN" altLang="en-US" sz="1400">
                <a:solidFill>
                  <a:schemeClr val="bg1"/>
                </a:solidFill>
                <a:latin typeface="微软雅黑" panose="020B0503020204020204" charset="-122"/>
                <a:ea typeface="微软雅黑" panose="020B0503020204020204" charset="-122"/>
              </a:rPr>
              <a:t>修改</a:t>
            </a:r>
            <a:r>
              <a:rPr lang="zh-CN" altLang="en-US" sz="1400" smtClean="0">
                <a:solidFill>
                  <a:schemeClr val="bg1"/>
                </a:solidFill>
                <a:latin typeface="微软雅黑" panose="020B0503020204020204" charset="-122"/>
                <a:ea typeface="微软雅黑" panose="020B0503020204020204" charset="-122"/>
              </a:rPr>
              <a:t>。</a:t>
            </a:r>
            <a:endParaRPr lang="zh-CN" altLang="en-US" sz="1400" dirty="0">
              <a:solidFill>
                <a:schemeClr val="bg1"/>
              </a:solidFill>
              <a:latin typeface="微软雅黑" panose="020B0503020204020204" charset="-122"/>
              <a:ea typeface="微软雅黑" panose="020B0503020204020204" charset="-122"/>
            </a:endParaRPr>
          </a:p>
        </p:txBody>
      </p:sp>
      <p:sp>
        <p:nvSpPr>
          <p:cNvPr id="17" name="矩形 16"/>
          <p:cNvSpPr/>
          <p:nvPr/>
        </p:nvSpPr>
        <p:spPr>
          <a:xfrm>
            <a:off x="1329097" y="3810718"/>
            <a:ext cx="2236510" cy="492443"/>
          </a:xfrm>
          <a:prstGeom prst="rect">
            <a:avLst/>
          </a:prstGeom>
        </p:spPr>
        <p:txBody>
          <a:bodyPr wrap="none">
            <a:spAutoFit/>
          </a:bodyPr>
          <a:lstStyle/>
          <a:p>
            <a:pPr defTabSz="608965">
              <a:lnSpc>
                <a:spcPct val="130000"/>
              </a:lnSpc>
            </a:pPr>
            <a:r>
              <a:rPr lang="zh-CN" altLang="en-US" sz="2000" b="1" dirty="0">
                <a:solidFill>
                  <a:schemeClr val="bg1"/>
                </a:solidFill>
                <a:ea typeface="微软雅黑" panose="020B0503020204020204" charset="-122"/>
              </a:rPr>
              <a:t>点击此处添加标题</a:t>
            </a:r>
            <a:endParaRPr lang="en-US" altLang="zh-CN" sz="2000" b="1" dirty="0">
              <a:solidFill>
                <a:schemeClr val="bg1"/>
              </a:solidFill>
              <a:ea typeface="微软雅黑" panose="020B0503020204020204" charset="-122"/>
            </a:endParaRPr>
          </a:p>
        </p:txBody>
      </p:sp>
      <p:sp>
        <p:nvSpPr>
          <p:cNvPr id="100" name="文本框 99"/>
          <p:cNvSpPr txBox="1"/>
          <p:nvPr/>
        </p:nvSpPr>
        <p:spPr>
          <a:xfrm>
            <a:off x="1516380" y="1659255"/>
            <a:ext cx="8334375" cy="3476625"/>
          </a:xfrm>
          <a:prstGeom prst="rect">
            <a:avLst/>
          </a:prstGeom>
          <a:noFill/>
          <a:ln w="9525">
            <a:noFill/>
          </a:ln>
        </p:spPr>
        <p:txBody>
          <a:bodyPr wrap="square">
            <a:spAutoFit/>
          </a:bodyPr>
          <a:lstStyle/>
          <a:p>
            <a:pPr indent="0"/>
            <a:r>
              <a:rPr lang="zh-CN" sz="2000" b="0">
                <a:ea typeface="宋体" panose="02010600030101010101" pitchFamily="2" charset="-122"/>
              </a:rPr>
              <a:t>在知识图谱技术发展初期，多数参与企业和科研机构主要采用自顶向下的方式构建基础知识库，如Freebase：</a:t>
            </a:r>
          </a:p>
          <a:p>
            <a:pPr indent="0"/>
            <a:endParaRPr lang="zh-CN" sz="2000" b="0">
              <a:ea typeface="宋体" panose="02010600030101010101" pitchFamily="2" charset="-122"/>
            </a:endParaRPr>
          </a:p>
          <a:p>
            <a:pPr indent="0"/>
            <a:endParaRPr lang="zh-CN" sz="2000" b="0">
              <a:ea typeface="宋体" panose="02010600030101010101" pitchFamily="2" charset="-122"/>
            </a:endParaRPr>
          </a:p>
          <a:p>
            <a:pPr indent="0"/>
            <a:endParaRPr lang="zh-CN" sz="2000" b="0">
              <a:ea typeface="宋体" panose="02010600030101010101" pitchFamily="2" charset="-122"/>
            </a:endParaRPr>
          </a:p>
          <a:p>
            <a:pPr indent="0"/>
            <a:endParaRPr lang="zh-CN" sz="2000" b="0">
              <a:ea typeface="宋体" panose="02010600030101010101" pitchFamily="2" charset="-122"/>
            </a:endParaRPr>
          </a:p>
          <a:p>
            <a:pPr indent="0"/>
            <a:endParaRPr lang="zh-CN" sz="2000" b="0">
              <a:ea typeface="宋体" panose="02010600030101010101" pitchFamily="2" charset="-122"/>
            </a:endParaRPr>
          </a:p>
          <a:p>
            <a:pPr indent="0"/>
            <a:endParaRPr lang="zh-CN" sz="2000" b="0">
              <a:ea typeface="宋体" panose="02010600030101010101" pitchFamily="2" charset="-122"/>
            </a:endParaRPr>
          </a:p>
          <a:p>
            <a:pPr indent="0"/>
            <a:endParaRPr lang="zh-CN" sz="2000" b="0">
              <a:ea typeface="宋体" panose="02010600030101010101" pitchFamily="2" charset="-122"/>
            </a:endParaRPr>
          </a:p>
          <a:p>
            <a:pPr indent="0"/>
            <a:r>
              <a:rPr lang="zh-CN" sz="2000" b="0">
                <a:ea typeface="宋体" panose="02010600030101010101" pitchFamily="2" charset="-122"/>
              </a:rPr>
              <a:t>随着自动知识抽取与加工技术的不断成熟，当前的知识图谱大多采用自底向上的方式构建，如Google的Knowledge Vault和微软的Satori知识库。</a:t>
            </a:r>
            <a:endParaRPr lang="zh-CN" altLang="en-US" sz="2000" b="0">
              <a:ea typeface="宋体" panose="02010600030101010101" pitchFamily="2" charset="-122"/>
            </a:endParaRPr>
          </a:p>
        </p:txBody>
      </p:sp>
      <p:pic>
        <p:nvPicPr>
          <p:cNvPr id="7" name="图片 6"/>
          <p:cNvPicPr>
            <a:picLocks noChangeAspect="1"/>
          </p:cNvPicPr>
          <p:nvPr/>
        </p:nvPicPr>
        <p:blipFill>
          <a:blip r:embed="rId2"/>
          <a:stretch>
            <a:fillRect/>
          </a:stretch>
        </p:blipFill>
        <p:spPr>
          <a:xfrm>
            <a:off x="1713865" y="2388870"/>
            <a:ext cx="7334250" cy="19145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数据</a:t>
            </a:r>
          </a:p>
        </p:txBody>
      </p:sp>
      <p:sp>
        <p:nvSpPr>
          <p:cNvPr id="12" name="矩形 11"/>
          <p:cNvSpPr/>
          <p:nvPr/>
        </p:nvSpPr>
        <p:spPr>
          <a:xfrm>
            <a:off x="7354112" y="1166232"/>
            <a:ext cx="2236510" cy="492443"/>
          </a:xfrm>
          <a:prstGeom prst="rect">
            <a:avLst/>
          </a:prstGeom>
        </p:spPr>
        <p:txBody>
          <a:bodyPr wrap="none">
            <a:spAutoFit/>
          </a:bodyPr>
          <a:lstStyle/>
          <a:p>
            <a:pPr defTabSz="608965">
              <a:lnSpc>
                <a:spcPct val="130000"/>
              </a:lnSpc>
            </a:pPr>
            <a:r>
              <a:rPr lang="zh-CN" altLang="en-US" sz="2000" b="1" dirty="0">
                <a:solidFill>
                  <a:schemeClr val="bg1"/>
                </a:solidFill>
                <a:ea typeface="微软雅黑" panose="020B0503020204020204" charset="-122"/>
              </a:rPr>
              <a:t>点击此处添加标题</a:t>
            </a:r>
            <a:endParaRPr lang="en-US" altLang="zh-CN" sz="2000" b="1" dirty="0">
              <a:solidFill>
                <a:schemeClr val="bg1"/>
              </a:solidFill>
              <a:ea typeface="微软雅黑" panose="020B0503020204020204" charset="-122"/>
            </a:endParaRPr>
          </a:p>
        </p:txBody>
      </p:sp>
      <p:sp>
        <p:nvSpPr>
          <p:cNvPr id="16" name="文本框 8"/>
          <p:cNvSpPr txBox="1"/>
          <p:nvPr/>
        </p:nvSpPr>
        <p:spPr>
          <a:xfrm>
            <a:off x="1329098" y="4328635"/>
            <a:ext cx="3173374" cy="929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bg1"/>
                </a:solidFill>
                <a:latin typeface="微软雅黑" panose="020B0503020204020204" charset="-122"/>
                <a:ea typeface="微软雅黑" panose="020B0503020204020204" charset="-122"/>
              </a:rPr>
              <a:t>标题</a:t>
            </a:r>
            <a:r>
              <a:rPr lang="zh-CN" altLang="en-US" sz="1400" dirty="0">
                <a:solidFill>
                  <a:schemeClr val="bg1"/>
                </a:solidFill>
                <a:latin typeface="微软雅黑" panose="020B0503020204020204" charset="-122"/>
                <a:ea typeface="微软雅黑" panose="020B0503020204020204" charset="-122"/>
              </a:rPr>
              <a:t>数字等都可以通过点和重新输入进行更改，顶部“开始”面板中可以对字体、字号、</a:t>
            </a:r>
            <a:r>
              <a:rPr lang="zh-CN" altLang="en-US" sz="1400" dirty="0" smtClean="0">
                <a:solidFill>
                  <a:schemeClr val="bg1"/>
                </a:solidFill>
                <a:latin typeface="微软雅黑" panose="020B0503020204020204" charset="-122"/>
                <a:ea typeface="微软雅黑" panose="020B0503020204020204" charset="-122"/>
              </a:rPr>
              <a:t>颜色等</a:t>
            </a:r>
            <a:r>
              <a:rPr lang="zh-CN" altLang="en-US" sz="1400" dirty="0">
                <a:solidFill>
                  <a:schemeClr val="bg1"/>
                </a:solidFill>
                <a:latin typeface="微软雅黑" panose="020B0503020204020204" charset="-122"/>
                <a:ea typeface="微软雅黑" panose="020B0503020204020204" charset="-122"/>
              </a:rPr>
              <a:t>进行</a:t>
            </a:r>
            <a:r>
              <a:rPr lang="zh-CN" altLang="en-US" sz="1400">
                <a:solidFill>
                  <a:schemeClr val="bg1"/>
                </a:solidFill>
                <a:latin typeface="微软雅黑" panose="020B0503020204020204" charset="-122"/>
                <a:ea typeface="微软雅黑" panose="020B0503020204020204" charset="-122"/>
              </a:rPr>
              <a:t>修改</a:t>
            </a:r>
            <a:r>
              <a:rPr lang="zh-CN" altLang="en-US" sz="1400" smtClean="0">
                <a:solidFill>
                  <a:schemeClr val="bg1"/>
                </a:solidFill>
                <a:latin typeface="微软雅黑" panose="020B0503020204020204" charset="-122"/>
                <a:ea typeface="微软雅黑" panose="020B0503020204020204" charset="-122"/>
              </a:rPr>
              <a:t>。</a:t>
            </a:r>
            <a:endParaRPr lang="zh-CN" altLang="en-US" sz="1400" dirty="0">
              <a:solidFill>
                <a:schemeClr val="bg1"/>
              </a:solidFill>
              <a:latin typeface="微软雅黑" panose="020B0503020204020204" charset="-122"/>
              <a:ea typeface="微软雅黑" panose="020B0503020204020204" charset="-122"/>
            </a:endParaRPr>
          </a:p>
        </p:txBody>
      </p:sp>
      <p:sp>
        <p:nvSpPr>
          <p:cNvPr id="17" name="矩形 16"/>
          <p:cNvSpPr/>
          <p:nvPr/>
        </p:nvSpPr>
        <p:spPr>
          <a:xfrm>
            <a:off x="1329097" y="3810718"/>
            <a:ext cx="2236510" cy="492443"/>
          </a:xfrm>
          <a:prstGeom prst="rect">
            <a:avLst/>
          </a:prstGeom>
        </p:spPr>
        <p:txBody>
          <a:bodyPr wrap="none">
            <a:spAutoFit/>
          </a:bodyPr>
          <a:lstStyle/>
          <a:p>
            <a:pPr defTabSz="608965">
              <a:lnSpc>
                <a:spcPct val="130000"/>
              </a:lnSpc>
            </a:pPr>
            <a:r>
              <a:rPr lang="zh-CN" altLang="en-US" sz="2000" b="1" dirty="0">
                <a:solidFill>
                  <a:schemeClr val="bg1"/>
                </a:solidFill>
                <a:ea typeface="微软雅黑" panose="020B0503020204020204" charset="-122"/>
              </a:rPr>
              <a:t>点击此处添加标题</a:t>
            </a:r>
            <a:endParaRPr lang="en-US" altLang="zh-CN" sz="2000" b="1" dirty="0">
              <a:solidFill>
                <a:schemeClr val="bg1"/>
              </a:solidFill>
              <a:ea typeface="微软雅黑" panose="020B0503020204020204" charset="-122"/>
            </a:endParaRPr>
          </a:p>
        </p:txBody>
      </p:sp>
      <p:sp>
        <p:nvSpPr>
          <p:cNvPr id="100" name="文本框 99"/>
          <p:cNvSpPr txBox="1"/>
          <p:nvPr/>
        </p:nvSpPr>
        <p:spPr>
          <a:xfrm>
            <a:off x="1256030" y="1659255"/>
            <a:ext cx="8334375" cy="4092575"/>
          </a:xfrm>
          <a:prstGeom prst="rect">
            <a:avLst/>
          </a:prstGeom>
          <a:noFill/>
          <a:ln w="9525">
            <a:noFill/>
          </a:ln>
        </p:spPr>
        <p:txBody>
          <a:bodyPr wrap="square">
            <a:spAutoFit/>
          </a:bodyPr>
          <a:lstStyle/>
          <a:p>
            <a:pPr indent="0"/>
            <a:r>
              <a:rPr lang="zh-CN" sz="2000" b="0">
                <a:ea typeface="宋体" panose="02010600030101010101" pitchFamily="2" charset="-122"/>
              </a:rPr>
              <a:t>知识图谱的原始数据类型一般来说有三类：结构化数据，如关系数据库；非结构化数据，如图片、音频、视频；半结构化数据 如XML、JSON、百科。</a:t>
            </a:r>
          </a:p>
          <a:p>
            <a:pPr indent="0"/>
            <a:endParaRPr lang="zh-CN" sz="2000" b="0">
              <a:ea typeface="宋体" panose="02010600030101010101" pitchFamily="2" charset="-122"/>
            </a:endParaRPr>
          </a:p>
          <a:p>
            <a:pPr indent="0"/>
            <a:endParaRPr lang="zh-CN" sz="2000" b="0">
              <a:ea typeface="宋体" panose="02010600030101010101" pitchFamily="2" charset="-122"/>
            </a:endParaRPr>
          </a:p>
          <a:p>
            <a:pPr indent="0"/>
            <a:endParaRPr lang="zh-CN" sz="2000" b="0">
              <a:ea typeface="宋体" panose="02010600030101010101" pitchFamily="2" charset="-122"/>
            </a:endParaRPr>
          </a:p>
          <a:p>
            <a:pPr indent="0"/>
            <a:endParaRPr lang="zh-CN" sz="2000" b="0">
              <a:ea typeface="宋体" panose="02010600030101010101" pitchFamily="2" charset="-122"/>
            </a:endParaRPr>
          </a:p>
          <a:p>
            <a:pPr indent="0"/>
            <a:endParaRPr lang="zh-CN" sz="2000" b="0">
              <a:ea typeface="宋体" panose="02010600030101010101" pitchFamily="2" charset="-122"/>
            </a:endParaRPr>
          </a:p>
          <a:p>
            <a:pPr indent="0"/>
            <a:endParaRPr lang="zh-CN" sz="2000" b="0">
              <a:ea typeface="宋体" panose="02010600030101010101" pitchFamily="2" charset="-122"/>
            </a:endParaRPr>
          </a:p>
          <a:p>
            <a:pPr indent="0"/>
            <a:r>
              <a:rPr lang="zh-CN" sz="2000" b="0">
                <a:ea typeface="宋体" panose="02010600030101010101" pitchFamily="2" charset="-122"/>
              </a:rPr>
              <a:t>如何存储上面这三类数据类型呢？一般有两种选择，一个是通过RDF（</a:t>
            </a:r>
            <a:r>
              <a:rPr lang="zh-CN" sz="2000">
                <a:ea typeface="宋体" panose="02010600030101010101" pitchFamily="2" charset="-122"/>
                <a:sym typeface="+mn-ea"/>
              </a:rPr>
              <a:t>RDFS/OWL</a:t>
            </a:r>
            <a:r>
              <a:rPr lang="zh-CN" sz="2000" b="0">
                <a:ea typeface="宋体" panose="02010600030101010101" pitchFamily="2" charset="-122"/>
              </a:rPr>
              <a:t>），由很多的三元组（Triples）来组成，如RDF/XML、N-Triples、RDFa；还有一种方法，就是使用图数据库来进行存储，如FlockDB、GraphDB、Neo4j。</a:t>
            </a:r>
          </a:p>
        </p:txBody>
      </p:sp>
      <p:pic>
        <p:nvPicPr>
          <p:cNvPr id="3" name="图片 2"/>
          <p:cNvPicPr>
            <a:picLocks noChangeAspect="1"/>
          </p:cNvPicPr>
          <p:nvPr/>
        </p:nvPicPr>
        <p:blipFill>
          <a:blip r:embed="rId2"/>
          <a:stretch>
            <a:fillRect/>
          </a:stretch>
        </p:blipFill>
        <p:spPr>
          <a:xfrm>
            <a:off x="1282700" y="2853055"/>
            <a:ext cx="3219450" cy="1152525"/>
          </a:xfrm>
          <a:prstGeom prst="rect">
            <a:avLst/>
          </a:prstGeom>
        </p:spPr>
      </p:pic>
      <p:pic>
        <p:nvPicPr>
          <p:cNvPr id="4" name="图片 3"/>
          <p:cNvPicPr>
            <a:picLocks noChangeAspect="1"/>
          </p:cNvPicPr>
          <p:nvPr/>
        </p:nvPicPr>
        <p:blipFill>
          <a:blip r:embed="rId3"/>
          <a:stretch>
            <a:fillRect/>
          </a:stretch>
        </p:blipFill>
        <p:spPr>
          <a:xfrm>
            <a:off x="4840605" y="2985770"/>
            <a:ext cx="6734175" cy="8858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数据</a:t>
            </a:r>
          </a:p>
        </p:txBody>
      </p:sp>
      <p:sp>
        <p:nvSpPr>
          <p:cNvPr id="12" name="矩形 11"/>
          <p:cNvSpPr/>
          <p:nvPr/>
        </p:nvSpPr>
        <p:spPr>
          <a:xfrm>
            <a:off x="7354112" y="1166232"/>
            <a:ext cx="2236510" cy="492443"/>
          </a:xfrm>
          <a:prstGeom prst="rect">
            <a:avLst/>
          </a:prstGeom>
        </p:spPr>
        <p:txBody>
          <a:bodyPr wrap="none">
            <a:spAutoFit/>
          </a:bodyPr>
          <a:lstStyle/>
          <a:p>
            <a:pPr defTabSz="608965">
              <a:lnSpc>
                <a:spcPct val="130000"/>
              </a:lnSpc>
            </a:pPr>
            <a:r>
              <a:rPr lang="zh-CN" altLang="en-US" sz="2000" b="1" dirty="0">
                <a:solidFill>
                  <a:schemeClr val="bg1"/>
                </a:solidFill>
                <a:ea typeface="微软雅黑" panose="020B0503020204020204" charset="-122"/>
              </a:rPr>
              <a:t>点击此处添加标题</a:t>
            </a:r>
            <a:endParaRPr lang="en-US" altLang="zh-CN" sz="2000" b="1" dirty="0">
              <a:solidFill>
                <a:schemeClr val="bg1"/>
              </a:solidFill>
              <a:ea typeface="微软雅黑" panose="020B0503020204020204" charset="-122"/>
            </a:endParaRPr>
          </a:p>
        </p:txBody>
      </p:sp>
      <p:pic>
        <p:nvPicPr>
          <p:cNvPr id="5" name="图片 4"/>
          <p:cNvPicPr>
            <a:picLocks noChangeAspect="1"/>
          </p:cNvPicPr>
          <p:nvPr/>
        </p:nvPicPr>
        <p:blipFill>
          <a:blip r:embed="rId2"/>
          <a:stretch>
            <a:fillRect/>
          </a:stretch>
        </p:blipFill>
        <p:spPr>
          <a:xfrm>
            <a:off x="6141720" y="1234440"/>
            <a:ext cx="4660900" cy="4389120"/>
          </a:xfrm>
          <a:prstGeom prst="rect">
            <a:avLst/>
          </a:prstGeom>
        </p:spPr>
      </p:pic>
      <p:pic>
        <p:nvPicPr>
          <p:cNvPr id="6" name="图片 5"/>
          <p:cNvPicPr>
            <a:picLocks noChangeAspect="1"/>
          </p:cNvPicPr>
          <p:nvPr/>
        </p:nvPicPr>
        <p:blipFill>
          <a:blip r:embed="rId3"/>
          <a:stretch>
            <a:fillRect/>
          </a:stretch>
        </p:blipFill>
        <p:spPr>
          <a:xfrm>
            <a:off x="758825" y="1659255"/>
            <a:ext cx="5217160" cy="30689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知识图谱的构架</a:t>
            </a:r>
          </a:p>
        </p:txBody>
      </p:sp>
      <p:sp>
        <p:nvSpPr>
          <p:cNvPr id="12" name="矩形 11"/>
          <p:cNvSpPr/>
          <p:nvPr/>
        </p:nvSpPr>
        <p:spPr>
          <a:xfrm>
            <a:off x="7354112" y="1166232"/>
            <a:ext cx="2236510" cy="492443"/>
          </a:xfrm>
          <a:prstGeom prst="rect">
            <a:avLst/>
          </a:prstGeom>
        </p:spPr>
        <p:txBody>
          <a:bodyPr wrap="none">
            <a:spAutoFit/>
          </a:bodyPr>
          <a:lstStyle/>
          <a:p>
            <a:pPr defTabSz="608965">
              <a:lnSpc>
                <a:spcPct val="130000"/>
              </a:lnSpc>
            </a:pPr>
            <a:r>
              <a:rPr lang="zh-CN" altLang="en-US" sz="2000" b="1" dirty="0">
                <a:solidFill>
                  <a:schemeClr val="bg1"/>
                </a:solidFill>
                <a:ea typeface="微软雅黑" panose="020B0503020204020204" charset="-122"/>
              </a:rPr>
              <a:t>点击此处添加标题</a:t>
            </a:r>
            <a:endParaRPr lang="en-US" altLang="zh-CN" sz="2000" b="1" dirty="0">
              <a:solidFill>
                <a:schemeClr val="bg1"/>
              </a:solidFill>
              <a:ea typeface="微软雅黑" panose="020B0503020204020204" charset="-122"/>
            </a:endParaRPr>
          </a:p>
        </p:txBody>
      </p:sp>
      <p:sp>
        <p:nvSpPr>
          <p:cNvPr id="17" name="矩形 16"/>
          <p:cNvSpPr/>
          <p:nvPr/>
        </p:nvSpPr>
        <p:spPr>
          <a:xfrm>
            <a:off x="1329097" y="3810718"/>
            <a:ext cx="2236510" cy="492443"/>
          </a:xfrm>
          <a:prstGeom prst="rect">
            <a:avLst/>
          </a:prstGeom>
        </p:spPr>
        <p:txBody>
          <a:bodyPr wrap="none">
            <a:spAutoFit/>
          </a:bodyPr>
          <a:lstStyle/>
          <a:p>
            <a:pPr defTabSz="608965">
              <a:lnSpc>
                <a:spcPct val="130000"/>
              </a:lnSpc>
            </a:pPr>
            <a:r>
              <a:rPr lang="zh-CN" altLang="en-US" sz="2000" b="1" dirty="0">
                <a:solidFill>
                  <a:schemeClr val="bg1"/>
                </a:solidFill>
                <a:ea typeface="微软雅黑" panose="020B0503020204020204" charset="-122"/>
              </a:rPr>
              <a:t>点击此处添加标题</a:t>
            </a:r>
            <a:endParaRPr lang="en-US" altLang="zh-CN" sz="2000" b="1" dirty="0">
              <a:solidFill>
                <a:schemeClr val="bg1"/>
              </a:solidFill>
              <a:ea typeface="微软雅黑" panose="020B0503020204020204" charset="-122"/>
            </a:endParaRPr>
          </a:p>
        </p:txBody>
      </p:sp>
      <p:sp>
        <p:nvSpPr>
          <p:cNvPr id="100" name="文本框 99"/>
          <p:cNvSpPr txBox="1"/>
          <p:nvPr/>
        </p:nvSpPr>
        <p:spPr>
          <a:xfrm>
            <a:off x="1329055" y="1982470"/>
            <a:ext cx="8334375" cy="1630045"/>
          </a:xfrm>
          <a:prstGeom prst="rect">
            <a:avLst/>
          </a:prstGeom>
          <a:noFill/>
          <a:ln w="9525">
            <a:noFill/>
          </a:ln>
        </p:spPr>
        <p:txBody>
          <a:bodyPr wrap="square">
            <a:spAutoFit/>
          </a:bodyPr>
          <a:lstStyle/>
          <a:p>
            <a:pPr indent="0"/>
            <a:r>
              <a:rPr lang="zh-CN" sz="2000" b="0">
                <a:ea typeface="宋体" panose="02010600030101010101" pitchFamily="2" charset="-122"/>
              </a:rPr>
              <a:t>模式层：经过提炼的知识，通常通过本体库来管理这一层。</a:t>
            </a:r>
          </a:p>
          <a:p>
            <a:pPr indent="0"/>
            <a:r>
              <a:rPr lang="zh-CN" sz="2000" b="0">
                <a:ea typeface="宋体" panose="02010600030101010101" pitchFamily="2" charset="-122"/>
              </a:rPr>
              <a:t>数据层：存储真实的数据。</a:t>
            </a:r>
          </a:p>
          <a:p>
            <a:pPr indent="0"/>
            <a:endParaRPr lang="zh-CN" sz="2000" b="0">
              <a:ea typeface="宋体" panose="02010600030101010101" pitchFamily="2" charset="-122"/>
            </a:endParaRPr>
          </a:p>
          <a:p>
            <a:pPr indent="0"/>
            <a:r>
              <a:rPr lang="en-US" altLang="zh-CN" sz="2000" b="0">
                <a:ea typeface="宋体" panose="02010600030101010101" pitchFamily="2" charset="-122"/>
              </a:rPr>
              <a:t>eg:  模式层：实体-关系-实体，实体-属性-性值</a:t>
            </a:r>
          </a:p>
          <a:p>
            <a:pPr indent="0"/>
            <a:r>
              <a:rPr lang="en-US" altLang="zh-CN" sz="2000" b="0">
                <a:ea typeface="宋体" panose="02010600030101010101" pitchFamily="2" charset="-122"/>
              </a:rPr>
              <a:t>     数据层：比尔盖茨-妻子-梅琳达·盖茨，比尔盖茨-总裁-微软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858</TotalTime>
  <Words>2764</Words>
  <Application>Microsoft Office PowerPoint</Application>
  <PresentationFormat>宽屏</PresentationFormat>
  <Paragraphs>275</Paragraphs>
  <Slides>47</Slides>
  <Notes>12</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47</vt:i4>
      </vt:variant>
    </vt:vector>
  </HeadingPairs>
  <TitlesOfParts>
    <vt:vector size="60" baseType="lpstr">
      <vt:lpstr>-apple-system</vt:lpstr>
      <vt:lpstr>宋体</vt:lpstr>
      <vt:lpstr>Microsoft YaHei</vt:lpstr>
      <vt:lpstr>Microsoft YaHei</vt:lpstr>
      <vt:lpstr>Arial</vt:lpstr>
      <vt:lpstr>Calibri</vt:lpstr>
      <vt:lpstr>Cambria Math</vt:lpstr>
      <vt:lpstr>Century Gothic</vt:lpstr>
      <vt:lpstr>Segoe UI Light</vt:lpstr>
      <vt:lpstr>Wingdings</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 ??</cp:lastModifiedBy>
  <cp:revision>173</cp:revision>
  <dcterms:created xsi:type="dcterms:W3CDTF">2015-08-18T02:51:00Z</dcterms:created>
  <dcterms:modified xsi:type="dcterms:W3CDTF">2018-12-20T00:33:12Z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