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46"/>
  </p:notesMasterIdLst>
  <p:handoutMasterIdLst>
    <p:handoutMasterId r:id="rId47"/>
  </p:handoutMasterIdLst>
  <p:sldIdLst>
    <p:sldId id="256" r:id="rId2"/>
    <p:sldId id="266" r:id="rId3"/>
    <p:sldId id="267" r:id="rId4"/>
    <p:sldId id="269" r:id="rId5"/>
    <p:sldId id="270" r:id="rId6"/>
    <p:sldId id="271" r:id="rId7"/>
    <p:sldId id="293" r:id="rId8"/>
    <p:sldId id="295" r:id="rId9"/>
    <p:sldId id="275" r:id="rId10"/>
    <p:sldId id="276" r:id="rId11"/>
    <p:sldId id="296" r:id="rId12"/>
    <p:sldId id="297" r:id="rId13"/>
    <p:sldId id="298" r:id="rId14"/>
    <p:sldId id="299" r:id="rId15"/>
    <p:sldId id="300" r:id="rId16"/>
    <p:sldId id="302" r:id="rId17"/>
    <p:sldId id="303" r:id="rId18"/>
    <p:sldId id="284" r:id="rId19"/>
    <p:sldId id="304" r:id="rId20"/>
    <p:sldId id="305" r:id="rId21"/>
    <p:sldId id="306" r:id="rId22"/>
    <p:sldId id="307" r:id="rId23"/>
    <p:sldId id="322" r:id="rId24"/>
    <p:sldId id="308" r:id="rId25"/>
    <p:sldId id="309" r:id="rId26"/>
    <p:sldId id="310" r:id="rId27"/>
    <p:sldId id="312" r:id="rId28"/>
    <p:sldId id="311" r:id="rId29"/>
    <p:sldId id="292" r:id="rId30"/>
    <p:sldId id="257" r:id="rId31"/>
    <p:sldId id="258" r:id="rId32"/>
    <p:sldId id="261" r:id="rId33"/>
    <p:sldId id="262" r:id="rId34"/>
    <p:sldId id="263" r:id="rId35"/>
    <p:sldId id="313" r:id="rId36"/>
    <p:sldId id="314" r:id="rId37"/>
    <p:sldId id="315" r:id="rId38"/>
    <p:sldId id="264" r:id="rId39"/>
    <p:sldId id="316" r:id="rId40"/>
    <p:sldId id="317" r:id="rId41"/>
    <p:sldId id="318" r:id="rId42"/>
    <p:sldId id="319" r:id="rId43"/>
    <p:sldId id="320" r:id="rId44"/>
    <p:sldId id="321"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1002" autoAdjust="0"/>
  </p:normalViewPr>
  <p:slideViewPr>
    <p:cSldViewPr snapToGrid="0">
      <p:cViewPr varScale="1">
        <p:scale>
          <a:sx n="93" d="100"/>
          <a:sy n="93" d="100"/>
        </p:scale>
        <p:origin x="1230" y="84"/>
      </p:cViewPr>
      <p:guideLst/>
    </p:cSldViewPr>
  </p:slideViewPr>
  <p:notesTextViewPr>
    <p:cViewPr>
      <p:scale>
        <a:sx n="1" d="1"/>
        <a:sy n="1" d="1"/>
      </p:scale>
      <p:origin x="0" y="0"/>
    </p:cViewPr>
  </p:notesTextViewPr>
  <p:notesViewPr>
    <p:cSldViewPr snapToGrid="0">
      <p:cViewPr>
        <p:scale>
          <a:sx n="90" d="100"/>
          <a:sy n="90" d="100"/>
        </p:scale>
        <p:origin x="3774" y="1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C58876-2232-4EC7-AC29-2F1B4F84E30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454AFE68-0C7B-421D-BB0E-CE1FEE50B6FF}">
      <dgm:prSet phldrT="[文本]"/>
      <dgm:spPr/>
      <dgm:t>
        <a:bodyPr/>
        <a:lstStyle/>
        <a:p>
          <a:r>
            <a:rPr lang="en-US" altLang="zh-CN" dirty="0" smtClean="0"/>
            <a:t>0</a:t>
          </a:r>
          <a:endParaRPr lang="zh-CN" altLang="en-US" dirty="0"/>
        </a:p>
      </dgm:t>
    </dgm:pt>
    <dgm:pt modelId="{9EDFCB05-17CA-4AAD-9E34-7A64C686AEF2}" type="parTrans" cxnId="{F2686B62-D806-4DF0-9B5C-31D4A8901001}">
      <dgm:prSet/>
      <dgm:spPr/>
      <dgm:t>
        <a:bodyPr/>
        <a:lstStyle/>
        <a:p>
          <a:endParaRPr lang="zh-CN" altLang="en-US"/>
        </a:p>
      </dgm:t>
    </dgm:pt>
    <dgm:pt modelId="{3188EC3A-84E2-43E3-98FB-2B60966DAAB0}" type="sibTrans" cxnId="{F2686B62-D806-4DF0-9B5C-31D4A8901001}">
      <dgm:prSet/>
      <dgm:spPr/>
      <dgm:t>
        <a:bodyPr/>
        <a:lstStyle/>
        <a:p>
          <a:endParaRPr lang="zh-CN" altLang="en-US"/>
        </a:p>
      </dgm:t>
    </dgm:pt>
    <dgm:pt modelId="{7A6F5BB2-62E3-4A96-B351-3C491AC9D0E5}">
      <dgm:prSet phldrT="[文本]"/>
      <dgm:spPr/>
      <dgm:t>
        <a:bodyPr/>
        <a:lstStyle/>
        <a:p>
          <a:r>
            <a:rPr lang="en-US" altLang="zh-CN" dirty="0" smtClean="0"/>
            <a:t>3</a:t>
          </a:r>
          <a:endParaRPr lang="zh-CN" altLang="en-US" dirty="0"/>
        </a:p>
      </dgm:t>
    </dgm:pt>
    <dgm:pt modelId="{7403DCE9-9AA4-4F2C-9D0D-BA6D59DFA707}" type="parTrans" cxnId="{5F363F21-D7CE-4C36-ACDA-9C5D766C2E20}">
      <dgm:prSet/>
      <dgm:spPr/>
      <dgm:t>
        <a:bodyPr/>
        <a:lstStyle/>
        <a:p>
          <a:endParaRPr lang="zh-CN" altLang="en-US"/>
        </a:p>
      </dgm:t>
    </dgm:pt>
    <dgm:pt modelId="{3BBF07B0-705B-48C8-B31B-CA77B61447A9}" type="sibTrans" cxnId="{5F363F21-D7CE-4C36-ACDA-9C5D766C2E20}">
      <dgm:prSet/>
      <dgm:spPr/>
      <dgm:t>
        <a:bodyPr/>
        <a:lstStyle/>
        <a:p>
          <a:endParaRPr lang="zh-CN" altLang="en-US"/>
        </a:p>
      </dgm:t>
    </dgm:pt>
    <dgm:pt modelId="{DFE6C2F3-9FDF-42AC-A219-639BF18A6744}">
      <dgm:prSet phldrT="[文本]"/>
      <dgm:spPr/>
      <dgm:t>
        <a:bodyPr/>
        <a:lstStyle/>
        <a:p>
          <a:r>
            <a:rPr lang="en-US" altLang="zh-CN" dirty="0" smtClean="0"/>
            <a:t>2</a:t>
          </a:r>
          <a:endParaRPr lang="zh-CN" altLang="en-US" dirty="0"/>
        </a:p>
      </dgm:t>
    </dgm:pt>
    <dgm:pt modelId="{6D73FF7B-3BF4-464B-8A68-CDB316078F39}" type="parTrans" cxnId="{45F8610A-94C7-4595-838A-987B4C66844B}">
      <dgm:prSet/>
      <dgm:spPr/>
      <dgm:t>
        <a:bodyPr/>
        <a:lstStyle/>
        <a:p>
          <a:endParaRPr lang="zh-CN" altLang="en-US"/>
        </a:p>
      </dgm:t>
    </dgm:pt>
    <dgm:pt modelId="{C694CC9A-2CED-4875-ADC5-D45656E43837}" type="sibTrans" cxnId="{45F8610A-94C7-4595-838A-987B4C66844B}">
      <dgm:prSet/>
      <dgm:spPr/>
      <dgm:t>
        <a:bodyPr/>
        <a:lstStyle/>
        <a:p>
          <a:endParaRPr lang="zh-CN" altLang="en-US"/>
        </a:p>
      </dgm:t>
    </dgm:pt>
    <dgm:pt modelId="{4FE0DC74-206B-4037-95FD-47D146C7E980}">
      <dgm:prSet/>
      <dgm:spPr/>
      <dgm:t>
        <a:bodyPr/>
        <a:lstStyle/>
        <a:p>
          <a:r>
            <a:rPr lang="en-US" altLang="zh-CN" dirty="0" smtClean="0"/>
            <a:t>1</a:t>
          </a:r>
          <a:endParaRPr lang="zh-CN" altLang="en-US" dirty="0"/>
        </a:p>
      </dgm:t>
    </dgm:pt>
    <dgm:pt modelId="{FBCC2D87-BA2B-475B-8B9B-D7D19CBDE0EC}" type="parTrans" cxnId="{7C699A5B-C2DA-41B0-8C35-82A9AB7D4CE4}">
      <dgm:prSet/>
      <dgm:spPr/>
      <dgm:t>
        <a:bodyPr/>
        <a:lstStyle/>
        <a:p>
          <a:endParaRPr lang="zh-CN" altLang="en-US"/>
        </a:p>
      </dgm:t>
    </dgm:pt>
    <dgm:pt modelId="{1596C2F1-5409-4315-8089-5998129D2805}" type="sibTrans" cxnId="{7C699A5B-C2DA-41B0-8C35-82A9AB7D4CE4}">
      <dgm:prSet/>
      <dgm:spPr/>
      <dgm:t>
        <a:bodyPr/>
        <a:lstStyle/>
        <a:p>
          <a:endParaRPr lang="zh-CN" altLang="en-US"/>
        </a:p>
      </dgm:t>
    </dgm:pt>
    <dgm:pt modelId="{9C16C770-1FDF-4CE9-BF99-A7FD6B6EAC5B}">
      <dgm:prSet/>
      <dgm:spPr/>
      <dgm:t>
        <a:bodyPr/>
        <a:lstStyle/>
        <a:p>
          <a:r>
            <a:rPr lang="en-US" altLang="zh-CN" dirty="0" smtClean="0"/>
            <a:t>3</a:t>
          </a:r>
          <a:endParaRPr lang="zh-CN" altLang="en-US" dirty="0"/>
        </a:p>
      </dgm:t>
    </dgm:pt>
    <dgm:pt modelId="{B9ED21C5-452C-427D-9661-95F5F92A0D7C}" type="parTrans" cxnId="{4F67698F-B27E-4F8F-8A87-D4C33D3F2B5E}">
      <dgm:prSet/>
      <dgm:spPr/>
      <dgm:t>
        <a:bodyPr/>
        <a:lstStyle/>
        <a:p>
          <a:endParaRPr lang="zh-CN" altLang="en-US"/>
        </a:p>
      </dgm:t>
    </dgm:pt>
    <dgm:pt modelId="{138AB5CD-9868-4396-BC9C-255935F4AACF}" type="sibTrans" cxnId="{4F67698F-B27E-4F8F-8A87-D4C33D3F2B5E}">
      <dgm:prSet/>
      <dgm:spPr/>
      <dgm:t>
        <a:bodyPr/>
        <a:lstStyle/>
        <a:p>
          <a:endParaRPr lang="zh-CN" altLang="en-US"/>
        </a:p>
      </dgm:t>
    </dgm:pt>
    <dgm:pt modelId="{8BD4F8E4-1B97-4AEB-AB80-E405D6219B31}">
      <dgm:prSet/>
      <dgm:spPr/>
      <dgm:t>
        <a:bodyPr/>
        <a:lstStyle/>
        <a:p>
          <a:r>
            <a:rPr lang="en-US" altLang="zh-CN" dirty="0" smtClean="0"/>
            <a:t>2</a:t>
          </a:r>
          <a:endParaRPr lang="zh-CN" altLang="en-US" dirty="0"/>
        </a:p>
      </dgm:t>
    </dgm:pt>
    <dgm:pt modelId="{DE9ED299-9383-46BC-8B6F-9FE3FE668579}" type="parTrans" cxnId="{BFD4A3C0-BDFA-4387-8CD8-C148A53700EA}">
      <dgm:prSet/>
      <dgm:spPr/>
      <dgm:t>
        <a:bodyPr/>
        <a:lstStyle/>
        <a:p>
          <a:endParaRPr lang="zh-CN" altLang="en-US"/>
        </a:p>
      </dgm:t>
    </dgm:pt>
    <dgm:pt modelId="{D96C29C5-CD0B-48BB-9C82-3175F0E69287}" type="sibTrans" cxnId="{BFD4A3C0-BDFA-4387-8CD8-C148A53700EA}">
      <dgm:prSet/>
      <dgm:spPr/>
      <dgm:t>
        <a:bodyPr/>
        <a:lstStyle/>
        <a:p>
          <a:endParaRPr lang="zh-CN" altLang="en-US"/>
        </a:p>
      </dgm:t>
    </dgm:pt>
    <dgm:pt modelId="{662C45DA-CD4B-4AE7-B609-78DB36604681}">
      <dgm:prSet/>
      <dgm:spPr/>
      <dgm:t>
        <a:bodyPr/>
        <a:lstStyle/>
        <a:p>
          <a:r>
            <a:rPr lang="en-US" altLang="zh-CN" dirty="0" smtClean="0"/>
            <a:t>1</a:t>
          </a:r>
          <a:endParaRPr lang="zh-CN" altLang="en-US" dirty="0"/>
        </a:p>
      </dgm:t>
    </dgm:pt>
    <dgm:pt modelId="{6B837773-4F2A-4AAA-84F0-107F097F4C2B}" type="parTrans" cxnId="{C2A4F0AE-8364-432C-8D2C-6241E741F488}">
      <dgm:prSet/>
      <dgm:spPr/>
      <dgm:t>
        <a:bodyPr/>
        <a:lstStyle/>
        <a:p>
          <a:endParaRPr lang="zh-CN" altLang="en-US"/>
        </a:p>
      </dgm:t>
    </dgm:pt>
    <dgm:pt modelId="{B480D486-D457-4534-B9CE-F297311C82FC}" type="sibTrans" cxnId="{C2A4F0AE-8364-432C-8D2C-6241E741F488}">
      <dgm:prSet/>
      <dgm:spPr/>
      <dgm:t>
        <a:bodyPr/>
        <a:lstStyle/>
        <a:p>
          <a:endParaRPr lang="zh-CN" altLang="en-US"/>
        </a:p>
      </dgm:t>
    </dgm:pt>
    <dgm:pt modelId="{A8E30170-84D5-42BA-99BD-3127FFA602B3}" type="pres">
      <dgm:prSet presAssocID="{9BC58876-2232-4EC7-AC29-2F1B4F84E304}" presName="diagram" presStyleCnt="0">
        <dgm:presLayoutVars>
          <dgm:chPref val="1"/>
          <dgm:dir/>
          <dgm:animOne val="branch"/>
          <dgm:animLvl val="lvl"/>
          <dgm:resizeHandles val="exact"/>
        </dgm:presLayoutVars>
      </dgm:prSet>
      <dgm:spPr/>
      <dgm:t>
        <a:bodyPr/>
        <a:lstStyle/>
        <a:p>
          <a:endParaRPr lang="zh-CN" altLang="en-US"/>
        </a:p>
      </dgm:t>
    </dgm:pt>
    <dgm:pt modelId="{FE226542-2FD0-40F4-83C2-B33D95477744}" type="pres">
      <dgm:prSet presAssocID="{454AFE68-0C7B-421D-BB0E-CE1FEE50B6FF}" presName="root1" presStyleCnt="0"/>
      <dgm:spPr/>
    </dgm:pt>
    <dgm:pt modelId="{FE0C0F00-AA8E-4BEF-96F2-604BA19297F5}" type="pres">
      <dgm:prSet presAssocID="{454AFE68-0C7B-421D-BB0E-CE1FEE50B6FF}" presName="LevelOneTextNode" presStyleLbl="node0" presStyleIdx="0" presStyleCnt="1">
        <dgm:presLayoutVars>
          <dgm:chPref val="3"/>
        </dgm:presLayoutVars>
      </dgm:prSet>
      <dgm:spPr/>
      <dgm:t>
        <a:bodyPr/>
        <a:lstStyle/>
        <a:p>
          <a:endParaRPr lang="zh-CN" altLang="en-US"/>
        </a:p>
      </dgm:t>
    </dgm:pt>
    <dgm:pt modelId="{F2615852-A099-48F6-B7D7-1AD99D8B84D9}" type="pres">
      <dgm:prSet presAssocID="{454AFE68-0C7B-421D-BB0E-CE1FEE50B6FF}" presName="level2hierChild" presStyleCnt="0"/>
      <dgm:spPr/>
    </dgm:pt>
    <dgm:pt modelId="{C9772671-3D99-49A9-9A0A-DE07F7F7B7B3}" type="pres">
      <dgm:prSet presAssocID="{7403DCE9-9AA4-4F2C-9D0D-BA6D59DFA707}" presName="conn2-1" presStyleLbl="parChTrans1D2" presStyleIdx="0" presStyleCnt="3"/>
      <dgm:spPr/>
      <dgm:t>
        <a:bodyPr/>
        <a:lstStyle/>
        <a:p>
          <a:endParaRPr lang="zh-CN" altLang="en-US"/>
        </a:p>
      </dgm:t>
    </dgm:pt>
    <dgm:pt modelId="{39460019-5D28-48E1-85CD-753520112981}" type="pres">
      <dgm:prSet presAssocID="{7403DCE9-9AA4-4F2C-9D0D-BA6D59DFA707}" presName="connTx" presStyleLbl="parChTrans1D2" presStyleIdx="0" presStyleCnt="3"/>
      <dgm:spPr/>
      <dgm:t>
        <a:bodyPr/>
        <a:lstStyle/>
        <a:p>
          <a:endParaRPr lang="zh-CN" altLang="en-US"/>
        </a:p>
      </dgm:t>
    </dgm:pt>
    <dgm:pt modelId="{1088619B-DDF6-454E-814F-49690D57BE06}" type="pres">
      <dgm:prSet presAssocID="{7A6F5BB2-62E3-4A96-B351-3C491AC9D0E5}" presName="root2" presStyleCnt="0"/>
      <dgm:spPr/>
    </dgm:pt>
    <dgm:pt modelId="{EF2021E1-D4A5-43B0-9CC5-74086BD71195}" type="pres">
      <dgm:prSet presAssocID="{7A6F5BB2-62E3-4A96-B351-3C491AC9D0E5}" presName="LevelTwoTextNode" presStyleLbl="node2" presStyleIdx="0" presStyleCnt="3">
        <dgm:presLayoutVars>
          <dgm:chPref val="3"/>
        </dgm:presLayoutVars>
      </dgm:prSet>
      <dgm:spPr/>
      <dgm:t>
        <a:bodyPr/>
        <a:lstStyle/>
        <a:p>
          <a:endParaRPr lang="zh-CN" altLang="en-US"/>
        </a:p>
      </dgm:t>
    </dgm:pt>
    <dgm:pt modelId="{105C7508-EF6D-4522-8044-6D0861601248}" type="pres">
      <dgm:prSet presAssocID="{7A6F5BB2-62E3-4A96-B351-3C491AC9D0E5}" presName="level3hierChild" presStyleCnt="0"/>
      <dgm:spPr/>
    </dgm:pt>
    <dgm:pt modelId="{B0845FDB-6A8C-4ED4-A758-C6086EF0C5BE}" type="pres">
      <dgm:prSet presAssocID="{6D73FF7B-3BF4-464B-8A68-CDB316078F39}" presName="conn2-1" presStyleLbl="parChTrans1D2" presStyleIdx="1" presStyleCnt="3"/>
      <dgm:spPr/>
      <dgm:t>
        <a:bodyPr/>
        <a:lstStyle/>
        <a:p>
          <a:endParaRPr lang="zh-CN" altLang="en-US"/>
        </a:p>
      </dgm:t>
    </dgm:pt>
    <dgm:pt modelId="{1790D95C-73F9-4A71-A744-4739329AFC02}" type="pres">
      <dgm:prSet presAssocID="{6D73FF7B-3BF4-464B-8A68-CDB316078F39}" presName="connTx" presStyleLbl="parChTrans1D2" presStyleIdx="1" presStyleCnt="3"/>
      <dgm:spPr/>
      <dgm:t>
        <a:bodyPr/>
        <a:lstStyle/>
        <a:p>
          <a:endParaRPr lang="zh-CN" altLang="en-US"/>
        </a:p>
      </dgm:t>
    </dgm:pt>
    <dgm:pt modelId="{D884B640-0F8C-49A9-AE4E-434C8403301B}" type="pres">
      <dgm:prSet presAssocID="{DFE6C2F3-9FDF-42AC-A219-639BF18A6744}" presName="root2" presStyleCnt="0"/>
      <dgm:spPr/>
    </dgm:pt>
    <dgm:pt modelId="{8D6958FA-F7DF-4EB6-AF0D-484D9AA854BB}" type="pres">
      <dgm:prSet presAssocID="{DFE6C2F3-9FDF-42AC-A219-639BF18A6744}" presName="LevelTwoTextNode" presStyleLbl="node2" presStyleIdx="1" presStyleCnt="3">
        <dgm:presLayoutVars>
          <dgm:chPref val="3"/>
        </dgm:presLayoutVars>
      </dgm:prSet>
      <dgm:spPr/>
      <dgm:t>
        <a:bodyPr/>
        <a:lstStyle/>
        <a:p>
          <a:endParaRPr lang="zh-CN" altLang="en-US"/>
        </a:p>
      </dgm:t>
    </dgm:pt>
    <dgm:pt modelId="{304EE148-707A-4A1B-ADC1-61DA6F88CDEC}" type="pres">
      <dgm:prSet presAssocID="{DFE6C2F3-9FDF-42AC-A219-639BF18A6744}" presName="level3hierChild" presStyleCnt="0"/>
      <dgm:spPr/>
    </dgm:pt>
    <dgm:pt modelId="{E917F24B-33C1-45DC-8C70-441CD50DB75A}" type="pres">
      <dgm:prSet presAssocID="{FBCC2D87-BA2B-475B-8B9B-D7D19CBDE0EC}" presName="conn2-1" presStyleLbl="parChTrans1D2" presStyleIdx="2" presStyleCnt="3"/>
      <dgm:spPr/>
      <dgm:t>
        <a:bodyPr/>
        <a:lstStyle/>
        <a:p>
          <a:endParaRPr lang="zh-CN" altLang="en-US"/>
        </a:p>
      </dgm:t>
    </dgm:pt>
    <dgm:pt modelId="{5E588586-43E5-4C21-8A34-57119CC1607D}" type="pres">
      <dgm:prSet presAssocID="{FBCC2D87-BA2B-475B-8B9B-D7D19CBDE0EC}" presName="connTx" presStyleLbl="parChTrans1D2" presStyleIdx="2" presStyleCnt="3"/>
      <dgm:spPr/>
      <dgm:t>
        <a:bodyPr/>
        <a:lstStyle/>
        <a:p>
          <a:endParaRPr lang="zh-CN" altLang="en-US"/>
        </a:p>
      </dgm:t>
    </dgm:pt>
    <dgm:pt modelId="{B68222A9-3475-406D-8557-40A19D75BB69}" type="pres">
      <dgm:prSet presAssocID="{4FE0DC74-206B-4037-95FD-47D146C7E980}" presName="root2" presStyleCnt="0"/>
      <dgm:spPr/>
    </dgm:pt>
    <dgm:pt modelId="{7546E49B-030B-4A65-9B6D-F03DC3B505DD}" type="pres">
      <dgm:prSet presAssocID="{4FE0DC74-206B-4037-95FD-47D146C7E980}" presName="LevelTwoTextNode" presStyleLbl="node2" presStyleIdx="2" presStyleCnt="3">
        <dgm:presLayoutVars>
          <dgm:chPref val="3"/>
        </dgm:presLayoutVars>
      </dgm:prSet>
      <dgm:spPr/>
      <dgm:t>
        <a:bodyPr/>
        <a:lstStyle/>
        <a:p>
          <a:endParaRPr lang="zh-CN" altLang="en-US"/>
        </a:p>
      </dgm:t>
    </dgm:pt>
    <dgm:pt modelId="{96B71CC7-ACE4-4265-94AE-0848F4ACE985}" type="pres">
      <dgm:prSet presAssocID="{4FE0DC74-206B-4037-95FD-47D146C7E980}" presName="level3hierChild" presStyleCnt="0"/>
      <dgm:spPr/>
    </dgm:pt>
    <dgm:pt modelId="{24F88379-6190-4706-8712-D4EC8C097061}" type="pres">
      <dgm:prSet presAssocID="{B9ED21C5-452C-427D-9661-95F5F92A0D7C}" presName="conn2-1" presStyleLbl="parChTrans1D3" presStyleIdx="0" presStyleCnt="3"/>
      <dgm:spPr/>
      <dgm:t>
        <a:bodyPr/>
        <a:lstStyle/>
        <a:p>
          <a:endParaRPr lang="zh-CN" altLang="en-US"/>
        </a:p>
      </dgm:t>
    </dgm:pt>
    <dgm:pt modelId="{7BBF5B7B-C0A1-47E8-9C95-EE4270B8C2DB}" type="pres">
      <dgm:prSet presAssocID="{B9ED21C5-452C-427D-9661-95F5F92A0D7C}" presName="connTx" presStyleLbl="parChTrans1D3" presStyleIdx="0" presStyleCnt="3"/>
      <dgm:spPr/>
      <dgm:t>
        <a:bodyPr/>
        <a:lstStyle/>
        <a:p>
          <a:endParaRPr lang="zh-CN" altLang="en-US"/>
        </a:p>
      </dgm:t>
    </dgm:pt>
    <dgm:pt modelId="{B80721CA-30A0-48D1-A437-A566514C90DC}" type="pres">
      <dgm:prSet presAssocID="{9C16C770-1FDF-4CE9-BF99-A7FD6B6EAC5B}" presName="root2" presStyleCnt="0"/>
      <dgm:spPr/>
    </dgm:pt>
    <dgm:pt modelId="{8A72A9D3-2A18-43B6-8E33-1C1FF70580E6}" type="pres">
      <dgm:prSet presAssocID="{9C16C770-1FDF-4CE9-BF99-A7FD6B6EAC5B}" presName="LevelTwoTextNode" presStyleLbl="node3" presStyleIdx="0" presStyleCnt="3">
        <dgm:presLayoutVars>
          <dgm:chPref val="3"/>
        </dgm:presLayoutVars>
      </dgm:prSet>
      <dgm:spPr/>
      <dgm:t>
        <a:bodyPr/>
        <a:lstStyle/>
        <a:p>
          <a:endParaRPr lang="zh-CN" altLang="en-US"/>
        </a:p>
      </dgm:t>
    </dgm:pt>
    <dgm:pt modelId="{1BC96E55-62DD-41B2-8857-B907B9B917F3}" type="pres">
      <dgm:prSet presAssocID="{9C16C770-1FDF-4CE9-BF99-A7FD6B6EAC5B}" presName="level3hierChild" presStyleCnt="0"/>
      <dgm:spPr/>
    </dgm:pt>
    <dgm:pt modelId="{66E7E8E0-B5D1-4E2B-8B51-8E009F836404}" type="pres">
      <dgm:prSet presAssocID="{DE9ED299-9383-46BC-8B6F-9FE3FE668579}" presName="conn2-1" presStyleLbl="parChTrans1D3" presStyleIdx="1" presStyleCnt="3"/>
      <dgm:spPr/>
      <dgm:t>
        <a:bodyPr/>
        <a:lstStyle/>
        <a:p>
          <a:endParaRPr lang="zh-CN" altLang="en-US"/>
        </a:p>
      </dgm:t>
    </dgm:pt>
    <dgm:pt modelId="{D490ED57-CD5E-409B-B599-8DA154358992}" type="pres">
      <dgm:prSet presAssocID="{DE9ED299-9383-46BC-8B6F-9FE3FE668579}" presName="connTx" presStyleLbl="parChTrans1D3" presStyleIdx="1" presStyleCnt="3"/>
      <dgm:spPr/>
      <dgm:t>
        <a:bodyPr/>
        <a:lstStyle/>
        <a:p>
          <a:endParaRPr lang="zh-CN" altLang="en-US"/>
        </a:p>
      </dgm:t>
    </dgm:pt>
    <dgm:pt modelId="{C95F9541-77E9-40F1-85E2-C8BFF60E288E}" type="pres">
      <dgm:prSet presAssocID="{8BD4F8E4-1B97-4AEB-AB80-E405D6219B31}" presName="root2" presStyleCnt="0"/>
      <dgm:spPr/>
    </dgm:pt>
    <dgm:pt modelId="{C91B580B-1192-43AC-AB7D-796F80B8CCE3}" type="pres">
      <dgm:prSet presAssocID="{8BD4F8E4-1B97-4AEB-AB80-E405D6219B31}" presName="LevelTwoTextNode" presStyleLbl="node3" presStyleIdx="1" presStyleCnt="3">
        <dgm:presLayoutVars>
          <dgm:chPref val="3"/>
        </dgm:presLayoutVars>
      </dgm:prSet>
      <dgm:spPr/>
      <dgm:t>
        <a:bodyPr/>
        <a:lstStyle/>
        <a:p>
          <a:endParaRPr lang="zh-CN" altLang="en-US"/>
        </a:p>
      </dgm:t>
    </dgm:pt>
    <dgm:pt modelId="{87C8C90B-C662-471C-8F5E-9958FEE367D6}" type="pres">
      <dgm:prSet presAssocID="{8BD4F8E4-1B97-4AEB-AB80-E405D6219B31}" presName="level3hierChild" presStyleCnt="0"/>
      <dgm:spPr/>
    </dgm:pt>
    <dgm:pt modelId="{C9CB7F8C-429A-4244-A12B-251D99BEF314}" type="pres">
      <dgm:prSet presAssocID="{6B837773-4F2A-4AAA-84F0-107F097F4C2B}" presName="conn2-1" presStyleLbl="parChTrans1D3" presStyleIdx="2" presStyleCnt="3"/>
      <dgm:spPr/>
      <dgm:t>
        <a:bodyPr/>
        <a:lstStyle/>
        <a:p>
          <a:endParaRPr lang="zh-CN" altLang="en-US"/>
        </a:p>
      </dgm:t>
    </dgm:pt>
    <dgm:pt modelId="{1B826722-9650-488B-BA5B-6E12C9E3FA9E}" type="pres">
      <dgm:prSet presAssocID="{6B837773-4F2A-4AAA-84F0-107F097F4C2B}" presName="connTx" presStyleLbl="parChTrans1D3" presStyleIdx="2" presStyleCnt="3"/>
      <dgm:spPr/>
      <dgm:t>
        <a:bodyPr/>
        <a:lstStyle/>
        <a:p>
          <a:endParaRPr lang="zh-CN" altLang="en-US"/>
        </a:p>
      </dgm:t>
    </dgm:pt>
    <dgm:pt modelId="{228DE502-922D-4A5B-8A4B-08A9CD35D5D4}" type="pres">
      <dgm:prSet presAssocID="{662C45DA-CD4B-4AE7-B609-78DB36604681}" presName="root2" presStyleCnt="0"/>
      <dgm:spPr/>
    </dgm:pt>
    <dgm:pt modelId="{061404B9-A3E0-44BC-B039-0BE9A8FD0123}" type="pres">
      <dgm:prSet presAssocID="{662C45DA-CD4B-4AE7-B609-78DB36604681}" presName="LevelTwoTextNode" presStyleLbl="node3" presStyleIdx="2" presStyleCnt="3">
        <dgm:presLayoutVars>
          <dgm:chPref val="3"/>
        </dgm:presLayoutVars>
      </dgm:prSet>
      <dgm:spPr/>
      <dgm:t>
        <a:bodyPr/>
        <a:lstStyle/>
        <a:p>
          <a:endParaRPr lang="zh-CN" altLang="en-US"/>
        </a:p>
      </dgm:t>
    </dgm:pt>
    <dgm:pt modelId="{7DF5D40D-9B02-41C0-943C-57DAED50555E}" type="pres">
      <dgm:prSet presAssocID="{662C45DA-CD4B-4AE7-B609-78DB36604681}" presName="level3hierChild" presStyleCnt="0"/>
      <dgm:spPr/>
    </dgm:pt>
  </dgm:ptLst>
  <dgm:cxnLst>
    <dgm:cxn modelId="{56109964-3543-4277-BB39-81AAFDBFBD6E}" type="presOf" srcId="{B9ED21C5-452C-427D-9661-95F5F92A0D7C}" destId="{7BBF5B7B-C0A1-47E8-9C95-EE4270B8C2DB}" srcOrd="1" destOrd="0" presId="urn:microsoft.com/office/officeart/2005/8/layout/hierarchy2"/>
    <dgm:cxn modelId="{955D5B12-361E-4744-8F36-4257FAE3AA59}" type="presOf" srcId="{7403DCE9-9AA4-4F2C-9D0D-BA6D59DFA707}" destId="{39460019-5D28-48E1-85CD-753520112981}" srcOrd="1" destOrd="0" presId="urn:microsoft.com/office/officeart/2005/8/layout/hierarchy2"/>
    <dgm:cxn modelId="{33BB00FC-41AB-48C7-9782-A1E1FD3BDC08}" type="presOf" srcId="{6D73FF7B-3BF4-464B-8A68-CDB316078F39}" destId="{B0845FDB-6A8C-4ED4-A758-C6086EF0C5BE}" srcOrd="0" destOrd="0" presId="urn:microsoft.com/office/officeart/2005/8/layout/hierarchy2"/>
    <dgm:cxn modelId="{A8FE3FD8-2097-4E32-8ADC-E0012103FFCA}" type="presOf" srcId="{6D73FF7B-3BF4-464B-8A68-CDB316078F39}" destId="{1790D95C-73F9-4A71-A744-4739329AFC02}" srcOrd="1" destOrd="0" presId="urn:microsoft.com/office/officeart/2005/8/layout/hierarchy2"/>
    <dgm:cxn modelId="{C2A4F0AE-8364-432C-8D2C-6241E741F488}" srcId="{4FE0DC74-206B-4037-95FD-47D146C7E980}" destId="{662C45DA-CD4B-4AE7-B609-78DB36604681}" srcOrd="2" destOrd="0" parTransId="{6B837773-4F2A-4AAA-84F0-107F097F4C2B}" sibTransId="{B480D486-D457-4534-B9CE-F297311C82FC}"/>
    <dgm:cxn modelId="{F2686B62-D806-4DF0-9B5C-31D4A8901001}" srcId="{9BC58876-2232-4EC7-AC29-2F1B4F84E304}" destId="{454AFE68-0C7B-421D-BB0E-CE1FEE50B6FF}" srcOrd="0" destOrd="0" parTransId="{9EDFCB05-17CA-4AAD-9E34-7A64C686AEF2}" sibTransId="{3188EC3A-84E2-43E3-98FB-2B60966DAAB0}"/>
    <dgm:cxn modelId="{D697BC0F-6ADC-4E70-8F0A-A3862A3B43B5}" type="presOf" srcId="{6B837773-4F2A-4AAA-84F0-107F097F4C2B}" destId="{C9CB7F8C-429A-4244-A12B-251D99BEF314}" srcOrd="0" destOrd="0" presId="urn:microsoft.com/office/officeart/2005/8/layout/hierarchy2"/>
    <dgm:cxn modelId="{7C699A5B-C2DA-41B0-8C35-82A9AB7D4CE4}" srcId="{454AFE68-0C7B-421D-BB0E-CE1FEE50B6FF}" destId="{4FE0DC74-206B-4037-95FD-47D146C7E980}" srcOrd="2" destOrd="0" parTransId="{FBCC2D87-BA2B-475B-8B9B-D7D19CBDE0EC}" sibTransId="{1596C2F1-5409-4315-8089-5998129D2805}"/>
    <dgm:cxn modelId="{790D2C59-BBBD-43F5-BFF8-D83D57B92221}" type="presOf" srcId="{B9ED21C5-452C-427D-9661-95F5F92A0D7C}" destId="{24F88379-6190-4706-8712-D4EC8C097061}" srcOrd="0" destOrd="0" presId="urn:microsoft.com/office/officeart/2005/8/layout/hierarchy2"/>
    <dgm:cxn modelId="{BFD4A3C0-BDFA-4387-8CD8-C148A53700EA}" srcId="{4FE0DC74-206B-4037-95FD-47D146C7E980}" destId="{8BD4F8E4-1B97-4AEB-AB80-E405D6219B31}" srcOrd="1" destOrd="0" parTransId="{DE9ED299-9383-46BC-8B6F-9FE3FE668579}" sibTransId="{D96C29C5-CD0B-48BB-9C82-3175F0E69287}"/>
    <dgm:cxn modelId="{D62FC8B0-AC2C-4FE9-BC0C-0C62750BED77}" type="presOf" srcId="{DE9ED299-9383-46BC-8B6F-9FE3FE668579}" destId="{66E7E8E0-B5D1-4E2B-8B51-8E009F836404}" srcOrd="0" destOrd="0" presId="urn:microsoft.com/office/officeart/2005/8/layout/hierarchy2"/>
    <dgm:cxn modelId="{4F67698F-B27E-4F8F-8A87-D4C33D3F2B5E}" srcId="{4FE0DC74-206B-4037-95FD-47D146C7E980}" destId="{9C16C770-1FDF-4CE9-BF99-A7FD6B6EAC5B}" srcOrd="0" destOrd="0" parTransId="{B9ED21C5-452C-427D-9661-95F5F92A0D7C}" sibTransId="{138AB5CD-9868-4396-BC9C-255935F4AACF}"/>
    <dgm:cxn modelId="{5F363F21-D7CE-4C36-ACDA-9C5D766C2E20}" srcId="{454AFE68-0C7B-421D-BB0E-CE1FEE50B6FF}" destId="{7A6F5BB2-62E3-4A96-B351-3C491AC9D0E5}" srcOrd="0" destOrd="0" parTransId="{7403DCE9-9AA4-4F2C-9D0D-BA6D59DFA707}" sibTransId="{3BBF07B0-705B-48C8-B31B-CA77B61447A9}"/>
    <dgm:cxn modelId="{B575AB99-C20C-4F8E-BF95-D0CB68BC8D63}" type="presOf" srcId="{DFE6C2F3-9FDF-42AC-A219-639BF18A6744}" destId="{8D6958FA-F7DF-4EB6-AF0D-484D9AA854BB}" srcOrd="0" destOrd="0" presId="urn:microsoft.com/office/officeart/2005/8/layout/hierarchy2"/>
    <dgm:cxn modelId="{A09100C2-5CC5-4A3E-8312-5BEC6B549B26}" type="presOf" srcId="{6B837773-4F2A-4AAA-84F0-107F097F4C2B}" destId="{1B826722-9650-488B-BA5B-6E12C9E3FA9E}" srcOrd="1" destOrd="0" presId="urn:microsoft.com/office/officeart/2005/8/layout/hierarchy2"/>
    <dgm:cxn modelId="{FF352E56-25DB-4F34-9E66-5392451ADCD2}" type="presOf" srcId="{8BD4F8E4-1B97-4AEB-AB80-E405D6219B31}" destId="{C91B580B-1192-43AC-AB7D-796F80B8CCE3}" srcOrd="0" destOrd="0" presId="urn:microsoft.com/office/officeart/2005/8/layout/hierarchy2"/>
    <dgm:cxn modelId="{6965AB01-40FA-4511-AED9-95C7E73F6364}" type="presOf" srcId="{7403DCE9-9AA4-4F2C-9D0D-BA6D59DFA707}" destId="{C9772671-3D99-49A9-9A0A-DE07F7F7B7B3}" srcOrd="0" destOrd="0" presId="urn:microsoft.com/office/officeart/2005/8/layout/hierarchy2"/>
    <dgm:cxn modelId="{7A995D9B-0D01-4A5F-8605-B906674AEA61}" type="presOf" srcId="{7A6F5BB2-62E3-4A96-B351-3C491AC9D0E5}" destId="{EF2021E1-D4A5-43B0-9CC5-74086BD71195}" srcOrd="0" destOrd="0" presId="urn:microsoft.com/office/officeart/2005/8/layout/hierarchy2"/>
    <dgm:cxn modelId="{ACCF029F-87C2-487C-B39B-B44F6D02DA43}" type="presOf" srcId="{9BC58876-2232-4EC7-AC29-2F1B4F84E304}" destId="{A8E30170-84D5-42BA-99BD-3127FFA602B3}" srcOrd="0" destOrd="0" presId="urn:microsoft.com/office/officeart/2005/8/layout/hierarchy2"/>
    <dgm:cxn modelId="{45F8610A-94C7-4595-838A-987B4C66844B}" srcId="{454AFE68-0C7B-421D-BB0E-CE1FEE50B6FF}" destId="{DFE6C2F3-9FDF-42AC-A219-639BF18A6744}" srcOrd="1" destOrd="0" parTransId="{6D73FF7B-3BF4-464B-8A68-CDB316078F39}" sibTransId="{C694CC9A-2CED-4875-ADC5-D45656E43837}"/>
    <dgm:cxn modelId="{18857577-CA02-4EE4-95F2-3F61B88C03FE}" type="presOf" srcId="{DE9ED299-9383-46BC-8B6F-9FE3FE668579}" destId="{D490ED57-CD5E-409B-B599-8DA154358992}" srcOrd="1" destOrd="0" presId="urn:microsoft.com/office/officeart/2005/8/layout/hierarchy2"/>
    <dgm:cxn modelId="{260365AD-8A45-453C-B048-1397387F2F23}" type="presOf" srcId="{4FE0DC74-206B-4037-95FD-47D146C7E980}" destId="{7546E49B-030B-4A65-9B6D-F03DC3B505DD}" srcOrd="0" destOrd="0" presId="urn:microsoft.com/office/officeart/2005/8/layout/hierarchy2"/>
    <dgm:cxn modelId="{B44B9825-0F0D-4348-8249-E8B3338DF7B0}" type="presOf" srcId="{662C45DA-CD4B-4AE7-B609-78DB36604681}" destId="{061404B9-A3E0-44BC-B039-0BE9A8FD0123}" srcOrd="0" destOrd="0" presId="urn:microsoft.com/office/officeart/2005/8/layout/hierarchy2"/>
    <dgm:cxn modelId="{ED15A0F6-5631-4066-B156-38AA473847CA}" type="presOf" srcId="{FBCC2D87-BA2B-475B-8B9B-D7D19CBDE0EC}" destId="{5E588586-43E5-4C21-8A34-57119CC1607D}" srcOrd="1" destOrd="0" presId="urn:microsoft.com/office/officeart/2005/8/layout/hierarchy2"/>
    <dgm:cxn modelId="{C93A3318-B76F-433A-9455-14FD31EF1B60}" type="presOf" srcId="{9C16C770-1FDF-4CE9-BF99-A7FD6B6EAC5B}" destId="{8A72A9D3-2A18-43B6-8E33-1C1FF70580E6}" srcOrd="0" destOrd="0" presId="urn:microsoft.com/office/officeart/2005/8/layout/hierarchy2"/>
    <dgm:cxn modelId="{3DDF6D32-F856-4D76-9CAE-9BC13E2CE5BB}" type="presOf" srcId="{FBCC2D87-BA2B-475B-8B9B-D7D19CBDE0EC}" destId="{E917F24B-33C1-45DC-8C70-441CD50DB75A}" srcOrd="0" destOrd="0" presId="urn:microsoft.com/office/officeart/2005/8/layout/hierarchy2"/>
    <dgm:cxn modelId="{0FF46293-238A-4772-8F4B-120864B023E8}" type="presOf" srcId="{454AFE68-0C7B-421D-BB0E-CE1FEE50B6FF}" destId="{FE0C0F00-AA8E-4BEF-96F2-604BA19297F5}" srcOrd="0" destOrd="0" presId="urn:microsoft.com/office/officeart/2005/8/layout/hierarchy2"/>
    <dgm:cxn modelId="{6C5BCEB3-5A54-459A-9F1A-1880F73A9953}" type="presParOf" srcId="{A8E30170-84D5-42BA-99BD-3127FFA602B3}" destId="{FE226542-2FD0-40F4-83C2-B33D95477744}" srcOrd="0" destOrd="0" presId="urn:microsoft.com/office/officeart/2005/8/layout/hierarchy2"/>
    <dgm:cxn modelId="{EB3E47C3-09C6-4CBB-9896-5121F5290CE2}" type="presParOf" srcId="{FE226542-2FD0-40F4-83C2-B33D95477744}" destId="{FE0C0F00-AA8E-4BEF-96F2-604BA19297F5}" srcOrd="0" destOrd="0" presId="urn:microsoft.com/office/officeart/2005/8/layout/hierarchy2"/>
    <dgm:cxn modelId="{0B4E02AF-4DD6-41C4-9C57-9DBAE555BF67}" type="presParOf" srcId="{FE226542-2FD0-40F4-83C2-B33D95477744}" destId="{F2615852-A099-48F6-B7D7-1AD99D8B84D9}" srcOrd="1" destOrd="0" presId="urn:microsoft.com/office/officeart/2005/8/layout/hierarchy2"/>
    <dgm:cxn modelId="{246B6CEF-62B8-4C18-8384-8D00FDD5183F}" type="presParOf" srcId="{F2615852-A099-48F6-B7D7-1AD99D8B84D9}" destId="{C9772671-3D99-49A9-9A0A-DE07F7F7B7B3}" srcOrd="0" destOrd="0" presId="urn:microsoft.com/office/officeart/2005/8/layout/hierarchy2"/>
    <dgm:cxn modelId="{D85C29AB-D92E-4E4B-A4AC-8D1D6AA0C82E}" type="presParOf" srcId="{C9772671-3D99-49A9-9A0A-DE07F7F7B7B3}" destId="{39460019-5D28-48E1-85CD-753520112981}" srcOrd="0" destOrd="0" presId="urn:microsoft.com/office/officeart/2005/8/layout/hierarchy2"/>
    <dgm:cxn modelId="{4C83636D-0BB1-4520-8439-244A25E90CDC}" type="presParOf" srcId="{F2615852-A099-48F6-B7D7-1AD99D8B84D9}" destId="{1088619B-DDF6-454E-814F-49690D57BE06}" srcOrd="1" destOrd="0" presId="urn:microsoft.com/office/officeart/2005/8/layout/hierarchy2"/>
    <dgm:cxn modelId="{86799FB7-A50E-4E42-8AE9-E44F82CF071D}" type="presParOf" srcId="{1088619B-DDF6-454E-814F-49690D57BE06}" destId="{EF2021E1-D4A5-43B0-9CC5-74086BD71195}" srcOrd="0" destOrd="0" presId="urn:microsoft.com/office/officeart/2005/8/layout/hierarchy2"/>
    <dgm:cxn modelId="{C8647CE5-8388-4A34-9759-EE62EE68D342}" type="presParOf" srcId="{1088619B-DDF6-454E-814F-49690D57BE06}" destId="{105C7508-EF6D-4522-8044-6D0861601248}" srcOrd="1" destOrd="0" presId="urn:microsoft.com/office/officeart/2005/8/layout/hierarchy2"/>
    <dgm:cxn modelId="{44057832-D3C2-4310-B1A4-A23C04E205E7}" type="presParOf" srcId="{F2615852-A099-48F6-B7D7-1AD99D8B84D9}" destId="{B0845FDB-6A8C-4ED4-A758-C6086EF0C5BE}" srcOrd="2" destOrd="0" presId="urn:microsoft.com/office/officeart/2005/8/layout/hierarchy2"/>
    <dgm:cxn modelId="{C191EEA6-E389-4DFA-AF17-1370AF5384B1}" type="presParOf" srcId="{B0845FDB-6A8C-4ED4-A758-C6086EF0C5BE}" destId="{1790D95C-73F9-4A71-A744-4739329AFC02}" srcOrd="0" destOrd="0" presId="urn:microsoft.com/office/officeart/2005/8/layout/hierarchy2"/>
    <dgm:cxn modelId="{3735EDEB-5FAD-4428-B73C-68EF9157C7DD}" type="presParOf" srcId="{F2615852-A099-48F6-B7D7-1AD99D8B84D9}" destId="{D884B640-0F8C-49A9-AE4E-434C8403301B}" srcOrd="3" destOrd="0" presId="urn:microsoft.com/office/officeart/2005/8/layout/hierarchy2"/>
    <dgm:cxn modelId="{6F9FDEC1-B431-4EED-AA07-E7F60541C7A9}" type="presParOf" srcId="{D884B640-0F8C-49A9-AE4E-434C8403301B}" destId="{8D6958FA-F7DF-4EB6-AF0D-484D9AA854BB}" srcOrd="0" destOrd="0" presId="urn:microsoft.com/office/officeart/2005/8/layout/hierarchy2"/>
    <dgm:cxn modelId="{517436AC-1483-4BDE-A2B7-66CF6F1C0E51}" type="presParOf" srcId="{D884B640-0F8C-49A9-AE4E-434C8403301B}" destId="{304EE148-707A-4A1B-ADC1-61DA6F88CDEC}" srcOrd="1" destOrd="0" presId="urn:microsoft.com/office/officeart/2005/8/layout/hierarchy2"/>
    <dgm:cxn modelId="{35D65518-1D17-4E6A-B033-FB37E2744289}" type="presParOf" srcId="{F2615852-A099-48F6-B7D7-1AD99D8B84D9}" destId="{E917F24B-33C1-45DC-8C70-441CD50DB75A}" srcOrd="4" destOrd="0" presId="urn:microsoft.com/office/officeart/2005/8/layout/hierarchy2"/>
    <dgm:cxn modelId="{9E489E56-6086-4573-A68B-02FAF4F6887D}" type="presParOf" srcId="{E917F24B-33C1-45DC-8C70-441CD50DB75A}" destId="{5E588586-43E5-4C21-8A34-57119CC1607D}" srcOrd="0" destOrd="0" presId="urn:microsoft.com/office/officeart/2005/8/layout/hierarchy2"/>
    <dgm:cxn modelId="{FA454EB2-E2AB-468C-B45D-0EA82E74AD74}" type="presParOf" srcId="{F2615852-A099-48F6-B7D7-1AD99D8B84D9}" destId="{B68222A9-3475-406D-8557-40A19D75BB69}" srcOrd="5" destOrd="0" presId="urn:microsoft.com/office/officeart/2005/8/layout/hierarchy2"/>
    <dgm:cxn modelId="{F8773BF8-5B4E-4E8C-8158-19052F2D8C6C}" type="presParOf" srcId="{B68222A9-3475-406D-8557-40A19D75BB69}" destId="{7546E49B-030B-4A65-9B6D-F03DC3B505DD}" srcOrd="0" destOrd="0" presId="urn:microsoft.com/office/officeart/2005/8/layout/hierarchy2"/>
    <dgm:cxn modelId="{AD5CF2C3-CE68-4937-9FE8-7EF1D6106E14}" type="presParOf" srcId="{B68222A9-3475-406D-8557-40A19D75BB69}" destId="{96B71CC7-ACE4-4265-94AE-0848F4ACE985}" srcOrd="1" destOrd="0" presId="urn:microsoft.com/office/officeart/2005/8/layout/hierarchy2"/>
    <dgm:cxn modelId="{F78816E0-4BC4-481A-B7C5-DC2B1D396A03}" type="presParOf" srcId="{96B71CC7-ACE4-4265-94AE-0848F4ACE985}" destId="{24F88379-6190-4706-8712-D4EC8C097061}" srcOrd="0" destOrd="0" presId="urn:microsoft.com/office/officeart/2005/8/layout/hierarchy2"/>
    <dgm:cxn modelId="{3F9FDEA3-617C-4025-B762-C2C6BF62A04F}" type="presParOf" srcId="{24F88379-6190-4706-8712-D4EC8C097061}" destId="{7BBF5B7B-C0A1-47E8-9C95-EE4270B8C2DB}" srcOrd="0" destOrd="0" presId="urn:microsoft.com/office/officeart/2005/8/layout/hierarchy2"/>
    <dgm:cxn modelId="{2F638460-EB1A-44B6-8271-AA64093AEF2D}" type="presParOf" srcId="{96B71CC7-ACE4-4265-94AE-0848F4ACE985}" destId="{B80721CA-30A0-48D1-A437-A566514C90DC}" srcOrd="1" destOrd="0" presId="urn:microsoft.com/office/officeart/2005/8/layout/hierarchy2"/>
    <dgm:cxn modelId="{96DE18BF-D351-470B-A7C7-79E2BFEF6BEC}" type="presParOf" srcId="{B80721CA-30A0-48D1-A437-A566514C90DC}" destId="{8A72A9D3-2A18-43B6-8E33-1C1FF70580E6}" srcOrd="0" destOrd="0" presId="urn:microsoft.com/office/officeart/2005/8/layout/hierarchy2"/>
    <dgm:cxn modelId="{79D23CBA-A2C5-49B2-9E74-DEEE491B8896}" type="presParOf" srcId="{B80721CA-30A0-48D1-A437-A566514C90DC}" destId="{1BC96E55-62DD-41B2-8857-B907B9B917F3}" srcOrd="1" destOrd="0" presId="urn:microsoft.com/office/officeart/2005/8/layout/hierarchy2"/>
    <dgm:cxn modelId="{56FF0685-AE28-4DC0-9895-BC2E3D2D0698}" type="presParOf" srcId="{96B71CC7-ACE4-4265-94AE-0848F4ACE985}" destId="{66E7E8E0-B5D1-4E2B-8B51-8E009F836404}" srcOrd="2" destOrd="0" presId="urn:microsoft.com/office/officeart/2005/8/layout/hierarchy2"/>
    <dgm:cxn modelId="{16B78DAB-0ED7-4B39-87CE-15BEE6990B29}" type="presParOf" srcId="{66E7E8E0-B5D1-4E2B-8B51-8E009F836404}" destId="{D490ED57-CD5E-409B-B599-8DA154358992}" srcOrd="0" destOrd="0" presId="urn:microsoft.com/office/officeart/2005/8/layout/hierarchy2"/>
    <dgm:cxn modelId="{EA0990D7-F853-46A5-BFEB-87A322337A30}" type="presParOf" srcId="{96B71CC7-ACE4-4265-94AE-0848F4ACE985}" destId="{C95F9541-77E9-40F1-85E2-C8BFF60E288E}" srcOrd="3" destOrd="0" presId="urn:microsoft.com/office/officeart/2005/8/layout/hierarchy2"/>
    <dgm:cxn modelId="{0B51F343-DB20-4131-BEC1-F185E5C643C7}" type="presParOf" srcId="{C95F9541-77E9-40F1-85E2-C8BFF60E288E}" destId="{C91B580B-1192-43AC-AB7D-796F80B8CCE3}" srcOrd="0" destOrd="0" presId="urn:microsoft.com/office/officeart/2005/8/layout/hierarchy2"/>
    <dgm:cxn modelId="{E40ACCFD-1094-4499-B575-747B3C024665}" type="presParOf" srcId="{C95F9541-77E9-40F1-85E2-C8BFF60E288E}" destId="{87C8C90B-C662-471C-8F5E-9958FEE367D6}" srcOrd="1" destOrd="0" presId="urn:microsoft.com/office/officeart/2005/8/layout/hierarchy2"/>
    <dgm:cxn modelId="{E88A82E1-7416-4950-A361-0C4AA610FB09}" type="presParOf" srcId="{96B71CC7-ACE4-4265-94AE-0848F4ACE985}" destId="{C9CB7F8C-429A-4244-A12B-251D99BEF314}" srcOrd="4" destOrd="0" presId="urn:microsoft.com/office/officeart/2005/8/layout/hierarchy2"/>
    <dgm:cxn modelId="{6C531156-5868-403A-AFB3-4E13DF93DA5F}" type="presParOf" srcId="{C9CB7F8C-429A-4244-A12B-251D99BEF314}" destId="{1B826722-9650-488B-BA5B-6E12C9E3FA9E}" srcOrd="0" destOrd="0" presId="urn:microsoft.com/office/officeart/2005/8/layout/hierarchy2"/>
    <dgm:cxn modelId="{8BD65BA2-6787-42DC-8EF7-80C89105476A}" type="presParOf" srcId="{96B71CC7-ACE4-4265-94AE-0848F4ACE985}" destId="{228DE502-922D-4A5B-8A4B-08A9CD35D5D4}" srcOrd="5" destOrd="0" presId="urn:microsoft.com/office/officeart/2005/8/layout/hierarchy2"/>
    <dgm:cxn modelId="{AFD84E59-DF28-4BA2-96B8-15AE0B610B05}" type="presParOf" srcId="{228DE502-922D-4A5B-8A4B-08A9CD35D5D4}" destId="{061404B9-A3E0-44BC-B039-0BE9A8FD0123}" srcOrd="0" destOrd="0" presId="urn:microsoft.com/office/officeart/2005/8/layout/hierarchy2"/>
    <dgm:cxn modelId="{AD575AFB-F131-4BA9-A84B-55494A095101}" type="presParOf" srcId="{228DE502-922D-4A5B-8A4B-08A9CD35D5D4}" destId="{7DF5D40D-9B02-41C0-943C-57DAED50555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C0F00-AA8E-4BEF-96F2-604BA19297F5}">
      <dsp:nvSpPr>
        <dsp:cNvPr id="0" name=""/>
        <dsp:cNvSpPr/>
      </dsp:nvSpPr>
      <dsp:spPr>
        <a:xfrm>
          <a:off x="407" y="1124092"/>
          <a:ext cx="1674070" cy="8370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altLang="zh-CN" sz="5100" kern="1200" dirty="0" smtClean="0"/>
            <a:t>0</a:t>
          </a:r>
          <a:endParaRPr lang="zh-CN" altLang="en-US" sz="5100" kern="1200" dirty="0"/>
        </a:p>
      </dsp:txBody>
      <dsp:txXfrm>
        <a:off x="24923" y="1148608"/>
        <a:ext cx="1625038" cy="788003"/>
      </dsp:txXfrm>
    </dsp:sp>
    <dsp:sp modelId="{C9772671-3D99-49A9-9A0A-DE07F7F7B7B3}">
      <dsp:nvSpPr>
        <dsp:cNvPr id="0" name=""/>
        <dsp:cNvSpPr/>
      </dsp:nvSpPr>
      <dsp:spPr>
        <a:xfrm rot="18289469">
          <a:off x="1422993" y="1042704"/>
          <a:ext cx="1172596" cy="37221"/>
        </a:xfrm>
        <a:custGeom>
          <a:avLst/>
          <a:gdLst/>
          <a:ahLst/>
          <a:cxnLst/>
          <a:rect l="0" t="0" r="0" b="0"/>
          <a:pathLst>
            <a:path>
              <a:moveTo>
                <a:pt x="0" y="18610"/>
              </a:moveTo>
              <a:lnTo>
                <a:pt x="1172596" y="1861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79976" y="1032000"/>
        <a:ext cx="58629" cy="58629"/>
      </dsp:txXfrm>
    </dsp:sp>
    <dsp:sp modelId="{EF2021E1-D4A5-43B0-9CC5-74086BD71195}">
      <dsp:nvSpPr>
        <dsp:cNvPr id="0" name=""/>
        <dsp:cNvSpPr/>
      </dsp:nvSpPr>
      <dsp:spPr>
        <a:xfrm>
          <a:off x="2344105" y="161502"/>
          <a:ext cx="1674070" cy="8370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altLang="zh-CN" sz="5100" kern="1200" dirty="0" smtClean="0"/>
            <a:t>3</a:t>
          </a:r>
          <a:endParaRPr lang="zh-CN" altLang="en-US" sz="5100" kern="1200" dirty="0"/>
        </a:p>
      </dsp:txBody>
      <dsp:txXfrm>
        <a:off x="2368621" y="186018"/>
        <a:ext cx="1625038" cy="788003"/>
      </dsp:txXfrm>
    </dsp:sp>
    <dsp:sp modelId="{B0845FDB-6A8C-4ED4-A758-C6086EF0C5BE}">
      <dsp:nvSpPr>
        <dsp:cNvPr id="0" name=""/>
        <dsp:cNvSpPr/>
      </dsp:nvSpPr>
      <dsp:spPr>
        <a:xfrm>
          <a:off x="1674477" y="1523999"/>
          <a:ext cx="669628" cy="37221"/>
        </a:xfrm>
        <a:custGeom>
          <a:avLst/>
          <a:gdLst/>
          <a:ahLst/>
          <a:cxnLst/>
          <a:rect l="0" t="0" r="0" b="0"/>
          <a:pathLst>
            <a:path>
              <a:moveTo>
                <a:pt x="0" y="18610"/>
              </a:moveTo>
              <a:lnTo>
                <a:pt x="669628" y="1861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2551" y="1525869"/>
        <a:ext cx="33481" cy="33481"/>
      </dsp:txXfrm>
    </dsp:sp>
    <dsp:sp modelId="{8D6958FA-F7DF-4EB6-AF0D-484D9AA854BB}">
      <dsp:nvSpPr>
        <dsp:cNvPr id="0" name=""/>
        <dsp:cNvSpPr/>
      </dsp:nvSpPr>
      <dsp:spPr>
        <a:xfrm>
          <a:off x="2344105" y="1124092"/>
          <a:ext cx="1674070" cy="8370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altLang="zh-CN" sz="5100" kern="1200" dirty="0" smtClean="0"/>
            <a:t>2</a:t>
          </a:r>
          <a:endParaRPr lang="zh-CN" altLang="en-US" sz="5100" kern="1200" dirty="0"/>
        </a:p>
      </dsp:txBody>
      <dsp:txXfrm>
        <a:off x="2368621" y="1148608"/>
        <a:ext cx="1625038" cy="788003"/>
      </dsp:txXfrm>
    </dsp:sp>
    <dsp:sp modelId="{E917F24B-33C1-45DC-8C70-441CD50DB75A}">
      <dsp:nvSpPr>
        <dsp:cNvPr id="0" name=""/>
        <dsp:cNvSpPr/>
      </dsp:nvSpPr>
      <dsp:spPr>
        <a:xfrm rot="3310531">
          <a:off x="1422993" y="2005294"/>
          <a:ext cx="1172596" cy="37221"/>
        </a:xfrm>
        <a:custGeom>
          <a:avLst/>
          <a:gdLst/>
          <a:ahLst/>
          <a:cxnLst/>
          <a:rect l="0" t="0" r="0" b="0"/>
          <a:pathLst>
            <a:path>
              <a:moveTo>
                <a:pt x="0" y="18610"/>
              </a:moveTo>
              <a:lnTo>
                <a:pt x="1172596" y="1861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79976" y="1994590"/>
        <a:ext cx="58629" cy="58629"/>
      </dsp:txXfrm>
    </dsp:sp>
    <dsp:sp modelId="{7546E49B-030B-4A65-9B6D-F03DC3B505DD}">
      <dsp:nvSpPr>
        <dsp:cNvPr id="0" name=""/>
        <dsp:cNvSpPr/>
      </dsp:nvSpPr>
      <dsp:spPr>
        <a:xfrm>
          <a:off x="2344105" y="2086683"/>
          <a:ext cx="1674070" cy="8370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altLang="zh-CN" sz="5100" kern="1200" dirty="0" smtClean="0"/>
            <a:t>1</a:t>
          </a:r>
          <a:endParaRPr lang="zh-CN" altLang="en-US" sz="5100" kern="1200" dirty="0"/>
        </a:p>
      </dsp:txBody>
      <dsp:txXfrm>
        <a:off x="2368621" y="2111199"/>
        <a:ext cx="1625038" cy="788003"/>
      </dsp:txXfrm>
    </dsp:sp>
    <dsp:sp modelId="{24F88379-6190-4706-8712-D4EC8C097061}">
      <dsp:nvSpPr>
        <dsp:cNvPr id="0" name=""/>
        <dsp:cNvSpPr/>
      </dsp:nvSpPr>
      <dsp:spPr>
        <a:xfrm rot="18289469">
          <a:off x="3766692" y="2005294"/>
          <a:ext cx="1172596" cy="37221"/>
        </a:xfrm>
        <a:custGeom>
          <a:avLst/>
          <a:gdLst/>
          <a:ahLst/>
          <a:cxnLst/>
          <a:rect l="0" t="0" r="0" b="0"/>
          <a:pathLst>
            <a:path>
              <a:moveTo>
                <a:pt x="0" y="18610"/>
              </a:moveTo>
              <a:lnTo>
                <a:pt x="1172596" y="1861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23675" y="1994590"/>
        <a:ext cx="58629" cy="58629"/>
      </dsp:txXfrm>
    </dsp:sp>
    <dsp:sp modelId="{8A72A9D3-2A18-43B6-8E33-1C1FF70580E6}">
      <dsp:nvSpPr>
        <dsp:cNvPr id="0" name=""/>
        <dsp:cNvSpPr/>
      </dsp:nvSpPr>
      <dsp:spPr>
        <a:xfrm>
          <a:off x="4687804" y="1124092"/>
          <a:ext cx="1674070" cy="8370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altLang="zh-CN" sz="5100" kern="1200" dirty="0" smtClean="0"/>
            <a:t>3</a:t>
          </a:r>
          <a:endParaRPr lang="zh-CN" altLang="en-US" sz="5100" kern="1200" dirty="0"/>
        </a:p>
      </dsp:txBody>
      <dsp:txXfrm>
        <a:off x="4712320" y="1148608"/>
        <a:ext cx="1625038" cy="788003"/>
      </dsp:txXfrm>
    </dsp:sp>
    <dsp:sp modelId="{66E7E8E0-B5D1-4E2B-8B51-8E009F836404}">
      <dsp:nvSpPr>
        <dsp:cNvPr id="0" name=""/>
        <dsp:cNvSpPr/>
      </dsp:nvSpPr>
      <dsp:spPr>
        <a:xfrm>
          <a:off x="4018176" y="2486589"/>
          <a:ext cx="669628" cy="37221"/>
        </a:xfrm>
        <a:custGeom>
          <a:avLst/>
          <a:gdLst/>
          <a:ahLst/>
          <a:cxnLst/>
          <a:rect l="0" t="0" r="0" b="0"/>
          <a:pathLst>
            <a:path>
              <a:moveTo>
                <a:pt x="0" y="18610"/>
              </a:moveTo>
              <a:lnTo>
                <a:pt x="669628" y="1861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36249" y="2488460"/>
        <a:ext cx="33481" cy="33481"/>
      </dsp:txXfrm>
    </dsp:sp>
    <dsp:sp modelId="{C91B580B-1192-43AC-AB7D-796F80B8CCE3}">
      <dsp:nvSpPr>
        <dsp:cNvPr id="0" name=""/>
        <dsp:cNvSpPr/>
      </dsp:nvSpPr>
      <dsp:spPr>
        <a:xfrm>
          <a:off x="4687804" y="2086683"/>
          <a:ext cx="1674070" cy="8370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altLang="zh-CN" sz="5100" kern="1200" dirty="0" smtClean="0"/>
            <a:t>2</a:t>
          </a:r>
          <a:endParaRPr lang="zh-CN" altLang="en-US" sz="5100" kern="1200" dirty="0"/>
        </a:p>
      </dsp:txBody>
      <dsp:txXfrm>
        <a:off x="4712320" y="2111199"/>
        <a:ext cx="1625038" cy="788003"/>
      </dsp:txXfrm>
    </dsp:sp>
    <dsp:sp modelId="{C9CB7F8C-429A-4244-A12B-251D99BEF314}">
      <dsp:nvSpPr>
        <dsp:cNvPr id="0" name=""/>
        <dsp:cNvSpPr/>
      </dsp:nvSpPr>
      <dsp:spPr>
        <a:xfrm rot="3310531">
          <a:off x="3766692" y="2967885"/>
          <a:ext cx="1172596" cy="37221"/>
        </a:xfrm>
        <a:custGeom>
          <a:avLst/>
          <a:gdLst/>
          <a:ahLst/>
          <a:cxnLst/>
          <a:rect l="0" t="0" r="0" b="0"/>
          <a:pathLst>
            <a:path>
              <a:moveTo>
                <a:pt x="0" y="18610"/>
              </a:moveTo>
              <a:lnTo>
                <a:pt x="1172596" y="1861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23675" y="2957180"/>
        <a:ext cx="58629" cy="58629"/>
      </dsp:txXfrm>
    </dsp:sp>
    <dsp:sp modelId="{061404B9-A3E0-44BC-B039-0BE9A8FD0123}">
      <dsp:nvSpPr>
        <dsp:cNvPr id="0" name=""/>
        <dsp:cNvSpPr/>
      </dsp:nvSpPr>
      <dsp:spPr>
        <a:xfrm>
          <a:off x="4687804" y="3049273"/>
          <a:ext cx="1674070" cy="83703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altLang="zh-CN" sz="5100" kern="1200" dirty="0" smtClean="0"/>
            <a:t>1</a:t>
          </a:r>
          <a:endParaRPr lang="zh-CN" altLang="en-US" sz="5100" kern="1200" dirty="0"/>
        </a:p>
      </dsp:txBody>
      <dsp:txXfrm>
        <a:off x="4712320" y="3073789"/>
        <a:ext cx="1625038" cy="7880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18CA80-7EDD-49C1-93AD-D3596AA838DA}" type="datetimeFigureOut">
              <a:rPr lang="zh-CN" altLang="en-US" smtClean="0"/>
              <a:t>2017/10/23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F6BBF4-551F-4A32-91CD-F995F09D9933}" type="slidenum">
              <a:rPr lang="zh-CN" altLang="en-US" smtClean="0"/>
              <a:t>‹#›</a:t>
            </a:fld>
            <a:endParaRPr lang="zh-CN" altLang="en-US"/>
          </a:p>
        </p:txBody>
      </p:sp>
    </p:spTree>
    <p:extLst>
      <p:ext uri="{BB962C8B-B14F-4D97-AF65-F5344CB8AC3E}">
        <p14:creationId xmlns:p14="http://schemas.microsoft.com/office/powerpoint/2010/main" val="1056508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E89AA-38DB-4DA1-A4FC-D6BE38493FE4}" type="datetimeFigureOut">
              <a:rPr lang="zh-CN" altLang="en-US" smtClean="0"/>
              <a:t>2017/10/23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2DE0E-7917-4246-A231-EEE0CE6253D4}" type="slidenum">
              <a:rPr lang="zh-CN" altLang="en-US" smtClean="0"/>
              <a:t>‹#›</a:t>
            </a:fld>
            <a:endParaRPr lang="zh-CN" altLang="en-US"/>
          </a:p>
        </p:txBody>
      </p:sp>
    </p:spTree>
    <p:extLst>
      <p:ext uri="{BB962C8B-B14F-4D97-AF65-F5344CB8AC3E}">
        <p14:creationId xmlns:p14="http://schemas.microsoft.com/office/powerpoint/2010/main" val="852315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１）名词的构词规则：１）若Ａ为名词，Ｂ为名词、动词或形容词，则ＡＢ为二元组新词；２）若Ａ为名词，Ｂ为量词，则ＡＢ为二元组新词；３）若ＡＢ为名词，Ｃ为名词，则ＡＢＣ为Ｈ元组新词。（２）形容词的构词规则：１）若Ａ为形容词，Ｂ为名词，则ＡＢ为二元组新词；巧若Ａ为形容词，ＢＣ为名词，则ＡＢＣ为Ｈ元组新词；３）若Ａ为形容词，Ｂ为动词，则ＡＢ为二元组新词。（３）动词的构词规则：１）若Ａ为动词，ＢＣ为名词，则ＡＢＣ为Ｈ元组新词；６北京交通大学硕</a:t>
            </a:r>
            <a:r>
              <a:rPr lang="en-US" altLang="zh-CN" dirty="0" smtClean="0"/>
              <a:t>±</a:t>
            </a:r>
            <a:r>
              <a:rPr lang="zh-CN" altLang="en-US" dirty="0" smtClean="0"/>
              <a:t>学位论文传统新词发现研究方法２）若Ａ为动词，Ｂ为动词，且Ａ与Ｂ相同，则ＡＢ为二元组重叠新词。</a:t>
            </a:r>
            <a:endParaRPr lang="zh-CN" altLang="en-US" dirty="0"/>
          </a:p>
        </p:txBody>
      </p:sp>
      <p:sp>
        <p:nvSpPr>
          <p:cNvPr id="4" name="灯片编号占位符 3"/>
          <p:cNvSpPr>
            <a:spLocks noGrp="1"/>
          </p:cNvSpPr>
          <p:nvPr>
            <p:ph type="sldNum" sz="quarter" idx="10"/>
          </p:nvPr>
        </p:nvSpPr>
        <p:spPr/>
        <p:txBody>
          <a:bodyPr/>
          <a:lstStyle/>
          <a:p>
            <a:fld id="{5232DE0E-7917-4246-A231-EEE0CE6253D4}" type="slidenum">
              <a:rPr lang="zh-CN" altLang="en-US" smtClean="0"/>
              <a:t>4</a:t>
            </a:fld>
            <a:endParaRPr lang="zh-CN" altLang="en-US"/>
          </a:p>
        </p:txBody>
      </p:sp>
    </p:spTree>
    <p:extLst>
      <p:ext uri="{BB962C8B-B14F-4D97-AF65-F5344CB8AC3E}">
        <p14:creationId xmlns:p14="http://schemas.microsoft.com/office/powerpoint/2010/main" val="289874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条件随机场作为一种概率图模型，主要有Ｗ下两个优点：一方面，能够较好地表达长距离依赖特征和交叠性特征，所Ｗ能够有效解决标注（分类）偏置等问题；另一方面，在条件随机场模型中对所有特征进行了全局归一化，这样能够求得全局最优解。这些优点使得条件随机场模型在微博新词抽取过程中表现出了很好的性能。使用条件随机场模型的关键问题主要包括</a:t>
            </a:r>
          </a:p>
        </p:txBody>
      </p:sp>
      <p:sp>
        <p:nvSpPr>
          <p:cNvPr id="4" name="灯片编号占位符 3"/>
          <p:cNvSpPr>
            <a:spLocks noGrp="1"/>
          </p:cNvSpPr>
          <p:nvPr>
            <p:ph type="sldNum" sz="quarter" idx="10"/>
          </p:nvPr>
        </p:nvSpPr>
        <p:spPr/>
        <p:txBody>
          <a:bodyPr/>
          <a:lstStyle/>
          <a:p>
            <a:fld id="{5232DE0E-7917-4246-A231-EEE0CE6253D4}" type="slidenum">
              <a:rPr lang="zh-CN" altLang="en-US" smtClean="0"/>
              <a:t>9</a:t>
            </a:fld>
            <a:endParaRPr lang="zh-CN" altLang="en-US"/>
          </a:p>
        </p:txBody>
      </p:sp>
    </p:spTree>
    <p:extLst>
      <p:ext uri="{BB962C8B-B14F-4D97-AF65-F5344CB8AC3E}">
        <p14:creationId xmlns:p14="http://schemas.microsoft.com/office/powerpoint/2010/main" val="278303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一个包含两个不同类别样本的数据集，分别用方块和圆圈区别表示。假如数据集是线性可分的，则能够找到一个超平面，使得方块位于这个超平面的一侧，圆圈位于超平面的另一侧。对于这样的数据集，能够找到无穷多个超平面满足这样的条件，如图</a:t>
            </a:r>
            <a:r>
              <a:rPr lang="en-US" altLang="zh-CN" dirty="0" smtClean="0"/>
              <a:t>2-3</a:t>
            </a:r>
            <a:r>
              <a:rPr lang="zh-CN" altLang="en-US" dirty="0" smtClean="0"/>
              <a:t>所示。但是不是所有的超平面都能对新的数据集合进行正确的分类。所以需要分类器能够从这些超平面中选择一个最优结果作为最终的决策边界。</a:t>
            </a:r>
            <a:endParaRPr lang="zh-CN" altLang="en-US" dirty="0"/>
          </a:p>
        </p:txBody>
      </p:sp>
      <p:sp>
        <p:nvSpPr>
          <p:cNvPr id="4" name="灯片编号占位符 3"/>
          <p:cNvSpPr>
            <a:spLocks noGrp="1"/>
          </p:cNvSpPr>
          <p:nvPr>
            <p:ph type="sldNum" sz="quarter" idx="10"/>
          </p:nvPr>
        </p:nvSpPr>
        <p:spPr/>
        <p:txBody>
          <a:bodyPr/>
          <a:lstStyle/>
          <a:p>
            <a:fld id="{5232DE0E-7917-4246-A231-EEE0CE6253D4}" type="slidenum">
              <a:rPr lang="zh-CN" altLang="en-US" smtClean="0"/>
              <a:t>18</a:t>
            </a:fld>
            <a:endParaRPr lang="zh-CN" altLang="en-US"/>
          </a:p>
        </p:txBody>
      </p:sp>
    </p:spTree>
    <p:extLst>
      <p:ext uri="{BB962C8B-B14F-4D97-AF65-F5344CB8AC3E}">
        <p14:creationId xmlns:p14="http://schemas.microsoft.com/office/powerpoint/2010/main" val="425993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如数据集是线性可分的，则能够找到一个超平面，使得方块位于这个超平面的一侧，圆圈位于超平面的另一侧。对于这样的数据集，能够找到无穷多个超平面满足这样的条件，如图２－３所示。但是不是所有的超平面都能对新的数据集合进行正确的分类。所Ｗ需要分类器能够从这些超平面中选择一个最优结果作为最终的决策边界。</a:t>
            </a:r>
            <a:endParaRPr lang="zh-CN" altLang="en-US" dirty="0"/>
          </a:p>
        </p:txBody>
      </p:sp>
      <p:sp>
        <p:nvSpPr>
          <p:cNvPr id="4" name="灯片编号占位符 3"/>
          <p:cNvSpPr>
            <a:spLocks noGrp="1"/>
          </p:cNvSpPr>
          <p:nvPr>
            <p:ph type="sldNum" sz="quarter" idx="10"/>
          </p:nvPr>
        </p:nvSpPr>
        <p:spPr/>
        <p:txBody>
          <a:bodyPr/>
          <a:lstStyle/>
          <a:p>
            <a:fld id="{5232DE0E-7917-4246-A231-EEE0CE6253D4}" type="slidenum">
              <a:rPr lang="zh-CN" altLang="en-US" smtClean="0"/>
              <a:t>19</a:t>
            </a:fld>
            <a:endParaRPr lang="zh-CN" altLang="en-US"/>
          </a:p>
        </p:txBody>
      </p:sp>
    </p:spTree>
    <p:extLst>
      <p:ext uri="{BB962C8B-B14F-4D97-AF65-F5344CB8AC3E}">
        <p14:creationId xmlns:p14="http://schemas.microsoft.com/office/powerpoint/2010/main" val="412921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32DE0E-7917-4246-A231-EEE0CE6253D4}" type="slidenum">
              <a:rPr lang="zh-CN" altLang="en-US" smtClean="0"/>
              <a:t>25</a:t>
            </a:fld>
            <a:endParaRPr lang="zh-CN" altLang="en-US"/>
          </a:p>
        </p:txBody>
      </p:sp>
    </p:spTree>
    <p:extLst>
      <p:ext uri="{BB962C8B-B14F-4D97-AF65-F5344CB8AC3E}">
        <p14:creationId xmlns:p14="http://schemas.microsoft.com/office/powerpoint/2010/main" val="730906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ＳＶＭ模型在新词发现研究中的关键问题与分析：（１）获取正负样本集。选取准确有效的正负样本集合是提高训练模型分类性能的基础，同时应保证自动获取，尽量减少人为干预。（巧获取ＳＶＭ训练样本。ＳＶＭ分类器最关键的问题在于构建特征向量空间，其中对特征的选择将直接影响分类效果的好坏。因此，对特征的选取和特征空间的构建是本文的重点研究内容。（３）选取合适的核函数。ＳＶＭ分类器包含了多种核函数，对于新词发现有不同的影响，因此可Ｗ通过实验验证选择适合的核函数，保证新词识别的效果最佳。</a:t>
            </a:r>
            <a:endParaRPr lang="zh-CN" altLang="en-US" dirty="0"/>
          </a:p>
        </p:txBody>
      </p:sp>
      <p:sp>
        <p:nvSpPr>
          <p:cNvPr id="4" name="灯片编号占位符 3"/>
          <p:cNvSpPr>
            <a:spLocks noGrp="1"/>
          </p:cNvSpPr>
          <p:nvPr>
            <p:ph type="sldNum" sz="quarter" idx="10"/>
          </p:nvPr>
        </p:nvSpPr>
        <p:spPr/>
        <p:txBody>
          <a:bodyPr/>
          <a:lstStyle/>
          <a:p>
            <a:fld id="{5232DE0E-7917-4246-A231-EEE0CE6253D4}" type="slidenum">
              <a:rPr lang="zh-CN" altLang="en-US" smtClean="0"/>
              <a:t>29</a:t>
            </a:fld>
            <a:endParaRPr lang="zh-CN" altLang="en-US"/>
          </a:p>
        </p:txBody>
      </p:sp>
    </p:spTree>
    <p:extLst>
      <p:ext uri="{BB962C8B-B14F-4D97-AF65-F5344CB8AC3E}">
        <p14:creationId xmlns:p14="http://schemas.microsoft.com/office/powerpoint/2010/main" val="2726127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89FB3C55-663C-4EAB-9981-860931F5A138}"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AC0064-E97B-4279-9A80-278CDA55A16B}"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662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FB3C55-663C-4EAB-9981-860931F5A138}"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AC0064-E97B-4279-9A80-278CDA55A16B}" type="slidenum">
              <a:rPr lang="zh-CN" altLang="en-US" smtClean="0"/>
              <a:t>‹#›</a:t>
            </a:fld>
            <a:endParaRPr lang="zh-CN" altLang="en-US"/>
          </a:p>
        </p:txBody>
      </p:sp>
    </p:spTree>
    <p:extLst>
      <p:ext uri="{BB962C8B-B14F-4D97-AF65-F5344CB8AC3E}">
        <p14:creationId xmlns:p14="http://schemas.microsoft.com/office/powerpoint/2010/main" val="35390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FB3C55-663C-4EAB-9981-860931F5A138}"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AC0064-E97B-4279-9A80-278CDA55A16B}" type="slidenum">
              <a:rPr lang="zh-CN" altLang="en-US" smtClean="0"/>
              <a:t>‹#›</a:t>
            </a:fld>
            <a:endParaRPr lang="zh-CN" altLang="en-US"/>
          </a:p>
        </p:txBody>
      </p:sp>
    </p:spTree>
    <p:extLst>
      <p:ext uri="{BB962C8B-B14F-4D97-AF65-F5344CB8AC3E}">
        <p14:creationId xmlns:p14="http://schemas.microsoft.com/office/powerpoint/2010/main" val="272570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6400800"/>
            <a:ext cx="12192000" cy="457200"/>
          </a:xfrm>
          <a:prstGeom prst="rect">
            <a:avLst/>
          </a:prstGeom>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normAutofit/>
          </a:bodyPr>
          <a:lstStyle>
            <a:lvl1pPr marL="91440" indent="-91440">
              <a:lnSpc>
                <a:spcPct val="150000"/>
              </a:lnSpc>
              <a:buFontTx/>
              <a:buChar char="◦"/>
              <a:defRPr sz="2400"/>
            </a:lvl1pPr>
            <a:lvl2pPr>
              <a:lnSpc>
                <a:spcPct val="150000"/>
              </a:lnSpc>
              <a:defRPr sz="2000"/>
            </a:lvl2pPr>
            <a:lvl3pPr>
              <a:lnSpc>
                <a:spcPct val="150000"/>
              </a:lnSpc>
              <a:defRPr sz="1600"/>
            </a:lvl3pPr>
            <a:lvl4pPr>
              <a:lnSpc>
                <a:spcPct val="150000"/>
              </a:lnSpc>
              <a:defRPr sz="1600"/>
            </a:lvl4pPr>
            <a:lvl5pPr>
              <a:lnSpc>
                <a:spcPct val="150000"/>
              </a:lnSpc>
              <a:defRPr sz="1600"/>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8" name="日期占位符 7"/>
          <p:cNvSpPr>
            <a:spLocks noGrp="1"/>
          </p:cNvSpPr>
          <p:nvPr>
            <p:ph type="dt" sz="half" idx="10"/>
          </p:nvPr>
        </p:nvSpPr>
        <p:spPr>
          <a:xfrm>
            <a:off x="981950" y="6469343"/>
            <a:ext cx="2472271" cy="365125"/>
          </a:xfrm>
        </p:spPr>
        <p:txBody>
          <a:bodyPr/>
          <a:lstStyle/>
          <a:p>
            <a:fld id="{89FB3C55-663C-4EAB-9981-860931F5A138}" type="datetimeFigureOut">
              <a:rPr lang="zh-CN" altLang="en-US" smtClean="0"/>
              <a:t>2017/10/23</a:t>
            </a:fld>
            <a:endParaRPr lang="zh-CN" altLang="en-US" dirty="0"/>
          </a:p>
        </p:txBody>
      </p:sp>
      <p:sp>
        <p:nvSpPr>
          <p:cNvPr id="10" name="灯片编号占位符 9"/>
          <p:cNvSpPr>
            <a:spLocks noGrp="1"/>
          </p:cNvSpPr>
          <p:nvPr>
            <p:ph type="sldNum" sz="quarter" idx="12"/>
          </p:nvPr>
        </p:nvSpPr>
        <p:spPr/>
        <p:txBody>
          <a:bodyPr/>
          <a:lstStyle/>
          <a:p>
            <a:fld id="{95AC0064-E97B-4279-9A80-278CDA55A16B}" type="slidenum">
              <a:rPr lang="zh-CN" altLang="en-US" smtClean="0"/>
              <a:t>‹#›</a:t>
            </a:fld>
            <a:endParaRPr lang="zh-CN" altLang="en-US" dirty="0"/>
          </a:p>
        </p:txBody>
      </p:sp>
    </p:spTree>
    <p:extLst>
      <p:ext uri="{BB962C8B-B14F-4D97-AF65-F5344CB8AC3E}">
        <p14:creationId xmlns:p14="http://schemas.microsoft.com/office/powerpoint/2010/main" val="146283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9FB3C55-663C-4EAB-9981-860931F5A138}"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AC0064-E97B-4279-9A80-278CDA55A16B}"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Droplets-HD-Content-R1d.png"/>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619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9FB3C55-663C-4EAB-9981-860931F5A138}" type="datetimeFigureOut">
              <a:rPr lang="zh-CN" altLang="en-US" smtClean="0"/>
              <a:t>2017/10/23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AC0064-E97B-4279-9A80-278CDA55A16B}" type="slidenum">
              <a:rPr lang="zh-CN" altLang="en-US" smtClean="0"/>
              <a:t>‹#›</a:t>
            </a:fld>
            <a:endParaRPr lang="zh-CN" altLang="en-US"/>
          </a:p>
        </p:txBody>
      </p:sp>
      <p:pic>
        <p:nvPicPr>
          <p:cNvPr id="9" name="Picture 2" descr="Droplets-HD-Content-R1d.png"/>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89216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9FB3C55-663C-4EAB-9981-860931F5A138}" type="datetimeFigureOut">
              <a:rPr lang="zh-CN" altLang="en-US" smtClean="0"/>
              <a:t>2017/10/23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5AC0064-E97B-4279-9A80-278CDA55A16B}" type="slidenum">
              <a:rPr lang="zh-CN" altLang="en-US" smtClean="0"/>
              <a:t>‹#›</a:t>
            </a:fld>
            <a:endParaRPr lang="zh-CN" altLang="en-US"/>
          </a:p>
        </p:txBody>
      </p:sp>
      <p:pic>
        <p:nvPicPr>
          <p:cNvPr id="11" name="Picture 2" descr="Droplets-HD-Content-R1d.png"/>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3766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9FB3C55-663C-4EAB-9981-860931F5A138}" type="datetimeFigureOut">
              <a:rPr lang="zh-CN" altLang="en-US" smtClean="0"/>
              <a:t>2017/10/23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5AC0064-E97B-4279-9A80-278CDA55A16B}" type="slidenum">
              <a:rPr lang="zh-CN" altLang="en-US" smtClean="0"/>
              <a:t>‹#›</a:t>
            </a:fld>
            <a:endParaRPr lang="zh-CN" altLang="en-US"/>
          </a:p>
        </p:txBody>
      </p:sp>
      <p:pic>
        <p:nvPicPr>
          <p:cNvPr id="6" name="Picture 2" descr="Droplets-HD-Content-R1d.png"/>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04339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FB3C55-663C-4EAB-9981-860931F5A138}" type="datetimeFigureOut">
              <a:rPr lang="zh-CN" altLang="en-US" smtClean="0"/>
              <a:t>2017/10/23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5AC0064-E97B-4279-9A80-278CDA55A16B}" type="slidenum">
              <a:rPr lang="zh-CN" altLang="en-US" smtClean="0"/>
              <a:t>‹#›</a:t>
            </a:fld>
            <a:endParaRPr lang="zh-CN" altLang="en-US"/>
          </a:p>
        </p:txBody>
      </p:sp>
      <p:pic>
        <p:nvPicPr>
          <p:cNvPr id="10" name="Picture 2" descr="Droplets-HD-Content-R1d.png"/>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59846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FB3C55-663C-4EAB-9981-860931F5A138}" type="datetimeFigureOut">
              <a:rPr lang="zh-CN" altLang="en-US" smtClean="0"/>
              <a:t>2017/10/23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AC0064-E97B-4279-9A80-278CDA55A16B}" type="slidenum">
              <a:rPr lang="zh-CN" altLang="en-US" smtClean="0"/>
              <a:t>‹#›</a:t>
            </a:fld>
            <a:endParaRPr lang="zh-CN" altLang="en-US"/>
          </a:p>
        </p:txBody>
      </p:sp>
      <p:pic>
        <p:nvPicPr>
          <p:cNvPr id="10" name="Picture 2" descr="Droplets-HD-Content-R1d.png"/>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9722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9FB3C55-663C-4EAB-9981-860931F5A138}" type="datetimeFigureOut">
              <a:rPr lang="zh-CN" altLang="en-US" smtClean="0"/>
              <a:t>2017/10/23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AC0064-E97B-4279-9A80-278CDA55A16B}" type="slidenum">
              <a:rPr lang="zh-CN" altLang="en-US" smtClean="0"/>
              <a:t>‹#›</a:t>
            </a:fld>
            <a:endParaRPr lang="zh-CN" altLang="en-US"/>
          </a:p>
        </p:txBody>
      </p:sp>
    </p:spTree>
    <p:extLst>
      <p:ext uri="{BB962C8B-B14F-4D97-AF65-F5344CB8AC3E}">
        <p14:creationId xmlns:p14="http://schemas.microsoft.com/office/powerpoint/2010/main" val="1686292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551935"/>
            <a:ext cx="10058400" cy="93829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FB3C55-663C-4EAB-9981-860931F5A138}" type="datetimeFigureOut">
              <a:rPr lang="zh-CN" altLang="en-US" smtClean="0"/>
              <a:t>2017/10/23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5AC0064-E97B-4279-9A80-278CDA55A16B}"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0556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新词发</a:t>
            </a:r>
            <a:r>
              <a:rPr lang="zh-CN" altLang="en-US" dirty="0" smtClean="0"/>
              <a:t>现</a:t>
            </a:r>
            <a:r>
              <a:rPr lang="en-US" altLang="zh-CN" dirty="0" smtClean="0"/>
              <a:t>	B</a:t>
            </a:r>
            <a:r>
              <a:rPr lang="zh-CN" altLang="en-US" dirty="0" smtClean="0"/>
              <a:t>组</a:t>
            </a:r>
            <a:endParaRPr lang="zh-CN" altLang="en-US" dirty="0"/>
          </a:p>
        </p:txBody>
      </p:sp>
      <p:sp>
        <p:nvSpPr>
          <p:cNvPr id="3" name="副标题 2"/>
          <p:cNvSpPr>
            <a:spLocks noGrp="1"/>
          </p:cNvSpPr>
          <p:nvPr>
            <p:ph type="subTitle" idx="1"/>
          </p:nvPr>
        </p:nvSpPr>
        <p:spPr>
          <a:xfrm>
            <a:off x="4673029" y="4646488"/>
            <a:ext cx="6133672" cy="1371599"/>
          </a:xfrm>
        </p:spPr>
        <p:txBody>
          <a:bodyPr>
            <a:normAutofit/>
          </a:bodyPr>
          <a:lstStyle/>
          <a:p>
            <a:pPr algn="r"/>
            <a:r>
              <a:rPr lang="zh-CN" altLang="en-US" dirty="0" smtClean="0">
                <a:solidFill>
                  <a:schemeClr val="tx1"/>
                </a:solidFill>
              </a:rPr>
              <a:t>牛同</a:t>
            </a:r>
            <a:r>
              <a:rPr lang="zh-CN" altLang="en-US" dirty="0" smtClean="0">
                <a:solidFill>
                  <a:schemeClr val="tx1"/>
                </a:solidFill>
              </a:rPr>
              <a:t>宇</a:t>
            </a:r>
            <a:r>
              <a:rPr lang="en-US" altLang="zh-CN" dirty="0">
                <a:solidFill>
                  <a:schemeClr val="tx1"/>
                </a:solidFill>
              </a:rPr>
              <a:t> </a:t>
            </a:r>
            <a:r>
              <a:rPr lang="zh-CN" altLang="en-US" dirty="0" smtClean="0">
                <a:solidFill>
                  <a:schemeClr val="tx1"/>
                </a:solidFill>
              </a:rPr>
              <a:t>张峰</a:t>
            </a:r>
            <a:r>
              <a:rPr lang="en-US" altLang="zh-CN" dirty="0">
                <a:solidFill>
                  <a:schemeClr val="tx1"/>
                </a:solidFill>
              </a:rPr>
              <a:t> </a:t>
            </a:r>
            <a:r>
              <a:rPr lang="zh-CN" altLang="en-US" dirty="0" smtClean="0">
                <a:solidFill>
                  <a:schemeClr val="tx1"/>
                </a:solidFill>
              </a:rPr>
              <a:t>李</a:t>
            </a:r>
            <a:r>
              <a:rPr lang="zh-CN" altLang="en-US" dirty="0">
                <a:solidFill>
                  <a:schemeClr val="tx1"/>
                </a:solidFill>
              </a:rPr>
              <a:t>立帅</a:t>
            </a:r>
          </a:p>
        </p:txBody>
      </p:sp>
    </p:spTree>
    <p:extLst>
      <p:ext uri="{BB962C8B-B14F-4D97-AF65-F5344CB8AC3E}">
        <p14:creationId xmlns:p14="http://schemas.microsoft.com/office/powerpoint/2010/main" val="4192935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关键问题与分析</a:t>
            </a:r>
            <a:endParaRPr lang="zh-CN" altLang="en-US" dirty="0"/>
          </a:p>
        </p:txBody>
      </p:sp>
      <p:sp>
        <p:nvSpPr>
          <p:cNvPr id="3" name="内容占位符 2"/>
          <p:cNvSpPr>
            <a:spLocks noGrp="1"/>
          </p:cNvSpPr>
          <p:nvPr>
            <p:ph idx="1"/>
          </p:nvPr>
        </p:nvSpPr>
        <p:spPr/>
        <p:txBody>
          <a:bodyPr numCol="1">
            <a:normAutofit/>
          </a:bodyPr>
          <a:lstStyle/>
          <a:p>
            <a:r>
              <a:rPr lang="zh-CN" altLang="en-US" dirty="0" smtClean="0"/>
              <a:t>特征函数的选择</a:t>
            </a:r>
            <a:endParaRPr lang="en-US" altLang="zh-CN" dirty="0" smtClean="0"/>
          </a:p>
          <a:p>
            <a:r>
              <a:rPr lang="zh-CN" altLang="en-US" dirty="0"/>
              <a:t>参</a:t>
            </a:r>
            <a:r>
              <a:rPr lang="zh-CN" altLang="en-US" dirty="0" smtClean="0"/>
              <a:t>数估计</a:t>
            </a:r>
            <a:endParaRPr lang="en-US" altLang="zh-CN" dirty="0" smtClean="0"/>
          </a:p>
          <a:p>
            <a:r>
              <a:rPr lang="zh-CN" altLang="en-US" dirty="0"/>
              <a:t>模</a:t>
            </a:r>
            <a:r>
              <a:rPr lang="zh-CN" altLang="en-US" dirty="0" smtClean="0"/>
              <a:t>型推</a:t>
            </a:r>
            <a:r>
              <a:rPr lang="zh-CN" altLang="en-US" dirty="0" smtClean="0"/>
              <a:t>断</a:t>
            </a:r>
            <a:endParaRPr lang="en-US" altLang="zh-CN" dirty="0" smtClean="0"/>
          </a:p>
          <a:p>
            <a:r>
              <a:rPr lang="zh-CN" altLang="en-US" dirty="0" smtClean="0"/>
              <a:t>对训练语料进行标注</a:t>
            </a:r>
            <a:endParaRPr lang="en-US" altLang="zh-CN" dirty="0" smtClean="0"/>
          </a:p>
          <a:p>
            <a:r>
              <a:rPr lang="zh-CN" altLang="en-US" dirty="0"/>
              <a:t>设</a:t>
            </a:r>
            <a:r>
              <a:rPr lang="zh-CN" altLang="en-US" dirty="0" smtClean="0"/>
              <a:t>置特征模板</a:t>
            </a:r>
            <a:endParaRPr lang="zh-CN" altLang="en-US" dirty="0"/>
          </a:p>
        </p:txBody>
      </p:sp>
    </p:spTree>
    <p:extLst>
      <p:ext uri="{BB962C8B-B14F-4D97-AF65-F5344CB8AC3E}">
        <p14:creationId xmlns:p14="http://schemas.microsoft.com/office/powerpoint/2010/main" val="194501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特征函数</a:t>
            </a:r>
            <a:endParaRPr lang="zh-CN" altLang="en-US" dirty="0"/>
          </a:p>
        </p:txBody>
      </p:sp>
      <p:sp>
        <p:nvSpPr>
          <p:cNvPr id="3" name="内容占位符 2"/>
          <p:cNvSpPr>
            <a:spLocks noGrp="1"/>
          </p:cNvSpPr>
          <p:nvPr>
            <p:ph idx="1"/>
          </p:nvPr>
        </p:nvSpPr>
        <p:spPr>
          <a:xfrm>
            <a:off x="913774" y="2367092"/>
            <a:ext cx="10363826" cy="1773393"/>
          </a:xfrm>
        </p:spPr>
        <p:txBody>
          <a:bodyPr/>
          <a:lstStyle/>
          <a:p>
            <a:r>
              <a:rPr lang="zh-CN" altLang="en-US" dirty="0"/>
              <a:t>特</a:t>
            </a:r>
            <a:r>
              <a:rPr lang="zh-CN" altLang="en-US" dirty="0" smtClean="0"/>
              <a:t>征函数</a:t>
            </a:r>
            <a:r>
              <a:rPr lang="zh-CN" altLang="en-US" dirty="0"/>
              <a:t>通常</a:t>
            </a:r>
            <a:r>
              <a:rPr lang="zh-CN" altLang="en-US" dirty="0" smtClean="0"/>
              <a:t>是取值为</a:t>
            </a:r>
            <a:r>
              <a:rPr lang="en-US" altLang="zh-CN" dirty="0" smtClean="0"/>
              <a:t>1</a:t>
            </a:r>
            <a:r>
              <a:rPr lang="zh-CN" altLang="en-US" dirty="0" smtClean="0"/>
              <a:t>或者</a:t>
            </a:r>
            <a:r>
              <a:rPr lang="en-US" altLang="zh-CN" dirty="0" smtClean="0"/>
              <a:t>0</a:t>
            </a:r>
            <a:r>
              <a:rPr lang="zh-CN" altLang="en-US" dirty="0" smtClean="0"/>
              <a:t>的二值函数 </a:t>
            </a:r>
            <a:r>
              <a:rPr lang="zh-CN" altLang="en-US" dirty="0"/>
              <a:t>。 </a:t>
            </a:r>
            <a:r>
              <a:rPr lang="zh-CN" altLang="en-US" dirty="0" smtClean="0"/>
              <a:t>为了定义特征函数</a:t>
            </a:r>
            <a:r>
              <a:rPr lang="en-US" altLang="zh-CN" dirty="0" smtClean="0"/>
              <a:t>, </a:t>
            </a:r>
            <a:r>
              <a:rPr lang="zh-CN" altLang="en-US" dirty="0" smtClean="0"/>
              <a:t>首先需要对观</a:t>
            </a:r>
            <a:r>
              <a:rPr lang="zh-CN" altLang="en-US" dirty="0"/>
              <a:t>察</a:t>
            </a:r>
            <a:r>
              <a:rPr lang="zh-CN" altLang="en-US" dirty="0" smtClean="0"/>
              <a:t>序列构建一个</a:t>
            </a:r>
            <a:r>
              <a:rPr lang="zh-CN" altLang="en-US" dirty="0"/>
              <a:t>实数值</a:t>
            </a:r>
            <a:r>
              <a:rPr lang="zh-CN" altLang="en-US" dirty="0" smtClean="0"/>
              <a:t>特征集</a:t>
            </a:r>
            <a:r>
              <a:rPr lang="en-US" altLang="zh-CN" dirty="0" smtClean="0"/>
              <a:t>b(x, </a:t>
            </a:r>
            <a:r>
              <a:rPr lang="en-US" altLang="zh-CN" dirty="0" err="1" smtClean="0"/>
              <a:t>i</a:t>
            </a:r>
            <a:r>
              <a:rPr lang="en-US" altLang="zh-CN" dirty="0" smtClean="0"/>
              <a:t>)</a:t>
            </a:r>
            <a:r>
              <a:rPr lang="zh-CN" altLang="en-US" dirty="0" smtClean="0"/>
              <a:t>以此</a:t>
            </a:r>
            <a:r>
              <a:rPr lang="zh-CN" altLang="en-US" dirty="0"/>
              <a:t>表示训 练数</a:t>
            </a:r>
            <a:r>
              <a:rPr lang="zh-CN" altLang="en-US" dirty="0" smtClean="0"/>
              <a:t>据的</a:t>
            </a:r>
            <a:r>
              <a:rPr lang="zh-CN" altLang="en-US" dirty="0"/>
              <a:t>经</a:t>
            </a:r>
            <a:r>
              <a:rPr lang="zh-CN" altLang="en-US" dirty="0" smtClean="0"/>
              <a:t>验分布。如</a:t>
            </a:r>
            <a:r>
              <a:rPr lang="en-US" altLang="zh-CN" dirty="0" smtClean="0"/>
              <a:t>2-4</a:t>
            </a:r>
            <a:r>
              <a:rPr lang="zh-CN" altLang="en-US" dirty="0" smtClean="0"/>
              <a:t>所示。</a:t>
            </a:r>
            <a:endParaRPr lang="zh-CN" altLang="en-US" dirty="0"/>
          </a:p>
        </p:txBody>
      </p:sp>
      <p:pic>
        <p:nvPicPr>
          <p:cNvPr id="4" name="图片 3"/>
          <p:cNvPicPr>
            <a:picLocks noChangeAspect="1"/>
          </p:cNvPicPr>
          <p:nvPr/>
        </p:nvPicPr>
        <p:blipFill>
          <a:blip r:embed="rId2"/>
          <a:stretch>
            <a:fillRect/>
          </a:stretch>
        </p:blipFill>
        <p:spPr>
          <a:xfrm>
            <a:off x="2928624" y="4292883"/>
            <a:ext cx="6334125" cy="981075"/>
          </a:xfrm>
          <a:prstGeom prst="rect">
            <a:avLst/>
          </a:prstGeom>
        </p:spPr>
      </p:pic>
    </p:spTree>
    <p:extLst>
      <p:ext uri="{BB962C8B-B14F-4D97-AF65-F5344CB8AC3E}">
        <p14:creationId xmlns:p14="http://schemas.microsoft.com/office/powerpoint/2010/main" val="220188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5693" y="1052001"/>
            <a:ext cx="10363826" cy="1650104"/>
          </a:xfrm>
        </p:spPr>
        <p:txBody>
          <a:bodyPr>
            <a:normAutofit lnSpcReduction="10000"/>
          </a:bodyPr>
          <a:lstStyle/>
          <a:p>
            <a:r>
              <a:rPr lang="zh-CN" altLang="en-US" dirty="0"/>
              <a:t>所有的特征函数都</a:t>
            </a:r>
            <a:r>
              <a:rPr lang="zh-CN" altLang="en-US" dirty="0" smtClean="0"/>
              <a:t>可以表</a:t>
            </a:r>
            <a:r>
              <a:rPr lang="zh-CN" altLang="en-US" dirty="0"/>
              <a:t>示为观察序列的实数值特</a:t>
            </a:r>
            <a:r>
              <a:rPr lang="zh-CN" altLang="en-US" dirty="0" smtClean="0"/>
              <a:t>征</a:t>
            </a:r>
            <a:r>
              <a:rPr lang="en-US" altLang="zh-CN" dirty="0" smtClean="0"/>
              <a:t>b(x, </a:t>
            </a:r>
            <a:r>
              <a:rPr lang="en-US" altLang="zh-CN" dirty="0" err="1" smtClean="0"/>
              <a:t>i</a:t>
            </a:r>
            <a:r>
              <a:rPr lang="en-US" altLang="zh-CN" dirty="0" smtClean="0"/>
              <a:t>)</a:t>
            </a:r>
            <a:r>
              <a:rPr lang="zh-CN" altLang="en-US" dirty="0" smtClean="0"/>
              <a:t>集</a:t>
            </a:r>
            <a:r>
              <a:rPr lang="zh-CN" altLang="en-US" dirty="0"/>
              <a:t>合中的元素，也就是说，如果当前状态和前一状态满足一定条件，则特征函数就是实数值特征集合中的实数值，如公</a:t>
            </a:r>
            <a:r>
              <a:rPr lang="zh-CN" altLang="en-US" dirty="0" smtClean="0"/>
              <a:t>式</a:t>
            </a:r>
            <a:r>
              <a:rPr lang="en-US" altLang="zh-CN" dirty="0" smtClean="0"/>
              <a:t>2-5</a:t>
            </a:r>
            <a:r>
              <a:rPr lang="zh-CN" altLang="en-US" dirty="0" smtClean="0"/>
              <a:t>所</a:t>
            </a:r>
            <a:r>
              <a:rPr lang="zh-CN" altLang="en-US" dirty="0"/>
              <a:t>示。</a:t>
            </a:r>
          </a:p>
        </p:txBody>
      </p:sp>
      <p:pic>
        <p:nvPicPr>
          <p:cNvPr id="4" name="图片 3"/>
          <p:cNvPicPr>
            <a:picLocks noChangeAspect="1"/>
          </p:cNvPicPr>
          <p:nvPr/>
        </p:nvPicPr>
        <p:blipFill>
          <a:blip r:embed="rId2"/>
          <a:stretch>
            <a:fillRect/>
          </a:stretch>
        </p:blipFill>
        <p:spPr>
          <a:xfrm>
            <a:off x="2559931" y="3238178"/>
            <a:ext cx="6886575" cy="895350"/>
          </a:xfrm>
          <a:prstGeom prst="rect">
            <a:avLst/>
          </a:prstGeom>
        </p:spPr>
      </p:pic>
    </p:spTree>
    <p:extLst>
      <p:ext uri="{BB962C8B-B14F-4D97-AF65-F5344CB8AC3E}">
        <p14:creationId xmlns:p14="http://schemas.microsoft.com/office/powerpoint/2010/main" val="1372059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a:t>
            </a:r>
            <a:r>
              <a:rPr lang="zh-CN" altLang="en-US" dirty="0" smtClean="0"/>
              <a:t>数估计</a:t>
            </a:r>
            <a:endParaRPr lang="zh-CN" altLang="en-US" dirty="0"/>
          </a:p>
        </p:txBody>
      </p:sp>
      <p:sp>
        <p:nvSpPr>
          <p:cNvPr id="3" name="内容占位符 2"/>
          <p:cNvSpPr>
            <a:spLocks noGrp="1"/>
          </p:cNvSpPr>
          <p:nvPr>
            <p:ph idx="1"/>
          </p:nvPr>
        </p:nvSpPr>
        <p:spPr>
          <a:xfrm>
            <a:off x="962213" y="1998124"/>
            <a:ext cx="10363826" cy="905497"/>
          </a:xfrm>
        </p:spPr>
        <p:txBody>
          <a:bodyPr/>
          <a:lstStyle/>
          <a:p>
            <a:r>
              <a:rPr lang="zh-CN" altLang="en-US" dirty="0" smtClean="0"/>
              <a:t>条件概率</a:t>
            </a:r>
            <a:r>
              <a:rPr lang="en-US" altLang="zh-CN" i="1" dirty="0" smtClean="0">
                <a:latin typeface="Times New Roman" panose="02020603050405020304" pitchFamily="18" charset="0"/>
                <a:cs typeface="Times New Roman" panose="02020603050405020304" pitchFamily="18" charset="0"/>
              </a:rPr>
              <a:t>p(</a:t>
            </a:r>
            <a:r>
              <a:rPr lang="en-US" altLang="zh-CN" i="1" dirty="0" err="1" smtClean="0">
                <a:latin typeface="Times New Roman" panose="02020603050405020304" pitchFamily="18" charset="0"/>
                <a:cs typeface="Times New Roman" panose="02020603050405020304" pitchFamily="18" charset="0"/>
              </a:rPr>
              <a:t>y|x,λ</a:t>
            </a:r>
            <a:r>
              <a:rPr lang="en-US" altLang="zh-CN" i="1" dirty="0" smtClean="0">
                <a:latin typeface="Times New Roman" panose="02020603050405020304" pitchFamily="18" charset="0"/>
                <a:cs typeface="Times New Roman" panose="02020603050405020304" pitchFamily="18" charset="0"/>
              </a:rPr>
              <a:t>)</a:t>
            </a:r>
            <a:r>
              <a:rPr lang="zh-CN" altLang="en-US" dirty="0" smtClean="0"/>
              <a:t>的对数似然函数形式如公式</a:t>
            </a:r>
            <a:r>
              <a:rPr lang="en-US" altLang="zh-CN" dirty="0" smtClean="0"/>
              <a:t>2-6</a:t>
            </a:r>
            <a:endParaRPr lang="zh-CN" altLang="en-US" dirty="0"/>
          </a:p>
        </p:txBody>
      </p:sp>
      <p:pic>
        <p:nvPicPr>
          <p:cNvPr id="4" name="图片 3"/>
          <p:cNvPicPr>
            <a:picLocks noChangeAspect="1"/>
          </p:cNvPicPr>
          <p:nvPr/>
        </p:nvPicPr>
        <p:blipFill>
          <a:blip r:embed="rId2"/>
          <a:stretch>
            <a:fillRect/>
          </a:stretch>
        </p:blipFill>
        <p:spPr>
          <a:xfrm>
            <a:off x="1144191" y="2903621"/>
            <a:ext cx="7143750" cy="981075"/>
          </a:xfrm>
          <a:prstGeom prst="rect">
            <a:avLst/>
          </a:prstGeom>
        </p:spPr>
      </p:pic>
      <p:sp>
        <p:nvSpPr>
          <p:cNvPr id="5" name="内容占位符 2"/>
          <p:cNvSpPr txBox="1">
            <a:spLocks/>
          </p:cNvSpPr>
          <p:nvPr/>
        </p:nvSpPr>
        <p:spPr>
          <a:xfrm>
            <a:off x="962213" y="4120874"/>
            <a:ext cx="10363826" cy="45274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8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24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zh-CN" altLang="en-US" dirty="0"/>
              <a:t>其中</a:t>
            </a:r>
          </a:p>
        </p:txBody>
      </p:sp>
      <p:pic>
        <p:nvPicPr>
          <p:cNvPr id="6" name="图片 5"/>
          <p:cNvPicPr>
            <a:picLocks noChangeAspect="1"/>
          </p:cNvPicPr>
          <p:nvPr/>
        </p:nvPicPr>
        <p:blipFill>
          <a:blip r:embed="rId3"/>
          <a:stretch>
            <a:fillRect/>
          </a:stretch>
        </p:blipFill>
        <p:spPr>
          <a:xfrm>
            <a:off x="962213" y="4573623"/>
            <a:ext cx="5334000" cy="1609725"/>
          </a:xfrm>
          <a:prstGeom prst="rect">
            <a:avLst/>
          </a:prstGeom>
        </p:spPr>
      </p:pic>
    </p:spTree>
    <p:extLst>
      <p:ext uri="{BB962C8B-B14F-4D97-AF65-F5344CB8AC3E}">
        <p14:creationId xmlns:p14="http://schemas.microsoft.com/office/powerpoint/2010/main" val="374938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7101" y="522251"/>
            <a:ext cx="10363826" cy="745076"/>
          </a:xfrm>
        </p:spPr>
        <p:txBody>
          <a:bodyPr/>
          <a:lstStyle/>
          <a:p>
            <a:r>
              <a:rPr lang="zh-CN" altLang="en-US" dirty="0" smtClean="0"/>
              <a:t>对</a:t>
            </a:r>
            <a:r>
              <a:rPr lang="en-US" altLang="zh-CN" dirty="0" smtClean="0"/>
              <a:t>L(λ)</a:t>
            </a:r>
            <a:r>
              <a:rPr lang="zh-CN" altLang="en-US" dirty="0" smtClean="0"/>
              <a:t>求偏导</a:t>
            </a:r>
            <a:endParaRPr lang="zh-CN" altLang="en-US" dirty="0"/>
          </a:p>
        </p:txBody>
      </p:sp>
      <p:pic>
        <p:nvPicPr>
          <p:cNvPr id="4" name="图片 3"/>
          <p:cNvPicPr>
            <a:picLocks noChangeAspect="1"/>
          </p:cNvPicPr>
          <p:nvPr/>
        </p:nvPicPr>
        <p:blipFill>
          <a:blip r:embed="rId2"/>
          <a:stretch>
            <a:fillRect/>
          </a:stretch>
        </p:blipFill>
        <p:spPr>
          <a:xfrm>
            <a:off x="947737" y="1267327"/>
            <a:ext cx="7858125" cy="1381125"/>
          </a:xfrm>
          <a:prstGeom prst="rect">
            <a:avLst/>
          </a:prstGeom>
        </p:spPr>
      </p:pic>
      <mc:AlternateContent xmlns:mc="http://schemas.openxmlformats.org/markup-compatibility/2006" xmlns:a14="http://schemas.microsoft.com/office/drawing/2010/main">
        <mc:Choice Requires="a14">
          <p:sp>
            <p:nvSpPr>
              <p:cNvPr id="5" name="内容占位符 2"/>
              <p:cNvSpPr txBox="1">
                <a:spLocks/>
              </p:cNvSpPr>
              <p:nvPr/>
            </p:nvSpPr>
            <p:spPr>
              <a:xfrm>
                <a:off x="657101" y="3020990"/>
                <a:ext cx="10363826" cy="764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8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24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zh-CN" altLang="en-US" dirty="0" smtClean="0"/>
                  <a:t>需要对上述函数加入</a:t>
                </a:r>
                <a14:m>
                  <m:oMath xmlns:m="http://schemas.openxmlformats.org/officeDocument/2006/math">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𝑗</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𝜆</m:t>
                            </m:r>
                          </m:e>
                          <m:sub>
                            <m:r>
                              <a:rPr lang="en-US" altLang="zh-CN" i="1">
                                <a:latin typeface="Cambria Math" panose="02040503050406030204" pitchFamily="18" charset="0"/>
                              </a:rPr>
                              <m:t>𝑗</m:t>
                            </m:r>
                          </m:sub>
                          <m:sup>
                            <m:r>
                              <a:rPr lang="en-US" altLang="zh-CN" i="1">
                                <a:latin typeface="Cambria Math" panose="02040503050406030204" pitchFamily="18" charset="0"/>
                              </a:rPr>
                              <m:t>2</m:t>
                            </m:r>
                          </m:sup>
                        </m:sSubSup>
                      </m:e>
                    </m:nary>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oMath>
                </a14:m>
                <a:r>
                  <a:rPr lang="zh-CN" altLang="en-US" dirty="0" smtClean="0"/>
                  <a:t>惩罚项</a:t>
                </a:r>
                <a:r>
                  <a:rPr lang="en-US" altLang="zh-CN" dirty="0" smtClean="0"/>
                  <a:t>, </a:t>
                </a:r>
                <a:r>
                  <a:rPr lang="zh-CN" altLang="en-US" dirty="0" smtClean="0"/>
                  <a:t>得</a:t>
                </a:r>
                <a:endParaRPr lang="zh-CN" altLang="en-US" dirty="0"/>
              </a:p>
              <a:p>
                <a:endParaRPr lang="en-US" altLang="zh-CN" dirty="0" smtClean="0"/>
              </a:p>
            </p:txBody>
          </p:sp>
        </mc:Choice>
        <mc:Fallback xmlns="">
          <p:sp>
            <p:nvSpPr>
              <p:cNvPr id="5" name="内容占位符 2"/>
              <p:cNvSpPr txBox="1">
                <a:spLocks noRot="1" noChangeAspect="1" noMove="1" noResize="1" noEditPoints="1" noAdjustHandles="1" noChangeArrowheads="1" noChangeShapeType="1" noTextEdit="1"/>
              </p:cNvSpPr>
              <p:nvPr/>
            </p:nvSpPr>
            <p:spPr>
              <a:xfrm>
                <a:off x="657101" y="3020990"/>
                <a:ext cx="10363826" cy="764948"/>
              </a:xfrm>
              <a:prstGeom prst="rect">
                <a:avLst/>
              </a:prstGeom>
              <a:blipFill>
                <a:blip r:embed="rId3"/>
                <a:stretch>
                  <a:fillRect l="-1059" b="-8000"/>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938212" y="3913773"/>
            <a:ext cx="7867650" cy="1276350"/>
          </a:xfrm>
          <a:prstGeom prst="rect">
            <a:avLst/>
          </a:prstGeom>
        </p:spPr>
      </p:pic>
    </p:spTree>
    <p:extLst>
      <p:ext uri="{BB962C8B-B14F-4D97-AF65-F5344CB8AC3E}">
        <p14:creationId xmlns:p14="http://schemas.microsoft.com/office/powerpoint/2010/main" val="2503499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模型推断</a:t>
            </a:r>
            <a:endParaRPr lang="zh-CN" altLang="en-US" dirty="0"/>
          </a:p>
        </p:txBody>
      </p:sp>
      <p:sp>
        <p:nvSpPr>
          <p:cNvPr id="3" name="内容占位符 2"/>
          <p:cNvSpPr>
            <a:spLocks noGrp="1"/>
          </p:cNvSpPr>
          <p:nvPr>
            <p:ph idx="1"/>
          </p:nvPr>
        </p:nvSpPr>
        <p:spPr/>
        <p:txBody>
          <a:bodyPr/>
          <a:lstStyle/>
          <a:p>
            <a:r>
              <a:rPr lang="zh-CN" altLang="en-US" dirty="0" smtClean="0"/>
              <a:t>给定条件随机场模型参数</a:t>
            </a:r>
            <a:r>
              <a:rPr lang="en-US" altLang="zh-CN" dirty="0" smtClean="0">
                <a:latin typeface="Times New Roman" panose="02020603050405020304" pitchFamily="18" charset="0"/>
                <a:cs typeface="Times New Roman" panose="02020603050405020304" pitchFamily="18" charset="0"/>
              </a:rPr>
              <a:t>λ</a:t>
            </a:r>
            <a:r>
              <a:rPr lang="en-US" altLang="zh-CN" dirty="0" smtClean="0"/>
              <a:t>, </a:t>
            </a:r>
            <a:r>
              <a:rPr lang="zh-CN" altLang="en-US" dirty="0" smtClean="0"/>
              <a:t>预测出概率最高的状态序列</a:t>
            </a:r>
            <a:endParaRPr lang="zh-CN" altLang="en-US" dirty="0"/>
          </a:p>
        </p:txBody>
      </p:sp>
      <p:sp>
        <p:nvSpPr>
          <p:cNvPr id="4" name="内容占位符 2"/>
          <p:cNvSpPr txBox="1">
            <a:spLocks/>
          </p:cNvSpPr>
          <p:nvPr/>
        </p:nvSpPr>
        <p:spPr>
          <a:xfrm>
            <a:off x="1097280" y="2429929"/>
            <a:ext cx="10363826" cy="1219199"/>
          </a:xfrm>
          <a:prstGeom prst="rect">
            <a:avLst/>
          </a:prstGeom>
        </p:spPr>
        <p:txBody>
          <a:bodyPr vert="horz" lIns="0" tIns="45720" rIns="0" bIns="45720" rtlCol="0">
            <a:normAutofit/>
          </a:bodyPr>
          <a:lstStyle>
            <a:lvl1pPr marL="91440" indent="-91440" algn="l" defTabSz="914400" rtl="0" eaLnBrk="1" latinLnBrk="0" hangingPunct="1">
              <a:lnSpc>
                <a:spcPct val="150000"/>
              </a:lnSpc>
              <a:spcBef>
                <a:spcPts val="1200"/>
              </a:spcBef>
              <a:spcAft>
                <a:spcPts val="200"/>
              </a:spcAft>
              <a:buClr>
                <a:schemeClr val="accent1"/>
              </a:buClr>
              <a:buSzPct val="100000"/>
              <a:buFontTx/>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5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5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5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5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mtClean="0"/>
              <a:t>在图模型中</a:t>
            </a:r>
            <a:r>
              <a:rPr lang="en-US" altLang="zh-CN" i="1" smtClean="0">
                <a:latin typeface="Times New Roman" panose="02020603050405020304" pitchFamily="18" charset="0"/>
                <a:cs typeface="Times New Roman" panose="02020603050405020304" pitchFamily="18" charset="0"/>
              </a:rPr>
              <a:t>p(y|x,λ)</a:t>
            </a:r>
            <a:r>
              <a:rPr lang="zh-CN" altLang="en-US" smtClean="0">
                <a:latin typeface="Times New Roman" panose="02020603050405020304" pitchFamily="18" charset="0"/>
                <a:cs typeface="Times New Roman" panose="02020603050405020304" pitchFamily="18" charset="0"/>
              </a:rPr>
              <a:t>可以看做是从起始节点到结束节点的一条路径的概率</a:t>
            </a:r>
            <a:r>
              <a:rPr lang="en-US" altLang="zh-CN" smtClean="0">
                <a:latin typeface="Times New Roman" panose="02020603050405020304" pitchFamily="18" charset="0"/>
                <a:cs typeface="Times New Roman" panose="02020603050405020304" pitchFamily="18" charset="0"/>
              </a:rPr>
              <a:t>, </a:t>
            </a:r>
            <a:r>
              <a:rPr lang="zh-CN" altLang="en-US" smtClean="0">
                <a:latin typeface="Times New Roman" panose="02020603050405020304" pitchFamily="18" charset="0"/>
                <a:cs typeface="Times New Roman" panose="02020603050405020304" pitchFamily="18" charset="0"/>
              </a:rPr>
              <a:t>计算公式如下</a:t>
            </a:r>
            <a:r>
              <a:rPr lang="en-US" altLang="zh-CN"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097280" y="3818322"/>
            <a:ext cx="5819775" cy="904875"/>
          </a:xfrm>
          <a:prstGeom prst="rect">
            <a:avLst/>
          </a:prstGeom>
        </p:spPr>
      </p:pic>
      <p:sp>
        <p:nvSpPr>
          <p:cNvPr id="6" name="内容占位符 2"/>
          <p:cNvSpPr txBox="1">
            <a:spLocks/>
          </p:cNvSpPr>
          <p:nvPr/>
        </p:nvSpPr>
        <p:spPr>
          <a:xfrm>
            <a:off x="800501" y="4892392"/>
            <a:ext cx="10363826" cy="74595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8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24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zh-CN" altLang="en-US" dirty="0" smtClean="0"/>
              <a:t>其中</a:t>
            </a:r>
            <a:endParaRPr lang="en-US" altLang="zh-CN" dirty="0" smtClean="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791854" y="5743286"/>
            <a:ext cx="5172075" cy="952500"/>
          </a:xfrm>
          <a:prstGeom prst="rect">
            <a:avLst/>
          </a:prstGeom>
        </p:spPr>
      </p:pic>
    </p:spTree>
    <p:extLst>
      <p:ext uri="{BB962C8B-B14F-4D97-AF65-F5344CB8AC3E}">
        <p14:creationId xmlns:p14="http://schemas.microsoft.com/office/powerpoint/2010/main" val="977510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227542134"/>
              </p:ext>
            </p:extLst>
          </p:nvPr>
        </p:nvGraphicFramePr>
        <p:xfrm>
          <a:off x="190919" y="457199"/>
          <a:ext cx="6362282" cy="4047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7" name="组合 26"/>
          <p:cNvGrpSpPr/>
          <p:nvPr/>
        </p:nvGrpSpPr>
        <p:grpSpPr>
          <a:xfrm>
            <a:off x="7443623" y="1546082"/>
            <a:ext cx="4443578" cy="2786432"/>
            <a:chOff x="7443623" y="1546082"/>
            <a:chExt cx="4443578" cy="2786432"/>
          </a:xfrm>
        </p:grpSpPr>
        <p:grpSp>
          <p:nvGrpSpPr>
            <p:cNvPr id="8" name="组合 7"/>
            <p:cNvGrpSpPr/>
            <p:nvPr/>
          </p:nvGrpSpPr>
          <p:grpSpPr>
            <a:xfrm>
              <a:off x="7443623" y="1546082"/>
              <a:ext cx="4443578" cy="2786432"/>
              <a:chOff x="5636594" y="2788419"/>
              <a:chExt cx="5703507" cy="3893427"/>
            </a:xfrm>
          </p:grpSpPr>
          <p:sp>
            <p:nvSpPr>
              <p:cNvPr id="9" name="任意多边形 8"/>
              <p:cNvSpPr/>
              <p:nvPr/>
            </p:nvSpPr>
            <p:spPr>
              <a:xfrm flipH="1">
                <a:off x="8889278" y="4199616"/>
                <a:ext cx="2450823" cy="1225411"/>
              </a:xfrm>
              <a:custGeom>
                <a:avLst/>
                <a:gdLst>
                  <a:gd name="connsiteX0" fmla="*/ 0 w 2450823"/>
                  <a:gd name="connsiteY0" fmla="*/ 122541 h 1225411"/>
                  <a:gd name="connsiteX1" fmla="*/ 122541 w 2450823"/>
                  <a:gd name="connsiteY1" fmla="*/ 0 h 1225411"/>
                  <a:gd name="connsiteX2" fmla="*/ 2328282 w 2450823"/>
                  <a:gd name="connsiteY2" fmla="*/ 0 h 1225411"/>
                  <a:gd name="connsiteX3" fmla="*/ 2450823 w 2450823"/>
                  <a:gd name="connsiteY3" fmla="*/ 122541 h 1225411"/>
                  <a:gd name="connsiteX4" fmla="*/ 2450823 w 2450823"/>
                  <a:gd name="connsiteY4" fmla="*/ 1102870 h 1225411"/>
                  <a:gd name="connsiteX5" fmla="*/ 2328282 w 2450823"/>
                  <a:gd name="connsiteY5" fmla="*/ 1225411 h 1225411"/>
                  <a:gd name="connsiteX6" fmla="*/ 122541 w 2450823"/>
                  <a:gd name="connsiteY6" fmla="*/ 1225411 h 1225411"/>
                  <a:gd name="connsiteX7" fmla="*/ 0 w 2450823"/>
                  <a:gd name="connsiteY7" fmla="*/ 1102870 h 1225411"/>
                  <a:gd name="connsiteX8" fmla="*/ 0 w 2450823"/>
                  <a:gd name="connsiteY8" fmla="*/ 122541 h 122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0823" h="1225411">
                    <a:moveTo>
                      <a:pt x="0" y="122541"/>
                    </a:moveTo>
                    <a:cubicBezTo>
                      <a:pt x="0" y="54863"/>
                      <a:pt x="54863" y="0"/>
                      <a:pt x="122541" y="0"/>
                    </a:cubicBezTo>
                    <a:lnTo>
                      <a:pt x="2328282" y="0"/>
                    </a:lnTo>
                    <a:cubicBezTo>
                      <a:pt x="2395960" y="0"/>
                      <a:pt x="2450823" y="54863"/>
                      <a:pt x="2450823" y="122541"/>
                    </a:cubicBezTo>
                    <a:lnTo>
                      <a:pt x="2450823" y="1102870"/>
                    </a:lnTo>
                    <a:cubicBezTo>
                      <a:pt x="2450823" y="1170548"/>
                      <a:pt x="2395960" y="1225411"/>
                      <a:pt x="2328282" y="1225411"/>
                    </a:cubicBezTo>
                    <a:lnTo>
                      <a:pt x="122541" y="1225411"/>
                    </a:lnTo>
                    <a:cubicBezTo>
                      <a:pt x="54863" y="1225411"/>
                      <a:pt x="0" y="1170548"/>
                      <a:pt x="0" y="1102870"/>
                    </a:cubicBezTo>
                    <a:lnTo>
                      <a:pt x="0" y="1225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356" tIns="73356" rIns="73356" bIns="73356" numCol="1" spcCol="1270" anchor="ctr" anchorCtr="0">
                <a:noAutofit/>
              </a:bodyPr>
              <a:lstStyle/>
              <a:p>
                <a:pPr lvl="0" algn="ctr" defTabSz="2622550">
                  <a:lnSpc>
                    <a:spcPct val="90000"/>
                  </a:lnSpc>
                  <a:spcBef>
                    <a:spcPct val="0"/>
                  </a:spcBef>
                  <a:spcAft>
                    <a:spcPct val="35000"/>
                  </a:spcAft>
                </a:pPr>
                <a:r>
                  <a:rPr lang="en-US" altLang="zh-CN" sz="4000" kern="1200" dirty="0" smtClean="0"/>
                  <a:t>0</a:t>
                </a:r>
                <a:endParaRPr lang="zh-CN" altLang="en-US" sz="4000" kern="1200" dirty="0"/>
              </a:p>
            </p:txBody>
          </p:sp>
          <p:sp>
            <p:nvSpPr>
              <p:cNvPr id="11" name="任意多边形 10"/>
              <p:cNvSpPr/>
              <p:nvPr/>
            </p:nvSpPr>
            <p:spPr>
              <a:xfrm flipH="1">
                <a:off x="5636594" y="2788419"/>
                <a:ext cx="2450823" cy="1225411"/>
              </a:xfrm>
              <a:custGeom>
                <a:avLst/>
                <a:gdLst>
                  <a:gd name="connsiteX0" fmla="*/ 0 w 2450823"/>
                  <a:gd name="connsiteY0" fmla="*/ 122541 h 1225411"/>
                  <a:gd name="connsiteX1" fmla="*/ 122541 w 2450823"/>
                  <a:gd name="connsiteY1" fmla="*/ 0 h 1225411"/>
                  <a:gd name="connsiteX2" fmla="*/ 2328282 w 2450823"/>
                  <a:gd name="connsiteY2" fmla="*/ 0 h 1225411"/>
                  <a:gd name="connsiteX3" fmla="*/ 2450823 w 2450823"/>
                  <a:gd name="connsiteY3" fmla="*/ 122541 h 1225411"/>
                  <a:gd name="connsiteX4" fmla="*/ 2450823 w 2450823"/>
                  <a:gd name="connsiteY4" fmla="*/ 1102870 h 1225411"/>
                  <a:gd name="connsiteX5" fmla="*/ 2328282 w 2450823"/>
                  <a:gd name="connsiteY5" fmla="*/ 1225411 h 1225411"/>
                  <a:gd name="connsiteX6" fmla="*/ 122541 w 2450823"/>
                  <a:gd name="connsiteY6" fmla="*/ 1225411 h 1225411"/>
                  <a:gd name="connsiteX7" fmla="*/ 0 w 2450823"/>
                  <a:gd name="connsiteY7" fmla="*/ 1102870 h 1225411"/>
                  <a:gd name="connsiteX8" fmla="*/ 0 w 2450823"/>
                  <a:gd name="connsiteY8" fmla="*/ 122541 h 122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0823" h="1225411">
                    <a:moveTo>
                      <a:pt x="0" y="122541"/>
                    </a:moveTo>
                    <a:cubicBezTo>
                      <a:pt x="0" y="54863"/>
                      <a:pt x="54863" y="0"/>
                      <a:pt x="122541" y="0"/>
                    </a:cubicBezTo>
                    <a:lnTo>
                      <a:pt x="2328282" y="0"/>
                    </a:lnTo>
                    <a:cubicBezTo>
                      <a:pt x="2395960" y="0"/>
                      <a:pt x="2450823" y="54863"/>
                      <a:pt x="2450823" y="122541"/>
                    </a:cubicBezTo>
                    <a:lnTo>
                      <a:pt x="2450823" y="1102870"/>
                    </a:lnTo>
                    <a:cubicBezTo>
                      <a:pt x="2450823" y="1170548"/>
                      <a:pt x="2395960" y="1225411"/>
                      <a:pt x="2328282" y="1225411"/>
                    </a:cubicBezTo>
                    <a:lnTo>
                      <a:pt x="122541" y="1225411"/>
                    </a:lnTo>
                    <a:cubicBezTo>
                      <a:pt x="54863" y="1225411"/>
                      <a:pt x="0" y="1170548"/>
                      <a:pt x="0" y="1102870"/>
                    </a:cubicBezTo>
                    <a:lnTo>
                      <a:pt x="0" y="1225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356" tIns="73356" rIns="73356" bIns="73356" numCol="1" spcCol="1270" anchor="ctr" anchorCtr="0">
                <a:noAutofit/>
              </a:bodyPr>
              <a:lstStyle/>
              <a:p>
                <a:pPr lvl="0" algn="ctr" defTabSz="2622550">
                  <a:lnSpc>
                    <a:spcPct val="90000"/>
                  </a:lnSpc>
                  <a:spcBef>
                    <a:spcPct val="0"/>
                  </a:spcBef>
                  <a:spcAft>
                    <a:spcPct val="35000"/>
                  </a:spcAft>
                </a:pPr>
                <a:r>
                  <a:rPr lang="en-US" altLang="zh-CN" sz="4000" kern="1200" dirty="0" smtClean="0"/>
                  <a:t>3</a:t>
                </a:r>
                <a:endParaRPr lang="zh-CN" altLang="en-US" sz="4000" kern="1200" dirty="0"/>
              </a:p>
            </p:txBody>
          </p:sp>
          <p:sp>
            <p:nvSpPr>
              <p:cNvPr id="13" name="任意多边形 12"/>
              <p:cNvSpPr/>
              <p:nvPr/>
            </p:nvSpPr>
            <p:spPr>
              <a:xfrm flipH="1">
                <a:off x="5636595" y="4122427"/>
                <a:ext cx="2450823" cy="1225411"/>
              </a:xfrm>
              <a:custGeom>
                <a:avLst/>
                <a:gdLst>
                  <a:gd name="connsiteX0" fmla="*/ 0 w 2450823"/>
                  <a:gd name="connsiteY0" fmla="*/ 122541 h 1225411"/>
                  <a:gd name="connsiteX1" fmla="*/ 122541 w 2450823"/>
                  <a:gd name="connsiteY1" fmla="*/ 0 h 1225411"/>
                  <a:gd name="connsiteX2" fmla="*/ 2328282 w 2450823"/>
                  <a:gd name="connsiteY2" fmla="*/ 0 h 1225411"/>
                  <a:gd name="connsiteX3" fmla="*/ 2450823 w 2450823"/>
                  <a:gd name="connsiteY3" fmla="*/ 122541 h 1225411"/>
                  <a:gd name="connsiteX4" fmla="*/ 2450823 w 2450823"/>
                  <a:gd name="connsiteY4" fmla="*/ 1102870 h 1225411"/>
                  <a:gd name="connsiteX5" fmla="*/ 2328282 w 2450823"/>
                  <a:gd name="connsiteY5" fmla="*/ 1225411 h 1225411"/>
                  <a:gd name="connsiteX6" fmla="*/ 122541 w 2450823"/>
                  <a:gd name="connsiteY6" fmla="*/ 1225411 h 1225411"/>
                  <a:gd name="connsiteX7" fmla="*/ 0 w 2450823"/>
                  <a:gd name="connsiteY7" fmla="*/ 1102870 h 1225411"/>
                  <a:gd name="connsiteX8" fmla="*/ 0 w 2450823"/>
                  <a:gd name="connsiteY8" fmla="*/ 122541 h 122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0823" h="1225411">
                    <a:moveTo>
                      <a:pt x="0" y="122541"/>
                    </a:moveTo>
                    <a:cubicBezTo>
                      <a:pt x="0" y="54863"/>
                      <a:pt x="54863" y="0"/>
                      <a:pt x="122541" y="0"/>
                    </a:cubicBezTo>
                    <a:lnTo>
                      <a:pt x="2328282" y="0"/>
                    </a:lnTo>
                    <a:cubicBezTo>
                      <a:pt x="2395960" y="0"/>
                      <a:pt x="2450823" y="54863"/>
                      <a:pt x="2450823" y="122541"/>
                    </a:cubicBezTo>
                    <a:lnTo>
                      <a:pt x="2450823" y="1102870"/>
                    </a:lnTo>
                    <a:cubicBezTo>
                      <a:pt x="2450823" y="1170548"/>
                      <a:pt x="2395960" y="1225411"/>
                      <a:pt x="2328282" y="1225411"/>
                    </a:cubicBezTo>
                    <a:lnTo>
                      <a:pt x="122541" y="1225411"/>
                    </a:lnTo>
                    <a:cubicBezTo>
                      <a:pt x="54863" y="1225411"/>
                      <a:pt x="0" y="1170548"/>
                      <a:pt x="0" y="1102870"/>
                    </a:cubicBezTo>
                    <a:lnTo>
                      <a:pt x="0" y="1225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356" tIns="73356" rIns="73356" bIns="73356" numCol="1" spcCol="1270" anchor="ctr" anchorCtr="0">
                <a:noAutofit/>
              </a:bodyPr>
              <a:lstStyle/>
              <a:p>
                <a:pPr lvl="0" algn="ctr" defTabSz="2622550">
                  <a:lnSpc>
                    <a:spcPct val="90000"/>
                  </a:lnSpc>
                  <a:spcBef>
                    <a:spcPct val="0"/>
                  </a:spcBef>
                  <a:spcAft>
                    <a:spcPct val="35000"/>
                  </a:spcAft>
                </a:pPr>
                <a:r>
                  <a:rPr lang="en-US" altLang="zh-CN" sz="4000" kern="1200" dirty="0" smtClean="0"/>
                  <a:t>2</a:t>
                </a:r>
                <a:endParaRPr lang="zh-CN" altLang="en-US" sz="4000" kern="1200" dirty="0"/>
              </a:p>
            </p:txBody>
          </p:sp>
          <p:sp>
            <p:nvSpPr>
              <p:cNvPr id="15" name="任意多边形 14"/>
              <p:cNvSpPr/>
              <p:nvPr/>
            </p:nvSpPr>
            <p:spPr>
              <a:xfrm flipH="1">
                <a:off x="5636595" y="5456435"/>
                <a:ext cx="2450823" cy="1225411"/>
              </a:xfrm>
              <a:custGeom>
                <a:avLst/>
                <a:gdLst>
                  <a:gd name="connsiteX0" fmla="*/ 0 w 2450823"/>
                  <a:gd name="connsiteY0" fmla="*/ 122541 h 1225411"/>
                  <a:gd name="connsiteX1" fmla="*/ 122541 w 2450823"/>
                  <a:gd name="connsiteY1" fmla="*/ 0 h 1225411"/>
                  <a:gd name="connsiteX2" fmla="*/ 2328282 w 2450823"/>
                  <a:gd name="connsiteY2" fmla="*/ 0 h 1225411"/>
                  <a:gd name="connsiteX3" fmla="*/ 2450823 w 2450823"/>
                  <a:gd name="connsiteY3" fmla="*/ 122541 h 1225411"/>
                  <a:gd name="connsiteX4" fmla="*/ 2450823 w 2450823"/>
                  <a:gd name="connsiteY4" fmla="*/ 1102870 h 1225411"/>
                  <a:gd name="connsiteX5" fmla="*/ 2328282 w 2450823"/>
                  <a:gd name="connsiteY5" fmla="*/ 1225411 h 1225411"/>
                  <a:gd name="connsiteX6" fmla="*/ 122541 w 2450823"/>
                  <a:gd name="connsiteY6" fmla="*/ 1225411 h 1225411"/>
                  <a:gd name="connsiteX7" fmla="*/ 0 w 2450823"/>
                  <a:gd name="connsiteY7" fmla="*/ 1102870 h 1225411"/>
                  <a:gd name="connsiteX8" fmla="*/ 0 w 2450823"/>
                  <a:gd name="connsiteY8" fmla="*/ 122541 h 122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0823" h="1225411">
                    <a:moveTo>
                      <a:pt x="0" y="122541"/>
                    </a:moveTo>
                    <a:cubicBezTo>
                      <a:pt x="0" y="54863"/>
                      <a:pt x="54863" y="0"/>
                      <a:pt x="122541" y="0"/>
                    </a:cubicBezTo>
                    <a:lnTo>
                      <a:pt x="2328282" y="0"/>
                    </a:lnTo>
                    <a:cubicBezTo>
                      <a:pt x="2395960" y="0"/>
                      <a:pt x="2450823" y="54863"/>
                      <a:pt x="2450823" y="122541"/>
                    </a:cubicBezTo>
                    <a:lnTo>
                      <a:pt x="2450823" y="1102870"/>
                    </a:lnTo>
                    <a:cubicBezTo>
                      <a:pt x="2450823" y="1170548"/>
                      <a:pt x="2395960" y="1225411"/>
                      <a:pt x="2328282" y="1225411"/>
                    </a:cubicBezTo>
                    <a:lnTo>
                      <a:pt x="122541" y="1225411"/>
                    </a:lnTo>
                    <a:cubicBezTo>
                      <a:pt x="54863" y="1225411"/>
                      <a:pt x="0" y="1170548"/>
                      <a:pt x="0" y="1102870"/>
                    </a:cubicBezTo>
                    <a:lnTo>
                      <a:pt x="0" y="1225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356" tIns="73356" rIns="73356" bIns="73356" numCol="1" spcCol="1270" anchor="ctr" anchorCtr="0">
                <a:noAutofit/>
              </a:bodyPr>
              <a:lstStyle/>
              <a:p>
                <a:pPr lvl="0" algn="ctr" defTabSz="2622550">
                  <a:lnSpc>
                    <a:spcPct val="90000"/>
                  </a:lnSpc>
                  <a:spcBef>
                    <a:spcPct val="0"/>
                  </a:spcBef>
                  <a:spcAft>
                    <a:spcPct val="35000"/>
                  </a:spcAft>
                </a:pPr>
                <a:r>
                  <a:rPr lang="en-US" altLang="zh-CN" sz="4000" kern="1200" dirty="0" smtClean="0"/>
                  <a:t>1</a:t>
                </a:r>
                <a:endParaRPr lang="zh-CN" altLang="en-US" sz="4000" kern="1200" dirty="0"/>
              </a:p>
            </p:txBody>
          </p:sp>
        </p:grpSp>
        <p:cxnSp>
          <p:nvCxnSpPr>
            <p:cNvPr id="17" name="直接连接符 16"/>
            <p:cNvCxnSpPr/>
            <p:nvPr/>
          </p:nvCxnSpPr>
          <p:spPr>
            <a:xfrm>
              <a:off x="9353049" y="1984580"/>
              <a:ext cx="624726" cy="1009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353049" y="2764739"/>
              <a:ext cx="642350" cy="229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9335425" y="2994540"/>
              <a:ext cx="642350" cy="87500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6718515" y="1799914"/>
            <a:ext cx="657546" cy="369332"/>
          </a:xfrm>
          <a:prstGeom prst="rect">
            <a:avLst/>
          </a:prstGeom>
          <a:noFill/>
        </p:spPr>
        <p:txBody>
          <a:bodyPr wrap="square" rtlCol="0">
            <a:spAutoFit/>
          </a:bodyPr>
          <a:lstStyle/>
          <a:p>
            <a:r>
              <a:rPr lang="en-US" altLang="zh-CN" dirty="0" smtClean="0">
                <a:latin typeface="+mn-ea"/>
              </a:rPr>
              <a:t>…</a:t>
            </a:r>
            <a:endParaRPr lang="zh-CN" altLang="en-US" dirty="0">
              <a:latin typeface="+mn-ea"/>
            </a:endParaRPr>
          </a:p>
        </p:txBody>
      </p:sp>
      <p:sp>
        <p:nvSpPr>
          <p:cNvPr id="25" name="文本框 24"/>
          <p:cNvSpPr txBox="1"/>
          <p:nvPr/>
        </p:nvSpPr>
        <p:spPr>
          <a:xfrm>
            <a:off x="6669639" y="2694973"/>
            <a:ext cx="657546" cy="369332"/>
          </a:xfrm>
          <a:prstGeom prst="rect">
            <a:avLst/>
          </a:prstGeom>
          <a:noFill/>
        </p:spPr>
        <p:txBody>
          <a:bodyPr wrap="square" rtlCol="0">
            <a:spAutoFit/>
          </a:bodyPr>
          <a:lstStyle/>
          <a:p>
            <a:r>
              <a:rPr lang="en-US" altLang="zh-CN" dirty="0" smtClean="0">
                <a:latin typeface="+mn-ea"/>
              </a:rPr>
              <a:t>…</a:t>
            </a:r>
            <a:endParaRPr lang="zh-CN" altLang="en-US" dirty="0">
              <a:latin typeface="+mn-ea"/>
            </a:endParaRPr>
          </a:p>
        </p:txBody>
      </p:sp>
      <p:sp>
        <p:nvSpPr>
          <p:cNvPr id="26" name="文本框 25"/>
          <p:cNvSpPr txBox="1"/>
          <p:nvPr/>
        </p:nvSpPr>
        <p:spPr>
          <a:xfrm>
            <a:off x="6668606" y="3684877"/>
            <a:ext cx="657546" cy="369332"/>
          </a:xfrm>
          <a:prstGeom prst="rect">
            <a:avLst/>
          </a:prstGeom>
          <a:noFill/>
        </p:spPr>
        <p:txBody>
          <a:bodyPr wrap="square" rtlCol="0">
            <a:spAutoFit/>
          </a:bodyPr>
          <a:lstStyle/>
          <a:p>
            <a:r>
              <a:rPr lang="en-US" altLang="zh-CN" dirty="0" smtClean="0">
                <a:latin typeface="+mn-ea"/>
              </a:rPr>
              <a:t>…</a:t>
            </a:r>
            <a:endParaRPr lang="zh-CN" altLang="en-US" dirty="0">
              <a:latin typeface="+mn-ea"/>
            </a:endParaRPr>
          </a:p>
        </p:txBody>
      </p:sp>
      <p:sp>
        <p:nvSpPr>
          <p:cNvPr id="28" name="文本框 27"/>
          <p:cNvSpPr txBox="1"/>
          <p:nvPr/>
        </p:nvSpPr>
        <p:spPr>
          <a:xfrm>
            <a:off x="5023279" y="5567762"/>
            <a:ext cx="1695236" cy="369332"/>
          </a:xfrm>
          <a:prstGeom prst="rect">
            <a:avLst/>
          </a:prstGeom>
          <a:noFill/>
        </p:spPr>
        <p:txBody>
          <a:bodyPr wrap="square" rtlCol="0">
            <a:spAutoFit/>
          </a:bodyPr>
          <a:lstStyle/>
          <a:p>
            <a:r>
              <a:rPr lang="zh-CN" altLang="en-US" dirty="0" smtClean="0"/>
              <a:t>图</a:t>
            </a:r>
            <a:r>
              <a:rPr lang="en-US" altLang="zh-CN" dirty="0" smtClean="0"/>
              <a:t>3 </a:t>
            </a:r>
            <a:r>
              <a:rPr lang="zh-CN" altLang="en-US" dirty="0" smtClean="0"/>
              <a:t>模型推断</a:t>
            </a:r>
            <a:endParaRPr lang="zh-CN" altLang="en-US" dirty="0"/>
          </a:p>
        </p:txBody>
      </p:sp>
      <p:sp>
        <p:nvSpPr>
          <p:cNvPr id="29" name="文本框 28"/>
          <p:cNvSpPr txBox="1"/>
          <p:nvPr/>
        </p:nvSpPr>
        <p:spPr>
          <a:xfrm>
            <a:off x="2976504" y="4781091"/>
            <a:ext cx="1448657" cy="461665"/>
          </a:xfrm>
          <a:prstGeom prst="rect">
            <a:avLst/>
          </a:prstGeom>
          <a:noFill/>
        </p:spPr>
        <p:txBody>
          <a:bodyPr wrap="square" rtlCol="0">
            <a:spAutoFit/>
          </a:bodyPr>
          <a:lstStyle/>
          <a:p>
            <a:r>
              <a:rPr lang="en-US" altLang="zh-CN" sz="2400" dirty="0" smtClean="0"/>
              <a:t>M</a:t>
            </a:r>
            <a:r>
              <a:rPr lang="en-US" altLang="zh-CN" sz="2400" baseline="-25000" dirty="0" smtClean="0"/>
              <a:t>1</a:t>
            </a:r>
            <a:r>
              <a:rPr lang="en-US" altLang="zh-CN" sz="2400" dirty="0" smtClean="0"/>
              <a:t>(x)</a:t>
            </a:r>
            <a:endParaRPr lang="zh-CN" altLang="en-US" sz="2400" dirty="0"/>
          </a:p>
        </p:txBody>
      </p:sp>
      <p:sp>
        <p:nvSpPr>
          <p:cNvPr id="30" name="文本框 29"/>
          <p:cNvSpPr txBox="1"/>
          <p:nvPr/>
        </p:nvSpPr>
        <p:spPr>
          <a:xfrm>
            <a:off x="4952144" y="4781091"/>
            <a:ext cx="1448657" cy="461665"/>
          </a:xfrm>
          <a:prstGeom prst="rect">
            <a:avLst/>
          </a:prstGeom>
          <a:noFill/>
        </p:spPr>
        <p:txBody>
          <a:bodyPr wrap="square" rtlCol="0">
            <a:spAutoFit/>
          </a:bodyPr>
          <a:lstStyle/>
          <a:p>
            <a:r>
              <a:rPr lang="en-US" altLang="zh-CN" sz="2400" dirty="0" smtClean="0"/>
              <a:t>M</a:t>
            </a:r>
            <a:r>
              <a:rPr lang="en-US" altLang="zh-CN" sz="2400" baseline="-25000" dirty="0" smtClean="0"/>
              <a:t>2</a:t>
            </a:r>
            <a:r>
              <a:rPr lang="en-US" altLang="zh-CN" sz="2400" dirty="0" smtClean="0"/>
              <a:t>(x)</a:t>
            </a:r>
            <a:endParaRPr lang="zh-CN" altLang="en-US" sz="2400" dirty="0"/>
          </a:p>
        </p:txBody>
      </p:sp>
      <p:sp>
        <p:nvSpPr>
          <p:cNvPr id="31" name="文本框 30"/>
          <p:cNvSpPr txBox="1"/>
          <p:nvPr/>
        </p:nvSpPr>
        <p:spPr>
          <a:xfrm>
            <a:off x="7756989" y="4781091"/>
            <a:ext cx="1448657" cy="461665"/>
          </a:xfrm>
          <a:prstGeom prst="rect">
            <a:avLst/>
          </a:prstGeom>
          <a:noFill/>
        </p:spPr>
        <p:txBody>
          <a:bodyPr wrap="square" rtlCol="0">
            <a:spAutoFit/>
          </a:bodyPr>
          <a:lstStyle/>
          <a:p>
            <a:r>
              <a:rPr lang="en-US" altLang="zh-CN" sz="2400" dirty="0" smtClean="0"/>
              <a:t>M</a:t>
            </a:r>
            <a:r>
              <a:rPr lang="en-US" altLang="zh-CN" sz="2400" baseline="-25000" dirty="0" smtClean="0"/>
              <a:t>n+1</a:t>
            </a:r>
            <a:r>
              <a:rPr lang="en-US" altLang="zh-CN" sz="2400" dirty="0" smtClean="0"/>
              <a:t>(x)</a:t>
            </a:r>
            <a:endParaRPr lang="zh-CN" altLang="en-US" sz="2400" dirty="0"/>
          </a:p>
        </p:txBody>
      </p:sp>
    </p:spTree>
    <p:extLst>
      <p:ext uri="{BB962C8B-B14F-4D97-AF65-F5344CB8AC3E}">
        <p14:creationId xmlns:p14="http://schemas.microsoft.com/office/powerpoint/2010/main" val="2764581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解决方案</a:t>
            </a:r>
            <a:endParaRPr lang="zh-CN" altLang="en-US" dirty="0"/>
          </a:p>
        </p:txBody>
      </p:sp>
      <p:sp>
        <p:nvSpPr>
          <p:cNvPr id="3" name="内容占位符 2"/>
          <p:cNvSpPr>
            <a:spLocks noGrp="1"/>
          </p:cNvSpPr>
          <p:nvPr>
            <p:ph idx="1"/>
          </p:nvPr>
        </p:nvSpPr>
        <p:spPr/>
        <p:txBody>
          <a:bodyPr>
            <a:normAutofit/>
          </a:bodyPr>
          <a:lstStyle/>
          <a:p>
            <a:r>
              <a:rPr lang="zh-CN" altLang="en-US" dirty="0" smtClean="0"/>
              <a:t>对</a:t>
            </a:r>
            <a:r>
              <a:rPr lang="zh-CN" altLang="en-US" dirty="0"/>
              <a:t>训练语料进行标注</a:t>
            </a:r>
            <a:r>
              <a:rPr lang="zh-CN" altLang="en-US" dirty="0" smtClean="0"/>
              <a:t>。</a:t>
            </a:r>
            <a:endParaRPr lang="en-US" altLang="zh-CN" dirty="0" smtClean="0"/>
          </a:p>
          <a:p>
            <a:pPr lvl="1"/>
            <a:r>
              <a:rPr lang="zh-CN" altLang="en-US" dirty="0" smtClean="0"/>
              <a:t>利</a:t>
            </a:r>
            <a:r>
              <a:rPr lang="zh-CN" altLang="en-US" dirty="0"/>
              <a:t>用单字在新词中的位置信息来标记新词</a:t>
            </a:r>
            <a:r>
              <a:rPr lang="zh-CN" altLang="en-US" dirty="0" smtClean="0"/>
              <a:t>。</a:t>
            </a:r>
            <a:endParaRPr lang="en-US" altLang="zh-CN" dirty="0"/>
          </a:p>
          <a:p>
            <a:r>
              <a:rPr lang="zh-CN" altLang="en-US" dirty="0" smtClean="0"/>
              <a:t> 设</a:t>
            </a:r>
            <a:r>
              <a:rPr lang="zh-CN" altLang="en-US" dirty="0"/>
              <a:t>置特征模板</a:t>
            </a:r>
            <a:r>
              <a:rPr lang="zh-CN" altLang="en-US" dirty="0" smtClean="0"/>
              <a:t>。</a:t>
            </a:r>
            <a:endParaRPr lang="en-US" altLang="zh-CN" dirty="0" smtClean="0"/>
          </a:p>
          <a:p>
            <a:pPr lvl="1"/>
            <a:r>
              <a:rPr lang="zh-CN" altLang="en-US" dirty="0" smtClean="0"/>
              <a:t>加</a:t>
            </a:r>
            <a:r>
              <a:rPr lang="zh-CN" altLang="en-US" dirty="0"/>
              <a:t>入有效的特</a:t>
            </a:r>
            <a:r>
              <a:rPr lang="zh-CN" altLang="en-US" dirty="0" smtClean="0"/>
              <a:t>征</a:t>
            </a:r>
            <a:endParaRPr lang="en-US" altLang="zh-CN" dirty="0" smtClean="0"/>
          </a:p>
          <a:p>
            <a:pPr lvl="1"/>
            <a:r>
              <a:rPr lang="zh-CN" altLang="en-US" dirty="0" smtClean="0"/>
              <a:t>基</a:t>
            </a:r>
            <a:r>
              <a:rPr lang="zh-CN" altLang="en-US" dirty="0"/>
              <a:t>本的字符特</a:t>
            </a:r>
            <a:r>
              <a:rPr lang="zh-CN" altLang="en-US" dirty="0" smtClean="0"/>
              <a:t>征</a:t>
            </a:r>
            <a:endParaRPr lang="en-US" altLang="zh-CN" dirty="0"/>
          </a:p>
          <a:p>
            <a:pPr lvl="1"/>
            <a:r>
              <a:rPr lang="zh-CN" altLang="en-US" dirty="0" smtClean="0"/>
              <a:t>引</a:t>
            </a:r>
            <a:r>
              <a:rPr lang="zh-CN" altLang="en-US" dirty="0"/>
              <a:t>入外部特</a:t>
            </a:r>
            <a:r>
              <a:rPr lang="zh-CN" altLang="en-US" dirty="0" smtClean="0"/>
              <a:t>征</a:t>
            </a:r>
            <a:endParaRPr lang="zh-CN" altLang="en-US" dirty="0"/>
          </a:p>
          <a:p>
            <a:endParaRPr lang="zh-CN" altLang="en-US" dirty="0"/>
          </a:p>
        </p:txBody>
      </p:sp>
    </p:spTree>
    <p:extLst>
      <p:ext uri="{BB962C8B-B14F-4D97-AF65-F5344CB8AC3E}">
        <p14:creationId xmlns:p14="http://schemas.microsoft.com/office/powerpoint/2010/main" val="3503465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模型</a:t>
            </a:r>
            <a:endParaRPr lang="zh-CN" altLang="en-US" dirty="0"/>
          </a:p>
        </p:txBody>
      </p:sp>
      <p:sp>
        <p:nvSpPr>
          <p:cNvPr id="3" name="内容占位符 2"/>
          <p:cNvSpPr>
            <a:spLocks noGrp="1"/>
          </p:cNvSpPr>
          <p:nvPr>
            <p:ph idx="1"/>
          </p:nvPr>
        </p:nvSpPr>
        <p:spPr/>
        <p:txBody>
          <a:bodyPr/>
          <a:lstStyle/>
          <a:p>
            <a:r>
              <a:rPr lang="zh-CN" altLang="en-US" dirty="0"/>
              <a:t>使</a:t>
            </a:r>
            <a:r>
              <a:rPr lang="zh-CN" altLang="en-US" dirty="0" smtClean="0"/>
              <a:t>用线性函数</a:t>
            </a:r>
            <a:r>
              <a:rPr lang="zh-CN" altLang="en-US" dirty="0"/>
              <a:t>假</a:t>
            </a:r>
            <a:r>
              <a:rPr lang="zh-CN" altLang="en-US" dirty="0" smtClean="0"/>
              <a:t>设空间解决高</a:t>
            </a:r>
            <a:r>
              <a:rPr lang="zh-CN" altLang="en-US" dirty="0"/>
              <a:t>维</a:t>
            </a:r>
            <a:r>
              <a:rPr lang="zh-CN" altLang="en-US" dirty="0" smtClean="0"/>
              <a:t>度特征空间问题的分</a:t>
            </a:r>
            <a:r>
              <a:rPr lang="zh-CN" altLang="en-US" dirty="0"/>
              <a:t>类</a:t>
            </a:r>
            <a:r>
              <a:rPr lang="zh-CN" altLang="en-US" dirty="0" smtClean="0"/>
              <a:t>学习系统</a:t>
            </a:r>
            <a:endParaRPr lang="en-US" altLang="zh-CN" dirty="0" smtClean="0"/>
          </a:p>
          <a:p>
            <a:r>
              <a:rPr lang="en-US" altLang="zh-CN" dirty="0" smtClean="0"/>
              <a:t>SVM</a:t>
            </a:r>
            <a:r>
              <a:rPr lang="zh-CN" altLang="en-US" dirty="0" smtClean="0"/>
              <a:t>的分</a:t>
            </a:r>
            <a:r>
              <a:rPr lang="zh-CN" altLang="en-US" dirty="0"/>
              <a:t>类过程</a:t>
            </a:r>
            <a:r>
              <a:rPr lang="zh-CN" altLang="en-US" dirty="0" smtClean="0"/>
              <a:t>需要引入</a:t>
            </a:r>
            <a:r>
              <a:rPr lang="zh-CN" altLang="en-US" dirty="0"/>
              <a:t>最大边缘超平</a:t>
            </a:r>
            <a:r>
              <a:rPr lang="zh-CN" altLang="en-US" dirty="0" smtClean="0"/>
              <a:t>面</a:t>
            </a:r>
            <a:r>
              <a:rPr lang="en-US" altLang="zh-CN" dirty="0" smtClean="0"/>
              <a:t>(maximal margin hyperplane)</a:t>
            </a:r>
            <a:r>
              <a:rPr lang="zh-CN" altLang="en-US" dirty="0" smtClean="0"/>
              <a:t>的</a:t>
            </a:r>
            <a:r>
              <a:rPr lang="zh-CN" altLang="en-US" dirty="0"/>
              <a:t>概念</a:t>
            </a:r>
          </a:p>
        </p:txBody>
      </p:sp>
    </p:spTree>
    <p:extLst>
      <p:ext uri="{BB962C8B-B14F-4D97-AF65-F5344CB8AC3E}">
        <p14:creationId xmlns:p14="http://schemas.microsoft.com/office/powerpoint/2010/main" val="3902837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最大边缘超平面</a:t>
            </a:r>
          </a:p>
        </p:txBody>
      </p:sp>
      <p:sp>
        <p:nvSpPr>
          <p:cNvPr id="3" name="内容占位符 2"/>
          <p:cNvSpPr>
            <a:spLocks noGrp="1"/>
          </p:cNvSpPr>
          <p:nvPr>
            <p:ph idx="1"/>
          </p:nvPr>
        </p:nvSpPr>
        <p:spPr>
          <a:xfrm>
            <a:off x="913774" y="2367092"/>
            <a:ext cx="6504168" cy="3424107"/>
          </a:xfrm>
        </p:spPr>
        <p:txBody>
          <a:bodyPr>
            <a:normAutofit fontScale="85000" lnSpcReduction="20000"/>
          </a:bodyPr>
          <a:lstStyle/>
          <a:p>
            <a:r>
              <a:rPr lang="zh-CN" altLang="en-US" dirty="0"/>
              <a:t>对于一个包含两个不同类别样本的数据集，分别用方块和圆圈区别表示</a:t>
            </a:r>
            <a:r>
              <a:rPr lang="zh-CN" altLang="en-US" dirty="0" smtClean="0"/>
              <a:t>。</a:t>
            </a:r>
            <a:endParaRPr lang="en-US" altLang="zh-CN" dirty="0" smtClean="0"/>
          </a:p>
          <a:p>
            <a:r>
              <a:rPr lang="zh-CN" altLang="en-US" dirty="0" smtClean="0"/>
              <a:t>假</a:t>
            </a:r>
            <a:r>
              <a:rPr lang="zh-CN" altLang="en-US" dirty="0"/>
              <a:t>如数据集是线性可分的，则能够找到一个超平面，使得方块位于这个超平面的一侧，圆圈位于超平面的另一侧</a:t>
            </a:r>
            <a:r>
              <a:rPr lang="zh-CN" altLang="en-US" dirty="0" smtClean="0"/>
              <a:t>。</a:t>
            </a:r>
            <a:endParaRPr lang="en-US" altLang="zh-CN" dirty="0" smtClean="0"/>
          </a:p>
          <a:p>
            <a:r>
              <a:rPr lang="zh-CN" altLang="en-US" dirty="0" smtClean="0"/>
              <a:t>不</a:t>
            </a:r>
            <a:r>
              <a:rPr lang="zh-CN" altLang="en-US" dirty="0"/>
              <a:t>是所有的超平面都能对新的数据集合进行正确的分类</a:t>
            </a:r>
            <a:r>
              <a:rPr lang="zh-CN" altLang="en-US" dirty="0" smtClean="0"/>
              <a:t>。</a:t>
            </a:r>
            <a:endParaRPr lang="en-US" altLang="zh-CN" dirty="0" smtClean="0"/>
          </a:p>
          <a:p>
            <a:r>
              <a:rPr lang="zh-CN" altLang="en-US" dirty="0" smtClean="0"/>
              <a:t>需</a:t>
            </a:r>
            <a:r>
              <a:rPr lang="zh-CN" altLang="en-US" dirty="0"/>
              <a:t>要分类器能够从这些超平面中选择一个最优结果作为最终的决策边界。</a:t>
            </a:r>
          </a:p>
          <a:p>
            <a:endParaRPr lang="zh-CN" altLang="en-US" dirty="0"/>
          </a:p>
        </p:txBody>
      </p:sp>
      <p:pic>
        <p:nvPicPr>
          <p:cNvPr id="6" name="图片 5"/>
          <p:cNvPicPr>
            <a:picLocks noChangeAspect="1"/>
          </p:cNvPicPr>
          <p:nvPr/>
        </p:nvPicPr>
        <p:blipFill rotWithShape="1">
          <a:blip r:embed="rId3"/>
          <a:srcRect l="3148" r="2830"/>
          <a:stretch/>
        </p:blipFill>
        <p:spPr>
          <a:xfrm>
            <a:off x="7417942" y="2214694"/>
            <a:ext cx="4602822" cy="3470943"/>
          </a:xfrm>
          <a:prstGeom prst="rect">
            <a:avLst/>
          </a:prstGeom>
        </p:spPr>
      </p:pic>
    </p:spTree>
    <p:extLst>
      <p:ext uri="{BB962C8B-B14F-4D97-AF65-F5344CB8AC3E}">
        <p14:creationId xmlns:p14="http://schemas.microsoft.com/office/powerpoint/2010/main" val="241274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主要内容</a:t>
            </a:r>
            <a:endParaRPr lang="zh-CN" altLang="en-US" dirty="0"/>
          </a:p>
        </p:txBody>
      </p:sp>
      <p:sp>
        <p:nvSpPr>
          <p:cNvPr id="3" name="内容占位符 2"/>
          <p:cNvSpPr>
            <a:spLocks noGrp="1"/>
          </p:cNvSpPr>
          <p:nvPr>
            <p:ph idx="1"/>
          </p:nvPr>
        </p:nvSpPr>
        <p:spPr/>
        <p:txBody>
          <a:bodyPr numCol="1">
            <a:normAutofit/>
          </a:bodyPr>
          <a:lstStyle/>
          <a:p>
            <a:r>
              <a:rPr lang="zh-CN" altLang="en-US" dirty="0" smtClean="0"/>
              <a:t>算法介绍</a:t>
            </a:r>
            <a:endParaRPr lang="en-US" altLang="zh-CN" dirty="0" smtClean="0"/>
          </a:p>
          <a:p>
            <a:pPr lvl="1"/>
            <a:r>
              <a:rPr lang="zh-CN" altLang="en-US" dirty="0"/>
              <a:t>基</a:t>
            </a:r>
            <a:r>
              <a:rPr lang="zh-CN" altLang="en-US" dirty="0" smtClean="0"/>
              <a:t>于规则的方法</a:t>
            </a:r>
            <a:endParaRPr lang="en-US" altLang="zh-CN" dirty="0" smtClean="0"/>
          </a:p>
          <a:p>
            <a:pPr lvl="2"/>
            <a:r>
              <a:rPr lang="zh-CN" altLang="en-US" dirty="0"/>
              <a:t>普</a:t>
            </a:r>
            <a:r>
              <a:rPr lang="zh-CN" altLang="en-US" dirty="0" smtClean="0"/>
              <a:t>通规则</a:t>
            </a:r>
            <a:r>
              <a:rPr lang="en-US" altLang="zh-CN" dirty="0" smtClean="0"/>
              <a:t>, </a:t>
            </a:r>
            <a:r>
              <a:rPr lang="zh-CN" altLang="en-US" dirty="0" smtClean="0"/>
              <a:t>特殊规则</a:t>
            </a:r>
            <a:endParaRPr lang="en-US" altLang="zh-CN" dirty="0" smtClean="0"/>
          </a:p>
          <a:p>
            <a:pPr lvl="1"/>
            <a:r>
              <a:rPr lang="zh-CN" altLang="en-US" dirty="0"/>
              <a:t>基</a:t>
            </a:r>
            <a:r>
              <a:rPr lang="zh-CN" altLang="en-US" dirty="0" smtClean="0"/>
              <a:t>于统计的方法</a:t>
            </a:r>
            <a:endParaRPr lang="en-US" altLang="zh-CN" dirty="0" smtClean="0"/>
          </a:p>
          <a:p>
            <a:pPr lvl="2"/>
            <a:r>
              <a:rPr lang="en-US" altLang="zh-CN" dirty="0" smtClean="0"/>
              <a:t>CRF, SVM</a:t>
            </a:r>
            <a:endParaRPr lang="en-US" altLang="zh-CN" dirty="0"/>
          </a:p>
          <a:p>
            <a:r>
              <a:rPr lang="zh-CN" altLang="en-US" dirty="0"/>
              <a:t>应</a:t>
            </a:r>
            <a:r>
              <a:rPr lang="zh-CN" altLang="en-US" dirty="0" smtClean="0"/>
              <a:t>用实例</a:t>
            </a:r>
            <a:endParaRPr lang="en-US" altLang="zh-CN" dirty="0" smtClean="0"/>
          </a:p>
          <a:p>
            <a:pPr lvl="1"/>
            <a:r>
              <a:rPr lang="zh-CN" altLang="en-US" dirty="0"/>
              <a:t>一</a:t>
            </a:r>
            <a:r>
              <a:rPr lang="zh-CN" altLang="en-US" dirty="0" smtClean="0"/>
              <a:t>种基于</a:t>
            </a:r>
            <a:r>
              <a:rPr lang="en-US" altLang="zh-CN" dirty="0" smtClean="0"/>
              <a:t>CRF</a:t>
            </a:r>
            <a:r>
              <a:rPr lang="zh-CN" altLang="en-US" dirty="0" smtClean="0"/>
              <a:t>模</a:t>
            </a:r>
            <a:r>
              <a:rPr lang="zh-CN" altLang="en-US" dirty="0"/>
              <a:t>型的字标注</a:t>
            </a:r>
            <a:r>
              <a:rPr lang="zh-CN" altLang="en-US" dirty="0" smtClean="0"/>
              <a:t>分词</a:t>
            </a:r>
            <a:r>
              <a:rPr lang="zh-CN" altLang="en-US" dirty="0"/>
              <a:t>算法</a:t>
            </a:r>
            <a:endParaRPr lang="en-US" altLang="zh-CN" dirty="0" smtClean="0"/>
          </a:p>
        </p:txBody>
      </p:sp>
    </p:spTree>
    <p:extLst>
      <p:ext uri="{BB962C8B-B14F-4D97-AF65-F5344CB8AC3E}">
        <p14:creationId xmlns:p14="http://schemas.microsoft.com/office/powerpoint/2010/main" val="474803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主</a:t>
            </a:r>
            <a:r>
              <a:rPr lang="zh-CN" altLang="en-US" dirty="0" smtClean="0"/>
              <a:t>要方法</a:t>
            </a:r>
            <a:endParaRPr lang="zh-CN" altLang="en-US" dirty="0"/>
          </a:p>
        </p:txBody>
      </p:sp>
      <p:sp>
        <p:nvSpPr>
          <p:cNvPr id="7" name="内容占位符 6"/>
          <p:cNvSpPr>
            <a:spLocks noGrp="1"/>
          </p:cNvSpPr>
          <p:nvPr>
            <p:ph idx="1"/>
          </p:nvPr>
        </p:nvSpPr>
        <p:spPr/>
        <p:txBody>
          <a:bodyPr/>
          <a:lstStyle/>
          <a:p>
            <a:r>
              <a:rPr lang="zh-CN" altLang="en-US" dirty="0" smtClean="0"/>
              <a:t>线性分类</a:t>
            </a:r>
            <a:endParaRPr lang="en-US" altLang="zh-CN" dirty="0" smtClean="0"/>
          </a:p>
          <a:p>
            <a:r>
              <a:rPr lang="zh-CN" altLang="en-US" dirty="0"/>
              <a:t>线</a:t>
            </a:r>
            <a:r>
              <a:rPr lang="zh-CN" altLang="en-US" dirty="0" smtClean="0"/>
              <a:t>性不可分</a:t>
            </a:r>
            <a:endParaRPr lang="en-US" altLang="zh-CN" dirty="0" smtClean="0"/>
          </a:p>
          <a:p>
            <a:r>
              <a:rPr lang="zh-CN" altLang="en-US" dirty="0" smtClean="0"/>
              <a:t>核函数的构造</a:t>
            </a:r>
            <a:endParaRPr lang="zh-CN" altLang="en-US" dirty="0"/>
          </a:p>
        </p:txBody>
      </p:sp>
    </p:spTree>
    <p:extLst>
      <p:ext uri="{BB962C8B-B14F-4D97-AF65-F5344CB8AC3E}">
        <p14:creationId xmlns:p14="http://schemas.microsoft.com/office/powerpoint/2010/main" val="962978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线性分类</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44567" y="1945852"/>
                <a:ext cx="10363826" cy="2654087"/>
              </a:xfrm>
            </p:spPr>
            <p:txBody>
              <a:bodyPr/>
              <a:lstStyle/>
              <a:p>
                <a:r>
                  <a:rPr lang="zh-CN" altLang="en-US" dirty="0" smtClean="0"/>
                  <a:t>线性分类中的二分类问题，可以用</a:t>
                </a:r>
                <a:r>
                  <a:rPr lang="zh-CN" altLang="en-US" dirty="0"/>
                  <a:t>一个实数函</a:t>
                </a:r>
                <a:r>
                  <a:rPr lang="zh-CN" altLang="en-US" dirty="0" smtClean="0"/>
                  <a:t>数</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𝑓</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𝑋</m:t>
                    </m:r>
                    <m:r>
                      <a:rPr lang="en-US" altLang="zh-CN"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𝑛</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oMath>
                </a14:m>
                <a:r>
                  <a:rPr lang="zh-CN" altLang="en-US" dirty="0" smtClean="0"/>
                  <a:t>来</a:t>
                </a:r>
                <a:r>
                  <a:rPr lang="zh-CN" altLang="en-US" dirty="0"/>
                  <a:t>表示，其</a:t>
                </a:r>
                <a:r>
                  <a:rPr lang="zh-CN" altLang="en-US" dirty="0" smtClean="0"/>
                  <a:t>中</a:t>
                </a:r>
                <a:r>
                  <a:rPr lang="en-US" altLang="zh-CN" dirty="0" smtClean="0"/>
                  <a:t>n</a:t>
                </a:r>
                <a:r>
                  <a:rPr lang="zh-CN" altLang="en-US" dirty="0" smtClean="0"/>
                  <a:t>为</a:t>
                </a:r>
                <a:r>
                  <a:rPr lang="zh-CN" altLang="en-US" dirty="0"/>
                  <a:t>输入维</a:t>
                </a:r>
                <a:r>
                  <a:rPr lang="zh-CN" altLang="en-US" dirty="0" smtClean="0"/>
                  <a:t>数</a:t>
                </a:r>
                <a:r>
                  <a:rPr lang="en-US" altLang="zh-CN" dirty="0" smtClean="0"/>
                  <a:t>, R</a:t>
                </a:r>
                <a:r>
                  <a:rPr lang="zh-CN" altLang="en-US" dirty="0" smtClean="0"/>
                  <a:t>为</a:t>
                </a:r>
                <a:r>
                  <a:rPr lang="zh-CN" altLang="en-US" dirty="0"/>
                  <a:t>实数。分类的类别可用正类和负类来表示。</a:t>
                </a:r>
                <a:r>
                  <a:rPr lang="zh-CN" altLang="en-US" dirty="0" smtClean="0"/>
                  <a:t>当</a:t>
                </a:r>
                <a:r>
                  <a:rPr lang="en-US" altLang="zh-CN" dirty="0" smtClean="0">
                    <a:latin typeface="Times New Roman" panose="02020603050405020304" pitchFamily="18" charset="0"/>
                    <a:cs typeface="Times New Roman" panose="02020603050405020304" pitchFamily="18" charset="0"/>
                  </a:rPr>
                  <a:t>f(x)</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0</a:t>
                </a:r>
                <a:r>
                  <a:rPr lang="zh-CN" altLang="en-US" dirty="0" smtClean="0"/>
                  <a:t>时</a:t>
                </a:r>
                <a:r>
                  <a:rPr lang="zh-CN" altLang="en-US" dirty="0"/>
                  <a:t>，将输</a:t>
                </a:r>
                <a:r>
                  <a:rPr lang="zh-CN" altLang="en-US" dirty="0" smtClean="0"/>
                  <a:t>出</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d>
                      </m:e>
                      <m:sup>
                        <m:r>
                          <a:rPr lang="en-US" altLang="zh-CN" b="0" i="1" smtClean="0">
                            <a:latin typeface="Cambria Math" panose="02040503050406030204" pitchFamily="18" charset="0"/>
                          </a:rPr>
                          <m:t>′</m:t>
                        </m:r>
                      </m:sup>
                    </m:sSup>
                  </m:oMath>
                </a14:m>
                <a:r>
                  <a:rPr lang="zh-CN" altLang="en-US" dirty="0" smtClean="0"/>
                  <a:t>归</a:t>
                </a:r>
                <a:r>
                  <a:rPr lang="zh-CN" altLang="en-US" dirty="0"/>
                  <a:t>属到正类；否则，归属到负类。</a:t>
                </a:r>
                <a:r>
                  <a:rPr lang="zh-CN" altLang="en-US" dirty="0" smtClean="0"/>
                  <a:t>当</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oMath>
                </a14:m>
                <a:r>
                  <a:rPr lang="zh-CN" altLang="en-US" dirty="0" smtClean="0"/>
                  <a:t>是</a:t>
                </a:r>
                <a:r>
                  <a:rPr lang="zh-CN" altLang="en-US" dirty="0"/>
                  <a:t>线性函数时</a:t>
                </a:r>
                <a:r>
                  <a:rPr lang="zh-CN" altLang="en-US" dirty="0" smtClean="0"/>
                  <a:t>，</a:t>
                </a:r>
                <a:r>
                  <a:rPr lang="en-US" altLang="zh-CN" dirty="0" smtClean="0"/>
                  <a:t>f(x)</a:t>
                </a:r>
                <a:r>
                  <a:rPr lang="zh-CN" altLang="en-US" dirty="0" smtClean="0"/>
                  <a:t>可以用</a:t>
                </a:r>
                <a:r>
                  <a:rPr lang="zh-CN" altLang="en-US" dirty="0"/>
                  <a:t>公</a:t>
                </a:r>
                <a:r>
                  <a:rPr lang="zh-CN" altLang="en-US" dirty="0" smtClean="0"/>
                  <a:t>式</a:t>
                </a:r>
                <a:r>
                  <a:rPr lang="en-US" altLang="zh-CN" dirty="0" smtClean="0"/>
                  <a:t>(2-15)</a:t>
                </a:r>
                <a:r>
                  <a:rPr lang="zh-CN" altLang="en-US" dirty="0" smtClean="0"/>
                  <a:t>表</a:t>
                </a:r>
                <a:r>
                  <a:rPr lang="zh-CN" altLang="en-US" dirty="0"/>
                  <a:t>示</a:t>
                </a:r>
                <a:r>
                  <a:rPr lang="zh-CN" altLang="en-US" dirty="0" smtClean="0"/>
                  <a:t>。</a:t>
                </a:r>
                <a:endParaRPr lang="zh-CN" altLang="en-US"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44567" y="1945852"/>
                <a:ext cx="10363826" cy="2654087"/>
              </a:xfrm>
              <a:blipFill>
                <a:blip r:embed="rId2"/>
                <a:stretch>
                  <a:fillRect l="-2000" r="-412"/>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1301565" y="4492496"/>
            <a:ext cx="5561400" cy="1612800"/>
          </a:xfrm>
          <a:prstGeom prst="rect">
            <a:avLst/>
          </a:prstGeom>
        </p:spPr>
      </p:pic>
    </p:spTree>
    <p:extLst>
      <p:ext uri="{BB962C8B-B14F-4D97-AF65-F5344CB8AC3E}">
        <p14:creationId xmlns:p14="http://schemas.microsoft.com/office/powerpoint/2010/main" val="3305677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SVM_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156" y="1990190"/>
            <a:ext cx="7645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t>maximal margin hyperplane</a:t>
            </a:r>
            <a:endParaRPr lang="zh-CN" altLang="en-US" dirty="0"/>
          </a:p>
        </p:txBody>
      </p:sp>
    </p:spTree>
    <p:extLst>
      <p:ext uri="{BB962C8B-B14F-4D97-AF65-F5344CB8AC3E}">
        <p14:creationId xmlns:p14="http://schemas.microsoft.com/office/powerpoint/2010/main" val="375785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4491483" y="4264249"/>
            <a:ext cx="117475" cy="144463"/>
          </a:xfrm>
          <a:prstGeom prst="ellipse">
            <a:avLst/>
          </a:prstGeom>
          <a:solidFill>
            <a:schemeClr val="accent2"/>
          </a:solidFill>
          <a:ln w="19050">
            <a:solidFill>
              <a:srgbClr val="00FF00"/>
            </a:solidFill>
            <a:round/>
            <a:headEnd/>
            <a:tailEnd/>
          </a:ln>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6" name="Oval 6"/>
          <p:cNvSpPr>
            <a:spLocks noChangeArrowheads="1"/>
          </p:cNvSpPr>
          <p:nvPr/>
        </p:nvSpPr>
        <p:spPr bwMode="auto">
          <a:xfrm>
            <a:off x="4797871" y="4726212"/>
            <a:ext cx="117475" cy="144462"/>
          </a:xfrm>
          <a:prstGeom prst="ellipse">
            <a:avLst/>
          </a:prstGeom>
          <a:solidFill>
            <a:schemeClr val="accent2"/>
          </a:solidFill>
          <a:ln w="19050">
            <a:solidFill>
              <a:srgbClr val="00FF00"/>
            </a:solidFill>
            <a:round/>
            <a:headEnd/>
            <a:tailEnd/>
          </a:ln>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7" name="Oval 7"/>
          <p:cNvSpPr>
            <a:spLocks noChangeArrowheads="1"/>
          </p:cNvSpPr>
          <p:nvPr/>
        </p:nvSpPr>
        <p:spPr bwMode="auto">
          <a:xfrm>
            <a:off x="4618483" y="3973737"/>
            <a:ext cx="117475" cy="1444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8" name="Oval 8"/>
          <p:cNvSpPr>
            <a:spLocks noChangeArrowheads="1"/>
          </p:cNvSpPr>
          <p:nvPr/>
        </p:nvSpPr>
        <p:spPr bwMode="auto">
          <a:xfrm>
            <a:off x="5136008" y="4875437"/>
            <a:ext cx="117475" cy="1444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9" name="Oval 9"/>
          <p:cNvSpPr>
            <a:spLocks noChangeArrowheads="1"/>
          </p:cNvSpPr>
          <p:nvPr/>
        </p:nvSpPr>
        <p:spPr bwMode="auto">
          <a:xfrm>
            <a:off x="5018533" y="4303937"/>
            <a:ext cx="117475" cy="1444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10" name="Oval 10"/>
          <p:cNvSpPr>
            <a:spLocks noChangeArrowheads="1"/>
          </p:cNvSpPr>
          <p:nvPr/>
        </p:nvSpPr>
        <p:spPr bwMode="auto">
          <a:xfrm>
            <a:off x="5301108" y="4551587"/>
            <a:ext cx="117475" cy="1444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11" name="Oval 11"/>
          <p:cNvSpPr>
            <a:spLocks noChangeArrowheads="1"/>
          </p:cNvSpPr>
          <p:nvPr/>
        </p:nvSpPr>
        <p:spPr bwMode="auto">
          <a:xfrm>
            <a:off x="5018533" y="3954687"/>
            <a:ext cx="117475" cy="1444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12" name="Oval 12"/>
          <p:cNvSpPr>
            <a:spLocks noChangeArrowheads="1"/>
          </p:cNvSpPr>
          <p:nvPr/>
        </p:nvSpPr>
        <p:spPr bwMode="auto">
          <a:xfrm>
            <a:off x="5534471" y="5092924"/>
            <a:ext cx="117475" cy="14446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13" name="Rectangle 13"/>
          <p:cNvSpPr>
            <a:spLocks noChangeArrowheads="1"/>
          </p:cNvSpPr>
          <p:nvPr/>
        </p:nvSpPr>
        <p:spPr bwMode="auto">
          <a:xfrm>
            <a:off x="3504058" y="4288062"/>
            <a:ext cx="88900" cy="98425"/>
          </a:xfrm>
          <a:prstGeom prst="rect">
            <a:avLst/>
          </a:prstGeom>
          <a:solidFill>
            <a:srgbClr val="CC0000"/>
          </a:solidFill>
          <a:ln w="9525">
            <a:solidFill>
              <a:srgbClr val="CC0000"/>
            </a:solidFill>
            <a:miter lim="800000"/>
            <a:headEnd/>
            <a:tailEnd/>
          </a:ln>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14" name="Rectangle 14"/>
          <p:cNvSpPr>
            <a:spLocks noChangeArrowheads="1"/>
          </p:cNvSpPr>
          <p:nvPr/>
        </p:nvSpPr>
        <p:spPr bwMode="auto">
          <a:xfrm>
            <a:off x="3654871" y="4808762"/>
            <a:ext cx="88900" cy="98425"/>
          </a:xfrm>
          <a:prstGeom prst="rect">
            <a:avLst/>
          </a:prstGeom>
          <a:solidFill>
            <a:srgbClr val="CC0000"/>
          </a:solidFill>
          <a:ln w="9525">
            <a:solidFill>
              <a:srgbClr val="CC0000"/>
            </a:solidFill>
            <a:miter lim="800000"/>
            <a:headEnd/>
            <a:tailEnd/>
          </a:ln>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15" name="Rectangle 15"/>
          <p:cNvSpPr>
            <a:spLocks noChangeArrowheads="1"/>
          </p:cNvSpPr>
          <p:nvPr/>
        </p:nvSpPr>
        <p:spPr bwMode="auto">
          <a:xfrm>
            <a:off x="3250058" y="4853212"/>
            <a:ext cx="88900" cy="98425"/>
          </a:xfrm>
          <a:prstGeom prst="rect">
            <a:avLst/>
          </a:prstGeom>
          <a:solidFill>
            <a:srgbClr val="CC0000"/>
          </a:solidFill>
          <a:ln w="9525">
            <a:solidFill>
              <a:srgbClr val="CC0000"/>
            </a:solidFill>
            <a:miter lim="800000"/>
            <a:headEnd/>
            <a:tailEnd/>
          </a:ln>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16" name="Rectangle 16"/>
          <p:cNvSpPr>
            <a:spLocks noChangeArrowheads="1"/>
          </p:cNvSpPr>
          <p:nvPr/>
        </p:nvSpPr>
        <p:spPr bwMode="auto">
          <a:xfrm>
            <a:off x="3842196" y="5137374"/>
            <a:ext cx="88900" cy="98425"/>
          </a:xfrm>
          <a:prstGeom prst="rect">
            <a:avLst/>
          </a:prstGeom>
          <a:solidFill>
            <a:srgbClr val="CC0000"/>
          </a:solidFill>
          <a:ln w="9525">
            <a:solidFill>
              <a:srgbClr val="CC0000"/>
            </a:solidFill>
            <a:miter lim="800000"/>
            <a:headEnd/>
            <a:tailEnd/>
          </a:ln>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17" name="Rectangle 17"/>
          <p:cNvSpPr>
            <a:spLocks noChangeArrowheads="1"/>
          </p:cNvSpPr>
          <p:nvPr/>
        </p:nvSpPr>
        <p:spPr bwMode="auto">
          <a:xfrm>
            <a:off x="4029521" y="5562824"/>
            <a:ext cx="88900" cy="98425"/>
          </a:xfrm>
          <a:prstGeom prst="rect">
            <a:avLst/>
          </a:prstGeom>
          <a:solidFill>
            <a:srgbClr val="CC0000"/>
          </a:solidFill>
          <a:ln w="9525">
            <a:solidFill>
              <a:srgbClr val="CC0000"/>
            </a:solidFill>
            <a:miter lim="800000"/>
            <a:headEnd/>
            <a:tailEnd/>
          </a:ln>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18" name="Rectangle 18"/>
          <p:cNvSpPr>
            <a:spLocks noChangeArrowheads="1"/>
          </p:cNvSpPr>
          <p:nvPr/>
        </p:nvSpPr>
        <p:spPr bwMode="auto">
          <a:xfrm>
            <a:off x="4110483" y="4681762"/>
            <a:ext cx="88900" cy="98425"/>
          </a:xfrm>
          <a:prstGeom prst="rect">
            <a:avLst/>
          </a:prstGeom>
          <a:solidFill>
            <a:srgbClr val="CC0000"/>
          </a:solidFill>
          <a:ln w="19050">
            <a:solidFill>
              <a:srgbClr val="00FF00"/>
            </a:solidFill>
            <a:miter lim="800000"/>
            <a:headEnd/>
            <a:tailEnd/>
          </a:ln>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19" name="Rectangle 19"/>
          <p:cNvSpPr>
            <a:spLocks noChangeArrowheads="1"/>
          </p:cNvSpPr>
          <p:nvPr/>
        </p:nvSpPr>
        <p:spPr bwMode="auto">
          <a:xfrm>
            <a:off x="3610421" y="5654899"/>
            <a:ext cx="88900" cy="98425"/>
          </a:xfrm>
          <a:prstGeom prst="rect">
            <a:avLst/>
          </a:prstGeom>
          <a:solidFill>
            <a:srgbClr val="CC0000"/>
          </a:solidFill>
          <a:ln w="9525">
            <a:solidFill>
              <a:srgbClr val="CC0000"/>
            </a:solidFill>
            <a:miter lim="800000"/>
            <a:headEnd/>
            <a:tailEnd/>
          </a:ln>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20" name="Rectangle 20"/>
          <p:cNvSpPr>
            <a:spLocks noChangeArrowheads="1"/>
          </p:cNvSpPr>
          <p:nvPr/>
        </p:nvSpPr>
        <p:spPr bwMode="auto">
          <a:xfrm>
            <a:off x="4285108" y="5367562"/>
            <a:ext cx="88900" cy="98425"/>
          </a:xfrm>
          <a:prstGeom prst="rect">
            <a:avLst/>
          </a:prstGeom>
          <a:solidFill>
            <a:srgbClr val="CC0000"/>
          </a:solidFill>
          <a:ln w="9525">
            <a:solidFill>
              <a:srgbClr val="CC0000"/>
            </a:solidFill>
            <a:miter lim="800000"/>
            <a:headEnd/>
            <a:tailEnd/>
          </a:ln>
        </p:spPr>
        <p:txBody>
          <a:bodyPr wrap="none" anchor="ct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pPr eaLnBrk="1" hangingPunct="1"/>
            <a:endParaRPr lang="zh-CN" altLang="en-US">
              <a:latin typeface="Arial" panose="020B0604020202020204" pitchFamily="34" charset="0"/>
            </a:endParaRPr>
          </a:p>
        </p:txBody>
      </p:sp>
      <p:sp>
        <p:nvSpPr>
          <p:cNvPr id="21" name="Line 21"/>
          <p:cNvSpPr>
            <a:spLocks noChangeShapeType="1"/>
          </p:cNvSpPr>
          <p:nvPr/>
        </p:nvSpPr>
        <p:spPr bwMode="auto">
          <a:xfrm>
            <a:off x="4205733" y="3834037"/>
            <a:ext cx="1271588" cy="1887537"/>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endParaRPr lang="zh-CN" altLang="en-US"/>
          </a:p>
        </p:txBody>
      </p:sp>
      <p:sp>
        <p:nvSpPr>
          <p:cNvPr id="22" name="Line 22"/>
          <p:cNvSpPr>
            <a:spLocks noChangeShapeType="1"/>
          </p:cNvSpPr>
          <p:nvPr/>
        </p:nvSpPr>
        <p:spPr bwMode="auto">
          <a:xfrm>
            <a:off x="3797746" y="4164237"/>
            <a:ext cx="1271587" cy="1887537"/>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endParaRPr lang="zh-CN" altLang="en-US"/>
          </a:p>
        </p:txBody>
      </p:sp>
      <p:sp>
        <p:nvSpPr>
          <p:cNvPr id="23" name="Line 23"/>
          <p:cNvSpPr>
            <a:spLocks noChangeShapeType="1"/>
          </p:cNvSpPr>
          <p:nvPr/>
        </p:nvSpPr>
        <p:spPr bwMode="auto">
          <a:xfrm>
            <a:off x="4005708" y="4007074"/>
            <a:ext cx="1271588" cy="18875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endParaRPr lang="zh-CN" altLang="en-US"/>
          </a:p>
        </p:txBody>
      </p:sp>
      <p:grpSp>
        <p:nvGrpSpPr>
          <p:cNvPr id="24" name="组合 23"/>
          <p:cNvGrpSpPr>
            <a:grpSpLocks/>
          </p:cNvGrpSpPr>
          <p:nvPr/>
        </p:nvGrpSpPr>
        <p:grpSpPr bwMode="auto">
          <a:xfrm>
            <a:off x="5383658" y="2154462"/>
            <a:ext cx="5048250" cy="1330325"/>
            <a:chOff x="2335213" y="1906588"/>
            <a:chExt cx="5048250" cy="1330325"/>
          </a:xfrm>
        </p:grpSpPr>
        <p:sp>
          <p:nvSpPr>
            <p:cNvPr id="32" name="Rectangle 2"/>
            <p:cNvSpPr>
              <a:spLocks noChangeArrowheads="1"/>
            </p:cNvSpPr>
            <p:nvPr/>
          </p:nvSpPr>
          <p:spPr bwMode="auto">
            <a:xfrm>
              <a:off x="2335213" y="1906588"/>
              <a:ext cx="5048250" cy="1330325"/>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r>
                <a:rPr lang="en-US" altLang="zh-CN" sz="2000">
                  <a:latin typeface="Arial" panose="020B0604020202020204" pitchFamily="34" charset="0"/>
                </a:rPr>
                <a:t>Problem 1:</a:t>
              </a:r>
            </a:p>
            <a:p>
              <a:endParaRPr lang="en-US" altLang="zh-CN" sz="2000">
                <a:latin typeface="Arial" panose="020B0604020202020204" pitchFamily="34" charset="0"/>
              </a:endParaRPr>
            </a:p>
            <a:p>
              <a:endParaRPr lang="en-US" altLang="zh-CN" sz="2000">
                <a:latin typeface="Arial" panose="020B0604020202020204" pitchFamily="34" charset="0"/>
              </a:endParaRPr>
            </a:p>
            <a:p>
              <a:endParaRPr lang="en-US" altLang="zh-CN" sz="2000">
                <a:latin typeface="Arial" panose="020B0604020202020204" pitchFamily="34" charset="0"/>
              </a:endParaRPr>
            </a:p>
          </p:txBody>
        </p:sp>
        <p:pic>
          <p:nvPicPr>
            <p:cNvPr id="33" name="图片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8276" y="2203451"/>
              <a:ext cx="84296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34" name="图片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9701" y="2649539"/>
              <a:ext cx="31908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35" name="Rectangle 28"/>
            <p:cNvSpPr>
              <a:spLocks noChangeArrowheads="1"/>
            </p:cNvSpPr>
            <p:nvPr/>
          </p:nvSpPr>
          <p:spPr bwMode="auto">
            <a:xfrm>
              <a:off x="2614613" y="2252663"/>
              <a:ext cx="1187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r>
                <a:rPr lang="en-US" altLang="zh-CN" sz="2000">
                  <a:latin typeface="Arial" panose="020B0604020202020204" pitchFamily="34" charset="0"/>
                </a:rPr>
                <a:t>Minimize</a:t>
              </a:r>
            </a:p>
          </p:txBody>
        </p:sp>
        <p:sp>
          <p:nvSpPr>
            <p:cNvPr id="36" name="Rectangle 29"/>
            <p:cNvSpPr>
              <a:spLocks noChangeArrowheads="1"/>
            </p:cNvSpPr>
            <p:nvPr/>
          </p:nvSpPr>
          <p:spPr bwMode="auto">
            <a:xfrm>
              <a:off x="2613025" y="2649538"/>
              <a:ext cx="1312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r>
                <a:rPr lang="en-US" altLang="zh-CN" sz="2000">
                  <a:latin typeface="Arial" panose="020B0604020202020204" pitchFamily="34" charset="0"/>
                </a:rPr>
                <a:t>Subject to</a:t>
              </a:r>
            </a:p>
          </p:txBody>
        </p:sp>
      </p:grpSp>
      <p:sp>
        <p:nvSpPr>
          <p:cNvPr id="25" name="Line 30"/>
          <p:cNvSpPr>
            <a:spLocks noChangeShapeType="1"/>
          </p:cNvSpPr>
          <p:nvPr/>
        </p:nvSpPr>
        <p:spPr bwMode="auto">
          <a:xfrm flipV="1">
            <a:off x="4775646" y="5300887"/>
            <a:ext cx="412750" cy="30956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endParaRPr lang="zh-CN" altLang="en-US"/>
          </a:p>
        </p:txBody>
      </p:sp>
      <p:pic>
        <p:nvPicPr>
          <p:cNvPr id="26" name="图片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0258" y="5031012"/>
            <a:ext cx="28892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nvGrpSpPr>
          <p:cNvPr id="27" name="Group 32"/>
          <p:cNvGrpSpPr>
            <a:grpSpLocks/>
          </p:cNvGrpSpPr>
          <p:nvPr/>
        </p:nvGrpSpPr>
        <p:grpSpPr bwMode="auto">
          <a:xfrm>
            <a:off x="4196210" y="3737203"/>
            <a:ext cx="2979739" cy="1009651"/>
            <a:chOff x="2288" y="2136"/>
            <a:chExt cx="1877" cy="636"/>
          </a:xfrm>
        </p:grpSpPr>
        <p:sp>
          <p:nvSpPr>
            <p:cNvPr id="28" name="Rectangle 33"/>
            <p:cNvSpPr>
              <a:spLocks noChangeArrowheads="1"/>
            </p:cNvSpPr>
            <p:nvPr/>
          </p:nvSpPr>
          <p:spPr bwMode="auto">
            <a:xfrm>
              <a:off x="2946" y="2136"/>
              <a:ext cx="121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r>
                <a:rPr lang="en-US" altLang="zh-CN" sz="2000">
                  <a:solidFill>
                    <a:srgbClr val="FF0000"/>
                  </a:solidFill>
                  <a:latin typeface="Arial" panose="020B0604020202020204" pitchFamily="34" charset="0"/>
                </a:rPr>
                <a:t>support vectors</a:t>
              </a:r>
            </a:p>
          </p:txBody>
        </p:sp>
        <p:sp>
          <p:nvSpPr>
            <p:cNvPr id="29" name="Line 34"/>
            <p:cNvSpPr>
              <a:spLocks noChangeShapeType="1"/>
            </p:cNvSpPr>
            <p:nvPr/>
          </p:nvSpPr>
          <p:spPr bwMode="auto">
            <a:xfrm flipH="1">
              <a:off x="2551" y="2341"/>
              <a:ext cx="576" cy="150"/>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endParaRPr lang="zh-CN" altLang="en-US"/>
            </a:p>
          </p:txBody>
        </p:sp>
        <p:sp>
          <p:nvSpPr>
            <p:cNvPr id="30" name="Line 35"/>
            <p:cNvSpPr>
              <a:spLocks noChangeShapeType="1"/>
            </p:cNvSpPr>
            <p:nvPr/>
          </p:nvSpPr>
          <p:spPr bwMode="auto">
            <a:xfrm flipH="1">
              <a:off x="2288" y="2354"/>
              <a:ext cx="830" cy="382"/>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endParaRPr lang="zh-CN" altLang="en-US"/>
            </a:p>
          </p:txBody>
        </p:sp>
        <p:sp>
          <p:nvSpPr>
            <p:cNvPr id="31" name="Line 36"/>
            <p:cNvSpPr>
              <a:spLocks noChangeShapeType="1"/>
            </p:cNvSpPr>
            <p:nvPr/>
          </p:nvSpPr>
          <p:spPr bwMode="auto">
            <a:xfrm flipH="1">
              <a:off x="2728" y="2346"/>
              <a:ext cx="389" cy="426"/>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1078313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线性不可分</a:t>
            </a:r>
            <a:endParaRPr lang="zh-CN" altLang="en-US" dirty="0"/>
          </a:p>
        </p:txBody>
      </p:sp>
      <p:sp>
        <p:nvSpPr>
          <p:cNvPr id="3" name="内容占位符 2"/>
          <p:cNvSpPr>
            <a:spLocks noGrp="1"/>
          </p:cNvSpPr>
          <p:nvPr>
            <p:ph idx="1"/>
          </p:nvPr>
        </p:nvSpPr>
        <p:spPr>
          <a:xfrm>
            <a:off x="913774" y="2367092"/>
            <a:ext cx="10363826" cy="2108655"/>
          </a:xfrm>
        </p:spPr>
        <p:txBody>
          <a:bodyPr>
            <a:normAutofit fontScale="92500"/>
          </a:bodyPr>
          <a:lstStyle/>
          <a:p>
            <a:r>
              <a:rPr lang="zh-CN" altLang="en-US" dirty="0"/>
              <a:t>对于非线性问题，可将其转换成线性问题考虑。具体的做法是：选取合适的非线性变换函数，将样</a:t>
            </a:r>
            <a:r>
              <a:rPr lang="zh-CN" altLang="en-US" dirty="0" smtClean="0"/>
              <a:t>本</a:t>
            </a:r>
            <a:r>
              <a:rPr lang="en-US" altLang="zh-CN" dirty="0" smtClean="0"/>
              <a:t>x</a:t>
            </a:r>
            <a:r>
              <a:rPr lang="zh-CN" altLang="en-US" dirty="0" smtClean="0"/>
              <a:t>映</a:t>
            </a:r>
            <a:r>
              <a:rPr lang="zh-CN" altLang="en-US" dirty="0"/>
              <a:t>射到某个高维特征空间，使得样本在这个高维空间上线性可分，利用线性分类器进行分类。因此，非线性问题</a:t>
            </a:r>
            <a:r>
              <a:rPr lang="zh-CN" altLang="en-US" dirty="0" smtClean="0"/>
              <a:t>可以用如</a:t>
            </a:r>
            <a:r>
              <a:rPr lang="en-US" altLang="zh-CN" dirty="0" smtClean="0"/>
              <a:t>(2-17)</a:t>
            </a:r>
            <a:r>
              <a:rPr lang="zh-CN" altLang="en-US" dirty="0" smtClean="0"/>
              <a:t>所</a:t>
            </a:r>
            <a:r>
              <a:rPr lang="zh-CN" altLang="en-US" dirty="0"/>
              <a:t>示的函数表示。</a:t>
            </a:r>
          </a:p>
          <a:p>
            <a:endParaRPr lang="zh-CN" altLang="en-US" dirty="0"/>
          </a:p>
        </p:txBody>
      </p:sp>
      <p:pic>
        <p:nvPicPr>
          <p:cNvPr id="4" name="图片 3"/>
          <p:cNvPicPr>
            <a:picLocks noChangeAspect="1"/>
          </p:cNvPicPr>
          <p:nvPr/>
        </p:nvPicPr>
        <p:blipFill>
          <a:blip r:embed="rId2"/>
          <a:stretch>
            <a:fillRect/>
          </a:stretch>
        </p:blipFill>
        <p:spPr>
          <a:xfrm>
            <a:off x="913774" y="4475747"/>
            <a:ext cx="8866506" cy="1307434"/>
          </a:xfrm>
          <a:prstGeom prst="rect">
            <a:avLst/>
          </a:prstGeom>
        </p:spPr>
      </p:pic>
    </p:spTree>
    <p:extLst>
      <p:ext uri="{BB962C8B-B14F-4D97-AF65-F5344CB8AC3E}">
        <p14:creationId xmlns:p14="http://schemas.microsoft.com/office/powerpoint/2010/main" val="1961042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469" y="1062925"/>
            <a:ext cx="10363826" cy="3946358"/>
          </a:xfrm>
        </p:spPr>
        <p:txBody>
          <a:bodyPr>
            <a:normAutofit fontScale="85000" lnSpcReduction="10000"/>
          </a:bodyPr>
          <a:lstStyle/>
          <a:p>
            <a:r>
              <a:rPr lang="ja-JP" altLang="en-US" dirty="0">
                <a:latin typeface="宋体" panose="02010600030101010101" pitchFamily="2" charset="-122"/>
                <a:ea typeface="宋体" panose="02010600030101010101" pitchFamily="2" charset="-122"/>
              </a:rPr>
              <a:t>其中</a:t>
            </a:r>
            <a:r>
              <a:rPr lang="ja-JP" altLang="en-US" dirty="0" smtClean="0">
                <a:latin typeface="宋体" panose="02010600030101010101" pitchFamily="2" charset="-122"/>
                <a:ea typeface="宋体" panose="02010600030101010101" pitchFamily="2" charset="-122"/>
              </a:rPr>
              <a:t>，</a:t>
            </a:r>
            <a:r>
              <a:rPr lang="en-US" altLang="zh-CN" i="1" dirty="0" smtClean="0">
                <a:latin typeface="Times New Roman" panose="02020603050405020304" pitchFamily="18" charset="0"/>
                <a:ea typeface="宋体" panose="02010600030101010101" pitchFamily="2" charset="-122"/>
                <a:cs typeface="Times New Roman" panose="02020603050405020304" pitchFamily="18" charset="0"/>
              </a:rPr>
              <a:t>φ:X</a:t>
            </a:r>
            <a:r>
              <a:rPr lang="zh-CN" altLang="en-US" i="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smtClean="0">
                <a:latin typeface="Times New Roman" panose="02020603050405020304" pitchFamily="18" charset="0"/>
                <a:ea typeface="宋体" panose="02010600030101010101" pitchFamily="2" charset="-122"/>
                <a:cs typeface="Times New Roman" panose="02020603050405020304" pitchFamily="18" charset="0"/>
              </a:rPr>
              <a:t>F</a:t>
            </a:r>
            <a:r>
              <a:rPr lang="ja-JP" altLang="en-US" dirty="0" smtClean="0">
                <a:latin typeface="宋体" panose="02010600030101010101" pitchFamily="2" charset="-122"/>
                <a:ea typeface="宋体" panose="02010600030101010101" pitchFamily="2" charset="-122"/>
              </a:rPr>
              <a:t>表</a:t>
            </a:r>
            <a:r>
              <a:rPr lang="ja-JP" altLang="en-US" dirty="0">
                <a:latin typeface="宋体" panose="02010600030101010101" pitchFamily="2" charset="-122"/>
                <a:ea typeface="宋体" panose="02010600030101010101" pitchFamily="2" charset="-122"/>
              </a:rPr>
              <a:t>示从输入空间映射到另一个特征空间。因此，非线性分类器的建立分两步</a:t>
            </a:r>
            <a:r>
              <a:rPr lang="ja-JP" altLang="en-US" dirty="0" smtClean="0">
                <a:latin typeface="宋体" panose="02010600030101010101" pitchFamily="2" charset="-122"/>
                <a:ea typeface="宋体" panose="02010600030101010101" pitchFamily="2" charset="-122"/>
              </a:rPr>
              <a:t>；</a:t>
            </a:r>
            <a:endParaRPr lang="en-US" altLang="ja-JP" dirty="0" smtClean="0">
              <a:latin typeface="宋体" panose="02010600030101010101" pitchFamily="2" charset="-122"/>
              <a:ea typeface="宋体" panose="02010600030101010101" pitchFamily="2" charset="-122"/>
            </a:endParaRPr>
          </a:p>
          <a:p>
            <a:r>
              <a:rPr lang="ja-JP" altLang="en-US" dirty="0" smtClean="0">
                <a:latin typeface="宋体" panose="02010600030101010101" pitchFamily="2" charset="-122"/>
                <a:ea typeface="宋体" panose="02010600030101010101" pitchFamily="2" charset="-122"/>
              </a:rPr>
              <a:t>第</a:t>
            </a:r>
            <a:r>
              <a:rPr lang="ja-JP" altLang="en-US" dirty="0">
                <a:latin typeface="宋体" panose="02010600030101010101" pitchFamily="2" charset="-122"/>
                <a:ea typeface="宋体" panose="02010600030101010101" pitchFamily="2" charset="-122"/>
              </a:rPr>
              <a:t>一步是建立一个非线性映射函数，将数据映射到另一个特征空间Ｆ</a:t>
            </a:r>
            <a:r>
              <a:rPr lang="ja-JP" altLang="en-US" dirty="0" smtClean="0">
                <a:latin typeface="宋体" panose="02010600030101010101" pitchFamily="2" charset="-122"/>
                <a:ea typeface="宋体" panose="02010600030101010101" pitchFamily="2" charset="-122"/>
              </a:rPr>
              <a:t>；</a:t>
            </a:r>
            <a:endParaRPr lang="en-US" altLang="ja-JP" dirty="0" smtClean="0">
              <a:latin typeface="宋体" panose="02010600030101010101" pitchFamily="2" charset="-122"/>
              <a:ea typeface="宋体" panose="02010600030101010101" pitchFamily="2" charset="-122"/>
            </a:endParaRPr>
          </a:p>
          <a:p>
            <a:r>
              <a:rPr lang="ja-JP" altLang="en-US" dirty="0" smtClean="0">
                <a:latin typeface="宋体" panose="02010600030101010101" pitchFamily="2" charset="-122"/>
                <a:ea typeface="宋体" panose="02010600030101010101" pitchFamily="2" charset="-122"/>
              </a:rPr>
              <a:t>第</a:t>
            </a:r>
            <a:r>
              <a:rPr lang="ja-JP" altLang="en-US" dirty="0">
                <a:latin typeface="宋体" panose="02010600030101010101" pitchFamily="2" charset="-122"/>
                <a:ea typeface="宋体" panose="02010600030101010101" pitchFamily="2" charset="-122"/>
              </a:rPr>
              <a:t>二步和线性分类问题相同，在特征空间Ｆ上使用线性分类器分类</a:t>
            </a:r>
            <a:r>
              <a:rPr lang="ja-JP" altLang="en-US" dirty="0" smtClean="0">
                <a:latin typeface="宋体" panose="02010600030101010101" pitchFamily="2" charset="-122"/>
                <a:ea typeface="宋体" panose="02010600030101010101" pitchFamily="2" charset="-122"/>
              </a:rPr>
              <a:t>。</a:t>
            </a:r>
            <a:endParaRPr lang="en-US" altLang="ja-JP" dirty="0" smtClean="0">
              <a:latin typeface="宋体" panose="02010600030101010101" pitchFamily="2" charset="-122"/>
              <a:ea typeface="宋体" panose="02010600030101010101" pitchFamily="2" charset="-122"/>
            </a:endParaRPr>
          </a:p>
          <a:p>
            <a:r>
              <a:rPr lang="ja-JP" altLang="en-US" dirty="0" smtClean="0">
                <a:latin typeface="宋体" panose="02010600030101010101" pitchFamily="2" charset="-122"/>
                <a:ea typeface="宋体" panose="02010600030101010101" pitchFamily="2" charset="-122"/>
              </a:rPr>
              <a:t>因</a:t>
            </a:r>
            <a:r>
              <a:rPr lang="ja-JP" altLang="en-US" dirty="0">
                <a:latin typeface="宋体" panose="02010600030101010101" pitchFamily="2" charset="-122"/>
                <a:ea typeface="宋体" panose="02010600030101010101" pitchFamily="2" charset="-122"/>
              </a:rPr>
              <a:t>为对偶形式是线性分类器的重要性质之一，</a:t>
            </a:r>
            <a:r>
              <a:rPr lang="ja-JP" altLang="en-US" dirty="0" smtClean="0">
                <a:latin typeface="宋体" panose="02010600030101010101" pitchFamily="2" charset="-122"/>
                <a:ea typeface="宋体" panose="02010600030101010101" pitchFamily="2" charset="-122"/>
              </a:rPr>
              <a:t>所</a:t>
            </a:r>
            <a:r>
              <a:rPr lang="zh-CN" altLang="en-US" dirty="0" smtClean="0">
                <a:latin typeface="宋体" panose="02010600030101010101" pitchFamily="2" charset="-122"/>
                <a:ea typeface="宋体" panose="02010600030101010101" pitchFamily="2" charset="-122"/>
              </a:rPr>
              <a:t>以</a:t>
            </a:r>
            <a:r>
              <a:rPr lang="ja-JP" altLang="en-US" dirty="0" smtClean="0">
                <a:latin typeface="宋体" panose="02010600030101010101" pitchFamily="2" charset="-122"/>
                <a:ea typeface="宋体" panose="02010600030101010101" pitchFamily="2" charset="-122"/>
              </a:rPr>
              <a:t>可</a:t>
            </a:r>
            <a:r>
              <a:rPr lang="zh-CN" altLang="en-US" dirty="0" smtClean="0">
                <a:latin typeface="宋体" panose="02010600030101010101" pitchFamily="2" charset="-122"/>
                <a:ea typeface="宋体" panose="02010600030101010101" pitchFamily="2" charset="-122"/>
              </a:rPr>
              <a:t>以</a:t>
            </a:r>
            <a:r>
              <a:rPr lang="ja-JP" altLang="en-US" dirty="0" smtClean="0">
                <a:latin typeface="宋体" panose="02010600030101010101" pitchFamily="2" charset="-122"/>
                <a:ea typeface="宋体" panose="02010600030101010101" pitchFamily="2" charset="-122"/>
              </a:rPr>
              <a:t>利</a:t>
            </a:r>
            <a:r>
              <a:rPr lang="ja-JP" altLang="en-US" dirty="0">
                <a:latin typeface="宋体" panose="02010600030101010101" pitchFamily="2" charset="-122"/>
                <a:ea typeface="宋体" panose="02010600030101010101" pitchFamily="2" charset="-122"/>
              </a:rPr>
              <a:t>用训练点和线性组合来表达假设</a:t>
            </a:r>
            <a:r>
              <a:rPr lang="ja-JP" altLang="en-US" dirty="0" smtClean="0">
                <a:latin typeface="宋体" panose="02010600030101010101" pitchFamily="2" charset="-122"/>
                <a:ea typeface="宋体" panose="02010600030101010101" pitchFamily="2" charset="-122"/>
              </a:rPr>
              <a:t>，</a:t>
            </a:r>
            <a:endParaRPr lang="en-US" altLang="ja-JP" dirty="0" smtClean="0">
              <a:latin typeface="宋体" panose="02010600030101010101" pitchFamily="2" charset="-122"/>
              <a:ea typeface="宋体" panose="02010600030101010101" pitchFamily="2" charset="-122"/>
            </a:endParaRPr>
          </a:p>
          <a:p>
            <a:r>
              <a:rPr lang="ja-JP" altLang="en-US" dirty="0" smtClean="0">
                <a:latin typeface="宋体" panose="02010600030101010101" pitchFamily="2" charset="-122"/>
                <a:ea typeface="宋体" panose="02010600030101010101" pitchFamily="2" charset="-122"/>
              </a:rPr>
              <a:t>也</a:t>
            </a:r>
            <a:r>
              <a:rPr lang="ja-JP" altLang="en-US" dirty="0">
                <a:latin typeface="宋体" panose="02010600030101010101" pitchFamily="2" charset="-122"/>
                <a:ea typeface="宋体" panose="02010600030101010101" pitchFamily="2" charset="-122"/>
              </a:rPr>
              <a:t>就是说，可Ｗ用测试点和训练点的内积来表示决策函数，</a:t>
            </a:r>
            <a:r>
              <a:rPr lang="ja-JP" altLang="en-US" dirty="0" smtClean="0">
                <a:latin typeface="宋体" panose="02010600030101010101" pitchFamily="2" charset="-122"/>
                <a:ea typeface="宋体" panose="02010600030101010101" pitchFamily="2" charset="-122"/>
              </a:rPr>
              <a:t>如</a:t>
            </a:r>
            <a:r>
              <a:rPr lang="en-US" altLang="zh-CN" dirty="0" smtClean="0">
                <a:latin typeface="宋体" panose="02010600030101010101" pitchFamily="2" charset="-122"/>
                <a:ea typeface="宋体" panose="02010600030101010101" pitchFamily="2" charset="-122"/>
              </a:rPr>
              <a:t>(2-18)</a:t>
            </a:r>
            <a:r>
              <a:rPr lang="ja-JP" altLang="en-US" dirty="0" smtClean="0">
                <a:latin typeface="宋体" panose="02010600030101010101" pitchFamily="2" charset="-122"/>
                <a:ea typeface="宋体" panose="02010600030101010101" pitchFamily="2" charset="-122"/>
              </a:rPr>
              <a:t>所示。</a:t>
            </a:r>
            <a:endParaRPr lang="en-US" altLang="ja-JP" dirty="0" smtClean="0">
              <a:latin typeface="宋体" panose="02010600030101010101" pitchFamily="2" charset="-122"/>
              <a:ea typeface="宋体" panose="02010600030101010101" pitchFamily="2" charset="-122"/>
            </a:endParaRPr>
          </a:p>
          <a:p>
            <a:r>
              <a:rPr lang="zh-CN" altLang="en-US" dirty="0" smtClean="0"/>
              <a:t>其</a:t>
            </a:r>
            <a:r>
              <a:rPr lang="zh-CN" altLang="en-US" dirty="0"/>
              <a:t>中，</a:t>
            </a:r>
            <a:r>
              <a:rPr lang="en-US" altLang="zh-CN" i="1" dirty="0">
                <a:latin typeface="Times New Roman" panose="02020603050405020304" pitchFamily="18" charset="0"/>
                <a:cs typeface="Times New Roman" panose="02020603050405020304" pitchFamily="18" charset="0"/>
              </a:rPr>
              <a:t>l</a:t>
            </a:r>
            <a:r>
              <a:rPr lang="zh-CN" altLang="en-US" dirty="0"/>
              <a:t>表示样本的个数；</a:t>
            </a:r>
            <a:r>
              <a:rPr lang="en-US" altLang="zh-CN" dirty="0">
                <a:latin typeface="Times New Roman" panose="02020603050405020304" pitchFamily="18" charset="0"/>
                <a:cs typeface="Times New Roman" panose="02020603050405020304" pitchFamily="18" charset="0"/>
              </a:rPr>
              <a:t>α</a:t>
            </a:r>
            <a:r>
              <a:rPr lang="zh-CN" altLang="en-US" dirty="0"/>
              <a:t>为函数的参数，表示正值导数</a:t>
            </a:r>
          </a:p>
          <a:p>
            <a:endParaRPr lang="ja-JP"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871867" y="4827796"/>
            <a:ext cx="6906859" cy="1158792"/>
          </a:xfrm>
          <a:prstGeom prst="rect">
            <a:avLst/>
          </a:prstGeom>
        </p:spPr>
      </p:pic>
    </p:spTree>
    <p:extLst>
      <p:ext uri="{BB962C8B-B14F-4D97-AF65-F5344CB8AC3E}">
        <p14:creationId xmlns:p14="http://schemas.microsoft.com/office/powerpoint/2010/main" val="1638980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核函数的构造</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smtClean="0"/>
                  <a:t>我们将核函数定义为函数</a:t>
                </a:r>
                <a:r>
                  <a:rPr lang="en-US" altLang="zh-CN" dirty="0" smtClean="0"/>
                  <a:t>K</a:t>
                </a:r>
                <a:r>
                  <a:rPr lang="zh-CN" altLang="en-US" dirty="0" smtClean="0"/>
                  <a:t>对</a:t>
                </a:r>
                <a:r>
                  <a:rPr lang="zh-CN" altLang="en-US" dirty="0"/>
                  <a:t>所有的</a:t>
                </a:r>
                <a14:m>
                  <m:oMath xmlns:m="http://schemas.openxmlformats.org/officeDocument/2006/math">
                    <m:r>
                      <a:rPr lang="en-US" altLang="zh-CN" b="0" i="1" dirty="0" smtClean="0">
                        <a:latin typeface="Cambria Math" panose="02040503050406030204" pitchFamily="18" charset="0"/>
                        <a:cs typeface="Times New Roman" panose="02020603050405020304" pitchFamily="18" charset="0"/>
                      </a:rPr>
                      <m:t>𝑥</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𝑧</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𝑋</m:t>
                    </m:r>
                  </m:oMath>
                </a14:m>
                <a:r>
                  <a:rPr lang="en-US" altLang="zh-CN" dirty="0" smtClean="0"/>
                  <a:t>, K</a:t>
                </a:r>
                <a:r>
                  <a:rPr lang="zh-CN" altLang="en-US" dirty="0" smtClean="0"/>
                  <a:t>都</a:t>
                </a:r>
                <a:r>
                  <a:rPr lang="zh-CN" altLang="en-US" dirty="0"/>
                  <a:t>满足如下条件，</a:t>
                </a:r>
                <a:r>
                  <a:rPr lang="zh-CN" altLang="en-US" dirty="0" smtClean="0"/>
                  <a:t>如</a:t>
                </a:r>
                <a:r>
                  <a:rPr lang="en-US" altLang="zh-CN" dirty="0" smtClean="0"/>
                  <a:t>(2-19)</a:t>
                </a:r>
                <a:r>
                  <a:rPr lang="zh-CN" altLang="en-US" dirty="0" smtClean="0"/>
                  <a:t>所</a:t>
                </a:r>
                <a:r>
                  <a:rPr lang="zh-CN" altLang="en-US" dirty="0"/>
                  <a:t>示</a:t>
                </a:r>
                <a:r>
                  <a:rPr lang="zh-CN" altLang="en-US" dirty="0" smtClean="0"/>
                  <a:t>。</a:t>
                </a:r>
                <a:endParaRPr lang="en-US" altLang="zh-CN" dirty="0" smtClean="0"/>
              </a:p>
              <a:p>
                <a:endParaRPr lang="zh-CN" altLang="en-US" dirty="0"/>
              </a:p>
              <a:p>
                <a:r>
                  <a:rPr lang="zh-CN" altLang="en-US" dirty="0"/>
                  <a:t>其中</a:t>
                </a:r>
                <a:r>
                  <a:rPr lang="zh-CN" altLang="en-US" dirty="0" smtClean="0"/>
                  <a:t>，</a:t>
                </a:r>
                <a:r>
                  <a:rPr lang="en-US" altLang="zh-CN" i="1" dirty="0">
                    <a:latin typeface="Times New Roman" panose="02020603050405020304" pitchFamily="18" charset="0"/>
                    <a:cs typeface="Times New Roman" panose="02020603050405020304" pitchFamily="18" charset="0"/>
                  </a:rPr>
                  <a:t>φ</a:t>
                </a:r>
                <a:r>
                  <a:rPr lang="zh-CN" altLang="en-US" dirty="0" smtClean="0"/>
                  <a:t>为从</a:t>
                </a:r>
                <a:r>
                  <a:rPr lang="en-US" altLang="zh-CN" dirty="0" smtClean="0"/>
                  <a:t>X</a:t>
                </a:r>
                <a:r>
                  <a:rPr lang="zh-CN" altLang="en-US" dirty="0" smtClean="0"/>
                  <a:t>到</a:t>
                </a:r>
                <a:r>
                  <a:rPr lang="zh-CN" altLang="en-US" dirty="0"/>
                  <a:t>特征空</a:t>
                </a:r>
                <a:r>
                  <a:rPr lang="zh-CN" altLang="en-US" dirty="0" smtClean="0"/>
                  <a:t>间</a:t>
                </a:r>
                <a:r>
                  <a:rPr lang="en-US" altLang="zh-CN" dirty="0" smtClean="0"/>
                  <a:t>F</a:t>
                </a:r>
                <a:r>
                  <a:rPr lang="zh-CN" altLang="en-US" dirty="0" smtClean="0"/>
                  <a:t>的</a:t>
                </a:r>
                <a:r>
                  <a:rPr lang="zh-CN" altLang="en-US" dirty="0"/>
                  <a:t>映射函数，决策函数为对核函数</a:t>
                </a:r>
                <a:r>
                  <a:rPr lang="zh-CN" altLang="en-US" dirty="0" smtClean="0"/>
                  <a:t>的</a:t>
                </a:r>
                <a:r>
                  <a:rPr lang="en-US" altLang="zh-CN" i="1" dirty="0" smtClean="0">
                    <a:latin typeface="Times New Roman" panose="02020603050405020304" pitchFamily="18" charset="0"/>
                    <a:cs typeface="Times New Roman" panose="02020603050405020304" pitchFamily="18" charset="0"/>
                  </a:rPr>
                  <a:t>l</a:t>
                </a:r>
                <a:r>
                  <a:rPr lang="zh-CN" altLang="en-US" dirty="0" smtClean="0"/>
                  <a:t>次</a:t>
                </a:r>
                <a:r>
                  <a:rPr lang="zh-CN" altLang="en-US" dirty="0"/>
                  <a:t>计算，</a:t>
                </a:r>
                <a:r>
                  <a:rPr lang="zh-CN" altLang="en-US" dirty="0" smtClean="0"/>
                  <a:t>如</a:t>
                </a:r>
                <a:r>
                  <a:rPr lang="en-US" altLang="zh-CN" dirty="0" smtClean="0"/>
                  <a:t>(2-20)</a:t>
                </a:r>
                <a:r>
                  <a:rPr lang="zh-CN" altLang="en-US" dirty="0" smtClean="0"/>
                  <a:t>所</a:t>
                </a:r>
                <a:r>
                  <a:rPr lang="zh-CN" altLang="en-US" dirty="0"/>
                  <a:t>示。</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000" r="-545"/>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1222709" y="3044788"/>
            <a:ext cx="5238750" cy="647700"/>
          </a:xfrm>
          <a:prstGeom prst="rect">
            <a:avLst/>
          </a:prstGeom>
        </p:spPr>
      </p:pic>
      <p:pic>
        <p:nvPicPr>
          <p:cNvPr id="5" name="图片 4"/>
          <p:cNvPicPr>
            <a:picLocks noChangeAspect="1"/>
          </p:cNvPicPr>
          <p:nvPr/>
        </p:nvPicPr>
        <p:blipFill>
          <a:blip r:embed="rId4"/>
          <a:stretch>
            <a:fillRect/>
          </a:stretch>
        </p:blipFill>
        <p:spPr>
          <a:xfrm>
            <a:off x="1070309" y="5247051"/>
            <a:ext cx="5543550" cy="933450"/>
          </a:xfrm>
          <a:prstGeom prst="rect">
            <a:avLst/>
          </a:prstGeom>
        </p:spPr>
      </p:pic>
    </p:spTree>
    <p:extLst>
      <p:ext uri="{BB962C8B-B14F-4D97-AF65-F5344CB8AC3E}">
        <p14:creationId xmlns:p14="http://schemas.microsoft.com/office/powerpoint/2010/main" val="3223769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6241" y="2043838"/>
            <a:ext cx="10363826" cy="1588167"/>
          </a:xfrm>
        </p:spPr>
        <p:txBody>
          <a:bodyPr>
            <a:normAutofit/>
          </a:bodyPr>
          <a:lstStyle/>
          <a:p>
            <a:r>
              <a:rPr lang="zh-CN" altLang="en-US" dirty="0" smtClean="0"/>
              <a:t>可</a:t>
            </a:r>
            <a:r>
              <a:rPr lang="zh-CN" altLang="en-US" dirty="0"/>
              <a:t>以看到，核函数对最终的决策结果有直接的影响。因此这种方法最关键的部分就是如何构造一个高效的核函数</a:t>
            </a:r>
            <a:r>
              <a:rPr lang="zh-CN" altLang="en-US" dirty="0" smtClean="0"/>
              <a:t>。</a:t>
            </a:r>
            <a:r>
              <a:rPr lang="zh-CN" altLang="en-US" dirty="0"/>
              <a:t>例</a:t>
            </a:r>
            <a:r>
              <a:rPr lang="zh-CN" altLang="en-US" dirty="0" smtClean="0"/>
              <a:t>如</a:t>
            </a:r>
            <a:r>
              <a:rPr lang="en-US" altLang="zh-CN" dirty="0" smtClean="0"/>
              <a:t>(2-21)</a:t>
            </a:r>
            <a:endParaRPr lang="zh-CN" altLang="en-US" dirty="0"/>
          </a:p>
        </p:txBody>
      </p:sp>
      <p:pic>
        <p:nvPicPr>
          <p:cNvPr id="5" name="图片 4"/>
          <p:cNvPicPr>
            <a:picLocks noChangeAspect="1"/>
          </p:cNvPicPr>
          <p:nvPr/>
        </p:nvPicPr>
        <p:blipFill>
          <a:blip r:embed="rId2"/>
          <a:stretch>
            <a:fillRect/>
          </a:stretch>
        </p:blipFill>
        <p:spPr>
          <a:xfrm>
            <a:off x="882951" y="3632005"/>
            <a:ext cx="8667457" cy="882316"/>
          </a:xfrm>
          <a:prstGeom prst="rect">
            <a:avLst/>
          </a:prstGeom>
        </p:spPr>
      </p:pic>
    </p:spTree>
    <p:extLst>
      <p:ext uri="{BB962C8B-B14F-4D97-AF65-F5344CB8AC3E}">
        <p14:creationId xmlns:p14="http://schemas.microsoft.com/office/powerpoint/2010/main" val="736382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几种常见的核函数</a:t>
            </a:r>
            <a:endParaRPr lang="zh-CN" altLang="en-US" dirty="0"/>
          </a:p>
        </p:txBody>
      </p:sp>
      <p:sp>
        <p:nvSpPr>
          <p:cNvPr id="3" name="内容占位符 2"/>
          <p:cNvSpPr>
            <a:spLocks noGrp="1"/>
          </p:cNvSpPr>
          <p:nvPr>
            <p:ph idx="1"/>
          </p:nvPr>
        </p:nvSpPr>
        <p:spPr/>
        <p:txBody>
          <a:bodyPr/>
          <a:lstStyle/>
          <a:p>
            <a:r>
              <a:rPr lang="zh-CN" altLang="en-US" dirty="0" smtClean="0"/>
              <a:t>线性核函数</a:t>
            </a:r>
            <a:endParaRPr lang="en-US" altLang="zh-CN" dirty="0" smtClean="0"/>
          </a:p>
          <a:p>
            <a:r>
              <a:rPr lang="zh-CN" altLang="en-US" dirty="0"/>
              <a:t>多项</a:t>
            </a:r>
            <a:r>
              <a:rPr lang="zh-CN" altLang="en-US" dirty="0" smtClean="0"/>
              <a:t>式核函数</a:t>
            </a:r>
            <a:endParaRPr lang="en-US" altLang="zh-CN" dirty="0" smtClean="0"/>
          </a:p>
          <a:p>
            <a:r>
              <a:rPr lang="zh-CN" altLang="en-US" dirty="0"/>
              <a:t>径</a:t>
            </a:r>
            <a:r>
              <a:rPr lang="zh-CN" altLang="en-US" dirty="0" smtClean="0"/>
              <a:t>向基核函数</a:t>
            </a:r>
            <a:endParaRPr lang="en-US" altLang="zh-CN" dirty="0" smtClean="0"/>
          </a:p>
          <a:p>
            <a:r>
              <a:rPr lang="en-US" altLang="zh-CN" dirty="0" smtClean="0"/>
              <a:t>Sigmoid</a:t>
            </a:r>
            <a:r>
              <a:rPr lang="zh-CN" altLang="en-US" dirty="0" smtClean="0"/>
              <a:t>核函数</a:t>
            </a:r>
            <a:endParaRPr lang="zh-CN" altLang="en-US" dirty="0"/>
          </a:p>
        </p:txBody>
      </p:sp>
    </p:spTree>
    <p:extLst>
      <p:ext uri="{BB962C8B-B14F-4D97-AF65-F5344CB8AC3E}">
        <p14:creationId xmlns:p14="http://schemas.microsoft.com/office/powerpoint/2010/main" val="642833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关键问题与分析</a:t>
            </a:r>
            <a:endParaRPr lang="zh-CN" altLang="en-US" dirty="0"/>
          </a:p>
        </p:txBody>
      </p:sp>
      <p:sp>
        <p:nvSpPr>
          <p:cNvPr id="3" name="内容占位符 2"/>
          <p:cNvSpPr>
            <a:spLocks noGrp="1"/>
          </p:cNvSpPr>
          <p:nvPr>
            <p:ph idx="1"/>
          </p:nvPr>
        </p:nvSpPr>
        <p:spPr/>
        <p:txBody>
          <a:bodyPr/>
          <a:lstStyle/>
          <a:p>
            <a:r>
              <a:rPr lang="zh-CN" altLang="en-US" dirty="0"/>
              <a:t>获取正负样本</a:t>
            </a:r>
            <a:r>
              <a:rPr lang="zh-CN" altLang="en-US" dirty="0" smtClean="0"/>
              <a:t>集</a:t>
            </a:r>
            <a:endParaRPr lang="en-US" altLang="zh-CN" dirty="0" smtClean="0"/>
          </a:p>
          <a:p>
            <a:r>
              <a:rPr lang="zh-CN" altLang="en-US" dirty="0"/>
              <a:t>获</a:t>
            </a:r>
            <a:r>
              <a:rPr lang="zh-CN" altLang="en-US" dirty="0" smtClean="0"/>
              <a:t>取</a:t>
            </a:r>
            <a:r>
              <a:rPr lang="en-US" altLang="zh-CN" dirty="0" smtClean="0"/>
              <a:t>SVM</a:t>
            </a:r>
            <a:r>
              <a:rPr lang="zh-CN" altLang="en-US" dirty="0"/>
              <a:t>训</a:t>
            </a:r>
            <a:r>
              <a:rPr lang="zh-CN" altLang="en-US" dirty="0" smtClean="0"/>
              <a:t>练样本</a:t>
            </a:r>
            <a:endParaRPr lang="en-US" altLang="zh-CN" dirty="0" smtClean="0"/>
          </a:p>
          <a:p>
            <a:r>
              <a:rPr lang="zh-CN" altLang="en-US" dirty="0"/>
              <a:t>选取合适的核函数</a:t>
            </a:r>
          </a:p>
        </p:txBody>
      </p:sp>
    </p:spTree>
    <p:extLst>
      <p:ext uri="{BB962C8B-B14F-4D97-AF65-F5344CB8AC3E}">
        <p14:creationId xmlns:p14="http://schemas.microsoft.com/office/powerpoint/2010/main" val="130067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传统方法</a:t>
            </a:r>
            <a:endParaRPr lang="zh-CN" altLang="en-US" dirty="0"/>
          </a:p>
        </p:txBody>
      </p:sp>
      <p:sp>
        <p:nvSpPr>
          <p:cNvPr id="3" name="内容占位符 2"/>
          <p:cNvSpPr>
            <a:spLocks noGrp="1"/>
          </p:cNvSpPr>
          <p:nvPr>
            <p:ph idx="1"/>
          </p:nvPr>
        </p:nvSpPr>
        <p:spPr/>
        <p:txBody>
          <a:bodyPr>
            <a:normAutofit/>
          </a:bodyPr>
          <a:lstStyle/>
          <a:p>
            <a:r>
              <a:rPr lang="zh-CN" altLang="en-US" dirty="0"/>
              <a:t>基于规则的方法</a:t>
            </a:r>
            <a:endParaRPr lang="en-US" altLang="zh-CN" dirty="0"/>
          </a:p>
          <a:p>
            <a:pPr lvl="1"/>
            <a:r>
              <a:rPr lang="zh-CN" altLang="en-US" dirty="0"/>
              <a:t>针对新词的规则抽取方法</a:t>
            </a:r>
            <a:endParaRPr lang="en-US" altLang="zh-CN" dirty="0"/>
          </a:p>
          <a:p>
            <a:pPr lvl="1"/>
            <a:r>
              <a:rPr lang="zh-CN" altLang="en-US" dirty="0"/>
              <a:t>针对非新词的规则过滤方法</a:t>
            </a:r>
            <a:r>
              <a:rPr lang="zh-CN" altLang="en-US" dirty="0" smtClean="0"/>
              <a:t>；</a:t>
            </a:r>
            <a:endParaRPr lang="en-US" altLang="zh-CN" dirty="0" smtClean="0"/>
          </a:p>
          <a:p>
            <a:pPr lvl="1"/>
            <a:r>
              <a:rPr lang="zh-CN" altLang="en-US" dirty="0"/>
              <a:t>构</a:t>
            </a:r>
            <a:r>
              <a:rPr lang="zh-CN" altLang="en-US" dirty="0" smtClean="0"/>
              <a:t>建正则表达式</a:t>
            </a:r>
            <a:endParaRPr lang="en-US" altLang="zh-CN" dirty="0"/>
          </a:p>
          <a:p>
            <a:r>
              <a:rPr lang="zh-CN" altLang="en-US" dirty="0"/>
              <a:t>基于统计的方法</a:t>
            </a:r>
            <a:endParaRPr lang="en-US" altLang="zh-CN" dirty="0"/>
          </a:p>
          <a:p>
            <a:pPr lvl="1"/>
            <a:r>
              <a:rPr lang="zh-CN" altLang="en-US" dirty="0"/>
              <a:t>利用统计模型来实现对新词的识别</a:t>
            </a:r>
            <a:r>
              <a:rPr lang="zh-CN" altLang="en-US" dirty="0" smtClean="0"/>
              <a:t>；</a:t>
            </a:r>
            <a:endParaRPr lang="en-US" altLang="zh-CN" dirty="0"/>
          </a:p>
        </p:txBody>
      </p:sp>
    </p:spTree>
    <p:extLst>
      <p:ext uri="{BB962C8B-B14F-4D97-AF65-F5344CB8AC3E}">
        <p14:creationId xmlns:p14="http://schemas.microsoft.com/office/powerpoint/2010/main" val="5661446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存在的问题</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语料要求高</a:t>
            </a:r>
            <a:r>
              <a:rPr lang="en-US" altLang="zh-CN" dirty="0" smtClean="0"/>
              <a:t>, </a:t>
            </a:r>
            <a:r>
              <a:rPr lang="zh-CN" altLang="en-US" dirty="0" smtClean="0"/>
              <a:t>针对新闻等书面语语料</a:t>
            </a:r>
            <a:endParaRPr lang="en-US" altLang="zh-CN" dirty="0" smtClean="0"/>
          </a:p>
          <a:p>
            <a:r>
              <a:rPr lang="zh-CN" altLang="en-US" dirty="0" smtClean="0"/>
              <a:t>处理的数据量小且词法、语法规范、正式</a:t>
            </a:r>
            <a:endParaRPr lang="en-US" altLang="zh-CN" dirty="0" smtClean="0"/>
          </a:p>
          <a:p>
            <a:r>
              <a:rPr lang="zh-CN" altLang="en-US" dirty="0" smtClean="0"/>
              <a:t>内存占用会随着文本规模呈线性甚至是平方规模增加，因此被计算机硬件资源所限制，不能处理规模过大的语料</a:t>
            </a:r>
            <a:endParaRPr lang="en-US" altLang="zh-CN" dirty="0" smtClean="0"/>
          </a:p>
          <a:p>
            <a:r>
              <a:rPr lang="zh-CN" altLang="en-US" dirty="0" smtClean="0"/>
              <a:t>需要更多的人工标注</a:t>
            </a:r>
            <a:endParaRPr lang="en-US" altLang="zh-CN" dirty="0" smtClean="0"/>
          </a:p>
          <a:p>
            <a:r>
              <a:rPr lang="zh-CN" altLang="en-US" dirty="0" smtClean="0"/>
              <a:t>模板精度及召回率影响较大</a:t>
            </a:r>
            <a:endParaRPr lang="en-US" altLang="zh-CN" dirty="0" smtClean="0"/>
          </a:p>
          <a:p>
            <a:r>
              <a:rPr lang="zh-CN" altLang="en-US" dirty="0" smtClean="0"/>
              <a:t>不属于某一特定领域的词语，并不适合于领域相关的新词发现</a:t>
            </a:r>
            <a:endParaRPr lang="en-US" altLang="zh-CN" dirty="0" smtClean="0"/>
          </a:p>
          <a:p>
            <a:endParaRPr lang="zh-CN" altLang="en-US" dirty="0"/>
          </a:p>
        </p:txBody>
      </p:sp>
    </p:spTree>
    <p:extLst>
      <p:ext uri="{BB962C8B-B14F-4D97-AF65-F5344CB8AC3E}">
        <p14:creationId xmlns:p14="http://schemas.microsoft.com/office/powerpoint/2010/main" val="860936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应用实例</a:t>
            </a:r>
            <a:endParaRPr lang="zh-CN" altLang="en-US" dirty="0"/>
          </a:p>
        </p:txBody>
      </p:sp>
      <p:sp>
        <p:nvSpPr>
          <p:cNvPr id="3" name="内容占位符 2"/>
          <p:cNvSpPr>
            <a:spLocks noGrp="1"/>
          </p:cNvSpPr>
          <p:nvPr>
            <p:ph idx="1"/>
          </p:nvPr>
        </p:nvSpPr>
        <p:spPr/>
        <p:txBody>
          <a:bodyPr>
            <a:normAutofit/>
          </a:bodyPr>
          <a:lstStyle/>
          <a:p>
            <a:r>
              <a:rPr lang="zh-CN" altLang="en-US" dirty="0" smtClean="0"/>
              <a:t>简述</a:t>
            </a:r>
            <a:endParaRPr lang="en-US" altLang="zh-CN" dirty="0" smtClean="0"/>
          </a:p>
          <a:p>
            <a:pPr lvl="1"/>
            <a:r>
              <a:rPr lang="zh-CN" altLang="en-US" dirty="0"/>
              <a:t>使用</a:t>
            </a:r>
            <a:r>
              <a:rPr lang="en-US" altLang="zh-CN" dirty="0"/>
              <a:t>CRF</a:t>
            </a:r>
            <a:r>
              <a:rPr lang="zh-CN" altLang="en-US" dirty="0"/>
              <a:t>模型进行候选词提取，相比于频繁模式的提取，可以加快候选词提取速度以及降低内存占用。其后使用二元语法模型重新扫描语料，进行左右熵和互信息两个特征的抽取，弥补第二类方法在仅使用局部特征中的不足</a:t>
            </a:r>
            <a:r>
              <a:rPr lang="zh-CN" altLang="en-US" dirty="0" smtClean="0"/>
              <a:t>。</a:t>
            </a:r>
            <a:endParaRPr lang="en-US" altLang="zh-CN" dirty="0" smtClean="0"/>
          </a:p>
          <a:p>
            <a:r>
              <a:rPr lang="zh-CN" altLang="en-US" dirty="0"/>
              <a:t>新词发现分为四个步骤，分别是候选词提取、命名实体过滤，新词特征选择，特征计算与候选排序。</a:t>
            </a:r>
            <a:endParaRPr lang="en-US" altLang="zh-CN" dirty="0"/>
          </a:p>
          <a:p>
            <a:pPr marL="0" indent="0">
              <a:buNone/>
            </a:pPr>
            <a:endParaRPr lang="zh-CN" altLang="en-US" dirty="0"/>
          </a:p>
        </p:txBody>
      </p:sp>
    </p:spTree>
    <p:extLst>
      <p:ext uri="{BB962C8B-B14F-4D97-AF65-F5344CB8AC3E}">
        <p14:creationId xmlns:p14="http://schemas.microsoft.com/office/powerpoint/2010/main" val="547896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候选词提取</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13774" y="2367092"/>
                <a:ext cx="10363826" cy="2769987"/>
              </a:xfrm>
            </p:spPr>
            <p:txBody>
              <a:bodyPr>
                <a:normAutofit fontScale="92500"/>
              </a:bodyPr>
              <a:lstStyle/>
              <a:p>
                <a:r>
                  <a:rPr lang="en-US" altLang="zh-CN" dirty="0" smtClean="0">
                    <a:latin typeface="Times New Roman" panose="02020603050405020304" pitchFamily="18" charset="0"/>
                    <a:cs typeface="Times New Roman" panose="02020603050405020304" pitchFamily="18" charset="0"/>
                  </a:rPr>
                  <a:t>CRF</a:t>
                </a:r>
                <a:r>
                  <a:rPr lang="zh-CN" altLang="en-US" dirty="0" smtClean="0"/>
                  <a:t>模型是将中文分词的过程看成是一个汉字边界的序列标注问题，通常使用</a:t>
                </a:r>
                <a:r>
                  <a:rPr lang="en-US" altLang="zh-CN" dirty="0" smtClean="0">
                    <a:latin typeface="Times New Roman" panose="02020603050405020304" pitchFamily="18" charset="0"/>
                    <a:cs typeface="Times New Roman" panose="02020603050405020304" pitchFamily="18" charset="0"/>
                  </a:rPr>
                  <a:t>BMES</a:t>
                </a:r>
                <a:r>
                  <a:rPr lang="zh-CN" altLang="en-US" dirty="0" smtClean="0"/>
                  <a:t>标注集，即一个词语的首字标注为</a:t>
                </a:r>
                <a:r>
                  <a:rPr lang="en-US" altLang="zh-CN" dirty="0" smtClean="0">
                    <a:latin typeface="Times New Roman" panose="02020603050405020304" pitchFamily="18" charset="0"/>
                    <a:cs typeface="Times New Roman" panose="02020603050405020304" pitchFamily="18" charset="0"/>
                  </a:rPr>
                  <a:t>B</a:t>
                </a:r>
                <a:r>
                  <a:rPr lang="zh-CN" altLang="en-US" dirty="0" smtClean="0"/>
                  <a:t>，尾字标注成</a:t>
                </a:r>
                <a:r>
                  <a:rPr lang="en-US" altLang="zh-CN" dirty="0" smtClean="0">
                    <a:latin typeface="Times New Roman" panose="02020603050405020304" pitchFamily="18" charset="0"/>
                    <a:cs typeface="Times New Roman" panose="02020603050405020304" pitchFamily="18" charset="0"/>
                  </a:rPr>
                  <a:t>E</a:t>
                </a:r>
                <a:r>
                  <a:rPr lang="zh-CN" altLang="en-US" dirty="0" smtClean="0"/>
                  <a:t>，中间的字标注成</a:t>
                </a:r>
                <a:r>
                  <a:rPr lang="en-US" altLang="zh-CN" dirty="0" smtClean="0">
                    <a:latin typeface="Times New Roman" panose="02020603050405020304" pitchFamily="18" charset="0"/>
                    <a:cs typeface="Times New Roman" panose="02020603050405020304" pitchFamily="18" charset="0"/>
                  </a:rPr>
                  <a:t>M</a:t>
                </a:r>
                <a:r>
                  <a:rPr lang="zh-CN" altLang="en-US" dirty="0" smtClean="0"/>
                  <a:t>，单个字组成词的标注成</a:t>
                </a:r>
                <a:r>
                  <a:rPr lang="en-US" altLang="zh-CN" dirty="0" smtClean="0">
                    <a:latin typeface="Times New Roman" panose="02020603050405020304" pitchFamily="18" charset="0"/>
                    <a:cs typeface="Times New Roman" panose="02020603050405020304" pitchFamily="18" charset="0"/>
                  </a:rPr>
                  <a:t>S</a:t>
                </a:r>
                <a:r>
                  <a:rPr lang="zh-CN" altLang="en-US" dirty="0" smtClean="0"/>
                  <a:t>。</a:t>
                </a:r>
                <a:endParaRPr lang="en-US" altLang="zh-CN" dirty="0" smtClean="0"/>
              </a:p>
              <a:p>
                <a:r>
                  <a:rPr lang="zh-CN" altLang="en-US" dirty="0" smtClean="0"/>
                  <a:t>根据词频选取候选词</a:t>
                </a:r>
                <a:endParaRPr lang="en-US" altLang="zh-CN" dirty="0" smtClean="0"/>
              </a:p>
              <a:p>
                <a:pPr lvl="1"/>
                <a:r>
                  <a:rPr lang="zh-CN" altLang="en-US" dirty="0"/>
                  <a:t>参</a:t>
                </a:r>
                <a:r>
                  <a:rPr lang="zh-CN" altLang="en-US" dirty="0" smtClean="0"/>
                  <a:t>考函数 </a:t>
                </a:r>
                <a14:m>
                  <m:oMath xmlns:m="http://schemas.openxmlformats.org/officeDocument/2006/math">
                    <m:r>
                      <a:rPr lang="en-US" altLang="zh-CN" b="0" i="1" smtClean="0">
                        <a:latin typeface="Cambria Math" panose="02040503050406030204" pitchFamily="18" charset="0"/>
                        <a:cs typeface="Courier New" panose="02070309020205020404" pitchFamily="49" charset="0"/>
                      </a:rPr>
                      <m:t>𝑓</m:t>
                    </m:r>
                    <m:r>
                      <a:rPr lang="en-US" altLang="zh-CN" b="0" i="1" smtClean="0">
                        <a:latin typeface="Cambria Math" panose="02040503050406030204" pitchFamily="18" charset="0"/>
                        <a:cs typeface="Courier New" panose="02070309020205020404" pitchFamily="49" charset="0"/>
                      </a:rPr>
                      <m:t>=</m:t>
                    </m:r>
                    <m:r>
                      <a:rPr lang="en-US" altLang="zh-CN" b="0" i="1" smtClean="0">
                        <a:latin typeface="Cambria Math" panose="02040503050406030204" pitchFamily="18" charset="0"/>
                        <a:cs typeface="Courier New" panose="02070309020205020404" pitchFamily="49" charset="0"/>
                      </a:rPr>
                      <m:t>𝛽</m:t>
                    </m:r>
                    <m:r>
                      <m:rPr>
                        <m:sty m:val="p"/>
                      </m:rPr>
                      <a:rPr lang="en-US" altLang="zh-CN" b="0" i="0" smtClean="0">
                        <a:latin typeface="Cambria Math" panose="02040503050406030204" pitchFamily="18" charset="0"/>
                        <a:cs typeface="Courier New" panose="02070309020205020404" pitchFamily="49" charset="0"/>
                      </a:rPr>
                      <m:t>arctan</m:t>
                    </m:r>
                    <m:r>
                      <a:rPr lang="en-US" altLang="zh-CN" b="0" i="1" smtClean="0">
                        <a:latin typeface="Cambria Math" panose="02040503050406030204" pitchFamily="18" charset="0"/>
                        <a:cs typeface="Courier New" panose="02070309020205020404" pitchFamily="49" charset="0"/>
                      </a:rPr>
                      <m:t>⁡(</m:t>
                    </m:r>
                    <m:r>
                      <a:rPr lang="en-US" altLang="zh-CN" b="0" i="1" smtClean="0">
                        <a:latin typeface="Cambria Math" panose="02040503050406030204" pitchFamily="18" charset="0"/>
                        <a:cs typeface="Courier New" panose="02070309020205020404" pitchFamily="49" charset="0"/>
                      </a:rPr>
                      <m:t>𝛼</m:t>
                    </m:r>
                    <m:d>
                      <m:dPr>
                        <m:begChr m:val="|"/>
                        <m:endChr m:val="|"/>
                        <m:ctrlPr>
                          <a:rPr lang="en-US" altLang="zh-CN" b="0" i="1" smtClean="0">
                            <a:latin typeface="Cambria Math" panose="02040503050406030204" pitchFamily="18" charset="0"/>
                            <a:cs typeface="Courier New" panose="02070309020205020404" pitchFamily="49" charset="0"/>
                          </a:rPr>
                        </m:ctrlPr>
                      </m:dPr>
                      <m:e>
                        <m:r>
                          <a:rPr lang="en-US" altLang="zh-CN" b="0" i="1" smtClean="0">
                            <a:latin typeface="Cambria Math" panose="02040503050406030204" pitchFamily="18" charset="0"/>
                            <a:cs typeface="Courier New" panose="02070309020205020404" pitchFamily="49" charset="0"/>
                          </a:rPr>
                          <m:t>𝐷</m:t>
                        </m:r>
                      </m:e>
                    </m:d>
                    <m:r>
                      <a:rPr lang="en-US" altLang="zh-CN" b="0" i="1" smtClean="0">
                        <a:latin typeface="Cambria Math" panose="02040503050406030204" pitchFamily="18" charset="0"/>
                        <a:cs typeface="Courier New" panose="02070309020205020404" pitchFamily="49" charset="0"/>
                      </a:rPr>
                      <m:t>)</m:t>
                    </m:r>
                  </m:oMath>
                </a14:m>
                <a:r>
                  <a:rPr lang="en-US" altLang="zh-CN" dirty="0" smtClean="0">
                    <a:latin typeface="Courier New" panose="02070309020205020404" pitchFamily="49" charset="0"/>
                    <a:cs typeface="Courier New" panose="02070309020205020404" pitchFamily="49" charset="0"/>
                  </a:rPr>
                  <a:t>, </a:t>
                </a:r>
                <a:r>
                  <a:rPr lang="en-US" altLang="zh-CN" dirty="0">
                    <a:cs typeface="Times New Roman" panose="02020603050405020304" pitchFamily="18" charset="0"/>
                  </a:rPr>
                  <a:t>|</a:t>
                </a:r>
                <a:r>
                  <a:rPr lang="en-US" altLang="zh-CN" dirty="0" smtClean="0">
                    <a:cs typeface="Times New Roman" panose="02020603050405020304" pitchFamily="18" charset="0"/>
                  </a:rPr>
                  <a:t>D|</a:t>
                </a:r>
                <a:r>
                  <a:rPr lang="zh-CN" altLang="en-US" dirty="0" smtClean="0">
                    <a:cs typeface="Times New Roman" panose="02020603050405020304" pitchFamily="18" charset="0"/>
                  </a:rPr>
                  <a:t>为语料库词语总数</a:t>
                </a:r>
                <a:r>
                  <a:rPr lang="en-US" altLang="zh-CN" dirty="0" smtClean="0">
                    <a:cs typeface="Times New Roman" panose="02020603050405020304" pitchFamily="18" charset="0"/>
                  </a:rPr>
                  <a:t>, α,β</a:t>
                </a:r>
                <a:r>
                  <a:rPr lang="zh-CN" altLang="en-US" dirty="0" smtClean="0">
                    <a:cs typeface="Times New Roman" panose="02020603050405020304" pitchFamily="18" charset="0"/>
                  </a:rPr>
                  <a:t>为常数</a:t>
                </a:r>
                <a:endParaRPr lang="en-US" altLang="zh-CN" dirty="0" smtClean="0">
                  <a:latin typeface="Courier New" panose="02070309020205020404" pitchFamily="49" charset="0"/>
                  <a:cs typeface="Courier New" panose="02070309020205020404" pitchFamily="49"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13774" y="2367092"/>
                <a:ext cx="10363826" cy="2769987"/>
              </a:xfrm>
              <a:blipFill>
                <a:blip r:embed="rId2"/>
                <a:stretch>
                  <a:fillRect l="-1824" r="-1588" b="-24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3855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命名实体过滤</a:t>
            </a:r>
            <a:endParaRPr lang="zh-CN" altLang="en-US" dirty="0"/>
          </a:p>
        </p:txBody>
      </p:sp>
      <p:sp>
        <p:nvSpPr>
          <p:cNvPr id="3" name="内容占位符 2"/>
          <p:cNvSpPr>
            <a:spLocks noGrp="1"/>
          </p:cNvSpPr>
          <p:nvPr>
            <p:ph idx="1"/>
          </p:nvPr>
        </p:nvSpPr>
        <p:spPr/>
        <p:txBody>
          <a:bodyPr/>
          <a:lstStyle/>
          <a:p>
            <a:r>
              <a:rPr lang="zh-CN" altLang="en-US" dirty="0" smtClean="0"/>
              <a:t>过滤组织和机构名</a:t>
            </a:r>
            <a:r>
              <a:rPr lang="en-US" altLang="zh-CN" dirty="0" smtClean="0"/>
              <a:t>: </a:t>
            </a:r>
          </a:p>
          <a:p>
            <a:pPr lvl="1"/>
            <a:r>
              <a:rPr lang="zh-CN" altLang="en-US" dirty="0" smtClean="0"/>
              <a:t>可以拆分为更细粒度的词汇</a:t>
            </a:r>
            <a:r>
              <a:rPr lang="en-US" altLang="zh-CN" dirty="0" smtClean="0"/>
              <a:t>, </a:t>
            </a:r>
            <a:r>
              <a:rPr lang="zh-CN" altLang="en-US" dirty="0" smtClean="0"/>
              <a:t>例如</a:t>
            </a:r>
            <a:r>
              <a:rPr lang="zh-CN" altLang="en-US" dirty="0"/>
              <a:t>“</a:t>
            </a:r>
            <a:r>
              <a:rPr lang="zh-CN" altLang="en-US" dirty="0" smtClean="0"/>
              <a:t>北京理工大学”→“北京</a:t>
            </a:r>
            <a:r>
              <a:rPr lang="en-US" altLang="zh-CN" dirty="0" smtClean="0"/>
              <a:t>/</a:t>
            </a:r>
            <a:r>
              <a:rPr lang="zh-CN" altLang="en-US" dirty="0" smtClean="0"/>
              <a:t>理工</a:t>
            </a:r>
            <a:r>
              <a:rPr lang="en-US" altLang="zh-CN" dirty="0" smtClean="0"/>
              <a:t>/</a:t>
            </a:r>
            <a:r>
              <a:rPr lang="zh-CN" altLang="en-US" dirty="0" smtClean="0"/>
              <a:t>大学”</a:t>
            </a:r>
            <a:endParaRPr lang="en-US" altLang="zh-CN" dirty="0" smtClean="0"/>
          </a:p>
          <a:p>
            <a:r>
              <a:rPr lang="zh-CN" altLang="en-US" dirty="0"/>
              <a:t>过</a:t>
            </a:r>
            <a:r>
              <a:rPr lang="zh-CN" altLang="en-US" dirty="0" smtClean="0"/>
              <a:t>滤人名</a:t>
            </a:r>
            <a:r>
              <a:rPr lang="en-US" altLang="zh-CN" dirty="0" smtClean="0"/>
              <a:t>: </a:t>
            </a:r>
          </a:p>
          <a:p>
            <a:pPr lvl="1"/>
            <a:r>
              <a:rPr lang="zh-CN" altLang="en-US" dirty="0" smtClean="0"/>
              <a:t>过滤只在人名中出现的常见字</a:t>
            </a:r>
            <a:endParaRPr lang="en-US" altLang="zh-CN" dirty="0" smtClean="0"/>
          </a:p>
          <a:p>
            <a:r>
              <a:rPr lang="zh-CN" altLang="en-US" dirty="0"/>
              <a:t>利</a:t>
            </a:r>
            <a:r>
              <a:rPr lang="zh-CN" altLang="en-US" dirty="0" smtClean="0"/>
              <a:t>用最大熵模型理论</a:t>
            </a:r>
            <a:endParaRPr lang="zh-CN" altLang="en-US" dirty="0"/>
          </a:p>
        </p:txBody>
      </p:sp>
    </p:spTree>
    <p:extLst>
      <p:ext uri="{BB962C8B-B14F-4D97-AF65-F5344CB8AC3E}">
        <p14:creationId xmlns:p14="http://schemas.microsoft.com/office/powerpoint/2010/main" val="1727438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新词特征选择</a:t>
            </a:r>
            <a:endParaRPr lang="zh-CN" altLang="en-US" dirty="0"/>
          </a:p>
        </p:txBody>
      </p:sp>
      <p:sp>
        <p:nvSpPr>
          <p:cNvPr id="3" name="内容占位符 2"/>
          <p:cNvSpPr>
            <a:spLocks noGrp="1"/>
          </p:cNvSpPr>
          <p:nvPr>
            <p:ph idx="1"/>
          </p:nvPr>
        </p:nvSpPr>
        <p:spPr>
          <a:xfrm>
            <a:off x="914400" y="1966400"/>
            <a:ext cx="10363826" cy="4228917"/>
          </a:xfrm>
        </p:spPr>
        <p:txBody>
          <a:bodyPr>
            <a:normAutofit/>
          </a:bodyPr>
          <a:lstStyle/>
          <a:p>
            <a:r>
              <a:rPr lang="zh-CN" altLang="en-US" dirty="0" smtClean="0"/>
              <a:t>以口语为主，并且常常夹带错词、方言或者其他语言以及符号</a:t>
            </a:r>
            <a:endParaRPr lang="en-US" altLang="zh-CN" dirty="0" smtClean="0"/>
          </a:p>
          <a:p>
            <a:r>
              <a:rPr lang="zh-CN" altLang="en-US" dirty="0"/>
              <a:t>手</a:t>
            </a:r>
            <a:r>
              <a:rPr lang="zh-CN" altLang="en-US" dirty="0" smtClean="0"/>
              <a:t>工标记费时且错误率大</a:t>
            </a:r>
            <a:endParaRPr lang="en-US" altLang="zh-CN" dirty="0" smtClean="0"/>
          </a:p>
          <a:p>
            <a:r>
              <a:rPr lang="zh-CN" altLang="en-US" dirty="0" smtClean="0"/>
              <a:t>可能出现的错误</a:t>
            </a:r>
            <a:endParaRPr lang="en-US" altLang="zh-CN" dirty="0" smtClean="0"/>
          </a:p>
          <a:p>
            <a:pPr lvl="1"/>
            <a:r>
              <a:rPr lang="zh-CN" altLang="en-US" dirty="0"/>
              <a:t>分离</a:t>
            </a:r>
            <a:r>
              <a:rPr lang="zh-CN" altLang="en-US" dirty="0" smtClean="0"/>
              <a:t>型分词错误</a:t>
            </a:r>
            <a:endParaRPr lang="en-US" altLang="zh-CN" dirty="0" smtClean="0"/>
          </a:p>
          <a:p>
            <a:pPr lvl="2"/>
            <a:r>
              <a:rPr lang="zh-CN" altLang="en-US" dirty="0"/>
              <a:t>使用邻接熵特征进行过滤</a:t>
            </a:r>
            <a:endParaRPr lang="en-US" altLang="zh-CN" dirty="0" smtClean="0"/>
          </a:p>
          <a:p>
            <a:pPr lvl="1"/>
            <a:r>
              <a:rPr lang="zh-CN" altLang="en-US" dirty="0"/>
              <a:t>组合</a:t>
            </a:r>
            <a:r>
              <a:rPr lang="zh-CN" altLang="en-US" dirty="0" smtClean="0"/>
              <a:t>型分词错误</a:t>
            </a:r>
            <a:endParaRPr lang="en-US" altLang="zh-CN" dirty="0" smtClean="0"/>
          </a:p>
          <a:p>
            <a:pPr lvl="2"/>
            <a:r>
              <a:rPr lang="zh-CN" altLang="en-US" dirty="0"/>
              <a:t>选择语言模型计算互信息特征进</a:t>
            </a:r>
            <a:r>
              <a:rPr lang="zh-CN" altLang="en-US" dirty="0" smtClean="0"/>
              <a:t>行过滤</a:t>
            </a:r>
            <a:endParaRPr lang="zh-CN" altLang="en-US" dirty="0"/>
          </a:p>
        </p:txBody>
      </p:sp>
    </p:spTree>
    <p:extLst>
      <p:ext uri="{BB962C8B-B14F-4D97-AF65-F5344CB8AC3E}">
        <p14:creationId xmlns:p14="http://schemas.microsoft.com/office/powerpoint/2010/main" val="7650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邻接熵</a:t>
            </a:r>
            <a:endParaRPr lang="zh-CN" altLang="en-US" dirty="0"/>
          </a:p>
        </p:txBody>
      </p:sp>
      <p:sp>
        <p:nvSpPr>
          <p:cNvPr id="3" name="内容占位符 2"/>
          <p:cNvSpPr>
            <a:spLocks noGrp="1"/>
          </p:cNvSpPr>
          <p:nvPr>
            <p:ph idx="1"/>
          </p:nvPr>
        </p:nvSpPr>
        <p:spPr>
          <a:xfrm>
            <a:off x="841855" y="1976675"/>
            <a:ext cx="10363826" cy="1660378"/>
          </a:xfrm>
        </p:spPr>
        <p:txBody>
          <a:bodyPr/>
          <a:lstStyle/>
          <a:p>
            <a:r>
              <a:rPr lang="zh-CN" altLang="en-US" dirty="0"/>
              <a:t>邻接熵是一种计算候选词上下文丰富程度的特征。候选词上下文越丰富代表它成词的概率越</a:t>
            </a:r>
            <a:r>
              <a:rPr lang="zh-CN" altLang="en-US" dirty="0" smtClean="0"/>
              <a:t>高，</a:t>
            </a:r>
            <a:r>
              <a:rPr lang="zh-CN" altLang="en-US" dirty="0"/>
              <a:t>这时它的邻接熵也就越高。邻接</a:t>
            </a:r>
            <a:r>
              <a:rPr lang="zh-CN" altLang="en-US" dirty="0" smtClean="0"/>
              <a:t>熵</a:t>
            </a:r>
            <a:r>
              <a:rPr lang="en-US" altLang="zh-CN" dirty="0" smtClean="0"/>
              <a:t>HADJ</a:t>
            </a:r>
            <a:r>
              <a:rPr lang="zh-CN" altLang="en-US" dirty="0" smtClean="0"/>
              <a:t>计</a:t>
            </a:r>
            <a:r>
              <a:rPr lang="zh-CN" altLang="en-US" dirty="0"/>
              <a:t>算如</a:t>
            </a:r>
            <a:r>
              <a:rPr lang="zh-CN" altLang="en-US" dirty="0" smtClean="0"/>
              <a:t>式</a:t>
            </a:r>
            <a:r>
              <a:rPr lang="en-US" altLang="zh-CN" dirty="0" smtClean="0"/>
              <a:t>(2)</a:t>
            </a:r>
            <a:r>
              <a:rPr lang="zh-CN" altLang="en-US" dirty="0" smtClean="0"/>
              <a:t>所</a:t>
            </a:r>
            <a:r>
              <a:rPr lang="zh-CN" altLang="en-US" dirty="0"/>
              <a:t>示。</a:t>
            </a:r>
          </a:p>
          <a:p>
            <a:endParaRPr lang="zh-CN" altLang="en-US" dirty="0"/>
          </a:p>
        </p:txBody>
      </p:sp>
      <p:pic>
        <p:nvPicPr>
          <p:cNvPr id="4" name="图片 3"/>
          <p:cNvPicPr>
            <a:picLocks noChangeAspect="1"/>
          </p:cNvPicPr>
          <p:nvPr/>
        </p:nvPicPr>
        <p:blipFill>
          <a:blip r:embed="rId2"/>
          <a:stretch>
            <a:fillRect/>
          </a:stretch>
        </p:blipFill>
        <p:spPr>
          <a:xfrm>
            <a:off x="841855" y="3277457"/>
            <a:ext cx="4876800" cy="198120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722303" y="5360949"/>
                <a:ext cx="11072430" cy="923330"/>
              </a:xfrm>
              <a:prstGeom prst="rect">
                <a:avLst/>
              </a:prstGeom>
              <a:noFill/>
            </p:spPr>
            <p:txBody>
              <a:bodyPr wrap="square" rtlCol="0">
                <a:spAutoFit/>
              </a:bodyPr>
              <a:lstStyle/>
              <a:p>
                <a:r>
                  <a:rPr lang="zh-CN" altLang="en-US" dirty="0" smtClean="0">
                    <a:latin typeface="Times New Roman" panose="02020603050405020304" pitchFamily="18" charset="0"/>
                  </a:rPr>
                  <a:t>其中，</a:t>
                </a:r>
                <a:r>
                  <a:rPr lang="en-US" altLang="zh-CN" dirty="0" smtClean="0">
                    <a:latin typeface="Times New Roman" panose="02020603050405020304" pitchFamily="18" charset="0"/>
                  </a:rPr>
                  <a:t>H</a:t>
                </a:r>
                <a:r>
                  <a:rPr lang="en-US" altLang="zh-CN" baseline="-25000" dirty="0" smtClean="0">
                    <a:latin typeface="Times New Roman" panose="02020603050405020304" pitchFamily="18" charset="0"/>
                  </a:rPr>
                  <a:t>L</a:t>
                </a:r>
                <a:r>
                  <a:rPr lang="zh-CN" altLang="en-US" dirty="0" smtClean="0">
                    <a:latin typeface="Times New Roman" panose="02020603050405020304" pitchFamily="18" charset="0"/>
                  </a:rPr>
                  <a:t>代</a:t>
                </a:r>
                <a:r>
                  <a:rPr lang="zh-CN" altLang="en-US" dirty="0">
                    <a:latin typeface="Times New Roman" panose="02020603050405020304" pitchFamily="18" charset="0"/>
                  </a:rPr>
                  <a:t>表候选词的左信息熵</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W</a:t>
                </a:r>
                <a:r>
                  <a:rPr lang="en-US" altLang="zh-CN" baseline="-25000" dirty="0" smtClean="0">
                    <a:latin typeface="Times New Roman" panose="02020603050405020304" pitchFamily="18" charset="0"/>
                  </a:rPr>
                  <a:t>L</a:t>
                </a:r>
                <a:r>
                  <a:rPr lang="zh-CN" altLang="en-US" dirty="0" smtClean="0">
                    <a:latin typeface="Times New Roman" panose="02020603050405020304" pitchFamily="18" charset="0"/>
                  </a:rPr>
                  <a:t>代</a:t>
                </a:r>
                <a:r>
                  <a:rPr lang="zh-CN" altLang="en-US" dirty="0">
                    <a:latin typeface="Times New Roman" panose="02020603050405020304" pitchFamily="18" charset="0"/>
                  </a:rPr>
                  <a:t>表候选词左侧出现的词所构成的集合</a:t>
                </a:r>
                <a:r>
                  <a:rPr lang="zh-CN" altLang="en-US" dirty="0" smtClean="0">
                    <a:latin typeface="Times New Roman" panose="02020603050405020304" pitchFamily="18" charset="0"/>
                  </a:rPr>
                  <a:t>，</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𝑤</m:t>
                        </m:r>
                      </m:sub>
                      <m:sup>
                        <m:r>
                          <a:rPr lang="en-US" altLang="zh-CN" b="0" i="1" smtClean="0">
                            <a:latin typeface="Cambria Math" panose="02040503050406030204" pitchFamily="18" charset="0"/>
                          </a:rPr>
                          <m:t>𝐿</m:t>
                        </m:r>
                      </m:sup>
                    </m:sSubSup>
                  </m:oMath>
                </a14:m>
                <a:r>
                  <a:rPr lang="zh-CN" altLang="en-US" dirty="0" smtClean="0">
                    <a:latin typeface="Times New Roman" panose="02020603050405020304" pitchFamily="18" charset="0"/>
                  </a:rPr>
                  <a:t>代</a:t>
                </a:r>
                <a:r>
                  <a:rPr lang="zh-CN" altLang="en-US" dirty="0">
                    <a:latin typeface="Times New Roman" panose="02020603050405020304" pitchFamily="18" charset="0"/>
                  </a:rPr>
                  <a:t>表在候选词的左侧，词</a:t>
                </a:r>
                <a:r>
                  <a:rPr lang="zh-CN" altLang="en-US" dirty="0" smtClean="0">
                    <a:latin typeface="Times New Roman" panose="02020603050405020304" pitchFamily="18" charset="0"/>
                  </a:rPr>
                  <a:t>语</a:t>
                </a:r>
                <a:r>
                  <a:rPr lang="en-US" altLang="zh-CN" dirty="0" smtClean="0">
                    <a:latin typeface="Times New Roman" panose="02020603050405020304" pitchFamily="18" charset="0"/>
                  </a:rPr>
                  <a:t>w</a:t>
                </a:r>
                <a:r>
                  <a:rPr lang="zh-CN" altLang="en-US" dirty="0" smtClean="0">
                    <a:latin typeface="Times New Roman" panose="02020603050405020304" pitchFamily="18" charset="0"/>
                  </a:rPr>
                  <a:t>出</a:t>
                </a:r>
                <a:r>
                  <a:rPr lang="zh-CN" altLang="en-US" dirty="0">
                    <a:latin typeface="Times New Roman" panose="02020603050405020304" pitchFamily="18" charset="0"/>
                  </a:rPr>
                  <a:t>现的次数。与之类似</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H</a:t>
                </a:r>
                <a:r>
                  <a:rPr lang="en-US" altLang="zh-CN" baseline="-25000" dirty="0" smtClean="0">
                    <a:latin typeface="Times New Roman" panose="02020603050405020304" pitchFamily="18" charset="0"/>
                  </a:rPr>
                  <a:t>R</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W</a:t>
                </a:r>
                <a:r>
                  <a:rPr lang="en-US" altLang="zh-CN" baseline="-25000" dirty="0" smtClean="0">
                    <a:latin typeface="Times New Roman" panose="02020603050405020304" pitchFamily="18" charset="0"/>
                  </a:rPr>
                  <a:t>R</a:t>
                </a:r>
                <a:r>
                  <a:rPr lang="zh-CN" altLang="en-US" dirty="0" smtClean="0">
                    <a:latin typeface="Times New Roman" panose="02020603050405020304" pitchFamily="18" charset="0"/>
                  </a:rPr>
                  <a:t>、</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b="0" i="1" smtClean="0">
                            <a:latin typeface="Cambria Math" panose="02040503050406030204" pitchFamily="18" charset="0"/>
                          </a:rPr>
                          <m:t>𝑤</m:t>
                        </m:r>
                      </m:sub>
                      <m:sup>
                        <m:r>
                          <a:rPr lang="en-US" altLang="zh-CN" b="0" i="1" smtClean="0">
                            <a:latin typeface="Cambria Math" panose="02040503050406030204" pitchFamily="18" charset="0"/>
                          </a:rPr>
                          <m:t>𝑅</m:t>
                        </m:r>
                      </m:sup>
                    </m:sSubSup>
                  </m:oMath>
                </a14:m>
                <a:r>
                  <a:rPr lang="zh-CN" altLang="en-US" dirty="0" smtClean="0">
                    <a:latin typeface="Times New Roman" panose="02020603050405020304" pitchFamily="18" charset="0"/>
                  </a:rPr>
                  <a:t>分</a:t>
                </a:r>
                <a:r>
                  <a:rPr lang="zh-CN" altLang="en-US" dirty="0">
                    <a:latin typeface="Times New Roman" panose="02020603050405020304" pitchFamily="18" charset="0"/>
                  </a:rPr>
                  <a:t>别代表候选词右侧对应的特征</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C</a:t>
                </a:r>
                <a:r>
                  <a:rPr lang="zh-CN" altLang="en-US" dirty="0" smtClean="0">
                    <a:latin typeface="Times New Roman" panose="02020603050405020304" pitchFamily="18" charset="0"/>
                  </a:rPr>
                  <a:t>代</a:t>
                </a:r>
                <a:r>
                  <a:rPr lang="zh-CN" altLang="en-US" dirty="0">
                    <a:latin typeface="Times New Roman" panose="02020603050405020304" pitchFamily="18" charset="0"/>
                  </a:rPr>
                  <a:t>表候选词的词频。</a:t>
                </a:r>
              </a:p>
              <a:p>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722303" y="5360949"/>
                <a:ext cx="11072430" cy="923330"/>
              </a:xfrm>
              <a:prstGeom prst="rect">
                <a:avLst/>
              </a:prstGeom>
              <a:blipFill>
                <a:blip r:embed="rId3"/>
                <a:stretch>
                  <a:fillRect l="-440" t="-46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4303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50" y="226386"/>
            <a:ext cx="10364451" cy="1596177"/>
          </a:xfrm>
        </p:spPr>
        <p:txBody>
          <a:bodyPr/>
          <a:lstStyle/>
          <a:p>
            <a:r>
              <a:rPr lang="zh-CN" altLang="en-US" dirty="0" smtClean="0"/>
              <a:t>语言模型</a:t>
            </a:r>
            <a:endParaRPr lang="zh-CN" altLang="en-US" dirty="0"/>
          </a:p>
        </p:txBody>
      </p:sp>
      <p:sp>
        <p:nvSpPr>
          <p:cNvPr id="3" name="内容占位符 2"/>
          <p:cNvSpPr>
            <a:spLocks noGrp="1"/>
          </p:cNvSpPr>
          <p:nvPr>
            <p:ph idx="1"/>
          </p:nvPr>
        </p:nvSpPr>
        <p:spPr>
          <a:xfrm>
            <a:off x="913775" y="1822563"/>
            <a:ext cx="10363826" cy="2225456"/>
          </a:xfrm>
        </p:spPr>
        <p:txBody>
          <a:bodyPr>
            <a:normAutofit fontScale="92500"/>
          </a:bodyPr>
          <a:lstStyle/>
          <a:p>
            <a:r>
              <a:rPr lang="zh-CN" altLang="en-US" sz="2400" dirty="0"/>
              <a:t>区别于邻接熵，互信息反映候选词内部特征，值越大代表候选词内部凝固程度越高，因此成词的概率也就越大。使用互信息能够有效地过</a:t>
            </a:r>
            <a:r>
              <a:rPr lang="zh-CN" altLang="en-US" sz="2400" dirty="0" smtClean="0"/>
              <a:t>滤组合型分词错误</a:t>
            </a:r>
            <a:endParaRPr lang="en-US" altLang="zh-CN" sz="2400" dirty="0"/>
          </a:p>
          <a:p>
            <a:r>
              <a:rPr lang="zh-CN" altLang="en-US" sz="2400" dirty="0" smtClean="0"/>
              <a:t>计算方式如</a:t>
            </a:r>
            <a:r>
              <a:rPr lang="en-US" altLang="zh-CN" sz="2400" dirty="0" smtClean="0"/>
              <a:t>(3)</a:t>
            </a:r>
            <a:r>
              <a:rPr lang="zh-CN" altLang="en-US" sz="2400" dirty="0" smtClean="0"/>
              <a:t>所示</a:t>
            </a:r>
            <a:endParaRPr lang="en-US" altLang="zh-CN" sz="2400" dirty="0" smtClean="0"/>
          </a:p>
          <a:p>
            <a:endParaRPr lang="zh-CN" altLang="en-US" dirty="0"/>
          </a:p>
        </p:txBody>
      </p:sp>
      <p:pic>
        <p:nvPicPr>
          <p:cNvPr id="4" name="图片 3"/>
          <p:cNvPicPr>
            <a:picLocks noChangeAspect="1"/>
          </p:cNvPicPr>
          <p:nvPr/>
        </p:nvPicPr>
        <p:blipFill>
          <a:blip r:embed="rId2"/>
          <a:stretch>
            <a:fillRect/>
          </a:stretch>
        </p:blipFill>
        <p:spPr>
          <a:xfrm>
            <a:off x="1150866" y="4048019"/>
            <a:ext cx="6270756" cy="1068511"/>
          </a:xfrm>
          <a:prstGeom prst="rect">
            <a:avLst/>
          </a:prstGeom>
        </p:spPr>
      </p:pic>
      <p:sp>
        <p:nvSpPr>
          <p:cNvPr id="5" name="文本框 4"/>
          <p:cNvSpPr txBox="1"/>
          <p:nvPr/>
        </p:nvSpPr>
        <p:spPr>
          <a:xfrm>
            <a:off x="913775" y="5280917"/>
            <a:ext cx="10963151" cy="646331"/>
          </a:xfrm>
          <a:prstGeom prst="rect">
            <a:avLst/>
          </a:prstGeom>
          <a:noFill/>
        </p:spPr>
        <p:txBody>
          <a:bodyPr wrap="square" rtlCol="0">
            <a:spAutoFit/>
          </a:bodyPr>
          <a:lstStyle/>
          <a:p>
            <a:r>
              <a:rPr lang="zh-CN" altLang="en-US" dirty="0"/>
              <a:t>其中</a:t>
            </a:r>
            <a:r>
              <a:rPr lang="zh-CN" altLang="en-US" dirty="0" smtClean="0"/>
              <a:t>，</a:t>
            </a:r>
            <a:r>
              <a:rPr lang="en-US" altLang="zh-CN" i="1" dirty="0" smtClean="0">
                <a:latin typeface="Times New Roman" panose="02020603050405020304" pitchFamily="18" charset="0"/>
                <a:cs typeface="Times New Roman" panose="02020603050405020304" pitchFamily="18" charset="0"/>
              </a:rPr>
              <a:t>ω1,</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ω2</a:t>
            </a:r>
            <a:r>
              <a:rPr lang="zh-CN" altLang="en-US" dirty="0" smtClean="0"/>
              <a:t>为</a:t>
            </a:r>
            <a:r>
              <a:rPr lang="en-US" altLang="zh-CN" i="1" dirty="0" smtClean="0">
                <a:latin typeface="Times New Roman" panose="02020603050405020304" pitchFamily="18" charset="0"/>
                <a:cs typeface="Times New Roman" panose="02020603050405020304" pitchFamily="18" charset="0"/>
              </a:rPr>
              <a:t>ω</a:t>
            </a:r>
            <a:r>
              <a:rPr lang="zh-CN" altLang="en-US" dirty="0" smtClean="0"/>
              <a:t>的</a:t>
            </a:r>
            <a:r>
              <a:rPr lang="zh-CN" altLang="en-US" dirty="0"/>
              <a:t>组成部分</a:t>
            </a:r>
            <a:r>
              <a:rPr lang="zh-CN" altLang="en-US" dirty="0" smtClean="0"/>
              <a:t>，</a:t>
            </a:r>
            <a:r>
              <a:rPr lang="en-US" altLang="zh-CN" i="1" dirty="0" smtClean="0">
                <a:latin typeface="Times New Roman" panose="02020603050405020304" pitchFamily="18" charset="0"/>
                <a:cs typeface="Times New Roman" panose="02020603050405020304" pitchFamily="18" charset="0"/>
              </a:rPr>
              <a:t>P(ω)</a:t>
            </a:r>
            <a:r>
              <a:rPr lang="zh-CN" altLang="en-US" dirty="0" smtClean="0"/>
              <a:t>表</a:t>
            </a:r>
            <a:r>
              <a:rPr lang="zh-CN" altLang="en-US" dirty="0"/>
              <a:t>示</a:t>
            </a:r>
            <a:r>
              <a:rPr lang="zh-CN" altLang="en-US" dirty="0" smtClean="0"/>
              <a:t>词</a:t>
            </a:r>
            <a:r>
              <a:rPr lang="en-US" altLang="zh-CN" i="1" dirty="0">
                <a:latin typeface="Times New Roman" panose="02020603050405020304" pitchFamily="18" charset="0"/>
                <a:cs typeface="Times New Roman" panose="02020603050405020304" pitchFamily="18" charset="0"/>
              </a:rPr>
              <a:t>ω</a:t>
            </a:r>
            <a:r>
              <a:rPr lang="zh-CN" altLang="en-US" dirty="0" smtClean="0"/>
              <a:t>在</a:t>
            </a:r>
            <a:r>
              <a:rPr lang="zh-CN" altLang="en-US" dirty="0"/>
              <a:t>语料</a:t>
            </a:r>
            <a:r>
              <a:rPr lang="zh-CN" altLang="en-US" dirty="0" smtClean="0"/>
              <a:t>中出现的概率</a:t>
            </a:r>
            <a:r>
              <a:rPr lang="zh-CN" altLang="en-US" dirty="0"/>
              <a:t>。</a:t>
            </a:r>
          </a:p>
          <a:p>
            <a:endParaRPr lang="zh-CN" altLang="en-US" dirty="0"/>
          </a:p>
        </p:txBody>
      </p:sp>
    </p:spTree>
    <p:extLst>
      <p:ext uri="{BB962C8B-B14F-4D97-AF65-F5344CB8AC3E}">
        <p14:creationId xmlns:p14="http://schemas.microsoft.com/office/powerpoint/2010/main" val="2592040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3774" y="1052000"/>
            <a:ext cx="9576141" cy="715155"/>
          </a:xfrm>
        </p:spPr>
        <p:txBody>
          <a:bodyPr/>
          <a:lstStyle/>
          <a:p>
            <a:r>
              <a:rPr lang="zh-CN" altLang="en-US" dirty="0" smtClean="0"/>
              <a:t>改进后可得</a:t>
            </a:r>
            <a:endParaRPr lang="zh-CN" altLang="en-US" dirty="0"/>
          </a:p>
        </p:txBody>
      </p:sp>
      <p:pic>
        <p:nvPicPr>
          <p:cNvPr id="4" name="图片 3"/>
          <p:cNvPicPr>
            <a:picLocks noChangeAspect="1"/>
          </p:cNvPicPr>
          <p:nvPr/>
        </p:nvPicPr>
        <p:blipFill>
          <a:blip r:embed="rId2"/>
          <a:stretch>
            <a:fillRect/>
          </a:stretch>
        </p:blipFill>
        <p:spPr>
          <a:xfrm>
            <a:off x="1106773" y="1767155"/>
            <a:ext cx="6130937" cy="1808252"/>
          </a:xfrm>
          <a:prstGeom prst="rect">
            <a:avLst/>
          </a:prstGeom>
        </p:spPr>
      </p:pic>
      <p:sp>
        <p:nvSpPr>
          <p:cNvPr id="6" name="文本框 5"/>
          <p:cNvSpPr txBox="1"/>
          <p:nvPr/>
        </p:nvSpPr>
        <p:spPr>
          <a:xfrm>
            <a:off x="1106772" y="3921230"/>
            <a:ext cx="5283753" cy="369332"/>
          </a:xfrm>
          <a:prstGeom prst="rect">
            <a:avLst/>
          </a:prstGeom>
          <a:noFill/>
        </p:spPr>
        <p:txBody>
          <a:bodyPr wrap="square" rtlCol="0">
            <a:spAutoFit/>
          </a:bodyPr>
          <a:lstStyle/>
          <a:p>
            <a:r>
              <a:rPr lang="zh-CN" altLang="en-US" dirty="0" smtClean="0"/>
              <a:t>其中</a:t>
            </a:r>
            <a:r>
              <a:rPr lang="en-US" altLang="zh-CN" i="1" dirty="0" smtClean="0">
                <a:latin typeface="Times New Roman" panose="02020603050405020304" pitchFamily="18" charset="0"/>
                <a:cs typeface="Times New Roman" panose="02020603050405020304" pitchFamily="18" charset="0"/>
              </a:rPr>
              <a:t>ω</a:t>
            </a:r>
            <a:r>
              <a:rPr lang="en-US" altLang="zh-CN" i="1"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ω</a:t>
            </a:r>
            <a:r>
              <a:rPr lang="en-US" altLang="zh-CN" i="1" baseline="-25000" dirty="0" smtClean="0">
                <a:latin typeface="Times New Roman" panose="02020603050405020304" pitchFamily="18" charset="0"/>
                <a:cs typeface="Times New Roman" panose="02020603050405020304" pitchFamily="18" charset="0"/>
              </a:rPr>
              <a:t>2</a:t>
            </a:r>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ω</a:t>
            </a:r>
            <a:r>
              <a:rPr lang="en-US" altLang="zh-CN" i="1" baseline="-25000" dirty="0" err="1" smtClean="0">
                <a:latin typeface="Times New Roman" panose="02020603050405020304" pitchFamily="18" charset="0"/>
                <a:cs typeface="Times New Roman" panose="02020603050405020304" pitchFamily="18" charset="0"/>
              </a:rPr>
              <a:t>n</a:t>
            </a:r>
            <a:r>
              <a:rPr lang="zh-CN" altLang="en-US" dirty="0" smtClean="0"/>
              <a:t>表示候选词的各个部分</a:t>
            </a:r>
            <a:endParaRPr lang="zh-CN" altLang="en-US" dirty="0"/>
          </a:p>
        </p:txBody>
      </p:sp>
    </p:spTree>
    <p:extLst>
      <p:ext uri="{BB962C8B-B14F-4D97-AF65-F5344CB8AC3E}">
        <p14:creationId xmlns:p14="http://schemas.microsoft.com/office/powerpoint/2010/main" val="152994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特征计算与候选排序</a:t>
            </a:r>
            <a:endParaRPr lang="zh-CN" altLang="en-US" dirty="0"/>
          </a:p>
        </p:txBody>
      </p:sp>
      <p:sp>
        <p:nvSpPr>
          <p:cNvPr id="3" name="内容占位符 2"/>
          <p:cNvSpPr>
            <a:spLocks noGrp="1"/>
          </p:cNvSpPr>
          <p:nvPr>
            <p:ph idx="1"/>
          </p:nvPr>
        </p:nvSpPr>
        <p:spPr/>
        <p:txBody>
          <a:bodyPr/>
          <a:lstStyle/>
          <a:p>
            <a:r>
              <a:rPr lang="zh-CN" altLang="en-US" dirty="0" smtClean="0"/>
              <a:t>对语料进行第二遍的扫描，用以计算候选词集中各词的邻接熵及互信息的值。</a:t>
            </a:r>
            <a:endParaRPr lang="en-US" altLang="zh-CN" dirty="0" smtClean="0"/>
          </a:p>
          <a:p>
            <a:r>
              <a:rPr lang="zh-CN" altLang="en-US" dirty="0" smtClean="0"/>
              <a:t>选择二元语法模型，将候选词集中的各词以（候选词，词频）的形式，加入到二元语法模型分词程序的用户词典中，对于语料重新切分。</a:t>
            </a:r>
            <a:endParaRPr lang="zh-CN" altLang="en-US" dirty="0"/>
          </a:p>
        </p:txBody>
      </p:sp>
    </p:spTree>
    <p:extLst>
      <p:ext uri="{BB962C8B-B14F-4D97-AF65-F5344CB8AC3E}">
        <p14:creationId xmlns:p14="http://schemas.microsoft.com/office/powerpoint/2010/main" val="1526250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6920" y="661583"/>
            <a:ext cx="10363826" cy="1269960"/>
          </a:xfrm>
        </p:spPr>
        <p:txBody>
          <a:bodyPr/>
          <a:lstStyle/>
          <a:p>
            <a:r>
              <a:rPr lang="en-US" altLang="zh-CN" dirty="0" smtClean="0"/>
              <a:t>N</a:t>
            </a:r>
            <a:r>
              <a:rPr lang="zh-CN" altLang="en-US" dirty="0" smtClean="0"/>
              <a:t>元语法模型分词对字符</a:t>
            </a:r>
            <a:r>
              <a:rPr lang="en-US" altLang="zh-CN" dirty="0" smtClean="0"/>
              <a:t>C</a:t>
            </a:r>
            <a:r>
              <a:rPr lang="en-US" altLang="zh-CN" baseline="-25000" dirty="0" smtClean="0"/>
              <a:t>n</a:t>
            </a:r>
            <a:r>
              <a:rPr lang="zh-CN" altLang="en-US" dirty="0" smtClean="0"/>
              <a:t>序列组成的文本</a:t>
            </a:r>
            <a:r>
              <a:rPr lang="en-US" altLang="zh-CN" dirty="0" smtClean="0"/>
              <a:t>T=</a:t>
            </a:r>
            <a:r>
              <a:rPr lang="en-US" altLang="zh-CN" dirty="0"/>
              <a:t> </a:t>
            </a:r>
            <a:r>
              <a:rPr lang="en-US" altLang="zh-CN" dirty="0" smtClean="0"/>
              <a:t>C</a:t>
            </a:r>
            <a:r>
              <a:rPr lang="en-US" altLang="zh-CN" baseline="-25000" dirty="0"/>
              <a:t>1</a:t>
            </a:r>
            <a:r>
              <a:rPr lang="en-US" altLang="zh-CN" dirty="0" smtClean="0"/>
              <a:t> C</a:t>
            </a:r>
            <a:r>
              <a:rPr lang="en-US" altLang="zh-CN" baseline="-25000" dirty="0"/>
              <a:t>2</a:t>
            </a:r>
            <a:r>
              <a:rPr lang="en-US" altLang="zh-CN" dirty="0" smtClean="0"/>
              <a:t> C</a:t>
            </a:r>
            <a:r>
              <a:rPr lang="en-US" altLang="zh-CN" baseline="-25000" dirty="0"/>
              <a:t>3</a:t>
            </a:r>
            <a:r>
              <a:rPr lang="en-US" altLang="zh-CN" dirty="0" smtClean="0"/>
              <a:t> C</a:t>
            </a:r>
            <a:r>
              <a:rPr lang="en-US" altLang="zh-CN" baseline="-25000" dirty="0"/>
              <a:t>4</a:t>
            </a:r>
            <a:r>
              <a:rPr lang="en-US" altLang="zh-CN" baseline="-25000" dirty="0" smtClean="0"/>
              <a:t>…</a:t>
            </a:r>
            <a:r>
              <a:rPr lang="en-US" altLang="zh-CN" dirty="0" smtClean="0"/>
              <a:t> C</a:t>
            </a:r>
            <a:r>
              <a:rPr lang="en-US" altLang="zh-CN" baseline="-25000" dirty="0" smtClean="0"/>
              <a:t>n</a:t>
            </a:r>
            <a:r>
              <a:rPr lang="en-US" altLang="zh-CN" dirty="0" smtClean="0"/>
              <a:t>,</a:t>
            </a:r>
            <a:r>
              <a:rPr lang="zh-CN" altLang="en-US" dirty="0" smtClean="0"/>
              <a:t>寻找到词语序列</a:t>
            </a:r>
            <a:r>
              <a:rPr lang="en-US" altLang="zh-CN" dirty="0" smtClean="0"/>
              <a:t>ω</a:t>
            </a:r>
            <a:r>
              <a:rPr lang="en-US" altLang="zh-CN" baseline="-25000" dirty="0" smtClean="0"/>
              <a:t>1</a:t>
            </a:r>
            <a:r>
              <a:rPr lang="en-US" altLang="zh-CN" dirty="0"/>
              <a:t> </a:t>
            </a:r>
            <a:r>
              <a:rPr lang="en-US" altLang="zh-CN" dirty="0" smtClean="0"/>
              <a:t>ω</a:t>
            </a:r>
            <a:r>
              <a:rPr lang="en-US" altLang="zh-CN" baseline="-25000" dirty="0" smtClean="0"/>
              <a:t>2</a:t>
            </a:r>
            <a:r>
              <a:rPr lang="en-US" altLang="zh-CN" dirty="0" smtClean="0"/>
              <a:t> ω</a:t>
            </a:r>
            <a:r>
              <a:rPr lang="en-US" altLang="zh-CN" baseline="-25000" dirty="0" smtClean="0"/>
              <a:t>3…</a:t>
            </a:r>
            <a:r>
              <a:rPr lang="en-US" altLang="zh-CN" dirty="0" smtClean="0"/>
              <a:t> </a:t>
            </a:r>
            <a:r>
              <a:rPr lang="en-US" altLang="zh-CN" dirty="0" err="1" smtClean="0"/>
              <a:t>ω</a:t>
            </a:r>
            <a:r>
              <a:rPr lang="en-US" altLang="zh-CN" baseline="-25000" dirty="0" err="1" smtClean="0"/>
              <a:t>n</a:t>
            </a:r>
            <a:r>
              <a:rPr lang="en-US" altLang="zh-CN" dirty="0" smtClean="0"/>
              <a:t>,</a:t>
            </a:r>
            <a:endParaRPr lang="en-US" altLang="zh-CN" baseline="-25000" dirty="0"/>
          </a:p>
        </p:txBody>
      </p:sp>
      <p:pic>
        <p:nvPicPr>
          <p:cNvPr id="4" name="图片 3"/>
          <p:cNvPicPr>
            <a:picLocks noChangeAspect="1"/>
          </p:cNvPicPr>
          <p:nvPr/>
        </p:nvPicPr>
        <p:blipFill rotWithShape="1">
          <a:blip r:embed="rId2"/>
          <a:srcRect t="31179"/>
          <a:stretch/>
        </p:blipFill>
        <p:spPr>
          <a:xfrm>
            <a:off x="656920" y="1931543"/>
            <a:ext cx="9153686" cy="2630617"/>
          </a:xfrm>
          <a:prstGeom prst="rect">
            <a:avLst/>
          </a:prstGeom>
        </p:spPr>
      </p:pic>
    </p:spTree>
    <p:extLst>
      <p:ext uri="{BB962C8B-B14F-4D97-AF65-F5344CB8AC3E}">
        <p14:creationId xmlns:p14="http://schemas.microsoft.com/office/powerpoint/2010/main" val="171507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规则抽取</a:t>
            </a:r>
            <a:endParaRPr lang="zh-CN" altLang="en-US" dirty="0"/>
          </a:p>
        </p:txBody>
      </p:sp>
      <p:sp>
        <p:nvSpPr>
          <p:cNvPr id="3" name="内容占位符 2"/>
          <p:cNvSpPr>
            <a:spLocks noGrp="1"/>
          </p:cNvSpPr>
          <p:nvPr>
            <p:ph idx="1"/>
          </p:nvPr>
        </p:nvSpPr>
        <p:spPr/>
        <p:txBody>
          <a:bodyPr/>
          <a:lstStyle/>
          <a:p>
            <a:r>
              <a:rPr lang="zh-CN" altLang="en-US" dirty="0" smtClean="0"/>
              <a:t>常规规则</a:t>
            </a:r>
            <a:r>
              <a:rPr lang="zh-CN" altLang="en-US" dirty="0"/>
              <a:t>：</a:t>
            </a:r>
            <a:r>
              <a:rPr lang="zh-CN" altLang="en-US" dirty="0" smtClean="0"/>
              <a:t>语法规则</a:t>
            </a:r>
            <a:r>
              <a:rPr lang="zh-CN" altLang="en-US" dirty="0"/>
              <a:t>，</a:t>
            </a:r>
            <a:r>
              <a:rPr lang="zh-CN" altLang="en-US" dirty="0" smtClean="0"/>
              <a:t>基于构词法</a:t>
            </a:r>
            <a:endParaRPr lang="en-US" altLang="zh-CN" dirty="0" smtClean="0"/>
          </a:p>
          <a:p>
            <a:r>
              <a:rPr lang="zh-CN" altLang="en-US" dirty="0" smtClean="0"/>
              <a:t>特殊规则：针对新词构</a:t>
            </a:r>
            <a:r>
              <a:rPr lang="zh-CN" altLang="en-US" dirty="0"/>
              <a:t>词特</a:t>
            </a:r>
            <a:r>
              <a:rPr lang="zh-CN" altLang="en-US" dirty="0" smtClean="0"/>
              <a:t>点</a:t>
            </a:r>
            <a:r>
              <a:rPr lang="en-US" altLang="zh-CN" dirty="0" smtClean="0"/>
              <a:t>,</a:t>
            </a:r>
            <a:r>
              <a:rPr lang="zh-CN" altLang="en-US" dirty="0" smtClean="0"/>
              <a:t>构建的不</a:t>
            </a:r>
            <a:r>
              <a:rPr lang="zh-CN" altLang="en-US" dirty="0"/>
              <a:t>完全符合常规</a:t>
            </a:r>
            <a:r>
              <a:rPr lang="zh-CN" altLang="en-US" dirty="0" smtClean="0"/>
              <a:t>构词</a:t>
            </a:r>
            <a:r>
              <a:rPr lang="zh-CN" altLang="en-US" dirty="0"/>
              <a:t>法</a:t>
            </a:r>
            <a:r>
              <a:rPr lang="zh-CN" altLang="en-US" dirty="0" smtClean="0"/>
              <a:t>的规</a:t>
            </a:r>
            <a:r>
              <a:rPr lang="zh-CN" altLang="en-US" dirty="0"/>
              <a:t>则</a:t>
            </a:r>
          </a:p>
        </p:txBody>
      </p:sp>
    </p:spTree>
    <p:extLst>
      <p:ext uri="{BB962C8B-B14F-4D97-AF65-F5344CB8AC3E}">
        <p14:creationId xmlns:p14="http://schemas.microsoft.com/office/powerpoint/2010/main" val="3339969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3774" y="565080"/>
            <a:ext cx="10363826" cy="2619909"/>
          </a:xfrm>
        </p:spPr>
        <p:txBody>
          <a:bodyPr>
            <a:normAutofit/>
          </a:bodyPr>
          <a:lstStyle/>
          <a:p>
            <a:r>
              <a:rPr lang="zh-CN" altLang="en-US" dirty="0"/>
              <a:t>在二元语法模型分词的过程中，分别记录每个候选词左右两侧出现的词及其频率，以及这个词本身的频率，前者用于邻接熵的计算，后者用于互信息的计算。一旦获得了每个候选词邻接熵和互信息的值，分别去除邻接熵和互信息最低</a:t>
            </a:r>
            <a:r>
              <a:rPr lang="zh-CN" altLang="en-US" dirty="0" smtClean="0"/>
              <a:t>的</a:t>
            </a:r>
            <a:r>
              <a:rPr lang="en-US" altLang="zh-CN" dirty="0" smtClean="0"/>
              <a:t>10%</a:t>
            </a:r>
            <a:r>
              <a:rPr lang="zh-CN" altLang="en-US" dirty="0" smtClean="0"/>
              <a:t>的</a:t>
            </a:r>
            <a:r>
              <a:rPr lang="zh-CN" altLang="en-US" dirty="0"/>
              <a:t>候选词，使用线性插值法获得每个候选词的权重，即</a:t>
            </a:r>
          </a:p>
          <a:p>
            <a:endParaRPr lang="zh-CN" altLang="en-US" dirty="0"/>
          </a:p>
        </p:txBody>
      </p:sp>
      <p:pic>
        <p:nvPicPr>
          <p:cNvPr id="5" name="图片 4"/>
          <p:cNvPicPr>
            <a:picLocks noChangeAspect="1"/>
          </p:cNvPicPr>
          <p:nvPr/>
        </p:nvPicPr>
        <p:blipFill>
          <a:blip r:embed="rId2"/>
          <a:stretch>
            <a:fillRect/>
          </a:stretch>
        </p:blipFill>
        <p:spPr>
          <a:xfrm>
            <a:off x="913773" y="3184989"/>
            <a:ext cx="8658179" cy="1047964"/>
          </a:xfrm>
          <a:prstGeom prst="rect">
            <a:avLst/>
          </a:prstGeom>
        </p:spPr>
      </p:pic>
    </p:spTree>
    <p:extLst>
      <p:ext uri="{BB962C8B-B14F-4D97-AF65-F5344CB8AC3E}">
        <p14:creationId xmlns:p14="http://schemas.microsoft.com/office/powerpoint/2010/main" val="15186211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实验步骤和实验结果</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smtClean="0"/>
              <a:t>6.6GB</a:t>
            </a:r>
            <a:r>
              <a:rPr lang="zh-CN" altLang="en-US" dirty="0" smtClean="0"/>
              <a:t>的纯文本语料进行分析</a:t>
            </a:r>
            <a:r>
              <a:rPr lang="en-US" altLang="zh-CN" dirty="0" smtClean="0"/>
              <a:t>, </a:t>
            </a:r>
            <a:r>
              <a:rPr lang="zh-CN" altLang="en-US" dirty="0" smtClean="0"/>
              <a:t>得到</a:t>
            </a:r>
            <a:r>
              <a:rPr lang="en-US" altLang="zh-CN" dirty="0" smtClean="0"/>
              <a:t>8</a:t>
            </a:r>
            <a:r>
              <a:rPr lang="zh-CN" altLang="en-US" dirty="0" smtClean="0"/>
              <a:t>万多个候选词</a:t>
            </a:r>
            <a:endParaRPr lang="en-US" altLang="zh-CN" dirty="0" smtClean="0"/>
          </a:p>
          <a:p>
            <a:r>
              <a:rPr lang="zh-CN" altLang="en-US" dirty="0" smtClean="0"/>
              <a:t>网上众包进行人工标注</a:t>
            </a:r>
            <a:r>
              <a:rPr lang="en-US" altLang="zh-CN" dirty="0" smtClean="0"/>
              <a:t>, </a:t>
            </a:r>
            <a:r>
              <a:rPr lang="zh-CN" altLang="en-US" dirty="0" smtClean="0"/>
              <a:t>收到</a:t>
            </a:r>
            <a:r>
              <a:rPr lang="en-US" altLang="zh-CN" dirty="0" smtClean="0"/>
              <a:t>1.2</a:t>
            </a:r>
            <a:r>
              <a:rPr lang="zh-CN" altLang="en-US" dirty="0" smtClean="0"/>
              <a:t>万份结果</a:t>
            </a:r>
            <a:endParaRPr lang="en-US" altLang="zh-CN" dirty="0"/>
          </a:p>
          <a:p>
            <a:r>
              <a:rPr lang="zh-CN" altLang="en-US" dirty="0" smtClean="0"/>
              <a:t>和新词发现算法的结果进行比较</a:t>
            </a:r>
            <a:endParaRPr lang="en-US" altLang="zh-CN" dirty="0" smtClean="0"/>
          </a:p>
          <a:p>
            <a:endParaRPr lang="zh-CN" altLang="en-US" dirty="0"/>
          </a:p>
        </p:txBody>
      </p:sp>
    </p:spTree>
    <p:extLst>
      <p:ext uri="{BB962C8B-B14F-4D97-AF65-F5344CB8AC3E}">
        <p14:creationId xmlns:p14="http://schemas.microsoft.com/office/powerpoint/2010/main" val="20430341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准确性结果</a:t>
            </a:r>
            <a:endParaRPr lang="zh-CN" altLang="en-US" dirty="0"/>
          </a:p>
        </p:txBody>
      </p:sp>
      <p:grpSp>
        <p:nvGrpSpPr>
          <p:cNvPr id="12" name="组合 11"/>
          <p:cNvGrpSpPr/>
          <p:nvPr/>
        </p:nvGrpSpPr>
        <p:grpSpPr>
          <a:xfrm>
            <a:off x="297951" y="2003888"/>
            <a:ext cx="11894049" cy="3390045"/>
            <a:chOff x="297951" y="2003888"/>
            <a:chExt cx="11894049" cy="3390045"/>
          </a:xfrm>
        </p:grpSpPr>
        <p:sp>
          <p:nvSpPr>
            <p:cNvPr id="10" name="矩形 9"/>
            <p:cNvSpPr/>
            <p:nvPr/>
          </p:nvSpPr>
          <p:spPr>
            <a:xfrm>
              <a:off x="297951" y="2003888"/>
              <a:ext cx="1479959" cy="3390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777910" y="2003888"/>
              <a:ext cx="10414090" cy="3390045"/>
              <a:chOff x="1777910" y="2003888"/>
              <a:chExt cx="10414090" cy="3390045"/>
            </a:xfrm>
          </p:grpSpPr>
          <p:pic>
            <p:nvPicPr>
              <p:cNvPr id="4" name="图片 3"/>
              <p:cNvPicPr>
                <a:picLocks noChangeAspect="1"/>
              </p:cNvPicPr>
              <p:nvPr/>
            </p:nvPicPr>
            <p:blipFill>
              <a:blip r:embed="rId2"/>
              <a:stretch>
                <a:fillRect/>
              </a:stretch>
            </p:blipFill>
            <p:spPr>
              <a:xfrm>
                <a:off x="1777910" y="2003888"/>
                <a:ext cx="10414090" cy="3390045"/>
              </a:xfrm>
              <a:prstGeom prst="rect">
                <a:avLst/>
              </a:prstGeom>
            </p:spPr>
          </p:pic>
          <p:sp>
            <p:nvSpPr>
              <p:cNvPr id="5" name="矩形 4"/>
              <p:cNvSpPr/>
              <p:nvPr/>
            </p:nvSpPr>
            <p:spPr>
              <a:xfrm>
                <a:off x="8377471" y="2115439"/>
                <a:ext cx="1049200" cy="242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aphicFrame>
        <p:nvGraphicFramePr>
          <p:cNvPr id="9" name="表格 8"/>
          <p:cNvGraphicFramePr>
            <a:graphicFrameLocks noGrp="1"/>
          </p:cNvGraphicFramePr>
          <p:nvPr>
            <p:extLst>
              <p:ext uri="{D42A27DB-BD31-4B8C-83A1-F6EECF244321}">
                <p14:modId xmlns:p14="http://schemas.microsoft.com/office/powerpoint/2010/main" val="2121125676"/>
              </p:ext>
            </p:extLst>
          </p:nvPr>
        </p:nvGraphicFramePr>
        <p:xfrm>
          <a:off x="297951" y="2432293"/>
          <a:ext cx="1824733" cy="2916000"/>
        </p:xfrm>
        <a:graphic>
          <a:graphicData uri="http://schemas.openxmlformats.org/drawingml/2006/table">
            <a:tbl>
              <a:tblPr firstRow="1" bandRow="1">
                <a:tableStyleId>{5940675A-B579-460E-94D1-54222C63F5DA}</a:tableStyleId>
              </a:tblPr>
              <a:tblGrid>
                <a:gridCol w="1824733">
                  <a:extLst>
                    <a:ext uri="{9D8B030D-6E8A-4147-A177-3AD203B41FA5}">
                      <a16:colId xmlns:a16="http://schemas.microsoft.com/office/drawing/2014/main" val="4170728515"/>
                    </a:ext>
                  </a:extLst>
                </a:gridCol>
              </a:tblGrid>
              <a:tr h="364500">
                <a:tc>
                  <a:txBody>
                    <a:bodyPr/>
                    <a:lstStyle/>
                    <a:p>
                      <a:pPr algn="ctr"/>
                      <a:r>
                        <a:rPr lang="zh-CN" altLang="en-US" sz="1400" dirty="0" smtClean="0"/>
                        <a:t>符号含义</a:t>
                      </a:r>
                      <a:endParaRPr lang="zh-CN" altLang="en-US" sz="1400" dirty="0"/>
                    </a:p>
                  </a:txBody>
                  <a:tcPr marL="45720" marR="45720" anchor="ctr"/>
                </a:tc>
                <a:extLst>
                  <a:ext uri="{0D108BD9-81ED-4DB2-BD59-A6C34878D82A}">
                    <a16:rowId xmlns:a16="http://schemas.microsoft.com/office/drawing/2014/main" val="3024291051"/>
                  </a:ext>
                </a:extLst>
              </a:tr>
              <a:tr h="364500">
                <a:tc>
                  <a:txBody>
                    <a:bodyPr/>
                    <a:lstStyle/>
                    <a:p>
                      <a:r>
                        <a:rPr lang="zh-CN" altLang="en-US" sz="1400" dirty="0" smtClean="0"/>
                        <a:t>前</a:t>
                      </a:r>
                      <a:r>
                        <a:rPr lang="en-US" altLang="zh-CN" sz="1400" dirty="0" smtClean="0"/>
                        <a:t>x%</a:t>
                      </a:r>
                      <a:r>
                        <a:rPr lang="zh-CN" altLang="en-US" sz="1400" dirty="0" smtClean="0"/>
                        <a:t>的词语</a:t>
                      </a:r>
                      <a:endParaRPr lang="zh-CN" altLang="en-US" sz="1400" dirty="0"/>
                    </a:p>
                  </a:txBody>
                  <a:tcPr marL="45720" marR="45720" anchor="ctr"/>
                </a:tc>
                <a:extLst>
                  <a:ext uri="{0D108BD9-81ED-4DB2-BD59-A6C34878D82A}">
                    <a16:rowId xmlns:a16="http://schemas.microsoft.com/office/drawing/2014/main" val="3928567463"/>
                  </a:ext>
                </a:extLst>
              </a:tr>
              <a:tr h="364500">
                <a:tc>
                  <a:txBody>
                    <a:bodyPr/>
                    <a:lstStyle/>
                    <a:p>
                      <a:r>
                        <a:rPr lang="zh-CN" altLang="en-US" sz="1400" dirty="0" smtClean="0"/>
                        <a:t>仅适用互信息</a:t>
                      </a:r>
                      <a:endParaRPr lang="zh-CN" altLang="en-US" sz="1400" dirty="0"/>
                    </a:p>
                  </a:txBody>
                  <a:tcPr marL="45720" marR="45720" anchor="ctr"/>
                </a:tc>
                <a:extLst>
                  <a:ext uri="{0D108BD9-81ED-4DB2-BD59-A6C34878D82A}">
                    <a16:rowId xmlns:a16="http://schemas.microsoft.com/office/drawing/2014/main" val="507141524"/>
                  </a:ext>
                </a:extLst>
              </a:tr>
              <a:tr h="364500">
                <a:tc>
                  <a:txBody>
                    <a:bodyPr/>
                    <a:lstStyle/>
                    <a:p>
                      <a:r>
                        <a:rPr lang="zh-CN" altLang="en-US" sz="1400" dirty="0" smtClean="0"/>
                        <a:t>仅使用左右熵</a:t>
                      </a:r>
                      <a:endParaRPr lang="zh-CN" altLang="en-US" sz="1400" dirty="0"/>
                    </a:p>
                  </a:txBody>
                  <a:tcPr marL="45720" marR="45720" anchor="ctr"/>
                </a:tc>
                <a:extLst>
                  <a:ext uri="{0D108BD9-81ED-4DB2-BD59-A6C34878D82A}">
                    <a16:rowId xmlns:a16="http://schemas.microsoft.com/office/drawing/2014/main" val="3289258749"/>
                  </a:ext>
                </a:extLst>
              </a:tr>
              <a:tr h="364500">
                <a:tc>
                  <a:txBody>
                    <a:bodyPr/>
                    <a:lstStyle/>
                    <a:p>
                      <a:r>
                        <a:rPr lang="en-US" altLang="zh-CN" sz="1400" dirty="0" smtClean="0"/>
                        <a:t>(x-10)%</a:t>
                      </a:r>
                      <a:r>
                        <a:rPr lang="zh-CN" altLang="en-US" sz="1400" dirty="0" smtClean="0"/>
                        <a:t>到</a:t>
                      </a:r>
                      <a:r>
                        <a:rPr lang="en-US" altLang="zh-CN" sz="1400" dirty="0" smtClean="0"/>
                        <a:t>x%</a:t>
                      </a:r>
                      <a:r>
                        <a:rPr lang="zh-CN" altLang="en-US" sz="1400" dirty="0" smtClean="0"/>
                        <a:t>的词语</a:t>
                      </a:r>
                      <a:endParaRPr lang="zh-CN" altLang="en-US" sz="1400" dirty="0"/>
                    </a:p>
                  </a:txBody>
                  <a:tcPr marL="45720" marR="45720" anchor="ctr"/>
                </a:tc>
                <a:extLst>
                  <a:ext uri="{0D108BD9-81ED-4DB2-BD59-A6C34878D82A}">
                    <a16:rowId xmlns:a16="http://schemas.microsoft.com/office/drawing/2014/main" val="2417680083"/>
                  </a:ext>
                </a:extLst>
              </a:tr>
              <a:tr h="364500">
                <a:tc>
                  <a:txBody>
                    <a:bodyPr/>
                    <a:lstStyle/>
                    <a:p>
                      <a:r>
                        <a:rPr lang="zh-CN" altLang="en-US" sz="1400" dirty="0" smtClean="0"/>
                        <a:t>仅适用互信息</a:t>
                      </a:r>
                      <a:endParaRPr lang="zh-CN" altLang="en-US" sz="1400" dirty="0"/>
                    </a:p>
                  </a:txBody>
                  <a:tcPr marL="45720" marR="45720" anchor="ctr"/>
                </a:tc>
                <a:extLst>
                  <a:ext uri="{0D108BD9-81ED-4DB2-BD59-A6C34878D82A}">
                    <a16:rowId xmlns:a16="http://schemas.microsoft.com/office/drawing/2014/main" val="3436662422"/>
                  </a:ext>
                </a:extLst>
              </a:tr>
              <a:tr h="364500">
                <a:tc>
                  <a:txBody>
                    <a:bodyPr/>
                    <a:lstStyle/>
                    <a:p>
                      <a:r>
                        <a:rPr lang="zh-CN" altLang="en-US" sz="1400" dirty="0" smtClean="0"/>
                        <a:t>仅使用左右熵</a:t>
                      </a:r>
                      <a:endParaRPr lang="zh-CN" altLang="en-US" sz="1400" dirty="0"/>
                    </a:p>
                  </a:txBody>
                  <a:tcPr marL="45720" marR="45720" anchor="ctr"/>
                </a:tc>
                <a:extLst>
                  <a:ext uri="{0D108BD9-81ED-4DB2-BD59-A6C34878D82A}">
                    <a16:rowId xmlns:a16="http://schemas.microsoft.com/office/drawing/2014/main" val="3567033368"/>
                  </a:ext>
                </a:extLst>
              </a:tr>
              <a:tr h="364500">
                <a:tc>
                  <a:txBody>
                    <a:bodyPr/>
                    <a:lstStyle/>
                    <a:p>
                      <a:r>
                        <a:rPr lang="zh-CN" altLang="en-US" sz="1400" dirty="0" smtClean="0"/>
                        <a:t>词语总数</a:t>
                      </a:r>
                      <a:endParaRPr lang="zh-CN" altLang="en-US" sz="1400" dirty="0"/>
                    </a:p>
                  </a:txBody>
                  <a:tcPr marL="45720" marR="45720" anchor="ctr"/>
                </a:tc>
                <a:extLst>
                  <a:ext uri="{0D108BD9-81ED-4DB2-BD59-A6C34878D82A}">
                    <a16:rowId xmlns:a16="http://schemas.microsoft.com/office/drawing/2014/main" val="1674462932"/>
                  </a:ext>
                </a:extLst>
              </a:tr>
            </a:tbl>
          </a:graphicData>
        </a:graphic>
      </p:graphicFrame>
    </p:spTree>
    <p:extLst>
      <p:ext uri="{BB962C8B-B14F-4D97-AF65-F5344CB8AC3E}">
        <p14:creationId xmlns:p14="http://schemas.microsoft.com/office/powerpoint/2010/main" val="542987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算法效率分析</a:t>
            </a:r>
            <a:endParaRPr lang="zh-CN" altLang="en-US" dirty="0"/>
          </a:p>
        </p:txBody>
      </p:sp>
      <p:sp>
        <p:nvSpPr>
          <p:cNvPr id="3" name="内容占位符 2"/>
          <p:cNvSpPr>
            <a:spLocks noGrp="1"/>
          </p:cNvSpPr>
          <p:nvPr>
            <p:ph idx="1"/>
          </p:nvPr>
        </p:nvSpPr>
        <p:spPr>
          <a:xfrm>
            <a:off x="913775" y="1730095"/>
            <a:ext cx="10363826" cy="2482310"/>
          </a:xfrm>
        </p:spPr>
        <p:txBody>
          <a:bodyPr>
            <a:normAutofit fontScale="92500" lnSpcReduction="10000"/>
          </a:bodyPr>
          <a:lstStyle/>
          <a:p>
            <a:r>
              <a:rPr lang="zh-CN" altLang="en-US" sz="2400" dirty="0"/>
              <a:t>对于算法效率的实验，</a:t>
            </a:r>
            <a:r>
              <a:rPr lang="zh-CN" altLang="en-US" sz="2400" dirty="0" smtClean="0"/>
              <a:t>从</a:t>
            </a:r>
            <a:r>
              <a:rPr lang="en-US" altLang="zh-CN" sz="2400" dirty="0" smtClean="0"/>
              <a:t>6.6GB</a:t>
            </a:r>
            <a:r>
              <a:rPr lang="zh-CN" altLang="en-US" sz="2400" dirty="0" smtClean="0"/>
              <a:t>的</a:t>
            </a:r>
            <a:r>
              <a:rPr lang="zh-CN" altLang="en-US" sz="2400" dirty="0"/>
              <a:t>测试语料中抽</a:t>
            </a:r>
            <a:r>
              <a:rPr lang="zh-CN" altLang="en-US" sz="2400" dirty="0" smtClean="0"/>
              <a:t>取</a:t>
            </a:r>
            <a:r>
              <a:rPr lang="en-US" altLang="zh-CN" sz="2400" dirty="0" smtClean="0"/>
              <a:t>6</a:t>
            </a:r>
            <a:r>
              <a:rPr lang="zh-CN" altLang="en-US" sz="2400" dirty="0" smtClean="0"/>
              <a:t>份</a:t>
            </a:r>
            <a:r>
              <a:rPr lang="zh-CN" altLang="en-US" sz="2400" dirty="0"/>
              <a:t>子集，分别</a:t>
            </a:r>
            <a:r>
              <a:rPr lang="zh-CN" altLang="en-US" sz="2400" dirty="0" smtClean="0"/>
              <a:t>为</a:t>
            </a:r>
            <a:r>
              <a:rPr lang="en-US" altLang="zh-CN" sz="2400" dirty="0" smtClean="0"/>
              <a:t>0.5GB, 1GB, 1.5GB, 2GB, 4GB, 6.3GB, </a:t>
            </a:r>
            <a:r>
              <a:rPr lang="zh-CN" altLang="en-US" sz="2400" dirty="0" smtClean="0"/>
              <a:t>对</a:t>
            </a:r>
            <a:r>
              <a:rPr lang="zh-CN" altLang="en-US" sz="2400" dirty="0"/>
              <a:t>每份语料使用本文算法进行新词发现，计算运行时间及平均速度，最终结果</a:t>
            </a:r>
            <a:r>
              <a:rPr lang="zh-CN" altLang="en-US" sz="2400" dirty="0" smtClean="0"/>
              <a:t>如</a:t>
            </a:r>
            <a:r>
              <a:rPr lang="zh-CN" altLang="en-US" sz="2400" dirty="0"/>
              <a:t>下图</a:t>
            </a:r>
            <a:r>
              <a:rPr lang="zh-CN" altLang="en-US" sz="2400" dirty="0" smtClean="0"/>
              <a:t>所</a:t>
            </a:r>
            <a:r>
              <a:rPr lang="zh-CN" altLang="en-US" sz="2400" dirty="0"/>
              <a:t>示。新词发现运行的时间与语料库的规模成正比且处理速度不随语料库大小的变化而改变，始终稳定</a:t>
            </a:r>
            <a:r>
              <a:rPr lang="zh-CN" altLang="en-US" sz="2400" dirty="0" smtClean="0"/>
              <a:t>在</a:t>
            </a:r>
            <a:r>
              <a:rPr lang="en-US" altLang="zh-CN" sz="2400" dirty="0" smtClean="0"/>
              <a:t>2.6MB/s</a:t>
            </a:r>
            <a:r>
              <a:rPr lang="zh-CN" altLang="en-US" sz="2400" dirty="0" smtClean="0"/>
              <a:t>左</a:t>
            </a:r>
            <a:r>
              <a:rPr lang="zh-CN" altLang="en-US" sz="2400" dirty="0"/>
              <a:t>右。实验结果映证了本文算</a:t>
            </a:r>
            <a:r>
              <a:rPr lang="zh-CN" altLang="en-US" sz="2400" dirty="0" smtClean="0"/>
              <a:t>法</a:t>
            </a:r>
            <a:r>
              <a:rPr lang="en-US" altLang="zh-CN" sz="2400" dirty="0" smtClean="0"/>
              <a:t>O(n)</a:t>
            </a:r>
            <a:r>
              <a:rPr lang="zh-CN" altLang="en-US" sz="2400" dirty="0" smtClean="0"/>
              <a:t>的</a:t>
            </a:r>
            <a:r>
              <a:rPr lang="zh-CN" altLang="en-US" sz="2400" dirty="0"/>
              <a:t>时间复杂度。</a:t>
            </a:r>
          </a:p>
          <a:p>
            <a:endParaRPr lang="zh-CN" altLang="en-US" sz="2400" dirty="0"/>
          </a:p>
        </p:txBody>
      </p:sp>
      <p:pic>
        <p:nvPicPr>
          <p:cNvPr id="6" name="图片 5"/>
          <p:cNvPicPr>
            <a:picLocks noChangeAspect="1"/>
          </p:cNvPicPr>
          <p:nvPr/>
        </p:nvPicPr>
        <p:blipFill>
          <a:blip r:embed="rId2"/>
          <a:stretch>
            <a:fillRect/>
          </a:stretch>
        </p:blipFill>
        <p:spPr>
          <a:xfrm>
            <a:off x="725505" y="3990483"/>
            <a:ext cx="4514850" cy="2667000"/>
          </a:xfrm>
          <a:prstGeom prst="rect">
            <a:avLst/>
          </a:prstGeom>
        </p:spPr>
      </p:pic>
      <p:pic>
        <p:nvPicPr>
          <p:cNvPr id="7" name="图片 6"/>
          <p:cNvPicPr>
            <a:picLocks noChangeAspect="1"/>
          </p:cNvPicPr>
          <p:nvPr/>
        </p:nvPicPr>
        <p:blipFill>
          <a:blip r:embed="rId3"/>
          <a:stretch>
            <a:fillRect/>
          </a:stretch>
        </p:blipFill>
        <p:spPr>
          <a:xfrm>
            <a:off x="6708864" y="3942858"/>
            <a:ext cx="4219575" cy="2714625"/>
          </a:xfrm>
          <a:prstGeom prst="rect">
            <a:avLst/>
          </a:prstGeom>
        </p:spPr>
      </p:pic>
    </p:spTree>
    <p:extLst>
      <p:ext uri="{BB962C8B-B14F-4D97-AF65-F5344CB8AC3E}">
        <p14:creationId xmlns:p14="http://schemas.microsoft.com/office/powerpoint/2010/main" val="26143934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3500" y="1082822"/>
            <a:ext cx="10363826" cy="3424107"/>
          </a:xfrm>
        </p:spPr>
        <p:txBody>
          <a:bodyPr>
            <a:normAutofit/>
          </a:bodyPr>
          <a:lstStyle/>
          <a:p>
            <a:r>
              <a:rPr lang="zh-CN" altLang="en-US" dirty="0" smtClean="0"/>
              <a:t>参考文献</a:t>
            </a:r>
            <a:endParaRPr lang="en-US" altLang="zh-CN" dirty="0" smtClean="0"/>
          </a:p>
          <a:p>
            <a:pPr marL="457200" lvl="1" indent="0">
              <a:buNone/>
            </a:pPr>
            <a:r>
              <a:rPr lang="en-US" altLang="zh-CN" dirty="0"/>
              <a:t>[1]</a:t>
            </a:r>
            <a:r>
              <a:rPr lang="zh-CN" altLang="en-US" dirty="0"/>
              <a:t>张华平</a:t>
            </a:r>
            <a:r>
              <a:rPr lang="en-US" altLang="zh-CN" dirty="0"/>
              <a:t>,</a:t>
            </a:r>
            <a:r>
              <a:rPr lang="zh-CN" altLang="en-US" dirty="0"/>
              <a:t>商建云</a:t>
            </a:r>
            <a:r>
              <a:rPr lang="en-US" altLang="zh-CN" dirty="0"/>
              <a:t>. </a:t>
            </a:r>
            <a:r>
              <a:rPr lang="zh-CN" altLang="en-US" dirty="0"/>
              <a:t>面向社会媒体的开放领域新词发现</a:t>
            </a:r>
            <a:r>
              <a:rPr lang="en-US" altLang="zh-CN" dirty="0"/>
              <a:t>[J]. </a:t>
            </a:r>
            <a:r>
              <a:rPr lang="zh-CN" altLang="en-US" dirty="0"/>
              <a:t>中文信息学报</a:t>
            </a:r>
            <a:r>
              <a:rPr lang="en-US" altLang="zh-CN" dirty="0"/>
              <a:t>,2017,31(03):55-61. </a:t>
            </a:r>
          </a:p>
          <a:p>
            <a:pPr marL="457200" lvl="1" indent="0">
              <a:buNone/>
            </a:pPr>
            <a:r>
              <a:rPr lang="en-US" altLang="zh-CN" dirty="0"/>
              <a:t>[2]</a:t>
            </a:r>
            <a:r>
              <a:rPr lang="zh-CN" altLang="en-US" dirty="0"/>
              <a:t>周霜霜</a:t>
            </a:r>
            <a:r>
              <a:rPr lang="en-US" altLang="zh-CN" dirty="0"/>
              <a:t>. </a:t>
            </a:r>
            <a:r>
              <a:rPr lang="zh-CN" altLang="en-US" dirty="0"/>
              <a:t>基于规则与统计相融合的微博新词发现研究</a:t>
            </a:r>
            <a:r>
              <a:rPr lang="en-US" altLang="zh-CN" dirty="0"/>
              <a:t>[D].</a:t>
            </a:r>
            <a:r>
              <a:rPr lang="zh-CN" altLang="en-US" dirty="0"/>
              <a:t>北京交通大学</a:t>
            </a:r>
            <a:r>
              <a:rPr lang="en-US" altLang="zh-CN" dirty="0"/>
              <a:t>,2017.</a:t>
            </a:r>
          </a:p>
          <a:p>
            <a:pPr marL="457200" lvl="1" indent="0">
              <a:buNone/>
            </a:pPr>
            <a:r>
              <a:rPr lang="en-US" altLang="zh-CN" dirty="0"/>
              <a:t>[3]</a:t>
            </a:r>
            <a:r>
              <a:rPr lang="zh-CN" altLang="en-US" dirty="0"/>
              <a:t>霍帅</a:t>
            </a:r>
            <a:r>
              <a:rPr lang="en-US" altLang="zh-CN" dirty="0"/>
              <a:t>,</a:t>
            </a:r>
            <a:r>
              <a:rPr lang="zh-CN" altLang="en-US" dirty="0"/>
              <a:t>张敏</a:t>
            </a:r>
            <a:r>
              <a:rPr lang="en-US" altLang="zh-CN" dirty="0"/>
              <a:t>,</a:t>
            </a:r>
            <a:r>
              <a:rPr lang="zh-CN" altLang="en-US" dirty="0"/>
              <a:t>刘奕群</a:t>
            </a:r>
            <a:r>
              <a:rPr lang="en-US" altLang="zh-CN" dirty="0"/>
              <a:t>,</a:t>
            </a:r>
            <a:r>
              <a:rPr lang="zh-CN" altLang="en-US" dirty="0"/>
              <a:t>马少平</a:t>
            </a:r>
            <a:r>
              <a:rPr lang="en-US" altLang="zh-CN" dirty="0"/>
              <a:t>. </a:t>
            </a:r>
            <a:r>
              <a:rPr lang="zh-CN" altLang="en-US" dirty="0"/>
              <a:t>基于微博内容的新词发现方法</a:t>
            </a:r>
            <a:r>
              <a:rPr lang="en-US" altLang="zh-CN" dirty="0"/>
              <a:t>[J]. </a:t>
            </a:r>
            <a:r>
              <a:rPr lang="zh-CN" altLang="en-US" dirty="0"/>
              <a:t>模式识别与人工智能</a:t>
            </a:r>
            <a:r>
              <a:rPr lang="en-US" altLang="zh-CN" dirty="0"/>
              <a:t>,2014,27(02):141-145. </a:t>
            </a:r>
          </a:p>
          <a:p>
            <a:pPr marL="457200" lvl="1" indent="0">
              <a:buNone/>
            </a:pPr>
            <a:endParaRPr lang="zh-CN" altLang="en-US" dirty="0"/>
          </a:p>
        </p:txBody>
      </p:sp>
    </p:spTree>
    <p:extLst>
      <p:ext uri="{BB962C8B-B14F-4D97-AF65-F5344CB8AC3E}">
        <p14:creationId xmlns:p14="http://schemas.microsoft.com/office/powerpoint/2010/main" val="2689018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规则过滤</a:t>
            </a:r>
            <a:endParaRPr lang="zh-CN" altLang="en-US" dirty="0"/>
          </a:p>
        </p:txBody>
      </p:sp>
      <p:sp>
        <p:nvSpPr>
          <p:cNvPr id="3" name="内容占位符 2"/>
          <p:cNvSpPr>
            <a:spLocks noGrp="1"/>
          </p:cNvSpPr>
          <p:nvPr>
            <p:ph idx="1"/>
          </p:nvPr>
        </p:nvSpPr>
        <p:spPr/>
        <p:txBody>
          <a:bodyPr>
            <a:normAutofit/>
          </a:bodyPr>
          <a:lstStyle/>
          <a:p>
            <a:r>
              <a:rPr lang="zh-CN" altLang="en-US" dirty="0" smtClean="0"/>
              <a:t>制定一些明显不符</a:t>
            </a:r>
            <a:r>
              <a:rPr lang="zh-CN" altLang="en-US" dirty="0"/>
              <a:t>合</a:t>
            </a:r>
            <a:r>
              <a:rPr lang="zh-CN" altLang="en-US" dirty="0" smtClean="0"/>
              <a:t>构词法的规则，从新词候选列表中过</a:t>
            </a:r>
            <a:r>
              <a:rPr lang="zh-CN" altLang="en-US" dirty="0"/>
              <a:t>滤掉</a:t>
            </a:r>
            <a:r>
              <a:rPr lang="zh-CN" altLang="en-US" dirty="0" smtClean="0"/>
              <a:t>一些无意义的词组。</a:t>
            </a:r>
            <a:endParaRPr lang="en-US" altLang="zh-CN" dirty="0" smtClean="0"/>
          </a:p>
          <a:p>
            <a:r>
              <a:rPr lang="zh-CN" altLang="en-US" dirty="0" smtClean="0"/>
              <a:t>鉴于新词的构词方式</a:t>
            </a:r>
            <a:r>
              <a:rPr lang="zh-CN" altLang="en-US" dirty="0"/>
              <a:t>复</a:t>
            </a:r>
            <a:r>
              <a:rPr lang="zh-CN" altLang="en-US" dirty="0" smtClean="0"/>
              <a:t>杂多样性，可能会导</a:t>
            </a:r>
            <a:r>
              <a:rPr lang="zh-CN" altLang="en-US" dirty="0"/>
              <a:t>致</a:t>
            </a:r>
            <a:r>
              <a:rPr lang="zh-CN" altLang="en-US" dirty="0" smtClean="0"/>
              <a:t>一些具有新型构词方式的新词</a:t>
            </a:r>
            <a:r>
              <a:rPr lang="zh-CN" altLang="en-US" dirty="0"/>
              <a:t>被</a:t>
            </a:r>
            <a:r>
              <a:rPr lang="zh-CN" altLang="en-US" dirty="0" smtClean="0"/>
              <a:t>过滤</a:t>
            </a:r>
            <a:r>
              <a:rPr lang="zh-CN" altLang="en-US" dirty="0"/>
              <a:t>掉</a:t>
            </a:r>
            <a:r>
              <a:rPr lang="zh-CN" altLang="en-US" dirty="0" smtClean="0"/>
              <a:t>而降低了新词识别的精度。</a:t>
            </a:r>
            <a:endParaRPr lang="en-US" altLang="zh-CN" dirty="0" smtClean="0"/>
          </a:p>
          <a:p>
            <a:r>
              <a:rPr lang="zh-CN" altLang="en-US" dirty="0" smtClean="0"/>
              <a:t>对制定的规则提出了很高的要求。</a:t>
            </a:r>
            <a:endParaRPr lang="zh-CN" altLang="en-US" dirty="0"/>
          </a:p>
        </p:txBody>
      </p:sp>
    </p:spTree>
    <p:extLst>
      <p:ext uri="{BB962C8B-B14F-4D97-AF65-F5344CB8AC3E}">
        <p14:creationId xmlns:p14="http://schemas.microsoft.com/office/powerpoint/2010/main" val="2068751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统计模型</a:t>
            </a:r>
            <a:endParaRPr lang="zh-CN" altLang="en-US" dirty="0"/>
          </a:p>
        </p:txBody>
      </p:sp>
      <p:sp>
        <p:nvSpPr>
          <p:cNvPr id="3" name="内容占位符 2"/>
          <p:cNvSpPr>
            <a:spLocks noGrp="1"/>
          </p:cNvSpPr>
          <p:nvPr>
            <p:ph idx="1"/>
          </p:nvPr>
        </p:nvSpPr>
        <p:spPr/>
        <p:txBody>
          <a:bodyPr/>
          <a:lstStyle/>
          <a:p>
            <a:r>
              <a:rPr lang="zh-CN" altLang="en-US" dirty="0" smtClean="0"/>
              <a:t>条件随机场</a:t>
            </a:r>
            <a:r>
              <a:rPr lang="en-US" altLang="zh-CN" dirty="0" smtClean="0"/>
              <a:t>(CRF)</a:t>
            </a:r>
            <a:r>
              <a:rPr lang="zh-CN" altLang="en-US" dirty="0" smtClean="0"/>
              <a:t>模型</a:t>
            </a:r>
            <a:endParaRPr lang="en-US" altLang="zh-CN" dirty="0" smtClean="0"/>
          </a:p>
          <a:p>
            <a:pPr lvl="1"/>
            <a:r>
              <a:rPr lang="zh-CN" altLang="en-US" dirty="0"/>
              <a:t>线</a:t>
            </a:r>
            <a:r>
              <a:rPr lang="zh-CN" altLang="en-US" dirty="0" smtClean="0"/>
              <a:t>性条件随机场</a:t>
            </a:r>
            <a:endParaRPr lang="en-US" altLang="zh-CN" dirty="0" smtClean="0"/>
          </a:p>
          <a:p>
            <a:r>
              <a:rPr lang="zh-CN" altLang="en-US" dirty="0" smtClean="0"/>
              <a:t>支持向量机</a:t>
            </a:r>
            <a:r>
              <a:rPr lang="en-US" altLang="zh-CN" dirty="0" smtClean="0"/>
              <a:t>(SVM)</a:t>
            </a:r>
            <a:r>
              <a:rPr lang="zh-CN" altLang="en-US" dirty="0" smtClean="0"/>
              <a:t>分类器</a:t>
            </a:r>
            <a:r>
              <a:rPr lang="zh-CN" altLang="en-US" dirty="0"/>
              <a:t>模</a:t>
            </a:r>
            <a:r>
              <a:rPr lang="zh-CN" altLang="en-US" dirty="0" smtClean="0"/>
              <a:t>型</a:t>
            </a:r>
            <a:endParaRPr lang="zh-CN" altLang="en-US" dirty="0"/>
          </a:p>
        </p:txBody>
      </p:sp>
    </p:spTree>
    <p:extLst>
      <p:ext uri="{BB962C8B-B14F-4D97-AF65-F5344CB8AC3E}">
        <p14:creationId xmlns:p14="http://schemas.microsoft.com/office/powerpoint/2010/main" val="2502016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2535" y="351503"/>
            <a:ext cx="10364451" cy="1596177"/>
          </a:xfrm>
        </p:spPr>
        <p:txBody>
          <a:bodyPr/>
          <a:lstStyle/>
          <a:p>
            <a:r>
              <a:rPr lang="zh-CN" altLang="en-US" dirty="0" smtClean="0"/>
              <a:t>线性条件随机场</a:t>
            </a:r>
            <a:endParaRPr lang="zh-CN" altLang="en-US" dirty="0"/>
          </a:p>
        </p:txBody>
      </p:sp>
      <p:grpSp>
        <p:nvGrpSpPr>
          <p:cNvPr id="41" name="组合 40"/>
          <p:cNvGrpSpPr/>
          <p:nvPr/>
        </p:nvGrpSpPr>
        <p:grpSpPr>
          <a:xfrm>
            <a:off x="2227780" y="1433435"/>
            <a:ext cx="6893960" cy="4079377"/>
            <a:chOff x="2227780" y="1433435"/>
            <a:chExt cx="6893960" cy="4079377"/>
          </a:xfrm>
        </p:grpSpPr>
        <p:grpSp>
          <p:nvGrpSpPr>
            <p:cNvPr id="31" name="组合 30"/>
            <p:cNvGrpSpPr/>
            <p:nvPr/>
          </p:nvGrpSpPr>
          <p:grpSpPr>
            <a:xfrm>
              <a:off x="2227780" y="1947680"/>
              <a:ext cx="6893960" cy="2712377"/>
              <a:chOff x="1859622" y="2517168"/>
              <a:chExt cx="6893960" cy="2712377"/>
            </a:xfrm>
          </p:grpSpPr>
          <p:sp>
            <p:nvSpPr>
              <p:cNvPr id="14" name="椭圆 13"/>
              <p:cNvSpPr/>
              <p:nvPr/>
            </p:nvSpPr>
            <p:spPr>
              <a:xfrm>
                <a:off x="2897312" y="2517168"/>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椭圆 16"/>
              <p:cNvSpPr/>
              <p:nvPr/>
            </p:nvSpPr>
            <p:spPr>
              <a:xfrm>
                <a:off x="4849402" y="2517168"/>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 name="椭圆 17"/>
              <p:cNvSpPr/>
              <p:nvPr/>
            </p:nvSpPr>
            <p:spPr>
              <a:xfrm>
                <a:off x="6801492" y="2517168"/>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椭圆 18"/>
              <p:cNvSpPr/>
              <p:nvPr/>
            </p:nvSpPr>
            <p:spPr>
              <a:xfrm>
                <a:off x="2897312" y="4284323"/>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椭圆 19"/>
              <p:cNvSpPr/>
              <p:nvPr/>
            </p:nvSpPr>
            <p:spPr>
              <a:xfrm>
                <a:off x="4849402" y="4284323"/>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 name="椭圆 20"/>
              <p:cNvSpPr/>
              <p:nvPr/>
            </p:nvSpPr>
            <p:spPr>
              <a:xfrm>
                <a:off x="6801492" y="4315145"/>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3" name="直接连接符 22"/>
              <p:cNvCxnSpPr>
                <a:stCxn id="14" idx="4"/>
                <a:endCxn id="19" idx="0"/>
              </p:cNvCxnSpPr>
              <p:nvPr/>
            </p:nvCxnSpPr>
            <p:spPr>
              <a:xfrm>
                <a:off x="3354512" y="3431568"/>
                <a:ext cx="0" cy="85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306602" y="3431567"/>
                <a:ext cx="0" cy="85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8" idx="4"/>
                <a:endCxn id="21" idx="0"/>
              </p:cNvCxnSpPr>
              <p:nvPr/>
            </p:nvCxnSpPr>
            <p:spPr>
              <a:xfrm>
                <a:off x="7258692" y="3431568"/>
                <a:ext cx="0" cy="883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4" idx="6"/>
                <a:endCxn id="17" idx="2"/>
              </p:cNvCxnSpPr>
              <p:nvPr/>
            </p:nvCxnSpPr>
            <p:spPr>
              <a:xfrm>
                <a:off x="3811712" y="2974368"/>
                <a:ext cx="103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763802" y="2974368"/>
                <a:ext cx="103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859622" y="2975095"/>
                <a:ext cx="103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715892" y="2974368"/>
                <a:ext cx="103769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文本框 31"/>
            <p:cNvSpPr txBox="1"/>
            <p:nvPr/>
          </p:nvSpPr>
          <p:spPr>
            <a:xfrm>
              <a:off x="4203043" y="5143480"/>
              <a:ext cx="2943434" cy="369332"/>
            </a:xfrm>
            <a:prstGeom prst="rect">
              <a:avLst/>
            </a:prstGeom>
            <a:noFill/>
          </p:spPr>
          <p:txBody>
            <a:bodyPr wrap="none" rtlCol="0">
              <a:spAutoFit/>
            </a:bodyPr>
            <a:lstStyle/>
            <a:p>
              <a:r>
                <a:rPr lang="zh-CN" altLang="en-US" dirty="0" smtClean="0"/>
                <a:t>图</a:t>
              </a:r>
              <a:r>
                <a:rPr lang="en-US" altLang="zh-CN" dirty="0" smtClean="0"/>
                <a:t>1 </a:t>
              </a:r>
              <a:r>
                <a:rPr lang="zh-CN" altLang="en-US" dirty="0" smtClean="0"/>
                <a:t>线性条件随机场的结构</a:t>
              </a:r>
              <a:endParaRPr lang="zh-CN" altLang="en-US" dirty="0"/>
            </a:p>
          </p:txBody>
        </p:sp>
        <mc:AlternateContent xmlns:mc="http://schemas.openxmlformats.org/markup-compatibility/2006" xmlns:a14="http://schemas.microsoft.com/office/drawing/2010/main">
          <mc:Choice Requires="a14">
            <p:sp>
              <p:nvSpPr>
                <p:cNvPr id="33" name="文本框 32"/>
                <p:cNvSpPr txBox="1"/>
                <p:nvPr/>
              </p:nvSpPr>
              <p:spPr>
                <a:xfrm>
                  <a:off x="3392131" y="1500027"/>
                  <a:ext cx="661078"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en-US" altLang="zh-CN" b="0" dirty="0" smtClean="0"/>
                    <a:t>-1</a:t>
                  </a:r>
                </a:p>
              </p:txBody>
            </p:sp>
          </mc:Choice>
          <mc:Fallback xmlns="">
            <p:sp>
              <p:nvSpPr>
                <p:cNvPr id="33" name="文本框 32"/>
                <p:cNvSpPr txBox="1">
                  <a:spLocks noRot="1" noChangeAspect="1" noMove="1" noResize="1" noEditPoints="1" noAdjustHandles="1" noChangeArrowheads="1" noChangeShapeType="1" noTextEdit="1"/>
                </p:cNvSpPr>
                <p:nvPr/>
              </p:nvSpPr>
              <p:spPr>
                <a:xfrm>
                  <a:off x="3392131" y="1500027"/>
                  <a:ext cx="661078" cy="369332"/>
                </a:xfrm>
                <a:prstGeom prst="rect">
                  <a:avLst/>
                </a:prstGeom>
                <a:blipFill>
                  <a:blip r:embed="rId2"/>
                  <a:stretch>
                    <a:fillRect t="-6557" r="-7339"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344221" y="1433435"/>
                  <a:ext cx="4558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en-US" altLang="zh-CN" b="0" dirty="0" smtClean="0"/>
                </a:p>
              </p:txBody>
            </p:sp>
          </mc:Choice>
          <mc:Fallback xmlns="">
            <p:sp>
              <p:nvSpPr>
                <p:cNvPr id="34" name="文本框 33"/>
                <p:cNvSpPr txBox="1">
                  <a:spLocks noRot="1" noChangeAspect="1" noMove="1" noResize="1" noEditPoints="1" noAdjustHandles="1" noChangeArrowheads="1" noChangeShapeType="1" noTextEdit="1"/>
                </p:cNvSpPr>
                <p:nvPr/>
              </p:nvSpPr>
              <p:spPr>
                <a:xfrm>
                  <a:off x="5344221" y="1433435"/>
                  <a:ext cx="455894" cy="369332"/>
                </a:xfrm>
                <a:prstGeom prst="rect">
                  <a:avLst/>
                </a:prstGeom>
                <a:blipFill>
                  <a:blip r:embed="rId3"/>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7296311" y="1433435"/>
                  <a:ext cx="710772"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en-US" altLang="zh-CN" b="0" dirty="0" smtClean="0"/>
                    <a:t>+1</a:t>
                  </a:r>
                </a:p>
              </p:txBody>
            </p:sp>
          </mc:Choice>
          <mc:Fallback xmlns="">
            <p:sp>
              <p:nvSpPr>
                <p:cNvPr id="35" name="文本框 34"/>
                <p:cNvSpPr txBox="1">
                  <a:spLocks noRot="1" noChangeAspect="1" noMove="1" noResize="1" noEditPoints="1" noAdjustHandles="1" noChangeArrowheads="1" noChangeShapeType="1" noTextEdit="1"/>
                </p:cNvSpPr>
                <p:nvPr/>
              </p:nvSpPr>
              <p:spPr>
                <a:xfrm>
                  <a:off x="7296311" y="1433435"/>
                  <a:ext cx="710772" cy="369332"/>
                </a:xfrm>
                <a:prstGeom prst="rect">
                  <a:avLst/>
                </a:prstGeom>
                <a:blipFill>
                  <a:blip r:embed="rId4"/>
                  <a:stretch>
                    <a:fillRect t="-6557" r="-689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3392131" y="4774148"/>
                  <a:ext cx="661078"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b="0" dirty="0" smtClean="0"/>
                    <a:t>-1</a:t>
                  </a:r>
                </a:p>
              </p:txBody>
            </p:sp>
          </mc:Choice>
          <mc:Fallback xmlns="">
            <p:sp>
              <p:nvSpPr>
                <p:cNvPr id="36" name="文本框 35"/>
                <p:cNvSpPr txBox="1">
                  <a:spLocks noRot="1" noChangeAspect="1" noMove="1" noResize="1" noEditPoints="1" noAdjustHandles="1" noChangeArrowheads="1" noChangeShapeType="1" noTextEdit="1"/>
                </p:cNvSpPr>
                <p:nvPr/>
              </p:nvSpPr>
              <p:spPr>
                <a:xfrm>
                  <a:off x="3392131" y="4774148"/>
                  <a:ext cx="661078" cy="369332"/>
                </a:xfrm>
                <a:prstGeom prst="rect">
                  <a:avLst/>
                </a:prstGeom>
                <a:blipFill>
                  <a:blip r:embed="rId5"/>
                  <a:stretch>
                    <a:fillRect t="-6557" r="-7339"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5344221" y="4774148"/>
                  <a:ext cx="659411"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b="0" dirty="0" smtClean="0"/>
                    <a:t>-1</a:t>
                  </a:r>
                </a:p>
              </p:txBody>
            </p:sp>
          </mc:Choice>
          <mc:Fallback xmlns="">
            <p:sp>
              <p:nvSpPr>
                <p:cNvPr id="37" name="文本框 36"/>
                <p:cNvSpPr txBox="1">
                  <a:spLocks noRot="1" noChangeAspect="1" noMove="1" noResize="1" noEditPoints="1" noAdjustHandles="1" noChangeArrowheads="1" noChangeShapeType="1" noTextEdit="1"/>
                </p:cNvSpPr>
                <p:nvPr/>
              </p:nvSpPr>
              <p:spPr>
                <a:xfrm>
                  <a:off x="5344221" y="4774148"/>
                  <a:ext cx="659411" cy="369332"/>
                </a:xfrm>
                <a:prstGeom prst="rect">
                  <a:avLst/>
                </a:prstGeom>
                <a:blipFill>
                  <a:blip r:embed="rId6"/>
                  <a:stretch>
                    <a:fillRect t="-6557" r="-740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7296311" y="4774148"/>
                  <a:ext cx="661078"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b="0" dirty="0" smtClean="0"/>
                    <a:t>-1</a:t>
                  </a:r>
                </a:p>
              </p:txBody>
            </p:sp>
          </mc:Choice>
          <mc:Fallback xmlns="">
            <p:sp>
              <p:nvSpPr>
                <p:cNvPr id="38" name="文本框 37"/>
                <p:cNvSpPr txBox="1">
                  <a:spLocks noRot="1" noChangeAspect="1" noMove="1" noResize="1" noEditPoints="1" noAdjustHandles="1" noChangeArrowheads="1" noChangeShapeType="1" noTextEdit="1"/>
                </p:cNvSpPr>
                <p:nvPr/>
              </p:nvSpPr>
              <p:spPr>
                <a:xfrm>
                  <a:off x="7296311" y="4774148"/>
                  <a:ext cx="661078" cy="369332"/>
                </a:xfrm>
                <a:prstGeom prst="rect">
                  <a:avLst/>
                </a:prstGeom>
                <a:blipFill>
                  <a:blip r:embed="rId7"/>
                  <a:stretch>
                    <a:fillRect t="-6557" r="-7407" b="-2623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241224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667820" y="1417834"/>
            <a:ext cx="6072027" cy="646331"/>
          </a:xfrm>
          <a:prstGeom prst="rect">
            <a:avLst/>
          </a:prstGeom>
          <a:noFill/>
        </p:spPr>
        <p:txBody>
          <a:bodyPr wrap="square" rtlCol="0">
            <a:spAutoFit/>
          </a:bodyPr>
          <a:lstStyle/>
          <a:p>
            <a:r>
              <a:rPr lang="zh-CN" altLang="en-US" dirty="0" smtClean="0"/>
              <a:t>在给定随机变量序列</a:t>
            </a:r>
            <a:r>
              <a:rPr lang="en-US" altLang="zh-CN" i="1"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的条件下</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随机变量序列</a:t>
            </a:r>
            <a:r>
              <a:rPr lang="en-US" altLang="zh-CN" i="1" dirty="0" smtClean="0">
                <a:latin typeface="Times New Roman" panose="02020603050405020304" pitchFamily="18" charset="0"/>
                <a:cs typeface="Times New Roman" panose="02020603050405020304" pitchFamily="18" charset="0"/>
              </a:rPr>
              <a:t>y</a:t>
            </a:r>
            <a:r>
              <a:rPr lang="zh-CN" altLang="en-US" dirty="0" smtClean="0">
                <a:latin typeface="Times New Roman" panose="02020603050405020304" pitchFamily="18" charset="0"/>
                <a:cs typeface="Times New Roman" panose="02020603050405020304" pitchFamily="18" charset="0"/>
              </a:rPr>
              <a:t>的条件概率</a:t>
            </a:r>
            <a:r>
              <a:rPr lang="en-US" altLang="zh-CN" i="1" dirty="0" smtClean="0">
                <a:latin typeface="Times New Roman" panose="02020603050405020304" pitchFamily="18" charset="0"/>
                <a:cs typeface="Times New Roman" panose="02020603050405020304" pitchFamily="18" charset="0"/>
              </a:rPr>
              <a:t>p(</a:t>
            </a:r>
            <a:r>
              <a:rPr lang="en-US" altLang="zh-CN" i="1" dirty="0" err="1" smtClean="0">
                <a:latin typeface="Times New Roman" panose="02020603050405020304" pitchFamily="18" charset="0"/>
                <a:cs typeface="Times New Roman" panose="02020603050405020304" pitchFamily="18" charset="0"/>
              </a:rPr>
              <a:t>y|x</a:t>
            </a:r>
            <a:r>
              <a:rPr lang="en-US" altLang="zh-CN" i="1"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的参数化形式的定义如下</a:t>
            </a:r>
            <a:r>
              <a:rPr lang="en-US" altLang="zh-CN" dirty="0" smtClean="0">
                <a:latin typeface="Times New Roman" panose="02020603050405020304" pitchFamily="18" charset="0"/>
                <a:cs typeface="Times New Roman" panose="02020603050405020304" pitchFamily="18" charset="0"/>
              </a:rPr>
              <a:t>:</a:t>
            </a:r>
            <a:endParaRPr lang="zh-CN" altLang="en-US" i="1" dirty="0">
              <a:latin typeface="Times New Roman" panose="02020603050405020304" pitchFamily="18" charset="0"/>
              <a:cs typeface="Times New Roman" panose="02020603050405020304" pitchFamily="18" charset="0"/>
            </a:endParaRPr>
          </a:p>
        </p:txBody>
      </p:sp>
      <p:pic>
        <p:nvPicPr>
          <p:cNvPr id="27" name="图片 26"/>
          <p:cNvPicPr>
            <a:picLocks noChangeAspect="1"/>
          </p:cNvPicPr>
          <p:nvPr/>
        </p:nvPicPr>
        <p:blipFill>
          <a:blip r:embed="rId2"/>
          <a:stretch>
            <a:fillRect/>
          </a:stretch>
        </p:blipFill>
        <p:spPr>
          <a:xfrm>
            <a:off x="543778" y="2133590"/>
            <a:ext cx="6934200" cy="742950"/>
          </a:xfrm>
          <a:prstGeom prst="rect">
            <a:avLst/>
          </a:prstGeom>
        </p:spPr>
      </p:pic>
      <p:grpSp>
        <p:nvGrpSpPr>
          <p:cNvPr id="4" name="组合 3"/>
          <p:cNvGrpSpPr/>
          <p:nvPr/>
        </p:nvGrpSpPr>
        <p:grpSpPr>
          <a:xfrm>
            <a:off x="6316895" y="195209"/>
            <a:ext cx="5354548" cy="2855245"/>
            <a:chOff x="2227780" y="1433435"/>
            <a:chExt cx="6893960" cy="3710045"/>
          </a:xfrm>
        </p:grpSpPr>
        <p:grpSp>
          <p:nvGrpSpPr>
            <p:cNvPr id="5" name="组合 4"/>
            <p:cNvGrpSpPr/>
            <p:nvPr/>
          </p:nvGrpSpPr>
          <p:grpSpPr>
            <a:xfrm>
              <a:off x="2227780" y="1947680"/>
              <a:ext cx="6893960" cy="2712377"/>
              <a:chOff x="1859622" y="2517168"/>
              <a:chExt cx="6893960" cy="2712377"/>
            </a:xfrm>
          </p:grpSpPr>
          <p:sp>
            <p:nvSpPr>
              <p:cNvPr id="13" name="椭圆 12"/>
              <p:cNvSpPr/>
              <p:nvPr/>
            </p:nvSpPr>
            <p:spPr>
              <a:xfrm>
                <a:off x="2897312" y="2517168"/>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椭圆 13"/>
              <p:cNvSpPr/>
              <p:nvPr/>
            </p:nvSpPr>
            <p:spPr>
              <a:xfrm>
                <a:off x="4849402" y="2517168"/>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椭圆 14"/>
              <p:cNvSpPr/>
              <p:nvPr/>
            </p:nvSpPr>
            <p:spPr>
              <a:xfrm>
                <a:off x="6801492" y="2517168"/>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椭圆 15"/>
              <p:cNvSpPr/>
              <p:nvPr/>
            </p:nvSpPr>
            <p:spPr>
              <a:xfrm>
                <a:off x="2897312" y="4284323"/>
                <a:ext cx="914400" cy="9144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椭圆 16"/>
              <p:cNvSpPr/>
              <p:nvPr/>
            </p:nvSpPr>
            <p:spPr>
              <a:xfrm>
                <a:off x="4849402" y="4284323"/>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 name="椭圆 17"/>
              <p:cNvSpPr/>
              <p:nvPr/>
            </p:nvSpPr>
            <p:spPr>
              <a:xfrm>
                <a:off x="6801492" y="4315145"/>
                <a:ext cx="9144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9" name="直接连接符 18"/>
              <p:cNvCxnSpPr>
                <a:stCxn id="13" idx="4"/>
                <a:endCxn id="16" idx="0"/>
              </p:cNvCxnSpPr>
              <p:nvPr/>
            </p:nvCxnSpPr>
            <p:spPr>
              <a:xfrm>
                <a:off x="3354512" y="3431568"/>
                <a:ext cx="0" cy="85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306602" y="3431567"/>
                <a:ext cx="0" cy="852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 idx="4"/>
                <a:endCxn id="18" idx="0"/>
              </p:cNvCxnSpPr>
              <p:nvPr/>
            </p:nvCxnSpPr>
            <p:spPr>
              <a:xfrm>
                <a:off x="7258692" y="3431568"/>
                <a:ext cx="0" cy="883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3" idx="6"/>
                <a:endCxn id="14" idx="2"/>
              </p:cNvCxnSpPr>
              <p:nvPr/>
            </p:nvCxnSpPr>
            <p:spPr>
              <a:xfrm>
                <a:off x="3811712" y="2974368"/>
                <a:ext cx="103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763802" y="2974368"/>
                <a:ext cx="103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59622" y="2975095"/>
                <a:ext cx="10376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15892" y="2974368"/>
                <a:ext cx="1037690" cy="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文本框 6"/>
                <p:cNvSpPr txBox="1"/>
                <p:nvPr/>
              </p:nvSpPr>
              <p:spPr>
                <a:xfrm>
                  <a:off x="3392131" y="1500027"/>
                  <a:ext cx="661078"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en-US" altLang="zh-CN" b="0" dirty="0" smtClean="0"/>
                    <a:t>-1</a:t>
                  </a:r>
                </a:p>
              </p:txBody>
            </p:sp>
          </mc:Choice>
          <mc:Fallback xmlns="">
            <p:sp>
              <p:nvSpPr>
                <p:cNvPr id="7" name="文本框 6"/>
                <p:cNvSpPr txBox="1">
                  <a:spLocks noRot="1" noChangeAspect="1" noMove="1" noResize="1" noEditPoints="1" noAdjustHandles="1" noChangeArrowheads="1" noChangeShapeType="1" noTextEdit="1"/>
                </p:cNvSpPr>
                <p:nvPr/>
              </p:nvSpPr>
              <p:spPr>
                <a:xfrm>
                  <a:off x="3392131" y="1500027"/>
                  <a:ext cx="661078" cy="369332"/>
                </a:xfrm>
                <a:prstGeom prst="rect">
                  <a:avLst/>
                </a:prstGeom>
                <a:blipFill>
                  <a:blip r:embed="rId3"/>
                  <a:stretch>
                    <a:fillRect t="-8511" r="-38095" b="-638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344221" y="1433435"/>
                  <a:ext cx="4558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en-US" altLang="zh-CN" b="0" dirty="0" smtClean="0"/>
                </a:p>
              </p:txBody>
            </p:sp>
          </mc:Choice>
          <mc:Fallback xmlns="">
            <p:sp>
              <p:nvSpPr>
                <p:cNvPr id="8" name="文本框 7"/>
                <p:cNvSpPr txBox="1">
                  <a:spLocks noRot="1" noChangeAspect="1" noMove="1" noResize="1" noEditPoints="1" noAdjustHandles="1" noChangeArrowheads="1" noChangeShapeType="1" noTextEdit="1"/>
                </p:cNvSpPr>
                <p:nvPr/>
              </p:nvSpPr>
              <p:spPr>
                <a:xfrm>
                  <a:off x="5344221" y="1433435"/>
                  <a:ext cx="455894" cy="369332"/>
                </a:xfrm>
                <a:prstGeom prst="rect">
                  <a:avLst/>
                </a:prstGeom>
                <a:blipFill>
                  <a:blip r:embed="rId4"/>
                  <a:stretch>
                    <a:fillRect b="-34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7296311" y="1433435"/>
                  <a:ext cx="710772"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en-US" altLang="zh-CN" b="0" dirty="0" smtClean="0"/>
                    <a:t>+1</a:t>
                  </a:r>
                </a:p>
              </p:txBody>
            </p:sp>
          </mc:Choice>
          <mc:Fallback xmlns="">
            <p:sp>
              <p:nvSpPr>
                <p:cNvPr id="9" name="文本框 8"/>
                <p:cNvSpPr txBox="1">
                  <a:spLocks noRot="1" noChangeAspect="1" noMove="1" noResize="1" noEditPoints="1" noAdjustHandles="1" noChangeArrowheads="1" noChangeShapeType="1" noTextEdit="1"/>
                </p:cNvSpPr>
                <p:nvPr/>
              </p:nvSpPr>
              <p:spPr>
                <a:xfrm>
                  <a:off x="7296311" y="1433435"/>
                  <a:ext cx="710772" cy="369332"/>
                </a:xfrm>
                <a:prstGeom prst="rect">
                  <a:avLst/>
                </a:prstGeom>
                <a:blipFill>
                  <a:blip r:embed="rId5"/>
                  <a:stretch>
                    <a:fillRect t="-8511" r="-37363" b="-638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392131" y="4774148"/>
                  <a:ext cx="661078"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b="0" dirty="0" smtClean="0"/>
                    <a:t>-1</a:t>
                  </a:r>
                </a:p>
              </p:txBody>
            </p:sp>
          </mc:Choice>
          <mc:Fallback xmlns="">
            <p:sp>
              <p:nvSpPr>
                <p:cNvPr id="10" name="文本框 9"/>
                <p:cNvSpPr txBox="1">
                  <a:spLocks noRot="1" noChangeAspect="1" noMove="1" noResize="1" noEditPoints="1" noAdjustHandles="1" noChangeArrowheads="1" noChangeShapeType="1" noTextEdit="1"/>
                </p:cNvSpPr>
                <p:nvPr/>
              </p:nvSpPr>
              <p:spPr>
                <a:xfrm>
                  <a:off x="3392131" y="4774148"/>
                  <a:ext cx="661078" cy="369332"/>
                </a:xfrm>
                <a:prstGeom prst="rect">
                  <a:avLst/>
                </a:prstGeom>
                <a:blipFill>
                  <a:blip r:embed="rId6"/>
                  <a:stretch>
                    <a:fillRect t="-10870" r="-38095" b="-6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5344221" y="4774148"/>
                  <a:ext cx="659411"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b="0" dirty="0" smtClean="0"/>
                    <a:t>-1</a:t>
                  </a:r>
                </a:p>
              </p:txBody>
            </p:sp>
          </mc:Choice>
          <mc:Fallback xmlns="">
            <p:sp>
              <p:nvSpPr>
                <p:cNvPr id="11" name="文本框 10"/>
                <p:cNvSpPr txBox="1">
                  <a:spLocks noRot="1" noChangeAspect="1" noMove="1" noResize="1" noEditPoints="1" noAdjustHandles="1" noChangeArrowheads="1" noChangeShapeType="1" noTextEdit="1"/>
                </p:cNvSpPr>
                <p:nvPr/>
              </p:nvSpPr>
              <p:spPr>
                <a:xfrm>
                  <a:off x="5344221" y="4774148"/>
                  <a:ext cx="659411" cy="369332"/>
                </a:xfrm>
                <a:prstGeom prst="rect">
                  <a:avLst/>
                </a:prstGeom>
                <a:blipFill>
                  <a:blip r:embed="rId7"/>
                  <a:stretch>
                    <a:fillRect t="-10870" r="-39286" b="-6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7296311" y="4774148"/>
                  <a:ext cx="661078"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b="0" dirty="0" smtClean="0"/>
                    <a:t>-1</a:t>
                  </a:r>
                </a:p>
              </p:txBody>
            </p:sp>
          </mc:Choice>
          <mc:Fallback xmlns="">
            <p:sp>
              <p:nvSpPr>
                <p:cNvPr id="12" name="文本框 11"/>
                <p:cNvSpPr txBox="1">
                  <a:spLocks noRot="1" noChangeAspect="1" noMove="1" noResize="1" noEditPoints="1" noAdjustHandles="1" noChangeArrowheads="1" noChangeShapeType="1" noTextEdit="1"/>
                </p:cNvSpPr>
                <p:nvPr/>
              </p:nvSpPr>
              <p:spPr>
                <a:xfrm>
                  <a:off x="7296311" y="4774148"/>
                  <a:ext cx="661078" cy="369332"/>
                </a:xfrm>
                <a:prstGeom prst="rect">
                  <a:avLst/>
                </a:prstGeom>
                <a:blipFill>
                  <a:blip r:embed="rId8"/>
                  <a:stretch>
                    <a:fillRect t="-10870" r="-39286" b="-67391"/>
                  </a:stretch>
                </a:blipFill>
              </p:spPr>
              <p:txBody>
                <a:bodyPr/>
                <a:lstStyle/>
                <a:p>
                  <a:r>
                    <a:rPr lang="zh-CN" altLang="en-US">
                      <a:noFill/>
                    </a:rPr>
                    <a:t> </a:t>
                  </a:r>
                </a:p>
              </p:txBody>
            </p:sp>
          </mc:Fallback>
        </mc:AlternateContent>
      </p:grpSp>
      <p:sp>
        <p:nvSpPr>
          <p:cNvPr id="28" name="文本框 27"/>
          <p:cNvSpPr txBox="1"/>
          <p:nvPr/>
        </p:nvSpPr>
        <p:spPr>
          <a:xfrm>
            <a:off x="667820" y="3132980"/>
            <a:ext cx="6072027" cy="369332"/>
          </a:xfrm>
          <a:prstGeom prst="rect">
            <a:avLst/>
          </a:prstGeom>
          <a:noFill/>
        </p:spPr>
        <p:txBody>
          <a:bodyPr wrap="square" rtlCol="0">
            <a:spAutoFit/>
          </a:bodyPr>
          <a:lstStyle/>
          <a:p>
            <a:r>
              <a:rPr lang="zh-CN" altLang="en-US" dirty="0" smtClean="0"/>
              <a:t>线性链条件随机场的</a:t>
            </a:r>
            <a:r>
              <a:rPr lang="zh-CN" altLang="en-US" dirty="0" smtClean="0">
                <a:latin typeface="Times New Roman" panose="02020603050405020304" pitchFamily="18" charset="0"/>
                <a:cs typeface="Times New Roman" panose="02020603050405020304" pitchFamily="18" charset="0"/>
              </a:rPr>
              <a:t>参数化形式的表示如下</a:t>
            </a:r>
            <a:r>
              <a:rPr lang="en-US" altLang="zh-CN" dirty="0" smtClean="0">
                <a:latin typeface="Times New Roman" panose="02020603050405020304" pitchFamily="18" charset="0"/>
                <a:cs typeface="Times New Roman" panose="02020603050405020304" pitchFamily="18" charset="0"/>
              </a:rPr>
              <a:t>:</a:t>
            </a:r>
            <a:endParaRPr lang="zh-CN" altLang="en-US" i="1" dirty="0">
              <a:latin typeface="Times New Roman" panose="02020603050405020304" pitchFamily="18" charset="0"/>
              <a:cs typeface="Times New Roman" panose="02020603050405020304" pitchFamily="18" charset="0"/>
            </a:endParaRPr>
          </a:p>
        </p:txBody>
      </p:sp>
      <p:pic>
        <p:nvPicPr>
          <p:cNvPr id="29" name="图片 28"/>
          <p:cNvPicPr>
            <a:picLocks noChangeAspect="1"/>
          </p:cNvPicPr>
          <p:nvPr/>
        </p:nvPicPr>
        <p:blipFill>
          <a:blip r:embed="rId9"/>
          <a:stretch>
            <a:fillRect/>
          </a:stretch>
        </p:blipFill>
        <p:spPr>
          <a:xfrm>
            <a:off x="543778" y="3566675"/>
            <a:ext cx="6743700" cy="1000125"/>
          </a:xfrm>
          <a:prstGeom prst="rect">
            <a:avLst/>
          </a:prstGeom>
        </p:spPr>
      </p:pic>
      <p:sp>
        <p:nvSpPr>
          <p:cNvPr id="30" name="文本框 29"/>
          <p:cNvSpPr txBox="1"/>
          <p:nvPr/>
        </p:nvSpPr>
        <p:spPr>
          <a:xfrm>
            <a:off x="667820" y="4713690"/>
            <a:ext cx="6072027" cy="369332"/>
          </a:xfrm>
          <a:prstGeom prst="rect">
            <a:avLst/>
          </a:prstGeom>
          <a:noFill/>
        </p:spPr>
        <p:txBody>
          <a:bodyPr wrap="square" rtlCol="0">
            <a:spAutoFit/>
          </a:bodyPr>
          <a:lstStyle/>
          <a:p>
            <a:r>
              <a:rPr lang="en-US" altLang="zh-CN" i="1" dirty="0" smtClean="0">
                <a:latin typeface="Times New Roman" panose="02020603050405020304" pitchFamily="18" charset="0"/>
                <a:cs typeface="Times New Roman" panose="02020603050405020304" pitchFamily="18" charset="0"/>
              </a:rPr>
              <a:t>Z(x)</a:t>
            </a:r>
            <a:r>
              <a:rPr lang="zh-CN" altLang="en-US" dirty="0" smtClean="0"/>
              <a:t>的计算方法如下</a:t>
            </a:r>
            <a:endParaRPr lang="zh-CN" altLang="en-US" i="1" dirty="0">
              <a:latin typeface="Times New Roman" panose="02020603050405020304" pitchFamily="18" charset="0"/>
              <a:cs typeface="Times New Roman" panose="02020603050405020304" pitchFamily="18" charset="0"/>
            </a:endParaRPr>
          </a:p>
        </p:txBody>
      </p:sp>
      <p:pic>
        <p:nvPicPr>
          <p:cNvPr id="31" name="图片 30"/>
          <p:cNvPicPr>
            <a:picLocks noChangeAspect="1"/>
          </p:cNvPicPr>
          <p:nvPr/>
        </p:nvPicPr>
        <p:blipFill>
          <a:blip r:embed="rId10"/>
          <a:stretch>
            <a:fillRect/>
          </a:stretch>
        </p:blipFill>
        <p:spPr>
          <a:xfrm>
            <a:off x="543778" y="5256935"/>
            <a:ext cx="6591300" cy="933450"/>
          </a:xfrm>
          <a:prstGeom prst="rect">
            <a:avLst/>
          </a:prstGeom>
        </p:spPr>
      </p:pic>
    </p:spTree>
    <p:extLst>
      <p:ext uri="{BB962C8B-B14F-4D97-AF65-F5344CB8AC3E}">
        <p14:creationId xmlns:p14="http://schemas.microsoft.com/office/powerpoint/2010/main" val="104421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CRF</a:t>
            </a:r>
            <a:r>
              <a:rPr lang="zh-CN" altLang="en-US" dirty="0" smtClean="0"/>
              <a:t>的特点</a:t>
            </a:r>
            <a:endParaRPr lang="zh-CN" altLang="en-US" dirty="0"/>
          </a:p>
        </p:txBody>
      </p:sp>
      <p:sp>
        <p:nvSpPr>
          <p:cNvPr id="3" name="内容占位符 2"/>
          <p:cNvSpPr>
            <a:spLocks noGrp="1"/>
          </p:cNvSpPr>
          <p:nvPr>
            <p:ph idx="1"/>
          </p:nvPr>
        </p:nvSpPr>
        <p:spPr/>
        <p:txBody>
          <a:bodyPr/>
          <a:lstStyle/>
          <a:p>
            <a:r>
              <a:rPr lang="zh-CN" altLang="en-US" dirty="0" smtClean="0"/>
              <a:t>较</a:t>
            </a:r>
            <a:r>
              <a:rPr lang="zh-CN" altLang="en-US" dirty="0"/>
              <a:t>好</a:t>
            </a:r>
            <a:r>
              <a:rPr lang="zh-CN" altLang="en-US" dirty="0" smtClean="0"/>
              <a:t>地表</a:t>
            </a:r>
            <a:r>
              <a:rPr lang="zh-CN" altLang="en-US" dirty="0"/>
              <a:t>达长距</a:t>
            </a:r>
            <a:r>
              <a:rPr lang="zh-CN" altLang="en-US" dirty="0" smtClean="0"/>
              <a:t>离依</a:t>
            </a:r>
            <a:r>
              <a:rPr lang="zh-CN" altLang="en-US" dirty="0"/>
              <a:t>赖特征</a:t>
            </a:r>
            <a:r>
              <a:rPr lang="zh-CN" altLang="en-US" dirty="0" smtClean="0"/>
              <a:t>和交</a:t>
            </a:r>
            <a:r>
              <a:rPr lang="zh-CN" altLang="en-US" dirty="0"/>
              <a:t>叠</a:t>
            </a:r>
            <a:r>
              <a:rPr lang="zh-CN" altLang="en-US" dirty="0" smtClean="0"/>
              <a:t>性特征，所以能</a:t>
            </a:r>
            <a:r>
              <a:rPr lang="zh-CN" altLang="en-US" dirty="0"/>
              <a:t>够</a:t>
            </a:r>
            <a:r>
              <a:rPr lang="zh-CN" altLang="en-US" dirty="0" smtClean="0"/>
              <a:t>有效</a:t>
            </a:r>
            <a:r>
              <a:rPr lang="zh-CN" altLang="en-US" dirty="0"/>
              <a:t>解决标</a:t>
            </a:r>
            <a:r>
              <a:rPr lang="zh-CN" altLang="en-US" dirty="0" smtClean="0"/>
              <a:t>注（分类）偏置等问题；</a:t>
            </a:r>
            <a:endParaRPr lang="en-US" altLang="zh-CN" dirty="0" smtClean="0"/>
          </a:p>
          <a:p>
            <a:r>
              <a:rPr lang="zh-CN" altLang="en-US" dirty="0" smtClean="0"/>
              <a:t>在条件</a:t>
            </a:r>
            <a:r>
              <a:rPr lang="zh-CN" altLang="en-US" dirty="0"/>
              <a:t>随机</a:t>
            </a:r>
            <a:r>
              <a:rPr lang="zh-CN" altLang="en-US" dirty="0" smtClean="0"/>
              <a:t>场模型中对所</a:t>
            </a:r>
            <a:r>
              <a:rPr lang="zh-CN" altLang="en-US" dirty="0"/>
              <a:t>有</a:t>
            </a:r>
            <a:r>
              <a:rPr lang="zh-CN" altLang="en-US" dirty="0" smtClean="0"/>
              <a:t>特征</a:t>
            </a:r>
            <a:r>
              <a:rPr lang="zh-CN" altLang="en-US" dirty="0"/>
              <a:t>进</a:t>
            </a:r>
            <a:r>
              <a:rPr lang="zh-CN" altLang="en-US" dirty="0" smtClean="0"/>
              <a:t>行了全局归一化，这样能</a:t>
            </a:r>
            <a:r>
              <a:rPr lang="zh-CN" altLang="en-US" dirty="0"/>
              <a:t>够求</a:t>
            </a:r>
            <a:r>
              <a:rPr lang="zh-CN" altLang="en-US" dirty="0" smtClean="0"/>
              <a:t>得全局最</a:t>
            </a:r>
            <a:r>
              <a:rPr lang="zh-CN" altLang="en-US" dirty="0"/>
              <a:t>优</a:t>
            </a:r>
            <a:r>
              <a:rPr lang="zh-CN" altLang="en-US" dirty="0" smtClean="0"/>
              <a:t>解。</a:t>
            </a:r>
            <a:endParaRPr lang="en-US" altLang="zh-CN" dirty="0" smtClean="0"/>
          </a:p>
        </p:txBody>
      </p:sp>
    </p:spTree>
    <p:extLst>
      <p:ext uri="{BB962C8B-B14F-4D97-AF65-F5344CB8AC3E}">
        <p14:creationId xmlns:p14="http://schemas.microsoft.com/office/powerpoint/2010/main" val="3499790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1065</TotalTime>
  <Words>4108</Words>
  <Application>Microsoft Office PowerPoint</Application>
  <PresentationFormat>宽屏</PresentationFormat>
  <Paragraphs>206</Paragraphs>
  <Slides>44</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等线</vt:lpstr>
      <vt:lpstr>宋体</vt:lpstr>
      <vt:lpstr>Arial</vt:lpstr>
      <vt:lpstr>Calibri</vt:lpstr>
      <vt:lpstr>Calibri Light</vt:lpstr>
      <vt:lpstr>Cambria Math</vt:lpstr>
      <vt:lpstr>Courier New</vt:lpstr>
      <vt:lpstr>Times New Roman</vt:lpstr>
      <vt:lpstr>Verdana</vt:lpstr>
      <vt:lpstr>回顾</vt:lpstr>
      <vt:lpstr>新词发现 B组</vt:lpstr>
      <vt:lpstr>主要内容</vt:lpstr>
      <vt:lpstr>传统方法</vt:lpstr>
      <vt:lpstr>规则抽取</vt:lpstr>
      <vt:lpstr>规则过滤</vt:lpstr>
      <vt:lpstr>统计模型</vt:lpstr>
      <vt:lpstr>线性条件随机场</vt:lpstr>
      <vt:lpstr>PowerPoint 演示文稿</vt:lpstr>
      <vt:lpstr>CRF的特点</vt:lpstr>
      <vt:lpstr>关键问题与分析</vt:lpstr>
      <vt:lpstr>特征函数</vt:lpstr>
      <vt:lpstr>PowerPoint 演示文稿</vt:lpstr>
      <vt:lpstr>参数估计</vt:lpstr>
      <vt:lpstr>PowerPoint 演示文稿</vt:lpstr>
      <vt:lpstr>模型推断</vt:lpstr>
      <vt:lpstr>PowerPoint 演示文稿</vt:lpstr>
      <vt:lpstr>解决方案</vt:lpstr>
      <vt:lpstr>SVM模型</vt:lpstr>
      <vt:lpstr>最大边缘超平面</vt:lpstr>
      <vt:lpstr>主要方法</vt:lpstr>
      <vt:lpstr>线性分类</vt:lpstr>
      <vt:lpstr>maximal margin hyperplane</vt:lpstr>
      <vt:lpstr>PowerPoint 演示文稿</vt:lpstr>
      <vt:lpstr>线性不可分</vt:lpstr>
      <vt:lpstr>PowerPoint 演示文稿</vt:lpstr>
      <vt:lpstr>核函数的构造</vt:lpstr>
      <vt:lpstr>PowerPoint 演示文稿</vt:lpstr>
      <vt:lpstr>几种常见的核函数</vt:lpstr>
      <vt:lpstr>关键问题与分析</vt:lpstr>
      <vt:lpstr>存在的问题</vt:lpstr>
      <vt:lpstr>应用实例</vt:lpstr>
      <vt:lpstr>候选词提取</vt:lpstr>
      <vt:lpstr>命名实体过滤</vt:lpstr>
      <vt:lpstr>新词特征选择</vt:lpstr>
      <vt:lpstr>邻接熵</vt:lpstr>
      <vt:lpstr>语言模型</vt:lpstr>
      <vt:lpstr>PowerPoint 演示文稿</vt:lpstr>
      <vt:lpstr>特征计算与候选排序</vt:lpstr>
      <vt:lpstr>PowerPoint 演示文稿</vt:lpstr>
      <vt:lpstr>PowerPoint 演示文稿</vt:lpstr>
      <vt:lpstr>实验步骤和实验结果</vt:lpstr>
      <vt:lpstr>准确性结果</vt:lpstr>
      <vt:lpstr>算法效率分析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NTY</dc:creator>
  <cp:lastModifiedBy>NTY</cp:lastModifiedBy>
  <cp:revision>59</cp:revision>
  <dcterms:created xsi:type="dcterms:W3CDTF">2017-10-21T08:54:25Z</dcterms:created>
  <dcterms:modified xsi:type="dcterms:W3CDTF">2017-10-23T12:35:41Z</dcterms:modified>
</cp:coreProperties>
</file>