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54" r:id="rId3"/>
    <p:sldId id="552" r:id="rId4"/>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67" r:id="rId20"/>
    <p:sldId id="568" r:id="rId21"/>
    <p:sldId id="569" r:id="rId22"/>
    <p:sldId id="570" r:id="rId23"/>
    <p:sldId id="353" r:id="rId24"/>
    <p:sldId id="528" r:id="rId25"/>
    <p:sldId id="529" r:id="rId26"/>
    <p:sldId id="530" r:id="rId27"/>
    <p:sldId id="531" r:id="rId28"/>
    <p:sldId id="532" r:id="rId29"/>
    <p:sldId id="336" r:id="rId30"/>
    <p:sldId id="337" r:id="rId31"/>
    <p:sldId id="338" r:id="rId32"/>
    <p:sldId id="339" r:id="rId33"/>
    <p:sldId id="340" r:id="rId34"/>
    <p:sldId id="341" r:id="rId35"/>
    <p:sldId id="342" r:id="rId36"/>
    <p:sldId id="343" r:id="rId37"/>
    <p:sldId id="527" r:id="rId38"/>
    <p:sldId id="344" r:id="rId39"/>
    <p:sldId id="345" r:id="rId40"/>
    <p:sldId id="346" r:id="rId41"/>
    <p:sldId id="347" r:id="rId42"/>
    <p:sldId id="348" r:id="rId43"/>
    <p:sldId id="349" r:id="rId44"/>
    <p:sldId id="350" r:id="rId45"/>
    <p:sldId id="351" r:id="rId46"/>
    <p:sldId id="352" r:id="rId47"/>
    <p:sldId id="52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Rg st="27" end="45"/>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74867" autoAdjust="0"/>
  </p:normalViewPr>
  <p:slideViewPr>
    <p:cSldViewPr snapToGrid="0">
      <p:cViewPr varScale="1">
        <p:scale>
          <a:sx n="56" d="100"/>
          <a:sy n="56" d="100"/>
        </p:scale>
        <p:origin x="13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主要思想就是说满足了这些已知信息的约束条件，对未知信息做等可能的假设</a:t>
            </a:r>
            <a:endParaRPr lang="en-US" altLang="zh-CN" dirty="0" smtClean="0"/>
          </a:p>
          <a:p>
            <a:r>
              <a:rPr lang="zh-CN" altLang="en-US" dirty="0" smtClean="0"/>
              <a:t>分词中的特征函数可以是根据语境定义的特征，例如，当</a:t>
            </a:r>
            <a:r>
              <a:rPr lang="en-US" altLang="zh-CN" dirty="0" smtClean="0"/>
              <a:t>x</a:t>
            </a:r>
            <a:r>
              <a:rPr lang="zh-CN" altLang="en-US" dirty="0" smtClean="0"/>
              <a:t>后面是先生且</a:t>
            </a:r>
            <a:r>
              <a:rPr lang="en-US" altLang="zh-CN" dirty="0" smtClean="0"/>
              <a:t>y</a:t>
            </a:r>
            <a:r>
              <a:rPr lang="zh-CN" altLang="en-US" dirty="0" smtClean="0"/>
              <a:t>是实体时，这个就是</a:t>
            </a:r>
            <a:r>
              <a:rPr lang="en-US" altLang="zh-CN" dirty="0" smtClean="0"/>
              <a:t>1</a:t>
            </a:r>
            <a:endParaRPr lang="en-US" altLang="zh-CN" dirty="0" smtClean="0"/>
          </a:p>
          <a:p>
            <a:r>
              <a:rPr lang="zh-CN" altLang="en-US" dirty="0"/>
              <a:t>特征函数及时去划分已知信息跟未知信息的</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特征函数关于经验分布</a:t>
            </a:r>
            <a:r>
              <a:rPr lang="en-US" altLang="zh-CN" dirty="0" smtClean="0"/>
              <a:t>p(</a:t>
            </a:r>
            <a:r>
              <a:rPr lang="en-US" altLang="zh-CN" dirty="0" err="1" smtClean="0"/>
              <a:t>x,y</a:t>
            </a:r>
            <a:r>
              <a:rPr lang="en-US" altLang="zh-CN" dirty="0" smtClean="0"/>
              <a:t>)</a:t>
            </a:r>
            <a:r>
              <a:rPr lang="zh-CN" altLang="en-US" dirty="0" smtClean="0"/>
              <a:t>的经验期望等于特征函数在模型中关于</a:t>
            </a:r>
            <a:r>
              <a:rPr lang="en-US" altLang="zh-CN" dirty="0" smtClean="0"/>
              <a:t>p(</a:t>
            </a:r>
            <a:r>
              <a:rPr lang="en-US" altLang="zh-CN" dirty="0" err="1" smtClean="0"/>
              <a:t>x,y</a:t>
            </a:r>
            <a:r>
              <a:rPr lang="en-US" altLang="zh-CN" dirty="0" smtClean="0"/>
              <a:t>)</a:t>
            </a:r>
            <a:r>
              <a:rPr lang="zh-CN" altLang="en-US" dirty="0" smtClean="0"/>
              <a:t>的模型期望</a:t>
            </a:r>
            <a:endParaRPr lang="en-US" altLang="zh-CN" dirty="0" smtClean="0"/>
          </a:p>
          <a:p>
            <a:r>
              <a:rPr lang="zh-CN" altLang="en-US" dirty="0" smtClean="0"/>
              <a:t>实际上是通过经验分布来调整模型让它更好地去拟合数据</a:t>
            </a:r>
            <a:endParaRPr lang="en-US" altLang="zh-CN" dirty="0" smtClean="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首先形式化一个特征候选集，选取有用的特征集，模型与训练样本之间的距离差就是增益 一般都采用一种近似算法</a:t>
            </a:r>
            <a:endParaRPr lang="en-US" altLang="zh-CN" dirty="0" smtClean="0"/>
          </a:p>
          <a:p>
            <a:r>
              <a:rPr lang="zh-CN" altLang="en-US" dirty="0" smtClean="0"/>
              <a:t>从候选特征集中选择有效特征特征选择算法</a:t>
            </a:r>
            <a:endParaRPr lang="en-US" altLang="zh-CN" dirty="0" smtClean="0"/>
          </a:p>
          <a:p>
            <a:r>
              <a:rPr lang="zh-CN" altLang="en-US" smtClean="0"/>
              <a:t>两个事情都是为了一个目的就是让模型与训练样本之间的差距变小，训练好了就去预测未知的事件就是去分词</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https://pixabay.com/zh/photos/download/teddy-bear-620761_1280.jpg?attachment</a:t>
            </a:r>
            <a:endParaRPr lang="en-US" altLang="zh-CN" dirty="0" smtClean="0"/>
          </a:p>
          <a:p>
            <a:r>
              <a:rPr lang="en-US" altLang="zh-CN" dirty="0" smtClean="0"/>
              <a:t>https://pixabay.com/zh/photos/download/doll-200759_1280.jpg?attachment</a:t>
            </a:r>
            <a:endParaRPr lang="en-US" altLang="zh-CN" dirty="0" smtClean="0"/>
          </a:p>
          <a:p>
            <a:r>
              <a:rPr lang="en-US" altLang="zh-CN" dirty="0" smtClean="0"/>
              <a:t>https://pixabay.com/zh/photos/download/teddy-164932_1280.jpg?attachment</a:t>
            </a:r>
            <a:endParaRPr lang="en-US" altLang="zh-CN" dirty="0" smtClean="0"/>
          </a:p>
          <a:p>
            <a:r>
              <a:rPr lang="en-US" altLang="zh-CN" dirty="0" smtClean="0"/>
              <a:t>https://pixabay.com/zh/photos/download/sheep-719487_1280.jpg?attachment</a:t>
            </a:r>
            <a:endParaRPr lang="en-US" altLang="zh-CN" dirty="0" smtClean="0"/>
          </a:p>
          <a:p>
            <a:r>
              <a:rPr lang="en-US" altLang="zh-CN" dirty="0" smtClean="0"/>
              <a:t>https://pixabay.com/zh/photos/download/luigi-559832_1280.jpg?attachment</a:t>
            </a:r>
            <a:endParaRPr lang="en-US" altLang="zh-CN" dirty="0" smtClean="0"/>
          </a:p>
          <a:p>
            <a:r>
              <a:rPr lang="en-US" altLang="zh-CN" dirty="0" smtClean="0"/>
              <a:t>https://pixabay.com/zh/photos/download/love-275290_1280.jpg?attachment</a:t>
            </a:r>
            <a:endParaRPr lang="en-US" altLang="zh-CN" dirty="0" smtClean="0"/>
          </a:p>
          <a:p>
            <a:r>
              <a:rPr lang="en-US" altLang="zh-CN" dirty="0" smtClean="0"/>
              <a:t>https://pixabay.com/zh/photos/download/warrior-498250_1280.jpg?attachment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5E127B0-1E9D-42D7-8002-D565E5E465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6.bin"/><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 Id="rId3" Type="http://schemas.openxmlformats.org/officeDocument/2006/relationships/oleObject" Target="../embeddings/oleObject4.bin"/><Relationship Id="rId2" Type="http://schemas.openxmlformats.org/officeDocument/2006/relationships/image" Target="../media/image16.wmf"/><Relationship Id="rId11" Type="http://schemas.openxmlformats.org/officeDocument/2006/relationships/notesSlide" Target="../notesSlides/notesSlide21.xml"/><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4"/>
          <p:cNvGrpSpPr/>
          <p:nvPr/>
        </p:nvGrpSpPr>
        <p:grpSpPr>
          <a:xfrm>
            <a:off x="6527600" y="233070"/>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0" name="文本框 89"/>
          <p:cNvSpPr txBox="1"/>
          <p:nvPr/>
        </p:nvSpPr>
        <p:spPr>
          <a:xfrm>
            <a:off x="0" y="1412027"/>
            <a:ext cx="12691750" cy="861774"/>
          </a:xfrm>
          <a:prstGeom prst="rect">
            <a:avLst/>
          </a:prstGeom>
          <a:noFill/>
        </p:spPr>
        <p:txBody>
          <a:bodyPr wrap="square" rtlCol="0">
            <a:spAutoFit/>
          </a:bodyPr>
          <a:lstStyle/>
          <a:p>
            <a:r>
              <a:rPr lang="zh-CN" altLang="en-US" sz="50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汉语分词技术的研究与展望</a:t>
            </a:r>
            <a:endParaRPr lang="zh-CN" altLang="en-US" sz="5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3" name="Freeform 34"/>
          <p:cNvSpPr>
            <a:spLocks noEditPoints="1"/>
          </p:cNvSpPr>
          <p:nvPr/>
        </p:nvSpPr>
        <p:spPr bwMode="auto">
          <a:xfrm>
            <a:off x="5761073" y="2554649"/>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0" y="2568248"/>
            <a:ext cx="5625296"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250066" y="4282632"/>
            <a:ext cx="2974693" cy="1246495"/>
          </a:xfrm>
          <a:prstGeom prst="rect">
            <a:avLst/>
          </a:prstGeom>
          <a:noFill/>
        </p:spPr>
        <p:txBody>
          <a:bodyPr wrap="square" rtlCol="0">
            <a:spAutoFit/>
          </a:bodyPr>
          <a:lstStyle/>
          <a:p>
            <a:r>
              <a:rPr lang="en-US" altLang="zh-CN" sz="2500" b="1" dirty="0" smtClean="0">
                <a:latin typeface="黑体" panose="02010609060101010101" pitchFamily="49" charset="-122"/>
                <a:ea typeface="黑体" panose="02010609060101010101" pitchFamily="49" charset="-122"/>
              </a:rPr>
              <a:t>2220170597 </a:t>
            </a:r>
            <a:r>
              <a:rPr lang="zh-CN" altLang="en-US" sz="2500" b="1" dirty="0" smtClean="0">
                <a:latin typeface="黑体" panose="02010609060101010101" pitchFamily="49" charset="-122"/>
                <a:ea typeface="黑体" panose="02010609060101010101" pitchFamily="49" charset="-122"/>
              </a:rPr>
              <a:t>王曦彤</a:t>
            </a:r>
            <a:endParaRPr lang="en-US" altLang="zh-CN" sz="2500" b="1" dirty="0" smtClean="0">
              <a:latin typeface="黑体" panose="02010609060101010101" pitchFamily="49" charset="-122"/>
              <a:ea typeface="黑体" panose="02010609060101010101" pitchFamily="49" charset="-122"/>
            </a:endParaRPr>
          </a:p>
          <a:p>
            <a:r>
              <a:rPr lang="en-US" altLang="zh-CN" sz="2500" b="1" dirty="0" smtClean="0">
                <a:latin typeface="黑体" panose="02010609060101010101" pitchFamily="49" charset="-122"/>
                <a:ea typeface="黑体" panose="02010609060101010101" pitchFamily="49" charset="-122"/>
              </a:rPr>
              <a:t>2220170603 </a:t>
            </a:r>
            <a:r>
              <a:rPr lang="zh-CN" altLang="en-US" sz="2500" b="1" dirty="0" smtClean="0">
                <a:latin typeface="黑体" panose="02010609060101010101" pitchFamily="49" charset="-122"/>
                <a:ea typeface="黑体" panose="02010609060101010101" pitchFamily="49" charset="-122"/>
              </a:rPr>
              <a:t>杨慧兰</a:t>
            </a:r>
            <a:endParaRPr lang="en-US" altLang="zh-CN" sz="2500" b="1" dirty="0" smtClean="0">
              <a:latin typeface="黑体" panose="02010609060101010101" pitchFamily="49" charset="-122"/>
              <a:ea typeface="黑体" panose="02010609060101010101" pitchFamily="49" charset="-122"/>
            </a:endParaRPr>
          </a:p>
          <a:p>
            <a:r>
              <a:rPr lang="en-US" altLang="zh-CN" sz="2500" b="1" dirty="0" smtClean="0">
                <a:latin typeface="黑体" panose="02010609060101010101" pitchFamily="49" charset="-122"/>
                <a:ea typeface="黑体" panose="02010609060101010101" pitchFamily="49" charset="-122"/>
              </a:rPr>
              <a:t>2220170574 </a:t>
            </a:r>
            <a:r>
              <a:rPr lang="zh-CN" altLang="en-US" sz="2500" b="1" dirty="0" smtClean="0">
                <a:latin typeface="黑体" panose="02010609060101010101" pitchFamily="49" charset="-122"/>
                <a:ea typeface="黑体" panose="02010609060101010101" pitchFamily="49" charset="-122"/>
              </a:rPr>
              <a:t>刘  晶</a:t>
            </a:r>
            <a:endParaRPr lang="zh-CN" altLang="en-US" sz="2500" b="1"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333509" y="3113590"/>
            <a:ext cx="810228" cy="61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1"/>
          <p:cNvSpPr>
            <a:spLocks noChangeArrowheads="1"/>
          </p:cNvSpPr>
          <p:nvPr/>
        </p:nvSpPr>
        <p:spPr bwMode="auto">
          <a:xfrm>
            <a:off x="0" y="0"/>
            <a:ext cx="3366627" cy="861774"/>
          </a:xfrm>
          <a:prstGeom prst="rect">
            <a:avLst/>
          </a:prstGeom>
          <a:noFill/>
          <a:ln w="9525">
            <a:noFill/>
            <a:miter lim="800000"/>
          </a:ln>
          <a:effectLst/>
        </p:spPr>
        <p:txBody>
          <a:bodyPr vert="horz" wrap="none" lIns="91440" tIns="45720" rIns="91440" bIns="0" numCol="1" anchor="ctr" anchorCtr="0" compatLnSpc="1">
            <a:spAutoFit/>
          </a:bodyPr>
          <a:lstStyle/>
          <a:p>
            <a:pPr lvl="0" fontAlgn="base">
              <a:spcBef>
                <a:spcPct val="0"/>
              </a:spcBef>
              <a:spcAft>
                <a:spcPct val="0"/>
              </a:spcAft>
            </a:pPr>
            <a:r>
              <a:rPr kumimoji="0" lang="en-US" altLang="zh-CN"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4.1.2 </a:t>
            </a:r>
            <a:r>
              <a:rPr lang="en-US" sz="2800" dirty="0" smtClean="0"/>
              <a:t> N-</a:t>
            </a:r>
            <a:r>
              <a:rPr lang="zh-CN" altLang="en-US" sz="2800" dirty="0" smtClean="0"/>
              <a:t>最短路径法</a:t>
            </a:r>
            <a:endParaRPr kumimoji="0" lang="zh-CN" altLang="en-US" sz="25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6" name="TextBox 5"/>
          <p:cNvSpPr txBox="1"/>
          <p:nvPr/>
        </p:nvSpPr>
        <p:spPr>
          <a:xfrm>
            <a:off x="1990846" y="914400"/>
            <a:ext cx="2361235" cy="477054"/>
          </a:xfrm>
          <a:prstGeom prst="rect">
            <a:avLst/>
          </a:prstGeom>
          <a:noFill/>
        </p:spPr>
        <p:txBody>
          <a:bodyPr wrap="square" rtlCol="0">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“今天下雨”</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椭圆 6"/>
          <p:cNvSpPr/>
          <p:nvPr/>
        </p:nvSpPr>
        <p:spPr>
          <a:xfrm>
            <a:off x="2106593" y="2152891"/>
            <a:ext cx="694481" cy="671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9" name="椭圆 8"/>
          <p:cNvSpPr/>
          <p:nvPr/>
        </p:nvSpPr>
        <p:spPr>
          <a:xfrm>
            <a:off x="3360517" y="2145175"/>
            <a:ext cx="694481" cy="671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0" name="椭圆 9"/>
          <p:cNvSpPr/>
          <p:nvPr/>
        </p:nvSpPr>
        <p:spPr>
          <a:xfrm>
            <a:off x="4624086" y="2147104"/>
            <a:ext cx="694481" cy="671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1" name="椭圆 10"/>
          <p:cNvSpPr/>
          <p:nvPr/>
        </p:nvSpPr>
        <p:spPr>
          <a:xfrm>
            <a:off x="5841358" y="2137460"/>
            <a:ext cx="694481" cy="671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2" name="椭圆 11"/>
          <p:cNvSpPr/>
          <p:nvPr/>
        </p:nvSpPr>
        <p:spPr>
          <a:xfrm>
            <a:off x="7012330" y="2139390"/>
            <a:ext cx="694481" cy="671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4" name="直接箭头连接符 13"/>
          <p:cNvCxnSpPr>
            <a:stCxn id="7" idx="6"/>
            <a:endCxn id="9" idx="2"/>
          </p:cNvCxnSpPr>
          <p:nvPr/>
        </p:nvCxnSpPr>
        <p:spPr>
          <a:xfrm flipV="1">
            <a:off x="2801074" y="2480841"/>
            <a:ext cx="559443"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6"/>
            <a:endCxn id="10" idx="2"/>
          </p:cNvCxnSpPr>
          <p:nvPr/>
        </p:nvCxnSpPr>
        <p:spPr>
          <a:xfrm>
            <a:off x="4054998" y="2480841"/>
            <a:ext cx="569088" cy="1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6"/>
            <a:endCxn id="11" idx="2"/>
          </p:cNvCxnSpPr>
          <p:nvPr/>
        </p:nvCxnSpPr>
        <p:spPr>
          <a:xfrm flipV="1">
            <a:off x="5318567" y="2473126"/>
            <a:ext cx="522791" cy="9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6"/>
            <a:endCxn id="12" idx="2"/>
          </p:cNvCxnSpPr>
          <p:nvPr/>
        </p:nvCxnSpPr>
        <p:spPr>
          <a:xfrm>
            <a:off x="6535839" y="2473126"/>
            <a:ext cx="476491" cy="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47372" y="2083443"/>
            <a:ext cx="49771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今</a:t>
            </a:r>
            <a:endParaRPr lang="zh-CN" altLang="en-US" dirty="0">
              <a:latin typeface="黑体" panose="02010609060101010101" pitchFamily="49" charset="-122"/>
              <a:ea typeface="黑体" panose="02010609060101010101" pitchFamily="49" charset="-122"/>
            </a:endParaRPr>
          </a:p>
        </p:txBody>
      </p:sp>
      <p:sp>
        <p:nvSpPr>
          <p:cNvPr id="36" name="TextBox 35"/>
          <p:cNvSpPr txBox="1"/>
          <p:nvPr/>
        </p:nvSpPr>
        <p:spPr>
          <a:xfrm>
            <a:off x="5293488" y="2087302"/>
            <a:ext cx="49771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下</a:t>
            </a:r>
            <a:endParaRPr lang="zh-CN" altLang="en-US" dirty="0">
              <a:latin typeface="黑体" panose="02010609060101010101" pitchFamily="49" charset="-122"/>
              <a:ea typeface="黑体" panose="02010609060101010101" pitchFamily="49" charset="-122"/>
            </a:endParaRPr>
          </a:p>
        </p:txBody>
      </p:sp>
      <p:sp>
        <p:nvSpPr>
          <p:cNvPr id="37" name="TextBox 36"/>
          <p:cNvSpPr txBox="1"/>
          <p:nvPr/>
        </p:nvSpPr>
        <p:spPr>
          <a:xfrm>
            <a:off x="6557058" y="2066081"/>
            <a:ext cx="49771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雨</a:t>
            </a:r>
            <a:endParaRPr lang="zh-CN" altLang="en-US" dirty="0">
              <a:latin typeface="黑体" panose="02010609060101010101" pitchFamily="49" charset="-122"/>
              <a:ea typeface="黑体" panose="02010609060101010101" pitchFamily="49" charset="-122"/>
            </a:endParaRPr>
          </a:p>
        </p:txBody>
      </p:sp>
      <p:sp>
        <p:nvSpPr>
          <p:cNvPr id="38" name="TextBox 37"/>
          <p:cNvSpPr txBox="1"/>
          <p:nvPr/>
        </p:nvSpPr>
        <p:spPr>
          <a:xfrm>
            <a:off x="4047281" y="2068010"/>
            <a:ext cx="49771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天</a:t>
            </a:r>
            <a:endParaRPr lang="zh-CN" altLang="en-US" dirty="0">
              <a:latin typeface="黑体" panose="02010609060101010101" pitchFamily="49" charset="-122"/>
              <a:ea typeface="黑体" panose="02010609060101010101" pitchFamily="49" charset="-122"/>
            </a:endParaRPr>
          </a:p>
        </p:txBody>
      </p:sp>
      <p:cxnSp>
        <p:nvCxnSpPr>
          <p:cNvPr id="41" name="曲线连接符 40"/>
          <p:cNvCxnSpPr>
            <a:stCxn id="9" idx="0"/>
            <a:endCxn id="11" idx="0"/>
          </p:cNvCxnSpPr>
          <p:nvPr/>
        </p:nvCxnSpPr>
        <p:spPr>
          <a:xfrm rot="5400000" flipH="1" flipV="1">
            <a:off x="4944321" y="900898"/>
            <a:ext cx="7715" cy="2480841"/>
          </a:xfrm>
          <a:prstGeom prst="curvedConnector3">
            <a:avLst>
              <a:gd name="adj1" fmla="val 3063059"/>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78101" y="1564514"/>
            <a:ext cx="924046"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天下</a:t>
            </a:r>
            <a:endParaRPr lang="zh-CN" altLang="en-US" dirty="0">
              <a:latin typeface="黑体" panose="02010609060101010101" pitchFamily="49" charset="-122"/>
              <a:ea typeface="黑体" panose="02010609060101010101" pitchFamily="49" charset="-122"/>
            </a:endParaRPr>
          </a:p>
        </p:txBody>
      </p:sp>
      <p:cxnSp>
        <p:nvCxnSpPr>
          <p:cNvPr id="45" name="曲线连接符 44"/>
          <p:cNvCxnSpPr>
            <a:stCxn id="7" idx="0"/>
            <a:endCxn id="10" idx="0"/>
          </p:cNvCxnSpPr>
          <p:nvPr/>
        </p:nvCxnSpPr>
        <p:spPr>
          <a:xfrm rot="5400000" flipH="1" flipV="1">
            <a:off x="3709687" y="891252"/>
            <a:ext cx="5787" cy="2517493"/>
          </a:xfrm>
          <a:prstGeom prst="curvedConnector3">
            <a:avLst>
              <a:gd name="adj1" fmla="val 405023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150242" y="1564511"/>
            <a:ext cx="808299"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今天 </a:t>
            </a:r>
            <a:endParaRPr lang="zh-CN" altLang="en-US" dirty="0">
              <a:latin typeface="黑体" panose="02010609060101010101" pitchFamily="49" charset="-122"/>
              <a:ea typeface="黑体" panose="02010609060101010101" pitchFamily="49" charset="-122"/>
            </a:endParaRPr>
          </a:p>
        </p:txBody>
      </p:sp>
      <p:sp>
        <p:nvSpPr>
          <p:cNvPr id="47" name="矩形 46"/>
          <p:cNvSpPr/>
          <p:nvPr/>
        </p:nvSpPr>
        <p:spPr>
          <a:xfrm>
            <a:off x="1648129" y="3221185"/>
            <a:ext cx="5474576" cy="477054"/>
          </a:xfrm>
          <a:prstGeom prst="rect">
            <a:avLst/>
          </a:prstGeom>
        </p:spPr>
        <p:txBody>
          <a:bodyPr wrap="none">
            <a:spAutoFit/>
          </a:bodyPr>
          <a:lstStyle/>
          <a:p>
            <a:r>
              <a:rPr lang="en-US" sz="2500" dirty="0" smtClean="0">
                <a:latin typeface="黑体" panose="02010609060101010101" pitchFamily="49" charset="-122"/>
                <a:ea typeface="黑体" panose="02010609060101010101" pitchFamily="49" charset="-122"/>
              </a:rPr>
              <a:t>P(W | C) = P(W) * P(C | W) / P(C)</a:t>
            </a:r>
            <a:endParaRPr lang="zh-CN" altLang="en-US" sz="2500" dirty="0">
              <a:latin typeface="黑体" panose="02010609060101010101" pitchFamily="49" charset="-122"/>
              <a:ea typeface="黑体" panose="02010609060101010101" pitchFamily="49" charset="-122"/>
            </a:endParaRPr>
          </a:p>
        </p:txBody>
      </p:sp>
      <p:sp>
        <p:nvSpPr>
          <p:cNvPr id="48" name="TextBox 47"/>
          <p:cNvSpPr txBox="1"/>
          <p:nvPr/>
        </p:nvSpPr>
        <p:spPr>
          <a:xfrm>
            <a:off x="7951808" y="3217762"/>
            <a:ext cx="2824222" cy="707886"/>
          </a:xfrm>
          <a:prstGeom prst="rect">
            <a:avLst/>
          </a:prstGeom>
          <a:noFill/>
        </p:spPr>
        <p:txBody>
          <a:bodyPr wrap="square" rtlCol="0">
            <a:spAutoFit/>
          </a:bodyPr>
          <a:lstStyle/>
          <a:p>
            <a:r>
              <a:rPr lang="en-US" altLang="zh-CN" sz="2000" dirty="0" smtClean="0"/>
              <a:t>W</a:t>
            </a:r>
            <a:r>
              <a:rPr lang="zh-CN" altLang="en-US" sz="2000" dirty="0" smtClean="0"/>
              <a:t>：词串</a:t>
            </a:r>
            <a:endParaRPr lang="en-US" altLang="zh-CN" sz="2000" dirty="0" smtClean="0"/>
          </a:p>
          <a:p>
            <a:r>
              <a:rPr lang="en-US" altLang="zh-CN" sz="2000" dirty="0" smtClean="0"/>
              <a:t>C </a:t>
            </a:r>
            <a:r>
              <a:rPr lang="zh-CN" altLang="en-US" sz="2000" dirty="0" smtClean="0"/>
              <a:t>： 原字符串</a:t>
            </a:r>
            <a:endParaRPr lang="zh-CN" altLang="en-US" sz="2000" dirty="0"/>
          </a:p>
        </p:txBody>
      </p:sp>
      <p:sp>
        <p:nvSpPr>
          <p:cNvPr id="53" name="矩形 52"/>
          <p:cNvSpPr/>
          <p:nvPr/>
        </p:nvSpPr>
        <p:spPr>
          <a:xfrm>
            <a:off x="1351994" y="4452943"/>
            <a:ext cx="6797516" cy="1338828"/>
          </a:xfrm>
          <a:prstGeom prst="rect">
            <a:avLst/>
          </a:prstGeom>
        </p:spPr>
        <p:txBody>
          <a:bodyPr wrap="square">
            <a:spAutoFit/>
          </a:bodyPr>
          <a:lstStyle/>
          <a:p>
            <a:r>
              <a:rPr lang="en-US" sz="2500" dirty="0" smtClean="0">
                <a:latin typeface="黑体" panose="02010609060101010101" pitchFamily="49" charset="-122"/>
                <a:ea typeface="黑体" panose="02010609060101010101" pitchFamily="49" charset="-122"/>
              </a:rPr>
              <a:t>  P(w[j]) = P(w[j] | w[j-n+1],</a:t>
            </a:r>
            <a:r>
              <a:rPr lang="en-US" altLang="zh-CN" sz="2500" dirty="0" smtClean="0">
                <a:latin typeface="黑体" panose="02010609060101010101" pitchFamily="49" charset="-122"/>
                <a:ea typeface="黑体" panose="02010609060101010101" pitchFamily="49" charset="-122"/>
              </a:rPr>
              <a:t>…</a:t>
            </a:r>
            <a:r>
              <a:rPr lang="en-US" sz="2500" dirty="0" smtClean="0">
                <a:latin typeface="黑体" panose="02010609060101010101" pitchFamily="49" charset="-122"/>
                <a:ea typeface="黑体" panose="02010609060101010101" pitchFamily="49" charset="-122"/>
              </a:rPr>
              <a:t>, w[j-1])</a:t>
            </a:r>
            <a:endParaRPr lang="en-US" sz="2500" dirty="0" smtClean="0">
              <a:latin typeface="黑体" panose="02010609060101010101" pitchFamily="49" charset="-122"/>
              <a:ea typeface="黑体" panose="02010609060101010101" pitchFamily="49" charset="-122"/>
            </a:endParaRPr>
          </a:p>
          <a:p>
            <a:r>
              <a:rPr lang="en-US" sz="2800" dirty="0" smtClean="0"/>
              <a:t>= P(w[j-n+1] ,</a:t>
            </a:r>
            <a:r>
              <a:rPr lang="en-US" altLang="zh-CN" sz="2800" dirty="0" smtClean="0"/>
              <a:t>…</a:t>
            </a:r>
            <a:r>
              <a:rPr lang="en-US" sz="2800" dirty="0" smtClean="0"/>
              <a:t>,w[j] | w[j-n+1], </a:t>
            </a:r>
            <a:r>
              <a:rPr lang="en-US" altLang="zh-CN" sz="2800" dirty="0" smtClean="0"/>
              <a:t>…</a:t>
            </a:r>
            <a:r>
              <a:rPr lang="en-US" sz="2800" dirty="0" smtClean="0"/>
              <a:t>., w[j-1]) </a:t>
            </a:r>
            <a:endParaRPr lang="zh-CN" altLang="en-US" sz="2800" dirty="0" smtClean="0"/>
          </a:p>
          <a:p>
            <a:r>
              <a:rPr lang="en-US" sz="2800" dirty="0" smtClean="0"/>
              <a:t>= P(w[j-n+1] ,</a:t>
            </a:r>
            <a:r>
              <a:rPr lang="en-US" altLang="zh-CN" sz="2800" dirty="0" smtClean="0"/>
              <a:t>…</a:t>
            </a:r>
            <a:r>
              <a:rPr lang="en-US" sz="2800" dirty="0" smtClean="0"/>
              <a:t>, w[j]) / P(w[j-n+1] ,</a:t>
            </a:r>
            <a:r>
              <a:rPr lang="en-US" altLang="zh-CN" sz="2800" dirty="0" smtClean="0"/>
              <a:t>…</a:t>
            </a:r>
            <a:r>
              <a:rPr lang="en-US" sz="2800" dirty="0" smtClean="0"/>
              <a:t>,w[j-1])</a:t>
            </a:r>
            <a:endParaRPr lang="zh-CN" altLang="en-US" sz="2500" dirty="0">
              <a:latin typeface="黑体" panose="02010609060101010101" pitchFamily="49" charset="-122"/>
              <a:ea typeface="黑体" panose="02010609060101010101" pitchFamily="49" charset="-122"/>
            </a:endParaRPr>
          </a:p>
        </p:txBody>
      </p:sp>
      <p:sp>
        <p:nvSpPr>
          <p:cNvPr id="54" name="矩形 53"/>
          <p:cNvSpPr/>
          <p:nvPr/>
        </p:nvSpPr>
        <p:spPr>
          <a:xfrm>
            <a:off x="1702342" y="3801847"/>
            <a:ext cx="5314275" cy="477054"/>
          </a:xfrm>
          <a:prstGeom prst="rect">
            <a:avLst/>
          </a:prstGeom>
        </p:spPr>
        <p:txBody>
          <a:bodyPr wrap="none">
            <a:spAutoFit/>
          </a:bodyPr>
          <a:lstStyle/>
          <a:p>
            <a:r>
              <a:rPr lang="en-US" sz="2500" dirty="0" smtClean="0">
                <a:latin typeface="黑体" panose="02010609060101010101" pitchFamily="49" charset="-122"/>
                <a:ea typeface="黑体" panose="02010609060101010101" pitchFamily="49" charset="-122"/>
              </a:rPr>
              <a:t>P(</a:t>
            </a:r>
            <a:r>
              <a:rPr lang="en-US" altLang="zh-CN" sz="2500" dirty="0" smtClean="0">
                <a:latin typeface="黑体" panose="02010609060101010101" pitchFamily="49" charset="-122"/>
                <a:ea typeface="黑体" panose="02010609060101010101" pitchFamily="49" charset="-122"/>
              </a:rPr>
              <a:t>W</a:t>
            </a:r>
            <a:r>
              <a:rPr lang="en-US" sz="2500" dirty="0" smtClean="0">
                <a:latin typeface="黑体" panose="02010609060101010101" pitchFamily="49" charset="-122"/>
                <a:ea typeface="黑体" panose="02010609060101010101" pitchFamily="49" charset="-122"/>
              </a:rPr>
              <a:t>) = P(w[1])*P(w[2])*…P(w[n])</a:t>
            </a:r>
            <a:endParaRPr lang="zh-CN" altLang="en-US" sz="2500" dirty="0">
              <a:latin typeface="黑体" panose="02010609060101010101" pitchFamily="49" charset="-122"/>
              <a:ea typeface="黑体" panose="02010609060101010101" pitchFamily="49" charset="-122"/>
            </a:endParaRPr>
          </a:p>
        </p:txBody>
      </p:sp>
      <p:cxnSp>
        <p:nvCxnSpPr>
          <p:cNvPr id="56" name="直接箭头连接符 55"/>
          <p:cNvCxnSpPr/>
          <p:nvPr/>
        </p:nvCxnSpPr>
        <p:spPr>
          <a:xfrm rot="10800000" flipV="1">
            <a:off x="2685329" y="4190035"/>
            <a:ext cx="613456" cy="266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flipV="1">
            <a:off x="2673752" y="4190035"/>
            <a:ext cx="3495554" cy="300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flipV="1">
            <a:off x="2708477" y="4178460"/>
            <a:ext cx="1817225" cy="289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0" idx="0"/>
            <a:endCxn id="12" idx="0"/>
          </p:cNvCxnSpPr>
          <p:nvPr/>
        </p:nvCxnSpPr>
        <p:spPr>
          <a:xfrm rot="5400000" flipH="1" flipV="1">
            <a:off x="6161592" y="949125"/>
            <a:ext cx="7714" cy="2388244"/>
          </a:xfrm>
          <a:prstGeom prst="curvedConnector3">
            <a:avLst>
              <a:gd name="adj1" fmla="val 3063443"/>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36512" y="1586283"/>
            <a:ext cx="808299"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下雨 </a:t>
            </a:r>
            <a:endParaRPr lang="zh-CN" altLang="en-US" dirty="0">
              <a:latin typeface="黑体" panose="02010609060101010101" pitchFamily="49" charset="-122"/>
              <a:ea typeface="黑体" panose="02010609060101010101" pitchFamily="49" charset="-122"/>
            </a:endParaRPr>
          </a:p>
        </p:txBody>
      </p:sp>
      <p:sp>
        <p:nvSpPr>
          <p:cNvPr id="40" name="TextBox 39"/>
          <p:cNvSpPr txBox="1"/>
          <p:nvPr/>
        </p:nvSpPr>
        <p:spPr>
          <a:xfrm>
            <a:off x="1585571" y="5966846"/>
            <a:ext cx="3146157" cy="523220"/>
          </a:xfrm>
          <a:prstGeom prst="rect">
            <a:avLst/>
          </a:prstGeom>
          <a:noFill/>
        </p:spPr>
        <p:txBody>
          <a:bodyPr wrap="square" rtlCol="0">
            <a:spAutoFit/>
          </a:bodyPr>
          <a:lstStyle/>
          <a:p>
            <a:r>
              <a:rPr lang="en-US" altLang="zh-CN" sz="2800" dirty="0" smtClean="0"/>
              <a:t>P*(W)=-</a:t>
            </a:r>
            <a:r>
              <a:rPr lang="en-US" altLang="zh-CN" sz="2800" dirty="0" err="1" smtClean="0"/>
              <a:t>lnP</a:t>
            </a:r>
            <a:r>
              <a:rPr lang="en-US" altLang="zh-CN" sz="2800" dirty="0" smtClean="0"/>
              <a:t>(W)</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6" grpId="0"/>
      <p:bldP spid="7" grpId="0" bldLvl="0" animBg="1"/>
      <p:bldP spid="9" grpId="0" bldLvl="0" animBg="1"/>
      <p:bldP spid="10" grpId="0" bldLvl="0" animBg="1"/>
      <p:bldP spid="11" grpId="0" bldLvl="0" animBg="1"/>
      <p:bldP spid="12" grpId="0" bldLvl="0" animBg="1"/>
      <p:bldP spid="34" grpId="0"/>
      <p:bldP spid="36" grpId="0"/>
      <p:bldP spid="37" grpId="0"/>
      <p:bldP spid="38" grpId="0"/>
      <p:bldP spid="42" grpId="0"/>
      <p:bldP spid="47" grpId="0"/>
      <p:bldP spid="48" grpId="0"/>
      <p:bldP spid="53" grpId="0"/>
      <p:bldP spid="54" grpId="0"/>
      <p:bldP spid="31"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0"/>
            <a:ext cx="3390672" cy="815608"/>
          </a:xfrm>
          <a:prstGeom prst="rect">
            <a:avLst/>
          </a:prstGeom>
          <a:noFill/>
          <a:ln w="9525">
            <a:noFill/>
            <a:miter lim="800000"/>
          </a:ln>
          <a:effectLst/>
        </p:spPr>
        <p:txBody>
          <a:bodyPr vert="horz" wrap="none" lIns="91440"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4.1.3 </a:t>
            </a:r>
            <a:r>
              <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设立切分标志法</a:t>
            </a:r>
            <a:endParaRPr kumimoji="0" lang="zh-CN" altLang="en-US" sz="25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5" name="矩形 4"/>
          <p:cNvSpPr/>
          <p:nvPr/>
        </p:nvSpPr>
        <p:spPr>
          <a:xfrm>
            <a:off x="449166" y="674754"/>
            <a:ext cx="2103461" cy="446276"/>
          </a:xfrm>
          <a:prstGeom prst="rect">
            <a:avLst/>
          </a:prstGeom>
        </p:spPr>
        <p:txBody>
          <a:bodyPr wrap="none">
            <a:spAutoFit/>
          </a:bodyPr>
          <a:lstStyle/>
          <a:p>
            <a:r>
              <a:rPr lang="en-US" sz="2300" dirty="0" smtClean="0">
                <a:solidFill>
                  <a:srgbClr val="FF0000"/>
                </a:solidFill>
                <a:latin typeface="黑体" panose="02010609060101010101" pitchFamily="49" charset="-122"/>
                <a:ea typeface="黑体" panose="02010609060101010101" pitchFamily="49" charset="-122"/>
              </a:rPr>
              <a:t>1</a:t>
            </a:r>
            <a:r>
              <a:rPr lang="zh-CN" altLang="en-US" sz="2300" dirty="0" smtClean="0">
                <a:solidFill>
                  <a:srgbClr val="FF0000"/>
                </a:solidFill>
                <a:latin typeface="黑体" panose="02010609060101010101" pitchFamily="49" charset="-122"/>
                <a:ea typeface="黑体" panose="02010609060101010101" pitchFamily="49" charset="-122"/>
              </a:rPr>
              <a:t>、切分标志法</a:t>
            </a:r>
            <a:endParaRPr lang="zh-CN" altLang="en-US" sz="2300" dirty="0">
              <a:solidFill>
                <a:srgbClr val="FF0000"/>
              </a:solidFill>
              <a:latin typeface="黑体" panose="02010609060101010101" pitchFamily="49" charset="-122"/>
              <a:ea typeface="黑体" panose="02010609060101010101" pitchFamily="49" charset="-122"/>
            </a:endParaRPr>
          </a:p>
        </p:txBody>
      </p:sp>
      <p:sp>
        <p:nvSpPr>
          <p:cNvPr id="59395" name="Rectangle 3"/>
          <p:cNvSpPr>
            <a:spLocks noChangeArrowheads="1"/>
          </p:cNvSpPr>
          <p:nvPr/>
        </p:nvSpPr>
        <p:spPr bwMode="auto">
          <a:xfrm>
            <a:off x="243067" y="1342663"/>
            <a:ext cx="5451677" cy="224676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在书面汉语中存在的切分标志有两种：</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自然的切分标志</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非自然的切分标志</a:t>
            </a:r>
            <a:endParaRPr kumimoji="0" 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切分标志法首先收集众多的切分标志，分词时先找出切分标志，把句子切分成一些较短的字段，然后用</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FMM</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方法或</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RMM</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方法进行细分</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内容占位符 2"/>
          <p:cNvSpPr>
            <a:spLocks noGrp="1"/>
          </p:cNvSpPr>
          <p:nvPr>
            <p:ph idx="1"/>
          </p:nvPr>
        </p:nvSpPr>
        <p:spPr>
          <a:xfrm>
            <a:off x="317339" y="4024815"/>
            <a:ext cx="5088039" cy="1473160"/>
          </a:xfrm>
        </p:spPr>
        <p:txBody>
          <a:bodyPr/>
          <a:lstStyle/>
          <a:p>
            <a:pPr lvl="0" indent="266700" eaLnBrk="0" fontAlgn="base" hangingPunct="0">
              <a:spcBef>
                <a:spcPct val="0"/>
              </a:spcBef>
              <a:spcAft>
                <a:spcPct val="0"/>
              </a:spcAft>
            </a:pPr>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匹配长度较短，减少比较次数。</a:t>
            </a:r>
            <a:endParaRPr lang="en-US" altLang="zh-CN" sz="2300" dirty="0" smtClean="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扫描切分标志</a:t>
            </a:r>
            <a:endParaRPr lang="en-US" altLang="zh-CN" sz="2300" dirty="0" smtClean="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存放非自然的切分标志</a:t>
            </a:r>
            <a:endParaRPr lang="en-US" altLang="zh-CN" sz="2300" dirty="0" smtClean="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分词的正确率却不能提高。</a:t>
            </a:r>
            <a:endParaRPr lang="zh-CN" altLang="en-US" sz="2300" dirty="0" smtClean="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11" name="矩形 10"/>
          <p:cNvSpPr/>
          <p:nvPr/>
        </p:nvSpPr>
        <p:spPr>
          <a:xfrm>
            <a:off x="5558206" y="2098439"/>
            <a:ext cx="5522666" cy="446276"/>
          </a:xfrm>
          <a:prstGeom prst="rect">
            <a:avLst/>
          </a:prstGeom>
        </p:spPr>
        <p:txBody>
          <a:bodyPr wrap="none">
            <a:spAutoFit/>
          </a:bodyPr>
          <a:lstStyle/>
          <a:p>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“这种设计方法学</a:t>
            </a:r>
            <a:r>
              <a:rPr lang="zh-CN" altLang="en-US" sz="23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理论</a:t>
            </a:r>
            <a:r>
              <a:rPr lang="zh-CN" altLang="en-US" sz="23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不可能有用”</a:t>
            </a:r>
            <a:endParaRPr lang="zh-CN" altLang="en-US" sz="23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2" name="矩形 11"/>
          <p:cNvSpPr/>
          <p:nvPr/>
        </p:nvSpPr>
        <p:spPr>
          <a:xfrm>
            <a:off x="5552153" y="2630875"/>
            <a:ext cx="6118983" cy="446276"/>
          </a:xfrm>
          <a:prstGeom prst="rect">
            <a:avLst/>
          </a:prstGeom>
        </p:spPr>
        <p:txBody>
          <a:bodyPr wrap="none">
            <a:spAutoFit/>
          </a:bodyPr>
          <a:lstStyle/>
          <a:p>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“这种设计方法学</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理论</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不可能有用”</a:t>
            </a:r>
            <a:endParaRPr lang="zh-CN" altLang="en-US" sz="23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3" name="矩形 12"/>
          <p:cNvSpPr/>
          <p:nvPr/>
        </p:nvSpPr>
        <p:spPr>
          <a:xfrm>
            <a:off x="5547788" y="3151736"/>
            <a:ext cx="6821098" cy="446276"/>
          </a:xfrm>
          <a:prstGeom prst="rect">
            <a:avLst/>
          </a:prstGeom>
        </p:spPr>
        <p:txBody>
          <a:bodyPr wrap="none">
            <a:spAutoFit/>
          </a:bodyPr>
          <a:lstStyle/>
          <a:p>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“这</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种</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设计</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方法学</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理论，</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不</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可能有</a:t>
            </a:r>
            <a:r>
              <a:rPr lang="en-US" altLang="zh-CN"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用”</a:t>
            </a:r>
            <a:r>
              <a:rPr lang="zh-CN" altLang="en-US" sz="23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宋体" panose="02010600030101010101" pitchFamily="2" charset="-122"/>
              </a:rPr>
              <a:t> </a:t>
            </a:r>
            <a:endParaRPr lang="zh-CN" altLang="en-US" sz="23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905" y="613459"/>
            <a:ext cx="3345083" cy="800219"/>
          </a:xfrm>
          <a:prstGeom prst="rect">
            <a:avLst/>
          </a:prstGeom>
          <a:noFill/>
        </p:spPr>
        <p:txBody>
          <a:bodyPr wrap="square" rtlCol="0">
            <a:spAutoFit/>
          </a:bodyPr>
          <a:lstStyle/>
          <a:p>
            <a:r>
              <a:rPr lang="en-US" sz="2300" dirty="0" smtClean="0">
                <a:solidFill>
                  <a:srgbClr val="FF0000"/>
                </a:solidFill>
                <a:latin typeface="黑体" panose="02010609060101010101" pitchFamily="49" charset="-122"/>
                <a:ea typeface="黑体" panose="02010609060101010101" pitchFamily="49" charset="-122"/>
              </a:rPr>
              <a:t>2</a:t>
            </a:r>
            <a:r>
              <a:rPr lang="zh-CN" altLang="en-US" sz="2300" dirty="0" smtClean="0">
                <a:solidFill>
                  <a:srgbClr val="FF0000"/>
                </a:solidFill>
                <a:latin typeface="黑体" panose="02010609060101010101" pitchFamily="49" charset="-122"/>
                <a:ea typeface="黑体" panose="02010609060101010101" pitchFamily="49" charset="-122"/>
              </a:rPr>
              <a:t>、有穷多层次列举法</a:t>
            </a:r>
            <a:endParaRPr lang="zh-CN" altLang="en-US" sz="2300" dirty="0" smtClean="0">
              <a:solidFill>
                <a:srgbClr val="FF0000"/>
              </a:solidFill>
              <a:latin typeface="黑体" panose="02010609060101010101" pitchFamily="49" charset="-122"/>
              <a:ea typeface="黑体" panose="02010609060101010101" pitchFamily="49" charset="-122"/>
            </a:endParaRPr>
          </a:p>
          <a:p>
            <a:endParaRPr lang="zh-CN" altLang="en-US" sz="2300" dirty="0">
              <a:latin typeface="黑体" panose="02010609060101010101" pitchFamily="49" charset="-122"/>
              <a:ea typeface="黑体" panose="02010609060101010101" pitchFamily="49" charset="-122"/>
            </a:endParaRPr>
          </a:p>
        </p:txBody>
      </p:sp>
      <p:sp>
        <p:nvSpPr>
          <p:cNvPr id="62465" name="Rectangle 1"/>
          <p:cNvSpPr>
            <a:spLocks noChangeArrowheads="1"/>
          </p:cNvSpPr>
          <p:nvPr/>
        </p:nvSpPr>
        <p:spPr bwMode="auto">
          <a:xfrm>
            <a:off x="625033" y="1400536"/>
            <a:ext cx="5995685" cy="256993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一类是开放词，如名词、动词、形容词等，它们的词汇数量是无穷的。</a:t>
            </a:r>
            <a:endPar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另一类是闭锁词，如连词、助词、叹词、介词、数词等，它的成员数量是可以枚举的。</a:t>
            </a:r>
            <a:endPar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分词时，首先处理具有特殊标志的字符串，如阿拉伯数字、拉丁字母等，然后分出可枚举的闭锁词，最后再逐级分出开放词。</a:t>
            </a:r>
            <a:endParaRPr kumimoji="0" 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2"/>
          <p:cNvSpPr>
            <a:spLocks noGrp="1"/>
          </p:cNvSpPr>
          <p:nvPr>
            <p:ph idx="1"/>
          </p:nvPr>
        </p:nvSpPr>
        <p:spPr>
          <a:xfrm>
            <a:off x="664580" y="4210009"/>
            <a:ext cx="10515600" cy="4351338"/>
          </a:xfrm>
        </p:spPr>
        <p:txBody>
          <a:bodyPr>
            <a:normAutofit/>
          </a:bodyPr>
          <a:lstStyle/>
          <a:p>
            <a:pPr lvl="0"/>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初级处理时使用较小的分词词库，减少了分词空间的复杂度</a:t>
            </a:r>
            <a:endParaRPr lang="en-US" altLang="zh-CN" sz="2300" dirty="0" smtClean="0">
              <a:latin typeface="黑体" panose="02010609060101010101" pitchFamily="49" charset="-122"/>
              <a:ea typeface="黑体" panose="02010609060101010101" pitchFamily="49" charset="-122"/>
              <a:cs typeface="Times New Roman" panose="02020603050405020304" pitchFamily="18" charset="0"/>
            </a:endParaRPr>
          </a:p>
          <a:p>
            <a:pPr lvl="0"/>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由于它进行多次扫描，增加了分词的时间复杂度，</a:t>
            </a:r>
            <a:endParaRPr lang="en-US" altLang="zh-CN" sz="2300" dirty="0" smtClean="0">
              <a:latin typeface="黑体" panose="02010609060101010101" pitchFamily="49" charset="-122"/>
              <a:ea typeface="黑体" panose="02010609060101010101" pitchFamily="49" charset="-122"/>
              <a:cs typeface="Times New Roman" panose="02020603050405020304" pitchFamily="18" charset="0"/>
            </a:endParaRPr>
          </a:p>
          <a:p>
            <a:pPr lvl="0"/>
            <a:r>
              <a:rPr lang="zh-CN" altLang="en-US" sz="2300" dirty="0" smtClean="0">
                <a:latin typeface="黑体" panose="02010609060101010101" pitchFamily="49" charset="-122"/>
                <a:ea typeface="黑体" panose="02010609060101010101" pitchFamily="49" charset="-122"/>
                <a:cs typeface="Times New Roman" panose="02020603050405020304" pitchFamily="18" charset="0"/>
              </a:rPr>
              <a:t>最后处理时依然需要配备大词库。</a:t>
            </a:r>
            <a:endParaRPr lang="zh-CN" altLang="en-US" sz="2300" dirty="0" smtClean="0">
              <a:latin typeface="黑体" panose="02010609060101010101" pitchFamily="49" charset="-122"/>
              <a:ea typeface="黑体" panose="02010609060101010101" pitchFamily="49" charset="-122"/>
              <a:cs typeface="宋体" panose="02010600030101010101" pitchFamily="2" charset="-122"/>
            </a:endParaRPr>
          </a:p>
          <a:p>
            <a:endParaRPr lang="zh-CN" altLang="en-US" sz="2300"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0" y="0"/>
            <a:ext cx="2749471" cy="815608"/>
          </a:xfrm>
          <a:prstGeom prst="rect">
            <a:avLst/>
          </a:prstGeom>
          <a:noFill/>
          <a:ln w="9525">
            <a:noFill/>
            <a:miter lim="800000"/>
          </a:ln>
          <a:effectLst/>
        </p:spPr>
        <p:txBody>
          <a:bodyPr vert="horz" wrap="none" lIns="91440"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4.1.4 </a:t>
            </a:r>
            <a:r>
              <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词频统计法</a:t>
            </a:r>
            <a:endParaRPr kumimoji="0" lang="zh-CN" altLang="en-US" sz="25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63490" name="Rectangle 2"/>
          <p:cNvSpPr>
            <a:spLocks noChangeArrowheads="1"/>
          </p:cNvSpPr>
          <p:nvPr/>
        </p:nvSpPr>
        <p:spPr bwMode="auto">
          <a:xfrm>
            <a:off x="763928" y="706054"/>
            <a:ext cx="2558006" cy="44627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、高频优先法</a:t>
            </a:r>
            <a:endParaRPr kumimoji="0" lang="zh-CN" altLang="en-US" sz="2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7" name="TextBox 6"/>
          <p:cNvSpPr txBox="1"/>
          <p:nvPr/>
        </p:nvSpPr>
        <p:spPr>
          <a:xfrm>
            <a:off x="1018573" y="1620455"/>
            <a:ext cx="740780" cy="861774"/>
          </a:xfrm>
          <a:prstGeom prst="rect">
            <a:avLst/>
          </a:prstGeom>
          <a:noFill/>
        </p:spPr>
        <p:txBody>
          <a:bodyPr wrap="square" rtlCol="0">
            <a:spAutoFit/>
          </a:bodyPr>
          <a:lstStyle/>
          <a:p>
            <a:r>
              <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ABC     </a:t>
            </a:r>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cxnSp>
        <p:nvCxnSpPr>
          <p:cNvPr id="9" name="直接连接符 8"/>
          <p:cNvCxnSpPr/>
          <p:nvPr/>
        </p:nvCxnSpPr>
        <p:spPr>
          <a:xfrm flipV="1">
            <a:off x="1770927" y="1504709"/>
            <a:ext cx="451412" cy="243068"/>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7" idx="3"/>
          </p:cNvCxnSpPr>
          <p:nvPr/>
        </p:nvCxnSpPr>
        <p:spPr>
          <a:xfrm>
            <a:off x="1759353" y="2051342"/>
            <a:ext cx="462986" cy="194147"/>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268638" y="1284790"/>
            <a:ext cx="1215342" cy="446276"/>
          </a:xfrm>
          <a:prstGeom prst="rect">
            <a:avLst/>
          </a:prstGeom>
          <a:noFill/>
        </p:spPr>
        <p:txBody>
          <a:bodyPr wrap="square" rtlCol="0">
            <a:spAutoFit/>
          </a:bodyPr>
          <a:lstStyle/>
          <a:p>
            <a:r>
              <a:rPr lang="en-US" altLang="zh-CN" sz="2300" b="1" dirty="0" smtClean="0">
                <a:effectLst>
                  <a:outerShdw blurRad="38100" dist="38100" dir="2700000" algn="tl">
                    <a:srgbClr val="000000">
                      <a:alpha val="43137"/>
                    </a:srgbClr>
                  </a:outerShdw>
                </a:effectLst>
              </a:rPr>
              <a:t>AB/C</a:t>
            </a:r>
            <a:endParaRPr lang="zh-CN" altLang="en-US" sz="2300" b="1" dirty="0">
              <a:effectLst>
                <a:outerShdw blurRad="38100" dist="38100" dir="2700000" algn="tl">
                  <a:srgbClr val="000000">
                    <a:alpha val="43137"/>
                  </a:srgbClr>
                </a:outerShdw>
              </a:effectLst>
            </a:endParaRPr>
          </a:p>
        </p:txBody>
      </p:sp>
      <p:sp>
        <p:nvSpPr>
          <p:cNvPr id="16" name="TextBox 15"/>
          <p:cNvSpPr txBox="1"/>
          <p:nvPr/>
        </p:nvSpPr>
        <p:spPr>
          <a:xfrm>
            <a:off x="2268638" y="2060294"/>
            <a:ext cx="1365813" cy="446276"/>
          </a:xfrm>
          <a:prstGeom prst="rect">
            <a:avLst/>
          </a:prstGeom>
          <a:noFill/>
        </p:spPr>
        <p:txBody>
          <a:bodyPr wrap="square" rtlCol="0">
            <a:spAutoFit/>
          </a:bodyPr>
          <a:lstStyle/>
          <a:p>
            <a:r>
              <a:rPr lang="en-US" altLang="zh-CN" sz="2300" b="1" dirty="0" smtClean="0">
                <a:effectLst>
                  <a:outerShdw blurRad="38100" dist="38100" dir="2700000" algn="tl">
                    <a:srgbClr val="000000">
                      <a:alpha val="43137"/>
                    </a:srgbClr>
                  </a:outerShdw>
                </a:effectLst>
              </a:rPr>
              <a:t>A/BC</a:t>
            </a:r>
            <a:endParaRPr lang="zh-CN" altLang="en-US" sz="2300" b="1" dirty="0">
              <a:effectLst>
                <a:outerShdw blurRad="38100" dist="38100" dir="2700000" algn="tl">
                  <a:srgbClr val="000000">
                    <a:alpha val="43137"/>
                  </a:srgbClr>
                </a:outerShdw>
              </a:effectLst>
            </a:endParaRPr>
          </a:p>
        </p:txBody>
      </p:sp>
      <p:sp>
        <p:nvSpPr>
          <p:cNvPr id="18" name="内容占位符 2"/>
          <p:cNvSpPr>
            <a:spLocks noGrp="1"/>
          </p:cNvSpPr>
          <p:nvPr>
            <p:ph idx="1"/>
          </p:nvPr>
        </p:nvSpPr>
        <p:spPr>
          <a:xfrm>
            <a:off x="537258" y="2855771"/>
            <a:ext cx="4544028" cy="2433858"/>
          </a:xfrm>
        </p:spPr>
        <p:txBody>
          <a:bodyPr>
            <a:normAutofit/>
          </a:bodyPr>
          <a:lstStyle/>
          <a:p>
            <a:pPr>
              <a:buNone/>
            </a:pPr>
            <a:endParaRPr lang="zh-CN" altLang="en-US" sz="2300" dirty="0" smtClean="0">
              <a:latin typeface="黑体" panose="02010609060101010101" pitchFamily="49" charset="-122"/>
              <a:ea typeface="黑体" panose="02010609060101010101" pitchFamily="49" charset="-122"/>
            </a:endParaRPr>
          </a:p>
          <a:p>
            <a:r>
              <a:rPr lang="zh-CN" altLang="en-US" sz="2300" dirty="0" smtClean="0">
                <a:latin typeface="黑体" panose="02010609060101010101" pitchFamily="49" charset="-122"/>
                <a:ea typeface="黑体" panose="02010609060101010101" pitchFamily="49" charset="-122"/>
              </a:rPr>
              <a:t>增加了分词的空间复杂度</a:t>
            </a:r>
            <a:endParaRPr lang="en-US" altLang="zh-CN" sz="2300" dirty="0" smtClean="0">
              <a:latin typeface="黑体" panose="02010609060101010101" pitchFamily="49" charset="-122"/>
              <a:ea typeface="黑体" panose="02010609060101010101" pitchFamily="49" charset="-122"/>
            </a:endParaRPr>
          </a:p>
          <a:p>
            <a:r>
              <a:rPr lang="zh-CN" altLang="en-US" sz="2300" dirty="0" smtClean="0">
                <a:latin typeface="黑体" panose="02010609060101010101" pitchFamily="49" charset="-122"/>
                <a:ea typeface="黑体" panose="02010609060101010101" pitchFamily="49" charset="-122"/>
              </a:rPr>
              <a:t>低频词永远被切分</a:t>
            </a:r>
            <a:endParaRPr lang="zh-CN" altLang="en-US" sz="2300" dirty="0" smtClean="0">
              <a:latin typeface="黑体" panose="02010609060101010101" pitchFamily="49" charset="-122"/>
              <a:ea typeface="黑体" panose="02010609060101010101" pitchFamily="49" charset="-122"/>
            </a:endParaRPr>
          </a:p>
          <a:p>
            <a:endParaRPr lang="zh-CN" altLang="en-US" sz="2300" dirty="0">
              <a:latin typeface="黑体" panose="02010609060101010101" pitchFamily="49" charset="-122"/>
              <a:ea typeface="黑体" panose="02010609060101010101" pitchFamily="49" charset="-122"/>
            </a:endParaRPr>
          </a:p>
        </p:txBody>
      </p:sp>
      <p:sp>
        <p:nvSpPr>
          <p:cNvPr id="19" name="TextBox 18"/>
          <p:cNvSpPr txBox="1"/>
          <p:nvPr/>
        </p:nvSpPr>
        <p:spPr>
          <a:xfrm>
            <a:off x="5810491" y="798653"/>
            <a:ext cx="2789499" cy="800219"/>
          </a:xfrm>
          <a:prstGeom prst="rect">
            <a:avLst/>
          </a:prstGeom>
          <a:noFill/>
        </p:spPr>
        <p:txBody>
          <a:bodyPr wrap="square" rtlCol="0">
            <a:spAutoFit/>
          </a:bodyPr>
          <a:lstStyle/>
          <a:p>
            <a:r>
              <a:rPr lang="en-US" sz="2300" dirty="0" smtClean="0">
                <a:latin typeface="黑体" panose="02010609060101010101" pitchFamily="49" charset="-122"/>
                <a:ea typeface="黑体" panose="02010609060101010101" pitchFamily="49" charset="-122"/>
              </a:rPr>
              <a:t>2</a:t>
            </a:r>
            <a:r>
              <a:rPr lang="zh-CN" altLang="en-US" sz="2300" dirty="0" smtClean="0">
                <a:latin typeface="黑体" panose="02010609060101010101" pitchFamily="49" charset="-122"/>
                <a:ea typeface="黑体" panose="02010609060101010101" pitchFamily="49" charset="-122"/>
              </a:rPr>
              <a:t>、基于期望法</a:t>
            </a:r>
            <a:endParaRPr lang="zh-CN" altLang="en-US" sz="2300" dirty="0" smtClean="0">
              <a:latin typeface="黑体" panose="02010609060101010101" pitchFamily="49" charset="-122"/>
              <a:ea typeface="黑体" panose="02010609060101010101" pitchFamily="49" charset="-122"/>
            </a:endParaRPr>
          </a:p>
          <a:p>
            <a:endParaRPr lang="zh-CN" altLang="en-US" sz="2300" dirty="0">
              <a:latin typeface="黑体" panose="02010609060101010101" pitchFamily="49" charset="-122"/>
              <a:ea typeface="黑体" panose="02010609060101010101" pitchFamily="49" charset="-122"/>
            </a:endParaRPr>
          </a:p>
        </p:txBody>
      </p:sp>
      <p:sp>
        <p:nvSpPr>
          <p:cNvPr id="21" name="TextBox 20"/>
          <p:cNvSpPr txBox="1"/>
          <p:nvPr/>
        </p:nvSpPr>
        <p:spPr>
          <a:xfrm>
            <a:off x="6273479" y="1689904"/>
            <a:ext cx="3808070" cy="800219"/>
          </a:xfrm>
          <a:prstGeom prst="rect">
            <a:avLst/>
          </a:prstGeom>
          <a:noFill/>
        </p:spPr>
        <p:txBody>
          <a:bodyPr wrap="square" rtlCol="0">
            <a:spAutoFit/>
          </a:bodyPr>
          <a:lstStyle/>
          <a:p>
            <a:r>
              <a:rPr lang="zh-CN" altLang="en-US" sz="2300" dirty="0" smtClean="0"/>
              <a:t>结构期望</a:t>
            </a:r>
            <a:endParaRPr lang="en-US" altLang="zh-CN" sz="2300" dirty="0" smtClean="0"/>
          </a:p>
          <a:p>
            <a:r>
              <a:rPr lang="zh-CN" altLang="en-US" sz="2300" dirty="0" smtClean="0"/>
              <a:t>语义期望</a:t>
            </a:r>
            <a:endParaRPr lang="zh-CN" altLang="en-US" sz="2300" dirty="0"/>
          </a:p>
        </p:txBody>
      </p:sp>
      <p:sp>
        <p:nvSpPr>
          <p:cNvPr id="22" name="内容占位符 2"/>
          <p:cNvSpPr txBox="1"/>
          <p:nvPr/>
        </p:nvSpPr>
        <p:spPr>
          <a:xfrm>
            <a:off x="5875116" y="2811401"/>
            <a:ext cx="6069958" cy="243385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3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增加了分词的空间复杂度</a:t>
            </a:r>
            <a:endParaRPr kumimoji="0" lang="en-US" altLang="zh-CN" sz="23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228600" lvl="0" indent="-228600">
              <a:lnSpc>
                <a:spcPct val="90000"/>
              </a:lnSpc>
              <a:spcBef>
                <a:spcPts val="1000"/>
              </a:spcBef>
              <a:buFont typeface="Arial" panose="020B0604020202020204" pitchFamily="34" charset="0"/>
              <a:buChar char="•"/>
            </a:pPr>
            <a:r>
              <a:rPr lang="zh-CN" altLang="en-US" sz="2300" dirty="0" smtClean="0">
                <a:latin typeface="黑体" panose="02010609060101010101" pitchFamily="49" charset="-122"/>
                <a:ea typeface="黑体" panose="02010609060101010101" pitchFamily="49" charset="-122"/>
              </a:rPr>
              <a:t>减少了查询次数，相应地提高了分词速度</a:t>
            </a:r>
            <a:endParaRPr lang="en-US" altLang="zh-CN" sz="2300" dirty="0" smtClean="0">
              <a:latin typeface="黑体" panose="02010609060101010101" pitchFamily="49" charset="-122"/>
              <a:ea typeface="黑体" panose="02010609060101010101" pitchFamily="49" charset="-122"/>
            </a:endParaRPr>
          </a:p>
          <a:p>
            <a:pPr marL="228600" indent="-228600">
              <a:lnSpc>
                <a:spcPct val="90000"/>
              </a:lnSpc>
              <a:spcBef>
                <a:spcPts val="1000"/>
              </a:spcBef>
              <a:buFont typeface="Arial" panose="020B0604020202020204" pitchFamily="34" charset="0"/>
              <a:buChar char="•"/>
            </a:pPr>
            <a:r>
              <a:rPr lang="zh-CN" altLang="en-US" sz="2300" dirty="0" smtClean="0">
                <a:latin typeface="黑体" panose="02010609060101010101" pitchFamily="49" charset="-122"/>
                <a:ea typeface="黑体" panose="02010609060101010101" pitchFamily="49" charset="-122"/>
              </a:rPr>
              <a:t>检测出不符合句法的句子，同时在一定程度上提高了分词的正确率。</a:t>
            </a:r>
            <a:endPar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0" y="0"/>
            <a:ext cx="2544286" cy="754053"/>
          </a:xfrm>
          <a:prstGeom prst="rect">
            <a:avLst/>
          </a:prstGeom>
          <a:noFill/>
          <a:ln w="9525">
            <a:noFill/>
            <a:miter lim="800000"/>
          </a:ln>
          <a:effectLst/>
        </p:spPr>
        <p:txBody>
          <a:bodyPr vert="horz" wrap="none" lIns="91440"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3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4.1.5 </a:t>
            </a:r>
            <a:r>
              <a:rPr kumimoji="0" lang="zh-CN" altLang="en-US" sz="23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约束矩阵法</a:t>
            </a:r>
            <a:endParaRPr kumimoji="0" lang="zh-CN" altLang="en-US" sz="23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pic>
        <p:nvPicPr>
          <p:cNvPr id="6" name="图片 5"/>
          <p:cNvPicPr/>
          <p:nvPr/>
        </p:nvPicPr>
        <p:blipFill>
          <a:blip r:embed="rId1"/>
          <a:srcRect/>
          <a:stretch>
            <a:fillRect/>
          </a:stretch>
        </p:blipFill>
        <p:spPr>
          <a:xfrm>
            <a:off x="2644011" y="990901"/>
            <a:ext cx="4995280" cy="4726992"/>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749471" cy="477054"/>
          </a:xfrm>
          <a:prstGeom prst="rect">
            <a:avLst/>
          </a:prstGeom>
        </p:spPr>
        <p:txBody>
          <a:bodyPr wrap="none">
            <a:spAutoFit/>
          </a:bodyPr>
          <a:lstStyle/>
          <a:p>
            <a:r>
              <a:rPr lang="en-US" sz="2500" dirty="0" smtClean="0">
                <a:solidFill>
                  <a:srgbClr val="FF0000"/>
                </a:solidFill>
                <a:latin typeface="黑体" panose="02010609060101010101" pitchFamily="49" charset="-122"/>
                <a:ea typeface="黑体" panose="02010609060101010101" pitchFamily="49" charset="-122"/>
              </a:rPr>
              <a:t>4.1.6 </a:t>
            </a:r>
            <a:r>
              <a:rPr lang="zh-CN" altLang="en-US" sz="2500" dirty="0" smtClean="0">
                <a:solidFill>
                  <a:srgbClr val="FF0000"/>
                </a:solidFill>
                <a:latin typeface="黑体" panose="02010609060101010101" pitchFamily="49" charset="-122"/>
                <a:ea typeface="黑体" panose="02010609060101010101" pitchFamily="49" charset="-122"/>
              </a:rPr>
              <a:t>语法分析法</a:t>
            </a:r>
            <a:endParaRPr lang="zh-CN" altLang="en-US" sz="2500" dirty="0">
              <a:solidFill>
                <a:srgbClr val="FF0000"/>
              </a:solidFill>
              <a:latin typeface="黑体" panose="02010609060101010101" pitchFamily="49" charset="-122"/>
              <a:ea typeface="黑体" panose="02010609060101010101" pitchFamily="49" charset="-122"/>
            </a:endParaRPr>
          </a:p>
        </p:txBody>
      </p:sp>
      <p:sp>
        <p:nvSpPr>
          <p:cNvPr id="65537" name="Rectangle 1"/>
          <p:cNvSpPr>
            <a:spLocks noChangeArrowheads="1"/>
          </p:cNvSpPr>
          <p:nvPr/>
        </p:nvSpPr>
        <p:spPr bwMode="auto">
          <a:xfrm>
            <a:off x="1180617" y="1088020"/>
            <a:ext cx="9931078" cy="363176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）要建立一套汉语语法规则，其中的规则不但给出某成份的结构，而且还给出它的子成份之间必须满足的约束条件</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）对给定的待分词的汉语句子</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，按照某种确定的原则切取</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的子串，若该子串与词库中的某词条相匹配，则从词库中取出该词的所有词类，然后根据语法规则进行语法分析</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a:t>
            </a:r>
            <a:r>
              <a:rPr kumimoji="0" lang="zh-CN" altLang="en-US" sz="23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语法分析树</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的构造和</a:t>
            </a:r>
            <a:r>
              <a:rPr kumimoji="0" lang="zh-CN" altLang="en-US" sz="23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约束条件</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的检查</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。若分析正确，则该子串是词，记下语法分析的结果作为后继切分的基础，继续分割剩余的部分，直到剩余部分为空</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）否则，该子串不是词，转上重新切取</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的子串进行匹配</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805720" y="5256474"/>
            <a:ext cx="2949318" cy="523220"/>
          </a:xfrm>
          <a:prstGeom prst="rect">
            <a:avLst/>
          </a:prstGeom>
          <a:noFill/>
        </p:spPr>
        <p:txBody>
          <a:bodyPr wrap="square" rtlCol="0">
            <a:spAutoFit/>
          </a:bodyPr>
          <a:lstStyle/>
          <a:p>
            <a:r>
              <a:rPr lang="zh-CN" altLang="en-US" sz="2800" b="1" dirty="0" smtClean="0">
                <a:solidFill>
                  <a:srgbClr val="9DC3E6"/>
                </a:solidFill>
                <a:latin typeface="方正静蕾简体" panose="02000000000000000000" pitchFamily="2" charset="-122"/>
                <a:ea typeface="方正静蕾简体" panose="02000000000000000000" pitchFamily="2" charset="-122"/>
              </a:rPr>
              <a:t>句子语义分析</a:t>
            </a:r>
            <a:endParaRPr lang="zh-CN" altLang="en-US" sz="2800" b="1"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2070"/>
          </a:xfrm>
          <a:prstGeom prst="rect">
            <a:avLst/>
          </a:prstGeom>
          <a:noFill/>
        </p:spPr>
        <p:txBody>
          <a:bodyPr wrap="square" rtlCol="0">
            <a:spAutoFit/>
          </a:bodyPr>
          <a:lstStyle/>
          <a:p>
            <a:pPr algn="ctr"/>
            <a:r>
              <a:rPr lang="en-US" altLang="zh-CN" sz="8000" spc="300" dirty="0" smtClean="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352474" cy="1184940"/>
          </a:xfrm>
          <a:prstGeom prst="rect">
            <a:avLst/>
          </a:prstGeom>
        </p:spPr>
        <p:txBody>
          <a:bodyPr wrap="none">
            <a:spAutoFit/>
          </a:bodyPr>
          <a:lstStyle/>
          <a:p>
            <a:r>
              <a:rPr lang="en-US" sz="2500" dirty="0" smtClean="0">
                <a:solidFill>
                  <a:srgbClr val="FF0000"/>
                </a:solidFill>
                <a:latin typeface="黑体" panose="02010609060101010101" pitchFamily="49" charset="-122"/>
                <a:ea typeface="黑体" panose="02010609060101010101" pitchFamily="49" charset="-122"/>
              </a:rPr>
              <a:t>2.1 </a:t>
            </a:r>
            <a:r>
              <a:rPr lang="zh-CN" altLang="en-US" sz="2500" dirty="0" smtClean="0">
                <a:solidFill>
                  <a:srgbClr val="FF0000"/>
                </a:solidFill>
                <a:latin typeface="黑体" panose="02010609060101010101" pitchFamily="49" charset="-122"/>
                <a:ea typeface="黑体" panose="02010609060101010101" pitchFamily="49" charset="-122"/>
              </a:rPr>
              <a:t>以语法为中心的句义分析</a:t>
            </a:r>
            <a:endParaRPr lang="zh-CN" altLang="en-US" sz="2500" b="1" dirty="0" smtClean="0">
              <a:solidFill>
                <a:srgbClr val="FF0000"/>
              </a:solidFill>
              <a:latin typeface="黑体" panose="02010609060101010101" pitchFamily="49" charset="-122"/>
              <a:ea typeface="黑体" panose="02010609060101010101" pitchFamily="49" charset="-122"/>
            </a:endParaRPr>
          </a:p>
          <a:p>
            <a:endParaRPr lang="en-US" sz="2300" dirty="0" smtClean="0">
              <a:solidFill>
                <a:srgbClr val="FF0000"/>
              </a:solidFill>
              <a:latin typeface="黑体" panose="02010609060101010101" pitchFamily="49" charset="-122"/>
              <a:ea typeface="黑体" panose="02010609060101010101" pitchFamily="49" charset="-122"/>
            </a:endParaRPr>
          </a:p>
          <a:p>
            <a:r>
              <a:rPr lang="en-US" sz="2300" dirty="0" smtClean="0">
                <a:solidFill>
                  <a:srgbClr val="FF0000"/>
                </a:solidFill>
                <a:latin typeface="黑体" panose="02010609060101010101" pitchFamily="49" charset="-122"/>
                <a:ea typeface="黑体" panose="02010609060101010101" pitchFamily="49" charset="-122"/>
              </a:rPr>
              <a:t>     2.1.1  </a:t>
            </a:r>
            <a:r>
              <a:rPr lang="zh-CN" altLang="en-US" sz="2300" dirty="0" smtClean="0">
                <a:solidFill>
                  <a:srgbClr val="FF0000"/>
                </a:solidFill>
                <a:latin typeface="黑体" panose="02010609060101010101" pitchFamily="49" charset="-122"/>
                <a:ea typeface="黑体" panose="02010609060101010101" pitchFamily="49" charset="-122"/>
              </a:rPr>
              <a:t>句法分析</a:t>
            </a:r>
            <a:endParaRPr lang="zh-CN" altLang="en-US" sz="2300" dirty="0">
              <a:solidFill>
                <a:srgbClr val="FF0000"/>
              </a:solidFill>
              <a:latin typeface="黑体" panose="02010609060101010101" pitchFamily="49" charset="-122"/>
              <a:ea typeface="黑体" panose="02010609060101010101" pitchFamily="49" charset="-122"/>
            </a:endParaRPr>
          </a:p>
        </p:txBody>
      </p:sp>
      <p:sp>
        <p:nvSpPr>
          <p:cNvPr id="5" name="矩形 4"/>
          <p:cNvSpPr/>
          <p:nvPr/>
        </p:nvSpPr>
        <p:spPr>
          <a:xfrm>
            <a:off x="1565270" y="1635453"/>
            <a:ext cx="7023146" cy="1723549"/>
          </a:xfrm>
          <a:prstGeom prst="rect">
            <a:avLst/>
          </a:prstGeom>
        </p:spPr>
        <p:txBody>
          <a:bodyPr wrap="square">
            <a:spAutoFit/>
          </a:bodyPr>
          <a:lstStyle/>
          <a:p>
            <a:r>
              <a:rPr lang="zh-CN" altLang="en-US" sz="2300" dirty="0" smtClean="0">
                <a:latin typeface="黑体" panose="02010609060101010101" pitchFamily="49" charset="-122"/>
                <a:ea typeface="黑体" panose="02010609060101010101" pitchFamily="49" charset="-122"/>
              </a:rPr>
              <a:t>基于规则的句法分析：</a:t>
            </a:r>
            <a:endParaRPr lang="en-US" altLang="zh-CN" sz="2300" dirty="0" smtClean="0">
              <a:latin typeface="黑体" panose="02010609060101010101" pitchFamily="49" charset="-122"/>
              <a:ea typeface="黑体" panose="02010609060101010101" pitchFamily="49" charset="-122"/>
            </a:endParaRPr>
          </a:p>
          <a:p>
            <a:endParaRPr lang="en-US" altLang="zh-CN" sz="2300" dirty="0" smtClean="0">
              <a:latin typeface="黑体" panose="02010609060101010101" pitchFamily="49" charset="-122"/>
              <a:ea typeface="黑体" panose="02010609060101010101" pitchFamily="49" charset="-122"/>
            </a:endParaRPr>
          </a:p>
          <a:p>
            <a:r>
              <a:rPr lang="zh-CN" altLang="en-US" sz="2000" dirty="0" smtClean="0"/>
              <a:t>           自顶向下的分析方法：</a:t>
            </a:r>
            <a:r>
              <a:rPr lang="en-US" sz="2000" dirty="0" smtClean="0"/>
              <a:t>CYK</a:t>
            </a:r>
            <a:r>
              <a:rPr lang="zh-CN" altLang="en-US" sz="2000" dirty="0" smtClean="0"/>
              <a:t>算法、移进－规约算法等</a:t>
            </a:r>
            <a:endParaRPr lang="en-US" altLang="zh-CN" sz="2000" dirty="0" smtClean="0"/>
          </a:p>
          <a:p>
            <a:r>
              <a:rPr lang="zh-CN" altLang="en-US" sz="2000" dirty="0" smtClean="0"/>
              <a:t>           自底向上的分析方法：线图分析算法等</a:t>
            </a:r>
            <a:endParaRPr lang="en-US" altLang="zh-CN" sz="2000" dirty="0" smtClean="0"/>
          </a:p>
          <a:p>
            <a:r>
              <a:rPr lang="zh-CN" altLang="en-US" sz="2000" dirty="0" smtClean="0"/>
              <a:t>           两者结合的分析方法：左角分析算法等</a:t>
            </a:r>
            <a:endParaRPr lang="en-US" altLang="zh-CN" sz="2000" dirty="0" smtClean="0">
              <a:latin typeface="黑体" panose="02010609060101010101" pitchFamily="49" charset="-122"/>
              <a:ea typeface="黑体" panose="02010609060101010101" pitchFamily="49" charset="-122"/>
            </a:endParaRPr>
          </a:p>
        </p:txBody>
      </p:sp>
      <p:sp>
        <p:nvSpPr>
          <p:cNvPr id="6" name="TextBox 5"/>
          <p:cNvSpPr txBox="1"/>
          <p:nvPr/>
        </p:nvSpPr>
        <p:spPr>
          <a:xfrm>
            <a:off x="1551008" y="3611303"/>
            <a:ext cx="6817488" cy="2046714"/>
          </a:xfrm>
          <a:prstGeom prst="rect">
            <a:avLst/>
          </a:prstGeom>
          <a:noFill/>
        </p:spPr>
        <p:txBody>
          <a:bodyPr wrap="square" rtlCol="0">
            <a:spAutoFit/>
          </a:bodyPr>
          <a:lstStyle/>
          <a:p>
            <a:r>
              <a:rPr lang="zh-CN" altLang="en-US" sz="2300" dirty="0" smtClean="0">
                <a:latin typeface="黑体" panose="02010609060101010101" pitchFamily="49" charset="-122"/>
                <a:ea typeface="黑体" panose="02010609060101010101" pitchFamily="49" charset="-122"/>
              </a:rPr>
              <a:t>基于统计的句法分析：</a:t>
            </a:r>
            <a:endParaRPr lang="en-US" altLang="zh-CN" sz="2300" dirty="0" smtClean="0">
              <a:latin typeface="黑体" panose="02010609060101010101" pitchFamily="49" charset="-122"/>
              <a:ea typeface="黑体" panose="02010609060101010101" pitchFamily="49" charset="-122"/>
            </a:endParaRPr>
          </a:p>
          <a:p>
            <a:r>
              <a:rPr lang="zh-CN" altLang="en-US" sz="2400" dirty="0" smtClean="0"/>
              <a:t>        </a:t>
            </a:r>
            <a:r>
              <a:rPr lang="zh-CN" altLang="en-US" sz="2000" dirty="0" smtClean="0"/>
              <a:t>语法驱动：基于概率的上下文无关文法的分析方法、</a:t>
            </a:r>
            <a:endParaRPr lang="en-US" altLang="zh-CN" sz="2000" dirty="0" smtClean="0"/>
          </a:p>
          <a:p>
            <a:r>
              <a:rPr lang="zh-CN" altLang="en-US" sz="2000" dirty="0" smtClean="0"/>
              <a:t>                               上下文依存的概率模型和词汇化概率模型。</a:t>
            </a:r>
            <a:endParaRPr lang="en-US" altLang="zh-CN" sz="2000" dirty="0" smtClean="0"/>
          </a:p>
          <a:p>
            <a:endParaRPr lang="en-US" altLang="zh-CN" sz="2000" dirty="0" smtClean="0"/>
          </a:p>
          <a:p>
            <a:r>
              <a:rPr lang="zh-CN" altLang="en-US" sz="2000" dirty="0" smtClean="0"/>
              <a:t>          数据驱动：</a:t>
            </a:r>
            <a:r>
              <a:rPr lang="en-US" sz="2000" dirty="0" smtClean="0"/>
              <a:t>APRIL</a:t>
            </a:r>
            <a:r>
              <a:rPr lang="zh-CN" altLang="en-US" sz="2000" dirty="0" smtClean="0"/>
              <a:t>句法分析、</a:t>
            </a:r>
            <a:r>
              <a:rPr lang="en-US" sz="2000" dirty="0" smtClean="0"/>
              <a:t>SPATTER</a:t>
            </a:r>
            <a:r>
              <a:rPr lang="zh-CN" altLang="en-US" sz="2000" dirty="0" smtClean="0"/>
              <a:t>句法分析等。</a:t>
            </a:r>
            <a:endParaRPr lang="en-US" altLang="zh-CN" sz="2000" dirty="0" smtClean="0">
              <a:latin typeface="黑体" panose="02010609060101010101" pitchFamily="49" charset="-122"/>
              <a:ea typeface="黑体" panose="02010609060101010101" pitchFamily="49" charset="-122"/>
            </a:endParaRPr>
          </a:p>
          <a:p>
            <a:endParaRPr lang="zh-CN" altLang="en-US" sz="2000" dirty="0"/>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567159" y="821803"/>
            <a:ext cx="3550972" cy="430887"/>
          </a:xfrm>
          <a:prstGeom prst="rect">
            <a:avLst/>
          </a:prstGeom>
          <a:noFill/>
          <a:ln w="9525">
            <a:noFill/>
            <a:miter lim="800000"/>
          </a:ln>
          <a:effectLst/>
        </p:spPr>
        <p:txBody>
          <a:bodyPr vert="horz" wrap="none" lIns="91440" tIns="45720" rIns="91440" bIns="0" numCol="1" anchor="ctr" anchorCtr="0" compatLnSpc="1">
            <a:spAutoFit/>
          </a:bodyPr>
          <a:lstStyle/>
          <a:p>
            <a:r>
              <a:rPr lang="en-US" sz="2500" dirty="0" smtClean="0">
                <a:solidFill>
                  <a:srgbClr val="FF0000"/>
                </a:solidFill>
                <a:latin typeface="黑体" panose="02010609060101010101" pitchFamily="49" charset="-122"/>
                <a:ea typeface="黑体" panose="02010609060101010101" pitchFamily="49" charset="-122"/>
              </a:rPr>
              <a:t>2.1.2  </a:t>
            </a:r>
            <a:r>
              <a:rPr lang="zh-CN" altLang="en-US" sz="2500" dirty="0" smtClean="0">
                <a:solidFill>
                  <a:srgbClr val="FF0000"/>
                </a:solidFill>
                <a:latin typeface="黑体" panose="02010609060101010101" pitchFamily="49" charset="-122"/>
                <a:ea typeface="黑体" panose="02010609060101010101" pitchFamily="49" charset="-122"/>
              </a:rPr>
              <a:t>句法－语义分析</a:t>
            </a:r>
            <a:endParaRPr lang="zh-CN" altLang="en-US" sz="2500" b="1" dirty="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1307939" y="1516284"/>
            <a:ext cx="3900669" cy="2908489"/>
          </a:xfrm>
          <a:prstGeom prst="rect">
            <a:avLst/>
          </a:prstGeom>
          <a:noFill/>
        </p:spPr>
        <p:txBody>
          <a:bodyPr wrap="square" rtlCol="0">
            <a:spAutoFit/>
          </a:bodyPr>
          <a:lstStyle/>
          <a:p>
            <a:r>
              <a:rPr lang="zh-CN" altLang="en-US" sz="2500" smtClean="0">
                <a:latin typeface="黑体" panose="02010609060101010101" pitchFamily="49" charset="-122"/>
                <a:ea typeface="黑体" panose="02010609060101010101" pitchFamily="49" charset="-122"/>
              </a:rPr>
              <a:t>浅层语义分析</a:t>
            </a:r>
            <a:r>
              <a:rPr lang="zh-CN" altLang="en-US" sz="2500" dirty="0" smtClean="0">
                <a:latin typeface="黑体" panose="02010609060101010101" pitchFamily="49" charset="-122"/>
                <a:ea typeface="黑体" panose="02010609060101010101" pitchFamily="49" charset="-122"/>
              </a:rPr>
              <a:t>：</a:t>
            </a:r>
            <a:endParaRPr lang="en-US" altLang="zh-CN" sz="2500" dirty="0" smtClean="0">
              <a:latin typeface="黑体" panose="02010609060101010101" pitchFamily="49" charset="-122"/>
              <a:ea typeface="黑体" panose="02010609060101010101" pitchFamily="49" charset="-122"/>
            </a:endParaRPr>
          </a:p>
          <a:p>
            <a:endParaRPr lang="en-US" altLang="zh-CN" sz="2500" dirty="0" smtClean="0">
              <a:latin typeface="黑体" panose="02010609060101010101" pitchFamily="49" charset="-122"/>
              <a:ea typeface="黑体" panose="02010609060101010101" pitchFamily="49" charset="-122"/>
            </a:endParaRPr>
          </a:p>
          <a:p>
            <a:r>
              <a:rPr lang="en-US" sz="2300" dirty="0" smtClean="0"/>
              <a:t>                ①</a:t>
            </a:r>
            <a:r>
              <a:rPr lang="zh-CN" altLang="en-US" sz="2300" dirty="0" smtClean="0"/>
              <a:t>预处理</a:t>
            </a:r>
            <a:endParaRPr lang="zh-CN" altLang="en-US" sz="2300" dirty="0" smtClean="0"/>
          </a:p>
          <a:p>
            <a:r>
              <a:rPr lang="en-US" sz="2300" dirty="0" smtClean="0"/>
              <a:t>                ②</a:t>
            </a:r>
            <a:r>
              <a:rPr lang="zh-CN" altLang="en-US" sz="2300" dirty="0" smtClean="0"/>
              <a:t>句法树剪枝</a:t>
            </a:r>
            <a:endParaRPr lang="zh-CN" altLang="en-US" sz="2300" dirty="0" smtClean="0"/>
          </a:p>
          <a:p>
            <a:r>
              <a:rPr lang="en-US" sz="2300" dirty="0" smtClean="0"/>
              <a:t>                ③</a:t>
            </a:r>
            <a:r>
              <a:rPr lang="zh-CN" altLang="en-US" sz="2300" dirty="0" smtClean="0"/>
              <a:t>语义角色识别</a:t>
            </a:r>
            <a:endParaRPr lang="zh-CN" altLang="en-US" sz="2300" dirty="0" smtClean="0"/>
          </a:p>
          <a:p>
            <a:r>
              <a:rPr lang="en-US" sz="2300" dirty="0" smtClean="0"/>
              <a:t>                ④</a:t>
            </a:r>
            <a:r>
              <a:rPr lang="zh-CN" altLang="en-US" sz="2300" dirty="0" smtClean="0"/>
              <a:t>语义角色分类</a:t>
            </a:r>
            <a:endParaRPr lang="zh-CN" altLang="en-US" sz="2300" dirty="0" smtClean="0"/>
          </a:p>
          <a:p>
            <a:r>
              <a:rPr lang="en-US" sz="2300" dirty="0" smtClean="0"/>
              <a:t>                ⑤</a:t>
            </a:r>
            <a:r>
              <a:rPr lang="zh-CN" altLang="en-US" sz="2300" dirty="0" smtClean="0"/>
              <a:t>后处理</a:t>
            </a:r>
            <a:endParaRPr lang="zh-CN" altLang="en-US" sz="2300" dirty="0" smtClean="0"/>
          </a:p>
          <a:p>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352474" cy="477054"/>
          </a:xfrm>
          <a:prstGeom prst="rect">
            <a:avLst/>
          </a:prstGeom>
        </p:spPr>
        <p:txBody>
          <a:bodyPr wrap="none">
            <a:spAutoFit/>
          </a:bodyPr>
          <a:lstStyle/>
          <a:p>
            <a:r>
              <a:rPr lang="en-US" sz="2500" dirty="0" smtClean="0">
                <a:solidFill>
                  <a:srgbClr val="FF0000"/>
                </a:solidFill>
                <a:latin typeface="黑体" panose="02010609060101010101" pitchFamily="49" charset="-122"/>
                <a:ea typeface="黑体" panose="02010609060101010101" pitchFamily="49" charset="-122"/>
              </a:rPr>
              <a:t>2.2 </a:t>
            </a:r>
            <a:r>
              <a:rPr lang="zh-CN" altLang="en-US" sz="2500" dirty="0" smtClean="0">
                <a:solidFill>
                  <a:srgbClr val="FF0000"/>
                </a:solidFill>
                <a:latin typeface="黑体" panose="02010609060101010101" pitchFamily="49" charset="-122"/>
                <a:ea typeface="黑体" panose="02010609060101010101" pitchFamily="49" charset="-122"/>
              </a:rPr>
              <a:t>以语义为中心的句义分析</a:t>
            </a:r>
            <a:endParaRPr lang="zh-CN" altLang="en-US" sz="2500" b="1" dirty="0" smtClean="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1250066" y="1145894"/>
            <a:ext cx="2639028" cy="446276"/>
          </a:xfrm>
          <a:prstGeom prst="rect">
            <a:avLst/>
          </a:prstGeom>
          <a:noFill/>
        </p:spPr>
        <p:txBody>
          <a:bodyPr wrap="square" rtlCol="0">
            <a:spAutoFit/>
          </a:bodyPr>
          <a:lstStyle/>
          <a:p>
            <a:r>
              <a:rPr lang="zh-CN" altLang="en-US" sz="2300" dirty="0" smtClean="0">
                <a:solidFill>
                  <a:srgbClr val="FF0000"/>
                </a:solidFill>
                <a:latin typeface="黑体" panose="02010609060101010101" pitchFamily="49" charset="-122"/>
                <a:ea typeface="黑体" panose="02010609060101010101" pitchFamily="49" charset="-122"/>
              </a:rPr>
              <a:t>语义分析理论</a:t>
            </a:r>
            <a:endParaRPr lang="zh-CN" altLang="en-US" sz="230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2110450" y="1949557"/>
            <a:ext cx="6096000" cy="1862048"/>
          </a:xfrm>
          <a:prstGeom prst="rect">
            <a:avLst/>
          </a:prstGeom>
        </p:spPr>
        <p:txBody>
          <a:bodyPr>
            <a:spAutoFit/>
          </a:bodyPr>
          <a:lstStyle/>
          <a:p>
            <a:r>
              <a:rPr lang="zh-CN" altLang="en-US" sz="2300" dirty="0" smtClean="0">
                <a:latin typeface="+mn-ea"/>
              </a:rPr>
              <a:t>概念从属理论</a:t>
            </a:r>
            <a:endParaRPr lang="zh-CN" altLang="en-US" sz="2300" dirty="0" smtClean="0">
              <a:latin typeface="+mn-ea"/>
            </a:endParaRPr>
          </a:p>
          <a:p>
            <a:r>
              <a:rPr lang="zh-CN" altLang="en-US" sz="2300" dirty="0" smtClean="0">
                <a:latin typeface="+mn-ea"/>
              </a:rPr>
              <a:t>语义场理论</a:t>
            </a:r>
            <a:endParaRPr lang="zh-CN" altLang="en-US" sz="2300" dirty="0" smtClean="0">
              <a:latin typeface="+mn-ea"/>
            </a:endParaRPr>
          </a:p>
          <a:p>
            <a:r>
              <a:rPr lang="zh-CN" altLang="en-US" sz="2300" dirty="0" smtClean="0">
                <a:latin typeface="+mn-ea"/>
              </a:rPr>
              <a:t>格语法</a:t>
            </a:r>
            <a:endParaRPr lang="zh-CN" altLang="en-US" sz="2300" dirty="0" smtClean="0">
              <a:latin typeface="+mn-ea"/>
            </a:endParaRPr>
          </a:p>
          <a:p>
            <a:r>
              <a:rPr lang="zh-CN" altLang="en-US" sz="2300" dirty="0" smtClean="0">
                <a:latin typeface="+mn-ea"/>
              </a:rPr>
              <a:t>知网</a:t>
            </a:r>
            <a:endParaRPr lang="zh-CN" altLang="en-US" sz="2300" dirty="0" smtClean="0">
              <a:latin typeface="+mn-ea"/>
            </a:endParaRPr>
          </a:p>
          <a:p>
            <a:r>
              <a:rPr lang="en-US" sz="2300" dirty="0" smtClean="0">
                <a:latin typeface="+mn-ea"/>
              </a:rPr>
              <a:t>HNC</a:t>
            </a:r>
            <a:r>
              <a:rPr lang="zh-CN" altLang="en-US" sz="2300" dirty="0" smtClean="0">
                <a:latin typeface="+mn-ea"/>
              </a:rPr>
              <a:t>（概念层次网络）理论</a:t>
            </a:r>
            <a:endParaRPr lang="zh-CN" altLang="en-US" sz="2300" dirty="0">
              <a:latin typeface="+mn-ea"/>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460365" y="1950720"/>
            <a:ext cx="6062345" cy="460375"/>
          </a:xfrm>
          <a:prstGeom prst="rect">
            <a:avLst/>
          </a:prstGeom>
          <a:noFill/>
        </p:spPr>
        <p:txBody>
          <a:bodyPr wrap="square" rtlCol="0">
            <a:spAutoFit/>
          </a:bodyPr>
          <a:lstStyle/>
          <a:p>
            <a:r>
              <a:rPr lang="en-US" altLang="zh-CN" sz="2400" b="1" dirty="0" smtClean="0">
                <a:latin typeface="+mn-ea"/>
              </a:rPr>
              <a:t>1.</a:t>
            </a:r>
            <a:r>
              <a:rPr lang="zh-CN" altLang="en-US" sz="2400" b="1" dirty="0" smtClean="0">
                <a:latin typeface="+mn-ea"/>
              </a:rPr>
              <a:t>基于机械匹配的汉语分词算法</a:t>
            </a:r>
            <a:endParaRPr lang="zh-CN" altLang="en-US" sz="2400" b="1" dirty="0" smtClean="0">
              <a:solidFill>
                <a:srgbClr val="9DC3E6"/>
              </a:solidFill>
              <a:latin typeface="+mn-ea"/>
            </a:endParaRPr>
          </a:p>
        </p:txBody>
      </p:sp>
      <p:sp>
        <p:nvSpPr>
          <p:cNvPr id="82" name="文本框 81"/>
          <p:cNvSpPr txBox="1"/>
          <p:nvPr/>
        </p:nvSpPr>
        <p:spPr>
          <a:xfrm>
            <a:off x="5503545" y="2733675"/>
            <a:ext cx="6374765" cy="460375"/>
          </a:xfrm>
          <a:prstGeom prst="rect">
            <a:avLst/>
          </a:prstGeom>
          <a:noFill/>
        </p:spPr>
        <p:txBody>
          <a:bodyPr wrap="square" rtlCol="0">
            <a:spAutoFit/>
          </a:bodyPr>
          <a:lstStyle/>
          <a:p>
            <a:r>
              <a:rPr lang="en-US" altLang="zh-CN" sz="2400" b="1" dirty="0" smtClean="0">
                <a:latin typeface="+mn-ea"/>
              </a:rPr>
              <a:t>2.</a:t>
            </a:r>
            <a:r>
              <a:rPr lang="zh-CN" altLang="en-US" sz="2400" b="1" dirty="0" smtClean="0">
                <a:latin typeface="+mn-ea"/>
              </a:rPr>
              <a:t>基于统计语言模型的汉语分词算法</a:t>
            </a:r>
            <a:endParaRPr lang="zh-CN" altLang="en-US" sz="2400" b="1" dirty="0" smtClean="0">
              <a:solidFill>
                <a:srgbClr val="9DC3E6"/>
              </a:solidFill>
              <a:latin typeface="+mn-ea"/>
            </a:endParaRPr>
          </a:p>
        </p:txBody>
      </p:sp>
      <p:sp>
        <p:nvSpPr>
          <p:cNvPr id="83" name="文本框 82"/>
          <p:cNvSpPr txBox="1"/>
          <p:nvPr/>
        </p:nvSpPr>
        <p:spPr>
          <a:xfrm>
            <a:off x="5473206" y="3529017"/>
            <a:ext cx="6049509" cy="460375"/>
          </a:xfrm>
          <a:prstGeom prst="rect">
            <a:avLst/>
          </a:prstGeom>
          <a:noFill/>
        </p:spPr>
        <p:txBody>
          <a:bodyPr wrap="square" rtlCol="0">
            <a:spAutoFit/>
          </a:bodyPr>
          <a:lstStyle/>
          <a:p>
            <a:r>
              <a:rPr lang="en-US" altLang="zh-CN" sz="2400" b="1" dirty="0" smtClean="0">
                <a:latin typeface="方正静蕾简体" panose="02000000000000000000" pitchFamily="2" charset="-122"/>
                <a:ea typeface="方正静蕾简体" panose="02000000000000000000" pitchFamily="2" charset="-122"/>
              </a:rPr>
              <a:t>3.</a:t>
            </a:r>
            <a:r>
              <a:rPr lang="zh-CN" altLang="en-US" sz="2400" b="1" dirty="0" smtClean="0">
                <a:latin typeface="方正静蕾简体" panose="02000000000000000000" pitchFamily="2" charset="-122"/>
                <a:ea typeface="方正静蕾简体" panose="02000000000000000000" pitchFamily="2" charset="-122"/>
              </a:rPr>
              <a:t>基于人工智能的汉语分词算法</a:t>
            </a:r>
            <a:endParaRPr lang="zh-CN" altLang="en-US" sz="2400" b="1" dirty="0" smtClean="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481542" y="4219667"/>
            <a:ext cx="5265670" cy="460375"/>
          </a:xfrm>
          <a:prstGeom prst="rect">
            <a:avLst/>
          </a:prstGeom>
          <a:noFill/>
        </p:spPr>
        <p:txBody>
          <a:bodyPr wrap="square" rtlCol="0">
            <a:spAutoFit/>
          </a:bodyPr>
          <a:lstStyle/>
          <a:p>
            <a:r>
              <a:rPr lang="en-US" altLang="zh-CN" sz="2400" b="1" dirty="0" smtClean="0">
                <a:latin typeface="方正静蕾简体" panose="02000000000000000000" pitchFamily="2" charset="-122"/>
                <a:ea typeface="方正静蕾简体" panose="02000000000000000000" pitchFamily="2" charset="-122"/>
              </a:rPr>
              <a:t>4.</a:t>
            </a:r>
            <a:r>
              <a:rPr lang="zh-CN" altLang="en-US" sz="2400" b="1" dirty="0" smtClean="0">
                <a:latin typeface="方正静蕾简体" panose="02000000000000000000" pitchFamily="2" charset="-122"/>
                <a:ea typeface="方正静蕾简体" panose="02000000000000000000" pitchFamily="2" charset="-122"/>
              </a:rPr>
              <a:t>三种分词方法的比较</a:t>
            </a:r>
            <a:endParaRPr lang="zh-CN" altLang="en-US" sz="2400" b="1" dirty="0" smtClean="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flipV="1">
            <a:off x="5410835" y="2459990"/>
            <a:ext cx="4448175" cy="7620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483860" y="3272155"/>
            <a:ext cx="5106670" cy="7620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460365" y="4017645"/>
            <a:ext cx="4398010" cy="7620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flipV="1">
            <a:off x="5461635" y="4702175"/>
            <a:ext cx="4319270" cy="7620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3" name="组合 28"/>
          <p:cNvGrpSpPr/>
          <p:nvPr/>
        </p:nvGrpSpPr>
        <p:grpSpPr>
          <a:xfrm>
            <a:off x="0" y="-638021"/>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3539674" y="1805305"/>
            <a:ext cx="1655896" cy="3215006"/>
            <a:chOff x="3196603" y="3415833"/>
            <a:chExt cx="1311951" cy="1745902"/>
          </a:xfrm>
        </p:grpSpPr>
        <p:sp>
          <p:nvSpPr>
            <p:cNvPr id="7"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p:cNvSpPr txBox="1"/>
            <p:nvPr/>
          </p:nvSpPr>
          <p:spPr>
            <a:xfrm>
              <a:off x="3397079" y="3496708"/>
              <a:ext cx="1022309" cy="1665027"/>
            </a:xfrm>
            <a:prstGeom prst="rect">
              <a:avLst/>
            </a:prstGeom>
            <a:noFill/>
          </p:spPr>
          <p:txBody>
            <a:bodyPr vert="eaVert" wrap="square" rtlCol="0">
              <a:spAutoFit/>
            </a:bodyPr>
            <a:lstStyle/>
            <a:p>
              <a:r>
                <a:rPr lang="zh-CN" altLang="en-US" sz="7200" dirty="0" smtClean="0">
                  <a:latin typeface="方正静蕾简体" panose="02000000000000000000" pitchFamily="2" charset="-122"/>
                  <a:ea typeface="方正静蕾简体" panose="02000000000000000000" pitchFamily="2" charset="-122"/>
                </a:rPr>
                <a:t>第四章</a:t>
              </a:r>
              <a:endParaRPr lang="zh-CN" altLang="en-US" sz="7200" dirty="0">
                <a:latin typeface="方正静蕾简体" panose="02000000000000000000" pitchFamily="2" charset="-122"/>
                <a:ea typeface="方正静蕾简体" panose="02000000000000000000" pitchFamily="2" charset="-122"/>
              </a:endParaRPr>
            </a:p>
          </p:txBody>
        </p:sp>
      </p:gr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1145893" y="682906"/>
            <a:ext cx="2749471" cy="815608"/>
          </a:xfrm>
          <a:prstGeom prst="rect">
            <a:avLst/>
          </a:prstGeom>
          <a:noFill/>
          <a:ln w="9525">
            <a:noFill/>
            <a:miter lim="800000"/>
          </a:ln>
          <a:effectLst/>
        </p:spPr>
        <p:txBody>
          <a:bodyPr vert="horz" wrap="none" lIns="91440"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4.1.7 </a:t>
            </a:r>
            <a:r>
              <a:rPr kumimoji="0" lang="zh-CN" altLang="en-US"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理解切分法</a:t>
            </a:r>
            <a:endParaRPr kumimoji="0" lang="zh-CN" altLang="en-US" sz="25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5" name="矩形 4"/>
          <p:cNvSpPr/>
          <p:nvPr/>
        </p:nvSpPr>
        <p:spPr>
          <a:xfrm>
            <a:off x="1369670" y="1648614"/>
            <a:ext cx="6096000" cy="2923877"/>
          </a:xfrm>
          <a:prstGeom prst="rect">
            <a:avLst/>
          </a:prstGeom>
        </p:spPr>
        <p:txBody>
          <a:bodyPr wrap="square">
            <a:spAutoFit/>
          </a:bodyPr>
          <a:lstStyle/>
          <a:p>
            <a:r>
              <a:rPr lang="zh-CN" altLang="en-US" sz="2300" dirty="0" smtClean="0"/>
              <a:t>    理解切分法是通过让计算机模拟人对句子的理解，达到识别词的效果。其基本思想就是在分词的同时进行语法、语义分析，利用句法信息和语义信息来处理歧义现象。它通常包括三个部分：</a:t>
            </a:r>
            <a:endParaRPr lang="en-US" altLang="zh-CN" sz="2300" dirty="0" smtClean="0"/>
          </a:p>
          <a:p>
            <a:r>
              <a:rPr lang="en-US" altLang="zh-CN" sz="2300" dirty="0" smtClean="0"/>
              <a:t>            </a:t>
            </a:r>
            <a:r>
              <a:rPr lang="zh-CN" altLang="en-US" sz="2300" dirty="0" smtClean="0"/>
              <a:t>分词子系统</a:t>
            </a:r>
            <a:endParaRPr lang="en-US" altLang="zh-CN" sz="2300" dirty="0" smtClean="0"/>
          </a:p>
          <a:p>
            <a:r>
              <a:rPr lang="zh-CN" altLang="en-US" sz="2300" dirty="0" smtClean="0"/>
              <a:t>            句法语义子系统</a:t>
            </a:r>
            <a:endParaRPr lang="en-US" altLang="zh-CN" sz="2300" dirty="0" smtClean="0"/>
          </a:p>
          <a:p>
            <a:r>
              <a:rPr lang="zh-CN" altLang="en-US" sz="2300" dirty="0" smtClean="0"/>
              <a:t>            总控部分</a:t>
            </a:r>
            <a:endParaRPr lang="zh-CN" altLang="en-US" sz="2300" dirty="0"/>
          </a:p>
        </p:txBody>
      </p:sp>
      <p:sp>
        <p:nvSpPr>
          <p:cNvPr id="6" name="矩形 5"/>
          <p:cNvSpPr/>
          <p:nvPr/>
        </p:nvSpPr>
        <p:spPr>
          <a:xfrm>
            <a:off x="5582856" y="4899911"/>
            <a:ext cx="6096000" cy="1508105"/>
          </a:xfrm>
          <a:prstGeom prst="rect">
            <a:avLst/>
          </a:prstGeom>
        </p:spPr>
        <p:txBody>
          <a:bodyPr>
            <a:spAutoFit/>
          </a:bodyPr>
          <a:lstStyle/>
          <a:p>
            <a:r>
              <a:rPr lang="zh-CN" altLang="en-US" sz="2300" dirty="0" smtClean="0">
                <a:latin typeface="黑体" panose="02010609060101010101" pitchFamily="49" charset="-122"/>
                <a:ea typeface="黑体" panose="02010609060101010101" pitchFamily="49" charset="-122"/>
              </a:rPr>
              <a:t>最终结果包括理解结果的内部表示，为后继的处理提供了一个很高的起点</a:t>
            </a:r>
            <a:r>
              <a:rPr lang="en-US" sz="2300" dirty="0" smtClean="0">
                <a:latin typeface="黑体" panose="02010609060101010101" pitchFamily="49" charset="-122"/>
                <a:ea typeface="黑体" panose="02010609060101010101" pitchFamily="49" charset="-122"/>
              </a:rPr>
              <a:t>;</a:t>
            </a:r>
            <a:endParaRPr lang="en-US" sz="2300" dirty="0" smtClean="0">
              <a:latin typeface="黑体" panose="02010609060101010101" pitchFamily="49" charset="-122"/>
              <a:ea typeface="黑体" panose="02010609060101010101" pitchFamily="49" charset="-122"/>
            </a:endParaRPr>
          </a:p>
          <a:p>
            <a:endParaRPr lang="en-US" sz="2300" dirty="0" smtClean="0">
              <a:latin typeface="黑体" panose="02010609060101010101" pitchFamily="49" charset="-122"/>
              <a:ea typeface="黑体" panose="02010609060101010101" pitchFamily="49" charset="-122"/>
            </a:endParaRPr>
          </a:p>
          <a:p>
            <a:r>
              <a:rPr lang="zh-CN" altLang="en-US" sz="2300" dirty="0" smtClean="0">
                <a:latin typeface="黑体" panose="02010609060101010101" pitchFamily="49" charset="-122"/>
                <a:ea typeface="黑体" panose="02010609060101010101" pitchFamily="49" charset="-122"/>
              </a:rPr>
              <a:t>但目前还有许多理论问题需要研究。</a:t>
            </a:r>
            <a:endParaRPr lang="zh-CN" altLang="en-US" sz="2300"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1386625" y="2346257"/>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smtClean="0">
                  <a:latin typeface="方正静蕾简体" panose="02000000000000000000" pitchFamily="2" charset="-122"/>
                  <a:ea typeface="方正静蕾简体" panose="02000000000000000000" pitchFamily="2" charset="-122"/>
                </a:rPr>
                <a:t>目录</a:t>
              </a:r>
              <a:endParaRPr lang="zh-CN" altLang="en-US" sz="7200" dirty="0">
                <a:latin typeface="方正静蕾简体" panose="02000000000000000000" pitchFamily="2" charset="-122"/>
                <a:ea typeface="方正静蕾简体" panose="02000000000000000000" pitchFamily="2" charset="-122"/>
              </a:endParaRPr>
            </a:p>
          </p:txBody>
        </p:sp>
      </p:grpSp>
      <p:grpSp>
        <p:nvGrpSpPr>
          <p:cNvPr id="29" name="组合 28"/>
          <p:cNvGrpSpPr/>
          <p:nvPr/>
        </p:nvGrpSpPr>
        <p:grpSpPr>
          <a:xfrm>
            <a:off x="9004381" y="-2076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文本框 1"/>
          <p:cNvSpPr txBox="1"/>
          <p:nvPr/>
        </p:nvSpPr>
        <p:spPr>
          <a:xfrm>
            <a:off x="248285" y="262255"/>
            <a:ext cx="6542405" cy="523220"/>
          </a:xfrm>
          <a:prstGeom prst="rect">
            <a:avLst/>
          </a:prstGeom>
          <a:noFill/>
        </p:spPr>
        <p:txBody>
          <a:bodyPr wrap="square" rtlCol="0">
            <a:spAutoFit/>
          </a:bodyPr>
          <a:lstStyle/>
          <a:p>
            <a:pPr algn="ctr"/>
            <a:r>
              <a:rPr lang="en-US" altLang="zh-CN" sz="2800" dirty="0" smtClean="0"/>
              <a:t>4.2</a:t>
            </a:r>
            <a:r>
              <a:rPr lang="zh-CN" altLang="en-US" sz="2800" dirty="0">
                <a:latin typeface="方正静蕾简体" panose="02000000000000000000" pitchFamily="2" charset="-122"/>
                <a:ea typeface="方正静蕾简体" panose="02000000000000000000" pitchFamily="2" charset="-122"/>
              </a:rPr>
              <a:t>基于统计语言模型的汉语分词方法</a:t>
            </a:r>
            <a:endParaRPr lang="zh-CN" altLang="en-US" sz="2800" dirty="0">
              <a:solidFill>
                <a:srgbClr val="9DC3E6"/>
              </a:solidFill>
              <a:latin typeface="方正静蕾简体" panose="02000000000000000000" pitchFamily="2" charset="-122"/>
              <a:ea typeface="方正静蕾简体" panose="02000000000000000000" pitchFamily="2" charset="-122"/>
            </a:endParaRPr>
          </a:p>
        </p:txBody>
      </p:sp>
      <p:sp>
        <p:nvSpPr>
          <p:cNvPr id="88" name="文本框 87"/>
          <p:cNvSpPr txBox="1"/>
          <p:nvPr/>
        </p:nvSpPr>
        <p:spPr>
          <a:xfrm>
            <a:off x="3496504" y="1586003"/>
            <a:ext cx="4099541" cy="645160"/>
          </a:xfrm>
          <a:prstGeom prst="rect">
            <a:avLst/>
          </a:prstGeom>
          <a:noFill/>
        </p:spPr>
        <p:txBody>
          <a:bodyPr wrap="square" rtlCol="0">
            <a:spAutoFit/>
          </a:bodyPr>
          <a:lstStyle/>
          <a:p>
            <a:r>
              <a:rPr lang="en-US" altLang="zh-CN" sz="3600" dirty="0" smtClean="0">
                <a:latin typeface="方正静蕾简体" panose="02000000000000000000" pitchFamily="2" charset="-122"/>
                <a:ea typeface="方正静蕾简体" panose="02000000000000000000" pitchFamily="2" charset="-122"/>
              </a:rPr>
              <a:t>4.2.1 N-gram</a:t>
            </a:r>
            <a:r>
              <a:rPr lang="zh-CN" altLang="en-US" sz="3600" dirty="0" smtClean="0">
                <a:latin typeface="方正静蕾简体" panose="02000000000000000000" pitchFamily="2" charset="-122"/>
                <a:ea typeface="方正静蕾简体" panose="02000000000000000000" pitchFamily="2" charset="-122"/>
              </a:rPr>
              <a:t>模型</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6" name="文本框 115"/>
          <p:cNvSpPr txBox="1"/>
          <p:nvPr/>
        </p:nvSpPr>
        <p:spPr>
          <a:xfrm>
            <a:off x="3427095" y="2424430"/>
            <a:ext cx="5278120" cy="645160"/>
          </a:xfrm>
          <a:prstGeom prst="rect">
            <a:avLst/>
          </a:prstGeom>
          <a:noFill/>
        </p:spPr>
        <p:txBody>
          <a:bodyPr wrap="square" rtlCol="0">
            <a:spAutoFit/>
          </a:bodyPr>
          <a:lstStyle/>
          <a:p>
            <a:r>
              <a:rPr lang="en-US" altLang="zh-CN" sz="3600" dirty="0" smtClean="0">
                <a:latin typeface="方正静蕾简体" panose="02000000000000000000" pitchFamily="2" charset="-122"/>
                <a:ea typeface="方正静蕾简体" panose="02000000000000000000" pitchFamily="2" charset="-122"/>
              </a:rPr>
              <a:t>4.2.2 </a:t>
            </a:r>
            <a:r>
              <a:rPr lang="zh-CN" altLang="en-US" sz="3600" dirty="0">
                <a:latin typeface="方正静蕾简体" panose="02000000000000000000" pitchFamily="2" charset="-122"/>
                <a:ea typeface="方正静蕾简体" panose="02000000000000000000" pitchFamily="2" charset="-122"/>
              </a:rPr>
              <a:t>隐</a:t>
            </a:r>
            <a:r>
              <a:rPr lang="zh-CN" altLang="en-US" sz="3600" dirty="0" smtClean="0">
                <a:latin typeface="方正静蕾简体" panose="02000000000000000000" pitchFamily="2" charset="-122"/>
                <a:ea typeface="方正静蕾简体" panose="02000000000000000000" pitchFamily="2" charset="-122"/>
              </a:rPr>
              <a:t>马尔可夫模型</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7" name="文本框 116"/>
          <p:cNvSpPr txBox="1"/>
          <p:nvPr/>
        </p:nvSpPr>
        <p:spPr>
          <a:xfrm>
            <a:off x="3463090" y="3418990"/>
            <a:ext cx="4099541" cy="645160"/>
          </a:xfrm>
          <a:prstGeom prst="rect">
            <a:avLst/>
          </a:prstGeom>
          <a:noFill/>
        </p:spPr>
        <p:txBody>
          <a:bodyPr wrap="square" rtlCol="0">
            <a:spAutoFit/>
          </a:bodyPr>
          <a:lstStyle/>
          <a:p>
            <a:r>
              <a:rPr lang="en-US" altLang="zh-CN" sz="3600" dirty="0" smtClean="0">
                <a:latin typeface="方正静蕾简体" panose="02000000000000000000" pitchFamily="2" charset="-122"/>
                <a:ea typeface="方正静蕾简体" panose="02000000000000000000" pitchFamily="2" charset="-122"/>
              </a:rPr>
              <a:t>4.2.3 </a:t>
            </a:r>
            <a:r>
              <a:rPr lang="zh-CN" altLang="en-US" sz="3600" dirty="0">
                <a:latin typeface="方正静蕾简体" panose="02000000000000000000" pitchFamily="2" charset="-122"/>
                <a:ea typeface="方正静蕾简体" panose="02000000000000000000" pitchFamily="2" charset="-122"/>
              </a:rPr>
              <a:t>互信息模型</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8" name="文本框 117"/>
          <p:cNvSpPr txBox="1"/>
          <p:nvPr/>
        </p:nvSpPr>
        <p:spPr>
          <a:xfrm>
            <a:off x="3446966" y="4315267"/>
            <a:ext cx="4111437" cy="645160"/>
          </a:xfrm>
          <a:prstGeom prst="rect">
            <a:avLst/>
          </a:prstGeom>
          <a:noFill/>
        </p:spPr>
        <p:txBody>
          <a:bodyPr wrap="square" rtlCol="0">
            <a:spAutoFit/>
          </a:bodyPr>
          <a:lstStyle/>
          <a:p>
            <a:r>
              <a:rPr lang="en-US" altLang="zh-CN" sz="3600" dirty="0" smtClean="0">
                <a:solidFill>
                  <a:srgbClr val="FF0000"/>
                </a:solidFill>
                <a:latin typeface="方正静蕾简体" panose="02000000000000000000" pitchFamily="2" charset="-122"/>
                <a:ea typeface="方正静蕾简体" panose="02000000000000000000" pitchFamily="2" charset="-122"/>
              </a:rPr>
              <a:t>4.2.4 </a:t>
            </a:r>
            <a:r>
              <a:rPr lang="zh-CN" altLang="en-US" sz="3600" dirty="0" smtClean="0">
                <a:solidFill>
                  <a:srgbClr val="FF0000"/>
                </a:solidFill>
                <a:latin typeface="方正静蕾简体" panose="02000000000000000000" pitchFamily="2" charset="-122"/>
                <a:ea typeface="方正静蕾简体" panose="02000000000000000000" pitchFamily="2" charset="-122"/>
              </a:rPr>
              <a:t>最大熵模型</a:t>
            </a:r>
            <a:endParaRPr lang="zh-CN" altLang="en-US" sz="3600" dirty="0" smtClean="0">
              <a:solidFill>
                <a:srgbClr val="FF0000"/>
              </a:solidFill>
              <a:latin typeface="方正静蕾简体" panose="02000000000000000000" pitchFamily="2" charset="-122"/>
              <a:ea typeface="方正静蕾简体" panose="02000000000000000000" pitchFamily="2" charset="-122"/>
            </a:endParaRPr>
          </a:p>
        </p:txBody>
      </p:sp>
      <p:sp>
        <p:nvSpPr>
          <p:cNvPr id="119" name="Freeform 5"/>
          <p:cNvSpPr/>
          <p:nvPr/>
        </p:nvSpPr>
        <p:spPr bwMode="auto">
          <a:xfrm>
            <a:off x="3446966" y="212169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5"/>
          <p:cNvSpPr/>
          <p:nvPr/>
        </p:nvSpPr>
        <p:spPr bwMode="auto">
          <a:xfrm>
            <a:off x="3427291" y="3069535"/>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1" name="Freeform 5"/>
          <p:cNvSpPr/>
          <p:nvPr/>
        </p:nvSpPr>
        <p:spPr bwMode="auto">
          <a:xfrm>
            <a:off x="3427290" y="401205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2" name="Freeform 5"/>
          <p:cNvSpPr/>
          <p:nvPr/>
        </p:nvSpPr>
        <p:spPr bwMode="auto">
          <a:xfrm>
            <a:off x="3393877" y="4911050"/>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413" y="277233"/>
            <a:ext cx="6898728" cy="830997"/>
          </a:xfrm>
          <a:prstGeom prst="rect">
            <a:avLst/>
          </a:prstGeom>
          <a:noFill/>
        </p:spPr>
        <p:txBody>
          <a:bodyPr wrap="square" rtlCol="0">
            <a:spAutoFit/>
          </a:bodyPr>
          <a:lstStyle/>
          <a:p>
            <a:r>
              <a:rPr lang="en-US" altLang="zh-CN" sz="4800" dirty="0" smtClean="0">
                <a:latin typeface="方正静蕾简体" panose="02000000000000000000" pitchFamily="2" charset="-122"/>
                <a:ea typeface="方正静蕾简体" panose="02000000000000000000" pitchFamily="2" charset="-122"/>
              </a:rPr>
              <a:t>4.2.4</a:t>
            </a:r>
            <a:r>
              <a:rPr lang="zh-CN" altLang="en-US" sz="4800" dirty="0" smtClean="0">
                <a:latin typeface="方正静蕾简体" panose="02000000000000000000" pitchFamily="2" charset="-122"/>
                <a:ea typeface="方正静蕾简体" panose="02000000000000000000" pitchFamily="2" charset="-122"/>
              </a:rPr>
              <a:t>最大熵模型</a:t>
            </a:r>
            <a:endParaRPr lang="en-US" altLang="zh-CN" sz="4800" dirty="0" smtClean="0">
              <a:latin typeface="方正静蕾简体" panose="02000000000000000000" pitchFamily="2" charset="-122"/>
              <a:ea typeface="方正静蕾简体" panose="02000000000000000000" pitchFamily="2" charset="-122"/>
            </a:endParaRPr>
          </a:p>
        </p:txBody>
      </p:sp>
      <p:sp>
        <p:nvSpPr>
          <p:cNvPr id="6" name="矩形 5"/>
          <p:cNvSpPr/>
          <p:nvPr/>
        </p:nvSpPr>
        <p:spPr>
          <a:xfrm>
            <a:off x="1333182" y="1464057"/>
            <a:ext cx="10137160" cy="461665"/>
          </a:xfrm>
          <a:prstGeom prst="rect">
            <a:avLst/>
          </a:prstGeom>
        </p:spPr>
        <p:txBody>
          <a:bodyPr wrap="square">
            <a:spAutoFit/>
          </a:bodyPr>
          <a:lstStyle/>
          <a:p>
            <a:r>
              <a:rPr lang="zh-CN" altLang="en-US" sz="2400" dirty="0" smtClean="0"/>
              <a:t>熵：是对随机变量的不确定性的衡量</a:t>
            </a:r>
            <a:endParaRPr lang="en-US" altLang="zh-CN" sz="2400" dirty="0" smtClean="0">
              <a:latin typeface="+mn-ea"/>
            </a:endParaRPr>
          </a:p>
        </p:txBody>
      </p:sp>
      <mc:AlternateContent xmlns:mc="http://schemas.openxmlformats.org/markup-compatibility/2006">
        <mc:Choice xmlns:a14="http://schemas.microsoft.com/office/drawing/2010/main" Requires="a14">
          <p:sp>
            <p:nvSpPr>
              <p:cNvPr id="3" name="矩形 2"/>
              <p:cNvSpPr/>
              <p:nvPr/>
            </p:nvSpPr>
            <p:spPr>
              <a:xfrm>
                <a:off x="1495194" y="2043914"/>
                <a:ext cx="9813136" cy="1867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3600" i="1">
                          <a:latin typeface="Cambria Math" panose="02040503050406030204" pitchFamily="18" charset="0"/>
                        </a:rPr>
                        <m:t>H</m:t>
                      </m:r>
                      <m:d>
                        <m:dPr>
                          <m:ctrlPr>
                            <a:rPr lang="zh-CN" altLang="zh-CN" sz="3600" i="1">
                              <a:latin typeface="Cambria Math" panose="02040503050406030204" pitchFamily="18" charset="0"/>
                            </a:rPr>
                          </m:ctrlPr>
                        </m:dPr>
                        <m:e>
                          <m:r>
                            <m:rPr>
                              <m:sty m:val="p"/>
                            </m:rPr>
                            <a:rPr lang="en-US" altLang="zh-CN" sz="3600" i="1">
                              <a:latin typeface="Cambria Math" panose="02040503050406030204" pitchFamily="18" charset="0"/>
                            </a:rPr>
                            <m:t>x</m:t>
                          </m:r>
                        </m:e>
                      </m:d>
                      <m:r>
                        <a:rPr lang="en-US" altLang="zh-CN" sz="3600" i="1">
                          <a:latin typeface="Cambria Math" panose="02040503050406030204" pitchFamily="18" charset="0"/>
                        </a:rPr>
                        <m:t>=</m:t>
                      </m:r>
                      <m:r>
                        <a:rPr lang="zh-CN" altLang="en-US" sz="3600" i="1">
                          <a:latin typeface="Cambria Math" panose="02040503050406030204" pitchFamily="18" charset="0"/>
                        </a:rPr>
                        <m:t>−</m:t>
                      </m:r>
                      <m:nary>
                        <m:naryPr>
                          <m:chr m:val="∑"/>
                          <m:limLoc m:val="undOvr"/>
                          <m:supHide m:val="on"/>
                          <m:ctrlPr>
                            <a:rPr lang="zh-CN" altLang="zh-CN" sz="3600" i="1">
                              <a:latin typeface="Cambria Math" panose="02040503050406030204" pitchFamily="18" charset="0"/>
                            </a:rPr>
                          </m:ctrlPr>
                        </m:naryPr>
                        <m:sub>
                          <m:r>
                            <a:rPr lang="en-US" altLang="zh-CN" sz="3600" i="1">
                              <a:latin typeface="Cambria Math" panose="02040503050406030204" pitchFamily="18" charset="0"/>
                            </a:rPr>
                            <m:t>𝑥</m:t>
                          </m:r>
                          <m:r>
                            <a:rPr lang="en-US" altLang="zh-CN" sz="3600" i="1">
                              <a:latin typeface="Cambria Math" panose="02040503050406030204" pitchFamily="18" charset="0"/>
                            </a:rPr>
                            <m:t>∈</m:t>
                          </m:r>
                          <m:r>
                            <a:rPr lang="en-US" altLang="zh-CN" sz="3600" i="1">
                              <a:latin typeface="Cambria Math" panose="02040503050406030204" pitchFamily="18" charset="0"/>
                            </a:rPr>
                            <m:t>𝜀</m:t>
                          </m:r>
                        </m:sub>
                        <m:sup/>
                        <m:e>
                          <m:r>
                            <a:rPr lang="en-US" altLang="zh-CN" sz="3600" i="1">
                              <a:latin typeface="Cambria Math" panose="02040503050406030204" pitchFamily="18" charset="0"/>
                            </a:rPr>
                            <m:t>𝑝</m:t>
                          </m:r>
                          <m:d>
                            <m:dPr>
                              <m:ctrlPr>
                                <a:rPr lang="zh-CN" altLang="zh-CN" sz="3600" i="1">
                                  <a:latin typeface="Cambria Math" panose="02040503050406030204" pitchFamily="18" charset="0"/>
                                </a:rPr>
                              </m:ctrlPr>
                            </m:dPr>
                            <m:e>
                              <m:r>
                                <a:rPr lang="en-US" altLang="zh-CN" sz="3600" i="1">
                                  <a:latin typeface="Cambria Math" panose="02040503050406030204" pitchFamily="18" charset="0"/>
                                </a:rPr>
                                <m:t>𝑥</m:t>
                              </m:r>
                            </m:e>
                          </m:d>
                          <m:r>
                            <a:rPr lang="en-US" altLang="zh-CN" sz="3600" i="1">
                              <a:latin typeface="Cambria Math" panose="02040503050406030204" pitchFamily="18" charset="0"/>
                            </a:rPr>
                            <m:t>𝑙𝑜𝑔𝑝</m:t>
                          </m:r>
                          <m:d>
                            <m:dPr>
                              <m:ctrlPr>
                                <a:rPr lang="zh-CN" altLang="zh-CN" sz="3600" i="1">
                                  <a:latin typeface="Cambria Math" panose="02040503050406030204" pitchFamily="18" charset="0"/>
                                </a:rPr>
                              </m:ctrlPr>
                            </m:dPr>
                            <m:e>
                              <m:r>
                                <a:rPr lang="en-US" altLang="zh-CN" sz="3600" i="1">
                                  <a:latin typeface="Cambria Math" panose="02040503050406030204" pitchFamily="18" charset="0"/>
                                </a:rPr>
                                <m:t>𝑥</m:t>
                              </m:r>
                            </m:e>
                          </m:d>
                        </m:e>
                      </m:nary>
                      <m:r>
                        <a:rPr lang="zh-CN" altLang="zh-CN" sz="3600" i="1">
                          <a:latin typeface="Cambria Math" panose="02040503050406030204" pitchFamily="18" charset="0"/>
                        </a:rPr>
                        <m:t>，</m:t>
                      </m:r>
                      <m:r>
                        <a:rPr lang="en-US" altLang="zh-CN" sz="3600" i="1">
                          <a:latin typeface="Cambria Math" panose="02040503050406030204" pitchFamily="18" charset="0"/>
                        </a:rPr>
                        <m:t>0</m:t>
                      </m:r>
                      <m:r>
                        <a:rPr lang="en-US" altLang="zh-CN" sz="3600" i="1" smtClean="0">
                          <a:latin typeface="Cambria Math" panose="02040503050406030204" pitchFamily="18" charset="0"/>
                        </a:rPr>
                        <m:t>≤</m:t>
                      </m:r>
                      <m:r>
                        <a:rPr lang="en-US" altLang="zh-CN" sz="3600" i="1">
                          <a:latin typeface="Cambria Math" panose="02040503050406030204" pitchFamily="18" charset="0"/>
                        </a:rPr>
                        <m:t>𝐻</m:t>
                      </m:r>
                      <m:r>
                        <a:rPr lang="en-US" altLang="zh-CN" sz="3600" i="1">
                          <a:latin typeface="Cambria Math" panose="02040503050406030204" pitchFamily="18" charset="0"/>
                        </a:rPr>
                        <m:t>(</m:t>
                      </m:r>
                      <m:r>
                        <a:rPr lang="en-US" altLang="zh-CN" sz="3600" i="1">
                          <a:latin typeface="Cambria Math" panose="02040503050406030204" pitchFamily="18" charset="0"/>
                        </a:rPr>
                        <m:t>𝑥</m:t>
                      </m:r>
                      <m:r>
                        <a:rPr lang="en-US" altLang="zh-CN" sz="3600" i="1">
                          <a:latin typeface="Cambria Math" panose="02040503050406030204" pitchFamily="18" charset="0"/>
                        </a:rPr>
                        <m:t>)≤</m:t>
                      </m:r>
                      <m:r>
                        <a:rPr lang="en-US" altLang="zh-CN" sz="3600" i="1">
                          <a:latin typeface="Cambria Math" panose="02040503050406030204" pitchFamily="18" charset="0"/>
                        </a:rPr>
                        <m:t>𝑙𝑜𝑔</m:t>
                      </m:r>
                      <m:r>
                        <a:rPr lang="en-US" altLang="zh-CN" sz="3600" i="1">
                          <a:latin typeface="Cambria Math" panose="02040503050406030204" pitchFamily="18" charset="0"/>
                        </a:rPr>
                        <m:t>|</m:t>
                      </m:r>
                      <m:r>
                        <a:rPr lang="en-US" altLang="zh-CN" sz="3600" i="1">
                          <a:latin typeface="Cambria Math" panose="02040503050406030204" pitchFamily="18" charset="0"/>
                        </a:rPr>
                        <m:t>𝑋</m:t>
                      </m:r>
                      <m:r>
                        <a:rPr lang="en-US" altLang="zh-CN" sz="3600" i="1">
                          <a:latin typeface="Cambria Math" panose="02040503050406030204" pitchFamily="18" charset="0"/>
                        </a:rPr>
                        <m:t>|</m:t>
                      </m:r>
                    </m:oMath>
                  </m:oMathPara>
                </a14:m>
                <a:endParaRPr lang="zh-CN" altLang="zh-CN" sz="3600" i="1" dirty="0">
                  <a:latin typeface="Cambria Math" panose="02040503050406030204" pitchFamily="18" charset="0"/>
                </a:endParaRPr>
              </a:p>
              <a:p>
                <a:endParaRPr lang="zh-CN"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1495194" y="2043914"/>
                <a:ext cx="9813136" cy="1867499"/>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p:sp>
        <p:nvSpPr>
          <p:cNvPr id="57" name="文本框 56"/>
          <p:cNvSpPr txBox="1"/>
          <p:nvPr/>
        </p:nvSpPr>
        <p:spPr>
          <a:xfrm>
            <a:off x="1783316" y="4029606"/>
            <a:ext cx="6500072" cy="1198880"/>
          </a:xfrm>
          <a:prstGeom prst="rect">
            <a:avLst/>
          </a:prstGeom>
          <a:noFill/>
        </p:spPr>
        <p:txBody>
          <a:bodyPr wrap="square" rtlCol="0">
            <a:spAutoFit/>
          </a:bodyPr>
          <a:lstStyle/>
          <a:p>
            <a:pPr marL="571500" indent="-571500">
              <a:buFont typeface="Wingdings" panose="05000000000000000000" charset="0"/>
              <a:buChar char=""/>
            </a:pPr>
            <a:r>
              <a:rPr lang="zh-CN" altLang="en-US" sz="3600" dirty="0" smtClean="0"/>
              <a:t>不确定性越大，熵越大</a:t>
            </a:r>
            <a:endParaRPr lang="en-US" altLang="zh-CN" sz="3600" dirty="0" smtClean="0"/>
          </a:p>
          <a:p>
            <a:pPr marL="571500" indent="-571500">
              <a:buFont typeface="Wingdings" panose="05000000000000000000" charset="0"/>
              <a:buChar char=""/>
            </a:pPr>
            <a:r>
              <a:rPr lang="zh-CN" altLang="en-US" sz="3600" dirty="0" smtClean="0">
                <a:latin typeface="+mn-ea"/>
              </a:rPr>
              <a:t>随机量退化为定值时，熵为</a:t>
            </a:r>
            <a:r>
              <a:rPr lang="en-US" altLang="zh-CN" sz="3600" dirty="0" smtClean="0">
                <a:latin typeface="+mn-ea"/>
              </a:rPr>
              <a:t>0</a:t>
            </a:r>
            <a:endParaRPr lang="en-US" altLang="zh-CN" sz="3600" dirty="0" smtClean="0">
              <a:latin typeface="+mn-ea"/>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413" y="277233"/>
            <a:ext cx="6898728" cy="830997"/>
          </a:xfrm>
          <a:prstGeom prst="rect">
            <a:avLst/>
          </a:prstGeom>
          <a:noFill/>
        </p:spPr>
        <p:txBody>
          <a:bodyPr wrap="square" rtlCol="0">
            <a:spAutoFit/>
          </a:bodyPr>
          <a:lstStyle/>
          <a:p>
            <a:r>
              <a:rPr lang="en-US" altLang="zh-CN" sz="4800" dirty="0" smtClean="0">
                <a:latin typeface="方正静蕾简体" panose="02000000000000000000" pitchFamily="2" charset="-122"/>
                <a:ea typeface="方正静蕾简体" panose="02000000000000000000" pitchFamily="2" charset="-122"/>
              </a:rPr>
              <a:t>4.2.4</a:t>
            </a:r>
            <a:r>
              <a:rPr lang="zh-CN" altLang="en-US" sz="4800" dirty="0" smtClean="0">
                <a:latin typeface="方正静蕾简体" panose="02000000000000000000" pitchFamily="2" charset="-122"/>
                <a:ea typeface="方正静蕾简体" panose="02000000000000000000" pitchFamily="2" charset="-122"/>
              </a:rPr>
              <a:t>最大熵模型</a:t>
            </a:r>
            <a:endParaRPr lang="en-US" altLang="zh-CN" sz="4800" dirty="0" smtClean="0">
              <a:latin typeface="方正静蕾简体" panose="02000000000000000000" pitchFamily="2" charset="-122"/>
              <a:ea typeface="方正静蕾简体" panose="02000000000000000000" pitchFamily="2" charset="-122"/>
            </a:endParaRPr>
          </a:p>
        </p:txBody>
      </p:sp>
      <p:sp>
        <p:nvSpPr>
          <p:cNvPr id="7" name="矩形 6"/>
          <p:cNvSpPr/>
          <p:nvPr/>
        </p:nvSpPr>
        <p:spPr>
          <a:xfrm>
            <a:off x="1225606" y="1609690"/>
            <a:ext cx="10137160" cy="461665"/>
          </a:xfrm>
          <a:prstGeom prst="rect">
            <a:avLst/>
          </a:prstGeom>
        </p:spPr>
        <p:txBody>
          <a:bodyPr wrap="square">
            <a:spAutoFit/>
          </a:bodyPr>
          <a:lstStyle/>
          <a:p>
            <a:r>
              <a:rPr lang="zh-CN" altLang="en-US" sz="2400" dirty="0" smtClean="0"/>
              <a:t>原理：容纳不确定性，预测未知事件时不做偏移假设。</a:t>
            </a:r>
            <a:endParaRPr lang="en-US" altLang="zh-CN" sz="2400" dirty="0" smtClean="0"/>
          </a:p>
        </p:txBody>
      </p:sp>
      <p:sp>
        <p:nvSpPr>
          <p:cNvPr id="8" name="矩形 7"/>
          <p:cNvSpPr/>
          <p:nvPr/>
        </p:nvSpPr>
        <p:spPr>
          <a:xfrm>
            <a:off x="1223563" y="3680811"/>
            <a:ext cx="1723549" cy="461665"/>
          </a:xfrm>
          <a:prstGeom prst="rect">
            <a:avLst/>
          </a:prstGeom>
        </p:spPr>
        <p:txBody>
          <a:bodyPr wrap="none">
            <a:spAutoFit/>
          </a:bodyPr>
          <a:lstStyle/>
          <a:p>
            <a:r>
              <a:rPr lang="zh-CN" altLang="en-US" sz="2400" dirty="0" smtClean="0"/>
              <a:t>特征函数：</a:t>
            </a:r>
            <a:endParaRPr lang="zh-CN" altLang="en-US" sz="2400" dirty="0"/>
          </a:p>
        </p:txBody>
      </p:sp>
      <mc:AlternateContent xmlns:mc="http://schemas.openxmlformats.org/markup-compatibility/2006">
        <mc:Choice xmlns:a14="http://schemas.microsoft.com/office/drawing/2010/main" Requires="a14">
          <p:sp>
            <p:nvSpPr>
              <p:cNvPr id="5" name="矩形 4"/>
              <p:cNvSpPr/>
              <p:nvPr/>
            </p:nvSpPr>
            <p:spPr>
              <a:xfrm>
                <a:off x="3258437" y="4485845"/>
                <a:ext cx="5142177" cy="916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f</m:t>
                      </m:r>
                      <m:d>
                        <m:dPr>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x</m:t>
                          </m:r>
                          <m:r>
                            <a:rPr lang="zh-CN" altLang="en-US" sz="2400">
                              <a:latin typeface="Cambria Math" panose="02040503050406030204" pitchFamily="18" charset="0"/>
                            </a:rPr>
                            <m:t>,</m:t>
                          </m:r>
                          <m:r>
                            <m:rPr>
                              <m:sty m:val="p"/>
                            </m:rPr>
                            <a:rPr lang="zh-CN" altLang="en-US" sz="2400">
                              <a:latin typeface="Cambria Math" panose="02040503050406030204" pitchFamily="18" charset="0"/>
                            </a:rPr>
                            <m:t>y</m:t>
                          </m:r>
                        </m:e>
                      </m:d>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eqArr>
                            <m:eqArrPr>
                              <m:ctrlPr>
                                <a:rPr lang="zh-CN" altLang="en-US" sz="2400" i="1">
                                  <a:latin typeface="Cambria Math" panose="02040503050406030204" pitchFamily="18" charset="0"/>
                                </a:rPr>
                              </m:ctrlPr>
                            </m:eqArrPr>
                            <m:e>
                              <m:r>
                                <a:rPr lang="zh-CN" altLang="en-US" sz="2400">
                                  <a:latin typeface="Cambria Math" panose="02040503050406030204" pitchFamily="18" charset="0"/>
                                </a:rPr>
                                <m:t>1</m:t>
                              </m:r>
                              <m:r>
                                <a:rPr lang="zh-CN" altLang="en-US" sz="2400">
                                  <a:latin typeface="Cambria Math" panose="02040503050406030204" pitchFamily="18" charset="0"/>
                                </a:rPr>
                                <m:t>，当</m:t>
                              </m:r>
                              <m:r>
                                <m:rPr>
                                  <m:sty m:val="p"/>
                                </m:rPr>
                                <a:rPr lang="en-US" altLang="zh-CN" sz="2400" i="1">
                                  <a:latin typeface="Cambria Math" panose="02040503050406030204" pitchFamily="18" charset="0"/>
                                </a:rPr>
                                <m:t>x</m:t>
                              </m:r>
                              <m:r>
                                <a:rPr lang="zh-CN" altLang="en-US" sz="2400">
                                  <a:latin typeface="Cambria Math" panose="02040503050406030204" pitchFamily="18" charset="0"/>
                                </a:rPr>
                                <m:t>与</m:t>
                              </m:r>
                              <m:r>
                                <a:rPr lang="zh-CN" altLang="en-US" sz="2400">
                                  <a:latin typeface="Cambria Math" panose="02040503050406030204" pitchFamily="18" charset="0"/>
                                </a:rPr>
                                <m:t>𝑦</m:t>
                              </m:r>
                              <m:r>
                                <a:rPr lang="zh-CN" altLang="en-US" sz="2400">
                                  <a:latin typeface="Cambria Math" panose="02040503050406030204" pitchFamily="18" charset="0"/>
                                </a:rPr>
                                <m:t>满足某种条件时</m:t>
                              </m:r>
                            </m:e>
                            <m:e>
                              <m:r>
                                <a:rPr lang="zh-CN" altLang="en-US" sz="2400">
                                  <a:latin typeface="Cambria Math" panose="02040503050406030204" pitchFamily="18" charset="0"/>
                                </a:rPr>
                                <m:t>0</m:t>
                              </m:r>
                              <m:r>
                                <a:rPr lang="zh-CN" altLang="en-US" sz="2400">
                                  <a:latin typeface="Cambria Math" panose="02040503050406030204" pitchFamily="18" charset="0"/>
                                </a:rPr>
                                <m:t>，</m:t>
                              </m:r>
                              <m:r>
                                <a:rPr lang="en-US" altLang="zh-CN" sz="2400" b="0" i="0" smtClean="0">
                                  <a:latin typeface="Cambria Math" panose="02040503050406030204" pitchFamily="18" charset="0"/>
                                </a:rPr>
                                <m:t>            </m:t>
                              </m:r>
                              <m:r>
                                <a:rPr lang="zh-CN" altLang="en-US" sz="2400">
                                  <a:latin typeface="Cambria Math" panose="02040503050406030204" pitchFamily="18" charset="0"/>
                                </a:rPr>
                                <m:t>当条件不满足时</m:t>
                              </m:r>
                            </m:e>
                          </m:eqArr>
                        </m:e>
                      </m:d>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3258437" y="4485845"/>
                <a:ext cx="5142177" cy="916148"/>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p:cNvSpPr/>
              <p:nvPr/>
            </p:nvSpPr>
            <p:spPr>
              <a:xfrm>
                <a:off x="1223563" y="2706869"/>
                <a:ext cx="9547531" cy="830997"/>
              </a:xfrm>
              <a:prstGeom prst="rect">
                <a:avLst/>
              </a:prstGeom>
            </p:spPr>
            <p:txBody>
              <a:bodyPr wrap="square">
                <a:spAutoFit/>
              </a:bodyPr>
              <a:lstStyle/>
              <a:p>
                <a:r>
                  <a:rPr lang="zh-CN" altLang="en-US" sz="2400" dirty="0"/>
                  <a:t>目标：</a:t>
                </a:r>
                <a:r>
                  <a:rPr lang="zh-CN" altLang="zh-CN" sz="2400" dirty="0"/>
                  <a:t>构造一个能生成训练样本分布</a:t>
                </a:r>
                <a14:m>
                  <m:oMath xmlns:m="http://schemas.openxmlformats.org/officeDocument/2006/math">
                    <m:r>
                      <m:rPr>
                        <m:sty m:val="p"/>
                      </m:rPr>
                      <a:rPr lang="en-US" altLang="zh-CN" sz="2400">
                        <a:latin typeface="Cambria Math" panose="02040503050406030204" pitchFamily="18" charset="0"/>
                      </a:rPr>
                      <m:t>p</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m:t>
                    </m:r>
                    <m:r>
                      <m:rPr>
                        <m:sty m:val="p"/>
                      </m:rPr>
                      <a:rPr lang="en-US" altLang="zh-CN" sz="2400">
                        <a:latin typeface="Cambria Math" panose="02040503050406030204" pitchFamily="18" charset="0"/>
                      </a:rPr>
                      <m:t>y</m:t>
                    </m:r>
                    <m:r>
                      <a:rPr lang="en-US" altLang="zh-CN" sz="2400">
                        <a:latin typeface="Cambria Math" panose="02040503050406030204" pitchFamily="18" charset="0"/>
                      </a:rPr>
                      <m:t>)</m:t>
                    </m:r>
                  </m:oMath>
                </a14:m>
                <a:r>
                  <a:rPr lang="zh-CN" altLang="zh-CN" sz="2400" dirty="0"/>
                  <a:t>的</a:t>
                </a:r>
                <a:r>
                  <a:rPr lang="zh-CN" altLang="zh-CN" sz="2400" dirty="0" smtClean="0"/>
                  <a:t>统计模型</a:t>
                </a:r>
                <a:r>
                  <a:rPr lang="zh-CN" altLang="en-US" sz="2400" dirty="0" smtClean="0"/>
                  <a:t>，</a:t>
                </a:r>
                <a:r>
                  <a:rPr lang="en-US" altLang="zh-CN" sz="2400" dirty="0" smtClean="0"/>
                  <a:t>x</a:t>
                </a:r>
                <a:r>
                  <a:rPr lang="zh-CN" altLang="en-US" sz="2400" dirty="0" smtClean="0"/>
                  <a:t>可理解为特征，</a:t>
                </a:r>
                <a:r>
                  <a:rPr lang="en-US" altLang="zh-CN" sz="2400" dirty="0" smtClean="0"/>
                  <a:t>y</a:t>
                </a:r>
                <a:r>
                  <a:rPr lang="zh-CN" altLang="en-US" sz="2400" dirty="0" smtClean="0"/>
                  <a:t>可理解为标签。</a:t>
                </a:r>
                <a:endParaRPr lang="zh-CN" altLang="en-US" sz="2400" dirty="0"/>
              </a:p>
            </p:txBody>
          </p:sp>
        </mc:Choice>
        <mc:Fallback>
          <p:sp>
            <p:nvSpPr>
              <p:cNvPr id="10" name="矩形 9"/>
              <p:cNvSpPr>
                <a:spLocks noRot="1" noChangeAspect="1" noMove="1" noResize="1" noEditPoints="1" noAdjustHandles="1" noChangeArrowheads="1" noChangeShapeType="1" noTextEdit="1"/>
              </p:cNvSpPr>
              <p:nvPr/>
            </p:nvSpPr>
            <p:spPr>
              <a:xfrm>
                <a:off x="1223563" y="2706869"/>
                <a:ext cx="9547531" cy="830997"/>
              </a:xfrm>
              <a:prstGeom prst="rect">
                <a:avLst/>
              </a:prstGeom>
              <a:blipFill rotWithShape="0">
                <a:blip r:embed="rId2"/>
                <a:stretch>
                  <a:fillRect l="-1022" t="-8824" b="-16912"/>
                </a:stretch>
              </a:blipFill>
            </p:spPr>
            <p:txBody>
              <a:bodyPr/>
              <a:lstStyle/>
              <a:p>
                <a:r>
                  <a:rPr lang="zh-CN" altLang="en-US">
                    <a:noFill/>
                  </a:rPr>
                  <a:t> </a:t>
                </a:r>
                <a:endParaRPr lang="zh-CN" altLang="en-US">
                  <a:noFill/>
                </a:endParaRPr>
              </a:p>
            </p:txBody>
          </p:sp>
        </mc:Fallback>
      </mc:AlternateContent>
      <p:sp>
        <p:nvSpPr>
          <p:cNvPr id="11" name="矩形 10"/>
          <p:cNvSpPr/>
          <p:nvPr/>
        </p:nvSpPr>
        <p:spPr>
          <a:xfrm>
            <a:off x="1223563" y="2163688"/>
            <a:ext cx="7571303" cy="461665"/>
          </a:xfrm>
          <a:prstGeom prst="rect">
            <a:avLst/>
          </a:prstGeom>
        </p:spPr>
        <p:txBody>
          <a:bodyPr wrap="none">
            <a:spAutoFit/>
          </a:bodyPr>
          <a:lstStyle/>
          <a:p>
            <a:r>
              <a:rPr lang="zh-CN" altLang="en-US" sz="2400" dirty="0"/>
              <a:t>主要思想：给定某些约束条件，求熵最大的概率分布。</a:t>
            </a:r>
            <a:endParaRPr lang="en-US" altLang="zh-CN" sz="2400" dirty="0"/>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413" y="277233"/>
            <a:ext cx="6898728" cy="830997"/>
          </a:xfrm>
          <a:prstGeom prst="rect">
            <a:avLst/>
          </a:prstGeom>
          <a:noFill/>
        </p:spPr>
        <p:txBody>
          <a:bodyPr wrap="square" rtlCol="0">
            <a:spAutoFit/>
          </a:bodyPr>
          <a:lstStyle/>
          <a:p>
            <a:r>
              <a:rPr lang="en-US" altLang="zh-CN" sz="4800" dirty="0" smtClean="0">
                <a:latin typeface="方正静蕾简体" panose="02000000000000000000" pitchFamily="2" charset="-122"/>
                <a:ea typeface="方正静蕾简体" panose="02000000000000000000" pitchFamily="2" charset="-122"/>
              </a:rPr>
              <a:t>4.2.4</a:t>
            </a:r>
            <a:r>
              <a:rPr lang="zh-CN" altLang="en-US" sz="4800" dirty="0" smtClean="0">
                <a:latin typeface="方正静蕾简体" panose="02000000000000000000" pitchFamily="2" charset="-122"/>
                <a:ea typeface="方正静蕾简体" panose="02000000000000000000" pitchFamily="2" charset="-122"/>
              </a:rPr>
              <a:t>最大熵模型</a:t>
            </a:r>
            <a:endParaRPr lang="en-US" altLang="zh-CN" sz="4800" dirty="0" smtClean="0">
              <a:latin typeface="方正静蕾简体" panose="02000000000000000000" pitchFamily="2" charset="-122"/>
              <a:ea typeface="方正静蕾简体" panose="02000000000000000000" pitchFamily="2" charset="-122"/>
            </a:endParaRPr>
          </a:p>
        </p:txBody>
      </p:sp>
      <p:sp>
        <p:nvSpPr>
          <p:cNvPr id="9" name="矩形 8"/>
          <p:cNvSpPr/>
          <p:nvPr/>
        </p:nvSpPr>
        <p:spPr>
          <a:xfrm>
            <a:off x="1344587" y="1435152"/>
            <a:ext cx="1723549" cy="461665"/>
          </a:xfrm>
          <a:prstGeom prst="rect">
            <a:avLst/>
          </a:prstGeom>
        </p:spPr>
        <p:txBody>
          <a:bodyPr wrap="none">
            <a:spAutoFit/>
          </a:bodyPr>
          <a:lstStyle/>
          <a:p>
            <a:r>
              <a:rPr lang="zh-CN" altLang="en-US" sz="2400" dirty="0" smtClean="0"/>
              <a:t>经验期望：</a:t>
            </a:r>
            <a:endParaRPr lang="zh-CN" altLang="en-US" sz="2400" dirty="0"/>
          </a:p>
        </p:txBody>
      </p:sp>
      <mc:AlternateContent xmlns:mc="http://schemas.openxmlformats.org/markup-compatibility/2006">
        <mc:Choice xmlns:a14="http://schemas.microsoft.com/office/drawing/2010/main" Requires="a14">
          <p:sp>
            <p:nvSpPr>
              <p:cNvPr id="3" name="矩形 2"/>
              <p:cNvSpPr/>
              <p:nvPr/>
            </p:nvSpPr>
            <p:spPr>
              <a:xfrm>
                <a:off x="3851083" y="1896817"/>
                <a:ext cx="3333990" cy="1029769"/>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𝑝</m:t>
                          </m:r>
                        </m:e>
                      </m:acc>
                      <m:d>
                        <m:dPr>
                          <m:ctrlPr>
                            <a:rPr lang="zh-CN" altLang="en-US" sz="2400" i="1">
                              <a:latin typeface="Cambria Math" panose="02040503050406030204" pitchFamily="18" charset="0"/>
                            </a:rPr>
                          </m:ctrlPr>
                        </m:dPr>
                        <m:e>
                          <m:r>
                            <a:rPr lang="zh-CN" altLang="en-US" sz="2400" i="1">
                              <a:latin typeface="Cambria Math" panose="02040503050406030204" pitchFamily="18" charset="0"/>
                            </a:rPr>
                            <m:t>𝑓</m:t>
                          </m:r>
                        </m:e>
                      </m:d>
                      <m:r>
                        <a:rPr lang="zh-CN" altLang="en-US" sz="2400" i="0">
                          <a:latin typeface="Cambria Math" panose="02040503050406030204" pitchFamily="18" charset="0"/>
                        </a:rPr>
                        <m:t>=</m:t>
                      </m:r>
                      <m:nary>
                        <m:naryPr>
                          <m:chr m:val="∑"/>
                          <m:limLoc m:val="undOvr"/>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sub>
                        <m:sup/>
                        <m:e>
                          <m:d>
                            <m:dPr>
                              <m:begChr m:val=""/>
                              <m:ctrlPr>
                                <a:rPr lang="zh-CN" altLang="en-US" sz="2400" i="1">
                                  <a:latin typeface="Cambria Math" panose="02040503050406030204" pitchFamily="18" charset="0"/>
                                </a:rPr>
                              </m:ctrlPr>
                            </m:d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𝑝</m:t>
                                  </m:r>
                                </m:e>
                              </m:acc>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f</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x</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y</m:t>
                              </m:r>
                            </m:e>
                          </m:d>
                        </m:e>
                      </m:nary>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3851083" y="1896817"/>
                <a:ext cx="3333990" cy="1029769"/>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2873446" y="3210637"/>
                <a:ext cx="6432787" cy="1029769"/>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zh-CN" altLang="en-US" sz="2400">
                          <a:latin typeface="Cambria Math" panose="02040503050406030204" pitchFamily="18" charset="0"/>
                        </a:rPr>
                        <m:t>p</m:t>
                      </m:r>
                      <m:d>
                        <m:dPr>
                          <m:ctrlPr>
                            <a:rPr lang="zh-CN" altLang="en-US" sz="2400" i="1">
                              <a:latin typeface="Cambria Math" panose="02040503050406030204" pitchFamily="18" charset="0"/>
                            </a:rPr>
                          </m:ctrlPr>
                        </m:dPr>
                        <m:e>
                          <m:r>
                            <a:rPr lang="zh-CN" altLang="en-US" sz="2400">
                              <a:latin typeface="Cambria Math" panose="02040503050406030204" pitchFamily="18" charset="0"/>
                            </a:rPr>
                            <m:t>𝑓</m:t>
                          </m:r>
                        </m:e>
                      </m:d>
                      <m:r>
                        <a:rPr lang="zh-CN" altLang="en-US" sz="2400">
                          <a:latin typeface="Cambria Math" panose="02040503050406030204" pitchFamily="18" charset="0"/>
                        </a:rPr>
                        <m:t>=</m:t>
                      </m:r>
                      <m:nary>
                        <m:naryPr>
                          <m:chr m:val="∑"/>
                          <m:limLoc m:val="undOvr"/>
                          <m:supHide m:val="on"/>
                          <m:ctrlPr>
                            <a:rPr lang="zh-CN" altLang="en-US" sz="2400" i="1">
                              <a:latin typeface="Cambria Math" panose="02040503050406030204" pitchFamily="18" charset="0"/>
                            </a:rPr>
                          </m:ctrlPr>
                        </m:naryPr>
                        <m:sub>
                          <m:r>
                            <a:rPr lang="zh-CN" altLang="en-US" sz="2400">
                              <a:latin typeface="Cambria Math" panose="02040503050406030204" pitchFamily="18" charset="0"/>
                            </a:rPr>
                            <m:t>𝑥</m:t>
                          </m:r>
                          <m:r>
                            <a:rPr lang="zh-CN" altLang="en-US" sz="2400">
                              <a:latin typeface="Cambria Math" panose="02040503050406030204" pitchFamily="18" charset="0"/>
                            </a:rPr>
                            <m:t>,</m:t>
                          </m:r>
                          <m:r>
                            <a:rPr lang="zh-CN" altLang="en-US" sz="2400">
                              <a:latin typeface="Cambria Math" panose="02040503050406030204" pitchFamily="18" charset="0"/>
                            </a:rPr>
                            <m:t>𝑦</m:t>
                          </m:r>
                        </m:sub>
                        <m:sup/>
                        <m:e>
                          <m:r>
                            <m:rPr>
                              <m:sty m:val="p"/>
                            </m:rPr>
                            <a:rPr lang="zh-CN" altLang="en-US" sz="2400">
                              <a:latin typeface="Cambria Math" panose="02040503050406030204" pitchFamily="18" charset="0"/>
                            </a:rPr>
                            <m:t>p</m:t>
                          </m:r>
                          <m:d>
                            <m:dPr>
                              <m:ctrlPr>
                                <a:rPr lang="zh-CN" altLang="en-US" sz="2400" i="1">
                                  <a:latin typeface="Cambria Math" panose="02040503050406030204" pitchFamily="18" charset="0"/>
                                </a:rPr>
                              </m:ctrlPr>
                            </m:dPr>
                            <m:e>
                              <m:r>
                                <a:rPr lang="zh-CN" altLang="en-US" sz="2400">
                                  <a:latin typeface="Cambria Math" panose="02040503050406030204" pitchFamily="18" charset="0"/>
                                </a:rPr>
                                <m:t>𝑥</m:t>
                              </m:r>
                              <m:r>
                                <a:rPr lang="zh-CN" altLang="en-US" sz="2400">
                                  <a:latin typeface="Cambria Math" panose="02040503050406030204" pitchFamily="18" charset="0"/>
                                </a:rPr>
                                <m:t>,</m:t>
                              </m:r>
                              <m:r>
                                <a:rPr lang="zh-CN" altLang="en-US" sz="2400">
                                  <a:latin typeface="Cambria Math" panose="02040503050406030204" pitchFamily="18" charset="0"/>
                                </a:rPr>
                                <m:t>𝑦</m:t>
                              </m:r>
                            </m:e>
                          </m:d>
                          <m:r>
                            <m:rPr>
                              <m:sty m:val="p"/>
                            </m:rPr>
                            <a:rPr lang="zh-CN" altLang="en-US" sz="2400">
                              <a:latin typeface="Cambria Math" panose="02040503050406030204" pitchFamily="18" charset="0"/>
                            </a:rPr>
                            <m:t>f</m:t>
                          </m:r>
                          <m:d>
                            <m:dPr>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x</m:t>
                              </m:r>
                              <m:r>
                                <a:rPr lang="zh-CN" altLang="en-US" sz="2400">
                                  <a:latin typeface="Cambria Math" panose="02040503050406030204" pitchFamily="18" charset="0"/>
                                </a:rPr>
                                <m:t>,</m:t>
                              </m:r>
                              <m:r>
                                <m:rPr>
                                  <m:sty m:val="p"/>
                                </m:rPr>
                                <a:rPr lang="zh-CN" altLang="en-US" sz="2400">
                                  <a:latin typeface="Cambria Math" panose="02040503050406030204" pitchFamily="18" charset="0"/>
                                </a:rPr>
                                <m:t>y</m:t>
                              </m:r>
                            </m:e>
                          </m:d>
                          <m:r>
                            <a:rPr lang="zh-CN" altLang="en-US" sz="2400">
                              <a:latin typeface="Cambria Math" panose="02040503050406030204" pitchFamily="18" charset="0"/>
                            </a:rPr>
                            <m:t>=</m:t>
                          </m:r>
                          <m:nary>
                            <m:naryPr>
                              <m:chr m:val="∑"/>
                              <m:limLoc m:val="undOvr"/>
                              <m:supHide m:val="on"/>
                              <m:ctrlPr>
                                <a:rPr lang="zh-CN" altLang="en-US" sz="2400" i="1">
                                  <a:latin typeface="Cambria Math" panose="02040503050406030204" pitchFamily="18" charset="0"/>
                                </a:rPr>
                              </m:ctrlPr>
                            </m:naryPr>
                            <m:sub>
                              <m:r>
                                <a:rPr lang="zh-CN" altLang="en-US" sz="2400">
                                  <a:latin typeface="Cambria Math" panose="02040503050406030204" pitchFamily="18" charset="0"/>
                                </a:rPr>
                                <m:t>𝑥</m:t>
                              </m:r>
                              <m:r>
                                <a:rPr lang="zh-CN" altLang="en-US" sz="2400">
                                  <a:latin typeface="Cambria Math" panose="02040503050406030204" pitchFamily="18" charset="0"/>
                                </a:rPr>
                                <m:t>,</m:t>
                              </m:r>
                              <m:r>
                                <a:rPr lang="zh-CN" altLang="en-US" sz="2400">
                                  <a:latin typeface="Cambria Math" panose="02040503050406030204" pitchFamily="18" charset="0"/>
                                </a:rPr>
                                <m:t>𝑦</m:t>
                              </m:r>
                            </m:sub>
                            <m:sup/>
                            <m:e>
                              <m:d>
                                <m:dPr>
                                  <m:begChr m:val=""/>
                                  <m:ctrlPr>
                                    <a:rPr lang="zh-CN" altLang="en-US" sz="2400" i="1">
                                      <a:latin typeface="Cambria Math" panose="02040503050406030204" pitchFamily="18" charset="0"/>
                                    </a:rPr>
                                  </m:ctrlPr>
                                </m:dPr>
                                <m:e>
                                  <m:acc>
                                    <m:accPr>
                                      <m:chr m:val="̃"/>
                                      <m:ctrlPr>
                                        <a:rPr lang="zh-CN" altLang="en-US" sz="2400" i="1">
                                          <a:latin typeface="Cambria Math" panose="02040503050406030204" pitchFamily="18" charset="0"/>
                                        </a:rPr>
                                      </m:ctrlPr>
                                    </m:accPr>
                                    <m:e>
                                      <m:r>
                                        <a:rPr lang="zh-CN" altLang="en-US" sz="2400">
                                          <a:latin typeface="Cambria Math" panose="02040503050406030204" pitchFamily="18" charset="0"/>
                                        </a:rPr>
                                        <m:t>𝑝</m:t>
                                      </m:r>
                                    </m:e>
                                  </m:acc>
                                  <m:d>
                                    <m:dPr>
                                      <m:ctrlPr>
                                        <a:rPr lang="zh-CN" altLang="en-US" sz="2400" i="1">
                                          <a:latin typeface="Cambria Math" panose="02040503050406030204" pitchFamily="18" charset="0"/>
                                        </a:rPr>
                                      </m:ctrlPr>
                                    </m:dPr>
                                    <m:e>
                                      <m:r>
                                        <a:rPr lang="zh-CN" altLang="en-US" sz="2400">
                                          <a:latin typeface="Cambria Math" panose="02040503050406030204" pitchFamily="18" charset="0"/>
                                        </a:rPr>
                                        <m:t>𝑥</m:t>
                                      </m:r>
                                    </m:e>
                                  </m:d>
                                  <m:r>
                                    <a:rPr lang="zh-CN" altLang="en-US" sz="2400">
                                      <a:latin typeface="Cambria Math" panose="02040503050406030204" pitchFamily="18" charset="0"/>
                                    </a:rPr>
                                    <m:t>𝑝</m:t>
                                  </m:r>
                                  <m:r>
                                    <a:rPr lang="zh-CN" altLang="en-US" sz="2400">
                                      <a:latin typeface="Cambria Math" panose="02040503050406030204" pitchFamily="18" charset="0"/>
                                    </a:rPr>
                                    <m:t>(</m:t>
                                  </m:r>
                                  <m:r>
                                    <a:rPr lang="zh-CN" altLang="en-US" sz="2400">
                                      <a:latin typeface="Cambria Math" panose="02040503050406030204" pitchFamily="18" charset="0"/>
                                    </a:rPr>
                                    <m:t>𝑦</m:t>
                                  </m:r>
                                  <m:r>
                                    <a:rPr lang="zh-CN" altLang="en-US" sz="2400">
                                      <a:latin typeface="Cambria Math" panose="02040503050406030204" pitchFamily="18" charset="0"/>
                                    </a:rPr>
                                    <m:t>|</m:t>
                                  </m:r>
                                  <m:r>
                                    <a:rPr lang="zh-CN" altLang="en-US" sz="2400">
                                      <a:latin typeface="Cambria Math" panose="02040503050406030204" pitchFamily="18" charset="0"/>
                                    </a:rPr>
                                    <m:t>𝑥</m:t>
                                  </m:r>
                                  <m:r>
                                    <a:rPr lang="zh-CN" altLang="en-US" sz="2400">
                                      <a:latin typeface="Cambria Math" panose="02040503050406030204" pitchFamily="18" charset="0"/>
                                    </a:rPr>
                                    <m:t>)</m:t>
                                  </m:r>
                                  <m:r>
                                    <m:rPr>
                                      <m:sty m:val="p"/>
                                    </m:rPr>
                                    <a:rPr lang="zh-CN" altLang="en-US" sz="2400">
                                      <a:latin typeface="Cambria Math" panose="02040503050406030204" pitchFamily="18" charset="0"/>
                                    </a:rPr>
                                    <m:t>f</m:t>
                                  </m:r>
                                  <m:r>
                                    <a:rPr lang="zh-CN" altLang="en-US" sz="2400">
                                      <a:latin typeface="Cambria Math" panose="02040503050406030204" pitchFamily="18" charset="0"/>
                                    </a:rPr>
                                    <m:t>(</m:t>
                                  </m:r>
                                  <m:r>
                                    <m:rPr>
                                      <m:sty m:val="p"/>
                                    </m:rPr>
                                    <a:rPr lang="zh-CN" altLang="en-US" sz="2400">
                                      <a:latin typeface="Cambria Math" panose="02040503050406030204" pitchFamily="18" charset="0"/>
                                    </a:rPr>
                                    <m:t>x</m:t>
                                  </m:r>
                                  <m:r>
                                    <a:rPr lang="zh-CN" altLang="en-US" sz="2400">
                                      <a:latin typeface="Cambria Math" panose="02040503050406030204" pitchFamily="18" charset="0"/>
                                    </a:rPr>
                                    <m:t>,</m:t>
                                  </m:r>
                                  <m:r>
                                    <m:rPr>
                                      <m:sty m:val="p"/>
                                    </m:rPr>
                                    <a:rPr lang="zh-CN" altLang="en-US" sz="2400">
                                      <a:latin typeface="Cambria Math" panose="02040503050406030204" pitchFamily="18" charset="0"/>
                                    </a:rPr>
                                    <m:t>y</m:t>
                                  </m:r>
                                </m:e>
                              </m:d>
                            </m:e>
                          </m:nary>
                        </m:e>
                      </m:nary>
                    </m:oMath>
                  </m:oMathPara>
                </a14:m>
                <a:endParaRPr lang="zh-CN" altLang="en-US" sz="2400" dirty="0">
                  <a:latin typeface="Cambria Math" panose="020405030504060302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873446" y="3210637"/>
                <a:ext cx="6432787" cy="1029769"/>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12" name="矩形 11"/>
          <p:cNvSpPr/>
          <p:nvPr/>
        </p:nvSpPr>
        <p:spPr>
          <a:xfrm>
            <a:off x="1344587" y="2695753"/>
            <a:ext cx="1723549" cy="461665"/>
          </a:xfrm>
          <a:prstGeom prst="rect">
            <a:avLst/>
          </a:prstGeom>
        </p:spPr>
        <p:txBody>
          <a:bodyPr wrap="none">
            <a:spAutoFit/>
          </a:bodyPr>
          <a:lstStyle/>
          <a:p>
            <a:r>
              <a:rPr lang="zh-CN" altLang="en-US" sz="2400" dirty="0" smtClean="0"/>
              <a:t>模型期望：</a:t>
            </a:r>
            <a:endParaRPr lang="zh-CN" altLang="en-US" sz="2400" dirty="0"/>
          </a:p>
        </p:txBody>
      </p:sp>
      <p:sp>
        <p:nvSpPr>
          <p:cNvPr id="13" name="矩形 12"/>
          <p:cNvSpPr/>
          <p:nvPr/>
        </p:nvSpPr>
        <p:spPr>
          <a:xfrm>
            <a:off x="1346794" y="4603688"/>
            <a:ext cx="1723549" cy="461665"/>
          </a:xfrm>
          <a:prstGeom prst="rect">
            <a:avLst/>
          </a:prstGeom>
        </p:spPr>
        <p:txBody>
          <a:bodyPr wrap="none">
            <a:spAutoFit/>
          </a:bodyPr>
          <a:lstStyle/>
          <a:p>
            <a:r>
              <a:rPr lang="zh-CN" altLang="en-US" sz="2400" dirty="0" smtClean="0"/>
              <a:t>约束条件：</a:t>
            </a:r>
            <a:endParaRPr lang="zh-CN" altLang="en-US" sz="2400" dirty="0"/>
          </a:p>
        </p:txBody>
      </p:sp>
      <mc:AlternateContent xmlns:mc="http://schemas.openxmlformats.org/markup-compatibility/2006">
        <mc:Choice xmlns:a14="http://schemas.microsoft.com/office/drawing/2010/main" Requires="a14">
          <p:sp>
            <p:nvSpPr>
              <p:cNvPr id="6" name="矩形 5"/>
              <p:cNvSpPr/>
              <p:nvPr/>
            </p:nvSpPr>
            <p:spPr>
              <a:xfrm>
                <a:off x="4792399" y="5195131"/>
                <a:ext cx="18721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acc>
                            <m:accPr>
                              <m:chr m:val="̃"/>
                              <m:ctrlPr>
                                <a:rPr lang="zh-CN" altLang="en-US" sz="2400" i="1">
                                  <a:latin typeface="Cambria Math" panose="02040503050406030204" pitchFamily="18" charset="0"/>
                                </a:rPr>
                              </m:ctrlPr>
                            </m:accPr>
                            <m:e>
                              <m:r>
                                <a:rPr lang="zh-CN" altLang="en-US" sz="2400">
                                  <a:latin typeface="Cambria Math" panose="02040503050406030204" pitchFamily="18" charset="0"/>
                                </a:rPr>
                                <m:t>𝑝</m:t>
                              </m:r>
                            </m:e>
                          </m:acc>
                          <m:d>
                            <m:dPr>
                              <m:ctrlPr>
                                <a:rPr lang="zh-CN" altLang="en-US" sz="2400" i="1">
                                  <a:latin typeface="Cambria Math" panose="02040503050406030204" pitchFamily="18" charset="0"/>
                                </a:rPr>
                              </m:ctrlPr>
                            </m:dPr>
                            <m:e>
                              <m:r>
                                <a:rPr lang="zh-CN" altLang="en-US" sz="2400">
                                  <a:latin typeface="Cambria Math" panose="02040503050406030204" pitchFamily="18" charset="0"/>
                                </a:rPr>
                                <m:t>𝑓</m:t>
                              </m:r>
                            </m:e>
                          </m:d>
                          <m:r>
                            <a:rPr lang="zh-CN" altLang="en-US" sz="2400">
                              <a:latin typeface="Cambria Math" panose="02040503050406030204" pitchFamily="18" charset="0"/>
                            </a:rPr>
                            <m:t>=</m:t>
                          </m:r>
                          <m:r>
                            <a:rPr lang="zh-CN" altLang="en-US" sz="2400">
                              <a:latin typeface="Cambria Math" panose="02040503050406030204" pitchFamily="18" charset="0"/>
                            </a:rPr>
                            <m:t>𝑝</m:t>
                          </m:r>
                          <m:r>
                            <a:rPr lang="zh-CN" altLang="en-US" sz="2400">
                              <a:latin typeface="Cambria Math" panose="02040503050406030204" pitchFamily="18" charset="0"/>
                            </a:rPr>
                            <m:t>(</m:t>
                          </m:r>
                          <m:r>
                            <a:rPr lang="zh-CN" altLang="en-US" sz="2400">
                              <a:latin typeface="Cambria Math" panose="02040503050406030204" pitchFamily="18" charset="0"/>
                            </a:rPr>
                            <m:t>𝑓</m:t>
                          </m:r>
                        </m:e>
                      </m:d>
                    </m:oMath>
                  </m:oMathPara>
                </a14:m>
                <a:endParaRPr lang="zh-CN" altLang="en-US" sz="2400" dirty="0">
                  <a:latin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792399" y="5195131"/>
                <a:ext cx="1872116" cy="461665"/>
              </a:xfrm>
              <a:prstGeom prst="rect">
                <a:avLst/>
              </a:prstGeom>
              <a:blipFill rotWithShape="0">
                <a:blip r:embed="rId3"/>
                <a:stretch>
                  <a:fillRect t="-127632" r="-36808" b="-197368"/>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413" y="277233"/>
            <a:ext cx="6898728" cy="830997"/>
          </a:xfrm>
          <a:prstGeom prst="rect">
            <a:avLst/>
          </a:prstGeom>
          <a:noFill/>
        </p:spPr>
        <p:txBody>
          <a:bodyPr wrap="square" rtlCol="0">
            <a:spAutoFit/>
          </a:bodyPr>
          <a:lstStyle/>
          <a:p>
            <a:r>
              <a:rPr lang="en-US" altLang="zh-CN" sz="4800" dirty="0" smtClean="0">
                <a:latin typeface="方正静蕾简体" panose="02000000000000000000" pitchFamily="2" charset="-122"/>
                <a:ea typeface="方正静蕾简体" panose="02000000000000000000" pitchFamily="2" charset="-122"/>
              </a:rPr>
              <a:t>4.2.4</a:t>
            </a:r>
            <a:r>
              <a:rPr lang="zh-CN" altLang="en-US" sz="4800" dirty="0" smtClean="0">
                <a:latin typeface="方正静蕾简体" panose="02000000000000000000" pitchFamily="2" charset="-122"/>
                <a:ea typeface="方正静蕾简体" panose="02000000000000000000" pitchFamily="2" charset="-122"/>
              </a:rPr>
              <a:t>最大熵模型</a:t>
            </a:r>
            <a:endParaRPr lang="en-US" altLang="zh-CN" sz="4800" dirty="0" smtClean="0">
              <a:latin typeface="方正静蕾简体" panose="02000000000000000000" pitchFamily="2" charset="-122"/>
              <a:ea typeface="方正静蕾简体" panose="02000000000000000000" pitchFamily="2" charset="-122"/>
            </a:endParaRPr>
          </a:p>
        </p:txBody>
      </p:sp>
      <p:sp>
        <p:nvSpPr>
          <p:cNvPr id="9" name="矩形 8"/>
          <p:cNvSpPr/>
          <p:nvPr/>
        </p:nvSpPr>
        <p:spPr>
          <a:xfrm>
            <a:off x="1344586" y="1435152"/>
            <a:ext cx="4801314" cy="461665"/>
          </a:xfrm>
          <a:prstGeom prst="rect">
            <a:avLst/>
          </a:prstGeom>
        </p:spPr>
        <p:txBody>
          <a:bodyPr wrap="none">
            <a:spAutoFit/>
          </a:bodyPr>
          <a:lstStyle/>
          <a:p>
            <a:r>
              <a:rPr lang="zh-CN" altLang="en-US" sz="2400" dirty="0" smtClean="0"/>
              <a:t>约束性问题的解决：朗格朗日函数</a:t>
            </a:r>
            <a:endParaRPr lang="zh-CN" altLang="en-US" sz="2400" dirty="0"/>
          </a:p>
        </p:txBody>
      </p:sp>
      <mc:AlternateContent xmlns:mc="http://schemas.openxmlformats.org/markup-compatibility/2006">
        <mc:Choice xmlns:a14="http://schemas.microsoft.com/office/drawing/2010/main" Requires="a14">
          <p:sp>
            <p:nvSpPr>
              <p:cNvPr id="10" name="矩形 9"/>
              <p:cNvSpPr/>
              <p:nvPr/>
            </p:nvSpPr>
            <p:spPr>
              <a:xfrm>
                <a:off x="1344586" y="3924408"/>
                <a:ext cx="4457246" cy="461665"/>
              </a:xfrm>
              <a:prstGeom prst="rect">
                <a:avLst/>
              </a:prstGeom>
            </p:spPr>
            <p:txBody>
              <a:bodyPr wrap="none">
                <a:spAutoFit/>
              </a:bodyPr>
              <a:lstStyle/>
              <a:p>
                <a:r>
                  <a:rPr lang="zh-CN" altLang="en-US" sz="2400" dirty="0" smtClean="0"/>
                  <a:t>求</a:t>
                </a:r>
                <a14:m>
                  <m:oMath xmlns:m="http://schemas.openxmlformats.org/officeDocument/2006/math">
                    <m:r>
                      <m:rPr>
                        <m:sty m:val="p"/>
                      </m:rPr>
                      <a:rPr lang="zh-CN" altLang="en-US" sz="2400">
                        <a:latin typeface="Cambria Math" panose="02040503050406030204" pitchFamily="18" charset="0"/>
                      </a:rPr>
                      <m:t>H</m:t>
                    </m:r>
                    <m:d>
                      <m:dPr>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P</m:t>
                        </m:r>
                      </m:e>
                    </m:d>
                  </m:oMath>
                </a14:m>
                <a:r>
                  <a:rPr lang="zh-CN" altLang="en-US" sz="2400" dirty="0" smtClean="0"/>
                  <a:t>最大时的条件分布</a:t>
                </a: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endParaRPr lang="zh-CN" altLang="en-US" sz="2400" dirty="0"/>
              </a:p>
            </p:txBody>
          </p:sp>
        </mc:Choice>
        <mc:Fallback>
          <p:sp>
            <p:nvSpPr>
              <p:cNvPr id="10" name="矩形 9"/>
              <p:cNvSpPr>
                <a:spLocks noRot="1" noChangeAspect="1" noMove="1" noResize="1" noEditPoints="1" noAdjustHandles="1" noChangeArrowheads="1" noChangeShapeType="1" noTextEdit="1"/>
              </p:cNvSpPr>
              <p:nvPr/>
            </p:nvSpPr>
            <p:spPr>
              <a:xfrm>
                <a:off x="1344586" y="3924408"/>
                <a:ext cx="4457246" cy="461665"/>
              </a:xfrm>
              <a:prstGeom prst="rect">
                <a:avLst/>
              </a:prstGeom>
              <a:blipFill rotWithShape="0">
                <a:blip r:embed="rId1"/>
                <a:stretch>
                  <a:fillRect l="-2189" t="-15789" r="-274" b="-2368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3631838" y="2467787"/>
                <a:ext cx="5545621" cy="815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Λ</m:t>
                      </m:r>
                      <m:d>
                        <m:dPr>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p</m:t>
                          </m:r>
                          <m:r>
                            <a:rPr lang="zh-CN" altLang="en-US" sz="2400">
                              <a:latin typeface="Cambria Math" panose="02040503050406030204" pitchFamily="18" charset="0"/>
                            </a:rPr>
                            <m:t>,</m:t>
                          </m:r>
                          <m:r>
                            <m:rPr>
                              <m:sty m:val="p"/>
                            </m:rPr>
                            <a:rPr lang="zh-CN" altLang="en-US" sz="2400">
                              <a:latin typeface="Cambria Math" panose="02040503050406030204" pitchFamily="18" charset="0"/>
                            </a:rPr>
                            <m:t>λ</m:t>
                          </m:r>
                        </m:e>
                      </m:d>
                      <m:r>
                        <a:rPr lang="zh-CN" altLang="en-US" sz="2400">
                          <a:latin typeface="Cambria Math" panose="02040503050406030204" pitchFamily="18" charset="0"/>
                        </a:rPr>
                        <m:t>=</m:t>
                      </m:r>
                      <m:r>
                        <m:rPr>
                          <m:sty m:val="p"/>
                        </m:rPr>
                        <a:rPr lang="zh-CN" altLang="en-US" sz="2400">
                          <a:latin typeface="Cambria Math" panose="02040503050406030204" pitchFamily="18" charset="0"/>
                        </a:rPr>
                        <m:t>H</m:t>
                      </m:r>
                      <m:d>
                        <m:dPr>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P</m:t>
                          </m:r>
                        </m:e>
                      </m:d>
                      <m:r>
                        <a:rPr lang="zh-CN" altLang="en-US" sz="2400">
                          <a:latin typeface="Cambria Math" panose="02040503050406030204" pitchFamily="18" charset="0"/>
                        </a:rPr>
                        <m:t>+</m:t>
                      </m:r>
                      <m:nary>
                        <m:naryPr>
                          <m:chr m:val="∑"/>
                          <m:limLoc m:val="subSup"/>
                          <m:ctrlPr>
                            <a:rPr lang="zh-CN" altLang="en-US" sz="2400" i="1">
                              <a:latin typeface="Cambria Math" panose="02040503050406030204" pitchFamily="18" charset="0"/>
                            </a:rPr>
                          </m:ctrlPr>
                        </m:naryPr>
                        <m:sub>
                          <m:r>
                            <m:rPr>
                              <m:sty m:val="p"/>
                            </m:rPr>
                            <a:rPr lang="zh-CN" altLang="en-US" sz="2400">
                              <a:latin typeface="Cambria Math" panose="02040503050406030204" pitchFamily="18" charset="0"/>
                            </a:rPr>
                            <m:t>i</m:t>
                          </m:r>
                          <m:r>
                            <a:rPr lang="zh-CN" altLang="en-US" sz="2400">
                              <a:latin typeface="Cambria Math" panose="02040503050406030204" pitchFamily="18" charset="0"/>
                            </a:rPr>
                            <m:t>=1</m:t>
                          </m:r>
                        </m:sub>
                        <m:sup>
                          <m:r>
                            <m:rPr>
                              <m:sty m:val="p"/>
                            </m:rPr>
                            <a:rPr lang="zh-CN" altLang="en-US" sz="2400">
                              <a:latin typeface="Cambria Math" panose="02040503050406030204" pitchFamily="18" charset="0"/>
                            </a:rPr>
                            <m:t>m</m:t>
                          </m:r>
                        </m:sup>
                        <m:e>
                          <m:sSub>
                            <m:sSubPr>
                              <m:ctrlPr>
                                <a:rPr lang="zh-CN" altLang="en-US" sz="2400" i="1">
                                  <a:latin typeface="Cambria Math" panose="02040503050406030204" pitchFamily="18" charset="0"/>
                                </a:rPr>
                              </m:ctrlPr>
                            </m:sSubPr>
                            <m:e>
                              <m:r>
                                <a:rPr lang="zh-CN" altLang="en-US" sz="2400">
                                  <a:latin typeface="Cambria Math" panose="02040503050406030204" pitchFamily="18" charset="0"/>
                                </a:rPr>
                                <m:t>𝜆</m:t>
                              </m:r>
                            </m:e>
                            <m:sub>
                              <m:r>
                                <a:rPr lang="zh-CN" altLang="en-US" sz="2400">
                                  <a:latin typeface="Cambria Math" panose="02040503050406030204" pitchFamily="18" charset="0"/>
                                </a:rPr>
                                <m:t>𝑖</m:t>
                              </m:r>
                            </m:sub>
                          </m:sSub>
                        </m:e>
                      </m:nary>
                      <m:r>
                        <a:rPr lang="zh-CN" altLang="en-US" sz="2400">
                          <a:latin typeface="Cambria Math" panose="02040503050406030204" pitchFamily="18" charset="0"/>
                        </a:rPr>
                        <m:t>(</m:t>
                      </m:r>
                      <m:r>
                        <a:rPr lang="zh-CN" altLang="en-US" sz="2400">
                          <a:latin typeface="Cambria Math" panose="02040503050406030204" pitchFamily="18" charset="0"/>
                        </a:rPr>
                        <m:t>𝑝</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a:latin typeface="Cambria Math" panose="02040503050406030204" pitchFamily="18" charset="0"/>
                                </a:rPr>
                                <m:t>𝑓</m:t>
                              </m:r>
                            </m:e>
                            <m:sub>
                              <m:r>
                                <a:rPr lang="zh-CN" altLang="en-US" sz="2400">
                                  <a:latin typeface="Cambria Math" panose="02040503050406030204" pitchFamily="18" charset="0"/>
                                </a:rPr>
                                <m:t>𝑖</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a:latin typeface="Cambria Math" panose="02040503050406030204" pitchFamily="18" charset="0"/>
                            </a:rPr>
                            <m:t>𝑝</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a:latin typeface="Cambria Math" panose="02040503050406030204" pitchFamily="18" charset="0"/>
                                </a:rPr>
                                <m:t>𝑓</m:t>
                              </m:r>
                            </m:e>
                            <m:sub>
                              <m:r>
                                <a:rPr lang="zh-CN" altLang="en-US" sz="2400">
                                  <a:latin typeface="Cambria Math" panose="02040503050406030204" pitchFamily="18" charset="0"/>
                                </a:rPr>
                                <m:t>𝑖</m:t>
                              </m:r>
                            </m:sub>
                          </m:sSub>
                        </m:e>
                      </m:d>
                      <m:r>
                        <a:rPr lang="en-US" altLang="zh-CN" sz="2400">
                          <a:latin typeface="Cambria Math" panose="02040503050406030204" pitchFamily="18" charset="0"/>
                        </a:rPr>
                        <m:t>)</m:t>
                      </m:r>
                    </m:oMath>
                  </m:oMathPara>
                </a14:m>
                <a:endParaRPr lang="zh-CN" altLang="en-US" sz="2400" dirty="0">
                  <a:latin typeface="Cambria Math" panose="020405030504060302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3631838" y="2467787"/>
                <a:ext cx="5545621" cy="815993"/>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413" y="277233"/>
            <a:ext cx="6898728" cy="830997"/>
          </a:xfrm>
          <a:prstGeom prst="rect">
            <a:avLst/>
          </a:prstGeom>
          <a:noFill/>
        </p:spPr>
        <p:txBody>
          <a:bodyPr wrap="square" rtlCol="0">
            <a:spAutoFit/>
          </a:bodyPr>
          <a:lstStyle/>
          <a:p>
            <a:r>
              <a:rPr lang="en-US" altLang="zh-CN" sz="4800" dirty="0" smtClean="0">
                <a:latin typeface="方正静蕾简体" panose="02000000000000000000" pitchFamily="2" charset="-122"/>
                <a:ea typeface="方正静蕾简体" panose="02000000000000000000" pitchFamily="2" charset="-122"/>
              </a:rPr>
              <a:t>4.2.4</a:t>
            </a:r>
            <a:r>
              <a:rPr lang="zh-CN" altLang="en-US" sz="4800" dirty="0" smtClean="0">
                <a:latin typeface="方正静蕾简体" panose="02000000000000000000" pitchFamily="2" charset="-122"/>
                <a:ea typeface="方正静蕾简体" panose="02000000000000000000" pitchFamily="2" charset="-122"/>
              </a:rPr>
              <a:t>最大熵模型</a:t>
            </a:r>
            <a:endParaRPr lang="en-US" altLang="zh-CN" sz="4800" dirty="0" smtClean="0">
              <a:latin typeface="方正静蕾简体" panose="02000000000000000000" pitchFamily="2" charset="-122"/>
              <a:ea typeface="方正静蕾简体" panose="02000000000000000000" pitchFamily="2" charset="-122"/>
            </a:endParaRPr>
          </a:p>
        </p:txBody>
      </p:sp>
      <p:sp>
        <p:nvSpPr>
          <p:cNvPr id="9" name="矩形 8"/>
          <p:cNvSpPr/>
          <p:nvPr/>
        </p:nvSpPr>
        <p:spPr>
          <a:xfrm>
            <a:off x="1413166" y="1600855"/>
            <a:ext cx="1415772" cy="461665"/>
          </a:xfrm>
          <a:prstGeom prst="rect">
            <a:avLst/>
          </a:prstGeom>
        </p:spPr>
        <p:txBody>
          <a:bodyPr wrap="none">
            <a:spAutoFit/>
          </a:bodyPr>
          <a:lstStyle/>
          <a:p>
            <a:r>
              <a:rPr lang="zh-CN" altLang="en-US" sz="2400" dirty="0" smtClean="0"/>
              <a:t>模型构造</a:t>
            </a:r>
            <a:endParaRPr lang="en-US" altLang="zh-CN" sz="2400" dirty="0" smtClean="0"/>
          </a:p>
        </p:txBody>
      </p:sp>
      <p:sp>
        <p:nvSpPr>
          <p:cNvPr id="3" name="矩形 2"/>
          <p:cNvSpPr/>
          <p:nvPr/>
        </p:nvSpPr>
        <p:spPr>
          <a:xfrm>
            <a:off x="1310296" y="2555145"/>
            <a:ext cx="10195142" cy="830997"/>
          </a:xfrm>
          <a:prstGeom prst="rect">
            <a:avLst/>
          </a:prstGeom>
        </p:spPr>
        <p:txBody>
          <a:bodyPr wrap="square">
            <a:spAutoFit/>
          </a:bodyPr>
          <a:lstStyle/>
          <a:p>
            <a:pPr marL="342900" indent="-342900">
              <a:buFont typeface="Wingdings" panose="05000000000000000000" pitchFamily="2" charset="2"/>
              <a:buChar char="Ø"/>
            </a:pPr>
            <a:r>
              <a:rPr lang="zh-CN" altLang="en-US" sz="2400" dirty="0" smtClean="0"/>
              <a:t>特征选择算法：基于频次以及特征增益的算法</a:t>
            </a:r>
            <a:endParaRPr lang="en-US" altLang="zh-CN" sz="2400" dirty="0" smtClean="0"/>
          </a:p>
          <a:p>
            <a:pPr marL="342900" indent="-342900">
              <a:buFont typeface="Wingdings" panose="05000000000000000000" pitchFamily="2" charset="2"/>
              <a:buChar char="Ø"/>
            </a:pPr>
            <a:r>
              <a:rPr lang="zh-CN" altLang="en-US" sz="2400" dirty="0" smtClean="0"/>
              <a:t>参数估计：每个特征函数的权重选择（</a:t>
            </a:r>
            <a:r>
              <a:rPr lang="en-US" altLang="zh-CN" sz="2400" dirty="0" smtClean="0"/>
              <a:t>IIS</a:t>
            </a:r>
            <a:r>
              <a:rPr lang="zh-CN" altLang="en-US" sz="2400" dirty="0" smtClean="0"/>
              <a:t>、</a:t>
            </a:r>
            <a:r>
              <a:rPr lang="en-US" altLang="zh-CN" sz="2400" dirty="0" smtClean="0"/>
              <a:t>GIS</a:t>
            </a:r>
            <a:r>
              <a:rPr lang="zh-CN" altLang="en-US" sz="2400" dirty="0" smtClean="0"/>
              <a:t>算法）</a:t>
            </a:r>
            <a:endParaRPr lang="zh-CN" altLang="en-US" sz="2400" dirty="0"/>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3197860" y="2298700"/>
            <a:ext cx="5551170" cy="460375"/>
          </a:xfrm>
          <a:prstGeom prst="rect">
            <a:avLst/>
          </a:prstGeom>
          <a:noFill/>
        </p:spPr>
        <p:txBody>
          <a:bodyPr wrap="square" rtlCol="0">
            <a:spAutoFit/>
          </a:bodyPr>
          <a:lstStyle/>
          <a:p>
            <a:pPr algn="l"/>
            <a:r>
              <a:rPr lang="en-US" altLang="zh-CN" sz="2400" b="1" dirty="0" smtClean="0">
                <a:latin typeface="方正静蕾简体" panose="02000000000000000000" pitchFamily="2" charset="-122"/>
                <a:ea typeface="方正静蕾简体" panose="02000000000000000000" pitchFamily="2" charset="-122"/>
              </a:rPr>
              <a:t>1.</a:t>
            </a:r>
            <a:r>
              <a:rPr lang="zh-CN" altLang="en-US" sz="2400" b="1" dirty="0" smtClean="0">
                <a:latin typeface="方正静蕾简体" panose="02000000000000000000" pitchFamily="2" charset="-122"/>
                <a:ea typeface="方正静蕾简体" panose="02000000000000000000" pitchFamily="2" charset="-122"/>
              </a:rPr>
              <a:t>基于专家系统的汉语分词算法</a:t>
            </a:r>
            <a:endParaRPr lang="zh-CN" altLang="en-US" sz="2400" b="1" dirty="0" smtClean="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3197860" y="3216910"/>
            <a:ext cx="5111750" cy="460375"/>
          </a:xfrm>
          <a:prstGeom prst="rect">
            <a:avLst/>
          </a:prstGeom>
          <a:noFill/>
        </p:spPr>
        <p:txBody>
          <a:bodyPr wrap="square" rtlCol="0">
            <a:spAutoFit/>
          </a:bodyPr>
          <a:lstStyle/>
          <a:p>
            <a:pPr algn="l"/>
            <a:r>
              <a:rPr lang="en-US" altLang="zh-CN" sz="2400" b="1" dirty="0" smtClean="0">
                <a:solidFill>
                  <a:schemeClr val="tx1"/>
                </a:solidFill>
                <a:latin typeface="方正静蕾简体" panose="02000000000000000000" pitchFamily="2" charset="-122"/>
                <a:ea typeface="方正静蕾简体" panose="02000000000000000000" pitchFamily="2" charset="-122"/>
              </a:rPr>
              <a:t>2.</a:t>
            </a:r>
            <a:r>
              <a:rPr lang="zh-CN" altLang="en-US" sz="2400" b="1" dirty="0" smtClean="0">
                <a:solidFill>
                  <a:schemeClr val="tx1"/>
                </a:solidFill>
                <a:latin typeface="方正静蕾简体" panose="02000000000000000000" pitchFamily="2" charset="-122"/>
                <a:ea typeface="方正静蕾简体" panose="02000000000000000000" pitchFamily="2" charset="-122"/>
              </a:rPr>
              <a:t>基于神经网络的汉语分词算法</a:t>
            </a:r>
            <a:endParaRPr lang="zh-CN" altLang="en-US" sz="2400" b="1" dirty="0" smtClean="0">
              <a:solidFill>
                <a:schemeClr val="tx1"/>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3197860" y="4136390"/>
            <a:ext cx="4690745" cy="460375"/>
          </a:xfrm>
          <a:prstGeom prst="rect">
            <a:avLst/>
          </a:prstGeom>
          <a:noFill/>
        </p:spPr>
        <p:txBody>
          <a:bodyPr wrap="square" rtlCol="0">
            <a:spAutoFit/>
          </a:bodyPr>
          <a:lstStyle/>
          <a:p>
            <a:pPr algn="l"/>
            <a:r>
              <a:rPr lang="en-US" altLang="zh-CN" sz="2400" b="1" dirty="0" smtClean="0">
                <a:solidFill>
                  <a:srgbClr val="FF0000"/>
                </a:solidFill>
                <a:latin typeface="方正静蕾简体" panose="02000000000000000000" pitchFamily="2" charset="-122"/>
                <a:ea typeface="方正静蕾简体" panose="02000000000000000000" pitchFamily="2" charset="-122"/>
              </a:rPr>
              <a:t>3.</a:t>
            </a:r>
            <a:r>
              <a:rPr lang="zh-CN" altLang="en-US" sz="2400" b="1" dirty="0" smtClean="0">
                <a:solidFill>
                  <a:srgbClr val="FF0000"/>
                </a:solidFill>
                <a:latin typeface="方正静蕾简体" panose="02000000000000000000" pitchFamily="2" charset="-122"/>
                <a:ea typeface="方正静蕾简体" panose="02000000000000000000" pitchFamily="2" charset="-122"/>
              </a:rPr>
              <a:t>基于表示学习的汉语分词算法</a:t>
            </a:r>
            <a:endParaRPr lang="zh-CN" altLang="en-US" sz="2400" b="1" dirty="0" smtClean="0">
              <a:solidFill>
                <a:srgbClr val="FF0000"/>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3197860" y="2652417"/>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3197860" y="359835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3197860" y="453071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1386625" y="2346257"/>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smtClean="0">
                  <a:latin typeface="方正静蕾简体" panose="02000000000000000000" pitchFamily="2" charset="-122"/>
                  <a:ea typeface="方正静蕾简体" panose="02000000000000000000" pitchFamily="2" charset="-122"/>
                </a:rPr>
                <a:t>目录</a:t>
              </a:r>
              <a:endParaRPr lang="zh-CN" altLang="en-US" sz="7200" dirty="0">
                <a:latin typeface="方正静蕾简体" panose="02000000000000000000" pitchFamily="2" charset="-122"/>
                <a:ea typeface="方正静蕾简体" panose="02000000000000000000" pitchFamily="2" charset="-122"/>
              </a:endParaRPr>
            </a:p>
          </p:txBody>
        </p:sp>
      </p:grpSp>
      <p:grpSp>
        <p:nvGrpSpPr>
          <p:cNvPr id="29" name="组合 28"/>
          <p:cNvGrpSpPr/>
          <p:nvPr/>
        </p:nvGrpSpPr>
        <p:grpSpPr>
          <a:xfrm>
            <a:off x="8359140" y="293370"/>
            <a:ext cx="3187700" cy="6301740"/>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文本框 1"/>
          <p:cNvSpPr txBox="1"/>
          <p:nvPr/>
        </p:nvSpPr>
        <p:spPr>
          <a:xfrm>
            <a:off x="248285" y="262255"/>
            <a:ext cx="6542405" cy="521970"/>
          </a:xfrm>
          <a:prstGeom prst="rect">
            <a:avLst/>
          </a:prstGeom>
          <a:noFill/>
        </p:spPr>
        <p:txBody>
          <a:bodyPr wrap="square" rtlCol="0">
            <a:spAutoFit/>
          </a:bodyPr>
          <a:lstStyle/>
          <a:p>
            <a:r>
              <a:rPr lang="en-US" altLang="zh-CN" sz="2800"/>
              <a:t>4.3  </a:t>
            </a:r>
            <a:r>
              <a:rPr lang="zh-CN" altLang="en-US" sz="2800"/>
              <a:t>基于人工智能的汉语分词算法</a:t>
            </a:r>
            <a:endParaRPr lang="zh-CN" altLang="en-US" sz="2800"/>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48484" y="1621364"/>
            <a:ext cx="4086581" cy="4729556"/>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4.3.1  </a:t>
            </a:r>
            <a:r>
              <a:rPr lang="zh-CN" altLang="en-US" sz="2800"/>
              <a:t>基于专家系统的汉语分词算法</a:t>
            </a:r>
            <a:endParaRPr lang="zh-CN" altLang="en-US" sz="2800"/>
          </a:p>
        </p:txBody>
      </p:sp>
      <p:sp>
        <p:nvSpPr>
          <p:cNvPr id="4" name="文本框 3"/>
          <p:cNvSpPr txBox="1"/>
          <p:nvPr/>
        </p:nvSpPr>
        <p:spPr>
          <a:xfrm>
            <a:off x="4653915" y="1745615"/>
            <a:ext cx="7489190" cy="203009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专家系统分词算法从</a:t>
            </a:r>
            <a:r>
              <a:rPr lang="zh-CN" altLang="en-US">
                <a:solidFill>
                  <a:srgbClr val="FF0000"/>
                </a:solidFill>
                <a:latin typeface="微软雅黑" panose="020B0503020204020204" charset="-122"/>
                <a:ea typeface="微软雅黑" panose="020B0503020204020204" charset="-122"/>
              </a:rPr>
              <a:t>模拟人脑功能</a:t>
            </a:r>
            <a:r>
              <a:rPr lang="zh-CN" altLang="en-US">
                <a:latin typeface="微软雅黑" panose="020B0503020204020204" charset="-122"/>
                <a:ea typeface="微软雅黑" panose="020B0503020204020204" charset="-122"/>
              </a:rPr>
              <a:t>出发，构造</a:t>
            </a:r>
            <a:r>
              <a:rPr lang="zh-CN" altLang="en-US">
                <a:solidFill>
                  <a:srgbClr val="FF0000"/>
                </a:solidFill>
                <a:latin typeface="微软雅黑" panose="020B0503020204020204" charset="-122"/>
                <a:ea typeface="微软雅黑" panose="020B0503020204020204" charset="-122"/>
              </a:rPr>
              <a:t>推理网络</a:t>
            </a:r>
            <a:r>
              <a:rPr lang="zh-CN" altLang="en-US">
                <a:latin typeface="微软雅黑" panose="020B0503020204020204" charset="-122"/>
                <a:ea typeface="微软雅黑" panose="020B0503020204020204" charset="-122"/>
              </a:rPr>
              <a:t>，将分词看做是知识推理过程。</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、从系统的</a:t>
            </a:r>
            <a:r>
              <a:rPr lang="zh-CN" altLang="en-US">
                <a:solidFill>
                  <a:srgbClr val="FF0000"/>
                </a:solidFill>
                <a:latin typeface="微软雅黑" panose="020B0503020204020204" charset="-122"/>
                <a:ea typeface="微软雅黑" panose="020B0503020204020204" charset="-122"/>
              </a:rPr>
              <a:t>结构</a:t>
            </a:r>
            <a:r>
              <a:rPr lang="zh-CN" altLang="en-US">
                <a:latin typeface="微软雅黑" panose="020B0503020204020204" charset="-122"/>
                <a:ea typeface="微软雅黑" panose="020B0503020204020204" charset="-122"/>
              </a:rPr>
              <a:t>和</a:t>
            </a:r>
            <a:r>
              <a:rPr lang="zh-CN" altLang="en-US">
                <a:solidFill>
                  <a:srgbClr val="FF0000"/>
                </a:solidFill>
                <a:latin typeface="微软雅黑" panose="020B0503020204020204" charset="-122"/>
                <a:ea typeface="微软雅黑" panose="020B0503020204020204" charset="-122"/>
              </a:rPr>
              <a:t>功能</a:t>
            </a:r>
            <a:r>
              <a:rPr lang="zh-CN" altLang="en-US">
                <a:latin typeface="微软雅黑" panose="020B0503020204020204" charset="-122"/>
                <a:ea typeface="微软雅黑" panose="020B0503020204020204" charset="-122"/>
              </a:rPr>
              <a:t>上分离分词所需的语法、语义和句法知识。</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、首要考虑</a:t>
            </a:r>
            <a:r>
              <a:rPr lang="zh-CN" altLang="en-US">
                <a:solidFill>
                  <a:srgbClr val="FF0000"/>
                </a:solidFill>
                <a:latin typeface="微软雅黑" panose="020B0503020204020204" charset="-122"/>
                <a:ea typeface="微软雅黑" panose="020B0503020204020204" charset="-122"/>
              </a:rPr>
              <a:t>知识的表示、知识库的逻辑结构与维护</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5" name="文本框 4"/>
          <p:cNvSpPr txBox="1"/>
          <p:nvPr/>
        </p:nvSpPr>
        <p:spPr>
          <a:xfrm>
            <a:off x="4653915" y="4138295"/>
            <a:ext cx="6515735" cy="147637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总体设计思想：</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将自动分词过程看作是</a:t>
            </a:r>
            <a:r>
              <a:rPr lang="zh-CN" altLang="en-US">
                <a:solidFill>
                  <a:srgbClr val="FF0000"/>
                </a:solidFill>
                <a:latin typeface="微软雅黑" panose="020B0503020204020204" charset="-122"/>
                <a:ea typeface="微软雅黑" panose="020B0503020204020204" charset="-122"/>
              </a:rPr>
              <a:t>基于知识的逻辑推理</a:t>
            </a:r>
            <a:r>
              <a:rPr lang="zh-CN" altLang="en-US">
                <a:latin typeface="微软雅黑" panose="020B0503020204020204" charset="-122"/>
                <a:ea typeface="微软雅黑" panose="020B0503020204020204" charset="-122"/>
              </a:rPr>
              <a:t>过程，用</a:t>
            </a:r>
            <a:r>
              <a:rPr lang="zh-CN" altLang="en-US">
                <a:solidFill>
                  <a:srgbClr val="FF0000"/>
                </a:solidFill>
                <a:latin typeface="微软雅黑" panose="020B0503020204020204" charset="-122"/>
                <a:ea typeface="微软雅黑" panose="020B0503020204020204" charset="-122"/>
              </a:rPr>
              <a:t>知识推理</a:t>
            </a:r>
            <a:r>
              <a:rPr lang="zh-CN" altLang="en-US">
                <a:latin typeface="微软雅黑" panose="020B0503020204020204" charset="-122"/>
                <a:ea typeface="微软雅黑" panose="020B0503020204020204" charset="-122"/>
              </a:rPr>
              <a:t>与</a:t>
            </a:r>
            <a:r>
              <a:rPr lang="zh-CN" altLang="en-US">
                <a:solidFill>
                  <a:srgbClr val="FF0000"/>
                </a:solidFill>
                <a:latin typeface="微软雅黑" panose="020B0503020204020204" charset="-122"/>
                <a:ea typeface="微软雅黑" panose="020B0503020204020204" charset="-122"/>
              </a:rPr>
              <a:t>语法分析</a:t>
            </a:r>
            <a:r>
              <a:rPr lang="zh-CN" altLang="en-US">
                <a:latin typeface="微软雅黑" panose="020B0503020204020204" charset="-122"/>
                <a:ea typeface="微软雅黑" panose="020B0503020204020204" charset="-122"/>
              </a:rPr>
              <a:t>替代传统的“机械匹配分词+歧义校正”的过程。</a:t>
            </a:r>
            <a:endParaRPr lang="zh-CN" altLang="en-US">
              <a:latin typeface="微软雅黑" panose="020B0503020204020204" charset="-122"/>
              <a:ea typeface="微软雅黑" panose="020B0503020204020204" charset="-122"/>
            </a:endParaRPr>
          </a:p>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48484" y="1621364"/>
            <a:ext cx="4086581" cy="4729556"/>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4.3.1  </a:t>
            </a:r>
            <a:r>
              <a:rPr lang="zh-CN" altLang="en-US" sz="2800"/>
              <a:t>基于专家系统的汉语分词算法</a:t>
            </a:r>
            <a:endParaRPr lang="zh-CN" altLang="en-US" sz="2800"/>
          </a:p>
        </p:txBody>
      </p:sp>
      <p:sp>
        <p:nvSpPr>
          <p:cNvPr id="5" name="文本框 4"/>
          <p:cNvSpPr txBox="1"/>
          <p:nvPr/>
        </p:nvSpPr>
        <p:spPr>
          <a:xfrm>
            <a:off x="4759325" y="1679575"/>
            <a:ext cx="7345045" cy="3692525"/>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sym typeface="+mn-ea"/>
              </a:rPr>
              <a:t>知识库</a:t>
            </a:r>
            <a:r>
              <a:rPr lang="zh-CN" altLang="en-US">
                <a:latin typeface="微软雅黑" panose="020B0503020204020204" charset="-122"/>
                <a:ea typeface="微软雅黑" panose="020B0503020204020204" charset="-122"/>
                <a:sym typeface="+mn-ea"/>
              </a:rPr>
              <a:t>是专家系统具有“智能”的关键性部件。</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按</a:t>
            </a:r>
            <a:r>
              <a:rPr lang="zh-CN" altLang="en-US">
                <a:solidFill>
                  <a:srgbClr val="FF0000"/>
                </a:solidFill>
                <a:latin typeface="微软雅黑" panose="020B0503020204020204" charset="-122"/>
                <a:ea typeface="微软雅黑" panose="020B0503020204020204" charset="-122"/>
                <a:sym typeface="+mn-ea"/>
              </a:rPr>
              <a:t>常识性知识</a:t>
            </a:r>
            <a:r>
              <a:rPr lang="zh-CN" altLang="en-US">
                <a:latin typeface="微软雅黑" panose="020B0503020204020204" charset="-122"/>
                <a:ea typeface="微软雅黑" panose="020B0503020204020204" charset="-122"/>
                <a:sym typeface="+mn-ea"/>
              </a:rPr>
              <a:t>与</a:t>
            </a:r>
            <a:r>
              <a:rPr lang="zh-CN" altLang="en-US">
                <a:solidFill>
                  <a:srgbClr val="FF0000"/>
                </a:solidFill>
                <a:latin typeface="微软雅黑" panose="020B0503020204020204" charset="-122"/>
                <a:ea typeface="微软雅黑" panose="020B0503020204020204" charset="-122"/>
                <a:sym typeface="+mn-ea"/>
              </a:rPr>
              <a:t>启发性知识</a:t>
            </a:r>
            <a:r>
              <a:rPr lang="zh-CN" altLang="en-US">
                <a:latin typeface="微软雅黑" panose="020B0503020204020204" charset="-122"/>
                <a:ea typeface="微软雅黑" panose="020B0503020204020204" charset="-122"/>
                <a:sym typeface="+mn-ea"/>
              </a:rPr>
              <a:t>分别进行组织。</a:t>
            </a:r>
            <a:endParaRPr lang="zh-CN" altLang="en-US"/>
          </a:p>
          <a:p>
            <a:endParaRPr lang="zh-CN" altLang="en-US"/>
          </a:p>
          <a:p>
            <a:endParaRPr lang="zh-CN" altLang="en-US"/>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、常识性知识：指</a:t>
            </a:r>
            <a:r>
              <a:rPr lang="zh-CN" altLang="en-US">
                <a:solidFill>
                  <a:srgbClr val="FF0000"/>
                </a:solidFill>
                <a:latin typeface="微软雅黑" panose="020B0503020204020204" charset="-122"/>
                <a:ea typeface="微软雅黑" panose="020B0503020204020204" charset="-122"/>
              </a:rPr>
              <a:t>非歧义切分</a:t>
            </a:r>
            <a:r>
              <a:rPr lang="zh-CN" altLang="en-US">
                <a:latin typeface="微软雅黑" panose="020B0503020204020204" charset="-122"/>
                <a:ea typeface="微软雅黑" panose="020B0503020204020204" charset="-122"/>
              </a:rPr>
              <a:t>所需要的一般词法知识。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知识表示方式：</a:t>
            </a:r>
            <a:r>
              <a:rPr lang="zh-CN" altLang="en-US">
                <a:solidFill>
                  <a:srgbClr val="FF0000"/>
                </a:solidFill>
                <a:latin typeface="微软雅黑" panose="020B0503020204020204" charset="-122"/>
                <a:ea typeface="微软雅黑" panose="020B0503020204020204" charset="-122"/>
                <a:sym typeface="+mn-ea"/>
              </a:rPr>
              <a:t>语义网络</a:t>
            </a:r>
            <a:endParaRPr lang="zh-CN" altLang="en-US">
              <a:latin typeface="微软雅黑" panose="020B0503020204020204" charset="-122"/>
              <a:ea typeface="微软雅黑" panose="020B0503020204020204" charset="-122"/>
            </a:endParaRPr>
          </a:p>
          <a:p>
            <a:endParaRPr lang="zh-CN" altLang="en-US">
              <a:solidFill>
                <a:srgbClr val="FF0000"/>
              </a:solidFill>
              <a:latin typeface="微软雅黑" panose="020B0503020204020204" charset="-122"/>
              <a:ea typeface="微软雅黑" panose="020B0503020204020204" charset="-122"/>
            </a:endParaRPr>
          </a:p>
          <a:p>
            <a:endParaRPr lang="zh-CN" altLang="en-US">
              <a:solidFill>
                <a:srgbClr val="FF0000"/>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2</a:t>
            </a:r>
            <a:r>
              <a:rPr lang="zh-CN" altLang="en-US">
                <a:solidFill>
                  <a:schemeClr val="tx1"/>
                </a:solidFill>
                <a:latin typeface="微软雅黑" panose="020B0503020204020204" charset="-122"/>
                <a:ea typeface="微软雅黑" panose="020B0503020204020204" charset="-122"/>
              </a:rPr>
              <a:t>、启发性知识：指</a:t>
            </a:r>
            <a:r>
              <a:rPr lang="zh-CN" altLang="en-US">
                <a:solidFill>
                  <a:srgbClr val="FF0000"/>
                </a:solidFill>
                <a:latin typeface="微软雅黑" panose="020B0503020204020204" charset="-122"/>
                <a:ea typeface="微软雅黑" panose="020B0503020204020204" charset="-122"/>
              </a:rPr>
              <a:t>消除歧义切分</a:t>
            </a:r>
            <a:r>
              <a:rPr lang="zh-CN" altLang="en-US">
                <a:solidFill>
                  <a:schemeClr val="tx1"/>
                </a:solidFill>
                <a:latin typeface="微软雅黑" panose="020B0503020204020204" charset="-122"/>
                <a:ea typeface="微软雅黑" panose="020B0503020204020204" charset="-122"/>
              </a:rPr>
              <a:t>所需要的，从</a:t>
            </a:r>
            <a:r>
              <a:rPr lang="zh-CN" altLang="en-US">
                <a:solidFill>
                  <a:srgbClr val="FF0000"/>
                </a:solidFill>
                <a:latin typeface="微软雅黑" panose="020B0503020204020204" charset="-122"/>
                <a:ea typeface="微软雅黑" panose="020B0503020204020204" charset="-122"/>
              </a:rPr>
              <a:t>实际经验</a:t>
            </a:r>
            <a:r>
              <a:rPr lang="zh-CN" altLang="en-US">
                <a:solidFill>
                  <a:schemeClr val="tx1"/>
                </a:solidFill>
                <a:latin typeface="微软雅黑" panose="020B0503020204020204" charset="-122"/>
                <a:ea typeface="微软雅黑" panose="020B0503020204020204" charset="-122"/>
              </a:rPr>
              <a:t>中总结出来的词法句法知识，甚至包括部分语义知识。</a:t>
            </a:r>
            <a:endParaRPr lang="zh-CN" altLang="en-US">
              <a:solidFill>
                <a:schemeClr val="tx1"/>
              </a:solidFill>
              <a:latin typeface="微软雅黑" panose="020B0503020204020204" charset="-122"/>
              <a:ea typeface="微软雅黑" panose="020B0503020204020204" charset="-122"/>
            </a:endParaRPr>
          </a:p>
          <a:p>
            <a:r>
              <a:rPr lang="zh-CN" altLang="en-US">
                <a:solidFill>
                  <a:schemeClr val="tx1"/>
                </a:solidFill>
                <a:latin typeface="微软雅黑" panose="020B0503020204020204" charset="-122"/>
                <a:ea typeface="微软雅黑" panose="020B0503020204020204" charset="-122"/>
              </a:rPr>
              <a:t>知识表示方式：</a:t>
            </a:r>
            <a:r>
              <a:rPr lang="zh-CN" altLang="en-US">
                <a:solidFill>
                  <a:srgbClr val="FF0000"/>
                </a:solidFill>
                <a:latin typeface="微软雅黑" panose="020B0503020204020204" charset="-122"/>
                <a:ea typeface="微软雅黑" panose="020B0503020204020204" charset="-122"/>
              </a:rPr>
              <a:t>产生式规则</a:t>
            </a:r>
            <a:endParaRPr lang="zh-CN" altLang="en-US">
              <a:solidFill>
                <a:srgbClr val="FF0000"/>
              </a:solidFill>
              <a:latin typeface="微软雅黑" panose="020B0503020204020204" charset="-122"/>
              <a:ea typeface="微软雅黑" panose="020B0503020204020204" charset="-122"/>
            </a:endParaRPr>
          </a:p>
          <a:p>
            <a:endParaRPr lang="zh-CN" altLang="en-US">
              <a:solidFill>
                <a:schemeClr val="tx1"/>
              </a:solidFill>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089017" y="228370"/>
            <a:ext cx="8258750"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grpSp>
          <p:nvGrpSpPr>
            <p:cNvPr id="3" name="组合 4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algn="just"/>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CN" altLang="en-US"/>
              </a:p>
            </p:txBody>
          </p:sp>
        </p:grpSp>
        <p:sp>
          <p:nvSpPr>
            <p:cNvPr id="7" name="文本框 46"/>
            <p:cNvSpPr txBox="1"/>
            <p:nvPr/>
          </p:nvSpPr>
          <p:spPr>
            <a:xfrm>
              <a:off x="4476059" y="1209268"/>
              <a:ext cx="2863122" cy="523220"/>
            </a:xfrm>
            <a:prstGeom prst="rect">
              <a:avLst/>
            </a:prstGeom>
            <a:noFill/>
          </p:spPr>
          <p:txBody>
            <a:bodyPr wrap="square" rtlCol="0">
              <a:spAutoFit/>
            </a:bodyPr>
            <a:lstStyle/>
            <a:p>
              <a:pPr algn="just"/>
              <a:r>
                <a:rPr lang="zh-CN" altLang="en-US" sz="2800" b="1" dirty="0" smtClean="0">
                  <a:latin typeface="黑体" panose="02010609060101010101" pitchFamily="49" charset="-122"/>
                  <a:ea typeface="黑体" panose="02010609060101010101" pitchFamily="49" charset="-122"/>
                </a:rPr>
                <a:t>基于机械匹配的汉语分词算法</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54273" name="Rectangle 1"/>
          <p:cNvSpPr>
            <a:spLocks noChangeArrowheads="1"/>
          </p:cNvSpPr>
          <p:nvPr/>
        </p:nvSpPr>
        <p:spPr bwMode="auto">
          <a:xfrm>
            <a:off x="2129743" y="1828800"/>
            <a:ext cx="8380069" cy="393954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机械匹配法是自动分词中最基础的算法，其基本思想</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）事先建立一个词库，其中包含所有可能出现的词。</a:t>
            </a:r>
            <a:endPar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）对给定的待分词的汉字串</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，按照某种确定的原则切取</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的子串，若该子串与词库中的某词条相匹配，则该子串是词，继续分割剩余的部分，直到剩余部分为空</a:t>
            </a:r>
            <a:r>
              <a:rPr lang="zh-CN" altLang="en-US" sz="25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）否则，该子串不是词，转上重新切取</a:t>
            </a:r>
            <a:r>
              <a:rPr kumimoji="0" lang="en-US" altLang="zh-CN"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的子串进行匹配。</a:t>
            </a:r>
            <a:endPar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4.3.1  </a:t>
            </a:r>
            <a:r>
              <a:rPr lang="zh-CN" altLang="en-US" sz="2800"/>
              <a:t>基于专家系统的汉语分词算法</a:t>
            </a:r>
            <a:endParaRPr lang="zh-CN" altLang="en-US" sz="2800"/>
          </a:p>
        </p:txBody>
      </p:sp>
      <p:sp>
        <p:nvSpPr>
          <p:cNvPr id="7" name="文本框 6"/>
          <p:cNvSpPr txBox="1"/>
          <p:nvPr/>
        </p:nvSpPr>
        <p:spPr>
          <a:xfrm>
            <a:off x="902970" y="5000625"/>
            <a:ext cx="10792460" cy="119888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1</a:t>
            </a:r>
            <a:r>
              <a:rPr lang="zh-CN" altLang="en-US">
                <a:solidFill>
                  <a:schemeClr val="tx1"/>
                </a:solidFill>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推理机</a:t>
            </a:r>
            <a:r>
              <a:rPr lang="zh-CN" altLang="en-US">
                <a:latin typeface="微软雅黑" panose="020B0503020204020204" charset="-122"/>
                <a:ea typeface="微软雅黑" panose="020B0503020204020204" charset="-122"/>
              </a:rPr>
              <a:t>根据</a:t>
            </a:r>
            <a:r>
              <a:rPr lang="zh-CN" altLang="en-US">
                <a:solidFill>
                  <a:srgbClr val="FF0000"/>
                </a:solidFill>
                <a:latin typeface="微软雅黑" panose="020B0503020204020204" charset="-122"/>
                <a:ea typeface="微软雅黑" panose="020B0503020204020204" charset="-122"/>
              </a:rPr>
              <a:t>原始数据</a:t>
            </a:r>
            <a:r>
              <a:rPr lang="zh-CN" altLang="en-US">
                <a:latin typeface="微软雅黑" panose="020B0503020204020204" charset="-122"/>
                <a:ea typeface="微软雅黑" panose="020B0503020204020204" charset="-122"/>
              </a:rPr>
              <a:t>，以</a:t>
            </a:r>
            <a:r>
              <a:rPr lang="zh-CN" altLang="en-US">
                <a:solidFill>
                  <a:srgbClr val="FF0000"/>
                </a:solidFill>
                <a:latin typeface="微软雅黑" panose="020B0503020204020204" charset="-122"/>
                <a:ea typeface="微软雅黑" panose="020B0503020204020204" charset="-122"/>
              </a:rPr>
              <a:t>知识为动力</a:t>
            </a:r>
            <a:r>
              <a:rPr lang="zh-CN" altLang="en-US">
                <a:latin typeface="微软雅黑" panose="020B0503020204020204" charset="-122"/>
                <a:ea typeface="微软雅黑" panose="020B0503020204020204" charset="-122"/>
              </a:rPr>
              <a:t>，逐步形成一系列的</a:t>
            </a:r>
            <a:r>
              <a:rPr lang="zh-CN" altLang="en-US">
                <a:solidFill>
                  <a:srgbClr val="FF0000"/>
                </a:solidFill>
                <a:latin typeface="微软雅黑" panose="020B0503020204020204" charset="-122"/>
                <a:ea typeface="微软雅黑" panose="020B0503020204020204" charset="-122"/>
              </a:rPr>
              <a:t>中间假设和决策</a:t>
            </a:r>
            <a:r>
              <a:rPr lang="zh-CN" altLang="en-US">
                <a:latin typeface="微软雅黑" panose="020B0503020204020204" charset="-122"/>
                <a:ea typeface="微软雅黑" panose="020B0503020204020204" charset="-122"/>
              </a:rPr>
              <a:t>(即一棵棵词语二叉树）。</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、每次推理得到的一棵二叉树，都作为下一次推理的</a:t>
            </a:r>
            <a:r>
              <a:rPr lang="zh-CN" altLang="en-US">
                <a:solidFill>
                  <a:srgbClr val="FF0000"/>
                </a:solidFill>
                <a:latin typeface="微软雅黑" panose="020B0503020204020204" charset="-122"/>
                <a:ea typeface="微软雅黑" panose="020B0503020204020204" charset="-122"/>
              </a:rPr>
              <a:t>初始数据。</a:t>
            </a:r>
            <a:endParaRPr lang="zh-CN" altLang="en-US">
              <a:solidFill>
                <a:srgbClr val="FF0000"/>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3</a:t>
            </a:r>
            <a:r>
              <a:rPr lang="zh-CN" altLang="en-US">
                <a:solidFill>
                  <a:schemeClr val="tx1"/>
                </a:solidFill>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随着推理的深入，词语二叉树越来越接近目标。</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、当词语二叉树的</a:t>
            </a:r>
            <a:r>
              <a:rPr lang="zh-CN" altLang="en-US">
                <a:solidFill>
                  <a:srgbClr val="FF0000"/>
                </a:solidFill>
                <a:latin typeface="微软雅黑" panose="020B0503020204020204" charset="-122"/>
                <a:ea typeface="微软雅黑" panose="020B0503020204020204" charset="-122"/>
              </a:rPr>
              <a:t>每个节</a:t>
            </a:r>
            <a:r>
              <a:rPr lang="zh-CN" altLang="en-US">
                <a:latin typeface="微软雅黑" panose="020B0503020204020204" charset="-122"/>
                <a:ea typeface="微软雅黑" panose="020B0503020204020204" charset="-122"/>
              </a:rPr>
              <a:t>点都是推理机</a:t>
            </a:r>
            <a:r>
              <a:rPr lang="zh-CN" altLang="en-US">
                <a:solidFill>
                  <a:srgbClr val="FF0000"/>
                </a:solidFill>
                <a:latin typeface="微软雅黑" panose="020B0503020204020204" charset="-122"/>
                <a:ea typeface="微软雅黑" panose="020B0503020204020204" charset="-122"/>
              </a:rPr>
              <a:t>可识别</a:t>
            </a:r>
            <a:r>
              <a:rPr lang="zh-CN" altLang="en-US">
                <a:latin typeface="微软雅黑" panose="020B0503020204020204" charset="-122"/>
                <a:ea typeface="微软雅黑" panose="020B0503020204020204" charset="-122"/>
              </a:rPr>
              <a:t>的事实时，</a:t>
            </a:r>
            <a:r>
              <a:rPr lang="zh-CN" altLang="en-US">
                <a:solidFill>
                  <a:srgbClr val="FF0000"/>
                </a:solidFill>
                <a:latin typeface="微软雅黑" panose="020B0503020204020204" charset="-122"/>
                <a:ea typeface="微软雅黑" panose="020B0503020204020204" charset="-122"/>
              </a:rPr>
              <a:t>推理成功</a:t>
            </a:r>
            <a:r>
              <a:rPr lang="zh-CN" altLang="en-US">
                <a:latin typeface="微软雅黑" panose="020B0503020204020204" charset="-122"/>
                <a:ea typeface="微软雅黑" panose="020B0503020204020204" charset="-122"/>
              </a:rPr>
              <a:t>，推理机自动停止。</a:t>
            </a:r>
            <a:endParaRPr lang="zh-CN" altLang="en-US">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1826260" y="981710"/>
            <a:ext cx="7723505" cy="383794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4.3.1  </a:t>
            </a:r>
            <a:r>
              <a:rPr lang="zh-CN" altLang="en-US" sz="2800"/>
              <a:t>基于专家系统的汉语分词算法</a:t>
            </a:r>
            <a:endParaRPr lang="zh-CN" altLang="en-US" sz="2800"/>
          </a:p>
        </p:txBody>
      </p:sp>
      <p:sp>
        <p:nvSpPr>
          <p:cNvPr id="5" name="文本框 4"/>
          <p:cNvSpPr txBox="1"/>
          <p:nvPr/>
        </p:nvSpPr>
        <p:spPr>
          <a:xfrm>
            <a:off x="942975" y="1859915"/>
            <a:ext cx="10819130" cy="286131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运行推理机的</a:t>
            </a:r>
            <a:r>
              <a:rPr lang="zh-CN" altLang="en-US">
                <a:solidFill>
                  <a:srgbClr val="FF0000"/>
                </a:solidFill>
                <a:latin typeface="微软雅黑" panose="020B0503020204020204" charset="-122"/>
                <a:ea typeface="微软雅黑" panose="020B0503020204020204" charset="-122"/>
              </a:rPr>
              <a:t>具体步骤</a:t>
            </a:r>
            <a:r>
              <a:rPr lang="zh-CN" altLang="en-US">
                <a:latin typeface="微软雅黑" panose="020B0503020204020204" charset="-122"/>
                <a:ea typeface="微软雅黑" panose="020B0503020204020204" charset="-122"/>
              </a:rPr>
              <a:t>是:</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、推理机把</a:t>
            </a:r>
            <a:r>
              <a:rPr lang="zh-CN" altLang="en-US">
                <a:solidFill>
                  <a:srgbClr val="FF0000"/>
                </a:solidFill>
                <a:latin typeface="微软雅黑" panose="020B0503020204020204" charset="-122"/>
                <a:ea typeface="微软雅黑" panose="020B0503020204020204" charset="-122"/>
              </a:rPr>
              <a:t>待分词或已分词的字符串</a:t>
            </a:r>
            <a:r>
              <a:rPr lang="zh-CN" altLang="en-US">
                <a:latin typeface="微软雅黑" panose="020B0503020204020204" charset="-122"/>
                <a:ea typeface="微软雅黑" panose="020B0503020204020204" charset="-122"/>
              </a:rPr>
              <a:t>视为</a:t>
            </a:r>
            <a:r>
              <a:rPr lang="zh-CN" altLang="en-US">
                <a:solidFill>
                  <a:srgbClr val="FF0000"/>
                </a:solidFill>
                <a:latin typeface="微软雅黑" panose="020B0503020204020204" charset="-122"/>
                <a:ea typeface="微软雅黑" panose="020B0503020204020204" charset="-122"/>
              </a:rPr>
              <a:t>词语树</a:t>
            </a:r>
            <a:r>
              <a:rPr lang="zh-CN" altLang="en-US">
                <a:latin typeface="微软雅黑" panose="020B0503020204020204" charset="-122"/>
                <a:ea typeface="微软雅黑" panose="020B0503020204020204" charset="-122"/>
              </a:rPr>
              <a:t>中的</a:t>
            </a:r>
            <a:r>
              <a:rPr lang="zh-CN" altLang="en-US">
                <a:solidFill>
                  <a:srgbClr val="FF0000"/>
                </a:solidFill>
                <a:latin typeface="微软雅黑" panose="020B0503020204020204" charset="-122"/>
                <a:ea typeface="微软雅黑" panose="020B0503020204020204" charset="-122"/>
              </a:rPr>
              <a:t>节点</a:t>
            </a:r>
            <a:r>
              <a:rPr lang="zh-CN" altLang="en-US">
                <a:latin typeface="微软雅黑" panose="020B0503020204020204" charset="-122"/>
                <a:ea typeface="微软雅黑" panose="020B0503020204020204" charset="-122"/>
              </a:rPr>
              <a:t>，利用</a:t>
            </a:r>
            <a:r>
              <a:rPr lang="zh-CN" altLang="en-US">
                <a:solidFill>
                  <a:srgbClr val="FF0000"/>
                </a:solidFill>
                <a:latin typeface="微软雅黑" panose="020B0503020204020204" charset="-122"/>
                <a:ea typeface="微软雅黑" panose="020B0503020204020204" charset="-122"/>
              </a:rPr>
              <a:t>常识性知识库</a:t>
            </a:r>
            <a:r>
              <a:rPr lang="zh-CN" altLang="en-US">
                <a:latin typeface="微软雅黑" panose="020B0503020204020204" charset="-122"/>
                <a:ea typeface="微软雅黑" panose="020B0503020204020204" charset="-122"/>
              </a:rPr>
              <a:t>进行顺向搜索匹配。</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、若</a:t>
            </a:r>
            <a:r>
              <a:rPr lang="zh-CN" altLang="en-US">
                <a:solidFill>
                  <a:srgbClr val="FF0000"/>
                </a:solidFill>
                <a:latin typeface="微软雅黑" panose="020B0503020204020204" charset="-122"/>
                <a:ea typeface="微软雅黑" panose="020B0503020204020204" charset="-122"/>
              </a:rPr>
              <a:t>匹配成功</a:t>
            </a:r>
            <a:r>
              <a:rPr lang="zh-CN" altLang="en-US">
                <a:latin typeface="微软雅黑" panose="020B0503020204020204" charset="-122"/>
                <a:ea typeface="微软雅黑" panose="020B0503020204020204" charset="-122"/>
              </a:rPr>
              <a:t>，则该词把原字符串断为</a:t>
            </a:r>
            <a:r>
              <a:rPr lang="zh-CN" altLang="en-US">
                <a:solidFill>
                  <a:srgbClr val="FF0000"/>
                </a:solidFill>
                <a:latin typeface="微软雅黑" panose="020B0503020204020204" charset="-122"/>
                <a:ea typeface="微软雅黑" panose="020B0503020204020204" charset="-122"/>
              </a:rPr>
              <a:t>左右两段</a:t>
            </a:r>
            <a:r>
              <a:rPr lang="zh-CN" altLang="en-US">
                <a:latin typeface="微软雅黑" panose="020B0503020204020204" charset="-122"/>
                <a:ea typeface="微软雅黑" panose="020B0503020204020204" charset="-122"/>
              </a:rPr>
              <a:t>，以该词作为子树的</a:t>
            </a:r>
            <a:r>
              <a:rPr lang="zh-CN" altLang="en-US">
                <a:solidFill>
                  <a:srgbClr val="FF0000"/>
                </a:solidFill>
                <a:latin typeface="微软雅黑" panose="020B0503020204020204" charset="-122"/>
                <a:ea typeface="微软雅黑" panose="020B0503020204020204" charset="-122"/>
              </a:rPr>
              <a:t>根</a:t>
            </a:r>
            <a:r>
              <a:rPr lang="zh-CN" altLang="en-US">
                <a:latin typeface="微软雅黑" panose="020B0503020204020204" charset="-122"/>
                <a:ea typeface="微软雅黑" panose="020B0503020204020204" charset="-122"/>
              </a:rPr>
              <a:t>，左边一段为子树的左孩子，右边一段为子树的右孩子，形成一棵</a:t>
            </a:r>
            <a:r>
              <a:rPr lang="zh-CN" altLang="en-US">
                <a:solidFill>
                  <a:srgbClr val="FF0000"/>
                </a:solidFill>
                <a:latin typeface="微软雅黑" panose="020B0503020204020204" charset="-122"/>
                <a:ea typeface="微软雅黑" panose="020B0503020204020204" charset="-122"/>
              </a:rPr>
              <a:t>新的词语树</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、一旦子树的根节点(假定为A)，满足条件A→flag &lt;&gt; 0（</a:t>
            </a:r>
            <a:r>
              <a:rPr lang="zh-CN" altLang="en-US">
                <a:latin typeface="微软雅黑" panose="020B0503020204020204" charset="-122"/>
                <a:ea typeface="微软雅黑" panose="020B0503020204020204" charset="-122"/>
                <a:sym typeface="+mn-ea"/>
              </a:rPr>
              <a:t>表示该字符串</a:t>
            </a:r>
            <a:r>
              <a:rPr lang="zh-CN" altLang="en-US">
                <a:solidFill>
                  <a:srgbClr val="FF0000"/>
                </a:solidFill>
                <a:latin typeface="微软雅黑" panose="020B0503020204020204" charset="-122"/>
                <a:ea typeface="微软雅黑" panose="020B0503020204020204" charset="-122"/>
                <a:sym typeface="+mn-ea"/>
              </a:rPr>
              <a:t>是词</a:t>
            </a:r>
            <a:r>
              <a:rPr lang="zh-CN" altLang="en-US">
                <a:latin typeface="微软雅黑" panose="020B0503020204020204" charset="-122"/>
                <a:ea typeface="微软雅黑" panose="020B0503020204020204" charset="-122"/>
              </a:rPr>
              <a:t>）且A→abg &lt;&gt; 0(表示消除该词条</a:t>
            </a:r>
            <a:r>
              <a:rPr lang="zh-CN" altLang="en-US">
                <a:solidFill>
                  <a:srgbClr val="FF0000"/>
                </a:solidFill>
                <a:latin typeface="微软雅黑" panose="020B0503020204020204" charset="-122"/>
                <a:ea typeface="微软雅黑" panose="020B0503020204020204" charset="-122"/>
              </a:rPr>
              <a:t>歧义特性的规则号</a:t>
            </a:r>
            <a:r>
              <a:rPr lang="zh-CN" altLang="en-US">
                <a:latin typeface="微软雅黑" panose="020B0503020204020204" charset="-122"/>
                <a:ea typeface="微软雅黑" panose="020B0503020204020204" charset="-122"/>
              </a:rPr>
              <a:t>)，则推理机根据</a:t>
            </a:r>
            <a:r>
              <a:rPr lang="zh-CN" altLang="en-US">
                <a:solidFill>
                  <a:srgbClr val="FF0000"/>
                </a:solidFill>
                <a:latin typeface="微软雅黑" panose="020B0503020204020204" charset="-122"/>
                <a:ea typeface="微软雅黑" panose="020B0503020204020204" charset="-122"/>
              </a:rPr>
              <a:t>A→abg的值</a:t>
            </a:r>
            <a:r>
              <a:rPr lang="zh-CN" altLang="en-US">
                <a:latin typeface="微软雅黑" panose="020B0503020204020204" charset="-122"/>
                <a:ea typeface="微软雅黑" panose="020B0503020204020204" charset="-122"/>
              </a:rPr>
              <a:t>(该字符串的歧义特性)</a:t>
            </a:r>
            <a:r>
              <a:rPr lang="zh-CN" altLang="en-US">
                <a:solidFill>
                  <a:srgbClr val="FF0000"/>
                </a:solidFill>
                <a:latin typeface="微软雅黑" panose="020B0503020204020204" charset="-122"/>
                <a:ea typeface="微软雅黑" panose="020B0503020204020204" charset="-122"/>
              </a:rPr>
              <a:t>启发</a:t>
            </a:r>
            <a:r>
              <a:rPr lang="zh-CN" altLang="en-US">
                <a:latin typeface="微软雅黑" panose="020B0503020204020204" charset="-122"/>
                <a:ea typeface="微软雅黑" panose="020B0503020204020204" charset="-122"/>
              </a:rPr>
              <a:t>相应的歧义切分规则，</a:t>
            </a:r>
            <a:r>
              <a:rPr lang="zh-CN" altLang="en-US">
                <a:solidFill>
                  <a:srgbClr val="FF0000"/>
                </a:solidFill>
                <a:latin typeface="微软雅黑" panose="020B0503020204020204" charset="-122"/>
                <a:ea typeface="微软雅黑" panose="020B0503020204020204" charset="-122"/>
              </a:rPr>
              <a:t>校正</a:t>
            </a:r>
            <a:r>
              <a:rPr lang="zh-CN" altLang="en-US">
                <a:latin typeface="微软雅黑" panose="020B0503020204020204" charset="-122"/>
                <a:ea typeface="微软雅黑" panose="020B0503020204020204" charset="-122"/>
              </a:rPr>
              <a:t>刚刚形成的这棵词语树，达到</a:t>
            </a:r>
            <a:r>
              <a:rPr lang="zh-CN" altLang="en-US">
                <a:solidFill>
                  <a:srgbClr val="FF0000"/>
                </a:solidFill>
                <a:latin typeface="微软雅黑" panose="020B0503020204020204" charset="-122"/>
                <a:ea typeface="微软雅黑" panose="020B0503020204020204" charset="-122"/>
              </a:rPr>
              <a:t>消除歧义</a:t>
            </a:r>
            <a:r>
              <a:rPr lang="zh-CN" altLang="en-US">
                <a:latin typeface="微软雅黑" panose="020B0503020204020204" charset="-122"/>
                <a:ea typeface="微软雅黑" panose="020B0503020204020204" charset="-122"/>
              </a:rPr>
              <a:t>的目的。</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4.3.1  </a:t>
            </a:r>
            <a:r>
              <a:rPr lang="zh-CN" altLang="en-US" sz="2800"/>
              <a:t>基于专家系统的汉语分词算法</a:t>
            </a:r>
            <a:endParaRPr lang="zh-CN" altLang="en-US" sz="2800"/>
          </a:p>
        </p:txBody>
      </p:sp>
      <p:sp>
        <p:nvSpPr>
          <p:cNvPr id="5" name="文本框 4"/>
          <p:cNvSpPr txBox="1"/>
          <p:nvPr/>
        </p:nvSpPr>
        <p:spPr>
          <a:xfrm>
            <a:off x="715645" y="1426845"/>
            <a:ext cx="10977245" cy="645160"/>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rPr>
              <a:t>最大特点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充分利用</a:t>
            </a:r>
            <a:r>
              <a:rPr lang="zh-CN" altLang="en-US">
                <a:solidFill>
                  <a:srgbClr val="FF0000"/>
                </a:solidFill>
                <a:latin typeface="微软雅黑" panose="020B0503020204020204" charset="-122"/>
                <a:ea typeface="微软雅黑" panose="020B0503020204020204" charset="-122"/>
              </a:rPr>
              <a:t>词法知识、句法知识、语义知识和语用知识</a:t>
            </a:r>
            <a:r>
              <a:rPr lang="zh-CN" altLang="en-US">
                <a:latin typeface="微软雅黑" panose="020B0503020204020204" charset="-122"/>
                <a:ea typeface="微软雅黑" panose="020B0503020204020204" charset="-122"/>
              </a:rPr>
              <a:t>进行</a:t>
            </a:r>
            <a:r>
              <a:rPr lang="zh-CN" altLang="en-US">
                <a:solidFill>
                  <a:srgbClr val="FF0000"/>
                </a:solidFill>
                <a:latin typeface="微软雅黑" panose="020B0503020204020204" charset="-122"/>
                <a:ea typeface="微软雅黑" panose="020B0503020204020204" charset="-122"/>
              </a:rPr>
              <a:t>逻辑推理</a:t>
            </a:r>
            <a:r>
              <a:rPr lang="zh-CN" altLang="en-US">
                <a:latin typeface="微软雅黑" panose="020B0503020204020204" charset="-122"/>
                <a:ea typeface="微软雅黑" panose="020B0503020204020204" charset="-122"/>
              </a:rPr>
              <a:t>，实现对歧义字段的</a:t>
            </a:r>
            <a:r>
              <a:rPr lang="zh-CN" altLang="en-US">
                <a:solidFill>
                  <a:srgbClr val="FF0000"/>
                </a:solidFill>
                <a:latin typeface="微软雅黑" panose="020B0503020204020204" charset="-122"/>
                <a:ea typeface="微软雅黑" panose="020B0503020204020204" charset="-122"/>
              </a:rPr>
              <a:t>有效切分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716280" y="2592705"/>
            <a:ext cx="10519410" cy="3415030"/>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rPr>
              <a:t>优点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、分词处理</a:t>
            </a:r>
            <a:r>
              <a:rPr lang="zh-CN" altLang="en-US">
                <a:solidFill>
                  <a:srgbClr val="FF0000"/>
                </a:solidFill>
                <a:latin typeface="微软雅黑" panose="020B0503020204020204" charset="-122"/>
                <a:ea typeface="微软雅黑" panose="020B0503020204020204" charset="-122"/>
              </a:rPr>
              <a:t>过程简明；</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、运行</a:t>
            </a:r>
            <a:r>
              <a:rPr lang="zh-CN" altLang="en-US">
                <a:solidFill>
                  <a:srgbClr val="FF0000"/>
                </a:solidFill>
                <a:latin typeface="微软雅黑" panose="020B0503020204020204" charset="-122"/>
                <a:ea typeface="微软雅黑" panose="020B0503020204020204" charset="-122"/>
              </a:rPr>
              <a:t>效率提高</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、具有显式知识表达形式知识</a:t>
            </a:r>
            <a:r>
              <a:rPr lang="zh-CN" altLang="en-US">
                <a:solidFill>
                  <a:srgbClr val="FF0000"/>
                </a:solidFill>
                <a:latin typeface="微软雅黑" panose="020B0503020204020204" charset="-122"/>
                <a:ea typeface="微软雅黑" panose="020B0503020204020204" charset="-122"/>
              </a:rPr>
              <a:t>容易维护</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、能对推理行为进行</a:t>
            </a:r>
            <a:r>
              <a:rPr lang="zh-CN" altLang="en-US">
                <a:solidFill>
                  <a:srgbClr val="FF0000"/>
                </a:solidFill>
                <a:latin typeface="微软雅黑" panose="020B0503020204020204" charset="-122"/>
                <a:ea typeface="微软雅黑" panose="020B0503020204020204" charset="-122"/>
              </a:rPr>
              <a:t>解释</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5</a:t>
            </a:r>
            <a:r>
              <a:rPr lang="zh-CN" altLang="en-US">
                <a:latin typeface="微软雅黑" panose="020B0503020204020204" charset="-122"/>
                <a:ea typeface="微软雅黑" panose="020B0503020204020204" charset="-122"/>
              </a:rPr>
              <a:t>、利用深层知识处理歧义字段，</a:t>
            </a:r>
            <a:r>
              <a:rPr lang="zh-CN" altLang="en-US">
                <a:solidFill>
                  <a:srgbClr val="FF0000"/>
                </a:solidFill>
                <a:latin typeface="微软雅黑" panose="020B0503020204020204" charset="-122"/>
                <a:ea typeface="微软雅黑" panose="020B0503020204020204" charset="-122"/>
              </a:rPr>
              <a:t>切分精度</a:t>
            </a:r>
            <a:r>
              <a:rPr lang="zh-CN" altLang="en-US">
                <a:latin typeface="微软雅黑" panose="020B0503020204020204" charset="-122"/>
                <a:ea typeface="微软雅黑" panose="020B0503020204020204" charset="-122"/>
              </a:rPr>
              <a:t>可达语法级；</a:t>
            </a:r>
            <a:endParaRPr lang="zh-CN" altLang="en-US">
              <a:latin typeface="微软雅黑" panose="020B0503020204020204" charset="-122"/>
              <a:ea typeface="微软雅黑" panose="020B0503020204020204" charset="-122"/>
            </a:endParaRPr>
          </a:p>
          <a:p>
            <a:pPr lvl="1"/>
            <a:endParaRPr lang="zh-CN" altLang="en-US">
              <a:latin typeface="微软雅黑" panose="020B0503020204020204" charset="-122"/>
              <a:ea typeface="微软雅黑" panose="020B0503020204020204" charset="-122"/>
            </a:endParaRPr>
          </a:p>
          <a:p>
            <a:r>
              <a:rPr lang="zh-CN" altLang="en-US">
                <a:solidFill>
                  <a:srgbClr val="FF0000"/>
                </a:solidFill>
                <a:latin typeface="微软雅黑" panose="020B0503020204020204" charset="-122"/>
                <a:ea typeface="微软雅黑" panose="020B0503020204020204" charset="-122"/>
              </a:rPr>
              <a:t>缺点</a:t>
            </a:r>
            <a:r>
              <a:rPr lang="zh-CN" altLang="en-US">
                <a:latin typeface="微软雅黑" panose="020B0503020204020204" charset="-122"/>
                <a:ea typeface="微软雅黑" panose="020B0503020204020204" charset="-122"/>
              </a:rPr>
              <a:t>是：</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不能从经验中学习</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、当</a:t>
            </a:r>
            <a:r>
              <a:rPr lang="zh-CN" altLang="en-US">
                <a:solidFill>
                  <a:srgbClr val="FF0000"/>
                </a:solidFill>
                <a:latin typeface="微软雅黑" panose="020B0503020204020204" charset="-122"/>
                <a:ea typeface="微软雅黑" panose="020B0503020204020204" charset="-122"/>
              </a:rPr>
              <a:t>知识库庞大</a:t>
            </a:r>
            <a:r>
              <a:rPr lang="zh-CN" altLang="en-US">
                <a:latin typeface="微软雅黑" panose="020B0503020204020204" charset="-122"/>
                <a:ea typeface="微软雅黑" panose="020B0503020204020204" charset="-122"/>
              </a:rPr>
              <a:t>时难以维护；</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、进行多歧义字段切分时</a:t>
            </a:r>
            <a:r>
              <a:rPr lang="zh-CN" altLang="en-US">
                <a:solidFill>
                  <a:srgbClr val="FF0000"/>
                </a:solidFill>
                <a:latin typeface="微软雅黑" panose="020B0503020204020204" charset="-122"/>
                <a:ea typeface="微软雅黑" panose="020B0503020204020204" charset="-122"/>
              </a:rPr>
              <a:t>耗时较长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、对于外界的信息变化反应</a:t>
            </a:r>
            <a:r>
              <a:rPr lang="zh-CN" altLang="en-US">
                <a:solidFill>
                  <a:srgbClr val="FF0000"/>
                </a:solidFill>
                <a:latin typeface="微软雅黑" panose="020B0503020204020204" charset="-122"/>
                <a:ea typeface="微软雅黑" panose="020B0503020204020204" charset="-122"/>
              </a:rPr>
              <a:t>缓慢</a:t>
            </a:r>
            <a:r>
              <a:rPr lang="zh-CN" altLang="en-US">
                <a:latin typeface="微软雅黑" panose="020B0503020204020204" charset="-122"/>
                <a:ea typeface="微软雅黑" panose="020B0503020204020204" charset="-122"/>
              </a:rPr>
              <a:t>，不敏感；</a:t>
            </a:r>
            <a:endParaRPr lang="zh-CN" altLang="en-US">
              <a:latin typeface="微软雅黑" panose="020B0503020204020204" charset="-122"/>
              <a:ea typeface="微软雅黑" panose="020B0503020204020204" charset="-122"/>
            </a:endParaRPr>
          </a:p>
        </p:txBody>
      </p:sp>
      <p:grpSp>
        <p:nvGrpSpPr>
          <p:cNvPr id="4" name="组合 3"/>
          <p:cNvGrpSpPr/>
          <p:nvPr/>
        </p:nvGrpSpPr>
        <p:grpSpPr>
          <a:xfrm>
            <a:off x="9009380" y="3034665"/>
            <a:ext cx="2705735" cy="3242945"/>
            <a:chOff x="4427538" y="954088"/>
            <a:chExt cx="3333750" cy="3729038"/>
          </a:xfrm>
        </p:grpSpPr>
        <p:sp>
          <p:nvSpPr>
            <p:cNvPr id="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9"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0"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3"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4"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5"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33070" y="3490595"/>
            <a:ext cx="2284730" cy="3162935"/>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基于神经网络的汉语分词算法</a:t>
            </a:r>
            <a:endParaRPr lang="zh-CN" altLang="en-US" sz="2800"/>
          </a:p>
        </p:txBody>
      </p:sp>
      <p:sp>
        <p:nvSpPr>
          <p:cNvPr id="5" name="文本框 4"/>
          <p:cNvSpPr txBox="1"/>
          <p:nvPr/>
        </p:nvSpPr>
        <p:spPr>
          <a:xfrm>
            <a:off x="1547495" y="1384935"/>
            <a:ext cx="10099040"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以</a:t>
            </a:r>
            <a:r>
              <a:rPr lang="zh-CN" altLang="en-US">
                <a:solidFill>
                  <a:schemeClr val="tx1"/>
                </a:solidFill>
                <a:latin typeface="微软雅黑" panose="020B0503020204020204" charset="-122"/>
                <a:ea typeface="微软雅黑" panose="020B0503020204020204" charset="-122"/>
              </a:rPr>
              <a:t>模拟人脑运</a:t>
            </a:r>
            <a:r>
              <a:rPr lang="zh-CN" altLang="en-US">
                <a:latin typeface="微软雅黑" panose="020B0503020204020204" charset="-122"/>
                <a:ea typeface="微软雅黑" panose="020B0503020204020204" charset="-122"/>
              </a:rPr>
              <a:t>行，</a:t>
            </a:r>
            <a:r>
              <a:rPr lang="zh-CN" altLang="en-US">
                <a:solidFill>
                  <a:srgbClr val="FF0000"/>
                </a:solidFill>
                <a:latin typeface="微软雅黑" panose="020B0503020204020204" charset="-122"/>
                <a:ea typeface="微软雅黑" panose="020B0503020204020204" charset="-122"/>
              </a:rPr>
              <a:t>分布处理</a:t>
            </a:r>
            <a:r>
              <a:rPr lang="zh-CN" altLang="en-US">
                <a:latin typeface="微软雅黑" panose="020B0503020204020204" charset="-122"/>
                <a:ea typeface="微软雅黑" panose="020B0503020204020204" charset="-122"/>
              </a:rPr>
              <a:t>和</a:t>
            </a:r>
            <a:r>
              <a:rPr lang="zh-CN" altLang="en-US">
                <a:solidFill>
                  <a:srgbClr val="FF0000"/>
                </a:solidFill>
                <a:latin typeface="微软雅黑" panose="020B0503020204020204" charset="-122"/>
                <a:ea typeface="微软雅黑" panose="020B0503020204020204" charset="-122"/>
              </a:rPr>
              <a:t>建立数值计算模型</a:t>
            </a:r>
            <a:r>
              <a:rPr lang="zh-CN" altLang="en-US">
                <a:latin typeface="微软雅黑" panose="020B0503020204020204" charset="-122"/>
                <a:ea typeface="微软雅黑" panose="020B0503020204020204" charset="-122"/>
              </a:rPr>
              <a:t>工作的。</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将</a:t>
            </a:r>
            <a:r>
              <a:rPr lang="zh-CN" altLang="en-US">
                <a:solidFill>
                  <a:schemeClr val="tx1"/>
                </a:solidFill>
                <a:latin typeface="微软雅黑" panose="020B0503020204020204" charset="-122"/>
                <a:ea typeface="微软雅黑" panose="020B0503020204020204" charset="-122"/>
              </a:rPr>
              <a:t>分词知识的隐式方法存入神经网内部</a:t>
            </a:r>
            <a:r>
              <a:rPr lang="zh-CN" altLang="en-US">
                <a:latin typeface="微软雅黑" panose="020B0503020204020204" charset="-122"/>
                <a:ea typeface="微软雅黑" panose="020B0503020204020204" charset="-122"/>
              </a:rPr>
              <a:t>，通过</a:t>
            </a:r>
            <a:r>
              <a:rPr lang="zh-CN" altLang="en-US">
                <a:solidFill>
                  <a:srgbClr val="FF0000"/>
                </a:solidFill>
                <a:latin typeface="微软雅黑" panose="020B0503020204020204" charset="-122"/>
                <a:ea typeface="微软雅黑" panose="020B0503020204020204" charset="-122"/>
              </a:rPr>
              <a:t>自学习</a:t>
            </a:r>
            <a:r>
              <a:rPr lang="zh-CN" altLang="en-US">
                <a:latin typeface="微软雅黑" panose="020B0503020204020204" charset="-122"/>
                <a:ea typeface="微软雅黑" panose="020B0503020204020204" charset="-122"/>
              </a:rPr>
              <a:t>和</a:t>
            </a:r>
            <a:r>
              <a:rPr lang="zh-CN" altLang="en-US">
                <a:solidFill>
                  <a:srgbClr val="FF0000"/>
                </a:solidFill>
                <a:latin typeface="微软雅黑" panose="020B0503020204020204" charset="-122"/>
                <a:ea typeface="微软雅黑" panose="020B0503020204020204" charset="-122"/>
              </a:rPr>
              <a:t>训练修改内部权值</a:t>
            </a:r>
            <a:r>
              <a:rPr lang="zh-CN" altLang="en-US">
                <a:latin typeface="微软雅黑" panose="020B0503020204020204" charset="-122"/>
                <a:ea typeface="微软雅黑" panose="020B0503020204020204" charset="-122"/>
              </a:rPr>
              <a:t>，以达到</a:t>
            </a:r>
            <a:r>
              <a:rPr lang="zh-CN" altLang="en-US">
                <a:solidFill>
                  <a:schemeClr val="tx1"/>
                </a:solidFill>
                <a:latin typeface="微软雅黑" panose="020B0503020204020204" charset="-122"/>
                <a:ea typeface="微软雅黑" panose="020B0503020204020204" charset="-122"/>
              </a:rPr>
              <a:t>正确</a:t>
            </a:r>
            <a:r>
              <a:rPr lang="zh-CN" altLang="en-US">
                <a:latin typeface="微软雅黑" panose="020B0503020204020204" charset="-122"/>
                <a:ea typeface="微软雅黑" panose="020B0503020204020204" charset="-122"/>
              </a:rPr>
              <a:t>的分词结果。</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3021330" y="3213100"/>
            <a:ext cx="7818120" cy="92202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1998</a:t>
            </a:r>
            <a:r>
              <a:rPr lang="zh-CN" altLang="en-US">
                <a:latin typeface="微软雅黑" panose="020B0503020204020204" charset="-122"/>
                <a:ea typeface="微软雅黑" panose="020B0503020204020204" charset="-122"/>
              </a:rPr>
              <a:t>年尹锋提出的基于神经网络分词方法的算法思想：</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采用人工神经网络的方法解决</a:t>
            </a:r>
            <a:r>
              <a:rPr lang="zh-CN" altLang="en-US">
                <a:solidFill>
                  <a:srgbClr val="FF0000"/>
                </a:solidFill>
                <a:latin typeface="微软雅黑" panose="020B0503020204020204" charset="-122"/>
                <a:ea typeface="微软雅黑" panose="020B0503020204020204" charset="-122"/>
              </a:rPr>
              <a:t>汉语歧义字段切分</a:t>
            </a:r>
            <a:r>
              <a:rPr lang="zh-CN" altLang="en-US">
                <a:latin typeface="微软雅黑" panose="020B0503020204020204" charset="-122"/>
                <a:ea typeface="微软雅黑" panose="020B0503020204020204" charset="-122"/>
              </a:rPr>
              <a:t>存在的问题。</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关键：</a:t>
            </a:r>
            <a:r>
              <a:rPr lang="zh-CN" altLang="en-US">
                <a:latin typeface="微软雅黑" panose="020B0503020204020204" charset="-122"/>
                <a:ea typeface="微软雅黑" panose="020B0503020204020204" charset="-122"/>
              </a:rPr>
              <a:t>知识库（权重链表）的组织和网络推理机制的建立。</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3341370" y="4682490"/>
            <a:ext cx="8398510" cy="1476375"/>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sym typeface="+mn-ea"/>
              </a:rPr>
              <a:t>分词过程：</a:t>
            </a:r>
            <a:r>
              <a:rPr lang="zh-CN" altLang="en-US">
                <a:latin typeface="微软雅黑" panose="020B0503020204020204" charset="-122"/>
                <a:ea typeface="微软雅黑" panose="020B0503020204020204" charset="-122"/>
                <a:sym typeface="+mn-ea"/>
              </a:rPr>
              <a:t>    即一个生成</a:t>
            </a:r>
            <a:r>
              <a:rPr lang="zh-CN" altLang="en-US" b="1">
                <a:solidFill>
                  <a:schemeClr val="tx1"/>
                </a:solidFill>
                <a:latin typeface="微软雅黑" panose="020B0503020204020204" charset="-122"/>
                <a:ea typeface="微软雅黑" panose="020B0503020204020204" charset="-122"/>
                <a:sym typeface="+mn-ea"/>
              </a:rPr>
              <a:t>分词动态网</a:t>
            </a:r>
            <a:r>
              <a:rPr lang="zh-CN" altLang="en-US">
                <a:latin typeface="微软雅黑" panose="020B0503020204020204" charset="-122"/>
                <a:ea typeface="微软雅黑" panose="020B0503020204020204" charset="-122"/>
                <a:sym typeface="+mn-ea"/>
              </a:rPr>
              <a:t>的过程。</a:t>
            </a:r>
            <a:endParaRPr lang="zh-CN" altLang="en-US">
              <a:latin typeface="微软雅黑" panose="020B0503020204020204" charset="-122"/>
              <a:ea typeface="微软雅黑" panose="020B0503020204020204" charset="-122"/>
              <a:sym typeface="+mn-ea"/>
            </a:endParaRPr>
          </a:p>
          <a:p>
            <a:r>
              <a:rPr lang="en-US" altLang="zh-CN"/>
              <a:t>1</a:t>
            </a:r>
            <a:r>
              <a:rPr lang="zh-CN" altLang="en-US">
                <a:latin typeface="微软雅黑" panose="020B0503020204020204" charset="-122"/>
                <a:ea typeface="微软雅黑" panose="020B0503020204020204" charset="-122"/>
              </a:rPr>
              <a:t>、以确定的待处理语句的汉字串为基础，来确定网络处理单元。</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、根据链接权重表激活输入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输出单元之间的链接。可采用某种激活方式，取一个汉字作为关键字确定其链接表不断匹配。</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基于神经网络的汉语分词算法</a:t>
            </a:r>
            <a:endParaRPr lang="zh-CN" altLang="en-US" sz="2800"/>
          </a:p>
        </p:txBody>
      </p:sp>
      <p:sp>
        <p:nvSpPr>
          <p:cNvPr id="2" name="文本框 1"/>
          <p:cNvSpPr txBox="1"/>
          <p:nvPr/>
        </p:nvSpPr>
        <p:spPr>
          <a:xfrm>
            <a:off x="4605655" y="1403350"/>
            <a:ext cx="7552690" cy="3969385"/>
          </a:xfrm>
          <a:prstGeom prst="rect">
            <a:avLst/>
          </a:prstGeom>
          <a:noFill/>
        </p:spPr>
        <p:txBody>
          <a:bodyPr wrap="square" rtlCol="0">
            <a:spAutoFit/>
          </a:bodyPr>
          <a:lstStyle/>
          <a:p>
            <a:r>
              <a:rPr lang="zh-CN" altLang="en-US" b="1">
                <a:solidFill>
                  <a:schemeClr val="tx1"/>
                </a:solidFill>
                <a:latin typeface="微软雅黑" panose="020B0503020204020204" charset="-122"/>
                <a:ea typeface="微软雅黑" panose="020B0503020204020204" charset="-122"/>
              </a:rPr>
              <a:t>BP (Back Propagation)神经网络</a:t>
            </a:r>
            <a:r>
              <a:rPr lang="zh-CN" altLang="en-US" b="1">
                <a:latin typeface="微软雅黑" panose="020B0503020204020204" charset="-122"/>
                <a:ea typeface="微软雅黑" panose="020B0503020204020204" charset="-122"/>
              </a:rPr>
              <a:t>：</a:t>
            </a:r>
            <a:endParaRPr lang="zh-CN" altLang="en-US" b="1">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由</a:t>
            </a:r>
            <a:r>
              <a:rPr lang="zh-CN" altLang="en-US">
                <a:solidFill>
                  <a:schemeClr val="tx1"/>
                </a:solidFill>
                <a:latin typeface="微软雅黑" panose="020B0503020204020204" charset="-122"/>
                <a:ea typeface="微软雅黑" panose="020B0503020204020204" charset="-122"/>
              </a:rPr>
              <a:t>信息的正向传播和误差的反向传播</a:t>
            </a:r>
            <a:r>
              <a:rPr lang="zh-CN" altLang="en-US">
                <a:latin typeface="微软雅黑" panose="020B0503020204020204" charset="-122"/>
                <a:ea typeface="微软雅黑" panose="020B0503020204020204" charset="-122"/>
              </a:rPr>
              <a:t>组成。</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rPr>
              <a:t>输入层</a:t>
            </a:r>
            <a:r>
              <a:rPr lang="zh-CN" altLang="en-US">
                <a:latin typeface="微软雅黑" panose="020B0503020204020204" charset="-122"/>
                <a:ea typeface="微软雅黑" panose="020B0503020204020204" charset="-122"/>
              </a:rPr>
              <a:t>各神经元负责接收来自外界的输入信息并传递给中间层各神经元。</a:t>
            </a:r>
            <a:endParaRPr lang="zh-CN" altLang="en-US">
              <a:latin typeface="微软雅黑" panose="020B0503020204020204" charset="-122"/>
              <a:ea typeface="微软雅黑" panose="020B0503020204020204" charset="-122"/>
            </a:endParaRPr>
          </a:p>
          <a:p>
            <a:endParaRPr lang="en-US" altLang="zh-CN">
              <a:latin typeface="微软雅黑" panose="020B0503020204020204" charset="-122"/>
              <a:ea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rPr>
              <a:t>中间层</a:t>
            </a:r>
            <a:r>
              <a:rPr lang="zh-CN" altLang="en-US">
                <a:latin typeface="微软雅黑" panose="020B0503020204020204" charset="-122"/>
                <a:ea typeface="微软雅黑" panose="020B0503020204020204" charset="-122"/>
              </a:rPr>
              <a:t>是内部信息处理层，负责信息变换，可设计为</a:t>
            </a:r>
            <a:r>
              <a:rPr lang="zh-CN" altLang="en-US">
                <a:solidFill>
                  <a:schemeClr val="tx1"/>
                </a:solidFill>
                <a:latin typeface="微软雅黑" panose="020B0503020204020204" charset="-122"/>
                <a:ea typeface="微软雅黑" panose="020B0503020204020204" charset="-122"/>
              </a:rPr>
              <a:t>单隐层或者多隐层</a:t>
            </a:r>
            <a:r>
              <a:rPr lang="zh-CN" altLang="en-US">
                <a:latin typeface="微软雅黑" panose="020B0503020204020204" charset="-122"/>
                <a:ea typeface="微软雅黑" panose="020B0503020204020204" charset="-122"/>
              </a:rPr>
              <a:t>结构。</a:t>
            </a:r>
            <a:r>
              <a:rPr lang="zh-CN" altLang="en-US">
                <a:solidFill>
                  <a:schemeClr val="tx1"/>
                </a:solidFill>
                <a:latin typeface="微软雅黑" panose="020B0503020204020204" charset="-122"/>
                <a:ea typeface="微软雅黑" panose="020B0503020204020204" charset="-122"/>
              </a:rPr>
              <a:t>最后一个隐层传递到输出层</a:t>
            </a:r>
            <a:r>
              <a:rPr lang="zh-CN" altLang="en-US">
                <a:latin typeface="微软雅黑" panose="020B0503020204020204" charset="-122"/>
                <a:ea typeface="微软雅黑" panose="020B0503020204020204" charset="-122"/>
              </a:rPr>
              <a:t>各神经元的信息，经进一步处理后，完成一次</a:t>
            </a:r>
            <a:r>
              <a:rPr lang="zh-CN" altLang="en-US">
                <a:solidFill>
                  <a:srgbClr val="FF0000"/>
                </a:solidFill>
                <a:latin typeface="微软雅黑" panose="020B0503020204020204" charset="-122"/>
                <a:ea typeface="微软雅黑" panose="020B0503020204020204" charset="-122"/>
              </a:rPr>
              <a:t>学习的正向传播</a:t>
            </a:r>
            <a:r>
              <a:rPr lang="zh-CN" altLang="en-US">
                <a:latin typeface="微软雅黑" panose="020B0503020204020204" charset="-122"/>
                <a:ea typeface="微软雅黑" panose="020B0503020204020204" charset="-122"/>
              </a:rPr>
              <a:t>处理过程，由</a:t>
            </a:r>
            <a:r>
              <a:rPr lang="zh-CN" altLang="en-US" b="1">
                <a:solidFill>
                  <a:schemeClr val="tx1"/>
                </a:solidFill>
                <a:latin typeface="微软雅黑" panose="020B0503020204020204" charset="-122"/>
                <a:ea typeface="微软雅黑" panose="020B0503020204020204" charset="-122"/>
              </a:rPr>
              <a:t>输出层</a:t>
            </a:r>
            <a:r>
              <a:rPr lang="zh-CN" altLang="en-US">
                <a:latin typeface="微软雅黑" panose="020B0503020204020204" charset="-122"/>
                <a:ea typeface="微软雅黑" panose="020B0503020204020204" charset="-122"/>
              </a:rPr>
              <a:t>向外界输出信息处理结果。</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当</a:t>
            </a:r>
            <a:r>
              <a:rPr lang="zh-CN" altLang="en-US">
                <a:solidFill>
                  <a:schemeClr val="tx1"/>
                </a:solidFill>
                <a:latin typeface="微软雅黑" panose="020B0503020204020204" charset="-122"/>
                <a:ea typeface="微软雅黑" panose="020B0503020204020204" charset="-122"/>
              </a:rPr>
              <a:t>实际输出与期望输出不符</a:t>
            </a:r>
            <a:r>
              <a:rPr lang="zh-CN" altLang="en-US">
                <a:latin typeface="微软雅黑" panose="020B0503020204020204" charset="-122"/>
                <a:ea typeface="微软雅黑" panose="020B0503020204020204" charset="-122"/>
              </a:rPr>
              <a:t>时，进入</a:t>
            </a:r>
            <a:r>
              <a:rPr lang="zh-CN" altLang="en-US">
                <a:solidFill>
                  <a:srgbClr val="FF0000"/>
                </a:solidFill>
                <a:latin typeface="微软雅黑" panose="020B0503020204020204" charset="-122"/>
                <a:ea typeface="微软雅黑" panose="020B0503020204020204" charset="-122"/>
              </a:rPr>
              <a:t>误差的反向传播</a:t>
            </a:r>
            <a:r>
              <a:rPr lang="zh-CN" altLang="en-US">
                <a:latin typeface="微软雅黑" panose="020B0503020204020204" charset="-122"/>
                <a:ea typeface="微软雅黑" panose="020B0503020204020204" charset="-122"/>
              </a:rPr>
              <a:t>阶段。</a:t>
            </a:r>
            <a:r>
              <a:rPr lang="zh-CN" altLang="en-US">
                <a:solidFill>
                  <a:srgbClr val="FF0000"/>
                </a:solidFill>
                <a:latin typeface="微软雅黑" panose="020B0503020204020204" charset="-122"/>
                <a:ea typeface="微软雅黑" panose="020B0503020204020204" charset="-122"/>
              </a:rPr>
              <a:t>误差</a:t>
            </a:r>
            <a:r>
              <a:rPr lang="zh-CN" altLang="en-US">
                <a:latin typeface="微软雅黑" panose="020B0503020204020204" charset="-122"/>
                <a:ea typeface="微软雅黑" panose="020B0503020204020204" charset="-122"/>
              </a:rPr>
              <a:t>按</a:t>
            </a:r>
            <a:r>
              <a:rPr lang="zh-CN" altLang="en-US">
                <a:solidFill>
                  <a:schemeClr val="tx1"/>
                </a:solidFill>
                <a:latin typeface="微软雅黑" panose="020B0503020204020204" charset="-122"/>
                <a:ea typeface="微软雅黑" panose="020B0503020204020204" charset="-122"/>
              </a:rPr>
              <a:t>误差</a:t>
            </a:r>
            <a:r>
              <a:rPr lang="zh-CN" altLang="en-US">
                <a:solidFill>
                  <a:srgbClr val="FF0000"/>
                </a:solidFill>
                <a:latin typeface="微软雅黑" panose="020B0503020204020204" charset="-122"/>
                <a:ea typeface="微软雅黑" panose="020B0503020204020204" charset="-122"/>
              </a:rPr>
              <a:t>梯度下降</a:t>
            </a:r>
            <a:r>
              <a:rPr lang="zh-CN" altLang="en-US">
                <a:latin typeface="微软雅黑" panose="020B0503020204020204" charset="-122"/>
                <a:ea typeface="微软雅黑" panose="020B0503020204020204" charset="-122"/>
              </a:rPr>
              <a:t>的方式</a:t>
            </a:r>
            <a:r>
              <a:rPr lang="zh-CN" altLang="en-US">
                <a:solidFill>
                  <a:srgbClr val="FF0000"/>
                </a:solidFill>
                <a:latin typeface="微软雅黑" panose="020B0503020204020204" charset="-122"/>
                <a:ea typeface="微软雅黑" panose="020B0503020204020204" charset="-122"/>
              </a:rPr>
              <a:t>修正</a:t>
            </a:r>
            <a:r>
              <a:rPr lang="zh-CN" altLang="en-US">
                <a:solidFill>
                  <a:schemeClr val="tx1"/>
                </a:solidFill>
                <a:latin typeface="微软雅黑" panose="020B0503020204020204" charset="-122"/>
                <a:ea typeface="微软雅黑" panose="020B0503020204020204" charset="-122"/>
              </a:rPr>
              <a:t>各层权值</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逐层反传</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当网络输出的</a:t>
            </a:r>
            <a:r>
              <a:rPr lang="zh-CN" altLang="en-US">
                <a:solidFill>
                  <a:schemeClr val="tx1"/>
                </a:solidFill>
                <a:latin typeface="微软雅黑" panose="020B0503020204020204" charset="-122"/>
                <a:ea typeface="微软雅黑" panose="020B0503020204020204" charset="-122"/>
                <a:sym typeface="+mn-ea"/>
              </a:rPr>
              <a:t>误差减少到可以接受的程度或者预先设定的学习次数时停</a:t>
            </a:r>
            <a:r>
              <a:rPr lang="zh-CN" altLang="en-US">
                <a:latin typeface="微软雅黑" panose="020B0503020204020204" charset="-122"/>
                <a:ea typeface="微软雅黑" panose="020B0503020204020204" charset="-122"/>
                <a:sym typeface="+mn-ea"/>
              </a:rPr>
              <a:t>止。</a:t>
            </a:r>
            <a:endParaRPr lang="zh-CN" altLang="en-US">
              <a:latin typeface="微软雅黑" panose="020B0503020204020204" charset="-122"/>
              <a:ea typeface="微软雅黑" panose="020B0503020204020204" charset="-122"/>
            </a:endParaRPr>
          </a:p>
        </p:txBody>
      </p:sp>
      <p:pic>
        <p:nvPicPr>
          <p:cNvPr id="6" name="图片 4"/>
          <p:cNvPicPr>
            <a:picLocks noChangeAspect="1"/>
          </p:cNvPicPr>
          <p:nvPr/>
        </p:nvPicPr>
        <p:blipFill>
          <a:blip r:embed="rId1"/>
          <a:srcRect l="17273" t="1184" r="16612" b="40"/>
          <a:stretch>
            <a:fillRect/>
          </a:stretch>
        </p:blipFill>
        <p:spPr>
          <a:xfrm>
            <a:off x="169545" y="1403350"/>
            <a:ext cx="4514850" cy="3902710"/>
          </a:xfrm>
          <a:prstGeom prst="rect">
            <a:avLst/>
          </a:prstGeom>
          <a:noFill/>
          <a:ln w="9525">
            <a:noFill/>
          </a:ln>
        </p:spPr>
      </p:pic>
      <p:sp>
        <p:nvSpPr>
          <p:cNvPr id="5" name="文本框 4"/>
          <p:cNvSpPr txBox="1"/>
          <p:nvPr/>
        </p:nvSpPr>
        <p:spPr>
          <a:xfrm>
            <a:off x="1308100" y="5410200"/>
            <a:ext cx="2567305" cy="337185"/>
          </a:xfrm>
          <a:prstGeom prst="rect">
            <a:avLst/>
          </a:prstGeom>
          <a:noFill/>
        </p:spPr>
        <p:txBody>
          <a:bodyPr wrap="square" rtlCol="0">
            <a:spAutoFit/>
          </a:bodyPr>
          <a:lstStyle/>
          <a:p>
            <a:r>
              <a:rPr lang="zh-CN" altLang="en-US" sz="1600" b="1">
                <a:solidFill>
                  <a:schemeClr val="tx1"/>
                </a:solidFill>
                <a:latin typeface="微软雅黑" panose="020B0503020204020204" charset="-122"/>
                <a:ea typeface="微软雅黑" panose="020B0503020204020204" charset="-122"/>
              </a:rPr>
              <a:t>带一个隐层的神经网络</a:t>
            </a:r>
            <a:endParaRPr lang="zh-CN" altLang="en-US" sz="1600" b="1">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901065" y="1355090"/>
            <a:ext cx="684530" cy="306705"/>
          </a:xfrm>
          <a:prstGeom prst="rect">
            <a:avLst/>
          </a:prstGeom>
          <a:noFill/>
        </p:spPr>
        <p:txBody>
          <a:bodyPr wrap="square" rtlCol="0">
            <a:spAutoFit/>
          </a:bodyPr>
          <a:lstStyle/>
          <a:p>
            <a:r>
              <a:rPr lang="zh-CN" altLang="en-US" sz="1400" b="1">
                <a:solidFill>
                  <a:schemeClr val="tx1"/>
                </a:solidFill>
                <a:latin typeface="微软雅黑" panose="020B0503020204020204" charset="-122"/>
                <a:ea typeface="微软雅黑" panose="020B0503020204020204" charset="-122"/>
              </a:rPr>
              <a:t>权值</a:t>
            </a:r>
            <a:endParaRPr lang="zh-CN" altLang="en-US" sz="1400" b="1">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2686685" y="1271270"/>
            <a:ext cx="684530" cy="306705"/>
          </a:xfrm>
          <a:prstGeom prst="rect">
            <a:avLst/>
          </a:prstGeom>
          <a:noFill/>
        </p:spPr>
        <p:txBody>
          <a:bodyPr wrap="square" rtlCol="0">
            <a:spAutoFit/>
          </a:bodyPr>
          <a:lstStyle/>
          <a:p>
            <a:r>
              <a:rPr lang="zh-CN" altLang="en-US" sz="1400" b="1">
                <a:solidFill>
                  <a:schemeClr val="tx1"/>
                </a:solidFill>
                <a:latin typeface="微软雅黑" panose="020B0503020204020204" charset="-122"/>
                <a:ea typeface="微软雅黑" panose="020B0503020204020204" charset="-122"/>
              </a:rPr>
              <a:t>权值</a:t>
            </a:r>
            <a:endParaRPr lang="zh-CN" altLang="en-US" sz="1400" b="1">
              <a:solidFill>
                <a:schemeClr val="tx1"/>
              </a:solidFill>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基于神经网络的汉语分词算法</a:t>
            </a:r>
            <a:endParaRPr lang="zh-CN" altLang="en-US" sz="2800"/>
          </a:p>
        </p:txBody>
      </p:sp>
      <p:sp>
        <p:nvSpPr>
          <p:cNvPr id="2" name="文本框 1"/>
          <p:cNvSpPr txBox="1"/>
          <p:nvPr/>
        </p:nvSpPr>
        <p:spPr>
          <a:xfrm>
            <a:off x="5211445" y="1166495"/>
            <a:ext cx="6868160" cy="4799965"/>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rPr>
              <a:t>分词网络的学习方式和学习过程：</a:t>
            </a:r>
            <a:endParaRPr lang="zh-CN" altLang="en-US" b="1">
              <a:latin typeface="微软雅黑" panose="020B0503020204020204" charset="-122"/>
              <a:ea typeface="微软雅黑" panose="020B0503020204020204" charset="-122"/>
            </a:endParaRPr>
          </a:p>
          <a:p>
            <a:endParaRPr lang="zh-CN" altLang="en-US" b="1">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、学习开始时，</a:t>
            </a:r>
            <a:r>
              <a:rPr lang="zh-CN" altLang="en-US">
                <a:solidFill>
                  <a:srgbClr val="FF0000"/>
                </a:solidFill>
                <a:latin typeface="微软雅黑" panose="020B0503020204020204" charset="-122"/>
                <a:ea typeface="微软雅黑" panose="020B0503020204020204" charset="-122"/>
              </a:rPr>
              <a:t>初始化</a:t>
            </a:r>
            <a:r>
              <a:rPr lang="zh-CN" altLang="en-US">
                <a:latin typeface="微软雅黑" panose="020B0503020204020204" charset="-122"/>
                <a:ea typeface="微软雅黑" panose="020B0503020204020204" charset="-122"/>
              </a:rPr>
              <a:t>内部连接权和阈值；根据实验结果确定隐含层数和结点数，随机给出网络各单元之间的连接权及单元阈值。</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、每给网络提供一输入输出模式对，首先进行</a:t>
            </a:r>
            <a:r>
              <a:rPr lang="zh-CN" altLang="en-US">
                <a:solidFill>
                  <a:srgbClr val="FF0000"/>
                </a:solidFill>
                <a:latin typeface="微软雅黑" panose="020B0503020204020204" charset="-122"/>
                <a:ea typeface="微软雅黑" panose="020B0503020204020204" charset="-122"/>
              </a:rPr>
              <a:t>前向传播</a:t>
            </a:r>
            <a:r>
              <a:rPr lang="zh-CN" altLang="en-US">
                <a:latin typeface="微软雅黑" panose="020B0503020204020204" charset="-122"/>
                <a:ea typeface="微软雅黑" panose="020B0503020204020204" charset="-122"/>
              </a:rPr>
              <a:t>并计算出各单元的实际输出，求出各单元的参考误差。</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、当各单元的参考误差都求出后，进行连接权和各单元阈值的调整，从而完成一项</a:t>
            </a:r>
            <a:r>
              <a:rPr lang="zh-CN" altLang="en-US">
                <a:solidFill>
                  <a:srgbClr val="FF0000"/>
                </a:solidFill>
                <a:latin typeface="微软雅黑" panose="020B0503020204020204" charset="-122"/>
                <a:ea typeface="微软雅黑" panose="020B0503020204020204" charset="-122"/>
              </a:rPr>
              <a:t>迭代</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、对下一模式对，</a:t>
            </a:r>
            <a:r>
              <a:rPr lang="zh-CN" altLang="en-US">
                <a:solidFill>
                  <a:srgbClr val="FF0000"/>
                </a:solidFill>
                <a:latin typeface="微软雅黑" panose="020B0503020204020204" charset="-122"/>
                <a:ea typeface="微软雅黑" panose="020B0503020204020204" charset="-122"/>
              </a:rPr>
              <a:t>重复</a:t>
            </a:r>
            <a:r>
              <a:rPr lang="zh-CN" altLang="en-US">
                <a:latin typeface="微软雅黑" panose="020B0503020204020204" charset="-122"/>
                <a:ea typeface="微软雅黑" panose="020B0503020204020204" charset="-122"/>
              </a:rPr>
              <a:t>上述过程。</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5</a:t>
            </a:r>
            <a:r>
              <a:rPr lang="zh-CN" altLang="en-US">
                <a:latin typeface="微软雅黑" panose="020B0503020204020204" charset="-122"/>
                <a:ea typeface="微软雅黑" panose="020B0503020204020204" charset="-122"/>
              </a:rPr>
              <a:t>、当选择的</a:t>
            </a:r>
            <a:r>
              <a:rPr lang="en-US" altLang="zh-CN">
                <a:latin typeface="微软雅黑" panose="020B0503020204020204" charset="-122"/>
                <a:ea typeface="微软雅黑" panose="020B0503020204020204" charset="-122"/>
              </a:rPr>
              <a:t>n</a:t>
            </a:r>
            <a:r>
              <a:rPr lang="zh-CN" altLang="en-US">
                <a:latin typeface="微软雅黑" panose="020B0503020204020204" charset="-122"/>
                <a:ea typeface="微软雅黑" panose="020B0503020204020204" charset="-122"/>
              </a:rPr>
              <a:t>句（模式对）对各自的迭代都完成后，又重复对第一模式的迭代。</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6</a:t>
            </a:r>
            <a:r>
              <a:rPr lang="zh-CN" altLang="en-US">
                <a:latin typeface="微软雅黑" panose="020B0503020204020204" charset="-122"/>
                <a:ea typeface="微软雅黑" panose="020B0503020204020204" charset="-122"/>
              </a:rPr>
              <a:t>、如此循环，直到输出层单元的误差满足要求为止。</a:t>
            </a:r>
            <a:endParaRPr lang="zh-CN" altLang="en-US">
              <a:latin typeface="微软雅黑" panose="020B0503020204020204" charset="-122"/>
              <a:ea typeface="微软雅黑" panose="020B0503020204020204" charset="-122"/>
            </a:endParaRPr>
          </a:p>
        </p:txBody>
      </p:sp>
      <p:pic>
        <p:nvPicPr>
          <p:cNvPr id="6" name="图片 4"/>
          <p:cNvPicPr>
            <a:picLocks noChangeAspect="1"/>
          </p:cNvPicPr>
          <p:nvPr/>
        </p:nvPicPr>
        <p:blipFill>
          <a:blip r:embed="rId1"/>
          <a:srcRect l="17273" t="1184" r="16612" b="40"/>
          <a:stretch>
            <a:fillRect/>
          </a:stretch>
        </p:blipFill>
        <p:spPr>
          <a:xfrm>
            <a:off x="169545" y="1403350"/>
            <a:ext cx="4514850" cy="3902710"/>
          </a:xfrm>
          <a:prstGeom prst="rect">
            <a:avLst/>
          </a:prstGeom>
          <a:noFill/>
          <a:ln w="9525">
            <a:noFill/>
          </a:ln>
        </p:spPr>
      </p:pic>
      <p:sp>
        <p:nvSpPr>
          <p:cNvPr id="5" name="文本框 4"/>
          <p:cNvSpPr txBox="1"/>
          <p:nvPr/>
        </p:nvSpPr>
        <p:spPr>
          <a:xfrm>
            <a:off x="1308100" y="5410200"/>
            <a:ext cx="2567305" cy="337185"/>
          </a:xfrm>
          <a:prstGeom prst="rect">
            <a:avLst/>
          </a:prstGeom>
          <a:noFill/>
        </p:spPr>
        <p:txBody>
          <a:bodyPr wrap="square" rtlCol="0">
            <a:spAutoFit/>
          </a:bodyPr>
          <a:lstStyle/>
          <a:p>
            <a:r>
              <a:rPr lang="zh-CN" altLang="en-US" sz="1600" b="1">
                <a:solidFill>
                  <a:schemeClr val="tx1"/>
                </a:solidFill>
                <a:latin typeface="微软雅黑" panose="020B0503020204020204" charset="-122"/>
                <a:ea typeface="微软雅黑" panose="020B0503020204020204" charset="-122"/>
              </a:rPr>
              <a:t>带一个隐层的神经网络</a:t>
            </a:r>
            <a:endParaRPr lang="zh-CN" altLang="en-US" sz="1600" b="1">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901065" y="1355090"/>
            <a:ext cx="684530" cy="306705"/>
          </a:xfrm>
          <a:prstGeom prst="rect">
            <a:avLst/>
          </a:prstGeom>
          <a:noFill/>
        </p:spPr>
        <p:txBody>
          <a:bodyPr wrap="square" rtlCol="0">
            <a:spAutoFit/>
          </a:bodyPr>
          <a:lstStyle/>
          <a:p>
            <a:r>
              <a:rPr lang="zh-CN" altLang="en-US" sz="1400" b="1">
                <a:solidFill>
                  <a:schemeClr val="tx1"/>
                </a:solidFill>
                <a:latin typeface="微软雅黑" panose="020B0503020204020204" charset="-122"/>
                <a:ea typeface="微软雅黑" panose="020B0503020204020204" charset="-122"/>
              </a:rPr>
              <a:t>权值</a:t>
            </a:r>
            <a:endParaRPr lang="zh-CN" altLang="en-US" sz="1400" b="1">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2686685" y="1271270"/>
            <a:ext cx="684530" cy="306705"/>
          </a:xfrm>
          <a:prstGeom prst="rect">
            <a:avLst/>
          </a:prstGeom>
          <a:noFill/>
        </p:spPr>
        <p:txBody>
          <a:bodyPr wrap="square" rtlCol="0">
            <a:spAutoFit/>
          </a:bodyPr>
          <a:lstStyle/>
          <a:p>
            <a:r>
              <a:rPr lang="zh-CN" altLang="en-US" sz="1400" b="1">
                <a:solidFill>
                  <a:schemeClr val="tx1"/>
                </a:solidFill>
                <a:latin typeface="微软雅黑" panose="020B0503020204020204" charset="-122"/>
                <a:ea typeface="微软雅黑" panose="020B0503020204020204" charset="-122"/>
              </a:rPr>
              <a:t>权值</a:t>
            </a:r>
            <a:endParaRPr lang="zh-CN" altLang="en-US" sz="1400" b="1">
              <a:solidFill>
                <a:schemeClr val="tx1"/>
              </a:solidFill>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基于神经网络的汉语分词算法</a:t>
            </a:r>
            <a:endParaRPr lang="zh-CN" altLang="en-US" sz="2800"/>
          </a:p>
        </p:txBody>
      </p:sp>
      <p:sp>
        <p:nvSpPr>
          <p:cNvPr id="4" name="文本框 3"/>
          <p:cNvSpPr txBox="1"/>
          <p:nvPr/>
        </p:nvSpPr>
        <p:spPr>
          <a:xfrm>
            <a:off x="2288540" y="4601845"/>
            <a:ext cx="7896860"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输入神经元对应于输入特征向量空间的一组</a:t>
            </a:r>
            <a:r>
              <a:rPr lang="zh-CN" altLang="en-US">
                <a:solidFill>
                  <a:srgbClr val="FF0000"/>
                </a:solidFill>
                <a:latin typeface="微软雅黑" panose="020B0503020204020204" charset="-122"/>
                <a:ea typeface="微软雅黑" panose="020B0503020204020204" charset="-122"/>
              </a:rPr>
              <a:t>向量组</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r>
              <a:rPr lang="zh-CN" altLang="en-US">
                <a:solidFill>
                  <a:schemeClr val="tx1"/>
                </a:solidFill>
                <a:latin typeface="微软雅黑" panose="020B0503020204020204" charset="-122"/>
                <a:ea typeface="微软雅黑" panose="020B0503020204020204" charset="-122"/>
                <a:sym typeface="+mn-ea"/>
              </a:rPr>
              <a:t>隐含神经元表</a:t>
            </a:r>
            <a:r>
              <a:rPr lang="zh-CN" altLang="en-US">
                <a:latin typeface="微软雅黑" panose="020B0503020204020204" charset="-122"/>
                <a:ea typeface="微软雅黑" panose="020B0503020204020204" charset="-122"/>
                <a:sym typeface="+mn-ea"/>
              </a:rPr>
              <a:t>示</a:t>
            </a:r>
            <a:r>
              <a:rPr lang="zh-CN" altLang="en-US">
                <a:solidFill>
                  <a:srgbClr val="FF0000"/>
                </a:solidFill>
                <a:latin typeface="微软雅黑" panose="020B0503020204020204" charset="-122"/>
                <a:ea typeface="微软雅黑" panose="020B0503020204020204" charset="-122"/>
                <a:sym typeface="+mn-ea"/>
              </a:rPr>
              <a:t>一组联接规则</a:t>
            </a:r>
            <a:r>
              <a:rPr lang="zh-CN" altLang="en-US">
                <a:solidFill>
                  <a:schemeClr val="tx1"/>
                </a:solidFill>
                <a:latin typeface="微软雅黑" panose="020B0503020204020204" charset="-122"/>
                <a:ea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sym typeface="+mn-ea"/>
            </a:endParaRPr>
          </a:p>
          <a:p>
            <a:r>
              <a:rPr lang="zh-CN" altLang="en-US">
                <a:solidFill>
                  <a:schemeClr val="tx1"/>
                </a:solidFill>
                <a:latin typeface="微软雅黑" panose="020B0503020204020204" charset="-122"/>
                <a:ea typeface="微软雅黑" panose="020B0503020204020204" charset="-122"/>
              </a:rPr>
              <a:t>输出神经元的输出表示输入特征向量属于某种切分方式的可能性估计；</a:t>
            </a: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2383155" y="1122680"/>
            <a:ext cx="6017260" cy="2531110"/>
          </a:xfrm>
          <a:prstGeom prst="rect">
            <a:avLst/>
          </a:prstGeom>
        </p:spPr>
      </p:pic>
      <p:sp>
        <p:nvSpPr>
          <p:cNvPr id="5" name="文本框 4"/>
          <p:cNvSpPr txBox="1"/>
          <p:nvPr/>
        </p:nvSpPr>
        <p:spPr>
          <a:xfrm>
            <a:off x="4312285" y="3653790"/>
            <a:ext cx="2316480" cy="337185"/>
          </a:xfrm>
          <a:prstGeom prst="rect">
            <a:avLst/>
          </a:prstGeom>
          <a:noFill/>
        </p:spPr>
        <p:txBody>
          <a:bodyPr wrap="square" rtlCol="0">
            <a:spAutoFit/>
          </a:bodyPr>
          <a:lstStyle/>
          <a:p>
            <a:r>
              <a:rPr lang="zh-CN" altLang="en-US" sz="1600" b="1">
                <a:latin typeface="微软雅黑" panose="020B0503020204020204" charset="-122"/>
                <a:ea typeface="微软雅黑" panose="020B0503020204020204" charset="-122"/>
              </a:rPr>
              <a:t>知识规则联接模型</a:t>
            </a:r>
            <a:endParaRPr lang="zh-CN" altLang="en-US" sz="1600" b="1">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56210" y="4199255"/>
            <a:ext cx="2441575" cy="2230120"/>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基于神经网络的汉语分词算法</a:t>
            </a:r>
            <a:endParaRPr lang="zh-CN" altLang="en-US" sz="2800"/>
          </a:p>
        </p:txBody>
      </p:sp>
      <p:sp>
        <p:nvSpPr>
          <p:cNvPr id="5" name="文本框 4"/>
          <p:cNvSpPr txBox="1"/>
          <p:nvPr/>
        </p:nvSpPr>
        <p:spPr>
          <a:xfrm>
            <a:off x="1787525" y="1022350"/>
            <a:ext cx="9806940" cy="2861310"/>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rPr>
              <a:t>优点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、具有</a:t>
            </a:r>
            <a:r>
              <a:rPr lang="zh-CN" altLang="en-US">
                <a:solidFill>
                  <a:srgbClr val="FF0000"/>
                </a:solidFill>
                <a:latin typeface="微软雅黑" panose="020B0503020204020204" charset="-122"/>
                <a:ea typeface="微软雅黑" panose="020B0503020204020204" charset="-122"/>
              </a:rPr>
              <a:t>自学习、自组织</a:t>
            </a:r>
            <a:r>
              <a:rPr lang="zh-CN" altLang="en-US">
                <a:latin typeface="微软雅黑" panose="020B0503020204020204" charset="-122"/>
                <a:ea typeface="微软雅黑" panose="020B0503020204020204" charset="-122"/>
              </a:rPr>
              <a:t>、并行、非线性处理方式等特点；</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、知识表达简洁、学习功能强、开放性好、知识库易于维护和更新；</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、分词速度快，精确度较高；</a:t>
            </a:r>
            <a:endParaRPr lang="zh-CN" altLang="en-US">
              <a:latin typeface="微软雅黑" panose="020B0503020204020204" charset="-122"/>
              <a:ea typeface="微软雅黑" panose="020B0503020204020204" charset="-122"/>
            </a:endParaRPr>
          </a:p>
          <a:p>
            <a:pPr lvl="1"/>
            <a:endParaRPr lang="zh-CN" altLang="en-US"/>
          </a:p>
          <a:p>
            <a:r>
              <a:rPr lang="zh-CN" altLang="en-US">
                <a:solidFill>
                  <a:srgbClr val="FF0000"/>
                </a:solidFill>
                <a:latin typeface="微软雅黑" panose="020B0503020204020204" charset="-122"/>
                <a:ea typeface="微软雅黑" panose="020B0503020204020204" charset="-122"/>
              </a:rPr>
              <a:t>缺点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、容易陷入</a:t>
            </a:r>
            <a:r>
              <a:rPr lang="zh-CN" altLang="en-US">
                <a:solidFill>
                  <a:srgbClr val="FF0000"/>
                </a:solidFill>
                <a:latin typeface="微软雅黑" panose="020B0503020204020204" charset="-122"/>
                <a:ea typeface="微软雅黑" panose="020B0503020204020204" charset="-122"/>
              </a:rPr>
              <a:t>局部极小值点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、学习算法</a:t>
            </a:r>
            <a:r>
              <a:rPr lang="zh-CN" altLang="en-US">
                <a:solidFill>
                  <a:srgbClr val="FF0000"/>
                </a:solidFill>
                <a:latin typeface="微软雅黑" panose="020B0503020204020204" charset="-122"/>
                <a:ea typeface="微软雅黑" panose="020B0503020204020204" charset="-122"/>
              </a:rPr>
              <a:t>收敛速度慢</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、网络层数及隐含节点选取无确定原则；</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4</a:t>
            </a:r>
            <a:r>
              <a:rPr lang="zh-CN" altLang="en-US">
                <a:latin typeface="微软雅黑" panose="020B0503020204020204" charset="-122"/>
                <a:ea typeface="微软雅黑" panose="020B0503020204020204" charset="-122"/>
              </a:rPr>
              <a:t>、新加入样本对已学完样本有一定影响；</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2597785" y="4314825"/>
            <a:ext cx="9388475" cy="1753235"/>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rPr>
              <a:t>改进</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、何嘉提出利用Levenbery-Marquart算法来</a:t>
            </a:r>
            <a:r>
              <a:rPr lang="zh-CN" altLang="en-US">
                <a:solidFill>
                  <a:srgbClr val="FF0000"/>
                </a:solidFill>
                <a:latin typeface="微软雅黑" panose="020B0503020204020204" charset="-122"/>
                <a:ea typeface="微软雅黑" panose="020B0503020204020204" charset="-122"/>
              </a:rPr>
              <a:t>加速收敛速度</a:t>
            </a:r>
            <a:r>
              <a:rPr lang="zh-CN" altLang="en-US">
                <a:latin typeface="微软雅黑" panose="020B0503020204020204" charset="-122"/>
                <a:ea typeface="微软雅黑" panose="020B0503020204020204" charset="-122"/>
              </a:rPr>
              <a:t>从而优化神经网络分词模型的方法，有效解决神经网络算法易陷于局部极小，算法收敛速度慢等缺点。</a:t>
            </a:r>
            <a:endParaRPr lang="zh-CN" altLang="en-US">
              <a:latin typeface="微软雅黑" panose="020B0503020204020204" charset="-122"/>
              <a:ea typeface="微软雅黑" panose="020B0503020204020204" charset="-122"/>
            </a:endParaRPr>
          </a:p>
          <a:p>
            <a:pPr lvl="1"/>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、李华提出使用误差反传神经网络与改进的匹配算法相结合的中文分词技术，对比单纯的神经网络分词方法和匹配的分词方法</a:t>
            </a:r>
            <a:r>
              <a:rPr lang="zh-CN" altLang="en-US">
                <a:solidFill>
                  <a:srgbClr val="FF0000"/>
                </a:solidFill>
                <a:latin typeface="微软雅黑" panose="020B0503020204020204" charset="-122"/>
                <a:ea typeface="微软雅黑" panose="020B0503020204020204" charset="-122"/>
              </a:rPr>
              <a:t>正确率</a:t>
            </a:r>
            <a:r>
              <a:rPr lang="zh-CN" altLang="en-US">
                <a:latin typeface="微软雅黑" panose="020B0503020204020204" charset="-122"/>
                <a:ea typeface="微软雅黑" panose="020B0503020204020204" charset="-122"/>
              </a:rPr>
              <a:t>有较大提高。</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8967470" y="3575685"/>
            <a:ext cx="3100070" cy="3150870"/>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a:t>
            </a:r>
            <a:r>
              <a:rPr lang="zh-CN" altLang="en-US" sz="2800" b="1"/>
              <a:t>表示学习</a:t>
            </a:r>
            <a:r>
              <a:rPr lang="zh-CN" altLang="en-US" sz="2800"/>
              <a:t>的汉语分词算法</a:t>
            </a:r>
            <a:endParaRPr lang="zh-CN" altLang="en-US" sz="2800"/>
          </a:p>
        </p:txBody>
      </p:sp>
      <p:sp>
        <p:nvSpPr>
          <p:cNvPr id="2" name="文本框 1"/>
          <p:cNvSpPr txBox="1"/>
          <p:nvPr/>
        </p:nvSpPr>
        <p:spPr>
          <a:xfrm>
            <a:off x="248285" y="1531620"/>
            <a:ext cx="6002655" cy="368300"/>
          </a:xfrm>
          <a:prstGeom prst="rect">
            <a:avLst/>
          </a:prstGeom>
          <a:noFill/>
        </p:spPr>
        <p:txBody>
          <a:bodyPr wrap="square" rtlCol="0">
            <a:spAutoFit/>
          </a:bodyPr>
          <a:lstStyle/>
          <a:p>
            <a:r>
              <a:rPr lang="zh-CN" altLang="en-US">
                <a:solidFill>
                  <a:srgbClr val="FF0000"/>
                </a:solidFill>
                <a:latin typeface="微软雅黑" panose="020B0503020204020204" charset="-122"/>
                <a:ea typeface="微软雅黑" panose="020B0503020204020204" charset="-122"/>
              </a:rPr>
              <a:t>深度学习</a:t>
            </a:r>
            <a:r>
              <a:rPr lang="zh-CN" altLang="en-US">
                <a:latin typeface="微软雅黑" panose="020B0503020204020204" charset="-122"/>
                <a:ea typeface="微软雅黑" panose="020B0503020204020204" charset="-122"/>
              </a:rPr>
              <a:t>是利用</a:t>
            </a:r>
            <a:r>
              <a:rPr lang="zh-CN" altLang="en-US">
                <a:solidFill>
                  <a:srgbClr val="FF0000"/>
                </a:solidFill>
                <a:latin typeface="微软雅黑" panose="020B0503020204020204" charset="-122"/>
                <a:ea typeface="微软雅黑" panose="020B0503020204020204" charset="-122"/>
              </a:rPr>
              <a:t>深层神经网络自动学习</a:t>
            </a:r>
            <a:r>
              <a:rPr lang="zh-CN" altLang="en-US">
                <a:latin typeface="微软雅黑" panose="020B0503020204020204" charset="-122"/>
                <a:ea typeface="微软雅黑" panose="020B0503020204020204" charset="-122"/>
              </a:rPr>
              <a:t>出数据的一种</a:t>
            </a:r>
            <a:r>
              <a:rPr lang="zh-CN" altLang="en-US">
                <a:solidFill>
                  <a:srgbClr val="FF0000"/>
                </a:solidFill>
                <a:latin typeface="微软雅黑" panose="020B0503020204020204" charset="-122"/>
                <a:ea typeface="微软雅黑" panose="020B0503020204020204" charset="-122"/>
              </a:rPr>
              <a:t>表示。</a:t>
            </a:r>
            <a:endParaRPr lang="zh-CN" altLang="en-US">
              <a:solidFill>
                <a:srgbClr val="FF0000"/>
              </a:solidFill>
              <a:latin typeface="微软雅黑" panose="020B0503020204020204" charset="-122"/>
              <a:ea typeface="微软雅黑" panose="020B0503020204020204" charset="-122"/>
            </a:endParaRPr>
          </a:p>
        </p:txBody>
      </p:sp>
      <p:sp>
        <p:nvSpPr>
          <p:cNvPr id="6" name="文本框 5"/>
          <p:cNvSpPr txBox="1"/>
          <p:nvPr/>
        </p:nvSpPr>
        <p:spPr>
          <a:xfrm>
            <a:off x="260350" y="2532380"/>
            <a:ext cx="11671300" cy="64516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rPr>
              <a:t>基本思想：</a:t>
            </a:r>
            <a:endParaRPr lang="zh-CN" altLang="en-US" b="1">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先从</a:t>
            </a:r>
            <a:r>
              <a:rPr lang="zh-CN" altLang="en-US">
                <a:solidFill>
                  <a:srgbClr val="FF0000"/>
                </a:solidFill>
                <a:latin typeface="微软雅黑" panose="020B0503020204020204" charset="-122"/>
                <a:ea typeface="微软雅黑" panose="020B0503020204020204" charset="-122"/>
              </a:rPr>
              <a:t>大规模语料</a:t>
            </a:r>
            <a:r>
              <a:rPr lang="zh-CN" altLang="en-US">
                <a:latin typeface="微软雅黑" panose="020B0503020204020204" charset="-122"/>
                <a:ea typeface="微软雅黑" panose="020B0503020204020204" charset="-122"/>
              </a:rPr>
              <a:t>中</a:t>
            </a:r>
            <a:r>
              <a:rPr lang="zh-CN" altLang="en-US">
                <a:solidFill>
                  <a:srgbClr val="FF0000"/>
                </a:solidFill>
                <a:latin typeface="微软雅黑" panose="020B0503020204020204" charset="-122"/>
                <a:ea typeface="微软雅黑" panose="020B0503020204020204" charset="-122"/>
              </a:rPr>
              <a:t>无监督地学习</a:t>
            </a:r>
            <a:r>
              <a:rPr lang="zh-CN" altLang="en-US">
                <a:latin typeface="微软雅黑" panose="020B0503020204020204" charset="-122"/>
                <a:ea typeface="微软雅黑" panose="020B0503020204020204" charset="-122"/>
              </a:rPr>
              <a:t>中文字的</a:t>
            </a:r>
            <a:r>
              <a:rPr lang="zh-CN" altLang="en-US">
                <a:solidFill>
                  <a:srgbClr val="FF0000"/>
                </a:solidFill>
                <a:latin typeface="微软雅黑" panose="020B0503020204020204" charset="-122"/>
                <a:ea typeface="微软雅黑" panose="020B0503020204020204" charset="-122"/>
              </a:rPr>
              <a:t>语义向量</a:t>
            </a:r>
            <a:r>
              <a:rPr lang="zh-CN" altLang="en-US">
                <a:latin typeface="微软雅黑" panose="020B0503020204020204" charset="-122"/>
                <a:ea typeface="微软雅黑" panose="020B0503020204020204" charset="-122"/>
              </a:rPr>
              <a:t>，再将字的语义向量</a:t>
            </a:r>
            <a:r>
              <a:rPr lang="zh-CN" altLang="en-US">
                <a:solidFill>
                  <a:srgbClr val="FF0000"/>
                </a:solidFill>
                <a:latin typeface="微软雅黑" panose="020B0503020204020204" charset="-122"/>
                <a:ea typeface="微软雅黑" panose="020B0503020204020204" charset="-122"/>
              </a:rPr>
              <a:t>应用</a:t>
            </a:r>
            <a:r>
              <a:rPr lang="zh-CN" altLang="en-US">
                <a:latin typeface="微软雅黑" panose="020B0503020204020204" charset="-122"/>
                <a:ea typeface="微软雅黑" panose="020B0503020204020204" charset="-122"/>
              </a:rPr>
              <a:t>于</a:t>
            </a:r>
            <a:r>
              <a:rPr lang="zh-CN" altLang="en-US">
                <a:solidFill>
                  <a:srgbClr val="FF0000"/>
                </a:solidFill>
                <a:latin typeface="微软雅黑" panose="020B0503020204020204" charset="-122"/>
                <a:ea typeface="微软雅黑" panose="020B0503020204020204" charset="-122"/>
              </a:rPr>
              <a:t>基于神经网络的有监督中文分词</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248285" y="3943350"/>
            <a:ext cx="7976235" cy="1753235"/>
          </a:xfrm>
          <a:prstGeom prst="rect">
            <a:avLst/>
          </a:prstGeom>
          <a:noFill/>
        </p:spPr>
        <p:txBody>
          <a:bodyPr wrap="square" rtlCol="0">
            <a:spAutoFit/>
          </a:bodyPr>
          <a:lstStyle/>
          <a:p>
            <a:r>
              <a:rPr lang="en-US" altLang="zh-CN"/>
              <a:t>         </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在自然语言处理领域，</a:t>
            </a:r>
            <a:r>
              <a:rPr lang="zh-CN" altLang="en-US">
                <a:solidFill>
                  <a:srgbClr val="FF0000"/>
                </a:solidFill>
                <a:latin typeface="微软雅黑" panose="020B0503020204020204" charset="-122"/>
                <a:ea typeface="微软雅黑" panose="020B0503020204020204" charset="-122"/>
              </a:rPr>
              <a:t>表示学习的目标</a:t>
            </a:r>
            <a:r>
              <a:rPr lang="zh-CN" altLang="en-US">
                <a:latin typeface="微软雅黑" panose="020B0503020204020204" charset="-122"/>
                <a:ea typeface="微软雅黑" panose="020B0503020204020204" charset="-122"/>
              </a:rPr>
              <a:t>是要将</a:t>
            </a:r>
            <a:r>
              <a:rPr lang="zh-CN" altLang="en-US">
                <a:solidFill>
                  <a:srgbClr val="FF0000"/>
                </a:solidFill>
                <a:latin typeface="微软雅黑" panose="020B0503020204020204" charset="-122"/>
                <a:ea typeface="微软雅黑" panose="020B0503020204020204" charset="-122"/>
              </a:rPr>
              <a:t>最小的语义单位</a:t>
            </a:r>
            <a:r>
              <a:rPr lang="zh-CN" altLang="en-US">
                <a:latin typeface="微软雅黑" panose="020B0503020204020204" charset="-122"/>
                <a:ea typeface="微软雅黑" panose="020B0503020204020204" charset="-122"/>
              </a:rPr>
              <a:t>表示成一个</a:t>
            </a:r>
            <a:r>
              <a:rPr lang="zh-CN" altLang="en-US">
                <a:solidFill>
                  <a:srgbClr val="FF0000"/>
                </a:solidFill>
                <a:latin typeface="微软雅黑" panose="020B0503020204020204" charset="-122"/>
                <a:ea typeface="微软雅黑" panose="020B0503020204020204" charset="-122"/>
              </a:rPr>
              <a:t>n维向量</a:t>
            </a:r>
            <a:r>
              <a:rPr lang="zh-CN" altLang="en-US">
                <a:latin typeface="微软雅黑" panose="020B0503020204020204" charset="-122"/>
                <a:ea typeface="微软雅黑" panose="020B0503020204020204" charset="-122"/>
              </a:rPr>
              <a:t>，向量中的每一维表示某种</a:t>
            </a:r>
            <a:r>
              <a:rPr lang="zh-CN" altLang="en-US">
                <a:solidFill>
                  <a:srgbClr val="FF0000"/>
                </a:solidFill>
                <a:latin typeface="微软雅黑" panose="020B0503020204020204" charset="-122"/>
                <a:ea typeface="微软雅黑" panose="020B0503020204020204" charset="-122"/>
              </a:rPr>
              <a:t>隐含的句法或语义信息。</a:t>
            </a:r>
            <a:endParaRPr lang="zh-CN" altLang="en-US">
              <a:solidFill>
                <a:srgbClr val="FF0000"/>
              </a:solidFill>
              <a:latin typeface="微软雅黑" panose="020B0503020204020204" charset="-122"/>
              <a:ea typeface="微软雅黑" panose="020B0503020204020204" charset="-122"/>
            </a:endParaRPr>
          </a:p>
          <a:p>
            <a:endParaRPr lang="zh-CN" altLang="en-US">
              <a:solidFill>
                <a:srgbClr val="FF0000"/>
              </a:solidFill>
              <a:latin typeface="微软雅黑" panose="020B0503020204020204" charset="-122"/>
              <a:ea typeface="微软雅黑" panose="020B0503020204020204" charset="-122"/>
            </a:endParaRPr>
          </a:p>
          <a:p>
            <a:endParaRPr lang="zh-CN" altLang="en-US">
              <a:solidFill>
                <a:srgbClr val="FF0000"/>
              </a:solidFill>
              <a:latin typeface="微软雅黑" panose="020B0503020204020204" charset="-122"/>
              <a:ea typeface="微软雅黑" panose="020B0503020204020204" charset="-122"/>
            </a:endParaRPr>
          </a:p>
          <a:p>
            <a:r>
              <a:rPr lang="zh-CN" altLang="en-US">
                <a:solidFill>
                  <a:schemeClr val="tx1"/>
                </a:solidFill>
                <a:latin typeface="微软雅黑" panose="020B0503020204020204" charset="-122"/>
                <a:ea typeface="微软雅黑" panose="020B0503020204020204" charset="-122"/>
              </a:rPr>
              <a:t>        在不需要人工参与设计有效特征的情况下，表示学习方法相比于传统有监督模型取得了</a:t>
            </a:r>
            <a:r>
              <a:rPr lang="zh-CN" altLang="en-US">
                <a:solidFill>
                  <a:srgbClr val="FF0000"/>
                </a:solidFill>
                <a:latin typeface="微软雅黑" panose="020B0503020204020204" charset="-122"/>
                <a:ea typeface="微软雅黑" panose="020B0503020204020204" charset="-122"/>
              </a:rPr>
              <a:t>等价于或更好</a:t>
            </a:r>
            <a:r>
              <a:rPr lang="zh-CN" altLang="en-US">
                <a:solidFill>
                  <a:schemeClr val="tx1"/>
                </a:solidFill>
                <a:latin typeface="微软雅黑" panose="020B0503020204020204" charset="-122"/>
                <a:ea typeface="微软雅黑" panose="020B0503020204020204" charset="-122"/>
              </a:rPr>
              <a:t>的成绩。</a:t>
            </a: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基于表示学习的汉语分词算法</a:t>
            </a:r>
            <a:endParaRPr lang="zh-CN" altLang="en-US" sz="2800"/>
          </a:p>
        </p:txBody>
      </p:sp>
      <p:sp>
        <p:nvSpPr>
          <p:cNvPr id="6" name="文本框 5"/>
          <p:cNvSpPr txBox="1"/>
          <p:nvPr/>
        </p:nvSpPr>
        <p:spPr>
          <a:xfrm>
            <a:off x="856615" y="1204595"/>
            <a:ext cx="10043795" cy="119888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基于字表示的</a:t>
            </a:r>
            <a:r>
              <a:rPr lang="zh-CN" altLang="en-US">
                <a:solidFill>
                  <a:srgbClr val="FF0000"/>
                </a:solidFill>
                <a:latin typeface="微软雅黑" panose="020B0503020204020204" charset="-122"/>
                <a:ea typeface="微软雅黑" panose="020B0503020204020204" charset="-122"/>
              </a:rPr>
              <a:t>有监督分词</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、对数据进行简单</a:t>
            </a:r>
            <a:r>
              <a:rPr lang="zh-CN" altLang="en-US">
                <a:solidFill>
                  <a:srgbClr val="FF0000"/>
                </a:solidFill>
                <a:latin typeface="微软雅黑" panose="020B0503020204020204" charset="-122"/>
                <a:ea typeface="微软雅黑" panose="020B0503020204020204" charset="-122"/>
              </a:rPr>
              <a:t>预处理</a:t>
            </a:r>
            <a:r>
              <a:rPr lang="zh-CN" altLang="en-US">
                <a:latin typeface="微软雅黑" panose="020B0503020204020204" charset="-122"/>
                <a:ea typeface="微软雅黑" panose="020B0503020204020204" charset="-122"/>
              </a:rPr>
              <a:t>，采用</a:t>
            </a:r>
            <a:r>
              <a:rPr lang="zh-CN" altLang="en-US">
                <a:solidFill>
                  <a:srgbClr val="FF0000"/>
                </a:solidFill>
                <a:latin typeface="微软雅黑" panose="020B0503020204020204" charset="-122"/>
                <a:ea typeface="微软雅黑" panose="020B0503020204020204" charset="-122"/>
              </a:rPr>
              <a:t>BMES体系</a:t>
            </a:r>
            <a:r>
              <a:rPr lang="zh-CN" altLang="en-US">
                <a:latin typeface="微软雅黑" panose="020B0503020204020204" charset="-122"/>
                <a:ea typeface="微软雅黑" panose="020B0503020204020204" charset="-122"/>
              </a:rPr>
              <a:t>对汉字进行标注；</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、对训练数据的每个字进行标注后，采用一种</a:t>
            </a:r>
            <a:r>
              <a:rPr lang="zh-CN" altLang="en-US">
                <a:solidFill>
                  <a:srgbClr val="FF0000"/>
                </a:solidFill>
                <a:latin typeface="微软雅黑" panose="020B0503020204020204" charset="-122"/>
                <a:ea typeface="微软雅黑" panose="020B0503020204020204" charset="-122"/>
              </a:rPr>
              <a:t>神经网络</a:t>
            </a:r>
            <a:r>
              <a:rPr lang="zh-CN" altLang="en-US">
                <a:latin typeface="微软雅黑" panose="020B0503020204020204" charset="-122"/>
                <a:ea typeface="微软雅黑" panose="020B0503020204020204" charset="-122"/>
              </a:rPr>
              <a:t>结构对每个字进行</a:t>
            </a:r>
            <a:r>
              <a:rPr lang="zh-CN" altLang="en-US">
                <a:solidFill>
                  <a:srgbClr val="FF0000"/>
                </a:solidFill>
                <a:latin typeface="微软雅黑" panose="020B0503020204020204" charset="-122"/>
                <a:ea typeface="微软雅黑" panose="020B0503020204020204" charset="-122"/>
              </a:rPr>
              <a:t>训练</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58750" y="3615690"/>
            <a:ext cx="6612255" cy="2533650"/>
          </a:xfrm>
          <a:prstGeom prst="rect">
            <a:avLst/>
          </a:prstGeom>
          <a:noFill/>
          <a:ln w="9525">
            <a:noFill/>
          </a:ln>
        </p:spPr>
      </p:pic>
      <p:sp>
        <p:nvSpPr>
          <p:cNvPr id="7" name="文本框 6"/>
          <p:cNvSpPr txBox="1"/>
          <p:nvPr/>
        </p:nvSpPr>
        <p:spPr>
          <a:xfrm>
            <a:off x="6873875" y="3070225"/>
            <a:ext cx="4436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网络结构可以形式化的表示为：</a:t>
            </a:r>
            <a:endParaRPr lang="zh-CN" altLang="en-US">
              <a:latin typeface="微软雅黑" panose="020B0503020204020204" charset="-122"/>
              <a:ea typeface="微软雅黑" panose="020B0503020204020204" charset="-122"/>
            </a:endParaRPr>
          </a:p>
        </p:txBody>
      </p:sp>
      <p:graphicFrame>
        <p:nvGraphicFramePr>
          <p:cNvPr id="2" name="对象 -2147482624"/>
          <p:cNvGraphicFramePr>
            <a:graphicFrameLocks noChangeAspect="1"/>
          </p:cNvGraphicFramePr>
          <p:nvPr/>
        </p:nvGraphicFramePr>
        <p:xfrm>
          <a:off x="7917180" y="3615690"/>
          <a:ext cx="2348865" cy="1925955"/>
        </p:xfrm>
        <a:graphic>
          <a:graphicData uri="http://schemas.openxmlformats.org/presentationml/2006/ole">
            <mc:AlternateContent xmlns:mc="http://schemas.openxmlformats.org/markup-compatibility/2006">
              <mc:Choice xmlns:v="urn:schemas-microsoft-com:vml" Requires="v">
                <p:oleObj spid="_x0000_s1029" name="" r:id="rId2" imgW="28346400" imgH="23164800" progId="Equation.3">
                  <p:embed/>
                </p:oleObj>
              </mc:Choice>
              <mc:Fallback>
                <p:oleObj name="" r:id="rId2" imgW="28346400" imgH="23164800" progId="Equation.3">
                  <p:embed/>
                  <p:pic>
                    <p:nvPicPr>
                      <p:cNvPr id="0" name="Picture 2" descr="image61"/>
                      <p:cNvPicPr>
                        <a:picLocks noChangeAspect="1"/>
                      </p:cNvPicPr>
                      <p:nvPr/>
                    </p:nvPicPr>
                    <p:blipFill>
                      <a:blip r:embed="rId3"/>
                      <a:stretch>
                        <a:fillRect/>
                      </a:stretch>
                    </p:blipFill>
                    <p:spPr>
                      <a:xfrm>
                        <a:off x="7917180" y="3615690"/>
                        <a:ext cx="2348865" cy="1925955"/>
                      </a:xfrm>
                      <a:prstGeom prst="rect">
                        <a:avLst/>
                      </a:prstGeom>
                      <a:noFill/>
                      <a:ln w="9525">
                        <a:noFill/>
                      </a:ln>
                    </p:spPr>
                  </p:pic>
                </p:oleObj>
              </mc:Fallback>
            </mc:AlternateContent>
          </a:graphicData>
        </a:graphic>
      </p:graphicFrame>
      <p:sp>
        <p:nvSpPr>
          <p:cNvPr id="8" name="文本框 7"/>
          <p:cNvSpPr txBox="1"/>
          <p:nvPr/>
        </p:nvSpPr>
        <p:spPr>
          <a:xfrm>
            <a:off x="7535545" y="5689600"/>
            <a:ext cx="4257675"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U为输入层到隐藏层的权重</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V为隐藏层到输出层的权重</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采用</a:t>
            </a:r>
            <a:r>
              <a:rPr lang="en-US" altLang="zh-CN">
                <a:latin typeface="微软雅黑" panose="020B0503020204020204" charset="-122"/>
                <a:ea typeface="微软雅黑" panose="020B0503020204020204" charset="-122"/>
              </a:rPr>
              <a:t>tanh</a:t>
            </a:r>
            <a:r>
              <a:rPr lang="zh-CN" altLang="en-US">
                <a:latin typeface="微软雅黑" panose="020B0503020204020204" charset="-122"/>
                <a:ea typeface="微软雅黑" panose="020B0503020204020204" charset="-122"/>
              </a:rPr>
              <a:t>函数作为隐层的激活函数</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0" y="0"/>
            <a:ext cx="2749471" cy="815608"/>
          </a:xfrm>
          <a:prstGeom prst="rect">
            <a:avLst/>
          </a:prstGeom>
          <a:noFill/>
          <a:ln w="9525">
            <a:noFill/>
            <a:miter lim="800000"/>
          </a:ln>
          <a:effectLst/>
        </p:spPr>
        <p:txBody>
          <a:bodyPr vert="horz" wrap="none" lIns="91440"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4.1.1 </a:t>
            </a:r>
            <a:r>
              <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词典匹配法</a:t>
            </a:r>
            <a:endParaRPr kumimoji="0" lang="zh-CN" altLang="en-US" sz="25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5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6" name="TextBox 5"/>
          <p:cNvSpPr txBox="1"/>
          <p:nvPr/>
        </p:nvSpPr>
        <p:spPr>
          <a:xfrm>
            <a:off x="462986" y="671331"/>
            <a:ext cx="5359079" cy="861774"/>
          </a:xfrm>
          <a:prstGeom prst="rect">
            <a:avLst/>
          </a:prstGeom>
          <a:noFill/>
        </p:spPr>
        <p:txBody>
          <a:bodyPr wrap="square" rtlCol="0">
            <a:spAutoFit/>
          </a:bodyPr>
          <a:lstStyle/>
          <a:p>
            <a:r>
              <a:rPr lang="en-US" sz="2500" dirty="0" smtClean="0">
                <a:latin typeface="黑体" panose="02010609060101010101" pitchFamily="49" charset="-122"/>
                <a:ea typeface="黑体" panose="02010609060101010101" pitchFamily="49" charset="-122"/>
              </a:rPr>
              <a:t>1</a:t>
            </a:r>
            <a:r>
              <a:rPr lang="zh-CN" altLang="en-US" sz="2500" dirty="0" smtClean="0">
                <a:latin typeface="黑体" panose="02010609060101010101" pitchFamily="49" charset="-122"/>
                <a:ea typeface="黑体" panose="02010609060101010101" pitchFamily="49" charset="-122"/>
              </a:rPr>
              <a:t>、正向最大匹配法（</a:t>
            </a:r>
            <a:r>
              <a:rPr lang="en-US" altLang="zh-CN" sz="2500" dirty="0" smtClean="0">
                <a:latin typeface="黑体" panose="02010609060101010101" pitchFamily="49" charset="-122"/>
                <a:ea typeface="黑体" panose="02010609060101010101" pitchFamily="49" charset="-122"/>
              </a:rPr>
              <a:t>FMM</a:t>
            </a:r>
            <a:r>
              <a:rPr lang="zh-CN" altLang="en-US" sz="2500" dirty="0" smtClean="0">
                <a:latin typeface="黑体" panose="02010609060101010101" pitchFamily="49" charset="-122"/>
                <a:ea typeface="黑体" panose="02010609060101010101" pitchFamily="49" charset="-122"/>
              </a:rPr>
              <a:t>）</a:t>
            </a:r>
            <a:endParaRPr lang="zh-CN" altLang="en-US" sz="2500" dirty="0" smtClean="0">
              <a:latin typeface="黑体" panose="02010609060101010101" pitchFamily="49" charset="-122"/>
              <a:ea typeface="黑体" panose="02010609060101010101" pitchFamily="49" charset="-122"/>
            </a:endParaRPr>
          </a:p>
          <a:p>
            <a:endParaRPr lang="zh-CN" altLang="en-US" sz="2500" dirty="0"/>
          </a:p>
        </p:txBody>
      </p:sp>
      <p:sp>
        <p:nvSpPr>
          <p:cNvPr id="55299" name="Rectangle 3"/>
          <p:cNvSpPr>
            <a:spLocks noChangeArrowheads="1"/>
          </p:cNvSpPr>
          <p:nvPr/>
        </p:nvSpPr>
        <p:spPr bwMode="auto">
          <a:xfrm>
            <a:off x="856525" y="1412112"/>
            <a:ext cx="5393804" cy="292387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正向最大匹配法根据经验设定切词的最大长度</a:t>
            </a:r>
            <a:r>
              <a:rPr kumimoji="0" lang="en-US" altLang="zh-CN" sz="23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max_len</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（中文词语多为二字、三字、四字词，少数为五字短语，比如“坐山观虎斗”，因此</a:t>
            </a:r>
            <a:r>
              <a:rPr kumimoji="0" lang="en-US" altLang="zh-CN" sz="23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max_len</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设为</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较合适），每次扫描的时候寻找当前开始的这个长度的词来和字典中的词匹配，如果没有找到，就缩短长度继续寻找，直到找到或者成为单字。</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矩形 7"/>
          <p:cNvSpPr/>
          <p:nvPr/>
        </p:nvSpPr>
        <p:spPr>
          <a:xfrm>
            <a:off x="7626437" y="3429530"/>
            <a:ext cx="2440092" cy="477054"/>
          </a:xfrm>
          <a:prstGeom prst="rect">
            <a:avLst/>
          </a:prstGeom>
        </p:spPr>
        <p:txBody>
          <a:bodyPr wrap="none">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南京市长江大桥</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矩形 8"/>
          <p:cNvSpPr/>
          <p:nvPr/>
        </p:nvSpPr>
        <p:spPr>
          <a:xfrm>
            <a:off x="7616792" y="4160664"/>
            <a:ext cx="2763898" cy="477054"/>
          </a:xfrm>
          <a:prstGeom prst="rect">
            <a:avLst/>
          </a:prstGeom>
        </p:spPr>
        <p:txBody>
          <a:bodyPr wrap="none">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南京市长</a:t>
            </a:r>
            <a:r>
              <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江</a:t>
            </a:r>
            <a:r>
              <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大桥</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8138359" y="1449914"/>
            <a:ext cx="4086581" cy="4729556"/>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基于表示学习的汉语分词算法</a:t>
            </a:r>
            <a:endParaRPr lang="zh-CN" altLang="en-US" sz="2800"/>
          </a:p>
        </p:txBody>
      </p:sp>
      <p:sp>
        <p:nvSpPr>
          <p:cNvPr id="7" name="文本框 6"/>
          <p:cNvSpPr txBox="1"/>
          <p:nvPr/>
        </p:nvSpPr>
        <p:spPr>
          <a:xfrm>
            <a:off x="451485" y="2016125"/>
            <a:ext cx="7848600" cy="368300"/>
          </a:xfrm>
          <a:prstGeom prst="rect">
            <a:avLst/>
          </a:prstGeom>
          <a:noFill/>
        </p:spPr>
        <p:txBody>
          <a:bodyPr wrap="square" rtlCol="0">
            <a:spAutoFit/>
          </a:bodyPr>
          <a:lstStyle/>
          <a:p>
            <a:r>
              <a:rPr>
                <a:latin typeface="微软雅黑" panose="020B0503020204020204" charset="-122"/>
                <a:ea typeface="微软雅黑" panose="020B0503020204020204" charset="-122"/>
              </a:rPr>
              <a:t>网络的</a:t>
            </a:r>
            <a:r>
              <a:rPr b="1">
                <a:latin typeface="微软雅黑" panose="020B0503020204020204" charset="-122"/>
                <a:ea typeface="微软雅黑" panose="020B0503020204020204" charset="-122"/>
              </a:rPr>
              <a:t>训练目标</a:t>
            </a:r>
            <a:r>
              <a:rPr>
                <a:latin typeface="微软雅黑" panose="020B0503020204020204" charset="-122"/>
                <a:ea typeface="微软雅黑" panose="020B0503020204020204" charset="-122"/>
              </a:rPr>
              <a:t>使用传统的最大似然估计法，即求出一组参数θ，并最大化：</a:t>
            </a:r>
            <a:endParaRPr>
              <a:latin typeface="微软雅黑" panose="020B0503020204020204" charset="-122"/>
              <a:ea typeface="微软雅黑" panose="020B0503020204020204" charset="-122"/>
            </a:endParaRPr>
          </a:p>
        </p:txBody>
      </p:sp>
      <p:graphicFrame>
        <p:nvGraphicFramePr>
          <p:cNvPr id="2" name="对象 -2147482618"/>
          <p:cNvGraphicFramePr>
            <a:graphicFrameLocks noChangeAspect="1"/>
          </p:cNvGraphicFramePr>
          <p:nvPr/>
        </p:nvGraphicFramePr>
        <p:xfrm>
          <a:off x="2273935" y="3140075"/>
          <a:ext cx="2587625" cy="855980"/>
        </p:xfrm>
        <a:graphic>
          <a:graphicData uri="http://schemas.openxmlformats.org/presentationml/2006/ole">
            <mc:AlternateContent xmlns:mc="http://schemas.openxmlformats.org/markup-compatibility/2006">
              <mc:Choice xmlns:v="urn:schemas-microsoft-com:vml" Requires="v">
                <p:oleObj spid="_x0000_s2053" name="" r:id="rId1" imgW="25908000" imgH="8534400" progId="Equation.3">
                  <p:embed/>
                </p:oleObj>
              </mc:Choice>
              <mc:Fallback>
                <p:oleObj name="" r:id="rId1" imgW="25908000" imgH="8534400" progId="Equation.3">
                  <p:embed/>
                  <p:pic>
                    <p:nvPicPr>
                      <p:cNvPr id="0" name="Picture 2" descr="image63"/>
                      <p:cNvPicPr>
                        <a:picLocks noChangeAspect="1"/>
                      </p:cNvPicPr>
                      <p:nvPr/>
                    </p:nvPicPr>
                    <p:blipFill>
                      <a:blip r:embed="rId2"/>
                      <a:stretch>
                        <a:fillRect/>
                      </a:stretch>
                    </p:blipFill>
                    <p:spPr>
                      <a:xfrm>
                        <a:off x="2273935" y="3140075"/>
                        <a:ext cx="2587625" cy="855980"/>
                      </a:xfrm>
                      <a:prstGeom prst="rect">
                        <a:avLst/>
                      </a:prstGeom>
                      <a:noFill/>
                      <a:ln w="9525">
                        <a:noFill/>
                      </a:ln>
                    </p:spPr>
                  </p:pic>
                </p:oleObj>
              </mc:Fallback>
            </mc:AlternateContent>
          </a:graphicData>
        </a:graphic>
      </p:graphicFrame>
      <p:sp>
        <p:nvSpPr>
          <p:cNvPr id="4" name="文本框 3"/>
          <p:cNvSpPr txBox="1"/>
          <p:nvPr/>
        </p:nvSpPr>
        <p:spPr>
          <a:xfrm>
            <a:off x="553085" y="4591050"/>
            <a:ext cx="6871335"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其中参数θ包含各个字的字向量v以及两个网络中的参数矩阵U和V。</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训练中这里使用了朴素的</a:t>
            </a:r>
            <a:r>
              <a:rPr lang="zh-CN" altLang="en-US" b="1">
                <a:latin typeface="微软雅黑" panose="020B0503020204020204" charset="-122"/>
                <a:ea typeface="微软雅黑" panose="020B0503020204020204" charset="-122"/>
              </a:rPr>
              <a:t>随机梯度下降法</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基于表示学习的汉语分词算法</a:t>
            </a:r>
            <a:endParaRPr lang="zh-CN" altLang="en-US" sz="2800"/>
          </a:p>
        </p:txBody>
      </p:sp>
      <p:sp>
        <p:nvSpPr>
          <p:cNvPr id="7" name="文本框 6"/>
          <p:cNvSpPr txBox="1"/>
          <p:nvPr/>
        </p:nvSpPr>
        <p:spPr>
          <a:xfrm>
            <a:off x="2508885" y="4086225"/>
            <a:ext cx="7990205" cy="1753235"/>
          </a:xfrm>
          <a:prstGeom prst="rect">
            <a:avLst/>
          </a:prstGeom>
          <a:noFill/>
        </p:spPr>
        <p:txBody>
          <a:bodyPr wrap="square" rtlCol="0">
            <a:spAutoFit/>
          </a:bodyPr>
          <a:lstStyle/>
          <a:p>
            <a:r>
              <a:rPr lang="zh-CN" altLang="en-US" b="1">
                <a:solidFill>
                  <a:schemeClr val="tx1"/>
                </a:solidFill>
                <a:latin typeface="微软雅黑" panose="020B0503020204020204" charset="-122"/>
                <a:ea typeface="微软雅黑" panose="020B0503020204020204" charset="-122"/>
              </a:rPr>
              <a:t>无监督学习的字表示：</a:t>
            </a:r>
            <a:endParaRPr lang="zh-CN" altLang="en-US" b="1">
              <a:solidFill>
                <a:schemeClr val="tx1"/>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在无监督字表示训练中，仍使用上面的神经网络结构图。</a:t>
            </a:r>
            <a:endParaRPr lang="zh-CN" altLang="en-US">
              <a:latin typeface="微软雅黑" panose="020B0503020204020204" charset="-122"/>
              <a:ea typeface="微软雅黑" panose="020B0503020204020204" charset="-122"/>
            </a:endParaRPr>
          </a:p>
          <a:p>
            <a:pPr lvl="1"/>
            <a:endParaRPr lang="zh-CN" altLang="en-US">
              <a:latin typeface="微软雅黑" panose="020B0503020204020204" charset="-122"/>
              <a:ea typeface="微软雅黑" panose="020B0503020204020204" charset="-122"/>
            </a:endParaRPr>
          </a:p>
          <a:p>
            <a:pPr lvl="1"/>
            <a:r>
              <a:rPr lang="zh-CN" altLang="en-US">
                <a:solidFill>
                  <a:srgbClr val="FF0000"/>
                </a:solidFill>
                <a:latin typeface="微软雅黑" panose="020B0503020204020204" charset="-122"/>
                <a:ea typeface="微软雅黑" panose="020B0503020204020204" charset="-122"/>
              </a:rPr>
              <a:t>不同</a:t>
            </a:r>
            <a:r>
              <a:rPr lang="zh-CN" altLang="en-US">
                <a:latin typeface="微软雅黑" panose="020B0503020204020204" charset="-122"/>
                <a:ea typeface="微软雅黑" panose="020B0503020204020204" charset="-122"/>
              </a:rPr>
              <a:t>之处在于，最后一层只输出</a:t>
            </a:r>
            <a:r>
              <a:rPr lang="zh-CN" altLang="en-US">
                <a:solidFill>
                  <a:srgbClr val="FF0000"/>
                </a:solidFill>
                <a:latin typeface="微软雅黑" panose="020B0503020204020204" charset="-122"/>
                <a:ea typeface="微软雅黑" panose="020B0503020204020204" charset="-122"/>
              </a:rPr>
              <a:t>一个得分</a:t>
            </a:r>
            <a:r>
              <a:rPr lang="zh-CN" altLang="en-US">
                <a:latin typeface="微软雅黑" panose="020B0503020204020204" charset="-122"/>
                <a:ea typeface="微软雅黑" panose="020B0503020204020204" charset="-122"/>
              </a:rPr>
              <a:t>，而并不输出4个标签的概率。以判断此连续的字序列</a:t>
            </a:r>
            <a:r>
              <a:rPr lang="zh-CN" altLang="en-US">
                <a:solidFill>
                  <a:srgbClr val="FF0000"/>
                </a:solidFill>
                <a:latin typeface="微软雅黑" panose="020B0503020204020204" charset="-122"/>
                <a:ea typeface="微软雅黑" panose="020B0503020204020204" charset="-122"/>
              </a:rPr>
              <a:t>是否是一个正常</a:t>
            </a:r>
            <a:r>
              <a:rPr lang="zh-CN" altLang="en-US">
                <a:latin typeface="微软雅黑" panose="020B0503020204020204" charset="-122"/>
                <a:ea typeface="微软雅黑" panose="020B0503020204020204" charset="-122"/>
              </a:rPr>
              <a:t>的词序列。</a:t>
            </a:r>
            <a:endParaRPr lang="zh-CN" altLang="en-US">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825750" y="871855"/>
            <a:ext cx="6541135" cy="2506345"/>
          </a:xfrm>
          <a:prstGeom prst="rect">
            <a:avLst/>
          </a:prstGeom>
          <a:noFill/>
          <a:ln w="9525">
            <a:noFill/>
          </a:ln>
        </p:spPr>
      </p:pic>
    </p:spTree>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9730740" y="3700780"/>
            <a:ext cx="2151380" cy="2926080"/>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基于表示学习的汉语分词算法</a:t>
            </a:r>
            <a:endParaRPr lang="zh-CN" altLang="en-US" sz="2800"/>
          </a:p>
        </p:txBody>
      </p:sp>
      <p:sp>
        <p:nvSpPr>
          <p:cNvPr id="7" name="文本框 6"/>
          <p:cNvSpPr txBox="1"/>
          <p:nvPr/>
        </p:nvSpPr>
        <p:spPr>
          <a:xfrm>
            <a:off x="312420" y="1232535"/>
            <a:ext cx="9099550" cy="645160"/>
          </a:xfrm>
          <a:prstGeom prst="rect">
            <a:avLst/>
          </a:prstGeom>
          <a:noFill/>
        </p:spPr>
        <p:txBody>
          <a:bodyPr wrap="square" rtlCol="0">
            <a:spAutoFit/>
          </a:bodyPr>
          <a:lstStyle/>
          <a:p>
            <a:r>
              <a:rPr lang="zh-CN">
                <a:solidFill>
                  <a:schemeClr val="tx1"/>
                </a:solidFill>
                <a:latin typeface="微软雅黑" panose="020B0503020204020204" charset="-122"/>
                <a:ea typeface="微软雅黑" panose="020B0503020204020204" charset="-122"/>
              </a:rPr>
              <a:t>无监督训练阶段，为使正常序列得高分，而非正常序列得低分。</a:t>
            </a:r>
            <a:endParaRPr lang="zh-CN">
              <a:solidFill>
                <a:schemeClr val="tx1"/>
              </a:solidFill>
              <a:latin typeface="微软雅黑" panose="020B0503020204020204" charset="-122"/>
              <a:ea typeface="微软雅黑" panose="020B0503020204020204" charset="-122"/>
            </a:endParaRPr>
          </a:p>
          <a:p>
            <a:r>
              <a:rPr>
                <a:solidFill>
                  <a:srgbClr val="FF0000"/>
                </a:solidFill>
                <a:latin typeface="微软雅黑" panose="020B0503020204020204" charset="-122"/>
                <a:ea typeface="微软雅黑" panose="020B0503020204020204" charset="-122"/>
              </a:rPr>
              <a:t>正样本</a:t>
            </a:r>
            <a:r>
              <a:rPr>
                <a:latin typeface="微软雅黑" panose="020B0503020204020204" charset="-122"/>
                <a:ea typeface="微软雅黑" panose="020B0503020204020204" charset="-122"/>
              </a:rPr>
              <a:t>可以直接从</a:t>
            </a:r>
            <a:r>
              <a:rPr>
                <a:solidFill>
                  <a:srgbClr val="FF0000"/>
                </a:solidFill>
                <a:latin typeface="微软雅黑" panose="020B0503020204020204" charset="-122"/>
                <a:ea typeface="微软雅黑" panose="020B0503020204020204" charset="-122"/>
              </a:rPr>
              <a:t>语料</a:t>
            </a:r>
            <a:r>
              <a:rPr>
                <a:latin typeface="微软雅黑" panose="020B0503020204020204" charset="-122"/>
                <a:ea typeface="微软雅黑" panose="020B0503020204020204" charset="-122"/>
              </a:rPr>
              <a:t>中选取，</a:t>
            </a:r>
            <a:r>
              <a:rPr>
                <a:solidFill>
                  <a:srgbClr val="FF0000"/>
                </a:solidFill>
                <a:latin typeface="微软雅黑" panose="020B0503020204020204" charset="-122"/>
                <a:ea typeface="微软雅黑" panose="020B0503020204020204" charset="-122"/>
              </a:rPr>
              <a:t>负样本</a:t>
            </a:r>
            <a:r>
              <a:rPr>
                <a:latin typeface="微软雅黑" panose="020B0503020204020204" charset="-122"/>
                <a:ea typeface="微软雅黑" panose="020B0503020204020204" charset="-122"/>
              </a:rPr>
              <a:t>由一个真实的序列随机</a:t>
            </a:r>
            <a:r>
              <a:rPr>
                <a:solidFill>
                  <a:srgbClr val="FF0000"/>
                </a:solidFill>
                <a:latin typeface="微软雅黑" panose="020B0503020204020204" charset="-122"/>
                <a:ea typeface="微软雅黑" panose="020B0503020204020204" charset="-122"/>
              </a:rPr>
              <a:t>替换中间字</a:t>
            </a:r>
            <a:r>
              <a:rPr>
                <a:latin typeface="微软雅黑" panose="020B0503020204020204" charset="-122"/>
                <a:ea typeface="微软雅黑" panose="020B0503020204020204" charset="-122"/>
              </a:rPr>
              <a:t>得到。</a:t>
            </a:r>
            <a:endParaRPr>
              <a:latin typeface="微软雅黑" panose="020B0503020204020204" charset="-122"/>
              <a:ea typeface="微软雅黑" panose="020B0503020204020204" charset="-122"/>
            </a:endParaRPr>
          </a:p>
        </p:txBody>
      </p:sp>
      <p:sp>
        <p:nvSpPr>
          <p:cNvPr id="4" name="文本框 3"/>
          <p:cNvSpPr txBox="1"/>
          <p:nvPr/>
        </p:nvSpPr>
        <p:spPr>
          <a:xfrm>
            <a:off x="207645" y="5029835"/>
            <a:ext cx="9309100"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X为从语料集中选取出了所有连续的w个字。D表示字典。</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与有监督学习阶段相同，这里也采用</a:t>
            </a:r>
            <a:r>
              <a:rPr lang="zh-CN" altLang="en-US">
                <a:solidFill>
                  <a:srgbClr val="FF0000"/>
                </a:solidFill>
                <a:latin typeface="微软雅黑" panose="020B0503020204020204" charset="-122"/>
                <a:ea typeface="微软雅黑" panose="020B0503020204020204" charset="-122"/>
              </a:rPr>
              <a:t>随机梯度下降法</a:t>
            </a:r>
            <a:r>
              <a:rPr lang="zh-CN" altLang="en-US">
                <a:latin typeface="微软雅黑" panose="020B0503020204020204" charset="-122"/>
                <a:ea typeface="微软雅黑" panose="020B0503020204020204" charset="-122"/>
              </a:rPr>
              <a:t>进行训练，最后只使用其</a:t>
            </a:r>
            <a:r>
              <a:rPr lang="zh-CN" altLang="en-US">
                <a:solidFill>
                  <a:srgbClr val="FF0000"/>
                </a:solidFill>
                <a:latin typeface="微软雅黑" panose="020B0503020204020204" charset="-122"/>
                <a:ea typeface="微软雅黑" panose="020B0503020204020204" charset="-122"/>
              </a:rPr>
              <a:t>词向量部分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207645" y="2056765"/>
            <a:ext cx="9032875"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记x为一组正常的字序列，表示网络的输出为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每个负样本记作           负样本的输出为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无监督训练阶段，这里使用成对训练的方法，即最小化如下目标：</a:t>
            </a:r>
            <a:endParaRPr lang="zh-CN" altLang="en-US">
              <a:latin typeface="微软雅黑" panose="020B0503020204020204" charset="-122"/>
              <a:ea typeface="微软雅黑" panose="020B0503020204020204" charset="-122"/>
            </a:endParaRPr>
          </a:p>
        </p:txBody>
      </p:sp>
      <p:graphicFrame>
        <p:nvGraphicFramePr>
          <p:cNvPr id="2" name="对象 -2147482617"/>
          <p:cNvGraphicFramePr>
            <a:graphicFrameLocks noChangeAspect="1"/>
          </p:cNvGraphicFramePr>
          <p:nvPr/>
        </p:nvGraphicFramePr>
        <p:xfrm>
          <a:off x="1500823" y="3683318"/>
          <a:ext cx="4586287" cy="865187"/>
        </p:xfrm>
        <a:graphic>
          <a:graphicData uri="http://schemas.openxmlformats.org/presentationml/2006/ole">
            <mc:AlternateContent xmlns:mc="http://schemas.openxmlformats.org/markup-compatibility/2006">
              <mc:Choice xmlns:v="urn:schemas-microsoft-com:vml" Requires="v">
                <p:oleObj spid="_x0000_s3083" name="公式" r:id="rId1" imgW="51816000" imgH="8534400" progId="Equation.3">
                  <p:embed/>
                </p:oleObj>
              </mc:Choice>
              <mc:Fallback>
                <p:oleObj name="公式" r:id="rId1" imgW="51816000" imgH="8534400" progId="Equation.3">
                  <p:embed/>
                  <p:pic>
                    <p:nvPicPr>
                      <p:cNvPr id="0" name="Picture 2" descr="image64"/>
                      <p:cNvPicPr>
                        <a:picLocks noChangeAspect="1"/>
                      </p:cNvPicPr>
                      <p:nvPr/>
                    </p:nvPicPr>
                    <p:blipFill>
                      <a:blip r:embed="rId2"/>
                      <a:stretch>
                        <a:fillRect/>
                      </a:stretch>
                    </p:blipFill>
                    <p:spPr>
                      <a:xfrm>
                        <a:off x="1500823" y="3683318"/>
                        <a:ext cx="4586287" cy="865187"/>
                      </a:xfrm>
                      <a:prstGeom prst="rect">
                        <a:avLst/>
                      </a:prstGeom>
                      <a:noFill/>
                      <a:ln w="9525">
                        <a:noFill/>
                      </a:ln>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875530" y="2056765"/>
          <a:ext cx="686435" cy="412115"/>
        </p:xfrm>
        <a:graphic>
          <a:graphicData uri="http://schemas.openxmlformats.org/presentationml/2006/ole">
            <mc:AlternateContent xmlns:mc="http://schemas.openxmlformats.org/markup-compatibility/2006">
              <mc:Choice xmlns:v="urn:schemas-microsoft-com:vml" Requires="v">
                <p:oleObj spid="_x0000_s3084" name="" r:id="rId3" imgW="381000" imgH="228600" progId="Equation.KSEE3">
                  <p:embed/>
                </p:oleObj>
              </mc:Choice>
              <mc:Fallback>
                <p:oleObj name="" r:id="rId3" imgW="381000" imgH="228600" progId="Equation.KSEE3">
                  <p:embed/>
                  <p:pic>
                    <p:nvPicPr>
                      <p:cNvPr id="0" name="图片 1024"/>
                      <p:cNvPicPr/>
                      <p:nvPr/>
                    </p:nvPicPr>
                    <p:blipFill>
                      <a:blip r:embed="rId4"/>
                      <a:stretch>
                        <a:fillRect/>
                      </a:stretch>
                    </p:blipFill>
                    <p:spPr>
                      <a:xfrm>
                        <a:off x="4875530" y="2056765"/>
                        <a:ext cx="686435" cy="41211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894205" y="2331720"/>
          <a:ext cx="347980" cy="371475"/>
        </p:xfrm>
        <a:graphic>
          <a:graphicData uri="http://schemas.openxmlformats.org/presentationml/2006/ole">
            <mc:AlternateContent xmlns:mc="http://schemas.openxmlformats.org/markup-compatibility/2006">
              <mc:Choice xmlns:v="urn:schemas-microsoft-com:vml" Requires="v">
                <p:oleObj spid="_x0000_s3085" name="" r:id="rId5" imgW="190500" imgH="203200" progId="Equation.KSEE3">
                  <p:embed/>
                </p:oleObj>
              </mc:Choice>
              <mc:Fallback>
                <p:oleObj name="" r:id="rId5" imgW="190500" imgH="203200" progId="Equation.KSEE3">
                  <p:embed/>
                  <p:pic>
                    <p:nvPicPr>
                      <p:cNvPr id="0" name="图片 1025"/>
                      <p:cNvPicPr/>
                      <p:nvPr/>
                    </p:nvPicPr>
                    <p:blipFill>
                      <a:blip r:embed="rId6"/>
                      <a:stretch>
                        <a:fillRect/>
                      </a:stretch>
                    </p:blipFill>
                    <p:spPr>
                      <a:xfrm>
                        <a:off x="1894205" y="2331720"/>
                        <a:ext cx="347980" cy="37147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246880" y="2331085"/>
          <a:ext cx="704215" cy="372110"/>
        </p:xfrm>
        <a:graphic>
          <a:graphicData uri="http://schemas.openxmlformats.org/presentationml/2006/ole">
            <mc:AlternateContent xmlns:mc="http://schemas.openxmlformats.org/markup-compatibility/2006">
              <mc:Choice xmlns:v="urn:schemas-microsoft-com:vml" Requires="v">
                <p:oleObj spid="_x0000_s3086" name="" r:id="rId7" imgW="457200" imgH="241300" progId="Equation.KSEE3">
                  <p:embed/>
                </p:oleObj>
              </mc:Choice>
              <mc:Fallback>
                <p:oleObj name="" r:id="rId7" imgW="457200" imgH="241300" progId="Equation.KSEE3">
                  <p:embed/>
                  <p:pic>
                    <p:nvPicPr>
                      <p:cNvPr id="0" name="图片 1026"/>
                      <p:cNvPicPr/>
                      <p:nvPr/>
                    </p:nvPicPr>
                    <p:blipFill>
                      <a:blip r:embed="rId8"/>
                      <a:stretch>
                        <a:fillRect/>
                      </a:stretch>
                    </p:blipFill>
                    <p:spPr>
                      <a:xfrm>
                        <a:off x="4246880" y="2331085"/>
                        <a:ext cx="704215" cy="372110"/>
                      </a:xfrm>
                      <a:prstGeom prst="rect">
                        <a:avLst/>
                      </a:prstGeom>
                    </p:spPr>
                  </p:pic>
                </p:oleObj>
              </mc:Fallback>
            </mc:AlternateContent>
          </a:graphicData>
        </a:graphic>
      </p:graphicFrame>
    </p:spTree>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35585" y="3542030"/>
            <a:ext cx="1928495" cy="2808605"/>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248285" y="262255"/>
            <a:ext cx="6542405" cy="521970"/>
          </a:xfrm>
          <a:prstGeom prst="rect">
            <a:avLst/>
          </a:prstGeom>
          <a:noFill/>
        </p:spPr>
        <p:txBody>
          <a:bodyPr wrap="square" rtlCol="0">
            <a:spAutoFit/>
          </a:bodyPr>
          <a:lstStyle/>
          <a:p>
            <a:r>
              <a:rPr lang="en-US" altLang="zh-CN" sz="2800"/>
              <a:t>4.3.2  </a:t>
            </a:r>
            <a:r>
              <a:rPr lang="zh-CN" altLang="en-US" sz="2800"/>
              <a:t>基于表示学习的汉语分词算法</a:t>
            </a:r>
            <a:endParaRPr lang="zh-CN" altLang="en-US" sz="2800"/>
          </a:p>
        </p:txBody>
      </p:sp>
      <p:sp>
        <p:nvSpPr>
          <p:cNvPr id="5" name="文本框 4"/>
          <p:cNvSpPr txBox="1"/>
          <p:nvPr/>
        </p:nvSpPr>
        <p:spPr>
          <a:xfrm>
            <a:off x="1310640" y="1885315"/>
            <a:ext cx="10333355"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神经网络是一个</a:t>
            </a:r>
            <a:r>
              <a:rPr lang="zh-CN" altLang="en-US">
                <a:solidFill>
                  <a:srgbClr val="FF0000"/>
                </a:solidFill>
                <a:latin typeface="微软雅黑" panose="020B0503020204020204" charset="-122"/>
                <a:ea typeface="微软雅黑" panose="020B0503020204020204" charset="-122"/>
              </a:rPr>
              <a:t>非凸优化</a:t>
            </a:r>
            <a:r>
              <a:rPr lang="zh-CN" altLang="en-US">
                <a:latin typeface="微软雅黑" panose="020B0503020204020204" charset="-122"/>
                <a:ea typeface="微软雅黑" panose="020B0503020204020204" charset="-122"/>
              </a:rPr>
              <a:t>的问题，局部极值点非常多，</a:t>
            </a:r>
            <a:r>
              <a:rPr lang="zh-CN" altLang="en-US">
                <a:solidFill>
                  <a:srgbClr val="FF0000"/>
                </a:solidFill>
                <a:latin typeface="微软雅黑" panose="020B0503020204020204" charset="-122"/>
                <a:ea typeface="微软雅黑" panose="020B0503020204020204" charset="-122"/>
              </a:rPr>
              <a:t>好的初始值可以使其最后收敛到一个更好的解</a:t>
            </a:r>
            <a:r>
              <a:rPr lang="zh-CN" altLang="en-US">
                <a:latin typeface="微软雅黑" panose="020B0503020204020204" charset="-122"/>
                <a:ea typeface="微软雅黑" panose="020B0503020204020204" charset="-122"/>
              </a:rPr>
              <a:t>，同时也能在一定程度上</a:t>
            </a:r>
            <a:r>
              <a:rPr lang="zh-CN" altLang="en-US">
                <a:solidFill>
                  <a:srgbClr val="FF0000"/>
                </a:solidFill>
                <a:latin typeface="微软雅黑" panose="020B0503020204020204" charset="-122"/>
                <a:ea typeface="微软雅黑" panose="020B0503020204020204" charset="-122"/>
              </a:rPr>
              <a:t>抑制训练的过拟合</a:t>
            </a:r>
            <a:r>
              <a:rPr lang="zh-CN" altLang="en-US">
                <a:latin typeface="微软雅黑" panose="020B0503020204020204" charset="-122"/>
                <a:ea typeface="微软雅黑" panose="020B0503020204020204" charset="-122"/>
              </a:rPr>
              <a:t>。在该方法中，通过</a:t>
            </a:r>
            <a:r>
              <a:rPr lang="zh-CN" altLang="en-US">
                <a:solidFill>
                  <a:srgbClr val="FF0000"/>
                </a:solidFill>
                <a:latin typeface="微软雅黑" panose="020B0503020204020204" charset="-122"/>
                <a:ea typeface="微软雅黑" panose="020B0503020204020204" charset="-122"/>
              </a:rPr>
              <a:t>无监督训练得到的字向量</a:t>
            </a:r>
            <a:r>
              <a:rPr lang="zh-CN" altLang="en-US">
                <a:latin typeface="微软雅黑" panose="020B0503020204020204" charset="-122"/>
                <a:ea typeface="微软雅黑" panose="020B0503020204020204" charset="-122"/>
              </a:rPr>
              <a:t>作为上面谈到的</a:t>
            </a:r>
            <a:r>
              <a:rPr lang="zh-CN" altLang="en-US">
                <a:solidFill>
                  <a:srgbClr val="FF0000"/>
                </a:solidFill>
                <a:latin typeface="微软雅黑" panose="020B0503020204020204" charset="-122"/>
                <a:ea typeface="微软雅黑" panose="020B0503020204020204" charset="-122"/>
              </a:rPr>
              <a:t>有监督学习的字向量的初始值</a:t>
            </a:r>
            <a:r>
              <a:rPr lang="zh-CN" altLang="en-US">
                <a:latin typeface="微软雅黑" panose="020B0503020204020204" charset="-122"/>
                <a:ea typeface="微软雅黑" panose="020B0503020204020204" charset="-122"/>
              </a:rPr>
              <a:t>用于训练。</a:t>
            </a:r>
            <a:endParaRPr lang="zh-CN" altLang="en-US"/>
          </a:p>
        </p:txBody>
      </p:sp>
      <p:sp>
        <p:nvSpPr>
          <p:cNvPr id="2" name="文本框 1"/>
          <p:cNvSpPr txBox="1"/>
          <p:nvPr/>
        </p:nvSpPr>
        <p:spPr>
          <a:xfrm>
            <a:off x="3008630" y="4145280"/>
            <a:ext cx="8804910" cy="92202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rPr>
              <a:t>缺点：</a:t>
            </a:r>
            <a:endParaRPr lang="zh-CN" altLang="en-US" b="1">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由于</a:t>
            </a:r>
            <a:r>
              <a:rPr lang="zh-CN" altLang="en-US">
                <a:solidFill>
                  <a:srgbClr val="FF0000"/>
                </a:solidFill>
                <a:latin typeface="微软雅黑" panose="020B0503020204020204" charset="-122"/>
                <a:ea typeface="微软雅黑" panose="020B0503020204020204" charset="-122"/>
              </a:rPr>
              <a:t>语料规模</a:t>
            </a:r>
            <a:r>
              <a:rPr lang="zh-CN" altLang="en-US">
                <a:latin typeface="微软雅黑" panose="020B0503020204020204" charset="-122"/>
                <a:ea typeface="微软雅黑" panose="020B0503020204020204" charset="-122"/>
              </a:rPr>
              <a:t>等的限制，表示学习方法目前</a:t>
            </a:r>
            <a:r>
              <a:rPr lang="zh-CN" altLang="en-US">
                <a:solidFill>
                  <a:srgbClr val="FF0000"/>
                </a:solidFill>
                <a:latin typeface="微软雅黑" panose="020B0503020204020204" charset="-122"/>
                <a:ea typeface="微软雅黑" panose="020B0503020204020204" charset="-122"/>
              </a:rPr>
              <a:t>尚不能完全取代</a:t>
            </a:r>
            <a:r>
              <a:rPr lang="zh-CN" altLang="en-US">
                <a:latin typeface="微软雅黑" panose="020B0503020204020204" charset="-122"/>
                <a:ea typeface="微软雅黑" panose="020B0503020204020204" charset="-122"/>
              </a:rPr>
              <a:t>传统基于人工设计特征的有监督机器学习方法，即使是简单的二元特征。</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4204335" y="5370830"/>
            <a:ext cx="3131820" cy="119888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sym typeface="+mn-ea"/>
              </a:rPr>
              <a:t>改进：</a:t>
            </a:r>
            <a:endParaRPr lang="zh-CN" altLang="en-US" b="1">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修改神经网络结构；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修改网络的目标函数；</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使用更好的优化算法；</a:t>
            </a:r>
            <a:endParaRPr lang="zh-CN" altLang="en-US"/>
          </a:p>
        </p:txBody>
      </p:sp>
      <p:sp>
        <p:nvSpPr>
          <p:cNvPr id="6" name="文本框 5"/>
          <p:cNvSpPr txBox="1"/>
          <p:nvPr/>
        </p:nvSpPr>
        <p:spPr>
          <a:xfrm>
            <a:off x="3008630" y="3133090"/>
            <a:ext cx="8385175" cy="92202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sym typeface="+mn-ea"/>
              </a:rPr>
              <a:t>优点：</a:t>
            </a:r>
            <a:endParaRPr lang="zh-CN" altLang="en-US" b="1">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sym typeface="+mn-ea"/>
              </a:rPr>
              <a:t>实验结果证明这样可以</a:t>
            </a:r>
            <a:r>
              <a:rPr lang="zh-CN" altLang="en-US">
                <a:solidFill>
                  <a:srgbClr val="FF0000"/>
                </a:solidFill>
                <a:latin typeface="微软雅黑" panose="020B0503020204020204" charset="-122"/>
                <a:ea typeface="微软雅黑" panose="020B0503020204020204" charset="-122"/>
                <a:sym typeface="+mn-ea"/>
              </a:rPr>
              <a:t>显著地提升</a:t>
            </a:r>
            <a:r>
              <a:rPr lang="zh-CN" altLang="en-US">
                <a:latin typeface="微软雅黑" panose="020B0503020204020204" charset="-122"/>
                <a:ea typeface="微软雅黑" panose="020B0503020204020204" charset="-122"/>
                <a:sym typeface="+mn-ea"/>
              </a:rPr>
              <a:t>有监督学习的效果。算法相对于人工设计特征的最大熵算法有一定的</a:t>
            </a:r>
            <a:r>
              <a:rPr lang="zh-CN" altLang="en-US">
                <a:solidFill>
                  <a:srgbClr val="FF0000"/>
                </a:solidFill>
                <a:latin typeface="微软雅黑" panose="020B0503020204020204" charset="-122"/>
                <a:ea typeface="微软雅黑" panose="020B0503020204020204" charset="-122"/>
                <a:sym typeface="+mn-ea"/>
              </a:rPr>
              <a:t>竞争力</a:t>
            </a:r>
            <a:r>
              <a:rPr lang="zh-CN" altLang="en-US">
                <a:latin typeface="微软雅黑" panose="020B0503020204020204" charset="-122"/>
                <a:ea typeface="微软雅黑" panose="020B0503020204020204" charset="-122"/>
                <a:sym typeface="+mn-ea"/>
              </a:rPr>
              <a:t>，相比</a:t>
            </a:r>
            <a:r>
              <a:rPr lang="zh-CN" altLang="en-US">
                <a:solidFill>
                  <a:srgbClr val="FF0000"/>
                </a:solidFill>
                <a:latin typeface="微软雅黑" panose="020B0503020204020204" charset="-122"/>
                <a:ea typeface="微软雅黑" panose="020B0503020204020204" charset="-122"/>
                <a:sym typeface="+mn-ea"/>
              </a:rPr>
              <a:t>一元特征</a:t>
            </a:r>
            <a:r>
              <a:rPr lang="zh-CN" altLang="en-US">
                <a:latin typeface="微软雅黑" panose="020B0503020204020204" charset="-122"/>
                <a:ea typeface="微软雅黑" panose="020B0503020204020204" charset="-122"/>
                <a:sym typeface="+mn-ea"/>
              </a:rPr>
              <a:t>有较大的优势</a:t>
            </a:r>
            <a:r>
              <a:rPr lang="zh-CN" altLang="en-US">
                <a:sym typeface="+mn-ea"/>
              </a:rPr>
              <a:t>。</a:t>
            </a:r>
            <a:endParaRPr lang="zh-CN" altLang="en-US"/>
          </a:p>
        </p:txBody>
      </p:sp>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11480" y="1841847"/>
            <a:ext cx="3600450" cy="2759180"/>
          </a:xfrm>
          <a:custGeom>
            <a:avLst/>
            <a:gdLst>
              <a:gd name="connsiteX0" fmla="*/ 276225 w 3600450"/>
              <a:gd name="connsiteY0" fmla="*/ 0 h 2733675"/>
              <a:gd name="connsiteX1" fmla="*/ 171450 w 3600450"/>
              <a:gd name="connsiteY1" fmla="*/ 19050 h 2733675"/>
              <a:gd name="connsiteX2" fmla="*/ 114300 w 3600450"/>
              <a:gd name="connsiteY2" fmla="*/ 114300 h 2733675"/>
              <a:gd name="connsiteX3" fmla="*/ 19050 w 3600450"/>
              <a:gd name="connsiteY3" fmla="*/ 381000 h 2733675"/>
              <a:gd name="connsiteX4" fmla="*/ 0 w 3600450"/>
              <a:gd name="connsiteY4" fmla="*/ 1066800 h 2733675"/>
              <a:gd name="connsiteX5" fmla="*/ 47625 w 3600450"/>
              <a:gd name="connsiteY5" fmla="*/ 2219325 h 2733675"/>
              <a:gd name="connsiteX6" fmla="*/ 76200 w 3600450"/>
              <a:gd name="connsiteY6" fmla="*/ 2505075 h 2733675"/>
              <a:gd name="connsiteX7" fmla="*/ 180975 w 3600450"/>
              <a:gd name="connsiteY7" fmla="*/ 2619375 h 2733675"/>
              <a:gd name="connsiteX8" fmla="*/ 600075 w 3600450"/>
              <a:gd name="connsiteY8" fmla="*/ 2686050 h 2733675"/>
              <a:gd name="connsiteX9" fmla="*/ 2266950 w 3600450"/>
              <a:gd name="connsiteY9" fmla="*/ 2733675 h 2733675"/>
              <a:gd name="connsiteX10" fmla="*/ 3162300 w 3600450"/>
              <a:gd name="connsiteY10" fmla="*/ 2724150 h 2733675"/>
              <a:gd name="connsiteX11" fmla="*/ 3381375 w 3600450"/>
              <a:gd name="connsiteY11" fmla="*/ 2686050 h 2733675"/>
              <a:gd name="connsiteX12" fmla="*/ 3495675 w 3600450"/>
              <a:gd name="connsiteY12" fmla="*/ 2533650 h 2733675"/>
              <a:gd name="connsiteX13" fmla="*/ 3581400 w 3600450"/>
              <a:gd name="connsiteY13" fmla="*/ 1885950 h 2733675"/>
              <a:gd name="connsiteX14" fmla="*/ 3600450 w 3600450"/>
              <a:gd name="connsiteY14" fmla="*/ 581025 h 2733675"/>
              <a:gd name="connsiteX15" fmla="*/ 3562350 w 3600450"/>
              <a:gd name="connsiteY15" fmla="*/ 238125 h 2733675"/>
              <a:gd name="connsiteX16" fmla="*/ 3457575 w 3600450"/>
              <a:gd name="connsiteY16" fmla="*/ 76200 h 2733675"/>
              <a:gd name="connsiteX17" fmla="*/ 3295650 w 3600450"/>
              <a:gd name="connsiteY17" fmla="*/ 38100 h 2733675"/>
              <a:gd name="connsiteX18" fmla="*/ 2981325 w 3600450"/>
              <a:gd name="connsiteY18" fmla="*/ 9525 h 2733675"/>
              <a:gd name="connsiteX19" fmla="*/ 1038225 w 3600450"/>
              <a:gd name="connsiteY19" fmla="*/ 9525 h 2733675"/>
              <a:gd name="connsiteX20" fmla="*/ 276225 w 3600450"/>
              <a:gd name="connsiteY20" fmla="*/ 0 h 273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2733675">
                <a:moveTo>
                  <a:pt x="276225" y="0"/>
                </a:moveTo>
                <a:lnTo>
                  <a:pt x="171450" y="19050"/>
                </a:lnTo>
                <a:lnTo>
                  <a:pt x="114300" y="114300"/>
                </a:lnTo>
                <a:lnTo>
                  <a:pt x="19050" y="381000"/>
                </a:lnTo>
                <a:lnTo>
                  <a:pt x="0" y="1066800"/>
                </a:lnTo>
                <a:lnTo>
                  <a:pt x="47625" y="2219325"/>
                </a:lnTo>
                <a:lnTo>
                  <a:pt x="76200" y="2505075"/>
                </a:lnTo>
                <a:lnTo>
                  <a:pt x="180975" y="2619375"/>
                </a:lnTo>
                <a:lnTo>
                  <a:pt x="600075" y="2686050"/>
                </a:lnTo>
                <a:lnTo>
                  <a:pt x="2266950" y="2733675"/>
                </a:lnTo>
                <a:lnTo>
                  <a:pt x="3162300" y="2724150"/>
                </a:lnTo>
                <a:lnTo>
                  <a:pt x="3381375" y="2686050"/>
                </a:lnTo>
                <a:lnTo>
                  <a:pt x="3495675" y="2533650"/>
                </a:lnTo>
                <a:lnTo>
                  <a:pt x="3581400" y="1885950"/>
                </a:lnTo>
                <a:lnTo>
                  <a:pt x="3600450" y="581025"/>
                </a:lnTo>
                <a:lnTo>
                  <a:pt x="3562350" y="238125"/>
                </a:lnTo>
                <a:lnTo>
                  <a:pt x="3457575" y="76200"/>
                </a:lnTo>
                <a:lnTo>
                  <a:pt x="3295650" y="38100"/>
                </a:lnTo>
                <a:lnTo>
                  <a:pt x="2981325" y="9525"/>
                </a:lnTo>
                <a:lnTo>
                  <a:pt x="1038225" y="9525"/>
                </a:lnTo>
                <a:lnTo>
                  <a:pt x="276225" y="0"/>
                </a:lnTo>
                <a:close/>
              </a:path>
            </a:pathLst>
          </a:custGeom>
          <a:blipFill dpi="0" rotWithShape="1">
            <a:blip r:embed="rId1"/>
            <a:srcRect/>
            <a:stretch>
              <a:fillRect l="-13000" r="-3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3" name="任意多边形 62"/>
          <p:cNvSpPr/>
          <p:nvPr/>
        </p:nvSpPr>
        <p:spPr>
          <a:xfrm>
            <a:off x="112199" y="1607841"/>
            <a:ext cx="4233329" cy="3227560"/>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solidFill>
            <a:schemeClr val="bg1"/>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3" name="任意多边形 2"/>
          <p:cNvSpPr/>
          <p:nvPr/>
        </p:nvSpPr>
        <p:spPr>
          <a:xfrm>
            <a:off x="1269335" y="4835655"/>
            <a:ext cx="1920382" cy="472541"/>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9" name="Freeform 30"/>
          <p:cNvSpPr>
            <a:spLocks noEditPoints="1"/>
          </p:cNvSpPr>
          <p:nvPr/>
        </p:nvSpPr>
        <p:spPr bwMode="auto">
          <a:xfrm>
            <a:off x="5179713" y="113493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sp>
        <p:nvSpPr>
          <p:cNvPr id="60" name="Freeform 30"/>
          <p:cNvSpPr>
            <a:spLocks noEditPoints="1"/>
          </p:cNvSpPr>
          <p:nvPr/>
        </p:nvSpPr>
        <p:spPr bwMode="auto">
          <a:xfrm>
            <a:off x="5179713" y="498259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248285" y="262255"/>
            <a:ext cx="6542405" cy="521970"/>
          </a:xfrm>
          <a:prstGeom prst="rect">
            <a:avLst/>
          </a:prstGeom>
          <a:noFill/>
        </p:spPr>
        <p:txBody>
          <a:bodyPr wrap="square" rtlCol="0">
            <a:spAutoFit/>
          </a:bodyPr>
          <a:lstStyle/>
          <a:p>
            <a:r>
              <a:rPr lang="en-US" altLang="zh-CN" sz="2800"/>
              <a:t>4.4  </a:t>
            </a:r>
            <a:r>
              <a:rPr lang="zh-CN" altLang="en-US" sz="2800"/>
              <a:t>结论</a:t>
            </a:r>
            <a:endParaRPr lang="zh-CN" altLang="en-US" sz="2800"/>
          </a:p>
        </p:txBody>
      </p:sp>
      <p:sp>
        <p:nvSpPr>
          <p:cNvPr id="4" name="Freeform 30"/>
          <p:cNvSpPr>
            <a:spLocks noEditPoints="1"/>
          </p:cNvSpPr>
          <p:nvPr/>
        </p:nvSpPr>
        <p:spPr bwMode="auto">
          <a:xfrm>
            <a:off x="5179713" y="295103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sp>
        <p:nvSpPr>
          <p:cNvPr id="5" name="文本框 4"/>
          <p:cNvSpPr txBox="1"/>
          <p:nvPr/>
        </p:nvSpPr>
        <p:spPr>
          <a:xfrm>
            <a:off x="5930900" y="1000125"/>
            <a:ext cx="6002655" cy="175323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基于</a:t>
            </a:r>
            <a:r>
              <a:rPr lang="zh-CN" altLang="en-US">
                <a:solidFill>
                  <a:srgbClr val="FF0000"/>
                </a:solidFill>
                <a:latin typeface="微软雅黑" panose="020B0503020204020204" charset="-122"/>
                <a:ea typeface="微软雅黑" panose="020B0503020204020204" charset="-122"/>
              </a:rPr>
              <a:t>机械匹配</a:t>
            </a:r>
            <a:r>
              <a:rPr lang="zh-CN" altLang="en-US">
                <a:latin typeface="微软雅黑" panose="020B0503020204020204" charset="-122"/>
                <a:ea typeface="微软雅黑" panose="020B0503020204020204" charset="-122"/>
              </a:rPr>
              <a:t>的分词方法：</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优点：出现较早，该方法简洁、易于实现，应用广泛；</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缺点：切分精度不高，对于切分歧义无法有效地克服；</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单纯采用机械匹配式进行分词</a:t>
            </a:r>
            <a:r>
              <a:rPr lang="zh-CN" altLang="en-US">
                <a:solidFill>
                  <a:srgbClr val="FF0000"/>
                </a:solidFill>
                <a:latin typeface="微软雅黑" panose="020B0503020204020204" charset="-122"/>
                <a:ea typeface="微软雅黑" panose="020B0503020204020204" charset="-122"/>
              </a:rPr>
              <a:t>难以满足</a:t>
            </a:r>
            <a:r>
              <a:rPr lang="zh-CN" altLang="en-US">
                <a:latin typeface="微软雅黑" panose="020B0503020204020204" charset="-122"/>
                <a:ea typeface="微软雅黑" panose="020B0503020204020204" charset="-122"/>
              </a:rPr>
              <a:t>中文信息处理中对汉语分词的要求。将机械匹配式和其它切分方法相结合，来提高机械匹配分词对于切分歧义的处理能力。</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5788660" y="3053080"/>
            <a:ext cx="6145530" cy="175323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基于</a:t>
            </a:r>
            <a:r>
              <a:rPr lang="zh-CN" altLang="en-US">
                <a:solidFill>
                  <a:srgbClr val="FF0000"/>
                </a:solidFill>
                <a:latin typeface="微软雅黑" panose="020B0503020204020204" charset="-122"/>
                <a:ea typeface="微软雅黑" panose="020B0503020204020204" charset="-122"/>
              </a:rPr>
              <a:t>统计语言模型</a:t>
            </a:r>
            <a:r>
              <a:rPr lang="zh-CN" altLang="en-US">
                <a:latin typeface="微软雅黑" panose="020B0503020204020204" charset="-122"/>
                <a:ea typeface="微软雅黑" panose="020B0503020204020204" charset="-122"/>
              </a:rPr>
              <a:t>的分词方法：</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优点：具有良好的切分歧义处理能力和识别新词的能力，发展较快。</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如何将该类</a:t>
            </a:r>
            <a:r>
              <a:rPr lang="zh-CN" altLang="en-US">
                <a:latin typeface="微软雅黑" panose="020B0503020204020204" charset="-122"/>
                <a:ea typeface="微软雅黑" panose="020B0503020204020204" charset="-122"/>
                <a:sym typeface="+mn-ea"/>
              </a:rPr>
              <a:t>自动消除歧义的</a:t>
            </a:r>
            <a:r>
              <a:rPr lang="zh-CN" altLang="en-US">
                <a:latin typeface="微软雅黑" panose="020B0503020204020204" charset="-122"/>
                <a:ea typeface="微软雅黑" panose="020B0503020204020204" charset="-122"/>
              </a:rPr>
              <a:t>分词方法与</a:t>
            </a:r>
            <a:r>
              <a:rPr lang="zh-CN" altLang="en-US">
                <a:latin typeface="微软雅黑" panose="020B0503020204020204" charset="-122"/>
                <a:ea typeface="微软雅黑" panose="020B0503020204020204" charset="-122"/>
                <a:sym typeface="+mn-ea"/>
              </a:rPr>
              <a:t>切分速度快、效率高的</a:t>
            </a:r>
            <a:r>
              <a:rPr lang="zh-CN" altLang="en-US">
                <a:latin typeface="微软雅黑" panose="020B0503020204020204" charset="-122"/>
                <a:ea typeface="微软雅黑" panose="020B0503020204020204" charset="-122"/>
              </a:rPr>
              <a:t>机械匹配的分词方法有机地结合起来，成为该类算法的下一步研究课题。</a:t>
            </a:r>
            <a:endParaRPr lang="zh-CN" altLang="en-US">
              <a:latin typeface="微软雅黑" panose="020B0503020204020204" charset="-122"/>
              <a:ea typeface="微软雅黑" panose="020B0503020204020204" charset="-122"/>
            </a:endParaRPr>
          </a:p>
        </p:txBody>
      </p:sp>
      <p:sp>
        <p:nvSpPr>
          <p:cNvPr id="8" name="文本框 7"/>
          <p:cNvSpPr txBox="1"/>
          <p:nvPr/>
        </p:nvSpPr>
        <p:spPr>
          <a:xfrm>
            <a:off x="5657215" y="5001260"/>
            <a:ext cx="5896610" cy="147637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基于</a:t>
            </a:r>
            <a:r>
              <a:rPr lang="zh-CN" altLang="en-US">
                <a:solidFill>
                  <a:srgbClr val="FF0000"/>
                </a:solidFill>
                <a:latin typeface="微软雅黑" panose="020B0503020204020204" charset="-122"/>
                <a:ea typeface="微软雅黑" panose="020B0503020204020204" charset="-122"/>
              </a:rPr>
              <a:t>人工智能</a:t>
            </a:r>
            <a:r>
              <a:rPr lang="zh-CN" altLang="en-US">
                <a:latin typeface="微软雅黑" panose="020B0503020204020204" charset="-122"/>
                <a:ea typeface="微软雅黑" panose="020B0503020204020204" charset="-122"/>
              </a:rPr>
              <a:t>的分词方法：</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专家系统、神经网络和表示学习的汉语分词方法是理论上最理想的分词方法，但是研究还处于初级阶段，并且由于汉语自然语言复杂灵活，知识表示困难，但是该类分词方法是未来中文自动分词方法的发展方向。</a:t>
            </a:r>
            <a:endParaRPr lang="zh-CN" altLang="en-US">
              <a:latin typeface="微软雅黑" panose="020B0503020204020204" charset="-122"/>
              <a:ea typeface="微软雅黑" panose="020B0503020204020204" charset="-122"/>
            </a:endParaRP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730726" y="3034052"/>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386312" y="3466345"/>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90887" y="711348"/>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文本框 3"/>
          <p:cNvSpPr txBox="1"/>
          <p:nvPr/>
        </p:nvSpPr>
        <p:spPr>
          <a:xfrm>
            <a:off x="6224270" y="3237865"/>
            <a:ext cx="4264660" cy="645160"/>
          </a:xfrm>
          <a:prstGeom prst="rect">
            <a:avLst/>
          </a:prstGeom>
          <a:noFill/>
        </p:spPr>
        <p:txBody>
          <a:bodyPr wrap="square" rtlCol="0">
            <a:spAutoFit/>
          </a:bodyPr>
          <a:lstStyle/>
          <a:p>
            <a:r>
              <a:rPr lang="en-US" altLang="zh-CN" sz="3600"/>
              <a:t>Thanks for listening!</a:t>
            </a:r>
            <a:endParaRPr lang="en-US" altLang="zh-CN" sz="3600"/>
          </a:p>
        </p:txBody>
      </p:sp>
      <p:sp>
        <p:nvSpPr>
          <p:cNvPr id="5" name="TextBox 50"/>
          <p:cNvSpPr txBox="1"/>
          <p:nvPr/>
        </p:nvSpPr>
        <p:spPr>
          <a:xfrm>
            <a:off x="8376036" y="5158932"/>
            <a:ext cx="2974693" cy="1246495"/>
          </a:xfrm>
          <a:prstGeom prst="rect">
            <a:avLst/>
          </a:prstGeom>
          <a:noFill/>
        </p:spPr>
        <p:txBody>
          <a:bodyPr wrap="square" rtlCol="0">
            <a:spAutoFit/>
          </a:bodyPr>
          <a:lstStyle/>
          <a:p>
            <a:r>
              <a:rPr lang="en-US" altLang="zh-CN" sz="2500" b="1" dirty="0" smtClean="0">
                <a:latin typeface="黑体" panose="02010609060101010101" pitchFamily="49" charset="-122"/>
                <a:ea typeface="黑体" panose="02010609060101010101" pitchFamily="49" charset="-122"/>
              </a:rPr>
              <a:t>2220170597 </a:t>
            </a:r>
            <a:r>
              <a:rPr lang="zh-CN" altLang="en-US" sz="2500" b="1" dirty="0" smtClean="0">
                <a:latin typeface="黑体" panose="02010609060101010101" pitchFamily="49" charset="-122"/>
                <a:ea typeface="黑体" panose="02010609060101010101" pitchFamily="49" charset="-122"/>
              </a:rPr>
              <a:t>王曦彤</a:t>
            </a:r>
            <a:endParaRPr lang="en-US" altLang="zh-CN" sz="2500" b="1" dirty="0" smtClean="0">
              <a:latin typeface="黑体" panose="02010609060101010101" pitchFamily="49" charset="-122"/>
              <a:ea typeface="黑体" panose="02010609060101010101" pitchFamily="49" charset="-122"/>
            </a:endParaRPr>
          </a:p>
          <a:p>
            <a:r>
              <a:rPr lang="en-US" altLang="zh-CN" sz="2500" b="1" dirty="0" smtClean="0">
                <a:latin typeface="黑体" panose="02010609060101010101" pitchFamily="49" charset="-122"/>
                <a:ea typeface="黑体" panose="02010609060101010101" pitchFamily="49" charset="-122"/>
              </a:rPr>
              <a:t>2220170603 </a:t>
            </a:r>
            <a:r>
              <a:rPr lang="zh-CN" altLang="en-US" sz="2500" b="1" dirty="0" smtClean="0">
                <a:latin typeface="黑体" panose="02010609060101010101" pitchFamily="49" charset="-122"/>
                <a:ea typeface="黑体" panose="02010609060101010101" pitchFamily="49" charset="-122"/>
              </a:rPr>
              <a:t>杨慧兰</a:t>
            </a:r>
            <a:endParaRPr lang="en-US" altLang="zh-CN" sz="2500" b="1" dirty="0" smtClean="0">
              <a:latin typeface="黑体" panose="02010609060101010101" pitchFamily="49" charset="-122"/>
              <a:ea typeface="黑体" panose="02010609060101010101" pitchFamily="49" charset="-122"/>
            </a:endParaRPr>
          </a:p>
          <a:p>
            <a:r>
              <a:rPr lang="en-US" altLang="zh-CN" sz="2500" b="1" dirty="0" smtClean="0">
                <a:latin typeface="黑体" panose="02010609060101010101" pitchFamily="49" charset="-122"/>
                <a:ea typeface="黑体" panose="02010609060101010101" pitchFamily="49" charset="-122"/>
              </a:rPr>
              <a:t>2220170574 </a:t>
            </a:r>
            <a:r>
              <a:rPr lang="zh-CN" altLang="en-US" sz="2500" b="1" dirty="0" smtClean="0">
                <a:latin typeface="黑体" panose="02010609060101010101" pitchFamily="49" charset="-122"/>
                <a:ea typeface="黑体" panose="02010609060101010101" pitchFamily="49" charset="-122"/>
              </a:rPr>
              <a:t>刘  晶</a:t>
            </a:r>
            <a:endParaRPr lang="zh-CN" altLang="en-US" sz="2500" b="1"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2986" y="671331"/>
            <a:ext cx="5359079" cy="861774"/>
          </a:xfrm>
          <a:prstGeom prst="rect">
            <a:avLst/>
          </a:prstGeom>
          <a:noFill/>
        </p:spPr>
        <p:txBody>
          <a:bodyPr wrap="square" rtlCol="0">
            <a:spAutoFit/>
          </a:bodyPr>
          <a:lstStyle/>
          <a:p>
            <a:r>
              <a:rPr lang="en-US" altLang="zh-CN" sz="2500" dirty="0" smtClean="0">
                <a:latin typeface="黑体" panose="02010609060101010101" pitchFamily="49" charset="-122"/>
                <a:ea typeface="黑体" panose="02010609060101010101" pitchFamily="49" charset="-122"/>
              </a:rPr>
              <a:t>2</a:t>
            </a:r>
            <a:r>
              <a:rPr lang="zh-CN" altLang="en-US" sz="2500" dirty="0" smtClean="0">
                <a:latin typeface="黑体" panose="02010609060101010101" pitchFamily="49" charset="-122"/>
                <a:ea typeface="黑体" panose="02010609060101010101" pitchFamily="49" charset="-122"/>
              </a:rPr>
              <a:t>、逆向最大匹配法（</a:t>
            </a:r>
            <a:r>
              <a:rPr lang="en-US" altLang="zh-CN" sz="2500" dirty="0" smtClean="0">
                <a:latin typeface="黑体" panose="02010609060101010101" pitchFamily="49" charset="-122"/>
                <a:ea typeface="黑体" panose="02010609060101010101" pitchFamily="49" charset="-122"/>
              </a:rPr>
              <a:t>RMM</a:t>
            </a:r>
            <a:r>
              <a:rPr lang="zh-CN" altLang="en-US" sz="2500" dirty="0" smtClean="0">
                <a:latin typeface="黑体" panose="02010609060101010101" pitchFamily="49" charset="-122"/>
                <a:ea typeface="黑体" panose="02010609060101010101" pitchFamily="49" charset="-122"/>
              </a:rPr>
              <a:t>）</a:t>
            </a:r>
            <a:endParaRPr lang="zh-CN" altLang="en-US" sz="2500" dirty="0" smtClean="0">
              <a:latin typeface="黑体" panose="02010609060101010101" pitchFamily="49" charset="-122"/>
              <a:ea typeface="黑体" panose="02010609060101010101" pitchFamily="49" charset="-122"/>
            </a:endParaRPr>
          </a:p>
          <a:p>
            <a:endParaRPr lang="zh-CN" altLang="en-US" sz="2500" dirty="0"/>
          </a:p>
        </p:txBody>
      </p:sp>
      <p:sp>
        <p:nvSpPr>
          <p:cNvPr id="8" name="矩形 7"/>
          <p:cNvSpPr/>
          <p:nvPr/>
        </p:nvSpPr>
        <p:spPr>
          <a:xfrm>
            <a:off x="7626437" y="3429530"/>
            <a:ext cx="2440092" cy="477054"/>
          </a:xfrm>
          <a:prstGeom prst="rect">
            <a:avLst/>
          </a:prstGeom>
        </p:spPr>
        <p:txBody>
          <a:bodyPr wrap="none">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南京市长江大桥</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矩形 8"/>
          <p:cNvSpPr/>
          <p:nvPr/>
        </p:nvSpPr>
        <p:spPr>
          <a:xfrm>
            <a:off x="7616792" y="4160664"/>
            <a:ext cx="2601994" cy="477054"/>
          </a:xfrm>
          <a:prstGeom prst="rect">
            <a:avLst/>
          </a:prstGeom>
        </p:spPr>
        <p:txBody>
          <a:bodyPr wrap="none">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南京市</a:t>
            </a:r>
            <a:r>
              <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长江大桥</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矩形 6"/>
          <p:cNvSpPr/>
          <p:nvPr/>
        </p:nvSpPr>
        <p:spPr>
          <a:xfrm>
            <a:off x="628892" y="1589948"/>
            <a:ext cx="5575139" cy="1508105"/>
          </a:xfrm>
          <a:prstGeom prst="rect">
            <a:avLst/>
          </a:prstGeom>
        </p:spPr>
        <p:txBody>
          <a:bodyPr wrap="square">
            <a:spAutoFit/>
          </a:bodyPr>
          <a:lstStyle/>
          <a:p>
            <a:r>
              <a:rPr lang="zh-CN" altLang="en-US" sz="2300" dirty="0" smtClean="0"/>
              <a:t>    它逆向最大匹配法和正向最大匹配法不同的是，切分汉字时，逆向最大匹配法不是按照汉字顺序从左到右依次抽取子串，而是从汉字尾端开始抽取</a:t>
            </a:r>
            <a:endParaRPr lang="zh-CN" altLang="en-US" sz="2300"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43697" y="1319514"/>
            <a:ext cx="5980252" cy="221599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匹配不成功时重新切取的策略，机械匹配法又分为增字法和减字法。增字法一般与最小匹配法相结合，减字法一般与最大匹配法相结合。对于增字法的字数增到何种程度，减字法从多长的字串开始减的问题，一般有两种解决方案。</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462986" y="671331"/>
            <a:ext cx="5359079" cy="861774"/>
          </a:xfrm>
          <a:prstGeom prst="rect">
            <a:avLst/>
          </a:prstGeom>
          <a:noFill/>
        </p:spPr>
        <p:txBody>
          <a:bodyPr wrap="square" rtlCol="0">
            <a:spAutoFit/>
          </a:bodyPr>
          <a:lstStyle/>
          <a:p>
            <a:r>
              <a:rPr lang="en-US" altLang="zh-CN" sz="2500" dirty="0" smtClean="0">
                <a:latin typeface="黑体" panose="02010609060101010101" pitchFamily="49" charset="-122"/>
                <a:ea typeface="黑体" panose="02010609060101010101" pitchFamily="49" charset="-122"/>
              </a:rPr>
              <a:t>3</a:t>
            </a:r>
            <a:r>
              <a:rPr lang="zh-CN" altLang="en-US" sz="2500" dirty="0" smtClean="0">
                <a:latin typeface="黑体" panose="02010609060101010101" pitchFamily="49" charset="-122"/>
                <a:ea typeface="黑体" panose="02010609060101010101" pitchFamily="49" charset="-122"/>
              </a:rPr>
              <a:t>、增字法</a:t>
            </a:r>
            <a:endParaRPr lang="zh-CN" altLang="en-US" sz="2500" dirty="0" smtClean="0">
              <a:latin typeface="黑体" panose="02010609060101010101" pitchFamily="49" charset="-122"/>
              <a:ea typeface="黑体" panose="02010609060101010101" pitchFamily="49" charset="-122"/>
            </a:endParaRPr>
          </a:p>
          <a:p>
            <a:endParaRPr lang="zh-CN" altLang="en-US" sz="2500" dirty="0"/>
          </a:p>
        </p:txBody>
      </p:sp>
      <p:sp>
        <p:nvSpPr>
          <p:cNvPr id="6" name="矩形 5"/>
          <p:cNvSpPr/>
          <p:nvPr/>
        </p:nvSpPr>
        <p:spPr>
          <a:xfrm>
            <a:off x="4465676" y="3163311"/>
            <a:ext cx="3490058" cy="477054"/>
          </a:xfrm>
          <a:prstGeom prst="rect">
            <a:avLst/>
          </a:prstGeom>
        </p:spPr>
        <p:txBody>
          <a:bodyPr wrap="none">
            <a:spAutoFit/>
          </a:bodyPr>
          <a:lstStyle/>
          <a:p>
            <a:r>
              <a:rPr lang="en-US" sz="2500" dirty="0" smtClean="0">
                <a:latin typeface="黑体" panose="02010609060101010101" pitchFamily="49" charset="-122"/>
                <a:ea typeface="黑体" panose="02010609060101010101" pitchFamily="49" charset="-122"/>
              </a:rPr>
              <a:t>ASM(d</a:t>
            </a:r>
            <a:r>
              <a:rPr lang="zh-CN" altLang="en-US" sz="2500" dirty="0" smtClean="0">
                <a:latin typeface="黑体" panose="02010609060101010101" pitchFamily="49" charset="-122"/>
                <a:ea typeface="黑体" panose="02010609060101010101" pitchFamily="49" charset="-122"/>
              </a:rPr>
              <a:t>，</a:t>
            </a:r>
            <a:r>
              <a:rPr lang="en-US" sz="2500" dirty="0" smtClean="0">
                <a:latin typeface="黑体" panose="02010609060101010101" pitchFamily="49" charset="-122"/>
                <a:ea typeface="黑体" panose="02010609060101010101" pitchFamily="49" charset="-122"/>
              </a:rPr>
              <a:t>a</a:t>
            </a:r>
            <a:r>
              <a:rPr lang="zh-CN" altLang="en-US" sz="2500" dirty="0" smtClean="0">
                <a:latin typeface="黑体" panose="02010609060101010101" pitchFamily="49" charset="-122"/>
                <a:ea typeface="黑体" panose="02010609060101010101" pitchFamily="49" charset="-122"/>
              </a:rPr>
              <a:t>，</a:t>
            </a:r>
            <a:r>
              <a:rPr lang="en-US" sz="2500" dirty="0" smtClean="0">
                <a:latin typeface="黑体" panose="02010609060101010101" pitchFamily="49" charset="-122"/>
                <a:ea typeface="黑体" panose="02010609060101010101" pitchFamily="49" charset="-122"/>
              </a:rPr>
              <a:t>m)</a:t>
            </a:r>
            <a:r>
              <a:rPr lang="zh-CN" altLang="en-US" sz="2500" dirty="0" smtClean="0">
                <a:latin typeface="黑体" panose="02010609060101010101" pitchFamily="49" charset="-122"/>
                <a:ea typeface="黑体" panose="02010609060101010101" pitchFamily="49" charset="-122"/>
              </a:rPr>
              <a:t>结构模型</a:t>
            </a:r>
            <a:endParaRPr lang="zh-CN" altLang="en-US" sz="2500" dirty="0">
              <a:latin typeface="黑体" panose="02010609060101010101" pitchFamily="49" charset="-122"/>
              <a:ea typeface="黑体" panose="02010609060101010101" pitchFamily="49" charset="-122"/>
            </a:endParaRPr>
          </a:p>
        </p:txBody>
      </p:sp>
      <p:sp>
        <p:nvSpPr>
          <p:cNvPr id="29698" name="Rectangle 2"/>
          <p:cNvSpPr>
            <a:spLocks noChangeArrowheads="1"/>
          </p:cNvSpPr>
          <p:nvPr/>
        </p:nvSpPr>
        <p:spPr bwMode="auto">
          <a:xfrm>
            <a:off x="4205468" y="3738623"/>
            <a:ext cx="7500395" cy="221599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表示切分方向；</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d∈D</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是正向，</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en-US" sz="2300" dirty="0" smtClean="0">
                <a:latin typeface="Times New Roman" panose="02020603050405020304" pitchFamily="18" charset="0"/>
                <a:ea typeface="宋体" panose="02010600030101010101" pitchFamily="2" charset="-122"/>
                <a:cs typeface="Times New Roman" panose="02020603050405020304" pitchFamily="18" charset="0"/>
              </a:rPr>
              <a:t>逆</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表示增字匹配，还是减字匹配；</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为增字，</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为减字；</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表示最小匹配，还是最大匹配；</a:t>
            </a:r>
            <a:endPar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3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为最大匹配，</a:t>
            </a:r>
            <a:r>
              <a:rPr kumimoji="0" lang="en-US" altLang="zh-CN"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3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为最小匹配；</a:t>
            </a:r>
            <a:r>
              <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986" y="671331"/>
            <a:ext cx="5359079" cy="861774"/>
          </a:xfrm>
          <a:prstGeom prst="rect">
            <a:avLst/>
          </a:prstGeom>
          <a:noFill/>
        </p:spPr>
        <p:txBody>
          <a:bodyPr wrap="square" rtlCol="0">
            <a:spAutoFit/>
          </a:bodyPr>
          <a:lstStyle/>
          <a:p>
            <a:r>
              <a:rPr lang="en-US" altLang="zh-CN" sz="2500" dirty="0" smtClean="0">
                <a:latin typeface="黑体" panose="02010609060101010101" pitchFamily="49" charset="-122"/>
                <a:ea typeface="黑体" panose="02010609060101010101" pitchFamily="49" charset="-122"/>
              </a:rPr>
              <a:t>4</a:t>
            </a:r>
            <a:r>
              <a:rPr lang="zh-CN" altLang="en-US" sz="2500" dirty="0" smtClean="0">
                <a:latin typeface="黑体" panose="02010609060101010101" pitchFamily="49" charset="-122"/>
                <a:ea typeface="黑体" panose="02010609060101010101" pitchFamily="49" charset="-122"/>
              </a:rPr>
              <a:t>、逐词遍历法</a:t>
            </a:r>
            <a:endParaRPr lang="zh-CN" altLang="en-US" sz="2500" dirty="0" smtClean="0">
              <a:latin typeface="黑体" panose="02010609060101010101" pitchFamily="49" charset="-122"/>
              <a:ea typeface="黑体" panose="02010609060101010101" pitchFamily="49" charset="-122"/>
            </a:endParaRPr>
          </a:p>
          <a:p>
            <a:endParaRPr lang="zh-CN" altLang="en-US" sz="2500" dirty="0"/>
          </a:p>
        </p:txBody>
      </p:sp>
      <p:sp>
        <p:nvSpPr>
          <p:cNvPr id="5" name="矩形 4"/>
          <p:cNvSpPr/>
          <p:nvPr/>
        </p:nvSpPr>
        <p:spPr>
          <a:xfrm>
            <a:off x="709914" y="1496955"/>
            <a:ext cx="3769489" cy="1508105"/>
          </a:xfrm>
          <a:prstGeom prst="rect">
            <a:avLst/>
          </a:prstGeom>
        </p:spPr>
        <p:txBody>
          <a:bodyPr wrap="square">
            <a:spAutoFit/>
          </a:bodyPr>
          <a:lstStyle/>
          <a:p>
            <a:r>
              <a:rPr lang="zh-CN" altLang="en-US" sz="2300" dirty="0" smtClean="0"/>
              <a:t>    这种方法是将词库中的词由长到短递减的顺序，逐个在待处理的材料中搜索，直到切分出所有的词为止。</a:t>
            </a:r>
            <a:endParaRPr lang="zh-CN" altLang="en-US" sz="2300" dirty="0"/>
          </a:p>
        </p:txBody>
      </p:sp>
      <p:sp>
        <p:nvSpPr>
          <p:cNvPr id="8" name="内容占位符 2"/>
          <p:cNvSpPr>
            <a:spLocks noGrp="1"/>
          </p:cNvSpPr>
          <p:nvPr>
            <p:ph idx="1"/>
          </p:nvPr>
        </p:nvSpPr>
        <p:spPr>
          <a:xfrm>
            <a:off x="699303" y="3677575"/>
            <a:ext cx="3166641" cy="1889848"/>
          </a:xfrm>
        </p:spPr>
        <p:txBody>
          <a:bodyPr>
            <a:normAutofit/>
          </a:bodyPr>
          <a:lstStyle/>
          <a:p>
            <a:r>
              <a:rPr lang="zh-CN" altLang="en-US" sz="2300" dirty="0" smtClean="0"/>
              <a:t>复杂度比较高</a:t>
            </a:r>
            <a:endParaRPr lang="en-US" altLang="zh-CN" sz="2300" dirty="0" smtClean="0"/>
          </a:p>
          <a:p>
            <a:r>
              <a:rPr lang="zh-CN" altLang="en-US" sz="2300" dirty="0" smtClean="0"/>
              <a:t>不可用</a:t>
            </a:r>
            <a:endParaRPr lang="zh-CN" altLang="en-US" sz="2300" dirty="0"/>
          </a:p>
        </p:txBody>
      </p:sp>
      <p:sp>
        <p:nvSpPr>
          <p:cNvPr id="9" name="TextBox 8"/>
          <p:cNvSpPr txBox="1"/>
          <p:nvPr/>
        </p:nvSpPr>
        <p:spPr>
          <a:xfrm>
            <a:off x="5694743" y="648181"/>
            <a:ext cx="5359079" cy="1246495"/>
          </a:xfrm>
          <a:prstGeom prst="rect">
            <a:avLst/>
          </a:prstGeom>
          <a:noFill/>
        </p:spPr>
        <p:txBody>
          <a:bodyPr wrap="square" rtlCol="0">
            <a:spAutoFit/>
          </a:bodyPr>
          <a:lstStyle/>
          <a:p>
            <a:r>
              <a:rPr lang="en-US" altLang="zh-CN" sz="2500" dirty="0" smtClean="0">
                <a:latin typeface="黑体" panose="02010609060101010101" pitchFamily="49" charset="-122"/>
                <a:ea typeface="黑体" panose="02010609060101010101" pitchFamily="49" charset="-122"/>
              </a:rPr>
              <a:t>5</a:t>
            </a:r>
            <a:r>
              <a:rPr lang="zh-CN" altLang="en-US" sz="2500" dirty="0" smtClean="0">
                <a:latin typeface="黑体" panose="02010609060101010101" pitchFamily="49" charset="-122"/>
                <a:ea typeface="黑体" panose="02010609060101010101" pitchFamily="49" charset="-122"/>
              </a:rPr>
              <a:t>、双向扫描法</a:t>
            </a:r>
            <a:endParaRPr lang="zh-CN" altLang="en-US" sz="2500" dirty="0" smtClean="0">
              <a:latin typeface="黑体" panose="02010609060101010101" pitchFamily="49" charset="-122"/>
              <a:ea typeface="黑体" panose="02010609060101010101" pitchFamily="49" charset="-122"/>
            </a:endParaRPr>
          </a:p>
          <a:p>
            <a:endParaRPr lang="zh-CN" altLang="en-US" sz="2500" dirty="0" smtClean="0">
              <a:latin typeface="黑体" panose="02010609060101010101" pitchFamily="49" charset="-122"/>
              <a:ea typeface="黑体" panose="02010609060101010101" pitchFamily="49" charset="-122"/>
            </a:endParaRPr>
          </a:p>
          <a:p>
            <a:endParaRPr lang="zh-CN" altLang="en-US" sz="2500" dirty="0"/>
          </a:p>
        </p:txBody>
      </p:sp>
      <p:sp>
        <p:nvSpPr>
          <p:cNvPr id="10" name="矩形 9"/>
          <p:cNvSpPr/>
          <p:nvPr/>
        </p:nvSpPr>
        <p:spPr>
          <a:xfrm>
            <a:off x="5652303" y="1462228"/>
            <a:ext cx="4487119" cy="1508105"/>
          </a:xfrm>
          <a:prstGeom prst="rect">
            <a:avLst/>
          </a:prstGeom>
        </p:spPr>
        <p:txBody>
          <a:bodyPr wrap="square">
            <a:spAutoFit/>
          </a:bodyPr>
          <a:lstStyle/>
          <a:p>
            <a:r>
              <a:rPr lang="zh-CN" altLang="en-US" sz="2300" dirty="0" smtClean="0"/>
              <a:t>     双向扫描法是将正向最大匹配法得到的分词结果和逆向最大匹配法的到的结果进行比较，从而决定正确的分词方法。</a:t>
            </a:r>
            <a:endParaRPr lang="zh-CN" altLang="en-US" sz="2300"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986" y="671331"/>
            <a:ext cx="5359079" cy="1292662"/>
          </a:xfrm>
          <a:prstGeom prst="rect">
            <a:avLst/>
          </a:prstGeom>
          <a:noFill/>
        </p:spPr>
        <p:txBody>
          <a:bodyPr wrap="square" rtlCol="0">
            <a:spAutoFit/>
          </a:bodyPr>
          <a:lstStyle/>
          <a:p>
            <a:r>
              <a:rPr lang="en-US" sz="2500" dirty="0" smtClean="0">
                <a:latin typeface="黑体" panose="02010609060101010101" pitchFamily="49" charset="-122"/>
                <a:ea typeface="黑体" panose="02010609060101010101" pitchFamily="49" charset="-122"/>
              </a:rPr>
              <a:t>6</a:t>
            </a:r>
            <a:r>
              <a:rPr lang="zh-CN" altLang="en-US" sz="2500" dirty="0" smtClean="0">
                <a:latin typeface="黑体" panose="02010609060101010101" pitchFamily="49" charset="-122"/>
                <a:ea typeface="黑体" panose="02010609060101010101" pitchFamily="49" charset="-122"/>
              </a:rPr>
              <a:t>、最佳匹配法</a:t>
            </a:r>
            <a:endParaRPr lang="zh-CN" altLang="en-US" sz="2500" dirty="0" smtClean="0">
              <a:latin typeface="黑体" panose="02010609060101010101" pitchFamily="49" charset="-122"/>
              <a:ea typeface="黑体" panose="02010609060101010101" pitchFamily="49" charset="-122"/>
            </a:endParaRPr>
          </a:p>
          <a:p>
            <a:endParaRPr lang="zh-CN" altLang="en-US" sz="2500" dirty="0" smtClean="0">
              <a:latin typeface="黑体" panose="02010609060101010101" pitchFamily="49" charset="-122"/>
              <a:ea typeface="黑体" panose="02010609060101010101" pitchFamily="49" charset="-122"/>
            </a:endParaRPr>
          </a:p>
          <a:p>
            <a:endParaRPr lang="zh-CN" altLang="en-US" sz="2500" dirty="0">
              <a:latin typeface="黑体" panose="02010609060101010101" pitchFamily="49" charset="-122"/>
              <a:ea typeface="黑体" panose="02010609060101010101" pitchFamily="49" charset="-122"/>
            </a:endParaRPr>
          </a:p>
        </p:txBody>
      </p:sp>
      <p:sp>
        <p:nvSpPr>
          <p:cNvPr id="7" name="矩形 6"/>
          <p:cNvSpPr/>
          <p:nvPr/>
        </p:nvSpPr>
        <p:spPr>
          <a:xfrm>
            <a:off x="617317" y="1878919"/>
            <a:ext cx="4151453" cy="1508105"/>
          </a:xfrm>
          <a:prstGeom prst="rect">
            <a:avLst/>
          </a:prstGeom>
        </p:spPr>
        <p:txBody>
          <a:bodyPr wrap="square">
            <a:spAutoFit/>
          </a:bodyPr>
          <a:lstStyle/>
          <a:p>
            <a:r>
              <a:rPr lang="zh-CN" altLang="en-US" sz="2300" dirty="0" smtClean="0"/>
              <a:t>    在词库中按词的出现频率大小排列词条，高频率的词排在前，低频率的词排在后，从而缩短分词词库的检索时间。</a:t>
            </a:r>
            <a:endParaRPr lang="zh-CN" altLang="en-US" sz="2300" dirty="0"/>
          </a:p>
        </p:txBody>
      </p:sp>
      <p:sp>
        <p:nvSpPr>
          <p:cNvPr id="10" name="内容占位符 2"/>
          <p:cNvSpPr>
            <a:spLocks noGrp="1"/>
          </p:cNvSpPr>
          <p:nvPr>
            <p:ph idx="1"/>
          </p:nvPr>
        </p:nvSpPr>
        <p:spPr>
          <a:xfrm>
            <a:off x="699303" y="3677575"/>
            <a:ext cx="3166641" cy="1889848"/>
          </a:xfrm>
        </p:spPr>
        <p:txBody>
          <a:bodyPr>
            <a:normAutofit/>
          </a:bodyPr>
          <a:lstStyle/>
          <a:p>
            <a:r>
              <a:rPr lang="zh-CN" altLang="en-US" sz="2400" dirty="0" smtClean="0"/>
              <a:t>没有提高分词精度</a:t>
            </a:r>
            <a:endParaRPr lang="zh-CN" altLang="en-US" sz="2400" dirty="0" smtClean="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914380" y="706057"/>
            <a:ext cx="2268570" cy="477054"/>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7</a:t>
            </a:r>
            <a:r>
              <a:rPr kumimoji="0" lang="zh-CN" altLang="en-US"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、二次扫描法</a:t>
            </a:r>
            <a:endParaRPr kumimoji="0" lang="zh-CN" altLang="en-US" sz="2500" b="0"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7" name="矩形 6"/>
          <p:cNvSpPr/>
          <p:nvPr/>
        </p:nvSpPr>
        <p:spPr>
          <a:xfrm>
            <a:off x="536273" y="1465010"/>
            <a:ext cx="6096000" cy="3816429"/>
          </a:xfrm>
          <a:prstGeom prst="rect">
            <a:avLst/>
          </a:prstGeom>
        </p:spPr>
        <p:txBody>
          <a:bodyPr>
            <a:spAutoFit/>
          </a:bodyPr>
          <a:lstStyle/>
          <a:p>
            <a:r>
              <a:rPr lang="zh-CN" altLang="en-US" sz="2200" dirty="0" smtClean="0"/>
              <a:t>     取待处理材料中两个切分标志之间的部分作为样本串，首先从该样本串中取两个汉字作为匹配串，检查分词词库中是否有一个词，它的前两个汉字和该样本串相同，若有的话，则取样本串的前三个汉字作为匹配串，重新在分词词库中找可以匹配串的词。若有则重复下去，直到进行</a:t>
            </a:r>
            <a:r>
              <a:rPr lang="en-US" sz="2200" dirty="0" smtClean="0"/>
              <a:t>n</a:t>
            </a:r>
            <a:r>
              <a:rPr lang="zh-CN" altLang="en-US" sz="2200" dirty="0" smtClean="0"/>
              <a:t>个汉字为止</a:t>
            </a:r>
            <a:r>
              <a:rPr lang="en-US" sz="2200" dirty="0" smtClean="0"/>
              <a:t>(</a:t>
            </a:r>
            <a:r>
              <a:rPr lang="zh-CN" altLang="en-US" sz="2200" dirty="0" smtClean="0"/>
              <a:t>设</a:t>
            </a:r>
            <a:r>
              <a:rPr lang="en-US" sz="2200" dirty="0" smtClean="0"/>
              <a:t>n</a:t>
            </a:r>
            <a:r>
              <a:rPr lang="zh-CN" altLang="en-US" sz="2200" dirty="0" smtClean="0"/>
              <a:t>为词库中最长词所含汉字的个数</a:t>
            </a:r>
            <a:r>
              <a:rPr lang="en-US" sz="2200" dirty="0" smtClean="0"/>
              <a:t>)</a:t>
            </a:r>
            <a:r>
              <a:rPr lang="zh-CN" altLang="en-US" sz="2200" dirty="0" smtClean="0"/>
              <a:t>，则切分出一个</a:t>
            </a:r>
            <a:r>
              <a:rPr lang="en-US" sz="2200" dirty="0" smtClean="0"/>
              <a:t>n</a:t>
            </a:r>
            <a:r>
              <a:rPr lang="zh-CN" altLang="en-US" sz="2200" dirty="0" smtClean="0"/>
              <a:t>字词；</a:t>
            </a:r>
            <a:endParaRPr lang="en-US" altLang="zh-CN" sz="2200" dirty="0" smtClean="0"/>
          </a:p>
          <a:p>
            <a:r>
              <a:rPr lang="en-US" altLang="zh-CN" sz="2200" dirty="0" smtClean="0"/>
              <a:t>     </a:t>
            </a:r>
            <a:r>
              <a:rPr lang="zh-CN" altLang="en-US" sz="2200" dirty="0" smtClean="0"/>
              <a:t>若没有则完成了一次扫描；把匹配中的最后一个汉字去掉，作为新的匹配串，进行第二次扫描，第二次扫描是用</a:t>
            </a:r>
            <a:r>
              <a:rPr lang="en-US" sz="2200" dirty="0" smtClean="0"/>
              <a:t>FMM</a:t>
            </a:r>
            <a:r>
              <a:rPr lang="zh-CN" altLang="en-US" sz="2200" dirty="0" smtClean="0"/>
              <a:t>方法或</a:t>
            </a:r>
            <a:r>
              <a:rPr lang="en-US" sz="2200" dirty="0" smtClean="0"/>
              <a:t>RMM</a:t>
            </a:r>
            <a:r>
              <a:rPr lang="zh-CN" altLang="en-US" sz="2200" dirty="0" smtClean="0"/>
              <a:t>方法进行。</a:t>
            </a:r>
            <a:endParaRPr lang="zh-CN" altLang="en-US" sz="2200" dirty="0"/>
          </a:p>
        </p:txBody>
      </p:sp>
      <p:sp>
        <p:nvSpPr>
          <p:cNvPr id="10" name="矩形 9"/>
          <p:cNvSpPr/>
          <p:nvPr/>
        </p:nvSpPr>
        <p:spPr>
          <a:xfrm>
            <a:off x="6864161" y="1704901"/>
            <a:ext cx="4031873" cy="477054"/>
          </a:xfrm>
          <a:prstGeom prst="rect">
            <a:avLst/>
          </a:prstGeom>
        </p:spPr>
        <p:txBody>
          <a:bodyPr wrap="none">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“中华人民的利益和愿望”</a:t>
            </a:r>
            <a:endParaRPr lang="zh-CN" altLang="en-US" sz="25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1" name="TextBox 10"/>
          <p:cNvSpPr txBox="1"/>
          <p:nvPr/>
        </p:nvSpPr>
        <p:spPr>
          <a:xfrm>
            <a:off x="7349924" y="2361235"/>
            <a:ext cx="3009418" cy="2015936"/>
          </a:xfrm>
          <a:prstGeom prst="rect">
            <a:avLst/>
          </a:prstGeom>
          <a:noFill/>
        </p:spPr>
        <p:txBody>
          <a:bodyPr wrap="square" rtlCol="0">
            <a:spAutoFit/>
          </a:bodyPr>
          <a:lstStyle/>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中华</a:t>
            </a:r>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中华人民的</a:t>
            </a:r>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中华人民</a:t>
            </a:r>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中华</a:t>
            </a:r>
            <a:r>
              <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人民</a:t>
            </a:r>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endParaRPr lang="en-US" altLang="zh-CN" sz="25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7098</Words>
  <Application>WPS 演示</Application>
  <PresentationFormat>宽屏</PresentationFormat>
  <Paragraphs>571</Paragraphs>
  <Slides>45</Slides>
  <Notes>23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45</vt:i4>
      </vt:variant>
    </vt:vector>
  </HeadingPairs>
  <TitlesOfParts>
    <vt:vector size="64" baseType="lpstr">
      <vt:lpstr>Arial</vt:lpstr>
      <vt:lpstr>宋体</vt:lpstr>
      <vt:lpstr>Wingdings</vt:lpstr>
      <vt:lpstr>黑体</vt:lpstr>
      <vt:lpstr>方正静蕾简体</vt:lpstr>
      <vt:lpstr>Times New Roman</vt:lpstr>
      <vt:lpstr>Calibri</vt:lpstr>
      <vt:lpstr>微软雅黑</vt:lpstr>
      <vt:lpstr>Arial Unicode MS</vt:lpstr>
      <vt:lpstr>Calibri Light</vt:lpstr>
      <vt:lpstr>新蒂黑板报</vt:lpstr>
      <vt:lpstr>Wingdings</vt:lpstr>
      <vt:lpstr>Office 主题</vt:lpstr>
      <vt:lpstr>Equation.3</vt:lpstr>
      <vt:lpstr>Equation.3</vt:lpstr>
      <vt:lpstr>Equation.3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daisy</cp:lastModifiedBy>
  <cp:revision>178</cp:revision>
  <dcterms:created xsi:type="dcterms:W3CDTF">2016-03-09T07:25:00Z</dcterms:created>
  <dcterms:modified xsi:type="dcterms:W3CDTF">2017-10-25T04:11:57Z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