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501" r:id="rId5"/>
    <p:sldId id="631" r:id="rId7"/>
    <p:sldId id="513" r:id="rId8"/>
    <p:sldId id="503" r:id="rId9"/>
    <p:sldId id="504" r:id="rId10"/>
    <p:sldId id="505" r:id="rId11"/>
    <p:sldId id="506" r:id="rId12"/>
    <p:sldId id="510" r:id="rId13"/>
    <p:sldId id="284" r:id="rId14"/>
    <p:sldId id="515" r:id="rId15"/>
    <p:sldId id="290" r:id="rId16"/>
    <p:sldId id="516" r:id="rId17"/>
    <p:sldId id="517" r:id="rId18"/>
    <p:sldId id="518" r:id="rId19"/>
    <p:sldId id="523" r:id="rId20"/>
    <p:sldId id="522" r:id="rId21"/>
    <p:sldId id="521" r:id="rId22"/>
    <p:sldId id="520" r:id="rId23"/>
    <p:sldId id="519" r:id="rId24"/>
    <p:sldId id="524" r:id="rId25"/>
    <p:sldId id="526" r:id="rId26"/>
    <p:sldId id="527" r:id="rId27"/>
    <p:sldId id="525" r:id="rId28"/>
    <p:sldId id="433" r:id="rId29"/>
    <p:sldId id="530" r:id="rId30"/>
    <p:sldId id="529" r:id="rId31"/>
    <p:sldId id="533" r:id="rId32"/>
    <p:sldId id="532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2" r:id="rId41"/>
    <p:sldId id="543" r:id="rId42"/>
    <p:sldId id="545" r:id="rId43"/>
    <p:sldId id="548" r:id="rId44"/>
    <p:sldId id="549" r:id="rId45"/>
    <p:sldId id="547" r:id="rId46"/>
    <p:sldId id="551" r:id="rId47"/>
    <p:sldId id="552" r:id="rId48"/>
    <p:sldId id="553" r:id="rId49"/>
    <p:sldId id="555" r:id="rId50"/>
    <p:sldId id="556" r:id="rId51"/>
    <p:sldId id="554" r:id="rId52"/>
    <p:sldId id="557" r:id="rId53"/>
    <p:sldId id="560" r:id="rId54"/>
    <p:sldId id="559" r:id="rId55"/>
    <p:sldId id="558" r:id="rId56"/>
    <p:sldId id="562" r:id="rId57"/>
    <p:sldId id="563" r:id="rId58"/>
    <p:sldId id="561" r:id="rId59"/>
    <p:sldId id="564" r:id="rId60"/>
    <p:sldId id="565" r:id="rId61"/>
    <p:sldId id="571" r:id="rId62"/>
    <p:sldId id="570" r:id="rId63"/>
    <p:sldId id="569" r:id="rId64"/>
    <p:sldId id="568" r:id="rId65"/>
    <p:sldId id="567" r:id="rId66"/>
    <p:sldId id="566" r:id="rId67"/>
    <p:sldId id="572" r:id="rId68"/>
    <p:sldId id="574" r:id="rId69"/>
    <p:sldId id="573" r:id="rId70"/>
    <p:sldId id="577" r:id="rId71"/>
    <p:sldId id="580" r:id="rId72"/>
    <p:sldId id="579" r:id="rId73"/>
    <p:sldId id="578" r:id="rId74"/>
    <p:sldId id="581" r:id="rId75"/>
    <p:sldId id="582" r:id="rId76"/>
    <p:sldId id="583" r:id="rId77"/>
    <p:sldId id="584" r:id="rId78"/>
    <p:sldId id="585" r:id="rId79"/>
    <p:sldId id="586" r:id="rId80"/>
    <p:sldId id="587" r:id="rId81"/>
    <p:sldId id="588" r:id="rId82"/>
    <p:sldId id="589" r:id="rId83"/>
    <p:sldId id="590" r:id="rId84"/>
    <p:sldId id="594" r:id="rId85"/>
    <p:sldId id="593" r:id="rId86"/>
    <p:sldId id="592" r:id="rId87"/>
    <p:sldId id="591" r:id="rId88"/>
    <p:sldId id="595" r:id="rId89"/>
    <p:sldId id="596" r:id="rId90"/>
    <p:sldId id="597" r:id="rId91"/>
    <p:sldId id="599" r:id="rId92"/>
    <p:sldId id="598" r:id="rId93"/>
    <p:sldId id="600" r:id="rId94"/>
    <p:sldId id="603" r:id="rId95"/>
    <p:sldId id="604" r:id="rId96"/>
    <p:sldId id="601" r:id="rId97"/>
    <p:sldId id="602" r:id="rId98"/>
    <p:sldId id="639" r:id="rId99"/>
    <p:sldId id="605" r:id="rId100"/>
    <p:sldId id="606" r:id="rId101"/>
    <p:sldId id="607" r:id="rId102"/>
    <p:sldId id="609" r:id="rId103"/>
    <p:sldId id="610" r:id="rId104"/>
    <p:sldId id="611" r:id="rId105"/>
    <p:sldId id="612" r:id="rId106"/>
    <p:sldId id="613" r:id="rId107"/>
    <p:sldId id="614" r:id="rId108"/>
    <p:sldId id="616" r:id="rId109"/>
    <p:sldId id="617" r:id="rId110"/>
    <p:sldId id="615" r:id="rId111"/>
    <p:sldId id="619" r:id="rId112"/>
    <p:sldId id="620" r:id="rId113"/>
    <p:sldId id="621" r:id="rId114"/>
    <p:sldId id="634" r:id="rId115"/>
    <p:sldId id="635" r:id="rId116"/>
    <p:sldId id="636" r:id="rId117"/>
    <p:sldId id="637" r:id="rId118"/>
    <p:sldId id="623" r:id="rId119"/>
    <p:sldId id="638" r:id="rId120"/>
    <p:sldId id="624" r:id="rId121"/>
    <p:sldId id="625" r:id="rId122"/>
    <p:sldId id="627" r:id="rId123"/>
    <p:sldId id="626" r:id="rId124"/>
    <p:sldId id="628" r:id="rId125"/>
    <p:sldId id="629" r:id="rId126"/>
    <p:sldId id="630" r:id="rId127"/>
    <p:sldId id="640" r:id="rId128"/>
    <p:sldId id="645" r:id="rId129"/>
    <p:sldId id="648" r:id="rId130"/>
    <p:sldId id="647" r:id="rId131"/>
    <p:sldId id="646" r:id="rId132"/>
    <p:sldId id="644" r:id="rId133"/>
    <p:sldId id="643" r:id="rId134"/>
    <p:sldId id="642" r:id="rId135"/>
    <p:sldId id="641" r:id="rId136"/>
    <p:sldId id="657" r:id="rId137"/>
    <p:sldId id="658" r:id="rId138"/>
    <p:sldId id="663" r:id="rId139"/>
    <p:sldId id="659" r:id="rId140"/>
    <p:sldId id="660" r:id="rId141"/>
    <p:sldId id="649" r:id="rId142"/>
    <p:sldId id="650" r:id="rId143"/>
    <p:sldId id="651" r:id="rId144"/>
    <p:sldId id="652" r:id="rId145"/>
    <p:sldId id="661" r:id="rId146"/>
    <p:sldId id="662" r:id="rId147"/>
    <p:sldId id="664" r:id="rId148"/>
    <p:sldId id="665" r:id="rId149"/>
    <p:sldId id="666" r:id="rId150"/>
    <p:sldId id="670" r:id="rId151"/>
    <p:sldId id="669" r:id="rId152"/>
    <p:sldId id="668" r:id="rId153"/>
    <p:sldId id="667" r:id="rId154"/>
    <p:sldId id="671" r:id="rId155"/>
    <p:sldId id="672" r:id="rId156"/>
    <p:sldId id="673" r:id="rId157"/>
    <p:sldId id="675" r:id="rId158"/>
    <p:sldId id="674" r:id="rId159"/>
    <p:sldId id="676" r:id="rId160"/>
    <p:sldId id="677" r:id="rId161"/>
    <p:sldId id="678" r:id="rId162"/>
    <p:sldId id="681" r:id="rId163"/>
    <p:sldId id="680" r:id="rId164"/>
    <p:sldId id="679" r:id="rId165"/>
    <p:sldId id="682" r:id="rId166"/>
    <p:sldId id="683" r:id="rId167"/>
    <p:sldId id="685" r:id="rId168"/>
    <p:sldId id="686" r:id="rId169"/>
    <p:sldId id="687" r:id="rId170"/>
    <p:sldId id="684" r:id="rId171"/>
    <p:sldId id="688" r:id="rId172"/>
    <p:sldId id="689" r:id="rId173"/>
    <p:sldId id="690" r:id="rId174"/>
    <p:sldId id="691" r:id="rId175"/>
    <p:sldId id="692" r:id="rId176"/>
    <p:sldId id="693" r:id="rId177"/>
    <p:sldId id="694" r:id="rId178"/>
    <p:sldId id="696" r:id="rId179"/>
    <p:sldId id="695" r:id="rId180"/>
    <p:sldId id="697" r:id="rId181"/>
    <p:sldId id="698" r:id="rId182"/>
    <p:sldId id="699" r:id="rId183"/>
    <p:sldId id="700" r:id="rId1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7C80"/>
    <a:srgbClr val="DCA297"/>
    <a:srgbClr val="FF9999"/>
    <a:srgbClr val="A68F7A"/>
    <a:srgbClr val="20242E"/>
    <a:srgbClr val="E7DCD1"/>
    <a:srgbClr val="D2BCA7"/>
    <a:srgbClr val="BDAC9C"/>
    <a:srgbClr val="C98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25" autoAdjust="0"/>
  </p:normalViewPr>
  <p:slideViewPr>
    <p:cSldViewPr snapToGrid="0" showGuides="1">
      <p:cViewPr varScale="1">
        <p:scale>
          <a:sx n="82" d="100"/>
          <a:sy n="82" d="100"/>
        </p:scale>
        <p:origin x="4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7" Type="http://schemas.openxmlformats.org/officeDocument/2006/relationships/tableStyles" Target="tableStyles.xml"/><Relationship Id="rId186" Type="http://schemas.openxmlformats.org/officeDocument/2006/relationships/viewProps" Target="viewProps.xml"/><Relationship Id="rId185" Type="http://schemas.openxmlformats.org/officeDocument/2006/relationships/presProps" Target="presProps.xml"/><Relationship Id="rId184" Type="http://schemas.openxmlformats.org/officeDocument/2006/relationships/slide" Target="slides/slide179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8" Type="http://schemas.openxmlformats.org/officeDocument/2006/relationships/slide" Target="slides/slide13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176" Type="http://schemas.openxmlformats.org/officeDocument/2006/relationships/slide" Target="slides/slide171.xml"/><Relationship Id="rId175" Type="http://schemas.openxmlformats.org/officeDocument/2006/relationships/slide" Target="slides/slide170.xml"/><Relationship Id="rId174" Type="http://schemas.openxmlformats.org/officeDocument/2006/relationships/slide" Target="slides/slide169.xml"/><Relationship Id="rId173" Type="http://schemas.openxmlformats.org/officeDocument/2006/relationships/slide" Target="slides/slide168.xml"/><Relationship Id="rId172" Type="http://schemas.openxmlformats.org/officeDocument/2006/relationships/slide" Target="slides/slide167.xml"/><Relationship Id="rId171" Type="http://schemas.openxmlformats.org/officeDocument/2006/relationships/slide" Target="slides/slide166.xml"/><Relationship Id="rId170" Type="http://schemas.openxmlformats.org/officeDocument/2006/relationships/slide" Target="slides/slide165.xml"/><Relationship Id="rId17" Type="http://schemas.openxmlformats.org/officeDocument/2006/relationships/slide" Target="slides/slide12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165" Type="http://schemas.openxmlformats.org/officeDocument/2006/relationships/slide" Target="slides/slide160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1" Type="http://schemas.openxmlformats.org/officeDocument/2006/relationships/slide" Target="slides/slide156.xml"/><Relationship Id="rId160" Type="http://schemas.openxmlformats.org/officeDocument/2006/relationships/slide" Target="slides/slide155.xml"/><Relationship Id="rId16" Type="http://schemas.openxmlformats.org/officeDocument/2006/relationships/slide" Target="slides/slide11.xml"/><Relationship Id="rId159" Type="http://schemas.openxmlformats.org/officeDocument/2006/relationships/slide" Target="slides/slide154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54" Type="http://schemas.openxmlformats.org/officeDocument/2006/relationships/slide" Target="slides/slide149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0" Type="http://schemas.openxmlformats.org/officeDocument/2006/relationships/slide" Target="slides/slide145.xml"/><Relationship Id="rId15" Type="http://schemas.openxmlformats.org/officeDocument/2006/relationships/slide" Target="slides/slide10.xml"/><Relationship Id="rId149" Type="http://schemas.openxmlformats.org/officeDocument/2006/relationships/slide" Target="slides/slide144.xml"/><Relationship Id="rId148" Type="http://schemas.openxmlformats.org/officeDocument/2006/relationships/slide" Target="slides/slide143.xml"/><Relationship Id="rId147" Type="http://schemas.openxmlformats.org/officeDocument/2006/relationships/slide" Target="slides/slide142.xml"/><Relationship Id="rId146" Type="http://schemas.openxmlformats.org/officeDocument/2006/relationships/slide" Target="slides/slide141.xml"/><Relationship Id="rId145" Type="http://schemas.openxmlformats.org/officeDocument/2006/relationships/slide" Target="slides/slide140.xml"/><Relationship Id="rId144" Type="http://schemas.openxmlformats.org/officeDocument/2006/relationships/slide" Target="slides/slide139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14" Type="http://schemas.openxmlformats.org/officeDocument/2006/relationships/slide" Target="slides/slide9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" Type="http://schemas.openxmlformats.org/officeDocument/2006/relationships/slide" Target="slides/slide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" Type="http://schemas.openxmlformats.org/officeDocument/2006/relationships/slide" Target="slides/slide7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1" Type="http://schemas.openxmlformats.org/officeDocument/2006/relationships/slide" Target="slides/slide6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FCF7-144C-4358-9E3E-7CC74F4310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7629-F5B4-446C-9BEB-86DCB8B84BF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7629-F5B4-446C-9BEB-86DCB8B84BF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7629-F5B4-446C-9BEB-86DCB8B84BF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从总体分析：咱们考试的目标值是：单选答对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道（</a:t>
            </a:r>
            <a:r>
              <a:rPr lang="en-US" altLang="zh-CN" dirty="0" smtClean="0"/>
              <a:t>5*2</a:t>
            </a:r>
            <a:r>
              <a:rPr lang="zh-CN" altLang="en-US" dirty="0" smtClean="0"/>
              <a:t>），填空答对</a:t>
            </a:r>
            <a:r>
              <a:rPr lang="en-US" altLang="zh-CN" dirty="0" smtClean="0"/>
              <a:t>5</a:t>
            </a:r>
            <a:r>
              <a:rPr lang="zh-CN" altLang="en-US" dirty="0" smtClean="0"/>
              <a:t>道（</a:t>
            </a:r>
            <a:r>
              <a:rPr lang="en-US" altLang="zh-CN" dirty="0" smtClean="0"/>
              <a:t>5*2</a:t>
            </a:r>
            <a:r>
              <a:rPr lang="zh-CN" altLang="en-US" dirty="0" smtClean="0"/>
              <a:t>），计算题答对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道（</a:t>
            </a:r>
            <a:r>
              <a:rPr lang="en-US" altLang="zh-CN" dirty="0" smtClean="0"/>
              <a:t>4*9</a:t>
            </a:r>
            <a:r>
              <a:rPr lang="zh-CN" altLang="en-US" dirty="0" smtClean="0"/>
              <a:t>），证明题得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分，这样就可以及格了；</a:t>
            </a:r>
            <a:endParaRPr lang="zh-CN" altLang="en-US" dirty="0" smtClean="0"/>
          </a:p>
          <a:p>
            <a:r>
              <a:rPr lang="zh-CN" altLang="en-US" dirty="0" smtClean="0"/>
              <a:t>从可能性分析：可能出现的情况：单选题答对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，填空题答对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，证明题就直接可以放弃了，照样还可以及格；针对计算题，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道题，在平时上课学习过程中，每种题型都会给大家讲到通法通解，也就是说每种题型都有固定的解决思路，只要掌握这些固定解题思路，计算题取得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分以上基本没有问题，扣除掉计算过程出现的小错误而失去的分数，计算题很容易取得</a:t>
            </a:r>
            <a:r>
              <a:rPr lang="en-US" altLang="zh-CN" dirty="0" smtClean="0"/>
              <a:t>36</a:t>
            </a:r>
            <a:r>
              <a:rPr lang="zh-CN" altLang="en-US" dirty="0" smtClean="0"/>
              <a:t>分，强调一点就是计算题要注重通法通解！！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37629-F5B4-446C-9BEB-86DCB8B84BF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认识名字、关系</a:t>
            </a:r>
            <a:endParaRPr lang="en-US" altLang="zh-CN" dirty="0" smtClean="0"/>
          </a:p>
          <a:p>
            <a:r>
              <a:rPr lang="zh-CN" altLang="en-US" dirty="0" smtClean="0"/>
              <a:t>刚进公司，谁是谁，谁和谁什么关系先了解清楚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相亲 </a:t>
            </a:r>
            <a:r>
              <a:rPr lang="en-US" altLang="zh-CN" dirty="0" smtClean="0"/>
              <a:t>&amp;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车祸死亡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E86BB-3131-4CF6-8CC2-872FFDFB6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&lt;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生而为人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进取  坚韧  开放  影响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&lt;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与众不同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913765" rtl="0" eaLnBrk="1" latinLnBrk="0" hangingPunct="1">
              <a:defRPr lang="en-US" altLang="zh-CN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生而为人</a:t>
            </a:r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3765" rtl="0" eaLnBrk="1" latinLnBrk="0" hangingPunct="1">
              <a:defRPr lang="zh-CN" altLang="en-US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进取  坚韧  开放  影响</a:t>
            </a:r>
            <a:endParaRPr dirty="0">
              <a:solidFill>
                <a:prstClr val="black">
                  <a:tint val="75000"/>
                </a:prst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913765" rtl="0" eaLnBrk="1" latinLnBrk="0" hangingPunct="1">
              <a:defRPr lang="en-US" altLang="zh-CN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与众不同</a:t>
            </a:r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&lt;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生而为人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进取  坚韧  开放  影响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&lt;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与众不同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913765" rtl="0" eaLnBrk="1" latinLnBrk="0" hangingPunct="1">
              <a:defRPr lang="en-US" altLang="zh-CN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生而为人</a:t>
            </a:r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3765" rtl="0" eaLnBrk="1" latinLnBrk="0" hangingPunct="1">
              <a:defRPr lang="zh-CN" altLang="en-US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进取  坚韧  开放  影响</a:t>
            </a:r>
            <a:endParaRPr dirty="0">
              <a:solidFill>
                <a:prstClr val="black">
                  <a:tint val="75000"/>
                </a:prst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913765" rtl="0" eaLnBrk="1" latinLnBrk="0" hangingPunct="1">
              <a:defRPr lang="en-US" altLang="zh-CN" sz="213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与众不同</a:t>
            </a:r>
            <a:r>
              <a:rPr dirty="0">
                <a:solidFill>
                  <a:prstClr val="black">
                    <a:tint val="75000"/>
                  </a:prstClr>
                </a:solidFill>
                <a:ea typeface="华文楷体" panose="02010600040101010101" pitchFamily="2" charset="-122"/>
              </a:rPr>
              <a:t>&gt;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732-59D4-486A-A722-4376F979DC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56F9-8256-47A6-ABAB-2CAC638BF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6CDF8AE2-FCA4-4DA8-9B94-07C88885660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BE437D5B-6BD4-4C04-8489-26255A6B1A0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48.jpeg"/><Relationship Id="rId1" Type="http://schemas.openxmlformats.org/officeDocument/2006/relationships/image" Target="../media/image4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53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2.wdp"/><Relationship Id="rId1" Type="http://schemas.openxmlformats.org/officeDocument/2006/relationships/image" Target="../media/image53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hdphoto2.wdp"/><Relationship Id="rId2" Type="http://schemas.openxmlformats.org/officeDocument/2006/relationships/image" Target="../media/image53.jpeg"/><Relationship Id="rId1" Type="http://schemas.openxmlformats.org/officeDocument/2006/relationships/image" Target="../media/image5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7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4.bin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2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3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4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4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8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0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2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0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46852" y="1865905"/>
            <a:ext cx="8205747" cy="114498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5335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概率论 与 数理统计</a:t>
            </a:r>
            <a:endParaRPr lang="zh-CN" altLang="en-US" sz="5335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786133" y="3993725"/>
            <a:ext cx="4621003" cy="519485"/>
          </a:xfrm>
          <a:prstGeom prst="roundRect">
            <a:avLst/>
          </a:prstGeom>
          <a:solidFill>
            <a:srgbClr val="FF8A80"/>
          </a:solidFill>
          <a:ln>
            <a:solidFill>
              <a:srgbClr val="FF8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生而为人  与众不同</a:t>
            </a:r>
            <a:endParaRPr lang="zh-CN" altLang="en-US" sz="3200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21248" y="4098501"/>
            <a:ext cx="1802294" cy="16106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27717" y="5540324"/>
            <a:ext cx="2098844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事件的独立性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3" cy="886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4" y="4126797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226561" y="849552"/>
            <a:ext cx="488439" cy="659227"/>
            <a:chOff x="3008934" y="862808"/>
            <a:chExt cx="1315568" cy="3994631"/>
          </a:xfrm>
          <a:noFill/>
        </p:grpSpPr>
        <p:cxnSp>
          <p:nvCxnSpPr>
            <p:cNvPr id="7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69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70" name="直接连接符 69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圆角矩形 76"/>
          <p:cNvSpPr/>
          <p:nvPr/>
        </p:nvSpPr>
        <p:spPr>
          <a:xfrm>
            <a:off x="5714399" y="1287105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随机事件的关系与运算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14399" y="685888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120027"/>
            <a:ext cx="10443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某人每次射击命中目标的概率为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p(0&lt;p&lt;1)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，他向目标连续射击，则第一次未中第二次命中的概率为（　　　）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A:p²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B:(1-p)²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C:1-2p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D:p(1-p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120027"/>
            <a:ext cx="10443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某人每次射击命中目标的概率为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p(0&lt;p&lt;1)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，他向目标连续射击，则第一次未中第二次命中的概率为（　　　）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A:p²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B:(1-p)²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C:1-2p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D:p(1-p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70834" y="4786066"/>
            <a:ext cx="6708791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】D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古典概型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42" name="圆角矩形 41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9" name="直接箭头连接符 4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2" name="直接连接符 5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圆角矩形 45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03645" y="1670103"/>
            <a:ext cx="10709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latin typeface="Untitled" charset="-122"/>
                <a:ea typeface="Untitled" charset="-122"/>
                <a:cs typeface="Untitled" charset="-122"/>
              </a:rPr>
              <a:t>理论上,具有下面两个特点的随机试验的概率模型,称为</a:t>
            </a:r>
            <a:r>
              <a:rPr lang="zh-CN" altLang="en-US" sz="2400" b="0" dirty="0">
                <a:solidFill>
                  <a:srgbClr val="FF0000"/>
                </a:solidFill>
                <a:latin typeface="Untitled" charset="-122"/>
                <a:ea typeface="Untitled" charset="-122"/>
                <a:cs typeface="Untitled" charset="-122"/>
              </a:rPr>
              <a:t>古典概型：</a:t>
            </a:r>
            <a:endParaRPr lang="zh-CN" altLang="en-US" sz="2400" b="0" dirty="0">
              <a:solidFill>
                <a:srgbClr val="FF0000"/>
              </a:solidFill>
              <a:latin typeface="Untitled" charset="-122"/>
              <a:ea typeface="Untitled" charset="-122"/>
              <a:cs typeface="Untitled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7646" y="2213349"/>
            <a:ext cx="10734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有限性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：基本事件的总数是有限的,换句话说样本空间仅含有有限个样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本点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等可能性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：每个基本事件发生的可能性相同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97653" y="3182315"/>
            <a:ext cx="3251130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投硬币、投骰子、抓球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古典概型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5800" y="1371600"/>
            <a:ext cx="669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掷一枚质地均匀的骰子，求出现奇数点的概率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古典概型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5800" y="1371600"/>
            <a:ext cx="669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掷一枚质地均匀的骰子，求出现奇数点的概率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blipFill rotWithShape="0">
                <a:blip r:embed="rId1"/>
                <a:stretch>
                  <a:fillRect l="-5112" t="-10345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0" name="圆角矩形 19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5" name="直接箭头连接符 24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8" name="直接连接符 27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圆角矩形 22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古典概型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5800" y="1371600"/>
            <a:ext cx="669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掷一枚质地均匀的骰子，求出现奇数点的概率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blipFill rotWithShape="0">
                <a:blip r:embed="rId1"/>
                <a:stretch>
                  <a:fillRect l="-5112" t="-10345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73632" y="2124920"/>
            <a:ext cx="461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分子：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中样本点数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分母：样本空间（所有可能结果）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0" name="圆角矩形 19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5" name="直接箭头连接符 24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8" name="直接连接符 27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圆角矩形 22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古典概型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5800" y="1371600"/>
            <a:ext cx="669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掷一枚质地均匀的骰子，求出现奇数点的概率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32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97" y="2316619"/>
                <a:ext cx="2980323" cy="704295"/>
              </a:xfrm>
              <a:prstGeom prst="rect">
                <a:avLst/>
              </a:prstGeom>
              <a:blipFill rotWithShape="0">
                <a:blip r:embed="rId1"/>
                <a:stretch>
                  <a:fillRect l="-5112" t="-10345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73632" y="2124920"/>
            <a:ext cx="461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分子：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中样本点数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分母：样本空间（所有可能结果）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4663" y="3539509"/>
            <a:ext cx="6633999" cy="259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0" name="组合 19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2" name="圆角矩形 21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7" name="直接箭头连接符 26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8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0" name="直接连接符 29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彩票中，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任意抽取一张，有多少个基本事件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  5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任意抽取二张有多少个基本事件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彩票中，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任意抽取一张，有多少个基本事件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任意抽取二张有多少个基本事件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彩票中，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任意抽取一张，有多少个基本事件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②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任意抽取二张有多少个基本事件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blipFill rotWithShape="0">
                <a:blip r:embed="rId1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755082" y="4338941"/>
            <a:ext cx="65" cy="24622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 smtClean="0">
              <a:solidFill>
                <a:srgbClr val="434A5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2" name="圆角矩形 2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圆角矩形 33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60" y="1334431"/>
            <a:ext cx="3102670" cy="1982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>
              <a:schemeClr val="accent1">
                <a:alpha val="31000"/>
              </a:schemeClr>
            </a:glow>
            <a:outerShdw blurRad="76200" dist="38100" dir="7800000" algn="tl" rotWithShape="0">
              <a:srgbClr val="000000">
                <a:alpha val="20000"/>
              </a:srgbClr>
            </a:outerShdw>
            <a:reflection stA="93000" endPos="0" dist="50800" dir="5400000" sy="-100000" algn="bl" rotWithShape="0"/>
            <a:softEdge rad="7112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08" y="368517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彩票中，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任意抽取一张，有多少个基本事件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②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任意抽取二张有多少个基本事件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blipFill rotWithShape="0">
                <a:blip r:embed="rId1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755082" y="4338941"/>
            <a:ext cx="65" cy="24622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 smtClean="0">
              <a:solidFill>
                <a:srgbClr val="434A5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从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个不同的元素中任取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≤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）个元素并成一组（不考虑元素间的次序），称此为一个组合，此组合和总数为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endParaRPr kumimoji="1" lang="zh-CN" altLang="en-US" sz="2400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46" r="-597" b="-198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彩票中，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任意抽取一张，有多少个基本事件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②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任意抽取二张有多少个基本事件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blipFill rotWithShape="0">
                <a:blip r:embed="rId1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755082" y="4338941"/>
            <a:ext cx="65" cy="24622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 smtClean="0">
              <a:solidFill>
                <a:srgbClr val="434A5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从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个不同的元素中任取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≤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）个元素并成一组（不考虑元素间的次序），称此为一个组合，此组合和总数为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endParaRPr kumimoji="1" lang="zh-CN" altLang="en-US" sz="2400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46" r="-597" b="-198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296236" y="5448084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6236" y="4938142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彩票中，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任意抽取一张，有多少个基本事件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②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任意抽取二张有多少个基本事件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blipFill rotWithShape="0">
                <a:blip r:embed="rId1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755082" y="4338941"/>
            <a:ext cx="65" cy="24622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 smtClean="0">
              <a:solidFill>
                <a:srgbClr val="434A5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从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个不同的元素中任取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≤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）个元素并成一组（不考虑元素间的次序），称此为一个组合，此组合和总数为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endParaRPr kumimoji="1" lang="zh-CN" altLang="en-US" sz="2400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46" r="-597" b="-198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296236" y="5448084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6236" y="4938142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532007" y="4967191"/>
                <a:ext cx="2717475" cy="8421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</a:t>
                </a:r>
                <a:r>
                  <a:rPr kumimoji="1" lang="zh-CN" altLang="en-US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kumimoji="1" lang="zh-CN" altLang="en-US" sz="28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𝒏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𝒓</m:t>
                            </m:r>
                          </m:e>
                        </m:d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</m:den>
                    </m:f>
                  </m:oMath>
                </a14:m>
                <a:endParaRPr kumimoji="1" lang="zh-CN" altLang="en-US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07" y="4967191"/>
                <a:ext cx="2717475" cy="842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彩票中，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①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任意抽取一张，有多少个基本事件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②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任意抽取二张有多少个基本事件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</m:t>
                        </m:r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5" y="1160177"/>
                <a:ext cx="8447117" cy="2327945"/>
              </a:xfrm>
              <a:prstGeom prst="rect">
                <a:avLst/>
              </a:prstGeom>
              <a:blipFill rotWithShape="0">
                <a:blip r:embed="rId1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755082" y="4338941"/>
            <a:ext cx="65" cy="246221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 smtClean="0">
              <a:solidFill>
                <a:srgbClr val="434A5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从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个不同的元素中任取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r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≤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n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）个元素并成一组（不考虑元素间的次序），称此为一个组合，此组合和总数为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4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endParaRPr kumimoji="1" lang="zh-CN" altLang="en-US" sz="2400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36" y="3345770"/>
                <a:ext cx="813625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46" r="-597" b="-1980"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296236" y="5448084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6236" y="4938142"/>
            <a:ext cx="50214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个红球，从红球中取出</a:t>
            </a:r>
            <a:r>
              <a:rPr kumimoji="1" lang="en-US" altLang="zh-CN" sz="2000" dirty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个球，怎么表示？</a:t>
            </a:r>
            <a:endParaRPr kumimoji="1" lang="zh-CN" altLang="en-US" sz="20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532007" y="4967191"/>
                <a:ext cx="2717475" cy="8421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</a:t>
                </a:r>
                <a:r>
                  <a:rPr kumimoji="1" lang="zh-CN" altLang="en-US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𝒓</m:t>
                        </m:r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kumimoji="1" lang="zh-CN" altLang="en-US" sz="28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𝒏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𝒓</m:t>
                            </m:r>
                          </m:e>
                        </m:d>
                        <m:r>
                          <a:rPr kumimoji="1" lang="zh-CN" altLang="en-US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！</m:t>
                        </m:r>
                      </m:den>
                    </m:f>
                  </m:oMath>
                </a14:m>
                <a:endParaRPr kumimoji="1" lang="zh-CN" altLang="en-US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07" y="4967191"/>
                <a:ext cx="2717475" cy="842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9602822" y="5084623"/>
            <a:ext cx="1684195" cy="654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sz="1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 rot="1439889">
            <a:off x="10971838" y="4707310"/>
            <a:ext cx="80081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规律</a:t>
            </a:r>
            <a:endParaRPr kumimoji="1" lang="zh-CN" altLang="en-US" sz="24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684902" y="5167951"/>
                <a:ext cx="159896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zh-CN" altLang="en-US" sz="2800" dirty="0" smtClean="0">
                    <a:solidFill>
                      <a:srgbClr val="434A5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b="0" dirty="0" smtClean="0">
                    <a:solidFill>
                      <a:srgbClr val="434A5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SupPr>
                      <m:e>
                        <m:r>
                          <a:rPr kumimoji="1" lang="en-US" altLang="zh-CN" sz="2800" b="0" i="1">
                            <a:solidFill>
                              <a:srgbClr val="434A54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800" b="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1" lang="en-US" altLang="zh-CN" sz="2800" b="0" dirty="0" smtClean="0">
                    <a:solidFill>
                      <a:srgbClr val="434A5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:r>
                  <a:rPr kumimoji="1" lang="zh-CN" altLang="en-US" sz="2800" b="0" dirty="0" smtClean="0">
                    <a:solidFill>
                      <a:srgbClr val="434A5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solidFill>
                      <a:srgbClr val="434A54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kumimoji="1" lang="zh-CN" altLang="en-US" sz="2800" dirty="0" smtClean="0">
                  <a:solidFill>
                    <a:srgbClr val="434A54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902" y="5167951"/>
                <a:ext cx="1598964" cy="440633"/>
              </a:xfrm>
              <a:prstGeom prst="rect">
                <a:avLst/>
              </a:prstGeom>
              <a:blipFill rotWithShape="0">
                <a:blip r:embed="rId4"/>
                <a:stretch>
                  <a:fillRect t="-22222" r="-12595" b="-48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种产品中有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件次品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从中任意抽取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件产品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求取得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是正品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种产品中有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件次品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从中任意抽取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件产品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求取得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是正品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53890" y="3001308"/>
            <a:ext cx="8566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设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“为抽到正品”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则由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古典概型的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概率求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法可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b="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4986" y="3638707"/>
            <a:ext cx="4013999" cy="17653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04154" y="4707835"/>
            <a:ext cx="4416137" cy="696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种产品中有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件次品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从中任意抽取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件产品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求取得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是正品 </a:t>
            </a:r>
            <a:r>
              <a:rPr lang="en-US" altLang="zh-CN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strike="sngStrike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求至少取得一件次品（记为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）的概率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53890" y="3001308"/>
            <a:ext cx="8566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设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“为抽到正品”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则由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古典概型的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概率求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法可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b="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4986" y="3638707"/>
            <a:ext cx="4013999" cy="17653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04154" y="4707835"/>
            <a:ext cx="4416137" cy="696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种产品中有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件次品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从中任意抽取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件产品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求取得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是正品 </a:t>
            </a:r>
            <a:r>
              <a:rPr lang="en-US" altLang="zh-CN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zh-CN" altLang="en-US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strike="sngStrike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2400" strike="sngStrik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strike="sngStrike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求至少取得一件次品（记为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）的概率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553889" y="3001308"/>
                <a:ext cx="9429301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设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“为抽到正品”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古典概型的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概率求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法可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en-US" sz="2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89" y="3001308"/>
                <a:ext cx="9429301" cy="462434"/>
              </a:xfrm>
              <a:prstGeom prst="rect">
                <a:avLst/>
              </a:prstGeom>
              <a:blipFill rotWithShape="0">
                <a:blip r:embed="rId1"/>
                <a:stretch>
                  <a:fillRect l="-103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4986" y="3638707"/>
            <a:ext cx="4013999" cy="176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个棋子，其中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个白子，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个黑子，今有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人随机地从盒中取出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个棋子，则这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个棋子颜色相同的概率为（      ）？ 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盒中有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个棋子，其中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个白子，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个黑子，今有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人随机地从盒中取出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个棋子，则这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个棋子颜色相同的概率为（      ）？ 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602557" y="3323010"/>
                <a:ext cx="1897507" cy="9857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32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p>
                        </m:sSubSup>
                        <m:r>
                          <a:rPr kumimoji="1" lang="en-US" altLang="zh-CN" sz="32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32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1" lang="en-US" altLang="zh-CN" sz="32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en-US" altLang="zh-CN" sz="32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32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32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32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𝟑</m:t>
                        </m:r>
                      </m:den>
                    </m:f>
                  </m:oMath>
                </a14:m>
                <a:endParaRPr kumimoji="1" lang="zh-CN" altLang="en-US" sz="32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57" y="3323010"/>
                <a:ext cx="1897507" cy="985783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97527" y="3585068"/>
            <a:ext cx="141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】: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60" y="1334431"/>
            <a:ext cx="3102670" cy="1982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>
              <a:schemeClr val="accent1">
                <a:alpha val="31000"/>
              </a:schemeClr>
            </a:glow>
            <a:outerShdw blurRad="76200" dist="38100" dir="7800000" algn="tl" rotWithShape="0">
              <a:srgbClr val="000000">
                <a:alpha val="20000"/>
              </a:srgbClr>
            </a:outerShdw>
            <a:reflection stA="93000" endPos="0" dist="50800" dir="5400000" sy="-100000" algn="bl" rotWithShape="0"/>
            <a:softEdge rad="7112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0" name="矩形 39"/>
          <p:cNvSpPr/>
          <p:nvPr/>
        </p:nvSpPr>
        <p:spPr>
          <a:xfrm>
            <a:off x="2466382" y="1385070"/>
            <a:ext cx="3973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现象按照必然性分为两类：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一类是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确定性现象；</a:t>
            </a:r>
            <a:endParaRPr lang="en-US" altLang="zh-CN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一类是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随机现象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zh-CN" altLang="en-US" sz="24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08" y="368517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3" name="组合 22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7" name="圆角矩形 2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6" name="直接箭头连接符 4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0,1,2,…,9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个数字中任意选出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个不同数字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个数字中不含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的概率。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96197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0,1,2,…,9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个数字中任意选出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个不同数字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个数字中不含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的概率。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690" y="2765417"/>
            <a:ext cx="7585609" cy="2673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21248" y="4098501"/>
            <a:ext cx="1802294" cy="16106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27717" y="5540324"/>
            <a:ext cx="2098844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事件的独立性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3" cy="886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4" y="4126797"/>
            <a:ext cx="2098851" cy="505673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226561" y="849552"/>
            <a:ext cx="488439" cy="659227"/>
            <a:chOff x="3008934" y="862808"/>
            <a:chExt cx="1315568" cy="3994631"/>
          </a:xfrm>
          <a:noFill/>
        </p:grpSpPr>
        <p:cxnSp>
          <p:nvCxnSpPr>
            <p:cNvPr id="7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69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70" name="直接连接符 69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圆角矩形 76"/>
          <p:cNvSpPr/>
          <p:nvPr/>
        </p:nvSpPr>
        <p:spPr>
          <a:xfrm>
            <a:off x="5714399" y="1287105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随机事件的关系与运算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14399" y="685888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26561" y="2343351"/>
            <a:ext cx="488439" cy="659227"/>
            <a:chOff x="3008934" y="862808"/>
            <a:chExt cx="1315568" cy="3994631"/>
          </a:xfrm>
          <a:noFill/>
        </p:grpSpPr>
        <p:cxnSp>
          <p:nvCxnSpPr>
            <p:cNvPr id="3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35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5714398" y="2793477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古典概型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398" y="2192260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概率的定义与性质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26560" y="4051417"/>
            <a:ext cx="488439" cy="659227"/>
            <a:chOff x="3008934" y="862808"/>
            <a:chExt cx="1315568" cy="3994631"/>
          </a:xfrm>
          <a:noFill/>
        </p:grpSpPr>
        <p:cxnSp>
          <p:nvCxnSpPr>
            <p:cNvPr id="46" name="直接箭头连接符 45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47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49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圆角矩形 50"/>
          <p:cNvSpPr/>
          <p:nvPr/>
        </p:nvSpPr>
        <p:spPr>
          <a:xfrm>
            <a:off x="5714397" y="4501543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全概率与贝叶斯公式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14397" y="3900326"/>
            <a:ext cx="3475547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定义及计算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30" name="圆角矩形 29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239991" y="3270822"/>
            <a:ext cx="2961409" cy="1402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6" name="圆角矩形 25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3" name="直接箭头连接符 42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0" y="6345769"/>
            <a:ext cx="12192000" cy="501649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3765"/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      &lt;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生而为人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&gt;                              --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进取  坚韧  开放  影响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--                              &lt;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与众不同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&gt;</a:t>
            </a:r>
            <a:endParaRPr lang="zh-CN" altLang="en-US" sz="2400" kern="0" dirty="0" smtClean="0">
              <a:solidFill>
                <a:srgbClr val="E7E6E6">
                  <a:lumMod val="50000"/>
                </a:srgbClr>
              </a:solidFill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239991" y="3270822"/>
            <a:ext cx="2961409" cy="1402772"/>
            <a:chOff x="6660572" y="3874919"/>
            <a:chExt cx="2961409" cy="1402772"/>
          </a:xfrm>
        </p:grpSpPr>
        <p:sp>
          <p:nvSpPr>
            <p:cNvPr id="6" name="矩形 5"/>
            <p:cNvSpPr/>
            <p:nvPr/>
          </p:nvSpPr>
          <p:spPr>
            <a:xfrm>
              <a:off x="6660572" y="3874919"/>
              <a:ext cx="2961409" cy="1402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 smtClean="0">
                  <a:solidFill>
                    <a:schemeClr val="tx1"/>
                  </a:solidFill>
                </a:rPr>
                <a:t>Ω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221681" y="4024750"/>
              <a:ext cx="1354324" cy="1116399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smtClean="0">
                  <a:solidFill>
                    <a:schemeClr val="tx1"/>
                  </a:solidFill>
                </a:rPr>
                <a:t>B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3" name="圆角矩形 22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7" name="直接箭头连接符 26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8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9" name="直接连接符 2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239991" y="3270822"/>
            <a:ext cx="2961409" cy="1402772"/>
            <a:chOff x="6660572" y="3874919"/>
            <a:chExt cx="2961409" cy="1402772"/>
          </a:xfrm>
        </p:grpSpPr>
        <p:sp>
          <p:nvSpPr>
            <p:cNvPr id="6" name="矩形 5"/>
            <p:cNvSpPr/>
            <p:nvPr/>
          </p:nvSpPr>
          <p:spPr>
            <a:xfrm>
              <a:off x="6660572" y="3874919"/>
              <a:ext cx="2961409" cy="1402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 smtClean="0">
                  <a:solidFill>
                    <a:schemeClr val="tx1"/>
                  </a:solidFill>
                </a:rPr>
                <a:t>Ω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221681" y="4024750"/>
              <a:ext cx="1354324" cy="1116399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smtClean="0">
                  <a:solidFill>
                    <a:schemeClr val="tx1"/>
                  </a:solidFill>
                </a:rPr>
                <a:t>B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9487336" y="3438622"/>
            <a:ext cx="1270759" cy="10466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4" name="圆角矩形 23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8" name="直接箭头连接符 27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圆角矩形 25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8239991" y="3270822"/>
            <a:ext cx="2961409" cy="1402772"/>
            <a:chOff x="6660572" y="3874919"/>
            <a:chExt cx="2961409" cy="1402772"/>
          </a:xfrm>
        </p:grpSpPr>
        <p:sp>
          <p:nvSpPr>
            <p:cNvPr id="6" name="矩形 5"/>
            <p:cNvSpPr/>
            <p:nvPr/>
          </p:nvSpPr>
          <p:spPr>
            <a:xfrm>
              <a:off x="6660572" y="3874919"/>
              <a:ext cx="2961409" cy="1402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 smtClean="0">
                  <a:solidFill>
                    <a:schemeClr val="tx1"/>
                  </a:solidFill>
                </a:rPr>
                <a:t>Ω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221681" y="4024750"/>
              <a:ext cx="1354324" cy="1116399"/>
            </a:xfrm>
            <a:prstGeom prst="ellipse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 smtClean="0">
                  <a:solidFill>
                    <a:schemeClr val="tx1"/>
                  </a:solidFill>
                </a:rPr>
                <a:t>B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9487336" y="3438622"/>
            <a:ext cx="1270759" cy="10466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19825" y="3545242"/>
            <a:ext cx="623017" cy="8333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5" name="圆角矩形 24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218365" y="3741719"/>
            <a:ext cx="3977090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P(AB) =</a:t>
            </a:r>
            <a:endParaRPr kumimoji="1" lang="en-US" altLang="zh-CN" sz="2800" b="1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800" b="1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800" b="1" dirty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239991" y="3270822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18365" y="3613992"/>
                <a:ext cx="3977090" cy="164044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</m:den>
                    </m:f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65" y="3613992"/>
                <a:ext cx="3977090" cy="1640449"/>
              </a:xfrm>
              <a:prstGeom prst="rect">
                <a:avLst/>
              </a:prstGeom>
              <a:blipFill rotWithShape="0">
                <a:blip r:embed="rId2"/>
                <a:stretch>
                  <a:fillRect l="-305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239991" y="3270822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4"/>
          <p:cNvSpPr txBox="1"/>
          <p:nvPr/>
        </p:nvSpPr>
        <p:spPr>
          <a:xfrm>
            <a:off x="3143360" y="37277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随机现象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60" y="1334431"/>
            <a:ext cx="3102670" cy="1982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>
              <a:schemeClr val="accent1">
                <a:alpha val="31000"/>
              </a:schemeClr>
            </a:glow>
            <a:outerShdw blurRad="76200" dist="38100" dir="7800000" algn="tl" rotWithShape="0">
              <a:srgbClr val="000000">
                <a:alpha val="20000"/>
              </a:srgbClr>
            </a:outerShdw>
            <a:reflection stA="93000" endPos="0" dist="50800" dir="5400000" sy="-100000" algn="bl" rotWithShape="0"/>
            <a:softEdge rad="7112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矩形 38"/>
          <p:cNvSpPr/>
          <p:nvPr/>
        </p:nvSpPr>
        <p:spPr>
          <a:xfrm>
            <a:off x="380558" y="4544871"/>
            <a:ext cx="7812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在一定条件下，可能出现这样的结果，也可能出现那样的结果，我们预先无法断言，这类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现象称为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随机现象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66382" y="1385070"/>
            <a:ext cx="3973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现象按照必然性分为两类：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一类是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确定性现象；</a:t>
            </a:r>
            <a:endParaRPr lang="en-US" altLang="zh-CN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一类是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随机现象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zh-CN" altLang="en-US" sz="24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08" y="368517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3" name="组合 22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7" name="圆角矩形 2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6" name="直接箭头连接符 4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18365" y="3398549"/>
                <a:ext cx="3977090" cy="207133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</m:den>
                    </m:f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P(A|B)=</a:t>
                </a:r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65" y="3398549"/>
                <a:ext cx="3977090" cy="2071336"/>
              </a:xfrm>
              <a:prstGeom prst="rect">
                <a:avLst/>
              </a:prstGeom>
              <a:blipFill rotWithShape="0">
                <a:blip r:embed="rId2"/>
                <a:stretch>
                  <a:fillRect l="-305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239991" y="3270822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0" y="6345769"/>
            <a:ext cx="12192000" cy="501649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3765"/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      &lt;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生而为人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&gt;                              --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进取  坚韧  开放  影响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--                              &lt;</a:t>
            </a:r>
            <a:r>
              <a:rPr lang="zh-CN" altLang="en-US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与众不同</a:t>
            </a:r>
            <a:r>
              <a:rPr lang="en-US" altLang="zh-CN" sz="2400" kern="0" dirty="0" smtClean="0">
                <a:solidFill>
                  <a:srgbClr val="E7E6E6">
                    <a:lumMod val="50000"/>
                  </a:srgbClr>
                </a:solidFill>
                <a:latin typeface="Franklin Gothic Book" panose="020B0503020102020204"/>
                <a:ea typeface="华文楷体" panose="02010600040101010101" pitchFamily="2" charset="-122"/>
              </a:rPr>
              <a:t>&gt;</a:t>
            </a:r>
            <a:endParaRPr lang="zh-CN" altLang="en-US" sz="2400" kern="0" dirty="0" smtClean="0">
              <a:solidFill>
                <a:srgbClr val="E7E6E6">
                  <a:lumMod val="50000"/>
                </a:srgbClr>
              </a:solidFill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17" y="1837398"/>
            <a:ext cx="753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：已知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发生的条件下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条件下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的条件概率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记作：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96" y="2350289"/>
            <a:ext cx="1824798" cy="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18365" y="3270822"/>
                <a:ext cx="3977090" cy="232679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</m:den>
                    </m:f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P(A|B)=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</a:t>
                </a:r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65" y="3270822"/>
                <a:ext cx="3977090" cy="2326791"/>
              </a:xfrm>
              <a:prstGeom prst="rect">
                <a:avLst/>
              </a:prstGeom>
              <a:blipFill rotWithShape="0">
                <a:blip r:embed="rId2"/>
                <a:stretch>
                  <a:fillRect l="-305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239991" y="3270822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23541" y="1764622"/>
                <a:ext cx="3977090" cy="232679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</m:den>
                    </m:f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P(A|B)=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</a:t>
                </a:r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" y="1764622"/>
                <a:ext cx="3977090" cy="2326791"/>
              </a:xfrm>
              <a:prstGeom prst="rect">
                <a:avLst/>
              </a:prstGeom>
              <a:blipFill rotWithShape="0">
                <a:blip r:embed="rId1"/>
                <a:stretch>
                  <a:fillRect l="-2901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579918" y="1791479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579918" y="3544411"/>
            <a:ext cx="5726521" cy="1754326"/>
          </a:xfrm>
          <a:prstGeom prst="rect">
            <a:avLst/>
          </a:prstGeom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显然：</a:t>
            </a:r>
            <a:r>
              <a:rPr lang="zh-CN" altLang="en-US" sz="24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(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AB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)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与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(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A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|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B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不相同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的样本空间都是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__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P(A|B)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的样本空间是先发生的那个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___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2" name="直接箭头连接符 4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23541" y="1764622"/>
                <a:ext cx="3977090" cy="232679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</m:den>
                    </m:f>
                  </m:oMath>
                </a14:m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𝛀</m:t>
                        </m:r>
                        <m:r>
                          <a:rPr kumimoji="1" lang="en-US" altLang="zh-CN" sz="2800" b="1" i="0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en-US" altLang="zh-CN" sz="2800" b="1" dirty="0" smtClean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P(A|B)=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</m:den>
                    </m:f>
                  </m:oMath>
                </a14:m>
                <a:r>
                  <a:rPr kumimoji="1" lang="zh-CN" altLang="en-US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</a:t>
                </a:r>
                <a:r>
                  <a:rPr kumimoji="1" lang="en-US" altLang="zh-CN" sz="28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𝑨𝑩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𝑷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  <a:p>
                <a:endParaRPr kumimoji="1" lang="zh-CN" altLang="en-US" sz="2800" b="1" dirty="0">
                  <a:solidFill>
                    <a:srgbClr val="434A5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1" y="1764622"/>
                <a:ext cx="3977090" cy="2326791"/>
              </a:xfrm>
              <a:prstGeom prst="rect">
                <a:avLst/>
              </a:prstGeom>
              <a:blipFill rotWithShape="0">
                <a:blip r:embed="rId1"/>
                <a:stretch>
                  <a:fillRect l="-2901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579918" y="1791479"/>
            <a:ext cx="2961409" cy="1402772"/>
            <a:chOff x="8260773" y="3549271"/>
            <a:chExt cx="2961409" cy="1402772"/>
          </a:xfrm>
        </p:grpSpPr>
        <p:grpSp>
          <p:nvGrpSpPr>
            <p:cNvPr id="9" name="组合 8"/>
            <p:cNvGrpSpPr/>
            <p:nvPr/>
          </p:nvGrpSpPr>
          <p:grpSpPr>
            <a:xfrm>
              <a:off x="8260773" y="3549271"/>
              <a:ext cx="2961409" cy="1402772"/>
              <a:chOff x="6660572" y="3874919"/>
              <a:chExt cx="2961409" cy="1402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660572" y="3874919"/>
                <a:ext cx="2961409" cy="1402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</a:rPr>
                  <a:t>Ω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221681" y="4024750"/>
                <a:ext cx="1354324" cy="1116399"/>
              </a:xfrm>
              <a:prstGeom prst="ellipse">
                <a:avLst/>
              </a:prstGeom>
              <a:solidFill>
                <a:srgbClr val="FF7C80"/>
              </a:solidFill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 smtClean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508118" y="3717071"/>
              <a:ext cx="1270759" cy="10466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540607" y="3823691"/>
              <a:ext cx="623017" cy="833363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579918" y="3544411"/>
            <a:ext cx="5726521" cy="1754326"/>
          </a:xfrm>
          <a:prstGeom prst="rect">
            <a:avLst/>
          </a:prstGeom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显然：</a:t>
            </a:r>
            <a:r>
              <a:rPr lang="zh-CN" altLang="en-US" sz="24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</a:t>
            </a:r>
            <a:r>
              <a:rPr lang="en-US" altLang="zh-CN" sz="2400" b="1" i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(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AB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)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与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(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A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|</a:t>
            </a:r>
            <a:r>
              <a:rPr lang="en-US" altLang="zh-CN" sz="2400" b="1" i="1" dirty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B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不相同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的样本空间都是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Ω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P(A|B)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的样本空间是先发生的那个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条件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STZhongsong" charset="-122"/>
              </a:rPr>
              <a:t>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STZhongsong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2" name="直接箭头连接符 4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1.3.1 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条件概率的计算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1118980" y="2049438"/>
            <a:ext cx="8004238" cy="2591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250000"/>
              </a:lnSpc>
            </a:pPr>
            <a:r>
              <a:rPr sz="24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计算</a:t>
            </a:r>
            <a:r>
              <a:rPr sz="2400"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条件概率</a:t>
            </a:r>
            <a:r>
              <a:rPr sz="24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有两种方法</a:t>
            </a:r>
            <a:r>
              <a:rPr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：</a:t>
            </a:r>
            <a:endParaRPr lang="en-US" sz="2400" b="1" dirty="0" smtClean="0">
              <a:latin typeface="仿宋" panose="02010609060101010101" pitchFamily="49" charset="-122"/>
              <a:ea typeface="仿宋" panose="02010609060101010101" pitchFamily="49" charset="-122"/>
              <a:cs typeface="Untitled" charset="-122"/>
            </a:endParaRPr>
          </a:p>
          <a:p>
            <a:pPr marL="490855" marR="5080" indent="-478790">
              <a:lnSpc>
                <a:spcPct val="2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①</a:t>
            </a:r>
            <a:r>
              <a:rPr sz="24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利用</a:t>
            </a:r>
            <a:r>
              <a:rPr sz="2400"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定义</a:t>
            </a:r>
            <a:r>
              <a:rPr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；</a:t>
            </a:r>
            <a:endParaRPr lang="en-US" sz="2400" b="1" dirty="0" smtClean="0">
              <a:latin typeface="仿宋" panose="02010609060101010101" pitchFamily="49" charset="-122"/>
              <a:ea typeface="仿宋" panose="02010609060101010101" pitchFamily="49" charset="-122"/>
              <a:cs typeface="Untitled" charset="-122"/>
            </a:endParaRPr>
          </a:p>
          <a:p>
            <a:pPr marL="490855" marR="5080" indent="-478790">
              <a:lnSpc>
                <a:spcPct val="250000"/>
              </a:lnSpc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②</a:t>
            </a:r>
            <a:r>
              <a:rPr sz="24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利用</a:t>
            </a:r>
            <a:r>
              <a:rPr sz="2400" b="1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古典概型</a:t>
            </a:r>
            <a:r>
              <a:rPr sz="2400" b="1" dirty="0" err="1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的计算方法直接计算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。</a:t>
            </a:r>
            <a:endParaRPr sz="2400" b="1" dirty="0">
              <a:latin typeface="仿宋" panose="02010609060101010101" pitchFamily="49" charset="-122"/>
              <a:ea typeface="仿宋" panose="02010609060101010101" pitchFamily="49" charset="-122"/>
              <a:cs typeface="Untitled" charset="-122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0669">
            <a:off x="8853946" y="4146137"/>
            <a:ext cx="2627340" cy="1605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椭圆 42"/>
          <p:cNvSpPr/>
          <p:nvPr/>
        </p:nvSpPr>
        <p:spPr>
          <a:xfrm>
            <a:off x="9537677" y="5376185"/>
            <a:ext cx="284854" cy="381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266474" y="4977579"/>
            <a:ext cx="284854" cy="3810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647866" y="4936544"/>
            <a:ext cx="284854" cy="38105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57443" y="4746878"/>
            <a:ext cx="284854" cy="38105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479204" y="4526819"/>
            <a:ext cx="284854" cy="381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903408" y="5282635"/>
            <a:ext cx="284854" cy="381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32" y="4958445"/>
            <a:ext cx="1967356" cy="1421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52" name="圆角矩形 5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56" name="直接箭头连接符 5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7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9" name="直接连接符 5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圆角矩形 5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66075" y="1215625"/>
            <a:ext cx="961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某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工厂有职工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400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名，其中男女职工各占一半，男女职工中优秀的分别为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人与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人。从中任选一名职工，试问：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）该职工技术优秀的概率是多少？ 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）已知选出的是男职工，他技术优秀的概率是多少？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1" name="圆角矩形 20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5" name="直接箭头连接符 24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9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0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8" name="直接连接符 37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圆角矩形 22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66075" y="1215625"/>
            <a:ext cx="961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某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工厂有职工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400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名，其中男女职工各占一半，男女职工中优秀的分别为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人与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40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人。从中任选一名职工，试问：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）该职工技术优秀的概率是多少？ 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）已知选出的是男职工，他技术优秀的概率是多少？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192417" y="3911486"/>
          <a:ext cx="8598177" cy="1637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" imgW="115519200" imgH="21031200" progId="Equation.DSMT4">
                  <p:embed/>
                </p:oleObj>
              </mc:Choice>
              <mc:Fallback>
                <p:oleObj name="Equation" r:id="rId1" imgW="115519200" imgH="21031200" progId="Equation.DSMT4">
                  <p:embed/>
                  <p:pic>
                    <p:nvPicPr>
                      <p:cNvPr id="0" name="图片 8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417" y="3911486"/>
                        <a:ext cx="8598177" cy="1637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2" name="圆角矩形 2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8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685800" y="1264079"/>
            <a:ext cx="961971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store.sunlands.com/qiyejia/original/20180606/100420550464396083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90" y="1344379"/>
            <a:ext cx="7837936" cy="5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50472" y="2398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A:0                            B:0.4</a:t>
            </a:r>
            <a:endParaRPr lang="en-US" altLang="zh-CN" sz="2400" dirty="0">
              <a:solidFill>
                <a:srgbClr val="1F2D3D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C:0.8                          D:1</a:t>
            </a:r>
            <a:endParaRPr lang="en-US" altLang="zh-CN" sz="2400" b="0" i="0" dirty="0">
              <a:solidFill>
                <a:srgbClr val="1F2D3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40" name="圆角矩形 39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圆角矩形 41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685800" y="1264079"/>
            <a:ext cx="961971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store.sunlands.com/qiyejia/original/20180606/100420550464396083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90" y="1344379"/>
            <a:ext cx="7837936" cy="5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50472" y="2398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A:0                            B:0.4</a:t>
            </a:r>
            <a:endParaRPr lang="en-US" altLang="zh-CN" sz="2400" dirty="0">
              <a:solidFill>
                <a:srgbClr val="1F2D3D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C:0.8                          D:1</a:t>
            </a:r>
            <a:endParaRPr lang="en-US" altLang="zh-CN" sz="2400" b="0" i="0" dirty="0">
              <a:solidFill>
                <a:srgbClr val="1F2D3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6690" y="3788218"/>
            <a:ext cx="7945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答案：</a:t>
            </a:r>
            <a:r>
              <a:rPr lang="en-US" altLang="zh-CN" sz="2400" dirty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endParaRPr lang="en-US" altLang="zh-CN" sz="2400" dirty="0">
              <a:solidFill>
                <a:srgbClr val="1F2D3D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P(AB</a:t>
            </a:r>
            <a:r>
              <a:rPr lang="en-US" altLang="zh-CN" sz="2400" dirty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)=P(A)</a:t>
            </a:r>
            <a:r>
              <a:rPr lang="zh-CN" altLang="en-US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    </a:t>
            </a:r>
            <a:r>
              <a:rPr lang="en-US" altLang="zh-CN" sz="2400" dirty="0" smtClean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P(A|B</a:t>
            </a:r>
            <a:r>
              <a:rPr lang="en-US" altLang="zh-CN" sz="2400" dirty="0">
                <a:solidFill>
                  <a:srgbClr val="1F2D3D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)=P(AB)/P(B)=P(A)/P(B)=0.4/0.5=0.8</a:t>
            </a:r>
            <a:endParaRPr lang="en-US" altLang="zh-CN" sz="2400" b="0" i="0" dirty="0">
              <a:solidFill>
                <a:srgbClr val="1F2D3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2" name="圆角矩形 2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8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66075" y="1294941"/>
                <a:ext cx="9619717" cy="94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2.</a:t>
                </a:r>
                <a:r>
                  <a:rPr lang="zh-CN" altLang="en-US" sz="2000" b="1" spc="25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设</a:t>
                </a:r>
                <a:r>
                  <a:rPr lang="en-US" altLang="zh-CN" sz="2000" b="1" spc="25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P(A</a:t>
                </a:r>
                <a:r>
                  <a:rPr lang="en-US" altLang="zh-CN" sz="2000" b="1" spc="25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)</a:t>
                </a:r>
                <a:r>
                  <a:rPr lang="en-US" altLang="zh-CN" sz="3200" b="1" spc="25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ar-AE" altLang="zh-CN" sz="2800" b="1" i="1">
                            <a:latin typeface="Cambria Math"/>
                          </a:rPr>
                          <m:t>𝟐</m:t>
                        </m:r>
                        <m:r>
                          <a:rPr lang="ar-AE" altLang="zh-CN" sz="2800" b="1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P(B|A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，</a:t>
                </a: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求：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?</a:t>
                </a:r>
                <a:endParaRPr lang="zh-CN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5" y="1294941"/>
                <a:ext cx="9619717" cy="945452"/>
              </a:xfrm>
              <a:prstGeom prst="rect">
                <a:avLst/>
              </a:prstGeom>
              <a:blipFill rotWithShape="0">
                <a:blip r:embed="rId1"/>
                <a:stretch>
                  <a:fillRect l="-8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40" name="圆角矩形 39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圆角矩形 41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2" name="组合 4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43" name="圆角矩形 42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8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52" name="直接箭头连接符 51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圆角矩形 44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66075" y="1294941"/>
                <a:ext cx="9619717" cy="94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2.</a:t>
                </a:r>
                <a:r>
                  <a:rPr lang="zh-CN" altLang="en-US" sz="2000" b="1" spc="25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设</a:t>
                </a:r>
                <a:r>
                  <a:rPr lang="en-US" altLang="zh-CN" sz="2000" b="1" spc="25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P(A</a:t>
                </a:r>
                <a:r>
                  <a:rPr lang="en-US" altLang="zh-CN" sz="2000" b="1" spc="25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)</a:t>
                </a:r>
                <a:r>
                  <a:rPr lang="en-US" altLang="zh-CN" sz="3200" b="1" spc="25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altLang="zh-CN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ar-AE" altLang="zh-CN" sz="2800" b="1" i="1">
                            <a:latin typeface="Cambria Math"/>
                          </a:rPr>
                          <m:t>𝟐</m:t>
                        </m:r>
                        <m:r>
                          <a:rPr lang="ar-AE" altLang="zh-CN" sz="2800" b="1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P(B|A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SimSun"/>
                  </a:rPr>
                  <a:t>，</a:t>
                </a: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求：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P(AB) ?</a:t>
                </a:r>
                <a:endParaRPr lang="zh-CN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5" y="1294941"/>
                <a:ext cx="9619717" cy="945452"/>
              </a:xfrm>
              <a:prstGeom prst="rect">
                <a:avLst/>
              </a:prstGeom>
              <a:blipFill rotWithShape="0">
                <a:blip r:embed="rId1"/>
                <a:stretch>
                  <a:fillRect l="-88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23" name="虚尾箭头 22"/>
          <p:cNvSpPr/>
          <p:nvPr/>
        </p:nvSpPr>
        <p:spPr>
          <a:xfrm>
            <a:off x="4412620" y="4095950"/>
            <a:ext cx="674267" cy="239464"/>
          </a:xfrm>
          <a:prstGeom prst="strip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267797" y="3801309"/>
                <a:ext cx="2265364" cy="778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P(B|A)=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97" y="3801309"/>
                <a:ext cx="2265364" cy="778675"/>
              </a:xfrm>
              <a:prstGeom prst="rect">
                <a:avLst/>
              </a:prstGeom>
              <a:blipFill rotWithShape="0">
                <a:blip r:embed="rId2"/>
                <a:stretch>
                  <a:fillRect l="-5376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757283" y="4693262"/>
                <a:ext cx="485600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>
                          <a:latin typeface="Cambria Math"/>
                        </a:rPr>
                        <m:t>=</m:t>
                      </m:r>
                      <m:r>
                        <a:rPr lang="en-US" altLang="zh-CN" sz="24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400" b="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zh-CN" sz="2400" dirty="0">
                  <a:latin typeface="Times New Roman" pitchFamily="18" charset="0"/>
                  <a:ea typeface="方正清刻本悦宋简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83" y="4693262"/>
                <a:ext cx="485600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955125" y="3826932"/>
                <a:ext cx="2276585" cy="778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P(A|B)=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𝐴𝐵</m:t>
                        </m:r>
                        <m:r>
                          <a:rPr lang="en-US" altLang="zh-CN" sz="2800" b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/>
                          </a:rPr>
                          <m:t>𝐵</m:t>
                        </m:r>
                        <m:r>
                          <a:rPr lang="en-US" altLang="zh-CN" sz="2800" b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25" y="3826932"/>
                <a:ext cx="2276585" cy="778675"/>
              </a:xfrm>
              <a:prstGeom prst="rect">
                <a:avLst/>
              </a:prstGeom>
              <a:blipFill rotWithShape="0">
                <a:blip r:embed="rId4"/>
                <a:stretch>
                  <a:fillRect l="-5630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312161" y="2732894"/>
                <a:ext cx="1292341" cy="803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1F2D3D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答案：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zh-CN" altLang="zh-CN" sz="3200" b="1" dirty="0">
                  <a:solidFill>
                    <a:prstClr val="black"/>
                  </a:solidFill>
                  <a:latin typeface="Times New Roman" pitchFamily="18" charset="0"/>
                  <a:ea typeface="方正清刻本悦宋简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61" y="2732894"/>
                <a:ext cx="1292341" cy="803682"/>
              </a:xfrm>
              <a:prstGeom prst="rect">
                <a:avLst/>
              </a:prstGeom>
              <a:blipFill rotWithShape="0">
                <a:blip r:embed="rId5"/>
                <a:stretch>
                  <a:fillRect l="-7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40" name="圆角矩形 39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4" name="直接箭头连接符 4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圆角矩形 41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417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全部产品中有4%是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废品，有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72%为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一等品。现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从中任取一件为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合格品，求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是一等品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概率。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42" name="圆角矩形 4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6" name="直接箭头连接符 4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圆角矩形 4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417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全部产品中有4%是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废品，有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72%为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一等品。现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从中任取一件为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合格品，求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是一等品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概率。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56436" y="2917358"/>
                <a:ext cx="9497237" cy="208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解：设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表示“任取一件为合格品”，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表示“任取一件为一等品”，   显然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B⊂A,P(A)=96%,P(AB)=P(B)=72%,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则所求概率为：</a:t>
                </a: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</a:t>
                </a:r>
                <a:r>
                  <a:rPr lang="en-US" altLang="zh-CN" sz="24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𝑨𝑩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𝑷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𝟕𝟐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%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%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= 0.75</a:t>
                </a:r>
                <a:endPara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36" y="2917358"/>
                <a:ext cx="9497237" cy="2082878"/>
              </a:xfrm>
              <a:prstGeom prst="rect">
                <a:avLst/>
              </a:prstGeom>
              <a:blipFill rotWithShape="0">
                <a:blip r:embed="rId1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3" name="圆角矩形 22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0" name="直接箭头连接符 3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盒中有黄白两色的乒乓球，黄色球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个，其中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个是新球；白色球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个，其中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个是新球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现从中任取一球是新球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求它是白球的概率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3" name="圆角矩形 22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9" name="直接箭头连接符 3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盒中有黄白两色的乒乓球，黄色球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个，其中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个是新球；白色球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个，其中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个是新球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现从中任取一球是新球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求它是白球的概率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493" y="2644292"/>
            <a:ext cx="9258277" cy="343008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2" name="圆角矩形 2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个产品中，有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件次品，不放回的抽取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次产品，每次取一个，求取到的两件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都是次品的概率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4" name="圆角矩形 23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0" name="直接箭头连接符 3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圆角矩形 25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个产品中，有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件次品，不放回的抽取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次产品，每次取一个，求取到的两件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都是次品的概率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解：设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表示“第一次取产品取到次品”，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表示“第二次取产品取到次品”，则故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P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）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,  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 P(AB)=P(A)P(B|A)=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.</a:t>
                </a:r>
                <a:endParaRPr lang="zh-CN" altLang="zh-CN" sz="20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  <a:blipFill rotWithShape="0">
                <a:blip r:embed="rId1"/>
                <a:stretch>
                  <a:fillRect l="-680" t="-3268" r="-13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1" name="圆角矩形 20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5" name="直接箭头连接符 24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圆角矩形 22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个产品中，有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件次品，不放回的抽取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次产品，每次取一个，求取到的两件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都是次品的概率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3538316"/>
            <a:ext cx="975332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6.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一口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袋装有3只红球，2只黑球，今从中任意取出2只球，则这两只恰为一红一黑的概率是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（        ）？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解：设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表示“第一次取产品取到次品”，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表示“第二次取产品取到次品”，则故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P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）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,  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 P(AB)=P(A)P(B|A)=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.</a:t>
                </a:r>
                <a:endParaRPr lang="zh-CN" altLang="zh-CN" sz="20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  <a:blipFill rotWithShape="0">
                <a:blip r:embed="rId1"/>
                <a:stretch>
                  <a:fillRect l="-680" t="-3268" r="-13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2" name="圆角矩形 2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个产品中，有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件次品，不放回的抽取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次产品，每次取一个，求取到的两件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都是次品的概率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3538316"/>
            <a:ext cx="975332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6.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一口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袋装有3只红球，2只黑球，今从中任意取出2只球，则这两只恰为一红一黑的概率是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（        ）？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解：设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表示“第一次取产品取到次品”，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表示“第二次取产品取到次品”，则故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P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）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,  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 P(AB)=P(A)P(B|A)=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.</a:t>
                </a:r>
                <a:endParaRPr lang="zh-CN" altLang="zh-CN" sz="20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  <a:blipFill rotWithShape="0">
                <a:blip r:embed="rId1"/>
                <a:stretch>
                  <a:fillRect l="-680" t="-3268" r="-13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18136" y="4853913"/>
                <a:ext cx="4427903" cy="1220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32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40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kumimoji="1" lang="en-US" altLang="zh-CN" sz="4000" b="1" i="1" smtClean="0">
                        <a:solidFill>
                          <a:srgbClr val="434A54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36" y="4853913"/>
                <a:ext cx="4427903" cy="12204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2" name="圆角矩形 2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998566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个产品中，有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件次品，不放回的抽取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次产品，每次取一个，求取到的两件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都是次品的概率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3538316"/>
            <a:ext cx="9753329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6.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一口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袋装有3只红球，2只黑球，今从中任意取出2只球，则这两只恰为一红一黑的概率是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华文楷体" panose="02010600040101010101" pitchFamily="2" charset="-122"/>
              </a:rPr>
              <a:t>（        ）？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hangingPunct="0"/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解：设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表示“第一次取产品取到次品”，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B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表示“第二次取产品取到次品”，则故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P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A</a:t>
                </a:r>
                <a:r>
                  <a:rPr lang="zh-CN" altLang="en-US" sz="2000" dirty="0" smtClean="0">
                    <a:latin typeface="STKaiti" charset="-122"/>
                    <a:ea typeface="STKaiti" charset="-122"/>
                    <a:cs typeface="STKaiti" charset="-122"/>
                  </a:rPr>
                  <a:t>）</a:t>
                </a:r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𝟐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,  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  P(AB)=P(A)P(B|A)=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𝟒𝟓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STKaiti" charset="-122"/>
                    <a:ea typeface="STKaiti" charset="-122"/>
                    <a:cs typeface="STKaiti" charset="-122"/>
                  </a:rPr>
                  <a:t>.</a:t>
                </a:r>
                <a:endParaRPr lang="zh-CN" altLang="zh-CN" sz="20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19" y="2458556"/>
                <a:ext cx="8963890" cy="933654"/>
              </a:xfrm>
              <a:prstGeom prst="rect">
                <a:avLst/>
              </a:prstGeom>
              <a:blipFill rotWithShape="0">
                <a:blip r:embed="rId1"/>
                <a:stretch>
                  <a:fillRect l="-680" t="-3268" r="-13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18136" y="4853913"/>
                <a:ext cx="4427903" cy="1220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3200" b="1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charset="0"/>
                  </a:rPr>
                  <a:t> 解：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4000" b="1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4000" b="1" i="1">
                                <a:solidFill>
                                  <a:srgbClr val="434A54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1" lang="en-US" altLang="zh-CN" sz="4000" b="1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kumimoji="1" lang="en-US" altLang="zh-CN" sz="4000" b="1" i="1" smtClean="0">
                        <a:solidFill>
                          <a:srgbClr val="434A54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𝟓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36" y="4853913"/>
                <a:ext cx="4427903" cy="12204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233617" y="4939575"/>
            <a:ext cx="588330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规律：单独</a:t>
            </a:r>
            <a:r>
              <a:rPr kumimoji="1" lang="zh-CN" altLang="en-US" sz="2400" b="1" u="sng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一次一次抽取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的时候，不用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C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；</a:t>
            </a:r>
            <a:endParaRPr kumimoji="1" lang="en-US" altLang="zh-CN" sz="24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 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     几个球</a:t>
            </a:r>
            <a:r>
              <a:rPr kumimoji="1" lang="zh-CN" altLang="en-US" sz="2400" b="1" u="sng" dirty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一起抽取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出来的时候，用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C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ngKeBenYueSongS-R-GB" charset="-122"/>
              </a:rPr>
              <a:t>。</a:t>
            </a:r>
            <a:endParaRPr kumimoji="1" lang="zh-CN" altLang="en-US" sz="2400" dirty="0" smtClean="0">
              <a:solidFill>
                <a:srgbClr val="434A54"/>
              </a:solidFill>
              <a:latin typeface="仿宋" panose="02010609060101010101" pitchFamily="49" charset="-122"/>
              <a:ea typeface="仿宋" panose="02010609060101010101" pitchFamily="49" charset="-122"/>
              <a:cs typeface="FZQingKeBenYueSongS-R-GB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4" name="圆角矩形 23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40" name="直接箭头连接符 3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圆角矩形 25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771723" y="179957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随机试验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0" name="圆角矩形 19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2" name="直接箭头连接符 41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圆角矩形 3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1.3.2 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全概率及贝叶斯公式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52" name="圆角矩形 5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56" name="直接箭头连接符 5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7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9" name="直接连接符 5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圆角矩形 5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条件概率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36" y="976482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1.3.2 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全概率及贝叶斯公式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52" name="圆角矩形 51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56" name="直接箭头连接符 5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7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0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9" name="直接连接符 58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圆角矩形 53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85800" y="1784929"/>
            <a:ext cx="1044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全概率公式：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设随机试验对应的样本空间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，设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A1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A2,A3,…An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是样本空间的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一个划分，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任意一个事件，则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376082"/>
            <a:ext cx="3662648" cy="11417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685800" y="3886340"/>
            <a:ext cx="1044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贝叶斯</a:t>
            </a:r>
            <a:r>
              <a:rPr lang="zh-CN" altLang="en-US" sz="2400" b="1" u="sng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公式：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A1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A2,A3,…An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是样本空间的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一个划分，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任意一个事件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，且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P(B)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＞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，则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77" y="4458871"/>
            <a:ext cx="6003314" cy="125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172700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个白球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个黑球，连续不放回地从中取两次球，每次取一个，求第二次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取球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取到白球的概率。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19" name="圆角矩形 18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172700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个白球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个黑球，连续不放回地从中取两次球，每次取一个，求第二次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取球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取到白球的概率。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：设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表示“第一次取球取到白球”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表示“第二次取球取到白球”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sz="24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19" name="圆角矩形 18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172700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盒中有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个白球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个黑球，连续不放回地从中取两次球，每次取一个，求第二次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取球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取到白球的概率。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表示“第一次取球取到白球”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表示“第二次取球取到白球”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则</a:t>
            </a:r>
            <a:endParaRPr lang="en-US" altLang="zh-CN" sz="24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212" y="3282466"/>
            <a:ext cx="6194312" cy="277344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1" name="圆角矩形 20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0" name="直接箭头连接符 2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685800" y="1183826"/>
                <a:ext cx="10172700" cy="3105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盒中有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个白球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个黑球，连续不放回地从中取两次球，每次取一个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，在已知第二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取球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取到白球的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概率，求第一次取到黑球的概率。</a:t>
                </a:r>
                <a:endParaRPr lang="en-US" altLang="zh-CN" sz="2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表示“第一次取球取到白球”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,B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表示“第二次取球取到白球”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“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表示第一次取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到黑球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”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所求概率为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由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贝叶斯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公式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b="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5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83826"/>
                <a:ext cx="10172700" cy="3105850"/>
              </a:xfrm>
              <a:prstGeom prst="rect">
                <a:avLst/>
              </a:prstGeom>
              <a:blipFill rotWithShape="0">
                <a:blip r:embed="rId1"/>
                <a:stretch>
                  <a:fillRect l="-839" r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3" name="圆角矩形 22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9" name="直接箭头连接符 3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685800" y="1183826"/>
                <a:ext cx="10172700" cy="476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盒中有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个白球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个黑球，连续不放回地从中取两次球，每次取一个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，在已知第二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取球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取到白球的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概率，求第一次取到黑球的概率。</a:t>
                </a:r>
                <a:endParaRPr lang="en-US" altLang="zh-CN" sz="2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表示“第一次取球取到白球”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,B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表示“第二次取球取到白球”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“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表示第一次取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到黑球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”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所求概率为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由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贝叶斯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公式</m:t>
                    </m:r>
                    <m:r>
                      <a:rPr lang="zh-CN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b="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𝑃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𝐴 ̅│𝐵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 ̅</m:t>
                        </m:r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prstClr val="black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3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3200" b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5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83826"/>
                <a:ext cx="10172700" cy="4766882"/>
              </a:xfrm>
              <a:prstGeom prst="rect">
                <a:avLst/>
              </a:prstGeom>
              <a:blipFill rotWithShape="0">
                <a:blip r:embed="rId1"/>
                <a:stretch>
                  <a:fillRect l="-839" r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19" name="圆角矩形 18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931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n(n&gt;1)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张彩票中有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张奖券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甲、乙两人依次摸一张彩票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分别求甲、乙两人摸到奖券的概率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19" name="圆角矩形 18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931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n(n&gt;1)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张彩票中有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张奖券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甲、乙两人依次摸一张彩票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分别求甲、乙两人摸到奖券的概率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解：设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表示“甲摸到奖券”，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表示“乙摸到奖券”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现在目的是求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P(B)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，显然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P(A)=1/n.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是否发生直接关系到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的概率，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19" name="圆角矩形 18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29" name="直接箭头连接符 2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931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n(n&gt;1)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张彩票中有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张奖券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甲、乙两人依次摸一张彩票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分别求甲、乙两人摸到奖券的概率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解：设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表示“甲摸到奖券”，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表示“乙摸到奖券”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现在目的是求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P(B)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，显然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P(A)=1/n.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是否发生直接关系到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的概率，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928" y="3485012"/>
            <a:ext cx="7185607" cy="196350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1" name="圆角矩形 20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0" name="直接箭头连接符 2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771723" y="179957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随机试验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356571" y="2507976"/>
            <a:ext cx="5860813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）同条件下可重复；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0" y="1183826"/>
            <a:ext cx="10931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n(n&gt;1)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张彩票中有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张奖券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甲、乙两人依次摸一张彩票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分别求甲、乙两人摸到奖券的概率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解：设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表示“甲摸到奖券”，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表示“乙摸到奖券”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现在目的是求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P(B)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，显然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P(A)=1/n.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是否发生直接关系到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的概率，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928" y="3485012"/>
            <a:ext cx="7185607" cy="196350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67417" y="5533719"/>
            <a:ext cx="10501473" cy="376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这个例题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说明：购买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彩票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时，不论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先买后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买，中奖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机会是均等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的，这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就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是 “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抽签公平性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”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  <a:cs typeface="FZQiTi-S14S" charset="-122"/>
              </a:rPr>
              <a:t>.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FZQiTi-S14S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36081" y="148001"/>
            <a:ext cx="3972791" cy="794614"/>
            <a:chOff x="3978735" y="3935423"/>
            <a:chExt cx="3158337" cy="905948"/>
          </a:xfrm>
        </p:grpSpPr>
        <p:sp>
          <p:nvSpPr>
            <p:cNvPr id="27" name="圆角矩形 26"/>
            <p:cNvSpPr/>
            <p:nvPr/>
          </p:nvSpPr>
          <p:spPr>
            <a:xfrm>
              <a:off x="3978735" y="4224258"/>
              <a:ext cx="1184105" cy="35239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条件概率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73715" y="4090114"/>
              <a:ext cx="293272" cy="620682"/>
              <a:chOff x="3008934" y="862808"/>
              <a:chExt cx="1315568" cy="3994631"/>
            </a:xfrm>
            <a:noFill/>
          </p:grpSpPr>
          <p:cxnSp>
            <p:nvCxnSpPr>
              <p:cNvPr id="31" name="直接箭头连接符 30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5488375" y="4525312"/>
              <a:ext cx="1648696" cy="316059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全概率与贝叶斯公式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488376" y="3935423"/>
              <a:ext cx="1648696" cy="308188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定义及计算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21248" y="4098501"/>
            <a:ext cx="1802294" cy="16106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3" cy="886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4" y="4126797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226561" y="849552"/>
            <a:ext cx="488439" cy="659227"/>
            <a:chOff x="3008934" y="862808"/>
            <a:chExt cx="1315568" cy="3994631"/>
          </a:xfrm>
          <a:noFill/>
        </p:grpSpPr>
        <p:cxnSp>
          <p:nvCxnSpPr>
            <p:cNvPr id="7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69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70" name="直接连接符 69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圆角矩形 76"/>
          <p:cNvSpPr/>
          <p:nvPr/>
        </p:nvSpPr>
        <p:spPr>
          <a:xfrm>
            <a:off x="5714399" y="1287105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随机事件的关系与运算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14399" y="685888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26561" y="2343351"/>
            <a:ext cx="488439" cy="659227"/>
            <a:chOff x="3008934" y="862808"/>
            <a:chExt cx="1315568" cy="3994631"/>
          </a:xfrm>
          <a:noFill/>
        </p:grpSpPr>
        <p:cxnSp>
          <p:nvCxnSpPr>
            <p:cNvPr id="3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35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5714398" y="2793477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古典概型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398" y="2192260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概率的定义与性质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26560" y="4051417"/>
            <a:ext cx="488439" cy="659227"/>
            <a:chOff x="3008934" y="862808"/>
            <a:chExt cx="1315568" cy="3994631"/>
          </a:xfrm>
          <a:noFill/>
        </p:grpSpPr>
        <p:cxnSp>
          <p:nvCxnSpPr>
            <p:cNvPr id="46" name="直接箭头连接符 45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47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49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圆角矩形 50"/>
          <p:cNvSpPr/>
          <p:nvPr/>
        </p:nvSpPr>
        <p:spPr>
          <a:xfrm>
            <a:off x="5714397" y="4501543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全概率与贝叶斯公式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14397" y="3900326"/>
            <a:ext cx="3475547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定义及计算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7717" y="5329652"/>
            <a:ext cx="6062227" cy="936904"/>
            <a:chOff x="3127717" y="5329652"/>
            <a:chExt cx="606222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3127717" y="5540324"/>
              <a:ext cx="209884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54" name="直接箭头连接符 5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圆角矩形 58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24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事件的独立性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5800" y="1718628"/>
            <a:ext cx="85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,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独立，简称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7609" y="2582027"/>
            <a:ext cx="9641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)&gt;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相互独立的充分必要条件是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设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)&gt;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相互独立的充分必要条件是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817609" y="4322204"/>
                <a:ext cx="9109091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相互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独立，则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相互独立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09" y="4322204"/>
                <a:ext cx="9109091" cy="462434"/>
              </a:xfrm>
              <a:prstGeom prst="rect">
                <a:avLst/>
              </a:prstGeom>
              <a:blipFill rotWithShape="0">
                <a:blip r:embed="rId1"/>
                <a:stretch>
                  <a:fillRect l="-100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918136" y="902847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1.4.1 </a:t>
            </a:r>
            <a:r>
              <a:rPr lang="zh-CN" altLang="en-US" sz="2400" dirty="0" smtClean="0"/>
              <a:t>事件独立性的定义及公式</a:t>
            </a:r>
            <a:endParaRPr lang="zh-CN" altLang="en-US" sz="24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92" name="圆角矩形 91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96" name="直接箭头连接符 9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97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99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98" name="直接连接符 97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圆角矩形 93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800" y="1211157"/>
            <a:ext cx="9414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射手彼此独立地向同一目标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甲射中目标的概率为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射中目标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目标被击中的概率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60" name="圆角矩形 59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64" name="直接箭头连接符 6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6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66" name="直接连接符 6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圆角矩形 6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4686" y="2465404"/>
            <a:ext cx="10475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解：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表示“甲射中目标”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表示“乙射中目标”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表示“目标被击中”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800" y="1211157"/>
            <a:ext cx="9414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射手彼此独立地向同一目标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甲射中目标的概率为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射中目标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目标被击中的概率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31" name="圆角矩形 30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9" name="直接箭头连接符 3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圆角矩形 35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4686" y="2465404"/>
            <a:ext cx="10475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解：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表示“甲射中目标”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表示“乙射中目标”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表示“目标被击中”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，故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242" y="3803673"/>
            <a:ext cx="4676693" cy="842033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685800" y="1211157"/>
            <a:ext cx="9414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射手彼此独立地向同一目标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甲射中目标的概率为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射中目标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目标被击中的概率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66" name="圆角矩形 65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70" name="直接箭头连接符 6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7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7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72" name="直接连接符 7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圆角矩形 67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9414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射手彼此独立地向同一目标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甲射中目标的概率为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射中目标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目标被击中的概率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4686" y="2465404"/>
            <a:ext cx="10475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解：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表示“甲射中目标”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表示“乙射中目标”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表示“目标被击中”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0.9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，故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8242" y="3803673"/>
            <a:ext cx="4676693" cy="842033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765941" y="4471421"/>
            <a:ext cx="10341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对偶律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亦可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注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相互独立时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概率加法公式可以简化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即当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i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相互独立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时，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3639806" y="5451394"/>
                <a:ext cx="2907704" cy="4624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CN" sz="2400" b="0" i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1-P(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06" y="5451394"/>
                <a:ext cx="2907704" cy="462434"/>
              </a:xfrm>
              <a:prstGeom prst="rect">
                <a:avLst/>
              </a:prstGeom>
              <a:blipFill rotWithShape="0">
                <a:blip r:embed="rId2"/>
                <a:stretch>
                  <a:fillRect l="-2923" t="-14103" r="-6263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5" name="组合 84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86" name="圆角矩形 85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90" name="直接箭头连接符 8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9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9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92" name="直接连接符 9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圆角矩形 87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事件的独立性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799" y="1233555"/>
            <a:ext cx="926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1-5  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若三个事件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满足：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)P(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则称事件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两两相互独立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5799" y="3794041"/>
            <a:ext cx="6754091" cy="145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若在此基础上还满足： 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则称事件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简称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44" name="圆角矩形 43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50" name="直接箭头连接符 4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2" name="直接连接符 5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圆角矩形 47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人独立地破译一个密码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他们能单独译出的概率分别为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求此密码被译出的概率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36" name="圆角矩形 35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1" name="直接箭头连接符 40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圆角矩形 38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人独立地破译一个密码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他们能单独译出的概率分别为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求此密码被译出的概率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8019" y="2437925"/>
            <a:ext cx="9850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人能单独译出密码，则所求概率为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独立，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 1/5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 1/3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)=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1/4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于是：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10" y="3725504"/>
            <a:ext cx="5506454" cy="211080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34" name="圆角矩形 33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9" name="直接箭头连接符 3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圆角矩形 35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771723" y="179957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随机试验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356571" y="2507976"/>
            <a:ext cx="586081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）同条件下可重复；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）结果可知但不唯一；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人独立地破译一个密码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他们能单独译出的概率分别为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求此密码被译出的概率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338" y="2606845"/>
            <a:ext cx="7922432" cy="19850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4618" y="259887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36" name="圆角矩形 35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1" name="直接箭头连接符 40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圆角矩形 38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人独立地破译一个密码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他们能单独译出的概率分别为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求此密码被译出的概率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338" y="2606845"/>
            <a:ext cx="7922432" cy="198507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38" y="4604465"/>
            <a:ext cx="7922432" cy="15926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4618" y="259887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35" name="圆角矩形 34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事件的独立性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71" name="圆角矩形 70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75" name="直接箭头连接符 74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76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7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77" name="直接连接符 76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圆角矩形 72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918136" y="902847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1.4.2 </a:t>
            </a:r>
            <a:r>
              <a:rPr lang="en-US" altLang="zh-CN" sz="2400" dirty="0" smtClean="0">
                <a:solidFill>
                  <a:prstClr val="black"/>
                </a:solidFill>
              </a:rPr>
              <a:t>  n</a:t>
            </a:r>
            <a:r>
              <a:rPr lang="zh-CN" altLang="en-US" sz="2400" dirty="0">
                <a:solidFill>
                  <a:prstClr val="black"/>
                </a:solidFill>
              </a:rPr>
              <a:t>重</a:t>
            </a:r>
            <a:r>
              <a:rPr lang="zh-CN" altLang="en-US" sz="2400" dirty="0" smtClean="0">
                <a:solidFill>
                  <a:prstClr val="black"/>
                </a:solidFill>
              </a:rPr>
              <a:t>伯努利试验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918136" y="1707510"/>
                <a:ext cx="9477573" cy="1201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试验只要两个结果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而且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0&lt;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&lt;1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将试验独立重复进行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则称为“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重贝努利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试验”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此类试验的概率模型成为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贝努利概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型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36" y="1707510"/>
                <a:ext cx="9477573" cy="1201483"/>
              </a:xfrm>
              <a:prstGeom prst="rect">
                <a:avLst/>
              </a:prstGeom>
              <a:blipFill rotWithShape="0">
                <a:blip r:embed="rId1"/>
                <a:stretch>
                  <a:fillRect l="-901" r="-3024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010295" y="3140400"/>
            <a:ext cx="9105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重贝努利试验中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设每次试验中事件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的概率为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(0&lt;p&lt;1),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恰好发生</a:t>
            </a:r>
            <a:r>
              <a:rPr lang="en-US" altLang="zh-CN" sz="240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次的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概率，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1" y="4572136"/>
            <a:ext cx="5786383" cy="71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下列不是伯努利概型的特点是（）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A.n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次独立重复试验        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每次试验只有两个可能结果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每次实验只有一种可能结果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D.P(A)=P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下列不是伯努利概型的特点是（）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A.n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次独立重复试验        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每次试验只有两个可能结果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每次实验只有一种可能结果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D.P(A)=P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8136" y="4040647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】C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若某件事需经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步才能完成，做第一步有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种方法，做第二步有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做第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步有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种方法，则完成这件事共有（）种方法。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A.m1+m2+…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m1-m2-…-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C.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(m1+m2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+…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)²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若某件事需经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步才能完成，做第一步有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种方法，做第二步有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做第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步有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种方法，则完成这件事共有（）种方法。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A.m1+m2+…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m1-m2-…-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C.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(m1+m2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+…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)²              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D.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mk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8136" y="5138623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】D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一射手对一目标独立射击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次，每次射击的命中率为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）恰好命中两次的概率；（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）至少命中一次的概率。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6"/>
          <p:cNvSpPr txBox="1"/>
          <p:nvPr/>
        </p:nvSpPr>
        <p:spPr>
          <a:xfrm>
            <a:off x="2598090" y="1522563"/>
            <a:ext cx="8446770" cy="51296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lang="zh-CN" altLang="en-US" sz="2400" dirty="0">
              <a:solidFill>
                <a:prstClr val="black"/>
              </a:solidFill>
              <a:latin typeface="方正清刻本悦宋简体" pitchFamily="2" charset="-122"/>
              <a:ea typeface="方正清刻本悦宋简体" pitchFamily="2" charset="-122"/>
            </a:endParaRPr>
          </a:p>
          <a:p>
            <a:pPr marL="12700">
              <a:lnSpc>
                <a:spcPts val="1995"/>
              </a:lnSpc>
              <a:tabLst>
                <a:tab pos="7915275" algn="l"/>
              </a:tabLst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5800" y="1211157"/>
            <a:ext cx="1007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一射手对一目标独立射击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次，每次射击的命中率为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）恰好命中两次的概率；（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）至少命中一次的概率。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60773" y="145579"/>
            <a:ext cx="3931227" cy="707420"/>
            <a:chOff x="1931779" y="5329652"/>
            <a:chExt cx="7258165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1931779" y="5540324"/>
              <a:ext cx="3294784" cy="529291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1.4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4" name="直接箭头连接符 2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6" name="直接连接符 2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圆角矩形 21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独立的定义及公式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8136" y="3003722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</a:t>
            </a:r>
            <a:endParaRPr lang="zh-CN" altLang="en-US" sz="2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66" y="3017583"/>
            <a:ext cx="8218649" cy="2953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83067" y="4036682"/>
            <a:ext cx="1699532" cy="163152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2" cy="83275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3" y="4073442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b="1" spc="-4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226561" y="849552"/>
            <a:ext cx="488439" cy="659227"/>
            <a:chOff x="3008934" y="862808"/>
            <a:chExt cx="1315568" cy="3994631"/>
          </a:xfrm>
          <a:noFill/>
        </p:grpSpPr>
        <p:cxnSp>
          <p:nvCxnSpPr>
            <p:cNvPr id="7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69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70" name="直接连接符 69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圆角矩形 76"/>
          <p:cNvSpPr/>
          <p:nvPr/>
        </p:nvSpPr>
        <p:spPr>
          <a:xfrm>
            <a:off x="5714399" y="1287105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随机事件的</a:t>
            </a:r>
            <a:r>
              <a:rPr lang="zh-CN" altLang="en-US" sz="2400" b="1" spc="-4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b="1" spc="-4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14399" y="685888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随机试验和</a:t>
            </a:r>
            <a:r>
              <a:rPr lang="zh-CN" altLang="en-US" sz="2400" spc="-4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样本空间</a:t>
            </a:r>
            <a:endParaRPr lang="zh-CN" altLang="en-US" sz="2400" spc="-4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26561" y="2343351"/>
            <a:ext cx="488439" cy="659227"/>
            <a:chOff x="3008934" y="862808"/>
            <a:chExt cx="1315568" cy="3994631"/>
          </a:xfrm>
          <a:noFill/>
        </p:grpSpPr>
        <p:cxnSp>
          <p:nvCxnSpPr>
            <p:cNvPr id="3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35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5714398" y="2843496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4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古典概型</a:t>
            </a:r>
            <a:endParaRPr lang="zh-CN" altLang="en-US" sz="2400" b="1" spc="-4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398" y="2170184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概率的定义与性质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247434" y="4000707"/>
            <a:ext cx="488439" cy="659227"/>
            <a:chOff x="3008934" y="862808"/>
            <a:chExt cx="1315568" cy="3994631"/>
          </a:xfrm>
          <a:noFill/>
        </p:grpSpPr>
        <p:cxnSp>
          <p:nvCxnSpPr>
            <p:cNvPr id="46" name="直接箭头连接符 45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47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49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圆角矩形 50"/>
          <p:cNvSpPr/>
          <p:nvPr/>
        </p:nvSpPr>
        <p:spPr>
          <a:xfrm>
            <a:off x="5735273" y="4478602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4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全概率</a:t>
            </a:r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与贝叶斯公式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35273" y="3816977"/>
            <a:ext cx="3475547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定义及计算</a:t>
            </a:r>
            <a:endParaRPr lang="zh-CN" altLang="en-US" sz="2400" spc="-4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8593" y="5226890"/>
            <a:ext cx="6062227" cy="936904"/>
            <a:chOff x="3127717" y="5329652"/>
            <a:chExt cx="606222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3127717" y="5540324"/>
              <a:ext cx="2098844" cy="529291"/>
            </a:xfrm>
            <a:prstGeom prst="roundRect">
              <a:avLst/>
            </a:prstGeom>
            <a:noFill/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事件的独立性</a:t>
              </a:r>
              <a:endParaRPr lang="zh-CN" altLang="en-US" sz="24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5226560" y="5480743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54" name="直接箭头连接符 5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圆角矩形 58"/>
            <p:cNvSpPr/>
            <p:nvPr/>
          </p:nvSpPr>
          <p:spPr>
            <a:xfrm>
              <a:off x="5714397" y="5930869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-4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2400" b="1" spc="-4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重伯努利试验</a:t>
              </a:r>
              <a:endParaRPr lang="zh-CN" altLang="en-US" sz="2400" b="1" spc="-4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714397" y="5329652"/>
              <a:ext cx="3475547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pc="-4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独立</a:t>
              </a:r>
              <a:r>
                <a:rPr lang="zh-CN" altLang="en-US" sz="24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的定义及公式</a:t>
              </a:r>
              <a:endParaRPr lang="zh-CN" altLang="en-US" sz="24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771723" y="179957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随机试验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356571" y="2507976"/>
            <a:ext cx="586081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）同条件下可重复；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）结果可知但不唯一；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）试验前不知哪个结果会发生。</a:t>
            </a:r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771723" y="179957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随机试验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356571" y="2507976"/>
            <a:ext cx="586081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）同条件下可重复；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）结果可知但不唯一；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）试验前不知哪个结果会发生。</a:t>
            </a:r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5954" y="4493675"/>
            <a:ext cx="7843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在概率论中，将具有上述三个特点的试验称为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随机试验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，简称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。随机试验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常用 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表示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8" name="圆角矩形 3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6" name="直接箭头连接符 4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圆角矩形 3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0" y="1441838"/>
            <a:ext cx="4562929" cy="45629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5253" y="2184419"/>
            <a:ext cx="7592907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教材版本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：概率论与数理统计（经管类）</a:t>
            </a:r>
            <a:endParaRPr lang="zh-CN" altLang="en-US" sz="32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课程代码：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4183</a:t>
            </a:r>
            <a:endParaRPr lang="en-US" altLang="zh-CN" sz="32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  版  社：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武汉大学出版社（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2006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年版）</a:t>
            </a:r>
            <a:endParaRPr lang="zh-CN" altLang="en-US" sz="32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3200" b="1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        编：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刘金甫  王义东</a:t>
            </a:r>
            <a:endParaRPr lang="zh-CN" altLang="en-US" sz="3735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1" y="518511"/>
            <a:ext cx="2410372" cy="728717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课程教材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602557" y="160599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样本空间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40" name="圆角矩形 39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8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9" name="直接箭头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圆角矩形 4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602557" y="160599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样本空间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981600" y="2209367"/>
            <a:ext cx="6566813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样本空间</a:t>
            </a:r>
            <a:r>
              <a:rPr lang="en-US" altLang="zh-CN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试验的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所有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可能结果所组成的集合称为试验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的样本空间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记为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602557" y="160599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样本空间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981600" y="2209367"/>
            <a:ext cx="6566813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样本空间</a:t>
            </a:r>
            <a:r>
              <a:rPr lang="en-US" altLang="zh-CN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试验的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所有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可能结果所组成的集合称为试验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的样本空间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记为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样本点</a:t>
            </a:r>
            <a:r>
              <a:rPr lang="en-US" altLang="zh-CN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每一个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可能出现的结果成为一个样本点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用字母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表示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2" name="圆角矩形 31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0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2" name="直接连接符 41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81600" y="881214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.1.1  </a:t>
            </a:r>
            <a:r>
              <a:rPr lang="zh-CN" altLang="en-US" sz="2400" dirty="0" smtClean="0"/>
              <a:t>随机试验和样本空间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6" y="2243481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602557" y="1605995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样本空间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样本点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981600" y="2209367"/>
            <a:ext cx="6566813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样本空间</a:t>
            </a:r>
            <a:r>
              <a:rPr lang="en-US" altLang="zh-CN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试验的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所有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可能结果所组成的集合称为试验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的样本空间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记为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样本点</a:t>
            </a:r>
            <a:r>
              <a:rPr lang="en-US" altLang="zh-CN" sz="24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试验的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每一个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可能出现的结果成为一个样本点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用字母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ω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表示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1600" y="5119262"/>
            <a:ext cx="20537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Ω</a:t>
            </a:r>
            <a:r>
              <a:rPr lang="en-US" altLang="zh-CN" sz="2400" dirty="0" smtClean="0"/>
              <a:t>={1,2,3,4,5,6}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592642" y="5119262"/>
            <a:ext cx="56241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ω=6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9" name="圆角矩形 38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8" name="直接箭头连接符 4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圆角矩形 40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21574" y="1313897"/>
            <a:ext cx="46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写出下列例子中的样本空间：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2365" y="1774044"/>
            <a:ext cx="95113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掷硬币的正反面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生男孩还是女孩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客服一天接到的电话次数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[0,1]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上任取一点，记录它的坐标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58" name="圆角矩形 5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6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6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66" name="直接箭头连接符 6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圆角矩形 5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21574" y="1313897"/>
            <a:ext cx="460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写出下列例子中的样本空间：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2365" y="1774044"/>
            <a:ext cx="95113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掷硬币的正反面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生男孩还是女孩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客服一天接到的电话次数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区间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[0,1]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上任取一点，记录它的坐标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58" name="圆角矩形 5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6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6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66" name="直接箭头连接符 6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圆角矩形 5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667327" y="2118080"/>
            <a:ext cx="254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1={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正，反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67327" y="2982854"/>
            <a:ext cx="2383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2={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男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女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7327" y="3907149"/>
            <a:ext cx="2518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3={0,1,2…}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23218" y="3907149"/>
            <a:ext cx="3141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或 Ω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3={</a:t>
            </a:r>
            <a:r>
              <a:rPr lang="en-US" altLang="zh-CN" sz="28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t|t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0}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327" y="4883074"/>
            <a:ext cx="310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4={</a:t>
            </a:r>
            <a:r>
              <a:rPr lang="en-US" altLang="zh-CN" sz="28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t|t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∈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[0,1]}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30" y="243916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373907" y="1641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随机事件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0" name="圆角矩形 19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8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9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2" name="直接箭头连接符 41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0" name="直接连接符 39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圆角矩形 3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10605" y="2276561"/>
            <a:ext cx="8220439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30" y="243916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373907" y="1641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随机事件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0605" y="2276561"/>
            <a:ext cx="8220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的任意一个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子集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简称“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圆角矩形 25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30" y="243916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373907" y="1641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随机事件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0605" y="2276561"/>
            <a:ext cx="82204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的任意一个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子集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简称“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在试验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，令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表示“出现奇数点”，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就是一个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还可以用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的集合形式表示，即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={1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是样本空间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的一个子集。 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圆角矩形 25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30" y="243916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373907" y="1641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随机事件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0605" y="2276561"/>
            <a:ext cx="82204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的任意一个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子集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简称“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在试验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，令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表示“出现奇数点”，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就是一个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还可以用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的集合形式表示，即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={1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是样本空间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的一个子集。 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24456" y="5692880"/>
            <a:ext cx="4437433" cy="46166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A={1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5}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即是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的一个子集。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600" y="5692881"/>
            <a:ext cx="2053767" cy="46166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={1,2,3,4,5,6}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8" name="直接箭头连接符 4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角矩形 32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37113" y="4020865"/>
            <a:ext cx="8360356" cy="160086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>
              <a:lnSpc>
                <a:spcPct val="200000"/>
              </a:lnSpc>
            </a:pPr>
            <a:r>
              <a:rPr lang="zh-CN" altLang="en-US" sz="3735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研究目标：随机现象背后的客观规律。</a:t>
            </a:r>
            <a:endParaRPr lang="en-US" altLang="zh-CN" sz="3735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defTabSz="913765"/>
            <a:r>
              <a:rPr lang="zh-CN" altLang="en-US" sz="3735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研究手段：微积分工具</a:t>
            </a:r>
            <a:endParaRPr lang="en-US" altLang="zh-CN" sz="3735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defTabSz="913765"/>
            <a:endParaRPr lang="en-US" altLang="zh-CN" sz="3735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77007" y="2649412"/>
            <a:ext cx="6790085" cy="668739"/>
          </a:xfrm>
          <a:prstGeom prst="roundRect">
            <a:avLst/>
          </a:prstGeom>
          <a:solidFill>
            <a:srgbClr val="FF8A80"/>
          </a:solidFill>
          <a:ln>
            <a:solidFill>
              <a:srgbClr val="FF8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r>
              <a:rPr lang="en-US" altLang="zh-CN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zh-CN" altLang="en-US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把握客观</a:t>
            </a:r>
            <a:r>
              <a:rPr lang="en-US" altLang="zh-CN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理解客观</a:t>
            </a:r>
            <a:r>
              <a:rPr lang="en-US" altLang="zh-CN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</a:t>
            </a:r>
            <a:r>
              <a:rPr lang="zh-CN" altLang="en-US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应用客观</a:t>
            </a:r>
            <a:r>
              <a:rPr lang="en-US" altLang="zh-CN" sz="3200" b="1" dirty="0">
                <a:solidFill>
                  <a:prstClr val="white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zh-CN" altLang="en-US" sz="3200" b="1" dirty="0">
              <a:solidFill>
                <a:prstClr val="white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1573" y="1024394"/>
            <a:ext cx="488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540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“难懂 易考” </a:t>
            </a:r>
            <a:endParaRPr lang="zh-CN" altLang="en-US" sz="540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9223966">
            <a:off x="-164928" y="524441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4800" b="1" dirty="0">
                <a:solidFill>
                  <a:prstClr val="white"/>
                </a:solidFill>
                <a:latin typeface="华文楷体" panose="02010600040101010101" pitchFamily="2" charset="-122"/>
              </a:rPr>
              <a:t>科目特点</a:t>
            </a:r>
            <a:endParaRPr lang="zh-CN" altLang="en-US" sz="4800" b="1" dirty="0">
              <a:solidFill>
                <a:prstClr val="white"/>
              </a:solidFill>
              <a:latin typeface="华文楷体" panose="02010600040101010101" pitchFamily="2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" y="518511"/>
            <a:ext cx="2410372" cy="728717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科目特点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30" y="2439162"/>
            <a:ext cx="31026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373907" y="16416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随机事件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0605" y="2276561"/>
            <a:ext cx="82204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样本空间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的任意一个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子集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简称“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在试验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，令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表示“出现奇数点”，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就是一个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随机事件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还可以用</a:t>
            </a: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样本点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的集合形式表示，即</a:t>
            </a:r>
            <a:r>
              <a:rPr lang="en-US" altLang="zh-CN" sz="2400" b="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={1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是样本空间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的一个子集。 </a:t>
            </a:r>
            <a:endParaRPr lang="en-US" altLang="zh-CN" sz="2400" b="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24456" y="5692880"/>
            <a:ext cx="4437433" cy="46166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A={1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5}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即是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的一个子集。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600" y="5692881"/>
            <a:ext cx="2053767" cy="46166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</a:rPr>
              <a:t>={1,2,3,4,5,6}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6639" y="2978115"/>
            <a:ext cx="4775666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微软雅黑" panose="020B0503020204020204" pitchFamily="34" charset="-122"/>
              </a:rPr>
              <a:t>&lt;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微软雅黑" panose="020B0503020204020204" pitchFamily="34" charset="-122"/>
              </a:rPr>
              <a:t>注</a:t>
            </a:r>
            <a:r>
              <a:rPr lang="en-US" altLang="zh-CN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微软雅黑" panose="020B0503020204020204" pitchFamily="34" charset="-122"/>
              </a:rPr>
              <a:t>&gt;   </a:t>
            </a:r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Franklin Gothic Book" panose="020B0503020102020204"/>
                <a:ea typeface="微软雅黑" panose="020B0503020204020204" pitchFamily="34" charset="-122"/>
              </a:rPr>
              <a:t>试验的可能结果的集合即为 事件。</a:t>
            </a:r>
            <a:endParaRPr lang="en-US" altLang="zh-CN" sz="2000" dirty="0" smtClean="0">
              <a:solidFill>
                <a:prstClr val="black">
                  <a:lumMod val="65000"/>
                  <a:lumOff val="35000"/>
                </a:prstClr>
              </a:solidFill>
              <a:latin typeface="Franklin Gothic Book" panose="020B0503020102020204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8" name="直接箭头连接符 4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角矩形 32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49" y="2402186"/>
            <a:ext cx="24549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093353" y="1817411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事件发生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基本事件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5" name="圆角矩形 24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5" name="直接箭头连接符 4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49" y="2402186"/>
            <a:ext cx="24549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093353" y="1817411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事件发生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基本事件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66960" y="2490811"/>
                <a:ext cx="8205082" cy="1113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事件发生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：例如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，在试验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中，无论掷得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点、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点还是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点，都称这一次试验中事件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发生了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60" y="2490811"/>
                <a:ext cx="8205082" cy="1113766"/>
              </a:xfrm>
              <a:prstGeom prst="rect">
                <a:avLst/>
              </a:prstGeom>
              <a:blipFill rotWithShape="0">
                <a:blip r:embed="rId2"/>
                <a:stretch>
                  <a:fillRect l="-1114" r="-4903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5" name="圆角矩形 24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49" y="2402186"/>
            <a:ext cx="24549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093353" y="1817411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事件发生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基本事件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66960" y="2490811"/>
                <a:ext cx="820508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事件发生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：例如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，在试验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中，无论掷得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点、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点还是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点，都称这一次试验中事件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发生了。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基本事件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样本空间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仅</a:t>
                </a: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包含一个样本点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的单点子集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{ω}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例如，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在试验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{H}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表示“正面朝上”，就是个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基本事件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60" y="2490811"/>
                <a:ext cx="820508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114" r="-4903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5" name="圆角矩形 24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49" y="2402186"/>
            <a:ext cx="2454970" cy="2060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3093353" y="1817411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事件发生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&amp;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基本事件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866960" y="2490811"/>
                <a:ext cx="820508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事件发生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：例如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，在试验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中，无论掷得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点、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点还是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点，都称这一次试验中事件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发生了。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基本事件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样本空间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仅</a:t>
                </a:r>
                <a:r>
                  <a:rPr lang="zh-CN" altLang="en-US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包含一个样本点</a:t>
                </a:r>
                <a:r>
                  <a:rPr lang="en-US" altLang="zh-CN" sz="24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的单点子集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{ω}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例如，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在试验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{H}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表示“正面朝上”，就是个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基本事件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60" y="2490811"/>
                <a:ext cx="820508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114" r="-4903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81600" y="4942326"/>
                <a:ext cx="3581524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样本空间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434A5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基本事件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kumimoji="1" lang="zh-CN" altLang="en-US" sz="2400" dirty="0" smtClean="0">
                  <a:solidFill>
                    <a:srgbClr val="434A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00" y="4942326"/>
                <a:ext cx="358152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6" name="圆角矩形 25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5" name="直接箭头连接符 4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圆角矩形 30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一个硬币先后抛三次，观察其出现正面或反面的情况，问共有多少基本事件数，并写出样本空间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8" name="圆角矩形 1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1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一个硬币先后抛三次，观察其出现正面或反面的情况，问共有多少基本事件数，并写出样本空间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51747" y="2737847"/>
            <a:ext cx="9266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样本空间：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正正正、正正反、正反正、正反反、反正正、反正反、反反正、反反反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，一共有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种基本事件。</a:t>
            </a:r>
            <a:endParaRPr lang="en-US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defTabSz="6858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乘法原理：基本事件的完成需要三步进行，每一步都是重复的，且每一步都有两种可能结果，所以存在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个基本事件。</a:t>
            </a:r>
            <a:endParaRPr lang="en-US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8" name="圆角矩形 1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1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彩票中，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任意抽取一张，有多少个基本事件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任意抽取二张有多少个基本事件？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8" name="圆角矩形 1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2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2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19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802365" y="1160177"/>
            <a:ext cx="844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彩票中，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任意抽取一张，有多少个基本事件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   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任意抽取二张有多少个基本事件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   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86" y="1819717"/>
            <a:ext cx="2669733" cy="2036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895925" y="1835135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两个特殊的事件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5595" y="2708737"/>
            <a:ext cx="2333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必然事件：</a:t>
            </a:r>
            <a:r>
              <a:rPr lang="el-GR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Ω  </a:t>
            </a:r>
            <a:endParaRPr lang="el-GR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不可能事件：∅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6" name="圆角矩形 25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5" name="直接箭头连接符 4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圆角矩形 30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59154" y="2410372"/>
          <a:ext cx="8710045" cy="206674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42009"/>
                <a:gridCol w="1742009"/>
                <a:gridCol w="1742009"/>
                <a:gridCol w="1742009"/>
                <a:gridCol w="1742009"/>
              </a:tblGrid>
              <a:tr h="688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选择题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填空题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计算题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综合题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应用题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688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*</a:t>
                      </a:r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*</a:t>
                      </a:r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15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8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*</a:t>
                      </a:r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12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*</a:t>
                      </a:r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*</a:t>
                      </a:r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  <a:tr h="688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20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30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16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24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</a:t>
                      </a:r>
                      <a:r>
                        <a:rPr lang="zh-CN" altLang="en-US" sz="32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</a:t>
                      </a:r>
                      <a:endParaRPr lang="zh-CN" altLang="en-US" sz="3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>
            <a:off x="1" y="518511"/>
            <a:ext cx="2410372" cy="728717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考试题型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86" y="1819717"/>
            <a:ext cx="2669733" cy="20366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TextBox 24"/>
          <p:cNvSpPr txBox="1"/>
          <p:nvPr/>
        </p:nvSpPr>
        <p:spPr>
          <a:xfrm>
            <a:off x="2895925" y="1835135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lang="zh-CN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两个特殊的事件</a:t>
            </a:r>
            <a:r>
              <a:rPr lang="en-US" altLang="zh-CN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</a:t>
            </a:r>
            <a:endParaRPr lang="en-US" altLang="zh-CN" sz="3200" dirty="0">
              <a:solidFill>
                <a:prstClr val="black">
                  <a:lumMod val="65000"/>
                  <a:lumOff val="35000"/>
                </a:prst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5595" y="2708737"/>
            <a:ext cx="2333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必然事件：</a:t>
            </a:r>
            <a:r>
              <a:rPr lang="el-GR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Ω  </a:t>
            </a:r>
            <a:endParaRPr lang="el-GR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不可能事件：∅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06423" y="4197893"/>
            <a:ext cx="8302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既然</a:t>
            </a:r>
            <a:r>
              <a:rPr lang="zh-CN" altLang="en-US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事件是一个集合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，因此有关事件间的</a:t>
            </a:r>
            <a:r>
              <a:rPr lang="zh-CN" altLang="en-US" sz="2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关系、运算及运算规则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也就按集合间的关系、运算及运算规则来处理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6" name="圆角矩形 25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5" name="直接箭头连接符 4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圆角矩形 30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18135" y="148001"/>
            <a:ext cx="508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①</a:t>
            </a:r>
            <a:r>
              <a:rPr lang="zh-CN" altLang="en-US" sz="2400" dirty="0">
                <a:solidFill>
                  <a:srgbClr val="FF0000"/>
                </a:solidFill>
              </a:rPr>
              <a:t>包含</a:t>
            </a:r>
            <a:r>
              <a:rPr lang="zh-CN" altLang="en-US" sz="2400" dirty="0">
                <a:solidFill>
                  <a:prstClr val="black"/>
                </a:solidFill>
              </a:rPr>
              <a:t>关系与</a:t>
            </a:r>
            <a:r>
              <a:rPr lang="zh-CN" altLang="en-US" sz="2400" dirty="0">
                <a:solidFill>
                  <a:srgbClr val="FF0000"/>
                </a:solidFill>
              </a:rPr>
              <a:t>相等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1" name="圆角矩形 30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8" name="直接箭头连接符 4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圆角矩形 33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①</a:t>
            </a:r>
            <a:r>
              <a:rPr lang="zh-CN" altLang="en-US" sz="2400" dirty="0">
                <a:solidFill>
                  <a:srgbClr val="FF0000"/>
                </a:solidFill>
              </a:rPr>
              <a:t>包含</a:t>
            </a:r>
            <a:r>
              <a:rPr lang="zh-CN" altLang="en-US" sz="2400" dirty="0">
                <a:solidFill>
                  <a:prstClr val="black"/>
                </a:solidFill>
              </a:rPr>
              <a:t>关系与</a:t>
            </a:r>
            <a:r>
              <a:rPr lang="zh-CN" altLang="en-US" sz="2400" dirty="0">
                <a:solidFill>
                  <a:srgbClr val="FF0000"/>
                </a:solidFill>
              </a:rPr>
              <a:t>相等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发生，必然导致事件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，则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称事件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包含事件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作：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⊂B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882" y="2129790"/>
            <a:ext cx="3037610" cy="183309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5" name="直接箭头连接符 4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圆角矩形 30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①</a:t>
            </a:r>
            <a:r>
              <a:rPr lang="zh-CN" altLang="en-US" sz="2400" dirty="0">
                <a:solidFill>
                  <a:srgbClr val="FF0000"/>
                </a:solidFill>
              </a:rPr>
              <a:t>包含</a:t>
            </a:r>
            <a:r>
              <a:rPr lang="zh-CN" altLang="en-US" sz="2400" dirty="0">
                <a:solidFill>
                  <a:prstClr val="black"/>
                </a:solidFill>
              </a:rPr>
              <a:t>关系与</a:t>
            </a:r>
            <a:r>
              <a:rPr lang="zh-CN" altLang="en-US" sz="2400" dirty="0">
                <a:solidFill>
                  <a:srgbClr val="FF0000"/>
                </a:solidFill>
              </a:rPr>
              <a:t>相等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发生，必然导致事件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，则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称事件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包含事件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。记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作：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⊂B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4"/>
              <p:cNvSpPr txBox="1"/>
              <p:nvPr/>
            </p:nvSpPr>
            <p:spPr>
              <a:xfrm>
                <a:off x="685800" y="3962887"/>
                <a:ext cx="8424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若同时有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⊂</m:t>
                    </m:r>
                    <m:r>
                      <m:rPr>
                        <m:nor/>
                      </m:rPr>
                      <a:rPr lang="en-US" altLang="zh-CN" sz="24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B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⊂</m:t>
                    </m:r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，则称事件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和事件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等价，记作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A=B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887"/>
                <a:ext cx="8424936" cy="646331"/>
              </a:xfrm>
              <a:prstGeom prst="rect">
                <a:avLst/>
              </a:prstGeom>
              <a:blipFill rotWithShape="0">
                <a:blip r:embed="rId1"/>
                <a:stretch>
                  <a:fillRect l="-1013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882" y="2129790"/>
            <a:ext cx="3037610" cy="1833097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5" name="圆角矩形 24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②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至少有一个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发生”，记作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A∪B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A+B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9" name="圆角矩形 28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6" name="直接箭头连接符 45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圆角矩形 32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②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至少有一个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发生”，记作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A∪B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A+B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t="10129"/>
          <a:stretch>
            <a:fillRect/>
          </a:stretch>
        </p:blipFill>
        <p:spPr>
          <a:xfrm>
            <a:off x="9195954" y="2160016"/>
            <a:ext cx="2638027" cy="2336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4" name="组合 23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5" name="圆角矩形 24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②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至少有一个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发生”，记作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A∪B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A+B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t="10129"/>
          <a:stretch>
            <a:fillRect/>
          </a:stretch>
        </p:blipFill>
        <p:spPr>
          <a:xfrm>
            <a:off x="9195954" y="2160016"/>
            <a:ext cx="2638027" cy="2336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412100" y="2888578"/>
                <a:ext cx="537316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显然：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1.A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(A</a:t>
                </a:r>
                <a:r>
                  <a:rPr lang="zh-CN" alt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B=B</a:t>
                </a:r>
                <a:endParaRPr lang="zh-CN" altLang="en-US" sz="2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00" y="2888578"/>
                <a:ext cx="537316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816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7" name="圆角矩形 2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②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2006592"/>
            <a:ext cx="820508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至少有一个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发生”，记作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A∪B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A+B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/>
          <a:srcRect t="10129"/>
          <a:stretch>
            <a:fillRect/>
          </a:stretch>
        </p:blipFill>
        <p:spPr>
          <a:xfrm>
            <a:off x="9195954" y="2160016"/>
            <a:ext cx="2638027" cy="2336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412100" y="2888578"/>
                <a:ext cx="537316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显然：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1.A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(A</a:t>
                </a:r>
                <a:r>
                  <a:rPr lang="zh-CN" alt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B)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B=B</a:t>
                </a:r>
                <a:endParaRPr lang="zh-CN" altLang="en-US" sz="2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00" y="2888578"/>
                <a:ext cx="537316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816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412100" y="4552198"/>
          <a:ext cx="7198350" cy="8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87782400" imgH="10363200" progId="Equation.DSMT4">
                  <p:embed/>
                </p:oleObj>
              </mc:Choice>
              <mc:Fallback>
                <p:oleObj name="Equation" r:id="rId3" imgW="87782400" imgH="10363200" progId="Equation.DSMT4">
                  <p:embed/>
                  <p:pic>
                    <p:nvPicPr>
                      <p:cNvPr id="0" name="图片 1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100" y="4552198"/>
                        <a:ext cx="7198350" cy="84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7" name="圆角矩形 2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③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若“事件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中同时发生”称为事件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的积事件，也称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的交，记作：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A∩B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，简记为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31" name="圆角矩形 30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4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4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8" name="直接箭头连接符 4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45" name="直接连接符 4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圆角矩形 33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③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若“事件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中同时发生”称为事件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的积事件，也称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的交，记作：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A∩B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，简记为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t="8312"/>
          <a:stretch>
            <a:fillRect/>
          </a:stretch>
        </p:blipFill>
        <p:spPr>
          <a:xfrm>
            <a:off x="8890882" y="1954929"/>
            <a:ext cx="2916000" cy="224452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9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圆角矩形 26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344819" y="1449844"/>
            <a:ext cx="11051967" cy="261544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认真听讲，积极互动。</a:t>
            </a:r>
            <a:endParaRPr lang="zh-CN" altLang="en-US" sz="2665" dirty="0">
              <a:solidFill>
                <a:sysClr val="windowText" lastClr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defTabSz="1218565">
              <a:defRPr/>
            </a:pPr>
            <a:r>
              <a:rPr lang="en-US" altLang="zh-CN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准备纸笔，动手去算。</a:t>
            </a:r>
            <a:endParaRPr lang="en-US" altLang="zh-CN" sz="2665" dirty="0">
              <a:solidFill>
                <a:sysClr val="windowText" lastClr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3818214" y="3147098"/>
            <a:ext cx="6090884" cy="126102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1218565">
              <a:buFont typeface="Wingdings" panose="05000000000000000000" pitchFamily="2" charset="2"/>
              <a:buChar char="Ø"/>
              <a:defRPr/>
            </a:pPr>
            <a:r>
              <a:rPr lang="zh-CN" altLang="en-US" sz="2665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连续</a:t>
            </a:r>
            <a:r>
              <a:rPr lang="zh-CN" altLang="en-US" sz="2665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出勤</a:t>
            </a:r>
            <a:r>
              <a:rPr lang="en-US" altLang="zh-CN" sz="2665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120--150</a:t>
            </a:r>
            <a:r>
              <a:rPr lang="zh-CN" altLang="en-US" sz="2665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分钟</a:t>
            </a:r>
            <a:endParaRPr lang="en-US" altLang="zh-CN" sz="2665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defTabSz="1218565">
              <a:buFont typeface="Wingdings" panose="05000000000000000000" pitchFamily="2" charset="2"/>
              <a:buChar char="Ø"/>
              <a:defRPr/>
            </a:pPr>
            <a:r>
              <a:rPr lang="zh-CN" altLang="en-US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一定要完成</a:t>
            </a:r>
            <a:r>
              <a:rPr lang="zh-CN" altLang="en-US" sz="2665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随堂考</a:t>
            </a:r>
            <a:r>
              <a:rPr lang="zh-CN" altLang="en-US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665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作业。</a:t>
            </a:r>
            <a:endParaRPr lang="zh-CN" altLang="en-US" sz="2665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8721" y="5123829"/>
            <a:ext cx="7090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/>
            <a:r>
              <a:rPr lang="zh-CN" altLang="en-US" sz="2665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题库</a:t>
            </a:r>
            <a:r>
              <a:rPr lang="zh-CN" altLang="en-US" sz="2665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练习完成顺序：</a:t>
            </a:r>
            <a:r>
              <a:rPr lang="zh-CN" altLang="en-US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极高频</a:t>
            </a:r>
            <a:r>
              <a:rPr lang="en-US" altLang="zh-CN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r>
              <a:rPr lang="zh-CN" altLang="en-US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高频</a:t>
            </a:r>
            <a:r>
              <a:rPr lang="en-US" altLang="zh-CN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r>
              <a:rPr lang="zh-CN" altLang="en-US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中频</a:t>
            </a:r>
            <a:r>
              <a:rPr lang="en-US" altLang="zh-CN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r>
              <a:rPr lang="zh-CN" altLang="en-US" sz="2665" u="sng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endParaRPr lang="zh-CN" altLang="en-US" sz="2665" u="sng" dirty="0">
              <a:solidFill>
                <a:sysClr val="windowText" lastClr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" y="518511"/>
            <a:ext cx="2410372" cy="728717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上课要求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③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若“事件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中同时发生”称为事件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的积事件，也称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的交，记作：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A∩B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，简记为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t="8312"/>
          <a:stretch>
            <a:fillRect/>
          </a:stretch>
        </p:blipFill>
        <p:spPr>
          <a:xfrm>
            <a:off x="8890882" y="1954929"/>
            <a:ext cx="2916000" cy="2244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1008861" y="3427431"/>
                <a:ext cx="38839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显然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1.AB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AB=A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61" y="3427431"/>
                <a:ext cx="388398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351" r="-10345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3" name="直接箭头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③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若“事件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中同时发生”称为事件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的积事件，也称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的交，记作：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A∩B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，简记为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t="8312"/>
          <a:stretch>
            <a:fillRect/>
          </a:stretch>
        </p:blipFill>
        <p:spPr>
          <a:xfrm>
            <a:off x="8890882" y="1954929"/>
            <a:ext cx="2916000" cy="2244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1008861" y="3427431"/>
                <a:ext cx="38839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显然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1.AB</a:t>
                </a: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AB=A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61" y="3427431"/>
                <a:ext cx="388398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351" r="-10345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008861" y="4958476"/>
          <a:ext cx="6969550" cy="4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83820000" imgH="5486400" progId="Equation.DSMT4">
                  <p:embed/>
                </p:oleObj>
              </mc:Choice>
              <mc:Fallback>
                <p:oleObj name="Equation" r:id="rId3" imgW="83820000" imgH="54864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8861" y="4958476"/>
                        <a:ext cx="6969550" cy="45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④</a:t>
            </a:r>
            <a:r>
              <a:rPr lang="zh-CN" altLang="en-US" sz="2400" dirty="0" smtClean="0">
                <a:solidFill>
                  <a:srgbClr val="FF0000"/>
                </a:solidFill>
              </a:rPr>
              <a:t>互不相容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互不相容事件（也称互斥的事件） 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不可能同时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＝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Φ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9022" y="1927359"/>
            <a:ext cx="4077786" cy="23145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⑤</a:t>
            </a:r>
            <a:r>
              <a:rPr lang="zh-CN" altLang="en-US" sz="2400" dirty="0" smtClean="0">
                <a:solidFill>
                  <a:srgbClr val="FF0000"/>
                </a:solidFill>
              </a:rPr>
              <a:t>对立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5800" y="1802381"/>
                <a:ext cx="7190509" cy="1202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事件“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不发生”为事件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的对立事件，记作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𝐴</m:t>
                        </m:r>
                      </m:e>
                    </m:acc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。</m:t>
                    </m:r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en-US" altLang="zh-CN" sz="24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A∪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B=Ω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，且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AB=Φ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r>
                  <a:rPr lang="en-US" altLang="zh-CN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记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称为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对立事件。</a:t>
                </a:r>
                <a:endParaRPr lang="zh-CN" altLang="en-US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02381"/>
                <a:ext cx="7190509" cy="1202637"/>
              </a:xfrm>
              <a:prstGeom prst="rect">
                <a:avLst/>
              </a:prstGeom>
              <a:blipFill rotWithShape="0">
                <a:blip r:embed="rId1"/>
                <a:stretch>
                  <a:fillRect l="-1187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22" y="1927359"/>
            <a:ext cx="4077786" cy="23145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41068" y="36590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显然：</a:t>
            </a:r>
            <a:endParaRPr lang="zh-CN" altLang="en-US" sz="2400" b="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14500" y="3632690"/>
            <a:ext cx="3034145" cy="1476163"/>
            <a:chOff x="1714500" y="3632690"/>
            <a:chExt cx="3034145" cy="147616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1815989" y="3632690"/>
            <a:ext cx="2857712" cy="144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3" imgW="33832800" imgH="17068800" progId="Equation.DSMT4">
                    <p:embed/>
                  </p:oleObj>
                </mc:Choice>
                <mc:Fallback>
                  <p:oleObj name="Equation" r:id="rId3" imgW="33832800" imgH="17068800" progId="Equation.DSMT4">
                    <p:embed/>
                    <p:pic>
                      <p:nvPicPr>
                        <p:cNvPr id="0" name="图片 51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5989" y="3632690"/>
                          <a:ext cx="2857712" cy="14417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圆角矩形 1"/>
            <p:cNvSpPr/>
            <p:nvPr/>
          </p:nvSpPr>
          <p:spPr>
            <a:xfrm>
              <a:off x="1714500" y="4655127"/>
              <a:ext cx="3034145" cy="4537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800" y="1067190"/>
            <a:ext cx="39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⑥</a:t>
            </a:r>
            <a:r>
              <a:rPr lang="zh-CN" altLang="en-US" sz="2400" dirty="0" smtClean="0">
                <a:solidFill>
                  <a:srgbClr val="FF0000"/>
                </a:solidFill>
              </a:rPr>
              <a:t>差</a:t>
            </a:r>
            <a:r>
              <a:rPr lang="zh-CN" altLang="en-US" sz="2400" dirty="0" smtClean="0"/>
              <a:t>事件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85800" y="1802382"/>
            <a:ext cx="820508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A-B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称为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的差事件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表示事件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发生而事件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不发生。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24" name="圆角矩形 23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18136" y="2873559"/>
                <a:ext cx="4474302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显然： 1.A-B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A；</a:t>
                </a:r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2.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A-B=A-AB=A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𝐵</m:t>
                        </m:r>
                      </m:e>
                    </m:acc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若A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B，则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A-B=</a:t>
                </a:r>
                <a:r>
                  <a:rPr lang="zh-CN" altLang="en-US" sz="2400" dirty="0">
                    <a:solidFill>
                      <a:schemeClr val="accent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r>
                      <a:rPr lang="zh-CN" alt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36" y="2873559"/>
                <a:ext cx="4474302" cy="2308324"/>
              </a:xfrm>
              <a:prstGeom prst="rect">
                <a:avLst/>
              </a:prstGeom>
              <a:blipFill rotWithShape="0">
                <a:blip r:embed="rId1"/>
                <a:stretch>
                  <a:fillRect l="-2180" r="-954" b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/>
          <a:srcRect t="9654"/>
          <a:stretch>
            <a:fillRect/>
          </a:stretch>
        </p:blipFill>
        <p:spPr>
          <a:xfrm>
            <a:off x="5776091" y="3537612"/>
            <a:ext cx="3447662" cy="227027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9268091" y="4073888"/>
            <a:ext cx="1656000" cy="1672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592091" y="4452973"/>
            <a:ext cx="1008000" cy="99341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0" dirty="0" smtClean="0"/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b="0" dirty="0" smtClean="0"/>
              <a:t>B</a:t>
            </a:r>
            <a:endParaRPr lang="zh-CN" altLang="en-US" sz="1200" b="0" dirty="0"/>
          </a:p>
        </p:txBody>
      </p:sp>
      <p:sp>
        <p:nvSpPr>
          <p:cNvPr id="50" name="椭圆 49"/>
          <p:cNvSpPr/>
          <p:nvPr/>
        </p:nvSpPr>
        <p:spPr>
          <a:xfrm>
            <a:off x="9916091" y="4646583"/>
            <a:ext cx="360000" cy="31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chemeClr val="tx1"/>
                </a:solidFill>
              </a:rPr>
              <a:t>A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p:sp>
        <p:nvSpPr>
          <p:cNvPr id="10" name="矩形 9"/>
          <p:cNvSpPr/>
          <p:nvPr/>
        </p:nvSpPr>
        <p:spPr>
          <a:xfrm>
            <a:off x="3913041" y="1172906"/>
            <a:ext cx="1476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包含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13041" y="1658339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2.和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01725" y="2162307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13041" y="3207051"/>
            <a:ext cx="812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对立事件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3913041" y="1658339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2.和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01725" y="2162307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13041" y="3207051"/>
            <a:ext cx="812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对立事件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901725" y="2162307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</a:t>
            </a:r>
            <a:r>
              <a:rPr lang="zh-CN" altLang="en-US" sz="20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事件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13041" y="3207051"/>
            <a:ext cx="812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对立事件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13041" y="3207051"/>
            <a:ext cx="812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对立事件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38009" y="405686"/>
            <a:ext cx="6203589" cy="504031"/>
          </a:xfrm>
          <a:solidFill>
            <a:srgbClr val="FFC000"/>
          </a:solidFill>
          <a:ln>
            <a:solidFill>
              <a:srgbClr val="FF8A80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通关秘籍：学习报告教你快速提分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6" y="1348740"/>
            <a:ext cx="2740025" cy="4871085"/>
          </a:xfrm>
          <a:prstGeom prst="rect">
            <a:avLst/>
          </a:prstGeom>
          <a:ln>
            <a:solidFill>
              <a:srgbClr val="FF8A8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55317" y="5782235"/>
            <a:ext cx="592455" cy="511251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5" y="1416685"/>
            <a:ext cx="2663191" cy="4735195"/>
          </a:xfrm>
          <a:prstGeom prst="rect">
            <a:avLst/>
          </a:prstGeom>
          <a:ln>
            <a:solidFill>
              <a:srgbClr val="FF8A8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756152" y="1790701"/>
            <a:ext cx="2567305" cy="1398905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15" y="1539876"/>
            <a:ext cx="2660651" cy="4352925"/>
          </a:xfrm>
          <a:prstGeom prst="rect">
            <a:avLst/>
          </a:prstGeom>
          <a:ln>
            <a:solidFill>
              <a:srgbClr val="FF8A8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8150861" y="2848611"/>
            <a:ext cx="2567305" cy="1071880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13041" y="3207051"/>
            <a:ext cx="812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对立事件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差事件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件 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的差事件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发生而事件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发生。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区分页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63901" y="1343655"/>
            <a:ext cx="7373618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思考：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和事件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互不相容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互为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对立事件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的区别.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Sim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区分页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63901" y="1343655"/>
            <a:ext cx="7373618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思考：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和事件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互不相容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互为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对立事件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的区别.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568" y="2736716"/>
            <a:ext cx="7450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例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1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：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A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老师是中国人；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B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老师是日本人。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因为老师不能即是中国人也是日本人，但是如果老师不是中国人，也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可能是英国人、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美国人。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FangSong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区分页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63901" y="1343655"/>
            <a:ext cx="7373618" cy="646331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思考：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A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和事件</a:t>
            </a:r>
            <a:r>
              <a:rPr lang="zh-CN" altLang="en-US" sz="2400" i="1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互不相容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互为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对立事件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SimHei" charset="-122"/>
              </a:rPr>
              <a:t>的区别.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  <a:cs typeface="Sim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5568" y="2736716"/>
            <a:ext cx="74502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例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1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：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A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老师是中国人；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B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老师是日本人。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因为老师不能即是中国人也是日本人，但是如果老师不是中国人，也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可能是英国人、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美国人。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例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2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：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A</a:t>
            </a:r>
            <a:r>
              <a:rPr lang="zh-CN" altLang="en-US" sz="2400" i="1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：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老师是男人   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B: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老师是女人。（</a:t>
            </a:r>
            <a:r>
              <a:rPr lang="zh-CN" altLang="en-US" sz="2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对立事件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Untitled" charset="-122"/>
              </a:rPr>
              <a:t>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FangSong" charset="-122"/>
              </a:rPr>
              <a:t>正常情况下，老师非男即女，不会是不男不女。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  <a:cs typeface="FangSong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件 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的差事件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发生而事件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发生。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3813843" y="4562807"/>
            <a:ext cx="10471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813842" y="5421555"/>
            <a:ext cx="1047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A-B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576257" y="4566621"/>
            <a:ext cx="187172" cy="12044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件 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的差事件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发生而事件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发生。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3813843" y="4562807"/>
            <a:ext cx="34488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6859" y="4523775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任何情况下适用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813842" y="5421555"/>
            <a:ext cx="1047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A-B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576257" y="4566621"/>
            <a:ext cx="187172" cy="12044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件 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的差事件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发生而事件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发生。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3813843" y="4562807"/>
            <a:ext cx="34488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6859" y="4523775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任何情况下适用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860967" y="5024366"/>
            <a:ext cx="5832000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特殊：当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  <a:ea typeface="+mj-ea"/>
              </a:rPr>
              <a:t>A</a:t>
            </a:r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  <a:ea typeface="+mj-ea"/>
              </a:rPr>
              <a:t>B</a:t>
            </a:r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互不相容（互斥）时，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 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P(AUB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)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=P(A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)+P(B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)</a:t>
            </a:r>
            <a:endParaRPr kumimoji="1" lang="zh-CN" altLang="en-US" sz="16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813842" y="5421555"/>
            <a:ext cx="1047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A-B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576257" y="4566621"/>
            <a:ext cx="187172" cy="12044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随机事件的关系与运算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8707" y="2982137"/>
            <a:ext cx="1812993" cy="819161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endParaRPr lang="en-US" altLang="zh-CN" sz="2400" spc="-4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关系与运算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00327" y="4943437"/>
            <a:ext cx="925516" cy="435237"/>
          </a:xfrm>
          <a:prstGeom prst="roundRect">
            <a:avLst/>
          </a:prstGeom>
          <a:solidFill>
            <a:srgbClr val="FFB9B9"/>
          </a:solidFill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664773" y="1592044"/>
            <a:ext cx="861070" cy="428614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  <a:sym typeface="+mn-ea"/>
              </a:rPr>
              <a:t>关系</a:t>
            </a:r>
            <a:endParaRPr lang="zh-CN" altLang="en-US" sz="2400" spc="-4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曲线连接符 25"/>
          <p:cNvCxnSpPr>
            <a:stCxn id="24" idx="0"/>
            <a:endCxn id="31" idx="1"/>
          </p:cNvCxnSpPr>
          <p:nvPr/>
        </p:nvCxnSpPr>
        <p:spPr>
          <a:xfrm rot="5400000" flipH="1" flipV="1">
            <a:off x="1377095" y="1694460"/>
            <a:ext cx="1175786" cy="13995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4" idx="2"/>
            <a:endCxn id="29" idx="1"/>
          </p:cNvCxnSpPr>
          <p:nvPr/>
        </p:nvCxnSpPr>
        <p:spPr>
          <a:xfrm rot="16200000" flipH="1">
            <a:off x="1252886" y="3813615"/>
            <a:ext cx="1359758" cy="133512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506823" y="1347837"/>
            <a:ext cx="396441" cy="2569366"/>
            <a:chOff x="3382302" y="1081842"/>
            <a:chExt cx="396441" cy="3812505"/>
          </a:xfrm>
        </p:grpSpPr>
        <p:grpSp>
          <p:nvGrpSpPr>
            <p:cNvPr id="25" name="组合 24"/>
            <p:cNvGrpSpPr/>
            <p:nvPr/>
          </p:nvGrpSpPr>
          <p:grpSpPr>
            <a:xfrm>
              <a:off x="3382302" y="1081842"/>
              <a:ext cx="396441" cy="3812505"/>
              <a:chOff x="3069087" y="862808"/>
              <a:chExt cx="1253797" cy="3774164"/>
            </a:xfrm>
            <a:noFill/>
          </p:grpSpPr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4" name="组合 30"/>
              <p:cNvGrpSpPr/>
              <p:nvPr/>
            </p:nvGrpSpPr>
            <p:grpSpPr bwMode="auto">
              <a:xfrm rot="16200000">
                <a:off x="2128063" y="2445387"/>
                <a:ext cx="3774164" cy="609006"/>
                <a:chOff x="649936" y="498889"/>
                <a:chExt cx="11126215" cy="648073"/>
              </a:xfrm>
              <a:grpFill/>
            </p:grpSpPr>
            <p:sp>
              <p:nvSpPr>
                <p:cNvPr id="4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57737" y="498889"/>
                  <a:ext cx="11018414" cy="1716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cxnSp>
              <p:nvCxnSpPr>
                <p:cNvPr id="44" name="直接箭头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649936" y="498891"/>
                  <a:ext cx="0" cy="648071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3069087" y="1613934"/>
                <a:ext cx="704944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0923" y="1738860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3247153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2461569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cxnSp>
          <p:nvCxnSpPr>
            <p:cNvPr id="39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3681438" y="4039346"/>
              <a:ext cx="0" cy="19256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包含关系：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 事件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发生必有事件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发生” ，记为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172906"/>
                <a:ext cx="6965368" cy="400110"/>
              </a:xfrm>
              <a:prstGeom prst="rect">
                <a:avLst/>
              </a:prstGeom>
              <a:blipFill rotWithShape="0">
                <a:blip r:embed="rId1"/>
                <a:stretch>
                  <a:fillRect l="-96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2.和事件：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“事件A与事件B至少有一个发生”，记作A</a:t>
                </a:r>
                <a14:m>
                  <m:oMath xmlns:m="http://schemas.openxmlformats.org/officeDocument/2006/math">
                    <m:r>
                      <a:rPr lang="zh-CN" altLang="en-US" sz="2000" b="1" i="0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B或A+B。</a:t>
                </a: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1658339"/>
                <a:ext cx="77168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869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“事件A与事件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B同时发生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”，记作A</a:t>
                </a:r>
                <a14:m>
                  <m:oMath xmlns:m="http://schemas.openxmlformats.org/officeDocument/2006/math">
                    <m:r>
                      <a:rPr lang="zh-CN" altLang="en-US" sz="2000" b="1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B或</a:t>
                </a:r>
                <a:r>
                  <a:rPr lang="zh-CN" altLang="en-US" sz="2000" b="1" dirty="0" smtClean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25" y="2162307"/>
                <a:ext cx="720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47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3913041" y="3707642"/>
            <a:ext cx="77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差事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件 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A-B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的差事件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发生而事件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发生。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01725" y="2469769"/>
            <a:ext cx="852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相容（互斥）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 “事件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与事件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不可能同时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发生”，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l-GR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对立事件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 b="1" dirty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B=Ω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AB=</a:t>
                </a:r>
                <a:r>
                  <a:rPr lang="el-GR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zh-CN" altLang="en-US" sz="20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的对立事件。</a:t>
                </a:r>
                <a:endParaRPr lang="zh-CN" altLang="en-US" sz="20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41" y="3207051"/>
                <a:ext cx="812468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25" t="-1212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3813843" y="4562807"/>
            <a:ext cx="34488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6859" y="4523775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任何情况下适用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860967" y="5024366"/>
            <a:ext cx="5832000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特殊：当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  <a:ea typeface="+mj-ea"/>
              </a:rPr>
              <a:t>A</a:t>
            </a:r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  <a:ea typeface="+mj-ea"/>
              </a:rPr>
              <a:t>B</a:t>
            </a:r>
            <a:r>
              <a:rPr kumimoji="1" lang="zh-CN" altLang="en-US" sz="1600" dirty="0" smtClean="0">
                <a:solidFill>
                  <a:srgbClr val="434A54"/>
                </a:solidFill>
                <a:latin typeface="+mj-ea"/>
                <a:ea typeface="+mj-ea"/>
              </a:rPr>
              <a:t>互不相容（互斥）时，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 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P(AUB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)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=P(A</a:t>
            </a:r>
            <a:r>
              <a:rPr kumimoji="1" lang="en-US" altLang="zh-CN" sz="1600" dirty="0">
                <a:solidFill>
                  <a:srgbClr val="434A54"/>
                </a:solidFill>
                <a:latin typeface="+mj-ea"/>
              </a:rPr>
              <a:t>)+P(B</a:t>
            </a:r>
            <a:r>
              <a:rPr kumimoji="1" lang="en-US" altLang="zh-CN" sz="1600" dirty="0" smtClean="0">
                <a:solidFill>
                  <a:srgbClr val="434A54"/>
                </a:solidFill>
                <a:latin typeface="+mj-ea"/>
              </a:rPr>
              <a:t>)</a:t>
            </a:r>
            <a:endParaRPr kumimoji="1" lang="zh-CN" altLang="en-US" sz="16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3813842" y="5421555"/>
                <a:ext cx="34488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A-B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P(A)-P(AB)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42" y="5421555"/>
                <a:ext cx="34488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93" t="-11475" r="-495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313061" y="5378674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任何情况下适用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576257" y="4566621"/>
            <a:ext cx="187172" cy="12044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231901"/>
            <a:ext cx="3190240" cy="5152391"/>
          </a:xfrm>
          <a:prstGeom prst="rect">
            <a:avLst/>
          </a:prstGeom>
          <a:ln>
            <a:solidFill>
              <a:srgbClr val="FF8A8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6" y="1231900"/>
            <a:ext cx="3123565" cy="4799965"/>
          </a:xfrm>
          <a:prstGeom prst="rect">
            <a:avLst/>
          </a:prstGeom>
          <a:ln>
            <a:solidFill>
              <a:srgbClr val="FF8A8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646" y="1341755"/>
            <a:ext cx="2834005" cy="4932680"/>
          </a:xfrm>
          <a:prstGeom prst="rect">
            <a:avLst/>
          </a:prstGeom>
          <a:ln>
            <a:solidFill>
              <a:srgbClr val="FF8A8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3155315" y="5738573"/>
            <a:ext cx="878840" cy="645719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8929" y="3550024"/>
            <a:ext cx="3402107" cy="1102659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5812" y="1641169"/>
            <a:ext cx="995083" cy="535641"/>
          </a:xfrm>
          <a:prstGeom prst="rect">
            <a:avLst/>
          </a:prstGeom>
          <a:noFill/>
          <a:ln w="57150">
            <a:solidFill>
              <a:srgbClr val="FF8A80"/>
            </a:soli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12000">
                      <a:srgbClr val="DD9FAC"/>
                    </a:gs>
                    <a:gs pos="100000">
                      <a:srgbClr val="C0D9C6"/>
                    </a:gs>
                    <a:gs pos="100000">
                      <a:srgbClr val="034373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65"/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标题 2"/>
          <p:cNvSpPr txBox="1"/>
          <p:nvPr/>
        </p:nvSpPr>
        <p:spPr>
          <a:xfrm>
            <a:off x="2938009" y="405686"/>
            <a:ext cx="6203589" cy="504031"/>
          </a:xfrm>
          <a:prstGeom prst="rect">
            <a:avLst/>
          </a:prstGeom>
          <a:solidFill>
            <a:srgbClr val="FFC000"/>
          </a:solidFill>
          <a:ln>
            <a:solidFill>
              <a:srgbClr val="FF8A8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通关秘籍：学习报告教你快速提分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两个随机事件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,P(A)=0.5,P(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)=0.8,P(AB)=0.3,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1200329"/>
              </a:xfrm>
              <a:prstGeom prst="rect">
                <a:avLst/>
              </a:prstGeom>
              <a:blipFill rotWithShape="0">
                <a:blip r:embed="rId1"/>
                <a:stretch>
                  <a:fillRect l="-758" t="-2551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两个随机事件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,P(A)=0.5,P(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4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)=0.8,P(AB)=0.3,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解：由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)=P(A)+P(B)-P(AB)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P(B)=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)+P(AB)-P(A)=0.8+0.3-0.5=0.6</a:t>
                </a: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2308324"/>
              </a:xfrm>
              <a:prstGeom prst="rect">
                <a:avLst/>
              </a:prstGeom>
              <a:blipFill rotWithShape="0">
                <a:blip r:embed="rId1"/>
                <a:stretch>
                  <a:fillRect l="-758" t="-13228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两个随机事件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,P(A)=0.8,P(AB)=0.5,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1754326"/>
              </a:xfrm>
              <a:prstGeom prst="rect">
                <a:avLst/>
              </a:prstGeom>
              <a:blipFill rotWithShape="0">
                <a:blip r:embed="rId1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两个随机事件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,P(A)=0.8,P(AB)=0.5,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zh-CN" alt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解：由性质可知：</a:t>
                </a:r>
                <a:endParaRPr lang="en-US" altLang="zh-CN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)=P(A-B)=P(A)-P(AB)=0.8-0.5=0.3</a:t>
                </a:r>
                <a:endPara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2862322"/>
              </a:xfrm>
              <a:prstGeom prst="rect">
                <a:avLst/>
              </a:prstGeom>
              <a:blipFill rotWithShape="0">
                <a:blip r:embed="rId1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98696" y="186990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事件的运算律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9" name="圆角矩形 8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1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96" y="1326997"/>
            <a:ext cx="6973602" cy="3245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98696" y="186990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事件的运算律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9" name="圆角矩形 8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1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96" y="1326997"/>
            <a:ext cx="6973602" cy="3245363"/>
          </a:xfrm>
          <a:prstGeom prst="rect">
            <a:avLst/>
          </a:prstGeom>
        </p:spPr>
      </p:pic>
      <p:sp>
        <p:nvSpPr>
          <p:cNvPr id="2" name="爆炸形 2 1"/>
          <p:cNvSpPr/>
          <p:nvPr/>
        </p:nvSpPr>
        <p:spPr>
          <a:xfrm>
            <a:off x="249382" y="3574473"/>
            <a:ext cx="849314" cy="997887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考点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98696" y="186990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事件的运算律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9" name="圆角矩形 8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1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圆角矩形 11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96" y="1326997"/>
            <a:ext cx="6973602" cy="3245363"/>
          </a:xfrm>
          <a:prstGeom prst="rect">
            <a:avLst/>
          </a:prstGeom>
        </p:spPr>
      </p:pic>
      <p:sp>
        <p:nvSpPr>
          <p:cNvPr id="3" name="上箭头标注 2"/>
          <p:cNvSpPr/>
          <p:nvPr/>
        </p:nvSpPr>
        <p:spPr>
          <a:xfrm>
            <a:off x="1595592" y="4572360"/>
            <a:ext cx="3610253" cy="637006"/>
          </a:xfrm>
          <a:prstGeom prst="upArrow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</a:rPr>
              <a:t>长杠变短</a:t>
            </a:r>
            <a:r>
              <a:rPr lang="zh-CN" altLang="en-US" sz="2400" dirty="0" smtClean="0">
                <a:solidFill>
                  <a:schemeClr val="tx1"/>
                </a:solidFill>
              </a:rPr>
              <a:t>杠，开口换方向。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爆炸形 2 18"/>
          <p:cNvSpPr/>
          <p:nvPr/>
        </p:nvSpPr>
        <p:spPr>
          <a:xfrm>
            <a:off x="249382" y="3574473"/>
            <a:ext cx="849314" cy="997887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考点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9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互不相容，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P(A)=0.5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P(B)=0.3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951158"/>
              </a:xfrm>
              <a:prstGeom prst="rect">
                <a:avLst/>
              </a:prstGeom>
              <a:blipFill rotWithShape="0">
                <a:blip r:embed="rId1"/>
                <a:stretch>
                  <a:fillRect l="-875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真题再现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24"/>
              <p:cNvSpPr txBox="1"/>
              <p:nvPr/>
            </p:nvSpPr>
            <p:spPr>
              <a:xfrm>
                <a:off x="770834" y="1472583"/>
                <a:ext cx="10443704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互不相容，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P(A)=0.5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P(B)=0.3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</a:t>
                </a:r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zh-CN" altLang="en-US" sz="24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∪</m:t>
                        </m:r>
                        <m:r>
                          <a:rPr lang="en-US" altLang="zh-CN" sz="24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)=1-P(A</a:t>
                </a:r>
                <a:r>
                  <a:rPr lang="zh-CN" alt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B)=1-[P(A)+P(B)]=1-(0.5+0.3)=0.2</a:t>
                </a:r>
                <a:endParaRPr lang="zh-CN" alt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4" y="1472583"/>
                <a:ext cx="10443704" cy="1386533"/>
              </a:xfrm>
              <a:prstGeom prst="rect">
                <a:avLst/>
              </a:prstGeom>
              <a:blipFill rotWithShape="0">
                <a:blip r:embed="rId1"/>
                <a:stretch>
                  <a:fillRect l="-875" t="-3524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8021782" y="29159"/>
            <a:ext cx="4080437" cy="936904"/>
            <a:chOff x="7938654" y="920761"/>
            <a:chExt cx="4080437" cy="936904"/>
          </a:xfrm>
        </p:grpSpPr>
        <p:sp>
          <p:nvSpPr>
            <p:cNvPr id="17" name="圆角矩形 16"/>
            <p:cNvSpPr/>
            <p:nvPr/>
          </p:nvSpPr>
          <p:spPr>
            <a:xfrm>
              <a:off x="7938654" y="1199889"/>
              <a:ext cx="1410704" cy="409274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随机事件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349358" y="1074914"/>
              <a:ext cx="328962" cy="659227"/>
              <a:chOff x="3008934" y="862808"/>
              <a:chExt cx="1315568" cy="3994631"/>
            </a:xfrm>
            <a:noFill/>
          </p:grpSpPr>
          <p:cxnSp>
            <p:nvCxnSpPr>
              <p:cNvPr id="2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接箭头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678321" y="1521978"/>
              <a:ext cx="2340770" cy="33568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随机事件的关系与运算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678320" y="920761"/>
              <a:ext cx="2340771" cy="32732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随机试验和样本空间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3050" y="2910091"/>
            <a:ext cx="2202898" cy="569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 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552463" y="1449141"/>
            <a:ext cx="16229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623263" y="3570652"/>
            <a:ext cx="14813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13413" y="1034267"/>
            <a:ext cx="3023705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3413" y="4696157"/>
            <a:ext cx="4405696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随机事件的关系和运算（</a:t>
            </a:r>
            <a:r>
              <a:rPr lang="zh-CN" altLang="en-US" sz="2400" spc="-4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重点</a:t>
            </a:r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4185" y="552680"/>
            <a:ext cx="9031188" cy="5327071"/>
            <a:chOff x="3968554" y="461971"/>
            <a:chExt cx="5040196" cy="3623952"/>
          </a:xfrm>
          <a:noFill/>
        </p:grpSpPr>
        <p:sp>
          <p:nvSpPr>
            <p:cNvPr id="25" name="任意多边形 24"/>
            <p:cNvSpPr/>
            <p:nvPr/>
          </p:nvSpPr>
          <p:spPr>
            <a:xfrm>
              <a:off x="5436578" y="461971"/>
              <a:ext cx="1591286" cy="453172"/>
            </a:xfrm>
            <a:custGeom>
              <a:avLst/>
              <a:gdLst>
                <a:gd name="connsiteX0" fmla="*/ 0 w 2476500"/>
                <a:gd name="connsiteY0" fmla="*/ 0 h 906463"/>
                <a:gd name="connsiteX1" fmla="*/ 2476500 w 2476500"/>
                <a:gd name="connsiteY1" fmla="*/ 0 h 906463"/>
                <a:gd name="connsiteX2" fmla="*/ 2476500 w 2476500"/>
                <a:gd name="connsiteY2" fmla="*/ 679847 h 906463"/>
                <a:gd name="connsiteX3" fmla="*/ 1238250 w 2476500"/>
                <a:gd name="connsiteY3" fmla="*/ 906463 h 906463"/>
                <a:gd name="connsiteX4" fmla="*/ 0 w 2476500"/>
                <a:gd name="connsiteY4" fmla="*/ 679847 h 90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06463">
                  <a:moveTo>
                    <a:pt x="0" y="0"/>
                  </a:moveTo>
                  <a:lnTo>
                    <a:pt x="2476500" y="0"/>
                  </a:lnTo>
                  <a:lnTo>
                    <a:pt x="2476500" y="679847"/>
                  </a:lnTo>
                  <a:lnTo>
                    <a:pt x="1238250" y="906463"/>
                  </a:lnTo>
                  <a:lnTo>
                    <a:pt x="0" y="67984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r>
                <a:rPr lang="en-US" altLang="zh-CN" sz="3600" b="1" kern="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&lt;</a:t>
              </a:r>
              <a:r>
                <a:rPr lang="zh-CN" altLang="en-US" sz="3600" b="1" kern="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五大主题</a:t>
              </a:r>
              <a:r>
                <a:rPr lang="en-US" altLang="zh-CN" sz="3600" b="1" kern="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&gt;</a:t>
              </a:r>
              <a:endParaRPr lang="en-US" altLang="zh-CN" sz="3600" b="1" kern="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 bwMode="auto">
            <a:xfrm>
              <a:off x="3968554" y="1222923"/>
              <a:ext cx="4659978" cy="372632"/>
              <a:chOff x="3009044" y="2185833"/>
              <a:chExt cx="6211930" cy="497210"/>
            </a:xfrm>
            <a:grpFill/>
          </p:grpSpPr>
          <p:grpSp>
            <p:nvGrpSpPr>
              <p:cNvPr id="27" name="组合 24"/>
              <p:cNvGrpSpPr/>
              <p:nvPr/>
            </p:nvGrpSpPr>
            <p:grpSpPr bwMode="auto">
              <a:xfrm>
                <a:off x="3009044" y="2185833"/>
                <a:ext cx="2567580" cy="497210"/>
                <a:chOff x="3188926" y="2355272"/>
                <a:chExt cx="2567580" cy="497210"/>
              </a:xfrm>
              <a:grpFill/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3188926" y="2465983"/>
                  <a:ext cx="302386" cy="386499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913765">
                    <a:defRPr/>
                  </a:pPr>
                  <a:r>
                    <a:rPr lang="en-US" altLang="zh-CN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32" name="文本框 21"/>
                <p:cNvSpPr txBox="1">
                  <a:spLocks noChangeArrowheads="1"/>
                </p:cNvSpPr>
                <p:nvPr/>
              </p:nvSpPr>
              <p:spPr bwMode="auto">
                <a:xfrm>
                  <a:off x="3659654" y="2355272"/>
                  <a:ext cx="2096852" cy="41906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D237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如何处理复杂事件</a:t>
                  </a:r>
                  <a:endParaRPr lang="zh-CN" altLang="en-US" sz="2400" b="1" dirty="0">
                    <a:solidFill>
                      <a:srgbClr val="FFD237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p:grpSp>
          <p:cxnSp>
            <p:nvCxnSpPr>
              <p:cNvPr id="28" name="直接连接符 27"/>
              <p:cNvCxnSpPr>
                <a:stCxn id="32" idx="3"/>
                <a:endCxn id="29" idx="1"/>
              </p:cNvCxnSpPr>
              <p:nvPr/>
            </p:nvCxnSpPr>
            <p:spPr>
              <a:xfrm>
                <a:off x="5576624" y="2395366"/>
                <a:ext cx="1345765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9"/>
              <p:cNvSpPr txBox="1">
                <a:spLocks noChangeArrowheads="1"/>
              </p:cNvSpPr>
              <p:nvPr/>
            </p:nvSpPr>
            <p:spPr bwMode="auto">
              <a:xfrm>
                <a:off x="6922390" y="2185833"/>
                <a:ext cx="2298584" cy="4190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第一章：</a:t>
                </a:r>
                <a:r>
                  <a:rPr lang="en-US" altLang="zh-CN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P(A)</a:t>
                </a:r>
                <a:endPara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 bwMode="auto">
            <a:xfrm>
              <a:off x="3968554" y="1891598"/>
              <a:ext cx="4828472" cy="343719"/>
              <a:chOff x="3282001" y="2216042"/>
              <a:chExt cx="6436541" cy="458628"/>
            </a:xfrm>
            <a:grpFill/>
          </p:grpSpPr>
          <p:grpSp>
            <p:nvGrpSpPr>
              <p:cNvPr id="35" name="组合 42"/>
              <p:cNvGrpSpPr/>
              <p:nvPr/>
            </p:nvGrpSpPr>
            <p:grpSpPr bwMode="auto">
              <a:xfrm>
                <a:off x="3282001" y="2228903"/>
                <a:ext cx="1956933" cy="445767"/>
                <a:chOff x="3461883" y="2398342"/>
                <a:chExt cx="1956933" cy="445767"/>
              </a:xfrm>
              <a:grpFill/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461883" y="2453296"/>
                  <a:ext cx="308031" cy="390813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913765">
                    <a:defRPr/>
                  </a:pPr>
                  <a:r>
                    <a:rPr lang="en-US" altLang="zh-CN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2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40" name="文本框 47"/>
                <p:cNvSpPr txBox="1">
                  <a:spLocks noChangeArrowheads="1"/>
                </p:cNvSpPr>
                <p:nvPr/>
              </p:nvSpPr>
              <p:spPr bwMode="auto">
                <a:xfrm>
                  <a:off x="3960787" y="2398342"/>
                  <a:ext cx="1458029" cy="4190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b="1" dirty="0">
                      <a:solidFill>
                        <a:srgbClr val="00B0F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如何求分布</a:t>
                  </a:r>
                  <a:endParaRPr lang="zh-CN" altLang="en-US" sz="2400" b="1" dirty="0">
                    <a:solidFill>
                      <a:srgbClr val="00B0F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p:grpSp>
          <p:cxnSp>
            <p:nvCxnSpPr>
              <p:cNvPr id="36" name="直接连接符 35"/>
              <p:cNvCxnSpPr>
                <a:stCxn id="40" idx="3"/>
                <a:endCxn id="37" idx="1"/>
              </p:cNvCxnSpPr>
              <p:nvPr/>
            </p:nvCxnSpPr>
            <p:spPr>
              <a:xfrm flipV="1">
                <a:off x="5238934" y="2425573"/>
                <a:ext cx="1956415" cy="12861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44"/>
              <p:cNvSpPr txBox="1">
                <a:spLocks noChangeArrowheads="1"/>
              </p:cNvSpPr>
              <p:nvPr/>
            </p:nvSpPr>
            <p:spPr bwMode="auto">
              <a:xfrm>
                <a:off x="7195349" y="2216042"/>
                <a:ext cx="2523193" cy="4190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第二三章：</a:t>
                </a:r>
                <a:r>
                  <a:rPr lang="en-US" altLang="zh-CN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F(x)</a:t>
                </a:r>
                <a:endPara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 bwMode="auto">
            <a:xfrm>
              <a:off x="3968554" y="2513445"/>
              <a:ext cx="5040196" cy="352715"/>
              <a:chOff x="3260813" y="2222826"/>
              <a:chExt cx="6498419" cy="470633"/>
            </a:xfrm>
            <a:grpFill/>
          </p:grpSpPr>
          <p:grpSp>
            <p:nvGrpSpPr>
              <p:cNvPr id="43" name="组合 50"/>
              <p:cNvGrpSpPr/>
              <p:nvPr/>
            </p:nvGrpSpPr>
            <p:grpSpPr bwMode="auto">
              <a:xfrm>
                <a:off x="3260813" y="2222826"/>
                <a:ext cx="2184299" cy="470633"/>
                <a:chOff x="3440695" y="2392265"/>
                <a:chExt cx="2184299" cy="470633"/>
              </a:xfrm>
              <a:grpFill/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3440695" y="2472085"/>
                  <a:ext cx="309726" cy="390813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913765">
                    <a:defRPr/>
                  </a:pPr>
                  <a:r>
                    <a:rPr lang="en-US" altLang="zh-CN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48" name="文本框 55"/>
                <p:cNvSpPr txBox="1">
                  <a:spLocks noChangeArrowheads="1"/>
                </p:cNvSpPr>
                <p:nvPr/>
              </p:nvSpPr>
              <p:spPr bwMode="auto">
                <a:xfrm>
                  <a:off x="3893322" y="2392265"/>
                  <a:ext cx="1731672" cy="4190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b="1" dirty="0">
                      <a:solidFill>
                        <a:srgbClr val="4E9F42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如何求数字特征</a:t>
                  </a:r>
                  <a:endParaRPr lang="zh-CN" altLang="en-US" sz="2400" b="1" dirty="0">
                    <a:solidFill>
                      <a:srgbClr val="4E9F42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p:grpSp>
          <p:cxnSp>
            <p:nvCxnSpPr>
              <p:cNvPr id="44" name="直接连接符 43"/>
              <p:cNvCxnSpPr>
                <a:stCxn id="48" idx="3"/>
                <a:endCxn id="45" idx="1"/>
              </p:cNvCxnSpPr>
              <p:nvPr/>
            </p:nvCxnSpPr>
            <p:spPr>
              <a:xfrm>
                <a:off x="5445112" y="2432358"/>
                <a:ext cx="1600701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52"/>
              <p:cNvSpPr txBox="1">
                <a:spLocks noChangeArrowheads="1"/>
              </p:cNvSpPr>
              <p:nvPr/>
            </p:nvSpPr>
            <p:spPr bwMode="auto">
              <a:xfrm>
                <a:off x="7045813" y="2222826"/>
                <a:ext cx="2713419" cy="4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第四章：</a:t>
                </a:r>
                <a:r>
                  <a:rPr lang="en-US" altLang="zh-CN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Arial Unicode MS" panose="020B0604020202020204" pitchFamily="34" charset="-122"/>
                  </a:rPr>
                  <a:t>EX &amp; DX</a:t>
                </a:r>
                <a:endPara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 bwMode="auto">
            <a:xfrm>
              <a:off x="3968554" y="3133475"/>
              <a:ext cx="2935659" cy="361900"/>
              <a:chOff x="3311499" y="2220700"/>
              <a:chExt cx="3453311" cy="482889"/>
            </a:xfrm>
            <a:grpFill/>
          </p:grpSpPr>
          <p:grpSp>
            <p:nvGrpSpPr>
              <p:cNvPr id="51" name="组合 58"/>
              <p:cNvGrpSpPr/>
              <p:nvPr/>
            </p:nvGrpSpPr>
            <p:grpSpPr bwMode="auto">
              <a:xfrm>
                <a:off x="3311499" y="2220700"/>
                <a:ext cx="2170245" cy="482889"/>
                <a:chOff x="3491381" y="2390139"/>
                <a:chExt cx="2170245" cy="482889"/>
              </a:xfrm>
              <a:grpFill/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3491381" y="2482214"/>
                  <a:ext cx="280791" cy="390814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913765">
                    <a:defRPr/>
                  </a:pPr>
                  <a:r>
                    <a:rPr lang="en-US" altLang="zh-CN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4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56" name="文本框 63"/>
                <p:cNvSpPr txBox="1">
                  <a:spLocks noChangeArrowheads="1"/>
                </p:cNvSpPr>
                <p:nvPr/>
              </p:nvSpPr>
              <p:spPr bwMode="auto">
                <a:xfrm>
                  <a:off x="3904343" y="2390139"/>
                  <a:ext cx="1757283" cy="4190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8A8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如何使用极限定理</a:t>
                  </a:r>
                  <a:endParaRPr lang="en-US" altLang="zh-CN" sz="2400" b="1" dirty="0">
                    <a:solidFill>
                      <a:srgbClr val="FF8A8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p:grpSp>
          <p:cxnSp>
            <p:nvCxnSpPr>
              <p:cNvPr id="52" name="直接连接符 51"/>
              <p:cNvCxnSpPr>
                <a:stCxn id="56" idx="3"/>
                <a:endCxn id="58" idx="1"/>
              </p:cNvCxnSpPr>
              <p:nvPr/>
            </p:nvCxnSpPr>
            <p:spPr>
              <a:xfrm flipV="1">
                <a:off x="5481744" y="2428262"/>
                <a:ext cx="1283066" cy="1971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2"/>
            <p:cNvSpPr txBox="1">
              <a:spLocks noChangeArrowheads="1"/>
            </p:cNvSpPr>
            <p:nvPr/>
          </p:nvSpPr>
          <p:spPr bwMode="auto">
            <a:xfrm>
              <a:off x="6904213" y="3131998"/>
              <a:ext cx="919558" cy="3140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第五章：</a:t>
              </a:r>
              <a:r>
                <a:rPr lang="en-US" altLang="zh-CN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n</a:t>
              </a:r>
              <a:endParaRPr lang="en-US" altLang="zh-CN" sz="2400" b="1" dirty="0">
                <a:solidFill>
                  <a:prstClr val="white">
                    <a:lumMod val="50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7763384" y="3304033"/>
              <a:ext cx="291469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52"/>
            <p:cNvSpPr txBox="1">
              <a:spLocks noChangeArrowheads="1"/>
            </p:cNvSpPr>
            <p:nvPr/>
          </p:nvSpPr>
          <p:spPr bwMode="auto">
            <a:xfrm>
              <a:off x="8019516" y="3090124"/>
              <a:ext cx="378563" cy="3978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32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∞</a:t>
              </a:r>
              <a:endParaRPr lang="zh-CN" altLang="en-US" sz="3200" b="1" dirty="0">
                <a:solidFill>
                  <a:prstClr val="white">
                    <a:lumMod val="50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 bwMode="auto">
            <a:xfrm>
              <a:off x="3968554" y="3771857"/>
              <a:ext cx="2966882" cy="314066"/>
              <a:chOff x="3117129" y="2249554"/>
              <a:chExt cx="4177877" cy="419062"/>
            </a:xfrm>
            <a:grpFill/>
          </p:grpSpPr>
          <p:grpSp>
            <p:nvGrpSpPr>
              <p:cNvPr id="83" name="组合 58"/>
              <p:cNvGrpSpPr/>
              <p:nvPr/>
            </p:nvGrpSpPr>
            <p:grpSpPr bwMode="auto">
              <a:xfrm>
                <a:off x="3117129" y="2249554"/>
                <a:ext cx="1912022" cy="419062"/>
                <a:chOff x="3297011" y="2418993"/>
                <a:chExt cx="1912022" cy="419062"/>
              </a:xfrm>
              <a:grpFill/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3297011" y="2430859"/>
                  <a:ext cx="319429" cy="390814"/>
                </a:xfrm>
                <a:prstGeom prst="ellipse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913765">
                    <a:defRPr/>
                  </a:pPr>
                  <a:r>
                    <a:rPr lang="en-US" altLang="zh-CN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5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86" name="文本框 63"/>
                <p:cNvSpPr txBox="1">
                  <a:spLocks noChangeArrowheads="1"/>
                </p:cNvSpPr>
                <p:nvPr/>
              </p:nvSpPr>
              <p:spPr bwMode="auto">
                <a:xfrm>
                  <a:off x="3806169" y="2418993"/>
                  <a:ext cx="1402864" cy="4190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ct val="10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b="1" dirty="0">
                      <a:solidFill>
                        <a:prstClr val="white">
                          <a:lumMod val="50000"/>
                        </a:prst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如何作估计</a:t>
                  </a:r>
                  <a:endParaRPr lang="zh-CN" altLang="en-US" sz="2400" b="1" dirty="0">
                    <a:solidFill>
                      <a:prstClr val="white">
                        <a:lumMod val="50000"/>
                      </a:prst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p:grpSp>
          <p:cxnSp>
            <p:nvCxnSpPr>
              <p:cNvPr id="84" name="直接连接符 83"/>
              <p:cNvCxnSpPr>
                <a:stCxn id="86" idx="3"/>
                <a:endCxn id="90" idx="1"/>
              </p:cNvCxnSpPr>
              <p:nvPr/>
            </p:nvCxnSpPr>
            <p:spPr>
              <a:xfrm flipV="1">
                <a:off x="5029151" y="2448783"/>
                <a:ext cx="2265855" cy="10303"/>
              </a:xfrm>
              <a:prstGeom prst="lin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44"/>
            <p:cNvSpPr txBox="1">
              <a:spLocks noChangeArrowheads="1"/>
            </p:cNvSpPr>
            <p:nvPr/>
          </p:nvSpPr>
          <p:spPr bwMode="auto">
            <a:xfrm>
              <a:off x="6935436" y="3764136"/>
              <a:ext cx="1710711" cy="3140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prstClr val="white">
                      <a:lumMod val="50000"/>
                    </a:prst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 Unicode MS" panose="020B0604020202020204" pitchFamily="34" charset="-122"/>
                </a:rPr>
                <a:t>第六七八九章</a:t>
              </a:r>
              <a:endParaRPr lang="zh-CN" altLang="en-US" sz="2400" b="1" dirty="0">
                <a:solidFill>
                  <a:prstClr val="white">
                    <a:lumMod val="50000"/>
                  </a:prstClr>
                </a:solidFill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7" name="五边形 46"/>
          <p:cNvSpPr/>
          <p:nvPr/>
        </p:nvSpPr>
        <p:spPr>
          <a:xfrm>
            <a:off x="1" y="518511"/>
            <a:ext cx="2410372" cy="728717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课程框架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3050" y="2910091"/>
            <a:ext cx="2202898" cy="569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 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552463" y="1449141"/>
            <a:ext cx="16229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623263" y="3570652"/>
            <a:ext cx="14813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13413" y="1034267"/>
            <a:ext cx="3023705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3413" y="4696157"/>
            <a:ext cx="4405696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随机事件的关系和运算（</a:t>
            </a:r>
            <a:r>
              <a:rPr lang="zh-CN" altLang="en-US" sz="2400" spc="-4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重点</a:t>
            </a:r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样本空间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434A5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：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{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基本事件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}</a:t>
                </a:r>
                <a:endParaRPr kumimoji="1" lang="zh-CN" altLang="en-US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798" r="-1798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3050" y="2910091"/>
            <a:ext cx="2202898" cy="569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 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552463" y="1449141"/>
            <a:ext cx="16229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623263" y="3570652"/>
            <a:ext cx="14813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13413" y="1034267"/>
            <a:ext cx="3023705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3413" y="4696157"/>
            <a:ext cx="4405696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随机事件的关系和运算（</a:t>
            </a:r>
            <a:r>
              <a:rPr lang="zh-CN" altLang="en-US" sz="2400" spc="-4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重点</a:t>
            </a:r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样本空间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434A5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：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{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基本事件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}</a:t>
                </a:r>
                <a:endParaRPr kumimoji="1" lang="zh-CN" altLang="en-US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798" r="-1798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3743799" y="3256177"/>
            <a:ext cx="39348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A-B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P(A)-P(AB)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705" t="-12308" r="-1240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3050" y="2910091"/>
            <a:ext cx="2202898" cy="569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 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552463" y="1449141"/>
            <a:ext cx="16229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623263" y="3570652"/>
            <a:ext cx="14813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13413" y="1034267"/>
            <a:ext cx="3023705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3413" y="4696157"/>
            <a:ext cx="4405696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随机事件的关系和运算（</a:t>
            </a:r>
            <a:r>
              <a:rPr lang="zh-CN" altLang="en-US" sz="2400" spc="-4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重点</a:t>
            </a:r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样本空间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434A5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：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{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基本事件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}</a:t>
                </a:r>
                <a:endParaRPr kumimoji="1" lang="zh-CN" altLang="en-US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798" r="-1798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3743799" y="3256177"/>
            <a:ext cx="39348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A-B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P(A)-P(AB)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705" t="-12308" r="-1240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3759486" y="4218076"/>
                <a:ext cx="2042223" cy="40081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1-P(A)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86" y="4218076"/>
                <a:ext cx="2042223" cy="400815"/>
              </a:xfrm>
              <a:prstGeom prst="rect">
                <a:avLst/>
              </a:prstGeom>
              <a:blipFill rotWithShape="0">
                <a:blip r:embed="rId3"/>
                <a:stretch>
                  <a:fillRect l="-3284" t="-12121" r="-1194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13050" y="2910091"/>
            <a:ext cx="2202898" cy="569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 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552463" y="1449141"/>
            <a:ext cx="16229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623263" y="3570652"/>
            <a:ext cx="1481387" cy="129891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13413" y="1034267"/>
            <a:ext cx="3023705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013413" y="4696157"/>
            <a:ext cx="4405696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随机事件的关系和运算（</a:t>
            </a:r>
            <a:r>
              <a:rPr lang="zh-CN" altLang="en-US" sz="2400" spc="-4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重点</a:t>
            </a:r>
            <a:r>
              <a:rPr lang="zh-CN" altLang="en-US" sz="2400" spc="-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spc="-4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样本空间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434A5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𝛀</m:t>
                    </m:r>
                  </m:oMath>
                </a14:m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：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{</a:t>
                </a:r>
                <a:r>
                  <a:rPr kumimoji="1" lang="zh-CN" altLang="en-US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基本事件</a:t>
                </a:r>
                <a:r>
                  <a:rPr kumimoji="1" lang="en-US" altLang="zh-CN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}</a:t>
                </a:r>
                <a:endParaRPr kumimoji="1" lang="zh-CN" altLang="en-US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60534"/>
                <a:ext cx="2715491" cy="453137"/>
              </a:xfrm>
              <a:prstGeom prst="rect">
                <a:avLst/>
              </a:prstGeom>
              <a:blipFill rotWithShape="0">
                <a:blip r:embed="rId1"/>
                <a:stretch>
                  <a:fillRect l="-1798" r="-1798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3743799" y="3256177"/>
            <a:ext cx="39348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sz="2000" dirty="0" smtClean="0">
                <a:solidFill>
                  <a:srgbClr val="434A54"/>
                </a:solidFill>
                <a:latin typeface="+mj-ea"/>
                <a:ea typeface="+mj-ea"/>
              </a:rPr>
              <a:t>= P(A)+P(B)-P(AB)</a:t>
            </a:r>
            <a:r>
              <a:rPr kumimoji="1" lang="zh-CN" altLang="en-US" sz="2000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sz="20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A-B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P(A)-P(AB)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86" y="3740133"/>
                <a:ext cx="393482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705" t="-12308" r="-1240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3759486" y="4218076"/>
                <a:ext cx="2042223" cy="40081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 1-P(A)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86" y="4218076"/>
                <a:ext cx="2042223" cy="400815"/>
              </a:xfrm>
              <a:prstGeom prst="rect">
                <a:avLst/>
              </a:prstGeom>
              <a:blipFill rotWithShape="0">
                <a:blip r:embed="rId3"/>
                <a:stretch>
                  <a:fillRect l="-3284" t="-12121" r="-1194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3743799" y="5260564"/>
                <a:ext cx="2809480" cy="71404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000" dirty="0">
                            <a:solidFill>
                              <a:srgbClr val="434A54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AUB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1" lang="en-US" altLang="zh-CN" sz="20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̅"/>
                            <m:ctrlPr>
                              <a:rPr kumimoji="1" lang="en-US" altLang="zh-CN" sz="2000" i="1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434A54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nary>
                  </m:oMath>
                </a14:m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);</a:t>
                </a:r>
              </a:p>
              <a:p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000" dirty="0">
                            <a:solidFill>
                              <a:srgbClr val="434A54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AB</m:t>
                        </m:r>
                      </m:e>
                    </m:acc>
                  </m:oMath>
                </a14:m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)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000" dirty="0">
                            <a:solidFill>
                              <a:srgbClr val="434A54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A</m:t>
                        </m:r>
                      </m:e>
                    </m:acc>
                  </m:oMath>
                </a14:m>
                <a:r>
                  <a:rPr kumimoji="1" lang="en-US" altLang="zh-CN" sz="2000" dirty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U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kumimoji="1" lang="en-US" altLang="zh-CN" sz="2000" b="0" i="0" dirty="0" smtClean="0">
                            <a:solidFill>
                              <a:srgbClr val="434A54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B</m:t>
                        </m:r>
                      </m:e>
                    </m:acc>
                  </m:oMath>
                </a14:m>
                <a:r>
                  <a:rPr kumimoji="1" lang="en-US" altLang="zh-CN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).</a:t>
                </a:r>
                <a:r>
                  <a:rPr kumimoji="1" lang="zh-CN" altLang="en-US" sz="2000" dirty="0" smtClean="0">
                    <a:solidFill>
                      <a:srgbClr val="434A54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99" y="5260564"/>
                <a:ext cx="2809480" cy="714042"/>
              </a:xfrm>
              <a:prstGeom prst="rect">
                <a:avLst/>
              </a:prstGeom>
              <a:blipFill rotWithShape="0">
                <a:blip r:embed="rId4"/>
                <a:stretch>
                  <a:fillRect l="-2169" t="-51282" b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21248" y="4098501"/>
            <a:ext cx="1802294" cy="16106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27717" y="5540324"/>
            <a:ext cx="2098844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事件的独立性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3" cy="886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4" y="4126797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solidFill>
            <a:srgbClr val="FFB9B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226561" y="849552"/>
            <a:ext cx="488439" cy="659227"/>
            <a:chOff x="3008934" y="862808"/>
            <a:chExt cx="1315568" cy="3994631"/>
          </a:xfrm>
          <a:noFill/>
        </p:grpSpPr>
        <p:cxnSp>
          <p:nvCxnSpPr>
            <p:cNvPr id="7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69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70" name="直接连接符 69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圆角矩形 76"/>
          <p:cNvSpPr/>
          <p:nvPr/>
        </p:nvSpPr>
        <p:spPr>
          <a:xfrm>
            <a:off x="5714399" y="1287105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随机事件的关系与运算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714399" y="685888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随机试验和样本空间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26561" y="2343351"/>
            <a:ext cx="488439" cy="659227"/>
            <a:chOff x="3008934" y="862808"/>
            <a:chExt cx="1315568" cy="3994631"/>
          </a:xfrm>
          <a:noFill/>
        </p:grpSpPr>
        <p:cxnSp>
          <p:nvCxnSpPr>
            <p:cNvPr id="34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4018382" y="558306"/>
              <a:ext cx="0" cy="60900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bevel/>
              <a:tailEnd type="arrow" w="med" len="med"/>
            </a:ln>
          </p:spPr>
        </p:cxnSp>
        <p:grpSp>
          <p:nvGrpSpPr>
            <p:cNvPr id="35" name="组合 30"/>
            <p:cNvGrpSpPr/>
            <p:nvPr/>
          </p:nvGrpSpPr>
          <p:grpSpPr bwMode="auto">
            <a:xfrm rot="16200000">
              <a:off x="2021875" y="2554812"/>
              <a:ext cx="3994631" cy="610623"/>
              <a:chOff x="0" y="502334"/>
              <a:chExt cx="11776149" cy="649794"/>
            </a:xfrm>
            <a:grpFill/>
          </p:grpSpPr>
          <p:sp>
            <p:nvSpPr>
              <p:cNvPr id="37" name="直接连接符 31"/>
              <p:cNvSpPr>
                <a:spLocks noChangeShapeType="1"/>
              </p:cNvSpPr>
              <p:nvPr/>
            </p:nvSpPr>
            <p:spPr bwMode="auto">
              <a:xfrm flipV="1">
                <a:off x="0" y="502334"/>
                <a:ext cx="11776149" cy="1725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40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3008934" y="2894685"/>
              <a:ext cx="704943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5714398" y="2793477"/>
            <a:ext cx="3475547" cy="33568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古典概型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398" y="2192260"/>
            <a:ext cx="3475548" cy="327327"/>
          </a:xfrm>
          <a:prstGeom prst="roundRect">
            <a:avLst/>
          </a:prstGeom>
          <a:noFill/>
          <a:ln>
            <a:solidFill>
              <a:srgbClr val="DF6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概率的定义与性质</a:t>
            </a:r>
            <a:endParaRPr lang="zh-CN" altLang="en-US" sz="2400" spc="-4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概率的定义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"/>
          <p:cNvSpPr txBox="1"/>
          <p:nvPr/>
        </p:nvSpPr>
        <p:spPr>
          <a:xfrm>
            <a:off x="2214599" y="1072645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抛硬币出现正面的可能性；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今天下雨可能性；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通过率；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42" name="圆角矩形 41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9" name="直接箭头连接符 4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2" name="直接连接符 5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5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圆角矩形 45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概率的定义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"/>
          <p:cNvSpPr txBox="1"/>
          <p:nvPr/>
        </p:nvSpPr>
        <p:spPr>
          <a:xfrm>
            <a:off x="2214599" y="1072645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抛硬币出现正面的可能性；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今天下雨可能性；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通过率；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831" y="3084819"/>
            <a:ext cx="6378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随机事件发生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可能性大小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的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值，记为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P.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7086" y="3123720"/>
            <a:ext cx="135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3" name="圆角矩形 22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0" name="直接箭头连接符 2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3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概率的定义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"/>
          <p:cNvSpPr txBox="1"/>
          <p:nvPr/>
        </p:nvSpPr>
        <p:spPr>
          <a:xfrm>
            <a:off x="2214599" y="1072645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抛硬币出现正面的可能性；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今天下雨可能性；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通过率；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831" y="3084819"/>
            <a:ext cx="6378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随机事件发生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可能性大小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的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值，记为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P.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7086" y="3123720"/>
            <a:ext cx="135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86" y="3882133"/>
            <a:ext cx="9111504" cy="46166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(1)0≤P(A)≤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3" name="圆角矩形 22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0" name="直接箭头连接符 2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3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概率的定义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"/>
          <p:cNvSpPr txBox="1"/>
          <p:nvPr/>
        </p:nvSpPr>
        <p:spPr>
          <a:xfrm>
            <a:off x="2214599" y="1072645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抛硬币出现正面的可能性；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今天下雨可能性；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通过率；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831" y="3084819"/>
            <a:ext cx="6378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随机事件发生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可能性大小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的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值，记为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P.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7086" y="3123720"/>
            <a:ext cx="135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86" y="3882133"/>
            <a:ext cx="9111504" cy="1138773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(1)0≤P(A)≤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2)P(空集)=0,P(全集)=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3" name="圆角矩形 22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0" name="直接箭头连接符 29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4" name="直接连接符 33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圆角矩形 24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概率的定义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19" name="圆角矩形 18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26" name="直接箭头连接符 25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27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2" name="直接连接符 3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8" name="直接连接符 27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0" name="TextBox 1"/>
          <p:cNvSpPr txBox="1"/>
          <p:nvPr/>
        </p:nvSpPr>
        <p:spPr>
          <a:xfrm>
            <a:off x="2214599" y="1072645"/>
            <a:ext cx="54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抛硬币出现正面的可能性；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今天下雨可能性；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考试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通过率；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831" y="3084819"/>
            <a:ext cx="6378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随机事件发生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可能性大小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的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值，记为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P.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7086" y="3123720"/>
            <a:ext cx="1359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086" y="3882133"/>
            <a:ext cx="9111504" cy="1815882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(1)0≤P(A)≤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2)P(空集)=0,P(全集)=1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fontAlgn="auto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(3)若A1,A2,…,Ak两两互不相容,则“和事件的概率等于概率之和”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9611752" y="4618891"/>
            <a:ext cx="2580248" cy="2124221"/>
            <a:chOff x="858129" y="647114"/>
            <a:chExt cx="2580248" cy="2124221"/>
          </a:xfrm>
        </p:grpSpPr>
        <p:sp>
          <p:nvSpPr>
            <p:cNvPr id="10" name="菱形 9"/>
            <p:cNvSpPr/>
            <p:nvPr/>
          </p:nvSpPr>
          <p:spPr>
            <a:xfrm>
              <a:off x="1329396" y="2140371"/>
              <a:ext cx="323557" cy="323557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858129" y="661182"/>
              <a:ext cx="633046" cy="63304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744394" y="647114"/>
              <a:ext cx="196948" cy="19694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1589649" y="1378634"/>
              <a:ext cx="464234" cy="464234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1012874" y="1716258"/>
              <a:ext cx="267287" cy="267287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2461846" y="647114"/>
              <a:ext cx="379828" cy="379828"/>
            </a:xfrm>
            <a:prstGeom prst="diamond">
              <a:avLst/>
            </a:prstGeom>
            <a:solidFill>
              <a:srgbClr val="D2BCA7"/>
            </a:solidFill>
            <a:ln>
              <a:solidFill>
                <a:srgbClr val="D2B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/>
          </p:nvSpPr>
          <p:spPr>
            <a:xfrm>
              <a:off x="3185159" y="661182"/>
              <a:ext cx="253218" cy="253218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928468" y="2447778"/>
              <a:ext cx="323557" cy="323557"/>
            </a:xfrm>
            <a:prstGeom prst="diamond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/>
          </p:nvSpPr>
          <p:spPr>
            <a:xfrm>
              <a:off x="2316479" y="1161549"/>
              <a:ext cx="273356" cy="273356"/>
            </a:xfrm>
            <a:prstGeom prst="diamond">
              <a:avLst/>
            </a:prstGeom>
            <a:solidFill>
              <a:srgbClr val="FFB9B9"/>
            </a:solidFill>
            <a:ln>
              <a:solidFill>
                <a:srgbClr val="FFB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280555" y="2984366"/>
            <a:ext cx="2473036" cy="1018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>
              <a:lnSpc>
                <a:spcPts val="32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随机事件与概率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曲线连接符 28"/>
          <p:cNvCxnSpPr>
            <a:stCxn id="27" idx="0"/>
            <a:endCxn id="31" idx="1"/>
          </p:cNvCxnSpPr>
          <p:nvPr/>
        </p:nvCxnSpPr>
        <p:spPr>
          <a:xfrm rot="5400000" flipH="1" flipV="1">
            <a:off x="1431270" y="1287917"/>
            <a:ext cx="1782253" cy="161064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7" idx="2"/>
            <a:endCxn id="32" idx="1"/>
          </p:cNvCxnSpPr>
          <p:nvPr/>
        </p:nvCxnSpPr>
        <p:spPr>
          <a:xfrm rot="16200000" flipH="1">
            <a:off x="1421248" y="4098501"/>
            <a:ext cx="1802294" cy="1610644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27720" y="949276"/>
            <a:ext cx="2098848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随机事件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27717" y="5540324"/>
            <a:ext cx="2098844" cy="529291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事件的独立性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2" name="曲线连接符 41"/>
          <p:cNvCxnSpPr>
            <a:stCxn id="27" idx="3"/>
            <a:endCxn id="43" idx="1"/>
          </p:cNvCxnSpPr>
          <p:nvPr/>
        </p:nvCxnSpPr>
        <p:spPr>
          <a:xfrm>
            <a:off x="2753591" y="3493521"/>
            <a:ext cx="374123" cy="8861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127714" y="4126797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0" y="394266"/>
            <a:ext cx="1787236" cy="530525"/>
          </a:xfrm>
          <a:prstGeom prst="homePlate">
            <a:avLst/>
          </a:prstGeom>
          <a:solidFill>
            <a:srgbClr val="FFB9B9"/>
          </a:solidFill>
          <a:ln>
            <a:solidFill>
              <a:srgbClr val="FF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曲线连接符 37"/>
          <p:cNvCxnSpPr>
            <a:stCxn id="27" idx="3"/>
            <a:endCxn id="39" idx="1"/>
          </p:cNvCxnSpPr>
          <p:nvPr/>
        </p:nvCxnSpPr>
        <p:spPr>
          <a:xfrm flipV="1">
            <a:off x="2753591" y="2669470"/>
            <a:ext cx="374123" cy="8240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3127714" y="2416633"/>
            <a:ext cx="2098851" cy="505673"/>
          </a:xfrm>
          <a:prstGeom prst="roundRect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概率</a:t>
            </a:r>
            <a:endParaRPr lang="zh-CN" altLang="en-US" sz="2400" spc="-4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随意拋掷一枚均匀的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骰子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则出现的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A.0  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B.1/2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C.1/6         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D.1/12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随意拋掷一枚均匀的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骰子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则出现的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A.0  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B.1/2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C.1/6         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D.1/12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8136" y="3573162"/>
            <a:ext cx="198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】C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随意拋掷一枚均匀的骰子两次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则这两次出现的点数之和为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A.0  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B.1/2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C.1/6         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D.1/12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随意拋掷一枚均匀的骰子两次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则这两次出现的点数之和为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A.0  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B.1/2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C.1/6         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D.1/12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8136" y="3573162"/>
            <a:ext cx="198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】A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随意拋掷一枚均匀的骰子两次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则这两次出现的点数之和为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的概率为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A.0  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B.1/2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C.1/6              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D.1/12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8136" y="3573162"/>
            <a:ext cx="198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】A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791265" y="2072747"/>
            <a:ext cx="105378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呢？</a:t>
            </a:r>
            <a:endParaRPr lang="en-US" altLang="zh-CN" sz="2400" b="1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9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呢？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8136" y="148001"/>
            <a:ext cx="481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概率的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42" name="圆角矩形 41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49" name="直接箭头连接符 48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50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52" name="直接连接符 51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圆角矩形 45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310574" y="1794367"/>
            <a:ext cx="561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2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） 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P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AUB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）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=P(A)+P(B)-P(AB)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80191" y="2454459"/>
            <a:ext cx="8031600" cy="46166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特殊：当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A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、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B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互不相容（互斥）时，</a:t>
            </a:r>
            <a:r>
              <a:rPr kumimoji="1" lang="en-US" altLang="zh-CN" sz="2400" dirty="0">
                <a:solidFill>
                  <a:srgbClr val="434A54"/>
                </a:solidFill>
                <a:latin typeface="+mj-ea"/>
              </a:rPr>
              <a:t> 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</a:rPr>
              <a:t>P(AUB</a:t>
            </a:r>
            <a:r>
              <a:rPr kumimoji="1" lang="en-US" altLang="zh-CN" sz="2400" dirty="0">
                <a:solidFill>
                  <a:srgbClr val="434A54"/>
                </a:solidFill>
                <a:latin typeface="+mj-ea"/>
              </a:rPr>
              <a:t>)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</a:rPr>
              <a:t>=P(A</a:t>
            </a:r>
            <a:r>
              <a:rPr kumimoji="1" lang="en-US" altLang="zh-CN" sz="2400" dirty="0">
                <a:solidFill>
                  <a:srgbClr val="434A54"/>
                </a:solidFill>
                <a:latin typeface="+mj-ea"/>
              </a:rPr>
              <a:t>)+P(B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</a:rPr>
              <a:t>)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259192" y="3997383"/>
                <a:ext cx="5579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3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 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A-B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=P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𝑩</m:t>
                        </m:r>
                      </m:e>
                    </m:acc>
                  </m:oMath>
                </a14:m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=P(A)-P(AB)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  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92" y="3997383"/>
                <a:ext cx="5579448" cy="461665"/>
              </a:xfrm>
              <a:prstGeom prst="rect">
                <a:avLst/>
              </a:prstGeom>
              <a:blipFill rotWithShape="0">
                <a:blip r:embed="rId1"/>
                <a:stretch>
                  <a:fillRect l="-1749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2310574" y="1201870"/>
            <a:ext cx="561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（</a:t>
            </a:r>
            <a:r>
              <a:rPr kumimoji="1" lang="en-US" altLang="zh-CN" sz="2400" dirty="0">
                <a:solidFill>
                  <a:srgbClr val="434A54"/>
                </a:solidFill>
                <a:latin typeface="+mj-ea"/>
                <a:ea typeface="+mj-ea"/>
              </a:rPr>
              <a:t>1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） 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0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≤</a:t>
            </a:r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P(A)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≤</a:t>
            </a:r>
            <a:r>
              <a:rPr kumimoji="1" lang="en-US" altLang="zh-CN" sz="2400" dirty="0">
                <a:solidFill>
                  <a:srgbClr val="434A54"/>
                </a:solidFill>
                <a:latin typeface="+mj-ea"/>
                <a:ea typeface="+mj-ea"/>
              </a:rPr>
              <a:t>1</a:t>
            </a:r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  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287542" y="4649382"/>
                <a:ext cx="5579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（</a:t>
                </a:r>
                <a:r>
                  <a:rPr kumimoji="1" lang="en-US" altLang="zh-CN" sz="2400" dirty="0">
                    <a:solidFill>
                      <a:srgbClr val="434A54"/>
                    </a:solidFill>
                    <a:latin typeface="+mj-ea"/>
                    <a:ea typeface="+mj-ea"/>
                  </a:rPr>
                  <a:t>4</a:t>
                </a:r>
                <a:r>
                  <a:rPr kumimoji="1" lang="zh-CN" altLang="en-US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） </a:t>
                </a:r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434A54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434A54"/>
                            </a:solidFill>
                            <a:latin typeface="Cambria Math" charset="0"/>
                            <a:ea typeface="+mj-ea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en-US" altLang="zh-CN" sz="2400" dirty="0" smtClean="0">
                    <a:solidFill>
                      <a:srgbClr val="434A54"/>
                    </a:solidFill>
                    <a:latin typeface="+mj-ea"/>
                    <a:ea typeface="+mj-ea"/>
                  </a:rPr>
                  <a:t>)=1-P(A)</a:t>
                </a:r>
                <a:endParaRPr kumimoji="1" lang="zh-CN" altLang="en-US" sz="2400" dirty="0" smtClean="0">
                  <a:solidFill>
                    <a:srgbClr val="434A54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42" y="4649382"/>
                <a:ext cx="55794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3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3180191" y="3278286"/>
            <a:ext cx="7692822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434A54"/>
                </a:solidFill>
                <a:latin typeface="+mj-ea"/>
                <a:ea typeface="+mj-ea"/>
              </a:rPr>
              <a:t>P(AUBUC)=P(A)+P(B)+P(C)-P(AB)-P(AC)-P(BC)+P(ABC)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3018" y="3259921"/>
            <a:ext cx="93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434A54"/>
                </a:solidFill>
                <a:latin typeface="+mj-ea"/>
                <a:ea typeface="+mj-ea"/>
              </a:rPr>
              <a:t>推广：</a:t>
            </a:r>
            <a:endParaRPr kumimoji="1" lang="zh-CN" altLang="en-US" sz="2400" dirty="0" smtClean="0">
              <a:solidFill>
                <a:srgbClr val="434A5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互不相容，且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P(A)=0.2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P(A∪B)=0.6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P(B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互不相容，且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P(A)=0.2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P(A∪B)=0.6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P(B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2582" y="2883832"/>
            <a:ext cx="670879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】0.4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P(A∪B)=P(A)+P(B</a:t>
            </a:r>
            <a:r>
              <a:rPr lang="en-US" altLang="zh-CN" sz="2400" dirty="0" smtClean="0"/>
              <a:t>)-P(AB)=0.6</a:t>
            </a:r>
            <a:r>
              <a:rPr lang="zh-CN" altLang="en-US" sz="2400" dirty="0"/>
              <a:t>，</a:t>
            </a:r>
            <a:r>
              <a:rPr lang="en-US" altLang="zh-CN" sz="2400" dirty="0"/>
              <a:t>P(B)=0.6-0.2=0.4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07" y="1442424"/>
            <a:ext cx="9763185" cy="2617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7818" y="247614"/>
            <a:ext cx="477982" cy="42562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18136" y="148001"/>
            <a:ext cx="336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0" y="687831"/>
            <a:ext cx="9123218" cy="21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4"/>
          <p:cNvSpPr txBox="1"/>
          <p:nvPr/>
        </p:nvSpPr>
        <p:spPr>
          <a:xfrm>
            <a:off x="770834" y="1472583"/>
            <a:ext cx="104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43354" y="148001"/>
            <a:ext cx="3320491" cy="722307"/>
            <a:chOff x="3127714" y="2192260"/>
            <a:chExt cx="6062232" cy="936904"/>
          </a:xfrm>
        </p:grpSpPr>
        <p:sp>
          <p:nvSpPr>
            <p:cNvPr id="28" name="圆角矩形 27"/>
            <p:cNvSpPr/>
            <p:nvPr/>
          </p:nvSpPr>
          <p:spPr>
            <a:xfrm>
              <a:off x="3127714" y="2416633"/>
              <a:ext cx="2098851" cy="505673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 </a:t>
              </a:r>
              <a:r>
                <a:rPr lang="zh-CN" altLang="en-US" sz="1600" spc="-4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概率</a:t>
              </a:r>
              <a:endParaRPr lang="zh-CN" altLang="en-US" sz="1600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26561" y="2343351"/>
              <a:ext cx="488439" cy="659227"/>
              <a:chOff x="3008934" y="862808"/>
              <a:chExt cx="1315568" cy="3994631"/>
            </a:xfrm>
            <a:noFill/>
          </p:grpSpPr>
          <p:cxnSp>
            <p:nvCxnSpPr>
              <p:cNvPr id="32" name="直接箭头连接符 31"/>
              <p:cNvCxnSpPr>
                <a:cxnSpLocks noChangeShapeType="1"/>
              </p:cNvCxnSpPr>
              <p:nvPr/>
            </p:nvCxnSpPr>
            <p:spPr bwMode="auto">
              <a:xfrm rot="16200000">
                <a:off x="4018382" y="558306"/>
                <a:ext cx="0" cy="60900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bevel/>
                <a:tailEnd type="arrow" w="med" len="med"/>
              </a:ln>
            </p:spPr>
          </p:cxnSp>
          <p:grpSp>
            <p:nvGrpSpPr>
              <p:cNvPr id="33" name="组合 30"/>
              <p:cNvGrpSpPr/>
              <p:nvPr/>
            </p:nvGrpSpPr>
            <p:grpSpPr bwMode="auto">
              <a:xfrm rot="16200000">
                <a:off x="2021875" y="2554812"/>
                <a:ext cx="3994631" cy="610623"/>
                <a:chOff x="0" y="502334"/>
                <a:chExt cx="11776149" cy="649794"/>
              </a:xfrm>
              <a:grpFill/>
            </p:grpSpPr>
            <p:sp>
              <p:nvSpPr>
                <p:cNvPr id="35" name="直接连接符 34"/>
                <p:cNvSpPr>
                  <a:spLocks noChangeShapeType="1"/>
                </p:cNvSpPr>
                <p:nvPr/>
              </p:nvSpPr>
              <p:spPr bwMode="auto">
                <a:xfrm flipV="1">
                  <a:off x="0" y="502334"/>
                  <a:ext cx="11776149" cy="1725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4" name="直接连接符 33"/>
              <p:cNvCxnSpPr/>
              <p:nvPr/>
            </p:nvCxnSpPr>
            <p:spPr>
              <a:xfrm>
                <a:off x="3008934" y="2894685"/>
                <a:ext cx="704943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圆角矩形 29"/>
            <p:cNvSpPr/>
            <p:nvPr/>
          </p:nvSpPr>
          <p:spPr>
            <a:xfrm>
              <a:off x="5714398" y="2793477"/>
              <a:ext cx="3475547" cy="335687"/>
            </a:xfrm>
            <a:prstGeom prst="roundRect">
              <a:avLst/>
            </a:prstGeom>
            <a:noFill/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古典概型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714398" y="2192260"/>
              <a:ext cx="3475548" cy="327327"/>
            </a:xfrm>
            <a:prstGeom prst="roundRect">
              <a:avLst/>
            </a:prstGeom>
            <a:solidFill>
              <a:srgbClr val="FFB9B9"/>
            </a:solidFill>
            <a:ln>
              <a:solidFill>
                <a:srgbClr val="DF6B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pc="-4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概率的定义与性质</a:t>
              </a:r>
              <a:endParaRPr lang="zh-CN" altLang="en-US" sz="1600" spc="-4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07" y="1442424"/>
            <a:ext cx="9763185" cy="261788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14407" y="4272236"/>
            <a:ext cx="6708791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答案</a:t>
            </a:r>
            <a:r>
              <a:rPr lang="en-US" altLang="zh-CN" sz="2400" dirty="0" smtClean="0"/>
              <a:t>】B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16570</Words>
  <Application>WPS 演示</Application>
  <PresentationFormat>宽屏</PresentationFormat>
  <Paragraphs>2680</Paragraphs>
  <Slides>179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179</vt:i4>
      </vt:variant>
    </vt:vector>
  </HeadingPairs>
  <TitlesOfParts>
    <vt:vector size="219" baseType="lpstr">
      <vt:lpstr>Arial</vt:lpstr>
      <vt:lpstr>方正书宋_GBK</vt:lpstr>
      <vt:lpstr>Wingdings</vt:lpstr>
      <vt:lpstr>华文楷体</vt:lpstr>
      <vt:lpstr>仿宋</vt:lpstr>
      <vt:lpstr>华文新魏</vt:lpstr>
      <vt:lpstr>微软雅黑</vt:lpstr>
      <vt:lpstr>华文行楷</vt:lpstr>
      <vt:lpstr>Calibri</vt:lpstr>
      <vt:lpstr>宋体</vt:lpstr>
      <vt:lpstr>Arial Unicode MS</vt:lpstr>
      <vt:lpstr>楷体</vt:lpstr>
      <vt:lpstr>隶书</vt:lpstr>
      <vt:lpstr>Times New Roman</vt:lpstr>
      <vt:lpstr>Franklin Gothic Book</vt:lpstr>
      <vt:lpstr>SimHei</vt:lpstr>
      <vt:lpstr>Untitled</vt:lpstr>
      <vt:lpstr>FangSong</vt:lpstr>
      <vt:lpstr>STZhongsong</vt:lpstr>
      <vt:lpstr>方正清刻本悦宋简体</vt:lpstr>
      <vt:lpstr>宋体</vt:lpstr>
      <vt:lpstr>FZQingKeBenYueSongS-R-GB</vt:lpstr>
      <vt:lpstr>FZQiTi-S14S</vt:lpstr>
      <vt:lpstr>华文仿宋</vt:lpstr>
      <vt:lpstr>黑体-简</vt:lpstr>
      <vt:lpstr>宋体</vt:lpstr>
      <vt:lpstr>报隶-简</vt:lpstr>
      <vt:lpstr>Franklin Gothic Medium</vt:lpstr>
      <vt:lpstr>苹方-简</vt:lpstr>
      <vt:lpstr>Helvetica Neue</vt:lpstr>
      <vt:lpstr>宋体-简</vt:lpstr>
      <vt:lpstr>行楷-简</vt:lpstr>
      <vt:lpstr>楷体-简</vt:lpstr>
      <vt:lpstr>Office 主题​​</vt:lpstr>
      <vt:lpstr>Office 主题</vt:lpstr>
      <vt:lpstr>1_Office 主题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通关秘籍：学习报告教你快速提分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刘炳麟</dc:creator>
  <cp:lastModifiedBy>xuweiwei</cp:lastModifiedBy>
  <cp:revision>376</cp:revision>
  <dcterms:created xsi:type="dcterms:W3CDTF">2018-11-06T10:26:02Z</dcterms:created>
  <dcterms:modified xsi:type="dcterms:W3CDTF">2018-11-06T10:26:02Z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