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2"/>
  </p:sldMasterIdLst>
  <p:notesMasterIdLst>
    <p:notesMasterId r:id="rId56"/>
  </p:notesMasterIdLst>
  <p:handoutMasterIdLst>
    <p:handoutMasterId r:id="rId57"/>
  </p:handoutMasterIdLst>
  <p:sldIdLst>
    <p:sldId id="622" r:id="rId3"/>
    <p:sldId id="624" r:id="rId4"/>
    <p:sldId id="632" r:id="rId5"/>
    <p:sldId id="633" r:id="rId6"/>
    <p:sldId id="654" r:id="rId7"/>
    <p:sldId id="635" r:id="rId8"/>
    <p:sldId id="636" r:id="rId9"/>
    <p:sldId id="637" r:id="rId10"/>
    <p:sldId id="641" r:id="rId11"/>
    <p:sldId id="642" r:id="rId12"/>
    <p:sldId id="643" r:id="rId13"/>
    <p:sldId id="644" r:id="rId14"/>
    <p:sldId id="645" r:id="rId15"/>
    <p:sldId id="647" r:id="rId16"/>
    <p:sldId id="648" r:id="rId17"/>
    <p:sldId id="649" r:id="rId18"/>
    <p:sldId id="650" r:id="rId19"/>
    <p:sldId id="298" r:id="rId20"/>
    <p:sldId id="663" r:id="rId21"/>
    <p:sldId id="664" r:id="rId22"/>
    <p:sldId id="665" r:id="rId23"/>
    <p:sldId id="299" r:id="rId24"/>
    <p:sldId id="302" r:id="rId25"/>
    <p:sldId id="651" r:id="rId26"/>
    <p:sldId id="297" r:id="rId27"/>
    <p:sldId id="300" r:id="rId28"/>
    <p:sldId id="305" r:id="rId29"/>
    <p:sldId id="306" r:id="rId30"/>
    <p:sldId id="307" r:id="rId31"/>
    <p:sldId id="308" r:id="rId32"/>
    <p:sldId id="652" r:id="rId33"/>
    <p:sldId id="318" r:id="rId34"/>
    <p:sldId id="319" r:id="rId35"/>
    <p:sldId id="320" r:id="rId36"/>
    <p:sldId id="335" r:id="rId37"/>
    <p:sldId id="330" r:id="rId38"/>
    <p:sldId id="331" r:id="rId39"/>
    <p:sldId id="313" r:id="rId40"/>
    <p:sldId id="333" r:id="rId41"/>
    <p:sldId id="653" r:id="rId42"/>
    <p:sldId id="332" r:id="rId43"/>
    <p:sldId id="314" r:id="rId44"/>
    <p:sldId id="338" r:id="rId45"/>
    <p:sldId id="454" r:id="rId46"/>
    <p:sldId id="452" r:id="rId47"/>
    <p:sldId id="453" r:id="rId48"/>
    <p:sldId id="339" r:id="rId49"/>
    <p:sldId id="341" r:id="rId50"/>
    <p:sldId id="347" r:id="rId51"/>
    <p:sldId id="346" r:id="rId52"/>
    <p:sldId id="345" r:id="rId53"/>
    <p:sldId id="349" r:id="rId54"/>
    <p:sldId id="375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32" y="184"/>
      </p:cViewPr>
      <p:guideLst>
        <p:guide orient="horz" pos="2201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34133-C51A-41FC-8B35-E6B2862D2B34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67D85-E0A9-4FA7-8C42-24CDE4CE11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fld id="{9A0DB2DC-4C9A-4742-B13C-FB6460FD3503}" type="slidenum">
              <a:rPr lang="zh-CN" altLang="en-US" sz="1800" dirty="0">
                <a:solidFill>
                  <a:prstClr val="black"/>
                </a:solidFill>
              </a:rPr>
              <a:t>1</a:t>
            </a:fld>
            <a:endParaRPr lang="zh-CN" altLang="en-US" sz="18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0"/>
          <p:cNvSpPr/>
          <p:nvPr/>
        </p:nvSpPr>
        <p:spPr bwMode="auto">
          <a:xfrm>
            <a:off x="11085513" y="1200150"/>
            <a:ext cx="565150" cy="5508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7"/>
          <p:cNvSpPr/>
          <p:nvPr/>
        </p:nvSpPr>
        <p:spPr bwMode="auto">
          <a:xfrm>
            <a:off x="10772775" y="1873250"/>
            <a:ext cx="412750" cy="39370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圆角矩形 39"/>
          <p:cNvSpPr/>
          <p:nvPr/>
        </p:nvSpPr>
        <p:spPr bwMode="auto">
          <a:xfrm>
            <a:off x="10823575" y="938213"/>
            <a:ext cx="434975" cy="4365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六边形 9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1" name="六边形 10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2" name="六边形 21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99770" y="2135462"/>
            <a:ext cx="8868229" cy="12003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6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9770" y="3485922"/>
            <a:ext cx="8868229" cy="535531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grpSp>
        <p:nvGrpSpPr>
          <p:cNvPr id="12" name="组合 11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8" name="组合 17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20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00"/>
          <p:cNvSpPr/>
          <p:nvPr/>
        </p:nvSpPr>
        <p:spPr bwMode="auto">
          <a:xfrm>
            <a:off x="10653713" y="4130675"/>
            <a:ext cx="642938" cy="64293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101"/>
          <p:cNvSpPr/>
          <p:nvPr/>
        </p:nvSpPr>
        <p:spPr bwMode="auto">
          <a:xfrm>
            <a:off x="10199980" y="1616163"/>
            <a:ext cx="857058" cy="85705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102"/>
          <p:cNvSpPr/>
          <p:nvPr/>
        </p:nvSpPr>
        <p:spPr bwMode="auto">
          <a:xfrm>
            <a:off x="7788275" y="1905000"/>
            <a:ext cx="714375" cy="71437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68300" dist="101600" dir="90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103"/>
          <p:cNvSpPr/>
          <p:nvPr/>
        </p:nvSpPr>
        <p:spPr bwMode="auto">
          <a:xfrm>
            <a:off x="8856663" y="1022350"/>
            <a:ext cx="642938" cy="642938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对角圆角矩形 104"/>
          <p:cNvSpPr/>
          <p:nvPr/>
        </p:nvSpPr>
        <p:spPr bwMode="auto">
          <a:xfrm>
            <a:off x="8914394" y="2000966"/>
            <a:ext cx="1785537" cy="1785537"/>
          </a:xfrm>
          <a:prstGeom prst="round2DiagRect">
            <a:avLst/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42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6600" b="1" strike="noStrike" noProof="1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105"/>
          <p:cNvSpPr/>
          <p:nvPr/>
        </p:nvSpPr>
        <p:spPr bwMode="auto">
          <a:xfrm>
            <a:off x="8414232" y="1463777"/>
            <a:ext cx="499950" cy="49995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106"/>
          <p:cNvSpPr/>
          <p:nvPr/>
        </p:nvSpPr>
        <p:spPr bwMode="auto">
          <a:xfrm>
            <a:off x="10974516" y="3271257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圆角矩形 107"/>
          <p:cNvSpPr/>
          <p:nvPr/>
        </p:nvSpPr>
        <p:spPr bwMode="auto">
          <a:xfrm>
            <a:off x="9750425" y="4037013"/>
            <a:ext cx="428625" cy="428625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圆角矩形 108"/>
          <p:cNvSpPr/>
          <p:nvPr/>
        </p:nvSpPr>
        <p:spPr bwMode="auto">
          <a:xfrm>
            <a:off x="8153400" y="3369228"/>
            <a:ext cx="928479" cy="928479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109"/>
          <p:cNvSpPr/>
          <p:nvPr/>
        </p:nvSpPr>
        <p:spPr bwMode="auto">
          <a:xfrm>
            <a:off x="10005442" y="4237269"/>
            <a:ext cx="357107" cy="357107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accent4">
                    <a:lumMod val="85000"/>
                  </a:schemeClr>
                </a:gs>
                <a:gs pos="50000">
                  <a:schemeClr val="accent4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六边形 6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8" name="六边形 7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8" name="六边形 17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9" name="六边形 18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8731" y="2197297"/>
            <a:ext cx="6993198" cy="9787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8731" y="3203014"/>
            <a:ext cx="6993198" cy="5355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9" name="组合 8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1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4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5" name="组合 14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7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4325"/>
            <a:ext cx="105156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3627" y="643818"/>
            <a:ext cx="755523" cy="669614"/>
            <a:chOff x="330327" y="179541"/>
            <a:chExt cx="1150400" cy="1019591"/>
          </a:xfrm>
        </p:grpSpPr>
        <p:sp>
          <p:nvSpPr>
            <p:cNvPr id="11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3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4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30"/>
          <p:cNvSpPr/>
          <p:nvPr/>
        </p:nvSpPr>
        <p:spPr bwMode="auto">
          <a:xfrm>
            <a:off x="11085513" y="1200150"/>
            <a:ext cx="565150" cy="5508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37"/>
          <p:cNvSpPr/>
          <p:nvPr/>
        </p:nvSpPr>
        <p:spPr bwMode="auto">
          <a:xfrm>
            <a:off x="10772775" y="1873250"/>
            <a:ext cx="412750" cy="393700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dist="1143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圆角矩形 39"/>
          <p:cNvSpPr/>
          <p:nvPr/>
        </p:nvSpPr>
        <p:spPr bwMode="auto">
          <a:xfrm>
            <a:off x="10823575" y="938213"/>
            <a:ext cx="434975" cy="436563"/>
          </a:xfrm>
          <a:prstGeom prst="roundRect">
            <a:avLst>
              <a:gd name="adj" fmla="val 6712"/>
            </a:avLst>
          </a:prstGeom>
          <a:gradFill flip="none" rotWithShape="1"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79182" tIns="39591" rIns="79182" bIns="39591" numCol="1" rtlCol="0" anchor="ctr" anchorCtr="0" compatLnSpc="1">
            <a:noAutofit/>
          </a:bodyPr>
          <a:lstStyle/>
          <a:p>
            <a:pPr algn="ctr" defTabSz="8013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trike="noStrike" noProof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六边形 8"/>
          <p:cNvSpPr/>
          <p:nvPr/>
        </p:nvSpPr>
        <p:spPr>
          <a:xfrm flipH="1">
            <a:off x="1174022" y="5767529"/>
            <a:ext cx="777250" cy="667519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10" name="六边形 9"/>
          <p:cNvSpPr/>
          <p:nvPr/>
        </p:nvSpPr>
        <p:spPr>
          <a:xfrm flipH="1">
            <a:off x="637261" y="4540768"/>
            <a:ext cx="434499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0" name="六边形 19"/>
          <p:cNvSpPr/>
          <p:nvPr/>
        </p:nvSpPr>
        <p:spPr>
          <a:xfrm flipH="1">
            <a:off x="3027706" y="6119850"/>
            <a:ext cx="418626" cy="366173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1" name="六边形 20"/>
          <p:cNvSpPr/>
          <p:nvPr/>
        </p:nvSpPr>
        <p:spPr>
          <a:xfrm flipH="1">
            <a:off x="566733" y="6488403"/>
            <a:ext cx="220856" cy="183088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65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7026" y="2173838"/>
            <a:ext cx="8176674" cy="1313309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r">
              <a:defRPr sz="66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2377026" y="3594100"/>
            <a:ext cx="8176674" cy="61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2362413" y="6193145"/>
            <a:ext cx="334777" cy="292879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5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3" name="椭圆 57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4" name="组合 13"/>
          <p:cNvGrpSpPr/>
          <p:nvPr/>
        </p:nvGrpSpPr>
        <p:grpSpPr>
          <a:xfrm flipH="1">
            <a:off x="2095356" y="5305487"/>
            <a:ext cx="436581" cy="383686"/>
            <a:chOff x="304800" y="673100"/>
            <a:chExt cx="4000500" cy="4000500"/>
          </a:xfrm>
          <a:solidFill>
            <a:schemeClr val="accent6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5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6" name="椭圆 60"/>
            <p:cNvSpPr/>
            <p:nvPr/>
          </p:nvSpPr>
          <p:spPr>
            <a:xfrm>
              <a:off x="479425" y="847725"/>
              <a:ext cx="3651250" cy="3651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grpSp>
        <p:nvGrpSpPr>
          <p:cNvPr id="17" name="组合 16"/>
          <p:cNvGrpSpPr/>
          <p:nvPr/>
        </p:nvGrpSpPr>
        <p:grpSpPr>
          <a:xfrm flipH="1">
            <a:off x="438731" y="5169064"/>
            <a:ext cx="647158" cy="544211"/>
            <a:chOff x="304800" y="673100"/>
            <a:chExt cx="4000500" cy="4000500"/>
          </a:xfrm>
          <a:solidFill>
            <a:schemeClr val="accent6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62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>
                <a:solidFill>
                  <a:schemeClr val="tx1"/>
                </a:solidFill>
              </a:endParaRPr>
            </a:p>
          </p:txBody>
        </p:sp>
        <p:sp>
          <p:nvSpPr>
            <p:cNvPr id="19" name="椭圆 63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865" strike="noStrike" noProof="1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9027" y="561268"/>
            <a:ext cx="642037" cy="569032"/>
            <a:chOff x="330327" y="179541"/>
            <a:chExt cx="1150400" cy="1019591"/>
          </a:xfrm>
        </p:grpSpPr>
        <p:sp>
          <p:nvSpPr>
            <p:cNvPr id="9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1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2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6200" y="365125"/>
            <a:ext cx="1117600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837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8867" y="521062"/>
            <a:ext cx="691983" cy="613299"/>
            <a:chOff x="330327" y="179541"/>
            <a:chExt cx="1150400" cy="1019591"/>
          </a:xfrm>
        </p:grpSpPr>
        <p:sp>
          <p:nvSpPr>
            <p:cNvPr id="8" name="Freeform 5"/>
            <p:cNvSpPr/>
            <p:nvPr/>
          </p:nvSpPr>
          <p:spPr bwMode="auto">
            <a:xfrm>
              <a:off x="330327" y="179541"/>
              <a:ext cx="1150400" cy="101959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486355" y="317826"/>
              <a:ext cx="838346" cy="74302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6"/>
            </a:solidFill>
            <a:ln w="15875">
              <a:gradFill flip="none" rotWithShape="1">
                <a:gsLst>
                  <a:gs pos="0">
                    <a:schemeClr val="accent4">
                      <a:lumMod val="6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121855" tIns="60927" rIns="121855" bIns="60927" numCol="1" anchor="t" anchorCtr="0" compatLnSpc="1"/>
            <a:lstStyle/>
            <a:p>
              <a:pPr fontAlgn="base"/>
              <a:endParaRPr lang="zh-CN" altLang="en-US" sz="1865" strike="noStrike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Group 17"/>
            <p:cNvGrpSpPr>
              <a:grpSpLocks noChangeAspect="1"/>
            </p:cNvGrpSpPr>
            <p:nvPr/>
          </p:nvGrpSpPr>
          <p:grpSpPr bwMode="auto">
            <a:xfrm>
              <a:off x="732726" y="510582"/>
              <a:ext cx="345602" cy="370983"/>
              <a:chOff x="231" y="1205"/>
              <a:chExt cx="640" cy="687"/>
            </a:xfrm>
            <a:solidFill>
              <a:schemeClr val="accent4"/>
            </a:solidFill>
            <a:effectLst/>
          </p:grpSpPr>
          <p:sp>
            <p:nvSpPr>
              <p:cNvPr id="11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55" tIns="60927" rIns="121855" bIns="60927" numCol="1" anchor="t" anchorCtr="0" compatLnSpc="1"/>
              <a:lstStyle/>
              <a:p>
                <a:pPr fontAlgn="base"/>
                <a:endParaRPr lang="zh-CN" altLang="en-US" sz="1865" strike="noStrike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2019/4/18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7CC61D39-A8C9-4781-B9D6-206B39F33DF6}" type="datetimeFigureOut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2019/4/18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base"/>
            <a:fld id="{DA2A0A55-C997-42FB-9405-5BC3351C656C}" type="slidenum">
              <a:rPr lang="zh-CN" altLang="en-US" strike="noStrike" noProof="1" smtClean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13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NUL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00225" y="2135188"/>
            <a:ext cx="8867775" cy="1200150"/>
          </a:xfrm>
        </p:spPr>
        <p:txBody>
          <a:bodyPr wrap="square" lIns="90000" tIns="46800" rIns="90000" bIns="46800" anchor="b">
            <a:normAutofit/>
          </a:bodyPr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线性代数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6937375" y="4241800"/>
            <a:ext cx="3651250" cy="9779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/>
          <a:lstStyle/>
          <a:p>
            <a:pPr algn="r">
              <a:lnSpc>
                <a:spcPct val="90000"/>
              </a:lnSpc>
              <a:spcBef>
                <a:spcPts val="800"/>
              </a:spcBef>
            </a:pPr>
            <a:r>
              <a:rPr lang="zh-CN" altLang="en-US" sz="2400" dirty="0">
                <a:solidFill>
                  <a:srgbClr val="44546A"/>
                </a:solidFill>
                <a:ea typeface="微软雅黑" panose="020B0503020204020204" pitchFamily="34" charset="-122"/>
                <a:sym typeface="黑体" panose="02010609060101010101" pitchFamily="49" charset="-122"/>
              </a:rPr>
              <a:t>科目代码：</a:t>
            </a:r>
            <a:r>
              <a:rPr lang="zh-CN" altLang="en-US" sz="2400" dirty="0">
                <a:solidFill>
                  <a:srgbClr val="44546A"/>
                </a:solidFill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sz="2400" dirty="0">
                <a:solidFill>
                  <a:srgbClr val="44546A"/>
                </a:solidFill>
                <a:ea typeface="微软雅黑" panose="020B0503020204020204" pitchFamily="34" charset="-122"/>
                <a:sym typeface="+mn-ea"/>
              </a:rPr>
              <a:t>4184</a:t>
            </a:r>
          </a:p>
        </p:txBody>
      </p:sp>
    </p:spTree>
    <p:custDataLst>
      <p:tags r:id="rId1"/>
    </p:custDataLst>
  </p:cSld>
  <p:clrMapOvr>
    <a:masterClrMapping/>
  </p:clrMapOvr>
  <p:transition spd="med"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1658" y="328388"/>
            <a:ext cx="572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三阶行列式</a:t>
            </a:r>
          </a:p>
        </p:txBody>
      </p:sp>
      <p:sp>
        <p:nvSpPr>
          <p:cNvPr id="4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39893" y="1334744"/>
            <a:ext cx="9997791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在讨论三元一次方程组时，我们引入了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三阶行列式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，定义式如下：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06745" y="2135475"/>
          <a:ext cx="3732530" cy="245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2" r:id="rId3" imgW="1079500" imgH="711200" progId="Equation.KSEE3">
                  <p:embed/>
                </p:oleObj>
              </mc:Choice>
              <mc:Fallback>
                <p:oleObj r:id="rId3" imgW="1079500" imgH="711200" progId="Equation.KSEE3">
                  <p:embed/>
                  <p:pic>
                    <p:nvPicPr>
                      <p:cNvPr id="0" name="图片 1464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6745" y="2135475"/>
                        <a:ext cx="3732530" cy="245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3009265" y="2314575"/>
            <a:ext cx="2044065" cy="197040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3009265" y="3089910"/>
            <a:ext cx="1774825" cy="172148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" name="直接连接符 9"/>
          <p:cNvCxnSpPr/>
          <p:nvPr/>
        </p:nvCxnSpPr>
        <p:spPr>
          <a:xfrm flipV="1">
            <a:off x="4784090" y="3575050"/>
            <a:ext cx="1089660" cy="123634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4098925" y="1853565"/>
            <a:ext cx="1774825" cy="172148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3009265" y="3780155"/>
            <a:ext cx="1774825" cy="172148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/>
        </p:nvCxnSpPr>
        <p:spPr>
          <a:xfrm>
            <a:off x="3829685" y="2314575"/>
            <a:ext cx="2044065" cy="197040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/>
        </p:nvCxnSpPr>
        <p:spPr>
          <a:xfrm flipV="1">
            <a:off x="4784090" y="4265295"/>
            <a:ext cx="1089660" cy="123634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V="1">
            <a:off x="3191912" y="2364232"/>
            <a:ext cx="1908175" cy="2110105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V="1">
            <a:off x="3351297" y="3126867"/>
            <a:ext cx="1908175" cy="2110105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H="1" flipV="1">
            <a:off x="2138447" y="4016502"/>
            <a:ext cx="1212850" cy="1220470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0" name="直接连接符 19"/>
          <p:cNvCxnSpPr/>
          <p:nvPr/>
        </p:nvCxnSpPr>
        <p:spPr>
          <a:xfrm flipV="1">
            <a:off x="2138447" y="1906397"/>
            <a:ext cx="1908175" cy="2110105"/>
          </a:xfrm>
          <a:prstGeom prst="line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1" name="直接连接符 20"/>
          <p:cNvCxnSpPr/>
          <p:nvPr/>
        </p:nvCxnSpPr>
        <p:spPr>
          <a:xfrm flipV="1">
            <a:off x="3450322" y="3801210"/>
            <a:ext cx="1908175" cy="2110105"/>
          </a:xfrm>
          <a:prstGeom prst="line">
            <a:avLst/>
          </a:prstGeom>
          <a:noFill/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2247802" y="2569654"/>
            <a:ext cx="1908175" cy="2110105"/>
          </a:xfrm>
          <a:prstGeom prst="line">
            <a:avLst/>
          </a:prstGeom>
          <a:noFill/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/>
        </p:nvCxnSpPr>
        <p:spPr>
          <a:xfrm flipH="1" flipV="1">
            <a:off x="2246400" y="4679759"/>
            <a:ext cx="1212850" cy="1220470"/>
          </a:xfrm>
          <a:prstGeom prst="line">
            <a:avLst/>
          </a:prstGeom>
          <a:noFill/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</p:cxn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4115" y="2827972"/>
          <a:ext cx="4757420" cy="11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3" r:id="rId5" imgW="1943100" imgH="457200" progId="Equation.KSEE3">
                  <p:embed/>
                </p:oleObj>
              </mc:Choice>
              <mc:Fallback>
                <p:oleObj r:id="rId5" imgW="1943100" imgH="457200" progId="Equation.KSEE3">
                  <p:embed/>
                  <p:pic>
                    <p:nvPicPr>
                      <p:cNvPr id="0" name="图片 146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4115" y="2827972"/>
                        <a:ext cx="4757420" cy="112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26" name="圆角矩形 25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3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32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37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33" name="直接连接符 32"/>
              <p:cNvCxnSpPr>
                <a:stCxn id="38" idx="0"/>
                <a:endCxn id="3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圆角矩形 27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3CA9C75-B046-F84A-AD6B-D7A449A4147D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1658" y="328388"/>
            <a:ext cx="572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三阶行列式</a:t>
            </a:r>
          </a:p>
        </p:txBody>
      </p:sp>
      <p:sp>
        <p:nvSpPr>
          <p:cNvPr id="4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345376" y="1399713"/>
            <a:ext cx="9997791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在讨论三元一次方程组时，我们引入了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三阶行列式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，定义式如下：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75954" y="2445659"/>
          <a:ext cx="5985854" cy="375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7" name="Equation" r:id="rId3" imgW="49072800" imgH="30784800" progId="Equation.DSMT4">
                  <p:embed/>
                </p:oleObj>
              </mc:Choice>
              <mc:Fallback>
                <p:oleObj name="Equation" r:id="rId3" imgW="49072800" imgH="30784800" progId="Equation.DSMT4">
                  <p:embed/>
                  <p:pic>
                    <p:nvPicPr>
                      <p:cNvPr id="0" name="图片 1474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954" y="2445659"/>
                        <a:ext cx="5985854" cy="3755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8" name="圆角矩形 7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1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5" name="直接连接符 14"/>
              <p:cNvCxnSpPr>
                <a:stCxn id="20" idx="0"/>
                <a:endCxn id="1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圆角矩形 9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670A13D-2EA7-794B-A579-3F4563C3D110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365131" y="1617040"/>
                <a:ext cx="4569925" cy="1657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zh-CN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我</m:t>
                            </m:r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0   </m:t>
                            </m:r>
                            <m:r>
                              <a:rPr lang="zh-CN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生</m:t>
                            </m:r>
                          </m:e>
                          <m:e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0   </m:t>
                            </m:r>
                            <m:r>
                              <a:rPr lang="zh-CN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有</m:t>
                            </m:r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0</m:t>
                            </m:r>
                          </m:e>
                          <m:e>
                            <m:r>
                              <a:rPr lang="zh-CN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你</m:t>
                            </m:r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  0   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幸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</a:rPr>
                  <a:t>=</a:t>
                </a:r>
                <a:r>
                  <a:rPr lang="zh-CN" altLang="en-US" sz="4800" dirty="0">
                    <a:solidFill>
                      <a:srgbClr val="000000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31" y="1617040"/>
                <a:ext cx="4569925" cy="1657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5" name="圆角矩形 4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1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1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2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17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3" name="直接连接符 12"/>
              <p:cNvCxnSpPr>
                <a:stCxn id="19" idx="0"/>
                <a:endCxn id="1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圆角矩形 6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88740" y="313075"/>
            <a:ext cx="702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二阶行列式与三阶行列式的关系：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88740" y="1284514"/>
          <a:ext cx="10641837" cy="475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1" name="Equation" r:id="rId3" imgW="98145600" imgH="43891200" progId="Equation.DSMT4">
                  <p:embed/>
                </p:oleObj>
              </mc:Choice>
              <mc:Fallback>
                <p:oleObj name="Equation" r:id="rId3" imgW="98145600" imgH="43891200" progId="Equation.DSMT4">
                  <p:embed/>
                  <p:pic>
                    <p:nvPicPr>
                      <p:cNvPr id="0" name="图片 1484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740" y="1284514"/>
                        <a:ext cx="10641837" cy="475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6" name="圆角矩形 5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1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5" name="直接连接符 14"/>
              <p:cNvCxnSpPr>
                <a:stCxn id="20" idx="0"/>
                <a:endCxn id="1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圆角矩形 9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90ACE62-7CCF-8041-BFE7-D2A833AAB385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1.1.2  </a:t>
            </a:r>
            <a:r>
              <a:rPr kumimoji="1" lang="en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阶行列式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888740" y="313075"/>
            <a:ext cx="702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二阶行列式与三阶行列式的关系：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8" name="圆角矩形 7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1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5" name="直接连接符 14"/>
              <p:cNvCxnSpPr>
                <a:stCxn id="20" idx="0"/>
                <a:endCxn id="1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圆角矩形 9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25339" y="972351"/>
          <a:ext cx="6218518" cy="319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1" r:id="rId3" imgW="2489200" imgH="1193800" progId="Equation.KSEE3">
                  <p:embed/>
                </p:oleObj>
              </mc:Choice>
              <mc:Fallback>
                <p:oleObj r:id="rId3" imgW="2489200" imgH="1193800" progId="Equation.KSEE3">
                  <p:embed/>
                  <p:pic>
                    <p:nvPicPr>
                      <p:cNvPr id="0" name="图片 1558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339" y="972351"/>
                        <a:ext cx="6218518" cy="319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2413916" y="2931712"/>
            <a:ext cx="1243684" cy="1235271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34598" y="2931712"/>
            <a:ext cx="1156420" cy="1235271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2148" y="2931712"/>
            <a:ext cx="1121709" cy="1235271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0235" y="4225523"/>
          <a:ext cx="711046" cy="5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2" r:id="rId5" imgW="266700" imgH="215900" progId="Equation.KSEE3">
                  <p:embed/>
                </p:oleObj>
              </mc:Choice>
              <mc:Fallback>
                <p:oleObj r:id="rId5" imgW="266700" imgH="215900" progId="Equation.KSEE3">
                  <p:embed/>
                  <p:pic>
                    <p:nvPicPr>
                      <p:cNvPr id="0" name="图片 1558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0235" y="4225523"/>
                        <a:ext cx="711046" cy="57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47054" y="4219800"/>
          <a:ext cx="745076" cy="57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3" r:id="rId7" imgW="279400" imgH="215900" progId="Equation.KSEE3">
                  <p:embed/>
                </p:oleObj>
              </mc:Choice>
              <mc:Fallback>
                <p:oleObj r:id="rId7" imgW="279400" imgH="215900" progId="Equation.KSEE3">
                  <p:embed/>
                  <p:pic>
                    <p:nvPicPr>
                      <p:cNvPr id="0" name="图片 1558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7054" y="4219800"/>
                        <a:ext cx="745076" cy="57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10464" y="4230912"/>
          <a:ext cx="745076" cy="6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4" r:id="rId9" imgW="279400" imgH="228600" progId="Equation.KSEE3">
                  <p:embed/>
                </p:oleObj>
              </mc:Choice>
              <mc:Fallback>
                <p:oleObj r:id="rId9" imgW="279400" imgH="228600" progId="Equation.KSEE3">
                  <p:embed/>
                  <p:pic>
                    <p:nvPicPr>
                      <p:cNvPr id="0" name="图片 1558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0464" y="4230912"/>
                        <a:ext cx="745076" cy="6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/>
          <p:cNvSpPr/>
          <p:nvPr/>
        </p:nvSpPr>
        <p:spPr>
          <a:xfrm>
            <a:off x="1225339" y="5395831"/>
            <a:ext cx="9615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其中，       是在      中划去第一行和第一列的元素，剩下的4个 元素按原来的相对顺序排成的二阶行列式。记：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      </a:t>
            </a:r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0759" y="5482860"/>
          <a:ext cx="497582" cy="532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5" name="公式" r:id="rId11" imgW="5486400" imgH="5486400" progId="Equation.3">
                  <p:embed/>
                </p:oleObj>
              </mc:Choice>
              <mc:Fallback>
                <p:oleObj name="公式" r:id="rId11" imgW="5486400" imgH="5486400" progId="Equation.3">
                  <p:embed/>
                  <p:pic>
                    <p:nvPicPr>
                      <p:cNvPr id="0" name="图片 1558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0759" y="5482860"/>
                        <a:ext cx="497582" cy="532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64718" y="5483709"/>
          <a:ext cx="3857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6" name="公式" r:id="rId13" imgW="4267200" imgH="5486400" progId="Equation.3">
                  <p:embed/>
                </p:oleObj>
              </mc:Choice>
              <mc:Fallback>
                <p:oleObj name="公式" r:id="rId13" imgW="4267200" imgH="5486400" progId="Equation.3">
                  <p:embed/>
                  <p:pic>
                    <p:nvPicPr>
                      <p:cNvPr id="0" name="图片 1558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4718" y="5483709"/>
                        <a:ext cx="38576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3002" y="6077186"/>
          <a:ext cx="175641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7" name="公式" r:id="rId15" imgW="977900" imgH="254000" progId="Equation.3">
                  <p:embed/>
                </p:oleObj>
              </mc:Choice>
              <mc:Fallback>
                <p:oleObj name="公式" r:id="rId15" imgW="977900" imgH="254000" progId="Equation.3">
                  <p:embed/>
                  <p:pic>
                    <p:nvPicPr>
                      <p:cNvPr id="0" name="图片 1558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83002" y="6077186"/>
                        <a:ext cx="1756410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87071" y="3361111"/>
          <a:ext cx="497582" cy="532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8" name="公式" r:id="rId17" imgW="5486400" imgH="5486400" progId="Equation.3">
                  <p:embed/>
                </p:oleObj>
              </mc:Choice>
              <mc:Fallback>
                <p:oleObj name="公式" r:id="rId17" imgW="5486400" imgH="5486400" progId="Equation.3">
                  <p:embed/>
                  <p:pic>
                    <p:nvPicPr>
                      <p:cNvPr id="0" name="图片 1558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87071" y="3361111"/>
                        <a:ext cx="497582" cy="532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44094" y="3919655"/>
          <a:ext cx="442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9" name="公式" r:id="rId19" imgW="4876800" imgH="5486400" progId="Equation.3">
                  <p:embed/>
                </p:oleObj>
              </mc:Choice>
              <mc:Fallback>
                <p:oleObj name="公式" r:id="rId19" imgW="4876800" imgH="5486400" progId="Equation.3">
                  <p:embed/>
                  <p:pic>
                    <p:nvPicPr>
                      <p:cNvPr id="0" name="图片 1558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44094" y="3919655"/>
                        <a:ext cx="44291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56452" y="3316933"/>
          <a:ext cx="3857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0" name="公式" r:id="rId21" imgW="4267200" imgH="5486400" progId="Equation.3">
                  <p:embed/>
                </p:oleObj>
              </mc:Choice>
              <mc:Fallback>
                <p:oleObj name="公式" r:id="rId21" imgW="4267200" imgH="5486400" progId="Equation.3">
                  <p:embed/>
                  <p:pic>
                    <p:nvPicPr>
                      <p:cNvPr id="0" name="图片 1558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56452" y="3316933"/>
                        <a:ext cx="38576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08046" y="3914883"/>
          <a:ext cx="41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1" name="公式" r:id="rId23" imgW="4572000" imgH="5486400" progId="Equation.3">
                  <p:embed/>
                </p:oleObj>
              </mc:Choice>
              <mc:Fallback>
                <p:oleObj name="公式" r:id="rId23" imgW="4572000" imgH="5486400" progId="Equation.3">
                  <p:embed/>
                  <p:pic>
                    <p:nvPicPr>
                      <p:cNvPr id="0" name="图片 1558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108046" y="3914883"/>
                        <a:ext cx="4127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67627" y="3307055"/>
          <a:ext cx="442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2" name="公式" r:id="rId25" imgW="4876800" imgH="5486400" progId="Equation.3">
                  <p:embed/>
                </p:oleObj>
              </mc:Choice>
              <mc:Fallback>
                <p:oleObj name="公式" r:id="rId25" imgW="4876800" imgH="5486400" progId="Equation.3">
                  <p:embed/>
                  <p:pic>
                    <p:nvPicPr>
                      <p:cNvPr id="0" name="图片 15585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67627" y="3307055"/>
                        <a:ext cx="442912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93624" y="3933625"/>
          <a:ext cx="3857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3" name="公式" r:id="rId27" imgW="4267200" imgH="5486400" progId="Equation.3">
                  <p:embed/>
                </p:oleObj>
              </mc:Choice>
              <mc:Fallback>
                <p:oleObj name="公式" r:id="rId27" imgW="4267200" imgH="5486400" progId="Equation.3">
                  <p:embed/>
                  <p:pic>
                    <p:nvPicPr>
                      <p:cNvPr id="0" name="图片 15585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893624" y="3933625"/>
                        <a:ext cx="38576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521750" y="3232053"/>
            <a:ext cx="43391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为元素      在     中的</a:t>
            </a:r>
            <a:r>
              <a:rPr lang="zh-CN" altLang="en-US" sz="20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余子式</a:t>
            </a:r>
            <a:r>
              <a:rPr lang="zh-CN" altLang="en-US" sz="20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；</a:t>
            </a:r>
            <a:endParaRPr lang="en-US" altLang="zh-CN" sz="200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为元素     在     中的</a:t>
            </a:r>
            <a:r>
              <a:rPr lang="zh-CN" altLang="en-US" sz="20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代数余子式</a:t>
            </a:r>
            <a:r>
              <a:rPr lang="zh-CN" altLang="en-US" sz="20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。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F81557A-D048-CD4C-817F-3AE5DB62D6FA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1.1.2  </a:t>
            </a:r>
            <a:r>
              <a:rPr kumimoji="1" lang="en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n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阶行列式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余子式与代数余子式</a:t>
            </a:r>
          </a:p>
        </p:txBody>
      </p:sp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4D86EF-1296-E343-B001-0187D327A25A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余子式与代数余子式</a:t>
            </a:r>
          </a:p>
        </p:txBody>
      </p:sp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906535" y="5036905"/>
            <a:ext cx="1387012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9" name="圆角矩形 8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2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6" name="直接连接符 15"/>
              <p:cNvCxnSpPr>
                <a:stCxn id="21" idx="0"/>
                <a:endCxn id="18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圆角矩形 10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7588" y="1571625"/>
          <a:ext cx="9014179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0" name="公式" r:id="rId3" imgW="93878400" imgH="24384000" progId="Equation.3">
                  <p:embed/>
                </p:oleObj>
              </mc:Choice>
              <mc:Fallback>
                <p:oleObj name="公式" r:id="rId3" imgW="93878400" imgH="24384000" progId="Equation.3">
                  <p:embed/>
                  <p:pic>
                    <p:nvPicPr>
                      <p:cNvPr id="0" name="图片 1566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588" y="1571625"/>
                        <a:ext cx="9014179" cy="240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77185" y="4682385"/>
          <a:ext cx="5384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公式" r:id="rId5" imgW="56083200" imgH="10668000" progId="Equation.3">
                  <p:embed/>
                </p:oleObj>
              </mc:Choice>
              <mc:Fallback>
                <p:oleObj name="公式" r:id="rId5" imgW="56083200" imgH="10668000" progId="Equation.3">
                  <p:embed/>
                  <p:pic>
                    <p:nvPicPr>
                      <p:cNvPr id="0" name="图片 1567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7185" y="4682385"/>
                        <a:ext cx="53848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6CBAF49-6C9A-AC42-9688-10EC5F6BCA3E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1.2.1  </a:t>
            </a:r>
            <a:r>
              <a:rPr kumimoji="1" lang="zh-CN" altLang="e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展开定理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en-US" altLang="zh-CN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阶行列式展开</a:t>
            </a:r>
          </a:p>
        </p:txBody>
      </p:sp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389" y="5385346"/>
            <a:ext cx="112573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阶行列式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等于它的任意一行（列）的各元素与其对应的代数余子式的乘积的和。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8" name="圆角矩形 7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1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5" name="直接连接符 14"/>
              <p:cNvCxnSpPr>
                <a:stCxn id="20" idx="0"/>
                <a:endCxn id="1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圆角矩形 9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51397" y="1884794"/>
          <a:ext cx="8882670" cy="2347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6" name="公式" r:id="rId3" imgW="82600800" imgH="23164800" progId="Equation.3">
                  <p:embed/>
                </p:oleObj>
              </mc:Choice>
              <mc:Fallback>
                <p:oleObj name="公式" r:id="rId3" imgW="82600800" imgH="23164800" progId="Equation.3">
                  <p:embed/>
                  <p:pic>
                    <p:nvPicPr>
                      <p:cNvPr id="0" name="图片 1577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1397" y="1884794"/>
                        <a:ext cx="8882670" cy="2347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2199042" y="4503211"/>
            <a:ext cx="487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按列展开同理。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0F7CF0C-AD55-F149-AF38-25CB4FD7DA11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1.2.1  </a:t>
            </a:r>
            <a:r>
              <a:rPr kumimoji="1" lang="zh-CN" altLang="e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展开定理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01" y="1315091"/>
            <a:ext cx="10738492" cy="22642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01" y="1315091"/>
            <a:ext cx="10738492" cy="2264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/>
              <p:cNvSpPr/>
              <p:nvPr/>
            </p:nvSpPr>
            <p:spPr>
              <a:xfrm>
                <a:off x="4572000" y="2958957"/>
                <a:ext cx="739740" cy="4109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58957"/>
                <a:ext cx="739740" cy="410966"/>
              </a:xfrm>
              <a:prstGeom prst="roundRect">
                <a:avLst/>
              </a:prstGeom>
              <a:blipFill rotWithShape="0">
                <a:blip r:embed="rId3"/>
                <a:stretch>
                  <a:fillRect t="-22059" b="-3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考试题型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052548" y="1634067"/>
          <a:ext cx="81280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选择题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填空题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计算题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证明题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*</a:t>
                      </a:r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*</a:t>
                      </a:r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r>
                        <a:rPr lang="zh-CN" altLang="en-US" sz="2400" dirty="0"/>
                        <a:t>*</a:t>
                      </a:r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*</a:t>
                      </a:r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r>
                        <a:rPr lang="zh-CN" altLang="en-US" sz="2400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r>
                        <a:rPr lang="zh-CN" altLang="en-US" sz="2400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63</a:t>
                      </a:r>
                      <a:r>
                        <a:rPr lang="zh-CN" altLang="en-US" sz="2400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r>
                        <a:rPr lang="zh-CN" altLang="en-US" sz="2400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2548" y="4017671"/>
          <a:ext cx="812800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中等偏易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中等偏难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09" y="1273995"/>
            <a:ext cx="7164054" cy="22192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09" y="1273995"/>
            <a:ext cx="7164054" cy="2219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/>
              <p:cNvSpPr/>
              <p:nvPr/>
            </p:nvSpPr>
            <p:spPr>
              <a:xfrm>
                <a:off x="7958818" y="2178121"/>
                <a:ext cx="739740" cy="41096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圆角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818" y="2178121"/>
                <a:ext cx="739740" cy="410966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 220"/>
          <p:cNvSpPr/>
          <p:nvPr/>
        </p:nvSpPr>
        <p:spPr>
          <a:xfrm>
            <a:off x="-636" y="302895"/>
            <a:ext cx="2599997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第一章  行列式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84960" y="3363719"/>
            <a:ext cx="1348820" cy="58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行列式</a:t>
            </a:r>
          </a:p>
        </p:txBody>
      </p:sp>
      <p:cxnSp>
        <p:nvCxnSpPr>
          <p:cNvPr id="5" name="曲线连接符 4"/>
          <p:cNvCxnSpPr>
            <a:stCxn id="3" idx="0"/>
            <a:endCxn id="7" idx="1"/>
          </p:cNvCxnSpPr>
          <p:nvPr/>
        </p:nvCxnSpPr>
        <p:spPr>
          <a:xfrm rot="5400000" flipH="1" flipV="1">
            <a:off x="2010789" y="1918736"/>
            <a:ext cx="1793565" cy="109640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2"/>
            <a:endCxn id="28" idx="1"/>
          </p:cNvCxnSpPr>
          <p:nvPr/>
        </p:nvCxnSpPr>
        <p:spPr>
          <a:xfrm rot="16200000" flipH="1">
            <a:off x="2088587" y="4217852"/>
            <a:ext cx="1600965" cy="10593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418768" y="3380905"/>
            <a:ext cx="1781852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性质与计算</a:t>
            </a:r>
          </a:p>
        </p:txBody>
      </p:sp>
      <p:cxnSp>
        <p:nvCxnSpPr>
          <p:cNvPr id="19" name="曲线连接符 18"/>
          <p:cNvCxnSpPr>
            <a:stCxn id="3" idx="3"/>
            <a:endCxn id="10" idx="1"/>
          </p:cNvCxnSpPr>
          <p:nvPr/>
        </p:nvCxnSpPr>
        <p:spPr>
          <a:xfrm flipV="1">
            <a:off x="3033780" y="3649789"/>
            <a:ext cx="384988" cy="56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418768" y="5279150"/>
            <a:ext cx="1781851" cy="53776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克拉默法则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477342" y="5577656"/>
            <a:ext cx="4547245" cy="5377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-5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55772" y="502873"/>
            <a:ext cx="6284290" cy="2173313"/>
            <a:chOff x="3455772" y="502873"/>
            <a:chExt cx="6284290" cy="2173313"/>
          </a:xfrm>
        </p:grpSpPr>
        <p:sp>
          <p:nvSpPr>
            <p:cNvPr id="7" name="圆角矩形 6"/>
            <p:cNvSpPr/>
            <p:nvPr/>
          </p:nvSpPr>
          <p:spPr>
            <a:xfrm>
              <a:off x="3455772" y="1301270"/>
              <a:ext cx="1781850" cy="5377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定义</a:t>
              </a: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5237622" y="732122"/>
              <a:ext cx="573457" cy="1731443"/>
              <a:chOff x="3025162" y="352457"/>
              <a:chExt cx="1299341" cy="4504980"/>
            </a:xfrm>
          </p:grpSpPr>
          <p:grpSp>
            <p:nvGrpSpPr>
              <p:cNvPr id="10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11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11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04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</p:grpSpPr>
            <p:sp>
              <p:nvSpPr>
                <p:cNvPr id="10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  <p:cxnSp>
              <p:nvCxnSpPr>
                <p:cNvPr id="10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05" name="直接连接符 104"/>
              <p:cNvCxnSpPr>
                <a:stCxn id="112" idx="0"/>
                <a:endCxn id="10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圆角矩形 121"/>
            <p:cNvSpPr/>
            <p:nvPr/>
          </p:nvSpPr>
          <p:spPr>
            <a:xfrm>
              <a:off x="5807100" y="502873"/>
              <a:ext cx="3932962" cy="4364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23" name="圆角矩形 122"/>
            <p:cNvSpPr/>
            <p:nvPr/>
          </p:nvSpPr>
          <p:spPr>
            <a:xfrm>
              <a:off x="5814453" y="1377624"/>
              <a:ext cx="3925609" cy="4475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4" name="圆角矩形 123"/>
            <p:cNvSpPr/>
            <p:nvPr/>
          </p:nvSpPr>
          <p:spPr>
            <a:xfrm>
              <a:off x="5814454" y="2257688"/>
              <a:ext cx="3925608" cy="4184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20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125" name="圆角矩形 124"/>
          <p:cNvSpPr/>
          <p:nvPr/>
        </p:nvSpPr>
        <p:spPr>
          <a:xfrm>
            <a:off x="5796815" y="3040811"/>
            <a:ext cx="3943247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行列式的性质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5772967" y="3965542"/>
            <a:ext cx="3967095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行列式的计算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5757818" y="5350716"/>
            <a:ext cx="3982244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用克拉默法则解简单线性方程组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5199509" y="3250062"/>
            <a:ext cx="573457" cy="949427"/>
            <a:chOff x="3025162" y="352457"/>
            <a:chExt cx="1299340" cy="4504981"/>
          </a:xfrm>
        </p:grpSpPr>
        <p:grpSp>
          <p:nvGrpSpPr>
            <p:cNvPr id="129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3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0" name="组合 30"/>
            <p:cNvGrpSpPr/>
            <p:nvPr/>
          </p:nvGrpSpPr>
          <p:grpSpPr bwMode="auto">
            <a:xfrm rot="16200000">
              <a:off x="2996818" y="3529754"/>
              <a:ext cx="2046363" cy="609005"/>
              <a:chOff x="0" y="504056"/>
              <a:chExt cx="6032665" cy="648072"/>
            </a:xfrm>
          </p:grpSpPr>
          <p:sp>
            <p:nvSpPr>
              <p:cNvPr id="133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4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1" name="直接连接符 130"/>
            <p:cNvCxnSpPr>
              <a:stCxn id="136" idx="0"/>
              <a:endCxn id="133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箭头连接符 35"/>
          <p:cNvCxnSpPr>
            <a:cxnSpLocks noChangeShapeType="1"/>
            <a:endCxn id="127" idx="1"/>
          </p:cNvCxnSpPr>
          <p:nvPr/>
        </p:nvCxnSpPr>
        <p:spPr bwMode="auto">
          <a:xfrm flipV="1">
            <a:off x="5199509" y="5559965"/>
            <a:ext cx="558309" cy="689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 220"/>
          <p:cNvSpPr/>
          <p:nvPr/>
        </p:nvSpPr>
        <p:spPr>
          <a:xfrm>
            <a:off x="-636" y="302895"/>
            <a:ext cx="2599997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第一章  行列式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84960" y="3363719"/>
            <a:ext cx="1348820" cy="58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行列式</a:t>
            </a:r>
          </a:p>
        </p:txBody>
      </p:sp>
      <p:cxnSp>
        <p:nvCxnSpPr>
          <p:cNvPr id="5" name="曲线连接符 4"/>
          <p:cNvCxnSpPr>
            <a:stCxn id="3" idx="0"/>
            <a:endCxn id="7" idx="1"/>
          </p:cNvCxnSpPr>
          <p:nvPr/>
        </p:nvCxnSpPr>
        <p:spPr>
          <a:xfrm rot="5400000" flipH="1" flipV="1">
            <a:off x="2010789" y="1918736"/>
            <a:ext cx="1793565" cy="109640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2"/>
            <a:endCxn id="28" idx="1"/>
          </p:cNvCxnSpPr>
          <p:nvPr/>
        </p:nvCxnSpPr>
        <p:spPr>
          <a:xfrm rot="16200000" flipH="1">
            <a:off x="2088587" y="4217852"/>
            <a:ext cx="1600965" cy="10593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455772" y="1301270"/>
            <a:ext cx="1781850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18768" y="3380905"/>
            <a:ext cx="1781852" cy="5377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性质与计算</a:t>
            </a:r>
          </a:p>
        </p:txBody>
      </p:sp>
      <p:cxnSp>
        <p:nvCxnSpPr>
          <p:cNvPr id="19" name="曲线连接符 18"/>
          <p:cNvCxnSpPr>
            <a:stCxn id="3" idx="3"/>
            <a:endCxn id="10" idx="1"/>
          </p:cNvCxnSpPr>
          <p:nvPr/>
        </p:nvCxnSpPr>
        <p:spPr>
          <a:xfrm flipV="1">
            <a:off x="3033780" y="3649789"/>
            <a:ext cx="384988" cy="56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418768" y="5279150"/>
            <a:ext cx="1781851" cy="53776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克拉默法则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477342" y="5577656"/>
            <a:ext cx="4547245" cy="5377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-5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237622" y="732122"/>
            <a:ext cx="573457" cy="1731443"/>
            <a:chOff x="3025162" y="352457"/>
            <a:chExt cx="1299341" cy="4504980"/>
          </a:xfrm>
        </p:grpSpPr>
        <p:grpSp>
          <p:nvGrpSpPr>
            <p:cNvPr id="103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1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1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4" name="组合 30"/>
            <p:cNvGrpSpPr/>
            <p:nvPr/>
          </p:nvGrpSpPr>
          <p:grpSpPr bwMode="auto">
            <a:xfrm rot="16200000">
              <a:off x="2861749" y="3394684"/>
              <a:ext cx="2313987" cy="611520"/>
              <a:chOff x="0" y="501380"/>
              <a:chExt cx="6821620" cy="650748"/>
            </a:xfrm>
          </p:grpSpPr>
          <p:sp>
            <p:nvSpPr>
              <p:cNvPr id="10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08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21620" y="501380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5" name="直接连接符 104"/>
            <p:cNvCxnSpPr>
              <a:stCxn id="112" idx="0"/>
              <a:endCxn id="107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圆角矩形 121"/>
          <p:cNvSpPr/>
          <p:nvPr/>
        </p:nvSpPr>
        <p:spPr>
          <a:xfrm>
            <a:off x="5807100" y="502873"/>
            <a:ext cx="3932962" cy="436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二阶行列式与三阶行列式的计算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5814453" y="1377624"/>
            <a:ext cx="3925609" cy="447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余子式和代数余子式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5814454" y="2257688"/>
            <a:ext cx="3925608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阶行列式按行（列）展开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5796815" y="3040811"/>
            <a:ext cx="3943247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行列式的性质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5772967" y="3965542"/>
            <a:ext cx="3967095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行列式的计算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5757818" y="5350716"/>
            <a:ext cx="3982244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用克拉默法则解简单线性方程组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5199509" y="3250062"/>
            <a:ext cx="573457" cy="949427"/>
            <a:chOff x="3025162" y="352457"/>
            <a:chExt cx="1299340" cy="4504981"/>
          </a:xfrm>
        </p:grpSpPr>
        <p:grpSp>
          <p:nvGrpSpPr>
            <p:cNvPr id="129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3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0" name="组合 30"/>
            <p:cNvGrpSpPr/>
            <p:nvPr/>
          </p:nvGrpSpPr>
          <p:grpSpPr bwMode="auto">
            <a:xfrm rot="16200000">
              <a:off x="2996818" y="3529754"/>
              <a:ext cx="2046363" cy="609005"/>
              <a:chOff x="0" y="504056"/>
              <a:chExt cx="6032665" cy="648072"/>
            </a:xfrm>
          </p:grpSpPr>
          <p:sp>
            <p:nvSpPr>
              <p:cNvPr id="133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4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1" name="直接连接符 130"/>
            <p:cNvCxnSpPr>
              <a:stCxn id="136" idx="0"/>
              <a:endCxn id="133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箭头连接符 35"/>
          <p:cNvCxnSpPr>
            <a:cxnSpLocks noChangeShapeType="1"/>
            <a:endCxn id="127" idx="1"/>
          </p:cNvCxnSpPr>
          <p:nvPr/>
        </p:nvCxnSpPr>
        <p:spPr bwMode="auto">
          <a:xfrm flipV="1">
            <a:off x="5199509" y="5559965"/>
            <a:ext cx="558309" cy="689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513" y="1598896"/>
            <a:ext cx="11568702" cy="452431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1.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行列式转置后相等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en-US" altLang="zh-CN" sz="2400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2.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数</a:t>
            </a:r>
            <a:r>
              <a:rPr lang="en-US" altLang="zh-CN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乘行列式</a:t>
            </a:r>
            <a:r>
              <a:rPr lang="en-US" altLang="zh-CN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中某一行（列）的所有元素等于</a:t>
            </a:r>
            <a:r>
              <a:rPr lang="en-US" altLang="zh-CN" sz="2400" b="1" kern="0" dirty="0" err="1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kD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3.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互换行列式两行（列），行列式的值改变符号。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4.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行列式中某两行（列）的对应元素成比例，此行列式等于零。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5.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行列式可以按行（列）拆开。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6.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把行列式</a:t>
            </a:r>
            <a:r>
              <a:rPr lang="en-US" altLang="zh-CN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某一行（列）的所有元素都乘以同一个数以后加到另一行（列）值不变。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9" name="圆角矩形 8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6" name="直接连接符 15"/>
              <p:cNvCxnSpPr>
                <a:stCxn id="20" idx="0"/>
                <a:endCxn id="18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E360E47-58A5-6E4B-A222-712461F1530F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1820" y="2159411"/>
          <a:ext cx="6383097" cy="232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6" name="公式" r:id="rId3" imgW="60045600" imgH="23164800" progId="Equation.3">
                  <p:embed/>
                </p:oleObj>
              </mc:Choice>
              <mc:Fallback>
                <p:oleObj name="公式" r:id="rId3" imgW="60045600" imgH="23164800" progId="Equation.3">
                  <p:embed/>
                  <p:pic>
                    <p:nvPicPr>
                      <p:cNvPr id="0" name="图片 1495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820" y="2159411"/>
                        <a:ext cx="6383097" cy="2320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06910" y="1289237"/>
            <a:ext cx="5440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行列式和它的转置行列式相等</a:t>
            </a:r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，即：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17904" y="4998128"/>
            <a:ext cx="968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注意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】</a:t>
            </a:r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：由此性质可知，在任一行列式中，行与列是“相通”的，凡是对“行”成立的性质，对“列”也成立，反之亦然。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846555" y="2368976"/>
            <a:ext cx="2441359" cy="208549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5219204" y="2331767"/>
            <a:ext cx="2441359" cy="208549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grpSp>
        <p:nvGrpSpPr>
          <p:cNvPr id="12" name="组合 11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3" name="圆角矩形 12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7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8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9" name="直接连接符 18"/>
              <p:cNvCxnSpPr>
                <a:stCxn id="23" idx="0"/>
                <a:endCxn id="21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B38CFA-878C-D446-BE92-176DB6ECA58E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278" y="3154166"/>
          <a:ext cx="7068570" cy="2290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9" name="公式" r:id="rId3" imgW="67360800" imgH="23164800" progId="Equation.3">
                  <p:embed/>
                </p:oleObj>
              </mc:Choice>
              <mc:Fallback>
                <p:oleObj name="公式" r:id="rId3" imgW="67360800" imgH="23164800" progId="Equation.3">
                  <p:embed/>
                  <p:pic>
                    <p:nvPicPr>
                      <p:cNvPr id="0" name="图片 1505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278" y="3154166"/>
                        <a:ext cx="7068570" cy="2290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14238" y="1229409"/>
            <a:ext cx="10320867" cy="113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用数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乘行列式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中某一行（列）的所有元素所得到的行列式等于</a:t>
            </a:r>
            <a:r>
              <a:rPr lang="en-US" altLang="zh-CN" sz="2400" b="1" dirty="0" err="1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kD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en-US" altLang="zh-CN" sz="2400" b="1" dirty="0">
              <a:solidFill>
                <a:srgbClr val="C00000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    即行列式可按行或者按列提出公因数。 </a:t>
            </a:r>
            <a:endParaRPr lang="zh-CN" altLang="en-US" sz="240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1380" y="3154166"/>
            <a:ext cx="3237124" cy="671172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1" name="圆角矩形 10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6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0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" name="直接连接符 16"/>
              <p:cNvCxnSpPr>
                <a:stCxn id="21" idx="0"/>
                <a:endCxn id="1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348EF36B-6169-B645-9F8E-EAAE1312B9BA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09278" y="2480101"/>
          <a:ext cx="7031763" cy="242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公式" r:id="rId3" imgW="63398400" imgH="23164800" progId="Equation.3">
                  <p:embed/>
                </p:oleObj>
              </mc:Choice>
              <mc:Fallback>
                <p:oleObj name="公式" r:id="rId3" imgW="63398400" imgH="23164800" progId="Equation.3">
                  <p:embed/>
                  <p:pic>
                    <p:nvPicPr>
                      <p:cNvPr id="0" name="图片 1515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278" y="2480101"/>
                        <a:ext cx="7031763" cy="242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245060" y="1270505"/>
            <a:ext cx="10320867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3.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 互换行列式的任意两行（列），行列式的值改变符号，即： </a:t>
            </a:r>
            <a:endParaRPr lang="zh-CN" altLang="en-US" sz="240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9073" y="2630184"/>
            <a:ext cx="2897313" cy="986318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69037" y="2640197"/>
            <a:ext cx="2586594" cy="1058499"/>
          </a:xfrm>
          <a:prstGeom prst="rect">
            <a:avLst/>
          </a:prstGeom>
          <a:noFill/>
          <a:ln w="38100" cap="flat" cmpd="dbl" algn="ctr">
            <a:solidFill>
              <a:srgbClr val="C0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2253" y="5447626"/>
            <a:ext cx="9802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推论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】</a:t>
            </a:r>
            <a:r>
              <a:rPr lang="zh-CN" altLang="en-US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：如果行列式中有两行（列）相同，则此行列式的值等于零。 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3" name="圆角矩形 12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7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4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8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9" name="直接连接符 18"/>
              <p:cNvCxnSpPr>
                <a:stCxn id="23" idx="0"/>
                <a:endCxn id="21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8B81288-8FA4-234A-8B85-9D96A6DBC517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6297" y="2522007"/>
          <a:ext cx="7179477" cy="2099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7" name="公式" r:id="rId3" imgW="74676000" imgH="23164800" progId="Equation.3">
                  <p:embed/>
                </p:oleObj>
              </mc:Choice>
              <mc:Fallback>
                <p:oleObj name="公式" r:id="rId3" imgW="74676000" imgH="23164800" progId="Equation.3">
                  <p:embed/>
                  <p:pic>
                    <p:nvPicPr>
                      <p:cNvPr id="0" name="图片 1525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6297" y="2522007"/>
                        <a:ext cx="7179477" cy="2099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368350" y="1249957"/>
            <a:ext cx="10320867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4.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如果行列式中某两行（列）的对应元素成比例，则此行列式的值等于零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0" name="圆角矩形 9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6" name="直接连接符 15"/>
              <p:cNvCxnSpPr>
                <a:stCxn id="20" idx="0"/>
                <a:endCxn id="18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F9AEF4F-D963-F34F-A96D-01ACE7E28AE3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8898" y="1120394"/>
            <a:ext cx="10320867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5.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行列式可以按行（列）拆开，即：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31718" y="2122207"/>
          <a:ext cx="6008156" cy="433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3" imgW="64617600" imgH="48768000" progId="Equation.DSMT4">
                  <p:embed/>
                </p:oleObj>
              </mc:Choice>
              <mc:Fallback>
                <p:oleObj name="Equation" r:id="rId3" imgW="64617600" imgH="48768000" progId="Equation.DSMT4">
                  <p:embed/>
                  <p:pic>
                    <p:nvPicPr>
                      <p:cNvPr id="0" name="图片 1536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1718" y="2122207"/>
                        <a:ext cx="6008156" cy="433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0" name="圆角矩形 9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6" name="直接连接符 15"/>
              <p:cNvCxnSpPr>
                <a:stCxn id="20" idx="0"/>
                <a:endCxn id="18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E9952A0-8140-D441-B05B-AB6083A49B40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446309" y="836295"/>
            <a:ext cx="6400800" cy="5307418"/>
            <a:chOff x="2823900" y="610193"/>
            <a:chExt cx="5775571" cy="5180110"/>
          </a:xfrm>
        </p:grpSpPr>
        <p:sp>
          <p:nvSpPr>
            <p:cNvPr id="3" name="圆角矩形 2"/>
            <p:cNvSpPr/>
            <p:nvPr/>
          </p:nvSpPr>
          <p:spPr>
            <a:xfrm>
              <a:off x="2823900" y="2788642"/>
              <a:ext cx="1847921" cy="63107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线性代数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158285" y="4321227"/>
              <a:ext cx="2441185" cy="58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特征值与特征向量</a:t>
              </a:r>
            </a:p>
          </p:txBody>
        </p:sp>
        <p:cxnSp>
          <p:nvCxnSpPr>
            <p:cNvPr id="5" name="曲线连接符 4"/>
            <p:cNvCxnSpPr>
              <a:stCxn id="3" idx="0"/>
              <a:endCxn id="7" idx="1"/>
            </p:cNvCxnSpPr>
            <p:nvPr/>
          </p:nvCxnSpPr>
          <p:spPr>
            <a:xfrm rot="5400000" flipH="1" flipV="1">
              <a:off x="4009290" y="639646"/>
              <a:ext cx="1887567" cy="2410427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>
              <a:stCxn id="3" idx="2"/>
              <a:endCxn id="28" idx="1"/>
            </p:cNvCxnSpPr>
            <p:nvPr/>
          </p:nvCxnSpPr>
          <p:spPr>
            <a:xfrm rot="16200000" flipH="1">
              <a:off x="3913220" y="3254356"/>
              <a:ext cx="2079706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6158287" y="610193"/>
              <a:ext cx="2441184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58285" y="1553977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矩阵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58285" y="2379807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向量空间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158285" y="3298785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线性方程组</a:t>
              </a:r>
            </a:p>
          </p:txBody>
        </p:sp>
        <p:cxnSp>
          <p:nvCxnSpPr>
            <p:cNvPr id="12" name="曲线连接符 11"/>
            <p:cNvCxnSpPr>
              <a:stCxn id="3" idx="0"/>
              <a:endCxn id="8" idx="1"/>
            </p:cNvCxnSpPr>
            <p:nvPr/>
          </p:nvCxnSpPr>
          <p:spPr>
            <a:xfrm rot="5400000" flipH="1" flipV="1">
              <a:off x="4481182" y="1111539"/>
              <a:ext cx="943782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3" idx="2"/>
              <a:endCxn id="4" idx="1"/>
            </p:cNvCxnSpPr>
            <p:nvPr/>
          </p:nvCxnSpPr>
          <p:spPr>
            <a:xfrm rot="16200000" flipH="1">
              <a:off x="4356876" y="2810700"/>
              <a:ext cx="1192393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3" idx="3"/>
              <a:endCxn id="10" idx="1"/>
            </p:cNvCxnSpPr>
            <p:nvPr/>
          </p:nvCxnSpPr>
          <p:spPr>
            <a:xfrm>
              <a:off x="4671821" y="3104179"/>
              <a:ext cx="1486464" cy="48548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6158285" y="5208540"/>
              <a:ext cx="2441185" cy="58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实二次型</a:t>
              </a:r>
            </a:p>
          </p:txBody>
        </p:sp>
        <p:cxnSp>
          <p:nvCxnSpPr>
            <p:cNvPr id="32" name="曲线连接符 31"/>
            <p:cNvCxnSpPr>
              <a:stCxn id="3" idx="3"/>
              <a:endCxn id="9" idx="1"/>
            </p:cNvCxnSpPr>
            <p:nvPr/>
          </p:nvCxnSpPr>
          <p:spPr>
            <a:xfrm flipV="1">
              <a:off x="4671821" y="2670690"/>
              <a:ext cx="1486464" cy="4334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目录框架</a:t>
            </a:r>
          </a:p>
        </p:txBody>
      </p:sp>
      <p:sp>
        <p:nvSpPr>
          <p:cNvPr id="11" name="右大括号 10"/>
          <p:cNvSpPr/>
          <p:nvPr/>
        </p:nvSpPr>
        <p:spPr>
          <a:xfrm>
            <a:off x="8326720" y="2699519"/>
            <a:ext cx="256854" cy="144981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8326720" y="836295"/>
            <a:ext cx="256854" cy="142998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326720" y="4649909"/>
            <a:ext cx="256854" cy="144981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5501" y="1280054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16D65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基础篇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825501" y="3129964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16D65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825501" y="5113208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16D65">
                    <a:lumMod val="7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应用篇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4238" y="1422052"/>
            <a:ext cx="10320867" cy="113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6.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把行列式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某一行（列）的所有元素都乘以同一个数以后加到另一行（列）的对应元素上去，所得的行列式仍为</a:t>
            </a:r>
            <a:r>
              <a:rPr lang="en-US" altLang="zh-CN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</a:t>
            </a:r>
            <a:r>
              <a:rPr lang="zh-CN" altLang="en-US" sz="2400" b="1" dirty="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14238" y="3281848"/>
            <a:ext cx="1026817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阶行列式的任意一行（列）各元素与另一行（列）对应元素的代数余子式的乘积之和等于零，即：</a:t>
            </a:r>
            <a:endParaRPr lang="zh-CN" altLang="en-US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22411" y="4995478"/>
          <a:ext cx="6821118" cy="62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Equation" r:id="rId3" imgW="63093600" imgH="5791200" progId="Equation.DSMT4">
                  <p:embed/>
                </p:oleObj>
              </mc:Choice>
              <mc:Fallback>
                <p:oleObj name="Equation" r:id="rId3" imgW="63093600" imgH="5791200" progId="Equation.DSMT4">
                  <p:embed/>
                  <p:pic>
                    <p:nvPicPr>
                      <p:cNvPr id="0" name="图片 1546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2411" y="4995478"/>
                        <a:ext cx="6821118" cy="626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1" name="圆角矩形 10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6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0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" name="直接连接符 16"/>
              <p:cNvCxnSpPr>
                <a:stCxn id="21" idx="0"/>
                <a:endCxn id="1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3D0CE3B-6058-E248-9A38-9AEAC1AB7522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zh-CN" altLang="en-US" sz="2400" dirty="0">
                <a:solidFill>
                  <a:srgbClr val="FFFFFF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与计算</a:t>
            </a:r>
            <a:endParaRPr lang="zh-CN" altLang="en-US" sz="2400" u="sng" dirty="0">
              <a:solidFill>
                <a:srgbClr val="FFFFFF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513" y="1598896"/>
            <a:ext cx="11568702" cy="4524315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1.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行列式转置后相等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en-US" altLang="zh-CN" sz="2400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2.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数</a:t>
            </a:r>
            <a:r>
              <a:rPr lang="en-US" altLang="zh-CN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k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乘行列式</a:t>
            </a:r>
            <a:r>
              <a:rPr lang="en-US" altLang="zh-CN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D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中某一行（列）的所有元素等于</a:t>
            </a:r>
            <a:r>
              <a:rPr lang="en-US" altLang="zh-CN" sz="2400" b="1" kern="0" dirty="0" err="1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kD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3.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互换行列式两行（列），行列式的值改变符号。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4.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行列式中某两行（列）的对应元素成比例，此行列式等于零。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5.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行列式可以按行（列）拆开。</a:t>
            </a:r>
            <a:endParaRPr lang="en-US" altLang="zh-CN" sz="2400" b="1" kern="0" dirty="0">
              <a:solidFill>
                <a:prstClr val="black"/>
              </a:solidFill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6.</a:t>
            </a:r>
            <a:r>
              <a:rPr lang="zh-CN" altLang="en-US" sz="2400" kern="0" dirty="0">
                <a:solidFill>
                  <a:prstClr val="black"/>
                </a:solidFill>
                <a:latin typeface="华文细黑" panose="02010600040101010101" charset="-122"/>
                <a:ea typeface="华文细黑" panose="02010600040101010101" charset="-122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把行列式</a:t>
            </a:r>
            <a:r>
              <a:rPr lang="en-US" altLang="zh-CN" sz="2400" b="1" kern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D</a:t>
            </a:r>
            <a:r>
              <a:rPr lang="zh-CN" altLang="en-US" sz="2400" b="1" kern="0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某一行（列）的所有元素都乘以同一个数以后加到另一行（列）值不变。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9" name="圆角矩形 8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0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9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6" name="直接连接符 15"/>
              <p:cNvCxnSpPr>
                <a:stCxn id="20" idx="0"/>
                <a:endCxn id="18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A2EE561-E025-DB48-B62E-B2D86D02D038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行列式的性质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store.sunlands.com/qiyejia/original/20180502/1525242724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40" y="1658845"/>
            <a:ext cx="2913295" cy="17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0785" y="2366748"/>
            <a:ext cx="253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  </a:t>
            </a:r>
            <a:r>
              <a:rPr lang="en-US" altLang="zh-CN" sz="3600" dirty="0">
                <a:solidFill>
                  <a:srgbClr val="FF0000"/>
                </a:solidFill>
              </a:rPr>
              <a:t>0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71513" y="2366748"/>
            <a:ext cx="143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</a:p>
        </p:txBody>
      </p:sp>
      <p:sp>
        <p:nvSpPr>
          <p:cNvPr id="2" name="矩形 1"/>
          <p:cNvSpPr/>
          <p:nvPr/>
        </p:nvSpPr>
        <p:spPr>
          <a:xfrm>
            <a:off x="1671513" y="4343477"/>
            <a:ext cx="7263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F2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解析：</a:t>
            </a:r>
            <a:r>
              <a:rPr lang="zh-CN" altLang="en-US" sz="2000" dirty="0">
                <a:solidFill>
                  <a:srgbClr val="1F2D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根据行列式性质可得，两行元素成比例，行列式值为零。</a:t>
            </a:r>
            <a:endParaRPr lang="zh-CN" altLang="en-US" sz="2000" b="0" i="0" dirty="0">
              <a:solidFill>
                <a:srgbClr val="1F2D3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256" y="1082533"/>
            <a:ext cx="1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第一题：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store.sunlands.com/qiyejia/original/20180502/15252427241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30" y="1754738"/>
            <a:ext cx="2913295" cy="17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6112" y="2337905"/>
            <a:ext cx="595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r>
              <a:rPr lang="zh-CN" altLang="en-US" sz="3600" dirty="0"/>
              <a:t>？</a:t>
            </a:r>
          </a:p>
        </p:txBody>
      </p:sp>
      <p:sp>
        <p:nvSpPr>
          <p:cNvPr id="9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03" y="1754738"/>
            <a:ext cx="9019048" cy="32571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4256" y="1082533"/>
            <a:ext cx="1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第二题：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26059" y="1218941"/>
            <a:ext cx="8935138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设行列式  </a:t>
            </a:r>
            <a: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=1，  </a:t>
            </a:r>
            <a: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=-2，则  </a:t>
            </a:r>
            <a: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    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1F2D3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1F2D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1F2D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F2D3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38914" name="Picture 2" descr="http://store.sunlands.com/qiyejia/original/20171221/15138270308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52" y="1312214"/>
            <a:ext cx="1242179" cy="11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5" name="Picture 3" descr="http://store.sunlands.com/qiyejia/original/20171221/15138270394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830" y="1315684"/>
            <a:ext cx="1212594" cy="113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http://store.sunlands.com/qiyejia/original/20171221/15138270546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24" y="1312214"/>
            <a:ext cx="1715783" cy="113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34256" y="1082533"/>
            <a:ext cx="1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第三题：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性质与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49964" y="1467016"/>
            <a:ext cx="10768853" cy="3046988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化简求解：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利用行列式的性质，把原行列式化为容易求值的行列式，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如上三角（或下三角）行列式。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降阶求解：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把原行列式按选定的某一行或某一列展开，把行列式的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阶数降低，再求值。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7669" y="4893530"/>
            <a:ext cx="9108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：①记号：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避免分数运算。</a:t>
            </a:r>
          </a:p>
        </p:txBody>
      </p:sp>
      <p:pic>
        <p:nvPicPr>
          <p:cNvPr id="8" name="Object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35" y="4922992"/>
            <a:ext cx="1507344" cy="5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79" y="4867782"/>
            <a:ext cx="1812828" cy="64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47" y="5539462"/>
            <a:ext cx="1633135" cy="66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77" y="5539463"/>
            <a:ext cx="1907931" cy="69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5" name="圆角矩形 14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9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0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2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1" name="直接连接符 20"/>
              <p:cNvCxnSpPr>
                <a:stCxn id="25" idx="0"/>
                <a:endCxn id="23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70E57B-35A9-8B4A-B4BA-21A06BA2996F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1.2.2</a:t>
            </a:r>
            <a:r>
              <a:rPr kumimoji="1" lang="zh-CN" altLang="en-US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三角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行列式的计算公式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性质与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99927" y="1906806"/>
                <a:ext cx="2638090" cy="167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0  2  0  0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0  0  3  0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0  0  0  4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200" dirty="0"/>
                  <a:t>=</a:t>
                </a:r>
                <a:r>
                  <a:rPr lang="en-US" altLang="zh-CN" sz="2800" dirty="0"/>
                  <a:t>24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27" y="1906806"/>
                <a:ext cx="2638090" cy="1679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10873" y="1906804"/>
                <a:ext cx="2863437" cy="235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1  2  3  4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0  2  5  6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0  0  3  7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0  0  0  4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200" dirty="0"/>
                  <a:t>=</a:t>
                </a:r>
                <a:r>
                  <a:rPr lang="en-US" altLang="zh-CN" sz="2800" dirty="0"/>
                  <a:t>24</a:t>
                </a:r>
                <a:endParaRPr lang="zh-CN" altLang="en-US" sz="2800" dirty="0"/>
              </a:p>
              <a:p>
                <a:endParaRPr lang="zh-CN" altLang="en-US" sz="4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873" y="1906804"/>
                <a:ext cx="2863437" cy="2356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77881" y="1906804"/>
                <a:ext cx="2608599" cy="2356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1  0  0  0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2  2  0  0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3  5  3  0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4  6  7  4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200" dirty="0"/>
                  <a:t>=</a:t>
                </a:r>
                <a:r>
                  <a:rPr lang="en-US" altLang="zh-CN" sz="2800" dirty="0"/>
                  <a:t>24</a:t>
                </a:r>
                <a:endParaRPr lang="zh-CN" altLang="en-US" sz="2800" dirty="0"/>
              </a:p>
              <a:p>
                <a:endParaRPr lang="zh-CN" altLang="en-US" sz="4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881" y="1906804"/>
                <a:ext cx="2608599" cy="2356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3" name="直接连接符 2"/>
          <p:cNvCxnSpPr/>
          <p:nvPr/>
        </p:nvCxnSpPr>
        <p:spPr>
          <a:xfrm>
            <a:off x="1232899" y="1906804"/>
            <a:ext cx="1397285" cy="1679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64244" y="1953046"/>
            <a:ext cx="1315343" cy="1513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21909" y="2020469"/>
            <a:ext cx="364437" cy="69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90731" y="2887400"/>
            <a:ext cx="364437" cy="69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42363" y="2887400"/>
            <a:ext cx="364437" cy="69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429442" y="2054187"/>
            <a:ext cx="364437" cy="69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5653" y="1163838"/>
            <a:ext cx="265558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三角形行列式：</a:t>
            </a:r>
            <a:endParaRPr lang="zh-CN" altLang="en-US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370495" y="1953046"/>
            <a:ext cx="1314178" cy="57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83196" y="1929332"/>
            <a:ext cx="1477" cy="15372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rot="10800000">
            <a:off x="7623601" y="1953046"/>
            <a:ext cx="1320429" cy="1537216"/>
            <a:chOff x="6304649" y="3838498"/>
            <a:chExt cx="1320429" cy="1537216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304649" y="3862212"/>
              <a:ext cx="1315343" cy="15135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6310900" y="3862212"/>
              <a:ext cx="1314178" cy="57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623601" y="3838498"/>
              <a:ext cx="1477" cy="153721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23" name="圆角矩形 22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31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3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8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2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3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3" name="直接连接符 32"/>
              <p:cNvCxnSpPr>
                <a:stCxn id="37" idx="0"/>
                <a:endCxn id="3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54756DB-2886-1148-A5C7-75481D955A5B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1.3.2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行列式的计算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性质与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44803" y="1810232"/>
                <a:ext cx="3970369" cy="167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1  3  0  0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2  2  0  0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3  5  3  1</m:t>
                            </m:r>
                          </m: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4  6  7  4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200" dirty="0"/>
                  <a:t>   =-20</a:t>
                </a:r>
                <a:endParaRPr lang="zh-CN" altLang="en-US" sz="4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03" y="1810232"/>
                <a:ext cx="3970369" cy="1679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1844804" y="2644450"/>
            <a:ext cx="1765624" cy="57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21359" y="1646721"/>
            <a:ext cx="6257" cy="19954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827091" y="1868069"/>
            <a:ext cx="364437" cy="6925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12203" y="1055955"/>
            <a:ext cx="362263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“十字架”行列式：</a:t>
            </a:r>
            <a:endParaRPr lang="zh-CN" altLang="en-US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15" name="圆角矩形 14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1.3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9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0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23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4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1" name="直接连接符 20"/>
              <p:cNvCxnSpPr>
                <a:stCxn id="25" idx="0"/>
                <a:endCxn id="23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47CC05A-54A1-DC40-9486-0C0067F39955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1.3.2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行列式的计算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62795" y="1811944"/>
                <a:ext cx="4569925" cy="190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1  2  0  0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3  4  0  0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5  4  1  2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4  3  1  4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:r>
                  <a:rPr lang="zh-CN" altLang="en-US" sz="4800" dirty="0"/>
                  <a:t>？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95" y="1811944"/>
                <a:ext cx="4569925" cy="19067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750890" y="1811944"/>
                <a:ext cx="4569925" cy="1401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−5  1   2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0     2    3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0     3     6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:r>
                  <a:rPr lang="zh-CN" altLang="en-US" sz="4800" dirty="0"/>
                  <a:t>？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90" y="1811944"/>
                <a:ext cx="4569925" cy="14014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8" name="圆角矩形 7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3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1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0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4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7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8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5" name="直接连接符 14"/>
              <p:cNvCxnSpPr>
                <a:stCxn id="19" idx="0"/>
                <a:endCxn id="17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7" y="836295"/>
            <a:ext cx="10419048" cy="5571429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507001" y="129939"/>
            <a:ext cx="3493214" cy="858561"/>
            <a:chOff x="4086931" y="152330"/>
            <a:chExt cx="4821717" cy="1343229"/>
          </a:xfrm>
        </p:grpSpPr>
        <p:sp>
          <p:nvSpPr>
            <p:cNvPr id="5" name="圆角矩形 4"/>
            <p:cNvSpPr/>
            <p:nvPr/>
          </p:nvSpPr>
          <p:spPr>
            <a:xfrm>
              <a:off x="4086931" y="492424"/>
              <a:ext cx="3373843" cy="537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1.2 </a:t>
              </a:r>
              <a:r>
                <a:rPr lang="zh-CN" altLang="en-US" sz="1600" spc="-5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行列式的性质与计算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56968" y="152330"/>
              <a:ext cx="851680" cy="418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性质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033119" y="1077061"/>
              <a:ext cx="875529" cy="4184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计算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459662" y="361581"/>
              <a:ext cx="573457" cy="949427"/>
              <a:chOff x="3025162" y="352457"/>
              <a:chExt cx="1299340" cy="4504981"/>
            </a:xfrm>
          </p:grpSpPr>
          <p:grpSp>
            <p:nvGrpSpPr>
              <p:cNvPr id="10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</p:grpSpPr>
            <p:sp>
              <p:nvSpPr>
                <p:cNvPr id="16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7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1" name="组合 30"/>
              <p:cNvGrpSpPr/>
              <p:nvPr/>
            </p:nvGrpSpPr>
            <p:grpSpPr bwMode="auto">
              <a:xfrm rot="16200000">
                <a:off x="2996818" y="3529754"/>
                <a:ext cx="2046363" cy="609005"/>
                <a:chOff x="0" y="504056"/>
                <a:chExt cx="6032665" cy="648072"/>
              </a:xfrm>
            </p:grpSpPr>
            <p:sp>
              <p:nvSpPr>
                <p:cNvPr id="1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15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no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" name="直接连接符 11"/>
              <p:cNvCxnSpPr>
                <a:stCxn id="16" idx="0"/>
                <a:endCxn id="14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446309" y="836295"/>
            <a:ext cx="6400800" cy="5307418"/>
            <a:chOff x="2823900" y="610193"/>
            <a:chExt cx="5775571" cy="5180110"/>
          </a:xfrm>
        </p:grpSpPr>
        <p:sp>
          <p:nvSpPr>
            <p:cNvPr id="3" name="圆角矩形 2"/>
            <p:cNvSpPr/>
            <p:nvPr/>
          </p:nvSpPr>
          <p:spPr>
            <a:xfrm>
              <a:off x="2823900" y="2788642"/>
              <a:ext cx="1847921" cy="631075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线性代数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158285" y="4321227"/>
              <a:ext cx="2441185" cy="58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特征值与特征向量</a:t>
              </a:r>
            </a:p>
          </p:txBody>
        </p:sp>
        <p:cxnSp>
          <p:nvCxnSpPr>
            <p:cNvPr id="5" name="曲线连接符 4"/>
            <p:cNvCxnSpPr>
              <a:stCxn id="3" idx="0"/>
              <a:endCxn id="7" idx="1"/>
            </p:cNvCxnSpPr>
            <p:nvPr/>
          </p:nvCxnSpPr>
          <p:spPr>
            <a:xfrm rot="5400000" flipH="1" flipV="1">
              <a:off x="4009290" y="639646"/>
              <a:ext cx="1887567" cy="2410427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>
              <a:stCxn id="3" idx="2"/>
              <a:endCxn id="28" idx="1"/>
            </p:cNvCxnSpPr>
            <p:nvPr/>
          </p:nvCxnSpPr>
          <p:spPr>
            <a:xfrm rot="16200000" flipH="1">
              <a:off x="3913220" y="3254356"/>
              <a:ext cx="2079706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6158287" y="610193"/>
              <a:ext cx="2441184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行列式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58285" y="1553977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矩阵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158285" y="2379807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向量空间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6158285" y="3298785"/>
              <a:ext cx="2441185" cy="5817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线性方程组</a:t>
              </a:r>
            </a:p>
          </p:txBody>
        </p:sp>
        <p:cxnSp>
          <p:nvCxnSpPr>
            <p:cNvPr id="12" name="曲线连接符 11"/>
            <p:cNvCxnSpPr>
              <a:stCxn id="3" idx="0"/>
              <a:endCxn id="8" idx="1"/>
            </p:cNvCxnSpPr>
            <p:nvPr/>
          </p:nvCxnSpPr>
          <p:spPr>
            <a:xfrm rot="5400000" flipH="1" flipV="1">
              <a:off x="4481182" y="1111539"/>
              <a:ext cx="943782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>
              <a:stCxn id="3" idx="2"/>
              <a:endCxn id="4" idx="1"/>
            </p:cNvCxnSpPr>
            <p:nvPr/>
          </p:nvCxnSpPr>
          <p:spPr>
            <a:xfrm rot="16200000" flipH="1">
              <a:off x="4356876" y="2810700"/>
              <a:ext cx="1192393" cy="2410425"/>
            </a:xfrm>
            <a:prstGeom prst="curved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3" idx="3"/>
              <a:endCxn id="10" idx="1"/>
            </p:cNvCxnSpPr>
            <p:nvPr/>
          </p:nvCxnSpPr>
          <p:spPr>
            <a:xfrm>
              <a:off x="4671821" y="3104179"/>
              <a:ext cx="1486464" cy="48548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6158285" y="5208540"/>
              <a:ext cx="2441185" cy="58176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spc="-5" dirty="0">
                  <a:solidFill>
                    <a:srgbClr val="FFFFFF">
                      <a:lumMod val="6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实二次型</a:t>
              </a:r>
            </a:p>
          </p:txBody>
        </p:sp>
        <p:cxnSp>
          <p:nvCxnSpPr>
            <p:cNvPr id="32" name="曲线连接符 31"/>
            <p:cNvCxnSpPr>
              <a:stCxn id="3" idx="3"/>
              <a:endCxn id="9" idx="1"/>
            </p:cNvCxnSpPr>
            <p:nvPr/>
          </p:nvCxnSpPr>
          <p:spPr>
            <a:xfrm flipV="1">
              <a:off x="4671821" y="2670690"/>
              <a:ext cx="1486464" cy="43348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 220"/>
          <p:cNvSpPr/>
          <p:nvPr/>
        </p:nvSpPr>
        <p:spPr>
          <a:xfrm>
            <a:off x="-635" y="302895"/>
            <a:ext cx="1981200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目录框架</a:t>
            </a:r>
          </a:p>
        </p:txBody>
      </p:sp>
      <p:sp>
        <p:nvSpPr>
          <p:cNvPr id="11" name="右大括号 10"/>
          <p:cNvSpPr/>
          <p:nvPr/>
        </p:nvSpPr>
        <p:spPr>
          <a:xfrm>
            <a:off x="8326720" y="2699519"/>
            <a:ext cx="256854" cy="144981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8326720" y="836295"/>
            <a:ext cx="256854" cy="142998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326720" y="4649909"/>
            <a:ext cx="256854" cy="144981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5501" y="1280054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基础篇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825501" y="3129964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>
                    <a:lumMod val="6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核心篇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825501" y="5113208"/>
            <a:ext cx="157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>
                    <a:lumMod val="65000"/>
                  </a:srgb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应用篇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dirty="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性质与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49964" y="1467016"/>
            <a:ext cx="10768853" cy="3046988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化简求解：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利用行列式的性质，把原行列式化为容易求值的行列式，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如上三角（或下三角）行列式。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降阶求解：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把原行列式按选定的某一行或某一列展开，把行列式的</a:t>
            </a:r>
            <a:endParaRPr lang="en-US" altLang="zh-CN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阶数降低，再求值。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67669" y="4893530"/>
            <a:ext cx="91089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：①记号：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避免分数运算。</a:t>
            </a:r>
          </a:p>
        </p:txBody>
      </p:sp>
      <p:pic>
        <p:nvPicPr>
          <p:cNvPr id="8" name="Object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35" y="4922992"/>
            <a:ext cx="1507344" cy="5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79" y="4867782"/>
            <a:ext cx="1812828" cy="64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47" y="5539462"/>
            <a:ext cx="1633135" cy="66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77" y="5539463"/>
            <a:ext cx="1907931" cy="69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520393-5F5E-5B4E-9EAC-4908DF33DE57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1.3.2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行列式的计算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37483" y="2366748"/>
                <a:ext cx="4569925" cy="190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3  1  1  1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1  3  1  1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1  1  3  1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1  1  1  3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:r>
                  <a:rPr lang="zh-CN" altLang="en-US" sz="4800" dirty="0"/>
                  <a:t>？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483" y="2366748"/>
                <a:ext cx="4569925" cy="19067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777198" y="141296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计算下列行列式：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4255" y="1082533"/>
            <a:ext cx="164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第一题：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4" y="1068512"/>
            <a:ext cx="8797099" cy="49605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4256" y="1082533"/>
            <a:ext cx="1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第一题：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行列式的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性质与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2203" y="1086777"/>
            <a:ext cx="286522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范德蒙行列式：</a:t>
            </a:r>
            <a:endParaRPr lang="zh-CN" altLang="en-US" sz="2400" b="1" u="sng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" name="Object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799" y="2307169"/>
            <a:ext cx="7096984" cy="284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332BAE-8A50-8942-B5A5-D2BA6C601347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1.3.2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行列式的计算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487958" y="1741820"/>
                <a:ext cx="2648930" cy="1906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1  3  2  4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4  1  3  2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2  4  1  3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3  2  4  1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:r>
                  <a:rPr lang="zh-CN" altLang="en-US" sz="3600" dirty="0"/>
                  <a:t>？</a:t>
                </a: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58" y="1741820"/>
                <a:ext cx="2648930" cy="1906740"/>
              </a:xfrm>
              <a:prstGeom prst="rect">
                <a:avLst/>
              </a:prstGeom>
              <a:blipFill rotWithShape="0">
                <a:blip r:embed="rId2"/>
                <a:stretch>
                  <a:fillRect r="-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9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97487" y="374630"/>
            <a:ext cx="339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初等变换法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试一下：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97487" y="374630"/>
            <a:ext cx="339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初等变换法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2043285"/>
            <a:ext cx="9476190" cy="277142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97487" y="374630"/>
            <a:ext cx="339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初等变换法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905" y="2043285"/>
            <a:ext cx="9476190" cy="27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38" y="1396099"/>
            <a:ext cx="10209524" cy="4990476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9585788" y="1064233"/>
            <a:ext cx="2013735" cy="66373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 220"/>
          <p:cNvSpPr/>
          <p:nvPr/>
        </p:nvSpPr>
        <p:spPr>
          <a:xfrm>
            <a:off x="-636" y="302895"/>
            <a:ext cx="2599997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第一章  行列式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84960" y="3363719"/>
            <a:ext cx="1348820" cy="58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行列式</a:t>
            </a:r>
          </a:p>
        </p:txBody>
      </p:sp>
      <p:cxnSp>
        <p:nvCxnSpPr>
          <p:cNvPr id="5" name="曲线连接符 4"/>
          <p:cNvCxnSpPr>
            <a:stCxn id="3" idx="0"/>
            <a:endCxn id="7" idx="1"/>
          </p:cNvCxnSpPr>
          <p:nvPr/>
        </p:nvCxnSpPr>
        <p:spPr>
          <a:xfrm rot="5400000" flipH="1" flipV="1">
            <a:off x="2010789" y="1918736"/>
            <a:ext cx="1793565" cy="109640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2"/>
            <a:endCxn id="28" idx="1"/>
          </p:cNvCxnSpPr>
          <p:nvPr/>
        </p:nvCxnSpPr>
        <p:spPr>
          <a:xfrm rot="16200000" flipH="1">
            <a:off x="2088587" y="4217852"/>
            <a:ext cx="1600965" cy="10593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455772" y="1301270"/>
            <a:ext cx="1781850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418768" y="3380905"/>
            <a:ext cx="1781852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性质与计算</a:t>
            </a:r>
          </a:p>
        </p:txBody>
      </p:sp>
      <p:cxnSp>
        <p:nvCxnSpPr>
          <p:cNvPr id="19" name="曲线连接符 18"/>
          <p:cNvCxnSpPr>
            <a:stCxn id="3" idx="3"/>
            <a:endCxn id="10" idx="1"/>
          </p:cNvCxnSpPr>
          <p:nvPr/>
        </p:nvCxnSpPr>
        <p:spPr>
          <a:xfrm flipV="1">
            <a:off x="3033780" y="3649789"/>
            <a:ext cx="384988" cy="56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3418768" y="5279150"/>
            <a:ext cx="1781851" cy="53776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克拉默法则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6477342" y="5577656"/>
            <a:ext cx="4547245" cy="5377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spc="-5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5237622" y="732122"/>
            <a:ext cx="573457" cy="1731443"/>
            <a:chOff x="3025162" y="352457"/>
            <a:chExt cx="1299341" cy="4504980"/>
          </a:xfrm>
        </p:grpSpPr>
        <p:grpSp>
          <p:nvGrpSpPr>
            <p:cNvPr id="103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1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1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4" name="组合 30"/>
            <p:cNvGrpSpPr/>
            <p:nvPr/>
          </p:nvGrpSpPr>
          <p:grpSpPr bwMode="auto">
            <a:xfrm rot="16200000">
              <a:off x="2861749" y="3394684"/>
              <a:ext cx="2313987" cy="611520"/>
              <a:chOff x="0" y="501380"/>
              <a:chExt cx="6821620" cy="650748"/>
            </a:xfrm>
          </p:grpSpPr>
          <p:sp>
            <p:nvSpPr>
              <p:cNvPr id="10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08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21620" y="501380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5" name="直接连接符 104"/>
            <p:cNvCxnSpPr>
              <a:stCxn id="112" idx="0"/>
              <a:endCxn id="107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圆角矩形 121"/>
          <p:cNvSpPr/>
          <p:nvPr/>
        </p:nvSpPr>
        <p:spPr>
          <a:xfrm>
            <a:off x="5807100" y="502873"/>
            <a:ext cx="3932962" cy="436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二阶行列式与三阶行列式的计算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5814453" y="1377624"/>
            <a:ext cx="3925609" cy="447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余子式和代数余子式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5814454" y="2257688"/>
            <a:ext cx="3925608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阶行列式按行（列）展开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5796815" y="3040811"/>
            <a:ext cx="3943247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行列式的性质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5772967" y="3965542"/>
            <a:ext cx="3967095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行列式的计算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5757818" y="5350716"/>
            <a:ext cx="3982244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用克拉默法则解简单线性方程组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5199509" y="3250062"/>
            <a:ext cx="573457" cy="949427"/>
            <a:chOff x="3025162" y="352457"/>
            <a:chExt cx="1299340" cy="4504981"/>
          </a:xfrm>
        </p:grpSpPr>
        <p:grpSp>
          <p:nvGrpSpPr>
            <p:cNvPr id="129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3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0" name="组合 30"/>
            <p:cNvGrpSpPr/>
            <p:nvPr/>
          </p:nvGrpSpPr>
          <p:grpSpPr bwMode="auto">
            <a:xfrm rot="16200000">
              <a:off x="2996818" y="3529754"/>
              <a:ext cx="2046363" cy="609005"/>
              <a:chOff x="0" y="504056"/>
              <a:chExt cx="6032665" cy="648072"/>
            </a:xfrm>
          </p:grpSpPr>
          <p:sp>
            <p:nvSpPr>
              <p:cNvPr id="133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4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1" name="直接连接符 130"/>
            <p:cNvCxnSpPr>
              <a:stCxn id="136" idx="0"/>
              <a:endCxn id="133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箭头连接符 35"/>
          <p:cNvCxnSpPr>
            <a:cxnSpLocks noChangeShapeType="1"/>
            <a:endCxn id="127" idx="1"/>
          </p:cNvCxnSpPr>
          <p:nvPr/>
        </p:nvCxnSpPr>
        <p:spPr bwMode="auto">
          <a:xfrm flipV="1">
            <a:off x="5199509" y="5559965"/>
            <a:ext cx="558309" cy="689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10162602" y="3119587"/>
            <a:ext cx="17979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三角形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十字架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范德蒙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9777066" y="3317252"/>
            <a:ext cx="385536" cy="171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40" y="790053"/>
            <a:ext cx="4198569" cy="286731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847" y="4103506"/>
            <a:ext cx="4504762" cy="2457143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2190859" y="1654711"/>
            <a:ext cx="211401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非齐次方程组</a:t>
            </a:r>
          </a:p>
        </p:txBody>
      </p:sp>
      <p:cxnSp>
        <p:nvCxnSpPr>
          <p:cNvPr id="39" name="曲线连接符 38"/>
          <p:cNvCxnSpPr>
            <a:stCxn id="41" idx="0"/>
            <a:endCxn id="38" idx="1"/>
          </p:cNvCxnSpPr>
          <p:nvPr/>
        </p:nvCxnSpPr>
        <p:spPr>
          <a:xfrm rot="5400000" flipH="1" flipV="1">
            <a:off x="889477" y="2034725"/>
            <a:ext cx="1465007" cy="11377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190859" y="5115688"/>
            <a:ext cx="211401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齐次方程组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174660" y="3336107"/>
            <a:ext cx="175688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求解方程组</a:t>
            </a:r>
          </a:p>
        </p:txBody>
      </p:sp>
      <p:cxnSp>
        <p:nvCxnSpPr>
          <p:cNvPr id="42" name="曲线连接符 41"/>
          <p:cNvCxnSpPr>
            <a:stCxn id="41" idx="2"/>
            <a:endCxn id="40" idx="1"/>
          </p:cNvCxnSpPr>
          <p:nvPr/>
        </p:nvCxnSpPr>
        <p:spPr>
          <a:xfrm rot="16200000" flipH="1">
            <a:off x="840384" y="3981602"/>
            <a:ext cx="1563192" cy="11377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EBEA8A5-ACD3-0546-B91A-5D6080B37AF9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1.4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克拉默法则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E85621-E10E-4C45-979B-DB34D5D0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727" y="-27344"/>
            <a:ext cx="4925026" cy="8173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87703" y="1146544"/>
            <a:ext cx="8599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鸡和兔关在同一个笼子里，已知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笼子里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条腿，问一共有多少只鸡？多少只兔？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46253" y="5224455"/>
            <a:ext cx="2160427" cy="4603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线性代数解法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72820" y="2526705"/>
            <a:ext cx="31534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latin typeface="华文行楷" panose="02010800040101010101" charset="-122"/>
                <a:ea typeface="华文行楷" panose="02010800040101010101" charset="-122"/>
              </a:rPr>
              <a:t>把数分开看看</a:t>
            </a:r>
            <a:r>
              <a:rPr lang="en-US" altLang="zh-CN" sz="2400" dirty="0">
                <a:latin typeface="华文行楷" panose="02010800040101010101" charset="-122"/>
                <a:ea typeface="华文行楷" panose="02010800040101010101" charset="-122"/>
              </a:rPr>
              <a:t>···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72917" y="3589306"/>
            <a:ext cx="5984348" cy="974393"/>
            <a:chOff x="3080" y="4024"/>
            <a:chExt cx="7069" cy="1151"/>
          </a:xfrm>
        </p:grpSpPr>
        <p:grpSp>
          <p:nvGrpSpPr>
            <p:cNvPr id="16" name="组合 15"/>
            <p:cNvGrpSpPr/>
            <p:nvPr/>
          </p:nvGrpSpPr>
          <p:grpSpPr>
            <a:xfrm>
              <a:off x="3080" y="4024"/>
              <a:ext cx="4210" cy="1103"/>
              <a:chOff x="1910" y="5050"/>
              <a:chExt cx="4210" cy="1103"/>
            </a:xfrm>
          </p:grpSpPr>
          <p:graphicFrame>
            <p:nvGraphicFramePr>
              <p:cNvPr id="18" name="对象 1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910" y="5050"/>
              <a:ext cx="2346" cy="1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873" r:id="rId3" imgW="862965" imgH="405765" progId="Equation.KSEE3">
                      <p:embed/>
                    </p:oleObj>
                  </mc:Choice>
                  <mc:Fallback>
                    <p:oleObj r:id="rId3" imgW="862965" imgH="405765" progId="Equation.KSEE3">
                      <p:embed/>
                      <p:pic>
                        <p:nvPicPr>
                          <p:cNvPr id="0" name="图片 2162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10" y="5050"/>
                            <a:ext cx="2346" cy="11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右箭头 18"/>
              <p:cNvSpPr/>
              <p:nvPr/>
            </p:nvSpPr>
            <p:spPr>
              <a:xfrm>
                <a:off x="4914" y="5314"/>
                <a:ext cx="1206" cy="57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978" y="4024"/>
            <a:ext cx="2171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4" r:id="rId5" imgW="862965" imgH="457200" progId="Equation.KSEE3">
                    <p:embed/>
                  </p:oleObj>
                </mc:Choice>
                <mc:Fallback>
                  <p:oleObj r:id="rId5" imgW="862965" imgH="457200" progId="Equation.KSEE3">
                    <p:embed/>
                    <p:pic>
                      <p:nvPicPr>
                        <p:cNvPr id="0" name="图片 216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8" y="4024"/>
                          <a:ext cx="2171" cy="1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5C8E57-9D74-6645-A2EF-DFBFB29BC863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1.4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克拉默法则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E7FEFEE-200E-E947-8073-BB4A5AC1B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727" y="-27344"/>
            <a:ext cx="4925026" cy="8173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 220"/>
          <p:cNvSpPr/>
          <p:nvPr/>
        </p:nvSpPr>
        <p:spPr>
          <a:xfrm>
            <a:off x="-13436" y="337740"/>
            <a:ext cx="2599997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第一章  行列式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52753" y="3435638"/>
            <a:ext cx="1348820" cy="58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行列式</a:t>
            </a:r>
          </a:p>
        </p:txBody>
      </p:sp>
      <p:cxnSp>
        <p:nvCxnSpPr>
          <p:cNvPr id="5" name="曲线连接符 4"/>
          <p:cNvCxnSpPr>
            <a:stCxn id="3" idx="0"/>
            <a:endCxn id="7" idx="1"/>
          </p:cNvCxnSpPr>
          <p:nvPr/>
        </p:nvCxnSpPr>
        <p:spPr>
          <a:xfrm rot="5400000" flipH="1" flipV="1">
            <a:off x="1178582" y="1990655"/>
            <a:ext cx="1793565" cy="109640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2"/>
            <a:endCxn id="28" idx="1"/>
          </p:cNvCxnSpPr>
          <p:nvPr/>
        </p:nvCxnSpPr>
        <p:spPr>
          <a:xfrm rot="16200000" flipH="1">
            <a:off x="1256380" y="4289771"/>
            <a:ext cx="1600965" cy="10593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23565" y="1373189"/>
            <a:ext cx="1781850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86561" y="3452824"/>
            <a:ext cx="1781852" cy="537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性质与计算</a:t>
            </a:r>
          </a:p>
        </p:txBody>
      </p:sp>
      <p:cxnSp>
        <p:nvCxnSpPr>
          <p:cNvPr id="19" name="曲线连接符 18"/>
          <p:cNvCxnSpPr>
            <a:stCxn id="3" idx="3"/>
            <a:endCxn id="10" idx="1"/>
          </p:cNvCxnSpPr>
          <p:nvPr/>
        </p:nvCxnSpPr>
        <p:spPr>
          <a:xfrm flipV="1">
            <a:off x="2201573" y="3721708"/>
            <a:ext cx="384988" cy="56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586561" y="5351069"/>
            <a:ext cx="1781851" cy="53776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克拉默法则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4405415" y="804041"/>
            <a:ext cx="573457" cy="1731443"/>
            <a:chOff x="3025162" y="352457"/>
            <a:chExt cx="1299341" cy="4504980"/>
          </a:xfrm>
        </p:grpSpPr>
        <p:grpSp>
          <p:nvGrpSpPr>
            <p:cNvPr id="103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1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4" name="组合 30"/>
            <p:cNvGrpSpPr/>
            <p:nvPr/>
          </p:nvGrpSpPr>
          <p:grpSpPr bwMode="auto">
            <a:xfrm rot="16200000">
              <a:off x="2861749" y="3394684"/>
              <a:ext cx="2313987" cy="611520"/>
              <a:chOff x="0" y="501380"/>
              <a:chExt cx="6821620" cy="650748"/>
            </a:xfrm>
          </p:grpSpPr>
          <p:sp>
            <p:nvSpPr>
              <p:cNvPr id="10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8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21620" y="501380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5" name="直接连接符 104"/>
            <p:cNvCxnSpPr>
              <a:stCxn id="112" idx="0"/>
              <a:endCxn id="107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圆角矩形 121"/>
          <p:cNvSpPr/>
          <p:nvPr/>
        </p:nvSpPr>
        <p:spPr>
          <a:xfrm>
            <a:off x="4974893" y="574792"/>
            <a:ext cx="3932962" cy="436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二阶行列式与三阶行列式的计算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4982246" y="1449543"/>
            <a:ext cx="3925609" cy="447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余子式和代数余子式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982247" y="2329607"/>
            <a:ext cx="3925608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阶行列式按行（列）展开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964608" y="3112730"/>
            <a:ext cx="3943247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行列式的性质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4940760" y="4037461"/>
            <a:ext cx="3967095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行列式的计算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4925611" y="5422635"/>
            <a:ext cx="3982244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用克拉默法则解简单线性方程组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4367302" y="3321981"/>
            <a:ext cx="573457" cy="949427"/>
            <a:chOff x="3025162" y="352457"/>
            <a:chExt cx="1299340" cy="4504981"/>
          </a:xfrm>
        </p:grpSpPr>
        <p:grpSp>
          <p:nvGrpSpPr>
            <p:cNvPr id="129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3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0" name="组合 30"/>
            <p:cNvGrpSpPr/>
            <p:nvPr/>
          </p:nvGrpSpPr>
          <p:grpSpPr bwMode="auto">
            <a:xfrm rot="16200000">
              <a:off x="2996818" y="3529754"/>
              <a:ext cx="2046363" cy="609005"/>
              <a:chOff x="0" y="504056"/>
              <a:chExt cx="6032665" cy="648072"/>
            </a:xfrm>
          </p:grpSpPr>
          <p:sp>
            <p:nvSpPr>
              <p:cNvPr id="133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34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1" name="直接连接符 130"/>
            <p:cNvCxnSpPr>
              <a:stCxn id="136" idx="0"/>
              <a:endCxn id="133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箭头连接符 35"/>
          <p:cNvCxnSpPr>
            <a:cxnSpLocks noChangeShapeType="1"/>
            <a:endCxn id="127" idx="1"/>
          </p:cNvCxnSpPr>
          <p:nvPr/>
        </p:nvCxnSpPr>
        <p:spPr bwMode="auto">
          <a:xfrm flipV="1">
            <a:off x="4367302" y="5631884"/>
            <a:ext cx="558309" cy="689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组合 36"/>
          <p:cNvGrpSpPr/>
          <p:nvPr/>
        </p:nvGrpSpPr>
        <p:grpSpPr>
          <a:xfrm>
            <a:off x="9044206" y="439067"/>
            <a:ext cx="1926427" cy="707886"/>
            <a:chOff x="9779426" y="3152669"/>
            <a:chExt cx="1926427" cy="1656745"/>
          </a:xfrm>
        </p:grpSpPr>
        <p:sp>
          <p:nvSpPr>
            <p:cNvPr id="38" name="文本框 37"/>
            <p:cNvSpPr txBox="1"/>
            <p:nvPr/>
          </p:nvSpPr>
          <p:spPr>
            <a:xfrm>
              <a:off x="9907876" y="3152669"/>
              <a:ext cx="1797977" cy="165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对角线法则：主减副</a:t>
              </a:r>
              <a:endPara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>
              <a:off x="9779426" y="3341097"/>
              <a:ext cx="128450" cy="13315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172656" y="1439944"/>
            <a:ext cx="98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&amp; A</a:t>
            </a:r>
          </a:p>
        </p:txBody>
      </p:sp>
      <p:sp>
        <p:nvSpPr>
          <p:cNvPr id="41" name="左大括号 40"/>
          <p:cNvSpPr/>
          <p:nvPr/>
        </p:nvSpPr>
        <p:spPr>
          <a:xfrm>
            <a:off x="9044206" y="1422317"/>
            <a:ext cx="128450" cy="568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172656" y="2266604"/>
            <a:ext cx="195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 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他人</a:t>
            </a:r>
            <a:endParaRPr lang="en-US" altLang="zh-CN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9044206" y="2248977"/>
            <a:ext cx="128450" cy="568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108431" y="3086007"/>
            <a:ext cx="195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个性质</a:t>
            </a:r>
            <a:endParaRPr lang="en-US" altLang="zh-CN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33022" y="3640351"/>
            <a:ext cx="179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三角形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十字架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范德蒙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初等变换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8968752" y="3741144"/>
            <a:ext cx="264203" cy="1297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4" name="直接箭头连接符 3"/>
          <p:cNvCxnSpPr>
            <a:stCxn id="125" idx="3"/>
            <a:endCxn id="47" idx="1"/>
          </p:cNvCxnSpPr>
          <p:nvPr/>
        </p:nvCxnSpPr>
        <p:spPr>
          <a:xfrm flipV="1">
            <a:off x="8907855" y="3316840"/>
            <a:ext cx="200576" cy="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097201" y="5379468"/>
            <a:ext cx="232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D=0  &amp;  D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9" name="左大括号 48"/>
          <p:cNvSpPr/>
          <p:nvPr/>
        </p:nvSpPr>
        <p:spPr>
          <a:xfrm>
            <a:off x="8968752" y="5361841"/>
            <a:ext cx="128450" cy="568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91284" y="2727076"/>
            <a:ext cx="8938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有解  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91476" y="2710952"/>
            <a:ext cx="155191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02027" y="1697155"/>
            <a:ext cx="5984348" cy="974393"/>
            <a:chOff x="3080" y="4024"/>
            <a:chExt cx="7069" cy="1151"/>
          </a:xfrm>
        </p:grpSpPr>
        <p:grpSp>
          <p:nvGrpSpPr>
            <p:cNvPr id="17" name="组合 16"/>
            <p:cNvGrpSpPr/>
            <p:nvPr/>
          </p:nvGrpSpPr>
          <p:grpSpPr>
            <a:xfrm>
              <a:off x="3080" y="4024"/>
              <a:ext cx="4210" cy="1103"/>
              <a:chOff x="1910" y="5050"/>
              <a:chExt cx="4210" cy="1103"/>
            </a:xfrm>
          </p:grpSpPr>
          <p:graphicFrame>
            <p:nvGraphicFramePr>
              <p:cNvPr id="19" name="对象 1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910" y="5050"/>
              <a:ext cx="2346" cy="1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897" r:id="rId3" imgW="862965" imgH="405765" progId="Equation.KSEE3">
                      <p:embed/>
                    </p:oleObj>
                  </mc:Choice>
                  <mc:Fallback>
                    <p:oleObj r:id="rId3" imgW="862965" imgH="405765" progId="Equation.KSEE3">
                      <p:embed/>
                      <p:pic>
                        <p:nvPicPr>
                          <p:cNvPr id="0" name="图片 2265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10" y="5050"/>
                            <a:ext cx="2346" cy="11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右箭头 19"/>
              <p:cNvSpPr/>
              <p:nvPr/>
            </p:nvSpPr>
            <p:spPr>
              <a:xfrm>
                <a:off x="4914" y="5314"/>
                <a:ext cx="1206" cy="576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978" y="4024"/>
            <a:ext cx="2171" cy="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8" r:id="rId5" imgW="862965" imgH="457200" progId="Equation.KSEE3">
                    <p:embed/>
                  </p:oleObj>
                </mc:Choice>
                <mc:Fallback>
                  <p:oleObj r:id="rId5" imgW="862965" imgH="457200" progId="Equation.KSEE3">
                    <p:embed/>
                    <p:pic>
                      <p:nvPicPr>
                        <p:cNvPr id="0" name="图片 226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8" y="4024"/>
                          <a:ext cx="2171" cy="11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左大括号 4"/>
          <p:cNvSpPr/>
          <p:nvPr/>
        </p:nvSpPr>
        <p:spPr>
          <a:xfrm>
            <a:off x="2164231" y="1687176"/>
            <a:ext cx="144618" cy="15015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08374" y="3774033"/>
            <a:ext cx="283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x+y+z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=10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2x+2y+4z=30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2x+2y+3z=30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2163756" y="3928522"/>
            <a:ext cx="144618" cy="150156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13079" y="5614893"/>
            <a:ext cx="89385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无解   </a:t>
            </a:r>
          </a:p>
        </p:txBody>
      </p:sp>
      <p:cxnSp>
        <p:nvCxnSpPr>
          <p:cNvPr id="28" name="直接箭头连接符 27"/>
          <p:cNvCxnSpPr>
            <a:stCxn id="3" idx="3"/>
            <a:endCxn id="15" idx="1"/>
          </p:cNvCxnSpPr>
          <p:nvPr/>
        </p:nvCxnSpPr>
        <p:spPr>
          <a:xfrm flipV="1">
            <a:off x="3785136" y="2941785"/>
            <a:ext cx="3106340" cy="16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145100" y="4407613"/>
            <a:ext cx="1111862" cy="5092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582694" y="4038681"/>
                <a:ext cx="4569925" cy="1391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1   1   1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2   2   4</m:t>
                            </m:r>
                          </m: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2    2   3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/>
                  <a:t>=</a:t>
                </a:r>
                <a:r>
                  <a:rPr lang="en-US" altLang="zh-CN" sz="4800" dirty="0"/>
                  <a:t>0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94" y="4038681"/>
                <a:ext cx="4569925" cy="13914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6913271" y="5614893"/>
            <a:ext cx="155191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>
          <a:xfrm flipV="1">
            <a:off x="3806931" y="5845726"/>
            <a:ext cx="3106340" cy="16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CB9E5DC-736A-D74C-9FAA-F81E443BED39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1.4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克拉默法则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801FE0-2ECF-ED4D-A48F-CC7448EC9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0727" y="-27344"/>
            <a:ext cx="4925026" cy="8173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png;base64,iVBORw0KGgoAAAANSUhEUgAAAAEAAAABCAYAAAAfFcSJAAAAGXRFWHRTb2Z0d2FyZQBBZG9iZSBJbWFnZVJlYWR5ccllPAAAABBJREFUeNpi+P//PwNAgAEACPwC/tuiTRYAAAAASUVORK5CYII="/>
          <p:cNvSpPr>
            <a:spLocks noChangeAspect="1" noChangeArrowheads="1"/>
          </p:cNvSpPr>
          <p:nvPr/>
        </p:nvSpPr>
        <p:spPr bwMode="auto">
          <a:xfrm>
            <a:off x="3655442" y="22143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973675" y="1967193"/>
          <a:ext cx="7385039" cy="243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Equation" r:id="rId3" imgW="72237600" imgH="23774400" progId="Equation.DSMT4">
                  <p:embed/>
                </p:oleObj>
              </mc:Choice>
              <mc:Fallback>
                <p:oleObj name="Equation" r:id="rId3" imgW="72237600" imgH="23774400" progId="Equation.DSMT4">
                  <p:embed/>
                  <p:pic>
                    <p:nvPicPr>
                      <p:cNvPr id="0" name="图片 205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675" y="1967193"/>
                        <a:ext cx="7385039" cy="243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950" y="4518549"/>
            <a:ext cx="4038095" cy="13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909" y="4738077"/>
            <a:ext cx="2076190" cy="124761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175997" y="4720189"/>
            <a:ext cx="2122060" cy="12476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777427" y="4721358"/>
            <a:ext cx="7777537" cy="132428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-1" y="1303888"/>
            <a:ext cx="59692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在行列式≠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的情况下，再去求解才有意义。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DC6FFC-A083-6C47-BD6F-3D5D021043A8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1.4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克拉默法则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789C6B-596B-224A-9C20-8A037328E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727" y="-27344"/>
            <a:ext cx="4925026" cy="81739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1658" y="328388"/>
            <a:ext cx="728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克拉默法则</a:t>
            </a:r>
            <a:endParaRPr lang="zh-CN" altLang="en-US" sz="2400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0859" y="1654711"/>
            <a:ext cx="211401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非齐次方程组</a:t>
            </a:r>
          </a:p>
        </p:txBody>
      </p:sp>
      <p:cxnSp>
        <p:nvCxnSpPr>
          <p:cNvPr id="21" name="曲线连接符 20"/>
          <p:cNvCxnSpPr>
            <a:stCxn id="23" idx="0"/>
            <a:endCxn id="20" idx="1"/>
          </p:cNvCxnSpPr>
          <p:nvPr/>
        </p:nvCxnSpPr>
        <p:spPr>
          <a:xfrm rot="5400000" flipH="1" flipV="1">
            <a:off x="889477" y="2034725"/>
            <a:ext cx="1465007" cy="11377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190859" y="5115688"/>
            <a:ext cx="2114014" cy="432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齐次方程组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74660" y="3336107"/>
            <a:ext cx="1756881" cy="4327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求解方程组</a:t>
            </a:r>
          </a:p>
        </p:txBody>
      </p:sp>
      <p:cxnSp>
        <p:nvCxnSpPr>
          <p:cNvPr id="24" name="曲线连接符 23"/>
          <p:cNvCxnSpPr>
            <a:stCxn id="23" idx="2"/>
            <a:endCxn id="22" idx="1"/>
          </p:cNvCxnSpPr>
          <p:nvPr/>
        </p:nvCxnSpPr>
        <p:spPr>
          <a:xfrm rot="16200000" flipH="1">
            <a:off x="840384" y="3981602"/>
            <a:ext cx="1563192" cy="11377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87118" y="806988"/>
            <a:ext cx="250162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计算行列式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的值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5400000">
            <a:off x="6752240" y="-28322"/>
            <a:ext cx="612212" cy="3267182"/>
            <a:chOff x="3667013" y="2264545"/>
            <a:chExt cx="1063703" cy="1264390"/>
          </a:xfrm>
        </p:grpSpPr>
        <p:grpSp>
          <p:nvGrpSpPr>
            <p:cNvPr id="17" name="组合 30"/>
            <p:cNvGrpSpPr/>
            <p:nvPr/>
          </p:nvGrpSpPr>
          <p:grpSpPr bwMode="auto">
            <a:xfrm rot="16200000">
              <a:off x="4067537" y="2427820"/>
              <a:ext cx="826454" cy="499904"/>
              <a:chOff x="7" y="504055"/>
              <a:chExt cx="6032667" cy="648073"/>
            </a:xfrm>
          </p:grpSpPr>
          <p:sp>
            <p:nvSpPr>
              <p:cNvPr id="26" name="直接连接符 31"/>
              <p:cNvSpPr>
                <a:spLocks noChangeShapeType="1"/>
              </p:cNvSpPr>
              <p:nvPr/>
            </p:nvSpPr>
            <p:spPr bwMode="auto">
              <a:xfrm>
                <a:off x="7" y="504055"/>
                <a:ext cx="6032667" cy="0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2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8" name="直接连接符 17"/>
            <p:cNvCxnSpPr>
              <a:stCxn id="26" idx="0"/>
            </p:cNvCxnSpPr>
            <p:nvPr/>
          </p:nvCxnSpPr>
          <p:spPr>
            <a:xfrm flipH="1">
              <a:off x="4230810" y="3091001"/>
              <a:ext cx="2" cy="4379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667013" y="2905250"/>
              <a:ext cx="56379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35"/>
            <p:cNvCxnSpPr>
              <a:cxnSpLocks noChangeShapeType="1"/>
            </p:cNvCxnSpPr>
            <p:nvPr/>
          </p:nvCxnSpPr>
          <p:spPr bwMode="auto">
            <a:xfrm rot="16200000">
              <a:off x="4480765" y="3278983"/>
              <a:ext cx="0" cy="499903"/>
            </a:xfrm>
            <a:prstGeom prst="straightConnector1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bevel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文本框 27"/>
          <p:cNvSpPr txBox="1"/>
          <p:nvPr/>
        </p:nvSpPr>
        <p:spPr>
          <a:xfrm>
            <a:off x="4995577" y="1916991"/>
            <a:ext cx="856379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D=0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55419" y="1936336"/>
            <a:ext cx="8750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cxnSp>
        <p:nvCxnSpPr>
          <p:cNvPr id="8" name="直接箭头连接符 7"/>
          <p:cNvCxnSpPr>
            <a:stCxn id="28" idx="2"/>
          </p:cNvCxnSpPr>
          <p:nvPr/>
        </p:nvCxnSpPr>
        <p:spPr>
          <a:xfrm flipH="1">
            <a:off x="5423766" y="2378656"/>
            <a:ext cx="1" cy="436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01537" y="2840321"/>
            <a:ext cx="85637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无解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8689568" y="2398001"/>
            <a:ext cx="1" cy="43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6258888" y="2859666"/>
            <a:ext cx="5371457" cy="936264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8705803" y="2398000"/>
            <a:ext cx="1" cy="436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05015" y="4900875"/>
            <a:ext cx="432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系数行列式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rgbClr val="FF0000"/>
                </a:solidFill>
              </a:rPr>
              <a:t>≠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，则方程式只有</a:t>
            </a:r>
            <a:r>
              <a:rPr lang="zh-CN" altLang="en-US" sz="2000" dirty="0">
                <a:solidFill>
                  <a:srgbClr val="FF0000"/>
                </a:solidFill>
              </a:rPr>
              <a:t>零解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系数行列式</a:t>
            </a:r>
            <a:r>
              <a:rPr lang="en-US" altLang="zh-CN" sz="2000" dirty="0">
                <a:solidFill>
                  <a:srgbClr val="FF0000"/>
                </a:solidFill>
              </a:rPr>
              <a:t>D=0</a:t>
            </a:r>
            <a:r>
              <a:rPr lang="zh-CN" altLang="en-US" sz="2000" dirty="0"/>
              <a:t>，则方程式有</a:t>
            </a:r>
            <a:r>
              <a:rPr lang="zh-CN" altLang="en-US" sz="2000" dirty="0">
                <a:solidFill>
                  <a:srgbClr val="FF0000"/>
                </a:solidFill>
              </a:rPr>
              <a:t>非零解</a:t>
            </a:r>
            <a:r>
              <a:rPr lang="zh-CN" altLang="en-US" sz="2000" dirty="0"/>
              <a:t>。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4394048" y="4827841"/>
            <a:ext cx="410967" cy="10886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910" y="2973041"/>
            <a:ext cx="5230308" cy="72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C87B8F5-8C39-5A42-957F-233B3F34C294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1.4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克拉默法则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 220"/>
          <p:cNvSpPr/>
          <p:nvPr/>
        </p:nvSpPr>
        <p:spPr>
          <a:xfrm>
            <a:off x="-13436" y="337740"/>
            <a:ext cx="2599997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第一章  行列式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52753" y="3435638"/>
            <a:ext cx="1348820" cy="58335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行列式</a:t>
            </a:r>
          </a:p>
        </p:txBody>
      </p:sp>
      <p:cxnSp>
        <p:nvCxnSpPr>
          <p:cNvPr id="5" name="曲线连接符 4"/>
          <p:cNvCxnSpPr>
            <a:stCxn id="3" idx="0"/>
            <a:endCxn id="7" idx="1"/>
          </p:cNvCxnSpPr>
          <p:nvPr/>
        </p:nvCxnSpPr>
        <p:spPr>
          <a:xfrm rot="5400000" flipH="1" flipV="1">
            <a:off x="1178582" y="1990655"/>
            <a:ext cx="1793565" cy="109640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>
            <a:stCxn id="3" idx="2"/>
            <a:endCxn id="28" idx="1"/>
          </p:cNvCxnSpPr>
          <p:nvPr/>
        </p:nvCxnSpPr>
        <p:spPr>
          <a:xfrm rot="16200000" flipH="1">
            <a:off x="1256380" y="4289771"/>
            <a:ext cx="1600965" cy="105939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2623565" y="1373189"/>
            <a:ext cx="1781850" cy="5377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586561" y="3452824"/>
            <a:ext cx="1781852" cy="5377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性质与计算</a:t>
            </a:r>
          </a:p>
        </p:txBody>
      </p:sp>
      <p:cxnSp>
        <p:nvCxnSpPr>
          <p:cNvPr id="19" name="曲线连接符 18"/>
          <p:cNvCxnSpPr>
            <a:stCxn id="3" idx="3"/>
            <a:endCxn id="10" idx="1"/>
          </p:cNvCxnSpPr>
          <p:nvPr/>
        </p:nvCxnSpPr>
        <p:spPr>
          <a:xfrm flipV="1">
            <a:off x="2201573" y="3721708"/>
            <a:ext cx="384988" cy="56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586561" y="5351069"/>
            <a:ext cx="1781851" cy="53776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pc="-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克拉默法则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4405415" y="804041"/>
            <a:ext cx="573457" cy="1731443"/>
            <a:chOff x="3025162" y="352457"/>
            <a:chExt cx="1299341" cy="4504980"/>
          </a:xfrm>
        </p:grpSpPr>
        <p:grpSp>
          <p:nvGrpSpPr>
            <p:cNvPr id="103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12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16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4" name="组合 30"/>
            <p:cNvGrpSpPr/>
            <p:nvPr/>
          </p:nvGrpSpPr>
          <p:grpSpPr bwMode="auto">
            <a:xfrm rot="16200000">
              <a:off x="2861749" y="3394684"/>
              <a:ext cx="2313987" cy="611520"/>
              <a:chOff x="0" y="501380"/>
              <a:chExt cx="6821620" cy="650748"/>
            </a:xfrm>
          </p:grpSpPr>
          <p:sp>
            <p:nvSpPr>
              <p:cNvPr id="107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08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821620" y="501380"/>
                <a:ext cx="0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5" name="直接连接符 104"/>
            <p:cNvCxnSpPr>
              <a:stCxn id="112" idx="0"/>
              <a:endCxn id="107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圆角矩形 121"/>
          <p:cNvSpPr/>
          <p:nvPr/>
        </p:nvSpPr>
        <p:spPr>
          <a:xfrm>
            <a:off x="4974893" y="574792"/>
            <a:ext cx="3932962" cy="4364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二阶行列式与三阶行列式的计算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4982246" y="1449543"/>
            <a:ext cx="3925609" cy="447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余子式和代数余子式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4982247" y="2329607"/>
            <a:ext cx="3925608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阶行列式按行（列）展开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4964608" y="3112730"/>
            <a:ext cx="3943247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行列式的性质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4940760" y="4037461"/>
            <a:ext cx="3967095" cy="41849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行列式的计算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4925611" y="5422635"/>
            <a:ext cx="3982244" cy="4184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-5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  <a:sym typeface="+mn-ea"/>
              </a:rPr>
              <a:t>用克拉默法则解简单线性方程组</a:t>
            </a:r>
          </a:p>
        </p:txBody>
      </p:sp>
      <p:grpSp>
        <p:nvGrpSpPr>
          <p:cNvPr id="128" name="组合 127"/>
          <p:cNvGrpSpPr/>
          <p:nvPr/>
        </p:nvGrpSpPr>
        <p:grpSpPr>
          <a:xfrm>
            <a:off x="4367302" y="3321981"/>
            <a:ext cx="573457" cy="949427"/>
            <a:chOff x="3025162" y="352457"/>
            <a:chExt cx="1299340" cy="4504981"/>
          </a:xfrm>
        </p:grpSpPr>
        <p:grpSp>
          <p:nvGrpSpPr>
            <p:cNvPr id="129" name="组合 30"/>
            <p:cNvGrpSpPr/>
            <p:nvPr/>
          </p:nvGrpSpPr>
          <p:grpSpPr bwMode="auto">
            <a:xfrm rot="16200000">
              <a:off x="2996818" y="1071136"/>
              <a:ext cx="2046363" cy="609005"/>
              <a:chOff x="0" y="504056"/>
              <a:chExt cx="6032665" cy="648072"/>
            </a:xfrm>
          </p:grpSpPr>
          <p:sp>
            <p:nvSpPr>
              <p:cNvPr id="136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7" name="直接箭头连接符 35"/>
              <p:cNvCxnSpPr>
                <a:cxnSpLocks noChangeShapeType="1"/>
              </p:cNvCxnSpPr>
              <p:nvPr/>
            </p:nvCxnSpPr>
            <p:spPr bwMode="auto">
              <a:xfrm>
                <a:off x="6030758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0" name="组合 30"/>
            <p:cNvGrpSpPr/>
            <p:nvPr/>
          </p:nvGrpSpPr>
          <p:grpSpPr bwMode="auto">
            <a:xfrm rot="16200000">
              <a:off x="2996818" y="3529754"/>
              <a:ext cx="2046363" cy="609005"/>
              <a:chOff x="0" y="504056"/>
              <a:chExt cx="6032665" cy="648072"/>
            </a:xfrm>
          </p:grpSpPr>
          <p:sp>
            <p:nvSpPr>
              <p:cNvPr id="133" name="直接连接符 31"/>
              <p:cNvSpPr>
                <a:spLocks noChangeShapeType="1"/>
              </p:cNvSpPr>
              <p:nvPr/>
            </p:nvSpPr>
            <p:spPr bwMode="auto">
              <a:xfrm>
                <a:off x="0" y="504056"/>
                <a:ext cx="6032665" cy="1"/>
              </a:xfrm>
              <a:prstGeom prst="line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cxnSp>
            <p:nvCxnSpPr>
              <p:cNvPr id="134" name="直接箭头连接符 32"/>
              <p:cNvCxnSpPr>
                <a:cxnSpLocks noChangeShapeType="1"/>
              </p:cNvCxnSpPr>
              <p:nvPr/>
            </p:nvCxnSpPr>
            <p:spPr bwMode="auto">
              <a:xfrm>
                <a:off x="0" y="504056"/>
                <a:ext cx="1" cy="648072"/>
              </a:xfrm>
              <a:prstGeom prst="straightConnector1">
                <a:avLst/>
              </a:prstGeom>
              <a:noFill/>
              <a:ln w="6350">
                <a:solidFill>
                  <a:schemeClr val="tx1">
                    <a:lumMod val="85000"/>
                    <a:lumOff val="15000"/>
                  </a:schemeClr>
                </a:solidFill>
                <a:bevel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1" name="直接连接符 130"/>
            <p:cNvCxnSpPr>
              <a:stCxn id="136" idx="0"/>
              <a:endCxn id="133" idx="1"/>
            </p:cNvCxnSpPr>
            <p:nvPr/>
          </p:nvCxnSpPr>
          <p:spPr>
            <a:xfrm>
              <a:off x="3715496" y="2398819"/>
              <a:ext cx="1" cy="41225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025162" y="2541172"/>
              <a:ext cx="677663" cy="227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9" name="直接箭头连接符 35"/>
          <p:cNvCxnSpPr>
            <a:cxnSpLocks noChangeShapeType="1"/>
            <a:endCxn id="127" idx="1"/>
          </p:cNvCxnSpPr>
          <p:nvPr/>
        </p:nvCxnSpPr>
        <p:spPr bwMode="auto">
          <a:xfrm flipV="1">
            <a:off x="4367302" y="5631884"/>
            <a:ext cx="558309" cy="6890"/>
          </a:xfrm>
          <a:prstGeom prst="straightConnector1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组合 36"/>
          <p:cNvGrpSpPr/>
          <p:nvPr/>
        </p:nvGrpSpPr>
        <p:grpSpPr>
          <a:xfrm>
            <a:off x="9044206" y="439067"/>
            <a:ext cx="1926427" cy="707886"/>
            <a:chOff x="9779426" y="3152669"/>
            <a:chExt cx="1926427" cy="1656745"/>
          </a:xfrm>
        </p:grpSpPr>
        <p:sp>
          <p:nvSpPr>
            <p:cNvPr id="38" name="文本框 37"/>
            <p:cNvSpPr txBox="1"/>
            <p:nvPr/>
          </p:nvSpPr>
          <p:spPr>
            <a:xfrm>
              <a:off x="9907876" y="3152669"/>
              <a:ext cx="1797977" cy="1656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对角线法则：主减副</a:t>
              </a:r>
              <a:endPara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左大括号 38"/>
            <p:cNvSpPr/>
            <p:nvPr/>
          </p:nvSpPr>
          <p:spPr>
            <a:xfrm>
              <a:off x="9779426" y="3341097"/>
              <a:ext cx="128450" cy="13315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9172656" y="1439944"/>
            <a:ext cx="98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&amp; A</a:t>
            </a:r>
          </a:p>
        </p:txBody>
      </p:sp>
      <p:sp>
        <p:nvSpPr>
          <p:cNvPr id="41" name="左大括号 40"/>
          <p:cNvSpPr/>
          <p:nvPr/>
        </p:nvSpPr>
        <p:spPr>
          <a:xfrm>
            <a:off x="9044206" y="1422317"/>
            <a:ext cx="128450" cy="568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172656" y="2266604"/>
            <a:ext cx="195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 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他人</a:t>
            </a:r>
            <a:endParaRPr lang="en-US" altLang="zh-CN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9044206" y="2248977"/>
            <a:ext cx="128450" cy="5689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108431" y="3086007"/>
            <a:ext cx="195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个性质</a:t>
            </a:r>
            <a:endParaRPr lang="en-US" altLang="zh-CN" sz="24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233022" y="3640351"/>
            <a:ext cx="179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三角形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十字架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范德蒙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降阶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初等变换</a:t>
            </a:r>
            <a:endParaRPr lang="en-US" altLang="zh-CN" sz="20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左大括号 50"/>
          <p:cNvSpPr/>
          <p:nvPr/>
        </p:nvSpPr>
        <p:spPr>
          <a:xfrm>
            <a:off x="8968752" y="3741144"/>
            <a:ext cx="264203" cy="12978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25" idx="3"/>
            <a:endCxn id="47" idx="1"/>
          </p:cNvCxnSpPr>
          <p:nvPr/>
        </p:nvCxnSpPr>
        <p:spPr>
          <a:xfrm flipV="1">
            <a:off x="8907855" y="3316840"/>
            <a:ext cx="200576" cy="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097201" y="5173578"/>
            <a:ext cx="232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D=0  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 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≠</a:t>
            </a:r>
            <a:r>
              <a:rPr lang="en-US" altLang="zh-CN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9" name="左大括号 48"/>
          <p:cNvSpPr/>
          <p:nvPr/>
        </p:nvSpPr>
        <p:spPr>
          <a:xfrm>
            <a:off x="8968752" y="5232492"/>
            <a:ext cx="128449" cy="10825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659" y="328388"/>
            <a:ext cx="300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7154" y="3964732"/>
            <a:ext cx="9431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是指一个由若干个数排列成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同样的行数与列数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后所得到的一个式子，它实质上表示把这些数按一定的规则进行运算，其结果为一个确定的数。并且用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37918" y="1824013"/>
                <a:ext cx="1286314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1   2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3   4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8" y="1824013"/>
                <a:ext cx="1286314" cy="9135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04944" y="1819226"/>
                <a:ext cx="1295163" cy="1394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1   2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3   4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5   6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944" y="1819226"/>
                <a:ext cx="1295163" cy="13946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76026" y="1824013"/>
                <a:ext cx="1603709" cy="910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026" y="1824013"/>
                <a:ext cx="1603709" cy="9103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869951" y="1819226"/>
            <a:ext cx="942962" cy="139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704944" y="1819226"/>
            <a:ext cx="1107969" cy="139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06399" y="1638900"/>
            <a:ext cx="942962" cy="139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641392" y="1638900"/>
            <a:ext cx="1107969" cy="139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14" name="圆角矩形 13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21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8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9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22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25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6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27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3" name="直接连接符 22"/>
              <p:cNvCxnSpPr>
                <a:stCxn id="28" idx="0"/>
                <a:endCxn id="25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圆角矩形 15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44FAA3F5-295C-B547-AA08-2D66F7AC7F3B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20"/>
          <p:cNvSpPr/>
          <p:nvPr/>
        </p:nvSpPr>
        <p:spPr>
          <a:xfrm>
            <a:off x="-636" y="302895"/>
            <a:ext cx="689005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solidFill>
                <a:srgbClr val="FFFFFF"/>
              </a:solidFill>
              <a:latin typeface="方正启体简体" panose="02000000000000000000" charset="-122"/>
              <a:ea typeface="方正启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658" y="328388"/>
            <a:ext cx="572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行列式的定义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二阶行列式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523983" y="1494599"/>
            <a:ext cx="106645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行列式是研究矩阵的很有效的工具之一，在讨论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二元一次方程组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时，我们引入如下记号，称之为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二阶行列式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二阶行列式的值等于</a:t>
            </a:r>
            <a:r>
              <a:rPr lang="zh-CN" altLang="en-US" sz="2400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左上角到右下角的两个元素的乘积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减去从</a:t>
            </a:r>
            <a:r>
              <a:rPr lang="zh-CN" altLang="en-US" sz="2400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右上角到左下角的两个元素的乘积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62780" y="2949747"/>
          <a:ext cx="4100851" cy="120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Equation" r:id="rId3" imgW="37490400" imgH="10972800" progId="Equation.DSMT4">
                  <p:embed/>
                </p:oleObj>
              </mc:Choice>
              <mc:Fallback>
                <p:oleObj name="Equation" r:id="rId3" imgW="37490400" imgH="10972800" progId="Equation.DSMT4">
                  <p:embed/>
                  <p:pic>
                    <p:nvPicPr>
                      <p:cNvPr id="0" name="图片 141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2780" y="2949747"/>
                        <a:ext cx="4100851" cy="1200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8" name="圆角矩形 7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5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2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3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6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19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0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21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7" name="直接连接符 16"/>
              <p:cNvCxnSpPr>
                <a:stCxn id="22" idx="0"/>
                <a:endCxn id="19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圆角矩形 9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BF2F052-B68A-664C-BE3F-1FAB3F825CB6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33287" y="3335258"/>
                <a:ext cx="2057183" cy="910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2   3</m:t>
                            </m:r>
                          </m:e>
                          <m:e>
                            <m:r>
                              <a:rPr lang="en-US" altLang="zh-CN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1   4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</a:rPr>
                  <a:t>=5</a:t>
                </a:r>
                <a:endParaRPr lang="zh-CN" altLang="en-US" sz="36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87" y="3335258"/>
                <a:ext cx="2057183" cy="910506"/>
              </a:xfrm>
              <a:prstGeom prst="rect">
                <a:avLst/>
              </a:prstGeom>
              <a:blipFill rotWithShape="0">
                <a:blip r:embed="rId3"/>
                <a:stretch>
                  <a:fillRect b="-7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420639" y="3082247"/>
            <a:ext cx="6331233" cy="1684835"/>
            <a:chOff x="2462" y="3082"/>
            <a:chExt cx="12088" cy="4188"/>
          </a:xfrm>
        </p:grpSpPr>
        <p:pic>
          <p:nvPicPr>
            <p:cNvPr id="15" name="Object 2066"/>
            <p:cNvPicPr>
              <a:picLocks noGrp="1"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" y="3082"/>
              <a:ext cx="7256" cy="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1035"/>
            <p:cNvSpPr>
              <a:spLocks noChangeArrowheads="1"/>
            </p:cNvSpPr>
            <p:nvPr/>
          </p:nvSpPr>
          <p:spPr bwMode="auto">
            <a:xfrm>
              <a:off x="2462" y="3244"/>
              <a:ext cx="4283" cy="1161"/>
            </a:xfrm>
            <a:prstGeom prst="wedgeRoundRectCallout">
              <a:avLst>
                <a:gd name="adj1" fmla="val 59755"/>
                <a:gd name="adj2" fmla="val 23542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主对角线</a:t>
              </a:r>
            </a:p>
          </p:txBody>
        </p:sp>
        <p:sp>
          <p:nvSpPr>
            <p:cNvPr id="17" name="AutoShape 1036"/>
            <p:cNvSpPr>
              <a:spLocks noChangeArrowheads="1"/>
            </p:cNvSpPr>
            <p:nvPr/>
          </p:nvSpPr>
          <p:spPr bwMode="auto">
            <a:xfrm>
              <a:off x="2488" y="5870"/>
              <a:ext cx="4257" cy="1226"/>
            </a:xfrm>
            <a:prstGeom prst="wedgeRoundRectCallout">
              <a:avLst>
                <a:gd name="adj1" fmla="val 59500"/>
                <a:gd name="adj2" fmla="val -41384"/>
                <a:gd name="adj3" fmla="val 16667"/>
              </a:avLst>
            </a:prstGeom>
            <a:noFill/>
            <a:ln w="28575">
              <a:solidFill>
                <a:srgbClr val="92D05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 sz="2400">
                  <a:solidFill>
                    <a:schemeClr val="tx1"/>
                  </a:solidFill>
                  <a:latin typeface="Times New Roman" panose="0202050305040509030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副对角线</a:t>
              </a:r>
            </a:p>
          </p:txBody>
        </p:sp>
      </p:grpSp>
      <p:sp>
        <p:nvSpPr>
          <p:cNvPr id="18" name="object 2"/>
          <p:cNvSpPr txBox="1"/>
          <p:nvPr/>
        </p:nvSpPr>
        <p:spPr>
          <a:xfrm>
            <a:off x="4344095" y="2006878"/>
            <a:ext cx="6545968" cy="41021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16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8255" algn="l"/>
            <a:r>
              <a:rPr lang="zh-CN" altLang="en-US" sz="2665" b="0" kern="0" spc="310" dirty="0">
                <a:solidFill>
                  <a:srgbClr val="2324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二阶行列式的计算：</a:t>
            </a:r>
            <a:r>
              <a:rPr lang="zh-CN" altLang="en-US" sz="2665" kern="0" spc="3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对角线法则</a:t>
            </a:r>
            <a:endParaRPr lang="zh-CN" altLang="en-US" sz="2665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663911" y="4944809"/>
          <a:ext cx="3252980" cy="824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7" name="Equation" r:id="rId5" imgW="22860000" imgH="5791200" progId="Equation.DSMT4">
                  <p:embed/>
                </p:oleObj>
              </mc:Choice>
              <mc:Fallback>
                <p:oleObj name="Equation" r:id="rId5" imgW="22860000" imgH="5791200" progId="Equation.DSMT4">
                  <p:embed/>
                  <p:pic>
                    <p:nvPicPr>
                      <p:cNvPr id="0" name="图片 1423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3911" y="4944809"/>
                        <a:ext cx="3252980" cy="824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7320815" y="3380955"/>
            <a:ext cx="1895104" cy="1180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320815" y="3380955"/>
            <a:ext cx="2069765" cy="118077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20575" y="3472665"/>
            <a:ext cx="708917" cy="657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520575" y="3472665"/>
            <a:ext cx="708917" cy="6575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22" name="圆角矩形 21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27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3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28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3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3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33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29" name="直接连接符 28"/>
              <p:cNvCxnSpPr>
                <a:stCxn id="34" idx="0"/>
                <a:endCxn id="31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圆角矩形 23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8C9426B-D487-D64E-A2BE-ABE6F90C65AD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 220"/>
          <p:cNvSpPr/>
          <p:nvPr/>
        </p:nvSpPr>
        <p:spPr>
          <a:xfrm>
            <a:off x="-635" y="302895"/>
            <a:ext cx="2106838" cy="5334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方正启体简体" panose="02000000000000000000" charset="-122"/>
                <a:ea typeface="方正启体简体" panose="02000000000000000000" charset="-122"/>
              </a:rPr>
              <a:t>题目练习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64958" y="1155301"/>
          <a:ext cx="5962600" cy="135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8" name="Equation" r:id="rId3" imgW="48158400" imgH="10972800" progId="Equation.DSMT4">
                  <p:embed/>
                </p:oleObj>
              </mc:Choice>
              <mc:Fallback>
                <p:oleObj name="Equation" r:id="rId3" imgW="48158400" imgH="10972800" progId="Equation.DSMT4">
                  <p:embed/>
                  <p:pic>
                    <p:nvPicPr>
                      <p:cNvPr id="0" name="图片 1454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4958" y="1155301"/>
                        <a:ext cx="5962600" cy="1358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426" y="2735811"/>
            <a:ext cx="8691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它们的值与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的取值毫无关系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64727" y="3542529"/>
          <a:ext cx="6126692" cy="136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49" name="Equation" r:id="rId3" imgW="49377600" imgH="10972800" progId="Equation.DSMT4">
                  <p:embed/>
                </p:oleObj>
              </mc:Choice>
              <mc:Fallback>
                <p:oleObj name="Equation" r:id="rId3" imgW="49377600" imgH="10972800" progId="Equation.DSMT4">
                  <p:embed/>
                  <p:pic>
                    <p:nvPicPr>
                      <p:cNvPr id="0" name="图片 1454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4727" y="3542529"/>
                        <a:ext cx="6126692" cy="136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7"/>
          <p:cNvSpPr txBox="1"/>
          <p:nvPr/>
        </p:nvSpPr>
        <p:spPr>
          <a:xfrm>
            <a:off x="1500426" y="5080097"/>
            <a:ext cx="8691664" cy="140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它们的值与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的取值毫无关系</a:t>
            </a:r>
            <a:r>
              <a:rPr lang="en-US" altLang="zh-CN" sz="32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</a:p>
          <a:p>
            <a:pPr algn="ctr"/>
            <a:endParaRPr lang="en-US" altLang="zh-CN" sz="2665" dirty="0">
              <a:solidFill>
                <a:srgbClr val="000000"/>
              </a:solidFill>
            </a:endParaRPr>
          </a:p>
          <a:p>
            <a:pPr algn="ctr"/>
            <a:endParaRPr lang="zh-CN" altLang="en-US" sz="2665" dirty="0">
              <a:solidFill>
                <a:srgbClr val="00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47584" y="170432"/>
            <a:ext cx="4826528" cy="1229281"/>
            <a:chOff x="7247584" y="170432"/>
            <a:chExt cx="4826528" cy="1229281"/>
          </a:xfrm>
          <a:noFill/>
        </p:grpSpPr>
        <p:sp>
          <p:nvSpPr>
            <p:cNvPr id="11" name="圆角矩形 10"/>
            <p:cNvSpPr/>
            <p:nvPr/>
          </p:nvSpPr>
          <p:spPr>
            <a:xfrm>
              <a:off x="7247584" y="585588"/>
              <a:ext cx="1839959" cy="3478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1.1 </a:t>
              </a:r>
              <a:r>
                <a:rPr lang="zh-CN" altLang="en-US" sz="16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行列式的定义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072081" y="302895"/>
              <a:ext cx="293222" cy="944380"/>
              <a:chOff x="3025162" y="352457"/>
              <a:chExt cx="1299341" cy="4504980"/>
            </a:xfrm>
            <a:grpFill/>
          </p:grpSpPr>
          <p:grpSp>
            <p:nvGrpSpPr>
              <p:cNvPr id="17" name="组合 30"/>
              <p:cNvGrpSpPr/>
              <p:nvPr/>
            </p:nvGrpSpPr>
            <p:grpSpPr bwMode="auto">
              <a:xfrm rot="16200000">
                <a:off x="2996818" y="1071136"/>
                <a:ext cx="2046363" cy="609005"/>
                <a:chOff x="0" y="504056"/>
                <a:chExt cx="6032665" cy="648072"/>
              </a:xfrm>
              <a:grpFill/>
            </p:grpSpPr>
            <p:sp>
              <p:nvSpPr>
                <p:cNvPr id="24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5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030758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grpSp>
            <p:nvGrpSpPr>
              <p:cNvPr id="18" name="组合 30"/>
              <p:cNvGrpSpPr/>
              <p:nvPr/>
            </p:nvGrpSpPr>
            <p:grpSpPr bwMode="auto">
              <a:xfrm rot="16200000">
                <a:off x="2861749" y="3394684"/>
                <a:ext cx="2313987" cy="611520"/>
                <a:chOff x="0" y="501380"/>
                <a:chExt cx="6821620" cy="650748"/>
              </a:xfrm>
              <a:grpFill/>
            </p:grpSpPr>
            <p:sp>
              <p:nvSpPr>
                <p:cNvPr id="21" name="直接连接符 31"/>
                <p:cNvSpPr>
                  <a:spLocks noChangeShapeType="1"/>
                </p:cNvSpPr>
                <p:nvPr/>
              </p:nvSpPr>
              <p:spPr bwMode="auto">
                <a:xfrm>
                  <a:off x="0" y="504056"/>
                  <a:ext cx="6032665" cy="1"/>
                </a:xfrm>
                <a:prstGeom prst="line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</a:ln>
              </p:spPr>
              <p:txBody>
                <a:bodyPr/>
                <a:lstStyle/>
                <a:p>
                  <a:endParaRPr lang="zh-CN" altLang="en-US" sz="1400"/>
                </a:p>
              </p:txBody>
            </p:sp>
            <p:cxnSp>
              <p:nvCxnSpPr>
                <p:cNvPr id="22" name="直接箭头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0" y="504056"/>
                  <a:ext cx="1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  <p:cxnSp>
              <p:nvCxnSpPr>
                <p:cNvPr id="23" name="直接箭头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6821620" y="501380"/>
                  <a:ext cx="0" cy="64807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85000"/>
                      <a:lumOff val="15000"/>
                    </a:schemeClr>
                  </a:solidFill>
                  <a:bevel/>
                  <a:tailEnd type="arrow" w="med" len="med"/>
                </a:ln>
              </p:spPr>
            </p:cxnSp>
          </p:grpSp>
          <p:cxnSp>
            <p:nvCxnSpPr>
              <p:cNvPr id="19" name="直接连接符 18"/>
              <p:cNvCxnSpPr>
                <a:stCxn id="24" idx="0"/>
                <a:endCxn id="21" idx="1"/>
              </p:cNvCxnSpPr>
              <p:nvPr/>
            </p:nvCxnSpPr>
            <p:spPr>
              <a:xfrm>
                <a:off x="3715496" y="2398819"/>
                <a:ext cx="1" cy="412255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3025162" y="2541172"/>
                <a:ext cx="677663" cy="2277"/>
              </a:xfrm>
              <a:prstGeom prst="line">
                <a:avLst/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圆角矩形 13"/>
            <p:cNvSpPr/>
            <p:nvPr/>
          </p:nvSpPr>
          <p:spPr>
            <a:xfrm>
              <a:off x="9364539" y="170432"/>
              <a:ext cx="2709573" cy="28229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二阶行列式与三阶行列式的计算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367627" y="652991"/>
              <a:ext cx="2704507" cy="2895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余子式和代数余子式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9364539" y="1129026"/>
              <a:ext cx="2704507" cy="27068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n</a:t>
              </a:r>
              <a:r>
                <a:rPr lang="zh-CN" altLang="en-US" sz="1400" spc="-5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微软雅黑" panose="020B0503020204020204" pitchFamily="34" charset="-122"/>
                  <a:sym typeface="+mn-ea"/>
                </a:rPr>
                <a:t>阶行列式按行（列）展开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CF62846-0DC2-944C-80CD-41FCFCC81A4A}"/>
              </a:ext>
            </a:extLst>
          </p:cNvPr>
          <p:cNvSpPr txBox="1"/>
          <p:nvPr/>
        </p:nvSpPr>
        <p:spPr>
          <a:xfrm>
            <a:off x="-638" y="20060"/>
            <a:ext cx="39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1.1.1 </a:t>
            </a: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二阶行列式与三阶行列式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TEMPLATE_THUMBS_INDEX" val="1、9、12、16、19、22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TAG_VERSION" val="1.0"/>
  <p:tag name="KSO_WM_SLIDE_ID" val="custom20184574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574"/>
  <p:tag name="KSO_WM_UNIT_TYPE" val="a"/>
  <p:tag name="KSO_WM_UNIT_INDEX" val="1"/>
  <p:tag name="KSO_WM_UNIT_ID" val="custom20184574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简约几何彩色商务通用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20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16D65"/>
      </a:accent1>
      <a:accent2>
        <a:srgbClr val="ED7D31"/>
      </a:accent2>
      <a:accent3>
        <a:srgbClr val="A5A5A5"/>
      </a:accent3>
      <a:accent4>
        <a:srgbClr val="FFFFFF"/>
      </a:accent4>
      <a:accent5>
        <a:srgbClr val="00A9EA"/>
      </a:accent5>
      <a:accent6>
        <a:srgbClr val="95BD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Microsoft Macintosh PowerPoint</Application>
  <PresentationFormat>宽屏</PresentationFormat>
  <Paragraphs>405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73" baseType="lpstr">
      <vt:lpstr>方正启体简体</vt:lpstr>
      <vt:lpstr>黑体</vt:lpstr>
      <vt:lpstr>华文细黑</vt:lpstr>
      <vt:lpstr>华文新魏</vt:lpstr>
      <vt:lpstr>华文行楷</vt:lpstr>
      <vt:lpstr>华文中宋</vt:lpstr>
      <vt:lpstr>楷体</vt:lpstr>
      <vt:lpstr>宋体</vt:lpstr>
      <vt:lpstr>微软雅黑</vt:lpstr>
      <vt:lpstr>Hiragino Sans GB W3</vt:lpstr>
      <vt:lpstr>Arial</vt:lpstr>
      <vt:lpstr>Calibri</vt:lpstr>
      <vt:lpstr>Cambria Math</vt:lpstr>
      <vt:lpstr>Times New Roman</vt:lpstr>
      <vt:lpstr>Wingdings</vt:lpstr>
      <vt:lpstr>Office 主题</vt:lpstr>
      <vt:lpstr>1_自定义设计方案</vt:lpstr>
      <vt:lpstr>Equation</vt:lpstr>
      <vt:lpstr>Equation.KSEE3</vt:lpstr>
      <vt:lpstr>公式</vt:lpstr>
      <vt:lpstr>线性代数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xuweiwei</cp:lastModifiedBy>
  <cp:revision>22</cp:revision>
  <dcterms:created xsi:type="dcterms:W3CDTF">2019-04-17T02:24:23Z</dcterms:created>
  <dcterms:modified xsi:type="dcterms:W3CDTF">2019-04-17T17:27:49Z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2052-1.0.0.1327</vt:lpwstr>
  </property>
</Properties>
</file>