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handoutMasterIdLst>
    <p:handoutMasterId r:id="rId20"/>
  </p:handoutMasterIdLst>
  <p:sldIdLst>
    <p:sldId id="334" r:id="rId3"/>
    <p:sldId id="430" r:id="rId4"/>
    <p:sldId id="431" r:id="rId5"/>
    <p:sldId id="508" r:id="rId6"/>
    <p:sldId id="509" r:id="rId7"/>
    <p:sldId id="510" r:id="rId8"/>
    <p:sldId id="528" r:id="rId9"/>
    <p:sldId id="518" r:id="rId10"/>
    <p:sldId id="433" r:id="rId11"/>
    <p:sldId id="519" r:id="rId12"/>
    <p:sldId id="520" r:id="rId13"/>
    <p:sldId id="522" r:id="rId14"/>
    <p:sldId id="523" r:id="rId15"/>
    <p:sldId id="524" r:id="rId16"/>
    <p:sldId id="525" r:id="rId17"/>
    <p:sldId id="526"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5">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23"/>
    <a:srgbClr val="C00000"/>
    <a:srgbClr val="0600FE"/>
    <a:srgbClr val="C00900"/>
    <a:srgbClr val="487D0D"/>
    <a:srgbClr val="4C8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84" autoAdjust="0"/>
    <p:restoredTop sz="94309"/>
  </p:normalViewPr>
  <p:slideViewPr>
    <p:cSldViewPr snapToGrid="0">
      <p:cViewPr varScale="1">
        <p:scale>
          <a:sx n="66" d="100"/>
          <a:sy n="66" d="100"/>
        </p:scale>
        <p:origin x="270" y="252"/>
      </p:cViewPr>
      <p:guideLst>
        <p:guide orient="horz" pos="1625"/>
        <p:guide pos="29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2022/12/27</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a:prstGeom prst="rect">
            <a:avLst/>
          </a:prstGeom>
        </p:spPr>
        <p:txBody>
          <a:bodyPr lIns="68580" tIns="34290" rIns="68580" bIns="34290"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2000"/>
            <a:ext cx="6858000" cy="1242039"/>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单击以编辑母版副标题样式</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69458"/>
            <a:ext cx="7886700" cy="3264075"/>
          </a:xfrm>
          <a:prstGeom prst="rect">
            <a:avLst/>
          </a:prstGeom>
        </p:spPr>
        <p:txBody>
          <a:bodyPr vert="eaVert"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a:prstGeom prst="rect">
            <a:avLst/>
          </a:prstGeom>
        </p:spPr>
        <p:txBody>
          <a:bodyPr vert="eaVert" lIns="68580" tIns="34290" rIns="68580" bIns="34290"/>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92"/>
            <a:ext cx="5800725" cy="4359642"/>
          </a:xfrm>
          <a:prstGeom prst="rect">
            <a:avLst/>
          </a:prstGeom>
        </p:spPr>
        <p:txBody>
          <a:bodyPr vert="eaVert"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4768096"/>
            <a:ext cx="2057400" cy="273892"/>
          </a:xfrm>
        </p:spPr>
        <p:txBody>
          <a:bodyPr/>
          <a:lstStyle/>
          <a:p>
            <a:fld id="{263DB197-84B0-484E-9C0F-88358ECCB797}" type="datetimeFigureOut">
              <a:rPr lang="zh-CN" altLang="en-US" smtClean="0"/>
              <a:t>2022/12/27</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57950" y="4768096"/>
            <a:ext cx="2057400" cy="273892"/>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a:prstGeom prst="rect">
            <a:avLst/>
          </a:prstGeom>
        </p:spPr>
        <p:txBody>
          <a:bodyPr lIns="68580" tIns="34290" rIns="68580" bIns="34290"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2000"/>
            <a:ext cx="6858000" cy="1242039"/>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单击以编辑母版副标题样式</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idx="1" hasCustomPrompt="1"/>
          </p:nvPr>
        </p:nvSpPr>
        <p:spPr>
          <a:xfrm>
            <a:off x="628650" y="1369458"/>
            <a:ext cx="78867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9"/>
            <a:ext cx="7886700" cy="2139927"/>
          </a:xfrm>
          <a:prstGeom prst="rect">
            <a:avLst/>
          </a:prstGeom>
        </p:spPr>
        <p:txBody>
          <a:bodyPr lIns="68580" tIns="34290" rIns="68580" bIns="34290"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700"/>
            <a:ext cx="7886700" cy="1125337"/>
          </a:xfrm>
          <a:prstGeom prst="rect">
            <a:avLst/>
          </a:prstGeom>
        </p:spPr>
        <p:txBody>
          <a:bodyPr lIns="68580" tIns="34290" rIns="68580" bIns="34290"/>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编辑母版文本样式</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sz="half" idx="1" hasCustomPrompt="1"/>
          </p:nvPr>
        </p:nvSpPr>
        <p:spPr>
          <a:xfrm>
            <a:off x="628650" y="1369458"/>
            <a:ext cx="38862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458"/>
            <a:ext cx="38862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a:prstGeom prst="rect">
            <a:avLst/>
          </a:prstGeom>
        </p:spPr>
        <p:txBody>
          <a:bodyPr lIns="68580" tIns="34290" rIns="68580" bIns="34290"/>
          <a:lstStyle/>
          <a:p>
            <a:r>
              <a:rPr lang="zh-CN" altLang="en-US"/>
              <a:t>单击此处编辑母版标题样式</a:t>
            </a:r>
          </a:p>
        </p:txBody>
      </p:sp>
      <p:sp>
        <p:nvSpPr>
          <p:cNvPr id="3" name="文本占位符 2"/>
          <p:cNvSpPr>
            <a:spLocks noGrp="1"/>
          </p:cNvSpPr>
          <p:nvPr>
            <p:ph type="body" idx="1" hasCustomPrompt="1"/>
          </p:nvPr>
        </p:nvSpPr>
        <p:spPr>
          <a:xfrm>
            <a:off x="629842" y="1261093"/>
            <a:ext cx="3868340" cy="61804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9135"/>
            <a:ext cx="3868340" cy="2763924"/>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1093"/>
            <a:ext cx="3887391" cy="61804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135"/>
            <a:ext cx="3887391" cy="2763924"/>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9" name="灯片编号占位符 8"/>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11944" y="210577"/>
            <a:ext cx="2111033" cy="348713"/>
          </a:xfrm>
          <a:prstGeom prst="rect">
            <a:avLst/>
          </a:prstGeom>
        </p:spPr>
        <p:txBody>
          <a:bodyPr lIns="68580" tIns="34290" rIns="68580" bIns="34290"/>
          <a:lstStyle>
            <a:lvl1pPr algn="ctr">
              <a:defRPr sz="2400" b="1">
                <a:solidFill>
                  <a:srgbClr val="4B7F10"/>
                </a:solidFill>
                <a:latin typeface="微软雅黑" panose="020B0503020204020204" charset="-122"/>
                <a:ea typeface="微软雅黑" panose="020B0503020204020204" charset="-122"/>
              </a:defRPr>
            </a:lvl1pPr>
          </a:lstStyle>
          <a:p>
            <a:r>
              <a:rPr lang="zh-CN" altLang="en-US" dirty="0"/>
              <a:t>在此输入标题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4" name="灯片编号占位符 3"/>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idx="1" hasCustomPrompt="1"/>
          </p:nvPr>
        </p:nvSpPr>
        <p:spPr>
          <a:xfrm>
            <a:off x="628650" y="1369458"/>
            <a:ext cx="78867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698"/>
            <a:ext cx="4629150" cy="3655858"/>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320"/>
            <a:ext cx="2949178" cy="28591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8035" indent="0">
              <a:buNone/>
              <a:defRPr sz="800"/>
            </a:lvl7pPr>
            <a:lvl8pPr marL="2400935" indent="0">
              <a:buNone/>
              <a:defRPr sz="800"/>
            </a:lvl8pPr>
            <a:lvl9pPr marL="2743835" indent="0">
              <a:buNone/>
              <a:defRPr sz="800"/>
            </a:lvl9pPr>
          </a:lstStyle>
          <a:p>
            <a:pPr lvl="0"/>
            <a:r>
              <a:rPr lang="zh-CN" altLang="en-US"/>
              <a:t>编辑母版文本样式</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698"/>
            <a:ext cx="4629150" cy="3655858"/>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hasCustomPrompt="1"/>
          </p:nvPr>
        </p:nvSpPr>
        <p:spPr>
          <a:xfrm>
            <a:off x="629841" y="1543320"/>
            <a:ext cx="2949178" cy="28591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8035" indent="0">
              <a:buNone/>
              <a:defRPr sz="800"/>
            </a:lvl7pPr>
            <a:lvl8pPr marL="2400935" indent="0">
              <a:buNone/>
              <a:defRPr sz="800"/>
            </a:lvl8pPr>
            <a:lvl9pPr marL="2743835" indent="0">
              <a:buNone/>
              <a:defRPr sz="800"/>
            </a:lvl9pPr>
          </a:lstStyle>
          <a:p>
            <a:pPr lvl="0"/>
            <a:r>
              <a:rPr lang="zh-CN" altLang="en-US"/>
              <a:t>编辑母版文本样式</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69458"/>
            <a:ext cx="7886700" cy="3264075"/>
          </a:xfrm>
          <a:prstGeom prst="rect">
            <a:avLst/>
          </a:prstGeom>
        </p:spPr>
        <p:txBody>
          <a:bodyPr vert="eaVert"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a:prstGeom prst="rect">
            <a:avLst/>
          </a:prstGeom>
        </p:spPr>
        <p:txBody>
          <a:bodyPr vert="eaVert" lIns="68580" tIns="34290" rIns="68580" bIns="34290"/>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92"/>
            <a:ext cx="5800725" cy="4359642"/>
          </a:xfrm>
          <a:prstGeom prst="rect">
            <a:avLst/>
          </a:prstGeom>
        </p:spPr>
        <p:txBody>
          <a:bodyPr vert="eaVert"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9E49E7B0-17C1-40E2-86D9-9F7731C9CE7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9"/>
            <a:ext cx="7886700" cy="2139927"/>
          </a:xfrm>
          <a:prstGeom prst="rect">
            <a:avLst/>
          </a:prstGeom>
        </p:spPr>
        <p:txBody>
          <a:bodyPr lIns="68580" tIns="34290" rIns="68580" bIns="34290"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700"/>
            <a:ext cx="7886700" cy="1125337"/>
          </a:xfrm>
          <a:prstGeom prst="rect">
            <a:avLst/>
          </a:prstGeom>
        </p:spPr>
        <p:txBody>
          <a:bodyPr lIns="68580" tIns="34290" rIns="68580" bIns="34290"/>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编辑母版文本样式</a:t>
            </a:r>
          </a:p>
        </p:txBody>
      </p:sp>
      <p:sp>
        <p:nvSpPr>
          <p:cNvPr id="5" name="页脚占位符 4"/>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sz="half" idx="1" hasCustomPrompt="1"/>
          </p:nvPr>
        </p:nvSpPr>
        <p:spPr>
          <a:xfrm>
            <a:off x="628650" y="1369458"/>
            <a:ext cx="38862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458"/>
            <a:ext cx="3886200" cy="3264075"/>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a:prstGeom prst="rect">
            <a:avLst/>
          </a:prstGeom>
        </p:spPr>
        <p:txBody>
          <a:bodyPr lIns="68580" tIns="34290" rIns="68580" bIns="34290"/>
          <a:lstStyle/>
          <a:p>
            <a:r>
              <a:rPr lang="zh-CN" altLang="en-US"/>
              <a:t>单击此处编辑母版标题样式</a:t>
            </a:r>
          </a:p>
        </p:txBody>
      </p:sp>
      <p:sp>
        <p:nvSpPr>
          <p:cNvPr id="3" name="文本占位符 2"/>
          <p:cNvSpPr>
            <a:spLocks noGrp="1"/>
          </p:cNvSpPr>
          <p:nvPr>
            <p:ph type="body" idx="1" hasCustomPrompt="1"/>
          </p:nvPr>
        </p:nvSpPr>
        <p:spPr>
          <a:xfrm>
            <a:off x="629842" y="1261093"/>
            <a:ext cx="3868340" cy="61804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9135"/>
            <a:ext cx="3868340" cy="2763924"/>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1093"/>
            <a:ext cx="3887391" cy="618042"/>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135"/>
            <a:ext cx="3887391" cy="2763924"/>
          </a:xfrm>
          <a:prstGeom prst="rect">
            <a:avLst/>
          </a:prstGeom>
        </p:spPr>
        <p:txBody>
          <a:bodyPr lIns="68580" tIns="34290" rIns="68580" bIns="3429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9" name="灯片编号占位符 8"/>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a:prstGeom prst="rect">
            <a:avLst/>
          </a:prstGeom>
        </p:spPr>
        <p:txBody>
          <a:bodyPr lIns="68580" tIns="34290" rIns="68580" bIns="34290"/>
          <a:lstStyle/>
          <a:p>
            <a:r>
              <a:rPr lang="zh-CN" altLang="en-US"/>
              <a:t>单击此处编辑母版标题样式</a:t>
            </a:r>
          </a:p>
        </p:txBody>
      </p:sp>
      <p:sp>
        <p:nvSpPr>
          <p:cNvPr id="4" name="页脚占位符 3"/>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5" name="灯片编号占位符 4"/>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4" name="灯片编号占位符 3"/>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698"/>
            <a:ext cx="4629150" cy="3655858"/>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320"/>
            <a:ext cx="2949178" cy="28591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8035" indent="0">
              <a:buNone/>
              <a:defRPr sz="800"/>
            </a:lvl7pPr>
            <a:lvl8pPr marL="2400935" indent="0">
              <a:buNone/>
              <a:defRPr sz="800"/>
            </a:lvl8pPr>
            <a:lvl9pPr marL="2743835" indent="0">
              <a:buNone/>
              <a:defRPr sz="800"/>
            </a:lvl9pPr>
          </a:lstStyle>
          <a:p>
            <a:pPr lvl="0"/>
            <a:r>
              <a:rPr lang="zh-CN" altLang="en-US"/>
              <a:t>编辑母版文本样式</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698"/>
            <a:ext cx="4629150" cy="3655858"/>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hasCustomPrompt="1"/>
          </p:nvPr>
        </p:nvSpPr>
        <p:spPr>
          <a:xfrm>
            <a:off x="629841" y="1543320"/>
            <a:ext cx="2949178" cy="28591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8035" indent="0">
              <a:buNone/>
              <a:defRPr sz="800"/>
            </a:lvl7pPr>
            <a:lvl8pPr marL="2400935" indent="0">
              <a:buNone/>
              <a:defRPr sz="800"/>
            </a:lvl8pPr>
            <a:lvl9pPr marL="2743835" indent="0">
              <a:buNone/>
              <a:defRPr sz="800"/>
            </a:lvl9pPr>
          </a:lstStyle>
          <a:p>
            <a:pPr lvl="0"/>
            <a:r>
              <a:rPr lang="zh-CN" altLang="en-US"/>
              <a:t>编辑母版文本样式</a:t>
            </a:r>
          </a:p>
        </p:txBody>
      </p:sp>
      <p:sp>
        <p:nvSpPr>
          <p:cNvPr id="6" name="页脚占位符 5"/>
          <p:cNvSpPr>
            <a:spLocks noGrp="1"/>
          </p:cNvSpPr>
          <p:nvPr>
            <p:ph type="ftr" sz="quarter" idx="11"/>
          </p:nvPr>
        </p:nvSpPr>
        <p:spPr>
          <a:xfrm>
            <a:off x="3028950" y="4768097"/>
            <a:ext cx="3086100" cy="273892"/>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8097"/>
            <a:ext cx="2057400" cy="273892"/>
          </a:xfrm>
          <a:prstGeom prst="rect">
            <a:avLst/>
          </a:prstGeom>
        </p:spPr>
        <p:txBody>
          <a:bodyPr lIns="68580" tIns="34290" rIns="68580" bIns="34290"/>
          <a:lstStyle/>
          <a:p>
            <a:fld id="{C5B4019C-29B1-43ED-A485-E272D11A81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8035"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descr="小学课件PPT-5（5：3）-宽"/>
          <p:cNvPicPr>
            <a:picLocks noChangeAspect="1"/>
          </p:cNvPicPr>
          <p:nvPr userDrawn="1"/>
        </p:nvPicPr>
        <p:blipFill>
          <a:blip r:embed="rId13"/>
          <a:stretch>
            <a:fillRect/>
          </a:stretch>
        </p:blipFill>
        <p:spPr>
          <a:xfrm>
            <a:off x="0" y="635"/>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8035"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9.mp3"/><Relationship Id="rId1" Type="http://schemas.microsoft.com/office/2007/relationships/media" Target="../media/media9.mp3"/><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0.mp3"/><Relationship Id="rId1" Type="http://schemas.microsoft.com/office/2007/relationships/media" Target="../media/media10.mp3"/><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7.mp3"/><Relationship Id="rId1" Type="http://schemas.microsoft.com/office/2007/relationships/media" Target="../media/media7.mp3"/><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12" name="直接连接符 11"/>
          <p:cNvCxnSpPr/>
          <p:nvPr/>
        </p:nvCxnSpPr>
        <p:spPr>
          <a:xfrm>
            <a:off x="2068830" y="2915100"/>
            <a:ext cx="5052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96696" y="1940607"/>
            <a:ext cx="6973437" cy="1730375"/>
          </a:xfrm>
          <a:prstGeom prst="rect">
            <a:avLst/>
          </a:prstGeom>
        </p:spPr>
        <p:txBody>
          <a:bodyPr wrap="square" lIns="68580" tIns="34290" rIns="68580" bIns="34290">
            <a:spAutoFit/>
          </a:bodyPr>
          <a:lstStyle/>
          <a:p>
            <a:pPr algn="ctr" fontAlgn="base">
              <a:lnSpc>
                <a:spcPct val="150000"/>
              </a:lnSpc>
              <a:spcBef>
                <a:spcPts val="5400"/>
              </a:spcBef>
              <a:spcAft>
                <a:spcPts val="1800"/>
              </a:spcAft>
              <a:buClr>
                <a:srgbClr val="6FC01E"/>
              </a:buClr>
            </a:pPr>
            <a:r>
              <a:rPr lang="zh-CN" sz="3600" b="1" kern="0" dirty="0">
                <a:solidFill>
                  <a:srgbClr val="FFC000"/>
                </a:solidFill>
                <a:latin typeface="微软雅黑" panose="020B0503020204020204" charset="-122"/>
                <a:ea typeface="微软雅黑" panose="020B0503020204020204" charset="-122"/>
                <a:cs typeface="微软雅黑" panose="020B0503020204020204" charset="-122"/>
              </a:rPr>
              <a:t>高一</a:t>
            </a:r>
            <a:r>
              <a:rPr lang="en-US" altLang="zh-CN" sz="3600" b="1" kern="0" dirty="0">
                <a:solidFill>
                  <a:srgbClr val="FFC000"/>
                </a:solidFill>
                <a:latin typeface="微软雅黑" panose="020B0503020204020204" charset="-122"/>
                <a:ea typeface="微软雅黑" panose="020B0503020204020204" charset="-122"/>
                <a:cs typeface="微软雅黑" panose="020B0503020204020204" charset="-122"/>
              </a:rPr>
              <a:t>  </a:t>
            </a:r>
            <a:r>
              <a:rPr lang="en-US" altLang="zh-CN" sz="4000" b="1" kern="0" dirty="0">
                <a:solidFill>
                  <a:srgbClr val="FFC000"/>
                </a:solidFill>
                <a:latin typeface="微软雅黑" panose="020B0503020204020204" charset="-122"/>
                <a:ea typeface="微软雅黑" panose="020B0503020204020204" charset="-122"/>
                <a:cs typeface="微软雅黑" panose="020B0503020204020204" charset="-122"/>
              </a:rPr>
              <a:t> </a:t>
            </a:r>
            <a:r>
              <a:rPr lang="en-US" altLang="zh-CN" sz="4000" b="1" kern="0" dirty="0">
                <a:solidFill>
                  <a:srgbClr val="CC0000"/>
                </a:solidFill>
                <a:latin typeface="微软雅黑" panose="020B0503020204020204" charset="-122"/>
                <a:ea typeface="微软雅黑" panose="020B0503020204020204" charset="-122"/>
                <a:cs typeface="微软雅黑" panose="020B0503020204020204" charset="-122"/>
              </a:rPr>
              <a:t/>
            </a:r>
            <a:br>
              <a:rPr lang="en-US" altLang="zh-CN" sz="4000" b="1" kern="0" dirty="0">
                <a:solidFill>
                  <a:srgbClr val="CC0000"/>
                </a:solidFill>
                <a:latin typeface="微软雅黑" panose="020B0503020204020204" charset="-122"/>
                <a:ea typeface="微软雅黑" panose="020B0503020204020204" charset="-122"/>
                <a:cs typeface="微软雅黑" panose="020B0503020204020204" charset="-122"/>
              </a:rPr>
            </a:br>
            <a:r>
              <a:rPr lang="zh-CN" altLang="en-US" sz="3200" b="1" kern="0" dirty="0" smtClean="0">
                <a:solidFill>
                  <a:schemeClr val="bg1"/>
                </a:solidFill>
                <a:latin typeface="微软雅黑" panose="020B0503020204020204" charset="-122"/>
                <a:ea typeface="微软雅黑" panose="020B0503020204020204" charset="-122"/>
                <a:cs typeface="微软雅黑" panose="020B0503020204020204" charset="-122"/>
                <a:sym typeface="+mn-ea"/>
              </a:rPr>
              <a:t>第</a:t>
            </a:r>
            <a:r>
              <a:rPr lang="en-US" altLang="zh-CN" sz="3200" b="1" kern="0" dirty="0" smtClean="0">
                <a:solidFill>
                  <a:schemeClr val="bg1"/>
                </a:solidFill>
                <a:latin typeface="微软雅黑" panose="020B0503020204020204" charset="-122"/>
                <a:ea typeface="微软雅黑" panose="020B0503020204020204" charset="-122"/>
                <a:cs typeface="微软雅黑" panose="020B0503020204020204" charset="-122"/>
                <a:sym typeface="+mn-ea"/>
              </a:rPr>
              <a:t>10</a:t>
            </a:r>
            <a:r>
              <a:rPr lang="zh-CN" altLang="en-US" sz="3200" b="1" kern="0" dirty="0" smtClean="0">
                <a:solidFill>
                  <a:schemeClr val="bg1"/>
                </a:solidFill>
                <a:latin typeface="微软雅黑" panose="020B0503020204020204" charset="-122"/>
                <a:ea typeface="微软雅黑" panose="020B0503020204020204" charset="-122"/>
                <a:cs typeface="微软雅黑" panose="020B0503020204020204" charset="-122"/>
                <a:sym typeface="+mn-ea"/>
              </a:rPr>
              <a:t>期</a:t>
            </a:r>
            <a:r>
              <a:rPr lang="en-US" altLang="zh-CN" sz="3200" b="1" kern="0" dirty="0" smtClean="0">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altLang="en-US" sz="3200" b="1" kern="0" dirty="0" smtClean="0">
                <a:solidFill>
                  <a:schemeClr val="bg1"/>
                </a:solidFill>
                <a:latin typeface="微软雅黑" panose="020B0503020204020204" charset="-122"/>
                <a:ea typeface="微软雅黑" panose="020B0503020204020204" charset="-122"/>
                <a:cs typeface="微软雅黑" panose="020B0503020204020204" charset="-122"/>
              </a:rPr>
              <a:t>听力部分</a:t>
            </a:r>
          </a:p>
        </p:txBody>
      </p:sp>
      <p:sp>
        <p:nvSpPr>
          <p:cNvPr id="8" name="椭圆 7"/>
          <p:cNvSpPr/>
          <p:nvPr/>
        </p:nvSpPr>
        <p:spPr>
          <a:xfrm>
            <a:off x="3011805" y="-2051235"/>
            <a:ext cx="3120390" cy="3120390"/>
          </a:xfrm>
          <a:prstGeom prst="ellipse">
            <a:avLst/>
          </a:prstGeom>
          <a:solidFill>
            <a:schemeClr val="bg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900" b="1">
              <a:ln w="22225">
                <a:solidFill>
                  <a:schemeClr val="accent2"/>
                </a:solidFill>
                <a:prstDash val="solid"/>
              </a:ln>
              <a:solidFill>
                <a:schemeClr val="accent2">
                  <a:lumMod val="40000"/>
                  <a:lumOff val="60000"/>
                </a:schemeClr>
              </a:solidFill>
            </a:endParaRPr>
          </a:p>
        </p:txBody>
      </p:sp>
      <p:sp>
        <p:nvSpPr>
          <p:cNvPr id="9" name="椭圆 8"/>
          <p:cNvSpPr/>
          <p:nvPr/>
        </p:nvSpPr>
        <p:spPr>
          <a:xfrm>
            <a:off x="2884614" y="-2178427"/>
            <a:ext cx="3374773" cy="33747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900"/>
          </a:p>
        </p:txBody>
      </p:sp>
      <p:pic>
        <p:nvPicPr>
          <p:cNvPr id="3" name="图片 2" descr="双语学习报LOGO-20181107"/>
          <p:cNvPicPr>
            <a:picLocks noChangeAspect="1"/>
          </p:cNvPicPr>
          <p:nvPr/>
        </p:nvPicPr>
        <p:blipFill>
          <a:blip r:embed="rId3"/>
          <a:stretch>
            <a:fillRect/>
          </a:stretch>
        </p:blipFill>
        <p:spPr>
          <a:xfrm>
            <a:off x="3439954" y="29977"/>
            <a:ext cx="2299811" cy="663416"/>
          </a:xfrm>
          <a:prstGeom prst="rect">
            <a:avLst/>
          </a:prstGeom>
        </p:spPr>
      </p:pic>
      <p:sp>
        <p:nvSpPr>
          <p:cNvPr id="5" name="标题 1"/>
          <p:cNvSpPr>
            <a:spLocks noGrp="1"/>
          </p:cNvSpPr>
          <p:nvPr/>
        </p:nvSpPr>
        <p:spPr>
          <a:xfrm>
            <a:off x="3041793" y="1587791"/>
            <a:ext cx="3083243" cy="662940"/>
          </a:xfrm>
          <a:prstGeom prst="rect">
            <a:avLst/>
          </a:prstGeom>
        </p:spPr>
        <p:txBody>
          <a:bodyPr lIns="51435" tIns="25717" rIns="51435" bIns="25717"/>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000" b="1" dirty="0">
                <a:solidFill>
                  <a:schemeClr val="accent5">
                    <a:lumMod val="20000"/>
                    <a:lumOff val="80000"/>
                  </a:schemeClr>
                </a:solidFill>
                <a:latin typeface="微软雅黑" panose="020B0503020204020204" charset="-122"/>
                <a:ea typeface="微软雅黑" panose="020B0503020204020204" charset="-122"/>
                <a:cs typeface="Times New Roman" panose="02020603050405020304" charset="0"/>
              </a:rPr>
              <a:t>2022-2023</a:t>
            </a:r>
            <a:r>
              <a:rPr lang="zh-CN" altLang="en-US" sz="3000" b="1" dirty="0">
                <a:solidFill>
                  <a:schemeClr val="accent5">
                    <a:lumMod val="20000"/>
                    <a:lumOff val="80000"/>
                  </a:schemeClr>
                </a:solidFill>
                <a:latin typeface="微软雅黑" panose="020B0503020204020204" charset="-122"/>
                <a:ea typeface="微软雅黑" panose="020B0503020204020204" charset="-122"/>
                <a:cs typeface="Times New Roman" panose="02020603050405020304" charset="0"/>
              </a:rPr>
              <a:t>学年</a:t>
            </a:r>
            <a:r>
              <a:rPr lang="en-US" altLang="zh-CN" sz="3000" b="1" dirty="0" smtClean="0">
                <a:solidFill>
                  <a:srgbClr val="C00000"/>
                </a:solidFill>
                <a:latin typeface="微软雅黑" panose="020B0503020204020204" charset="-122"/>
                <a:ea typeface="微软雅黑" panose="020B0503020204020204" charset="-122"/>
                <a:cs typeface="Times New Roman" panose="02020603050405020304" charset="0"/>
              </a:rPr>
              <a:t> </a:t>
            </a:r>
            <a:endParaRPr lang="en-US" altLang="zh-CN" sz="3000" b="1" dirty="0">
              <a:solidFill>
                <a:srgbClr val="C00000"/>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p:nvPr/>
        </p:nvSpPr>
        <p:spPr>
          <a:xfrm>
            <a:off x="847725" y="167005"/>
            <a:ext cx="8056880" cy="4933950"/>
          </a:xfrm>
          <a:prstGeom prst="rect">
            <a:avLst/>
          </a:prstGeom>
          <a:noFill/>
          <a:ln w="9525">
            <a:noFill/>
          </a:ln>
        </p:spPr>
        <p:txBody>
          <a:bodyPr wrap="square" anchor="t" anchorCtr="0">
            <a:spAutoFit/>
          </a:bodyPr>
          <a:lstStyle/>
          <a:p>
            <a:pPr fontAlgn="auto">
              <a:lnSpc>
                <a:spcPts val="2360"/>
              </a:lnSpc>
            </a:pPr>
            <a:r>
              <a:rPr lang="en-US" altLang="zh-CN" sz="2500" b="1" dirty="0">
                <a:solidFill>
                  <a:schemeClr val="tx1"/>
                </a:solidFill>
                <a:latin typeface="Times New Roman" panose="02020603050405020304" charset="0"/>
                <a:cs typeface="Times New Roman" panose="02020603050405020304" charset="0"/>
              </a:rPr>
              <a:t>What was the weather like in the town in the past week?</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A. Hot and dry.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B. Cool and dry.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C. Hot and wet.</a:t>
            </a:r>
          </a:p>
          <a:p>
            <a:pPr fontAlgn="auto">
              <a:lnSpc>
                <a:spcPts val="2360"/>
              </a:lnSpc>
            </a:pPr>
            <a:r>
              <a:rPr lang="en-US" altLang="zh-CN" sz="2500" b="1" dirty="0">
                <a:solidFill>
                  <a:schemeClr val="tx1"/>
                </a:solidFill>
                <a:latin typeface="Times New Roman" panose="02020603050405020304" charset="0"/>
                <a:cs typeface="Times New Roman" panose="02020603050405020304" charset="0"/>
              </a:rPr>
              <a:t>What trouble did beetles cause?</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A. They ran into people.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B. They bit people.</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C. They attacked animals.</a:t>
            </a:r>
          </a:p>
          <a:p>
            <a:pPr fontAlgn="auto">
              <a:lnSpc>
                <a:spcPts val="2360"/>
              </a:lnSpc>
            </a:pPr>
            <a:r>
              <a:rPr lang="en-US" altLang="zh-CN" sz="2500" b="1" dirty="0">
                <a:solidFill>
                  <a:schemeClr val="tx1"/>
                </a:solidFill>
                <a:latin typeface="Times New Roman" panose="02020603050405020304" charset="0"/>
                <a:cs typeface="Times New Roman" panose="02020603050405020304" charset="0"/>
              </a:rPr>
              <a:t>What made adult beetles flood into the town?</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A. The food waste.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B. The streetlights.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C. The warm sunlight.</a:t>
            </a:r>
          </a:p>
          <a:p>
            <a:pPr fontAlgn="auto">
              <a:lnSpc>
                <a:spcPts val="2360"/>
              </a:lnSpc>
            </a:pPr>
            <a:r>
              <a:rPr lang="en-US" altLang="zh-CN" sz="2500" b="1" dirty="0">
                <a:solidFill>
                  <a:schemeClr val="tx1"/>
                </a:solidFill>
                <a:latin typeface="Times New Roman" panose="02020603050405020304" charset="0"/>
                <a:cs typeface="Times New Roman" panose="02020603050405020304" charset="0"/>
              </a:rPr>
              <a:t>How did the locals’ fight against beetles turn out?</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A. Successful.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B. Worrying. </a:t>
            </a:r>
          </a:p>
          <a:p>
            <a:pPr fontAlgn="auto">
              <a:lnSpc>
                <a:spcPts val="2360"/>
              </a:lnSpc>
            </a:pPr>
            <a:r>
              <a:rPr lang="en-US" altLang="zh-CN" sz="2500" dirty="0">
                <a:solidFill>
                  <a:schemeClr val="tx1"/>
                </a:solidFill>
                <a:latin typeface="Times New Roman" panose="02020603050405020304" charset="0"/>
                <a:cs typeface="Times New Roman" panose="02020603050405020304" charset="0"/>
              </a:rPr>
              <a:t>C. Unpleasant.</a:t>
            </a:r>
          </a:p>
        </p:txBody>
      </p:sp>
      <p:sp>
        <p:nvSpPr>
          <p:cNvPr id="7" name="七边形 6"/>
          <p:cNvSpPr/>
          <p:nvPr/>
        </p:nvSpPr>
        <p:spPr>
          <a:xfrm>
            <a:off x="214948" y="92710"/>
            <a:ext cx="614045" cy="52006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11</a:t>
            </a:r>
          </a:p>
        </p:txBody>
      </p:sp>
      <p:sp>
        <p:nvSpPr>
          <p:cNvPr id="2" name="七边形 1"/>
          <p:cNvSpPr/>
          <p:nvPr/>
        </p:nvSpPr>
        <p:spPr>
          <a:xfrm>
            <a:off x="212725" y="1281430"/>
            <a:ext cx="618490" cy="49276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12</a:t>
            </a:r>
          </a:p>
        </p:txBody>
      </p:sp>
      <p:sp>
        <p:nvSpPr>
          <p:cNvPr id="3" name="七边形 2"/>
          <p:cNvSpPr/>
          <p:nvPr/>
        </p:nvSpPr>
        <p:spPr>
          <a:xfrm>
            <a:off x="212725" y="2442845"/>
            <a:ext cx="618490" cy="49276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13</a:t>
            </a:r>
          </a:p>
        </p:txBody>
      </p:sp>
      <p:sp>
        <p:nvSpPr>
          <p:cNvPr id="5" name="七边形 4"/>
          <p:cNvSpPr/>
          <p:nvPr/>
        </p:nvSpPr>
        <p:spPr>
          <a:xfrm>
            <a:off x="212725" y="3695700"/>
            <a:ext cx="618490" cy="49276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14</a:t>
            </a:r>
          </a:p>
        </p:txBody>
      </p:sp>
      <p:pic>
        <p:nvPicPr>
          <p:cNvPr id="8" name="Text 8">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228600" y="662305"/>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3" end="3"/>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7">
                                            <p:txEl>
                                              <p:pRg st="5" end="5"/>
                                            </p:txEl>
                                          </p:spTgt>
                                        </p:tgtEl>
                                        <p:attrNameLst>
                                          <p:attrName>style.color</p:attrName>
                                        </p:attrNameLst>
                                      </p:cBhvr>
                                      <p:to>
                                        <a:srgbClr val="FF282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7">
                                            <p:txEl>
                                              <p:pRg st="10" end="10"/>
                                            </p:txEl>
                                          </p:spTgt>
                                        </p:tgtEl>
                                        <p:attrNameLst>
                                          <p:attrName>style.color</p:attrName>
                                        </p:attrNameLst>
                                      </p:cBhvr>
                                      <p:to>
                                        <a:srgbClr val="FF2823"/>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17">
                                            <p:txEl>
                                              <p:pRg st="13" end="13"/>
                                            </p:txEl>
                                          </p:spTgt>
                                        </p:tgtEl>
                                        <p:attrNameLst>
                                          <p:attrName>style.color</p:attrName>
                                        </p:attrNameLst>
                                      </p:cBhvr>
                                      <p:to>
                                        <a:srgbClr val="FF2823"/>
                                      </p:to>
                                    </p:animClr>
                                  </p:childTnLst>
                                </p:cTn>
                              </p:par>
                            </p:childTnLst>
                          </p:cTn>
                        </p:par>
                      </p:childTnLst>
                    </p:cTn>
                  </p:par>
                </p:childTnLst>
              </p:cTn>
              <p:prevCondLst>
                <p:cond evt="onPrev" delay="0">
                  <p:tgtEl>
                    <p:sldTgt/>
                  </p:tgtEl>
                </p:cond>
              </p:prevCondLst>
              <p:nextCondLst>
                <p:cond evt="onNext" delay="0">
                  <p:tgtEl>
                    <p:sldTgt/>
                  </p:tgtEl>
                </p:cond>
              </p:nextCondLst>
            </p:seq>
            <p:audio>
              <p:cMediaNode>
                <p:cTn id="19" fill="hold" display="1">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09220" y="129540"/>
            <a:ext cx="8917305" cy="4900930"/>
          </a:xfrm>
          <a:prstGeom prst="roundRect">
            <a:avLst>
              <a:gd name="adj" fmla="val 659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09220" y="154305"/>
            <a:ext cx="9034780" cy="4964430"/>
          </a:xfrm>
          <a:prstGeom prst="rect">
            <a:avLst/>
          </a:prstGeom>
          <a:noFill/>
          <a:ln w="9525">
            <a:noFill/>
          </a:ln>
        </p:spPr>
        <p:txBody>
          <a:bodyPr wrap="square" anchor="t" anchorCtr="0">
            <a:spAutoFit/>
          </a:bodyPr>
          <a:lstStyle/>
          <a:p>
            <a:pPr algn="ctr" fontAlgn="auto">
              <a:lnSpc>
                <a:spcPts val="2000"/>
              </a:lnSpc>
              <a:buClrTx/>
              <a:buSzTx/>
              <a:buFontTx/>
            </a:pPr>
            <a:r>
              <a:rPr lang="en-US" altLang="zh-CN" sz="2200" b="1" dirty="0">
                <a:solidFill>
                  <a:schemeClr val="tx1"/>
                </a:solidFill>
                <a:latin typeface="Times New Roman" panose="02020603050405020304" charset="0"/>
                <a:cs typeface="Times New Roman" panose="02020603050405020304" charset="0"/>
              </a:rPr>
              <a:t>     Text 8 </a:t>
            </a:r>
            <a:r>
              <a:rPr lang="zh-CN" altLang="en-US" sz="2200" b="1">
                <a:solidFill>
                  <a:schemeClr val="tx1"/>
                </a:solidFill>
                <a:latin typeface="Times New Roman" panose="02020603050405020304" charset="0"/>
                <a:cs typeface="Times New Roman" panose="02020603050405020304" charset="0"/>
              </a:rPr>
              <a:t>新闻报道</a:t>
            </a:r>
            <a:r>
              <a:rPr lang="en-US" altLang="zh-CN" sz="2200" b="1" dirty="0">
                <a:solidFill>
                  <a:schemeClr val="tx1"/>
                </a:solidFill>
                <a:latin typeface="Times New Roman" panose="02020603050405020304" charset="0"/>
                <a:cs typeface="Times New Roman" panose="02020603050405020304" charset="0"/>
              </a:rPr>
              <a:t>--</a:t>
            </a:r>
            <a:r>
              <a:rPr lang="zh-CN" altLang="en-US" sz="2200" b="1">
                <a:solidFill>
                  <a:schemeClr val="tx1"/>
                </a:solidFill>
                <a:latin typeface="Times New Roman" panose="02020603050405020304" charset="0"/>
                <a:cs typeface="Times New Roman" panose="02020603050405020304" charset="0"/>
              </a:rPr>
              <a:t>甲虫与小镇的战争</a:t>
            </a:r>
            <a:r>
              <a:rPr lang="en-US" altLang="zh-CN" sz="2200" b="1" dirty="0">
                <a:solidFill>
                  <a:schemeClr val="tx1"/>
                </a:solidFill>
                <a:latin typeface="Times New Roman" panose="02020603050405020304" charset="0"/>
                <a:cs typeface="Times New Roman" panose="02020603050405020304" charset="0"/>
              </a:rPr>
              <a:t>      </a:t>
            </a:r>
            <a:r>
              <a:rPr lang="en-US" altLang="zh-CN" sz="2200" b="1" dirty="0">
                <a:solidFill>
                  <a:schemeClr val="tx1"/>
                </a:solidFill>
                <a:latin typeface="Times New Roman" panose="02020603050405020304" charset="0"/>
                <a:ea typeface="宋体" panose="02010600030101010101" pitchFamily="2" charset="-122"/>
                <a:cs typeface="Times New Roman" panose="02020603050405020304" charset="0"/>
              </a:rPr>
              <a:t> </a:t>
            </a:r>
            <a:r>
              <a:rPr lang="en-US" altLang="zh-CN" sz="2200" b="1" dirty="0">
                <a:solidFill>
                  <a:schemeClr val="tx1"/>
                </a:solidFill>
                <a:latin typeface="Times New Roman" panose="02020603050405020304" charset="0"/>
                <a:cs typeface="Times New Roman" panose="02020603050405020304" charset="0"/>
              </a:rPr>
              <a:t>   </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What are you reading, Mark?</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M: I’m reading a news story about a war between beetles and a small town.</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Sounds fun. What is it about?</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M: The town was troubled by beetles recently. </a:t>
            </a:r>
            <a:r>
              <a:rPr lang="zh-CN" sz="2200" b="1">
                <a:solidFill>
                  <a:srgbClr val="0070C0"/>
                </a:solidFill>
                <a:latin typeface="微软雅黑" panose="020B0503020204020204" charset="-122"/>
                <a:ea typeface="微软雅黑" panose="020B0503020204020204" charset="-122"/>
                <a:cs typeface="Times New Roman" panose="02020603050405020304" charset="0"/>
                <a:sym typeface="+mn-ea"/>
              </a:rPr>
              <a:t>⑪</a:t>
            </a:r>
            <a:r>
              <a:rPr lang="en-US" altLang="zh-CN" sz="2200" dirty="0">
                <a:solidFill>
                  <a:srgbClr val="FF0000"/>
                </a:solidFill>
                <a:latin typeface="Times New Roman" panose="02020603050405020304" charset="0"/>
                <a:cs typeface="Times New Roman" panose="02020603050405020304" charset="0"/>
              </a:rPr>
              <a:t>Heavy rain and heatwaves hit the town in the past week.</a:t>
            </a:r>
            <a:r>
              <a:rPr lang="en-US" altLang="zh-CN" sz="2200" dirty="0">
                <a:latin typeface="Times New Roman" panose="02020603050405020304" charset="0"/>
                <a:cs typeface="Times New Roman" panose="02020603050405020304" charset="0"/>
              </a:rPr>
              <a:t> That encouraged the reproduction of beetles, whose babies developed quickly below the ground.</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Are the beetles dangerous?</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M: </a:t>
            </a:r>
            <a:r>
              <a:rPr lang="zh-CN" sz="2200" b="1">
                <a:solidFill>
                  <a:srgbClr val="0070C0"/>
                </a:solidFill>
                <a:latin typeface="微软雅黑" panose="020B0503020204020204" charset="-122"/>
                <a:ea typeface="微软雅黑" panose="020B0503020204020204" charset="-122"/>
                <a:cs typeface="Times New Roman" panose="02020603050405020304" charset="0"/>
                <a:sym typeface="+mn-ea"/>
              </a:rPr>
              <a:t>⑫</a:t>
            </a:r>
            <a:r>
              <a:rPr lang="en-US" altLang="zh-CN" sz="2200" dirty="0">
                <a:solidFill>
                  <a:srgbClr val="FF0000"/>
                </a:solidFill>
                <a:latin typeface="Times New Roman" panose="02020603050405020304" charset="0"/>
                <a:cs typeface="Times New Roman" panose="02020603050405020304" charset="0"/>
              </a:rPr>
              <a:t>Well, they don’t bite people or animals. However, they have strong shells, and tend to run into people as they fly. The locals had to cover their faces while they were outside.</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Then how did the town deal with the problem?</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M: </a:t>
            </a:r>
            <a:r>
              <a:rPr lang="zh-CN" sz="2200" b="1">
                <a:solidFill>
                  <a:srgbClr val="0070C0"/>
                </a:solidFill>
                <a:latin typeface="微软雅黑" panose="020B0503020204020204" charset="-122"/>
                <a:ea typeface="微软雅黑" panose="020B0503020204020204" charset="-122"/>
                <a:cs typeface="Times New Roman" panose="02020603050405020304" charset="0"/>
                <a:sym typeface="+mn-ea"/>
              </a:rPr>
              <a:t>⑬</a:t>
            </a:r>
            <a:r>
              <a:rPr lang="en-US" altLang="zh-CN" sz="2200" dirty="0">
                <a:solidFill>
                  <a:srgbClr val="FF0000"/>
                </a:solidFill>
                <a:latin typeface="Times New Roman" panose="02020603050405020304" charset="0"/>
                <a:cs typeface="Times New Roman" panose="02020603050405020304" charset="0"/>
              </a:rPr>
              <a:t>Millions of adult beetles came to the town because they were attracted by its streetlights.</a:t>
            </a:r>
            <a:r>
              <a:rPr lang="en-US" altLang="zh-CN" sz="2200" dirty="0">
                <a:latin typeface="Times New Roman" panose="02020603050405020304" charset="0"/>
                <a:cs typeface="Times New Roman" panose="02020603050405020304" charset="0"/>
              </a:rPr>
              <a:t> Therefore, the town shut off its streetlights for several days.</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Did that work?</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M: Yes. </a:t>
            </a:r>
            <a:r>
              <a:rPr lang="zh-CN" sz="2200" b="1">
                <a:solidFill>
                  <a:srgbClr val="0070C0"/>
                </a:solidFill>
                <a:latin typeface="微软雅黑" panose="020B0503020204020204" charset="-122"/>
                <a:ea typeface="微软雅黑" panose="020B0503020204020204" charset="-122"/>
                <a:cs typeface="Times New Roman" panose="02020603050405020304" charset="0"/>
                <a:sym typeface="+mn-ea"/>
              </a:rPr>
              <a:t>⑭</a:t>
            </a:r>
            <a:r>
              <a:rPr lang="en-US" altLang="zh-CN" sz="2200" dirty="0">
                <a:solidFill>
                  <a:srgbClr val="FF0000"/>
                </a:solidFill>
                <a:latin typeface="Times New Roman" panose="02020603050405020304" charset="0"/>
                <a:cs typeface="Times New Roman" panose="02020603050405020304" charset="0"/>
              </a:rPr>
              <a:t>The number of beetles decreased quickly and the locals’ life finally returned to normal.</a:t>
            </a:r>
          </a:p>
          <a:p>
            <a:pPr marL="360680" indent="-360680" algn="l" fontAlgn="auto">
              <a:lnSpc>
                <a:spcPts val="2000"/>
              </a:lnSpc>
              <a:buClrTx/>
              <a:buSzTx/>
              <a:buFontTx/>
            </a:pPr>
            <a:r>
              <a:rPr lang="en-US" altLang="zh-CN" sz="2200" dirty="0">
                <a:latin typeface="Times New Roman" panose="02020603050405020304" charset="0"/>
                <a:cs typeface="Times New Roman" panose="02020603050405020304" charset="0"/>
              </a:rPr>
              <a:t>W: Great news!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p:nvPr/>
        </p:nvSpPr>
        <p:spPr>
          <a:xfrm>
            <a:off x="797560" y="172085"/>
            <a:ext cx="8285480" cy="5016758"/>
          </a:xfrm>
          <a:prstGeom prst="rect">
            <a:avLst/>
          </a:prstGeom>
          <a:noFill/>
          <a:ln w="9525">
            <a:noFill/>
          </a:ln>
        </p:spPr>
        <p:txBody>
          <a:bodyPr wrap="square" anchor="t" anchorCtr="0">
            <a:spAutoFit/>
          </a:bodyPr>
          <a:lstStyle/>
          <a:p>
            <a:pPr fontAlgn="auto">
              <a:lnSpc>
                <a:spcPts val="3160"/>
              </a:lnSpc>
            </a:pPr>
            <a:r>
              <a:rPr lang="en-US" altLang="zh-CN" sz="2800" b="1" dirty="0">
                <a:solidFill>
                  <a:schemeClr val="tx1"/>
                </a:solidFill>
                <a:latin typeface="Times New Roman" panose="02020603050405020304" charset="0"/>
                <a:cs typeface="Times New Roman" panose="02020603050405020304" charset="0"/>
              </a:rPr>
              <a:t>Why does Cindy want to move house?</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A. Her house is poorly located. </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B. Her </a:t>
            </a:r>
            <a:r>
              <a:rPr lang="en-US" altLang="zh-CN" sz="2800" dirty="0" smtClean="0">
                <a:solidFill>
                  <a:schemeClr val="tx1"/>
                </a:solidFill>
                <a:latin typeface="Times New Roman" panose="02020603050405020304" charset="0"/>
                <a:cs typeface="Times New Roman" panose="02020603050405020304" charset="0"/>
              </a:rPr>
              <a:t>neighbor </a:t>
            </a:r>
            <a:r>
              <a:rPr lang="en-US" altLang="zh-CN" sz="2800" dirty="0">
                <a:solidFill>
                  <a:schemeClr val="tx1"/>
                </a:solidFill>
                <a:latin typeface="Times New Roman" panose="02020603050405020304" charset="0"/>
                <a:cs typeface="Times New Roman" panose="02020603050405020304" charset="0"/>
              </a:rPr>
              <a:t>is too noisy.</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C. The rent is high.</a:t>
            </a:r>
          </a:p>
          <a:p>
            <a:pPr fontAlgn="auto">
              <a:lnSpc>
                <a:spcPts val="3160"/>
              </a:lnSpc>
            </a:pPr>
            <a:r>
              <a:rPr lang="en-US" altLang="zh-CN" sz="2800" b="1" dirty="0">
                <a:solidFill>
                  <a:schemeClr val="tx1"/>
                </a:solidFill>
                <a:latin typeface="Times New Roman" panose="02020603050405020304" charset="0"/>
                <a:cs typeface="Times New Roman" panose="02020603050405020304" charset="0"/>
              </a:rPr>
              <a:t>What does the recommended apartment have?</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A. A small kitchen. </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B. Three bedrooms.</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C. One big bathroom.</a:t>
            </a:r>
          </a:p>
          <a:p>
            <a:pPr fontAlgn="auto">
              <a:lnSpc>
                <a:spcPts val="3160"/>
              </a:lnSpc>
            </a:pPr>
            <a:r>
              <a:rPr lang="en-US" altLang="zh-CN" sz="2800" b="1" dirty="0">
                <a:solidFill>
                  <a:schemeClr val="tx1"/>
                </a:solidFill>
                <a:latin typeface="Times New Roman" panose="02020603050405020304" charset="0"/>
                <a:cs typeface="Times New Roman" panose="02020603050405020304" charset="0"/>
              </a:rPr>
              <a:t>What will Henry probably do next?</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A. Make an appointment. </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B. Find a phone number.</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C. Look at an apartment.</a:t>
            </a:r>
          </a:p>
        </p:txBody>
      </p:sp>
      <p:sp>
        <p:nvSpPr>
          <p:cNvPr id="2" name="七边形 1"/>
          <p:cNvSpPr/>
          <p:nvPr/>
        </p:nvSpPr>
        <p:spPr>
          <a:xfrm>
            <a:off x="149225" y="196215"/>
            <a:ext cx="648335" cy="44132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15</a:t>
            </a:r>
            <a:endParaRPr lang="en-US" altLang="zh-CN" sz="2400" b="1" dirty="0"/>
          </a:p>
        </p:txBody>
      </p:sp>
      <p:sp>
        <p:nvSpPr>
          <p:cNvPr id="3" name="七边形 2"/>
          <p:cNvSpPr/>
          <p:nvPr/>
        </p:nvSpPr>
        <p:spPr>
          <a:xfrm>
            <a:off x="149225" y="1793240"/>
            <a:ext cx="648335" cy="43942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16</a:t>
            </a:r>
            <a:endParaRPr lang="en-US" altLang="zh-CN" sz="2400" b="1" dirty="0"/>
          </a:p>
        </p:txBody>
      </p:sp>
      <p:sp>
        <p:nvSpPr>
          <p:cNvPr id="6" name="七边形 5"/>
          <p:cNvSpPr/>
          <p:nvPr/>
        </p:nvSpPr>
        <p:spPr>
          <a:xfrm>
            <a:off x="149225" y="3388360"/>
            <a:ext cx="648335" cy="44132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17</a:t>
            </a:r>
            <a:endParaRPr lang="en-US" altLang="zh-CN" sz="2400" b="1" dirty="0"/>
          </a:p>
        </p:txBody>
      </p:sp>
      <p:pic>
        <p:nvPicPr>
          <p:cNvPr id="5" name="Text 9">
            <a:hlinkClick r:id="" action="ppaction://media"/>
          </p:cNvPr>
          <p:cNvPicPr/>
          <p:nvPr>
            <a:audioFile r:link="rId2"/>
            <p:extLst>
              <p:ext uri="{DAA4B4D4-6D71-4841-9C94-3DE7FCFB9230}">
                <p14:media xmlns:p14="http://schemas.microsoft.com/office/powerpoint/2010/main" r:embed="rId1"/>
              </p:ext>
            </p:extLst>
          </p:nvPr>
        </p:nvPicPr>
        <p:blipFill>
          <a:blip r:embed="rId4"/>
          <a:stretch>
            <a:fillRect/>
          </a:stretch>
        </p:blipFill>
        <p:spPr>
          <a:xfrm>
            <a:off x="178435" y="860425"/>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2" end="2"/>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7">
                                            <p:txEl>
                                              <p:pRg st="5" end="5"/>
                                            </p:txEl>
                                          </p:spTgt>
                                        </p:tgtEl>
                                        <p:attrNameLst>
                                          <p:attrName>style.color</p:attrName>
                                        </p:attrNameLst>
                                      </p:cBhvr>
                                      <p:to>
                                        <a:srgbClr val="FF282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7">
                                            <p:txEl>
                                              <p:pRg st="10" end="10"/>
                                            </p:txEl>
                                          </p:spTgt>
                                        </p:tgtEl>
                                        <p:attrNameLst>
                                          <p:attrName>style.color</p:attrName>
                                        </p:attrNameLst>
                                      </p:cBhvr>
                                      <p:to>
                                        <a:srgbClr val="FF2823"/>
                                      </p:to>
                                    </p:animClr>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1">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02235" y="107315"/>
            <a:ext cx="8927465" cy="4932680"/>
          </a:xfrm>
          <a:prstGeom prst="roundRect">
            <a:avLst>
              <a:gd name="adj" fmla="val 633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26365" y="140335"/>
            <a:ext cx="8928100" cy="4861560"/>
          </a:xfrm>
          <a:prstGeom prst="rect">
            <a:avLst/>
          </a:prstGeom>
          <a:noFill/>
          <a:ln w="9525">
            <a:noFill/>
          </a:ln>
        </p:spPr>
        <p:txBody>
          <a:bodyPr wrap="square" anchor="t" anchorCtr="0">
            <a:spAutoFit/>
          </a:bodyPr>
          <a:lstStyle/>
          <a:p>
            <a:pPr algn="ctr" fontAlgn="auto">
              <a:lnSpc>
                <a:spcPts val="2480"/>
              </a:lnSpc>
            </a:pPr>
            <a:r>
              <a:rPr lang="en-US" altLang="zh-CN" sz="2400" b="1" dirty="0">
                <a:solidFill>
                  <a:schemeClr val="tx1"/>
                </a:solidFill>
                <a:latin typeface="Times New Roman" panose="02020603050405020304" charset="0"/>
                <a:cs typeface="Times New Roman" panose="02020603050405020304" charset="0"/>
              </a:rPr>
              <a:t>     Text 9 </a:t>
            </a:r>
            <a:r>
              <a:rPr lang="zh-CN" altLang="en-US" sz="2400" b="1" dirty="0">
                <a:solidFill>
                  <a:schemeClr val="tx1"/>
                </a:solidFill>
                <a:latin typeface="Times New Roman" panose="02020603050405020304" charset="0"/>
                <a:cs typeface="Times New Roman" panose="02020603050405020304" charset="0"/>
              </a:rPr>
              <a:t>租房</a:t>
            </a:r>
            <a:r>
              <a:rPr lang="en-US" altLang="zh-CN" sz="2400" b="1" dirty="0">
                <a:solidFill>
                  <a:schemeClr val="tx1"/>
                </a:solidFill>
                <a:latin typeface="Times New Roman" panose="02020603050405020304" charset="0"/>
                <a:cs typeface="Times New Roman" panose="02020603050405020304" charset="0"/>
              </a:rPr>
              <a:t>  </a:t>
            </a:r>
            <a:r>
              <a:rPr lang="en-US" altLang="zh-CN" sz="2400" b="1" dirty="0">
                <a:solidFill>
                  <a:schemeClr val="tx1"/>
                </a:solidFill>
                <a:latin typeface="Times New Roman" panose="02020603050405020304" charset="0"/>
                <a:ea typeface="宋体" panose="02010600030101010101" pitchFamily="2" charset="-122"/>
                <a:cs typeface="Times New Roman" panose="02020603050405020304" charset="0"/>
              </a:rPr>
              <a:t> </a:t>
            </a:r>
            <a:r>
              <a:rPr lang="en-US" altLang="zh-CN" sz="2400" b="1" dirty="0">
                <a:solidFill>
                  <a:schemeClr val="tx1"/>
                </a:solidFill>
                <a:latin typeface="Times New Roman" panose="02020603050405020304" charset="0"/>
                <a:cs typeface="Times New Roman" panose="02020603050405020304" charset="0"/>
              </a:rPr>
              <a:t>   </a:t>
            </a:r>
          </a:p>
          <a:p>
            <a:pPr marL="405765" indent="-405765" fontAlgn="auto">
              <a:lnSpc>
                <a:spcPts val="2480"/>
              </a:lnSpc>
            </a:pPr>
            <a:r>
              <a:rPr lang="en-US" altLang="zh-CN" sz="2400" dirty="0">
                <a:latin typeface="Times New Roman" panose="02020603050405020304" charset="0"/>
                <a:cs typeface="Times New Roman" panose="02020603050405020304" charset="0"/>
              </a:rPr>
              <a:t>W: Henry, I don’t want to live in my apartment anymore.</a:t>
            </a:r>
          </a:p>
          <a:p>
            <a:pPr marL="405765" indent="-405765" fontAlgn="auto">
              <a:lnSpc>
                <a:spcPts val="2480"/>
              </a:lnSpc>
            </a:pPr>
            <a:r>
              <a:rPr lang="en-US" altLang="zh-CN" sz="2400" dirty="0">
                <a:latin typeface="Times New Roman" panose="02020603050405020304" charset="0"/>
                <a:cs typeface="Times New Roman" panose="02020603050405020304" charset="0"/>
              </a:rPr>
              <a:t>M: What’s the matter, Cindy?</a:t>
            </a:r>
          </a:p>
          <a:p>
            <a:pPr marL="405765" indent="-405765" fontAlgn="auto">
              <a:lnSpc>
                <a:spcPts val="2480"/>
              </a:lnSpc>
            </a:pPr>
            <a:r>
              <a:rPr lang="en-US" altLang="zh-CN" sz="2400" dirty="0">
                <a:latin typeface="Times New Roman" panose="02020603050405020304" charset="0"/>
                <a:cs typeface="Times New Roman" panose="02020603050405020304" charset="0"/>
              </a:rPr>
              <a:t>W: </a:t>
            </a:r>
            <a:r>
              <a:rPr lang="zh-CN" sz="2400" b="1" dirty="0">
                <a:solidFill>
                  <a:srgbClr val="0070C0"/>
                </a:solidFill>
                <a:latin typeface="微软雅黑" panose="020B0503020204020204" charset="-122"/>
                <a:ea typeface="微软雅黑" panose="020B0503020204020204" charset="-122"/>
                <a:cs typeface="Times New Roman" panose="02020603050405020304" charset="0"/>
                <a:sym typeface="+mn-ea"/>
              </a:rPr>
              <a:t>⑮</a:t>
            </a:r>
            <a:r>
              <a:rPr lang="en-US" altLang="zh-CN" sz="2400" dirty="0">
                <a:solidFill>
                  <a:srgbClr val="FF0000"/>
                </a:solidFill>
                <a:latin typeface="Times New Roman" panose="02020603050405020304" charset="0"/>
                <a:cs typeface="Times New Roman" panose="02020603050405020304" charset="0"/>
              </a:rPr>
              <a:t>Actually, the rent isn’t high but I have a really noisy </a:t>
            </a:r>
            <a:r>
              <a:rPr lang="en-US" altLang="zh-CN" sz="2400" dirty="0" smtClean="0">
                <a:solidFill>
                  <a:srgbClr val="FF0000"/>
                </a:solidFill>
                <a:latin typeface="Times New Roman" panose="02020603050405020304" charset="0"/>
                <a:cs typeface="Times New Roman" panose="02020603050405020304" charset="0"/>
              </a:rPr>
              <a:t>neighbor.</a:t>
            </a:r>
            <a:r>
              <a:rPr lang="en-US" altLang="zh-CN" sz="2400" dirty="0" smtClean="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Do you know any available apartments near your home?</a:t>
            </a:r>
          </a:p>
          <a:p>
            <a:pPr marL="405765" indent="-405765" fontAlgn="auto">
              <a:lnSpc>
                <a:spcPts val="2480"/>
              </a:lnSpc>
            </a:pPr>
            <a:r>
              <a:rPr lang="en-US" altLang="zh-CN" sz="2400" dirty="0">
                <a:latin typeface="Times New Roman" panose="02020603050405020304" charset="0"/>
                <a:cs typeface="Times New Roman" panose="02020603050405020304" charset="0"/>
              </a:rPr>
              <a:t>M: No. </a:t>
            </a:r>
            <a:r>
              <a:rPr lang="zh-CN" sz="2400" b="1" dirty="0">
                <a:solidFill>
                  <a:srgbClr val="0070C0"/>
                </a:solidFill>
                <a:latin typeface="微软雅黑" panose="020B0503020204020204" charset="-122"/>
                <a:ea typeface="微软雅黑" panose="020B0503020204020204" charset="-122"/>
                <a:cs typeface="Times New Roman" panose="02020603050405020304" charset="0"/>
                <a:sym typeface="+mn-ea"/>
              </a:rPr>
              <a:t>⑯</a:t>
            </a:r>
            <a:r>
              <a:rPr lang="en-US" altLang="zh-CN" sz="2400" dirty="0">
                <a:solidFill>
                  <a:srgbClr val="FF0000"/>
                </a:solidFill>
                <a:latin typeface="Times New Roman" panose="02020603050405020304" charset="0"/>
                <a:cs typeface="Times New Roman" panose="02020603050405020304" charset="0"/>
              </a:rPr>
              <a:t>But I know there’s an apartment for rent on Princess Street. It’s a two-bedroom apartment with a large living room. But its kitchen is a bit small.</a:t>
            </a:r>
          </a:p>
          <a:p>
            <a:pPr marL="405765" indent="-405765" fontAlgn="auto">
              <a:lnSpc>
                <a:spcPts val="2480"/>
              </a:lnSpc>
            </a:pPr>
            <a:r>
              <a:rPr lang="en-US" altLang="zh-CN" sz="2400" dirty="0">
                <a:latin typeface="Times New Roman" panose="02020603050405020304" charset="0"/>
                <a:cs typeface="Times New Roman" panose="02020603050405020304" charset="0"/>
              </a:rPr>
              <a:t>W: That’s OK. I seldom cook. Do you know the rent?</a:t>
            </a:r>
          </a:p>
          <a:p>
            <a:pPr marL="405765" indent="-405765" fontAlgn="auto">
              <a:lnSpc>
                <a:spcPts val="2480"/>
              </a:lnSpc>
            </a:pPr>
            <a:r>
              <a:rPr lang="en-US" altLang="zh-CN" sz="2400" dirty="0">
                <a:latin typeface="Times New Roman" panose="02020603050405020304" charset="0"/>
                <a:cs typeface="Times New Roman" panose="02020603050405020304" charset="0"/>
              </a:rPr>
              <a:t>M: Yes. 100 pounds a month.</a:t>
            </a:r>
          </a:p>
          <a:p>
            <a:pPr marL="405765" indent="-405765" fontAlgn="auto">
              <a:lnSpc>
                <a:spcPts val="2480"/>
              </a:lnSpc>
            </a:pPr>
            <a:r>
              <a:rPr lang="en-US" altLang="zh-CN" sz="2400" dirty="0">
                <a:latin typeface="Times New Roman" panose="02020603050405020304" charset="0"/>
                <a:cs typeface="Times New Roman" panose="02020603050405020304" charset="0"/>
              </a:rPr>
              <a:t>W: Well, that’s fine with me. I really want to go and have a look at the apartment.</a:t>
            </a:r>
          </a:p>
          <a:p>
            <a:pPr marL="405765" indent="-405765" fontAlgn="auto">
              <a:lnSpc>
                <a:spcPts val="2480"/>
              </a:lnSpc>
            </a:pPr>
            <a:r>
              <a:rPr lang="en-US" altLang="zh-CN" sz="2400" dirty="0">
                <a:latin typeface="Times New Roman" panose="02020603050405020304" charset="0"/>
                <a:cs typeface="Times New Roman" panose="02020603050405020304" charset="0"/>
              </a:rPr>
              <a:t>M: I think you can make an appointment with the landlord first.</a:t>
            </a:r>
          </a:p>
          <a:p>
            <a:pPr marL="405765" indent="-405765" fontAlgn="auto">
              <a:lnSpc>
                <a:spcPts val="2480"/>
              </a:lnSpc>
            </a:pPr>
            <a:r>
              <a:rPr lang="en-US" altLang="zh-CN" sz="2400" dirty="0">
                <a:latin typeface="Times New Roman" panose="02020603050405020304" charset="0"/>
                <a:cs typeface="Times New Roman" panose="02020603050405020304" charset="0"/>
              </a:rPr>
              <a:t>W: </a:t>
            </a:r>
            <a:r>
              <a:rPr lang="zh-CN" sz="2400" b="1" dirty="0">
                <a:solidFill>
                  <a:srgbClr val="0070C0"/>
                </a:solidFill>
                <a:latin typeface="微软雅黑" panose="020B0503020204020204" charset="-122"/>
                <a:ea typeface="微软雅黑" panose="020B0503020204020204" charset="-122"/>
                <a:cs typeface="Times New Roman" panose="02020603050405020304" charset="0"/>
                <a:sym typeface="+mn-ea"/>
              </a:rPr>
              <a:t>⑰</a:t>
            </a:r>
            <a:r>
              <a:rPr lang="en-US" altLang="zh-CN" sz="2400" dirty="0">
                <a:solidFill>
                  <a:srgbClr val="FF0000"/>
                </a:solidFill>
                <a:latin typeface="Times New Roman" panose="02020603050405020304" charset="0"/>
                <a:cs typeface="Times New Roman" panose="02020603050405020304" charset="0"/>
              </a:rPr>
              <a:t>Do you have his phone number?</a:t>
            </a:r>
          </a:p>
          <a:p>
            <a:pPr marL="405765" indent="-405765" fontAlgn="auto">
              <a:lnSpc>
                <a:spcPts val="2480"/>
              </a:lnSpc>
            </a:pPr>
            <a:r>
              <a:rPr lang="en-US" altLang="zh-CN" sz="2400" dirty="0">
                <a:latin typeface="Times New Roman" panose="02020603050405020304" charset="0"/>
                <a:cs typeface="Times New Roman" panose="02020603050405020304" charset="0"/>
              </a:rPr>
              <a:t>M: </a:t>
            </a:r>
            <a:r>
              <a:rPr lang="zh-CN" sz="2400" b="1" dirty="0">
                <a:solidFill>
                  <a:srgbClr val="0070C0"/>
                </a:solidFill>
                <a:latin typeface="微软雅黑" panose="020B0503020204020204" charset="-122"/>
                <a:ea typeface="微软雅黑" panose="020B0503020204020204" charset="-122"/>
                <a:cs typeface="Times New Roman" panose="02020603050405020304" charset="0"/>
                <a:sym typeface="+mn-ea"/>
              </a:rPr>
              <a:t>⑰</a:t>
            </a:r>
            <a:r>
              <a:rPr lang="en-US" altLang="zh-CN" sz="2400" dirty="0">
                <a:solidFill>
                  <a:srgbClr val="FF0000"/>
                </a:solidFill>
                <a:latin typeface="Times New Roman" panose="02020603050405020304" charset="0"/>
                <a:cs typeface="Times New Roman" panose="02020603050405020304" charset="0"/>
              </a:rPr>
              <a:t>Yes. It’s on my cellphone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p:nvPr/>
        </p:nvSpPr>
        <p:spPr>
          <a:xfrm>
            <a:off x="893445" y="210820"/>
            <a:ext cx="7983220" cy="4861560"/>
          </a:xfrm>
          <a:prstGeom prst="rect">
            <a:avLst/>
          </a:prstGeom>
          <a:noFill/>
          <a:ln w="9525">
            <a:noFill/>
          </a:ln>
        </p:spPr>
        <p:txBody>
          <a:bodyPr wrap="square" anchor="t" anchorCtr="0">
            <a:spAutoFit/>
          </a:bodyPr>
          <a:lstStyle/>
          <a:p>
            <a:pPr fontAlgn="auto">
              <a:lnSpc>
                <a:spcPts val="3100"/>
              </a:lnSpc>
            </a:pPr>
            <a:r>
              <a:rPr lang="en-US" altLang="zh-CN" sz="2800" b="1" dirty="0">
                <a:solidFill>
                  <a:schemeClr val="tx1"/>
                </a:solidFill>
                <a:latin typeface="Times New Roman" panose="02020603050405020304" charset="0"/>
                <a:cs typeface="Times New Roman" panose="02020603050405020304" charset="0"/>
              </a:rPr>
              <a:t>What did the speaker realize at about 8 am?</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A. He lost his way. </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B. He forgot his cellphone.</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C. He had no camping equipment.</a:t>
            </a:r>
          </a:p>
          <a:p>
            <a:pPr fontAlgn="auto">
              <a:lnSpc>
                <a:spcPts val="3100"/>
              </a:lnSpc>
            </a:pPr>
            <a:r>
              <a:rPr lang="en-US" altLang="zh-CN" sz="2800" b="1" dirty="0">
                <a:solidFill>
                  <a:schemeClr val="tx1"/>
                </a:solidFill>
                <a:latin typeface="Times New Roman" panose="02020603050405020304" charset="0"/>
                <a:cs typeface="Times New Roman" panose="02020603050405020304" charset="0"/>
              </a:rPr>
              <a:t>What happened to the speaker later?</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A. He was helped by his friend. </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B. He found some food to eat.</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C. He followed the dog home.</a:t>
            </a:r>
          </a:p>
          <a:p>
            <a:pPr fontAlgn="auto">
              <a:lnSpc>
                <a:spcPts val="3100"/>
              </a:lnSpc>
            </a:pPr>
            <a:r>
              <a:rPr lang="en-US" altLang="zh-CN" sz="2800" b="1" dirty="0">
                <a:solidFill>
                  <a:schemeClr val="tx1"/>
                </a:solidFill>
                <a:latin typeface="Times New Roman" panose="02020603050405020304" charset="0"/>
                <a:cs typeface="Times New Roman" panose="02020603050405020304" charset="0"/>
              </a:rPr>
              <a:t>What is the speaker mainly talking about?</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A. His knowledge about hunting. </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B. His relationship with a dog.</a:t>
            </a:r>
          </a:p>
          <a:p>
            <a:pPr fontAlgn="auto">
              <a:lnSpc>
                <a:spcPts val="3100"/>
              </a:lnSpc>
            </a:pPr>
            <a:r>
              <a:rPr lang="en-US" altLang="zh-CN" sz="2800" dirty="0">
                <a:solidFill>
                  <a:schemeClr val="tx1"/>
                </a:solidFill>
                <a:latin typeface="Times New Roman" panose="02020603050405020304" charset="0"/>
                <a:cs typeface="Times New Roman" panose="02020603050405020304" charset="0"/>
              </a:rPr>
              <a:t>C. His special experience.</a:t>
            </a:r>
          </a:p>
        </p:txBody>
      </p:sp>
      <p:sp>
        <p:nvSpPr>
          <p:cNvPr id="7" name="七边形 6"/>
          <p:cNvSpPr/>
          <p:nvPr/>
        </p:nvSpPr>
        <p:spPr>
          <a:xfrm>
            <a:off x="200978" y="186055"/>
            <a:ext cx="659130" cy="50482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18</a:t>
            </a:r>
          </a:p>
        </p:txBody>
      </p:sp>
      <p:sp>
        <p:nvSpPr>
          <p:cNvPr id="2" name="七边形 1"/>
          <p:cNvSpPr/>
          <p:nvPr/>
        </p:nvSpPr>
        <p:spPr>
          <a:xfrm>
            <a:off x="200978" y="1768475"/>
            <a:ext cx="659130" cy="50482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19</a:t>
            </a:r>
          </a:p>
        </p:txBody>
      </p:sp>
      <p:sp>
        <p:nvSpPr>
          <p:cNvPr id="3" name="七边形 2"/>
          <p:cNvSpPr/>
          <p:nvPr/>
        </p:nvSpPr>
        <p:spPr>
          <a:xfrm>
            <a:off x="200978" y="3289935"/>
            <a:ext cx="659130" cy="50482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20</a:t>
            </a:r>
          </a:p>
        </p:txBody>
      </p:sp>
      <p:pic>
        <p:nvPicPr>
          <p:cNvPr id="6" name="Text 10">
            <a:hlinkClick r:id="" action="ppaction://media"/>
          </p:cNvPr>
          <p:cNvPicPr/>
          <p:nvPr>
            <a:audioFile r:link="rId2"/>
            <p:extLst>
              <p:ext uri="{DAA4B4D4-6D71-4841-9C94-3DE7FCFB9230}">
                <p14:media xmlns:p14="http://schemas.microsoft.com/office/powerpoint/2010/main" r:embed="rId1"/>
              </p:ext>
            </p:extLst>
          </p:nvPr>
        </p:nvPicPr>
        <p:blipFill>
          <a:blip r:embed="rId4"/>
          <a:stretch>
            <a:fillRect/>
          </a:stretch>
        </p:blipFill>
        <p:spPr>
          <a:xfrm>
            <a:off x="241300" y="869315"/>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7">
                                            <p:txEl>
                                              <p:pRg st="7" end="7"/>
                                            </p:txEl>
                                          </p:spTgt>
                                        </p:tgtEl>
                                        <p:attrNameLst>
                                          <p:attrName>style.color</p:attrName>
                                        </p:attrNameLst>
                                      </p:cBhvr>
                                      <p:to>
                                        <a:srgbClr val="FF282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7">
                                            <p:txEl>
                                              <p:pRg st="11" end="11"/>
                                            </p:txEl>
                                          </p:spTgt>
                                        </p:tgtEl>
                                        <p:attrNameLst>
                                          <p:attrName>style.color</p:attrName>
                                        </p:attrNameLst>
                                      </p:cBhvr>
                                      <p:to>
                                        <a:srgbClr val="FF2823"/>
                                      </p:to>
                                    </p:animClr>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1">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54940" y="129540"/>
            <a:ext cx="8837930" cy="4885055"/>
          </a:xfrm>
          <a:prstGeom prst="roundRect">
            <a:avLst>
              <a:gd name="adj" fmla="val 5992"/>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54940" y="137795"/>
            <a:ext cx="8837930" cy="4912995"/>
          </a:xfrm>
          <a:prstGeom prst="rect">
            <a:avLst/>
          </a:prstGeom>
          <a:noFill/>
          <a:ln w="9525">
            <a:noFill/>
          </a:ln>
        </p:spPr>
        <p:txBody>
          <a:bodyPr wrap="square" anchor="t" anchorCtr="0">
            <a:spAutoFit/>
          </a:bodyPr>
          <a:lstStyle/>
          <a:p>
            <a:pPr algn="ctr" fontAlgn="auto">
              <a:lnSpc>
                <a:spcPts val="2350"/>
              </a:lnSpc>
            </a:pPr>
            <a:r>
              <a:rPr lang="en-US" altLang="zh-CN" sz="2400" b="1" dirty="0">
                <a:solidFill>
                  <a:schemeClr val="tx1"/>
                </a:solidFill>
                <a:latin typeface="Times New Roman" panose="02020603050405020304" charset="0"/>
                <a:cs typeface="Times New Roman" panose="02020603050405020304" charset="0"/>
              </a:rPr>
              <a:t>  Text 10 </a:t>
            </a:r>
            <a:r>
              <a:rPr lang="zh-CN" altLang="en-US" sz="2400" b="1">
                <a:solidFill>
                  <a:schemeClr val="tx1"/>
                </a:solidFill>
                <a:latin typeface="Times New Roman" panose="02020603050405020304" charset="0"/>
                <a:cs typeface="Times New Roman" panose="02020603050405020304" charset="0"/>
              </a:rPr>
              <a:t>一次特殊的打猎经历</a:t>
            </a:r>
            <a:r>
              <a:rPr lang="en-US" altLang="zh-CN" sz="2400" b="1" dirty="0">
                <a:solidFill>
                  <a:schemeClr val="tx1"/>
                </a:solidFill>
                <a:latin typeface="Times New Roman" panose="02020603050405020304" charset="0"/>
                <a:cs typeface="Times New Roman" panose="02020603050405020304" charset="0"/>
              </a:rPr>
              <a:t>        </a:t>
            </a:r>
          </a:p>
          <a:p>
            <a:pPr algn="l" fontAlgn="auto">
              <a:lnSpc>
                <a:spcPts val="2350"/>
              </a:lnSpc>
            </a:pPr>
            <a:r>
              <a:rPr lang="en-US" altLang="zh-CN" sz="2400" dirty="0">
                <a:latin typeface="Times New Roman" panose="02020603050405020304" charset="0"/>
                <a:cs typeface="Times New Roman" panose="02020603050405020304" charset="0"/>
              </a:rPr>
              <a:t>M: </a:t>
            </a:r>
            <a:r>
              <a:rPr lang="zh-CN" sz="2400" b="1">
                <a:solidFill>
                  <a:srgbClr val="0070C0"/>
                </a:solidFill>
                <a:latin typeface="微软雅黑" panose="020B0503020204020204" charset="-122"/>
                <a:ea typeface="微软雅黑" panose="020B0503020204020204" charset="-122"/>
                <a:cs typeface="Times New Roman" panose="02020603050405020304" charset="0"/>
                <a:sym typeface="+mn-ea"/>
              </a:rPr>
              <a:t>⑳</a:t>
            </a:r>
            <a:r>
              <a:rPr lang="en-US" altLang="zh-CN" sz="2400" dirty="0">
                <a:solidFill>
                  <a:srgbClr val="FF0000"/>
                </a:solidFill>
                <a:latin typeface="Times New Roman" panose="02020603050405020304" charset="0"/>
                <a:cs typeface="Times New Roman" panose="02020603050405020304" charset="0"/>
              </a:rPr>
              <a:t>I was staying at a friend’s small wooden house. One day, I went hunting at dawn with his dog.</a:t>
            </a:r>
            <a:r>
              <a:rPr lang="en-US" altLang="zh-CN" sz="2400" dirty="0">
                <a:latin typeface="Times New Roman" panose="02020603050405020304" charset="0"/>
                <a:cs typeface="Times New Roman" panose="02020603050405020304" charset="0"/>
              </a:rPr>
              <a:t> I had been at his house for a few days and thought I had got a good knowledge of the local area. </a:t>
            </a:r>
            <a:r>
              <a:rPr lang="zh-CN" sz="2400" b="1">
                <a:solidFill>
                  <a:srgbClr val="0070C0"/>
                </a:solidFill>
                <a:latin typeface="微软雅黑" panose="020B0503020204020204" charset="-122"/>
                <a:ea typeface="微软雅黑" panose="020B0503020204020204" charset="-122"/>
                <a:cs typeface="Times New Roman" panose="02020603050405020304" charset="0"/>
                <a:sym typeface="+mn-ea"/>
              </a:rPr>
              <a:t>⑱</a:t>
            </a:r>
            <a:r>
              <a:rPr lang="en-US" altLang="zh-CN" sz="2400" dirty="0">
                <a:solidFill>
                  <a:srgbClr val="FF0000"/>
                </a:solidFill>
                <a:latin typeface="Times New Roman" panose="02020603050405020304" charset="0"/>
                <a:cs typeface="Times New Roman" panose="02020603050405020304" charset="0"/>
              </a:rPr>
              <a:t>But at about 8 am, I realized I was lost in the forest. </a:t>
            </a:r>
            <a:r>
              <a:rPr lang="en-US" altLang="zh-CN" sz="2400" dirty="0">
                <a:latin typeface="Times New Roman" panose="02020603050405020304" charset="0"/>
                <a:cs typeface="Times New Roman" panose="02020603050405020304" charset="0"/>
              </a:rPr>
              <a:t>There was no cellphone coverage. I had no equipment to guide me, and the sky was covered with clouds. I felt frightened and wandered around aimlessly for another hour looking for a familiar landmark, but I was getting nowhere. </a:t>
            </a:r>
            <a:r>
              <a:rPr lang="zh-CN" sz="2400" b="1">
                <a:solidFill>
                  <a:srgbClr val="0070C0"/>
                </a:solidFill>
                <a:latin typeface="微软雅黑" panose="020B0503020204020204" charset="-122"/>
                <a:ea typeface="微软雅黑" panose="020B0503020204020204" charset="-122"/>
                <a:cs typeface="Times New Roman" panose="02020603050405020304" charset="0"/>
                <a:sym typeface="+mn-ea"/>
              </a:rPr>
              <a:t>⑲</a:t>
            </a:r>
            <a:r>
              <a:rPr lang="en-US" altLang="zh-CN" sz="2400" dirty="0">
                <a:solidFill>
                  <a:srgbClr val="FF0000"/>
                </a:solidFill>
                <a:latin typeface="Times New Roman" panose="02020603050405020304" charset="0"/>
                <a:cs typeface="Times New Roman" panose="02020603050405020304" charset="0"/>
              </a:rPr>
              <a:t>Being hopeless, I turned to the dog and said, “Let’s go home! It’s time to eat!” The dog turned around and began to run quickly. I followed him. Fifteen minutes later, we were back at my friend’s house.</a:t>
            </a:r>
            <a:r>
              <a:rPr lang="en-US" altLang="zh-CN" sz="2400" dirty="0">
                <a:latin typeface="Times New Roman" panose="02020603050405020304" charset="0"/>
                <a:cs typeface="Times New Roman" panose="02020603050405020304" charset="0"/>
              </a:rPr>
              <a:t> I still remember how happy I was once I knew I was safe.</a:t>
            </a:r>
          </a:p>
          <a:p>
            <a:pPr algn="l" fontAlgn="auto">
              <a:lnSpc>
                <a:spcPts val="2350"/>
              </a:lnSpc>
            </a:pPr>
            <a:r>
              <a:rPr lang="en-US" altLang="zh-CN" sz="2400" dirty="0">
                <a:latin typeface="Times New Roman" panose="02020603050405020304" charset="0"/>
                <a:cs typeface="Times New Roman" panose="02020603050405020304" charset="0"/>
              </a:rPr>
              <a:t>　</a:t>
            </a:r>
            <a:r>
              <a:rPr lang="zh-CN" sz="2400" b="1">
                <a:solidFill>
                  <a:srgbClr val="0070C0"/>
                </a:solidFill>
                <a:latin typeface="微软雅黑" panose="020B0503020204020204" charset="-122"/>
                <a:ea typeface="微软雅黑" panose="020B0503020204020204" charset="-122"/>
                <a:cs typeface="Times New Roman" panose="02020603050405020304" charset="0"/>
                <a:sym typeface="+mn-ea"/>
              </a:rPr>
              <a:t>⑳</a:t>
            </a:r>
            <a:r>
              <a:rPr lang="en-US" altLang="zh-CN" sz="2400" dirty="0">
                <a:solidFill>
                  <a:srgbClr val="FF0000"/>
                </a:solidFill>
                <a:latin typeface="Times New Roman" panose="02020603050405020304" charset="0"/>
                <a:cs typeface="Times New Roman" panose="02020603050405020304" charset="0"/>
              </a:rPr>
              <a:t>Now I never go into the woods without enough equipment, and I always let someone know where I’m going and when I expect to return.</a:t>
            </a:r>
            <a:r>
              <a:rPr lang="en-US" altLang="zh-CN" sz="2400" dirty="0">
                <a:latin typeface="Times New Roman" panose="02020603050405020304" charset="0"/>
                <a:cs typeface="Times New Roman" panose="02020603050405020304" charset="0"/>
              </a:rPr>
              <a:t> And yes, the dog ate very well that day.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4570" y="1459865"/>
            <a:ext cx="5617845" cy="1861185"/>
          </a:xfrm>
          <a:prstGeom prst="rect">
            <a:avLst/>
          </a:prstGeom>
          <a:noFill/>
          <a:ln>
            <a:noFill/>
          </a:ln>
        </p:spPr>
        <p:txBody>
          <a:bodyPr wrap="square" rtlCol="0" anchor="t">
            <a:spAutoFit/>
          </a:bodyPr>
          <a:lstStyle/>
          <a:p>
            <a:pPr algn="ctr"/>
            <a:r>
              <a:rPr lang="en-US" altLang="zh-CN" sz="11500" b="1" i="1" dirty="0">
                <a:solidFill>
                  <a:schemeClr val="accent6"/>
                </a:solidFill>
                <a:effectLst>
                  <a:reflection blurRad="6350" stA="53000" endA="300" endPos="35500" dir="5400000" sy="-90000" algn="bl" rotWithShape="0"/>
                </a:effectLst>
              </a:rPr>
              <a:t>Thanks</a:t>
            </a:r>
            <a:r>
              <a:rPr lang="zh-CN" altLang="en-US" sz="11500" b="1" i="1">
                <a:solidFill>
                  <a:schemeClr val="accent6"/>
                </a:solidFill>
                <a:effectLst>
                  <a:reflection blurRad="6350" stA="53000" endA="300" endPos="35500" dir="5400000" sy="-90000" algn="bl" rotWithShape="0"/>
                </a:effectLst>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198120" y="3035300"/>
            <a:ext cx="8747760" cy="1960880"/>
          </a:xfrm>
          <a:prstGeom prst="roundRect">
            <a:avLst>
              <a:gd name="adj" fmla="val 841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3" name="文本框 8"/>
          <p:cNvSpPr txBox="1"/>
          <p:nvPr/>
        </p:nvSpPr>
        <p:spPr>
          <a:xfrm>
            <a:off x="2780030" y="103505"/>
            <a:ext cx="3679825" cy="521970"/>
          </a:xfrm>
          <a:prstGeom prst="rect">
            <a:avLst/>
          </a:prstGeom>
          <a:solidFill>
            <a:schemeClr val="accent6">
              <a:lumMod val="75000"/>
            </a:schemeClr>
          </a:solidFill>
          <a:ln w="9525">
            <a:noFill/>
          </a:ln>
        </p:spPr>
        <p:txBody>
          <a:bodyPr wrap="square" anchor="t" anchorCtr="0">
            <a:spAutoFit/>
          </a:bodyPr>
          <a:lstStyle/>
          <a:p>
            <a:pPr algn="ctr"/>
            <a:r>
              <a:rPr lang="zh-CN" altLang="en-US" sz="2100" b="1">
                <a:solidFill>
                  <a:srgbClr val="FFFF00"/>
                </a:solidFill>
                <a:latin typeface="黑体" panose="02010609060101010101" pitchFamily="49" charset="-122"/>
                <a:ea typeface="黑体" panose="02010609060101010101" pitchFamily="49" charset="-122"/>
              </a:rPr>
              <a:t> </a:t>
            </a:r>
            <a:r>
              <a:rPr lang="zh-CN" altLang="en-US" sz="2800" b="1">
                <a:solidFill>
                  <a:srgbClr val="FFFF00"/>
                </a:solidFill>
                <a:latin typeface="黑体" panose="02010609060101010101" pitchFamily="49" charset="-122"/>
                <a:ea typeface="黑体" panose="02010609060101010101" pitchFamily="49" charset="-122"/>
              </a:rPr>
              <a:t>第</a:t>
            </a:r>
            <a:r>
              <a:rPr lang="en-US" altLang="zh-CN" sz="2800" b="1" dirty="0">
                <a:solidFill>
                  <a:srgbClr val="FFFF00"/>
                </a:solidFill>
                <a:latin typeface="黑体" panose="02010609060101010101" pitchFamily="49" charset="-122"/>
                <a:ea typeface="黑体" panose="02010609060101010101" pitchFamily="49" charset="-122"/>
              </a:rPr>
              <a:t>10</a:t>
            </a:r>
            <a:r>
              <a:rPr lang="zh-CN" altLang="en-US" sz="2800" b="1">
                <a:solidFill>
                  <a:srgbClr val="FFFF00"/>
                </a:solidFill>
                <a:latin typeface="黑体" panose="02010609060101010101" pitchFamily="49" charset="-122"/>
                <a:ea typeface="黑体" panose="02010609060101010101" pitchFamily="49" charset="-122"/>
              </a:rPr>
              <a:t>期</a:t>
            </a:r>
            <a:r>
              <a:rPr lang="en-US" altLang="zh-CN" sz="2800" b="1" dirty="0">
                <a:solidFill>
                  <a:srgbClr val="FFFF00"/>
                </a:solidFill>
                <a:latin typeface="黑体" panose="02010609060101010101" pitchFamily="49" charset="-122"/>
                <a:ea typeface="黑体" panose="02010609060101010101" pitchFamily="49" charset="-122"/>
              </a:rPr>
              <a:t>  </a:t>
            </a:r>
            <a:r>
              <a:rPr lang="zh-CN" altLang="en-US" sz="2800" b="1">
                <a:solidFill>
                  <a:srgbClr val="FFFF00"/>
                </a:solidFill>
                <a:latin typeface="黑体" panose="02010609060101010101" pitchFamily="49" charset="-122"/>
                <a:ea typeface="黑体" panose="02010609060101010101" pitchFamily="49" charset="-122"/>
              </a:rPr>
              <a:t>听力部分 </a:t>
            </a:r>
          </a:p>
        </p:txBody>
      </p:sp>
      <p:sp>
        <p:nvSpPr>
          <p:cNvPr id="4105" name="文本框 10"/>
          <p:cNvSpPr txBox="1"/>
          <p:nvPr/>
        </p:nvSpPr>
        <p:spPr>
          <a:xfrm>
            <a:off x="198120" y="3035300"/>
            <a:ext cx="8667750" cy="1917065"/>
          </a:xfrm>
          <a:prstGeom prst="rect">
            <a:avLst/>
          </a:prstGeom>
          <a:noFill/>
          <a:ln w="9525">
            <a:noFill/>
          </a:ln>
        </p:spPr>
        <p:txBody>
          <a:bodyPr wrap="square" anchor="t" anchorCtr="0">
            <a:spAutoFit/>
          </a:bodyPr>
          <a:lstStyle/>
          <a:p>
            <a:pPr fontAlgn="auto">
              <a:lnSpc>
                <a:spcPts val="3560"/>
              </a:lnSpc>
            </a:pPr>
            <a:r>
              <a:rPr lang="en-US" altLang="zh-CN" sz="2800" b="1" dirty="0">
                <a:solidFill>
                  <a:schemeClr val="tx1"/>
                </a:solidFill>
                <a:latin typeface="Times New Roman" panose="02020603050405020304" charset="0"/>
                <a:cs typeface="Times New Roman" panose="02020603050405020304" charset="0"/>
              </a:rPr>
              <a:t>Text 1 </a:t>
            </a:r>
            <a:r>
              <a:rPr lang="zh-CN" altLang="en-US" sz="2800" b="1">
                <a:solidFill>
                  <a:schemeClr val="tx1"/>
                </a:solidFill>
                <a:latin typeface="Times New Roman" panose="02020603050405020304" charset="0"/>
                <a:cs typeface="Times New Roman" panose="02020603050405020304" charset="0"/>
              </a:rPr>
              <a:t>将要去看望朋友</a:t>
            </a:r>
            <a:r>
              <a:rPr lang="en-US" altLang="zh-CN" sz="2800" b="1" dirty="0">
                <a:solidFill>
                  <a:schemeClr val="tx1"/>
                </a:solidFill>
                <a:latin typeface="Times New Roman" panose="02020603050405020304" charset="0"/>
                <a:cs typeface="Times New Roman" panose="02020603050405020304" charset="0"/>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Times New Roman" panose="02020603050405020304" charset="0"/>
                <a:cs typeface="Times New Roman" panose="02020603050405020304" charset="0"/>
              </a:rPr>
              <a:t>       </a:t>
            </a:r>
          </a:p>
          <a:p>
            <a:pPr marL="452755" indent="-452755" fontAlgn="auto">
              <a:lnSpc>
                <a:spcPts val="3560"/>
              </a:lnSpc>
            </a:pPr>
            <a:r>
              <a:rPr lang="en-US" altLang="zh-CN" sz="2800" dirty="0">
                <a:solidFill>
                  <a:schemeClr val="tx1"/>
                </a:solidFill>
                <a:latin typeface="Times New Roman" panose="02020603050405020304" charset="0"/>
                <a:cs typeface="Times New Roman" panose="02020603050405020304" charset="0"/>
              </a:rPr>
              <a:t>M: Susan, have you finished your homework?</a:t>
            </a:r>
          </a:p>
          <a:p>
            <a:pPr marL="452755" indent="-452755" fontAlgn="auto">
              <a:lnSpc>
                <a:spcPts val="3560"/>
              </a:lnSpc>
            </a:pPr>
            <a:r>
              <a:rPr lang="en-US" altLang="zh-CN" sz="2800" dirty="0">
                <a:solidFill>
                  <a:schemeClr val="tx1"/>
                </a:solidFill>
                <a:latin typeface="Times New Roman" panose="02020603050405020304" charset="0"/>
                <a:cs typeface="Times New Roman" panose="02020603050405020304" charset="0"/>
              </a:rPr>
              <a:t>W: Yes. </a:t>
            </a:r>
            <a:r>
              <a:rPr lang="en-US" altLang="zh-CN" sz="2800" dirty="0">
                <a:solidFill>
                  <a:srgbClr val="FF0000"/>
                </a:solidFill>
                <a:latin typeface="Times New Roman" panose="02020603050405020304" charset="0"/>
                <a:cs typeface="Times New Roman" panose="02020603050405020304" charset="0"/>
              </a:rPr>
              <a:t>Now I’m going to visit my friend Karen. But I cannot find the gift I bought for her right now.</a:t>
            </a:r>
          </a:p>
        </p:txBody>
      </p:sp>
      <p:sp>
        <p:nvSpPr>
          <p:cNvPr id="3" name="文本框 10"/>
          <p:cNvSpPr txBox="1"/>
          <p:nvPr/>
        </p:nvSpPr>
        <p:spPr>
          <a:xfrm>
            <a:off x="802005" y="1189355"/>
            <a:ext cx="7359650" cy="1814830"/>
          </a:xfrm>
          <a:prstGeom prst="rect">
            <a:avLst/>
          </a:prstGeom>
          <a:noFill/>
          <a:ln w="9525">
            <a:noFill/>
          </a:ln>
        </p:spPr>
        <p:txBody>
          <a:bodyPr wrap="square" anchor="t" anchorCtr="0">
            <a:spAutoFit/>
          </a:bodyPr>
          <a:lstStyle/>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What is Susan probably doing?</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Doing her homework.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Doing some shopping.</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Looking for something.</a:t>
            </a:r>
          </a:p>
        </p:txBody>
      </p:sp>
      <p:sp>
        <p:nvSpPr>
          <p:cNvPr id="8" name="七边形 7"/>
          <p:cNvSpPr/>
          <p:nvPr/>
        </p:nvSpPr>
        <p:spPr>
          <a:xfrm>
            <a:off x="271780" y="1240790"/>
            <a:ext cx="49149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a:t>
            </a:r>
          </a:p>
        </p:txBody>
      </p:sp>
      <p:pic>
        <p:nvPicPr>
          <p:cNvPr id="4" name="Text 1">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868045" y="67818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105"/>
                                        </p:tgtEl>
                                        <p:attrNameLst>
                                          <p:attrName>style.visibility</p:attrName>
                                        </p:attrNameLst>
                                      </p:cBhvr>
                                      <p:to>
                                        <p:strVal val="visible"/>
                                      </p:to>
                                    </p:set>
                                    <p:anim calcmode="lin" valueType="num">
                                      <p:cBhvr additive="base">
                                        <p:cTn id="11" dur="500" fill="hold"/>
                                        <p:tgtEl>
                                          <p:spTgt spid="4105"/>
                                        </p:tgtEl>
                                        <p:attrNameLst>
                                          <p:attrName>ppt_x</p:attrName>
                                        </p:attrNameLst>
                                      </p:cBhvr>
                                      <p:tavLst>
                                        <p:tav tm="0">
                                          <p:val>
                                            <p:strVal val="#ppt_x"/>
                                          </p:val>
                                        </p:tav>
                                        <p:tav tm="100000">
                                          <p:val>
                                            <p:strVal val="#ppt_x"/>
                                          </p:val>
                                        </p:tav>
                                      </p:tavLst>
                                    </p:anim>
                                    <p:anim calcmode="lin" valueType="num">
                                      <p:cBhvr additive="base">
                                        <p:cTn id="12" dur="500" fill="hold"/>
                                        <p:tgtEl>
                                          <p:spTgt spid="4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4"/>
                </p:tgtEl>
              </p:cMediaNode>
            </p:audio>
          </p:childTnLst>
        </p:cTn>
      </p:par>
    </p:tnLst>
    <p:bldLst>
      <p:bldP spid="9" grpId="0" bldLvl="0" animBg="1"/>
      <p:bldP spid="41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13995" y="2268855"/>
            <a:ext cx="8733790" cy="2774950"/>
          </a:xfrm>
          <a:prstGeom prst="roundRect">
            <a:avLst>
              <a:gd name="adj" fmla="val 6178"/>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文本框 10"/>
          <p:cNvSpPr txBox="1"/>
          <p:nvPr/>
        </p:nvSpPr>
        <p:spPr>
          <a:xfrm>
            <a:off x="262255" y="2262505"/>
            <a:ext cx="8560435" cy="2820035"/>
          </a:xfrm>
          <a:prstGeom prst="rect">
            <a:avLst/>
          </a:prstGeom>
          <a:noFill/>
          <a:ln w="9525">
            <a:noFill/>
          </a:ln>
        </p:spPr>
        <p:txBody>
          <a:bodyPr wrap="square" anchor="t" anchorCtr="0">
            <a:spAutoFit/>
          </a:bodyPr>
          <a:lstStyle/>
          <a:p>
            <a:pPr fontAlgn="auto">
              <a:lnSpc>
                <a:spcPts val="3040"/>
              </a:lnSpc>
            </a:pPr>
            <a:r>
              <a:rPr lang="en-US" altLang="zh-CN" sz="2700" b="1" dirty="0">
                <a:solidFill>
                  <a:schemeClr val="tx1"/>
                </a:solidFill>
                <a:latin typeface="Times New Roman" panose="02020603050405020304" charset="0"/>
                <a:cs typeface="Times New Roman" panose="02020603050405020304" charset="0"/>
              </a:rPr>
              <a:t>Text 2 </a:t>
            </a:r>
            <a:r>
              <a:rPr lang="zh-CN" altLang="en-US" sz="2700" b="1">
                <a:solidFill>
                  <a:schemeClr val="tx1"/>
                </a:solidFill>
                <a:latin typeface="Times New Roman" panose="02020603050405020304" charset="0"/>
                <a:cs typeface="Times New Roman" panose="02020603050405020304" charset="0"/>
              </a:rPr>
              <a:t>因天气更改计划</a:t>
            </a:r>
            <a:r>
              <a:rPr lang="en-US" altLang="zh-CN" sz="2700" b="1" dirty="0">
                <a:solidFill>
                  <a:schemeClr val="tx1"/>
                </a:solidFill>
                <a:latin typeface="Times New Roman" panose="02020603050405020304" charset="0"/>
                <a:cs typeface="Times New Roman" panose="02020603050405020304" charset="0"/>
              </a:rPr>
              <a:t>              </a:t>
            </a:r>
            <a:r>
              <a:rPr lang="en-US" altLang="zh-CN" sz="27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2700" b="1" dirty="0">
              <a:solidFill>
                <a:schemeClr val="tx1"/>
              </a:solidFill>
              <a:latin typeface="Times New Roman" panose="02020603050405020304" charset="0"/>
              <a:cs typeface="Times New Roman" panose="02020603050405020304" charset="0"/>
            </a:endParaRPr>
          </a:p>
          <a:p>
            <a:pPr marL="486410" indent="-486410" fontAlgn="auto">
              <a:lnSpc>
                <a:spcPts val="3040"/>
              </a:lnSpc>
            </a:pPr>
            <a:r>
              <a:rPr lang="en-US" altLang="zh-CN" sz="2700" dirty="0">
                <a:solidFill>
                  <a:schemeClr val="tx1"/>
                </a:solidFill>
                <a:latin typeface="Times New Roman" panose="02020603050405020304" charset="0"/>
                <a:cs typeface="Times New Roman" panose="02020603050405020304" charset="0"/>
              </a:rPr>
              <a:t>W: Tom, are you going to the cinema tonight?</a:t>
            </a:r>
          </a:p>
          <a:p>
            <a:pPr marL="486410" indent="-486410" fontAlgn="auto">
              <a:lnSpc>
                <a:spcPts val="3040"/>
              </a:lnSpc>
            </a:pPr>
            <a:r>
              <a:rPr lang="en-US" altLang="zh-CN" sz="2700" dirty="0">
                <a:solidFill>
                  <a:schemeClr val="tx1"/>
                </a:solidFill>
                <a:latin typeface="Times New Roman" panose="02020603050405020304" charset="0"/>
                <a:cs typeface="Times New Roman" panose="02020603050405020304" charset="0"/>
              </a:rPr>
              <a:t>M: No. </a:t>
            </a:r>
            <a:r>
              <a:rPr lang="en-US" altLang="zh-CN" sz="2700" dirty="0">
                <a:solidFill>
                  <a:srgbClr val="FF0000"/>
                </a:solidFill>
                <a:latin typeface="Times New Roman" panose="02020603050405020304" charset="0"/>
                <a:cs typeface="Times New Roman" panose="02020603050405020304" charset="0"/>
              </a:rPr>
              <a:t>I’ve changed my plan. The weatherman said there will be a storm in our city.</a:t>
            </a:r>
          </a:p>
          <a:p>
            <a:pPr marL="486410" indent="-486410" fontAlgn="auto">
              <a:lnSpc>
                <a:spcPts val="3040"/>
              </a:lnSpc>
            </a:pPr>
            <a:r>
              <a:rPr lang="en-US" altLang="zh-CN" sz="2700" dirty="0">
                <a:solidFill>
                  <a:schemeClr val="tx1"/>
                </a:solidFill>
                <a:latin typeface="Times New Roman" panose="02020603050405020304" charset="0"/>
                <a:cs typeface="Times New Roman" panose="02020603050405020304" charset="0"/>
              </a:rPr>
              <a:t>W: I see. Actually, I was wondering if you could help me do the cleaning tonight.</a:t>
            </a:r>
          </a:p>
          <a:p>
            <a:pPr marL="486410" indent="-486410" fontAlgn="auto">
              <a:lnSpc>
                <a:spcPts val="3040"/>
              </a:lnSpc>
            </a:pPr>
            <a:r>
              <a:rPr lang="en-US" altLang="zh-CN" sz="2700" dirty="0">
                <a:solidFill>
                  <a:schemeClr val="tx1"/>
                </a:solidFill>
                <a:latin typeface="Times New Roman" panose="02020603050405020304" charset="0"/>
                <a:cs typeface="Times New Roman" panose="02020603050405020304" charset="0"/>
              </a:rPr>
              <a:t>M: Of course.</a:t>
            </a:r>
          </a:p>
        </p:txBody>
      </p:sp>
      <p:sp>
        <p:nvSpPr>
          <p:cNvPr id="16" name="七边形 15"/>
          <p:cNvSpPr/>
          <p:nvPr/>
        </p:nvSpPr>
        <p:spPr>
          <a:xfrm>
            <a:off x="214630" y="532765"/>
            <a:ext cx="49149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2</a:t>
            </a:r>
          </a:p>
        </p:txBody>
      </p:sp>
      <p:sp>
        <p:nvSpPr>
          <p:cNvPr id="17" name="文本框 10"/>
          <p:cNvSpPr txBox="1"/>
          <p:nvPr/>
        </p:nvSpPr>
        <p:spPr>
          <a:xfrm>
            <a:off x="720090" y="480060"/>
            <a:ext cx="8280400" cy="1814830"/>
          </a:xfrm>
          <a:prstGeom prst="rect">
            <a:avLst/>
          </a:prstGeom>
          <a:noFill/>
          <a:ln w="9525">
            <a:noFill/>
          </a:ln>
        </p:spPr>
        <p:txBody>
          <a:bodyPr wrap="square" anchor="t" anchorCtr="0">
            <a:spAutoFit/>
          </a:bodyPr>
          <a:lstStyle/>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Why has Tom changed his plan?</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The weather will be bad.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No good movie will be on.</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He will have to do the cleaning.</a:t>
            </a:r>
          </a:p>
        </p:txBody>
      </p:sp>
      <p:pic>
        <p:nvPicPr>
          <p:cNvPr id="3" name="Text 2">
            <a:hlinkClick r:id="" action="ppaction://media"/>
          </p:cNvPr>
          <p:cNvPicPr/>
          <p:nvPr>
            <a:audioFile r:link="rId2"/>
            <p:extLst>
              <p:ext uri="{DAA4B4D4-6D71-4841-9C94-3DE7FCFB9230}">
                <p14:media xmlns:p14="http://schemas.microsoft.com/office/powerpoint/2010/main" r:embed="rId1"/>
              </p:ext>
            </p:extLst>
          </p:nvPr>
        </p:nvPicPr>
        <p:blipFill>
          <a:blip r:embed="rId4"/>
          <a:stretch>
            <a:fillRect/>
          </a:stretch>
        </p:blipFill>
        <p:spPr>
          <a:xfrm>
            <a:off x="720090" y="5969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4105"/>
                                        </p:tgtEl>
                                        <p:attrNameLst>
                                          <p:attrName>style.visibility</p:attrName>
                                        </p:attrNameLst>
                                      </p:cBhvr>
                                      <p:to>
                                        <p:strVal val="visible"/>
                                      </p:to>
                                    </p:set>
                                    <p:anim calcmode="lin" valueType="num">
                                      <p:cBhvr additive="base">
                                        <p:cTn id="11" dur="500" fill="hold"/>
                                        <p:tgtEl>
                                          <p:spTgt spid="4105"/>
                                        </p:tgtEl>
                                        <p:attrNameLst>
                                          <p:attrName>ppt_x</p:attrName>
                                        </p:attrNameLst>
                                      </p:cBhvr>
                                      <p:tavLst>
                                        <p:tav tm="0">
                                          <p:val>
                                            <p:strVal val="#ppt_x"/>
                                          </p:val>
                                        </p:tav>
                                        <p:tav tm="100000">
                                          <p:val>
                                            <p:strVal val="#ppt_x"/>
                                          </p:val>
                                        </p:tav>
                                      </p:tavLst>
                                    </p:anim>
                                    <p:anim calcmode="lin" valueType="num">
                                      <p:cBhvr additive="base">
                                        <p:cTn id="12" dur="500" fill="hold"/>
                                        <p:tgtEl>
                                          <p:spTgt spid="4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3"/>
                </p:tgtEl>
              </p:cMediaNode>
            </p:audio>
          </p:childTnLst>
        </p:cTn>
      </p:par>
    </p:tnLst>
    <p:bldLst>
      <p:bldP spid="15" grpId="0" bldLvl="0" animBg="1"/>
      <p:bldP spid="410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63195" y="2507615"/>
            <a:ext cx="8806815" cy="2485390"/>
          </a:xfrm>
          <a:prstGeom prst="roundRect">
            <a:avLst>
              <a:gd name="adj" fmla="val 874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文本框 10"/>
          <p:cNvSpPr txBox="1"/>
          <p:nvPr/>
        </p:nvSpPr>
        <p:spPr>
          <a:xfrm>
            <a:off x="234950" y="2498090"/>
            <a:ext cx="8614410" cy="2501900"/>
          </a:xfrm>
          <a:prstGeom prst="rect">
            <a:avLst/>
          </a:prstGeom>
          <a:noFill/>
          <a:ln w="9525">
            <a:noFill/>
          </a:ln>
        </p:spPr>
        <p:txBody>
          <a:bodyPr wrap="square" anchor="t" anchorCtr="0">
            <a:spAutoFit/>
          </a:bodyPr>
          <a:lstStyle/>
          <a:p>
            <a:pPr fontAlgn="auto">
              <a:lnSpc>
                <a:spcPts val="3760"/>
              </a:lnSpc>
            </a:pPr>
            <a:r>
              <a:rPr lang="en-US" altLang="zh-CN" sz="2800" b="1" dirty="0">
                <a:solidFill>
                  <a:schemeClr val="tx1"/>
                </a:solidFill>
                <a:latin typeface="Times New Roman" panose="02020603050405020304" charset="0"/>
                <a:cs typeface="Times New Roman" panose="02020603050405020304" charset="0"/>
              </a:rPr>
              <a:t>Text 3 </a:t>
            </a:r>
            <a:r>
              <a:rPr lang="zh-CN" altLang="en-US" sz="2800" b="1">
                <a:solidFill>
                  <a:schemeClr val="tx1"/>
                </a:solidFill>
                <a:latin typeface="Times New Roman" panose="02020603050405020304" charset="0"/>
                <a:cs typeface="Times New Roman" panose="02020603050405020304" charset="0"/>
              </a:rPr>
              <a:t>买衬衣</a:t>
            </a:r>
            <a:r>
              <a:rPr lang="en-US" altLang="zh-CN" sz="2800" b="1" dirty="0">
                <a:solidFill>
                  <a:schemeClr val="tx1"/>
                </a:solidFill>
                <a:latin typeface="Times New Roman" panose="02020603050405020304" charset="0"/>
                <a:cs typeface="Times New Roman" panose="02020603050405020304" charset="0"/>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Times New Roman" panose="02020603050405020304" charset="0"/>
                <a:cs typeface="Times New Roman" panose="02020603050405020304" charset="0"/>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Times New Roman" panose="02020603050405020304" charset="0"/>
                <a:cs typeface="Times New Roman" panose="02020603050405020304" charset="0"/>
              </a:rPr>
              <a:t> </a:t>
            </a:r>
            <a:endParaRPr lang="en-US" altLang="zh-CN" sz="2800" b="1" dirty="0">
              <a:solidFill>
                <a:schemeClr val="tx1"/>
              </a:solidFill>
              <a:latin typeface="宋体" panose="02010600030101010101" pitchFamily="2" charset="-122"/>
              <a:ea typeface="宋体" panose="02010600030101010101" pitchFamily="2" charset="-122"/>
              <a:cs typeface="Times New Roman" panose="02020603050405020304" charset="0"/>
            </a:endParaRPr>
          </a:p>
          <a:p>
            <a:pPr marL="485775" indent="-485775" fontAlgn="auto">
              <a:lnSpc>
                <a:spcPts val="3760"/>
              </a:lnSpc>
            </a:pPr>
            <a:r>
              <a:rPr lang="en-US" altLang="zh-CN" sz="2800" dirty="0">
                <a:latin typeface="Times New Roman" panose="02020603050405020304" charset="0"/>
                <a:cs typeface="Times New Roman" panose="02020603050405020304" charset="0"/>
              </a:rPr>
              <a:t>M: Excuse me, how much is this shirt?</a:t>
            </a:r>
          </a:p>
          <a:p>
            <a:pPr marL="485775" indent="-485775" fontAlgn="auto">
              <a:lnSpc>
                <a:spcPts val="3760"/>
              </a:lnSpc>
            </a:pPr>
            <a:r>
              <a:rPr lang="en-US" altLang="zh-CN" sz="2800" dirty="0">
                <a:latin typeface="Times New Roman" panose="02020603050405020304" charset="0"/>
                <a:cs typeface="Times New Roman" panose="02020603050405020304" charset="0"/>
              </a:rPr>
              <a:t>W: </a:t>
            </a:r>
            <a:r>
              <a:rPr lang="en-US" altLang="zh-CN" sz="2800" dirty="0">
                <a:solidFill>
                  <a:srgbClr val="FF0000"/>
                </a:solidFill>
                <a:latin typeface="Times New Roman" panose="02020603050405020304" charset="0"/>
                <a:cs typeface="Times New Roman" panose="02020603050405020304" charset="0"/>
              </a:rPr>
              <a:t>20 dollars for one, but you can get a ten percent discount if you take two.</a:t>
            </a:r>
          </a:p>
          <a:p>
            <a:pPr marL="485775" indent="-485775" fontAlgn="auto">
              <a:lnSpc>
                <a:spcPts val="3760"/>
              </a:lnSpc>
            </a:pPr>
            <a:r>
              <a:rPr lang="en-US" altLang="zh-CN" sz="2800" dirty="0">
                <a:latin typeface="Times New Roman" panose="02020603050405020304" charset="0"/>
                <a:cs typeface="Times New Roman" panose="02020603050405020304" charset="0"/>
              </a:rPr>
              <a:t>M: That’s great. </a:t>
            </a:r>
            <a:r>
              <a:rPr lang="en-US" altLang="zh-CN" sz="2800" dirty="0">
                <a:solidFill>
                  <a:srgbClr val="FF0000"/>
                </a:solidFill>
                <a:latin typeface="Times New Roman" panose="02020603050405020304" charset="0"/>
                <a:cs typeface="Times New Roman" panose="02020603050405020304" charset="0"/>
              </a:rPr>
              <a:t>I’ll take this black one and that blue one.</a:t>
            </a:r>
          </a:p>
        </p:txBody>
      </p:sp>
      <p:sp>
        <p:nvSpPr>
          <p:cNvPr id="16" name="七边形 15"/>
          <p:cNvSpPr/>
          <p:nvPr/>
        </p:nvSpPr>
        <p:spPr>
          <a:xfrm>
            <a:off x="163195" y="710565"/>
            <a:ext cx="49149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3</a:t>
            </a:r>
          </a:p>
        </p:txBody>
      </p:sp>
      <p:sp>
        <p:nvSpPr>
          <p:cNvPr id="17" name="文本框 10"/>
          <p:cNvSpPr txBox="1"/>
          <p:nvPr/>
        </p:nvSpPr>
        <p:spPr>
          <a:xfrm>
            <a:off x="654685" y="664210"/>
            <a:ext cx="7955280" cy="1814830"/>
          </a:xfrm>
          <a:prstGeom prst="rect">
            <a:avLst/>
          </a:prstGeom>
          <a:noFill/>
          <a:ln w="9525">
            <a:noFill/>
          </a:ln>
        </p:spPr>
        <p:txBody>
          <a:bodyPr wrap="square" anchor="t" anchorCtr="0">
            <a:spAutoFit/>
          </a:bodyPr>
          <a:lstStyle/>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How much will the man pay in total?</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$20.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$36.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$40.</a:t>
            </a:r>
          </a:p>
        </p:txBody>
      </p:sp>
      <p:pic>
        <p:nvPicPr>
          <p:cNvPr id="3" name="Text 3">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654685" y="15494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2" end="2"/>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105"/>
                                        </p:tgtEl>
                                        <p:attrNameLst>
                                          <p:attrName>style.visibility</p:attrName>
                                        </p:attrNameLst>
                                      </p:cBhvr>
                                      <p:to>
                                        <p:strVal val="visible"/>
                                      </p:to>
                                    </p:set>
                                    <p:anim calcmode="lin" valueType="num">
                                      <p:cBhvr additive="base">
                                        <p:cTn id="11" dur="500" fill="hold"/>
                                        <p:tgtEl>
                                          <p:spTgt spid="4105"/>
                                        </p:tgtEl>
                                        <p:attrNameLst>
                                          <p:attrName>ppt_x</p:attrName>
                                        </p:attrNameLst>
                                      </p:cBhvr>
                                      <p:tavLst>
                                        <p:tav tm="0">
                                          <p:val>
                                            <p:strVal val="#ppt_x"/>
                                          </p:val>
                                        </p:tav>
                                        <p:tav tm="100000">
                                          <p:val>
                                            <p:strVal val="#ppt_x"/>
                                          </p:val>
                                        </p:tav>
                                      </p:tavLst>
                                    </p:anim>
                                    <p:anim calcmode="lin" valueType="num">
                                      <p:cBhvr additive="base">
                                        <p:cTn id="12" dur="500" fill="hold"/>
                                        <p:tgtEl>
                                          <p:spTgt spid="4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3"/>
                </p:tgtEl>
              </p:cMediaNode>
            </p:audio>
          </p:childTnLst>
        </p:cTn>
      </p:par>
    </p:tnLst>
    <p:bldLst>
      <p:bldP spid="15" grpId="0" bldLvl="0" animBg="1"/>
      <p:bldP spid="4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84150" y="2171065"/>
            <a:ext cx="8781415" cy="2848610"/>
          </a:xfrm>
          <a:prstGeom prst="roundRect">
            <a:avLst>
              <a:gd name="adj" fmla="val 866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文本框 10"/>
          <p:cNvSpPr txBox="1"/>
          <p:nvPr/>
        </p:nvSpPr>
        <p:spPr>
          <a:xfrm>
            <a:off x="252730" y="2170430"/>
            <a:ext cx="8712835" cy="2901950"/>
          </a:xfrm>
          <a:prstGeom prst="rect">
            <a:avLst/>
          </a:prstGeom>
          <a:noFill/>
          <a:ln w="9525">
            <a:noFill/>
          </a:ln>
        </p:spPr>
        <p:txBody>
          <a:bodyPr wrap="square" anchor="t" anchorCtr="0">
            <a:spAutoFit/>
          </a:bodyPr>
          <a:lstStyle/>
          <a:p>
            <a:pPr algn="l" fontAlgn="auto">
              <a:lnSpc>
                <a:spcPts val="2740"/>
              </a:lnSpc>
              <a:buClrTx/>
              <a:buSzTx/>
              <a:buFontTx/>
            </a:pPr>
            <a:r>
              <a:rPr lang="en-US" altLang="zh-CN" sz="2700" b="1" dirty="0">
                <a:solidFill>
                  <a:schemeClr val="tx1"/>
                </a:solidFill>
                <a:latin typeface="Times New Roman" panose="02020603050405020304" charset="0"/>
                <a:cs typeface="Times New Roman" panose="02020603050405020304" charset="0"/>
              </a:rPr>
              <a:t>Text 4 </a:t>
            </a:r>
            <a:r>
              <a:rPr lang="zh-CN" altLang="en-US" sz="2700" b="1">
                <a:solidFill>
                  <a:schemeClr val="tx1"/>
                </a:solidFill>
                <a:latin typeface="Times New Roman" panose="02020603050405020304" charset="0"/>
                <a:cs typeface="Times New Roman" panose="02020603050405020304" charset="0"/>
              </a:rPr>
              <a:t>工作与健康</a:t>
            </a:r>
            <a:r>
              <a:rPr lang="en-US" altLang="zh-CN" sz="2700" b="1" dirty="0">
                <a:solidFill>
                  <a:schemeClr val="tx1"/>
                </a:solidFill>
                <a:latin typeface="Times New Roman" panose="02020603050405020304" charset="0"/>
                <a:cs typeface="Times New Roman" panose="02020603050405020304" charset="0"/>
              </a:rPr>
              <a:t>          </a:t>
            </a:r>
            <a:r>
              <a:rPr lang="en-US" altLang="zh-CN" sz="27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700" b="1" dirty="0">
                <a:solidFill>
                  <a:schemeClr val="tx1"/>
                </a:solidFill>
                <a:latin typeface="Times New Roman" panose="02020603050405020304" charset="0"/>
                <a:cs typeface="Times New Roman" panose="02020603050405020304" charset="0"/>
              </a:rPr>
              <a:t>  </a:t>
            </a:r>
            <a:r>
              <a:rPr lang="en-US" altLang="zh-CN" sz="27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2700" b="1" dirty="0">
              <a:solidFill>
                <a:schemeClr val="tx1"/>
              </a:solidFill>
              <a:latin typeface="Times New Roman" panose="02020603050405020304" charset="0"/>
              <a:cs typeface="Times New Roman" panose="02020603050405020304" charset="0"/>
            </a:endParaRPr>
          </a:p>
          <a:p>
            <a:pPr marL="489585" indent="-489585" algn="l" fontAlgn="auto">
              <a:lnSpc>
                <a:spcPts val="2740"/>
              </a:lnSpc>
              <a:buClrTx/>
              <a:buSzTx/>
              <a:buFontTx/>
            </a:pPr>
            <a:r>
              <a:rPr lang="en-US" altLang="zh-CN" sz="2700" dirty="0">
                <a:solidFill>
                  <a:schemeClr val="tx1"/>
                </a:solidFill>
                <a:latin typeface="Times New Roman" panose="02020603050405020304" charset="0"/>
                <a:cs typeface="Times New Roman" panose="02020603050405020304" charset="0"/>
              </a:rPr>
              <a:t>W: Edward, you’ve been working for hours. Why don’t you take a break?</a:t>
            </a:r>
          </a:p>
          <a:p>
            <a:pPr marL="489585" indent="-489585" algn="l" fontAlgn="auto">
              <a:lnSpc>
                <a:spcPts val="2740"/>
              </a:lnSpc>
              <a:buClrTx/>
              <a:buSzTx/>
              <a:buFontTx/>
            </a:pPr>
            <a:r>
              <a:rPr lang="en-US" altLang="zh-CN" sz="2700" dirty="0">
                <a:solidFill>
                  <a:schemeClr val="tx1"/>
                </a:solidFill>
                <a:latin typeface="Times New Roman" panose="02020603050405020304" charset="0"/>
                <a:cs typeface="Times New Roman" panose="02020603050405020304" charset="0"/>
              </a:rPr>
              <a:t>M: I have to finish all the necessary documents for tomorrow’s meeting.</a:t>
            </a:r>
          </a:p>
          <a:p>
            <a:pPr marL="489585" indent="-489585" algn="l" fontAlgn="auto">
              <a:lnSpc>
                <a:spcPts val="2740"/>
              </a:lnSpc>
              <a:buClrTx/>
              <a:buSzTx/>
              <a:buFontTx/>
            </a:pPr>
            <a:r>
              <a:rPr lang="en-US" altLang="zh-CN" sz="2700" dirty="0">
                <a:solidFill>
                  <a:schemeClr val="tx1"/>
                </a:solidFill>
                <a:latin typeface="Times New Roman" panose="02020603050405020304" charset="0"/>
                <a:cs typeface="Times New Roman" panose="02020603050405020304" charset="0"/>
              </a:rPr>
              <a:t>W: </a:t>
            </a:r>
            <a:r>
              <a:rPr lang="en-US" altLang="zh-CN" sz="2700" dirty="0">
                <a:solidFill>
                  <a:srgbClr val="FF0000"/>
                </a:solidFill>
                <a:latin typeface="Times New Roman" panose="02020603050405020304" charset="0"/>
                <a:cs typeface="Times New Roman" panose="02020603050405020304" charset="0"/>
              </a:rPr>
              <a:t>Even so, you should pay attention to your health. Don’t you remember you became ill after working too hard for weeks last year?</a:t>
            </a:r>
          </a:p>
        </p:txBody>
      </p:sp>
      <p:sp>
        <p:nvSpPr>
          <p:cNvPr id="16" name="七边形 15"/>
          <p:cNvSpPr/>
          <p:nvPr/>
        </p:nvSpPr>
        <p:spPr>
          <a:xfrm>
            <a:off x="252730" y="516890"/>
            <a:ext cx="58420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p>
        </p:txBody>
      </p:sp>
      <p:sp>
        <p:nvSpPr>
          <p:cNvPr id="17" name="文本框 10"/>
          <p:cNvSpPr txBox="1"/>
          <p:nvPr/>
        </p:nvSpPr>
        <p:spPr>
          <a:xfrm>
            <a:off x="836930" y="459740"/>
            <a:ext cx="7499350" cy="1711960"/>
          </a:xfrm>
          <a:prstGeom prst="rect">
            <a:avLst/>
          </a:prstGeom>
          <a:noFill/>
          <a:ln w="9525">
            <a:noFill/>
          </a:ln>
        </p:spPr>
        <p:txBody>
          <a:bodyPr wrap="square" anchor="t" anchorCtr="0">
            <a:spAutoFit/>
          </a:bodyPr>
          <a:lstStyle/>
          <a:p>
            <a:pPr fontAlgn="auto">
              <a:lnSpc>
                <a:spcPts val="3160"/>
              </a:lnSpc>
            </a:pPr>
            <a:r>
              <a:rPr lang="en-US" altLang="zh-CN" sz="2800" b="1" dirty="0">
                <a:solidFill>
                  <a:schemeClr val="tx1"/>
                </a:solidFill>
                <a:latin typeface="Times New Roman" panose="02020603050405020304" charset="0"/>
                <a:cs typeface="Times New Roman" panose="02020603050405020304" charset="0"/>
              </a:rPr>
              <a:t>What does the woman think Edward should do?</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A. See a doctor. </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B. Find a new job. </a:t>
            </a:r>
          </a:p>
          <a:p>
            <a:pPr fontAlgn="auto">
              <a:lnSpc>
                <a:spcPts val="3160"/>
              </a:lnSpc>
            </a:pPr>
            <a:r>
              <a:rPr lang="en-US" altLang="zh-CN" sz="2800" dirty="0">
                <a:solidFill>
                  <a:schemeClr val="tx1"/>
                </a:solidFill>
                <a:latin typeface="Times New Roman" panose="02020603050405020304" charset="0"/>
                <a:cs typeface="Times New Roman" panose="02020603050405020304" charset="0"/>
              </a:rPr>
              <a:t>C. Avoid overworking.</a:t>
            </a:r>
          </a:p>
        </p:txBody>
      </p:sp>
      <p:pic>
        <p:nvPicPr>
          <p:cNvPr id="3" name="Text 4">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911225" y="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3" end="3"/>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4105"/>
                                        </p:tgtEl>
                                        <p:attrNameLst>
                                          <p:attrName>style.visibility</p:attrName>
                                        </p:attrNameLst>
                                      </p:cBhvr>
                                      <p:to>
                                        <p:strVal val="visible"/>
                                      </p:to>
                                    </p:set>
                                    <p:anim calcmode="lin" valueType="num">
                                      <p:cBhvr additive="base">
                                        <p:cTn id="11" dur="500" fill="hold"/>
                                        <p:tgtEl>
                                          <p:spTgt spid="4105"/>
                                        </p:tgtEl>
                                        <p:attrNameLst>
                                          <p:attrName>ppt_x</p:attrName>
                                        </p:attrNameLst>
                                      </p:cBhvr>
                                      <p:tavLst>
                                        <p:tav tm="0">
                                          <p:val>
                                            <p:strVal val="#ppt_x"/>
                                          </p:val>
                                        </p:tav>
                                        <p:tav tm="100000">
                                          <p:val>
                                            <p:strVal val="#ppt_x"/>
                                          </p:val>
                                        </p:tav>
                                      </p:tavLst>
                                    </p:anim>
                                    <p:anim calcmode="lin" valueType="num">
                                      <p:cBhvr additive="base">
                                        <p:cTn id="12" dur="500" fill="hold"/>
                                        <p:tgtEl>
                                          <p:spTgt spid="4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3"/>
                </p:tgtEl>
              </p:cMediaNode>
            </p:audio>
          </p:childTnLst>
        </p:cTn>
      </p:par>
    </p:tnLst>
    <p:bldLst>
      <p:bldP spid="15" grpId="0" bldLvl="0" animBg="1"/>
      <p:bldP spid="410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72720" y="2411730"/>
            <a:ext cx="8791575" cy="2593975"/>
          </a:xfrm>
          <a:prstGeom prst="roundRect">
            <a:avLst>
              <a:gd name="adj" fmla="val 777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文本框 10"/>
          <p:cNvSpPr txBox="1"/>
          <p:nvPr/>
        </p:nvSpPr>
        <p:spPr>
          <a:xfrm>
            <a:off x="231140" y="2419985"/>
            <a:ext cx="8637905" cy="2584450"/>
          </a:xfrm>
          <a:prstGeom prst="rect">
            <a:avLst/>
          </a:prstGeom>
          <a:noFill/>
          <a:ln w="9525">
            <a:noFill/>
          </a:ln>
        </p:spPr>
        <p:txBody>
          <a:bodyPr wrap="square" anchor="t" anchorCtr="0">
            <a:spAutoFit/>
          </a:bodyPr>
          <a:lstStyle/>
          <a:p>
            <a:pPr algn="l" fontAlgn="auto">
              <a:lnSpc>
                <a:spcPts val="3240"/>
              </a:lnSpc>
              <a:buClrTx/>
              <a:buSzTx/>
              <a:buFontTx/>
            </a:pPr>
            <a:r>
              <a:rPr lang="en-US" altLang="zh-CN" sz="2800" b="1" dirty="0">
                <a:solidFill>
                  <a:schemeClr val="tx1"/>
                </a:solidFill>
                <a:latin typeface="Times New Roman" panose="02020603050405020304" charset="0"/>
                <a:cs typeface="Times New Roman" panose="02020603050405020304" charset="0"/>
              </a:rPr>
              <a:t>Text 5 </a:t>
            </a:r>
            <a:r>
              <a:rPr lang="zh-CN" altLang="en-US" sz="2800" b="1">
                <a:solidFill>
                  <a:schemeClr val="tx1"/>
                </a:solidFill>
                <a:latin typeface="Times New Roman" panose="02020603050405020304" charset="0"/>
                <a:cs typeface="Times New Roman" panose="02020603050405020304" charset="0"/>
              </a:rPr>
              <a:t>运动与安全</a:t>
            </a:r>
            <a:r>
              <a:rPr lang="en-US" altLang="zh-CN" sz="2800" b="1" dirty="0">
                <a:solidFill>
                  <a:schemeClr val="tx1"/>
                </a:solidFill>
                <a:latin typeface="Times New Roman" panose="02020603050405020304" charset="0"/>
                <a:cs typeface="Times New Roman" panose="02020603050405020304" charset="0"/>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Times New Roman" panose="02020603050405020304" charset="0"/>
                <a:cs typeface="Times New Roman" panose="02020603050405020304" charset="0"/>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Times New Roman" panose="02020603050405020304" charset="0"/>
                <a:cs typeface="Times New Roman" panose="02020603050405020304" charset="0"/>
              </a:rPr>
              <a:t>  </a:t>
            </a:r>
            <a:endParaRPr lang="en-US" altLang="zh-CN" sz="2800" b="1" dirty="0">
              <a:solidFill>
                <a:schemeClr val="tx1"/>
              </a:solidFill>
              <a:latin typeface="宋体" panose="02010600030101010101" pitchFamily="2" charset="-122"/>
              <a:ea typeface="宋体" panose="02010600030101010101" pitchFamily="2" charset="-122"/>
              <a:cs typeface="Times New Roman" panose="02020603050405020304" charset="0"/>
            </a:endParaRPr>
          </a:p>
          <a:p>
            <a:pPr marL="481965" indent="-481965" algn="l" fontAlgn="auto">
              <a:lnSpc>
                <a:spcPts val="3240"/>
              </a:lnSpc>
              <a:buClrTx/>
              <a:buSzTx/>
              <a:buFontTx/>
            </a:pPr>
            <a:r>
              <a:rPr lang="en-US" altLang="zh-CN" sz="2800" dirty="0">
                <a:latin typeface="Times New Roman" panose="02020603050405020304" charset="0"/>
                <a:cs typeface="Times New Roman" panose="02020603050405020304" charset="0"/>
              </a:rPr>
              <a:t>M: Lisa, let’s do something fun this afternoon. How about going skating?</a:t>
            </a:r>
          </a:p>
          <a:p>
            <a:pPr marL="481965" indent="-481965" algn="l" fontAlgn="auto">
              <a:lnSpc>
                <a:spcPts val="3240"/>
              </a:lnSpc>
              <a:buClrTx/>
              <a:buSzTx/>
              <a:buFontTx/>
            </a:pPr>
            <a:r>
              <a:rPr lang="en-US" altLang="zh-CN" sz="2800" dirty="0">
                <a:latin typeface="Times New Roman" panose="02020603050405020304" charset="0"/>
                <a:cs typeface="Times New Roman" panose="02020603050405020304" charset="0"/>
              </a:rPr>
              <a:t>W: David, shall we turn to another sport?</a:t>
            </a:r>
          </a:p>
          <a:p>
            <a:pPr marL="481965" indent="-481965" algn="l" fontAlgn="auto">
              <a:lnSpc>
                <a:spcPts val="3240"/>
              </a:lnSpc>
              <a:buClrTx/>
              <a:buSzTx/>
              <a:buFontTx/>
            </a:pPr>
            <a:r>
              <a:rPr lang="en-US" altLang="zh-CN" sz="2800" dirty="0">
                <a:latin typeface="Times New Roman" panose="02020603050405020304" charset="0"/>
                <a:cs typeface="Times New Roman" panose="02020603050405020304" charset="0"/>
              </a:rPr>
              <a:t>M: Come on! It’s not difficult to learn.</a:t>
            </a:r>
          </a:p>
          <a:p>
            <a:pPr marL="481965" indent="-481965" algn="l" fontAlgn="auto">
              <a:lnSpc>
                <a:spcPts val="3240"/>
              </a:lnSpc>
              <a:buClrTx/>
              <a:buSzTx/>
              <a:buFontTx/>
            </a:pPr>
            <a:r>
              <a:rPr lang="en-US" altLang="zh-CN" sz="2800" dirty="0">
                <a:latin typeface="Times New Roman" panose="02020603050405020304" charset="0"/>
                <a:cs typeface="Times New Roman" panose="02020603050405020304" charset="0"/>
              </a:rPr>
              <a:t>W: </a:t>
            </a:r>
            <a:r>
              <a:rPr lang="en-US" altLang="zh-CN" sz="2800" dirty="0">
                <a:solidFill>
                  <a:srgbClr val="FF0000"/>
                </a:solidFill>
                <a:latin typeface="Times New Roman" panose="02020603050405020304" charset="0"/>
                <a:cs typeface="Times New Roman" panose="02020603050405020304" charset="0"/>
              </a:rPr>
              <a:t>I know, but I don’t want to get hurt.</a:t>
            </a:r>
          </a:p>
        </p:txBody>
      </p:sp>
      <p:sp>
        <p:nvSpPr>
          <p:cNvPr id="16" name="七边形 15"/>
          <p:cNvSpPr/>
          <p:nvPr/>
        </p:nvSpPr>
        <p:spPr>
          <a:xfrm>
            <a:off x="173355" y="628650"/>
            <a:ext cx="617855" cy="4622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5</a:t>
            </a:r>
          </a:p>
        </p:txBody>
      </p:sp>
      <p:sp>
        <p:nvSpPr>
          <p:cNvPr id="17" name="文本框 10"/>
          <p:cNvSpPr txBox="1"/>
          <p:nvPr/>
        </p:nvSpPr>
        <p:spPr>
          <a:xfrm>
            <a:off x="791210" y="598170"/>
            <a:ext cx="7929880" cy="1814830"/>
          </a:xfrm>
          <a:prstGeom prst="rect">
            <a:avLst/>
          </a:prstGeom>
          <a:noFill/>
          <a:ln w="9525">
            <a:noFill/>
          </a:ln>
        </p:spPr>
        <p:txBody>
          <a:bodyPr wrap="square" anchor="t" anchorCtr="0">
            <a:spAutoFit/>
          </a:bodyPr>
          <a:lstStyle/>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What does Lisa think of skating?</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Fun.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Difficult.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Dangerous.</a:t>
            </a:r>
          </a:p>
        </p:txBody>
      </p:sp>
      <p:pic>
        <p:nvPicPr>
          <p:cNvPr id="3" name="Text 5">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 y="5969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3" end="3"/>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4105"/>
                                        </p:tgtEl>
                                        <p:attrNameLst>
                                          <p:attrName>style.visibility</p:attrName>
                                        </p:attrNameLst>
                                      </p:cBhvr>
                                      <p:to>
                                        <p:strVal val="visible"/>
                                      </p:to>
                                    </p:set>
                                    <p:anim calcmode="lin" valueType="num">
                                      <p:cBhvr additive="base">
                                        <p:cTn id="11" dur="500" fill="hold"/>
                                        <p:tgtEl>
                                          <p:spTgt spid="4105"/>
                                        </p:tgtEl>
                                        <p:attrNameLst>
                                          <p:attrName>ppt_x</p:attrName>
                                        </p:attrNameLst>
                                      </p:cBhvr>
                                      <p:tavLst>
                                        <p:tav tm="0">
                                          <p:val>
                                            <p:strVal val="#ppt_x"/>
                                          </p:val>
                                        </p:tav>
                                        <p:tav tm="100000">
                                          <p:val>
                                            <p:strVal val="#ppt_x"/>
                                          </p:val>
                                        </p:tav>
                                      </p:tavLst>
                                    </p:anim>
                                    <p:anim calcmode="lin" valueType="num">
                                      <p:cBhvr additive="base">
                                        <p:cTn id="12" dur="500" fill="hold"/>
                                        <p:tgtEl>
                                          <p:spTgt spid="4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3"/>
                </p:tgtEl>
              </p:cMediaNode>
            </p:audio>
          </p:childTnLst>
        </p:cTn>
      </p:par>
    </p:tnLst>
    <p:bldLst>
      <p:bldP spid="15" grpId="0" bldLvl="0" animBg="1"/>
      <p:bldP spid="410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七边形 15"/>
          <p:cNvSpPr/>
          <p:nvPr/>
        </p:nvSpPr>
        <p:spPr>
          <a:xfrm>
            <a:off x="149860" y="820420"/>
            <a:ext cx="49149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6</a:t>
            </a:r>
          </a:p>
        </p:txBody>
      </p:sp>
      <p:sp>
        <p:nvSpPr>
          <p:cNvPr id="17" name="文本框 10"/>
          <p:cNvSpPr txBox="1"/>
          <p:nvPr/>
        </p:nvSpPr>
        <p:spPr>
          <a:xfrm>
            <a:off x="641350" y="757555"/>
            <a:ext cx="3419475" cy="3969385"/>
          </a:xfrm>
          <a:prstGeom prst="rect">
            <a:avLst/>
          </a:prstGeom>
          <a:noFill/>
          <a:ln w="9525">
            <a:noFill/>
          </a:ln>
        </p:spPr>
        <p:txBody>
          <a:bodyPr wrap="square" anchor="t" anchorCtr="0">
            <a:spAutoFit/>
          </a:bodyPr>
          <a:lstStyle/>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When did Daisy come to New York?</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Three months ago.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Six months ago.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Nine months ago.</a:t>
            </a:r>
          </a:p>
          <a:p>
            <a:pPr fontAlgn="auto">
              <a:lnSpc>
                <a:spcPct val="100000"/>
              </a:lnSpc>
            </a:pPr>
            <a:r>
              <a:rPr lang="en-US" altLang="zh-CN" sz="2800" b="1" dirty="0">
                <a:solidFill>
                  <a:schemeClr val="tx1"/>
                </a:solidFill>
                <a:latin typeface="Times New Roman" panose="02020603050405020304" charset="0"/>
                <a:cs typeface="Times New Roman" panose="02020603050405020304" charset="0"/>
              </a:rPr>
              <a:t>What is Daisy now?</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A. An actress.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B. A waitress. </a:t>
            </a:r>
          </a:p>
          <a:p>
            <a:pPr fontAlgn="auto">
              <a:lnSpc>
                <a:spcPct val="100000"/>
              </a:lnSpc>
            </a:pPr>
            <a:r>
              <a:rPr lang="en-US" altLang="zh-CN" sz="2800" dirty="0">
                <a:solidFill>
                  <a:schemeClr val="tx1"/>
                </a:solidFill>
                <a:latin typeface="Times New Roman" panose="02020603050405020304" charset="0"/>
                <a:cs typeface="Times New Roman" panose="02020603050405020304" charset="0"/>
              </a:rPr>
              <a:t>C. A student.</a:t>
            </a:r>
          </a:p>
        </p:txBody>
      </p:sp>
      <p:sp>
        <p:nvSpPr>
          <p:cNvPr id="5" name="七边形 4"/>
          <p:cNvSpPr/>
          <p:nvPr/>
        </p:nvSpPr>
        <p:spPr>
          <a:xfrm>
            <a:off x="141605" y="2942590"/>
            <a:ext cx="491490" cy="39878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7</a:t>
            </a:r>
          </a:p>
        </p:txBody>
      </p:sp>
      <p:grpSp>
        <p:nvGrpSpPr>
          <p:cNvPr id="3" name="组合 2"/>
          <p:cNvGrpSpPr/>
          <p:nvPr/>
        </p:nvGrpSpPr>
        <p:grpSpPr>
          <a:xfrm>
            <a:off x="3983281" y="112395"/>
            <a:ext cx="5109353" cy="4979731"/>
            <a:chOff x="5685" y="6600"/>
            <a:chExt cx="7009" cy="7901"/>
          </a:xfrm>
        </p:grpSpPr>
        <p:sp>
          <p:nvSpPr>
            <p:cNvPr id="15" name="圆角矩形 14"/>
            <p:cNvSpPr/>
            <p:nvPr/>
          </p:nvSpPr>
          <p:spPr>
            <a:xfrm>
              <a:off x="5762" y="6600"/>
              <a:ext cx="6796" cy="7842"/>
            </a:xfrm>
            <a:prstGeom prst="roundRect">
              <a:avLst>
                <a:gd name="adj" fmla="val 382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文本框 10"/>
            <p:cNvSpPr txBox="1"/>
            <p:nvPr/>
          </p:nvSpPr>
          <p:spPr>
            <a:xfrm>
              <a:off x="5685" y="6608"/>
              <a:ext cx="7009" cy="7893"/>
            </a:xfrm>
            <a:prstGeom prst="rect">
              <a:avLst/>
            </a:prstGeom>
            <a:noFill/>
            <a:ln w="9525">
              <a:noFill/>
            </a:ln>
          </p:spPr>
          <p:txBody>
            <a:bodyPr wrap="square" anchor="t" anchorCtr="0">
              <a:spAutoFit/>
            </a:bodyPr>
            <a:lstStyle/>
            <a:p>
              <a:pPr algn="ctr" fontAlgn="auto">
                <a:lnSpc>
                  <a:spcPts val="2380"/>
                </a:lnSpc>
              </a:pPr>
              <a:r>
                <a:rPr lang="en-US" altLang="zh-CN" sz="2400" b="1" dirty="0">
                  <a:solidFill>
                    <a:schemeClr val="tx1"/>
                  </a:solidFill>
                  <a:latin typeface="Times New Roman" panose="02020603050405020304" charset="0"/>
                  <a:cs typeface="Times New Roman" panose="02020603050405020304" charset="0"/>
                </a:rPr>
                <a:t>   Text 6 </a:t>
              </a:r>
              <a:r>
                <a:rPr lang="zh-CN" altLang="en-US" sz="2400" b="1">
                  <a:solidFill>
                    <a:schemeClr val="tx1"/>
                  </a:solidFill>
                  <a:latin typeface="Times New Roman" panose="02020603050405020304" charset="0"/>
                  <a:cs typeface="Times New Roman" panose="02020603050405020304" charset="0"/>
                </a:rPr>
                <a:t>到纽约的原因</a:t>
              </a:r>
              <a:r>
                <a:rPr lang="en-US" altLang="zh-CN" sz="2400" b="1" dirty="0">
                  <a:solidFill>
                    <a:schemeClr val="tx1"/>
                  </a:solidFill>
                  <a:latin typeface="Times New Roman" panose="02020603050405020304" charset="0"/>
                  <a:cs typeface="Times New Roman" panose="02020603050405020304" charset="0"/>
                </a:rPr>
                <a:t>    </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400" b="1" dirty="0">
                  <a:solidFill>
                    <a:schemeClr val="tx1"/>
                  </a:solidFill>
                  <a:latin typeface="Times New Roman" panose="02020603050405020304" charset="0"/>
                  <a:cs typeface="Times New Roman" panose="02020603050405020304" charset="0"/>
                </a:rPr>
                <a:t>   </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M: </a:t>
              </a:r>
              <a:r>
                <a:rPr lang="zh-CN" altLang="en-US" sz="2400" b="1">
                  <a:solidFill>
                    <a:srgbClr val="0070C0"/>
                  </a:solidFill>
                  <a:latin typeface="Times New Roman" panose="02020603050405020304" charset="0"/>
                  <a:cs typeface="Times New Roman" panose="02020603050405020304" charset="0"/>
                </a:rPr>
                <a:t>⑥</a:t>
              </a:r>
              <a:r>
                <a:rPr lang="en-US" altLang="zh-CN" sz="2400" dirty="0">
                  <a:solidFill>
                    <a:srgbClr val="FF0000"/>
                  </a:solidFill>
                  <a:latin typeface="Times New Roman" panose="02020603050405020304" charset="0"/>
                  <a:cs typeface="Times New Roman" panose="02020603050405020304" charset="0"/>
                </a:rPr>
                <a:t>I have been living in New York for three months. What about you, Daisy?</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W: </a:t>
              </a:r>
              <a:r>
                <a:rPr lang="zh-CN" altLang="en-US" sz="2400" b="1">
                  <a:solidFill>
                    <a:srgbClr val="0070C0"/>
                  </a:solidFill>
                  <a:latin typeface="Times New Roman" panose="02020603050405020304" charset="0"/>
                  <a:cs typeface="Times New Roman" panose="02020603050405020304" charset="0"/>
                  <a:sym typeface="+mn-ea"/>
                </a:rPr>
                <a:t>⑥</a:t>
              </a:r>
              <a:r>
                <a:rPr lang="en-US" altLang="zh-CN" sz="2400" dirty="0">
                  <a:solidFill>
                    <a:srgbClr val="FF0000"/>
                  </a:solidFill>
                  <a:latin typeface="Times New Roman" panose="02020603050405020304" charset="0"/>
                  <a:cs typeface="Times New Roman" panose="02020603050405020304" charset="0"/>
                </a:rPr>
                <a:t>Oh, I came here six months earlier than you.</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M: So why did you come to New York?</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W: Well, I learned acting at an acting school in Los Angeles. After graduation, I came here in the hope of finding a job at a theatre.</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M: So have you made it?</a:t>
              </a:r>
            </a:p>
            <a:p>
              <a:pPr marL="440690" indent="-440690" fontAlgn="auto">
                <a:lnSpc>
                  <a:spcPts val="2380"/>
                </a:lnSpc>
              </a:pPr>
              <a:r>
                <a:rPr lang="en-US" altLang="zh-CN" sz="2400" dirty="0">
                  <a:solidFill>
                    <a:schemeClr val="tx1"/>
                  </a:solidFill>
                  <a:latin typeface="Times New Roman" panose="02020603050405020304" charset="0"/>
                  <a:cs typeface="Times New Roman" panose="02020603050405020304" charset="0"/>
                </a:rPr>
                <a:t>W: Not yet. </a:t>
              </a:r>
              <a:r>
                <a:rPr lang="zh-CN" altLang="en-US" sz="2400" b="1">
                  <a:solidFill>
                    <a:srgbClr val="0070C0"/>
                  </a:solidFill>
                  <a:latin typeface="Times New Roman" panose="02020603050405020304" charset="0"/>
                  <a:cs typeface="Times New Roman" panose="02020603050405020304" charset="0"/>
                </a:rPr>
                <a:t>⑦</a:t>
              </a:r>
              <a:r>
                <a:rPr lang="en-US" altLang="zh-CN" sz="2400" dirty="0">
                  <a:solidFill>
                    <a:srgbClr val="FF0000"/>
                  </a:solidFill>
                  <a:latin typeface="Times New Roman" panose="02020603050405020304" charset="0"/>
                  <a:cs typeface="Times New Roman" panose="02020603050405020304" charset="0"/>
                </a:rPr>
                <a:t>Now I’m serving people food at a restaurant to support myself.</a:t>
              </a:r>
              <a:r>
                <a:rPr lang="en-US" altLang="zh-CN" sz="2400" dirty="0">
                  <a:solidFill>
                    <a:schemeClr val="tx1"/>
                  </a:solidFill>
                  <a:latin typeface="Times New Roman" panose="02020603050405020304" charset="0"/>
                  <a:cs typeface="Times New Roman" panose="02020603050405020304" charset="0"/>
                </a:rPr>
                <a:t> I hope I’ll find my ideal job soon.</a:t>
              </a:r>
            </a:p>
          </p:txBody>
        </p:sp>
      </p:grpSp>
      <p:pic>
        <p:nvPicPr>
          <p:cNvPr id="4" name="Text 6">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641350" y="201295"/>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3" end="3"/>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7">
                                            <p:txEl>
                                              <p:pRg st="6" end="6"/>
                                            </p:txEl>
                                          </p:spTgt>
                                        </p:tgtEl>
                                        <p:attrNameLst>
                                          <p:attrName>style.color</p:attrName>
                                        </p:attrNameLst>
                                      </p:cBhvr>
                                      <p:to>
                                        <a:srgbClr val="FF2823"/>
                                      </p:to>
                                    </p:animClr>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1">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七边形 15"/>
          <p:cNvSpPr/>
          <p:nvPr/>
        </p:nvSpPr>
        <p:spPr>
          <a:xfrm>
            <a:off x="245745" y="120650"/>
            <a:ext cx="634365" cy="432435"/>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8</a:t>
            </a:r>
          </a:p>
        </p:txBody>
      </p:sp>
      <p:sp>
        <p:nvSpPr>
          <p:cNvPr id="6" name="七边形 5"/>
          <p:cNvSpPr/>
          <p:nvPr/>
        </p:nvSpPr>
        <p:spPr>
          <a:xfrm>
            <a:off x="245745" y="1652905"/>
            <a:ext cx="609600" cy="42672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9</a:t>
            </a:r>
          </a:p>
        </p:txBody>
      </p:sp>
      <p:sp>
        <p:nvSpPr>
          <p:cNvPr id="8" name="文本框 7"/>
          <p:cNvSpPr txBox="1"/>
          <p:nvPr/>
        </p:nvSpPr>
        <p:spPr>
          <a:xfrm>
            <a:off x="880110" y="135255"/>
            <a:ext cx="8056245" cy="5026025"/>
          </a:xfrm>
          <a:prstGeom prst="rect">
            <a:avLst/>
          </a:prstGeom>
          <a:noFill/>
        </p:spPr>
        <p:txBody>
          <a:bodyPr wrap="square" rtlCol="0" anchor="t">
            <a:spAutoFit/>
          </a:bodyPr>
          <a:lstStyle/>
          <a:p>
            <a:pPr fontAlgn="auto">
              <a:lnSpc>
                <a:spcPts val="2960"/>
              </a:lnSpc>
            </a:pPr>
            <a:r>
              <a:rPr lang="en-US" sz="2800" b="1" dirty="0">
                <a:latin typeface="Times New Roman" panose="02020603050405020304" charset="0"/>
                <a:ea typeface="+mn-lt"/>
                <a:cs typeface="Times New Roman" panose="02020603050405020304" charset="0"/>
              </a:rPr>
              <a:t>Why did Linda go to Thailand last year?</a:t>
            </a:r>
          </a:p>
          <a:p>
            <a:pPr fontAlgn="auto">
              <a:lnSpc>
                <a:spcPts val="2960"/>
              </a:lnSpc>
            </a:pPr>
            <a:r>
              <a:rPr lang="en-US" sz="2800" dirty="0">
                <a:latin typeface="Times New Roman" panose="02020603050405020304" charset="0"/>
                <a:ea typeface="+mn-lt"/>
                <a:cs typeface="Times New Roman" panose="02020603050405020304" charset="0"/>
              </a:rPr>
              <a:t>A. To study abroad. </a:t>
            </a:r>
          </a:p>
          <a:p>
            <a:pPr fontAlgn="auto">
              <a:lnSpc>
                <a:spcPts val="2960"/>
              </a:lnSpc>
            </a:pPr>
            <a:r>
              <a:rPr lang="en-US" sz="2800" dirty="0">
                <a:latin typeface="Times New Roman" panose="02020603050405020304" charset="0"/>
                <a:ea typeface="+mn-lt"/>
                <a:cs typeface="Times New Roman" panose="02020603050405020304" charset="0"/>
              </a:rPr>
              <a:t>B. To travel around.</a:t>
            </a:r>
          </a:p>
          <a:p>
            <a:pPr fontAlgn="auto">
              <a:lnSpc>
                <a:spcPts val="2960"/>
              </a:lnSpc>
            </a:pPr>
            <a:r>
              <a:rPr lang="en-US" sz="2800" dirty="0">
                <a:latin typeface="Times New Roman" panose="02020603050405020304" charset="0"/>
                <a:ea typeface="+mn-lt"/>
                <a:cs typeface="Times New Roman" panose="02020603050405020304" charset="0"/>
              </a:rPr>
              <a:t>C. To visit her grandparents.</a:t>
            </a:r>
          </a:p>
          <a:p>
            <a:pPr fontAlgn="auto">
              <a:lnSpc>
                <a:spcPts val="2960"/>
              </a:lnSpc>
            </a:pPr>
            <a:r>
              <a:rPr lang="en-US" sz="2800" b="1" dirty="0">
                <a:latin typeface="Times New Roman" panose="02020603050405020304" charset="0"/>
                <a:ea typeface="+mn-lt"/>
                <a:cs typeface="Times New Roman" panose="02020603050405020304" charset="0"/>
              </a:rPr>
              <a:t>What kind of volunteer work does Linda often do?</a:t>
            </a:r>
          </a:p>
          <a:p>
            <a:pPr fontAlgn="auto">
              <a:lnSpc>
                <a:spcPts val="2960"/>
              </a:lnSpc>
            </a:pPr>
            <a:r>
              <a:rPr lang="en-US" sz="2800" dirty="0">
                <a:latin typeface="Times New Roman" panose="02020603050405020304" charset="0"/>
                <a:ea typeface="+mn-lt"/>
                <a:cs typeface="Times New Roman" panose="02020603050405020304" charset="0"/>
              </a:rPr>
              <a:t>A. Caring for the old. </a:t>
            </a:r>
          </a:p>
          <a:p>
            <a:pPr fontAlgn="auto">
              <a:lnSpc>
                <a:spcPts val="2960"/>
              </a:lnSpc>
            </a:pPr>
            <a:r>
              <a:rPr lang="en-US" sz="2800" dirty="0">
                <a:latin typeface="Times New Roman" panose="02020603050405020304" charset="0"/>
                <a:ea typeface="+mn-lt"/>
                <a:cs typeface="Times New Roman" panose="02020603050405020304" charset="0"/>
              </a:rPr>
              <a:t>B. Cleaning beaches. </a:t>
            </a:r>
          </a:p>
          <a:p>
            <a:pPr fontAlgn="auto">
              <a:lnSpc>
                <a:spcPts val="2960"/>
              </a:lnSpc>
            </a:pPr>
            <a:r>
              <a:rPr lang="en-US" sz="2800" dirty="0">
                <a:latin typeface="Times New Roman" panose="02020603050405020304" charset="0"/>
                <a:ea typeface="+mn-lt"/>
                <a:cs typeface="Times New Roman" panose="02020603050405020304" charset="0"/>
              </a:rPr>
              <a:t>C. Teaching drawing.</a:t>
            </a:r>
          </a:p>
          <a:p>
            <a:pPr fontAlgn="auto">
              <a:lnSpc>
                <a:spcPts val="2960"/>
              </a:lnSpc>
            </a:pPr>
            <a:r>
              <a:rPr lang="en-US" sz="2800" b="1" dirty="0">
                <a:latin typeface="Times New Roman" panose="02020603050405020304" charset="0"/>
                <a:ea typeface="+mn-lt"/>
                <a:cs typeface="Times New Roman" panose="02020603050405020304" charset="0"/>
              </a:rPr>
              <a:t>Where does the conversation most probably take place?</a:t>
            </a:r>
          </a:p>
          <a:p>
            <a:pPr fontAlgn="auto">
              <a:lnSpc>
                <a:spcPts val="2960"/>
              </a:lnSpc>
            </a:pPr>
            <a:r>
              <a:rPr lang="en-US" sz="2800" dirty="0">
                <a:latin typeface="Times New Roman" panose="02020603050405020304" charset="0"/>
                <a:ea typeface="+mn-lt"/>
                <a:cs typeface="Times New Roman" panose="02020603050405020304" charset="0"/>
              </a:rPr>
              <a:t>A. In a school. </a:t>
            </a:r>
          </a:p>
          <a:p>
            <a:pPr fontAlgn="auto">
              <a:lnSpc>
                <a:spcPts val="2960"/>
              </a:lnSpc>
            </a:pPr>
            <a:r>
              <a:rPr lang="en-US" sz="2800" dirty="0">
                <a:latin typeface="Times New Roman" panose="02020603050405020304" charset="0"/>
                <a:ea typeface="+mn-lt"/>
                <a:cs typeface="Times New Roman" panose="02020603050405020304" charset="0"/>
              </a:rPr>
              <a:t>B. In a travel agency. </a:t>
            </a:r>
          </a:p>
          <a:p>
            <a:pPr fontAlgn="auto">
              <a:lnSpc>
                <a:spcPts val="2960"/>
              </a:lnSpc>
            </a:pPr>
            <a:r>
              <a:rPr lang="en-US" sz="2800" dirty="0">
                <a:latin typeface="Times New Roman" panose="02020603050405020304" charset="0"/>
                <a:ea typeface="+mn-lt"/>
                <a:cs typeface="Times New Roman" panose="02020603050405020304" charset="0"/>
              </a:rPr>
              <a:t>C. At Martin’s house.</a:t>
            </a:r>
          </a:p>
        </p:txBody>
      </p:sp>
      <p:sp>
        <p:nvSpPr>
          <p:cNvPr id="3" name="七边形 2"/>
          <p:cNvSpPr/>
          <p:nvPr/>
        </p:nvSpPr>
        <p:spPr>
          <a:xfrm>
            <a:off x="193675" y="3150235"/>
            <a:ext cx="687070" cy="426720"/>
          </a:xfrm>
          <a:prstGeom prst="hep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10</a:t>
            </a:r>
          </a:p>
        </p:txBody>
      </p:sp>
      <p:pic>
        <p:nvPicPr>
          <p:cNvPr id="4" name="Text 7">
            <a:hlinkClick r:id="" action="ppaction://media"/>
          </p:cNvPr>
          <p:cNvPicPr/>
          <p:nvPr>
            <a:audioFile r:link="rId2"/>
            <p:extLst>
              <p:ext uri="{DAA4B4D4-6D71-4841-9C94-3DE7FCFB9230}">
                <p14:media xmlns:p14="http://schemas.microsoft.com/office/powerpoint/2010/main" r:embed="rId1"/>
              </p:ext>
            </p:extLst>
          </p:nvPr>
        </p:nvPicPr>
        <p:blipFill>
          <a:blip r:embed="rId4"/>
          <a:stretch>
            <a:fillRect/>
          </a:stretch>
        </p:blipFill>
        <p:spPr>
          <a:xfrm>
            <a:off x="261620" y="730250"/>
            <a:ext cx="619125" cy="619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8">
                                            <p:txEl>
                                              <p:pRg st="2" end="2"/>
                                            </p:txEl>
                                          </p:spTgt>
                                        </p:tgtEl>
                                        <p:attrNameLst>
                                          <p:attrName>style.color</p:attrName>
                                        </p:attrNameLst>
                                      </p:cBhvr>
                                      <p:to>
                                        <a:srgbClr val="FF2823"/>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8">
                                            <p:txEl>
                                              <p:pRg st="5" end="5"/>
                                            </p:txEl>
                                          </p:spTgt>
                                        </p:tgtEl>
                                        <p:attrNameLst>
                                          <p:attrName>style.color</p:attrName>
                                        </p:attrNameLst>
                                      </p:cBhvr>
                                      <p:to>
                                        <a:srgbClr val="FF2823"/>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8">
                                            <p:txEl>
                                              <p:pRg st="11" end="11"/>
                                            </p:txEl>
                                          </p:spTgt>
                                        </p:tgtEl>
                                        <p:attrNameLst>
                                          <p:attrName>style.color</p:attrName>
                                        </p:attrNameLst>
                                      </p:cBhvr>
                                      <p:to>
                                        <a:srgbClr val="FF2823"/>
                                      </p:to>
                                    </p:animClr>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1">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64465" y="132715"/>
            <a:ext cx="8814435" cy="4881880"/>
          </a:xfrm>
          <a:prstGeom prst="roundRect">
            <a:avLst>
              <a:gd name="adj" fmla="val 6646"/>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214630" y="125730"/>
            <a:ext cx="8688070" cy="4892675"/>
          </a:xfrm>
          <a:prstGeom prst="rect">
            <a:avLst/>
          </a:prstGeom>
          <a:noFill/>
          <a:ln w="9525">
            <a:noFill/>
          </a:ln>
        </p:spPr>
        <p:txBody>
          <a:bodyPr wrap="square" anchor="t" anchorCtr="0">
            <a:spAutoFit/>
          </a:bodyPr>
          <a:lstStyle/>
          <a:p>
            <a:pPr algn="ctr" fontAlgn="auto">
              <a:lnSpc>
                <a:spcPct val="100000"/>
              </a:lnSpc>
            </a:pPr>
            <a:r>
              <a:rPr lang="en-US" altLang="zh-CN" sz="2400" b="1" dirty="0">
                <a:solidFill>
                  <a:schemeClr val="tx1"/>
                </a:solidFill>
                <a:latin typeface="Times New Roman" panose="02020603050405020304" charset="0"/>
                <a:cs typeface="Times New Roman" panose="02020603050405020304" charset="0"/>
              </a:rPr>
              <a:t>    Text 7 </a:t>
            </a:r>
            <a:r>
              <a:rPr lang="zh-CN" altLang="en-US" sz="2400" b="1">
                <a:solidFill>
                  <a:schemeClr val="tx1"/>
                </a:solidFill>
                <a:latin typeface="Times New Roman" panose="02020603050405020304" charset="0"/>
                <a:cs typeface="Times New Roman" panose="02020603050405020304" charset="0"/>
              </a:rPr>
              <a:t>妹妹的照片</a:t>
            </a:r>
            <a:r>
              <a:rPr lang="en-US" altLang="zh-CN" sz="2400" b="1" dirty="0">
                <a:solidFill>
                  <a:schemeClr val="tx1"/>
                </a:solidFill>
                <a:latin typeface="Times New Roman" panose="02020603050405020304" charset="0"/>
                <a:cs typeface="Times New Roman" panose="02020603050405020304" charset="0"/>
              </a:rPr>
              <a:t>       </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400" b="1" dirty="0">
                <a:solidFill>
                  <a:schemeClr val="tx1"/>
                </a:solidFill>
                <a:latin typeface="Times New Roman" panose="02020603050405020304" charset="0"/>
                <a:cs typeface="Times New Roman" panose="02020603050405020304" charset="0"/>
              </a:rPr>
              <a:t>  </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p>
          <a:p>
            <a:pPr marL="435610" indent="-435610" fontAlgn="auto">
              <a:lnSpc>
                <a:spcPct val="100000"/>
              </a:lnSpc>
            </a:pPr>
            <a:r>
              <a:rPr sz="2400" dirty="0">
                <a:latin typeface="Times New Roman" panose="02020603050405020304" charset="0"/>
                <a:cs typeface="Times New Roman" panose="02020603050405020304" charset="0"/>
              </a:rPr>
              <a:t>W: </a:t>
            </a:r>
            <a:r>
              <a:rPr lang="zh-CN" sz="2400" b="1">
                <a:solidFill>
                  <a:srgbClr val="0070C0"/>
                </a:solidFill>
                <a:latin typeface="Times New Roman" panose="02020603050405020304" charset="0"/>
                <a:cs typeface="Times New Roman" panose="02020603050405020304" charset="0"/>
              </a:rPr>
              <a:t>⑩</a:t>
            </a:r>
            <a:r>
              <a:rPr sz="2400" dirty="0">
                <a:solidFill>
                  <a:srgbClr val="FF0000"/>
                </a:solidFill>
                <a:latin typeface="Times New Roman" panose="02020603050405020304" charset="0"/>
                <a:cs typeface="Times New Roman" panose="02020603050405020304" charset="0"/>
              </a:rPr>
              <a:t>Martin, is the girl in the photo your sister Linda?</a:t>
            </a:r>
          </a:p>
          <a:p>
            <a:pPr marL="435610" indent="-435610" fontAlgn="auto">
              <a:lnSpc>
                <a:spcPct val="100000"/>
              </a:lnSpc>
            </a:pPr>
            <a:r>
              <a:rPr sz="2400" dirty="0">
                <a:latin typeface="Times New Roman" panose="02020603050405020304" charset="0"/>
                <a:cs typeface="Times New Roman" panose="02020603050405020304" charset="0"/>
              </a:rPr>
              <a:t>M: Yes. </a:t>
            </a:r>
            <a:r>
              <a:rPr lang="zh-CN" sz="2400" b="1">
                <a:solidFill>
                  <a:srgbClr val="0070C0"/>
                </a:solidFill>
                <a:latin typeface="Times New Roman" panose="02020603050405020304" charset="0"/>
                <a:cs typeface="Times New Roman" panose="02020603050405020304" charset="0"/>
              </a:rPr>
              <a:t>⑧</a:t>
            </a:r>
            <a:r>
              <a:rPr sz="2400" dirty="0">
                <a:solidFill>
                  <a:srgbClr val="FF0000"/>
                </a:solidFill>
                <a:latin typeface="Times New Roman" panose="02020603050405020304" charset="0"/>
                <a:cs typeface="Times New Roman" panose="02020603050405020304" charset="0"/>
              </a:rPr>
              <a:t>This is a photo of her in Thailand last year.</a:t>
            </a:r>
          </a:p>
          <a:p>
            <a:pPr marL="435610" indent="-435610" fontAlgn="auto">
              <a:lnSpc>
                <a:spcPct val="100000"/>
              </a:lnSpc>
            </a:pPr>
            <a:r>
              <a:rPr sz="2400" dirty="0">
                <a:latin typeface="Times New Roman" panose="02020603050405020304" charset="0"/>
                <a:cs typeface="Times New Roman" panose="02020603050405020304" charset="0"/>
              </a:rPr>
              <a:t>W: What a beautiful picture! </a:t>
            </a:r>
            <a:r>
              <a:rPr lang="zh-CN" sz="2400" b="1">
                <a:solidFill>
                  <a:srgbClr val="0070C0"/>
                </a:solidFill>
                <a:latin typeface="Times New Roman" panose="02020603050405020304" charset="0"/>
                <a:cs typeface="Times New Roman" panose="02020603050405020304" charset="0"/>
                <a:sym typeface="+mn-ea"/>
              </a:rPr>
              <a:t>⑧</a:t>
            </a:r>
            <a:r>
              <a:rPr sz="2400" dirty="0">
                <a:solidFill>
                  <a:srgbClr val="FF0000"/>
                </a:solidFill>
                <a:latin typeface="Times New Roman" panose="02020603050405020304" charset="0"/>
                <a:cs typeface="Times New Roman" panose="02020603050405020304" charset="0"/>
              </a:rPr>
              <a:t>Did she travel there?</a:t>
            </a:r>
          </a:p>
          <a:p>
            <a:pPr marL="435610" indent="-435610" fontAlgn="auto">
              <a:lnSpc>
                <a:spcPct val="100000"/>
              </a:lnSpc>
            </a:pPr>
            <a:r>
              <a:rPr sz="2400" dirty="0">
                <a:latin typeface="Times New Roman" panose="02020603050405020304" charset="0"/>
                <a:cs typeface="Times New Roman" panose="02020603050405020304" charset="0"/>
              </a:rPr>
              <a:t>M: </a:t>
            </a:r>
            <a:r>
              <a:rPr lang="zh-CN" sz="2400" b="1">
                <a:solidFill>
                  <a:srgbClr val="0070C0"/>
                </a:solidFill>
                <a:latin typeface="Times New Roman" panose="02020603050405020304" charset="0"/>
                <a:cs typeface="Times New Roman" panose="02020603050405020304" charset="0"/>
                <a:sym typeface="+mn-ea"/>
              </a:rPr>
              <a:t>⑧</a:t>
            </a:r>
            <a:r>
              <a:rPr sz="2400" dirty="0">
                <a:solidFill>
                  <a:srgbClr val="FF0000"/>
                </a:solidFill>
                <a:latin typeface="Times New Roman" panose="02020603050405020304" charset="0"/>
                <a:cs typeface="Times New Roman" panose="02020603050405020304" charset="0"/>
              </a:rPr>
              <a:t>Yes. She went sightseeing with her classmates.</a:t>
            </a:r>
            <a:r>
              <a:rPr sz="2400" dirty="0">
                <a:latin typeface="Times New Roman" panose="02020603050405020304" charset="0"/>
                <a:cs typeface="Times New Roman" panose="02020603050405020304" charset="0"/>
              </a:rPr>
              <a:t> She especially loved the clean beaches there.</a:t>
            </a:r>
          </a:p>
          <a:p>
            <a:pPr marL="435610" indent="-435610" fontAlgn="auto">
              <a:lnSpc>
                <a:spcPct val="100000"/>
              </a:lnSpc>
            </a:pPr>
            <a:r>
              <a:rPr sz="2400" dirty="0">
                <a:latin typeface="Times New Roman" panose="02020603050405020304" charset="0"/>
                <a:cs typeface="Times New Roman" panose="02020603050405020304" charset="0"/>
              </a:rPr>
              <a:t>W: I see. Oh, here’s a photo of her with your grandparents, I guess.</a:t>
            </a:r>
          </a:p>
          <a:p>
            <a:pPr marL="435610" indent="-435610" fontAlgn="auto">
              <a:lnSpc>
                <a:spcPct val="100000"/>
              </a:lnSpc>
            </a:pPr>
            <a:r>
              <a:rPr sz="2400" dirty="0">
                <a:latin typeface="Times New Roman" panose="02020603050405020304" charset="0"/>
                <a:cs typeface="Times New Roman" panose="02020603050405020304" charset="0"/>
              </a:rPr>
              <a:t>M: No. That’s a photo of her with two elderly people who live alone in our community. </a:t>
            </a:r>
            <a:r>
              <a:rPr lang="zh-CN" sz="2400" b="1">
                <a:solidFill>
                  <a:srgbClr val="0070C0"/>
                </a:solidFill>
                <a:latin typeface="Times New Roman" panose="02020603050405020304" charset="0"/>
                <a:cs typeface="Times New Roman" panose="02020603050405020304" charset="0"/>
              </a:rPr>
              <a:t>⑨</a:t>
            </a:r>
            <a:r>
              <a:rPr sz="2400" dirty="0">
                <a:solidFill>
                  <a:srgbClr val="FF0000"/>
                </a:solidFill>
                <a:latin typeface="Times New Roman" panose="02020603050405020304" charset="0"/>
                <a:cs typeface="Times New Roman" panose="02020603050405020304" charset="0"/>
              </a:rPr>
              <a:t>She is a member of a volunteer club and often helps the old in her spare time.</a:t>
            </a:r>
          </a:p>
          <a:p>
            <a:pPr marL="435610" indent="-435610" fontAlgn="auto">
              <a:lnSpc>
                <a:spcPct val="100000"/>
              </a:lnSpc>
            </a:pPr>
            <a:r>
              <a:rPr sz="2400" dirty="0">
                <a:latin typeface="Times New Roman" panose="02020603050405020304" charset="0"/>
                <a:cs typeface="Times New Roman" panose="02020603050405020304" charset="0"/>
              </a:rPr>
              <a:t>W: She’s amazing!</a:t>
            </a:r>
          </a:p>
          <a:p>
            <a:pPr marL="435610" indent="-435610" fontAlgn="auto">
              <a:lnSpc>
                <a:spcPct val="100000"/>
              </a:lnSpc>
            </a:pPr>
            <a:r>
              <a:rPr sz="2400" dirty="0">
                <a:latin typeface="Times New Roman" panose="02020603050405020304" charset="0"/>
                <a:cs typeface="Times New Roman" panose="02020603050405020304" charset="0"/>
              </a:rPr>
              <a:t>M: That’s true. </a:t>
            </a:r>
            <a:r>
              <a:rPr lang="zh-CN" sz="2400" b="1">
                <a:solidFill>
                  <a:srgbClr val="0070C0"/>
                </a:solidFill>
                <a:latin typeface="Times New Roman" panose="02020603050405020304" charset="0"/>
                <a:cs typeface="Times New Roman" panose="02020603050405020304" charset="0"/>
                <a:sym typeface="+mn-ea"/>
              </a:rPr>
              <a:t>⑩</a:t>
            </a:r>
            <a:r>
              <a:rPr sz="2400" dirty="0">
                <a:solidFill>
                  <a:srgbClr val="FF0000"/>
                </a:solidFill>
                <a:latin typeface="Times New Roman" panose="02020603050405020304" charset="0"/>
                <a:cs typeface="Times New Roman" panose="02020603050405020304" charset="0"/>
              </a:rPr>
              <a:t>I’d like to show you some of her drawings next. Follow me, please.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FhNjdiNDhkYmI3NWU1ZTkzYmIzN2MxNzczMWNjNDA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1721</Words>
  <Application>Microsoft Office PowerPoint</Application>
  <PresentationFormat>全屏显示(16:9)</PresentationFormat>
  <Paragraphs>168</Paragraphs>
  <Slides>16</Slides>
  <Notes>8</Notes>
  <HiddenSlides>0</HiddenSlides>
  <MMClips>10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等线</vt:lpstr>
      <vt:lpstr>等线 Light</vt:lpstr>
      <vt:lpstr>黑体</vt:lpstr>
      <vt:lpstr>宋体</vt:lpstr>
      <vt:lpstr>微软雅黑</vt:lpstr>
      <vt:lpstr>Arial</vt:lpstr>
      <vt:lpstr>Calibri</vt:lpstr>
      <vt:lpstr>Times New Roman</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王梓俊</cp:lastModifiedBy>
  <cp:revision>361</cp:revision>
  <dcterms:created xsi:type="dcterms:W3CDTF">2018-09-21T08:38:00Z</dcterms:created>
  <dcterms:modified xsi:type="dcterms:W3CDTF">2022-12-27T10:10:51Z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1100D9D92F2341D6996545F866483BFC</vt:lpwstr>
  </property>
</Properties>
</file>