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 sz="4800"/>
              <a:t>AI Agent </a:t>
            </a:r>
            <a:r>
              <a:rPr lang="zh-CN" altLang="en-US" sz="4800"/>
              <a:t>市场调研与技术选型报告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95655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95655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AI Agent </a:t>
            </a:r>
            <a:r>
              <a:rPr lang="zh-CN" altLang="en-US"/>
              <a:t>市场调研与技术选型报告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智能助手系统架构与实践指南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核心内容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市场概览</a:t>
            </a:r>
            <a:endParaRPr lang="zh-CN" altLang="en-US"/>
          </a:p>
          <a:p>
            <a:r>
              <a:rPr lang="zh-CN" altLang="en-US"/>
              <a:t>技术生态</a:t>
            </a:r>
            <a:endParaRPr lang="zh-CN" altLang="en-US"/>
          </a:p>
          <a:p>
            <a:r>
              <a:rPr lang="zh-CN" altLang="en-US"/>
              <a:t>框架对比</a:t>
            </a:r>
            <a:endParaRPr lang="zh-CN" altLang="en-US"/>
          </a:p>
          <a:p>
            <a:r>
              <a:rPr lang="zh-CN" altLang="en-US"/>
              <a:t>架构设计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实施建议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页</a:t>
            </a:r>
            <a:r>
              <a:rPr lang="en-US" altLang="zh-CN"/>
              <a:t> - </a:t>
            </a:r>
            <a:r>
              <a:rPr lang="zh-CN" altLang="en-US"/>
              <a:t>市场概览</a:t>
            </a:r>
            <a:endParaRPr lang="zh-CN" altLang="en-US"/>
          </a:p>
          <a:p>
            <a:r>
              <a:rPr lang="zh-CN" altLang="en-US"/>
              <a:t>发展趋势</a:t>
            </a:r>
            <a:endParaRPr lang="zh-CN" altLang="en-US"/>
          </a:p>
          <a:p>
            <a:r>
              <a:rPr lang="zh-CN" altLang="en-US"/>
              <a:t>📈</a:t>
            </a:r>
            <a:r>
              <a:rPr lang="en-US" altLang="zh-CN"/>
              <a:t> [</a:t>
            </a:r>
            <a:r>
              <a:rPr lang="zh-CN" altLang="en-US"/>
              <a:t>增长趋势图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2023</a:t>
            </a:r>
            <a:r>
              <a:rPr lang="zh-CN" altLang="en-US"/>
              <a:t>年</a:t>
            </a:r>
            <a:r>
              <a:rPr lang="en-US" altLang="zh-CN"/>
              <a:t>AI Agent</a:t>
            </a:r>
            <a:r>
              <a:rPr lang="zh-CN" altLang="en-US"/>
              <a:t>市场规模：</a:t>
            </a:r>
            <a:r>
              <a:rPr lang="en-US" altLang="zh-CN"/>
              <a:t>$XX</a:t>
            </a:r>
            <a:r>
              <a:rPr lang="zh-CN" altLang="en-US"/>
              <a:t>亿</a:t>
            </a:r>
            <a:endParaRPr lang="zh-CN" altLang="en-US"/>
          </a:p>
          <a:p>
            <a:r>
              <a:rPr lang="zh-CN" altLang="en-US"/>
              <a:t>预计</a:t>
            </a:r>
            <a:r>
              <a:rPr lang="en-US" altLang="zh-CN"/>
              <a:t>2024</a:t>
            </a:r>
            <a:r>
              <a:rPr lang="zh-CN" altLang="en-US"/>
              <a:t>年增长率：</a:t>
            </a:r>
            <a:r>
              <a:rPr lang="en-US" altLang="zh-CN"/>
              <a:t>XX%</a:t>
            </a:r>
            <a:endParaRPr lang="en-US" altLang="zh-CN"/>
          </a:p>
          <a:p>
            <a:r>
              <a:rPr lang="zh-CN" altLang="en-US"/>
              <a:t>主要增长领域：企业服务、开发辅助、客户服务</a:t>
            </a:r>
            <a:endParaRPr lang="zh-CN" altLang="en-US"/>
          </a:p>
          <a:p>
            <a:r>
              <a:rPr lang="zh-CN" altLang="en-US"/>
              <a:t>主要玩家</a:t>
            </a:r>
            <a:endParaRPr lang="zh-CN" altLang="en-US"/>
          </a:p>
          <a:p>
            <a:r>
              <a:rPr lang="zh-CN" altLang="en-US"/>
              <a:t>🏢</a:t>
            </a:r>
            <a:r>
              <a:rPr lang="en-US" altLang="zh-CN"/>
              <a:t> [</a:t>
            </a:r>
            <a:r>
              <a:rPr lang="zh-CN" altLang="en-US"/>
              <a:t>市场格局图</a:t>
            </a:r>
            <a:r>
              <a:rPr lang="en-US" altLang="zh-CN"/>
              <a:t>]</a:t>
            </a:r>
            <a:endParaRPr lang="en-US" altLang="zh-CN"/>
          </a:p>
          <a:p>
            <a:r>
              <a:rPr lang="zh-CN" altLang="en-US"/>
              <a:t>科技巨头</a:t>
            </a:r>
            <a:endParaRPr lang="zh-CN" altLang="en-US"/>
          </a:p>
          <a:p>
            <a:r>
              <a:rPr lang="en-US" altLang="zh-CN"/>
              <a:t>OpenAI (GPT-4)</a:t>
            </a:r>
            <a:endParaRPr lang="en-US" altLang="zh-CN"/>
          </a:p>
          <a:p>
            <a:r>
              <a:rPr lang="en-US" altLang="zh-CN"/>
              <a:t>Anthropic (Claude)</a:t>
            </a:r>
            <a:endParaRPr lang="en-US" altLang="zh-CN"/>
          </a:p>
          <a:p>
            <a:r>
              <a:rPr lang="en-US" altLang="zh-CN"/>
              <a:t>Microsoft (Copilot)</a:t>
            </a:r>
            <a:endParaRPr lang="en-US" altLang="zh-CN"/>
          </a:p>
          <a:p>
            <a:r>
              <a:rPr lang="en-US" altLang="zh-CN"/>
              <a:t>Google (Gemini)</a:t>
            </a:r>
            <a:endParaRPr lang="en-US" altLang="zh-CN"/>
          </a:p>
          <a:p>
            <a:r>
              <a:rPr lang="zh-CN" altLang="en-US"/>
              <a:t>创业公司</a:t>
            </a:r>
            <a:endParaRPr lang="zh-CN" altLang="en-US"/>
          </a:p>
          <a:p>
            <a:r>
              <a:rPr lang="en-US" altLang="zh-CN"/>
              <a:t>Adept AI</a:t>
            </a:r>
            <a:endParaRPr lang="en-US" altLang="zh-CN"/>
          </a:p>
          <a:p>
            <a:r>
              <a:rPr lang="en-US" altLang="zh-CN"/>
              <a:t>Inflection AI</a:t>
            </a:r>
            <a:endParaRPr lang="en-US" altLang="zh-CN"/>
          </a:p>
          <a:p>
            <a:r>
              <a:rPr lang="en-US" altLang="zh-CN"/>
              <a:t>Character.ai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第</a:t>
            </a:r>
            <a:r>
              <a:rPr lang="en-US" altLang="zh-CN"/>
              <a:t>4</a:t>
            </a:r>
            <a:r>
              <a:rPr lang="zh-CN" altLang="en-US"/>
              <a:t>页</a:t>
            </a:r>
            <a:r>
              <a:rPr lang="en-US" altLang="zh-CN"/>
              <a:t> - </a:t>
            </a:r>
            <a:r>
              <a:rPr lang="zh-CN" altLang="en-US"/>
              <a:t>技术生态</a:t>
            </a:r>
            <a:endParaRPr lang="zh-CN" altLang="en-US"/>
          </a:p>
          <a:p>
            <a:r>
              <a:rPr lang="zh-CN" altLang="en-US"/>
              <a:t>技术栈全景</a:t>
            </a:r>
            <a:endParaRPr lang="zh-CN" altLang="en-US"/>
          </a:p>
          <a:p>
            <a:r>
              <a:rPr lang="en-US" altLang="zh-CN"/>
              <a:t>graph TD</a:t>
            </a:r>
            <a:endParaRPr lang="en-US" altLang="zh-CN"/>
          </a:p>
          <a:p>
            <a:r>
              <a:rPr lang="en-US" altLang="zh-CN"/>
              <a:t>    A[</a:t>
            </a:r>
            <a:r>
              <a:rPr lang="zh-CN" altLang="en-US"/>
              <a:t>基础模型层</a:t>
            </a:r>
            <a:r>
              <a:rPr lang="en-US" altLang="zh-CN"/>
              <a:t>] --&gt; B[</a:t>
            </a:r>
            <a:r>
              <a:rPr lang="zh-CN" altLang="en-US"/>
              <a:t>框架层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    B --&gt; C[</a:t>
            </a:r>
            <a:r>
              <a:rPr lang="zh-CN" altLang="en-US"/>
              <a:t>工具层</a:t>
            </a:r>
            <a:r>
              <a:rPr lang="en-US" altLang="zh-CN"/>
              <a:t>]</a:t>
            </a:r>
            <a:endParaRPr lang="en-US" altLang="zh-CN"/>
          </a:p>
          <a:p>
            <a:r>
              <a:rPr lang="en-US" altLang="zh-CN"/>
              <a:t>    C --&gt; D[</a:t>
            </a:r>
            <a:r>
              <a:rPr lang="zh-CN" altLang="en-US"/>
              <a:t>应用层</a:t>
            </a:r>
            <a:r>
              <a:rPr lang="en-US" altLang="zh-CN"/>
              <a:t>]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30000"/>
          </a:bodyPr>
          <a:p>
            <a:r>
              <a:rPr lang="zh-CN" altLang="en-US"/>
              <a:t>关键技术</a:t>
            </a:r>
            <a:endParaRPr lang="zh-CN" altLang="en-US"/>
          </a:p>
          <a:p>
            <a:r>
              <a:rPr lang="zh-CN" altLang="en-US"/>
              <a:t>大语言模型</a:t>
            </a:r>
            <a:endParaRPr lang="zh-CN" altLang="en-US"/>
          </a:p>
          <a:p>
            <a:r>
              <a:rPr lang="en-US" altLang="zh-CN"/>
              <a:t>GPT-4</a:t>
            </a:r>
            <a:endParaRPr lang="en-US" altLang="zh-CN"/>
          </a:p>
          <a:p>
            <a:r>
              <a:rPr lang="en-US" altLang="zh-CN"/>
              <a:t>Claude 2</a:t>
            </a:r>
            <a:endParaRPr lang="en-US" altLang="zh-CN"/>
          </a:p>
          <a:p>
            <a:r>
              <a:rPr lang="en-US" altLang="zh-CN"/>
              <a:t>Gemini</a:t>
            </a:r>
            <a:endParaRPr lang="en-US" altLang="zh-CN"/>
          </a:p>
          <a:p>
            <a:r>
              <a:rPr lang="en-US" altLang="zh-CN"/>
              <a:t>LLaMA 2</a:t>
            </a:r>
            <a:endParaRPr lang="en-US" altLang="zh-CN"/>
          </a:p>
          <a:p>
            <a:r>
              <a:rPr lang="zh-CN" altLang="en-US"/>
              <a:t>向量数据库</a:t>
            </a:r>
            <a:endParaRPr lang="zh-CN" altLang="en-US"/>
          </a:p>
          <a:p>
            <a:r>
              <a:rPr lang="en-US" altLang="zh-CN"/>
              <a:t>Pinecone</a:t>
            </a:r>
            <a:endParaRPr lang="en-US" altLang="zh-CN"/>
          </a:p>
          <a:p>
            <a:r>
              <a:rPr lang="en-US" altLang="zh-CN"/>
              <a:t>Milvus</a:t>
            </a:r>
            <a:endParaRPr lang="en-US" altLang="zh-CN"/>
          </a:p>
          <a:p>
            <a:r>
              <a:rPr lang="en-US" altLang="zh-CN"/>
              <a:t>Weaviate</a:t>
            </a:r>
            <a:endParaRPr lang="en-US" altLang="zh-CN"/>
          </a:p>
          <a:p>
            <a:r>
              <a:rPr lang="en-US" altLang="zh-CN"/>
              <a:t>Chroma</a:t>
            </a:r>
            <a:endParaRPr lang="en-US" altLang="zh-CN"/>
          </a:p>
          <a:p>
            <a:r>
              <a:rPr lang="zh-CN" altLang="en-US"/>
              <a:t>开发框架</a:t>
            </a:r>
            <a:endParaRPr lang="zh-CN" altLang="en-US"/>
          </a:p>
          <a:p>
            <a:r>
              <a:rPr lang="en-US" altLang="zh-CN"/>
              <a:t>LangChain</a:t>
            </a:r>
            <a:endParaRPr lang="en-US" altLang="zh-CN"/>
          </a:p>
          <a:p>
            <a:r>
              <a:rPr lang="en-US" altLang="zh-CN"/>
              <a:t>AutoGPT</a:t>
            </a:r>
            <a:endParaRPr lang="en-US" altLang="zh-CN"/>
          </a:p>
          <a:p>
            <a:r>
              <a:rPr lang="en-US" altLang="zh-CN"/>
              <a:t>Semantic Kernel</a:t>
            </a:r>
            <a:endParaRPr lang="en-US" altLang="zh-CN"/>
          </a:p>
          <a:p>
            <a:r>
              <a:rPr lang="en-US" altLang="zh-CN"/>
              <a:t>LlamaIndex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页</a:t>
            </a:r>
            <a:r>
              <a:rPr lang="en-US" altLang="zh-CN"/>
              <a:t> - </a:t>
            </a:r>
            <a:r>
              <a:rPr lang="zh-CN" altLang="en-US"/>
              <a:t>主流框架深度对比</a:t>
            </a:r>
            <a:endParaRPr lang="zh-CN" altLang="en-US"/>
          </a:p>
          <a:p>
            <a:r>
              <a:rPr lang="zh-CN" altLang="en-US"/>
              <a:t>详细对比矩阵</a:t>
            </a:r>
            <a:endParaRPr lang="zh-CN" altLang="en-US"/>
          </a:p>
          <a:p>
            <a:r>
              <a:rPr lang="en-US" altLang="zh-CN"/>
              <a:t>| </a:t>
            </a:r>
            <a:r>
              <a:rPr lang="zh-CN" altLang="en-US"/>
              <a:t>特性</a:t>
            </a:r>
            <a:r>
              <a:rPr lang="en-US" altLang="zh-CN"/>
              <a:t> | LangChain | AutoGPT | Semantic Kernel | LlamaIndex |</a:t>
            </a:r>
            <a:endParaRPr lang="en-US" altLang="zh-CN"/>
          </a:p>
          <a:p>
            <a:r>
              <a:rPr lang="en-US" altLang="zh-CN"/>
              <a:t>|-----|------------|---------|-----------------|------------|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易用性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 </a:t>
            </a:r>
            <a:r>
              <a:rPr lang="en-US" altLang="en-US"/>
              <a:t>⭐⭐⭐⭐⭐</a:t>
            </a:r>
            <a:r>
              <a:rPr lang="en-US" altLang="zh-CN"/>
              <a:t> |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功能完整性</a:t>
            </a:r>
            <a:r>
              <a:rPr lang="en-US" altLang="zh-CN"/>
              <a:t> | </a:t>
            </a:r>
            <a:r>
              <a:rPr lang="en-US" altLang="en-US"/>
              <a:t>⭐⭐⭐⭐⭐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社区活跃度</a:t>
            </a:r>
            <a:r>
              <a:rPr lang="en-US" altLang="zh-CN"/>
              <a:t> | </a:t>
            </a:r>
            <a:r>
              <a:rPr lang="en-US" altLang="en-US"/>
              <a:t>⭐⭐⭐⭐⭐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企业支持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</a:t>
            </a:r>
            <a:r>
              <a:rPr lang="en-US" altLang="zh-CN"/>
              <a:t> | </a:t>
            </a:r>
            <a:r>
              <a:rPr lang="en-US" altLang="en-US"/>
              <a:t>⭐⭐⭐⭐⭐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</a:t>
            </a:r>
            <a:endParaRPr lang="en-US" altLang="zh-CN"/>
          </a:p>
          <a:p>
            <a:r>
              <a:rPr lang="en-US" altLang="zh-CN"/>
              <a:t>| </a:t>
            </a:r>
            <a:r>
              <a:rPr lang="zh-CN" altLang="en-US"/>
              <a:t>定制灵活性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 </a:t>
            </a:r>
            <a:r>
              <a:rPr lang="en-US" altLang="en-US"/>
              <a:t>⭐⭐⭐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 </a:t>
            </a:r>
            <a:r>
              <a:rPr lang="en-US" altLang="en-US"/>
              <a:t>⭐⭐⭐⭐</a:t>
            </a:r>
            <a:r>
              <a:rPr lang="en-US" altLang="zh-CN"/>
              <a:t> |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>
                <a:sym typeface="+mn-ea"/>
              </a:rPr>
              <a:t>第</a:t>
            </a:r>
            <a:r>
              <a:rPr lang="en-US" altLang="zh-CN">
                <a:sym typeface="+mn-ea"/>
              </a:rPr>
              <a:t>6</a:t>
            </a:r>
            <a:r>
              <a:rPr lang="zh-CN" altLang="en-US">
                <a:sym typeface="+mn-ea"/>
              </a:rPr>
              <a:t>页</a:t>
            </a:r>
            <a:r>
              <a:rPr lang="en-US" altLang="zh-CN">
                <a:sym typeface="+mn-ea"/>
              </a:rPr>
              <a:t> - </a:t>
            </a:r>
            <a:r>
              <a:rPr lang="zh-CN" altLang="en-US">
                <a:sym typeface="+mn-ea"/>
              </a:rPr>
              <a:t>框架特性详解</a:t>
            </a:r>
            <a:endParaRPr lang="zh-CN" altLang="en-US"/>
          </a:p>
          <a:p>
            <a:r>
              <a:rPr lang="en-US" altLang="zh-CN">
                <a:sym typeface="+mn-ea"/>
              </a:rPr>
              <a:t>LangChain</a:t>
            </a:r>
            <a:endParaRPr lang="en-US" altLang="zh-CN"/>
          </a:p>
          <a:p>
            <a:r>
              <a:rPr lang="en-US" altLang="zh-CN">
                <a:sym typeface="+mn-ea"/>
              </a:rPr>
              <a:t>from langchain.agents import Tool, AgentExecutor</a:t>
            </a:r>
            <a:endParaRPr lang="en-US" altLang="zh-CN"/>
          </a:p>
          <a:p>
            <a:r>
              <a:rPr lang="en-US" altLang="zh-CN">
                <a:sym typeface="+mn-ea"/>
              </a:rPr>
              <a:t>from langchain.memory import ConversationBufferMemory</a:t>
            </a:r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class LangChainAgent:</a:t>
            </a:r>
            <a:endParaRPr lang="en-US" altLang="zh-CN"/>
          </a:p>
          <a:p>
            <a:r>
              <a:rPr lang="en-US" altLang="zh-CN">
                <a:sym typeface="+mn-ea"/>
              </a:rPr>
              <a:t>    def __init__(self):</a:t>
            </a:r>
            <a:endParaRPr lang="en-US" altLang="zh-CN"/>
          </a:p>
          <a:p>
            <a:r>
              <a:rPr lang="en-US" altLang="zh-CN">
                <a:sym typeface="+mn-ea"/>
              </a:rPr>
              <a:t>        self.llm = ChatOpenAI(temperature=0)</a:t>
            </a:r>
            <a:endParaRPr lang="en-US" altLang="zh-CN"/>
          </a:p>
          <a:p>
            <a:r>
              <a:rPr lang="en-US" altLang="zh-CN">
                <a:sym typeface="+mn-ea"/>
              </a:rPr>
              <a:t>        self.memory = ConversationBufferMemory()</a:t>
            </a:r>
            <a:endParaRPr lang="en-US" altLang="zh-CN"/>
          </a:p>
          <a:p>
            <a:r>
              <a:rPr lang="en-US" altLang="zh-CN">
                <a:sym typeface="+mn-ea"/>
              </a:rPr>
              <a:t>        self.tools = self._setup_tools()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AutoGPT</a:t>
            </a:r>
            <a:endParaRPr lang="en-US" altLang="zh-CN"/>
          </a:p>
          <a:p>
            <a:r>
              <a:rPr lang="en-US" altLang="zh-CN"/>
              <a:t>class AutoGPTAgent:</a:t>
            </a:r>
            <a:endParaRPr lang="en-US" altLang="zh-CN"/>
          </a:p>
          <a:p>
            <a:r>
              <a:rPr lang="en-US" altLang="zh-CN"/>
              <a:t>    def __init__(self):</a:t>
            </a:r>
            <a:endParaRPr lang="en-US" altLang="zh-CN"/>
          </a:p>
          <a:p>
            <a:r>
              <a:rPr lang="en-US" altLang="zh-CN"/>
              <a:t>        self.memory = PineconeMemory()</a:t>
            </a:r>
            <a:endParaRPr lang="en-US" altLang="zh-CN"/>
          </a:p>
          <a:p>
            <a:r>
              <a:rPr lang="en-US" altLang="zh-CN"/>
              <a:t>        self.tools = ToolManager()</a:t>
            </a:r>
            <a:endParaRPr lang="en-US" altLang="zh-CN"/>
          </a:p>
          <a:p>
            <a:r>
              <a:rPr lang="en-US" altLang="zh-CN"/>
              <a:t>        self.goals = GoalManager()</a:t>
            </a:r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1244</Words>
  <Application>WPS 演示</Application>
  <PresentationFormat>宽屏</PresentationFormat>
  <Paragraphs>84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AngLee1383148349</cp:lastModifiedBy>
  <cp:revision>4</cp:revision>
  <dcterms:created xsi:type="dcterms:W3CDTF">2023-08-09T12:44:00Z</dcterms:created>
  <dcterms:modified xsi:type="dcterms:W3CDTF">2025-01-09T17:08:05Z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