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4"/>
  </p:notesMasterIdLst>
  <p:handoutMasterIdLst>
    <p:handoutMasterId r:id="rId35"/>
  </p:handoutMasterIdLst>
  <p:sldIdLst>
    <p:sldId id="305" r:id="rId2"/>
    <p:sldId id="316" r:id="rId3"/>
    <p:sldId id="582" r:id="rId4"/>
    <p:sldId id="596" r:id="rId5"/>
    <p:sldId id="595" r:id="rId6"/>
    <p:sldId id="597" r:id="rId7"/>
    <p:sldId id="598" r:id="rId8"/>
    <p:sldId id="599" r:id="rId9"/>
    <p:sldId id="600" r:id="rId10"/>
    <p:sldId id="601" r:id="rId11"/>
    <p:sldId id="603" r:id="rId12"/>
    <p:sldId id="605" r:id="rId13"/>
    <p:sldId id="606" r:id="rId14"/>
    <p:sldId id="607" r:id="rId15"/>
    <p:sldId id="608" r:id="rId16"/>
    <p:sldId id="609" r:id="rId17"/>
    <p:sldId id="611" r:id="rId18"/>
    <p:sldId id="721" r:id="rId19"/>
    <p:sldId id="612" r:id="rId20"/>
    <p:sldId id="613" r:id="rId21"/>
    <p:sldId id="614" r:id="rId22"/>
    <p:sldId id="615" r:id="rId23"/>
    <p:sldId id="616" r:id="rId24"/>
    <p:sldId id="617" r:id="rId25"/>
    <p:sldId id="699" r:id="rId26"/>
    <p:sldId id="719" r:id="rId27"/>
    <p:sldId id="720" r:id="rId28"/>
    <p:sldId id="722" r:id="rId29"/>
    <p:sldId id="723" r:id="rId30"/>
    <p:sldId id="724" r:id="rId31"/>
    <p:sldId id="548" r:id="rId32"/>
    <p:sldId id="314" r:id="rId33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7E1"/>
    <a:srgbClr val="1D1D1D"/>
    <a:srgbClr val="FFC000"/>
    <a:srgbClr val="8E5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96" autoAdjust="0"/>
    <p:restoredTop sz="93911" autoAdjust="0"/>
  </p:normalViewPr>
  <p:slideViewPr>
    <p:cSldViewPr snapToGrid="0">
      <p:cViewPr varScale="1">
        <p:scale>
          <a:sx n="106" d="100"/>
          <a:sy n="106" d="100"/>
        </p:scale>
        <p:origin x="78" y="138"/>
      </p:cViewPr>
      <p:guideLst>
        <p:guide orient="horz" pos="2128"/>
        <p:guide pos="28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3402" y="-84"/>
      </p:cViewPr>
      <p:guideLst>
        <p:guide orient="horz" pos="3223"/>
        <p:guide pos="2237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2163016043300698E-2"/>
          <c:w val="1"/>
          <c:h val="0.956923907669544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28A7E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B2-4090-B579-49631CC0A3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EB2-4090-B579-49631CC0A367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B2-4090-B579-49631CC0A3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1D1D1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B2-4090-B579-49631CC0A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C7CC7-EA73-4A76-879D-6BD4A239FD28}" type="datetimeFigureOut">
              <a:rPr lang="zh-CN" altLang="en-US" smtClean="0"/>
              <a:pPr/>
              <a:t>2019/8/10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7808-DA46-4307-8F6B-0B6CACB27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27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62AD4-1182-4AB8-87B8-9386B7E1FBBA}" type="datetimeFigureOut">
              <a:rPr lang="zh-CN" altLang="en-US" smtClean="0"/>
              <a:pPr/>
              <a:t>2019/8/10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4F054-70ED-4B36-9274-6DAC6BB423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1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490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963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939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16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10C75559-2F05-4476-B9F5-FFA949C2C31B}" type="datetime1">
              <a:rPr lang="zh-CN" altLang="en-US" smtClean="0"/>
              <a:t>2019/8/10</a:t>
            </a:fld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2693B-4418-4B86-85A9-0187A7EDD210}" type="slidenum">
              <a:rPr lang="zh-CN" altLang="en-US" smtClean="0"/>
              <a:t>25</a:t>
            </a:fld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597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10C75559-2F05-4476-B9F5-FFA949C2C31B}" type="datetime1">
              <a:rPr lang="zh-CN" altLang="en-US" smtClean="0"/>
              <a:t>2019/8/10</a:t>
            </a:fld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2693B-4418-4B86-85A9-0187A7EDD210}" type="slidenum">
              <a:rPr lang="zh-CN" altLang="en-US" smtClean="0"/>
              <a:t>26</a:t>
            </a:fld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1591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52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743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19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148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714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993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882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219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97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 bwMode="auto">
      <p:bgPr>
        <a:pattFill prst="pct5">
          <a:fgClr>
            <a:srgbClr val="28A7E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4150360" y="1461769"/>
          <a:ext cx="3345815" cy="364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6" name="图片 1" descr="圆角-蓝色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550" y="5321300"/>
            <a:ext cx="279876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文本占位符 26"/>
          <p:cNvSpPr>
            <a:spLocks noGrp="1"/>
          </p:cNvSpPr>
          <p:nvPr>
            <p:ph type="body" idx="18" hasCustomPrompt="1"/>
          </p:nvPr>
        </p:nvSpPr>
        <p:spPr>
          <a:xfrm>
            <a:off x="4840605" y="2920365"/>
            <a:ext cx="2122805" cy="548640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单击编辑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E0308083-9F7E-4138-A187-268429A051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3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 bwMode="auto">
      <p:bgPr>
        <a:pattFill prst="pct5">
          <a:fgClr>
            <a:srgbClr val="BFBFBF"/>
          </a:fgClr>
          <a:bgClr>
            <a:srgbClr val="F2F2F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2372178"/>
            <a:ext cx="12192000" cy="1844675"/>
          </a:xfrm>
          <a:prstGeom prst="rect">
            <a:avLst/>
          </a:prstGeom>
          <a:solidFill>
            <a:srgbClr val="28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矩形 4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525" y="2653665"/>
            <a:ext cx="10515600" cy="1325563"/>
          </a:xfrm>
        </p:spPr>
        <p:txBody>
          <a:bodyPr/>
          <a:lstStyle>
            <a:lvl1pPr>
              <a:defRPr sz="54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 hasCustomPrompt="1"/>
          </p:nvPr>
        </p:nvSpPr>
        <p:spPr>
          <a:xfrm>
            <a:off x="1219200" y="4425315"/>
            <a:ext cx="7807960" cy="1655445"/>
          </a:xfrm>
        </p:spPr>
        <p:txBody>
          <a:bodyPr/>
          <a:lstStyle>
            <a:lvl1pPr marL="0" indent="0" algn="l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讲师：xxx点击添加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pPr/>
              <a:t>2019/8/10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32E0F-F916-4EA9-A451-EC0C3959A4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2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 bwMode="auto">
      <p:bgPr>
        <a:pattFill prst="pct5">
          <a:fgClr>
            <a:srgbClr val="D9D9D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3" name="组合 6"/>
          <p:cNvGrpSpPr/>
          <p:nvPr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pic>
        <p:nvPicPr>
          <p:cNvPr id="11" name="图片 2" descr="圆角-蓝色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880" y="0"/>
            <a:ext cx="10515600" cy="805543"/>
          </a:xfrm>
        </p:spPr>
        <p:txBody>
          <a:bodyPr/>
          <a:lstStyle>
            <a:lvl1pPr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7" name="内容占位符 36"/>
          <p:cNvSpPr>
            <a:spLocks noGrp="1"/>
          </p:cNvSpPr>
          <p:nvPr>
            <p:ph sz="half" idx="14"/>
          </p:nvPr>
        </p:nvSpPr>
        <p:spPr>
          <a:xfrm>
            <a:off x="520581" y="1077686"/>
            <a:ext cx="10930683" cy="5214257"/>
          </a:xfrm>
        </p:spPr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u"/>
              <a:defRPr sz="24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buClr>
                <a:schemeClr val="accent1"/>
              </a:buClr>
              <a:buFont typeface="Wingdings" pitchFamily="2" charset="2"/>
              <a:buChar char="Ø"/>
              <a:defRPr sz="22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buClr>
                <a:schemeClr val="accent1"/>
              </a:buClr>
              <a:defRPr sz="20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7"/>
          </p:nvPr>
        </p:nvSpPr>
        <p:spPr>
          <a:xfrm>
            <a:off x="9285532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0C94582B-9D00-4C0D-B166-02A236ABA593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3385" y="1"/>
            <a:ext cx="12195385" cy="6859905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50000"/>
                </a:schemeClr>
              </a:gs>
              <a:gs pos="67000">
                <a:schemeClr val="bg1">
                  <a:lumMod val="85000"/>
                  <a:alpha val="25000"/>
                </a:schemeClr>
              </a:gs>
              <a:gs pos="100000">
                <a:schemeClr val="bg1">
                  <a:lumMod val="65000"/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1432546" y="6419942"/>
            <a:ext cx="807881" cy="369291"/>
          </a:xfrm>
          <a:prstGeom prst="rect">
            <a:avLst/>
          </a:prstGeom>
          <a:noFill/>
        </p:spPr>
        <p:txBody>
          <a:bodyPr wrap="square" lIns="121881" tIns="60940" rIns="121881" bIns="60940" rtlCol="0">
            <a:spAutoFit/>
          </a:bodyPr>
          <a:lstStyle/>
          <a:p>
            <a:pPr algn="ctr"/>
            <a:fld id="{2EEF1883-7A0E-4F66-9932-E581691AD397}" type="slidenum">
              <a:rPr lang="zh-CN" alt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171" name="组合 3"/>
          <p:cNvGrpSpPr/>
          <p:nvPr userDrawn="1"/>
        </p:nvGrpSpPr>
        <p:grpSpPr bwMode="auto">
          <a:xfrm>
            <a:off x="1784351" y="1"/>
            <a:ext cx="1229783" cy="734484"/>
            <a:chOff x="0" y="0"/>
            <a:chExt cx="1165289" cy="968188"/>
          </a:xfrm>
        </p:grpSpPr>
        <p:sp>
          <p:nvSpPr>
            <p:cNvPr id="7172" name="平行四边形 18"/>
            <p:cNvSpPr>
              <a:spLocks noChangeArrowheads="1"/>
            </p:cNvSpPr>
            <p:nvPr/>
          </p:nvSpPr>
          <p:spPr bwMode="auto">
            <a:xfrm flipH="1" flipV="1">
              <a:off x="155649" y="0"/>
              <a:ext cx="1009640" cy="968188"/>
            </a:xfrm>
            <a:prstGeom prst="parallelogram">
              <a:avLst>
                <a:gd name="adj" fmla="val 56360"/>
              </a:avLst>
            </a:prstGeom>
            <a:solidFill>
              <a:srgbClr val="3F3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73" name="平行四边形 16"/>
            <p:cNvSpPr>
              <a:spLocks noChangeArrowheads="1"/>
            </p:cNvSpPr>
            <p:nvPr/>
          </p:nvSpPr>
          <p:spPr bwMode="auto">
            <a:xfrm flipH="1" flipV="1">
              <a:off x="0" y="1"/>
              <a:ext cx="827231" cy="793268"/>
            </a:xfrm>
            <a:prstGeom prst="parallelogram">
              <a:avLst>
                <a:gd name="adj" fmla="val 56360"/>
              </a:avLst>
            </a:prstGeom>
            <a:solidFill>
              <a:srgbClr val="00A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74" name="平行四边形 15"/>
            <p:cNvSpPr>
              <a:spLocks noChangeArrowheads="1"/>
            </p:cNvSpPr>
            <p:nvPr/>
          </p:nvSpPr>
          <p:spPr bwMode="auto">
            <a:xfrm flipH="1" flipV="1">
              <a:off x="216160" y="1"/>
              <a:ext cx="676827" cy="649039"/>
            </a:xfrm>
            <a:prstGeom prst="parallelogram">
              <a:avLst>
                <a:gd name="adj" fmla="val 56360"/>
              </a:avLst>
            </a:prstGeom>
            <a:solidFill>
              <a:srgbClr val="D6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175" name="组合 22"/>
          <p:cNvGrpSpPr/>
          <p:nvPr userDrawn="1"/>
        </p:nvGrpSpPr>
        <p:grpSpPr bwMode="auto">
          <a:xfrm>
            <a:off x="9061874" y="1"/>
            <a:ext cx="1231900" cy="734484"/>
            <a:chOff x="0" y="0"/>
            <a:chExt cx="1165289" cy="968188"/>
          </a:xfrm>
        </p:grpSpPr>
        <p:sp>
          <p:nvSpPr>
            <p:cNvPr id="7176" name="平行四边形 23"/>
            <p:cNvSpPr>
              <a:spLocks noChangeArrowheads="1"/>
            </p:cNvSpPr>
            <p:nvPr/>
          </p:nvSpPr>
          <p:spPr bwMode="auto">
            <a:xfrm flipH="1" flipV="1">
              <a:off x="155649" y="0"/>
              <a:ext cx="1009640" cy="968188"/>
            </a:xfrm>
            <a:prstGeom prst="parallelogram">
              <a:avLst>
                <a:gd name="adj" fmla="val 56360"/>
              </a:avLst>
            </a:prstGeom>
            <a:solidFill>
              <a:srgbClr val="3F3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77" name="平行四边形 26"/>
            <p:cNvSpPr>
              <a:spLocks noChangeArrowheads="1"/>
            </p:cNvSpPr>
            <p:nvPr/>
          </p:nvSpPr>
          <p:spPr bwMode="auto">
            <a:xfrm flipH="1" flipV="1">
              <a:off x="0" y="1"/>
              <a:ext cx="827231" cy="793268"/>
            </a:xfrm>
            <a:prstGeom prst="parallelogram">
              <a:avLst>
                <a:gd name="adj" fmla="val 56360"/>
              </a:avLst>
            </a:prstGeom>
            <a:solidFill>
              <a:srgbClr val="00A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78" name="平行四边形 32"/>
            <p:cNvSpPr>
              <a:spLocks noChangeArrowheads="1"/>
            </p:cNvSpPr>
            <p:nvPr/>
          </p:nvSpPr>
          <p:spPr bwMode="auto">
            <a:xfrm flipH="1" flipV="1">
              <a:off x="216160" y="1"/>
              <a:ext cx="676827" cy="649039"/>
            </a:xfrm>
            <a:prstGeom prst="parallelogram">
              <a:avLst>
                <a:gd name="adj" fmla="val 56360"/>
              </a:avLst>
            </a:prstGeom>
            <a:solidFill>
              <a:srgbClr val="D6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2" name="图片 1" descr="270-27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88720" y="0"/>
            <a:ext cx="666755" cy="666755"/>
          </a:xfrm>
          <a:prstGeom prst="rect">
            <a:avLst/>
          </a:prstGeom>
        </p:spPr>
      </p:pic>
      <p:sp>
        <p:nvSpPr>
          <p:cNvPr id="3" name="TextBox 4"/>
          <p:cNvSpPr txBox="1"/>
          <p:nvPr userDrawn="1"/>
        </p:nvSpPr>
        <p:spPr>
          <a:xfrm>
            <a:off x="11050726" y="95228"/>
            <a:ext cx="1905013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>
              <a:lnSpc>
                <a:spcPct val="100000"/>
              </a:lnSpc>
            </a:pPr>
            <a:r>
              <a:rPr lang="zh-CN" altLang="en-US" sz="2133" b="1" i="0" spc="0" dirty="0">
                <a:ln w="0">
                  <a:noFill/>
                </a:ln>
                <a:solidFill>
                  <a:srgbClr val="28A7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马哥教育</a:t>
            </a:r>
          </a:p>
        </p:txBody>
      </p:sp>
      <p:sp>
        <p:nvSpPr>
          <p:cNvPr id="4" name="TextBox 4"/>
          <p:cNvSpPr txBox="1"/>
          <p:nvPr userDrawn="1"/>
        </p:nvSpPr>
        <p:spPr>
          <a:xfrm>
            <a:off x="10993193" y="380979"/>
            <a:ext cx="5867400" cy="2257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>
              <a:lnSpc>
                <a:spcPct val="100000"/>
              </a:lnSpc>
            </a:pPr>
            <a:r>
              <a:rPr lang="en-US" altLang="zh-CN" sz="1467" i="0" spc="0" dirty="0">
                <a:ln w="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</a:rPr>
              <a:t>magedu.com</a:t>
            </a:r>
            <a:endParaRPr lang="zh-CN" altLang="en-US" sz="1467" i="0" spc="0" dirty="0">
              <a:ln w="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780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65778"/>
            <a:ext cx="7152167" cy="586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99" y="1055914"/>
            <a:ext cx="11157857" cy="5246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2747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2B56-E833-4A12-A267-B8796472F1F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2" descr="圆角-蓝色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6"/>
          <p:cNvGrpSpPr/>
          <p:nvPr userDrawn="1"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82" r:id="rId3"/>
    <p:sldLayoutId id="2147483688" r:id="rId4"/>
    <p:sldLayoutId id="2147483690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u"/>
        <a:defRPr sz="2400" kern="120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Ø"/>
        <a:defRPr sz="2200" kern="1200" baseline="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ü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手撕</a:t>
            </a:r>
            <a:r>
              <a:rPr lang="en-US" altLang="zh-CN" dirty="0"/>
              <a:t>GO</a:t>
            </a:r>
            <a:r>
              <a:rPr lang="zh-CN" altLang="en-US" dirty="0"/>
              <a:t>语言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/>
              <a:t>KK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E0F-F916-4EA9-A451-EC0C3959A4E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448995" cy="374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sz="2600" dirty="0"/>
              <a:t>命令行聊天室</a:t>
            </a:r>
            <a:endParaRPr lang="zh-CN" altLang="zh-CN" sz="2600" dirty="0"/>
          </a:p>
        </p:txBody>
      </p:sp>
    </p:spTree>
    <p:extLst>
      <p:ext uri="{BB962C8B-B14F-4D97-AF65-F5344CB8AC3E}">
        <p14:creationId xmlns:p14="http://schemas.microsoft.com/office/powerpoint/2010/main" val="287528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74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altLang="zh-CN" sz="2000" dirty="0"/>
              <a:t>HTTP(</a:t>
            </a:r>
            <a:r>
              <a:rPr lang="en-US" altLang="zh-CN" sz="2000" dirty="0" err="1"/>
              <a:t>HyperText</a:t>
            </a:r>
            <a:r>
              <a:rPr lang="en-US" altLang="zh-CN" sz="2000" dirty="0"/>
              <a:t> Transfer Protocol, </a:t>
            </a:r>
            <a:r>
              <a:rPr lang="zh-CN" altLang="en-US" sz="2000" dirty="0"/>
              <a:t>超文本传输协议</a:t>
            </a:r>
            <a:r>
              <a:rPr lang="en-US" altLang="zh-CN" sz="2000" dirty="0"/>
              <a:t>) </a:t>
            </a:r>
            <a:r>
              <a:rPr lang="zh-CN" altLang="en-US" sz="2000" dirty="0"/>
              <a:t>是访问互联网使用的核心通信协议，也是所有</a:t>
            </a:r>
            <a:r>
              <a:rPr lang="en-US" altLang="zh-CN" sz="2000" dirty="0"/>
              <a:t>web</a:t>
            </a:r>
            <a:r>
              <a:rPr lang="zh-CN" altLang="en-US" sz="2000" dirty="0"/>
              <a:t>应用程序使用的通信协议。</a:t>
            </a:r>
            <a:endParaRPr lang="en-US" altLang="zh-CN" sz="2000" dirty="0"/>
          </a:p>
          <a:p>
            <a:r>
              <a:rPr lang="zh-CN" altLang="en-US" sz="2000" dirty="0"/>
              <a:t>消息模型：客户端发送请求消息，服务器返回响应消息。传输层使用具有状态的</a:t>
            </a:r>
            <a:r>
              <a:rPr lang="en-US" altLang="zh-CN" sz="2000" dirty="0"/>
              <a:t>TCP</a:t>
            </a:r>
            <a:r>
              <a:rPr lang="zh-CN" altLang="en-US" sz="2000" dirty="0"/>
              <a:t>协议，但</a:t>
            </a:r>
            <a:r>
              <a:rPr lang="en-US" altLang="zh-CN" sz="2000" dirty="0"/>
              <a:t>HTTP</a:t>
            </a:r>
            <a:r>
              <a:rPr lang="zh-CN" altLang="en-US" sz="2000" dirty="0"/>
              <a:t>协议本身不具有状态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79409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b="1" dirty="0"/>
              <a:t>HTTP</a:t>
            </a:r>
            <a:r>
              <a:rPr lang="zh-CN" altLang="en-US" b="1" dirty="0"/>
              <a:t>请求</a:t>
            </a:r>
          </a:p>
          <a:p>
            <a:r>
              <a:rPr lang="en-US" altLang="zh-CN" dirty="0"/>
              <a:t>HTTP</a:t>
            </a:r>
            <a:r>
              <a:rPr lang="zh-CN" altLang="en-US" dirty="0"/>
              <a:t>请求消息分为消息头和消息主体（可选），消息头和消息主体用空白行分隔。实例：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F99547E-CA1D-4149-A5E6-8C9F5DD91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906" y="3429000"/>
            <a:ext cx="68199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16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3800" b="1" dirty="0"/>
              <a:t>HTTP</a:t>
            </a:r>
            <a:r>
              <a:rPr lang="zh-CN" altLang="en-US" sz="3800" b="1" dirty="0"/>
              <a:t>请求说明：</a:t>
            </a:r>
            <a:br>
              <a:rPr lang="zh-CN" altLang="en-US" dirty="0"/>
            </a:br>
            <a:r>
              <a:rPr lang="en-US" altLang="zh-CN" dirty="0"/>
              <a:t>1.</a:t>
            </a:r>
            <a:r>
              <a:rPr lang="zh-CN" altLang="en-US" dirty="0"/>
              <a:t>消息头第一行由三个以空格分隔的元素组成，分别为</a:t>
            </a:r>
            <a:r>
              <a:rPr lang="en-US" altLang="zh-CN" dirty="0"/>
              <a:t>HTTP</a:t>
            </a:r>
            <a:r>
              <a:rPr lang="zh-CN" altLang="en-US" dirty="0"/>
              <a:t>方法、请求的</a:t>
            </a:r>
            <a:r>
              <a:rPr lang="en-US" altLang="zh-CN" dirty="0"/>
              <a:t>URL</a:t>
            </a:r>
            <a:r>
              <a:rPr lang="zh-CN" altLang="en-US" dirty="0"/>
              <a:t>和使用的</a:t>
            </a:r>
            <a:r>
              <a:rPr lang="en-US" altLang="zh-CN" dirty="0"/>
              <a:t>HTTP</a:t>
            </a:r>
            <a:r>
              <a:rPr lang="zh-CN" altLang="en-US" dirty="0"/>
              <a:t>版本</a:t>
            </a:r>
          </a:p>
          <a:p>
            <a:pPr lvl="1"/>
            <a:r>
              <a:rPr lang="en-US" altLang="zh-CN" dirty="0"/>
              <a:t>HTTP</a:t>
            </a:r>
            <a:r>
              <a:rPr lang="zh-CN" altLang="en-US" dirty="0"/>
              <a:t>方法；</a:t>
            </a:r>
            <a:br>
              <a:rPr lang="zh-CN" altLang="en-US" dirty="0"/>
            </a:br>
            <a:r>
              <a:rPr lang="en-US" altLang="zh-CN" dirty="0"/>
              <a:t>1). GET</a:t>
            </a:r>
            <a:r>
              <a:rPr lang="zh-CN" altLang="en-US" dirty="0"/>
              <a:t>：用于获取资源，参数通过</a:t>
            </a:r>
            <a:r>
              <a:rPr lang="en-US" altLang="zh-CN" dirty="0"/>
              <a:t>URL</a:t>
            </a:r>
            <a:r>
              <a:rPr lang="zh-CN" altLang="en-US" dirty="0"/>
              <a:t>查下字符串方式提交给服务器，无消息主体</a:t>
            </a:r>
            <a:br>
              <a:rPr lang="zh-CN" altLang="en-US" dirty="0"/>
            </a:br>
            <a:r>
              <a:rPr lang="en-US" altLang="zh-CN" dirty="0"/>
              <a:t>2). POST</a:t>
            </a:r>
            <a:r>
              <a:rPr lang="zh-CN" altLang="en-US" dirty="0"/>
              <a:t>：用于执行操作，参数可以通过</a:t>
            </a:r>
            <a:r>
              <a:rPr lang="en-US" altLang="zh-CN" dirty="0"/>
              <a:t>URL</a:t>
            </a:r>
            <a:r>
              <a:rPr lang="zh-CN" altLang="en-US" dirty="0"/>
              <a:t>查下字符串方式和消息主体提交给服务</a:t>
            </a:r>
            <a:br>
              <a:rPr lang="zh-CN" altLang="en-US" dirty="0"/>
            </a:br>
            <a:r>
              <a:rPr lang="en-US" altLang="zh-CN" dirty="0"/>
              <a:t>3). HEAD</a:t>
            </a:r>
            <a:r>
              <a:rPr lang="zh-CN" altLang="en-US" dirty="0"/>
              <a:t>：用于检测资源是否存在，与</a:t>
            </a:r>
            <a:r>
              <a:rPr lang="en-US" altLang="zh-CN" dirty="0"/>
              <a:t>GET</a:t>
            </a:r>
            <a:r>
              <a:rPr lang="zh-CN" altLang="en-US" dirty="0"/>
              <a:t>类似，区别在于在响应消息中返回的消息主体为空</a:t>
            </a:r>
            <a:br>
              <a:rPr lang="zh-CN" altLang="en-US" dirty="0"/>
            </a:br>
            <a:r>
              <a:rPr lang="en-US" altLang="zh-CN" dirty="0"/>
              <a:t>4). TRACE</a:t>
            </a:r>
            <a:r>
              <a:rPr lang="zh-CN" altLang="en-US" dirty="0"/>
              <a:t>：用于诊断，可判断客户端和服务器之间是否存在代理服务器，原理：服务器在响应主体中返回收到的请求消息的具体内容</a:t>
            </a:r>
            <a:br>
              <a:rPr lang="zh-CN" altLang="en-US" dirty="0"/>
            </a:br>
            <a:r>
              <a:rPr lang="en-US" altLang="zh-CN" dirty="0"/>
              <a:t>5). OPTIONS</a:t>
            </a:r>
            <a:r>
              <a:rPr lang="zh-CN" altLang="en-US" dirty="0"/>
              <a:t>：用于要求服务器报告对某一资源有效的</a:t>
            </a:r>
            <a:r>
              <a:rPr lang="en-US" altLang="zh-CN" dirty="0"/>
              <a:t>HTTP</a:t>
            </a:r>
            <a:r>
              <a:rPr lang="zh-CN" altLang="en-US" dirty="0"/>
              <a:t>方法，服务器常返回</a:t>
            </a:r>
            <a:r>
              <a:rPr lang="en-US" altLang="zh-CN" dirty="0"/>
              <a:t>Allow</a:t>
            </a:r>
            <a:r>
              <a:rPr lang="zh-CN" altLang="en-US" dirty="0"/>
              <a:t>消息头的响应，并列出所有有效的方法</a:t>
            </a:r>
            <a:br>
              <a:rPr lang="zh-CN" altLang="en-US" dirty="0"/>
            </a:br>
            <a:r>
              <a:rPr lang="en-US" altLang="zh-CN" dirty="0"/>
              <a:t>6). PUT</a:t>
            </a:r>
            <a:r>
              <a:rPr lang="zh-CN" altLang="en-US" dirty="0"/>
              <a:t>：使用请求主体中的内容向服务器上传指定的资源</a:t>
            </a:r>
            <a:br>
              <a:rPr lang="zh-CN" altLang="en-US" dirty="0"/>
            </a:br>
            <a:r>
              <a:rPr lang="en-US" altLang="zh-CN" dirty="0"/>
              <a:t>7). DELETE</a:t>
            </a:r>
            <a:r>
              <a:rPr lang="zh-CN" altLang="en-US" dirty="0"/>
              <a:t>：用于删除资源</a:t>
            </a:r>
            <a:br>
              <a:rPr lang="zh-CN" altLang="en-US" dirty="0"/>
            </a:br>
            <a:r>
              <a:rPr lang="en-US" altLang="zh-CN" dirty="0"/>
              <a:t>8). CONNECT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请求</a:t>
            </a:r>
            <a:r>
              <a:rPr lang="en-US" altLang="zh-CN" dirty="0"/>
              <a:t>URL</a:t>
            </a:r>
            <a:r>
              <a:rPr lang="zh-CN" altLang="en-US" dirty="0"/>
              <a:t>：用于指定请求的资源名称以及查下参数</a:t>
            </a:r>
          </a:p>
          <a:p>
            <a:pPr lvl="1"/>
            <a:r>
              <a:rPr lang="zh-CN" altLang="en-US" dirty="0"/>
              <a:t>使用的</a:t>
            </a:r>
            <a:r>
              <a:rPr lang="en-US" altLang="zh-CN" dirty="0"/>
              <a:t>HTTP</a:t>
            </a:r>
            <a:r>
              <a:rPr lang="zh-CN" altLang="en-US" dirty="0"/>
              <a:t>版本：常用</a:t>
            </a:r>
            <a:r>
              <a:rPr lang="en-US" altLang="zh-CN" dirty="0"/>
              <a:t>1.0</a:t>
            </a:r>
            <a:r>
              <a:rPr lang="zh-CN" altLang="en-US" dirty="0"/>
              <a:t>和</a:t>
            </a:r>
            <a:r>
              <a:rPr lang="en-US" altLang="zh-CN" dirty="0"/>
              <a:t>1.1</a:t>
            </a:r>
            <a:r>
              <a:rPr lang="zh-CN" altLang="en-US" dirty="0"/>
              <a:t>版本，在</a:t>
            </a:r>
            <a:r>
              <a:rPr lang="en-US" altLang="zh-CN" dirty="0"/>
              <a:t>1.1</a:t>
            </a:r>
            <a:r>
              <a:rPr lang="zh-CN" altLang="en-US" dirty="0"/>
              <a:t>版本中请求消息中必须包含</a:t>
            </a:r>
            <a:r>
              <a:rPr lang="en-US" altLang="zh-CN" dirty="0"/>
              <a:t>Host</a:t>
            </a:r>
            <a:r>
              <a:rPr lang="zh-CN" altLang="en-US" dirty="0"/>
              <a:t>请求头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其他</a:t>
            </a:r>
          </a:p>
          <a:p>
            <a:pPr lvl="1"/>
            <a:r>
              <a:rPr lang="en-US" altLang="zh-CN" dirty="0"/>
              <a:t>Host</a:t>
            </a:r>
            <a:r>
              <a:rPr lang="zh-CN" altLang="en-US" dirty="0"/>
              <a:t>：指定请求访问的主机名，当多个</a:t>
            </a:r>
            <a:r>
              <a:rPr lang="en-US" altLang="zh-CN" dirty="0"/>
              <a:t>web</a:t>
            </a:r>
            <a:r>
              <a:rPr lang="zh-CN" altLang="en-US" dirty="0"/>
              <a:t>站点部署在同一台主机上时需要使用</a:t>
            </a:r>
            <a:r>
              <a:rPr lang="en-US" altLang="zh-CN" dirty="0"/>
              <a:t>Host</a:t>
            </a:r>
            <a:r>
              <a:rPr lang="zh-CN" altLang="en-US" dirty="0"/>
              <a:t>消息头</a:t>
            </a:r>
          </a:p>
          <a:p>
            <a:pPr lvl="1"/>
            <a:r>
              <a:rPr lang="en-US" altLang="zh-CN" dirty="0"/>
              <a:t>User-Agent</a:t>
            </a:r>
            <a:r>
              <a:rPr lang="zh-CN" altLang="en-US" dirty="0"/>
              <a:t>：指定客户端软件的信息，不如浏览器类型和版本、操作系统类型和版本等</a:t>
            </a:r>
          </a:p>
          <a:p>
            <a:pPr lvl="1"/>
            <a:r>
              <a:rPr lang="en-US" altLang="zh-CN" dirty="0" err="1"/>
              <a:t>Referer</a:t>
            </a:r>
            <a:r>
              <a:rPr lang="zh-CN" altLang="en-US" dirty="0"/>
              <a:t>：表示发出请求的原始</a:t>
            </a:r>
            <a:r>
              <a:rPr lang="en-US" altLang="zh-CN" dirty="0"/>
              <a:t>URL</a:t>
            </a:r>
          </a:p>
          <a:p>
            <a:pPr lvl="1"/>
            <a:r>
              <a:rPr lang="en-US" altLang="zh-CN" dirty="0"/>
              <a:t>Cookie</a:t>
            </a:r>
            <a:r>
              <a:rPr lang="zh-CN" altLang="en-US" dirty="0"/>
              <a:t>：提交服务器想客户端发布的其他参数</a:t>
            </a:r>
          </a:p>
        </p:txBody>
      </p:sp>
    </p:spTree>
    <p:extLst>
      <p:ext uri="{BB962C8B-B14F-4D97-AF65-F5344CB8AC3E}">
        <p14:creationId xmlns:p14="http://schemas.microsoft.com/office/powerpoint/2010/main" val="700195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b="1" dirty="0"/>
              <a:t>HTTP </a:t>
            </a:r>
            <a:r>
              <a:rPr lang="zh-CN" altLang="en-US" b="1" dirty="0"/>
              <a:t>响应</a:t>
            </a:r>
          </a:p>
          <a:p>
            <a:r>
              <a:rPr lang="en-US" altLang="zh-CN" dirty="0"/>
              <a:t>HTTP</a:t>
            </a:r>
            <a:r>
              <a:rPr lang="zh-CN" altLang="en-US" dirty="0"/>
              <a:t>响应消息分为消息头和消息主体（可选），消息头和消息主体用空白行分隔。实例：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4BABEE-62D6-4CD9-977A-7AFF5375F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166507"/>
            <a:ext cx="67056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78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600" b="1" dirty="0"/>
              <a:t>HTTP</a:t>
            </a:r>
            <a:r>
              <a:rPr lang="zh-CN" altLang="en-US" sz="2600" b="1" dirty="0"/>
              <a:t>响应说明：</a:t>
            </a:r>
            <a:endParaRPr lang="en-US" altLang="zh-CN" sz="2600" b="1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消息头第一行由三个空格分开的元素组成，分别表示</a:t>
            </a:r>
            <a:r>
              <a:rPr lang="en-US" altLang="zh-CN" dirty="0"/>
              <a:t>HTTP</a:t>
            </a:r>
            <a:r>
              <a:rPr lang="zh-CN" altLang="en-US" dirty="0"/>
              <a:t>版本、请求状态码（数字）、请求状态描述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其他：</a:t>
            </a:r>
          </a:p>
          <a:p>
            <a:pPr lvl="1" indent="-342900"/>
            <a:r>
              <a:rPr lang="en-US" altLang="zh-CN" dirty="0"/>
              <a:t>Server</a:t>
            </a:r>
            <a:r>
              <a:rPr lang="zh-CN" altLang="en-US" dirty="0"/>
              <a:t>：旗标，指明使用的</a:t>
            </a:r>
            <a:r>
              <a:rPr lang="en-US" altLang="zh-CN" dirty="0"/>
              <a:t>Web</a:t>
            </a:r>
            <a:r>
              <a:rPr lang="zh-CN" altLang="en-US" dirty="0"/>
              <a:t>服务器软件</a:t>
            </a:r>
          </a:p>
          <a:p>
            <a:pPr lvl="1" indent="-342900"/>
            <a:r>
              <a:rPr lang="en-US" altLang="zh-CN" dirty="0"/>
              <a:t>Set-Cookie</a:t>
            </a:r>
            <a:r>
              <a:rPr lang="zh-CN" altLang="en-US" dirty="0"/>
              <a:t>：设置</a:t>
            </a:r>
            <a:r>
              <a:rPr lang="en-US" altLang="zh-CN" dirty="0"/>
              <a:t>cookie</a:t>
            </a:r>
            <a:r>
              <a:rPr lang="zh-CN" altLang="en-US" dirty="0"/>
              <a:t>信息，在随后向服务器发送的请求中由</a:t>
            </a:r>
            <a:r>
              <a:rPr lang="en-US" altLang="zh-CN" dirty="0"/>
              <a:t>Cookie</a:t>
            </a:r>
            <a:r>
              <a:rPr lang="zh-CN" altLang="en-US" dirty="0"/>
              <a:t>消息头返回</a:t>
            </a:r>
          </a:p>
          <a:p>
            <a:pPr lvl="1" indent="-342900"/>
            <a:r>
              <a:rPr lang="en-US" altLang="zh-CN" dirty="0"/>
              <a:t>Content-Type</a:t>
            </a:r>
            <a:r>
              <a:rPr lang="zh-CN" altLang="en-US" dirty="0"/>
              <a:t>：指定消息主体类型</a:t>
            </a:r>
          </a:p>
          <a:p>
            <a:pPr lvl="1" indent="-342900"/>
            <a:r>
              <a:rPr lang="en-US" altLang="zh-CN" dirty="0"/>
              <a:t>Content-Length:</a:t>
            </a:r>
            <a:r>
              <a:rPr lang="zh-CN" altLang="en-US" dirty="0"/>
              <a:t>指定消息主体的字节长度</a:t>
            </a:r>
          </a:p>
        </p:txBody>
      </p:sp>
    </p:spTree>
    <p:extLst>
      <p:ext uri="{BB962C8B-B14F-4D97-AF65-F5344CB8AC3E}">
        <p14:creationId xmlns:p14="http://schemas.microsoft.com/office/powerpoint/2010/main" val="1537656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72410" y="144423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600" b="1" dirty="0"/>
              <a:t>应用开发</a:t>
            </a:r>
            <a:endParaRPr lang="en-US" altLang="zh-CN" sz="2600" b="1" dirty="0"/>
          </a:p>
          <a:p>
            <a:pPr marL="0" indent="0">
              <a:buNone/>
            </a:pPr>
            <a:r>
              <a:rPr lang="en-US" altLang="zh-CN" dirty="0"/>
              <a:t>http</a:t>
            </a:r>
            <a:r>
              <a:rPr lang="zh-CN" altLang="zh-CN" dirty="0"/>
              <a:t>包提供了</a:t>
            </a:r>
            <a:r>
              <a:rPr lang="en-US" altLang="zh-CN" dirty="0"/>
              <a:t>HTTP</a:t>
            </a:r>
            <a:r>
              <a:rPr lang="zh-CN" altLang="zh-CN" dirty="0"/>
              <a:t>服务器和客户端的开发接口，内置</a:t>
            </a:r>
            <a:r>
              <a:rPr lang="en-US" altLang="zh-CN" dirty="0"/>
              <a:t>web</a:t>
            </a:r>
            <a:r>
              <a:rPr lang="zh-CN" altLang="zh-CN" dirty="0"/>
              <a:t>服务器</a:t>
            </a:r>
          </a:p>
          <a:p>
            <a:pPr marL="0" lvl="0" indent="0">
              <a:buNone/>
            </a:pPr>
            <a:r>
              <a:rPr lang="zh-CN" altLang="zh-CN" dirty="0"/>
              <a:t>针对</a:t>
            </a:r>
            <a:r>
              <a:rPr lang="en-US" altLang="zh-CN" dirty="0"/>
              <a:t>web</a:t>
            </a:r>
            <a:r>
              <a:rPr lang="zh-CN" altLang="zh-CN" dirty="0"/>
              <a:t>服务端开发流程为</a:t>
            </a:r>
          </a:p>
          <a:p>
            <a:pPr lvl="1"/>
            <a:r>
              <a:rPr lang="zh-CN" altLang="zh-CN" dirty="0"/>
              <a:t>定义处理器</a:t>
            </a:r>
            <a:r>
              <a:rPr lang="en-US" altLang="zh-CN" dirty="0"/>
              <a:t>/</a:t>
            </a:r>
            <a:r>
              <a:rPr lang="zh-CN" altLang="zh-CN" dirty="0"/>
              <a:t>处理器函数</a:t>
            </a:r>
          </a:p>
          <a:p>
            <a:pPr lvl="2"/>
            <a:r>
              <a:rPr lang="zh-CN" altLang="zh-CN" dirty="0"/>
              <a:t>接收用户数据</a:t>
            </a:r>
          </a:p>
          <a:p>
            <a:pPr lvl="2"/>
            <a:r>
              <a:rPr lang="zh-CN" altLang="zh-CN" dirty="0"/>
              <a:t>返回信息</a:t>
            </a:r>
          </a:p>
          <a:p>
            <a:pPr lvl="1"/>
            <a:r>
              <a:rPr lang="zh-CN" altLang="zh-CN" dirty="0"/>
              <a:t>启动</a:t>
            </a:r>
            <a:r>
              <a:rPr lang="en-US" altLang="zh-CN" dirty="0"/>
              <a:t>web</a:t>
            </a:r>
            <a:r>
              <a:rPr lang="zh-CN" altLang="zh-CN" dirty="0"/>
              <a:t>服务器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C593A2-07C7-4422-B389-F06378D9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087" y="2689802"/>
            <a:ext cx="6796503" cy="39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95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600" b="1" dirty="0"/>
              <a:t>Request</a:t>
            </a:r>
            <a:r>
              <a:rPr lang="zh-CN" altLang="en-US" sz="2600" b="1" dirty="0"/>
              <a:t>结构体</a:t>
            </a:r>
            <a:endParaRPr lang="en-US" altLang="zh-CN" sz="2600" b="1" dirty="0"/>
          </a:p>
          <a:p>
            <a:r>
              <a:rPr lang="zh-CN" altLang="zh-CN" dirty="0"/>
              <a:t>常用属性</a:t>
            </a:r>
          </a:p>
          <a:p>
            <a:pPr lvl="1"/>
            <a:r>
              <a:rPr lang="en-US" altLang="zh-CN" dirty="0"/>
              <a:t>Method: </a:t>
            </a:r>
            <a:r>
              <a:rPr lang="zh-CN" altLang="zh-CN" dirty="0"/>
              <a:t>请求方式</a:t>
            </a:r>
          </a:p>
          <a:p>
            <a:pPr lvl="1"/>
            <a:r>
              <a:rPr lang="en-US" altLang="zh-CN" dirty="0"/>
              <a:t>URL</a:t>
            </a:r>
            <a:r>
              <a:rPr lang="zh-CN" altLang="zh-CN" dirty="0"/>
              <a:t>：请求的</a:t>
            </a:r>
            <a:r>
              <a:rPr lang="en-US" altLang="zh-CN" dirty="0"/>
              <a:t>URL</a:t>
            </a:r>
            <a:endParaRPr lang="zh-CN" altLang="zh-CN" dirty="0"/>
          </a:p>
          <a:p>
            <a:pPr lvl="1"/>
            <a:r>
              <a:rPr lang="en-US" altLang="zh-CN" dirty="0"/>
              <a:t>Proto</a:t>
            </a:r>
            <a:r>
              <a:rPr lang="zh-CN" altLang="zh-CN" dirty="0"/>
              <a:t>：请求协议</a:t>
            </a:r>
          </a:p>
          <a:p>
            <a:pPr lvl="1"/>
            <a:r>
              <a:rPr lang="en-US" altLang="zh-CN" dirty="0"/>
              <a:t>Header</a:t>
            </a:r>
            <a:r>
              <a:rPr lang="zh-CN" altLang="zh-CN" dirty="0"/>
              <a:t>：请求头</a:t>
            </a:r>
          </a:p>
          <a:p>
            <a:pPr lvl="1"/>
            <a:r>
              <a:rPr lang="en-US" altLang="zh-CN" dirty="0" err="1"/>
              <a:t>ContentLength</a:t>
            </a:r>
            <a:r>
              <a:rPr lang="zh-CN" altLang="zh-CN" dirty="0"/>
              <a:t>：请求体字节数量</a:t>
            </a:r>
          </a:p>
          <a:p>
            <a:pPr lvl="1"/>
            <a:r>
              <a:rPr lang="en-US" altLang="zh-CN" dirty="0"/>
              <a:t>Body</a:t>
            </a:r>
            <a:r>
              <a:rPr lang="zh-CN" altLang="zh-CN" dirty="0"/>
              <a:t>：请求体流对象</a:t>
            </a:r>
          </a:p>
          <a:p>
            <a:pPr lvl="1"/>
            <a:r>
              <a:rPr lang="en-US" altLang="zh-CN" dirty="0"/>
              <a:t>Form</a:t>
            </a:r>
            <a:r>
              <a:rPr lang="zh-CN" altLang="zh-CN" dirty="0"/>
              <a:t>：获取提交的所有数据，需要手动调用</a:t>
            </a:r>
            <a:r>
              <a:rPr lang="en-US" altLang="zh-CN" dirty="0" err="1"/>
              <a:t>ParseForm</a:t>
            </a:r>
            <a:endParaRPr lang="zh-CN" altLang="zh-CN" dirty="0"/>
          </a:p>
          <a:p>
            <a:pPr lvl="1"/>
            <a:r>
              <a:rPr lang="en-US" altLang="zh-CN" dirty="0" err="1"/>
              <a:t>PostForm</a:t>
            </a:r>
            <a:r>
              <a:rPr lang="zh-CN" altLang="zh-CN" dirty="0"/>
              <a:t>：获取所有</a:t>
            </a:r>
            <a:r>
              <a:rPr lang="en-US" altLang="zh-CN" dirty="0"/>
              <a:t>body</a:t>
            </a:r>
            <a:r>
              <a:rPr lang="zh-CN" altLang="zh-CN" dirty="0"/>
              <a:t>中提交的数据</a:t>
            </a:r>
            <a:r>
              <a:rPr lang="en-US" altLang="zh-CN" dirty="0"/>
              <a:t>(application/x-www-form-</a:t>
            </a:r>
            <a:r>
              <a:rPr lang="en-US" altLang="zh-CN" dirty="0" err="1"/>
              <a:t>urlencoded</a:t>
            </a:r>
            <a:r>
              <a:rPr lang="en-US" altLang="zh-CN" dirty="0"/>
              <a:t>) </a:t>
            </a:r>
            <a:r>
              <a:rPr lang="zh-CN" altLang="zh-CN" dirty="0"/>
              <a:t>，需要手动调用</a:t>
            </a:r>
            <a:r>
              <a:rPr lang="en-US" altLang="zh-CN" dirty="0" err="1"/>
              <a:t>ParseForm</a:t>
            </a:r>
            <a:endParaRPr lang="zh-CN" altLang="zh-CN" dirty="0"/>
          </a:p>
          <a:p>
            <a:pPr lvl="1"/>
            <a:r>
              <a:rPr lang="en-US" altLang="zh-CN" dirty="0" err="1"/>
              <a:t>MultipartForm</a:t>
            </a:r>
            <a:r>
              <a:rPr lang="zh-CN" altLang="zh-CN" dirty="0"/>
              <a:t>：获取所有</a:t>
            </a:r>
            <a:r>
              <a:rPr lang="en-US" altLang="zh-CN" dirty="0"/>
              <a:t>body</a:t>
            </a:r>
            <a:r>
              <a:rPr lang="zh-CN" altLang="zh-CN" dirty="0"/>
              <a:t>中提交的数据</a:t>
            </a:r>
            <a:r>
              <a:rPr lang="en-US" altLang="zh-CN" dirty="0"/>
              <a:t>(multipart/form-</a:t>
            </a:r>
            <a:r>
              <a:rPr lang="en-US" altLang="zh-CN" dirty="0" err="1"/>
              <a:t>dat</a:t>
            </a:r>
            <a:r>
              <a:rPr lang="en-US" altLang="zh-CN" dirty="0"/>
              <a:t>) </a:t>
            </a:r>
            <a:r>
              <a:rPr lang="zh-CN" altLang="zh-CN" dirty="0"/>
              <a:t>，需要手动调用</a:t>
            </a:r>
            <a:r>
              <a:rPr lang="en-US" altLang="zh-CN" dirty="0" err="1"/>
              <a:t>ParseMutipartForm</a:t>
            </a:r>
            <a:endParaRPr lang="zh-CN" altLang="zh-CN" dirty="0"/>
          </a:p>
          <a:p>
            <a:r>
              <a:rPr lang="zh-CN" altLang="zh-CN" dirty="0"/>
              <a:t>常用方法</a:t>
            </a:r>
          </a:p>
          <a:p>
            <a:pPr lvl="1"/>
            <a:r>
              <a:rPr lang="en-US" altLang="zh-CN" dirty="0" err="1"/>
              <a:t>ParseForm</a:t>
            </a:r>
            <a:r>
              <a:rPr lang="zh-CN" altLang="zh-CN" dirty="0"/>
              <a:t>：解析提交的数据</a:t>
            </a:r>
            <a:r>
              <a:rPr lang="en-US" altLang="zh-CN" dirty="0"/>
              <a:t>(</a:t>
            </a:r>
            <a:r>
              <a:rPr lang="en-US" altLang="zh-CN" dirty="0" err="1"/>
              <a:t>url&amp;body</a:t>
            </a:r>
            <a:r>
              <a:rPr lang="en-US" altLang="zh-CN" dirty="0"/>
              <a:t>[application/x-www-form-</a:t>
            </a:r>
            <a:r>
              <a:rPr lang="en-US" altLang="zh-CN" dirty="0" err="1"/>
              <a:t>urlencode</a:t>
            </a:r>
            <a:r>
              <a:rPr lang="en-US" altLang="zh-CN" dirty="0"/>
              <a:t>])</a:t>
            </a:r>
            <a:endParaRPr lang="zh-CN" altLang="zh-CN" dirty="0"/>
          </a:p>
          <a:p>
            <a:pPr lvl="1"/>
            <a:r>
              <a:rPr lang="en-US" altLang="zh-CN" dirty="0" err="1"/>
              <a:t>FormValue</a:t>
            </a:r>
            <a:r>
              <a:rPr lang="zh-CN" altLang="zh-CN" dirty="0"/>
              <a:t>：根据名称获取提交的数据，自动调用</a:t>
            </a:r>
            <a:r>
              <a:rPr lang="en-US" altLang="zh-CN" dirty="0" err="1"/>
              <a:t>ParseForm</a:t>
            </a:r>
            <a:endParaRPr lang="zh-CN" altLang="zh-CN" dirty="0"/>
          </a:p>
          <a:p>
            <a:pPr lvl="1"/>
            <a:r>
              <a:rPr lang="en-US" altLang="zh-CN" dirty="0" err="1"/>
              <a:t>PostFormValue</a:t>
            </a:r>
            <a:r>
              <a:rPr lang="zh-CN" altLang="zh-CN" dirty="0"/>
              <a:t>：根据名称从</a:t>
            </a:r>
            <a:r>
              <a:rPr lang="en-US" altLang="zh-CN" dirty="0"/>
              <a:t>body</a:t>
            </a:r>
            <a:r>
              <a:rPr lang="zh-CN" altLang="zh-CN" dirty="0"/>
              <a:t>中获取提交的数据，自动调用</a:t>
            </a:r>
            <a:r>
              <a:rPr lang="en-US" altLang="zh-CN" dirty="0" err="1"/>
              <a:t>ParseForm</a:t>
            </a:r>
            <a:endParaRPr lang="zh-CN" altLang="zh-CN" dirty="0"/>
          </a:p>
          <a:p>
            <a:pPr lvl="1"/>
            <a:r>
              <a:rPr lang="en-US" altLang="zh-CN" dirty="0" err="1"/>
              <a:t>ParseMultipartForm</a:t>
            </a:r>
            <a:r>
              <a:rPr lang="zh-CN" altLang="zh-CN" dirty="0"/>
              <a:t>：解析提交的数据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*body[multipart/form-data])</a:t>
            </a:r>
            <a:endParaRPr lang="zh-CN" altLang="zh-CN" dirty="0"/>
          </a:p>
          <a:p>
            <a:pPr lvl="1"/>
            <a:r>
              <a:rPr lang="en-US" altLang="zh-CN" dirty="0" err="1"/>
              <a:t>FormFile</a:t>
            </a:r>
            <a:r>
              <a:rPr lang="zh-CN" altLang="zh-CN" dirty="0"/>
              <a:t>：根据名称从</a:t>
            </a:r>
            <a:r>
              <a:rPr lang="en-US" altLang="zh-CN" dirty="0"/>
              <a:t>body</a:t>
            </a:r>
            <a:r>
              <a:rPr lang="zh-CN" altLang="zh-CN" dirty="0"/>
              <a:t>中获取提交的文件数据流对象，自动调用</a:t>
            </a:r>
            <a:r>
              <a:rPr lang="en-US" altLang="zh-CN" dirty="0" err="1"/>
              <a:t>ParseMutipartForm</a:t>
            </a:r>
            <a:r>
              <a:rPr lang="zh-CN" altLang="zh-CN" dirty="0"/>
              <a:t>，</a:t>
            </a:r>
            <a:r>
              <a:rPr lang="en-US" altLang="zh-CN" dirty="0" err="1"/>
              <a:t>ParseForm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AF3D5F-D72C-4AE3-940F-4CED4ADE52D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57639" y="2235670"/>
            <a:ext cx="5274310" cy="307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67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600" b="1" dirty="0"/>
              <a:t>静态文件服务器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4491CA-F3B5-44E9-A2AF-5E0DEC52097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87457" y="2928620"/>
            <a:ext cx="5274310" cy="5003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840DCB-45DF-4E11-83DF-41CDCBE1DC1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487457" y="3761733"/>
            <a:ext cx="5274310" cy="70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58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600" b="1" dirty="0"/>
              <a:t>客户端开发</a:t>
            </a:r>
            <a:endParaRPr lang="en-US" altLang="zh-CN" sz="2600" b="1" dirty="0"/>
          </a:p>
          <a:p>
            <a:r>
              <a:rPr lang="zh-CN" altLang="en-US" dirty="0"/>
              <a:t>发起</a:t>
            </a:r>
            <a:r>
              <a:rPr lang="en-US" altLang="zh-CN" dirty="0"/>
              <a:t>Head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zh-CN" altLang="en-US" dirty="0"/>
              <a:t>发起</a:t>
            </a:r>
            <a:r>
              <a:rPr lang="en-US" altLang="zh-CN" dirty="0"/>
              <a:t>GET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zh-CN" altLang="zh-CN" dirty="0"/>
              <a:t>发起</a:t>
            </a:r>
            <a:r>
              <a:rPr lang="en-US" altLang="zh-CN" dirty="0"/>
              <a:t>POST</a:t>
            </a:r>
            <a:r>
              <a:rPr lang="zh-CN" altLang="zh-CN" dirty="0"/>
              <a:t>请求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F059B3-9722-465C-A18F-EE5F14155F0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58845" y="2313622"/>
            <a:ext cx="5274310" cy="223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1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609599" y="1156498"/>
            <a:ext cx="10418619" cy="507549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网络编程</a:t>
            </a:r>
            <a:endParaRPr lang="en-US" altLang="zh-CN" sz="2800" dirty="0"/>
          </a:p>
          <a:p>
            <a:pPr lvl="1"/>
            <a:r>
              <a:rPr lang="en-US" altLang="zh-CN" sz="2600" dirty="0"/>
              <a:t>TCP</a:t>
            </a:r>
            <a:r>
              <a:rPr lang="zh-CN" altLang="en-US" sz="2600" dirty="0"/>
              <a:t>服务器</a:t>
            </a:r>
            <a:r>
              <a:rPr lang="en-US" altLang="zh-CN" sz="2600" dirty="0"/>
              <a:t>/</a:t>
            </a:r>
            <a:r>
              <a:rPr lang="zh-CN" altLang="en-US" sz="2600" dirty="0"/>
              <a:t>客户端开发</a:t>
            </a:r>
            <a:endParaRPr lang="en-US" altLang="zh-CN" sz="2600" dirty="0"/>
          </a:p>
          <a:p>
            <a:pPr lvl="1"/>
            <a:r>
              <a:rPr lang="en-US" altLang="zh-CN" sz="2600" dirty="0"/>
              <a:t>UDP</a:t>
            </a:r>
            <a:r>
              <a:rPr lang="zh-CN" altLang="en-US" sz="2600" dirty="0"/>
              <a:t>服务器</a:t>
            </a:r>
            <a:r>
              <a:rPr lang="en-US" altLang="zh-CN" sz="2600" dirty="0"/>
              <a:t>/</a:t>
            </a:r>
            <a:r>
              <a:rPr lang="zh-CN" altLang="en-US" sz="2600" dirty="0"/>
              <a:t>客户端开发</a:t>
            </a:r>
            <a:endParaRPr lang="en-US" altLang="zh-CN" sz="2600" dirty="0"/>
          </a:p>
          <a:p>
            <a:pPr lvl="1"/>
            <a:r>
              <a:rPr lang="zh-CN" altLang="en-US" sz="2600" dirty="0"/>
              <a:t>命令行聊天室</a:t>
            </a:r>
            <a:endParaRPr lang="en-US" altLang="zh-CN" sz="2600" dirty="0"/>
          </a:p>
          <a:p>
            <a:r>
              <a:rPr lang="en-US" altLang="zh-CN" sz="2800" dirty="0"/>
              <a:t>web</a:t>
            </a:r>
            <a:r>
              <a:rPr lang="zh-CN" altLang="en-US" sz="2800" dirty="0"/>
              <a:t>开发</a:t>
            </a:r>
            <a:endParaRPr lang="en-US" altLang="zh-CN" sz="2800" dirty="0"/>
          </a:p>
          <a:p>
            <a:pPr lvl="1"/>
            <a:r>
              <a:rPr lang="en-US" altLang="zh-CN" sz="2600" dirty="0"/>
              <a:t>HTTP</a:t>
            </a:r>
            <a:r>
              <a:rPr lang="zh-CN" altLang="en-US" sz="2600" dirty="0"/>
              <a:t>协议</a:t>
            </a:r>
            <a:endParaRPr lang="en-US" altLang="zh-CN" sz="2600" dirty="0"/>
          </a:p>
          <a:p>
            <a:pPr lvl="1"/>
            <a:r>
              <a:rPr lang="en-US" altLang="zh-CN" sz="2600" dirty="0"/>
              <a:t>web</a:t>
            </a:r>
            <a:r>
              <a:rPr lang="zh-CN" altLang="en-US" sz="2600" dirty="0"/>
              <a:t>应用开发</a:t>
            </a:r>
            <a:endParaRPr lang="en-US" altLang="zh-CN" sz="2600" dirty="0"/>
          </a:p>
          <a:p>
            <a:pPr lvl="1"/>
            <a:r>
              <a:rPr lang="zh-CN" altLang="en-US" sz="2600" dirty="0"/>
              <a:t>客户端开发</a:t>
            </a:r>
            <a:endParaRPr lang="en-US" altLang="zh-CN" sz="2600" dirty="0"/>
          </a:p>
          <a:p>
            <a:r>
              <a:rPr lang="en-US" altLang="zh-CN" sz="2800" dirty="0">
                <a:latin typeface="+mn-lt"/>
              </a:rPr>
              <a:t>Web</a:t>
            </a:r>
            <a:r>
              <a:rPr lang="zh-CN" altLang="en-US" sz="2800" dirty="0">
                <a:latin typeface="+mn-lt"/>
              </a:rPr>
              <a:t>爬虫</a:t>
            </a:r>
            <a:endParaRPr lang="en-US" altLang="zh-CN" sz="2800" dirty="0">
              <a:latin typeface="+mn-lt"/>
            </a:endParaRPr>
          </a:p>
          <a:p>
            <a:pPr lvl="1"/>
            <a:r>
              <a:rPr lang="en-US" altLang="zh-CN" sz="2600" dirty="0"/>
              <a:t>HTML</a:t>
            </a:r>
            <a:r>
              <a:rPr lang="zh-CN" altLang="en-US" sz="2600" dirty="0"/>
              <a:t>结构</a:t>
            </a:r>
            <a:endParaRPr lang="en-US" altLang="zh-CN" sz="2600" dirty="0"/>
          </a:p>
          <a:p>
            <a:pPr lvl="1"/>
            <a:r>
              <a:rPr lang="en-US" altLang="zh-CN" sz="2600" dirty="0" err="1"/>
              <a:t>Goquery</a:t>
            </a:r>
            <a:endParaRPr lang="en-US" altLang="zh-CN" sz="2600" dirty="0"/>
          </a:p>
          <a:p>
            <a:r>
              <a:rPr lang="en-US" altLang="zh-CN" sz="2800" dirty="0"/>
              <a:t>RPC</a:t>
            </a:r>
          </a:p>
          <a:p>
            <a:pPr lvl="1"/>
            <a:endParaRPr lang="en-US" altLang="zh-CN" sz="2600" dirty="0"/>
          </a:p>
          <a:p>
            <a:pPr lvl="1"/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10988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600" b="1" dirty="0"/>
              <a:t>客户端开发</a:t>
            </a:r>
            <a:endParaRPr lang="en-US" altLang="zh-CN" sz="2600" b="1" dirty="0"/>
          </a:p>
          <a:p>
            <a:r>
              <a:rPr lang="zh-CN" altLang="en-US" dirty="0"/>
              <a:t>发起</a:t>
            </a:r>
            <a:r>
              <a:rPr lang="en-US" altLang="zh-CN" dirty="0"/>
              <a:t>Head</a:t>
            </a:r>
            <a:r>
              <a:rPr lang="zh-CN" altLang="en-US" dirty="0"/>
              <a:t>请求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F059B3-9722-465C-A18F-EE5F14155F0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28026" y="2941701"/>
            <a:ext cx="5274310" cy="223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56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600" b="1" dirty="0"/>
              <a:t>客户端开发</a:t>
            </a:r>
            <a:endParaRPr lang="en-US" altLang="zh-CN" sz="2600" b="1" dirty="0"/>
          </a:p>
          <a:p>
            <a:r>
              <a:rPr lang="zh-CN" altLang="en-US" dirty="0"/>
              <a:t>发起</a:t>
            </a:r>
            <a:r>
              <a:rPr lang="en-US" altLang="zh-CN" dirty="0"/>
              <a:t>GET</a:t>
            </a:r>
            <a:r>
              <a:rPr lang="zh-CN" altLang="en-US" dirty="0"/>
              <a:t>请求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62A09E-FA61-486F-B71B-E0871C5D6E3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58845" y="3223596"/>
            <a:ext cx="5274310" cy="129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88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600" b="1" dirty="0"/>
              <a:t>客户端开发</a:t>
            </a:r>
            <a:endParaRPr lang="en-US" altLang="zh-CN" sz="2600" b="1" dirty="0"/>
          </a:p>
          <a:p>
            <a:r>
              <a:rPr lang="zh-CN" altLang="zh-CN" dirty="0"/>
              <a:t>发起</a:t>
            </a:r>
            <a:r>
              <a:rPr lang="en-US" altLang="zh-CN" dirty="0"/>
              <a:t>POST</a:t>
            </a:r>
            <a:r>
              <a:rPr lang="zh-CN" altLang="zh-CN" dirty="0"/>
              <a:t>请求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45587C-47EA-4AE5-89AD-4F035E17BA4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58845" y="3229200"/>
            <a:ext cx="5274310" cy="144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63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600" b="1" dirty="0"/>
              <a:t>客户端开发</a:t>
            </a:r>
            <a:endParaRPr lang="en-US" altLang="zh-CN" sz="2600" b="1" dirty="0"/>
          </a:p>
          <a:p>
            <a:r>
              <a:rPr lang="zh-CN" altLang="zh-CN" dirty="0"/>
              <a:t>使用</a:t>
            </a:r>
            <a:r>
              <a:rPr lang="en-US" altLang="zh-CN" dirty="0"/>
              <a:t>client</a:t>
            </a:r>
            <a:r>
              <a:rPr lang="zh-CN" altLang="zh-CN" dirty="0"/>
              <a:t>发起原始请求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682AEE-B771-488D-9E34-8A3895B23B8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88150" y="2199020"/>
            <a:ext cx="5274310" cy="380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44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按照一定规则自动的获取互联网上的信息（随着网络的迅速发展，互联网成为大量信息的载体，如何有效地提取并利用这些信息成为一个巨大的挑战）</a:t>
            </a:r>
            <a:endParaRPr lang="en-US" altLang="zh-CN" dirty="0"/>
          </a:p>
          <a:p>
            <a:r>
              <a:rPr lang="zh-CN" altLang="en-US" dirty="0"/>
              <a:t>应用：</a:t>
            </a:r>
            <a:endParaRPr lang="en-US" altLang="zh-CN" dirty="0"/>
          </a:p>
          <a:p>
            <a:pPr marL="723882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搜索引擎（</a:t>
            </a:r>
            <a:r>
              <a:rPr lang="en-US" altLang="zh-CN" dirty="0"/>
              <a:t>Google</a:t>
            </a:r>
            <a:r>
              <a:rPr lang="zh-CN" altLang="en-US" dirty="0"/>
              <a:t>、百度、</a:t>
            </a:r>
            <a:r>
              <a:rPr lang="en-US" altLang="zh-CN" dirty="0"/>
              <a:t>Bing</a:t>
            </a:r>
            <a:r>
              <a:rPr lang="zh-CN" altLang="en-US" dirty="0"/>
              <a:t>等搜索引擎，辅助人们检索信息）</a:t>
            </a:r>
            <a:endParaRPr lang="en-US" altLang="zh-CN" dirty="0"/>
          </a:p>
          <a:p>
            <a:pPr marL="723882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股票软件（爬取股票数据，帮助人们分析决策，进行金融交易）</a:t>
            </a:r>
            <a:endParaRPr lang="en-US" altLang="zh-CN" dirty="0"/>
          </a:p>
          <a:p>
            <a:pPr marL="723882" lvl="1" indent="-380990">
              <a:buFont typeface="Wingdings" panose="05000000000000000000" pitchFamily="2" charset="2"/>
              <a:buChar char="l"/>
            </a:pPr>
            <a:r>
              <a:rPr lang="en-US" altLang="zh-CN" dirty="0"/>
              <a:t>Web</a:t>
            </a:r>
            <a:r>
              <a:rPr lang="zh-CN" altLang="en-US" dirty="0"/>
              <a:t>扫描（需要对网站所有的网页进行漏洞扫描）</a:t>
            </a:r>
            <a:endParaRPr lang="en-US" altLang="zh-CN" dirty="0"/>
          </a:p>
          <a:p>
            <a:pPr marL="723882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获取某网站最新文章收藏</a:t>
            </a:r>
            <a:endParaRPr lang="en-US" altLang="zh-CN" dirty="0"/>
          </a:p>
          <a:p>
            <a:pPr marL="723882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爬取天气预报</a:t>
            </a:r>
          </a:p>
          <a:p>
            <a:pPr marL="723882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爬取漂亮</a:t>
            </a:r>
            <a:r>
              <a:rPr lang="en-US" altLang="zh-CN" dirty="0"/>
              <a:t>mm</a:t>
            </a:r>
            <a:r>
              <a:rPr lang="zh-CN" altLang="en-US" dirty="0"/>
              <a:t>照片</a:t>
            </a:r>
          </a:p>
          <a:p>
            <a:pPr marL="723882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给空间朋友点赞</a:t>
            </a:r>
            <a:endParaRPr lang="en-US" altLang="zh-CN" dirty="0"/>
          </a:p>
          <a:p>
            <a:pPr marL="723882" lvl="1" indent="-380990">
              <a:buFont typeface="Wingdings" panose="05000000000000000000" pitchFamily="2" charset="2"/>
              <a:buChar char="l"/>
            </a:pPr>
            <a:r>
              <a:rPr lang="en-US" altLang="zh-CN" dirty="0"/>
              <a:t>…</a:t>
            </a:r>
          </a:p>
        </p:txBody>
      </p:sp>
      <p:pic>
        <p:nvPicPr>
          <p:cNvPr id="5" name="Picture 5" descr="https://timgsa.baidu.com/timg?image&amp;quality=80&amp;size=b9999_10000&amp;sec=1487515557&amp;di=d32114b05837363305df4a2371d41b0d&amp;imgtype=jpg&amp;er=1&amp;src=http%3A%2F%2Fwww.jahuaxia.cn%2Fupload%2Fimg%2F8NfYhoBAxtSw3hfPpivZI472LpYDuuZeoWF1RD8MUU4aUIqwZWp8J0nDe8aQtnHlK%2FeQFwWchsdmVkBwy1BoUNV%2F5nrB5IdGAdNEGg.jpg">
            <a:extLst>
              <a:ext uri="{FF2B5EF4-FFF2-40B4-BE49-F238E27FC236}">
                <a16:creationId xmlns:a16="http://schemas.microsoft.com/office/drawing/2014/main" id="{4700C9E3-3BAD-47F4-9351-9BB0949E7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054" y="4375268"/>
            <a:ext cx="3924300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30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855569" y="510569"/>
            <a:ext cx="1197764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3733" b="1" dirty="0">
                <a:solidFill>
                  <a:srgbClr val="282828"/>
                </a:solidFill>
                <a:latin typeface="Impact" panose="020B0806030902050204" pitchFamily="34" charset="0"/>
              </a:rPr>
              <a:t>HTML</a:t>
            </a:r>
            <a:endParaRPr lang="zh-CN" altLang="en-US" sz="3733" b="1" dirty="0">
              <a:solidFill>
                <a:srgbClr val="282828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152B19-27DC-44FC-A7B7-D3E25A612033}"/>
              </a:ext>
            </a:extLst>
          </p:cNvPr>
          <p:cNvSpPr txBox="1"/>
          <p:nvPr/>
        </p:nvSpPr>
        <p:spPr>
          <a:xfrm>
            <a:off x="1103446" y="1351307"/>
            <a:ext cx="9985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宋体" panose="02010600030101010101" pitchFamily="2" charset="-122"/>
              </a:rPr>
              <a:t>HTML</a:t>
            </a:r>
            <a:r>
              <a:rPr lang="zh-CN" altLang="en-US" sz="2200" dirty="0">
                <a:latin typeface="宋体" panose="02010600030101010101" pitchFamily="2" charset="-122"/>
              </a:rPr>
              <a:t>（超文本标记语言）</a:t>
            </a:r>
          </a:p>
          <a:p>
            <a:pPr marL="380990" indent="-380990">
              <a:buFont typeface="Wingdings" panose="05000000000000000000" pitchFamily="2" charset="2"/>
              <a:buChar char="l"/>
            </a:pPr>
            <a:endParaRPr lang="zh-CN" altLang="en-US" sz="2200" dirty="0">
              <a:latin typeface="宋体" panose="0201060003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D6D1C-96F9-4EE9-AAD0-6EB2C5CF5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029" y="1889936"/>
            <a:ext cx="4712804" cy="437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431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103446" y="429086"/>
            <a:ext cx="1817164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3733" b="1" dirty="0" err="1">
                <a:solidFill>
                  <a:srgbClr val="282828"/>
                </a:solidFill>
                <a:latin typeface="Impact" panose="020B0806030902050204" pitchFamily="34" charset="0"/>
              </a:rPr>
              <a:t>goquery</a:t>
            </a:r>
            <a:endParaRPr lang="zh-CN" altLang="en-US" sz="3733" b="1" dirty="0">
              <a:solidFill>
                <a:srgbClr val="282828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152B19-27DC-44FC-A7B7-D3E25A612033}"/>
              </a:ext>
            </a:extLst>
          </p:cNvPr>
          <p:cNvSpPr txBox="1"/>
          <p:nvPr/>
        </p:nvSpPr>
        <p:spPr>
          <a:xfrm>
            <a:off x="1103446" y="1351308"/>
            <a:ext cx="99851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goquery</a:t>
            </a:r>
            <a:r>
              <a:rPr lang="zh-CN" altLang="en-US" dirty="0"/>
              <a:t>包提供了发起</a:t>
            </a:r>
            <a:r>
              <a:rPr lang="en-US" altLang="zh-CN" dirty="0"/>
              <a:t>HTTP</a:t>
            </a:r>
            <a:r>
              <a:rPr lang="zh-CN" altLang="en-US" dirty="0"/>
              <a:t>请求并对返回结果</a:t>
            </a:r>
            <a:r>
              <a:rPr lang="en-US" altLang="zh-CN" dirty="0"/>
              <a:t>HTML</a:t>
            </a:r>
            <a:r>
              <a:rPr lang="zh-CN" altLang="en-US" dirty="0"/>
              <a:t>解析的功能</a:t>
            </a:r>
          </a:p>
          <a:p>
            <a:pPr marL="457189" indent="-457189">
              <a:buFont typeface="+mj-lt"/>
              <a:buAutoNum type="arabicPeriod"/>
            </a:pPr>
            <a:r>
              <a:rPr lang="zh-CN" altLang="en-US" dirty="0"/>
              <a:t>发起请求：</a:t>
            </a:r>
            <a:r>
              <a:rPr lang="en-US" altLang="zh-CN" dirty="0" err="1"/>
              <a:t>goquery.NewDocument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</a:t>
            </a:r>
          </a:p>
          <a:p>
            <a:pPr marL="457189" indent="-457189">
              <a:buFont typeface="+mj-lt"/>
              <a:buAutoNum type="arabicPeriod"/>
            </a:pPr>
            <a:r>
              <a:rPr lang="zh-CN" altLang="en-US" dirty="0"/>
              <a:t>解析</a:t>
            </a:r>
            <a:endParaRPr lang="en-US" altLang="zh-CN" dirty="0"/>
          </a:p>
          <a:p>
            <a:pPr marL="990575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查找元素：</a:t>
            </a:r>
            <a:r>
              <a:rPr lang="en-US" altLang="zh-CN" dirty="0"/>
              <a:t>Find</a:t>
            </a:r>
          </a:p>
          <a:p>
            <a:pPr marL="990575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查找子元素：</a:t>
            </a:r>
            <a:r>
              <a:rPr lang="en-US" altLang="zh-CN" dirty="0" err="1"/>
              <a:t>ChildrenFiltered</a:t>
            </a:r>
            <a:endParaRPr lang="en-US" altLang="zh-CN" dirty="0"/>
          </a:p>
          <a:p>
            <a:pPr marL="990575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获取内容：</a:t>
            </a:r>
            <a:r>
              <a:rPr lang="en-US" altLang="zh-CN" dirty="0"/>
              <a:t>Text/Html</a:t>
            </a:r>
          </a:p>
          <a:p>
            <a:pPr marL="990575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获取属性：</a:t>
            </a:r>
            <a:r>
              <a:rPr lang="en-US" altLang="zh-CN" dirty="0" err="1"/>
              <a:t>Attr</a:t>
            </a:r>
            <a:endParaRPr lang="en-US" altLang="zh-CN" dirty="0"/>
          </a:p>
          <a:p>
            <a:pPr marL="990575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遍历元素：</a:t>
            </a:r>
            <a:r>
              <a:rPr lang="en-US" altLang="zh-CN" dirty="0"/>
              <a:t>Each</a:t>
            </a:r>
          </a:p>
          <a:p>
            <a:pPr marL="457189" indent="-457189">
              <a:buFont typeface="+mj-lt"/>
              <a:buAutoNum type="arabicPeriod"/>
            </a:pPr>
            <a:r>
              <a:rPr lang="zh-CN" altLang="en-US" dirty="0"/>
              <a:t>选择器</a:t>
            </a:r>
          </a:p>
          <a:p>
            <a:pPr marL="990575" lvl="1" indent="-380990">
              <a:buFont typeface="Wingdings" panose="05000000000000000000" pitchFamily="2" charset="2"/>
              <a:buChar char="l"/>
            </a:pPr>
            <a:r>
              <a:rPr lang="en-US" altLang="zh-CN" dirty="0"/>
              <a:t>.class/#id/tag</a:t>
            </a:r>
          </a:p>
          <a:p>
            <a:pPr marL="990575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复合选择器</a:t>
            </a:r>
          </a:p>
        </p:txBody>
      </p:sp>
    </p:spTree>
    <p:extLst>
      <p:ext uri="{BB962C8B-B14F-4D97-AF65-F5344CB8AC3E}">
        <p14:creationId xmlns:p14="http://schemas.microsoft.com/office/powerpoint/2010/main" val="107462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448995" cy="374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altLang="zh-CN" sz="2600" dirty="0"/>
              <a:t>Boss</a:t>
            </a:r>
            <a:r>
              <a:rPr lang="zh-CN" altLang="en-US" sz="2600" dirty="0"/>
              <a:t>直聘职位信息爬取</a:t>
            </a:r>
            <a:endParaRPr lang="zh-CN" altLang="zh-CN" sz="2600" dirty="0"/>
          </a:p>
        </p:txBody>
      </p:sp>
    </p:spTree>
    <p:extLst>
      <p:ext uri="{BB962C8B-B14F-4D97-AF65-F5344CB8AC3E}">
        <p14:creationId xmlns:p14="http://schemas.microsoft.com/office/powerpoint/2010/main" val="4183381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</a:t>
            </a:r>
            <a:endParaRPr lang="zh-CN" altLang="en-US" dirty="0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0615799" cy="3743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RPC</a:t>
            </a:r>
            <a:r>
              <a:rPr lang="zh-CN" altLang="zh-CN" dirty="0"/>
              <a:t>即远程过程调用</a:t>
            </a:r>
            <a:r>
              <a:rPr lang="en-US" altLang="zh-CN" dirty="0"/>
              <a:t>(Remote Procedure Call)</a:t>
            </a:r>
            <a:r>
              <a:rPr lang="zh-CN" altLang="zh-CN" dirty="0"/>
              <a:t>，用于构建计算机之间的通信协议，该协议允许运行于一台计算机的程序调用另一台计算机上的程序，开发人员无需对交互过程进行编程</a:t>
            </a:r>
          </a:p>
          <a:p>
            <a:pPr marL="0" indent="0">
              <a:buNone/>
            </a:pPr>
            <a:r>
              <a:rPr lang="en-US" altLang="zh-CN" dirty="0" err="1"/>
              <a:t>rpc</a:t>
            </a:r>
            <a:r>
              <a:rPr lang="zh-CN" altLang="zh-CN" dirty="0"/>
              <a:t>和</a:t>
            </a:r>
            <a:r>
              <a:rPr lang="en-US" altLang="zh-CN" dirty="0" err="1"/>
              <a:t>rpc</a:t>
            </a:r>
            <a:r>
              <a:rPr lang="en-US" altLang="zh-CN" dirty="0"/>
              <a:t>/</a:t>
            </a:r>
            <a:r>
              <a:rPr lang="en-US" altLang="zh-CN" dirty="0" err="1"/>
              <a:t>jsonrpc</a:t>
            </a:r>
            <a:r>
              <a:rPr lang="zh-CN" altLang="zh-CN" dirty="0"/>
              <a:t>包提供了对</a:t>
            </a:r>
            <a:r>
              <a:rPr lang="en-US" altLang="zh-CN" dirty="0"/>
              <a:t>RPC</a:t>
            </a:r>
            <a:r>
              <a:rPr lang="zh-CN" altLang="zh-CN" dirty="0"/>
              <a:t>的支持</a:t>
            </a:r>
            <a:endParaRPr lang="en-US" altLang="zh-CN" dirty="0"/>
          </a:p>
          <a:p>
            <a:r>
              <a:rPr lang="en-US" altLang="zh-CN" dirty="0" err="1"/>
              <a:t>rpc</a:t>
            </a:r>
            <a:r>
              <a:rPr lang="zh-CN" altLang="zh-CN" dirty="0"/>
              <a:t>构建于</a:t>
            </a:r>
            <a:r>
              <a:rPr lang="en-US" altLang="zh-CN" dirty="0"/>
              <a:t>TCP</a:t>
            </a:r>
            <a:r>
              <a:rPr lang="zh-CN" altLang="zh-CN" dirty="0"/>
              <a:t>或</a:t>
            </a:r>
            <a:r>
              <a:rPr lang="en-US" altLang="zh-CN" dirty="0"/>
              <a:t>HTTP</a:t>
            </a:r>
            <a:r>
              <a:rPr lang="zh-CN" altLang="zh-CN" dirty="0"/>
              <a:t>协议之上，底层数据编码使用</a:t>
            </a:r>
            <a:r>
              <a:rPr lang="en-US" altLang="zh-CN" dirty="0"/>
              <a:t>gob</a:t>
            </a:r>
            <a:r>
              <a:rPr lang="zh-CN" altLang="zh-CN" dirty="0"/>
              <a:t>，因</a:t>
            </a:r>
            <a:r>
              <a:rPr lang="en-US" altLang="zh-CN" dirty="0"/>
              <a:t>gob</a:t>
            </a:r>
            <a:r>
              <a:rPr lang="zh-CN" altLang="zh-CN" dirty="0"/>
              <a:t>编码为</a:t>
            </a:r>
            <a:r>
              <a:rPr lang="en-US" altLang="zh-CN" dirty="0" err="1"/>
              <a:t>golang</a:t>
            </a:r>
            <a:r>
              <a:rPr lang="zh-CN" altLang="zh-CN" dirty="0"/>
              <a:t>自定义，所以无法支持跨语言调用</a:t>
            </a:r>
            <a:endParaRPr lang="en-US" altLang="zh-CN" dirty="0"/>
          </a:p>
          <a:p>
            <a:r>
              <a:rPr lang="en-US" altLang="zh-CN" dirty="0" err="1"/>
              <a:t>rpc</a:t>
            </a:r>
            <a:r>
              <a:rPr lang="en-US" altLang="zh-CN" dirty="0"/>
              <a:t>/</a:t>
            </a:r>
            <a:r>
              <a:rPr lang="en-US" altLang="zh-CN" dirty="0" err="1"/>
              <a:t>jsonrpc</a:t>
            </a:r>
            <a:r>
              <a:rPr lang="zh-CN" altLang="zh-CN" dirty="0"/>
              <a:t>构建于</a:t>
            </a:r>
            <a:r>
              <a:rPr lang="en-US" altLang="zh-CN" dirty="0"/>
              <a:t>TCP</a:t>
            </a:r>
            <a:r>
              <a:rPr lang="zh-CN" altLang="zh-CN" dirty="0"/>
              <a:t>协议之上，底层数据编码使用</a:t>
            </a:r>
            <a:r>
              <a:rPr lang="en-US" altLang="zh-CN" dirty="0"/>
              <a:t>json</a:t>
            </a:r>
            <a:r>
              <a:rPr lang="zh-CN" altLang="zh-CN" dirty="0"/>
              <a:t>，可支持跨语言调用</a:t>
            </a:r>
          </a:p>
        </p:txBody>
      </p:sp>
    </p:spTree>
    <p:extLst>
      <p:ext uri="{BB962C8B-B14F-4D97-AF65-F5344CB8AC3E}">
        <p14:creationId xmlns:p14="http://schemas.microsoft.com/office/powerpoint/2010/main" val="1287342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</a:t>
            </a:r>
            <a:endParaRPr lang="zh-CN" altLang="en-US" dirty="0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0615799" cy="374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lvl="0" indent="0">
              <a:buNone/>
            </a:pPr>
            <a:r>
              <a:rPr lang="zh-CN" altLang="zh-CN" dirty="0"/>
              <a:t>定义</a:t>
            </a:r>
            <a:r>
              <a:rPr lang="en-US" altLang="zh-CN" dirty="0"/>
              <a:t>RPC</a:t>
            </a:r>
            <a:r>
              <a:rPr lang="zh-CN" altLang="zh-CN" dirty="0"/>
              <a:t>结构体和方法</a:t>
            </a:r>
          </a:p>
          <a:p>
            <a:r>
              <a:rPr lang="en-US" altLang="zh-CN" dirty="0"/>
              <a:t>RPC</a:t>
            </a:r>
            <a:r>
              <a:rPr lang="zh-CN" altLang="zh-CN" dirty="0"/>
              <a:t>结构体和方法必须为公开</a:t>
            </a:r>
          </a:p>
          <a:p>
            <a:r>
              <a:rPr lang="zh-CN" altLang="zh-CN" dirty="0"/>
              <a:t>方法必须有两个参数和返回值</a:t>
            </a:r>
            <a:r>
              <a:rPr lang="en-US" altLang="zh-CN" dirty="0"/>
              <a:t>error</a:t>
            </a:r>
            <a:r>
              <a:rPr lang="zh-CN" altLang="zh-CN" dirty="0"/>
              <a:t>，第一个为参数为请求结构体变量指针，用于获取客户端提交的参数，第二个参数为响应结构体指针变量，用于结果返回，返回值</a:t>
            </a:r>
            <a:r>
              <a:rPr lang="en-US" altLang="zh-CN" dirty="0"/>
              <a:t>error</a:t>
            </a:r>
            <a:r>
              <a:rPr lang="zh-CN" altLang="zh-CN" dirty="0"/>
              <a:t>用于告知客户端错误信息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A2627F-5946-473C-A358-B5D405BE7E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49297" y="2592106"/>
            <a:ext cx="4371975" cy="3286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2AE757-A1E5-499D-A020-5D774F52894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83615" y="2047573"/>
            <a:ext cx="5274310" cy="411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5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743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dirty="0"/>
              <a:t>net</a:t>
            </a:r>
            <a:r>
              <a:rPr lang="zh-CN" altLang="en-US" sz="2000" dirty="0"/>
              <a:t>包提供了对</a:t>
            </a:r>
            <a:r>
              <a:rPr lang="en-US" altLang="zh-CN" sz="2000" dirty="0"/>
              <a:t>socket</a:t>
            </a:r>
            <a:r>
              <a:rPr lang="zh-CN" altLang="en-US" sz="2000" dirty="0"/>
              <a:t>编程的支持，</a:t>
            </a:r>
            <a:r>
              <a:rPr lang="en-US" altLang="zh-CN" sz="2000" dirty="0"/>
              <a:t>socket</a:t>
            </a:r>
            <a:r>
              <a:rPr lang="zh-CN" altLang="en-US" sz="2000" dirty="0"/>
              <a:t>编程分服务端和客户端编程，针对服务端可使用函数</a:t>
            </a:r>
            <a:r>
              <a:rPr lang="en-US" altLang="zh-CN" sz="2000" dirty="0"/>
              <a:t>Listen</a:t>
            </a:r>
            <a:r>
              <a:rPr lang="zh-CN" altLang="en-US" sz="2000" dirty="0"/>
              <a:t>创建监听服务，对于客户端可使用函数</a:t>
            </a:r>
            <a:r>
              <a:rPr lang="en-US" altLang="zh-CN" sz="2000" dirty="0"/>
              <a:t>Dial</a:t>
            </a:r>
            <a:r>
              <a:rPr lang="zh-CN" altLang="en-US" sz="2000" dirty="0"/>
              <a:t>连接服务器</a:t>
            </a:r>
            <a:endParaRPr lang="en-US" altLang="zh-CN" sz="2000" dirty="0"/>
          </a:p>
          <a:p>
            <a:pPr lvl="0"/>
            <a:r>
              <a:rPr lang="zh-CN" altLang="zh-CN" dirty="0"/>
              <a:t>常用函数</a:t>
            </a:r>
          </a:p>
          <a:p>
            <a:pPr lvl="1"/>
            <a:r>
              <a:rPr lang="en-US" altLang="zh-CN" dirty="0"/>
              <a:t>Listen: </a:t>
            </a:r>
            <a:r>
              <a:rPr lang="zh-CN" altLang="zh-CN" dirty="0"/>
              <a:t>用于创建监听服务器</a:t>
            </a:r>
          </a:p>
          <a:p>
            <a:pPr lvl="1"/>
            <a:r>
              <a:rPr lang="en-US" altLang="zh-CN" dirty="0" err="1"/>
              <a:t>ListenPacket</a:t>
            </a:r>
            <a:r>
              <a:rPr lang="zh-CN" altLang="zh-CN" dirty="0"/>
              <a:t>：用于创建服务器端连接</a:t>
            </a:r>
          </a:p>
          <a:p>
            <a:pPr lvl="1"/>
            <a:r>
              <a:rPr lang="en-US" altLang="zh-CN" dirty="0"/>
              <a:t>Dial:</a:t>
            </a:r>
            <a:r>
              <a:rPr lang="zh-CN" altLang="zh-CN" dirty="0"/>
              <a:t>用于创建与服务器连接</a:t>
            </a:r>
          </a:p>
          <a:p>
            <a:pPr lvl="1"/>
            <a:r>
              <a:rPr lang="en-US" altLang="zh-CN" dirty="0" err="1"/>
              <a:t>JoinHostPort</a:t>
            </a:r>
            <a:r>
              <a:rPr lang="zh-CN" altLang="zh-CN" dirty="0"/>
              <a:t>：连接地址和端口</a:t>
            </a:r>
          </a:p>
          <a:p>
            <a:pPr lvl="1"/>
            <a:r>
              <a:rPr lang="en-US" altLang="zh-CN" dirty="0" err="1"/>
              <a:t>SplitHostort</a:t>
            </a:r>
            <a:r>
              <a:rPr lang="zh-CN" altLang="zh-CN" dirty="0"/>
              <a:t>：分割地址和端口</a:t>
            </a:r>
          </a:p>
          <a:p>
            <a:pPr lvl="1"/>
            <a:r>
              <a:rPr lang="en-US" altLang="zh-CN" dirty="0" err="1"/>
              <a:t>LookupAddr</a:t>
            </a:r>
            <a:r>
              <a:rPr lang="zh-CN" altLang="zh-CN" dirty="0"/>
              <a:t>：查找地址对应主机名</a:t>
            </a:r>
          </a:p>
          <a:p>
            <a:pPr lvl="1"/>
            <a:r>
              <a:rPr lang="en-US" altLang="zh-CN" dirty="0" err="1"/>
              <a:t>LookupHost</a:t>
            </a:r>
            <a:r>
              <a:rPr lang="en-US" altLang="zh-CN" dirty="0"/>
              <a:t>: </a:t>
            </a:r>
            <a:r>
              <a:rPr lang="zh-CN" altLang="zh-CN" dirty="0"/>
              <a:t>根据主机名查看地址</a:t>
            </a:r>
          </a:p>
          <a:p>
            <a:pPr lvl="1"/>
            <a:r>
              <a:rPr lang="en-US" altLang="zh-CN" dirty="0" err="1"/>
              <a:t>ParseCIDR</a:t>
            </a:r>
            <a:r>
              <a:rPr lang="zh-CN" altLang="zh-CN" dirty="0"/>
              <a:t>：解析</a:t>
            </a:r>
            <a:r>
              <a:rPr lang="en-US" altLang="zh-CN" dirty="0"/>
              <a:t>CIDR</a:t>
            </a:r>
            <a:r>
              <a:rPr lang="zh-CN" altLang="zh-CN" dirty="0"/>
              <a:t>格式</a:t>
            </a:r>
            <a:r>
              <a:rPr lang="en-US" altLang="zh-CN" dirty="0"/>
              <a:t>IP</a:t>
            </a:r>
            <a:endParaRPr lang="zh-CN" altLang="zh-CN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4DD75D-3B13-4E0F-BF57-EE176CD587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36340" y="2577576"/>
            <a:ext cx="48291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5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</a:t>
            </a:r>
            <a:endParaRPr lang="zh-CN" altLang="en-US" dirty="0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0615799" cy="374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altLang="zh-CN" sz="2600" dirty="0" err="1"/>
              <a:t>jsonrpc</a:t>
            </a:r>
            <a:r>
              <a:rPr lang="zh-CN" altLang="zh-CN" sz="2600" dirty="0"/>
              <a:t>包常用函数</a:t>
            </a:r>
          </a:p>
          <a:p>
            <a:pPr lvl="1"/>
            <a:r>
              <a:rPr lang="en-US" altLang="zh-CN" dirty="0"/>
              <a:t>Dial</a:t>
            </a:r>
            <a:r>
              <a:rPr lang="zh-CN" altLang="zh-CN" dirty="0"/>
              <a:t>：连接</a:t>
            </a:r>
            <a:r>
              <a:rPr lang="en-US" altLang="zh-CN" dirty="0"/>
              <a:t>JSONPRC</a:t>
            </a:r>
            <a:endParaRPr lang="zh-CN" altLang="zh-CN" dirty="0"/>
          </a:p>
          <a:p>
            <a:pPr lvl="1"/>
            <a:r>
              <a:rPr lang="en-US" altLang="zh-CN" dirty="0" err="1"/>
              <a:t>ServeConn</a:t>
            </a:r>
            <a:r>
              <a:rPr lang="zh-CN" altLang="zh-CN" dirty="0"/>
              <a:t>：处理客户端连接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1A27C0-F6D2-4E5A-9698-C43BB7979C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19709" y="1685544"/>
            <a:ext cx="5274310" cy="44132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68D3F70-4CD4-432C-8B4E-46A62B34EF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3344" y="3311395"/>
            <a:ext cx="5274310" cy="316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11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95300" y="760138"/>
            <a:ext cx="7152167" cy="586599"/>
          </a:xfrm>
        </p:spPr>
        <p:txBody>
          <a:bodyPr/>
          <a:lstStyle/>
          <a:p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1792117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"/>
          <p:cNvSpPr>
            <a:spLocks noGrp="1" noChangeArrowheads="1"/>
          </p:cNvSpPr>
          <p:nvPr>
            <p:ph type="title"/>
          </p:nvPr>
        </p:nvSpPr>
        <p:spPr>
          <a:xfrm>
            <a:off x="379413" y="2654300"/>
            <a:ext cx="11288712" cy="1325563"/>
          </a:xfrm>
        </p:spPr>
        <p:txBody>
          <a:bodyPr/>
          <a:lstStyle/>
          <a:p>
            <a:pPr algn="ctr"/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谢   谢</a:t>
            </a:r>
          </a:p>
        </p:txBody>
      </p:sp>
      <p:sp>
        <p:nvSpPr>
          <p:cNvPr id="21507" name="副标题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25950"/>
            <a:ext cx="9223375" cy="1654175"/>
          </a:xfrm>
        </p:spPr>
        <p:txBody>
          <a:bodyPr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咨询热线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400-080-6560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官方网站：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www.magedu.com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6"/>
          <p:cNvSpPr txBox="1">
            <a:spLocks noChangeArrowheads="1"/>
          </p:cNvSpPr>
          <p:nvPr/>
        </p:nvSpPr>
        <p:spPr bwMode="auto">
          <a:xfrm>
            <a:off x="638175" y="960348"/>
            <a:ext cx="1051560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 kern="12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祝大家学业有成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743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lvl="0"/>
            <a:r>
              <a:rPr lang="zh-CN" altLang="zh-CN" dirty="0"/>
              <a:t>常用</a:t>
            </a:r>
            <a:r>
              <a:rPr lang="zh-CN" altLang="en-US" dirty="0"/>
              <a:t>结构体</a:t>
            </a:r>
            <a:endParaRPr lang="en-US" altLang="zh-CN" dirty="0"/>
          </a:p>
          <a:p>
            <a:pPr lvl="1"/>
            <a:r>
              <a:rPr lang="en-US" altLang="zh-CN" dirty="0"/>
              <a:t>IP</a:t>
            </a:r>
          </a:p>
          <a:p>
            <a:pPr marL="914400" lvl="2" indent="0">
              <a:buNone/>
            </a:pPr>
            <a:r>
              <a:rPr lang="zh-CN" altLang="en-US" dirty="0"/>
              <a:t>常用函数</a:t>
            </a:r>
            <a:endParaRPr lang="en-US" altLang="zh-CN" dirty="0"/>
          </a:p>
          <a:p>
            <a:pPr lvl="2"/>
            <a:r>
              <a:rPr lang="en-US" altLang="zh-CN" dirty="0" err="1"/>
              <a:t>ParseIP</a:t>
            </a:r>
            <a:r>
              <a:rPr lang="zh-CN" altLang="en-US" dirty="0"/>
              <a:t>：解析地址</a:t>
            </a:r>
            <a:endParaRPr lang="en-US" altLang="zh-CN" dirty="0"/>
          </a:p>
          <a:p>
            <a:pPr lvl="2"/>
            <a:r>
              <a:rPr lang="en-US" altLang="zh-CN" dirty="0" err="1"/>
              <a:t>LookupIP</a:t>
            </a:r>
            <a:r>
              <a:rPr lang="zh-CN" altLang="en-US" dirty="0"/>
              <a:t>：根据主机名查找</a:t>
            </a:r>
            <a:r>
              <a:rPr lang="en-US" altLang="zh-CN" dirty="0"/>
              <a:t>IP</a:t>
            </a:r>
          </a:p>
          <a:p>
            <a:pPr lvl="1"/>
            <a:r>
              <a:rPr lang="en-US" altLang="zh-CN" sz="2400" dirty="0" err="1"/>
              <a:t>IPNet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zh-CN" altLang="en-US" sz="2200" dirty="0"/>
              <a:t>常用方法</a:t>
            </a:r>
            <a:endParaRPr lang="en-US" altLang="zh-CN" sz="2200" dirty="0"/>
          </a:p>
          <a:p>
            <a:pPr lvl="2"/>
            <a:r>
              <a:rPr lang="en-US" altLang="zh-CN" sz="2200" dirty="0"/>
              <a:t>Contains</a:t>
            </a:r>
            <a:r>
              <a:rPr lang="zh-CN" altLang="zh-CN" sz="2200" dirty="0"/>
              <a:t>：判断是否包含某</a:t>
            </a:r>
            <a:r>
              <a:rPr lang="en-US" altLang="zh-CN" sz="2200" dirty="0"/>
              <a:t>IP </a:t>
            </a:r>
            <a:endParaRPr lang="zh-CN" altLang="zh-CN" sz="2200" dirty="0"/>
          </a:p>
          <a:p>
            <a:pPr lvl="2"/>
            <a:r>
              <a:rPr lang="en-US" altLang="zh-CN" sz="2200" dirty="0"/>
              <a:t>Network</a:t>
            </a:r>
            <a:r>
              <a:rPr lang="zh-CN" altLang="zh-CN" sz="2200" dirty="0"/>
              <a:t>：获取网络地址类型</a:t>
            </a:r>
          </a:p>
          <a:p>
            <a:pPr lvl="1"/>
            <a:r>
              <a:rPr lang="en-US" altLang="zh-CN" sz="2400" dirty="0" err="1"/>
              <a:t>Addr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zh-CN" altLang="en-US" sz="2200" dirty="0"/>
              <a:t>常用函数</a:t>
            </a:r>
            <a:endParaRPr lang="zh-CN" altLang="zh-CN" sz="2200" dirty="0"/>
          </a:p>
          <a:p>
            <a:pPr lvl="2"/>
            <a:r>
              <a:rPr lang="en-US" altLang="zh-CN" dirty="0" err="1"/>
              <a:t>InterfaceAddrs</a:t>
            </a:r>
            <a:r>
              <a:rPr lang="zh-CN" altLang="zh-CN" dirty="0"/>
              <a:t>：获取所有网络地址信息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常用方法</a:t>
            </a:r>
            <a:endParaRPr lang="zh-CN" altLang="zh-CN" dirty="0"/>
          </a:p>
          <a:p>
            <a:pPr lvl="2"/>
            <a:r>
              <a:rPr lang="en-US" altLang="zh-CN" dirty="0"/>
              <a:t>Network</a:t>
            </a:r>
            <a:r>
              <a:rPr lang="zh-CN" altLang="zh-CN" dirty="0"/>
              <a:t>：获取网络类型</a:t>
            </a:r>
          </a:p>
          <a:p>
            <a:pPr lvl="2"/>
            <a:r>
              <a:rPr lang="en-US" altLang="zh-CN" dirty="0"/>
              <a:t>String</a:t>
            </a:r>
            <a:r>
              <a:rPr lang="zh-CN" altLang="zh-CN" dirty="0"/>
              <a:t>：获取网络地址</a:t>
            </a:r>
            <a:endParaRPr lang="en-US" altLang="zh-CN" dirty="0"/>
          </a:p>
          <a:p>
            <a:pPr lvl="1"/>
            <a:endParaRPr lang="zh-CN" altLang="zh-CN" dirty="0"/>
          </a:p>
          <a:p>
            <a:pPr lvl="0"/>
            <a:endParaRPr lang="zh-CN" altLang="zh-CN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A6999F-07D5-4A79-9136-3C8A516C41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23580" y="2383237"/>
            <a:ext cx="4657725" cy="6000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F7F7890-987C-4995-923D-F05C1845534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34471" y="3429000"/>
            <a:ext cx="4591050" cy="6381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7E73E9D-ACAD-44A6-8196-6C726C69901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49267" y="4726768"/>
            <a:ext cx="46863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2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743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lvl="0"/>
            <a:r>
              <a:rPr lang="zh-CN" altLang="zh-CN" dirty="0"/>
              <a:t>常用</a:t>
            </a:r>
            <a:r>
              <a:rPr lang="zh-CN" altLang="en-US" dirty="0"/>
              <a:t>结构体</a:t>
            </a:r>
            <a:endParaRPr lang="en-US" altLang="zh-CN" dirty="0"/>
          </a:p>
          <a:p>
            <a:pPr lvl="1"/>
            <a:r>
              <a:rPr lang="en-US" altLang="zh-CN" sz="2400" dirty="0"/>
              <a:t>Interfaces</a:t>
            </a:r>
            <a:endParaRPr lang="zh-CN" altLang="zh-CN" sz="2400" dirty="0"/>
          </a:p>
          <a:p>
            <a:pPr marL="914400" lvl="2" indent="0">
              <a:buNone/>
            </a:pPr>
            <a:r>
              <a:rPr lang="zh-CN" altLang="zh-CN" dirty="0"/>
              <a:t>常用属性</a:t>
            </a:r>
          </a:p>
          <a:p>
            <a:pPr lvl="2"/>
            <a:r>
              <a:rPr lang="en-US" altLang="zh-CN" dirty="0"/>
              <a:t>Index</a:t>
            </a:r>
            <a:endParaRPr lang="zh-CN" altLang="zh-CN" dirty="0"/>
          </a:p>
          <a:p>
            <a:pPr lvl="2"/>
            <a:r>
              <a:rPr lang="en-US" altLang="zh-CN" dirty="0"/>
              <a:t>MTU</a:t>
            </a:r>
            <a:endParaRPr lang="zh-CN" altLang="zh-CN" dirty="0"/>
          </a:p>
          <a:p>
            <a:pPr lvl="2"/>
            <a:r>
              <a:rPr lang="en-US" altLang="zh-CN" dirty="0"/>
              <a:t>Name</a:t>
            </a:r>
            <a:r>
              <a:rPr lang="zh-CN" altLang="zh-CN" dirty="0"/>
              <a:t>：网卡名</a:t>
            </a:r>
          </a:p>
          <a:p>
            <a:pPr lvl="2"/>
            <a:r>
              <a:rPr lang="en-US" altLang="zh-CN" dirty="0" err="1"/>
              <a:t>HardwareAddr</a:t>
            </a:r>
            <a:r>
              <a:rPr lang="zh-CN" altLang="zh-CN" dirty="0"/>
              <a:t>：</a:t>
            </a:r>
            <a:r>
              <a:rPr lang="en-US" altLang="zh-CN" dirty="0"/>
              <a:t>mac</a:t>
            </a:r>
            <a:r>
              <a:rPr lang="zh-CN" altLang="zh-CN" dirty="0"/>
              <a:t>地址</a:t>
            </a:r>
          </a:p>
          <a:p>
            <a:pPr lvl="2"/>
            <a:r>
              <a:rPr lang="en-US" altLang="zh-CN" dirty="0"/>
              <a:t>Flags</a:t>
            </a:r>
            <a:r>
              <a:rPr lang="zh-CN" altLang="zh-CN" dirty="0"/>
              <a:t>：属性</a:t>
            </a:r>
          </a:p>
          <a:p>
            <a:pPr marL="914400" lvl="2" indent="0">
              <a:buNone/>
            </a:pPr>
            <a:r>
              <a:rPr lang="zh-CN" altLang="zh-CN" dirty="0"/>
              <a:t>常用函数：</a:t>
            </a:r>
          </a:p>
          <a:p>
            <a:pPr lvl="2"/>
            <a:r>
              <a:rPr lang="en-US" altLang="zh-CN" dirty="0"/>
              <a:t>Interfaces</a:t>
            </a:r>
            <a:r>
              <a:rPr lang="zh-CN" altLang="zh-CN" dirty="0"/>
              <a:t>：获取所有网卡</a:t>
            </a:r>
          </a:p>
          <a:p>
            <a:pPr lvl="2"/>
            <a:r>
              <a:rPr lang="en-US" altLang="zh-CN" dirty="0" err="1"/>
              <a:t>InterfaceByName</a:t>
            </a:r>
            <a:r>
              <a:rPr lang="zh-CN" altLang="zh-CN" dirty="0"/>
              <a:t>：根据网卡名称获取网卡信息</a:t>
            </a:r>
          </a:p>
          <a:p>
            <a:pPr marL="914400" lvl="2" indent="0">
              <a:buNone/>
            </a:pPr>
            <a:r>
              <a:rPr lang="zh-CN" altLang="zh-CN" dirty="0"/>
              <a:t>常用方法：</a:t>
            </a:r>
          </a:p>
          <a:p>
            <a:pPr lvl="2"/>
            <a:r>
              <a:rPr lang="en-US" altLang="zh-CN" dirty="0" err="1"/>
              <a:t>Addrs</a:t>
            </a:r>
            <a:r>
              <a:rPr lang="zh-CN" altLang="zh-CN" dirty="0"/>
              <a:t>：获取网卡配置网络地址</a:t>
            </a:r>
          </a:p>
          <a:p>
            <a:pPr lvl="2"/>
            <a:r>
              <a:rPr lang="en-US" altLang="zh-CN" dirty="0" err="1"/>
              <a:t>MulticastAddrs</a:t>
            </a:r>
            <a:r>
              <a:rPr lang="zh-CN" altLang="zh-CN" dirty="0"/>
              <a:t>：获取网卡广播地址</a:t>
            </a:r>
          </a:p>
          <a:p>
            <a:pPr lvl="1"/>
            <a:endParaRPr lang="zh-CN" altLang="zh-CN" dirty="0"/>
          </a:p>
          <a:p>
            <a:pPr lvl="0"/>
            <a:endParaRPr lang="zh-CN" altLang="zh-CN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E4F1D49-F7D1-4176-ACB8-379712EAC6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67039" y="2889411"/>
            <a:ext cx="5274310" cy="84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9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448995" cy="374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lvl="0"/>
            <a:r>
              <a:rPr lang="en-US" altLang="zh-CN" dirty="0"/>
              <a:t>TCP</a:t>
            </a:r>
            <a:r>
              <a:rPr lang="zh-CN" altLang="en-US" dirty="0"/>
              <a:t>服务端开发</a:t>
            </a:r>
            <a:endParaRPr lang="zh-CN" altLang="zh-CN" dirty="0"/>
          </a:p>
          <a:p>
            <a:pPr lvl="1"/>
            <a:r>
              <a:rPr lang="zh-CN" altLang="zh-CN" dirty="0"/>
              <a:t>创建监听服务</a:t>
            </a:r>
          </a:p>
          <a:p>
            <a:pPr lvl="1"/>
            <a:r>
              <a:rPr lang="zh-CN" altLang="zh-CN" dirty="0"/>
              <a:t>循环接受客户端连接</a:t>
            </a:r>
          </a:p>
          <a:p>
            <a:pPr lvl="1"/>
            <a:r>
              <a:rPr lang="zh-CN" altLang="zh-CN" dirty="0"/>
              <a:t>数据处理（向客户端发送数据</a:t>
            </a:r>
            <a:r>
              <a:rPr lang="en-US" altLang="zh-CN" dirty="0"/>
              <a:t>/</a:t>
            </a:r>
            <a:r>
              <a:rPr lang="zh-CN" altLang="zh-CN" dirty="0"/>
              <a:t>读客户端发送的数据）</a:t>
            </a:r>
          </a:p>
          <a:p>
            <a:pPr lvl="1"/>
            <a:r>
              <a:rPr lang="zh-CN" altLang="zh-CN" dirty="0"/>
              <a:t>关闭监听服务</a:t>
            </a:r>
          </a:p>
          <a:p>
            <a:pPr lvl="0"/>
            <a:endParaRPr lang="zh-CN" altLang="zh-CN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A615E7-67F1-40A7-A0D6-C64E679293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22021" y="1429016"/>
            <a:ext cx="5274310" cy="461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9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448995" cy="374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altLang="zh-CN" sz="2600" dirty="0"/>
              <a:t>TCP</a:t>
            </a:r>
            <a:r>
              <a:rPr lang="zh-CN" altLang="zh-CN" sz="2600" dirty="0"/>
              <a:t>客户端开发流程</a:t>
            </a:r>
          </a:p>
          <a:p>
            <a:pPr lvl="1"/>
            <a:r>
              <a:rPr lang="zh-CN" altLang="zh-CN" dirty="0"/>
              <a:t>连接服务器</a:t>
            </a:r>
          </a:p>
          <a:p>
            <a:pPr lvl="1"/>
            <a:r>
              <a:rPr lang="zh-CN" altLang="zh-CN" dirty="0"/>
              <a:t>数据处理（向服务端发送数据</a:t>
            </a:r>
            <a:r>
              <a:rPr lang="en-US" altLang="zh-CN" dirty="0"/>
              <a:t>/</a:t>
            </a:r>
            <a:r>
              <a:rPr lang="zh-CN" altLang="zh-CN" dirty="0"/>
              <a:t>读服务端发送的数据）</a:t>
            </a:r>
          </a:p>
          <a:p>
            <a:pPr lvl="1"/>
            <a:r>
              <a:rPr lang="zh-CN" altLang="zh-CN" dirty="0"/>
              <a:t>关闭连接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82DEEB-8FAD-4E32-9B33-C9965FF935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55816" y="1940665"/>
            <a:ext cx="5274310" cy="374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448995" cy="374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altLang="zh-CN" sz="2600" dirty="0"/>
              <a:t>UDP</a:t>
            </a:r>
            <a:r>
              <a:rPr lang="zh-CN" altLang="zh-CN" sz="2600" dirty="0"/>
              <a:t>服务端开发流程</a:t>
            </a:r>
          </a:p>
          <a:p>
            <a:pPr lvl="1"/>
            <a:r>
              <a:rPr lang="zh-CN" altLang="zh-CN" dirty="0"/>
              <a:t>创建监听服务</a:t>
            </a:r>
          </a:p>
          <a:p>
            <a:pPr lvl="1"/>
            <a:r>
              <a:rPr lang="zh-CN" altLang="zh-CN" dirty="0"/>
              <a:t>数据处理（向客户端发送数据</a:t>
            </a:r>
            <a:r>
              <a:rPr lang="en-US" altLang="zh-CN" dirty="0"/>
              <a:t>/</a:t>
            </a:r>
            <a:r>
              <a:rPr lang="zh-CN" altLang="zh-CN" dirty="0"/>
              <a:t>读客户端发送的数据）</a:t>
            </a:r>
          </a:p>
          <a:p>
            <a:pPr lvl="1"/>
            <a:r>
              <a:rPr lang="zh-CN" altLang="zh-CN" dirty="0"/>
              <a:t>关闭连接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C572C7-7F06-40DA-BCFE-D8B9A12E5C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2118989"/>
            <a:ext cx="527431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2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448995" cy="374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altLang="zh-CN" sz="2600" dirty="0"/>
              <a:t>UDP</a:t>
            </a:r>
            <a:r>
              <a:rPr lang="zh-CN" altLang="zh-CN" sz="2600" dirty="0"/>
              <a:t>客户端开发流程</a:t>
            </a:r>
          </a:p>
          <a:p>
            <a:pPr lvl="1"/>
            <a:r>
              <a:rPr lang="zh-CN" altLang="zh-CN" dirty="0"/>
              <a:t>创建连接</a:t>
            </a:r>
          </a:p>
          <a:p>
            <a:pPr lvl="1"/>
            <a:r>
              <a:rPr lang="zh-CN" altLang="zh-CN" dirty="0"/>
              <a:t>数据处理（向服务器发送数据</a:t>
            </a:r>
            <a:r>
              <a:rPr lang="en-US" altLang="zh-CN" dirty="0"/>
              <a:t>/</a:t>
            </a:r>
            <a:r>
              <a:rPr lang="zh-CN" altLang="zh-CN" dirty="0"/>
              <a:t>读服务器发送的数据）</a:t>
            </a:r>
          </a:p>
          <a:p>
            <a:pPr lvl="1"/>
            <a:r>
              <a:rPr lang="zh-CN" altLang="zh-CN" dirty="0"/>
              <a:t>关闭连接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E5CDF4-8172-4141-A9B4-C83C8721AC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1961191"/>
            <a:ext cx="5274310" cy="319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86152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6584</TotalTime>
  <Pages>0</Pages>
  <Words>1194</Words>
  <Characters>0</Characters>
  <Application>Microsoft Office PowerPoint</Application>
  <DocSecurity>0</DocSecurity>
  <PresentationFormat>宽屏</PresentationFormat>
  <Lines>0</Lines>
  <Paragraphs>217</Paragraphs>
  <Slides>32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Arial Unicode MS</vt:lpstr>
      <vt:lpstr>Open Sans Light</vt:lpstr>
      <vt:lpstr>宋体</vt:lpstr>
      <vt:lpstr>微软雅黑</vt:lpstr>
      <vt:lpstr>Arial</vt:lpstr>
      <vt:lpstr>Calibri</vt:lpstr>
      <vt:lpstr>Impact</vt:lpstr>
      <vt:lpstr>Wingdings</vt:lpstr>
      <vt:lpstr>自定义设计方案</vt:lpstr>
      <vt:lpstr>手撕GO语言</vt:lpstr>
      <vt:lpstr>课程内容</vt:lpstr>
      <vt:lpstr>网络编程</vt:lpstr>
      <vt:lpstr>网络编程</vt:lpstr>
      <vt:lpstr>网络编程</vt:lpstr>
      <vt:lpstr>网络编程</vt:lpstr>
      <vt:lpstr>网络编程</vt:lpstr>
      <vt:lpstr>网络编程</vt:lpstr>
      <vt:lpstr>网络编程</vt:lpstr>
      <vt:lpstr>网络编程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爬虫</vt:lpstr>
      <vt:lpstr>PowerPoint 演示文稿</vt:lpstr>
      <vt:lpstr>PowerPoint 演示文稿</vt:lpstr>
      <vt:lpstr>爬虫</vt:lpstr>
      <vt:lpstr>RPC</vt:lpstr>
      <vt:lpstr>RPC</vt:lpstr>
      <vt:lpstr>RPC</vt:lpstr>
      <vt:lpstr>作业</vt:lpstr>
      <vt:lpstr>谢   谢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356</cp:revision>
  <dcterms:created xsi:type="dcterms:W3CDTF">2017-03-01T07:00:29Z</dcterms:created>
  <dcterms:modified xsi:type="dcterms:W3CDTF">2019-08-10T11:22:31Z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