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7"/>
  </p:notesMasterIdLst>
  <p:handoutMasterIdLst>
    <p:handoutMasterId r:id="rId18"/>
  </p:handoutMasterIdLst>
  <p:sldIdLst>
    <p:sldId id="305" r:id="rId2"/>
    <p:sldId id="804" r:id="rId3"/>
    <p:sldId id="850" r:id="rId4"/>
    <p:sldId id="849" r:id="rId5"/>
    <p:sldId id="851" r:id="rId6"/>
    <p:sldId id="852" r:id="rId7"/>
    <p:sldId id="853" r:id="rId8"/>
    <p:sldId id="854" r:id="rId9"/>
    <p:sldId id="855" r:id="rId10"/>
    <p:sldId id="856" r:id="rId11"/>
    <p:sldId id="857" r:id="rId12"/>
    <p:sldId id="858" r:id="rId13"/>
    <p:sldId id="859" r:id="rId14"/>
    <p:sldId id="860" r:id="rId15"/>
    <p:sldId id="314" r:id="rId16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1032" y="20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2019/12/21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tencent.com/document/api/382/38778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pf13/viper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charts.baidu.com/echarts2/doc/start.html" TargetMode="External"/><Relationship Id="rId2" Type="http://schemas.openxmlformats.org/officeDocument/2006/relationships/hyperlink" Target="http://echarts.baidu.com/echarts2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260AA-2A79-4DB0-AE60-D8145EFC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终端离线告警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5AF00-BC00-4D00-846E-4A4C8573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心跳时间与当前时间相差</a:t>
            </a:r>
            <a:r>
              <a:rPr lang="en-US" altLang="zh-CN" dirty="0"/>
              <a:t>X</a:t>
            </a:r>
            <a:r>
              <a:rPr lang="zh-CN" altLang="en-US" dirty="0"/>
              <a:t>分钟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SELECT </a:t>
            </a:r>
            <a:r>
              <a:rPr lang="zh-CN" altLang="en-US" dirty="0"/>
              <a:t>* </a:t>
            </a:r>
            <a:r>
              <a:rPr lang="en-US" altLang="zh-CN" dirty="0"/>
              <a:t>FROM agent where </a:t>
            </a:r>
            <a:r>
              <a:rPr lang="en-US" altLang="zh-CN" dirty="0" err="1"/>
              <a:t>heartbeat_time</a:t>
            </a:r>
            <a:r>
              <a:rPr lang="en-US" altLang="zh-CN" dirty="0"/>
              <a:t> &lt;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12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A3B8A-6079-4B4B-AF8E-39B9C70C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、内存使用率告警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F903F-00D6-4B57-8E28-95284520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最近</a:t>
            </a:r>
            <a:r>
              <a:rPr lang="en-US" altLang="zh-CN"/>
              <a:t>X</a:t>
            </a:r>
            <a:r>
              <a:rPr lang="zh-CN" altLang="en-US" dirty="0"/>
              <a:t>时间段内出现</a:t>
            </a:r>
            <a:r>
              <a:rPr lang="en-US" altLang="zh-CN" dirty="0"/>
              <a:t>Y</a:t>
            </a:r>
            <a:r>
              <a:rPr lang="zh-CN" altLang="en-US" dirty="0"/>
              <a:t>次使用率超过</a:t>
            </a:r>
            <a:r>
              <a:rPr lang="en-US" altLang="zh-CN" dirty="0"/>
              <a:t>Z</a:t>
            </a:r>
          </a:p>
          <a:p>
            <a:pPr marL="457200" lvl="1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uuid</a:t>
            </a:r>
            <a:r>
              <a:rPr lang="en-US" altLang="zh-CN" dirty="0"/>
              <a:t>, count(*) as </a:t>
            </a:r>
            <a:r>
              <a:rPr lang="en-US" altLang="zh-CN" dirty="0" err="1"/>
              <a:t>cnt</a:t>
            </a:r>
            <a:r>
              <a:rPr lang="en-US" altLang="zh-CN" dirty="0"/>
              <a:t> FROM "</a:t>
            </a:r>
            <a:r>
              <a:rPr lang="en-US" altLang="zh-CN" dirty="0" err="1"/>
              <a:t>agent_resource</a:t>
            </a:r>
            <a:r>
              <a:rPr lang="en-US" altLang="zh-CN" dirty="0"/>
              <a:t>" where time &gt; (now – X) and </a:t>
            </a:r>
            <a:r>
              <a:rPr lang="en-US" altLang="zh-CN" dirty="0" err="1"/>
              <a:t>cpu</a:t>
            </a:r>
            <a:r>
              <a:rPr lang="en-US" altLang="zh-CN" dirty="0"/>
              <a:t> &gt; Z group by </a:t>
            </a:r>
            <a:r>
              <a:rPr lang="en-US" altLang="zh-CN" dirty="0" err="1"/>
              <a:t>uuid</a:t>
            </a:r>
            <a:r>
              <a:rPr lang="en-US" altLang="zh-CN" dirty="0"/>
              <a:t> having </a:t>
            </a:r>
            <a:r>
              <a:rPr lang="en-US" altLang="zh-CN" dirty="0" err="1"/>
              <a:t>cnt</a:t>
            </a:r>
            <a:r>
              <a:rPr lang="en-US" altLang="zh-CN" dirty="0"/>
              <a:t> &gt; Y;</a:t>
            </a:r>
          </a:p>
          <a:p>
            <a:r>
              <a:rPr lang="zh-CN" altLang="en-US" dirty="0"/>
              <a:t>执行原始</a:t>
            </a:r>
            <a:r>
              <a:rPr lang="en-US" altLang="zh-CN" dirty="0"/>
              <a:t>SQL</a:t>
            </a:r>
          </a:p>
          <a:p>
            <a:pPr marL="457200" lvl="1" indent="0">
              <a:buNone/>
            </a:pPr>
            <a:r>
              <a:rPr lang="en-US" altLang="zh-CN" dirty="0" err="1"/>
              <a:t>orm.New</a:t>
            </a:r>
            <a:r>
              <a:rPr lang="en-US" altLang="zh-CN" dirty="0"/>
              <a:t>().Raw()</a:t>
            </a:r>
          </a:p>
          <a:p>
            <a:pPr lvl="1"/>
            <a:r>
              <a:rPr lang="zh-CN" altLang="en-US" dirty="0"/>
              <a:t>更新：</a:t>
            </a:r>
            <a:r>
              <a:rPr lang="en-US" altLang="zh-CN" dirty="0"/>
              <a:t>Exec</a:t>
            </a:r>
          </a:p>
          <a:p>
            <a:pPr lvl="1"/>
            <a:r>
              <a:rPr lang="zh-CN" altLang="en-US" dirty="0"/>
              <a:t>查询：</a:t>
            </a:r>
            <a:endParaRPr lang="en-US" altLang="zh-CN" dirty="0"/>
          </a:p>
          <a:p>
            <a:pPr lvl="2"/>
            <a:r>
              <a:rPr lang="en-US" altLang="zh-CN" dirty="0" err="1"/>
              <a:t>QueryRow</a:t>
            </a:r>
            <a:endParaRPr lang="en-US" altLang="zh-CN" dirty="0"/>
          </a:p>
          <a:p>
            <a:pPr lvl="2"/>
            <a:r>
              <a:rPr lang="en-US" altLang="zh-CN" dirty="0" err="1"/>
              <a:t>QueryRows</a:t>
            </a:r>
            <a:endParaRPr lang="en-US" altLang="zh-CN" dirty="0"/>
          </a:p>
          <a:p>
            <a:pPr lvl="2"/>
            <a:r>
              <a:rPr lang="en-US" altLang="zh-CN" dirty="0" err="1"/>
              <a:t>Values+orm.Params</a:t>
            </a:r>
            <a:endParaRPr lang="en-US" altLang="zh-CN" dirty="0"/>
          </a:p>
          <a:p>
            <a:pPr lvl="2"/>
            <a:r>
              <a:rPr lang="en-US" altLang="zh-CN" dirty="0" err="1"/>
              <a:t>ValueList+orm.ParamsList</a:t>
            </a:r>
            <a:endParaRPr lang="en-US" altLang="zh-CN" dirty="0"/>
          </a:p>
          <a:p>
            <a:pPr lvl="2"/>
            <a:r>
              <a:rPr lang="en-US" altLang="zh-CN" dirty="0" err="1"/>
              <a:t>RowToMap+orm.Params</a:t>
            </a:r>
            <a:endParaRPr lang="en-US" altLang="zh-CN" dirty="0"/>
          </a:p>
          <a:p>
            <a:pPr lvl="2"/>
            <a:r>
              <a:rPr lang="en-US" altLang="zh-CN" dirty="0" err="1"/>
              <a:t>RowToStruct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28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7B58B-EA21-4F11-A4D5-2385668A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告警频率控制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AB301-FE8D-46B5-896A-0DABD3271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离线告警：</a:t>
            </a:r>
            <a:endParaRPr lang="en-US" altLang="zh-CN" dirty="0"/>
          </a:p>
          <a:p>
            <a:pPr lvl="1"/>
            <a:r>
              <a:rPr lang="zh-CN" altLang="en-US" dirty="0"/>
              <a:t>针对每个终端每天最多告警一次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、内存使用率</a:t>
            </a:r>
            <a:endParaRPr lang="en-US" altLang="zh-CN" dirty="0"/>
          </a:p>
          <a:p>
            <a:pPr lvl="1"/>
            <a:r>
              <a:rPr lang="zh-CN" altLang="en-US" dirty="0"/>
              <a:t>针对每隔终端每小时内最多告警一次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5042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65BA6-657A-4357-A5B4-154EF070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Email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29BEA-D4BA-4E42-85AC-7AD961EC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gopkg.in</a:t>
            </a:r>
            <a:r>
              <a:rPr lang="zh-CN" altLang="en-US" dirty="0"/>
              <a:t>提供的</a:t>
            </a:r>
            <a:r>
              <a:rPr lang="en-US" altLang="zh-CN" dirty="0"/>
              <a:t>gomail.v2</a:t>
            </a:r>
            <a:r>
              <a:rPr lang="zh-CN" altLang="en-US" dirty="0"/>
              <a:t>包支持对</a:t>
            </a:r>
            <a:r>
              <a:rPr lang="en-US" altLang="zh-CN" dirty="0"/>
              <a:t>Email</a:t>
            </a:r>
            <a:r>
              <a:rPr lang="zh-CN" altLang="en-US" dirty="0"/>
              <a:t>的发送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包地址</a:t>
            </a:r>
            <a:r>
              <a:rPr lang="en-US" altLang="zh-CN" dirty="0"/>
              <a:t>: gopkg.in/gomail.v2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使用：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定义</a:t>
            </a:r>
            <a:r>
              <a:rPr lang="en-US" altLang="zh-CN" dirty="0"/>
              <a:t>Message</a:t>
            </a:r>
            <a:r>
              <a:rPr lang="zh-CN" altLang="en-US" dirty="0"/>
              <a:t>对象</a:t>
            </a:r>
            <a:r>
              <a:rPr lang="en-US" altLang="zh-CN" dirty="0"/>
              <a:t>(</a:t>
            </a:r>
            <a:r>
              <a:rPr lang="zh-CN" altLang="en-US" dirty="0"/>
              <a:t>邮件信息，包含：主题、发件人、收件人、内容、附件等</a:t>
            </a:r>
            <a:r>
              <a:rPr lang="en-US" altLang="zh-CN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定义</a:t>
            </a:r>
            <a:r>
              <a:rPr lang="en-US" altLang="zh-CN" dirty="0"/>
              <a:t>STMP</a:t>
            </a:r>
            <a:r>
              <a:rPr lang="zh-CN" altLang="en-US" dirty="0"/>
              <a:t>服务器连接对象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连接</a:t>
            </a:r>
            <a:r>
              <a:rPr lang="en-US" altLang="zh-CN" dirty="0"/>
              <a:t>STMP</a:t>
            </a:r>
            <a:r>
              <a:rPr lang="zh-CN" altLang="en-US" dirty="0"/>
              <a:t>服务器并发送邮件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3CAA0F-7E2D-45A6-A597-C0AB97673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6023"/>
            <a:ext cx="4880053" cy="361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8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C544F-D072-4598-BD0A-DE065D63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BA0D4-3930-4498-8908-5B0561907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腾讯云</a:t>
            </a:r>
            <a:r>
              <a:rPr lang="en-US" altLang="zh-CN" dirty="0">
                <a:hlinkClick r:id="rId2"/>
              </a:rPr>
              <a:t>API</a:t>
            </a:r>
          </a:p>
          <a:p>
            <a:pPr marL="457200" lvl="1" indent="0">
              <a:buNone/>
            </a:pPr>
            <a:r>
              <a:rPr lang="en-US" altLang="zh-CN" dirty="0">
                <a:hlinkClick r:id="rId2"/>
              </a:rPr>
              <a:t>https://cloud.tencent.com/document/api/382/38778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29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A3E5EB3B-AAFF-4F9F-AFBD-BB8F52BEE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22B9A9F2-46B1-4102-800F-8D683A688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复习</a:t>
            </a:r>
            <a:endParaRPr lang="en-US" altLang="zh-CN" dirty="0"/>
          </a:p>
          <a:p>
            <a:r>
              <a:rPr lang="zh-CN" altLang="en-US" dirty="0"/>
              <a:t>作业处理</a:t>
            </a:r>
            <a:endParaRPr lang="en-US" altLang="zh-CN" dirty="0"/>
          </a:p>
          <a:p>
            <a:r>
              <a:rPr lang="en-US" altLang="zh-CN" dirty="0"/>
              <a:t>API TOKEN</a:t>
            </a:r>
            <a:r>
              <a:rPr lang="zh-CN" altLang="en-US" dirty="0"/>
              <a:t>认证</a:t>
            </a:r>
            <a:endParaRPr lang="en-US" altLang="zh-CN" dirty="0"/>
          </a:p>
          <a:p>
            <a:r>
              <a:rPr lang="zh-CN" altLang="en-US" dirty="0"/>
              <a:t>配置读取</a:t>
            </a:r>
            <a:r>
              <a:rPr lang="en-US" altLang="zh-CN" dirty="0"/>
              <a:t>(viper)</a:t>
            </a:r>
          </a:p>
          <a:p>
            <a:r>
              <a:rPr lang="zh-CN" altLang="en-US" dirty="0"/>
              <a:t>可视化组件</a:t>
            </a:r>
            <a:r>
              <a:rPr lang="en-US" altLang="zh-CN" dirty="0" err="1"/>
              <a:t>echarts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zh-CN" altLang="en-US" dirty="0"/>
              <a:t>最近</a:t>
            </a:r>
            <a:r>
              <a:rPr lang="en-US" altLang="zh-CN" dirty="0"/>
              <a:t>12/24</a:t>
            </a:r>
            <a:r>
              <a:rPr lang="zh-CN" altLang="en-US" dirty="0"/>
              <a:t>小时</a:t>
            </a:r>
            <a:r>
              <a:rPr lang="en-US" altLang="zh-CN" dirty="0"/>
              <a:t>CPU</a:t>
            </a:r>
            <a:r>
              <a:rPr lang="zh-CN" altLang="en-US" dirty="0"/>
              <a:t>、内存使用率曲线图</a:t>
            </a:r>
            <a:endParaRPr lang="en-US" altLang="zh-CN" dirty="0"/>
          </a:p>
          <a:p>
            <a:r>
              <a:rPr lang="zh-CN" altLang="en-US" dirty="0"/>
              <a:t>终端离线告警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、内存使用率告警</a:t>
            </a:r>
            <a:endParaRPr lang="en-US" altLang="zh-CN" dirty="0"/>
          </a:p>
          <a:p>
            <a:r>
              <a:rPr lang="en-US" altLang="zh-CN" dirty="0"/>
              <a:t>EMAIL</a:t>
            </a:r>
          </a:p>
          <a:p>
            <a:r>
              <a:rPr lang="zh-CN" altLang="en-US" dirty="0"/>
              <a:t>短信</a:t>
            </a:r>
            <a:endParaRPr lang="en-US" altLang="zh-CN" dirty="0"/>
          </a:p>
          <a:p>
            <a:r>
              <a:rPr lang="zh-CN" altLang="en-US" dirty="0"/>
              <a:t>告警频率控制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C00BEB77-7913-4DF2-9468-AB9686C8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5D03E7-B28C-482C-A1B9-A0D0911C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028825"/>
            <a:ext cx="6715125" cy="28003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F596787-C313-40BD-A41C-95D449C5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Token</a:t>
            </a:r>
            <a:r>
              <a:rPr lang="zh-CN" altLang="en-US" dirty="0"/>
              <a:t>认证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90BB8-ED51-466E-9DAB-ECC4F7C7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9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D03C7-85FF-4910-BD8B-55A2E52D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3646D-8836-4053-95C9-8830ADD5D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viper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https://github.com/spf13/viper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 err="1"/>
              <a:t>yaml</a:t>
            </a:r>
            <a:r>
              <a:rPr lang="zh-CN" altLang="en-US" dirty="0"/>
              <a:t>，</a:t>
            </a:r>
            <a:r>
              <a:rPr lang="en-US" altLang="zh-CN" dirty="0"/>
              <a:t>json</a:t>
            </a:r>
            <a:r>
              <a:rPr lang="zh-CN" altLang="en-US" dirty="0"/>
              <a:t>等格式配置文件</a:t>
            </a:r>
            <a:endParaRPr lang="en-US" altLang="zh-CN" dirty="0"/>
          </a:p>
          <a:p>
            <a:r>
              <a:rPr lang="zh-CN" altLang="en-US" dirty="0"/>
              <a:t>使用：</a:t>
            </a:r>
            <a:endParaRPr lang="en-US" altLang="zh-CN" dirty="0"/>
          </a:p>
          <a:p>
            <a:pPr lvl="1"/>
            <a:r>
              <a:rPr lang="en-US" altLang="zh-CN" dirty="0" err="1"/>
              <a:t>viper.New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viper.SetConfigName</a:t>
            </a:r>
            <a:r>
              <a:rPr lang="en-US" altLang="zh-CN" dirty="0"/>
              <a:t>(“agent”)</a:t>
            </a:r>
          </a:p>
          <a:p>
            <a:pPr lvl="1"/>
            <a:r>
              <a:rPr lang="en-US" altLang="zh-CN" dirty="0" err="1"/>
              <a:t>viper.AddConfigPath</a:t>
            </a:r>
            <a:r>
              <a:rPr lang="en-US" altLang="zh-CN" dirty="0"/>
              <a:t>(“.”)</a:t>
            </a:r>
          </a:p>
          <a:p>
            <a:pPr lvl="1"/>
            <a:r>
              <a:rPr lang="en-US" altLang="zh-CN" dirty="0" err="1"/>
              <a:t>viper.SetConfigType</a:t>
            </a:r>
            <a:r>
              <a:rPr lang="en-US" altLang="zh-CN" dirty="0"/>
              <a:t>(“</a:t>
            </a:r>
            <a:r>
              <a:rPr lang="en-US" altLang="zh-CN" dirty="0" err="1"/>
              <a:t>yaml</a:t>
            </a:r>
            <a:r>
              <a:rPr lang="en-US" altLang="zh-CN" dirty="0"/>
              <a:t>”)</a:t>
            </a:r>
          </a:p>
          <a:p>
            <a:pPr lvl="1"/>
            <a:r>
              <a:rPr lang="en-US" altLang="zh-CN" dirty="0" err="1"/>
              <a:t>viper.ReadInConfig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viper.GetXXX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1F82C7-F72C-4BA0-994E-B9EC7B2BF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475" y="2269671"/>
            <a:ext cx="37623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1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27F37-CCBF-4C31-AA5C-460243A7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82828"/>
                </a:solidFill>
                <a:latin typeface="Impact" panose="020B0806030902050204" pitchFamily="34" charset="0"/>
              </a:rPr>
              <a:t>可视化组件</a:t>
            </a:r>
            <a:r>
              <a:rPr lang="en-US" altLang="zh-CN" dirty="0" err="1">
                <a:solidFill>
                  <a:srgbClr val="282828"/>
                </a:solidFill>
                <a:latin typeface="Impact" panose="020B0806030902050204" pitchFamily="34" charset="0"/>
              </a:rPr>
              <a:t>echarts</a:t>
            </a:r>
            <a:r>
              <a:rPr lang="zh-CN" altLang="en-US" dirty="0">
                <a:solidFill>
                  <a:srgbClr val="282828"/>
                </a:solidFill>
                <a:latin typeface="Impact" panose="020B0806030902050204" pitchFamily="34" charset="0"/>
              </a:rPr>
              <a:t>介绍</a:t>
            </a:r>
            <a:endParaRPr lang="zh-CN" altLang="en-US" dirty="0">
              <a:solidFill>
                <a:srgbClr val="282828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4B5AF-7907-4C5D-B937-5FF33231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/>
              <a:t>项目地址：</a:t>
            </a: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http://echarts.baidu.com/echarts2/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项目介绍：可视化</a:t>
            </a:r>
            <a:r>
              <a:rPr lang="en-US" altLang="zh-CN" dirty="0"/>
              <a:t>JS</a:t>
            </a:r>
            <a:r>
              <a:rPr lang="zh-CN" altLang="en-US" dirty="0"/>
              <a:t>组件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目前主要版本：</a:t>
            </a:r>
            <a:r>
              <a:rPr lang="en-US" altLang="zh-CN" dirty="0"/>
              <a:t>2.0</a:t>
            </a:r>
            <a:r>
              <a:rPr lang="zh-CN" altLang="en-US" dirty="0"/>
              <a:t> </a:t>
            </a:r>
            <a:r>
              <a:rPr lang="en-US" altLang="zh-CN" dirty="0"/>
              <a:t>&amp; 3.0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使用步骤（</a:t>
            </a:r>
            <a:r>
              <a:rPr lang="en-US" altLang="zh-CN" dirty="0"/>
              <a:t>3 + 3</a:t>
            </a:r>
            <a:r>
              <a:rPr lang="zh-CN" altLang="en-US" dirty="0"/>
              <a:t>）：</a:t>
            </a:r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http://echarts.baidu.com/echarts2/doc/start.html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常用图形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饼状图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曲线图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柱状图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仪表盘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地图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K</a:t>
            </a:r>
            <a:r>
              <a:rPr lang="zh-CN" altLang="en-US" dirty="0"/>
              <a:t>线图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991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1E4B2-0A39-4ED1-8BBD-6BD3ABCC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</a:t>
            </a:r>
            <a:r>
              <a:rPr lang="en-US" altLang="zh-CN" dirty="0"/>
              <a:t>12/24</a:t>
            </a:r>
            <a:r>
              <a:rPr lang="zh-CN" altLang="en-US" dirty="0"/>
              <a:t>小时</a:t>
            </a:r>
            <a:r>
              <a:rPr lang="en-US" altLang="zh-CN" dirty="0"/>
              <a:t>CPU</a:t>
            </a:r>
            <a:r>
              <a:rPr lang="zh-CN" altLang="en-US" dirty="0"/>
              <a:t>、内存使用率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1764F-10DC-4C59-88A8-8941BA61B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打开监控</a:t>
            </a:r>
            <a:r>
              <a:rPr lang="en-US" altLang="zh-CN" dirty="0"/>
              <a:t>dialog</a:t>
            </a:r>
            <a:r>
              <a:rPr lang="zh-CN" altLang="en-US" dirty="0"/>
              <a:t>时启动定时刷新</a:t>
            </a:r>
            <a:r>
              <a:rPr lang="en-US" altLang="zh-CN" dirty="0" err="1"/>
              <a:t>setInterval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关闭</a:t>
            </a:r>
            <a:r>
              <a:rPr lang="en-US" altLang="zh-CN" dirty="0"/>
              <a:t>dialog</a:t>
            </a:r>
            <a:r>
              <a:rPr lang="zh-CN" altLang="en-US" dirty="0"/>
              <a:t>时停止定时刷新</a:t>
            </a:r>
            <a:r>
              <a:rPr lang="en-US" altLang="zh-CN" dirty="0" err="1"/>
              <a:t>clearInterval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jQuery.get</a:t>
            </a:r>
            <a:r>
              <a:rPr lang="zh-CN" altLang="en-US" dirty="0"/>
              <a:t>获取终端资源使用信息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echarts.setOption</a:t>
            </a:r>
            <a:r>
              <a:rPr lang="zh-CN" altLang="en-US" dirty="0"/>
              <a:t>更新图表信息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34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1E4B2-0A39-4ED1-8BBD-6BD3ABCC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</a:t>
            </a:r>
            <a:r>
              <a:rPr lang="en-US" altLang="zh-CN" dirty="0"/>
              <a:t>12/24</a:t>
            </a:r>
            <a:r>
              <a:rPr lang="zh-CN" altLang="en-US" dirty="0"/>
              <a:t>小时</a:t>
            </a:r>
            <a:r>
              <a:rPr lang="en-US" altLang="zh-CN" dirty="0"/>
              <a:t>CPU</a:t>
            </a:r>
            <a:r>
              <a:rPr lang="zh-CN" altLang="en-US" dirty="0"/>
              <a:t>、内存使用率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1764F-10DC-4C59-88A8-8941BA61B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9CA240-A5AC-4FAD-B1F5-2E33ECC02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283" y="1055914"/>
            <a:ext cx="7146925" cy="542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8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1E4B2-0A39-4ED1-8BBD-6BD3ABCC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</a:t>
            </a:r>
            <a:r>
              <a:rPr lang="en-US" altLang="zh-CN" dirty="0"/>
              <a:t>12/24</a:t>
            </a:r>
            <a:r>
              <a:rPr lang="zh-CN" altLang="en-US" dirty="0"/>
              <a:t>小时</a:t>
            </a:r>
            <a:r>
              <a:rPr lang="en-US" altLang="zh-CN" dirty="0"/>
              <a:t>CPU</a:t>
            </a:r>
            <a:r>
              <a:rPr lang="zh-CN" altLang="en-US" dirty="0"/>
              <a:t>、内存使用率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1764F-10DC-4C59-88A8-8941BA61B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6ED248-6A2E-4C4E-B780-9CEC82867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499" y="1186810"/>
            <a:ext cx="7237413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51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1E4B2-0A39-4ED1-8BBD-6BD3ABCC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</a:t>
            </a:r>
            <a:r>
              <a:rPr lang="en-US" altLang="zh-CN" dirty="0"/>
              <a:t>12/24</a:t>
            </a:r>
            <a:r>
              <a:rPr lang="zh-CN" altLang="en-US" dirty="0"/>
              <a:t>小时</a:t>
            </a:r>
            <a:r>
              <a:rPr lang="en-US" altLang="zh-CN" dirty="0"/>
              <a:t>CPU</a:t>
            </a:r>
            <a:r>
              <a:rPr lang="zh-CN" altLang="en-US" dirty="0"/>
              <a:t>、内存使用率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1764F-10DC-4C59-88A8-8941BA61B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03046B-CEB5-4F9B-9171-4DC401828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938" y="1643062"/>
            <a:ext cx="64674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23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10203</TotalTime>
  <Pages>0</Pages>
  <Words>451</Words>
  <Characters>0</Characters>
  <Application>Microsoft Office PowerPoint</Application>
  <DocSecurity>0</DocSecurity>
  <PresentationFormat>宽屏</PresentationFormat>
  <Lines>0</Lines>
  <Paragraphs>83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Open Sans Light</vt:lpstr>
      <vt:lpstr>宋体</vt:lpstr>
      <vt:lpstr>微软雅黑</vt:lpstr>
      <vt:lpstr>Arial</vt:lpstr>
      <vt:lpstr>Calibri</vt:lpstr>
      <vt:lpstr>Impact</vt:lpstr>
      <vt:lpstr>Wingdings</vt:lpstr>
      <vt:lpstr>自定义设计方案</vt:lpstr>
      <vt:lpstr>手撕GO语言</vt:lpstr>
      <vt:lpstr>课程内容</vt:lpstr>
      <vt:lpstr>Token认证</vt:lpstr>
      <vt:lpstr>读取配置</vt:lpstr>
      <vt:lpstr>可视化组件echarts介绍</vt:lpstr>
      <vt:lpstr>最近12/24小时CPU、内存使用率</vt:lpstr>
      <vt:lpstr>最近12/24小时CPU、内存使用率</vt:lpstr>
      <vt:lpstr>最近12/24小时CPU、内存使用率</vt:lpstr>
      <vt:lpstr>最近12/24小时CPU、内存使用率</vt:lpstr>
      <vt:lpstr>终端离线告警</vt:lpstr>
      <vt:lpstr>CPU、内存使用率告警</vt:lpstr>
      <vt:lpstr>告警频率控制</vt:lpstr>
      <vt:lpstr>Email</vt:lpstr>
      <vt:lpstr>短信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974</cp:revision>
  <dcterms:created xsi:type="dcterms:W3CDTF">2017-03-01T07:00:29Z</dcterms:created>
  <dcterms:modified xsi:type="dcterms:W3CDTF">2019-12-21T10:22:00Z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