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8" r:id="rId3"/>
    <p:sldId id="257" r:id="rId4"/>
    <p:sldId id="259" r:id="rId5"/>
    <p:sldId id="267" r:id="rId6"/>
    <p:sldId id="266" r:id="rId7"/>
    <p:sldId id="265" r:id="rId8"/>
    <p:sldId id="260" r:id="rId9"/>
    <p:sldId id="263" r:id="rId10"/>
    <p:sldId id="264" r:id="rId11"/>
    <p:sldId id="269"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380"/>
  </p:normalViewPr>
  <p:slideViewPr>
    <p:cSldViewPr snapToGrid="0">
      <p:cViewPr>
        <p:scale>
          <a:sx n="113" d="100"/>
          <a:sy n="113" d="100"/>
        </p:scale>
        <p:origin x="52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67BEFD-7D8E-3B43-AFE5-129F4A57F35C}" type="datetimeFigureOut">
              <a:rPr lang="en-US" smtClean="0"/>
              <a:t>3/18/24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401A-71C5-094C-AEC0-33F24CDB0BAD}" type="slidenum">
              <a:rPr lang="en-US" smtClean="0"/>
              <a:t>‹#›</a:t>
            </a:fld>
            <a:endParaRPr lang="en-US"/>
          </a:p>
        </p:txBody>
      </p:sp>
    </p:spTree>
    <p:extLst>
      <p:ext uri="{BB962C8B-B14F-4D97-AF65-F5344CB8AC3E}">
        <p14:creationId xmlns:p14="http://schemas.microsoft.com/office/powerpoint/2010/main" val="586215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401A-71C5-094C-AEC0-33F24CDB0BAD}" type="slidenum">
              <a:rPr lang="en-US" smtClean="0"/>
              <a:t>2</a:t>
            </a:fld>
            <a:endParaRPr lang="en-US"/>
          </a:p>
        </p:txBody>
      </p:sp>
    </p:spTree>
    <p:extLst>
      <p:ext uri="{BB962C8B-B14F-4D97-AF65-F5344CB8AC3E}">
        <p14:creationId xmlns:p14="http://schemas.microsoft.com/office/powerpoint/2010/main" val="318991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b="0" i="0" dirty="0">
                <a:solidFill>
                  <a:srgbClr val="05103E"/>
                </a:solidFill>
                <a:effectLst/>
                <a:latin typeface="Times New Roman" panose="02020603050405020304" pitchFamily="18" charset="0"/>
              </a:rPr>
              <a:t>Coronary Heart Disease - Causes and Risk Factors | NHLBI, NIH. NHLBI, NIH. https://</a:t>
            </a:r>
            <a:r>
              <a:rPr lang="en-US" b="0" i="0" dirty="0" err="1">
                <a:solidFill>
                  <a:srgbClr val="05103E"/>
                </a:solidFill>
                <a:effectLst/>
                <a:latin typeface="Times New Roman" panose="02020603050405020304" pitchFamily="18" charset="0"/>
              </a:rPr>
              <a:t>www.nhlbi.nih.gov</a:t>
            </a:r>
            <a:r>
              <a:rPr lang="en-US" b="0" i="0" dirty="0">
                <a:solidFill>
                  <a:srgbClr val="05103E"/>
                </a:solidFill>
                <a:effectLst/>
                <a:latin typeface="Times New Roman" panose="02020603050405020304" pitchFamily="18" charset="0"/>
              </a:rPr>
              <a:t>/health/coronary-heart-disease/causes.</a:t>
            </a:r>
            <a:endParaRPr lang="en-US" dirty="0"/>
          </a:p>
          <a:p>
            <a:r>
              <a:rPr lang="en-US" dirty="0"/>
              <a:t>2. </a:t>
            </a:r>
            <a:r>
              <a:rPr lang="en-US" b="0" i="0" dirty="0">
                <a:solidFill>
                  <a:srgbClr val="05103E"/>
                </a:solidFill>
                <a:effectLst/>
                <a:latin typeface="Times New Roman" panose="02020603050405020304" pitchFamily="18" charset="0"/>
              </a:rPr>
              <a:t>Coronary Heart Disease - Causes. </a:t>
            </a:r>
            <a:r>
              <a:rPr lang="en-US" b="0" i="0" dirty="0" err="1">
                <a:solidFill>
                  <a:srgbClr val="05103E"/>
                </a:solidFill>
                <a:effectLst/>
                <a:latin typeface="Times New Roman" panose="02020603050405020304" pitchFamily="18" charset="0"/>
              </a:rPr>
              <a:t>nhs.uk</a:t>
            </a:r>
            <a:r>
              <a:rPr lang="en-US" b="0" i="0" dirty="0">
                <a:solidFill>
                  <a:srgbClr val="05103E"/>
                </a:solidFill>
                <a:effectLst/>
                <a:latin typeface="Times New Roman" panose="02020603050405020304" pitchFamily="18" charset="0"/>
              </a:rPr>
              <a:t>. https://</a:t>
            </a:r>
            <a:r>
              <a:rPr lang="en-US" b="0" i="0" dirty="0" err="1">
                <a:solidFill>
                  <a:srgbClr val="05103E"/>
                </a:solidFill>
                <a:effectLst/>
                <a:latin typeface="Times New Roman" panose="02020603050405020304" pitchFamily="18" charset="0"/>
              </a:rPr>
              <a:t>www.nhs.uk</a:t>
            </a:r>
            <a:r>
              <a:rPr lang="en-US" b="0" i="0" dirty="0">
                <a:solidFill>
                  <a:srgbClr val="05103E"/>
                </a:solidFill>
                <a:effectLst/>
                <a:latin typeface="Times New Roman" panose="02020603050405020304" pitchFamily="18" charset="0"/>
              </a:rPr>
              <a:t>/conditions/coronary-heart-disease/causes/. Published February 6, 2024.</a:t>
            </a:r>
          </a:p>
          <a:p>
            <a:endParaRPr lang="en-US" dirty="0"/>
          </a:p>
        </p:txBody>
      </p:sp>
      <p:sp>
        <p:nvSpPr>
          <p:cNvPr id="4" name="Slide Number Placeholder 3"/>
          <p:cNvSpPr>
            <a:spLocks noGrp="1"/>
          </p:cNvSpPr>
          <p:nvPr>
            <p:ph type="sldNum" sz="quarter" idx="5"/>
          </p:nvPr>
        </p:nvSpPr>
        <p:spPr/>
        <p:txBody>
          <a:bodyPr/>
          <a:lstStyle/>
          <a:p>
            <a:fld id="{D7F8401A-71C5-094C-AEC0-33F24CDB0BAD}" type="slidenum">
              <a:rPr lang="en-US" smtClean="0"/>
              <a:t>3</a:t>
            </a:fld>
            <a:endParaRPr lang="en-US"/>
          </a:p>
        </p:txBody>
      </p:sp>
    </p:spTree>
    <p:extLst>
      <p:ext uri="{BB962C8B-B14F-4D97-AF65-F5344CB8AC3E}">
        <p14:creationId xmlns:p14="http://schemas.microsoft.com/office/powerpoint/2010/main" val="196258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t>
            </a:r>
            <a:r>
              <a:rPr lang="en-US" dirty="0">
                <a:effectLst/>
              </a:rPr>
              <a:t>Centers for Disease Control and Prevention. (2017, August 24). </a:t>
            </a:r>
            <a:r>
              <a:rPr lang="en-US" i="1" dirty="0">
                <a:effectLst/>
              </a:rPr>
              <a:t>Behavioral risk factor surveillance system</a:t>
            </a:r>
            <a:r>
              <a:rPr lang="en-US" dirty="0">
                <a:effectLst/>
              </a:rPr>
              <a:t>. Kaggle. https://</a:t>
            </a:r>
            <a:r>
              <a:rPr lang="en-US" dirty="0" err="1">
                <a:effectLst/>
              </a:rPr>
              <a:t>www.kaggle.com</a:t>
            </a:r>
            <a:r>
              <a:rPr lang="en-US" dirty="0">
                <a:effectLst/>
              </a:rPr>
              <a:t>/datasets/</a:t>
            </a:r>
            <a:r>
              <a:rPr lang="en-US" dirty="0" err="1">
                <a:effectLst/>
              </a:rPr>
              <a:t>cdc</a:t>
            </a:r>
            <a:r>
              <a:rPr lang="en-US" dirty="0">
                <a:effectLst/>
              </a:rPr>
              <a:t>/behavioral-risk-factor-surveillance-system </a:t>
            </a:r>
          </a:p>
          <a:p>
            <a:endParaRPr lang="en-US" dirty="0"/>
          </a:p>
        </p:txBody>
      </p:sp>
      <p:sp>
        <p:nvSpPr>
          <p:cNvPr id="4" name="Slide Number Placeholder 3"/>
          <p:cNvSpPr>
            <a:spLocks noGrp="1"/>
          </p:cNvSpPr>
          <p:nvPr>
            <p:ph type="sldNum" sz="quarter" idx="5"/>
          </p:nvPr>
        </p:nvSpPr>
        <p:spPr/>
        <p:txBody>
          <a:bodyPr/>
          <a:lstStyle/>
          <a:p>
            <a:fld id="{D7F8401A-71C5-094C-AEC0-33F24CDB0BAD}" type="slidenum">
              <a:rPr lang="en-US" smtClean="0"/>
              <a:t>4</a:t>
            </a:fld>
            <a:endParaRPr lang="en-US"/>
          </a:p>
        </p:txBody>
      </p:sp>
    </p:spTree>
    <p:extLst>
      <p:ext uri="{BB962C8B-B14F-4D97-AF65-F5344CB8AC3E}">
        <p14:creationId xmlns:p14="http://schemas.microsoft.com/office/powerpoint/2010/main" val="2126638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401A-71C5-094C-AEC0-33F24CDB0BAD}" type="slidenum">
              <a:rPr lang="en-US" smtClean="0"/>
              <a:t>5</a:t>
            </a:fld>
            <a:endParaRPr lang="en-US"/>
          </a:p>
        </p:txBody>
      </p:sp>
    </p:spTree>
    <p:extLst>
      <p:ext uri="{BB962C8B-B14F-4D97-AF65-F5344CB8AC3E}">
        <p14:creationId xmlns:p14="http://schemas.microsoft.com/office/powerpoint/2010/main" val="228297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balanced dataset was used to train the CNN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for random down-sampling is in the “</a:t>
            </a:r>
            <a:r>
              <a:rPr lang="en-US" b="1" dirty="0">
                <a:solidFill>
                  <a:srgbClr val="569CD6"/>
                </a:solidFill>
                <a:effectLst/>
                <a:highlight>
                  <a:srgbClr val="1F1F1F"/>
                </a:highlight>
                <a:latin typeface="Menlo" panose="020B0609030804020204" pitchFamily="49" charset="0"/>
              </a:rPr>
              <a:t> (Optional) Random </a:t>
            </a:r>
            <a:r>
              <a:rPr lang="en-US" b="1" dirty="0" err="1">
                <a:solidFill>
                  <a:srgbClr val="569CD6"/>
                </a:solidFill>
                <a:effectLst/>
                <a:highlight>
                  <a:srgbClr val="1F1F1F"/>
                </a:highlight>
                <a:latin typeface="Menlo" panose="020B0609030804020204" pitchFamily="49" charset="0"/>
              </a:rPr>
              <a:t>downsampling</a:t>
            </a:r>
            <a:r>
              <a:rPr lang="en-US" b="0" dirty="0">
                <a:solidFill>
                  <a:srgbClr val="569CD6"/>
                </a:solidFill>
                <a:effectLst/>
                <a:highlight>
                  <a:srgbClr val="1F1F1F"/>
                </a:highlight>
                <a:latin typeface="Menlo" panose="020B0609030804020204" pitchFamily="49" charset="0"/>
              </a:rPr>
              <a:t>” section of Clean </a:t>
            </a:r>
            <a:r>
              <a:rPr lang="en-US" b="0" dirty="0" err="1">
                <a:solidFill>
                  <a:srgbClr val="569CD6"/>
                </a:solidFill>
                <a:effectLst/>
                <a:highlight>
                  <a:srgbClr val="1F1F1F"/>
                </a:highlight>
                <a:latin typeface="Menlo" panose="020B0609030804020204" pitchFamily="49" charset="0"/>
              </a:rPr>
              <a:t>Data.ipynb</a:t>
            </a:r>
            <a:r>
              <a:rPr lang="en-US" b="0" dirty="0">
                <a:solidFill>
                  <a:srgbClr val="569CD6"/>
                </a:solidFill>
                <a:effectLst/>
                <a:highlight>
                  <a:srgbClr val="1F1F1F"/>
                </a:highlight>
                <a:latin typeface="Menlo" panose="020B0609030804020204" pitchFamily="49" charset="0"/>
              </a:rPr>
              <a:t>. However, in the </a:t>
            </a:r>
            <a:r>
              <a:rPr lang="en-US" b="0" dirty="0" err="1">
                <a:solidFill>
                  <a:srgbClr val="569CD6"/>
                </a:solidFill>
                <a:effectLst/>
                <a:highlight>
                  <a:srgbClr val="1F1F1F"/>
                </a:highlight>
                <a:latin typeface="Menlo" panose="020B0609030804020204" pitchFamily="49" charset="0"/>
              </a:rPr>
              <a:t>CNN.ipynb</a:t>
            </a:r>
            <a:r>
              <a:rPr lang="en-US" b="0" dirty="0">
                <a:solidFill>
                  <a:srgbClr val="569CD6"/>
                </a:solidFill>
                <a:effectLst/>
                <a:highlight>
                  <a:srgbClr val="1F1F1F"/>
                </a:highlight>
                <a:latin typeface="Menlo" panose="020B0609030804020204" pitchFamily="49" charset="0"/>
              </a:rPr>
              <a:t> notebook, </a:t>
            </a:r>
            <a:r>
              <a:rPr lang="en-US" b="0" dirty="0" err="1">
                <a:solidFill>
                  <a:srgbClr val="DCDCAA"/>
                </a:solidFill>
                <a:effectLst/>
                <a:highlight>
                  <a:srgbClr val="1F1F1F"/>
                </a:highlight>
                <a:latin typeface="Menlo" panose="020B0609030804020204" pitchFamily="49" charset="0"/>
              </a:rPr>
              <a:t>preprocess_data</a:t>
            </a:r>
            <a:r>
              <a:rPr lang="en-US" b="0" dirty="0">
                <a:solidFill>
                  <a:srgbClr val="CCCCCC"/>
                </a:solidFill>
                <a:effectLst/>
                <a:highlight>
                  <a:srgbClr val="1F1F1F"/>
                </a:highlight>
                <a:latin typeface="Menlo" panose="020B0609030804020204" pitchFamily="49" charset="0"/>
              </a:rPr>
              <a:t>()</a:t>
            </a:r>
            <a:r>
              <a:rPr lang="en-US" b="0" dirty="0">
                <a:solidFill>
                  <a:srgbClr val="569CD6"/>
                </a:solidFill>
                <a:effectLst/>
                <a:highlight>
                  <a:srgbClr val="1F1F1F"/>
                </a:highlight>
                <a:latin typeface="Menlo" panose="020B0609030804020204" pitchFamily="49" charset="0"/>
              </a:rPr>
              <a:t>, a predefined function, also handles imbalanced data and perform random down-sampling. </a:t>
            </a:r>
            <a:endParaRPr lang="en-US" dirty="0"/>
          </a:p>
        </p:txBody>
      </p:sp>
      <p:sp>
        <p:nvSpPr>
          <p:cNvPr id="4" name="Slide Number Placeholder 3"/>
          <p:cNvSpPr>
            <a:spLocks noGrp="1"/>
          </p:cNvSpPr>
          <p:nvPr>
            <p:ph type="sldNum" sz="quarter" idx="5"/>
          </p:nvPr>
        </p:nvSpPr>
        <p:spPr/>
        <p:txBody>
          <a:bodyPr/>
          <a:lstStyle/>
          <a:p>
            <a:fld id="{D7F8401A-71C5-094C-AEC0-33F24CDB0BAD}" type="slidenum">
              <a:rPr lang="en-US" smtClean="0"/>
              <a:t>6</a:t>
            </a:fld>
            <a:endParaRPr lang="en-US"/>
          </a:p>
        </p:txBody>
      </p:sp>
    </p:spTree>
    <p:extLst>
      <p:ext uri="{BB962C8B-B14F-4D97-AF65-F5344CB8AC3E}">
        <p14:creationId xmlns:p14="http://schemas.microsoft.com/office/powerpoint/2010/main" val="3218174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balancing the two classes, CHD correlation to to age, employment, hypertension, and diabetes look stronger. These results are somewhat expected. </a:t>
            </a:r>
          </a:p>
        </p:txBody>
      </p:sp>
      <p:sp>
        <p:nvSpPr>
          <p:cNvPr id="4" name="Slide Number Placeholder 3"/>
          <p:cNvSpPr>
            <a:spLocks noGrp="1"/>
          </p:cNvSpPr>
          <p:nvPr>
            <p:ph type="sldNum" sz="quarter" idx="5"/>
          </p:nvPr>
        </p:nvSpPr>
        <p:spPr/>
        <p:txBody>
          <a:bodyPr/>
          <a:lstStyle/>
          <a:p>
            <a:fld id="{D7F8401A-71C5-094C-AEC0-33F24CDB0BAD}" type="slidenum">
              <a:rPr lang="en-US" smtClean="0"/>
              <a:t>7</a:t>
            </a:fld>
            <a:endParaRPr lang="en-US"/>
          </a:p>
        </p:txBody>
      </p:sp>
    </p:spTree>
    <p:extLst>
      <p:ext uri="{BB962C8B-B14F-4D97-AF65-F5344CB8AC3E}">
        <p14:creationId xmlns:p14="http://schemas.microsoft.com/office/powerpoint/2010/main" val="395558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401A-71C5-094C-AEC0-33F24CDB0BAD}" type="slidenum">
              <a:rPr lang="en-US" smtClean="0"/>
              <a:t>8</a:t>
            </a:fld>
            <a:endParaRPr lang="en-US"/>
          </a:p>
        </p:txBody>
      </p:sp>
    </p:spTree>
    <p:extLst>
      <p:ext uri="{BB962C8B-B14F-4D97-AF65-F5344CB8AC3E}">
        <p14:creationId xmlns:p14="http://schemas.microsoft.com/office/powerpoint/2010/main" val="666946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4. Dev S, Wang H, Nwosu CS, Jain N, </a:t>
            </a:r>
            <a:r>
              <a:rPr lang="en-US" dirty="0" err="1">
                <a:effectLst/>
              </a:rPr>
              <a:t>Veeravalli</a:t>
            </a:r>
            <a:r>
              <a:rPr lang="en-US" dirty="0">
                <a:effectLst/>
              </a:rPr>
              <a:t> B, John D. A predictive analytics approach for stroke prediction using machine learning and Neural Networks. </a:t>
            </a:r>
            <a:r>
              <a:rPr lang="en-US" i="1" dirty="0">
                <a:effectLst/>
              </a:rPr>
              <a:t>Healthcare Analytics</a:t>
            </a:r>
            <a:r>
              <a:rPr lang="en-US" dirty="0">
                <a:effectLst/>
              </a:rPr>
              <a:t>. 2022;2:100032. doi:10.1016/j.health.2022.100032 </a:t>
            </a:r>
          </a:p>
          <a:p>
            <a:endParaRPr lang="en-US" dirty="0"/>
          </a:p>
        </p:txBody>
      </p:sp>
      <p:sp>
        <p:nvSpPr>
          <p:cNvPr id="4" name="Slide Number Placeholder 3"/>
          <p:cNvSpPr>
            <a:spLocks noGrp="1"/>
          </p:cNvSpPr>
          <p:nvPr>
            <p:ph type="sldNum" sz="quarter" idx="5"/>
          </p:nvPr>
        </p:nvSpPr>
        <p:spPr/>
        <p:txBody>
          <a:bodyPr/>
          <a:lstStyle/>
          <a:p>
            <a:fld id="{D7F8401A-71C5-094C-AEC0-33F24CDB0BAD}" type="slidenum">
              <a:rPr lang="en-US" smtClean="0"/>
              <a:t>9</a:t>
            </a:fld>
            <a:endParaRPr lang="en-US"/>
          </a:p>
        </p:txBody>
      </p:sp>
    </p:spTree>
    <p:extLst>
      <p:ext uri="{BB962C8B-B14F-4D97-AF65-F5344CB8AC3E}">
        <p14:creationId xmlns:p14="http://schemas.microsoft.com/office/powerpoint/2010/main" val="3455166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401A-71C5-094C-AEC0-33F24CDB0BAD}" type="slidenum">
              <a:rPr lang="en-US" smtClean="0"/>
              <a:t>12</a:t>
            </a:fld>
            <a:endParaRPr lang="en-US"/>
          </a:p>
        </p:txBody>
      </p:sp>
    </p:spTree>
    <p:extLst>
      <p:ext uri="{BB962C8B-B14F-4D97-AF65-F5344CB8AC3E}">
        <p14:creationId xmlns:p14="http://schemas.microsoft.com/office/powerpoint/2010/main" val="125137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986A-3086-45BD-702F-0D87849E41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6F25AA-D534-929D-B3F6-6DA8E53856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3A4CD5-0E71-E975-EAC7-ED49D078E28B}"/>
              </a:ext>
            </a:extLst>
          </p:cNvPr>
          <p:cNvSpPr>
            <a:spLocks noGrp="1"/>
          </p:cNvSpPr>
          <p:nvPr>
            <p:ph type="dt" sz="half" idx="10"/>
          </p:nvPr>
        </p:nvSpPr>
        <p:spPr/>
        <p:txBody>
          <a:bodyPr/>
          <a:lstStyle/>
          <a:p>
            <a:fld id="{5ADAA31F-79BA-F54B-8718-8286711A8ABB}" type="datetimeFigureOut">
              <a:rPr lang="en-US" smtClean="0"/>
              <a:t>3/18/24</a:t>
            </a:fld>
            <a:endParaRPr lang="en-US"/>
          </a:p>
        </p:txBody>
      </p:sp>
      <p:sp>
        <p:nvSpPr>
          <p:cNvPr id="5" name="Footer Placeholder 4">
            <a:extLst>
              <a:ext uri="{FF2B5EF4-FFF2-40B4-BE49-F238E27FC236}">
                <a16:creationId xmlns:a16="http://schemas.microsoft.com/office/drawing/2014/main" id="{4E6C1127-D78E-8008-5C3A-1B2AC5199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F77BD-B005-61F1-3F85-FC970F25F6E0}"/>
              </a:ext>
            </a:extLst>
          </p:cNvPr>
          <p:cNvSpPr>
            <a:spLocks noGrp="1"/>
          </p:cNvSpPr>
          <p:nvPr>
            <p:ph type="sldNum" sz="quarter" idx="12"/>
          </p:nvPr>
        </p:nvSpPr>
        <p:spPr/>
        <p:txBody>
          <a:bodyPr/>
          <a:lstStyle/>
          <a:p>
            <a:fld id="{2FCD31D5-23BF-8D47-8CB1-2228707EC608}" type="slidenum">
              <a:rPr lang="en-US" smtClean="0"/>
              <a:t>‹#›</a:t>
            </a:fld>
            <a:endParaRPr lang="en-US"/>
          </a:p>
        </p:txBody>
      </p:sp>
    </p:spTree>
    <p:extLst>
      <p:ext uri="{BB962C8B-B14F-4D97-AF65-F5344CB8AC3E}">
        <p14:creationId xmlns:p14="http://schemas.microsoft.com/office/powerpoint/2010/main" val="3439800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100F-D899-414B-AFEC-CAA5359C65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79D3A1-DD35-A8EE-974E-301EFEFCD6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8A7FD-0083-82AD-2334-2ECE5EF7A525}"/>
              </a:ext>
            </a:extLst>
          </p:cNvPr>
          <p:cNvSpPr>
            <a:spLocks noGrp="1"/>
          </p:cNvSpPr>
          <p:nvPr>
            <p:ph type="dt" sz="half" idx="10"/>
          </p:nvPr>
        </p:nvSpPr>
        <p:spPr/>
        <p:txBody>
          <a:bodyPr/>
          <a:lstStyle/>
          <a:p>
            <a:fld id="{5ADAA31F-79BA-F54B-8718-8286711A8ABB}" type="datetimeFigureOut">
              <a:rPr lang="en-US" smtClean="0"/>
              <a:t>3/18/24</a:t>
            </a:fld>
            <a:endParaRPr lang="en-US"/>
          </a:p>
        </p:txBody>
      </p:sp>
      <p:sp>
        <p:nvSpPr>
          <p:cNvPr id="5" name="Footer Placeholder 4">
            <a:extLst>
              <a:ext uri="{FF2B5EF4-FFF2-40B4-BE49-F238E27FC236}">
                <a16:creationId xmlns:a16="http://schemas.microsoft.com/office/drawing/2014/main" id="{CCB73FDA-F3BD-B5BF-EE54-9820B5A84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B2AAC-B868-FE05-E74F-96255FEFFC7F}"/>
              </a:ext>
            </a:extLst>
          </p:cNvPr>
          <p:cNvSpPr>
            <a:spLocks noGrp="1"/>
          </p:cNvSpPr>
          <p:nvPr>
            <p:ph type="sldNum" sz="quarter" idx="12"/>
          </p:nvPr>
        </p:nvSpPr>
        <p:spPr/>
        <p:txBody>
          <a:bodyPr/>
          <a:lstStyle/>
          <a:p>
            <a:fld id="{2FCD31D5-23BF-8D47-8CB1-2228707EC608}" type="slidenum">
              <a:rPr lang="en-US" smtClean="0"/>
              <a:t>‹#›</a:t>
            </a:fld>
            <a:endParaRPr lang="en-US"/>
          </a:p>
        </p:txBody>
      </p:sp>
    </p:spTree>
    <p:extLst>
      <p:ext uri="{BB962C8B-B14F-4D97-AF65-F5344CB8AC3E}">
        <p14:creationId xmlns:p14="http://schemas.microsoft.com/office/powerpoint/2010/main" val="2998964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CAF989-04B7-79AE-5240-04F727ADE6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978FA4-712B-C9E5-5BD2-42D3EA2351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C0817-6764-075C-8DDF-AB45AD88D193}"/>
              </a:ext>
            </a:extLst>
          </p:cNvPr>
          <p:cNvSpPr>
            <a:spLocks noGrp="1"/>
          </p:cNvSpPr>
          <p:nvPr>
            <p:ph type="dt" sz="half" idx="10"/>
          </p:nvPr>
        </p:nvSpPr>
        <p:spPr/>
        <p:txBody>
          <a:bodyPr/>
          <a:lstStyle/>
          <a:p>
            <a:fld id="{5ADAA31F-79BA-F54B-8718-8286711A8ABB}" type="datetimeFigureOut">
              <a:rPr lang="en-US" smtClean="0"/>
              <a:t>3/18/24</a:t>
            </a:fld>
            <a:endParaRPr lang="en-US"/>
          </a:p>
        </p:txBody>
      </p:sp>
      <p:sp>
        <p:nvSpPr>
          <p:cNvPr id="5" name="Footer Placeholder 4">
            <a:extLst>
              <a:ext uri="{FF2B5EF4-FFF2-40B4-BE49-F238E27FC236}">
                <a16:creationId xmlns:a16="http://schemas.microsoft.com/office/drawing/2014/main" id="{9302D057-539E-AF61-1EE4-2AF472B21E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5E2D8-D00F-1BC3-ED60-BB4B4680CA6D}"/>
              </a:ext>
            </a:extLst>
          </p:cNvPr>
          <p:cNvSpPr>
            <a:spLocks noGrp="1"/>
          </p:cNvSpPr>
          <p:nvPr>
            <p:ph type="sldNum" sz="quarter" idx="12"/>
          </p:nvPr>
        </p:nvSpPr>
        <p:spPr/>
        <p:txBody>
          <a:bodyPr/>
          <a:lstStyle/>
          <a:p>
            <a:fld id="{2FCD31D5-23BF-8D47-8CB1-2228707EC608}" type="slidenum">
              <a:rPr lang="en-US" smtClean="0"/>
              <a:t>‹#›</a:t>
            </a:fld>
            <a:endParaRPr lang="en-US"/>
          </a:p>
        </p:txBody>
      </p:sp>
    </p:spTree>
    <p:extLst>
      <p:ext uri="{BB962C8B-B14F-4D97-AF65-F5344CB8AC3E}">
        <p14:creationId xmlns:p14="http://schemas.microsoft.com/office/powerpoint/2010/main" val="230707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24DF-8723-B86E-C006-794771296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660D7-B0E6-0849-EEFA-56F6AF0395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B138F-B375-7270-FA5D-1B1B16640163}"/>
              </a:ext>
            </a:extLst>
          </p:cNvPr>
          <p:cNvSpPr>
            <a:spLocks noGrp="1"/>
          </p:cNvSpPr>
          <p:nvPr>
            <p:ph type="dt" sz="half" idx="10"/>
          </p:nvPr>
        </p:nvSpPr>
        <p:spPr/>
        <p:txBody>
          <a:bodyPr/>
          <a:lstStyle/>
          <a:p>
            <a:fld id="{5ADAA31F-79BA-F54B-8718-8286711A8ABB}" type="datetimeFigureOut">
              <a:rPr lang="en-US" smtClean="0"/>
              <a:t>3/18/24</a:t>
            </a:fld>
            <a:endParaRPr lang="en-US"/>
          </a:p>
        </p:txBody>
      </p:sp>
      <p:sp>
        <p:nvSpPr>
          <p:cNvPr id="5" name="Footer Placeholder 4">
            <a:extLst>
              <a:ext uri="{FF2B5EF4-FFF2-40B4-BE49-F238E27FC236}">
                <a16:creationId xmlns:a16="http://schemas.microsoft.com/office/drawing/2014/main" id="{F250222C-574B-AE0F-F113-D0B9F9119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5A5F6-5800-024B-3FE7-AB77DF1141A6}"/>
              </a:ext>
            </a:extLst>
          </p:cNvPr>
          <p:cNvSpPr>
            <a:spLocks noGrp="1"/>
          </p:cNvSpPr>
          <p:nvPr>
            <p:ph type="sldNum" sz="quarter" idx="12"/>
          </p:nvPr>
        </p:nvSpPr>
        <p:spPr/>
        <p:txBody>
          <a:bodyPr/>
          <a:lstStyle/>
          <a:p>
            <a:fld id="{2FCD31D5-23BF-8D47-8CB1-2228707EC608}" type="slidenum">
              <a:rPr lang="en-US" smtClean="0"/>
              <a:t>‹#›</a:t>
            </a:fld>
            <a:endParaRPr lang="en-US"/>
          </a:p>
        </p:txBody>
      </p:sp>
    </p:spTree>
    <p:extLst>
      <p:ext uri="{BB962C8B-B14F-4D97-AF65-F5344CB8AC3E}">
        <p14:creationId xmlns:p14="http://schemas.microsoft.com/office/powerpoint/2010/main" val="121520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C931-55E3-FCBB-789E-0FDA8CE6E9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33E8CC-59BC-144B-114E-BE70A05415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5519B4-C2DD-A980-5912-3558B9A19424}"/>
              </a:ext>
            </a:extLst>
          </p:cNvPr>
          <p:cNvSpPr>
            <a:spLocks noGrp="1"/>
          </p:cNvSpPr>
          <p:nvPr>
            <p:ph type="dt" sz="half" idx="10"/>
          </p:nvPr>
        </p:nvSpPr>
        <p:spPr/>
        <p:txBody>
          <a:bodyPr/>
          <a:lstStyle/>
          <a:p>
            <a:fld id="{5ADAA31F-79BA-F54B-8718-8286711A8ABB}" type="datetimeFigureOut">
              <a:rPr lang="en-US" smtClean="0"/>
              <a:t>3/18/24</a:t>
            </a:fld>
            <a:endParaRPr lang="en-US"/>
          </a:p>
        </p:txBody>
      </p:sp>
      <p:sp>
        <p:nvSpPr>
          <p:cNvPr id="5" name="Footer Placeholder 4">
            <a:extLst>
              <a:ext uri="{FF2B5EF4-FFF2-40B4-BE49-F238E27FC236}">
                <a16:creationId xmlns:a16="http://schemas.microsoft.com/office/drawing/2014/main" id="{16185D59-171E-7099-76C4-A84FF58B9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386E1-DD79-A843-0DD2-95F3875DC80F}"/>
              </a:ext>
            </a:extLst>
          </p:cNvPr>
          <p:cNvSpPr>
            <a:spLocks noGrp="1"/>
          </p:cNvSpPr>
          <p:nvPr>
            <p:ph type="sldNum" sz="quarter" idx="12"/>
          </p:nvPr>
        </p:nvSpPr>
        <p:spPr/>
        <p:txBody>
          <a:bodyPr/>
          <a:lstStyle/>
          <a:p>
            <a:fld id="{2FCD31D5-23BF-8D47-8CB1-2228707EC608}" type="slidenum">
              <a:rPr lang="en-US" smtClean="0"/>
              <a:t>‹#›</a:t>
            </a:fld>
            <a:endParaRPr lang="en-US"/>
          </a:p>
        </p:txBody>
      </p:sp>
    </p:spTree>
    <p:extLst>
      <p:ext uri="{BB962C8B-B14F-4D97-AF65-F5344CB8AC3E}">
        <p14:creationId xmlns:p14="http://schemas.microsoft.com/office/powerpoint/2010/main" val="271804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8038-6EE5-DD0C-090B-FA021DE1B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CD1674-E32C-C8FE-E05E-DDEA180813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6E6B61-866E-4E3A-5CB0-98ACC6F743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A62A90-8AA4-2401-8AE0-AC6E8DCD2E91}"/>
              </a:ext>
            </a:extLst>
          </p:cNvPr>
          <p:cNvSpPr>
            <a:spLocks noGrp="1"/>
          </p:cNvSpPr>
          <p:nvPr>
            <p:ph type="dt" sz="half" idx="10"/>
          </p:nvPr>
        </p:nvSpPr>
        <p:spPr/>
        <p:txBody>
          <a:bodyPr/>
          <a:lstStyle/>
          <a:p>
            <a:fld id="{5ADAA31F-79BA-F54B-8718-8286711A8ABB}" type="datetimeFigureOut">
              <a:rPr lang="en-US" smtClean="0"/>
              <a:t>3/18/24</a:t>
            </a:fld>
            <a:endParaRPr lang="en-US"/>
          </a:p>
        </p:txBody>
      </p:sp>
      <p:sp>
        <p:nvSpPr>
          <p:cNvPr id="6" name="Footer Placeholder 5">
            <a:extLst>
              <a:ext uri="{FF2B5EF4-FFF2-40B4-BE49-F238E27FC236}">
                <a16:creationId xmlns:a16="http://schemas.microsoft.com/office/drawing/2014/main" id="{0E46C107-EE9E-189B-FCB5-FA0B71C78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F46661-6294-DA75-EC29-7E3C70FAF0AF}"/>
              </a:ext>
            </a:extLst>
          </p:cNvPr>
          <p:cNvSpPr>
            <a:spLocks noGrp="1"/>
          </p:cNvSpPr>
          <p:nvPr>
            <p:ph type="sldNum" sz="quarter" idx="12"/>
          </p:nvPr>
        </p:nvSpPr>
        <p:spPr/>
        <p:txBody>
          <a:bodyPr/>
          <a:lstStyle/>
          <a:p>
            <a:fld id="{2FCD31D5-23BF-8D47-8CB1-2228707EC608}" type="slidenum">
              <a:rPr lang="en-US" smtClean="0"/>
              <a:t>‹#›</a:t>
            </a:fld>
            <a:endParaRPr lang="en-US"/>
          </a:p>
        </p:txBody>
      </p:sp>
    </p:spTree>
    <p:extLst>
      <p:ext uri="{BB962C8B-B14F-4D97-AF65-F5344CB8AC3E}">
        <p14:creationId xmlns:p14="http://schemas.microsoft.com/office/powerpoint/2010/main" val="345859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97C9-4450-63CC-72EA-F8548B4181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A1F526-C53C-969A-E0A2-E33600D92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E769A3-A9A9-576C-188C-25B6C80FBA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A7FAF6-FBA0-9E56-E5B7-281512FC51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823AE-BABF-1957-FD6C-3F6DB56083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B4C6AF-C8C9-CA4F-C305-980172F325D7}"/>
              </a:ext>
            </a:extLst>
          </p:cNvPr>
          <p:cNvSpPr>
            <a:spLocks noGrp="1"/>
          </p:cNvSpPr>
          <p:nvPr>
            <p:ph type="dt" sz="half" idx="10"/>
          </p:nvPr>
        </p:nvSpPr>
        <p:spPr/>
        <p:txBody>
          <a:bodyPr/>
          <a:lstStyle/>
          <a:p>
            <a:fld id="{5ADAA31F-79BA-F54B-8718-8286711A8ABB}" type="datetimeFigureOut">
              <a:rPr lang="en-US" smtClean="0"/>
              <a:t>3/18/24</a:t>
            </a:fld>
            <a:endParaRPr lang="en-US"/>
          </a:p>
        </p:txBody>
      </p:sp>
      <p:sp>
        <p:nvSpPr>
          <p:cNvPr id="8" name="Footer Placeholder 7">
            <a:extLst>
              <a:ext uri="{FF2B5EF4-FFF2-40B4-BE49-F238E27FC236}">
                <a16:creationId xmlns:a16="http://schemas.microsoft.com/office/drawing/2014/main" id="{237A2240-E3A6-701B-6391-EC39DA7CD2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4256E8-3E55-C417-43A2-9A2619F179BC}"/>
              </a:ext>
            </a:extLst>
          </p:cNvPr>
          <p:cNvSpPr>
            <a:spLocks noGrp="1"/>
          </p:cNvSpPr>
          <p:nvPr>
            <p:ph type="sldNum" sz="quarter" idx="12"/>
          </p:nvPr>
        </p:nvSpPr>
        <p:spPr/>
        <p:txBody>
          <a:bodyPr/>
          <a:lstStyle/>
          <a:p>
            <a:fld id="{2FCD31D5-23BF-8D47-8CB1-2228707EC608}" type="slidenum">
              <a:rPr lang="en-US" smtClean="0"/>
              <a:t>‹#›</a:t>
            </a:fld>
            <a:endParaRPr lang="en-US"/>
          </a:p>
        </p:txBody>
      </p:sp>
    </p:spTree>
    <p:extLst>
      <p:ext uri="{BB962C8B-B14F-4D97-AF65-F5344CB8AC3E}">
        <p14:creationId xmlns:p14="http://schemas.microsoft.com/office/powerpoint/2010/main" val="136361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8520-8D4A-D75A-7AB5-793C7015BC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12C66F-F19A-4792-BE77-57C5AC346157}"/>
              </a:ext>
            </a:extLst>
          </p:cNvPr>
          <p:cNvSpPr>
            <a:spLocks noGrp="1"/>
          </p:cNvSpPr>
          <p:nvPr>
            <p:ph type="dt" sz="half" idx="10"/>
          </p:nvPr>
        </p:nvSpPr>
        <p:spPr/>
        <p:txBody>
          <a:bodyPr/>
          <a:lstStyle/>
          <a:p>
            <a:fld id="{5ADAA31F-79BA-F54B-8718-8286711A8ABB}" type="datetimeFigureOut">
              <a:rPr lang="en-US" smtClean="0"/>
              <a:t>3/18/24</a:t>
            </a:fld>
            <a:endParaRPr lang="en-US"/>
          </a:p>
        </p:txBody>
      </p:sp>
      <p:sp>
        <p:nvSpPr>
          <p:cNvPr id="4" name="Footer Placeholder 3">
            <a:extLst>
              <a:ext uri="{FF2B5EF4-FFF2-40B4-BE49-F238E27FC236}">
                <a16:creationId xmlns:a16="http://schemas.microsoft.com/office/drawing/2014/main" id="{DCCE8329-01A0-DB7C-2632-5B9C076271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C36B48-6075-0112-75A4-7082E7DB7F26}"/>
              </a:ext>
            </a:extLst>
          </p:cNvPr>
          <p:cNvSpPr>
            <a:spLocks noGrp="1"/>
          </p:cNvSpPr>
          <p:nvPr>
            <p:ph type="sldNum" sz="quarter" idx="12"/>
          </p:nvPr>
        </p:nvSpPr>
        <p:spPr/>
        <p:txBody>
          <a:bodyPr/>
          <a:lstStyle/>
          <a:p>
            <a:fld id="{2FCD31D5-23BF-8D47-8CB1-2228707EC608}" type="slidenum">
              <a:rPr lang="en-US" smtClean="0"/>
              <a:t>‹#›</a:t>
            </a:fld>
            <a:endParaRPr lang="en-US"/>
          </a:p>
        </p:txBody>
      </p:sp>
    </p:spTree>
    <p:extLst>
      <p:ext uri="{BB962C8B-B14F-4D97-AF65-F5344CB8AC3E}">
        <p14:creationId xmlns:p14="http://schemas.microsoft.com/office/powerpoint/2010/main" val="349855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9B2D0-1636-5632-5FD9-65AA70FCA92F}"/>
              </a:ext>
            </a:extLst>
          </p:cNvPr>
          <p:cNvSpPr>
            <a:spLocks noGrp="1"/>
          </p:cNvSpPr>
          <p:nvPr>
            <p:ph type="dt" sz="half" idx="10"/>
          </p:nvPr>
        </p:nvSpPr>
        <p:spPr/>
        <p:txBody>
          <a:bodyPr/>
          <a:lstStyle/>
          <a:p>
            <a:fld id="{5ADAA31F-79BA-F54B-8718-8286711A8ABB}" type="datetimeFigureOut">
              <a:rPr lang="en-US" smtClean="0"/>
              <a:t>3/18/24</a:t>
            </a:fld>
            <a:endParaRPr lang="en-US"/>
          </a:p>
        </p:txBody>
      </p:sp>
      <p:sp>
        <p:nvSpPr>
          <p:cNvPr id="3" name="Footer Placeholder 2">
            <a:extLst>
              <a:ext uri="{FF2B5EF4-FFF2-40B4-BE49-F238E27FC236}">
                <a16:creationId xmlns:a16="http://schemas.microsoft.com/office/drawing/2014/main" id="{C880CF2B-56A5-8C7F-6089-7BB18222D6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6BF9B2-6AB8-72C4-438F-EB04A0321607}"/>
              </a:ext>
            </a:extLst>
          </p:cNvPr>
          <p:cNvSpPr>
            <a:spLocks noGrp="1"/>
          </p:cNvSpPr>
          <p:nvPr>
            <p:ph type="sldNum" sz="quarter" idx="12"/>
          </p:nvPr>
        </p:nvSpPr>
        <p:spPr/>
        <p:txBody>
          <a:bodyPr/>
          <a:lstStyle/>
          <a:p>
            <a:fld id="{2FCD31D5-23BF-8D47-8CB1-2228707EC608}" type="slidenum">
              <a:rPr lang="en-US" smtClean="0"/>
              <a:t>‹#›</a:t>
            </a:fld>
            <a:endParaRPr lang="en-US"/>
          </a:p>
        </p:txBody>
      </p:sp>
    </p:spTree>
    <p:extLst>
      <p:ext uri="{BB962C8B-B14F-4D97-AF65-F5344CB8AC3E}">
        <p14:creationId xmlns:p14="http://schemas.microsoft.com/office/powerpoint/2010/main" val="4255988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FFD5-03C6-8B57-5EF3-65CCC20F1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E8E8E9-5BBB-2D9B-F6E7-BD6BD31D2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57BB12-EDCA-2819-EEC0-AF73332ED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25FB8-5B61-C6C3-38A3-4CA264581423}"/>
              </a:ext>
            </a:extLst>
          </p:cNvPr>
          <p:cNvSpPr>
            <a:spLocks noGrp="1"/>
          </p:cNvSpPr>
          <p:nvPr>
            <p:ph type="dt" sz="half" idx="10"/>
          </p:nvPr>
        </p:nvSpPr>
        <p:spPr/>
        <p:txBody>
          <a:bodyPr/>
          <a:lstStyle/>
          <a:p>
            <a:fld id="{5ADAA31F-79BA-F54B-8718-8286711A8ABB}" type="datetimeFigureOut">
              <a:rPr lang="en-US" smtClean="0"/>
              <a:t>3/18/24</a:t>
            </a:fld>
            <a:endParaRPr lang="en-US"/>
          </a:p>
        </p:txBody>
      </p:sp>
      <p:sp>
        <p:nvSpPr>
          <p:cNvPr id="6" name="Footer Placeholder 5">
            <a:extLst>
              <a:ext uri="{FF2B5EF4-FFF2-40B4-BE49-F238E27FC236}">
                <a16:creationId xmlns:a16="http://schemas.microsoft.com/office/drawing/2014/main" id="{EEDAEB6A-438E-3B06-B93C-EC23D14AC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823CA-CAC0-BAA6-6575-44CDBB2B1566}"/>
              </a:ext>
            </a:extLst>
          </p:cNvPr>
          <p:cNvSpPr>
            <a:spLocks noGrp="1"/>
          </p:cNvSpPr>
          <p:nvPr>
            <p:ph type="sldNum" sz="quarter" idx="12"/>
          </p:nvPr>
        </p:nvSpPr>
        <p:spPr/>
        <p:txBody>
          <a:bodyPr/>
          <a:lstStyle/>
          <a:p>
            <a:fld id="{2FCD31D5-23BF-8D47-8CB1-2228707EC608}" type="slidenum">
              <a:rPr lang="en-US" smtClean="0"/>
              <a:t>‹#›</a:t>
            </a:fld>
            <a:endParaRPr lang="en-US"/>
          </a:p>
        </p:txBody>
      </p:sp>
    </p:spTree>
    <p:extLst>
      <p:ext uri="{BB962C8B-B14F-4D97-AF65-F5344CB8AC3E}">
        <p14:creationId xmlns:p14="http://schemas.microsoft.com/office/powerpoint/2010/main" val="298967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0BD9-D4B2-2EB4-B163-7A03BD144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403A05-7C2F-EB0C-99BF-26F28DDBD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0861D9-C53E-EF09-DDB9-041D0E4C6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61646-F16F-2121-DD07-02E92ED772E1}"/>
              </a:ext>
            </a:extLst>
          </p:cNvPr>
          <p:cNvSpPr>
            <a:spLocks noGrp="1"/>
          </p:cNvSpPr>
          <p:nvPr>
            <p:ph type="dt" sz="half" idx="10"/>
          </p:nvPr>
        </p:nvSpPr>
        <p:spPr/>
        <p:txBody>
          <a:bodyPr/>
          <a:lstStyle/>
          <a:p>
            <a:fld id="{5ADAA31F-79BA-F54B-8718-8286711A8ABB}" type="datetimeFigureOut">
              <a:rPr lang="en-US" smtClean="0"/>
              <a:t>3/18/24</a:t>
            </a:fld>
            <a:endParaRPr lang="en-US"/>
          </a:p>
        </p:txBody>
      </p:sp>
      <p:sp>
        <p:nvSpPr>
          <p:cNvPr id="6" name="Footer Placeholder 5">
            <a:extLst>
              <a:ext uri="{FF2B5EF4-FFF2-40B4-BE49-F238E27FC236}">
                <a16:creationId xmlns:a16="http://schemas.microsoft.com/office/drawing/2014/main" id="{A2B5E8FA-6C91-01E8-D972-1D71EE67C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6BBBD-28E3-E5AB-7A87-6C2D4FBD68D4}"/>
              </a:ext>
            </a:extLst>
          </p:cNvPr>
          <p:cNvSpPr>
            <a:spLocks noGrp="1"/>
          </p:cNvSpPr>
          <p:nvPr>
            <p:ph type="sldNum" sz="quarter" idx="12"/>
          </p:nvPr>
        </p:nvSpPr>
        <p:spPr/>
        <p:txBody>
          <a:bodyPr/>
          <a:lstStyle/>
          <a:p>
            <a:fld id="{2FCD31D5-23BF-8D47-8CB1-2228707EC608}" type="slidenum">
              <a:rPr lang="en-US" smtClean="0"/>
              <a:t>‹#›</a:t>
            </a:fld>
            <a:endParaRPr lang="en-US"/>
          </a:p>
        </p:txBody>
      </p:sp>
    </p:spTree>
    <p:extLst>
      <p:ext uri="{BB962C8B-B14F-4D97-AF65-F5344CB8AC3E}">
        <p14:creationId xmlns:p14="http://schemas.microsoft.com/office/powerpoint/2010/main" val="73177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314F2-8A72-2565-2454-511EFBC5F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D45BDE-8F8D-6D6D-D46D-F3FA607BB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BA357-0E1C-3C32-E86E-99F2955EB1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DAA31F-79BA-F54B-8718-8286711A8ABB}" type="datetimeFigureOut">
              <a:rPr lang="en-US" smtClean="0"/>
              <a:t>3/18/24</a:t>
            </a:fld>
            <a:endParaRPr lang="en-US"/>
          </a:p>
        </p:txBody>
      </p:sp>
      <p:sp>
        <p:nvSpPr>
          <p:cNvPr id="5" name="Footer Placeholder 4">
            <a:extLst>
              <a:ext uri="{FF2B5EF4-FFF2-40B4-BE49-F238E27FC236}">
                <a16:creationId xmlns:a16="http://schemas.microsoft.com/office/drawing/2014/main" id="{A8DDF832-4425-1460-3C3F-AA9DA6995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4C230C4-BD51-CE94-CB4E-E9580EF9F9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CD31D5-23BF-8D47-8CB1-2228707EC608}" type="slidenum">
              <a:rPr lang="en-US" smtClean="0"/>
              <a:t>‹#›</a:t>
            </a:fld>
            <a:endParaRPr lang="en-US"/>
          </a:p>
        </p:txBody>
      </p:sp>
    </p:spTree>
    <p:extLst>
      <p:ext uri="{BB962C8B-B14F-4D97-AF65-F5344CB8AC3E}">
        <p14:creationId xmlns:p14="http://schemas.microsoft.com/office/powerpoint/2010/main" val="364318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BDA7-380A-94EC-688A-DA7C000941F5}"/>
              </a:ext>
            </a:extLst>
          </p:cNvPr>
          <p:cNvSpPr>
            <a:spLocks noGrp="1"/>
          </p:cNvSpPr>
          <p:nvPr>
            <p:ph type="ctrTitle"/>
          </p:nvPr>
        </p:nvSpPr>
        <p:spPr/>
        <p:txBody>
          <a:bodyPr/>
          <a:lstStyle/>
          <a:p>
            <a:r>
              <a:rPr lang="en-US" dirty="0" err="1"/>
              <a:t>DataSci</a:t>
            </a:r>
            <a:r>
              <a:rPr lang="en-US" dirty="0"/>
              <a:t> 223 Final Project</a:t>
            </a:r>
          </a:p>
        </p:txBody>
      </p:sp>
      <p:sp>
        <p:nvSpPr>
          <p:cNvPr id="5" name="Subtitle 4">
            <a:extLst>
              <a:ext uri="{FF2B5EF4-FFF2-40B4-BE49-F238E27FC236}">
                <a16:creationId xmlns:a16="http://schemas.microsoft.com/office/drawing/2014/main" id="{68A62E3D-16E8-A0CD-8A73-86E4584B939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235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8ADA-7F8E-D9D0-721A-2B246FCB13A3}"/>
              </a:ext>
            </a:extLst>
          </p:cNvPr>
          <p:cNvSpPr>
            <a:spLocks noGrp="1"/>
          </p:cNvSpPr>
          <p:nvPr>
            <p:ph type="title"/>
          </p:nvPr>
        </p:nvSpPr>
        <p:spPr/>
        <p:txBody>
          <a:bodyPr/>
          <a:lstStyle/>
          <a:p>
            <a:r>
              <a:rPr lang="en-US" dirty="0"/>
              <a:t>Results</a:t>
            </a:r>
          </a:p>
        </p:txBody>
      </p:sp>
      <p:pic>
        <p:nvPicPr>
          <p:cNvPr id="12" name="Content Placeholder 11" descr="A black screen with white numbers&#10;&#10;Description automatically generated">
            <a:extLst>
              <a:ext uri="{FF2B5EF4-FFF2-40B4-BE49-F238E27FC236}">
                <a16:creationId xmlns:a16="http://schemas.microsoft.com/office/drawing/2014/main" id="{E27B9FBF-C60E-12ED-9BA3-6C0F0ED709EF}"/>
              </a:ext>
            </a:extLst>
          </p:cNvPr>
          <p:cNvPicPr>
            <a:picLocks noGrp="1" noChangeAspect="1"/>
          </p:cNvPicPr>
          <p:nvPr>
            <p:ph idx="1"/>
          </p:nvPr>
        </p:nvPicPr>
        <p:blipFill>
          <a:blip r:embed="rId2"/>
          <a:stretch>
            <a:fillRect/>
          </a:stretch>
        </p:blipFill>
        <p:spPr>
          <a:xfrm>
            <a:off x="4679630" y="2413321"/>
            <a:ext cx="6518949" cy="2055976"/>
          </a:xfrm>
        </p:spPr>
      </p:pic>
      <p:sp>
        <p:nvSpPr>
          <p:cNvPr id="16" name="TextBox 15">
            <a:extLst>
              <a:ext uri="{FF2B5EF4-FFF2-40B4-BE49-F238E27FC236}">
                <a16:creationId xmlns:a16="http://schemas.microsoft.com/office/drawing/2014/main" id="{CE73B504-2F12-48A2-2E4F-A4EEBC72DA9A}"/>
              </a:ext>
            </a:extLst>
          </p:cNvPr>
          <p:cNvSpPr txBox="1"/>
          <p:nvPr/>
        </p:nvSpPr>
        <p:spPr>
          <a:xfrm>
            <a:off x="838200" y="2433253"/>
            <a:ext cx="2856088" cy="1754326"/>
          </a:xfrm>
          <a:prstGeom prst="rect">
            <a:avLst/>
          </a:prstGeom>
          <a:noFill/>
        </p:spPr>
        <p:txBody>
          <a:bodyPr wrap="square">
            <a:spAutoFit/>
          </a:bodyPr>
          <a:lstStyle/>
          <a:p>
            <a:r>
              <a:rPr lang="en-US" dirty="0"/>
              <a:t>Repeating 5 times shows that each trained model has quite </a:t>
            </a:r>
            <a:r>
              <a:rPr lang="en-US" u="sng" dirty="0"/>
              <a:t>stable performance </a:t>
            </a:r>
            <a:r>
              <a:rPr lang="en-US" dirty="0"/>
              <a:t>in precision, recall, F-score, accuracy, miss rate, and fall out rate. </a:t>
            </a:r>
          </a:p>
        </p:txBody>
      </p:sp>
    </p:spTree>
    <p:extLst>
      <p:ext uri="{BB962C8B-B14F-4D97-AF65-F5344CB8AC3E}">
        <p14:creationId xmlns:p14="http://schemas.microsoft.com/office/powerpoint/2010/main" val="421676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7D86-81DF-CAD5-E9F7-AB725AAA6B08}"/>
              </a:ext>
            </a:extLst>
          </p:cNvPr>
          <p:cNvSpPr>
            <a:spLocks noGrp="1"/>
          </p:cNvSpPr>
          <p:nvPr>
            <p:ph type="title"/>
          </p:nvPr>
        </p:nvSpPr>
        <p:spPr/>
        <p:txBody>
          <a:bodyPr/>
          <a:lstStyle/>
          <a:p>
            <a:r>
              <a:rPr lang="en-US" dirty="0"/>
              <a:t>Decisions and Trade-offs</a:t>
            </a:r>
          </a:p>
        </p:txBody>
      </p:sp>
      <p:sp>
        <p:nvSpPr>
          <p:cNvPr id="3" name="Content Placeholder 2">
            <a:extLst>
              <a:ext uri="{FF2B5EF4-FFF2-40B4-BE49-F238E27FC236}">
                <a16:creationId xmlns:a16="http://schemas.microsoft.com/office/drawing/2014/main" id="{8FDC998C-0BDA-1C5E-F2BE-991012F314B7}"/>
              </a:ext>
            </a:extLst>
          </p:cNvPr>
          <p:cNvSpPr>
            <a:spLocks noGrp="1"/>
          </p:cNvSpPr>
          <p:nvPr>
            <p:ph idx="1"/>
          </p:nvPr>
        </p:nvSpPr>
        <p:spPr>
          <a:xfrm>
            <a:off x="838200" y="1825625"/>
            <a:ext cx="7504289" cy="4351338"/>
          </a:xfrm>
        </p:spPr>
        <p:txBody>
          <a:bodyPr>
            <a:normAutofit/>
          </a:bodyPr>
          <a:lstStyle/>
          <a:p>
            <a:r>
              <a:rPr lang="en-US" sz="2000" dirty="0"/>
              <a:t>Variable recoding : some variables were regrouped, which may lead to a decrease in resolution. </a:t>
            </a:r>
          </a:p>
          <a:p>
            <a:pPr lvl="1"/>
            <a:r>
              <a:rPr lang="en-US" sz="1800" dirty="0"/>
              <a:t>Hypertension and diabetes: Females who were only told to have the condition during pregnancy and those who were told to be borderline high risk for the conditions were excluded. </a:t>
            </a:r>
          </a:p>
          <a:p>
            <a:pPr lvl="1"/>
            <a:r>
              <a:rPr lang="en-US" sz="1800" dirty="0"/>
              <a:t>Marriage status: Marriage status were grouped into 0 = never married or 1 = have married.</a:t>
            </a:r>
          </a:p>
          <a:p>
            <a:pPr lvl="1"/>
            <a:r>
              <a:rPr lang="en-US" sz="1800" dirty="0"/>
              <a:t>Smoking: Smoking was recoded into variable with 3 categories (never smoked, current smoker, former smoker). </a:t>
            </a:r>
          </a:p>
          <a:p>
            <a:r>
              <a:rPr lang="en-US" sz="2000" dirty="0"/>
              <a:t>Learning rate</a:t>
            </a:r>
          </a:p>
          <a:p>
            <a:pPr lvl="1"/>
            <a:r>
              <a:rPr lang="en-US" sz="1800" dirty="0"/>
              <a:t>Learning rate of the optimizer was decreased from 1e-4 in the original model to 1e-5. This may lead to more training time. However, 100 epochs has been shown to be enough to reach a plateau in accuracy. </a:t>
            </a:r>
          </a:p>
          <a:p>
            <a:endParaRPr lang="en-US" sz="2000" dirty="0"/>
          </a:p>
        </p:txBody>
      </p:sp>
      <p:pic>
        <p:nvPicPr>
          <p:cNvPr id="4" name="Picture 3" descr="A graph of a training loss&#10;&#10;Description automatically generated with medium confidence">
            <a:extLst>
              <a:ext uri="{FF2B5EF4-FFF2-40B4-BE49-F238E27FC236}">
                <a16:creationId xmlns:a16="http://schemas.microsoft.com/office/drawing/2014/main" id="{AA462A54-70FC-5828-85E0-2B74EC5C8D2C}"/>
              </a:ext>
            </a:extLst>
          </p:cNvPr>
          <p:cNvPicPr>
            <a:picLocks noChangeAspect="1"/>
          </p:cNvPicPr>
          <p:nvPr/>
        </p:nvPicPr>
        <p:blipFill rotWithShape="1">
          <a:blip r:embed="rId2"/>
          <a:srcRect l="50472"/>
          <a:stretch/>
        </p:blipFill>
        <p:spPr>
          <a:xfrm>
            <a:off x="8026399" y="3197378"/>
            <a:ext cx="3849511" cy="3295497"/>
          </a:xfrm>
          <a:prstGeom prst="rect">
            <a:avLst/>
          </a:prstGeom>
        </p:spPr>
      </p:pic>
    </p:spTree>
    <p:extLst>
      <p:ext uri="{BB962C8B-B14F-4D97-AF65-F5344CB8AC3E}">
        <p14:creationId xmlns:p14="http://schemas.microsoft.com/office/powerpoint/2010/main" val="230544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A534-ADF9-2572-34F2-0A6F6744978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6022D5E-7589-6049-3D5E-F09743A805E6}"/>
              </a:ext>
            </a:extLst>
          </p:cNvPr>
          <p:cNvSpPr>
            <a:spLocks noGrp="1"/>
          </p:cNvSpPr>
          <p:nvPr>
            <p:ph idx="1"/>
          </p:nvPr>
        </p:nvSpPr>
        <p:spPr/>
        <p:txBody>
          <a:bodyPr>
            <a:normAutofit/>
          </a:bodyPr>
          <a:lstStyle/>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1600" dirty="0"/>
              <a:t>Coronary Heart Disease - Causes and Risk Factors | NHLBI, NIH. NHLBI, NIH. https://</a:t>
            </a:r>
            <a:r>
              <a:rPr lang="en-US" sz="1600" dirty="0" err="1"/>
              <a:t>www.nhlbi.nih.gov</a:t>
            </a:r>
            <a:r>
              <a:rPr lang="en-US" sz="1600" dirty="0"/>
              <a:t>/health/coronary-heart-disease/causes.</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1600" dirty="0"/>
              <a:t>Coronary Heart Disease - Causes. </a:t>
            </a:r>
            <a:r>
              <a:rPr lang="en-US" sz="1600" dirty="0" err="1"/>
              <a:t>nhs.uk</a:t>
            </a:r>
            <a:r>
              <a:rPr lang="en-US" sz="1600" dirty="0"/>
              <a:t>. https://</a:t>
            </a:r>
            <a:r>
              <a:rPr lang="en-US" sz="1600" dirty="0" err="1"/>
              <a:t>www.nhs.uk</a:t>
            </a:r>
            <a:r>
              <a:rPr lang="en-US" sz="1600" dirty="0"/>
              <a:t>/conditions/coronary-heart-disease/causes/. Published February 6, 2024.</a:t>
            </a:r>
          </a:p>
          <a:p>
            <a:pPr marL="514350" indent="-514350">
              <a:lnSpc>
                <a:spcPct val="100000"/>
              </a:lnSpc>
              <a:spcBef>
                <a:spcPts val="0"/>
              </a:spcBef>
              <a:buFontTx/>
              <a:buAutoNum type="arabicPeriod"/>
              <a:defRPr/>
            </a:pPr>
            <a:r>
              <a:rPr lang="en-US" sz="1600" dirty="0">
                <a:effectLst/>
              </a:rPr>
              <a:t>Centers for Disease Control and Prevention. (2017, August 24). </a:t>
            </a:r>
            <a:r>
              <a:rPr lang="en-US" sz="1600" i="1" dirty="0">
                <a:effectLst/>
              </a:rPr>
              <a:t>Behavioral risk factor surveillance system</a:t>
            </a:r>
            <a:r>
              <a:rPr lang="en-US" sz="1600" dirty="0">
                <a:effectLst/>
              </a:rPr>
              <a:t>. Kaggle. https://</a:t>
            </a:r>
            <a:r>
              <a:rPr lang="en-US" sz="1600" dirty="0" err="1">
                <a:effectLst/>
              </a:rPr>
              <a:t>www.kaggle.com</a:t>
            </a:r>
            <a:r>
              <a:rPr lang="en-US" sz="1600" dirty="0">
                <a:effectLst/>
              </a:rPr>
              <a:t>/datasets/</a:t>
            </a:r>
            <a:r>
              <a:rPr lang="en-US" sz="1600" dirty="0" err="1">
                <a:effectLst/>
              </a:rPr>
              <a:t>cdc</a:t>
            </a:r>
            <a:r>
              <a:rPr lang="en-US" sz="1600" dirty="0">
                <a:effectLst/>
              </a:rPr>
              <a:t>/behavioral-risk-factor-surveillance-system </a:t>
            </a:r>
            <a:endParaRPr lang="en-US" sz="1600" dirty="0"/>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1600" dirty="0"/>
              <a:t>Dev S, Wang H, Nwosu CS, Jain N, </a:t>
            </a:r>
            <a:r>
              <a:rPr lang="en-US" sz="1600" dirty="0" err="1"/>
              <a:t>Veeravalli</a:t>
            </a:r>
            <a:r>
              <a:rPr lang="en-US" sz="1600" dirty="0"/>
              <a:t> B, John D. A predictive analytics approach for stroke prediction using machine learning and Neural Networks. </a:t>
            </a:r>
            <a:r>
              <a:rPr lang="en-US" sz="1600" i="1" dirty="0"/>
              <a:t>Healthcare Analytics</a:t>
            </a:r>
            <a:r>
              <a:rPr lang="en-US" sz="1600" dirty="0"/>
              <a:t>. 2022;2:100032. doi:10.1016/j.health.2022.100032 </a:t>
            </a:r>
          </a:p>
        </p:txBody>
      </p:sp>
    </p:spTree>
    <p:extLst>
      <p:ext uri="{BB962C8B-B14F-4D97-AF65-F5344CB8AC3E}">
        <p14:creationId xmlns:p14="http://schemas.microsoft.com/office/powerpoint/2010/main" val="1887989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0FBA-06DC-5AE0-356B-7BEF5162D18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DB938E33-494F-D4D0-0E31-930A1222E06E}"/>
              </a:ext>
            </a:extLst>
          </p:cNvPr>
          <p:cNvSpPr>
            <a:spLocks noGrp="1"/>
          </p:cNvSpPr>
          <p:nvPr>
            <p:ph idx="1"/>
          </p:nvPr>
        </p:nvSpPr>
        <p:spPr/>
        <p:txBody>
          <a:bodyPr/>
          <a:lstStyle/>
          <a:p>
            <a:pPr>
              <a:buFont typeface="Arial" panose="020B0604020202020204" pitchFamily="34" charset="0"/>
              <a:buChar char="•"/>
            </a:pPr>
            <a:r>
              <a:rPr lang="en-US" dirty="0"/>
              <a:t>Problem</a:t>
            </a:r>
          </a:p>
          <a:p>
            <a:pPr>
              <a:buFont typeface="Arial" panose="020B0604020202020204" pitchFamily="34" charset="0"/>
              <a:buChar char="•"/>
            </a:pPr>
            <a:r>
              <a:rPr lang="en-US" dirty="0"/>
              <a:t>Description of dataset </a:t>
            </a:r>
          </a:p>
          <a:p>
            <a:pPr>
              <a:buFont typeface="Arial" panose="020B0604020202020204" pitchFamily="34" charset="0"/>
              <a:buChar char="•"/>
            </a:pPr>
            <a:r>
              <a:rPr lang="en-US" dirty="0"/>
              <a:t>Data cleaning</a:t>
            </a:r>
          </a:p>
          <a:p>
            <a:pPr>
              <a:buFont typeface="Arial" panose="020B0604020202020204" pitchFamily="34" charset="0"/>
              <a:buChar char="•"/>
            </a:pPr>
            <a:r>
              <a:rPr lang="en-US" dirty="0"/>
              <a:t>Exploratory data analysis</a:t>
            </a:r>
          </a:p>
          <a:p>
            <a:pPr>
              <a:buFont typeface="Arial" panose="020B0604020202020204" pitchFamily="34" charset="0"/>
              <a:buChar char="•"/>
            </a:pPr>
            <a:r>
              <a:rPr lang="en-US" dirty="0"/>
              <a:t>Model </a:t>
            </a:r>
          </a:p>
          <a:p>
            <a:pPr>
              <a:buFont typeface="Arial" panose="020B0604020202020204" pitchFamily="34" charset="0"/>
              <a:buChar char="•"/>
            </a:pPr>
            <a:r>
              <a:rPr lang="en-US" dirty="0"/>
              <a:t>Results</a:t>
            </a:r>
          </a:p>
        </p:txBody>
      </p:sp>
    </p:spTree>
    <p:extLst>
      <p:ext uri="{BB962C8B-B14F-4D97-AF65-F5344CB8AC3E}">
        <p14:creationId xmlns:p14="http://schemas.microsoft.com/office/powerpoint/2010/main" val="145809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0A5F9-186F-C315-B243-5A8C613B93D2}"/>
              </a:ext>
            </a:extLst>
          </p:cNvPr>
          <p:cNvSpPr>
            <a:spLocks noGrp="1"/>
          </p:cNvSpPr>
          <p:nvPr>
            <p:ph type="title"/>
          </p:nvPr>
        </p:nvSpPr>
        <p:spPr/>
        <p:txBody>
          <a:bodyPr/>
          <a:lstStyle/>
          <a:p>
            <a:r>
              <a:rPr lang="en-US" dirty="0"/>
              <a:t>Problem: Predict CHD risks from BRFSS data</a:t>
            </a:r>
          </a:p>
        </p:txBody>
      </p:sp>
      <p:sp>
        <p:nvSpPr>
          <p:cNvPr id="3" name="Content Placeholder 2">
            <a:extLst>
              <a:ext uri="{FF2B5EF4-FFF2-40B4-BE49-F238E27FC236}">
                <a16:creationId xmlns:a16="http://schemas.microsoft.com/office/drawing/2014/main" id="{86998DB1-6A5D-589F-8FED-4802553986F5}"/>
              </a:ext>
            </a:extLst>
          </p:cNvPr>
          <p:cNvSpPr>
            <a:spLocks noGrp="1"/>
          </p:cNvSpPr>
          <p:nvPr>
            <p:ph idx="1"/>
          </p:nvPr>
        </p:nvSpPr>
        <p:spPr/>
        <p:txBody>
          <a:bodyPr>
            <a:normAutofit/>
          </a:bodyPr>
          <a:lstStyle/>
          <a:p>
            <a:r>
              <a:rPr lang="en-US" sz="2000" dirty="0"/>
              <a:t>Coronary heart disease (CHD) is a common health risk for men above the age of </a:t>
            </a:r>
            <a:r>
              <a:rPr lang="en-US" sz="2000" b="0" i="0" dirty="0">
                <a:solidFill>
                  <a:srgbClr val="333333"/>
                </a:solidFill>
                <a:effectLst/>
                <a:latin typeface="Guardian TextSans Web"/>
              </a:rPr>
              <a:t>45</a:t>
            </a:r>
            <a:r>
              <a:rPr lang="en-US" sz="2000" dirty="0"/>
              <a:t> and for women above age of 55. CHD is often caused by plaque build-up in blood vessels, obstructing blood flow, preventing sufficient oxygen from reaching the heart.</a:t>
            </a:r>
            <a:r>
              <a:rPr lang="en-US" sz="2000" baseline="30000" dirty="0"/>
              <a:t>1 </a:t>
            </a:r>
            <a:r>
              <a:rPr lang="en-US" sz="2000" dirty="0"/>
              <a:t>Risk factors of CHD include age, family history, obesity, hypertension, diabetes, lack of exercise and smoking status.</a:t>
            </a:r>
            <a:r>
              <a:rPr lang="en-US" sz="2000" baseline="30000" dirty="0"/>
              <a:t>2</a:t>
            </a:r>
          </a:p>
          <a:p>
            <a:r>
              <a:rPr lang="en-US" sz="2000" dirty="0"/>
              <a:t>Although many prediction models were built to estimate CHD risk with clinical data such as LDL-C count, HDL-C counts, systolic blood pressure, and diastolic blood pressure, this project aims to establish an affordable and  personalized approach to predict and address CHD risk. Not many models assess the ability of questionnaire data to predict CHD risk.</a:t>
            </a:r>
          </a:p>
          <a:p>
            <a:r>
              <a:rPr lang="en-US" sz="2000" u="sng" dirty="0"/>
              <a:t>Goal of this project </a:t>
            </a:r>
            <a:r>
              <a:rPr lang="en-US" sz="2000" dirty="0"/>
              <a:t>is to build and assess the stability of a CNN model that predicts CHD risks from questionnaire data.</a:t>
            </a:r>
          </a:p>
        </p:txBody>
      </p:sp>
    </p:spTree>
    <p:extLst>
      <p:ext uri="{BB962C8B-B14F-4D97-AF65-F5344CB8AC3E}">
        <p14:creationId xmlns:p14="http://schemas.microsoft.com/office/powerpoint/2010/main" val="298169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C087-C9FF-C5EF-E059-012B42BA6C9A}"/>
              </a:ext>
            </a:extLst>
          </p:cNvPr>
          <p:cNvSpPr>
            <a:spLocks noGrp="1"/>
          </p:cNvSpPr>
          <p:nvPr>
            <p:ph type="title"/>
          </p:nvPr>
        </p:nvSpPr>
        <p:spPr/>
        <p:txBody>
          <a:bodyPr/>
          <a:lstStyle/>
          <a:p>
            <a:r>
              <a:rPr lang="en-US" dirty="0"/>
              <a:t>Description of the dataset</a:t>
            </a:r>
          </a:p>
        </p:txBody>
      </p:sp>
      <p:sp>
        <p:nvSpPr>
          <p:cNvPr id="3" name="Content Placeholder 2">
            <a:extLst>
              <a:ext uri="{FF2B5EF4-FFF2-40B4-BE49-F238E27FC236}">
                <a16:creationId xmlns:a16="http://schemas.microsoft.com/office/drawing/2014/main" id="{164C8833-7B90-C118-3A24-D25F79B639ED}"/>
              </a:ext>
            </a:extLst>
          </p:cNvPr>
          <p:cNvSpPr>
            <a:spLocks noGrp="1"/>
          </p:cNvSpPr>
          <p:nvPr>
            <p:ph idx="1"/>
          </p:nvPr>
        </p:nvSpPr>
        <p:spPr/>
        <p:txBody>
          <a:bodyPr>
            <a:normAutofit/>
          </a:bodyPr>
          <a:lstStyle/>
          <a:p>
            <a:r>
              <a:rPr lang="en-US" dirty="0"/>
              <a:t>Behavioral Risk Factor Surveillance System (BFRSS) is a nation-wide survey conducted through telephone calls into households in the United States. One participant from each household completes the questionnaire by answering a series of questions related to demographics,  lifestyle, chronic health conditions, and health-related risk behaviors . Question sets in the questionnaire may differ year to year. For the purpose of this project, survey data from 2015 was selected.</a:t>
            </a:r>
            <a:r>
              <a:rPr lang="en-US" baseline="30000" dirty="0"/>
              <a:t>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6299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848C-52E1-02CD-9015-79DD9328D904}"/>
              </a:ext>
            </a:extLst>
          </p:cNvPr>
          <p:cNvSpPr>
            <a:spLocks noGrp="1"/>
          </p:cNvSpPr>
          <p:nvPr>
            <p:ph type="title"/>
          </p:nvPr>
        </p:nvSpPr>
        <p:spPr/>
        <p:txBody>
          <a:bodyPr/>
          <a:lstStyle/>
          <a:p>
            <a:r>
              <a:rPr lang="en-US" dirty="0"/>
              <a:t>Data Cleaning - Variable selection</a:t>
            </a:r>
          </a:p>
        </p:txBody>
      </p:sp>
      <p:sp>
        <p:nvSpPr>
          <p:cNvPr id="4" name="Content Placeholder 2">
            <a:extLst>
              <a:ext uri="{FF2B5EF4-FFF2-40B4-BE49-F238E27FC236}">
                <a16:creationId xmlns:a16="http://schemas.microsoft.com/office/drawing/2014/main" id="{28A136C9-692F-EFD6-3CA8-0536F8B2CF92}"/>
              </a:ext>
            </a:extLst>
          </p:cNvPr>
          <p:cNvSpPr>
            <a:spLocks noGrp="1"/>
          </p:cNvSpPr>
          <p:nvPr>
            <p:ph idx="1"/>
          </p:nvPr>
        </p:nvSpPr>
        <p:spPr>
          <a:xfrm>
            <a:off x="838200" y="1825625"/>
            <a:ext cx="10515600" cy="4351338"/>
          </a:xfrm>
        </p:spPr>
        <p:txBody>
          <a:bodyPr>
            <a:normAutofit fontScale="92500" lnSpcReduction="10000"/>
          </a:bodyPr>
          <a:lstStyle/>
          <a:p>
            <a:r>
              <a:rPr lang="en-US" dirty="0"/>
              <a:t>Input features: </a:t>
            </a:r>
          </a:p>
          <a:p>
            <a:pPr lvl="1"/>
            <a:r>
              <a:rPr lang="en-US" dirty="0"/>
              <a:t>4 Demographic variables: </a:t>
            </a:r>
            <a:r>
              <a:rPr lang="en-US" dirty="0">
                <a:solidFill>
                  <a:schemeClr val="accent2"/>
                </a:solidFill>
                <a:latin typeface="Consolas" panose="020B0609020204030204" pitchFamily="49" charset="0"/>
                <a:cs typeface="Consolas" panose="020B0609020204030204" pitchFamily="49" charset="0"/>
              </a:rPr>
              <a:t>sex</a:t>
            </a:r>
            <a:r>
              <a:rPr lang="en-US" dirty="0"/>
              <a:t>, </a:t>
            </a:r>
            <a:r>
              <a:rPr lang="en-US" dirty="0">
                <a:solidFill>
                  <a:schemeClr val="accent2"/>
                </a:solidFill>
                <a:latin typeface="Consolas" panose="020B0609020204030204" pitchFamily="49" charset="0"/>
                <a:cs typeface="Consolas" panose="020B0609020204030204" pitchFamily="49" charset="0"/>
              </a:rPr>
              <a:t>race</a:t>
            </a:r>
            <a:r>
              <a:rPr lang="en-US" dirty="0"/>
              <a:t>, </a:t>
            </a:r>
            <a:r>
              <a:rPr lang="en-US" dirty="0">
                <a:solidFill>
                  <a:schemeClr val="accent2"/>
                </a:solidFill>
                <a:latin typeface="Consolas" panose="020B0609020204030204" pitchFamily="49" charset="0"/>
                <a:cs typeface="Consolas" panose="020B0609020204030204" pitchFamily="49" charset="0"/>
              </a:rPr>
              <a:t>age5y</a:t>
            </a:r>
            <a:r>
              <a:rPr lang="en-US" dirty="0"/>
              <a:t>, </a:t>
            </a:r>
            <a:r>
              <a:rPr lang="en-US" dirty="0" err="1">
                <a:solidFill>
                  <a:schemeClr val="accent2"/>
                </a:solidFill>
                <a:latin typeface="Consolas" panose="020B0609020204030204" pitchFamily="49" charset="0"/>
                <a:cs typeface="Consolas" panose="020B0609020204030204" pitchFamily="49" charset="0"/>
              </a:rPr>
              <a:t>ever_married</a:t>
            </a:r>
            <a:endParaRPr lang="en-US" dirty="0"/>
          </a:p>
          <a:p>
            <a:pPr lvl="2"/>
            <a:r>
              <a:rPr lang="en-US" dirty="0">
                <a:solidFill>
                  <a:schemeClr val="accent2"/>
                </a:solidFill>
                <a:latin typeface="Consolas" panose="020B0609020204030204" pitchFamily="49" charset="0"/>
                <a:cs typeface="Consolas" panose="020B0609020204030204" pitchFamily="49" charset="0"/>
              </a:rPr>
              <a:t>age5y: </a:t>
            </a:r>
            <a:r>
              <a:rPr lang="en-US" dirty="0"/>
              <a:t>age in 5 year categories</a:t>
            </a:r>
            <a:endParaRPr lang="en-US" dirty="0">
              <a:solidFill>
                <a:schemeClr val="accent2"/>
              </a:solidFill>
              <a:latin typeface="Consolas" panose="020B0609020204030204" pitchFamily="49" charset="0"/>
              <a:cs typeface="Consolas" panose="020B0609020204030204" pitchFamily="49" charset="0"/>
            </a:endParaRPr>
          </a:p>
          <a:p>
            <a:pPr lvl="1"/>
            <a:r>
              <a:rPr lang="en-US" dirty="0"/>
              <a:t>3 Socioeconomic status variables: </a:t>
            </a:r>
            <a:r>
              <a:rPr lang="en-US" dirty="0">
                <a:solidFill>
                  <a:schemeClr val="accent2"/>
                </a:solidFill>
                <a:latin typeface="Consolas" panose="020B0609020204030204" pitchFamily="49" charset="0"/>
                <a:cs typeface="Consolas" panose="020B0609020204030204" pitchFamily="49" charset="0"/>
              </a:rPr>
              <a:t>education</a:t>
            </a:r>
            <a:r>
              <a:rPr lang="en-US" dirty="0"/>
              <a:t>, </a:t>
            </a:r>
            <a:r>
              <a:rPr lang="en-US" dirty="0">
                <a:solidFill>
                  <a:schemeClr val="accent2"/>
                </a:solidFill>
                <a:latin typeface="Consolas" panose="020B0609020204030204" pitchFamily="49" charset="0"/>
                <a:cs typeface="Consolas" panose="020B0609020204030204" pitchFamily="49" charset="0"/>
              </a:rPr>
              <a:t>income</a:t>
            </a:r>
            <a:r>
              <a:rPr lang="en-US" dirty="0"/>
              <a:t>, </a:t>
            </a:r>
            <a:r>
              <a:rPr lang="en-US" dirty="0">
                <a:solidFill>
                  <a:schemeClr val="accent2"/>
                </a:solidFill>
                <a:latin typeface="Consolas" panose="020B0609020204030204" pitchFamily="49" charset="0"/>
                <a:cs typeface="Consolas" panose="020B0609020204030204" pitchFamily="49" charset="0"/>
              </a:rPr>
              <a:t>employment</a:t>
            </a:r>
            <a:endParaRPr lang="en-US" dirty="0"/>
          </a:p>
          <a:p>
            <a:pPr lvl="1"/>
            <a:r>
              <a:rPr lang="en-US" dirty="0"/>
              <a:t>3 Health variables: </a:t>
            </a:r>
            <a:r>
              <a:rPr lang="en-US" dirty="0">
                <a:solidFill>
                  <a:schemeClr val="accent2"/>
                </a:solidFill>
                <a:latin typeface="Consolas" panose="020B0609020204030204" pitchFamily="49" charset="0"/>
                <a:cs typeface="Consolas" panose="020B0609020204030204" pitchFamily="49" charset="0"/>
              </a:rPr>
              <a:t>diabetes</a:t>
            </a:r>
            <a:r>
              <a:rPr lang="en-US" dirty="0"/>
              <a:t>, </a:t>
            </a:r>
            <a:r>
              <a:rPr lang="en-US" dirty="0">
                <a:solidFill>
                  <a:schemeClr val="accent2"/>
                </a:solidFill>
                <a:latin typeface="Consolas" panose="020B0609020204030204" pitchFamily="49" charset="0"/>
                <a:cs typeface="Consolas" panose="020B0609020204030204" pitchFamily="49" charset="0"/>
              </a:rPr>
              <a:t>hypertension</a:t>
            </a:r>
            <a:r>
              <a:rPr lang="en-US" dirty="0"/>
              <a:t>, </a:t>
            </a:r>
            <a:r>
              <a:rPr lang="en-US" dirty="0" err="1">
                <a:solidFill>
                  <a:schemeClr val="accent2"/>
                </a:solidFill>
                <a:latin typeface="Consolas" panose="020B0609020204030204" pitchFamily="49" charset="0"/>
                <a:cs typeface="Consolas" panose="020B0609020204030204" pitchFamily="49" charset="0"/>
              </a:rPr>
              <a:t>bmi</a:t>
            </a:r>
            <a:endParaRPr lang="en-US" dirty="0">
              <a:solidFill>
                <a:schemeClr val="accent2"/>
              </a:solidFill>
              <a:latin typeface="Consolas" panose="020B0609020204030204" pitchFamily="49" charset="0"/>
              <a:cs typeface="Consolas" panose="020B0609020204030204" pitchFamily="49" charset="0"/>
            </a:endParaRPr>
          </a:p>
          <a:p>
            <a:pPr lvl="1"/>
            <a:r>
              <a:rPr lang="en-US" dirty="0"/>
              <a:t>5 Behavioral variables: </a:t>
            </a:r>
            <a:r>
              <a:rPr lang="en-US" dirty="0">
                <a:solidFill>
                  <a:schemeClr val="accent2"/>
                </a:solidFill>
                <a:latin typeface="Consolas" panose="020B0609020204030204" pitchFamily="49" charset="0"/>
                <a:cs typeface="Consolas" panose="020B0609020204030204" pitchFamily="49" charset="0"/>
              </a:rPr>
              <a:t>smoke</a:t>
            </a:r>
            <a:r>
              <a:rPr lang="en-US" dirty="0"/>
              <a:t>, </a:t>
            </a:r>
            <a:r>
              <a:rPr lang="en-US" dirty="0">
                <a:solidFill>
                  <a:schemeClr val="accent2"/>
                </a:solidFill>
                <a:latin typeface="Consolas" panose="020B0609020204030204" pitchFamily="49" charset="0"/>
                <a:cs typeface="Consolas" panose="020B0609020204030204" pitchFamily="49" charset="0"/>
              </a:rPr>
              <a:t>vegetable</a:t>
            </a:r>
            <a:r>
              <a:rPr lang="en-US" dirty="0"/>
              <a:t>, </a:t>
            </a:r>
            <a:r>
              <a:rPr lang="en-US" dirty="0">
                <a:solidFill>
                  <a:schemeClr val="accent2"/>
                </a:solidFill>
                <a:latin typeface="Consolas" panose="020B0609020204030204" pitchFamily="49" charset="0"/>
                <a:cs typeface="Consolas" panose="020B0609020204030204" pitchFamily="49" charset="0"/>
              </a:rPr>
              <a:t>fruit</a:t>
            </a:r>
            <a:r>
              <a:rPr lang="en-US" dirty="0"/>
              <a:t>, </a:t>
            </a:r>
            <a:r>
              <a:rPr lang="en-US" dirty="0" err="1">
                <a:solidFill>
                  <a:schemeClr val="accent2"/>
                </a:solidFill>
                <a:latin typeface="Consolas" panose="020B0609020204030204" pitchFamily="49" charset="0"/>
                <a:cs typeface="Consolas" panose="020B0609020204030204" pitchFamily="49" charset="0"/>
              </a:rPr>
              <a:t>binge_drink</a:t>
            </a:r>
            <a:r>
              <a:rPr lang="en-US" dirty="0"/>
              <a:t>, </a:t>
            </a:r>
            <a:r>
              <a:rPr lang="en-US" dirty="0">
                <a:solidFill>
                  <a:schemeClr val="accent2"/>
                </a:solidFill>
                <a:latin typeface="Consolas" panose="020B0609020204030204" pitchFamily="49" charset="0"/>
                <a:cs typeface="Consolas" panose="020B0609020204030204" pitchFamily="49" charset="0"/>
              </a:rPr>
              <a:t>exercise</a:t>
            </a:r>
          </a:p>
          <a:p>
            <a:pPr lvl="2"/>
            <a:r>
              <a:rPr lang="en-US" dirty="0">
                <a:solidFill>
                  <a:schemeClr val="accent2"/>
                </a:solidFill>
                <a:latin typeface="Consolas" panose="020B0609020204030204" pitchFamily="49" charset="0"/>
                <a:cs typeface="Consolas" panose="020B0609020204030204" pitchFamily="49" charset="0"/>
              </a:rPr>
              <a:t>Vegetable / fruit </a:t>
            </a:r>
            <a:r>
              <a:rPr lang="en-US" dirty="0"/>
              <a:t>: Binary variable of 0/1 of if vegetables or fruits were consumed one or more times per day</a:t>
            </a:r>
          </a:p>
          <a:p>
            <a:pPr lvl="2"/>
            <a:r>
              <a:rPr lang="en-US" dirty="0" err="1">
                <a:solidFill>
                  <a:schemeClr val="accent2"/>
                </a:solidFill>
                <a:latin typeface="Consolas" panose="020B0609020204030204" pitchFamily="49" charset="0"/>
                <a:cs typeface="Consolas" panose="020B0609020204030204" pitchFamily="49" charset="0"/>
              </a:rPr>
              <a:t>binge_drink</a:t>
            </a:r>
            <a:r>
              <a:rPr lang="en-US" dirty="0"/>
              <a:t>: Times of binge drinking in past 30 days (having five or more drinks on one occasion for males OR having four or more drinks on one occasion for females)</a:t>
            </a:r>
          </a:p>
          <a:p>
            <a:pPr marL="914400" lvl="2" indent="0">
              <a:buNone/>
            </a:pPr>
            <a:endParaRPr lang="en-US" dirty="0">
              <a:latin typeface="Consolas" panose="020B0609020204030204" pitchFamily="49" charset="0"/>
              <a:cs typeface="Consolas" panose="020B0609020204030204" pitchFamily="49" charset="0"/>
            </a:endParaRPr>
          </a:p>
          <a:p>
            <a:pPr marL="457200" lvl="1" indent="0">
              <a:buNone/>
            </a:pPr>
            <a:endParaRPr lang="en-US" dirty="0">
              <a:solidFill>
                <a:schemeClr val="accent2"/>
              </a:solidFill>
              <a:latin typeface="Consolas" panose="020B0609020204030204" pitchFamily="49" charset="0"/>
              <a:cs typeface="Consolas" panose="020B0609020204030204" pitchFamily="49" charset="0"/>
            </a:endParaRPr>
          </a:p>
          <a:p>
            <a:r>
              <a:rPr lang="en-US" dirty="0"/>
              <a:t>Outcome: </a:t>
            </a:r>
            <a:r>
              <a:rPr lang="en-US" sz="2400" dirty="0" err="1">
                <a:solidFill>
                  <a:schemeClr val="accent2"/>
                </a:solidFill>
                <a:latin typeface="Consolas" panose="020B0609020204030204" pitchFamily="49" charset="0"/>
                <a:cs typeface="Consolas" panose="020B0609020204030204" pitchFamily="49" charset="0"/>
              </a:rPr>
              <a:t>chd</a:t>
            </a:r>
            <a:r>
              <a:rPr lang="en-US" dirty="0"/>
              <a:t> occurrence coded as 0/1</a:t>
            </a:r>
          </a:p>
        </p:txBody>
      </p:sp>
    </p:spTree>
    <p:extLst>
      <p:ext uri="{BB962C8B-B14F-4D97-AF65-F5344CB8AC3E}">
        <p14:creationId xmlns:p14="http://schemas.microsoft.com/office/powerpoint/2010/main" val="227818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1771-A53C-54F0-9E49-F3A6894B5D7F}"/>
              </a:ext>
            </a:extLst>
          </p:cNvPr>
          <p:cNvSpPr>
            <a:spLocks noGrp="1"/>
          </p:cNvSpPr>
          <p:nvPr>
            <p:ph type="title"/>
          </p:nvPr>
        </p:nvSpPr>
        <p:spPr/>
        <p:txBody>
          <a:bodyPr/>
          <a:lstStyle/>
          <a:p>
            <a:r>
              <a:rPr lang="en-US" dirty="0"/>
              <a:t>Data Cleaning - Data imbalance</a:t>
            </a:r>
          </a:p>
        </p:txBody>
      </p:sp>
      <p:sp>
        <p:nvSpPr>
          <p:cNvPr id="3" name="Content Placeholder 2">
            <a:extLst>
              <a:ext uri="{FF2B5EF4-FFF2-40B4-BE49-F238E27FC236}">
                <a16:creationId xmlns:a16="http://schemas.microsoft.com/office/drawing/2014/main" id="{B36F7BE9-5317-81D7-2A22-2192D83FD1D5}"/>
              </a:ext>
            </a:extLst>
          </p:cNvPr>
          <p:cNvSpPr>
            <a:spLocks noGrp="1"/>
          </p:cNvSpPr>
          <p:nvPr>
            <p:ph idx="1"/>
          </p:nvPr>
        </p:nvSpPr>
        <p:spPr>
          <a:xfrm>
            <a:off x="838199" y="5102577"/>
            <a:ext cx="10515599" cy="1074385"/>
          </a:xfrm>
        </p:spPr>
        <p:txBody>
          <a:bodyPr>
            <a:normAutofit fontScale="77500" lnSpcReduction="20000"/>
          </a:bodyPr>
          <a:lstStyle/>
          <a:p>
            <a:r>
              <a:rPr lang="en-US" dirty="0"/>
              <a:t>Since there was a lot more data in the </a:t>
            </a:r>
            <a:r>
              <a:rPr lang="en-US" dirty="0" err="1">
                <a:solidFill>
                  <a:schemeClr val="accent2"/>
                </a:solidFill>
                <a:latin typeface="Consolas" panose="020B0609020204030204" pitchFamily="49" charset="0"/>
                <a:cs typeface="Consolas" panose="020B0609020204030204" pitchFamily="49" charset="0"/>
              </a:rPr>
              <a:t>chd</a:t>
            </a:r>
            <a:r>
              <a:rPr lang="en-US" dirty="0">
                <a:solidFill>
                  <a:schemeClr val="accent2"/>
                </a:solidFill>
                <a:latin typeface="Consolas" panose="020B0609020204030204" pitchFamily="49" charset="0"/>
                <a:cs typeface="Consolas" panose="020B0609020204030204" pitchFamily="49" charset="0"/>
              </a:rPr>
              <a:t>=0 group</a:t>
            </a:r>
            <a:r>
              <a:rPr lang="en-US" dirty="0"/>
              <a:t>, data imbalance was handled by randomly sampling from the class with more samples (</a:t>
            </a:r>
            <a:r>
              <a:rPr lang="en-US" dirty="0" err="1">
                <a:solidFill>
                  <a:schemeClr val="accent2"/>
                </a:solidFill>
                <a:latin typeface="Consolas" panose="020B0609020204030204" pitchFamily="49" charset="0"/>
                <a:cs typeface="Consolas" panose="020B0609020204030204" pitchFamily="49" charset="0"/>
              </a:rPr>
              <a:t>chd</a:t>
            </a:r>
            <a:r>
              <a:rPr lang="en-US" dirty="0">
                <a:solidFill>
                  <a:schemeClr val="accent2"/>
                </a:solidFill>
                <a:latin typeface="Consolas" panose="020B0609020204030204" pitchFamily="49" charset="0"/>
                <a:cs typeface="Consolas" panose="020B0609020204030204" pitchFamily="49" charset="0"/>
              </a:rPr>
              <a:t>=0</a:t>
            </a:r>
            <a:r>
              <a:rPr lang="en-US" dirty="0"/>
              <a:t>). This method of random sampling is simple to perform but can potentially create a subset that has different variable distribution than the original </a:t>
            </a:r>
            <a:r>
              <a:rPr lang="en-US" dirty="0" err="1">
                <a:solidFill>
                  <a:schemeClr val="accent2"/>
                </a:solidFill>
                <a:latin typeface="Consolas" panose="020B0609020204030204" pitchFamily="49" charset="0"/>
                <a:cs typeface="Consolas" panose="020B0609020204030204" pitchFamily="49" charset="0"/>
              </a:rPr>
              <a:t>chd</a:t>
            </a:r>
            <a:r>
              <a:rPr lang="en-US" dirty="0">
                <a:solidFill>
                  <a:schemeClr val="accent2"/>
                </a:solidFill>
                <a:latin typeface="Consolas" panose="020B0609020204030204" pitchFamily="49" charset="0"/>
                <a:cs typeface="Consolas" panose="020B0609020204030204" pitchFamily="49" charset="0"/>
              </a:rPr>
              <a:t>=0 group</a:t>
            </a:r>
            <a:r>
              <a:rPr lang="en-US" dirty="0"/>
              <a:t>. </a:t>
            </a:r>
          </a:p>
        </p:txBody>
      </p:sp>
      <p:pic>
        <p:nvPicPr>
          <p:cNvPr id="4" name="Picture 3">
            <a:extLst>
              <a:ext uri="{FF2B5EF4-FFF2-40B4-BE49-F238E27FC236}">
                <a16:creationId xmlns:a16="http://schemas.microsoft.com/office/drawing/2014/main" id="{0A12CDB1-4F64-63CF-2279-DC9D251E3B93}"/>
              </a:ext>
            </a:extLst>
          </p:cNvPr>
          <p:cNvPicPr>
            <a:picLocks noChangeAspect="1"/>
          </p:cNvPicPr>
          <p:nvPr/>
        </p:nvPicPr>
        <p:blipFill>
          <a:blip r:embed="rId3"/>
          <a:stretch>
            <a:fillRect/>
          </a:stretch>
        </p:blipFill>
        <p:spPr>
          <a:xfrm>
            <a:off x="1137987" y="1690688"/>
            <a:ext cx="3614951" cy="2889460"/>
          </a:xfrm>
          <a:prstGeom prst="rect">
            <a:avLst/>
          </a:prstGeom>
        </p:spPr>
      </p:pic>
      <p:pic>
        <p:nvPicPr>
          <p:cNvPr id="5" name="Picture 4">
            <a:extLst>
              <a:ext uri="{FF2B5EF4-FFF2-40B4-BE49-F238E27FC236}">
                <a16:creationId xmlns:a16="http://schemas.microsoft.com/office/drawing/2014/main" id="{7992E45A-DB88-18EE-7457-64C6C8FD0403}"/>
              </a:ext>
            </a:extLst>
          </p:cNvPr>
          <p:cNvPicPr>
            <a:picLocks noChangeAspect="1"/>
          </p:cNvPicPr>
          <p:nvPr/>
        </p:nvPicPr>
        <p:blipFill>
          <a:blip r:embed="rId4"/>
          <a:stretch>
            <a:fillRect/>
          </a:stretch>
        </p:blipFill>
        <p:spPr>
          <a:xfrm>
            <a:off x="7027336" y="1687167"/>
            <a:ext cx="3502377" cy="2889461"/>
          </a:xfrm>
          <a:prstGeom prst="rect">
            <a:avLst/>
          </a:prstGeom>
        </p:spPr>
      </p:pic>
      <p:cxnSp>
        <p:nvCxnSpPr>
          <p:cNvPr id="7" name="Straight Arrow Connector 6">
            <a:extLst>
              <a:ext uri="{FF2B5EF4-FFF2-40B4-BE49-F238E27FC236}">
                <a16:creationId xmlns:a16="http://schemas.microsoft.com/office/drawing/2014/main" id="{AB83C821-ACB2-1242-0B17-4C85A696DBD0}"/>
              </a:ext>
            </a:extLst>
          </p:cNvPr>
          <p:cNvCxnSpPr/>
          <p:nvPr/>
        </p:nvCxnSpPr>
        <p:spPr>
          <a:xfrm>
            <a:off x="5012267" y="2962950"/>
            <a:ext cx="19247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75064B4-456D-3D95-2458-9EE713190A4C}"/>
              </a:ext>
            </a:extLst>
          </p:cNvPr>
          <p:cNvSpPr txBox="1"/>
          <p:nvPr/>
        </p:nvSpPr>
        <p:spPr>
          <a:xfrm>
            <a:off x="5012267" y="1974394"/>
            <a:ext cx="1755740" cy="923330"/>
          </a:xfrm>
          <a:prstGeom prst="rect">
            <a:avLst/>
          </a:prstGeom>
          <a:noFill/>
        </p:spPr>
        <p:txBody>
          <a:bodyPr wrap="square">
            <a:spAutoFit/>
          </a:bodyPr>
          <a:lstStyle/>
          <a:p>
            <a:pPr algn="ctr"/>
            <a:r>
              <a:rPr lang="en-US" dirty="0"/>
              <a:t>random sampling from </a:t>
            </a:r>
            <a:r>
              <a:rPr lang="en-US" dirty="0" err="1">
                <a:solidFill>
                  <a:schemeClr val="accent2"/>
                </a:solidFill>
                <a:latin typeface="Consolas" panose="020B0609020204030204" pitchFamily="49" charset="0"/>
                <a:cs typeface="Consolas" panose="020B0609020204030204" pitchFamily="49" charset="0"/>
              </a:rPr>
              <a:t>chd</a:t>
            </a:r>
            <a:r>
              <a:rPr lang="en-US" dirty="0">
                <a:solidFill>
                  <a:schemeClr val="accent2"/>
                </a:solidFill>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345269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hart with different colored squares&#10;&#10;Description automatically generated">
            <a:extLst>
              <a:ext uri="{FF2B5EF4-FFF2-40B4-BE49-F238E27FC236}">
                <a16:creationId xmlns:a16="http://schemas.microsoft.com/office/drawing/2014/main" id="{E08979BA-3395-59F8-1F81-81495F8D0731}"/>
              </a:ext>
            </a:extLst>
          </p:cNvPr>
          <p:cNvPicPr>
            <a:picLocks noGrp="1" noChangeAspect="1"/>
          </p:cNvPicPr>
          <p:nvPr>
            <p:ph idx="1"/>
          </p:nvPr>
        </p:nvPicPr>
        <p:blipFill>
          <a:blip r:embed="rId3"/>
          <a:stretch>
            <a:fillRect/>
          </a:stretch>
        </p:blipFill>
        <p:spPr>
          <a:xfrm>
            <a:off x="6208889" y="1825740"/>
            <a:ext cx="5336822" cy="4158794"/>
          </a:xfrm>
        </p:spPr>
      </p:pic>
      <p:sp>
        <p:nvSpPr>
          <p:cNvPr id="7" name="Title 6">
            <a:extLst>
              <a:ext uri="{FF2B5EF4-FFF2-40B4-BE49-F238E27FC236}">
                <a16:creationId xmlns:a16="http://schemas.microsoft.com/office/drawing/2014/main" id="{5E5357C1-7A4E-AB58-AA99-0AA4B619C099}"/>
              </a:ext>
            </a:extLst>
          </p:cNvPr>
          <p:cNvSpPr>
            <a:spLocks noGrp="1"/>
          </p:cNvSpPr>
          <p:nvPr>
            <p:ph type="title"/>
          </p:nvPr>
        </p:nvSpPr>
        <p:spPr/>
        <p:txBody>
          <a:bodyPr>
            <a:normAutofit/>
          </a:bodyPr>
          <a:lstStyle/>
          <a:p>
            <a:r>
              <a:rPr lang="en-US" dirty="0"/>
              <a:t>Exploratory data analysis: </a:t>
            </a:r>
            <a:br>
              <a:rPr lang="en-US" dirty="0"/>
            </a:br>
            <a:r>
              <a:rPr lang="en-US" dirty="0"/>
              <a:t>Heatmap generated with </a:t>
            </a:r>
            <a:r>
              <a:rPr lang="en-US" dirty="0" err="1">
                <a:solidFill>
                  <a:schemeClr val="accent2"/>
                </a:solidFill>
                <a:latin typeface="Consolas" panose="020B0609020204030204" pitchFamily="49" charset="0"/>
                <a:cs typeface="Consolas" panose="020B0609020204030204" pitchFamily="49" charset="0"/>
              </a:rPr>
              <a:t>ydata</a:t>
            </a:r>
            <a:r>
              <a:rPr lang="en-US" dirty="0">
                <a:solidFill>
                  <a:schemeClr val="accent2"/>
                </a:solidFill>
                <a:latin typeface="Consolas" panose="020B0609020204030204" pitchFamily="49" charset="0"/>
                <a:cs typeface="Consolas" panose="020B0609020204030204" pitchFamily="49" charset="0"/>
              </a:rPr>
              <a:t>-profiling</a:t>
            </a:r>
          </a:p>
        </p:txBody>
      </p:sp>
      <p:pic>
        <p:nvPicPr>
          <p:cNvPr id="14" name="Picture 13" descr="A graph of a number of objects&#10;&#10;Description automatically generated with medium confidence">
            <a:extLst>
              <a:ext uri="{FF2B5EF4-FFF2-40B4-BE49-F238E27FC236}">
                <a16:creationId xmlns:a16="http://schemas.microsoft.com/office/drawing/2014/main" id="{ADAECAD5-6FEC-DC07-8491-697CDDE7E380}"/>
              </a:ext>
            </a:extLst>
          </p:cNvPr>
          <p:cNvPicPr>
            <a:picLocks noChangeAspect="1"/>
          </p:cNvPicPr>
          <p:nvPr/>
        </p:nvPicPr>
        <p:blipFill>
          <a:blip r:embed="rId4"/>
          <a:stretch>
            <a:fillRect/>
          </a:stretch>
        </p:blipFill>
        <p:spPr>
          <a:xfrm>
            <a:off x="431801" y="1859607"/>
            <a:ext cx="5336822" cy="4170497"/>
          </a:xfrm>
          <a:prstGeom prst="rect">
            <a:avLst/>
          </a:prstGeom>
        </p:spPr>
      </p:pic>
      <p:sp>
        <p:nvSpPr>
          <p:cNvPr id="15" name="Rectangle 14">
            <a:extLst>
              <a:ext uri="{FF2B5EF4-FFF2-40B4-BE49-F238E27FC236}">
                <a16:creationId xmlns:a16="http://schemas.microsoft.com/office/drawing/2014/main" id="{D35D17B4-92CC-1F55-2EFC-AA2C5226FAA9}"/>
              </a:ext>
            </a:extLst>
          </p:cNvPr>
          <p:cNvSpPr/>
          <p:nvPr/>
        </p:nvSpPr>
        <p:spPr>
          <a:xfrm>
            <a:off x="6683022" y="2511778"/>
            <a:ext cx="3911600" cy="27657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AA5F4C4E-7D52-1410-295B-6CF38F3B3627}"/>
              </a:ext>
            </a:extLst>
          </p:cNvPr>
          <p:cNvSpPr/>
          <p:nvPr/>
        </p:nvSpPr>
        <p:spPr>
          <a:xfrm>
            <a:off x="866423" y="2506132"/>
            <a:ext cx="3784599" cy="28222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4467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DF68-FC6B-0F28-303C-8085C36F93F6}"/>
              </a:ext>
            </a:extLst>
          </p:cNvPr>
          <p:cNvSpPr>
            <a:spLocks noGrp="1"/>
          </p:cNvSpPr>
          <p:nvPr>
            <p:ph type="title"/>
          </p:nvPr>
        </p:nvSpPr>
        <p:spPr/>
        <p:txBody>
          <a:bodyPr/>
          <a:lstStyle/>
          <a:p>
            <a:r>
              <a:rPr lang="en-US" dirty="0"/>
              <a:t>Overview of tasks in each notebook</a:t>
            </a:r>
          </a:p>
        </p:txBody>
      </p:sp>
      <p:sp>
        <p:nvSpPr>
          <p:cNvPr id="3" name="Content Placeholder 2">
            <a:extLst>
              <a:ext uri="{FF2B5EF4-FFF2-40B4-BE49-F238E27FC236}">
                <a16:creationId xmlns:a16="http://schemas.microsoft.com/office/drawing/2014/main" id="{8330EB72-3D03-5560-3EFA-6000742B5103}"/>
              </a:ext>
            </a:extLst>
          </p:cNvPr>
          <p:cNvSpPr>
            <a:spLocks noGrp="1"/>
          </p:cNvSpPr>
          <p:nvPr>
            <p:ph idx="1"/>
          </p:nvPr>
        </p:nvSpPr>
        <p:spPr/>
        <p:txBody>
          <a:bodyPr>
            <a:normAutofit fontScale="70000" lnSpcReduction="20000"/>
          </a:bodyPr>
          <a:lstStyle/>
          <a:p>
            <a:r>
              <a:rPr lang="en-US" dirty="0">
                <a:solidFill>
                  <a:srgbClr val="0070C0"/>
                </a:solidFill>
                <a:latin typeface="Consolas" panose="020B0609020204030204" pitchFamily="49" charset="0"/>
                <a:cs typeface="Consolas" panose="020B0609020204030204" pitchFamily="49" charset="0"/>
              </a:rPr>
              <a:t>`Clean </a:t>
            </a:r>
            <a:r>
              <a:rPr lang="en-US" dirty="0" err="1">
                <a:solidFill>
                  <a:srgbClr val="0070C0"/>
                </a:solidFill>
                <a:latin typeface="Consolas" panose="020B0609020204030204" pitchFamily="49" charset="0"/>
                <a:cs typeface="Consolas" panose="020B0609020204030204" pitchFamily="49" charset="0"/>
              </a:rPr>
              <a:t>data.ipynb</a:t>
            </a:r>
            <a:r>
              <a:rPr lang="en-US" dirty="0">
                <a:solidFill>
                  <a:srgbClr val="0070C0"/>
                </a:solidFill>
                <a:latin typeface="Consolas" panose="020B0609020204030204" pitchFamily="49" charset="0"/>
                <a:cs typeface="Consolas" panose="020B0609020204030204" pitchFamily="49" charset="0"/>
              </a:rPr>
              <a:t>`</a:t>
            </a:r>
          </a:p>
          <a:p>
            <a:pPr marL="914400" lvl="1" indent="-457200">
              <a:buFont typeface="+mj-lt"/>
              <a:buAutoNum type="arabicPeriod"/>
            </a:pPr>
            <a:r>
              <a:rPr lang="en-US" dirty="0"/>
              <a:t>Select variables from BRFSS 2015</a:t>
            </a:r>
            <a:endParaRPr lang="en-US" baseline="30000" dirty="0"/>
          </a:p>
          <a:p>
            <a:pPr marL="914400" lvl="1" indent="-457200">
              <a:buFont typeface="+mj-lt"/>
              <a:buAutoNum type="arabicPeriod"/>
            </a:pPr>
            <a:r>
              <a:rPr lang="en-US" dirty="0"/>
              <a:t>Clean selected data</a:t>
            </a:r>
          </a:p>
          <a:p>
            <a:pPr marL="914400" lvl="1" indent="-457200">
              <a:buFont typeface="+mj-lt"/>
              <a:buAutoNum type="arabicPeriod"/>
            </a:pPr>
            <a:r>
              <a:rPr lang="en-US" dirty="0"/>
              <a:t>Visualize data with </a:t>
            </a:r>
            <a:r>
              <a:rPr lang="en-US" dirty="0" err="1">
                <a:solidFill>
                  <a:schemeClr val="accent2"/>
                </a:solidFill>
                <a:latin typeface="Consolas" panose="020B0609020204030204" pitchFamily="49" charset="0"/>
                <a:cs typeface="Consolas" panose="020B0609020204030204" pitchFamily="49" charset="0"/>
              </a:rPr>
              <a:t>ydata</a:t>
            </a:r>
            <a:r>
              <a:rPr lang="en-US" dirty="0">
                <a:solidFill>
                  <a:schemeClr val="accent2"/>
                </a:solidFill>
                <a:latin typeface="Consolas" panose="020B0609020204030204" pitchFamily="49" charset="0"/>
                <a:cs typeface="Consolas" panose="020B0609020204030204" pitchFamily="49" charset="0"/>
              </a:rPr>
              <a:t>-profiling </a:t>
            </a:r>
            <a:r>
              <a:rPr lang="en-US" dirty="0"/>
              <a:t>as a widget in the </a:t>
            </a:r>
            <a:r>
              <a:rPr lang="en-US" dirty="0" err="1"/>
              <a:t>Jupyter</a:t>
            </a:r>
            <a:r>
              <a:rPr lang="en-US" dirty="0"/>
              <a:t> notebook</a:t>
            </a:r>
          </a:p>
          <a:p>
            <a:pPr marL="914400" lvl="1" indent="-457200">
              <a:buFont typeface="+mj-lt"/>
              <a:buAutoNum type="arabicPeriod"/>
            </a:pPr>
            <a:r>
              <a:rPr lang="en-US" dirty="0"/>
              <a:t>(Optional) Use under-sampling to balance data between </a:t>
            </a:r>
            <a:r>
              <a:rPr lang="en-US" dirty="0" err="1">
                <a:solidFill>
                  <a:schemeClr val="accent2"/>
                </a:solidFill>
                <a:latin typeface="Consolas" panose="020B0609020204030204" pitchFamily="49" charset="0"/>
                <a:cs typeface="Consolas" panose="020B0609020204030204" pitchFamily="49" charset="0"/>
              </a:rPr>
              <a:t>chd</a:t>
            </a:r>
            <a:r>
              <a:rPr lang="en-US" dirty="0">
                <a:solidFill>
                  <a:schemeClr val="accent2"/>
                </a:solidFill>
                <a:latin typeface="Consolas" panose="020B0609020204030204" pitchFamily="49" charset="0"/>
                <a:cs typeface="Consolas" panose="020B0609020204030204" pitchFamily="49" charset="0"/>
              </a:rPr>
              <a:t> = 0 </a:t>
            </a:r>
            <a:r>
              <a:rPr lang="en-US" dirty="0"/>
              <a:t>and </a:t>
            </a:r>
            <a:r>
              <a:rPr lang="en-US" dirty="0" err="1">
                <a:solidFill>
                  <a:schemeClr val="accent2"/>
                </a:solidFill>
                <a:latin typeface="Consolas" panose="020B0609020204030204" pitchFamily="49" charset="0"/>
                <a:cs typeface="Consolas" panose="020B0609020204030204" pitchFamily="49" charset="0"/>
              </a:rPr>
              <a:t>chd</a:t>
            </a:r>
            <a:r>
              <a:rPr lang="en-US" dirty="0">
                <a:solidFill>
                  <a:schemeClr val="accent2"/>
                </a:solidFill>
                <a:latin typeface="Consolas" panose="020B0609020204030204" pitchFamily="49" charset="0"/>
                <a:cs typeface="Consolas" panose="020B0609020204030204" pitchFamily="49" charset="0"/>
              </a:rPr>
              <a:t> = 1</a:t>
            </a:r>
          </a:p>
          <a:p>
            <a:pPr lvl="1"/>
            <a:r>
              <a:rPr lang="en-US" dirty="0"/>
              <a:t>Two outputs are saved into the same folder: </a:t>
            </a:r>
          </a:p>
          <a:p>
            <a:pPr lvl="2"/>
            <a:r>
              <a:rPr lang="en-US" dirty="0"/>
              <a:t>Imbalanced cleaned dataset: </a:t>
            </a:r>
            <a:r>
              <a:rPr lang="en-US" dirty="0" err="1">
                <a:solidFill>
                  <a:srgbClr val="0070C0"/>
                </a:solidFill>
                <a:latin typeface="Consolas" panose="020B0609020204030204" pitchFamily="49" charset="0"/>
                <a:cs typeface="Consolas" panose="020B0609020204030204" pitchFamily="49" charset="0"/>
              </a:rPr>
              <a:t>cleaned_data_imbalanced.csv</a:t>
            </a:r>
            <a:endParaRPr lang="en-US" dirty="0">
              <a:solidFill>
                <a:srgbClr val="0070C0"/>
              </a:solidFill>
              <a:latin typeface="Consolas" panose="020B0609020204030204" pitchFamily="49" charset="0"/>
              <a:cs typeface="Consolas" panose="020B0609020204030204" pitchFamily="49" charset="0"/>
            </a:endParaRPr>
          </a:p>
          <a:p>
            <a:pPr lvl="2"/>
            <a:r>
              <a:rPr lang="en-US" dirty="0"/>
              <a:t>Balanced cleaned dataset: </a:t>
            </a:r>
            <a:r>
              <a:rPr lang="en-US" dirty="0" err="1">
                <a:solidFill>
                  <a:srgbClr val="0070C0"/>
                </a:solidFill>
                <a:latin typeface="Consolas" panose="020B0609020204030204" pitchFamily="49" charset="0"/>
                <a:cs typeface="Consolas" panose="020B0609020204030204" pitchFamily="49" charset="0"/>
              </a:rPr>
              <a:t>cleaned_data.csv</a:t>
            </a:r>
            <a:endParaRPr lang="en-US" dirty="0">
              <a:solidFill>
                <a:srgbClr val="0070C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CNN.ipynb</a:t>
            </a:r>
            <a:r>
              <a:rPr lang="en-US" dirty="0">
                <a:solidFill>
                  <a:srgbClr val="0070C0"/>
                </a:solidFill>
                <a:latin typeface="Consolas" panose="020B0609020204030204" pitchFamily="49" charset="0"/>
                <a:cs typeface="Consolas" panose="020B0609020204030204" pitchFamily="49" charset="0"/>
              </a:rPr>
              <a:t>`</a:t>
            </a:r>
          </a:p>
          <a:p>
            <a:pPr marL="914400" lvl="1" indent="-457200">
              <a:buFont typeface="+mj-lt"/>
              <a:buAutoNum type="arabicPeriod"/>
            </a:pPr>
            <a:r>
              <a:rPr lang="en-US" dirty="0"/>
              <a:t>Cleaned imbalanced data (</a:t>
            </a:r>
            <a:r>
              <a:rPr lang="en-US" dirty="0" err="1">
                <a:solidFill>
                  <a:srgbClr val="0070C0"/>
                </a:solidFill>
                <a:latin typeface="Consolas" panose="020B0609020204030204" pitchFamily="49" charset="0"/>
                <a:cs typeface="Consolas" panose="020B0609020204030204" pitchFamily="49" charset="0"/>
              </a:rPr>
              <a:t>cleaned_data_imbalanced.csv</a:t>
            </a:r>
            <a:r>
              <a:rPr lang="en-US" dirty="0"/>
              <a:t>) is loaded into the </a:t>
            </a:r>
            <a:r>
              <a:rPr lang="en-US" dirty="0" err="1"/>
              <a:t>Jupyter</a:t>
            </a:r>
            <a:r>
              <a:rPr lang="en-US" dirty="0"/>
              <a:t> notebook</a:t>
            </a:r>
          </a:p>
          <a:p>
            <a:pPr marL="914400" lvl="1" indent="-457200">
              <a:buFont typeface="+mj-lt"/>
              <a:buAutoNum type="arabicPeriod"/>
            </a:pPr>
            <a:r>
              <a:rPr lang="en-US" dirty="0"/>
              <a:t>Data is down-sampled, formatted, and split into 7:3 training and testing set. </a:t>
            </a:r>
          </a:p>
          <a:p>
            <a:pPr marL="914400" lvl="1" indent="-457200">
              <a:buFont typeface="+mj-lt"/>
              <a:buAutoNum type="arabicPeriod"/>
            </a:pPr>
            <a:r>
              <a:rPr lang="en-US" dirty="0"/>
              <a:t>CNN is trained with 100 epochs. </a:t>
            </a:r>
          </a:p>
          <a:p>
            <a:pPr marL="914400" lvl="1" indent="-457200">
              <a:buFont typeface="+mj-lt"/>
              <a:buAutoNum type="arabicPeriod"/>
            </a:pPr>
            <a:r>
              <a:rPr lang="en-US" dirty="0"/>
              <a:t>5 repetitions were done for model training. </a:t>
            </a:r>
          </a:p>
          <a:p>
            <a:pPr marL="914400" lvl="1" indent="-457200">
              <a:buFont typeface="+mj-lt"/>
              <a:buAutoNum type="arabicPeriod"/>
            </a:pPr>
            <a:r>
              <a:rPr lang="en-US" dirty="0"/>
              <a:t>For each repetitions, precision, recall, f score, accuracy, miss rate, and fall out rate were recorded. </a:t>
            </a:r>
          </a:p>
          <a:p>
            <a:pPr marL="914400" lvl="1" indent="-457200">
              <a:buFont typeface="+mj-lt"/>
              <a:buAutoNum type="arabicPeriod"/>
            </a:pPr>
            <a:r>
              <a:rPr lang="en-US" dirty="0"/>
              <a:t>The training and validation loss and accuracy for each repetition was graphed. </a:t>
            </a:r>
          </a:p>
          <a:p>
            <a:pPr lvl="1"/>
            <a:endParaRPr lang="en-US" dirty="0"/>
          </a:p>
          <a:p>
            <a:pPr lvl="1"/>
            <a:endParaRPr lang="en-US" dirty="0"/>
          </a:p>
        </p:txBody>
      </p:sp>
    </p:spTree>
    <p:extLst>
      <p:ext uri="{BB962C8B-B14F-4D97-AF65-F5344CB8AC3E}">
        <p14:creationId xmlns:p14="http://schemas.microsoft.com/office/powerpoint/2010/main" val="380827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3D9F-232B-307C-892F-82622FB3FD44}"/>
              </a:ext>
            </a:extLst>
          </p:cNvPr>
          <p:cNvSpPr>
            <a:spLocks noGrp="1"/>
          </p:cNvSpPr>
          <p:nvPr>
            <p:ph type="title"/>
          </p:nvPr>
        </p:nvSpPr>
        <p:spPr/>
        <p:txBody>
          <a:bodyPr/>
          <a:lstStyle/>
          <a:p>
            <a:r>
              <a:rPr lang="en-US" dirty="0"/>
              <a:t>Model explanation</a:t>
            </a:r>
          </a:p>
        </p:txBody>
      </p:sp>
      <p:sp>
        <p:nvSpPr>
          <p:cNvPr id="3" name="Content Placeholder 2">
            <a:extLst>
              <a:ext uri="{FF2B5EF4-FFF2-40B4-BE49-F238E27FC236}">
                <a16:creationId xmlns:a16="http://schemas.microsoft.com/office/drawing/2014/main" id="{4AD2AC58-8F89-5021-E2F4-3AA1FD3CC62B}"/>
              </a:ext>
            </a:extLst>
          </p:cNvPr>
          <p:cNvSpPr>
            <a:spLocks noGrp="1"/>
          </p:cNvSpPr>
          <p:nvPr>
            <p:ph idx="1"/>
          </p:nvPr>
        </p:nvSpPr>
        <p:spPr>
          <a:xfrm>
            <a:off x="838200" y="1825625"/>
            <a:ext cx="4727222" cy="4213931"/>
          </a:xfrm>
        </p:spPr>
        <p:txBody>
          <a:bodyPr>
            <a:normAutofit fontScale="55000" lnSpcReduction="20000"/>
          </a:bodyPr>
          <a:lstStyle/>
          <a:p>
            <a:r>
              <a:rPr lang="en-US" dirty="0"/>
              <a:t>CNN model was taken from a manuscript that attempted to use the CNN model to predict stroke risk with tabular EHR data.</a:t>
            </a:r>
            <a:r>
              <a:rPr lang="en-US" baseline="30000" dirty="0"/>
              <a:t>3</a:t>
            </a:r>
            <a:r>
              <a:rPr lang="en-US" dirty="0"/>
              <a:t> </a:t>
            </a:r>
          </a:p>
          <a:p>
            <a:r>
              <a:rPr lang="en-US" dirty="0"/>
              <a:t>Code of the model was adjusted to take in 3x5 tensor inputs instead of a 2x5 tensor inputs. Subsequent code was adjusted according to the input shape as well. </a:t>
            </a:r>
          </a:p>
          <a:p>
            <a:r>
              <a:rPr lang="en-US" dirty="0"/>
              <a:t>The model contains the following layers: </a:t>
            </a:r>
          </a:p>
          <a:p>
            <a:pPr lvl="2"/>
            <a:endParaRPr lang="en-US" sz="1800" b="0" i="0" dirty="0">
              <a:solidFill>
                <a:schemeClr val="tx1">
                  <a:lumMod val="50000"/>
                  <a:lumOff val="50000"/>
                </a:schemeClr>
              </a:solidFill>
              <a:effectLst/>
              <a:latin typeface="Menlo" panose="020B0609030804020204" pitchFamily="49" charset="0"/>
            </a:endParaRPr>
          </a:p>
          <a:p>
            <a:pPr lvl="2"/>
            <a:r>
              <a:rPr lang="en-US" sz="1800" b="0" i="0" dirty="0" err="1">
                <a:solidFill>
                  <a:schemeClr val="tx1">
                    <a:lumMod val="50000"/>
                    <a:lumOff val="50000"/>
                  </a:schemeClr>
                </a:solidFill>
                <a:effectLst/>
                <a:latin typeface="Menlo" panose="020B0609030804020204" pitchFamily="49" charset="0"/>
              </a:rPr>
              <a:t>torch.Size</a:t>
            </a:r>
            <a:r>
              <a:rPr lang="en-US" sz="1800" b="0" i="0" dirty="0">
                <a:solidFill>
                  <a:schemeClr val="tx1">
                    <a:lumMod val="50000"/>
                    <a:lumOff val="50000"/>
                  </a:schemeClr>
                </a:solidFill>
                <a:effectLst/>
                <a:latin typeface="Menlo" panose="020B0609030804020204" pitchFamily="49" charset="0"/>
              </a:rPr>
              <a:t>([32, 1, 3, 5])</a:t>
            </a:r>
            <a:endParaRPr lang="en-US" sz="1800" dirty="0">
              <a:solidFill>
                <a:schemeClr val="tx1">
                  <a:lumMod val="50000"/>
                  <a:lumOff val="50000"/>
                </a:schemeClr>
              </a:solidFill>
            </a:endParaRPr>
          </a:p>
          <a:p>
            <a:pPr marL="914400" lvl="1" indent="-457200">
              <a:buFont typeface="+mj-lt"/>
              <a:buAutoNum type="arabicPeriod"/>
            </a:pPr>
            <a:r>
              <a:rPr lang="en-US" dirty="0"/>
              <a:t>First convolutional layer with </a:t>
            </a:r>
            <a:r>
              <a:rPr lang="en-US" dirty="0" err="1"/>
              <a:t>ReLu</a:t>
            </a:r>
            <a:r>
              <a:rPr lang="en-US" dirty="0"/>
              <a:t> activation</a:t>
            </a:r>
          </a:p>
          <a:p>
            <a:pPr lvl="2"/>
            <a:r>
              <a:rPr lang="en-US" sz="1800" dirty="0" err="1">
                <a:solidFill>
                  <a:schemeClr val="tx1">
                    <a:lumMod val="50000"/>
                    <a:lumOff val="50000"/>
                  </a:schemeClr>
                </a:solidFill>
                <a:latin typeface="Menlo" panose="020B0609030804020204" pitchFamily="49" charset="0"/>
              </a:rPr>
              <a:t>torch.Size</a:t>
            </a:r>
            <a:r>
              <a:rPr lang="en-US" sz="1800" dirty="0">
                <a:solidFill>
                  <a:schemeClr val="tx1">
                    <a:lumMod val="50000"/>
                    <a:lumOff val="50000"/>
                  </a:schemeClr>
                </a:solidFill>
                <a:latin typeface="Menlo" panose="020B0609030804020204" pitchFamily="49" charset="0"/>
              </a:rPr>
              <a:t>([32, 1, 3, 5])</a:t>
            </a:r>
            <a:endParaRPr lang="en-US" sz="1800" dirty="0">
              <a:solidFill>
                <a:schemeClr val="tx1">
                  <a:lumMod val="50000"/>
                  <a:lumOff val="50000"/>
                </a:schemeClr>
              </a:solidFill>
            </a:endParaRPr>
          </a:p>
          <a:p>
            <a:pPr marL="914400" lvl="1" indent="-457200">
              <a:buFont typeface="+mj-lt"/>
              <a:buAutoNum type="arabicPeriod"/>
            </a:pPr>
            <a:r>
              <a:rPr lang="en-US" dirty="0"/>
              <a:t>Second convolutional layer with </a:t>
            </a:r>
            <a:r>
              <a:rPr lang="en-US" dirty="0" err="1"/>
              <a:t>ReLu</a:t>
            </a:r>
            <a:r>
              <a:rPr lang="en-US" dirty="0"/>
              <a:t> activation</a:t>
            </a:r>
          </a:p>
          <a:p>
            <a:pPr lvl="2"/>
            <a:r>
              <a:rPr lang="en-US" sz="1800" b="0" i="0" dirty="0" err="1">
                <a:solidFill>
                  <a:schemeClr val="tx1">
                    <a:lumMod val="50000"/>
                    <a:lumOff val="50000"/>
                  </a:schemeClr>
                </a:solidFill>
                <a:effectLst/>
                <a:latin typeface="Menlo" panose="020B0609030804020204" pitchFamily="49" charset="0"/>
              </a:rPr>
              <a:t>torch.Size</a:t>
            </a:r>
            <a:r>
              <a:rPr lang="en-US" sz="1800" b="0" i="0" dirty="0">
                <a:solidFill>
                  <a:schemeClr val="tx1">
                    <a:lumMod val="50000"/>
                    <a:lumOff val="50000"/>
                  </a:schemeClr>
                </a:solidFill>
                <a:effectLst/>
                <a:latin typeface="Menlo" panose="020B0609030804020204" pitchFamily="49" charset="0"/>
              </a:rPr>
              <a:t>([32, 8, 1, 4])</a:t>
            </a:r>
            <a:endParaRPr lang="en-US" sz="1800" dirty="0">
              <a:solidFill>
                <a:schemeClr val="tx1">
                  <a:lumMod val="50000"/>
                  <a:lumOff val="50000"/>
                </a:schemeClr>
              </a:solidFill>
            </a:endParaRPr>
          </a:p>
          <a:p>
            <a:pPr marL="914400" lvl="1" indent="-457200">
              <a:buFont typeface="+mj-lt"/>
              <a:buAutoNum type="arabicPeriod"/>
            </a:pPr>
            <a:r>
              <a:rPr lang="en-US" dirty="0"/>
              <a:t>A flatten layer </a:t>
            </a:r>
          </a:p>
          <a:p>
            <a:pPr lvl="2"/>
            <a:r>
              <a:rPr lang="en-US" sz="1800" b="0" i="0" dirty="0" err="1">
                <a:solidFill>
                  <a:schemeClr val="tx1">
                    <a:lumMod val="50000"/>
                    <a:lumOff val="50000"/>
                  </a:schemeClr>
                </a:solidFill>
                <a:effectLst/>
                <a:latin typeface="Menlo" panose="020B0609030804020204" pitchFamily="49" charset="0"/>
              </a:rPr>
              <a:t>torch.Size</a:t>
            </a:r>
            <a:r>
              <a:rPr lang="en-US" sz="1800" b="0" i="0" dirty="0">
                <a:solidFill>
                  <a:schemeClr val="tx1">
                    <a:lumMod val="50000"/>
                    <a:lumOff val="50000"/>
                  </a:schemeClr>
                </a:solidFill>
                <a:effectLst/>
                <a:latin typeface="Menlo" panose="020B0609030804020204" pitchFamily="49" charset="0"/>
              </a:rPr>
              <a:t>([32, 32])</a:t>
            </a:r>
            <a:endParaRPr lang="en-US" sz="1800" dirty="0">
              <a:solidFill>
                <a:schemeClr val="tx1">
                  <a:lumMod val="50000"/>
                  <a:lumOff val="50000"/>
                </a:schemeClr>
              </a:solidFill>
            </a:endParaRPr>
          </a:p>
          <a:p>
            <a:pPr marL="914400" lvl="1" indent="-457200">
              <a:buFont typeface="+mj-lt"/>
              <a:buAutoNum type="arabicPeriod"/>
            </a:pPr>
            <a:r>
              <a:rPr lang="en-US" dirty="0"/>
              <a:t>First linear layer with </a:t>
            </a:r>
            <a:r>
              <a:rPr lang="en-US" dirty="0" err="1"/>
              <a:t>Relu</a:t>
            </a:r>
            <a:r>
              <a:rPr lang="en-US" dirty="0"/>
              <a:t> activation</a:t>
            </a:r>
          </a:p>
          <a:p>
            <a:pPr lvl="2"/>
            <a:r>
              <a:rPr lang="en-US" sz="1800" b="0" i="0" dirty="0" err="1">
                <a:solidFill>
                  <a:schemeClr val="tx1">
                    <a:lumMod val="50000"/>
                    <a:lumOff val="50000"/>
                  </a:schemeClr>
                </a:solidFill>
                <a:effectLst/>
                <a:latin typeface="Menlo" panose="020B0609030804020204" pitchFamily="49" charset="0"/>
              </a:rPr>
              <a:t>torch.Size</a:t>
            </a:r>
            <a:r>
              <a:rPr lang="en-US" sz="1800" b="0" i="0" dirty="0">
                <a:solidFill>
                  <a:schemeClr val="tx1">
                    <a:lumMod val="50000"/>
                    <a:lumOff val="50000"/>
                  </a:schemeClr>
                </a:solidFill>
                <a:effectLst/>
                <a:latin typeface="Menlo" panose="020B0609030804020204" pitchFamily="49" charset="0"/>
              </a:rPr>
              <a:t>([32, 16])</a:t>
            </a:r>
            <a:endParaRPr lang="en-US" sz="1800" dirty="0">
              <a:solidFill>
                <a:schemeClr val="tx1">
                  <a:lumMod val="50000"/>
                  <a:lumOff val="50000"/>
                </a:schemeClr>
              </a:solidFill>
            </a:endParaRPr>
          </a:p>
          <a:p>
            <a:pPr marL="914400" lvl="1" indent="-457200">
              <a:buFont typeface="+mj-lt"/>
              <a:buAutoNum type="arabicPeriod"/>
            </a:pPr>
            <a:r>
              <a:rPr lang="en-US" dirty="0"/>
              <a:t>Second linear layer with </a:t>
            </a:r>
            <a:r>
              <a:rPr lang="en-US" b="0" i="0" dirty="0">
                <a:solidFill>
                  <a:srgbClr val="1F1F1F"/>
                </a:solidFill>
                <a:effectLst/>
                <a:latin typeface="ElsevierGulliver"/>
              </a:rPr>
              <a:t>Sigmoid</a:t>
            </a:r>
            <a:r>
              <a:rPr lang="en-US" dirty="0"/>
              <a:t> activation</a:t>
            </a:r>
          </a:p>
        </p:txBody>
      </p:sp>
      <p:pic>
        <p:nvPicPr>
          <p:cNvPr id="9" name="Picture 8" descr="A computer screen shot of a program code&#10;&#10;Description automatically generated">
            <a:extLst>
              <a:ext uri="{FF2B5EF4-FFF2-40B4-BE49-F238E27FC236}">
                <a16:creationId xmlns:a16="http://schemas.microsoft.com/office/drawing/2014/main" id="{1053AE6E-A748-B9FD-BD37-FD09EECBB3C3}"/>
              </a:ext>
            </a:extLst>
          </p:cNvPr>
          <p:cNvPicPr>
            <a:picLocks noChangeAspect="1"/>
          </p:cNvPicPr>
          <p:nvPr/>
        </p:nvPicPr>
        <p:blipFill>
          <a:blip r:embed="rId3"/>
          <a:stretch>
            <a:fillRect/>
          </a:stretch>
        </p:blipFill>
        <p:spPr>
          <a:xfrm>
            <a:off x="5882924" y="1499235"/>
            <a:ext cx="5709355" cy="4866709"/>
          </a:xfrm>
          <a:prstGeom prst="rect">
            <a:avLst/>
          </a:prstGeom>
        </p:spPr>
      </p:pic>
    </p:spTree>
    <p:extLst>
      <p:ext uri="{BB962C8B-B14F-4D97-AF65-F5344CB8AC3E}">
        <p14:creationId xmlns:p14="http://schemas.microsoft.com/office/powerpoint/2010/main" val="2133304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638</TotalTime>
  <Words>1331</Words>
  <Application>Microsoft Macintosh PowerPoint</Application>
  <PresentationFormat>Widescreen</PresentationFormat>
  <Paragraphs>93</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ElsevierGulliver</vt:lpstr>
      <vt:lpstr>Guardian TextSans Web</vt:lpstr>
      <vt:lpstr>Aptos</vt:lpstr>
      <vt:lpstr>Aptos Display</vt:lpstr>
      <vt:lpstr>Arial</vt:lpstr>
      <vt:lpstr>Consolas</vt:lpstr>
      <vt:lpstr>Menlo</vt:lpstr>
      <vt:lpstr>Times New Roman</vt:lpstr>
      <vt:lpstr>Office Theme</vt:lpstr>
      <vt:lpstr>DataSci 223 Final Project</vt:lpstr>
      <vt:lpstr>Table of contents</vt:lpstr>
      <vt:lpstr>Problem: Predict CHD risks from BRFSS data</vt:lpstr>
      <vt:lpstr>Description of the dataset</vt:lpstr>
      <vt:lpstr>Data Cleaning - Variable selection</vt:lpstr>
      <vt:lpstr>Data Cleaning - Data imbalance</vt:lpstr>
      <vt:lpstr>Exploratory data analysis:  Heatmap generated with ydata-profiling</vt:lpstr>
      <vt:lpstr>Overview of tasks in each notebook</vt:lpstr>
      <vt:lpstr>Model explanation</vt:lpstr>
      <vt:lpstr>Results</vt:lpstr>
      <vt:lpstr>Decisions and Trade-offs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DataSci 223 Final Project</dc:title>
  <dc:creator>Yu, Daphne</dc:creator>
  <cp:lastModifiedBy>Yu, Daphne</cp:lastModifiedBy>
  <cp:revision>6</cp:revision>
  <dcterms:created xsi:type="dcterms:W3CDTF">2024-03-18T18:57:02Z</dcterms:created>
  <dcterms:modified xsi:type="dcterms:W3CDTF">2024-03-19T05:35:06Z</dcterms:modified>
</cp:coreProperties>
</file>