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FDD4-90BE-45FA-B6F1-676D0BDC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79A-60C4-4283-9AEB-5944B2A2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0A107-6C70-4598-9C58-7A849301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E52-9E04-445E-AA60-1C02040C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8A296-30E7-4534-926F-9915AF3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A306-480E-4AA2-83A2-834ABDF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0E57E-8125-4855-BB68-C4AA5022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C814F-564C-419E-A53F-97ED6CE3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6781A-78E7-4536-A9B5-77303071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CBD9-A311-4424-B046-2A0C9F9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5FCB6-6A7A-46F8-BB3E-C0223F63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AAB44-7B79-43F9-9A65-1C75B460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C0A97-AE7A-4725-BDE3-CB65B6D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9FDA0-0CFA-4273-8356-4E0A2294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88CE-2C06-4A6F-ADD2-D62A114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F3D2-3F1A-4D33-8E1E-4F1775E7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EEBF6-B38B-4147-A4A9-4269E4D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E746-60CA-4B05-8991-2DF2721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61B4-B872-459A-BCB6-3FE2A8D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4B9D-3FC3-4822-B8EC-58333FB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54B83-8002-447B-AEE6-FE720E8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D212C-1B51-4CC4-BD28-584A73D7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07BF-3CB7-418C-92D6-A16C26E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3E40-8E76-4ADB-8630-F23705E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3C8BB-FF41-4713-988C-29C2F7F9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9A3F-CD3F-40A8-B9C3-3CDC964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AAA5-4E71-489F-B963-5C4C763E2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4F625-DA30-4F94-9A14-43BF5127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6466D-2FD0-4FBB-A8FB-FC56EE61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34AB1-8384-4510-BE36-3F9BD69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BF72-56BE-4EB6-A1F1-96E3823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B8E8-CF4A-46F3-9298-94D6EC4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496F-33BB-430C-95E3-AC4D2EC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F00C8-A9FC-4B34-9DA8-1A6DDC2C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3B64F-54B4-4D14-B346-4067503C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53B49-CF2B-4931-9C7E-BA0D81A7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C493E-B77A-48D2-8B63-22F3F8D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ADEA6-6F0C-42E3-A869-B7AB7BC6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E6D85-D498-4266-B4B2-B224DD1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2BAE-E28B-4BCB-97C8-E375D42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3FC9-4780-4C8F-B4EF-4C05538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8BFF8-0B3F-49F6-B365-451A6D9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3D4F-84C2-4E54-8773-45B4819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E378D-BE03-470D-BF58-00705DCF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3485F-4EF6-4756-AA26-FFBAE46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2EEBB-727A-419C-A4ED-349CD64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048-FB06-49D0-A3CD-867D791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95235-8E8E-4C51-965C-9637B823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2250C-25EF-47D2-92A4-E6BF44E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3F12-27E7-4661-A89E-3937CB23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F10DF-6232-427A-BCA4-E53FECE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C922C-E4B6-4797-9CE7-4A5915F0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6277-1D9F-45EF-AD3F-40E7A356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25B36-4BAE-47CA-9E17-E027987D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985F3-B1A3-41F3-A285-B7992407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A71-48D9-4E2B-94E6-BCA61A5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A0E4A-DDA8-40F8-8390-7F32E4E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51079-2946-44DA-B8C3-CCBFD553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71390-585A-43CC-9036-DE91C79E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949F9-7E22-4025-BA06-C4BD20D3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79F9-F606-49AC-AD18-13DD86B2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A6E0-AA83-4E02-8226-62C375B4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BE01-009C-4B7E-B54A-3F0EC8C8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r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64B-B4D3-41AA-A2D9-D48A9FE4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b="1" dirty="0"/>
              <a:t>5</a:t>
            </a:r>
            <a:r>
              <a:rPr lang="zh-CN" altLang="en-US" b="1" dirty="0"/>
              <a:t>章 复合类型：数组、指针和引用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5943C-C5A8-40A0-A792-F34FE2D9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245" y="4187964"/>
            <a:ext cx="9144000" cy="1655762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：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zh-CN" altLang="en-US" dirty="0"/>
              <a:t>微博、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en-US" altLang="zh-CN" dirty="0"/>
              <a:t>: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B53EB-B029-4EC7-B821-C46B9FF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57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给指针变量初始化和赋值时，类型须相同或能隐含转换。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d;</a:t>
            </a:r>
            <a:br>
              <a:rPr lang="en-US" dirty="0"/>
            </a:br>
            <a:r>
              <a:rPr lang="en-US" dirty="0"/>
              <a:t>double *pd;</a:t>
            </a:r>
            <a:br>
              <a:rPr lang="en-US" dirty="0"/>
            </a:br>
            <a:r>
              <a:rPr lang="en-US" dirty="0"/>
              <a:t>pd = &amp;d;   </a:t>
            </a:r>
            <a:r>
              <a:rPr lang="en-US" i="1" dirty="0"/>
              <a:t>//OK:  pd</a:t>
            </a:r>
            <a:r>
              <a:rPr lang="zh-CN" altLang="en-US" i="1" dirty="0"/>
              <a:t>的类型是</a:t>
            </a:r>
            <a:r>
              <a:rPr lang="en-US" i="1" dirty="0"/>
              <a:t>double *, &amp;d</a:t>
            </a:r>
            <a:r>
              <a:rPr lang="zh-CN" altLang="en-US" i="1" dirty="0"/>
              <a:t>的类型是</a:t>
            </a:r>
            <a:r>
              <a:rPr lang="en-US" i="1" dirty="0"/>
              <a:t>double*</a:t>
            </a:r>
            <a:r>
              <a:rPr lang="zh-CN" altLang="en-US" i="1" dirty="0"/>
              <a:t>。类型完全相同</a:t>
            </a:r>
            <a:br>
              <a:rPr lang="en-US" dirty="0"/>
            </a:br>
            <a:r>
              <a:rPr lang="en-US" dirty="0"/>
              <a:t>double *pd2 = pd;</a:t>
            </a:r>
            <a:br>
              <a:rPr lang="en-US" dirty="0"/>
            </a:br>
            <a:r>
              <a:rPr lang="en-US" dirty="0"/>
              <a:t>int *pi = pd;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pd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br>
              <a:rPr lang="en-US" dirty="0"/>
            </a:br>
            <a:r>
              <a:rPr lang="en-US" dirty="0"/>
              <a:t>pi = &amp;d;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&amp;d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292-4B25-4F59-99E9-C705B895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16584"/>
            <a:ext cx="10515600" cy="5753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的多个含义</a:t>
            </a:r>
            <a:endParaRPr lang="en-US" altLang="zh-CN" dirty="0"/>
          </a:p>
          <a:p>
            <a:pPr lvl="0"/>
            <a:r>
              <a:rPr lang="zh-CN" altLang="en-US" dirty="0"/>
              <a:t>定义变量时，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分别表示定义指针变量和引用变量</a:t>
            </a:r>
            <a:endParaRPr lang="en-US" dirty="0"/>
          </a:p>
          <a:p>
            <a:pPr lvl="0"/>
            <a:r>
              <a:rPr lang="zh-CN" altLang="en-US" dirty="0"/>
              <a:t>作为运算符时，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则分别表示解引用和取地址运算符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{56};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};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，即</a:t>
            </a:r>
            <a:r>
              <a:rPr lang="en-US" i="1" dirty="0"/>
              <a:t>r</a:t>
            </a:r>
            <a:r>
              <a:rPr lang="zh-CN" altLang="en-US" i="1" dirty="0"/>
              <a:t>是变量</a:t>
            </a:r>
            <a:r>
              <a:rPr lang="en-US" i="1" dirty="0" err="1"/>
              <a:t>i</a:t>
            </a:r>
            <a:r>
              <a:rPr lang="zh-CN" altLang="en-US" i="1" dirty="0"/>
              <a:t>的别名，</a:t>
            </a:r>
            <a:r>
              <a:rPr lang="en-US" i="1" dirty="0"/>
              <a:t>r</a:t>
            </a:r>
            <a:r>
              <a:rPr lang="zh-CN" altLang="en-US" i="1" dirty="0"/>
              <a:t>和</a:t>
            </a:r>
            <a:r>
              <a:rPr lang="en-US" i="1" dirty="0" err="1"/>
              <a:t>i</a:t>
            </a:r>
            <a:r>
              <a:rPr lang="zh-CN" altLang="en-US" i="1" dirty="0"/>
              <a:t>是同一块内存的不同名字</a:t>
            </a:r>
            <a:br>
              <a:rPr lang="en-US" dirty="0"/>
            </a:br>
            <a:r>
              <a:rPr lang="en-US" dirty="0"/>
              <a:t>int *p;    </a:t>
            </a:r>
            <a:r>
              <a:rPr lang="en-US" i="1" dirty="0"/>
              <a:t>//p</a:t>
            </a:r>
            <a:r>
              <a:rPr lang="zh-CN" altLang="en-US" i="1" dirty="0"/>
              <a:t>的类型是</a:t>
            </a:r>
            <a:r>
              <a:rPr lang="en-US" i="1" dirty="0"/>
              <a:t>int*</a:t>
            </a:r>
            <a:r>
              <a:rPr lang="zh-CN" altLang="en-US" i="1" dirty="0"/>
              <a:t>，可存储</a:t>
            </a:r>
            <a:r>
              <a:rPr lang="en-US" i="1" dirty="0"/>
              <a:t>int</a:t>
            </a:r>
            <a:r>
              <a:rPr lang="zh-CN" altLang="en-US" i="1" dirty="0"/>
              <a:t>型变量的地址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 ; </a:t>
            </a:r>
            <a:r>
              <a:rPr lang="en-US" i="1" dirty="0"/>
              <a:t>//&amp;</a:t>
            </a:r>
            <a:r>
              <a:rPr lang="en-US" i="1" dirty="0" err="1"/>
              <a:t>i</a:t>
            </a:r>
            <a:r>
              <a:rPr lang="zh-CN" altLang="en-US" i="1" dirty="0"/>
              <a:t>得到</a:t>
            </a:r>
            <a:r>
              <a:rPr lang="en-US" i="1" dirty="0"/>
              <a:t>int</a:t>
            </a:r>
            <a:r>
              <a:rPr lang="zh-CN" altLang="en-US" i="1" dirty="0"/>
              <a:t>型变量</a:t>
            </a:r>
            <a:r>
              <a:rPr lang="en-US" i="1" dirty="0" err="1"/>
              <a:t>i</a:t>
            </a:r>
            <a:r>
              <a:rPr lang="zh-CN" altLang="en-US" i="1" dirty="0"/>
              <a:t>的地址，赋值给变量</a:t>
            </a:r>
            <a:r>
              <a:rPr lang="en-US" i="1" dirty="0"/>
              <a:t>p</a:t>
            </a:r>
            <a:r>
              <a:rPr lang="zh-CN" altLang="en-US" i="1" dirty="0"/>
              <a:t>。两者类型都是</a:t>
            </a:r>
            <a:r>
              <a:rPr lang="en-US" i="1" dirty="0"/>
              <a:t>int *</a:t>
            </a:r>
            <a:br>
              <a:rPr lang="en-US" dirty="0"/>
            </a:br>
            <a:r>
              <a:rPr lang="en-US" dirty="0"/>
              <a:t>*p = 3;  </a:t>
            </a:r>
            <a:r>
              <a:rPr lang="en-US" i="1" dirty="0"/>
              <a:t>// *p</a:t>
            </a:r>
            <a:r>
              <a:rPr lang="zh-CN" altLang="en-US" i="1" dirty="0"/>
              <a:t>得到</a:t>
            </a:r>
            <a:r>
              <a:rPr lang="en-US" i="1" dirty="0"/>
              <a:t>p</a:t>
            </a:r>
            <a:r>
              <a:rPr lang="zh-CN" altLang="en-US" i="1" dirty="0"/>
              <a:t>指向的那个变量，即</a:t>
            </a:r>
            <a:r>
              <a:rPr lang="en-US" i="1" dirty="0" err="1"/>
              <a:t>i</a:t>
            </a:r>
            <a:r>
              <a:rPr lang="zh-CN" altLang="en-US" i="1" dirty="0"/>
              <a:t>。因此这句命令相当于</a:t>
            </a:r>
            <a:r>
              <a:rPr lang="en-US" i="1" dirty="0"/>
              <a:t>: </a:t>
            </a:r>
            <a:r>
              <a:rPr lang="en-US" i="1" dirty="0" err="1"/>
              <a:t>i</a:t>
            </a:r>
            <a:r>
              <a:rPr lang="en-US" i="1" dirty="0"/>
              <a:t> = 3;</a:t>
            </a:r>
            <a:br>
              <a:rPr lang="en-US" dirty="0"/>
            </a:br>
            <a:r>
              <a:rPr lang="en-US" dirty="0"/>
              <a:t>int  &amp;r2{*p} ; </a:t>
            </a:r>
            <a:r>
              <a:rPr lang="en-US" i="1" dirty="0"/>
              <a:t>// int</a:t>
            </a:r>
            <a:r>
              <a:rPr lang="zh-CN" altLang="en-US" i="1" dirty="0"/>
              <a:t>型引用变量</a:t>
            </a:r>
            <a:r>
              <a:rPr lang="en-US" i="1" dirty="0"/>
              <a:t>r2</a:t>
            </a:r>
            <a:r>
              <a:rPr lang="zh-CN" altLang="en-US" i="1" dirty="0"/>
              <a:t>引用的变量是</a:t>
            </a:r>
            <a:r>
              <a:rPr lang="en-US" i="1" dirty="0"/>
              <a:t>*p</a:t>
            </a:r>
            <a:r>
              <a:rPr lang="zh-CN" altLang="en-US" i="1" dirty="0"/>
              <a:t>，即</a:t>
            </a:r>
            <a:r>
              <a:rPr lang="en-US" i="1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A626-7071-41D0-B5FA-8E85FBF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/>
              <a:t>空指针</a:t>
            </a:r>
            <a:r>
              <a:rPr lang="zh-CN" altLang="en-US" sz="3600" dirty="0"/>
              <a:t>：不指向任何变量</a:t>
            </a:r>
            <a:r>
              <a:rPr lang="en-US" sz="3600" dirty="0"/>
              <a:t>(</a:t>
            </a:r>
            <a:r>
              <a:rPr lang="zh-CN" altLang="en-US" sz="3600" dirty="0"/>
              <a:t>对象</a:t>
            </a:r>
            <a:r>
              <a:rPr lang="en-US" sz="3600" dirty="0"/>
              <a:t>)</a:t>
            </a:r>
            <a:r>
              <a:rPr lang="zh-CN" altLang="en-US" sz="3600" dirty="0"/>
              <a:t>的指针</a:t>
            </a:r>
            <a:r>
              <a:rPr lang="en-US" sz="3600" dirty="0"/>
              <a:t>(</a:t>
            </a:r>
            <a:r>
              <a:rPr lang="zh-CN" altLang="en-US" sz="3600" dirty="0"/>
              <a:t>变量</a:t>
            </a:r>
            <a:r>
              <a:rPr lang="en-US" sz="3600" dirty="0"/>
              <a:t>)</a:t>
            </a:r>
            <a:r>
              <a:rPr lang="zh-CN" altLang="en-US" sz="3600" dirty="0"/>
              <a:t>。 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F2860-E0EE-4CF3-BD99-48BC5672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29815"/>
          </a:xfrm>
        </p:spPr>
        <p:txBody>
          <a:bodyPr/>
          <a:lstStyle/>
          <a:p>
            <a:r>
              <a:rPr lang="zh-CN" altLang="en-US" dirty="0"/>
              <a:t>初始化一个空指针的方法有：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*p2{0}; </a:t>
            </a:r>
            <a:r>
              <a:rPr lang="en-US" i="1" dirty="0"/>
              <a:t>//</a:t>
            </a:r>
            <a:r>
              <a:rPr lang="zh-CN" altLang="en-US" i="1" dirty="0"/>
              <a:t>用</a:t>
            </a:r>
            <a:r>
              <a:rPr lang="en-US" i="1" dirty="0"/>
              <a:t>0</a:t>
            </a:r>
            <a:r>
              <a:rPr lang="zh-CN" altLang="en-US" i="1" dirty="0"/>
              <a:t>初始化一个空指针变量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int *p1{</a:t>
            </a:r>
            <a:r>
              <a:rPr lang="en-US" b="1" dirty="0" err="1">
                <a:solidFill>
                  <a:srgbClr val="00B050"/>
                </a:solidFill>
              </a:rPr>
              <a:t>nullptr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i="1" dirty="0"/>
              <a:t>// </a:t>
            </a:r>
            <a:r>
              <a:rPr lang="zh-CN" altLang="en-US" i="1" dirty="0"/>
              <a:t>从</a:t>
            </a:r>
            <a:r>
              <a:rPr lang="en-US" i="1" dirty="0"/>
              <a:t>C++11</a:t>
            </a:r>
            <a:r>
              <a:rPr lang="zh-CN" altLang="en-US" i="1" dirty="0"/>
              <a:t>开始，用</a:t>
            </a:r>
            <a:r>
              <a:rPr lang="en-US" i="1" dirty="0" err="1"/>
              <a:t>nullptr</a:t>
            </a:r>
            <a:r>
              <a:rPr lang="zh-CN" altLang="en-US" i="1" dirty="0"/>
              <a:t>表示空指针。 推荐使用！</a:t>
            </a:r>
            <a:br>
              <a:rPr lang="en-US" dirty="0"/>
            </a:br>
            <a:r>
              <a:rPr lang="en-US" dirty="0"/>
              <a:t>int *p3{NULL};  </a:t>
            </a:r>
            <a:r>
              <a:rPr lang="en-US" i="1" dirty="0"/>
              <a:t>//NULL</a:t>
            </a:r>
            <a:r>
              <a:rPr lang="zh-CN" altLang="en-US" i="1" dirty="0"/>
              <a:t>通常是一个为</a:t>
            </a:r>
            <a:r>
              <a:rPr lang="en-US" i="1" dirty="0"/>
              <a:t>0</a:t>
            </a:r>
            <a:r>
              <a:rPr lang="zh-CN" altLang="en-US" i="1" dirty="0"/>
              <a:t>的宏常量。</a:t>
            </a:r>
            <a:r>
              <a:rPr lang="en-US" i="1" dirty="0"/>
              <a:t>C++11</a:t>
            </a:r>
            <a:r>
              <a:rPr lang="zh-CN" altLang="en-US" i="1" dirty="0"/>
              <a:t>开始禁止这样使用！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B532-28D4-42E1-A545-5721902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r>
              <a:rPr lang="zh-CN" altLang="en-US" dirty="0"/>
              <a:t>只能初始化指针变量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5723D-2F39-417E-A2DD-0201A78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不能赋值给非指针类型的变量。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*pi{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double *pd{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ival</a:t>
            </a:r>
            <a:r>
              <a:rPr lang="en-US" dirty="0"/>
              <a:t>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 err="1"/>
              <a:t>ival</a:t>
            </a:r>
            <a:r>
              <a:rPr lang="zh-CN" altLang="en-US" i="1" dirty="0"/>
              <a:t>不是一个指针变量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E146-9577-42A4-8CBB-D0D05CF4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636905"/>
            <a:ext cx="10515600" cy="4351338"/>
          </a:xfrm>
        </p:spPr>
        <p:txBody>
          <a:bodyPr/>
          <a:lstStyle/>
          <a:p>
            <a:r>
              <a:rPr lang="zh-CN" altLang="en-US" dirty="0"/>
              <a:t>不能用整数给指针赋值，即使这个整数为</a:t>
            </a:r>
            <a:r>
              <a:rPr lang="en-US" dirty="0"/>
              <a:t>0, </a:t>
            </a:r>
            <a:r>
              <a:rPr lang="zh-CN" altLang="en-US" dirty="0"/>
              <a:t>因为类型不同。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int zero{0} ,*p1;</a:t>
            </a:r>
            <a:br>
              <a:rPr lang="en-US" dirty="0"/>
            </a:br>
            <a:r>
              <a:rPr lang="en-US" dirty="0"/>
              <a:t>  p1{zero};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p1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zero</a:t>
            </a:r>
            <a:r>
              <a:rPr lang="zh-CN" altLang="en-US" i="1" dirty="0"/>
              <a:t>类型是</a:t>
            </a:r>
            <a:r>
              <a:rPr lang="en-US" i="1" dirty="0"/>
              <a:t>int</a:t>
            </a:r>
            <a:r>
              <a:rPr lang="zh-CN" altLang="en-US" i="1" dirty="0"/>
              <a:t>，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  int *p2{2};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p2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2</a:t>
            </a:r>
            <a:r>
              <a:rPr lang="zh-CN" altLang="en-US" i="1" dirty="0"/>
              <a:t>的类型是</a:t>
            </a:r>
            <a:r>
              <a:rPr lang="en-US" i="1" dirty="0"/>
              <a:t>int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F27B-7BCC-46A4-8EA4-544C32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5.2.2 </a:t>
            </a:r>
            <a:r>
              <a:rPr lang="zh-CN" altLang="en-US" b="1" dirty="0"/>
              <a:t>指针的其他运算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BD87-856A-44F0-ABE6-CEA53634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和非</a:t>
            </a:r>
            <a:r>
              <a:rPr lang="en-US" dirty="0"/>
              <a:t>0</a:t>
            </a:r>
            <a:r>
              <a:rPr lang="zh-CN" altLang="en-US" dirty="0"/>
              <a:t>值一样，非空指针可以自动转化为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true</a:t>
            </a:r>
            <a:r>
              <a:rPr lang="zh-CN" altLang="en-US" dirty="0"/>
              <a:t>，和</a:t>
            </a:r>
            <a:r>
              <a:rPr lang="en-US" dirty="0"/>
              <a:t>0</a:t>
            </a:r>
            <a:r>
              <a:rPr lang="zh-CN" altLang="en-US" dirty="0"/>
              <a:t>一样，空指针可以自动转化为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*p{&amp;</a:t>
            </a:r>
            <a:r>
              <a:rPr lang="en-US" dirty="0" err="1"/>
              <a:t>i</a:t>
            </a:r>
            <a:r>
              <a:rPr lang="en-US" dirty="0"/>
              <a:t>},*q{0};</a:t>
            </a:r>
            <a:br>
              <a:rPr lang="en-US" dirty="0"/>
            </a:br>
            <a:r>
              <a:rPr lang="en-US" dirty="0"/>
              <a:t>bool b{p};  </a:t>
            </a:r>
            <a:r>
              <a:rPr lang="en-US" i="1" dirty="0"/>
              <a:t>// int*</a:t>
            </a:r>
            <a:r>
              <a:rPr lang="zh-CN" altLang="en-US" i="1" dirty="0"/>
              <a:t>非空指针</a:t>
            </a:r>
            <a:r>
              <a:rPr lang="en-US" i="1" dirty="0"/>
              <a:t>p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true,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然后对</a:t>
            </a:r>
            <a:r>
              <a:rPr lang="en-US" i="1" dirty="0"/>
              <a:t>b</a:t>
            </a:r>
            <a:r>
              <a:rPr lang="zh-CN" altLang="en-US" i="1" dirty="0"/>
              <a:t>初始化，因此，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true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 //</a:t>
            </a:r>
            <a:r>
              <a:rPr lang="en-US" dirty="0" err="1"/>
              <a:t>boolalpha</a:t>
            </a:r>
            <a:r>
              <a:rPr lang="zh-CN" altLang="en-US" dirty="0"/>
              <a:t>操作符控制</a:t>
            </a:r>
            <a:r>
              <a:rPr lang="en-US" dirty="0"/>
              <a:t>bool</a:t>
            </a:r>
            <a:r>
              <a:rPr lang="zh-CN" altLang="en-US" dirty="0"/>
              <a:t>量的显示形式</a:t>
            </a:r>
            <a:br>
              <a:rPr lang="en-US" dirty="0"/>
            </a:br>
            <a:r>
              <a:rPr lang="en-US" dirty="0"/>
              <a:t>b = q;       </a:t>
            </a:r>
            <a:r>
              <a:rPr lang="en-US" i="1" dirty="0"/>
              <a:t>// int *</a:t>
            </a:r>
            <a:r>
              <a:rPr lang="zh-CN" altLang="en-US" i="1" dirty="0"/>
              <a:t>空指针</a:t>
            </a:r>
            <a:r>
              <a:rPr lang="en-US" i="1" dirty="0"/>
              <a:t>q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false,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然后赋值给</a:t>
            </a:r>
            <a:r>
              <a:rPr lang="en-US" i="1" dirty="0"/>
              <a:t>b</a:t>
            </a:r>
            <a:r>
              <a:rPr lang="zh-CN" altLang="en-US" i="1" dirty="0"/>
              <a:t>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false;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5B44F-EE52-4BFA-A2F5-C4F44223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789305"/>
            <a:ext cx="10515600" cy="4351338"/>
          </a:xfrm>
        </p:spPr>
        <p:txBody>
          <a:bodyPr/>
          <a:lstStyle/>
          <a:p>
            <a:r>
              <a:rPr lang="zh-CN" altLang="en-US" dirty="0"/>
              <a:t>指针类型的变量可以用比较运算符</a:t>
            </a:r>
            <a:r>
              <a:rPr lang="en-US" dirty="0"/>
              <a:t>(!= </a:t>
            </a:r>
            <a:r>
              <a:rPr lang="zh-CN" altLang="en-US" dirty="0"/>
              <a:t>、</a:t>
            </a:r>
            <a:r>
              <a:rPr lang="en-US" dirty="0"/>
              <a:t>==</a:t>
            </a:r>
            <a:r>
              <a:rPr lang="zh-CN" altLang="en-US" dirty="0"/>
              <a:t>、</a:t>
            </a:r>
            <a:r>
              <a:rPr lang="en-US" dirty="0"/>
              <a:t>&gt;=</a:t>
            </a:r>
            <a:r>
              <a:rPr lang="zh-CN" altLang="en-US" dirty="0"/>
              <a:t>、</a:t>
            </a:r>
            <a:r>
              <a:rPr lang="en-US" dirty="0"/>
              <a:t>&lt;</a:t>
            </a:r>
            <a:r>
              <a:rPr lang="zh-CN" altLang="en-US" dirty="0"/>
              <a:t>等</a:t>
            </a:r>
            <a:r>
              <a:rPr lang="en-US" dirty="0"/>
              <a:t>)</a:t>
            </a:r>
            <a:r>
              <a:rPr lang="zh-CN" altLang="en-US" dirty="0"/>
              <a:t>比较大小或是否相等。结果是一个逻辑值</a:t>
            </a:r>
            <a:r>
              <a:rPr lang="en-US" dirty="0"/>
              <a:t>true</a:t>
            </a:r>
            <a:r>
              <a:rPr lang="zh-CN" altLang="en-US" dirty="0"/>
              <a:t>或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(p!=q)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指针可以和整数进行加减运算，用于对指针进偏移（在数组和动态内内存时会再进一步介绍）。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33E7-B17F-4880-B56F-730AB52C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5.2.3 void* </a:t>
            </a:r>
            <a:r>
              <a:rPr lang="zh-CN" altLang="en-US" b="1" dirty="0"/>
              <a:t>无类型指针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F01E6-62E1-400D-AC00-4AB6CCB0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1791334"/>
            <a:ext cx="11532280" cy="16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5CA33-FB6C-4EB6-9C25-D69C495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927080" cy="6217920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/>
              <a:t>int main(){</a:t>
            </a:r>
          </a:p>
          <a:p>
            <a:pPr marL="0" indent="0" latinLnBrk="1">
              <a:buNone/>
            </a:pPr>
            <a:r>
              <a:rPr lang="en-US" dirty="0"/>
              <a:t>	int * pi;</a:t>
            </a:r>
            <a:br>
              <a:rPr lang="en-US" dirty="0"/>
            </a:br>
            <a:r>
              <a:rPr lang="en-US" dirty="0"/>
              <a:t>	void * </a:t>
            </a:r>
            <a:r>
              <a:rPr lang="en-US" dirty="0" err="1"/>
              <a:t>pv</a:t>
            </a:r>
            <a:r>
              <a:rPr lang="en-US" dirty="0"/>
              <a:t> = pi; </a:t>
            </a:r>
            <a:r>
              <a:rPr lang="en-US" i="1" dirty="0"/>
              <a:t>// ok: int*</a:t>
            </a:r>
            <a:r>
              <a:rPr lang="zh-CN" altLang="en-US" i="1" dirty="0"/>
              <a:t>到</a:t>
            </a:r>
            <a:r>
              <a:rPr lang="en-US" i="1" dirty="0"/>
              <a:t> void*</a:t>
            </a:r>
            <a:r>
              <a:rPr lang="zh-CN" altLang="en-US" i="1" dirty="0"/>
              <a:t>的隐式类型转换</a:t>
            </a:r>
            <a:br>
              <a:rPr lang="en-US" dirty="0"/>
            </a:br>
            <a:r>
              <a:rPr lang="en-US" dirty="0"/>
              <a:t>	*</a:t>
            </a:r>
            <a:r>
              <a:rPr lang="en-US" dirty="0" err="1"/>
              <a:t>pv</a:t>
            </a:r>
            <a:r>
              <a:rPr lang="en-US" dirty="0"/>
              <a:t>; 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 :</a:t>
            </a:r>
            <a:r>
              <a:rPr lang="zh-CN" altLang="en-US" i="1" dirty="0"/>
              <a:t>不能解引用</a:t>
            </a:r>
            <a:r>
              <a:rPr lang="en-US" i="1" dirty="0"/>
              <a:t> void*</a:t>
            </a:r>
            <a:br>
              <a:rPr lang="en-US" dirty="0"/>
            </a:br>
            <a:r>
              <a:rPr lang="en-US" dirty="0"/>
              <a:t>	++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: </a:t>
            </a:r>
            <a:r>
              <a:rPr lang="zh-CN" altLang="en-US" i="1" dirty="0"/>
              <a:t>不能增量或偏移</a:t>
            </a:r>
            <a:r>
              <a:rPr lang="en-US" i="1" dirty="0"/>
              <a:t> void* (</a:t>
            </a:r>
            <a:r>
              <a:rPr lang="zh-CN" altLang="en-US" i="1" dirty="0"/>
              <a:t>指向对象的内存大小未知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	int* pi2 = </a:t>
            </a:r>
            <a:r>
              <a:rPr lang="en-US" b="1" dirty="0" err="1"/>
              <a:t>static_cast</a:t>
            </a:r>
            <a:r>
              <a:rPr lang="en-US" dirty="0"/>
              <a:t>&lt;int*&gt;(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void* </a:t>
            </a:r>
            <a:r>
              <a:rPr lang="zh-CN" altLang="en-US" i="1" dirty="0"/>
              <a:t>强制类型转换到</a:t>
            </a:r>
            <a:r>
              <a:rPr lang="en-US" i="1" dirty="0"/>
              <a:t>int*</a:t>
            </a:r>
            <a:br>
              <a:rPr lang="en-US" dirty="0"/>
            </a:br>
            <a:r>
              <a:rPr lang="en-US" dirty="0"/>
              <a:t>	double* pd1 = 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 </a:t>
            </a:r>
            <a:r>
              <a:rPr lang="zh-CN" altLang="en-US" i="1" dirty="0"/>
              <a:t>错</a:t>
            </a:r>
            <a:r>
              <a:rPr lang="en-US" i="1" dirty="0"/>
              <a:t>:</a:t>
            </a:r>
            <a:r>
              <a:rPr lang="zh-CN" altLang="en-US" i="1" dirty="0"/>
              <a:t>不能将</a:t>
            </a:r>
            <a:r>
              <a:rPr lang="en-US" i="1" dirty="0"/>
              <a:t>void*</a:t>
            </a:r>
            <a:r>
              <a:rPr lang="zh-CN" altLang="en-US" i="1" dirty="0"/>
              <a:t>初始化或赋值给非</a:t>
            </a:r>
            <a:r>
              <a:rPr lang="en-US" i="1" dirty="0"/>
              <a:t>void*</a:t>
            </a:r>
            <a:r>
              <a:rPr lang="zh-CN" altLang="en-US" i="1" dirty="0"/>
              <a:t>指针变量</a:t>
            </a:r>
            <a:br>
              <a:rPr lang="en-US" dirty="0"/>
            </a:br>
            <a:r>
              <a:rPr lang="en-US" dirty="0"/>
              <a:t>	double* pd2 = pi; </a:t>
            </a:r>
            <a:r>
              <a:rPr lang="en-US" i="1" dirty="0"/>
              <a:t>// </a:t>
            </a:r>
            <a:r>
              <a:rPr lang="zh-CN" altLang="en-US" i="1" dirty="0"/>
              <a:t>错：指针类型不一致</a:t>
            </a:r>
            <a:br>
              <a:rPr lang="en-US" dirty="0"/>
            </a:br>
            <a:r>
              <a:rPr lang="en-US" dirty="0"/>
              <a:t>	double* pd3 = </a:t>
            </a:r>
            <a:r>
              <a:rPr lang="en-US" b="1" dirty="0" err="1"/>
              <a:t>static_cast</a:t>
            </a:r>
            <a:r>
              <a:rPr lang="en-US" dirty="0"/>
              <a:t>&lt;double*&gt;(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zh-CN" altLang="en-US" i="1" dirty="0"/>
              <a:t>不安全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}</a:t>
            </a:r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void *</a:t>
            </a:r>
            <a:r>
              <a:rPr lang="zh-CN" altLang="en-US" dirty="0"/>
              <a:t>指针变量主要用于将不同类型的指针变量传递给函数，在函数内部再将它强制转换为特定的指针类型。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E8AE-6267-469F-9BC9-5E9DE98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5.2.4 </a:t>
            </a:r>
            <a:r>
              <a:rPr lang="zh-CN" altLang="en-US" b="1" dirty="0"/>
              <a:t>指针的指针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19E2B-27CE-44AF-8D7A-70C03C66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2126615"/>
          </a:xfrm>
        </p:spPr>
        <p:txBody>
          <a:bodyPr/>
          <a:lstStyle/>
          <a:p>
            <a:r>
              <a:rPr lang="zh-CN" altLang="en-US" dirty="0"/>
              <a:t>既然指针变量</a:t>
            </a:r>
            <a:r>
              <a:rPr lang="en-US" dirty="0"/>
              <a:t>pi</a:t>
            </a:r>
            <a:r>
              <a:rPr lang="zh-CN" altLang="en-US" dirty="0"/>
              <a:t>也是占据独立内存块的变量，它本身的地址</a:t>
            </a:r>
            <a:r>
              <a:rPr lang="en-US" dirty="0"/>
              <a:t>&amp;pi</a:t>
            </a:r>
            <a:r>
              <a:rPr lang="zh-CN" altLang="en-US" dirty="0"/>
              <a:t>也可以保存在一个指针变量</a:t>
            </a:r>
            <a:r>
              <a:rPr lang="en-US" dirty="0" err="1"/>
              <a:t>ppi</a:t>
            </a:r>
            <a:r>
              <a:rPr lang="zh-CN" altLang="en-US" dirty="0"/>
              <a:t>中，这个指针变量</a:t>
            </a:r>
            <a:r>
              <a:rPr lang="en-US" dirty="0" err="1"/>
              <a:t>ppi</a:t>
            </a:r>
            <a:r>
              <a:rPr lang="zh-CN" altLang="en-US" dirty="0"/>
              <a:t>通常称为</a:t>
            </a:r>
            <a:r>
              <a:rPr lang="zh-CN" altLang="en-US" b="1" dirty="0"/>
              <a:t>指针的指针</a:t>
            </a:r>
            <a:r>
              <a:rPr lang="zh-CN" altLang="en-US" dirty="0"/>
              <a:t>，也就是说</a:t>
            </a:r>
            <a:r>
              <a:rPr lang="en-US" dirty="0" err="1"/>
              <a:t>ppi</a:t>
            </a:r>
            <a:r>
              <a:rPr lang="zh-CN" altLang="en-US" dirty="0"/>
              <a:t>存储的是一个指针变量的地址。如：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5D80D-C6A7-48B9-8E92-814CE063E8D4}"/>
              </a:ext>
            </a:extLst>
          </p:cNvPr>
          <p:cNvSpPr txBox="1"/>
          <p:nvPr/>
        </p:nvSpPr>
        <p:spPr>
          <a:xfrm>
            <a:off x="4978400" y="366776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10F98-F269-49B5-A034-4672DCE919AF}"/>
              </a:ext>
            </a:extLst>
          </p:cNvPr>
          <p:cNvSpPr txBox="1"/>
          <p:nvPr/>
        </p:nvSpPr>
        <p:spPr>
          <a:xfrm>
            <a:off x="4579769" y="4216400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8ABA4-4607-4866-A0C9-E7FDED0324C8}"/>
              </a:ext>
            </a:extLst>
          </p:cNvPr>
          <p:cNvSpPr txBox="1"/>
          <p:nvPr/>
        </p:nvSpPr>
        <p:spPr>
          <a:xfrm>
            <a:off x="7934960" y="369824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i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C2A68-356B-42DB-A189-502C8F0360E7}"/>
              </a:ext>
            </a:extLst>
          </p:cNvPr>
          <p:cNvSpPr txBox="1"/>
          <p:nvPr/>
        </p:nvSpPr>
        <p:spPr>
          <a:xfrm>
            <a:off x="7536329" y="4246880"/>
            <a:ext cx="125984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FD36D1-1098-475B-93D3-B05E9C62FF46}"/>
              </a:ext>
            </a:extLst>
          </p:cNvPr>
          <p:cNvCxnSpPr/>
          <p:nvPr/>
        </p:nvCxnSpPr>
        <p:spPr>
          <a:xfrm>
            <a:off x="5516880" y="4480560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F03BEF-E77E-4C89-AC5F-95F566194752}"/>
              </a:ext>
            </a:extLst>
          </p:cNvPr>
          <p:cNvSpPr txBox="1"/>
          <p:nvPr/>
        </p:nvSpPr>
        <p:spPr>
          <a:xfrm>
            <a:off x="2118658" y="3672243"/>
            <a:ext cx="772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ppi</a:t>
            </a:r>
            <a:endParaRPr lang="en-US" sz="2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8B768-6DA2-455D-B53E-5CEEC1C3C503}"/>
              </a:ext>
            </a:extLst>
          </p:cNvPr>
          <p:cNvSpPr txBox="1"/>
          <p:nvPr/>
        </p:nvSpPr>
        <p:spPr>
          <a:xfrm>
            <a:off x="1720027" y="4220883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1C33BA-3844-402E-A02F-A0AA8A6F641D}"/>
              </a:ext>
            </a:extLst>
          </p:cNvPr>
          <p:cNvCxnSpPr/>
          <p:nvPr/>
        </p:nvCxnSpPr>
        <p:spPr>
          <a:xfrm>
            <a:off x="2657138" y="4485043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B70A-04D4-486C-B2D7-E53E4AA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ECE39-ADDC-4439-AA91-61A90236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612560"/>
            <a:ext cx="10515600" cy="3021583"/>
          </a:xfrm>
        </p:spPr>
        <p:txBody>
          <a:bodyPr>
            <a:normAutofit/>
          </a:bodyPr>
          <a:lstStyle/>
          <a:p>
            <a:pPr>
              <a:lnSpc>
                <a:spcPct val="134000"/>
              </a:lnSpc>
            </a:pPr>
            <a:r>
              <a:rPr lang="zh-CN" altLang="en-US" dirty="0"/>
              <a:t>引用（</a:t>
            </a:r>
            <a:r>
              <a:rPr lang="en-US" dirty="0"/>
              <a:t>Reference</a:t>
            </a:r>
            <a:r>
              <a:rPr lang="zh-CN" altLang="en-US" dirty="0"/>
              <a:t>）就是一个变量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的别名。如：</a:t>
            </a: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r>
              <a:rPr lang="zh-CN" altLang="en-US" dirty="0"/>
              <a:t>定义引用变量时可以用不同的初始化方式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18723-DDD1-4BB1-BC3B-E6DC56060035}"/>
              </a:ext>
            </a:extLst>
          </p:cNvPr>
          <p:cNvSpPr txBox="1"/>
          <p:nvPr/>
        </p:nvSpPr>
        <p:spPr>
          <a:xfrm>
            <a:off x="1197155" y="3737501"/>
            <a:ext cx="81421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T&amp; ref = var;</a:t>
            </a:r>
          </a:p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{1024};  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  </a:t>
            </a:r>
            <a:r>
              <a:rPr lang="en-US" sz="2600" i="1" dirty="0"/>
              <a:t>//int </a:t>
            </a:r>
            <a:r>
              <a:rPr lang="zh-CN" altLang="en-US" sz="2600" i="1" dirty="0"/>
              <a:t>类型的引用变量</a:t>
            </a:r>
            <a:r>
              <a:rPr lang="en-US" sz="2600" i="1" dirty="0"/>
              <a:t>ref</a:t>
            </a:r>
            <a:r>
              <a:rPr lang="zh-CN" altLang="en-US" sz="2600" i="1" dirty="0"/>
              <a:t>是变量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28803-E4F4-40C9-99DC-9D3F33629E07}"/>
              </a:ext>
            </a:extLst>
          </p:cNvPr>
          <p:cNvSpPr txBox="1"/>
          <p:nvPr/>
        </p:nvSpPr>
        <p:spPr>
          <a:xfrm>
            <a:off x="1100831" y="2432482"/>
            <a:ext cx="10262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 </a:t>
            </a:r>
            <a:r>
              <a:rPr lang="en-US" sz="2600" dirty="0"/>
              <a:t>T&amp; ref{var};             //</a:t>
            </a:r>
            <a:r>
              <a:rPr lang="zh-CN" altLang="en-US" sz="2600" dirty="0"/>
              <a:t>定义了引用变量</a:t>
            </a:r>
            <a:r>
              <a:rPr lang="en-US" sz="2600" dirty="0"/>
              <a:t>ref</a:t>
            </a:r>
            <a:r>
              <a:rPr lang="zh-CN" altLang="en-US" sz="2600" dirty="0"/>
              <a:t>，它是变量</a:t>
            </a:r>
            <a:r>
              <a:rPr lang="en-US" sz="2600" dirty="0"/>
              <a:t>var</a:t>
            </a:r>
            <a:r>
              <a:rPr lang="zh-CN" altLang="en-US" sz="2600" dirty="0"/>
              <a:t>的别名（引用）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2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D3EF2-73E3-48A5-BE8C-7006A735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311784"/>
            <a:ext cx="11059160" cy="6546216"/>
          </a:xfrm>
        </p:spPr>
        <p:txBody>
          <a:bodyPr>
            <a:normAutofit fontScale="40000" lnSpcReduction="20000"/>
          </a:bodyPr>
          <a:lstStyle/>
          <a:p>
            <a:pPr marL="0" indent="0" latinLnBrk="1">
              <a:buNone/>
            </a:pPr>
            <a:r>
              <a:rPr lang="en-US" sz="5500" dirty="0">
                <a:latin typeface="+mn-lt"/>
              </a:rPr>
              <a:t>#include &lt;iostream&gt;</a:t>
            </a:r>
            <a:br>
              <a:rPr lang="en-US" sz="5500" dirty="0">
                <a:latin typeface="+mn-lt"/>
              </a:rPr>
            </a:br>
            <a:r>
              <a:rPr lang="en-US" sz="5500" b="1" dirty="0">
                <a:latin typeface="+mn-lt"/>
              </a:rPr>
              <a:t>using</a:t>
            </a:r>
            <a:r>
              <a:rPr lang="en-US" sz="5500" dirty="0">
                <a:latin typeface="+mn-lt"/>
              </a:rPr>
              <a:t> </a:t>
            </a:r>
            <a:r>
              <a:rPr lang="en-US" sz="5500" b="1" dirty="0">
                <a:latin typeface="+mn-lt"/>
              </a:rPr>
              <a:t>namespace</a:t>
            </a:r>
            <a:r>
              <a:rPr lang="en-US" sz="5500" dirty="0">
                <a:latin typeface="+mn-lt"/>
              </a:rPr>
              <a:t> std;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int main(){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{1024};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*pi{&amp;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};              </a:t>
            </a:r>
            <a:r>
              <a:rPr lang="en-US" sz="5500" i="1" dirty="0">
                <a:latin typeface="+mn-lt"/>
              </a:rPr>
              <a:t>//pi 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{&amp;pi};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的地址。</a:t>
            </a:r>
            <a:r>
              <a:rPr lang="en-US" sz="5500" i="1" dirty="0">
                <a:latin typeface="+mn-lt"/>
              </a:rPr>
              <a:t> pi</a:t>
            </a:r>
            <a:r>
              <a:rPr lang="zh-CN" altLang="en-US" sz="5500" i="1" dirty="0">
                <a:latin typeface="+mn-lt"/>
              </a:rPr>
              <a:t>的类型是</a:t>
            </a:r>
            <a:r>
              <a:rPr lang="en-US" sz="5500" i="1" dirty="0">
                <a:latin typeface="+mn-lt"/>
              </a:rPr>
              <a:t>int *</a:t>
            </a:r>
            <a:r>
              <a:rPr lang="zh-CN" altLang="en-US" sz="5500" i="1" dirty="0">
                <a:latin typeface="+mn-lt"/>
              </a:rPr>
              <a:t>，</a:t>
            </a:r>
            <a:br>
              <a:rPr lang="en-US" sz="5500" i="1" dirty="0">
                <a:latin typeface="+mn-lt"/>
              </a:rPr>
            </a:br>
            <a:r>
              <a:rPr lang="en-US" sz="5500" i="1" dirty="0">
                <a:latin typeface="+mn-lt"/>
              </a:rPr>
              <a:t>                                          // </a:t>
            </a:r>
            <a:r>
              <a:rPr lang="zh-CN" altLang="en-US" sz="5500" i="1" dirty="0">
                <a:latin typeface="+mn-lt"/>
              </a:rPr>
              <a:t>所以</a:t>
            </a:r>
            <a:r>
              <a:rPr lang="en-US" sz="5500" i="1" dirty="0">
                <a:latin typeface="+mn-lt"/>
              </a:rPr>
              <a:t>&amp;pi</a:t>
            </a:r>
            <a:r>
              <a:rPr lang="zh-CN" altLang="en-US" sz="5500" i="1" dirty="0">
                <a:latin typeface="+mn-lt"/>
              </a:rPr>
              <a:t>的类型</a:t>
            </a:r>
            <a:r>
              <a:rPr lang="en-US" sz="5500" i="1" dirty="0">
                <a:latin typeface="+mn-lt"/>
              </a:rPr>
              <a:t> (int *) *</a:t>
            </a:r>
            <a:r>
              <a:rPr lang="zh-CN" altLang="en-US" sz="5500" i="1" dirty="0">
                <a:latin typeface="+mn-lt"/>
              </a:rPr>
              <a:t>，即</a:t>
            </a:r>
            <a:r>
              <a:rPr lang="en-US" sz="5500" i="1" dirty="0">
                <a:latin typeface="+mn-lt"/>
              </a:rPr>
              <a:t> int **</a:t>
            </a:r>
            <a:r>
              <a:rPr lang="zh-CN" altLang="en-US" sz="5500" i="1" dirty="0">
                <a:latin typeface="+mn-lt"/>
              </a:rPr>
              <a:t>，</a:t>
            </a:r>
            <a:r>
              <a:rPr lang="en-US" sz="5500" i="1" dirty="0">
                <a:latin typeface="+mn-lt"/>
              </a:rPr>
              <a:t>int **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(int *)*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                        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 ---&gt; pi --&gt;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*pi&lt;&lt;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</a:t>
            </a:r>
            <a:r>
              <a:rPr lang="en-US" sz="5500" i="1" dirty="0">
                <a:latin typeface="+mn-lt"/>
              </a:rPr>
              <a:t>// *pi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 err="1">
                <a:latin typeface="+mn-lt"/>
              </a:rPr>
              <a:t>ival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"&lt;&lt;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</a:t>
            </a:r>
            <a:r>
              <a:rPr lang="en-US" sz="5500" i="1" dirty="0">
                <a:latin typeface="+mn-lt"/>
              </a:rPr>
              <a:t>// 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>
                <a:latin typeface="+mn-lt"/>
              </a:rPr>
              <a:t> *(*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)</a:t>
            </a:r>
            <a:r>
              <a:rPr lang="zh-CN" altLang="en-US" sz="5500" i="1" dirty="0">
                <a:latin typeface="+mn-lt"/>
              </a:rPr>
              <a:t>，而</a:t>
            </a:r>
            <a:r>
              <a:rPr lang="en-US" sz="5500" i="1" dirty="0">
                <a:latin typeface="+mn-lt"/>
              </a:rPr>
              <a:t>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，</a:t>
            </a:r>
            <a:endParaRPr lang="en-US" sz="5500" dirty="0">
              <a:latin typeface="+mn-lt"/>
            </a:endParaRPr>
          </a:p>
          <a:p>
            <a:pPr marL="0" indent="0" latinLnBrk="1">
              <a:buNone/>
            </a:pPr>
            <a:r>
              <a:rPr lang="en-US" sz="5500" i="1" dirty="0">
                <a:latin typeface="+mn-lt"/>
              </a:rPr>
              <a:t>                                                                                 // </a:t>
            </a:r>
            <a:r>
              <a:rPr lang="zh-CN" altLang="en-US" sz="5500" i="1" dirty="0">
                <a:latin typeface="+mn-lt"/>
              </a:rPr>
              <a:t>因此，</a:t>
            </a:r>
            <a:r>
              <a:rPr lang="en-US" sz="5500" i="1" dirty="0">
                <a:latin typeface="+mn-lt"/>
              </a:rPr>
              <a:t>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 *(pi)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</a:t>
            </a:r>
            <a:r>
              <a:rPr lang="en-US" sz="5500" i="1" dirty="0">
                <a:latin typeface="+mn-lt"/>
              </a:rPr>
              <a:t>//*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291D-2164-4252-B3DE-0D422AEF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5.2.5 </a:t>
            </a:r>
            <a:r>
              <a:rPr lang="zh-CN" altLang="en-US" b="1" dirty="0"/>
              <a:t>指针的引用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3FF3B-39B6-4303-B3E1-8AC6399A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指针既然是一个占有独立内存的变量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，当然可以定义一个引用它的引用变量，即给它起一个引用别名。</a:t>
            </a:r>
            <a:endParaRPr lang="en-US" dirty="0"/>
          </a:p>
          <a:p>
            <a:pPr marL="457200" lvl="1" indent="0">
              <a:buNone/>
            </a:pPr>
            <a:r>
              <a:rPr lang="en-US" sz="2600" dirty="0">
                <a:latin typeface="+mn-lt"/>
              </a:rPr>
              <a:t>int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{42};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*p;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*&amp;r{p};  </a:t>
            </a:r>
            <a:r>
              <a:rPr lang="en-US" sz="2600" i="1" dirty="0">
                <a:latin typeface="+mn-lt"/>
              </a:rPr>
              <a:t>//r</a:t>
            </a:r>
            <a:r>
              <a:rPr lang="zh-CN" altLang="en-US" sz="2600" i="1" dirty="0">
                <a:latin typeface="+mn-lt"/>
              </a:rPr>
              <a:t>引用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的别名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r = &amp;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将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的地址赋值给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，也就是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，因此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指针变量里保存的就是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*r = 0 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相当于</a:t>
            </a:r>
            <a:r>
              <a:rPr lang="en-US" sz="2600" i="1" dirty="0">
                <a:latin typeface="+mn-lt"/>
              </a:rPr>
              <a:t>*p = 0</a:t>
            </a:r>
            <a:r>
              <a:rPr lang="zh-CN" altLang="en-US" sz="2600" i="1" dirty="0">
                <a:latin typeface="+mn-lt"/>
              </a:rPr>
              <a:t>，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指针变量的值是</a:t>
            </a:r>
            <a:r>
              <a:rPr lang="en-US" sz="2600" i="1" dirty="0">
                <a:latin typeface="+mn-lt"/>
              </a:rPr>
              <a:t>0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成为一个空指针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BA497-8B84-414D-B3B8-0554B00CF4BF}"/>
              </a:ext>
            </a:extLst>
          </p:cNvPr>
          <p:cNvSpPr txBox="1"/>
          <p:nvPr/>
        </p:nvSpPr>
        <p:spPr>
          <a:xfrm>
            <a:off x="2164080" y="6116320"/>
            <a:ext cx="68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理解变量</a:t>
            </a:r>
            <a:r>
              <a:rPr lang="en-US" sz="2800" dirty="0"/>
              <a:t>r</a:t>
            </a:r>
            <a:r>
              <a:rPr lang="zh-CN" altLang="en-US" sz="2800" dirty="0"/>
              <a:t>的类型的方式是</a:t>
            </a:r>
            <a:r>
              <a:rPr lang="en-US" sz="2800" dirty="0"/>
              <a:t>“</a:t>
            </a:r>
            <a:r>
              <a:rPr lang="zh-CN" altLang="en-US" sz="2800" b="1" dirty="0"/>
              <a:t>从右到左的看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9B4A-00F9-4FBC-B079-386D6941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54025"/>
            <a:ext cx="10439400" cy="4351338"/>
          </a:xfrm>
        </p:spPr>
        <p:txBody>
          <a:bodyPr/>
          <a:lstStyle/>
          <a:p>
            <a:r>
              <a:rPr lang="zh-CN" altLang="en-US" dirty="0"/>
              <a:t>下面用法是错误的。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int &amp;*q</a:t>
            </a:r>
            <a:r>
              <a:rPr lang="zh-CN" altLang="en-US" sz="2600" dirty="0">
                <a:latin typeface="+mn-lt"/>
              </a:rPr>
              <a:t>；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错！ 因为：从右向左看，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是一个指针变量，存储的是</a:t>
            </a:r>
            <a:r>
              <a:rPr lang="en-US" sz="2600" i="1" dirty="0">
                <a:latin typeface="+mn-lt"/>
              </a:rPr>
              <a:t>int &amp;</a:t>
            </a:r>
            <a:r>
              <a:rPr lang="zh-CN" altLang="en-US" sz="2600" i="1" dirty="0">
                <a:latin typeface="+mn-lt"/>
              </a:rPr>
              <a:t>变量的地址，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</a:t>
            </a:r>
            <a:r>
              <a:rPr lang="en-US" sz="2600" i="1" dirty="0">
                <a:latin typeface="+mn-lt"/>
              </a:rPr>
              <a:t>// </a:t>
            </a:r>
            <a:r>
              <a:rPr lang="zh-CN" altLang="en-US" sz="2600" i="1" dirty="0">
                <a:latin typeface="+mn-lt"/>
              </a:rPr>
              <a:t>也就是说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试图存储一个引用变量的地址，而引用变量是没有独立的内存块的，</a:t>
            </a:r>
            <a:br>
              <a:rPr lang="en-US" sz="2600" i="1" dirty="0">
                <a:latin typeface="+mn-lt"/>
              </a:rPr>
            </a:br>
            <a:r>
              <a:rPr lang="en-US" sz="2600" i="1" dirty="0">
                <a:latin typeface="+mn-lt"/>
              </a:rPr>
              <a:t>    // </a:t>
            </a:r>
            <a:r>
              <a:rPr lang="zh-CN" altLang="en-US" sz="2600" i="1" dirty="0">
                <a:latin typeface="+mn-lt"/>
              </a:rPr>
              <a:t>即引用变量没有地址！</a:t>
            </a:r>
            <a:endParaRPr lang="en-US" sz="26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5FCD-AF36-468D-A4B8-8BC00BD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5.2.6 </a:t>
            </a:r>
            <a:r>
              <a:rPr lang="zh-CN" altLang="en-US" b="1" dirty="0"/>
              <a:t>引用和指针的比较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C4CEF-3B62-4B1C-868A-4D128CB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共同点：都是间接指向或引用其他对象</a:t>
            </a:r>
            <a:endParaRPr lang="en-US" dirty="0"/>
          </a:p>
          <a:p>
            <a:pPr lvl="0"/>
            <a:r>
              <a:rPr lang="zh-CN" altLang="en-US" dirty="0"/>
              <a:t>不同点</a:t>
            </a:r>
            <a:r>
              <a:rPr lang="en-US" dirty="0"/>
              <a:t>: </a:t>
            </a:r>
            <a:r>
              <a:rPr lang="zh-CN" altLang="en-US" dirty="0"/>
              <a:t>引用</a:t>
            </a:r>
            <a:r>
              <a:rPr lang="en-US" dirty="0"/>
              <a:t>(</a:t>
            </a:r>
            <a:r>
              <a:rPr lang="zh-CN" altLang="en-US" dirty="0"/>
              <a:t>变量</a:t>
            </a:r>
            <a:r>
              <a:rPr lang="en-US" dirty="0"/>
              <a:t>) </a:t>
            </a:r>
            <a:r>
              <a:rPr lang="zh-CN" altLang="en-US" dirty="0"/>
              <a:t>仅仅是其他变量的别名，无独立内存，同一个引用变量不能修改去引用不同的变量。指针变量存储其他变量的地址，有独立内存，在不同时刻可指向不同对象。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0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A6247-4AE2-49C1-9C4B-5910AF25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454024"/>
            <a:ext cx="11384280" cy="567245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理解并编译下面的程序，看看有哪些编译错误？</a:t>
            </a: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int main(){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{0},j{1};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*p;   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指针变量不一定要初始化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&amp;r{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},&amp;r1;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r1</a:t>
            </a:r>
            <a:r>
              <a:rPr lang="zh-CN" altLang="en-US" i="1" dirty="0">
                <a:latin typeface="+mn-lt"/>
                <a:ea typeface="+mj-ea"/>
              </a:rPr>
              <a:t>没有初始化！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;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 err="1">
                <a:latin typeface="+mn-lt"/>
                <a:ea typeface="+mj-ea"/>
              </a:rPr>
              <a:t>i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&amp;j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>
                <a:latin typeface="+mn-lt"/>
                <a:ea typeface="+mj-ea"/>
              </a:rPr>
              <a:t>j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*&amp;</a:t>
            </a:r>
            <a:r>
              <a:rPr lang="en-US" dirty="0" err="1">
                <a:latin typeface="+mn-lt"/>
                <a:ea typeface="+mj-ea"/>
              </a:rPr>
              <a:t>rp</a:t>
            </a:r>
            <a:r>
              <a:rPr lang="en-US" dirty="0">
                <a:latin typeface="+mn-lt"/>
                <a:ea typeface="+mj-ea"/>
              </a:rPr>
              <a:t>{p};    </a:t>
            </a:r>
            <a:r>
              <a:rPr lang="en-US" i="1" dirty="0">
                <a:latin typeface="+mn-lt"/>
                <a:ea typeface="+mj-ea"/>
              </a:rPr>
              <a:t>// </a:t>
            </a:r>
            <a:r>
              <a:rPr lang="en-US" i="1" dirty="0" err="1">
                <a:latin typeface="+mn-lt"/>
                <a:ea typeface="+mj-ea"/>
              </a:rPr>
              <a:t>rp</a:t>
            </a:r>
            <a:r>
              <a:rPr lang="zh-CN" altLang="en-US" i="1" dirty="0">
                <a:latin typeface="+mn-lt"/>
                <a:ea typeface="+mj-ea"/>
              </a:rPr>
              <a:t>引用</a:t>
            </a:r>
            <a:r>
              <a:rPr lang="en-US" i="1" dirty="0">
                <a:latin typeface="+mn-lt"/>
                <a:ea typeface="+mj-ea"/>
              </a:rPr>
              <a:t>p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*&amp;rp2;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rp2</a:t>
            </a:r>
            <a:r>
              <a:rPr lang="zh-CN" altLang="en-US" i="1" dirty="0">
                <a:latin typeface="+mn-lt"/>
                <a:ea typeface="+mj-ea"/>
              </a:rPr>
              <a:t>没有初始化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&amp;*q;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 不能定义指向引用的的指针，</a:t>
            </a:r>
            <a:br>
              <a:rPr lang="en-US" i="1" dirty="0">
                <a:latin typeface="+mn-lt"/>
                <a:ea typeface="+mj-ea"/>
              </a:rPr>
            </a:br>
            <a:r>
              <a:rPr lang="en-US" i="1" dirty="0">
                <a:latin typeface="+mn-lt"/>
                <a:ea typeface="+mj-ea"/>
              </a:rPr>
              <a:t>                    // </a:t>
            </a:r>
            <a:r>
              <a:rPr lang="zh-CN" altLang="en-US" i="1" dirty="0">
                <a:latin typeface="+mn-lt"/>
                <a:ea typeface="+mj-ea"/>
              </a:rPr>
              <a:t>因为引用变量没有独立内存</a:t>
            </a:r>
            <a:r>
              <a:rPr lang="en-US" i="1" dirty="0">
                <a:latin typeface="+mn-lt"/>
                <a:ea typeface="+mj-ea"/>
              </a:rPr>
              <a:t>(</a:t>
            </a:r>
            <a:r>
              <a:rPr lang="zh-CN" altLang="en-US" i="1" dirty="0">
                <a:latin typeface="+mn-lt"/>
                <a:ea typeface="+mj-ea"/>
              </a:rPr>
              <a:t>即没有地址</a:t>
            </a:r>
            <a:r>
              <a:rPr lang="en-US" i="1" dirty="0">
                <a:latin typeface="+mn-lt"/>
                <a:ea typeface="+mj-ea"/>
              </a:rPr>
              <a:t>)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&amp;*q2 = &amp;r;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错：原因同上</a:t>
            </a:r>
            <a:r>
              <a:rPr lang="en-US" i="1" dirty="0">
                <a:latin typeface="+mn-lt"/>
                <a:ea typeface="+mj-ea"/>
              </a:rPr>
              <a:t>. </a:t>
            </a:r>
            <a:r>
              <a:rPr lang="zh-CN" altLang="en-US" i="1" dirty="0">
                <a:latin typeface="+mn-lt"/>
                <a:ea typeface="+mj-ea"/>
              </a:rPr>
              <a:t>另外，取地址运算符</a:t>
            </a:r>
            <a:r>
              <a:rPr lang="en-US" i="1" dirty="0">
                <a:latin typeface="+mn-lt"/>
                <a:ea typeface="+mj-ea"/>
              </a:rPr>
              <a:t>&amp;</a:t>
            </a:r>
            <a:r>
              <a:rPr lang="zh-CN" altLang="en-US" i="1" dirty="0">
                <a:latin typeface="+mn-lt"/>
                <a:ea typeface="+mj-ea"/>
              </a:rPr>
              <a:t>不能作用于引用变量</a:t>
            </a:r>
            <a:r>
              <a:rPr lang="en-US" i="1" dirty="0">
                <a:latin typeface="+mn-lt"/>
                <a:ea typeface="+mj-ea"/>
              </a:rPr>
              <a:t>r</a:t>
            </a:r>
            <a:r>
              <a:rPr lang="zh-CN" altLang="en-US" i="1" dirty="0">
                <a:latin typeface="+mn-lt"/>
                <a:ea typeface="+mj-ea"/>
              </a:rPr>
              <a:t>！ </a:t>
            </a:r>
            <a:endParaRPr lang="en-US" dirty="0">
              <a:latin typeface="+mn-lt"/>
              <a:ea typeface="+mj-ea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A86D-B401-40F5-9822-DB1231A6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zh-CN" altLang="en-US" dirty="0"/>
              <a:t>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8604D-9C6B-4E1F-9C1D-E342A943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91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数组：多个同类型元素可以放在一个数组中。如：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 float v[3];   </a:t>
            </a:r>
            <a:r>
              <a:rPr lang="en-US" i="1" dirty="0"/>
              <a:t>//v</a:t>
            </a:r>
            <a:r>
              <a:rPr lang="zh-CN" altLang="en-US" i="1" dirty="0"/>
              <a:t>是</a:t>
            </a:r>
            <a:r>
              <a:rPr lang="en-US" i="1" dirty="0"/>
              <a:t>3</a:t>
            </a:r>
            <a:r>
              <a:rPr lang="zh-CN" altLang="en-US" i="1" dirty="0"/>
              <a:t>个</a:t>
            </a:r>
            <a:r>
              <a:rPr lang="en-US" i="1" dirty="0"/>
              <a:t>float</a:t>
            </a:r>
            <a:r>
              <a:rPr lang="zh-CN" altLang="en-US" i="1" dirty="0"/>
              <a:t>元素的一个数组</a:t>
            </a:r>
            <a:br>
              <a:rPr lang="en-US" dirty="0"/>
            </a:br>
            <a:r>
              <a:rPr lang="en-US" dirty="0"/>
              <a:t>    char *a[32]; </a:t>
            </a:r>
            <a:r>
              <a:rPr lang="en-US" i="1" dirty="0"/>
              <a:t>//a</a:t>
            </a:r>
            <a:r>
              <a:rPr lang="zh-CN" altLang="en-US" i="1" dirty="0"/>
              <a:t>是</a:t>
            </a:r>
            <a:r>
              <a:rPr lang="en-US" i="1" dirty="0"/>
              <a:t>32</a:t>
            </a:r>
            <a:r>
              <a:rPr lang="zh-CN" altLang="en-US" i="1" dirty="0"/>
              <a:t>个</a:t>
            </a:r>
            <a:r>
              <a:rPr lang="en-US" i="1" dirty="0"/>
              <a:t>char *</a:t>
            </a:r>
            <a:r>
              <a:rPr lang="zh-CN" altLang="en-US" i="1" dirty="0"/>
              <a:t>元素的一个数组，每个元素的类型是</a:t>
            </a:r>
            <a:r>
              <a:rPr lang="en-US" i="1" dirty="0"/>
              <a:t>char*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>
                <a:solidFill>
                  <a:srgbClr val="FF0000"/>
                </a:solidFill>
              </a:rPr>
              <a:t>T[size] </a:t>
            </a:r>
            <a:r>
              <a:rPr lang="zh-CN" altLang="en-US" dirty="0"/>
              <a:t>是</a:t>
            </a:r>
            <a:r>
              <a:rPr lang="en-US" dirty="0"/>
              <a:t>“</a:t>
            </a:r>
            <a:r>
              <a:rPr lang="en-US" b="1" dirty="0"/>
              <a:t>size</a:t>
            </a:r>
            <a:r>
              <a:rPr lang="zh-CN" altLang="en-US" b="1" dirty="0"/>
              <a:t>个</a:t>
            </a:r>
            <a:r>
              <a:rPr lang="en-US" b="1" dirty="0"/>
              <a:t>T</a:t>
            </a:r>
            <a:r>
              <a:rPr lang="zh-CN" altLang="en-US" b="1" dirty="0"/>
              <a:t>类型元素的数组</a:t>
            </a:r>
            <a:r>
              <a:rPr lang="en-US" dirty="0"/>
              <a:t>”</a:t>
            </a:r>
            <a:r>
              <a:rPr lang="zh-CN" altLang="en-US" dirty="0"/>
              <a:t>类型。</a:t>
            </a:r>
            <a:r>
              <a:rPr lang="en-US" dirty="0"/>
              <a:t>T[size]</a:t>
            </a:r>
            <a:r>
              <a:rPr lang="zh-CN" altLang="en-US" dirty="0"/>
              <a:t>类型的变量</a:t>
            </a:r>
            <a:r>
              <a:rPr lang="en-US" dirty="0"/>
              <a:t>var</a:t>
            </a:r>
            <a:r>
              <a:rPr lang="zh-CN" altLang="en-US" dirty="0"/>
              <a:t>定义为</a:t>
            </a:r>
            <a:r>
              <a:rPr lang="en-US" dirty="0"/>
              <a:t>T var[size] </a:t>
            </a:r>
            <a:r>
              <a:rPr lang="zh-CN" altLang="en-US" dirty="0"/>
              <a:t>而不是</a:t>
            </a:r>
            <a:r>
              <a:rPr lang="en-US" dirty="0">
                <a:solidFill>
                  <a:srgbClr val="C00000"/>
                </a:solidFill>
              </a:rPr>
              <a:t>T[size] </a:t>
            </a:r>
            <a:r>
              <a:rPr lang="en-US" dirty="0"/>
              <a:t>var</a:t>
            </a:r>
            <a:r>
              <a:rPr lang="zh-CN" altLang="en-US" dirty="0"/>
              <a:t>。即：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T var[size];    </a:t>
            </a:r>
            <a:r>
              <a:rPr lang="en-US" i="1" dirty="0"/>
              <a:t>//var </a:t>
            </a:r>
            <a:r>
              <a:rPr lang="zh-CN" altLang="en-US" i="1" dirty="0"/>
              <a:t>是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T[size]</a:t>
            </a:r>
            <a:r>
              <a:rPr lang="zh-CN" altLang="en-US" i="1" dirty="0"/>
              <a:t>类型的变量即</a:t>
            </a:r>
            <a:r>
              <a:rPr lang="en-US" i="1" dirty="0"/>
              <a:t> “size</a:t>
            </a:r>
            <a:r>
              <a:rPr lang="zh-CN" altLang="en-US" i="1" dirty="0"/>
              <a:t>个</a:t>
            </a:r>
            <a:r>
              <a:rPr lang="en-US" i="1" dirty="0"/>
              <a:t>T</a:t>
            </a:r>
            <a:r>
              <a:rPr lang="zh-CN" altLang="en-US" i="1" dirty="0"/>
              <a:t>类型元素的数组</a:t>
            </a:r>
            <a:r>
              <a:rPr lang="en-US" i="1" dirty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4981-579C-41BC-BEF2-74D7FA34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下标运算符</a:t>
            </a:r>
            <a:r>
              <a:rPr lang="en-US" b="1" dirty="0"/>
              <a:t>operator[]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1CF6-2F22-4583-89B6-29C640F6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zh-CN" altLang="en-US" dirty="0"/>
              <a:t>可以通过下标运算符</a:t>
            </a:r>
            <a:r>
              <a:rPr lang="en-US" altLang="zh-CN" dirty="0"/>
              <a:t>[]</a:t>
            </a:r>
            <a:r>
              <a:rPr lang="zh-CN" altLang="en-US" dirty="0"/>
              <a:t>根据下标访问数组的元素，下标从</a:t>
            </a:r>
            <a:r>
              <a:rPr lang="en-US" altLang="zh-CN" dirty="0"/>
              <a:t>0</a:t>
            </a:r>
            <a:r>
              <a:rPr lang="zh-CN" altLang="en-US" dirty="0"/>
              <a:t>开始：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int a[5];</a:t>
            </a:r>
          </a:p>
          <a:p>
            <a:pPr marL="0" indent="0">
              <a:buNone/>
            </a:pPr>
            <a:r>
              <a:rPr lang="en-US" dirty="0"/>
              <a:t>    a[0] = 5; a[1] = 2; a[2] = 9; a[3] = 3; a[4] = 1;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DBB009-DFD4-4D9C-8830-16F8DBB0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89970"/>
              </p:ext>
            </p:extLst>
          </p:nvPr>
        </p:nvGraphicFramePr>
        <p:xfrm>
          <a:off x="3002846" y="4140198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622FA36-C40B-41A8-92F0-F26510A8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6459"/>
              </p:ext>
            </p:extLst>
          </p:nvPr>
        </p:nvGraphicFramePr>
        <p:xfrm>
          <a:off x="2997202" y="4631265"/>
          <a:ext cx="4041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D00EC-B6DC-4863-8063-F4A39DDB2789}"/>
              </a:ext>
            </a:extLst>
          </p:cNvPr>
          <p:cNvSpPr txBox="1">
            <a:spLocks/>
          </p:cNvSpPr>
          <p:nvPr/>
        </p:nvSpPr>
        <p:spPr>
          <a:xfrm>
            <a:off x="922867" y="5274380"/>
            <a:ext cx="10515600" cy="189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下标超出范围或非正整数是非法的：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a[-1] = 7;</a:t>
            </a:r>
          </a:p>
          <a:p>
            <a:pPr marL="0" indent="0">
              <a:buNone/>
            </a:pPr>
            <a:r>
              <a:rPr lang="en-US" dirty="0"/>
              <a:t>  a[5] = 8;       a[3.14] = 30;</a:t>
            </a:r>
          </a:p>
        </p:txBody>
      </p:sp>
    </p:spTree>
    <p:extLst>
      <p:ext uri="{BB962C8B-B14F-4D97-AF65-F5344CB8AC3E}">
        <p14:creationId xmlns:p14="http://schemas.microsoft.com/office/powerpoint/2010/main" val="22662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D2E46-033B-4727-AC3A-0277185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06425"/>
            <a:ext cx="11105444" cy="51170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float v[3];    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v[0],v[1],v[2]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*a[32];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32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a[0],a[1],...a[31]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v[1] = 10;        //v</a:t>
            </a:r>
            <a:r>
              <a:rPr lang="zh-CN" altLang="en-US" dirty="0">
                <a:latin typeface="+mn-lt"/>
              </a:rPr>
              <a:t>的第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个元素的值修改为</a:t>
            </a:r>
            <a:r>
              <a:rPr lang="en-US" dirty="0">
                <a:latin typeface="+mn-lt"/>
              </a:rPr>
              <a:t>10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&lt;&lt;v[0]&lt;'\t'&lt;&lt;v[1]&lt;&lt;'\t'&lt;&lt;v[2]&lt;&lt;std::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   //</a:t>
            </a:r>
            <a:r>
              <a:rPr lang="zh-CN" altLang="en-US" dirty="0">
                <a:latin typeface="+mn-lt"/>
              </a:rPr>
              <a:t>输出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&lt;&lt;v[3];  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&lt;&lt;v[-1];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a[1] = 0 ;          //a</a:t>
            </a:r>
            <a:r>
              <a:rPr lang="zh-CN" altLang="en-US" dirty="0">
                <a:latin typeface="+mn-lt"/>
              </a:rPr>
              <a:t>的第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个元素成为空指针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a[2] = 'a'          //</a:t>
            </a:r>
            <a:r>
              <a:rPr lang="zh-CN" altLang="en-US" dirty="0">
                <a:latin typeface="+mn-lt"/>
              </a:rPr>
              <a:t>错：不能将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类型的值赋值给</a:t>
            </a:r>
            <a:r>
              <a:rPr lang="en-US" dirty="0">
                <a:latin typeface="+mn-lt"/>
              </a:rPr>
              <a:t>char *</a:t>
            </a:r>
            <a:r>
              <a:rPr lang="zh-CN" altLang="en-US" dirty="0">
                <a:latin typeface="+mn-lt"/>
              </a:rPr>
              <a:t>类型的元素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auto b = v[2];      //</a:t>
            </a:r>
            <a:r>
              <a:rPr lang="zh-CN" altLang="en-US" dirty="0">
                <a:latin typeface="+mn-lt"/>
              </a:rPr>
              <a:t>用</a:t>
            </a:r>
            <a:r>
              <a:rPr lang="en-US" dirty="0">
                <a:latin typeface="+mn-lt"/>
              </a:rPr>
              <a:t>v[2]</a:t>
            </a:r>
            <a:r>
              <a:rPr lang="zh-CN" altLang="en-US" dirty="0">
                <a:latin typeface="+mn-lt"/>
              </a:rPr>
              <a:t>对变量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进行初始化，因此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float</a:t>
            </a:r>
            <a:r>
              <a:rPr lang="zh-CN" altLang="en-US" dirty="0">
                <a:latin typeface="+mn-lt"/>
              </a:rPr>
              <a:t>类型的变量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1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D0E50-ACBB-4510-BA7C-814C9398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651581"/>
            <a:ext cx="10515600" cy="4351338"/>
          </a:xfrm>
        </p:spPr>
        <p:txBody>
          <a:bodyPr/>
          <a:lstStyle/>
          <a:p>
            <a:r>
              <a:rPr lang="zh-CN" altLang="en-US" dirty="0"/>
              <a:t>数组的大小必须是</a:t>
            </a:r>
            <a:r>
              <a:rPr lang="en-US" dirty="0"/>
              <a:t>“</a:t>
            </a:r>
            <a:r>
              <a:rPr lang="zh-CN" altLang="en-US" b="1" dirty="0"/>
              <a:t>常量表达式</a:t>
            </a:r>
            <a:r>
              <a:rPr lang="en-US" dirty="0"/>
              <a:t>”</a:t>
            </a:r>
            <a:r>
              <a:rPr lang="zh-CN" altLang="en-US" dirty="0"/>
              <a:t>，即编译时值确定的表达式。即数组定义时就必须指明其大小，今后不能被改变。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s = 20;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[s];  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s</a:t>
            </a:r>
            <a:r>
              <a:rPr lang="zh-CN" altLang="en-US" i="1" dirty="0"/>
              <a:t>不是常量表达式（编译时常量）。</a:t>
            </a:r>
            <a:br>
              <a:rPr lang="en-US" dirty="0"/>
            </a:br>
            <a:r>
              <a:rPr lang="en-US" dirty="0"/>
              <a:t>int arr2[20];   </a:t>
            </a:r>
            <a:r>
              <a:rPr lang="en-US" i="1" dirty="0"/>
              <a:t>//Ok: </a:t>
            </a:r>
            <a:r>
              <a:rPr lang="zh-CN" altLang="en-US" i="1" dirty="0"/>
              <a:t>文字量</a:t>
            </a:r>
            <a:r>
              <a:rPr lang="en-US" i="1" dirty="0"/>
              <a:t>20</a:t>
            </a:r>
            <a:r>
              <a:rPr lang="zh-CN" altLang="en-US" i="1" dirty="0"/>
              <a:t>是编译时常量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4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F83A4-AD4F-4362-9EDF-669885A5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2" y="809624"/>
            <a:ext cx="11590867" cy="52186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数组定义时可通过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rgbClr val="C00000"/>
                </a:solidFill>
              </a:rPr>
              <a:t>包围的初始化块</a:t>
            </a:r>
            <a:r>
              <a:rPr lang="zh-CN" altLang="en-US" dirty="0"/>
              <a:t>对其元素初始化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int v1[ ]{1,2,3};       </a:t>
            </a:r>
            <a:r>
              <a:rPr lang="en-US" i="1" dirty="0">
                <a:latin typeface="+mn-lt"/>
              </a:rPr>
              <a:t>//v1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类型元素的数组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v2[]{'</a:t>
            </a:r>
            <a:r>
              <a:rPr lang="en-US" dirty="0" err="1">
                <a:latin typeface="+mn-lt"/>
              </a:rPr>
              <a:t>a','b','c</a:t>
            </a:r>
            <a:r>
              <a:rPr lang="en-US" dirty="0">
                <a:latin typeface="+mn-lt"/>
              </a:rPr>
              <a:t>','\0'};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char</a:t>
            </a:r>
            <a:r>
              <a:rPr lang="zh-CN" altLang="en-US" i="1" dirty="0">
                <a:latin typeface="+mn-lt"/>
              </a:rPr>
              <a:t>元素的数组，最后一个转义字符</a:t>
            </a:r>
            <a:r>
              <a:rPr lang="en-US" i="1" dirty="0">
                <a:latin typeface="+mn-lt"/>
              </a:rPr>
              <a:t>'\0'</a:t>
            </a:r>
            <a:r>
              <a:rPr lang="zh-CN" altLang="en-US" i="1" dirty="0">
                <a:latin typeface="+mn-lt"/>
              </a:rPr>
              <a:t>称为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       //</a:t>
            </a:r>
            <a:r>
              <a:rPr lang="zh-CN" altLang="en-US" i="1" dirty="0">
                <a:latin typeface="+mn-lt"/>
              </a:rPr>
              <a:t>结束字符，其</a:t>
            </a:r>
            <a:r>
              <a:rPr lang="en-US" i="1" dirty="0">
                <a:latin typeface="+mn-lt"/>
              </a:rPr>
              <a:t>8</a:t>
            </a:r>
            <a:r>
              <a:rPr lang="zh-CN" altLang="en-US" i="1" dirty="0">
                <a:latin typeface="+mn-lt"/>
              </a:rPr>
              <a:t>位二进制都是</a:t>
            </a:r>
            <a:r>
              <a:rPr lang="en-US" i="1" dirty="0">
                <a:latin typeface="+mn-lt"/>
              </a:rPr>
              <a:t>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v3[2]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 列表中的元素个数不能超出其大小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v4[4]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//OK</a:t>
            </a:r>
            <a:r>
              <a:rPr lang="zh-CN" altLang="en-US" i="1" dirty="0">
                <a:latin typeface="+mn-lt"/>
              </a:rPr>
              <a:t>，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v5[4]  {1,2,3};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列表中的个数少于数组大小，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en-US" altLang="zh-CN" i="1" dirty="0">
                <a:latin typeface="+mn-lt"/>
              </a:rPr>
              <a:t>                                  //</a:t>
            </a:r>
            <a:r>
              <a:rPr lang="zh-CN" altLang="en-US" i="1" dirty="0">
                <a:latin typeface="+mn-lt"/>
              </a:rPr>
              <a:t>剩余的数组元素的值取默认值，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zh-CN" altLang="en-US" i="1" dirty="0">
                <a:latin typeface="+mn-lt"/>
              </a:rPr>
              <a:t>                              </a:t>
            </a:r>
            <a:r>
              <a:rPr lang="en-US" altLang="zh-CN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对于内在类型，默认值通常是</a:t>
            </a:r>
            <a:r>
              <a:rPr lang="en-US" i="1" dirty="0">
                <a:latin typeface="+mn-lt"/>
              </a:rPr>
              <a:t>0</a:t>
            </a:r>
            <a:r>
              <a:rPr lang="zh-CN" altLang="en-US" i="1" dirty="0">
                <a:latin typeface="+mn-lt"/>
              </a:rPr>
              <a:t>，即等价于</a:t>
            </a:r>
            <a:r>
              <a:rPr lang="en-US" i="1" dirty="0">
                <a:latin typeface="+mn-lt"/>
              </a:rPr>
              <a:t>int v5[4] = {1,2,3,0}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&lt;&lt;v5[0]&lt;&lt;'\t'&lt;&lt;v5[1]&lt;&lt;'\t'&lt;&lt;v5[2]&lt;&lt;'\t'&lt;&lt;v5[3]&lt;&lt;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205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B353-99E5-4270-832C-0C613DE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474346"/>
            <a:ext cx="10515600" cy="3355974"/>
          </a:xfrm>
        </p:spPr>
        <p:txBody>
          <a:bodyPr>
            <a:normAutofit/>
          </a:bodyPr>
          <a:lstStyle/>
          <a:p>
            <a:r>
              <a:rPr lang="zh-CN" altLang="en-US" dirty="0"/>
              <a:t>定义引用变量时就必须指定它引用的是哪一个变量，不指定引用的变量是错误的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对引用变量的操作就是对它引用的那个对象的操作。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E533-866B-4F3D-9F54-B869BDB69FEF}"/>
              </a:ext>
            </a:extLst>
          </p:cNvPr>
          <p:cNvSpPr txBox="1"/>
          <p:nvPr/>
        </p:nvSpPr>
        <p:spPr>
          <a:xfrm>
            <a:off x="1224527" y="1767052"/>
            <a:ext cx="819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ea"/>
              </a:rPr>
              <a:t>int &amp;ref2;     //</a:t>
            </a:r>
            <a:r>
              <a:rPr lang="zh-CN" altLang="en-US" sz="2600" dirty="0">
                <a:latin typeface="+mn-ea"/>
              </a:rPr>
              <a:t>错：</a:t>
            </a:r>
            <a:r>
              <a:rPr lang="en-US" sz="2600" dirty="0">
                <a:latin typeface="+mn-ea"/>
              </a:rPr>
              <a:t>int </a:t>
            </a:r>
            <a:r>
              <a:rPr lang="zh-CN" altLang="en-US" sz="2600" dirty="0">
                <a:latin typeface="+mn-ea"/>
              </a:rPr>
              <a:t>类型的引用变量</a:t>
            </a:r>
            <a:r>
              <a:rPr lang="en-US" sz="2600" dirty="0">
                <a:latin typeface="+mn-ea"/>
              </a:rPr>
              <a:t>ref2</a:t>
            </a:r>
            <a:r>
              <a:rPr lang="zh-CN" altLang="en-US" sz="2600" dirty="0">
                <a:latin typeface="+mn-ea"/>
              </a:rPr>
              <a:t>没有初始化</a:t>
            </a:r>
            <a:endParaRPr lang="en-US" sz="2600" dirty="0">
              <a:latin typeface="+mn-ea"/>
            </a:endParaRP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D3EE8F-0BCC-45E0-9DBF-0B293B863E2D}"/>
              </a:ext>
            </a:extLst>
          </p:cNvPr>
          <p:cNvSpPr txBox="1"/>
          <p:nvPr/>
        </p:nvSpPr>
        <p:spPr>
          <a:xfrm>
            <a:off x="1046480" y="3596641"/>
            <a:ext cx="109016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</a:t>
            </a:r>
            <a:r>
              <a:rPr lang="zh-CN" altLang="en-US" sz="2600" dirty="0"/>
              <a:t>；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//ref</a:t>
            </a:r>
            <a:r>
              <a:rPr lang="zh-CN" altLang="en-US" sz="2600" dirty="0"/>
              <a:t>引用</a:t>
            </a:r>
            <a:r>
              <a:rPr lang="en-US" sz="2600" dirty="0" err="1"/>
              <a:t>ival</a:t>
            </a:r>
            <a:r>
              <a:rPr lang="zh-CN" altLang="en-US" sz="2600" dirty="0"/>
              <a:t>，是</a:t>
            </a:r>
            <a:r>
              <a:rPr lang="en-US" sz="2600" dirty="0" err="1"/>
              <a:t>ival</a:t>
            </a:r>
            <a:r>
              <a:rPr lang="zh-CN" altLang="en-US" sz="2600" dirty="0"/>
              <a:t>的别名</a:t>
            </a:r>
            <a:br>
              <a:rPr lang="en-US" sz="2600" dirty="0"/>
            </a:br>
            <a:r>
              <a:rPr lang="en-US" sz="2600" dirty="0"/>
              <a:t>ref=24;      </a:t>
            </a:r>
            <a:r>
              <a:rPr lang="en-US" sz="2600" i="1" dirty="0"/>
              <a:t>//</a:t>
            </a:r>
            <a:r>
              <a:rPr lang="zh-CN" altLang="en-US" sz="2600" i="1" dirty="0"/>
              <a:t>也就是</a:t>
            </a:r>
            <a:r>
              <a:rPr lang="en-US" sz="2600" i="1" dirty="0" err="1"/>
              <a:t>ival</a:t>
            </a:r>
            <a:r>
              <a:rPr lang="en-US" sz="2600" i="1" dirty="0"/>
              <a:t> = 24</a:t>
            </a:r>
            <a:r>
              <a:rPr lang="zh-CN" altLang="en-US" sz="2600" i="1" dirty="0"/>
              <a:t>，因为</a:t>
            </a:r>
            <a:r>
              <a:rPr lang="en-US" sz="2600" i="1" dirty="0"/>
              <a:t>ref</a:t>
            </a:r>
            <a:r>
              <a:rPr lang="zh-CN" altLang="en-US" sz="2600" i="1" dirty="0"/>
              <a:t>和</a:t>
            </a:r>
            <a:r>
              <a:rPr lang="en-US" sz="2600" i="1" dirty="0" err="1"/>
              <a:t>ival</a:t>
            </a:r>
            <a:r>
              <a:rPr lang="zh-CN" altLang="en-US" sz="2600" i="1" dirty="0"/>
              <a:t>是同一块内存的不同名字而已</a:t>
            </a:r>
            <a:br>
              <a:rPr lang="en-US" sz="2600" dirty="0"/>
            </a:br>
            <a:r>
              <a:rPr lang="en-US" sz="2600" dirty="0"/>
              <a:t>int ii{ref};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 ii{</a:t>
            </a:r>
            <a:r>
              <a:rPr lang="en-US" sz="2600" i="1" dirty="0" err="1"/>
              <a:t>ival</a:t>
            </a:r>
            <a:r>
              <a:rPr lang="en-US" sz="2600" i="1" dirty="0"/>
              <a:t>}</a:t>
            </a:r>
            <a:br>
              <a:rPr lang="en-US" sz="2600" dirty="0"/>
            </a:br>
            <a:r>
              <a:rPr lang="en-US" sz="2600" dirty="0"/>
              <a:t>int &amp;ref3{ref};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int&amp; ref3 = </a:t>
            </a:r>
            <a:r>
              <a:rPr lang="en-US" sz="2600" i="1" dirty="0" err="1"/>
              <a:t>ival</a:t>
            </a:r>
            <a:r>
              <a:rPr lang="zh-CN" altLang="en-US" sz="2600" i="1" dirty="0"/>
              <a:t>，即</a:t>
            </a:r>
            <a:r>
              <a:rPr lang="en-US" sz="2600" i="1" dirty="0"/>
              <a:t>ref3</a:t>
            </a:r>
            <a:r>
              <a:rPr lang="zh-CN" altLang="en-US" sz="2600" i="1" dirty="0"/>
              <a:t>和</a:t>
            </a:r>
            <a:r>
              <a:rPr lang="en-US" sz="2600" i="1" dirty="0"/>
              <a:t>ref</a:t>
            </a:r>
            <a:r>
              <a:rPr lang="zh-CN" altLang="en-US" sz="2600" i="1" dirty="0"/>
              <a:t>一样都是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82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DAE3-408A-4472-9C19-F87147C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8" y="1430514"/>
            <a:ext cx="10515600" cy="4351338"/>
          </a:xfrm>
        </p:spPr>
        <p:txBody>
          <a:bodyPr/>
          <a:lstStyle/>
          <a:p>
            <a:r>
              <a:rPr lang="zh-CN" altLang="en-US" dirty="0"/>
              <a:t>不能用一个数组去初始化或赋值给另一个数组。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a[]= {1,2,3};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a2[] = a;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错：不能用一个数组去初始化另一个数组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a2 = a;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错：不能用一个数组去赋值给另一个数组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9958F-FA73-445F-9241-9FD6F0E7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044"/>
            <a:ext cx="10834511" cy="5384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字符数组可以用一个字符串文字量进行初始化。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a1[]{'C','+','+'};     //a1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a2[]{'C','+','+','\0'};  //a2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字符的数组，最后一个字符是结束字符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a3[]{"C++"};      //</a:t>
            </a:r>
            <a:r>
              <a:rPr lang="zh-CN" altLang="en-US" dirty="0">
                <a:latin typeface="+mn-lt"/>
              </a:rPr>
              <a:t>用字符串文字量对字符数组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初始化，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因为文字量字符串有一个隐含的结束字符</a:t>
            </a:r>
            <a:r>
              <a:rPr lang="en-US" dirty="0">
                <a:latin typeface="+mn-lt"/>
              </a:rPr>
              <a:t> '\0'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因此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实际是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个字符，即相当于</a:t>
            </a:r>
            <a:r>
              <a:rPr lang="en-US" dirty="0">
                <a:latin typeface="+mn-lt"/>
              </a:rPr>
              <a:t>char a3[] = {'C','+','+','\0'}; 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a4[5] {"Hello"};  //</a:t>
            </a:r>
            <a:r>
              <a:rPr lang="zh-CN" altLang="en-US" dirty="0">
                <a:latin typeface="+mn-lt"/>
              </a:rPr>
              <a:t>错：空间不够！因为文字量字符串</a:t>
            </a:r>
            <a:r>
              <a:rPr lang="en-US" dirty="0">
                <a:latin typeface="+mn-lt"/>
              </a:rPr>
              <a:t>"Hello"</a:t>
            </a:r>
            <a:r>
              <a:rPr lang="zh-CN" altLang="en-US" dirty="0">
                <a:latin typeface="+mn-lt"/>
              </a:rPr>
              <a:t>实际有</a:t>
            </a:r>
            <a:r>
              <a:rPr lang="en-US" dirty="0">
                <a:latin typeface="+mn-lt"/>
              </a:rPr>
              <a:t>6</a:t>
            </a:r>
            <a:r>
              <a:rPr lang="zh-CN" altLang="en-US" dirty="0">
                <a:latin typeface="+mn-lt"/>
              </a:rPr>
              <a:t>个字符。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a5[6]{"Hello"};  //OK</a:t>
            </a:r>
            <a:r>
              <a:rPr lang="zh-CN" altLang="en-US" dirty="0">
                <a:latin typeface="+mn-lt"/>
              </a:rPr>
              <a:t>：空间正好</a:t>
            </a:r>
            <a:endParaRPr lang="en-US" altLang="zh-CN" dirty="0">
              <a:latin typeface="+mn-lt"/>
            </a:endParaRPr>
          </a:p>
          <a:p>
            <a:pPr marL="0" indent="0" latinLnBrk="1">
              <a:buNone/>
            </a:pPr>
            <a:r>
              <a:rPr lang="en-US" sz="2900" dirty="0">
                <a:latin typeface="+mn-lt"/>
              </a:rPr>
              <a:t>char a6[9]{"Hello"};  //OK</a:t>
            </a:r>
            <a:r>
              <a:rPr lang="zh-CN" altLang="en-US" sz="2900" dirty="0">
                <a:latin typeface="+mn-lt"/>
              </a:rPr>
              <a:t>：空间足够。问：</a:t>
            </a:r>
            <a:r>
              <a:rPr lang="en-US" sz="2900" dirty="0">
                <a:latin typeface="+mn-lt"/>
              </a:rPr>
              <a:t>a6</a:t>
            </a:r>
            <a:r>
              <a:rPr lang="zh-CN" altLang="en-US" sz="2900" dirty="0">
                <a:latin typeface="+mn-lt"/>
              </a:rPr>
              <a:t>的第</a:t>
            </a:r>
            <a:r>
              <a:rPr lang="en-US" sz="2900" dirty="0">
                <a:latin typeface="+mn-lt"/>
              </a:rPr>
              <a:t>7</a:t>
            </a:r>
            <a:r>
              <a:rPr lang="zh-CN" altLang="en-US" sz="2900" dirty="0">
                <a:latin typeface="+mn-lt"/>
              </a:rPr>
              <a:t>，</a:t>
            </a:r>
            <a:r>
              <a:rPr lang="en-US" sz="2900" dirty="0">
                <a:latin typeface="+mn-lt"/>
              </a:rPr>
              <a:t>8</a:t>
            </a:r>
            <a:r>
              <a:rPr lang="zh-CN" altLang="en-US" sz="2900" dirty="0">
                <a:latin typeface="+mn-lt"/>
              </a:rPr>
              <a:t>字符是什么呢</a:t>
            </a:r>
            <a:r>
              <a:rPr lang="en-US" sz="2900" dirty="0">
                <a:latin typeface="+mn-lt"/>
              </a:rPr>
              <a:t>?</a:t>
            </a:r>
          </a:p>
          <a:p>
            <a:pPr marL="0" indent="0" latinLnBrk="1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37E6-72B2-4456-B5FB-85DA4523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5.3.2 </a:t>
            </a:r>
            <a:r>
              <a:rPr lang="zh-CN" altLang="en-US" b="1" dirty="0"/>
              <a:t>复杂的数组声明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17F0-17CA-4BD5-9DA2-B37D4126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8"/>
            <a:ext cx="10515600" cy="5091288"/>
          </a:xfrm>
        </p:spPr>
        <p:txBody>
          <a:bodyPr>
            <a:normAutofit/>
          </a:bodyPr>
          <a:lstStyle/>
          <a:p>
            <a:r>
              <a:rPr lang="zh-CN" altLang="en-US" dirty="0"/>
              <a:t>因为数组本身是占据独立内存块的对象，所以可以定义指向它的指针或引用。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[3] ;     </a:t>
            </a:r>
            <a:r>
              <a:rPr lang="en-US" i="1" dirty="0">
                <a:latin typeface="+mn-lt"/>
              </a:rPr>
              <a:t>//3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*</a:t>
            </a:r>
            <a:r>
              <a:rPr lang="en-US" dirty="0" err="1">
                <a:latin typeface="+mn-lt"/>
              </a:rPr>
              <a:t>ptrs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int*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(*</a:t>
            </a: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)[10];  </a:t>
            </a:r>
            <a:r>
              <a:rPr lang="en-US" i="1" dirty="0">
                <a:latin typeface="+mn-lt"/>
              </a:rPr>
              <a:t>//</a:t>
            </a:r>
            <a:r>
              <a:rPr lang="en-US" i="1" dirty="0" err="1">
                <a:latin typeface="+mn-lt"/>
              </a:rPr>
              <a:t>parr</a:t>
            </a:r>
            <a:r>
              <a:rPr lang="zh-CN" altLang="en-US" i="1" dirty="0">
                <a:latin typeface="+mn-lt"/>
              </a:rPr>
              <a:t>是一个指针，指向的是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的数组，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即指向的是</a:t>
            </a:r>
            <a:r>
              <a:rPr lang="en-US" i="1" dirty="0">
                <a:latin typeface="+mn-lt"/>
              </a:rPr>
              <a:t>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元素的数组，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//</a:t>
            </a:r>
            <a:r>
              <a:rPr lang="zh-CN" altLang="en-US" i="1" dirty="0">
                <a:latin typeface="+mn-lt"/>
              </a:rPr>
              <a:t>或者说它存储的是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数组的地址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将</a:t>
            </a:r>
            <a:r>
              <a:rPr lang="en-US" i="1" dirty="0">
                <a:latin typeface="+mn-lt"/>
              </a:rPr>
              <a:t> int[10]</a:t>
            </a:r>
            <a:r>
              <a:rPr lang="zh-CN" altLang="en-US" i="1" dirty="0">
                <a:latin typeface="+mn-lt"/>
              </a:rPr>
              <a:t>类型数组</a:t>
            </a:r>
            <a:r>
              <a:rPr lang="en-US" i="1" dirty="0" err="1">
                <a:latin typeface="+mn-lt"/>
              </a:rPr>
              <a:t>arr</a:t>
            </a:r>
            <a:r>
              <a:rPr lang="zh-CN" altLang="en-US" i="1" dirty="0">
                <a:latin typeface="+mn-lt"/>
              </a:rPr>
              <a:t>的地址赋值给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parr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错：类型不一致！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ar</a:t>
            </a:r>
            <a:r>
              <a:rPr lang="zh-CN" altLang="en-US" i="1" dirty="0">
                <a:latin typeface="+mn-lt"/>
              </a:rPr>
              <a:t>的类型是</a:t>
            </a:r>
            <a:r>
              <a:rPr lang="en-US" i="1" dirty="0">
                <a:latin typeface="+mn-lt"/>
              </a:rPr>
              <a:t> int[3]</a:t>
            </a:r>
            <a:r>
              <a:rPr lang="zh-CN" altLang="en-US" i="1" dirty="0">
                <a:latin typeface="+mn-lt"/>
              </a:rPr>
              <a:t>而不是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。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1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4120-0A42-4211-B58F-55816100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889"/>
            <a:ext cx="10515600" cy="5556074"/>
          </a:xfrm>
        </p:spPr>
        <p:txBody>
          <a:bodyPr/>
          <a:lstStyle/>
          <a:p>
            <a:r>
              <a:rPr lang="zh-CN" altLang="en-US" dirty="0"/>
              <a:t>正如定义指针变量</a:t>
            </a:r>
            <a:r>
              <a:rPr lang="en-US" dirty="0" err="1"/>
              <a:t>parr</a:t>
            </a:r>
            <a:r>
              <a:rPr lang="zh-CN" altLang="en-US" dirty="0"/>
              <a:t>指向一个数组</a:t>
            </a:r>
            <a:r>
              <a:rPr lang="en-US" dirty="0" err="1"/>
              <a:t>arr</a:t>
            </a:r>
            <a:r>
              <a:rPr lang="zh-CN" altLang="en-US" dirty="0"/>
              <a:t>一样，也可以定义</a:t>
            </a:r>
            <a:r>
              <a:rPr lang="en-US" dirty="0"/>
              <a:t>1</a:t>
            </a:r>
            <a:r>
              <a:rPr lang="zh-CN" altLang="en-US" dirty="0"/>
              <a:t>个引用变量引用一个数组，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不能定义一个“数据元素是引用的数组”，因为引用本身没有独立内存，怎么能定义这样的数组呢？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int &amp;ref[10]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//</a:t>
            </a:r>
            <a:r>
              <a:rPr lang="zh-CN" altLang="en-US" dirty="0">
                <a:latin typeface="+mn-lt"/>
              </a:rPr>
              <a:t>错：不能定义</a:t>
            </a:r>
            <a:r>
              <a:rPr lang="en-US" dirty="0">
                <a:latin typeface="+mn-lt"/>
              </a:rPr>
              <a:t>“</a:t>
            </a:r>
            <a:r>
              <a:rPr lang="zh-CN" altLang="en-US" dirty="0">
                <a:latin typeface="+mn-lt"/>
              </a:rPr>
              <a:t>数据元素是引用的数组</a:t>
            </a:r>
            <a:r>
              <a:rPr lang="en-US" dirty="0">
                <a:latin typeface="+mn-lt"/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4981C-3741-4DF1-842E-8830385A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1728786"/>
            <a:ext cx="11073292" cy="21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67B1-6FFC-4749-B067-EDBB945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5.3.3 C</a:t>
            </a:r>
            <a:r>
              <a:rPr lang="zh-CN" altLang="en-US" b="1" dirty="0"/>
              <a:t>风格字符串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DF68-FECC-400A-ADE6-CCFB7A4F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带结束字符</a:t>
            </a:r>
            <a:r>
              <a:rPr lang="en-US" dirty="0"/>
              <a:t>'\0'</a:t>
            </a:r>
            <a:r>
              <a:rPr lang="zh-CN" altLang="en-US" dirty="0"/>
              <a:t>的字符数组是</a:t>
            </a:r>
            <a:r>
              <a:rPr lang="en-US" dirty="0"/>
              <a:t>C</a:t>
            </a:r>
            <a:r>
              <a:rPr lang="zh-CN" altLang="en-US" dirty="0"/>
              <a:t>语言的字符串，称为</a:t>
            </a:r>
            <a:r>
              <a:rPr lang="en-US" b="1" dirty="0"/>
              <a:t>C</a:t>
            </a:r>
            <a:r>
              <a:rPr lang="zh-CN" altLang="en-US" b="1" dirty="0"/>
              <a:t>风格字符串</a:t>
            </a:r>
            <a:r>
              <a:rPr lang="zh-CN" altLang="en-US" dirty="0"/>
              <a:t>。但字符数组不一定是</a:t>
            </a:r>
            <a:r>
              <a:rPr lang="en-US" dirty="0"/>
              <a:t>C</a:t>
            </a:r>
            <a:r>
              <a:rPr lang="zh-CN" altLang="en-US" dirty="0"/>
              <a:t>风格字符串。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{'C','+','+'}; </a:t>
            </a:r>
            <a:r>
              <a:rPr lang="en-US" i="1" dirty="0"/>
              <a:t>//</a:t>
            </a:r>
            <a:r>
              <a:rPr lang="zh-CN" altLang="en-US" i="1" dirty="0"/>
              <a:t>字符数组，但不是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endParaRPr lang="en-US" altLang="zh-CN" i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char s2[] = {'C','+','+','\0'}; </a:t>
            </a:r>
            <a:r>
              <a:rPr lang="en-US" i="1" dirty="0"/>
              <a:t>//</a:t>
            </a:r>
            <a:r>
              <a:rPr lang="zh-CN" altLang="en-US" i="1" dirty="0"/>
              <a:t>带结束字符</a:t>
            </a:r>
            <a:r>
              <a:rPr lang="en-US" i="1" dirty="0"/>
              <a:t>'\0'</a:t>
            </a:r>
            <a:r>
              <a:rPr lang="zh-CN" altLang="en-US" i="1" dirty="0"/>
              <a:t>的字符数组是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76D7-041B-4CF0-B90E-FE71712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85447"/>
            <a:ext cx="10515600" cy="4351338"/>
          </a:xfrm>
        </p:spPr>
        <p:txBody>
          <a:bodyPr/>
          <a:lstStyle/>
          <a:p>
            <a:r>
              <a:rPr lang="zh-CN" altLang="en-US" dirty="0"/>
              <a:t>可以用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文件中的</a:t>
            </a:r>
            <a:r>
              <a:rPr lang="en-US" dirty="0"/>
              <a:t>C</a:t>
            </a:r>
            <a:r>
              <a:rPr lang="zh-CN" altLang="en-US" dirty="0"/>
              <a:t>字符串函数库处理</a:t>
            </a:r>
            <a:r>
              <a:rPr lang="en-US" dirty="0"/>
              <a:t>C</a:t>
            </a:r>
            <a:r>
              <a:rPr lang="zh-CN" altLang="en-US" dirty="0"/>
              <a:t>风格字符串，如</a:t>
            </a:r>
            <a:r>
              <a:rPr lang="en-US" dirty="0" err="1"/>
              <a:t>strlen</a:t>
            </a:r>
            <a:r>
              <a:rPr lang="en-US" dirty="0"/>
              <a:t>(const char *s)</a:t>
            </a:r>
            <a:r>
              <a:rPr lang="zh-CN" altLang="en-US" dirty="0"/>
              <a:t>可以求出一个</a:t>
            </a:r>
            <a:r>
              <a:rPr lang="en-US" dirty="0"/>
              <a:t>C</a:t>
            </a:r>
            <a:r>
              <a:rPr lang="zh-CN" altLang="en-US" dirty="0"/>
              <a:t>风格字符串中不包含结束字符的字符个数。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C3294-A75A-41A8-803A-F23F2687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8" y="2461682"/>
            <a:ext cx="11149864" cy="37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5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C133-D57D-46A7-9096-C4EBE65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380647"/>
            <a:ext cx="10515600" cy="4351338"/>
          </a:xfrm>
        </p:spPr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(const char *s, const char *t)</a:t>
            </a:r>
            <a:r>
              <a:rPr lang="zh-CN" altLang="en-US" dirty="0"/>
              <a:t>：比较</a:t>
            </a:r>
            <a:r>
              <a:rPr lang="en-US" dirty="0"/>
              <a:t>2</a:t>
            </a:r>
            <a:r>
              <a:rPr lang="zh-CN" altLang="en-US" dirty="0"/>
              <a:t>个</a:t>
            </a:r>
            <a:r>
              <a:rPr lang="en-US" dirty="0"/>
              <a:t>C</a:t>
            </a:r>
            <a:r>
              <a:rPr lang="zh-CN" altLang="en-US" dirty="0"/>
              <a:t>风格字符串的大小，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返回整数值：</a:t>
            </a:r>
            <a:r>
              <a:rPr lang="en-US" dirty="0"/>
              <a:t>0</a:t>
            </a:r>
            <a:r>
              <a:rPr lang="zh-CN" altLang="en-US" dirty="0"/>
              <a:t>，表示相等；</a:t>
            </a:r>
            <a:r>
              <a:rPr lang="en-US" dirty="0"/>
              <a:t>&lt;0</a:t>
            </a:r>
            <a:r>
              <a:rPr lang="zh-CN" altLang="en-US" dirty="0"/>
              <a:t>，表示第一个不匹配的字符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中的小；</a:t>
            </a:r>
            <a:r>
              <a:rPr lang="en-US" dirty="0"/>
              <a:t>&gt;0</a:t>
            </a:r>
            <a:r>
              <a:rPr lang="zh-CN" altLang="en-US" dirty="0"/>
              <a:t>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中的大。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FD775-08C0-4895-90F4-FF64CE7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1" y="2700866"/>
            <a:ext cx="10883930" cy="35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88D668-F3CD-4663-BDC1-FCED8C50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688445"/>
            <a:ext cx="11738967" cy="4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6011D-BCFA-4A39-8532-FDFB8BF5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56" y="425802"/>
            <a:ext cx="10515600" cy="1775531"/>
          </a:xfrm>
        </p:spPr>
        <p:txBody>
          <a:bodyPr/>
          <a:lstStyle/>
          <a:p>
            <a:r>
              <a:rPr lang="en-US" dirty="0" err="1"/>
              <a:t>strchr</a:t>
            </a:r>
            <a:r>
              <a:rPr lang="en-US" dirty="0"/>
              <a:t>()</a:t>
            </a:r>
            <a:r>
              <a:rPr lang="zh-CN" altLang="en-US" dirty="0"/>
              <a:t>用于查询一个字符串中是否出现某个字符并返回该字符的位置指针：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char * </a:t>
            </a:r>
            <a:r>
              <a:rPr lang="en-US" dirty="0" err="1"/>
              <a:t>strchr</a:t>
            </a:r>
            <a:r>
              <a:rPr lang="en-US" dirty="0"/>
              <a:t> ( char * str, int character );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79B5F1-73C1-47C5-AB70-FB1A8173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7" y="2410001"/>
            <a:ext cx="7374819" cy="3576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052704-92A5-47C2-9BFC-DBDAC6F86914}"/>
              </a:ext>
            </a:extLst>
          </p:cNvPr>
          <p:cNvSpPr txBox="1"/>
          <p:nvPr/>
        </p:nvSpPr>
        <p:spPr>
          <a:xfrm>
            <a:off x="3420532" y="5779911"/>
            <a:ext cx="81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hlinkClick r:id="rId3"/>
              </a:rPr>
              <a:t>http://www.cplusplus.com/reference/cstring/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9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8DCB8-B79B-406B-A849-06ED7A30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5.3.4 </a:t>
            </a:r>
            <a:r>
              <a:rPr lang="zh-CN" altLang="en-US" b="1" dirty="0"/>
              <a:t>指针访问数组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71D9-7565-4A89-987F-1AB48B45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数组名是指向数组第一个元素的指针（地址）。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F182E-1FB4-4C30-A83A-9F6F9A25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8" y="2490081"/>
            <a:ext cx="10337585" cy="40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7F9A-8803-4975-8C7C-B797D846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494664"/>
            <a:ext cx="10515600" cy="5560695"/>
          </a:xfrm>
        </p:spPr>
        <p:txBody>
          <a:bodyPr>
            <a:normAutofit/>
          </a:bodyPr>
          <a:lstStyle/>
          <a:p>
            <a:r>
              <a:rPr lang="zh-CN" altLang="en-US" dirty="0"/>
              <a:t>一个语句里可以定义多个引用。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{1024}, i2{2048}; 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},r2{i2};  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</a:t>
            </a:r>
            <a:r>
              <a:rPr lang="en-US" i="1" dirty="0"/>
              <a:t>r2</a:t>
            </a:r>
            <a:r>
              <a:rPr lang="zh-CN" altLang="en-US" i="1" dirty="0"/>
              <a:t>是普通</a:t>
            </a:r>
            <a:r>
              <a:rPr lang="en-US" i="1" dirty="0"/>
              <a:t>int</a:t>
            </a:r>
            <a:r>
              <a:rPr lang="zh-CN" altLang="en-US" i="1" dirty="0"/>
              <a:t>变量，不是引用</a:t>
            </a:r>
            <a:br>
              <a:rPr lang="en-US" dirty="0"/>
            </a:br>
            <a:r>
              <a:rPr lang="en-US" dirty="0"/>
              <a:t>int i3{24} ,&amp;</a:t>
            </a:r>
            <a:r>
              <a:rPr lang="en-US" dirty="0" err="1"/>
              <a:t>ri</a:t>
            </a:r>
            <a:r>
              <a:rPr lang="en-US" dirty="0"/>
              <a:t>{i3};  </a:t>
            </a:r>
            <a:r>
              <a:rPr lang="en-US" i="1" dirty="0"/>
              <a:t>//i3</a:t>
            </a:r>
            <a:r>
              <a:rPr lang="zh-CN" altLang="en-US" i="1" dirty="0"/>
              <a:t>不是引用，</a:t>
            </a:r>
            <a:r>
              <a:rPr lang="en-US" i="1" dirty="0" err="1"/>
              <a:t>ri</a:t>
            </a:r>
            <a:r>
              <a:rPr lang="zh-CN" altLang="en-US" i="1" dirty="0"/>
              <a:t>引用</a:t>
            </a:r>
            <a:r>
              <a:rPr lang="en-US" i="1" dirty="0"/>
              <a:t>i3</a:t>
            </a:r>
            <a:br>
              <a:rPr lang="en-US" dirty="0"/>
            </a:br>
            <a:r>
              <a:rPr lang="en-US" dirty="0"/>
              <a:t>int &amp;r3{i3},&amp;r4{i2}; </a:t>
            </a:r>
            <a:r>
              <a:rPr lang="en-US" i="1" dirty="0"/>
              <a:t>//r3</a:t>
            </a:r>
            <a:r>
              <a:rPr lang="zh-CN" altLang="en-US" i="1" dirty="0"/>
              <a:t>引用</a:t>
            </a:r>
            <a:r>
              <a:rPr lang="en-US" i="1" dirty="0"/>
              <a:t>i3,r4</a:t>
            </a:r>
            <a:r>
              <a:rPr lang="zh-CN" altLang="en-US" i="1" dirty="0"/>
              <a:t>引用</a:t>
            </a:r>
            <a:r>
              <a:rPr lang="en-US" i="1" dirty="0"/>
              <a:t>i2</a:t>
            </a:r>
            <a:endParaRPr lang="en-US" dirty="0"/>
          </a:p>
          <a:p>
            <a:r>
              <a:rPr lang="zh-CN" altLang="en-US" dirty="0"/>
              <a:t>引用变量必须引用一个变量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，而不能是文字量，另外，引用变量类型和被引用变量类型应该一致。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&amp;ref4{10};  </a:t>
            </a:r>
            <a:r>
              <a:rPr lang="en-US" i="1" dirty="0"/>
              <a:t>//</a:t>
            </a:r>
            <a:r>
              <a:rPr lang="zh-CN" altLang="en-US" i="1" dirty="0"/>
              <a:t>错： 不能引用文字量</a:t>
            </a:r>
            <a:br>
              <a:rPr lang="en-US" dirty="0"/>
            </a:br>
            <a:r>
              <a:rPr lang="en-US" dirty="0"/>
              <a:t>double </a:t>
            </a:r>
            <a:r>
              <a:rPr lang="en-US" dirty="0" err="1"/>
              <a:t>dval</a:t>
            </a:r>
            <a:r>
              <a:rPr lang="en-US" dirty="0"/>
              <a:t>{3.14};</a:t>
            </a:r>
            <a:br>
              <a:rPr lang="en-US" dirty="0"/>
            </a:br>
            <a:r>
              <a:rPr lang="en-US" dirty="0"/>
              <a:t>int &amp;ref5{</a:t>
            </a:r>
            <a:r>
              <a:rPr lang="en-US" dirty="0" err="1"/>
              <a:t>dval</a:t>
            </a:r>
            <a:r>
              <a:rPr lang="en-US" dirty="0"/>
              <a:t>};  </a:t>
            </a:r>
            <a:r>
              <a:rPr lang="en-US" i="1" dirty="0"/>
              <a:t>//</a:t>
            </a:r>
            <a:r>
              <a:rPr lang="zh-CN" altLang="en-US" i="1" dirty="0"/>
              <a:t>错：引用变量类型和被引用变量类型不一致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B2E28-080D-44C2-9890-3A0397F0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35492"/>
            <a:ext cx="10515600" cy="4351338"/>
          </a:xfrm>
        </p:spPr>
        <p:txBody>
          <a:bodyPr/>
          <a:lstStyle/>
          <a:p>
            <a:r>
              <a:rPr lang="zh-CN" altLang="en-US" dirty="0"/>
              <a:t>用下标访问数组元素实际上在编译过程中，会转化成这种指针偏移。对整型变量</a:t>
            </a:r>
            <a:r>
              <a:rPr lang="en-US" dirty="0"/>
              <a:t>j</a:t>
            </a:r>
            <a:r>
              <a:rPr lang="zh-CN" altLang="en-US" dirty="0"/>
              <a:t>，下列访问数组元素的式子都是等价的：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  v[j] == *(&amp;(v[0])+j)== *(</a:t>
            </a:r>
            <a:r>
              <a:rPr lang="en-US" dirty="0" err="1">
                <a:latin typeface="+mn-lt"/>
              </a:rPr>
              <a:t>v+j</a:t>
            </a:r>
            <a:r>
              <a:rPr lang="en-US" dirty="0">
                <a:latin typeface="+mn-lt"/>
              </a:rPr>
              <a:t>) == *(</a:t>
            </a:r>
            <a:r>
              <a:rPr lang="en-US" dirty="0" err="1">
                <a:latin typeface="+mn-lt"/>
              </a:rPr>
              <a:t>j+v</a:t>
            </a:r>
            <a:r>
              <a:rPr lang="en-US" dirty="0">
                <a:latin typeface="+mn-lt"/>
              </a:rPr>
              <a:t>) ==j[v]</a:t>
            </a:r>
          </a:p>
          <a:p>
            <a:r>
              <a:rPr lang="zh-CN" altLang="en-US" dirty="0"/>
              <a:t>例如：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3["hello"]=="hello"[3]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2[v] = v[2]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7DF2-03E3-4CEE-BB72-26CE96A8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482247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对于一个指针变量</a:t>
            </a:r>
            <a:r>
              <a:rPr lang="en-US" dirty="0"/>
              <a:t>p</a:t>
            </a:r>
            <a:r>
              <a:rPr lang="zh-CN" altLang="en-US" dirty="0"/>
              <a:t>和一个整数</a:t>
            </a:r>
            <a:r>
              <a:rPr lang="en-US" dirty="0"/>
              <a:t>n</a:t>
            </a:r>
            <a:r>
              <a:rPr lang="zh-CN" altLang="en-US" dirty="0"/>
              <a:t>，除了可以用</a:t>
            </a:r>
            <a:r>
              <a:rPr lang="en-US" dirty="0"/>
              <a:t> </a:t>
            </a:r>
            <a:r>
              <a:rPr lang="en-US" dirty="0" err="1"/>
              <a:t>p+n</a:t>
            </a:r>
            <a:r>
              <a:rPr lang="zh-CN" altLang="en-US" dirty="0"/>
              <a:t>、</a:t>
            </a:r>
            <a:r>
              <a:rPr lang="en-US" dirty="0"/>
              <a:t>p-n </a:t>
            </a:r>
            <a:r>
              <a:rPr lang="zh-CN" altLang="en-US" dirty="0"/>
              <a:t>、</a:t>
            </a:r>
            <a:r>
              <a:rPr lang="en-US" dirty="0"/>
              <a:t>p+=n </a:t>
            </a:r>
            <a:r>
              <a:rPr lang="zh-CN" altLang="en-US" dirty="0"/>
              <a:t>、</a:t>
            </a:r>
            <a:r>
              <a:rPr lang="en-US" dirty="0"/>
              <a:t>p-=n</a:t>
            </a:r>
            <a:r>
              <a:rPr lang="zh-CN" altLang="en-US" dirty="0"/>
              <a:t>等算术运算对指针进行偏移外，也可以用自增（</a:t>
            </a:r>
            <a:r>
              <a:rPr lang="en-US" dirty="0"/>
              <a:t>p++</a:t>
            </a:r>
            <a:r>
              <a:rPr lang="zh-CN" altLang="en-US" dirty="0"/>
              <a:t>或</a:t>
            </a:r>
            <a:r>
              <a:rPr lang="en-US" dirty="0"/>
              <a:t> ++p</a:t>
            </a:r>
            <a:r>
              <a:rPr lang="zh-CN" altLang="en-US" dirty="0"/>
              <a:t>）、自减（</a:t>
            </a:r>
            <a:r>
              <a:rPr lang="en-US" dirty="0"/>
              <a:t>p--</a:t>
            </a:r>
            <a:r>
              <a:rPr lang="zh-CN" altLang="en-US" dirty="0"/>
              <a:t>或</a:t>
            </a:r>
            <a:r>
              <a:rPr lang="en-US" dirty="0"/>
              <a:t>--p</a:t>
            </a:r>
            <a:r>
              <a:rPr lang="zh-CN" altLang="en-US" dirty="0"/>
              <a:t>）进行偏移。例如：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2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96CDF-A815-4D84-BB4C-898AC9D1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6" y="151518"/>
            <a:ext cx="9668229" cy="67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8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6F222866-9039-425F-8E81-FD9F957E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58581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 flipH="1">
            <a:off x="5429956" y="3493912"/>
            <a:ext cx="254000" cy="457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434622" cy="468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275A277-33B4-4E46-9E78-5ABBF31B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2DE4E8-1FBB-4B9A-B890-89B5E731A71A}"/>
              </a:ext>
            </a:extLst>
          </p:cNvPr>
          <p:cNvSpPr txBox="1"/>
          <p:nvPr/>
        </p:nvSpPr>
        <p:spPr>
          <a:xfrm>
            <a:off x="530577" y="4978401"/>
            <a:ext cx="11187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其中，</a:t>
            </a:r>
            <a:r>
              <a:rPr lang="en-US" sz="2600" dirty="0"/>
              <a:t>p</a:t>
            </a:r>
            <a:r>
              <a:rPr lang="zh-CN" altLang="en-US" sz="2600" dirty="0"/>
              <a:t>开始指向字符串</a:t>
            </a:r>
            <a:r>
              <a:rPr lang="en-US" sz="2600" dirty="0"/>
              <a:t>s</a:t>
            </a:r>
            <a:r>
              <a:rPr lang="zh-CN" altLang="en-US" sz="2600" dirty="0"/>
              <a:t>的第一个字符，循环中，每次</a:t>
            </a:r>
            <a:r>
              <a:rPr lang="en-US" sz="2600" dirty="0"/>
              <a:t>p++</a:t>
            </a:r>
            <a:r>
              <a:rPr lang="zh-CN" altLang="en-US" sz="2600" dirty="0"/>
              <a:t>就将</a:t>
            </a:r>
            <a:r>
              <a:rPr lang="en-US" sz="2600" dirty="0"/>
              <a:t>p</a:t>
            </a:r>
            <a:r>
              <a:rPr lang="zh-CN" altLang="en-US" sz="2600" dirty="0"/>
              <a:t>值修改为指向下一个字符的地址，直到</a:t>
            </a:r>
            <a:r>
              <a:rPr lang="en-US" sz="2600" dirty="0"/>
              <a:t>p</a:t>
            </a:r>
            <a:r>
              <a:rPr lang="zh-CN" altLang="en-US" sz="2600" dirty="0"/>
              <a:t>指向结束字符</a:t>
            </a:r>
            <a:r>
              <a:rPr lang="en-US" sz="2600" dirty="0"/>
              <a:t>'\0'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2805288" cy="50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0A1BC299-693D-4E97-AC7D-A8CB31C2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F659C-E6FA-49F3-A63E-0B8462B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22603"/>
            <a:ext cx="10515600" cy="4351338"/>
          </a:xfrm>
        </p:spPr>
        <p:txBody>
          <a:bodyPr/>
          <a:lstStyle/>
          <a:p>
            <a:r>
              <a:rPr lang="zh-CN" altLang="en-US" dirty="0"/>
              <a:t>体会下列程序用下标和指针访问数组元素的用法。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BC1F7-AEA0-4D6B-AAE2-3E06C038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6" y="1046339"/>
            <a:ext cx="5217761" cy="4706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D48FA6-7260-465E-B9DD-2729DA96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84" y="1057628"/>
            <a:ext cx="5347690" cy="4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611B7-F537-49A2-ACB8-E0D758C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425803"/>
            <a:ext cx="10515600" cy="4351338"/>
          </a:xfrm>
        </p:spPr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个指针不能相加，但指向同一个数组的指针可以相减：表示两者之间的元素个数。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18793-C842-4FFC-868C-15D9E9DB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4" y="1737606"/>
            <a:ext cx="10368103" cy="40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5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C784-B452-4225-A0E3-37A663F5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不指向同一个数组的同类型指针可以比较或相减，但没意义。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77F24-D0A0-492B-AB2D-9ECE1218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8" y="1430690"/>
            <a:ext cx="9810558" cy="2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7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CB6A5-7348-4065-BFEE-B9B198A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45" y="674158"/>
            <a:ext cx="10515600" cy="1098198"/>
          </a:xfrm>
        </p:spPr>
        <p:txBody>
          <a:bodyPr/>
          <a:lstStyle/>
          <a:p>
            <a:r>
              <a:rPr lang="zh-CN" altLang="en-US" dirty="0"/>
              <a:t>下列代码通过比较指向同一个数组元素的</a:t>
            </a:r>
            <a:r>
              <a:rPr lang="en-US" dirty="0"/>
              <a:t>2</a:t>
            </a:r>
            <a:r>
              <a:rPr lang="zh-CN" altLang="en-US" dirty="0"/>
              <a:t>个指针，控制循环过程：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B5564-1250-4286-940F-70B54C0A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98" y="1682750"/>
            <a:ext cx="5876831" cy="38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BF63-BA40-41D1-BE78-C1CF6D47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25145"/>
            <a:ext cx="10515600" cy="4351338"/>
          </a:xfrm>
        </p:spPr>
        <p:txBody>
          <a:bodyPr/>
          <a:lstStyle/>
          <a:p>
            <a:r>
              <a:rPr lang="zh-CN" altLang="en-US" dirty="0"/>
              <a:t>引用变量一旦定义，就不能再引用其他变量。即不能</a:t>
            </a:r>
            <a:r>
              <a:rPr lang="en-US" dirty="0"/>
              <a:t>“</a:t>
            </a:r>
            <a:r>
              <a:rPr lang="zh-CN" altLang="en-US" dirty="0"/>
              <a:t>重定义</a:t>
            </a:r>
            <a:r>
              <a:rPr lang="en-US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&amp;ra{a};</a:t>
            </a:r>
            <a:br>
              <a:rPr lang="en-US" dirty="0"/>
            </a:br>
            <a:r>
              <a:rPr lang="en-US" dirty="0"/>
              <a:t>int &amp;ra{b};  </a:t>
            </a:r>
            <a:r>
              <a:rPr lang="en-US" i="1" dirty="0"/>
              <a:t>//</a:t>
            </a:r>
            <a:r>
              <a:rPr lang="zh-CN" altLang="en-US" i="1" dirty="0"/>
              <a:t>错： 不能重定义同一个引用变量</a:t>
            </a:r>
            <a:r>
              <a:rPr lang="en-US" i="1" dirty="0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A3256-1031-4056-82BB-9D1D89C1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8" y="391936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对于一个数组，可以用</a:t>
            </a:r>
            <a:r>
              <a:rPr lang="en-US" dirty="0"/>
              <a:t>C++</a:t>
            </a:r>
            <a:r>
              <a:rPr lang="zh-CN" altLang="en-US" dirty="0"/>
              <a:t>标准库提供的</a:t>
            </a:r>
            <a:r>
              <a:rPr lang="en-US" dirty="0"/>
              <a:t>begin()</a:t>
            </a:r>
            <a:r>
              <a:rPr lang="zh-CN" altLang="en-US" dirty="0"/>
              <a:t>和</a:t>
            </a:r>
            <a:r>
              <a:rPr lang="en-US" dirty="0"/>
              <a:t>end()</a:t>
            </a:r>
            <a:r>
              <a:rPr lang="zh-CN" altLang="en-US" dirty="0"/>
              <a:t>函数得到这个数组的起始地址和结束地址</a:t>
            </a:r>
            <a:r>
              <a:rPr lang="en-US" dirty="0"/>
              <a:t>(</a:t>
            </a:r>
            <a:r>
              <a:rPr lang="zh-CN" altLang="en-US" dirty="0"/>
              <a:t>最后</a:t>
            </a:r>
            <a:r>
              <a:rPr lang="en-US" dirty="0"/>
              <a:t>1</a:t>
            </a:r>
            <a:r>
              <a:rPr lang="zh-CN" altLang="en-US" dirty="0"/>
              <a:t>个元素的后一个地址</a:t>
            </a:r>
            <a:r>
              <a:rPr lang="en-US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C4BC5-C3B7-477F-957E-13EC2AE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" y="1899002"/>
            <a:ext cx="12186700" cy="34406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9C1CD7-D444-487E-B960-8D36901DB908}"/>
              </a:ext>
            </a:extLst>
          </p:cNvPr>
          <p:cNvSpPr txBox="1"/>
          <p:nvPr/>
        </p:nvSpPr>
        <p:spPr>
          <a:xfrm>
            <a:off x="2810933" y="5599289"/>
            <a:ext cx="436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</a:t>
            </a:r>
            <a:r>
              <a:rPr lang="en-US" sz="2600" dirty="0"/>
              <a:t>b</a:t>
            </a:r>
            <a:r>
              <a:rPr lang="zh-CN" altLang="en-US" sz="2600" dirty="0"/>
              <a:t>、</a:t>
            </a:r>
            <a:r>
              <a:rPr lang="en-US" sz="2600" dirty="0"/>
              <a:t>e</a:t>
            </a:r>
            <a:r>
              <a:rPr lang="zh-CN" altLang="en-US" sz="2600" dirty="0"/>
              <a:t>的类型都是</a:t>
            </a:r>
            <a:r>
              <a:rPr lang="en-US" sz="2600" dirty="0"/>
              <a:t>int*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02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62FD-D205-4D8F-85DE-A5FA5493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5.3.5 Range for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5E9F-602E-4AF7-93B9-E3070DD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 for</a:t>
            </a:r>
            <a:r>
              <a:rPr lang="zh-CN" altLang="en-US" dirty="0"/>
              <a:t>遍历一个数组（集合）里的每个元素。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D11B5-6751-4060-8308-291BF3CB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3" y="2817812"/>
            <a:ext cx="8457199" cy="2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BC0363-99EA-4BB3-A15E-D99ABA69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2" y="805743"/>
            <a:ext cx="11290992" cy="50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2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FE2DC-C991-48AA-B6CB-22837654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459670"/>
            <a:ext cx="10515600" cy="669219"/>
          </a:xfrm>
        </p:spPr>
        <p:txBody>
          <a:bodyPr/>
          <a:lstStyle/>
          <a:p>
            <a:r>
              <a:rPr lang="zh-CN" altLang="en-US" dirty="0"/>
              <a:t>可以将</a:t>
            </a:r>
            <a:r>
              <a:rPr lang="en-US" dirty="0"/>
              <a:t>range for</a:t>
            </a:r>
            <a:r>
              <a:rPr lang="zh-CN" altLang="en-US" dirty="0"/>
              <a:t>的变量类型用</a:t>
            </a:r>
            <a:r>
              <a:rPr lang="en-US" dirty="0"/>
              <a:t>auto</a:t>
            </a:r>
            <a:r>
              <a:rPr lang="zh-CN" altLang="en-US" dirty="0"/>
              <a:t>来自动推断，即：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AC3929-7A00-49DC-B687-615A9AF9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4" y="1117423"/>
            <a:ext cx="9900924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B4FA1-4CE0-4006-A7F1-E8B570FC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403225"/>
            <a:ext cx="10515600" cy="748242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  <a:r>
              <a:rPr lang="en-US" dirty="0"/>
              <a:t>Range for</a:t>
            </a:r>
            <a:r>
              <a:rPr lang="zh-CN" altLang="en-US" dirty="0"/>
              <a:t>不能用于指针。例如：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A54C0-57B0-482E-9301-E19FA891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6" y="1190095"/>
            <a:ext cx="8112559" cy="45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34AE-6329-44B4-8AC5-142F6EFA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CBA51-CBB9-4DC6-9A69-3298F4C4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4375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3</a:t>
            </a:r>
            <a:r>
              <a:rPr lang="zh-CN" altLang="en-US" sz="2600" dirty="0"/>
              <a:t>个游戏玩家和</a:t>
            </a:r>
            <a:r>
              <a:rPr lang="en-US" altLang="zh-CN" sz="2600" dirty="0"/>
              <a:t>5</a:t>
            </a:r>
            <a:r>
              <a:rPr lang="zh-CN" altLang="en-US" sz="2600" dirty="0"/>
              <a:t>个游戏的得分</a:t>
            </a:r>
            <a:endParaRPr lang="en-US" altLang="zh-CN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zh-CN" altLang="en-US" sz="2600" dirty="0"/>
              <a:t>表示一个立方体，需要</a:t>
            </a:r>
            <a:r>
              <a:rPr lang="en-US" altLang="zh-CN" sz="2600" dirty="0"/>
              <a:t>8</a:t>
            </a:r>
            <a:r>
              <a:rPr lang="zh-CN" altLang="en-US" sz="2600" dirty="0"/>
              <a:t>个三维坐标点</a:t>
            </a:r>
            <a:endParaRPr 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297CD54-4DF6-430C-AF4C-CD8AC484A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36584"/>
              </p:ext>
            </p:extLst>
          </p:nvPr>
        </p:nvGraphicFramePr>
        <p:xfrm>
          <a:off x="1354667" y="2627488"/>
          <a:ext cx="8128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6421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7205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7590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4384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00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5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75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A90BEC8-6E1F-483C-8020-6AD999C0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56" y="4812381"/>
            <a:ext cx="1903412" cy="1876285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D5EB14C-4D0F-42FA-BD8D-0C0D8F51F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6122"/>
              </p:ext>
            </p:extLst>
          </p:nvPr>
        </p:nvGraphicFramePr>
        <p:xfrm>
          <a:off x="5881511" y="4794955"/>
          <a:ext cx="26077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244">
                  <a:extLst>
                    <a:ext uri="{9D8B030D-6E8A-4147-A177-3AD203B41FA5}">
                      <a16:colId xmlns:a16="http://schemas.microsoft.com/office/drawing/2014/main" val="1382534468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36169092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89713064"/>
                    </a:ext>
                  </a:extLst>
                </a:gridCol>
              </a:tblGrid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96888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37211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58440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1515"/>
                  </a:ext>
                </a:extLst>
              </a:tr>
            </a:tbl>
          </a:graphicData>
        </a:graphic>
      </p:graphicFrame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930E8F5F-9F32-4047-AEC8-1D35FFED04AB}"/>
              </a:ext>
            </a:extLst>
          </p:cNvPr>
          <p:cNvSpPr/>
          <p:nvPr/>
        </p:nvSpPr>
        <p:spPr>
          <a:xfrm>
            <a:off x="9855200" y="4323644"/>
            <a:ext cx="2099733" cy="880533"/>
          </a:xfrm>
          <a:prstGeom prst="wedgeRectCallout">
            <a:avLst>
              <a:gd name="adj1" fmla="val -82123"/>
              <a:gd name="adj2" fmla="val -5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二维数组，也称为矩阵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5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8F28-F3FA-4723-B235-5337DC3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B817A-6785-4D7F-8372-048A4567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严格地说，</a:t>
            </a:r>
            <a:r>
              <a:rPr lang="en-US" dirty="0"/>
              <a:t>C++</a:t>
            </a:r>
            <a:r>
              <a:rPr lang="zh-CN" altLang="en-US" dirty="0"/>
              <a:t>没有提供多维数组，只有一维数组。所谓的多维数组是通过一维数组来表示的。也就是说多维数组实质上就是一维数组，只不过这个一维数组的元素仍然是一个数组，并且可以一直这样表示下去。例如：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835D1-4453-4ECB-9FA6-A9409B31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73" y="4050947"/>
            <a:ext cx="10670082" cy="1062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483E0-AA58-4608-8C7D-97A2643B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6" y="5661555"/>
            <a:ext cx="10769600" cy="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CA06-2681-4DFA-83BB-5273268F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0"/>
            <a:ext cx="10515600" cy="4351338"/>
          </a:xfrm>
        </p:spPr>
        <p:txBody>
          <a:bodyPr/>
          <a:lstStyle/>
          <a:p>
            <a:r>
              <a:rPr lang="zh-CN" altLang="en-US" b="1" dirty="0"/>
              <a:t>由内向外、自右向左</a:t>
            </a:r>
            <a:r>
              <a:rPr lang="en-US" dirty="0"/>
              <a:t>”</a:t>
            </a:r>
            <a:r>
              <a:rPr lang="zh-CN" altLang="en-US" dirty="0"/>
              <a:t>的阅读方法，</a:t>
            </a:r>
            <a:r>
              <a:rPr lang="en-US" dirty="0" err="1"/>
              <a:t>ia</a:t>
            </a:r>
            <a:r>
              <a:rPr lang="zh-CN" altLang="en-US" dirty="0"/>
              <a:t>是一个</a:t>
            </a:r>
            <a:r>
              <a:rPr lang="en-US" dirty="0"/>
              <a:t>3</a:t>
            </a:r>
            <a:r>
              <a:rPr lang="zh-CN" altLang="en-US" dirty="0"/>
              <a:t>个元素的数组，而每个元素又是一个</a:t>
            </a:r>
            <a:r>
              <a:rPr lang="en-US" dirty="0"/>
              <a:t>int[4]</a:t>
            </a:r>
            <a:r>
              <a:rPr lang="zh-CN" altLang="en-US" dirty="0"/>
              <a:t>的数组，即每个元素是一个包含</a:t>
            </a:r>
            <a:r>
              <a:rPr lang="en-US" dirty="0"/>
              <a:t>4</a:t>
            </a:r>
            <a:r>
              <a:rPr lang="zh-CN" altLang="en-US" dirty="0"/>
              <a:t>个</a:t>
            </a:r>
            <a:r>
              <a:rPr lang="en-US" dirty="0"/>
              <a:t>int</a:t>
            </a:r>
            <a:r>
              <a:rPr lang="zh-CN" altLang="en-US" dirty="0"/>
              <a:t>元素的数组。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028AE-5684-4992-A622-2CA56794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02" y="482776"/>
            <a:ext cx="2934054" cy="929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BDCBA4-1858-4867-9BE6-475C2FFE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" y="3600410"/>
            <a:ext cx="11861727" cy="22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4144DE-A8F9-433C-BF40-79D71C21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1" y="417865"/>
            <a:ext cx="10879667" cy="57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0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C80DC1-00D7-44B0-A0EE-52E6D3D2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4" y="143051"/>
            <a:ext cx="9678769" cy="65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C297-84B5-4714-9637-3266EE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0CE1-7D2D-47EB-A444-418B622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612265"/>
            <a:ext cx="10515600" cy="4351338"/>
          </a:xfrm>
        </p:spPr>
        <p:txBody>
          <a:bodyPr/>
          <a:lstStyle/>
          <a:p>
            <a:r>
              <a:rPr lang="en-US" b="1" dirty="0"/>
              <a:t>5.2.1 </a:t>
            </a:r>
            <a:r>
              <a:rPr lang="zh-CN" altLang="en-US" b="1" dirty="0"/>
              <a:t>指针类型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/>
              <a:t>T* </a:t>
            </a:r>
            <a:r>
              <a:rPr lang="zh-CN" altLang="en-US" dirty="0"/>
              <a:t>是</a:t>
            </a:r>
            <a:r>
              <a:rPr lang="en-US" b="1" dirty="0"/>
              <a:t>T</a:t>
            </a:r>
            <a:r>
              <a:rPr lang="zh-CN" altLang="en-US" b="1" dirty="0"/>
              <a:t>指针</a:t>
            </a:r>
            <a:r>
              <a:rPr lang="zh-CN" altLang="en-US" dirty="0"/>
              <a:t>类型。即</a:t>
            </a:r>
            <a:r>
              <a:rPr lang="en-US" dirty="0"/>
              <a:t>T*</a:t>
            </a:r>
            <a:r>
              <a:rPr lang="zh-CN" altLang="en-US" dirty="0"/>
              <a:t>类型的变量可以保存</a:t>
            </a:r>
            <a:r>
              <a:rPr lang="en-US" dirty="0"/>
              <a:t>T</a:t>
            </a:r>
            <a:r>
              <a:rPr lang="zh-CN" altLang="en-US" dirty="0"/>
              <a:t>类型变量的地址。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4CD2D-8A6B-46C8-B725-43266C02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3287077"/>
            <a:ext cx="10241076" cy="2869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5E8BD-27EC-4072-A28D-D64E5DC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6265544"/>
            <a:ext cx="9158321" cy="4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A9634-63E7-4C33-9D72-E1004A8D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33892"/>
            <a:ext cx="10515600" cy="57890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auto</a:t>
            </a:r>
            <a:r>
              <a:rPr lang="zh-CN" altLang="en-US" dirty="0"/>
              <a:t>来改写上述代码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41EB1-BF3C-4E07-90EE-3E197F8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38" y="906109"/>
            <a:ext cx="9200653" cy="57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9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22BEA-C59D-4A26-8F53-2AB05183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5" y="290336"/>
            <a:ext cx="10515600" cy="56761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Range for</a:t>
            </a:r>
            <a:r>
              <a:rPr lang="zh-CN" altLang="en-US" dirty="0"/>
              <a:t>写出更简单的代码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C5294-3981-4279-90F2-A269438E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3" y="1128360"/>
            <a:ext cx="10047626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8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59FC4-909C-4D51-BD49-3FDAC346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335492"/>
            <a:ext cx="10515600" cy="4351338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：将</a:t>
            </a:r>
            <a:r>
              <a:rPr lang="en-US" dirty="0"/>
              <a:t>row</a:t>
            </a:r>
            <a:r>
              <a:rPr lang="zh-CN" altLang="en-US" dirty="0"/>
              <a:t>和</a:t>
            </a:r>
            <a:r>
              <a:rPr lang="en-US" dirty="0"/>
              <a:t>col</a:t>
            </a:r>
            <a:r>
              <a:rPr lang="zh-CN" altLang="en-US" dirty="0"/>
              <a:t>定义成引用变量，即直接引用原来数组元素而不是复制它们的值。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除了最内层外，其他层的</a:t>
            </a:r>
            <a:r>
              <a:rPr lang="en-US" dirty="0"/>
              <a:t>Rang for</a:t>
            </a:r>
            <a:r>
              <a:rPr lang="zh-CN" altLang="en-US" dirty="0"/>
              <a:t>元素的变量必须声明为引用类型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2AD92-C781-46C4-A430-5C531F6B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543755"/>
            <a:ext cx="9108083" cy="1560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D04E4-0755-4AA3-A1BA-A052F72C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7" y="4264554"/>
            <a:ext cx="11463603" cy="13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DFC87-F35E-4139-8EC7-8F60925A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30399"/>
          </a:xfrm>
        </p:spPr>
        <p:txBody>
          <a:bodyPr>
            <a:normAutofit/>
          </a:bodyPr>
          <a:lstStyle/>
          <a:p>
            <a:r>
              <a:rPr lang="en-US" dirty="0"/>
              <a:t>5.4 </a:t>
            </a:r>
            <a:r>
              <a:rPr lang="zh-CN" altLang="en-US" dirty="0"/>
              <a:t>动态内存</a:t>
            </a:r>
            <a:br>
              <a:rPr lang="en-US" altLang="zh-CN" dirty="0"/>
            </a:br>
            <a:r>
              <a:rPr lang="en-US" b="1" dirty="0"/>
              <a:t>5.4.1 </a:t>
            </a:r>
            <a:r>
              <a:rPr lang="zh-CN" altLang="en-US" b="1" dirty="0"/>
              <a:t>程序堆栈区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177AE-6219-47DD-9C54-92D60924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20965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每个程序除了代码占据的内存外，都有一个称为</a:t>
            </a:r>
            <a:r>
              <a:rPr lang="zh-CN" altLang="en-US" b="1" dirty="0"/>
              <a:t>堆栈（</a:t>
            </a:r>
            <a:r>
              <a:rPr lang="en-US" b="1" dirty="0"/>
              <a:t>Stack</a:t>
            </a:r>
            <a:r>
              <a:rPr lang="zh-CN" altLang="en-US" b="1" dirty="0"/>
              <a:t>）</a:t>
            </a:r>
            <a:r>
              <a:rPr lang="zh-CN" altLang="en-US" dirty="0"/>
              <a:t>的内存块，用于存储程序块的非静态局部变量。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73AB4-6362-4937-AF91-2B6B7ADD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0" y="3538537"/>
            <a:ext cx="3179125" cy="28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9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61C13-8D3D-44F0-915F-FB943F00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482247"/>
            <a:ext cx="10515600" cy="4351338"/>
          </a:xfrm>
        </p:spPr>
        <p:txBody>
          <a:bodyPr/>
          <a:lstStyle/>
          <a:p>
            <a:r>
              <a:rPr lang="zh-CN" altLang="en-US" b="1" dirty="0"/>
              <a:t>局部变量的入栈和出栈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10F2C-51DB-4A9D-878F-D6A001ED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39" y="-1"/>
            <a:ext cx="6016272" cy="67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1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3073-4B2C-4546-B3DA-9250A943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5.4.2 </a:t>
            </a:r>
            <a:r>
              <a:rPr lang="zh-CN" altLang="en-US" b="1" dirty="0"/>
              <a:t>堆存储区：</a:t>
            </a:r>
            <a:r>
              <a:rPr lang="en-US" b="1" dirty="0"/>
              <a:t>new</a:t>
            </a:r>
            <a:r>
              <a:rPr lang="zh-CN" altLang="en-US" b="1" dirty="0"/>
              <a:t>和</a:t>
            </a:r>
            <a:r>
              <a:rPr lang="en-US" b="1" dirty="0"/>
              <a:t>delete</a:t>
            </a:r>
            <a:r>
              <a:rPr lang="zh-CN" altLang="en-US" b="1" dirty="0"/>
              <a:t>运算符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4CD91-8FA6-4569-AABF-4EAC90B1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堆存储区：所有程序共享的内存</a:t>
            </a:r>
            <a:endParaRPr lang="en-US" dirty="0"/>
          </a:p>
          <a:p>
            <a:r>
              <a:rPr lang="en-US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分配和释放动态内存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b="1" dirty="0"/>
              <a:t>new</a:t>
            </a:r>
            <a:r>
              <a:rPr lang="en-US" dirty="0"/>
              <a:t> T</a:t>
            </a:r>
            <a:r>
              <a:rPr lang="zh-CN" altLang="en-US" dirty="0"/>
              <a:t>”用于申请一个</a:t>
            </a:r>
            <a:r>
              <a:rPr lang="en-US" dirty="0"/>
              <a:t>T</a:t>
            </a:r>
            <a:r>
              <a:rPr lang="zh-CN" altLang="en-US" dirty="0"/>
              <a:t>类型大小元素的内存，而“</a:t>
            </a:r>
            <a:r>
              <a:rPr lang="en-US" b="1" dirty="0"/>
              <a:t>new</a:t>
            </a:r>
            <a:r>
              <a:rPr lang="en-US" dirty="0"/>
              <a:t> T[size]</a:t>
            </a:r>
            <a:r>
              <a:rPr lang="zh-CN" altLang="en-US" dirty="0"/>
              <a:t>”用于申请可存储</a:t>
            </a:r>
            <a:r>
              <a:rPr lang="en-US" dirty="0"/>
              <a:t>size</a:t>
            </a:r>
            <a:r>
              <a:rPr lang="zh-CN" altLang="en-US" dirty="0"/>
              <a:t>个</a:t>
            </a:r>
            <a:r>
              <a:rPr lang="en-US" dirty="0"/>
              <a:t>T</a:t>
            </a:r>
            <a:r>
              <a:rPr lang="zh-CN" altLang="en-US" dirty="0"/>
              <a:t>类型元素的一块内存。“</a:t>
            </a:r>
            <a:r>
              <a:rPr lang="en-US" dirty="0"/>
              <a:t>new T</a:t>
            </a:r>
            <a:r>
              <a:rPr lang="zh-CN" altLang="en-US" dirty="0"/>
              <a:t>”和“</a:t>
            </a:r>
            <a:r>
              <a:rPr lang="en-US" dirty="0"/>
              <a:t>new T[size]</a:t>
            </a:r>
            <a:r>
              <a:rPr lang="zh-CN" altLang="en-US" dirty="0"/>
              <a:t>”都返回分配内存块的起始地址，返回值的类型是</a:t>
            </a:r>
            <a:r>
              <a:rPr lang="en-US" dirty="0"/>
              <a:t>T *</a:t>
            </a:r>
            <a:r>
              <a:rPr lang="zh-CN" altLang="en-US" dirty="0"/>
              <a:t>，即指向</a:t>
            </a:r>
            <a:r>
              <a:rPr lang="en-US" dirty="0"/>
              <a:t>T</a:t>
            </a:r>
            <a:r>
              <a:rPr lang="zh-CN" altLang="en-US" dirty="0"/>
              <a:t>类型元素的指针类型，如果</a:t>
            </a:r>
            <a:r>
              <a:rPr lang="en-US" dirty="0"/>
              <a:t>new</a:t>
            </a:r>
            <a:r>
              <a:rPr lang="zh-CN" altLang="en-US" dirty="0"/>
              <a:t>申请内存失败，返回的值是</a:t>
            </a:r>
            <a:r>
              <a:rPr lang="en-US" dirty="0"/>
              <a:t>0</a:t>
            </a:r>
            <a:r>
              <a:rPr lang="zh-CN" altLang="en-US" dirty="0"/>
              <a:t>。例如：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double *p = new double;</a:t>
            </a:r>
          </a:p>
          <a:p>
            <a:pPr marL="0" indent="0">
              <a:buNone/>
            </a:pPr>
            <a:r>
              <a:rPr lang="en-US" dirty="0"/>
              <a:t>   double *q= new double[3]; </a:t>
            </a:r>
          </a:p>
        </p:txBody>
      </p:sp>
    </p:spTree>
    <p:extLst>
      <p:ext uri="{BB962C8B-B14F-4D97-AF65-F5344CB8AC3E}">
        <p14:creationId xmlns:p14="http://schemas.microsoft.com/office/powerpoint/2010/main" val="28255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54BE-14AE-4289-807E-32F238CD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1137003"/>
            <a:ext cx="10515600" cy="4351338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dirty="0"/>
              <a:t>new T</a:t>
            </a:r>
            <a:r>
              <a:rPr lang="zh-CN" altLang="en-US" dirty="0"/>
              <a:t>分配的一个</a:t>
            </a:r>
            <a:r>
              <a:rPr lang="en-US" dirty="0"/>
              <a:t>T</a:t>
            </a:r>
            <a:r>
              <a:rPr lang="zh-CN" altLang="en-US" dirty="0"/>
              <a:t>元素的内存，用</a:t>
            </a:r>
            <a:r>
              <a:rPr lang="en-US" dirty="0"/>
              <a:t>delete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指向的这块</a:t>
            </a:r>
            <a:r>
              <a:rPr lang="en-US" dirty="0"/>
              <a:t>T</a:t>
            </a:r>
            <a:r>
              <a:rPr lang="zh-CN" altLang="en-US" dirty="0"/>
              <a:t>元素占据的内存。对于</a:t>
            </a:r>
            <a:r>
              <a:rPr lang="en-US" dirty="0"/>
              <a:t>new T[size]</a:t>
            </a:r>
            <a:r>
              <a:rPr lang="zh-CN" altLang="en-US" dirty="0"/>
              <a:t>分配的多个</a:t>
            </a:r>
            <a:r>
              <a:rPr lang="en-US" dirty="0"/>
              <a:t>T</a:t>
            </a:r>
            <a:r>
              <a:rPr lang="zh-CN" altLang="en-US" dirty="0"/>
              <a:t>元素空间的内存，用</a:t>
            </a:r>
            <a:r>
              <a:rPr lang="en-US" dirty="0"/>
              <a:t>delete[]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指向的多个</a:t>
            </a:r>
            <a:r>
              <a:rPr lang="en-US" dirty="0"/>
              <a:t>T</a:t>
            </a:r>
            <a:r>
              <a:rPr lang="zh-CN" altLang="en-US" dirty="0"/>
              <a:t>元素占用的内存，如果写成了</a:t>
            </a:r>
            <a:r>
              <a:rPr lang="en-US" dirty="0"/>
              <a:t>delete p</a:t>
            </a:r>
            <a:r>
              <a:rPr lang="zh-CN" altLang="en-US" dirty="0"/>
              <a:t>释放的将是第一个</a:t>
            </a:r>
            <a:r>
              <a:rPr lang="en-US" dirty="0"/>
              <a:t>T</a:t>
            </a:r>
            <a:r>
              <a:rPr lang="zh-CN" altLang="en-US" dirty="0"/>
              <a:t>元素占用的内存，其他元素的内存并没有得到释放，这会造成</a:t>
            </a:r>
            <a:r>
              <a:rPr lang="zh-CN" altLang="en-US" b="1" dirty="0"/>
              <a:t>内存泄漏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p;  //Ok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q;  //</a:t>
            </a:r>
            <a:r>
              <a:rPr lang="zh-CN" altLang="en-US" dirty="0"/>
              <a:t>错！运行不会出错，但只释放了</a:t>
            </a:r>
            <a:r>
              <a:rPr lang="en-US" altLang="zh-CN" dirty="0"/>
              <a:t>q[0]</a:t>
            </a:r>
            <a:r>
              <a:rPr lang="zh-CN" altLang="en-US" dirty="0"/>
              <a:t>占用的内存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54E7E9-144F-4FAE-9501-BF3ED388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6" y="759707"/>
            <a:ext cx="6883368" cy="31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49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170EA4-CC0A-4C48-958E-455D13B2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3" y="767645"/>
            <a:ext cx="10611894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07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67681-2938-4ADD-98E6-0FABB4FA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527403"/>
            <a:ext cx="10515600" cy="1357841"/>
          </a:xfrm>
        </p:spPr>
        <p:txBody>
          <a:bodyPr/>
          <a:lstStyle/>
          <a:p>
            <a:r>
              <a:rPr lang="zh-CN" altLang="en-US" dirty="0"/>
              <a:t>对一个指针</a:t>
            </a:r>
            <a:r>
              <a:rPr lang="en-US" dirty="0"/>
              <a:t>p</a:t>
            </a:r>
            <a:r>
              <a:rPr lang="zh-CN" altLang="en-US" dirty="0"/>
              <a:t>，因为</a:t>
            </a:r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zh-CN" altLang="en-US" dirty="0"/>
              <a:t>就是</a:t>
            </a:r>
            <a:r>
              <a:rPr lang="en-US" dirty="0"/>
              <a:t>*(</a:t>
            </a:r>
            <a:r>
              <a:rPr lang="en-US" dirty="0" err="1"/>
              <a:t>p+i</a:t>
            </a:r>
            <a:r>
              <a:rPr lang="en-US" dirty="0"/>
              <a:t>)</a:t>
            </a:r>
            <a:r>
              <a:rPr lang="zh-CN" altLang="en-US" dirty="0"/>
              <a:t>，当然可以通过下标访问指针指向的动态内存：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D913C-359B-4708-8694-4C9F23AA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70" y="1749425"/>
            <a:ext cx="5202309" cy="35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5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72649-2229-45D5-948F-186EC95B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11224"/>
            <a:ext cx="10515600" cy="5042535"/>
          </a:xfrm>
        </p:spPr>
        <p:txBody>
          <a:bodyPr>
            <a:normAutofit/>
          </a:bodyPr>
          <a:lstStyle/>
          <a:p>
            <a:r>
              <a:rPr lang="en-US" dirty="0"/>
              <a:t>T *</a:t>
            </a:r>
            <a:r>
              <a:rPr lang="zh-CN" altLang="en-US" dirty="0"/>
              <a:t>和</a:t>
            </a:r>
            <a:r>
              <a:rPr lang="en-US" dirty="0"/>
              <a:t>T</a:t>
            </a:r>
            <a:r>
              <a:rPr lang="zh-CN" altLang="en-US" dirty="0"/>
              <a:t>是完全不同的两个类型，相互之间不能初始化或赋值。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 latinLnBrk="1">
              <a:buNone/>
            </a:pPr>
            <a:r>
              <a:rPr lang="en-US" sz="2600" dirty="0"/>
              <a:t>char *q {c};   //</a:t>
            </a:r>
            <a:r>
              <a:rPr lang="zh-CN" altLang="en-US" sz="2600" dirty="0"/>
              <a:t>不能用</a:t>
            </a:r>
            <a:r>
              <a:rPr lang="en-US" sz="2600" dirty="0"/>
              <a:t>char</a:t>
            </a:r>
            <a:r>
              <a:rPr lang="zh-CN" altLang="en-US" sz="2600" dirty="0"/>
              <a:t>类型的值初始化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p = c;        //</a:t>
            </a:r>
            <a:r>
              <a:rPr lang="zh-CN" altLang="en-US" sz="2600" dirty="0"/>
              <a:t>也不能将</a:t>
            </a:r>
            <a:r>
              <a:rPr lang="en-US" sz="2600" dirty="0"/>
              <a:t>char</a:t>
            </a:r>
            <a:r>
              <a:rPr lang="zh-CN" altLang="en-US" sz="2600" dirty="0"/>
              <a:t>类型的值赋值给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char </a:t>
            </a:r>
            <a:r>
              <a:rPr lang="en-US" sz="2600" dirty="0" err="1"/>
              <a:t>ch</a:t>
            </a:r>
            <a:r>
              <a:rPr lang="en-US" sz="2600" dirty="0"/>
              <a:t>{p};  //char</a:t>
            </a:r>
            <a:r>
              <a:rPr lang="zh-CN" altLang="en-US" sz="2600" dirty="0"/>
              <a:t>类型变量也不能用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类型值初始化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 err="1"/>
              <a:t>ch</a:t>
            </a:r>
            <a:r>
              <a:rPr lang="en-US" sz="2600" dirty="0"/>
              <a:t> = p;      //</a:t>
            </a:r>
            <a:r>
              <a:rPr lang="zh-CN" altLang="en-US" sz="2600" dirty="0"/>
              <a:t>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类型值赋值给</a:t>
            </a:r>
            <a:r>
              <a:rPr lang="en-US" sz="2600" dirty="0"/>
              <a:t>char</a:t>
            </a:r>
            <a:r>
              <a:rPr lang="zh-CN" altLang="en-US" sz="2600" dirty="0"/>
              <a:t>变量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F326-0541-424A-B8B6-8F8C37A8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5.4.3  </a:t>
            </a:r>
            <a:r>
              <a:rPr lang="zh-CN" altLang="en-US" b="1" dirty="0"/>
              <a:t>动态内存表示多维数组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93DC-7138-48EF-AC99-D85E10B2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一个班级所有学生成绩可以用一个二维数组表示：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double scores[100][4]; //</a:t>
            </a:r>
            <a:r>
              <a:rPr lang="zh-CN" altLang="en-US" dirty="0"/>
              <a:t>最多可以存储</a:t>
            </a:r>
            <a:r>
              <a:rPr lang="en-US" dirty="0"/>
              <a:t>100</a:t>
            </a:r>
            <a:r>
              <a:rPr lang="zh-CN" altLang="en-US" dirty="0"/>
              <a:t>个学生成绩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int n = 0; //</a:t>
            </a:r>
            <a:r>
              <a:rPr lang="zh-CN" altLang="en-US" dirty="0"/>
              <a:t>学生人数</a:t>
            </a:r>
            <a:endParaRPr lang="en-US" dirty="0"/>
          </a:p>
          <a:p>
            <a:r>
              <a:rPr lang="zh-CN" altLang="en-US" dirty="0"/>
              <a:t>但大小固定，缺点：空间不足、浪费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38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BE79-47C5-44FD-96EE-23F8D272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245181"/>
            <a:ext cx="10515600" cy="4351338"/>
          </a:xfrm>
        </p:spPr>
        <p:txBody>
          <a:bodyPr/>
          <a:lstStyle/>
          <a:p>
            <a:r>
              <a:rPr lang="zh-CN" altLang="en-US" dirty="0"/>
              <a:t>分配一块动态内存：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D6AEF-FBD0-4FE7-94C8-16DFA33E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4" y="895701"/>
            <a:ext cx="6864352" cy="5874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5E5EE8-E5AD-4005-BC37-C970336381BA}"/>
              </a:ext>
            </a:extLst>
          </p:cNvPr>
          <p:cNvSpPr txBox="1"/>
          <p:nvPr/>
        </p:nvSpPr>
        <p:spPr>
          <a:xfrm>
            <a:off x="6163734" y="259644"/>
            <a:ext cx="51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[4]</a:t>
            </a:r>
            <a:r>
              <a:rPr lang="zh-CN" altLang="en-US" sz="2400" dirty="0"/>
              <a:t>就是一个编译时大小确定的数组类型。可分配类似是</a:t>
            </a:r>
            <a:r>
              <a:rPr lang="en-US" sz="2400" dirty="0"/>
              <a:t>double [4]</a:t>
            </a:r>
            <a:r>
              <a:rPr lang="zh-CN" altLang="en-US" sz="2400" dirty="0"/>
              <a:t>的一块动态内存。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3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4161-3AF0-4B6E-9108-5DD60D28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77545"/>
            <a:ext cx="10515600" cy="4351338"/>
          </a:xfrm>
        </p:spPr>
        <p:txBody>
          <a:bodyPr/>
          <a:lstStyle/>
          <a:p>
            <a:r>
              <a:rPr lang="zh-CN" altLang="en-US" b="1" dirty="0"/>
              <a:t>解引用运算符</a:t>
            </a:r>
            <a:r>
              <a:rPr lang="en-US" b="1" dirty="0"/>
              <a:t> *</a:t>
            </a:r>
            <a:r>
              <a:rPr lang="en-US" dirty="0"/>
              <a:t> </a:t>
            </a:r>
            <a:r>
              <a:rPr lang="zh-CN" altLang="en-US" dirty="0"/>
              <a:t>作用于指针变量</a:t>
            </a:r>
            <a:r>
              <a:rPr lang="en-US" dirty="0"/>
              <a:t>p</a:t>
            </a:r>
            <a:r>
              <a:rPr lang="zh-CN" altLang="en-US" dirty="0"/>
              <a:t>，得到它指向的那个变量。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sz="2600" dirty="0"/>
              <a:t>char c{'a'};</a:t>
            </a:r>
            <a:br>
              <a:rPr lang="en-US" sz="2600" dirty="0"/>
            </a:br>
            <a:r>
              <a:rPr lang="en-US" sz="2600" dirty="0"/>
              <a:t>char *p{&amp;c}; </a:t>
            </a:r>
            <a:r>
              <a:rPr lang="en-US" sz="2600" i="1" dirty="0"/>
              <a:t>//p</a:t>
            </a:r>
            <a:r>
              <a:rPr lang="zh-CN" altLang="en-US" sz="2600" i="1" dirty="0"/>
              <a:t>存储的是</a:t>
            </a:r>
            <a:r>
              <a:rPr lang="en-US" sz="2600" i="1" dirty="0"/>
              <a:t>c</a:t>
            </a:r>
            <a:r>
              <a:rPr lang="zh-CN" altLang="en-US" sz="2600" i="1" dirty="0"/>
              <a:t>的地址，即</a:t>
            </a:r>
            <a:r>
              <a:rPr lang="en-US" sz="2600" i="1" dirty="0"/>
              <a:t>p</a:t>
            </a:r>
            <a:r>
              <a:rPr lang="zh-CN" altLang="en-US" sz="2600" i="1" dirty="0"/>
              <a:t>指向</a:t>
            </a:r>
            <a:r>
              <a:rPr lang="en-US" sz="2600" i="1" dirty="0"/>
              <a:t>c</a:t>
            </a:r>
            <a:r>
              <a:rPr lang="zh-CN" altLang="en-US" sz="2600" i="1" dirty="0"/>
              <a:t>。</a:t>
            </a:r>
            <a:br>
              <a:rPr lang="en-US" sz="2600" dirty="0"/>
            </a:br>
            <a:r>
              <a:rPr lang="en-US" sz="2600" dirty="0"/>
              <a:t>*p = 'A’;    </a:t>
            </a:r>
            <a:r>
              <a:rPr lang="en-US" sz="2600" i="1" dirty="0"/>
              <a:t>// *p</a:t>
            </a:r>
            <a:r>
              <a:rPr lang="zh-CN" altLang="en-US" sz="2600" i="1" dirty="0"/>
              <a:t>就是</a:t>
            </a:r>
            <a:r>
              <a:rPr lang="en-US" sz="2600" i="1" dirty="0"/>
              <a:t>c,</a:t>
            </a:r>
            <a:r>
              <a:rPr lang="zh-CN" altLang="en-US" sz="2600" i="1" dirty="0"/>
              <a:t>相当于</a:t>
            </a:r>
            <a:r>
              <a:rPr lang="en-US" sz="2600" i="1" dirty="0"/>
              <a:t> c = 'A';</a:t>
            </a:r>
            <a:r>
              <a:rPr lang="zh-CN" altLang="en-US" sz="2600" i="1" dirty="0"/>
              <a:t>即变量</a:t>
            </a:r>
            <a:r>
              <a:rPr lang="en-US" sz="2600" i="1" dirty="0"/>
              <a:t>c</a:t>
            </a:r>
            <a:r>
              <a:rPr lang="zh-CN" altLang="en-US" sz="2600" i="1" dirty="0"/>
              <a:t>的内存块存储的内容是字符</a:t>
            </a:r>
            <a:r>
              <a:rPr lang="en-US" sz="2600" i="1" dirty="0"/>
              <a:t>'A'</a:t>
            </a:r>
            <a:br>
              <a:rPr lang="en-US" sz="2600" dirty="0"/>
            </a:br>
            <a:r>
              <a:rPr lang="en-US" sz="2600" dirty="0"/>
              <a:t>char c2{*p}; </a:t>
            </a:r>
            <a:r>
              <a:rPr lang="en-US" sz="2600" i="1" dirty="0"/>
              <a:t>//</a:t>
            </a:r>
            <a:r>
              <a:rPr lang="zh-CN" altLang="en-US" sz="2600" i="1" dirty="0"/>
              <a:t>相当于</a:t>
            </a:r>
            <a:r>
              <a:rPr lang="en-US" sz="2600" i="1" dirty="0"/>
              <a:t> char c2 {c}</a:t>
            </a:r>
            <a:r>
              <a:rPr lang="zh-CN" altLang="en-US" sz="2600" i="1" dirty="0"/>
              <a:t>。即</a:t>
            </a:r>
            <a:r>
              <a:rPr lang="en-US" sz="2600" i="1" dirty="0"/>
              <a:t>c2</a:t>
            </a:r>
            <a:r>
              <a:rPr lang="zh-CN" altLang="en-US" sz="2600" i="1" dirty="0"/>
              <a:t>的初始值就是</a:t>
            </a:r>
            <a:r>
              <a:rPr lang="en-US" sz="2600" i="1" dirty="0"/>
              <a:t>c</a:t>
            </a:r>
            <a:r>
              <a:rPr lang="zh-CN" altLang="en-US" sz="2600" i="1" dirty="0"/>
              <a:t>的值，即字符</a:t>
            </a:r>
            <a:r>
              <a:rPr lang="en-US" sz="2600" i="1" dirty="0"/>
              <a:t>'A'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B6B9-4EB2-4D4A-A8BC-C5057AA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指针变量也占据一块独立的内存。因此，定义指针变量时，不一定要初始化。而引用变量仅仅是其他变量的别名，引用变量本身不占据单独的一块内存，引用变量定义时则必须初始化。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double *s;  //</a:t>
            </a:r>
            <a:r>
              <a:rPr lang="zh-CN" altLang="en-US" dirty="0"/>
              <a:t>指针变量定义时可以不初始化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&amp;r;  //</a:t>
            </a:r>
            <a:r>
              <a:rPr lang="zh-CN" altLang="en-US" dirty="0"/>
              <a:t>错！引用变量定义时必须指明引用哪个变量！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4876</Words>
  <Application>Microsoft Office PowerPoint</Application>
  <PresentationFormat>宽屏</PresentationFormat>
  <Paragraphs>263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Arial</vt:lpstr>
      <vt:lpstr>Britannic Bold</vt:lpstr>
      <vt:lpstr>Calibri</vt:lpstr>
      <vt:lpstr>Noto Sans Blk</vt:lpstr>
      <vt:lpstr>Noto Sans Cond Med</vt:lpstr>
      <vt:lpstr>Office 主题​​</vt:lpstr>
      <vt:lpstr>第5章 复合类型：数组、指针和引用</vt:lpstr>
      <vt:lpstr>5.1 引用</vt:lpstr>
      <vt:lpstr>PowerPoint 演示文稿</vt:lpstr>
      <vt:lpstr>PowerPoint 演示文稿</vt:lpstr>
      <vt:lpstr>PowerPoint 演示文稿</vt:lpstr>
      <vt:lpstr>5.2.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空指针：不指向任何变量(对象)的指针(变量)。 </vt:lpstr>
      <vt:lpstr>nullptr只能初始化指针变量</vt:lpstr>
      <vt:lpstr>PowerPoint 演示文稿</vt:lpstr>
      <vt:lpstr>5.2.2 指针的其他运算</vt:lpstr>
      <vt:lpstr>PowerPoint 演示文稿</vt:lpstr>
      <vt:lpstr>5.2.3 void* 无类型指针</vt:lpstr>
      <vt:lpstr>PowerPoint 演示文稿</vt:lpstr>
      <vt:lpstr>5.2.4 指针的指针</vt:lpstr>
      <vt:lpstr>PowerPoint 演示文稿</vt:lpstr>
      <vt:lpstr>5.2.5 指针的引用</vt:lpstr>
      <vt:lpstr>PowerPoint 演示文稿</vt:lpstr>
      <vt:lpstr>5.2.6 引用和指针的比较</vt:lpstr>
      <vt:lpstr>PowerPoint 演示文稿</vt:lpstr>
      <vt:lpstr>5.3 数组</vt:lpstr>
      <vt:lpstr>下标运算符operator[]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复杂的数组声明</vt:lpstr>
      <vt:lpstr>PowerPoint 演示文稿</vt:lpstr>
      <vt:lpstr>5.3.3 C风格字符串</vt:lpstr>
      <vt:lpstr>PowerPoint 演示文稿</vt:lpstr>
      <vt:lpstr>PowerPoint 演示文稿</vt:lpstr>
      <vt:lpstr>PowerPoint 演示文稿</vt:lpstr>
      <vt:lpstr>PowerPoint 演示文稿</vt:lpstr>
      <vt:lpstr>5.3.4 指针访问数组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5.3.5 Range for</vt:lpstr>
      <vt:lpstr>PowerPoint 演示文稿</vt:lpstr>
      <vt:lpstr>PowerPoint 演示文稿</vt:lpstr>
      <vt:lpstr>PowerPoint 演示文稿</vt:lpstr>
      <vt:lpstr>5.3.6 多维数组</vt:lpstr>
      <vt:lpstr>5.3.6 多维数组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动态内存 5.4.1 程序堆栈区</vt:lpstr>
      <vt:lpstr>PowerPoint 演示文稿</vt:lpstr>
      <vt:lpstr>5.4.2 堆存储区：new和delete运算符</vt:lpstr>
      <vt:lpstr>PowerPoint 演示文稿</vt:lpstr>
      <vt:lpstr>PowerPoint 演示文稿</vt:lpstr>
      <vt:lpstr>PowerPoint 演示文稿</vt:lpstr>
      <vt:lpstr>PowerPoint 演示文稿</vt:lpstr>
      <vt:lpstr>5.4.3  动态内存表示多维数组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复合类型：数组、指针和引用</dc:title>
  <dc:creator>dong hongwei</dc:creator>
  <cp:lastModifiedBy>dong hongwei</cp:lastModifiedBy>
  <cp:revision>73</cp:revision>
  <dcterms:created xsi:type="dcterms:W3CDTF">2019-12-18T03:23:21Z</dcterms:created>
  <dcterms:modified xsi:type="dcterms:W3CDTF">2019-12-18T07:01:39Z</dcterms:modified>
</cp:coreProperties>
</file>