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553" r:id="rId3"/>
    <p:sldId id="538" r:id="rId4"/>
    <p:sldId id="537" r:id="rId5"/>
    <p:sldId id="540" r:id="rId6"/>
    <p:sldId id="520" r:id="rId7"/>
    <p:sldId id="521" r:id="rId8"/>
    <p:sldId id="522" r:id="rId9"/>
    <p:sldId id="527" r:id="rId10"/>
    <p:sldId id="528" r:id="rId11"/>
    <p:sldId id="308" r:id="rId12"/>
    <p:sldId id="541" r:id="rId13"/>
    <p:sldId id="529" r:id="rId14"/>
    <p:sldId id="531" r:id="rId15"/>
    <p:sldId id="530" r:id="rId16"/>
    <p:sldId id="551" r:id="rId17"/>
    <p:sldId id="497" r:id="rId18"/>
    <p:sldId id="484" r:id="rId19"/>
    <p:sldId id="552" r:id="rId20"/>
    <p:sldId id="502" r:id="rId21"/>
    <p:sldId id="503" r:id="rId22"/>
    <p:sldId id="504" r:id="rId23"/>
    <p:sldId id="542" r:id="rId24"/>
    <p:sldId id="431" r:id="rId25"/>
    <p:sldId id="475" r:id="rId26"/>
    <p:sldId id="518" r:id="rId27"/>
    <p:sldId id="544" r:id="rId28"/>
    <p:sldId id="545" r:id="rId29"/>
    <p:sldId id="506" r:id="rId30"/>
    <p:sldId id="470" r:id="rId31"/>
    <p:sldId id="533" r:id="rId32"/>
    <p:sldId id="534" r:id="rId33"/>
    <p:sldId id="535" r:id="rId34"/>
    <p:sldId id="458" r:id="rId35"/>
    <p:sldId id="459" r:id="rId36"/>
    <p:sldId id="516" r:id="rId37"/>
    <p:sldId id="517" r:id="rId38"/>
    <p:sldId id="546" r:id="rId39"/>
    <p:sldId id="548" r:id="rId40"/>
    <p:sldId id="549" r:id="rId41"/>
    <p:sldId id="547" r:id="rId42"/>
    <p:sldId id="428" r:id="rId43"/>
    <p:sldId id="476" r:id="rId44"/>
    <p:sldId id="477" r:id="rId45"/>
    <p:sldId id="454" r:id="rId46"/>
    <p:sldId id="451" r:id="rId47"/>
    <p:sldId id="452" r:id="rId48"/>
    <p:sldId id="492" r:id="rId4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9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6537E0-B6F7-4F30-B86B-4CA7244EDE5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6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https://www.programiz.com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Medium" panose="020B0600000000000000" pitchFamily="34" charset="-122"/>
                <a:ea typeface="Noto Sans S Chinese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Medium" panose="020B0600000000000000" pitchFamily="34" charset="-122"/>
                <a:ea typeface="Noto Sans S Chinese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程序结构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05251" y="4643439"/>
            <a:ext cx="470535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#include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“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iostream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”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63670" y="5310285"/>
            <a:ext cx="1866122" cy="475861"/>
          </a:xfrm>
          <a:prstGeom prst="wedgeRoundRectCallout">
            <a:avLst>
              <a:gd name="adj1" fmla="val -1072"/>
              <a:gd name="adj2" fmla="val -102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807790" y="5286570"/>
            <a:ext cx="6298360" cy="681133"/>
          </a:xfrm>
          <a:prstGeom prst="wedgeRoundRectCallout">
            <a:avLst>
              <a:gd name="adj1" fmla="val -31790"/>
              <a:gd name="adj2" fmla="val -82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先在当前目录，后在系统路径下寻找库文件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预处理器用文件内容替换掉该语句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包含指令： </a:t>
            </a:r>
            <a:r>
              <a:rPr lang="en-US" altLang="zh-CN" sz="3600" dirty="0">
                <a:solidFill>
                  <a:srgbClr val="0070C0"/>
                </a:solidFill>
              </a:rPr>
              <a:t>#include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64585"/>
          </a:xfrm>
        </p:spPr>
        <p:txBody>
          <a:bodyPr/>
          <a:lstStyle/>
          <a:p>
            <a:r>
              <a:rPr lang="en-US" altLang="zh-CN" dirty="0"/>
              <a:t>#if</a:t>
            </a:r>
            <a:r>
              <a:rPr lang="zh-CN" altLang="en-US" dirty="0"/>
              <a:t>、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0472" y="2253673"/>
            <a:ext cx="685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#if 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2800" dirty="0"/>
              <a:t>main(){</a:t>
            </a:r>
          </a:p>
          <a:p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#else</a:t>
            </a:r>
          </a:p>
          <a:p>
            <a:r>
              <a:rPr lang="en-US" altLang="zh-CN" sz="2800" dirty="0"/>
              <a:t>int main(){</a:t>
            </a:r>
          </a:p>
          <a:p>
            <a:r>
              <a:rPr lang="en-US" altLang="zh-CN" sz="2800" dirty="0"/>
              <a:t>   return 0;	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</a:t>
            </a:r>
            <a:r>
              <a:rPr lang="en-US" altLang="zh-CN" sz="2800" b="1" dirty="0" err="1">
                <a:solidFill>
                  <a:srgbClr val="0070C0"/>
                </a:solidFill>
              </a:rPr>
              <a:t>endif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64585"/>
          </a:xfrm>
        </p:spPr>
        <p:txBody>
          <a:bodyPr/>
          <a:lstStyle/>
          <a:p>
            <a:r>
              <a:rPr lang="en-US" altLang="zh-CN" dirty="0"/>
              <a:t>#ifdef</a:t>
            </a:r>
            <a:r>
              <a:rPr lang="zh-CN" altLang="en-US" dirty="0"/>
              <a:t>、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0472" y="2253673"/>
            <a:ext cx="685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#ifdef </a:t>
            </a:r>
            <a:r>
              <a:rPr lang="en-US" altLang="zh-CN" sz="2800" b="1" dirty="0"/>
              <a:t>UNIX</a:t>
            </a:r>
          </a:p>
          <a:p>
            <a:r>
              <a:rPr lang="en-US" altLang="zh-CN" sz="2800" dirty="0"/>
              <a:t>…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#endif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main(){</a:t>
            </a:r>
          </a:p>
          <a:p>
            <a:r>
              <a:rPr lang="en-US" altLang="zh-CN" sz="2800" dirty="0"/>
              <a:t>    /*… */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8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7D353-95CC-4DB7-9712-EDD15930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44" y="3205259"/>
            <a:ext cx="7810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AD457-738E-4693-AFAF-FBDF51F0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32" y="3021827"/>
            <a:ext cx="8715375" cy="2743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ECDBA1-3CB9-4DFD-994A-3D8EDE0E6181}"/>
              </a:ext>
            </a:extLst>
          </p:cNvPr>
          <p:cNvSpPr/>
          <p:nvPr/>
        </p:nvSpPr>
        <p:spPr>
          <a:xfrm>
            <a:off x="4824720" y="3765596"/>
            <a:ext cx="1632857" cy="44787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DB4C42-817B-4661-B1AF-C46E247E2625}"/>
              </a:ext>
            </a:extLst>
          </p:cNvPr>
          <p:cNvSpPr/>
          <p:nvPr/>
        </p:nvSpPr>
        <p:spPr>
          <a:xfrm>
            <a:off x="5405138" y="4550295"/>
            <a:ext cx="849748" cy="44972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给一个常量或文字起一个名字。 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1981CC-16BB-4F37-93B9-7FAD9817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9" y="3111838"/>
            <a:ext cx="92868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1442428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预处理器会将程序中所有</a:t>
            </a:r>
            <a:r>
              <a:rPr lang="en-US" altLang="zh-CN" dirty="0"/>
              <a:t>PI</a:t>
            </a:r>
            <a:r>
              <a:rPr lang="zh-CN" altLang="en-US" dirty="0"/>
              <a:t>用该常量的值</a:t>
            </a:r>
            <a:r>
              <a:rPr lang="en-US" altLang="zh-CN" dirty="0"/>
              <a:t>3.14159</a:t>
            </a:r>
            <a:r>
              <a:rPr lang="zh-CN" altLang="en-US" dirty="0"/>
              <a:t>替换掉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1981CC-16BB-4F37-93B9-7FAD9817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9" y="3111838"/>
            <a:ext cx="92868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787399"/>
          </a:xfrm>
        </p:spPr>
        <p:txBody>
          <a:bodyPr>
            <a:normAutofit/>
          </a:bodyPr>
          <a:lstStyle/>
          <a:p>
            <a:r>
              <a:rPr lang="zh-CN" altLang="en-US" dirty="0"/>
              <a:t>变量、类型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109663"/>
            <a:ext cx="10515600" cy="2262187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数据：常量和变量， 变量就是一块内存，每个变量都有确定的类型。</a:t>
            </a:r>
            <a:endParaRPr lang="en-US" altLang="zh-CN" sz="2600" dirty="0"/>
          </a:p>
          <a:p>
            <a:r>
              <a:rPr lang="zh-CN" altLang="en-US" sz="2600" dirty="0"/>
              <a:t>类型：决定了对变量能进行说明运算、变量占内存大小、变量值范围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31293"/>
            <a:ext cx="53054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238125" y="3305175"/>
            <a:ext cx="3467100" cy="1633536"/>
          </a:xfrm>
          <a:prstGeom prst="wedgeRoundRectCallout">
            <a:avLst>
              <a:gd name="adj1" fmla="val 59194"/>
              <a:gd name="adj2" fmla="val 1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i: </a:t>
            </a:r>
            <a:r>
              <a:rPr lang="zh-CN" altLang="en-US" sz="2400" dirty="0"/>
              <a:t>整型</a:t>
            </a:r>
            <a:endParaRPr lang="en-US" altLang="zh-CN" sz="2400" dirty="0"/>
          </a:p>
          <a:p>
            <a:pPr algn="ctr"/>
            <a:r>
              <a:rPr lang="en-US" altLang="zh-CN" sz="2400" dirty="0" err="1"/>
              <a:t>ch</a:t>
            </a:r>
            <a:r>
              <a:rPr lang="en-US" altLang="zh-CN" sz="2400" dirty="0"/>
              <a:t>:</a:t>
            </a:r>
            <a:r>
              <a:rPr lang="zh-CN" altLang="en-US" sz="2400" dirty="0"/>
              <a:t>字符型</a:t>
            </a:r>
            <a:endParaRPr lang="en-US" altLang="zh-CN" sz="2400" dirty="0"/>
          </a:p>
          <a:p>
            <a:pPr algn="ctr"/>
            <a:r>
              <a:rPr lang="en-US" altLang="zh-CN" sz="2400" dirty="0"/>
              <a:t>radius:</a:t>
            </a:r>
            <a:r>
              <a:rPr lang="zh-CN" altLang="en-US" sz="2400" dirty="0"/>
              <a:t>双精度浮点实数</a:t>
            </a:r>
            <a:endParaRPr lang="en-US" altLang="zh-CN" sz="2400" dirty="0"/>
          </a:p>
          <a:p>
            <a:pPr algn="ctr"/>
            <a:r>
              <a:rPr lang="en-US" altLang="zh-CN" sz="2400" dirty="0"/>
              <a:t>ok:</a:t>
            </a:r>
            <a:r>
              <a:rPr lang="zh-CN" altLang="en-US" sz="2400" dirty="0"/>
              <a:t>布尔类型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96225" y="3571875"/>
            <a:ext cx="3209926" cy="866775"/>
          </a:xfrm>
          <a:prstGeom prst="wedgeRoundRectCallout">
            <a:avLst>
              <a:gd name="adj1" fmla="val -60037"/>
              <a:gd name="adj2" fmla="val 14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3, ‘A’, ,2.56, false</a:t>
            </a:r>
            <a:r>
              <a:rPr lang="zh-CN" altLang="en-US" sz="2400" dirty="0"/>
              <a:t>都是文字常量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9EADF-1386-43F9-A35B-F30BD5FA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59" y="4838506"/>
            <a:ext cx="914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563964"/>
            <a:ext cx="10515600" cy="641902"/>
          </a:xfrm>
        </p:spPr>
        <p:txBody>
          <a:bodyPr/>
          <a:lstStyle/>
          <a:p>
            <a:r>
              <a:rPr lang="zh-CN" altLang="en-US" dirty="0"/>
              <a:t>表达式：用运算符对数据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常量）进行运算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88951"/>
            <a:ext cx="10515600" cy="768350"/>
          </a:xfrm>
        </p:spPr>
        <p:txBody>
          <a:bodyPr/>
          <a:lstStyle/>
          <a:p>
            <a:r>
              <a:rPr lang="zh-CN" altLang="en-US" dirty="0"/>
              <a:t>运算符、表达式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48F476-AEAB-4DF3-BE33-93E3CCE0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2" y="2716277"/>
            <a:ext cx="10048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0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563964"/>
            <a:ext cx="10515600" cy="641902"/>
          </a:xfrm>
        </p:spPr>
        <p:txBody>
          <a:bodyPr/>
          <a:lstStyle/>
          <a:p>
            <a:r>
              <a:rPr lang="zh-CN" altLang="en-US" dirty="0"/>
              <a:t>表达式：用运算符对数据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常量）进行运算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88951"/>
            <a:ext cx="10515600" cy="768350"/>
          </a:xfrm>
        </p:spPr>
        <p:txBody>
          <a:bodyPr/>
          <a:lstStyle/>
          <a:p>
            <a:r>
              <a:rPr lang="zh-CN" altLang="en-US" dirty="0"/>
              <a:t>运算符、表达式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107299-DA1C-432D-BF00-EEBBCB6B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86" y="2697712"/>
            <a:ext cx="5683802" cy="3180573"/>
          </a:xfrm>
          <a:prstGeom prst="rect">
            <a:avLst/>
          </a:prstGeom>
        </p:spPr>
      </p:pic>
      <p:sp>
        <p:nvSpPr>
          <p:cNvPr id="12" name="圆角矩形标注 8">
            <a:extLst>
              <a:ext uri="{FF2B5EF4-FFF2-40B4-BE49-F238E27FC236}">
                <a16:creationId xmlns:a16="http://schemas.microsoft.com/office/drawing/2014/main" id="{7D5BBB33-2710-498D-AAE6-DE5E5AC39EBB}"/>
              </a:ext>
            </a:extLst>
          </p:cNvPr>
          <p:cNvSpPr/>
          <p:nvPr/>
        </p:nvSpPr>
        <p:spPr>
          <a:xfrm>
            <a:off x="6346760" y="3706796"/>
            <a:ext cx="1763485" cy="466933"/>
          </a:xfrm>
          <a:prstGeom prst="wedgeRoundRectCallout">
            <a:avLst>
              <a:gd name="adj1" fmla="val -73831"/>
              <a:gd name="adj2" fmla="val 264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赋值表达式</a:t>
            </a:r>
          </a:p>
        </p:txBody>
      </p:sp>
      <p:sp>
        <p:nvSpPr>
          <p:cNvPr id="13" name="圆角矩形标注 9">
            <a:extLst>
              <a:ext uri="{FF2B5EF4-FFF2-40B4-BE49-F238E27FC236}">
                <a16:creationId xmlns:a16="http://schemas.microsoft.com/office/drawing/2014/main" id="{40D5F659-89F1-4959-AFEB-CA939A97B376}"/>
              </a:ext>
            </a:extLst>
          </p:cNvPr>
          <p:cNvSpPr/>
          <p:nvPr/>
        </p:nvSpPr>
        <p:spPr>
          <a:xfrm>
            <a:off x="6654670" y="4223091"/>
            <a:ext cx="2050791" cy="451546"/>
          </a:xfrm>
          <a:prstGeom prst="wedgeRoundRectCallout">
            <a:avLst>
              <a:gd name="adj1" fmla="val -80472"/>
              <a:gd name="adj2" fmla="val -6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算术表达式</a:t>
            </a:r>
          </a:p>
        </p:txBody>
      </p:sp>
      <p:sp>
        <p:nvSpPr>
          <p:cNvPr id="14" name="圆角矩形标注 6">
            <a:extLst>
              <a:ext uri="{FF2B5EF4-FFF2-40B4-BE49-F238E27FC236}">
                <a16:creationId xmlns:a16="http://schemas.microsoft.com/office/drawing/2014/main" id="{1F8687CB-6D28-46FC-9D24-8553692FBC76}"/>
              </a:ext>
            </a:extLst>
          </p:cNvPr>
          <p:cNvSpPr/>
          <p:nvPr/>
        </p:nvSpPr>
        <p:spPr>
          <a:xfrm>
            <a:off x="6346760" y="3110822"/>
            <a:ext cx="5600117" cy="566178"/>
          </a:xfrm>
          <a:prstGeom prst="wedgeRoundRectCallout">
            <a:avLst>
              <a:gd name="adj1" fmla="val -60403"/>
              <a:gd name="adj2" fmla="val 51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同类型变量可在</a:t>
            </a:r>
            <a:r>
              <a:rPr lang="en-US" altLang="zh-CN" sz="2400" dirty="0"/>
              <a:t>1</a:t>
            </a:r>
            <a:r>
              <a:rPr lang="zh-CN" altLang="en-US" sz="2400" dirty="0"/>
              <a:t>个语句定义，可初始化</a:t>
            </a:r>
          </a:p>
        </p:txBody>
      </p:sp>
    </p:spTree>
    <p:extLst>
      <p:ext uri="{BB962C8B-B14F-4D97-AF65-F5344CB8AC3E}">
        <p14:creationId xmlns:p14="http://schemas.microsoft.com/office/powerpoint/2010/main" val="2103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490C-A1E1-43AD-BDDA-E3F474FD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程序结构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F5636-5291-4865-8330-00BFBA6D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55" y="1504076"/>
            <a:ext cx="8632372" cy="5139320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7400" dirty="0"/>
              <a:t>main()</a:t>
            </a:r>
            <a:r>
              <a:rPr lang="zh-CN" altLang="en-US" sz="7400" dirty="0"/>
              <a:t>函数</a:t>
            </a:r>
            <a:endParaRPr lang="en-US" altLang="zh-CN" sz="7400" dirty="0"/>
          </a:p>
          <a:p>
            <a:r>
              <a:rPr lang="zh-CN" altLang="en-US" sz="7400" dirty="0"/>
              <a:t>语句</a:t>
            </a:r>
            <a:endParaRPr lang="en-US" altLang="zh-CN" sz="7400" dirty="0"/>
          </a:p>
          <a:p>
            <a:r>
              <a:rPr lang="zh-CN" altLang="en-US" sz="7400" dirty="0"/>
              <a:t>注释（多行或单行）</a:t>
            </a:r>
            <a:endParaRPr lang="en-US" altLang="zh-CN" sz="7400" dirty="0"/>
          </a:p>
          <a:p>
            <a:r>
              <a:rPr lang="zh-CN" altLang="en-US" sz="7400" dirty="0"/>
              <a:t>预处理指令</a:t>
            </a:r>
            <a:r>
              <a:rPr lang="en-US" altLang="zh-CN" sz="7400" dirty="0"/>
              <a:t>(</a:t>
            </a:r>
            <a:r>
              <a:rPr lang="zh-CN" altLang="en-US" sz="7400" dirty="0"/>
              <a:t>包含、宏定义</a:t>
            </a:r>
            <a:r>
              <a:rPr lang="en-US" altLang="zh-CN" sz="7400" dirty="0"/>
              <a:t>)</a:t>
            </a:r>
          </a:p>
          <a:p>
            <a:r>
              <a:rPr lang="zh-CN" altLang="en-US" sz="7400" dirty="0"/>
              <a:t>函数（程序入口主函数</a:t>
            </a:r>
            <a:r>
              <a:rPr lang="en-US" altLang="zh-CN" sz="7400" dirty="0"/>
              <a:t>main</a:t>
            </a:r>
            <a:r>
              <a:rPr lang="zh-CN" altLang="en-US" sz="7400" dirty="0"/>
              <a:t>）</a:t>
            </a:r>
          </a:p>
          <a:p>
            <a:pPr marL="0" indent="0">
              <a:buNone/>
            </a:pPr>
            <a:r>
              <a:rPr lang="zh-CN" altLang="en-US" sz="7400" dirty="0"/>
              <a:t>     </a:t>
            </a:r>
            <a:r>
              <a:rPr lang="en-US" altLang="zh-CN" sz="7400" dirty="0"/>
              <a:t>- </a:t>
            </a:r>
            <a:r>
              <a:rPr lang="zh-CN" altLang="en-US" sz="7400" dirty="0"/>
              <a:t>变量和常量（数据）</a:t>
            </a:r>
          </a:p>
          <a:p>
            <a:pPr marL="0" indent="0">
              <a:buNone/>
            </a:pPr>
            <a:r>
              <a:rPr lang="zh-CN" altLang="en-US" sz="7400" dirty="0"/>
              <a:t>     </a:t>
            </a:r>
            <a:r>
              <a:rPr lang="en-US" altLang="zh-CN" sz="7400" dirty="0"/>
              <a:t>- </a:t>
            </a:r>
            <a:r>
              <a:rPr lang="zh-CN" altLang="en-US" sz="7400" dirty="0"/>
              <a:t>表达式语句（数据处理）   </a:t>
            </a:r>
          </a:p>
          <a:p>
            <a:pPr marL="0" indent="0">
              <a:buNone/>
            </a:pPr>
            <a:r>
              <a:rPr lang="en-US" altLang="zh-CN" sz="7400" dirty="0"/>
              <a:t>     - </a:t>
            </a:r>
            <a:r>
              <a:rPr lang="zh-CN" altLang="en-US" sz="7400" dirty="0"/>
              <a:t>控制语句、返回语句等</a:t>
            </a:r>
            <a:endParaRPr lang="en-US" altLang="zh-CN" sz="7400" dirty="0"/>
          </a:p>
          <a:p>
            <a:r>
              <a:rPr lang="zh-CN" altLang="en-US" sz="7400" dirty="0"/>
              <a:t>名字空间</a:t>
            </a:r>
            <a:endParaRPr lang="en-US" altLang="zh-CN" sz="7400" dirty="0"/>
          </a:p>
          <a:p>
            <a:r>
              <a:rPr lang="zh-CN" altLang="en-US" sz="7400" dirty="0"/>
              <a:t>标识符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算术运算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1190623"/>
            <a:ext cx="775638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645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比较运算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04924"/>
            <a:ext cx="694015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55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修改一个变量的组合运算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62088"/>
            <a:ext cx="5492470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7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8267-726A-4D1D-871D-7F1FDBDC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 err="1"/>
              <a:t>io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CD9D4-B21B-4ED4-A6A8-E42DC6C7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是代表控制台窗口的</a:t>
            </a:r>
            <a:r>
              <a:rPr lang="zh-CN" altLang="en-US" b="1" dirty="0"/>
              <a:t>输出流对象</a:t>
            </a:r>
            <a:r>
              <a:rPr lang="zh-CN" altLang="en-US" dirty="0"/>
              <a:t>，可用 输出运算符</a:t>
            </a:r>
            <a:r>
              <a:rPr lang="en-US" altLang="zh-CN" dirty="0"/>
              <a:t>&lt;&lt;</a:t>
            </a:r>
            <a:r>
              <a:rPr lang="zh-CN" altLang="en-US" dirty="0"/>
              <a:t>向它输出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cin</a:t>
            </a:r>
            <a:r>
              <a:rPr lang="zh-CN" altLang="en-US" dirty="0"/>
              <a:t>是代表键盘的</a:t>
            </a:r>
            <a:r>
              <a:rPr lang="zh-CN" altLang="en-US" b="1" dirty="0"/>
              <a:t>输入流对象</a:t>
            </a:r>
            <a:r>
              <a:rPr lang="zh-CN" altLang="en-US" dirty="0"/>
              <a:t>，可用 输出运算符</a:t>
            </a:r>
            <a:r>
              <a:rPr lang="en-US" altLang="zh-CN" dirty="0"/>
              <a:t>&gt;&gt;</a:t>
            </a:r>
            <a:r>
              <a:rPr lang="zh-CN" altLang="en-US" dirty="0"/>
              <a:t>从它输入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97304-DEB2-440A-BF58-9A1EF855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64" y="2389413"/>
            <a:ext cx="5313104" cy="420840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D32CF83A-8107-416D-8BA2-251565A43620}"/>
              </a:ext>
            </a:extLst>
          </p:cNvPr>
          <p:cNvSpPr/>
          <p:nvPr/>
        </p:nvSpPr>
        <p:spPr>
          <a:xfrm>
            <a:off x="1968759" y="3060439"/>
            <a:ext cx="2174034" cy="391886"/>
          </a:xfrm>
          <a:prstGeom prst="wedgeRoundRectCallout">
            <a:avLst>
              <a:gd name="adj1" fmla="val 35714"/>
              <a:gd name="adj2" fmla="val -136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输出流对象</a:t>
            </a:r>
            <a:endParaRPr lang="en-US" sz="2600" dirty="0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3553622D-91C7-4088-8C02-0E7849E6AD5E}"/>
              </a:ext>
            </a:extLst>
          </p:cNvPr>
          <p:cNvSpPr/>
          <p:nvPr/>
        </p:nvSpPr>
        <p:spPr>
          <a:xfrm>
            <a:off x="6895322" y="3060439"/>
            <a:ext cx="1374712" cy="391886"/>
          </a:xfrm>
          <a:prstGeom prst="wedgeRoundRectCallout">
            <a:avLst>
              <a:gd name="adj1" fmla="val -41040"/>
              <a:gd name="adj2" fmla="val -12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数据</a:t>
            </a:r>
            <a:endParaRPr lang="en-US" sz="2600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D31D2DB9-AB37-4A7D-80AD-7E1D088F2243}"/>
              </a:ext>
            </a:extLst>
          </p:cNvPr>
          <p:cNvSpPr/>
          <p:nvPr/>
        </p:nvSpPr>
        <p:spPr>
          <a:xfrm>
            <a:off x="4534679" y="3029338"/>
            <a:ext cx="1922105" cy="422987"/>
          </a:xfrm>
          <a:prstGeom prst="wedgeRoundRectCallout">
            <a:avLst>
              <a:gd name="adj1" fmla="val -41040"/>
              <a:gd name="adj2" fmla="val -12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输出运算符</a:t>
            </a:r>
            <a:endParaRPr lang="en-US" sz="2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D45517-1D93-44CE-816B-7788E01B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61" y="4731884"/>
            <a:ext cx="3007360" cy="885145"/>
          </a:xfrm>
          <a:prstGeom prst="rect">
            <a:avLst/>
          </a:prstGeom>
        </p:spPr>
      </p:pic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5FFA47A8-AD80-4668-AAF9-85B99A17A3F6}"/>
              </a:ext>
            </a:extLst>
          </p:cNvPr>
          <p:cNvSpPr/>
          <p:nvPr/>
        </p:nvSpPr>
        <p:spPr>
          <a:xfrm>
            <a:off x="2438401" y="5844072"/>
            <a:ext cx="2174034" cy="391886"/>
          </a:xfrm>
          <a:prstGeom prst="wedgeRoundRectCallout">
            <a:avLst>
              <a:gd name="adj1" fmla="val 46930"/>
              <a:gd name="adj2" fmla="val -128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输入流对象</a:t>
            </a:r>
            <a:endParaRPr lang="en-US" sz="2600" dirty="0"/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819A760D-770D-444C-A405-E381B2EBDBF3}"/>
              </a:ext>
            </a:extLst>
          </p:cNvPr>
          <p:cNvSpPr/>
          <p:nvPr/>
        </p:nvSpPr>
        <p:spPr>
          <a:xfrm>
            <a:off x="7364964" y="5844072"/>
            <a:ext cx="1374712" cy="391886"/>
          </a:xfrm>
          <a:prstGeom prst="wedgeRoundRectCallout">
            <a:avLst>
              <a:gd name="adj1" fmla="val -161176"/>
              <a:gd name="adj2" fmla="val -158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变量</a:t>
            </a:r>
            <a:endParaRPr lang="en-US" sz="2600" dirty="0"/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212C50AE-D312-4011-A957-9821F4811B74}"/>
              </a:ext>
            </a:extLst>
          </p:cNvPr>
          <p:cNvSpPr/>
          <p:nvPr/>
        </p:nvSpPr>
        <p:spPr>
          <a:xfrm>
            <a:off x="5004321" y="5812971"/>
            <a:ext cx="1922105" cy="422987"/>
          </a:xfrm>
          <a:prstGeom prst="wedgeRoundRectCallout">
            <a:avLst>
              <a:gd name="adj1" fmla="val -41040"/>
              <a:gd name="adj2" fmla="val -12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输出运算符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68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AB0A48-EEAB-4C74-8F6D-90747B2B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7" y="5638482"/>
            <a:ext cx="4391025" cy="904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E05376-5648-4852-85C5-E3EC632C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7" y="1877060"/>
            <a:ext cx="11020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099" y="0"/>
            <a:ext cx="10515600" cy="90383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825" y="810489"/>
            <a:ext cx="10515600" cy="5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\n </a:t>
            </a:r>
            <a:r>
              <a:rPr lang="zh-CN" altLang="en-US" dirty="0"/>
              <a:t>换行符     </a:t>
            </a:r>
            <a:r>
              <a:rPr lang="en-US" altLang="zh-CN" dirty="0"/>
              <a:t>\t </a:t>
            </a:r>
            <a:r>
              <a:rPr lang="zh-CN" altLang="en-US" dirty="0"/>
              <a:t>制表符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213285" y="835710"/>
            <a:ext cx="362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设置宽度：</a:t>
            </a:r>
            <a:r>
              <a:rPr lang="en-US" altLang="zh-CN" sz="2800" dirty="0" err="1"/>
              <a:t>setw</a:t>
            </a:r>
            <a:r>
              <a:rPr lang="en-US" altLang="zh-CN" sz="2800" dirty="0"/>
              <a:t>(10)</a:t>
            </a:r>
            <a:endParaRPr lang="zh-CN" alt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542484"/>
            <a:ext cx="95821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213285" y="1358930"/>
            <a:ext cx="3981451" cy="571500"/>
          </a:xfrm>
          <a:prstGeom prst="wedgeRoundRectCallout">
            <a:avLst>
              <a:gd name="adj1" fmla="val -68599"/>
              <a:gd name="adj2" fmla="val 12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setw</a:t>
            </a:r>
            <a:r>
              <a:rPr lang="zh-CN" altLang="en-US" sz="2800" dirty="0"/>
              <a:t>函数需要的头文件</a:t>
            </a:r>
          </a:p>
        </p:txBody>
      </p:sp>
    </p:spTree>
    <p:extLst>
      <p:ext uri="{BB962C8B-B14F-4D97-AF65-F5344CB8AC3E}">
        <p14:creationId xmlns:p14="http://schemas.microsoft.com/office/powerpoint/2010/main" val="32348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1BEB6F-27D2-4CA5-86DB-62C47CD8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8" y="113983"/>
            <a:ext cx="7521122" cy="48237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C00748-9078-49AB-81DA-AB524788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40" y="820251"/>
            <a:ext cx="3943032" cy="25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F3CA-F5BC-4930-BC11-14762AC5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E75B5-6EF6-42E4-9609-FD27BD2C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32634"/>
          </a:xfrm>
        </p:spPr>
        <p:txBody>
          <a:bodyPr/>
          <a:lstStyle/>
          <a:p>
            <a:r>
              <a:rPr lang="zh-CN" altLang="en-US" dirty="0"/>
              <a:t>定义函数的格式：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D70A6B-BEBE-4E54-B0B0-8E8E8872453F}"/>
              </a:ext>
            </a:extLst>
          </p:cNvPr>
          <p:cNvSpPr txBox="1"/>
          <p:nvPr/>
        </p:nvSpPr>
        <p:spPr>
          <a:xfrm>
            <a:off x="1402702" y="2441797"/>
            <a:ext cx="58845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返回类型</a:t>
            </a:r>
            <a:r>
              <a:rPr lang="en-US" altLang="zh-CN" sz="2800" dirty="0"/>
              <a:t>  </a:t>
            </a:r>
            <a:r>
              <a:rPr lang="zh-CN" altLang="zh-CN" sz="2800" b="1" dirty="0"/>
              <a:t>函数名</a:t>
            </a:r>
            <a:r>
              <a:rPr lang="en-US" altLang="zh-CN" sz="2800" dirty="0"/>
              <a:t>(</a:t>
            </a:r>
            <a:r>
              <a:rPr lang="zh-CN" altLang="zh-CN" sz="2800" b="1" dirty="0"/>
              <a:t>参数列表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zh-CN" altLang="zh-CN" sz="2800" dirty="0"/>
              <a:t>多个语句构成的</a:t>
            </a:r>
            <a:r>
              <a:rPr lang="zh-CN" altLang="en-US" sz="2800" dirty="0"/>
              <a:t>程序块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}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7AE30A-0579-4EC8-80A6-3B7EB012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86" y="3803578"/>
            <a:ext cx="5998612" cy="27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1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7F73-1D8B-4DDC-A2D8-DEDEB905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4176-432F-43CF-A834-2626C77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通过函数名调用执行函数体中的语句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444794-6552-4312-A087-90F84CAB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65" y="2272913"/>
            <a:ext cx="5287767" cy="4407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917912-5A8B-47AD-9C4E-34449C9B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8" y="3885612"/>
            <a:ext cx="5734245" cy="2607263"/>
          </a:xfrm>
          <a:prstGeom prst="rect">
            <a:avLst/>
          </a:prstGeom>
        </p:spPr>
      </p:pic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009AB975-22D0-4DCA-A35C-B2AE7EBF3D0A}"/>
              </a:ext>
            </a:extLst>
          </p:cNvPr>
          <p:cNvSpPr/>
          <p:nvPr/>
        </p:nvSpPr>
        <p:spPr>
          <a:xfrm>
            <a:off x="8777835" y="5357908"/>
            <a:ext cx="2400238" cy="277783"/>
          </a:xfrm>
          <a:prstGeom prst="wedgeRoundRectCallout">
            <a:avLst>
              <a:gd name="adj1" fmla="val -60700"/>
              <a:gd name="adj2" fmla="val 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</a:t>
            </a:r>
            <a:r>
              <a:rPr lang="en-US" altLang="zh-CN" sz="2400" dirty="0"/>
              <a:t>hello()</a:t>
            </a:r>
            <a:r>
              <a:rPr lang="zh-CN" altLang="en-US" sz="2400" dirty="0"/>
              <a:t>函数</a:t>
            </a:r>
          </a:p>
        </p:txBody>
      </p:sp>
      <p:sp>
        <p:nvSpPr>
          <p:cNvPr id="7" name="圆角矩形标注 4">
            <a:extLst>
              <a:ext uri="{FF2B5EF4-FFF2-40B4-BE49-F238E27FC236}">
                <a16:creationId xmlns:a16="http://schemas.microsoft.com/office/drawing/2014/main" id="{00093387-D517-42FD-B929-C68EF7805100}"/>
              </a:ext>
            </a:extLst>
          </p:cNvPr>
          <p:cNvSpPr/>
          <p:nvPr/>
        </p:nvSpPr>
        <p:spPr>
          <a:xfrm>
            <a:off x="8777834" y="5731132"/>
            <a:ext cx="2708149" cy="343097"/>
          </a:xfrm>
          <a:prstGeom prst="wedgeRoundRectCallout">
            <a:avLst>
              <a:gd name="adj1" fmla="val -60700"/>
              <a:gd name="adj2" fmla="val 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</a:t>
            </a:r>
            <a:r>
              <a:rPr lang="en-US" altLang="zh-CN" sz="2400" dirty="0"/>
              <a:t>add3_4()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054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" y="260350"/>
            <a:ext cx="10515600" cy="777875"/>
          </a:xfrm>
        </p:spPr>
        <p:txBody>
          <a:bodyPr/>
          <a:lstStyle/>
          <a:p>
            <a:r>
              <a:rPr lang="zh-CN" altLang="en-US" dirty="0"/>
              <a:t>函数的参数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825" y="1047751"/>
            <a:ext cx="10515600" cy="628650"/>
          </a:xfrm>
        </p:spPr>
        <p:txBody>
          <a:bodyPr/>
          <a:lstStyle/>
          <a:p>
            <a:r>
              <a:rPr lang="zh-CN" altLang="en-US" dirty="0"/>
              <a:t>函数定义时可以有参数，调用时也提供对象的数据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690360"/>
            <a:ext cx="11235201" cy="491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上箭头 8"/>
          <p:cNvSpPr/>
          <p:nvPr/>
        </p:nvSpPr>
        <p:spPr>
          <a:xfrm rot="1607774">
            <a:off x="4384939" y="4026313"/>
            <a:ext cx="206996" cy="1862662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 rot="17066915">
            <a:off x="7026352" y="775433"/>
            <a:ext cx="199965" cy="5442846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49499" y="3133725"/>
            <a:ext cx="307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实参对形参初始化</a:t>
            </a:r>
          </a:p>
        </p:txBody>
      </p:sp>
    </p:spTree>
    <p:extLst>
      <p:ext uri="{BB962C8B-B14F-4D97-AF65-F5344CB8AC3E}">
        <p14:creationId xmlns:p14="http://schemas.microsoft.com/office/powerpoint/2010/main" val="3381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程序是由一些</a:t>
            </a:r>
            <a:r>
              <a:rPr lang="zh-CN" altLang="zh-CN" b="1" dirty="0"/>
              <a:t>函数</a:t>
            </a:r>
            <a:r>
              <a:rPr lang="zh-CN" altLang="zh-CN" dirty="0"/>
              <a:t>构成的，每个</a:t>
            </a:r>
            <a:r>
              <a:rPr lang="en-US" altLang="zh-CN" dirty="0"/>
              <a:t>C++</a:t>
            </a:r>
            <a:r>
              <a:rPr lang="zh-CN" altLang="zh-CN" dirty="0"/>
              <a:t>程序都执行唯一的叫作</a:t>
            </a:r>
            <a:r>
              <a:rPr lang="en-US" altLang="zh-CN" dirty="0"/>
              <a:t>main</a:t>
            </a:r>
            <a:r>
              <a:rPr lang="zh-CN" altLang="zh-CN" dirty="0"/>
              <a:t>的</a:t>
            </a:r>
            <a:r>
              <a:rPr lang="zh-CN" altLang="zh-CN" b="1" dirty="0"/>
              <a:t>主函数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460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54" y="310158"/>
            <a:ext cx="9332167" cy="619026"/>
          </a:xfrm>
        </p:spPr>
        <p:txBody>
          <a:bodyPr/>
          <a:lstStyle/>
          <a:p>
            <a:r>
              <a:rPr lang="zh-CN" altLang="en-US" dirty="0"/>
              <a:t>练习： 完成下面的函数</a:t>
            </a:r>
            <a:r>
              <a:rPr lang="en-US" altLang="zh-CN" dirty="0"/>
              <a:t>f.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929184"/>
            <a:ext cx="7755371" cy="592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6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177"/>
            <a:ext cx="10515600" cy="137101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用来给“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/>
              <a:t>”、“</a:t>
            </a:r>
            <a:r>
              <a:rPr lang="zh-CN" altLang="en-US" dirty="0">
                <a:solidFill>
                  <a:srgbClr val="0070C0"/>
                </a:solidFill>
              </a:rPr>
              <a:t>变量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对象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”、“</a:t>
            </a:r>
            <a:r>
              <a:rPr lang="zh-CN" altLang="en-US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”等起名字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0070C0"/>
                </a:solidFill>
              </a:rPr>
              <a:t>字母、数字、下划线</a:t>
            </a:r>
            <a:r>
              <a:rPr lang="en-US" altLang="zh-CN" dirty="0">
                <a:solidFill>
                  <a:srgbClr val="0070C0"/>
                </a:solidFill>
              </a:rPr>
              <a:t>_</a:t>
            </a:r>
            <a:r>
              <a:rPr lang="zh-CN" altLang="en-US" dirty="0"/>
              <a:t>构成，但不能以数字开头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526973"/>
            <a:ext cx="10515600" cy="22478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是大小写敏感的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.  </a:t>
            </a:r>
            <a:r>
              <a:rPr lang="en-US" altLang="zh-CN" i="1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Arr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和 </a:t>
            </a:r>
            <a:r>
              <a:rPr lang="en-US" altLang="zh-CN" i="1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arr</a:t>
            </a:r>
            <a:r>
              <a:rPr lang="en-US" altLang="zh-CN" i="1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是不同的标识符</a:t>
            </a:r>
            <a:endParaRPr lang="en-US" altLang="zh-CN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是不能和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C++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关键字相同</a:t>
            </a:r>
            <a:endParaRPr lang="en-US" altLang="zh-CN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的作用域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(scope)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是这个名字有效的范围。作用域分为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全局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函数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块作用域</a:t>
            </a:r>
            <a:endParaRPr lang="en-US" altLang="zh-CN" dirty="0">
              <a:solidFill>
                <a:srgbClr val="0070C0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617AD-3CE0-4AE0-ACE5-82888520BB9F}"/>
              </a:ext>
            </a:extLst>
          </p:cNvPr>
          <p:cNvSpPr txBox="1"/>
          <p:nvPr/>
        </p:nvSpPr>
        <p:spPr>
          <a:xfrm>
            <a:off x="2071395" y="2724540"/>
            <a:ext cx="724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   3a   i2   radius   _name    #width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1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0"/>
            <a:ext cx="10515600" cy="55879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保留的关键字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08489"/>
            <a:ext cx="9502493" cy="634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3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836" y="778160"/>
            <a:ext cx="10515600" cy="715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下面哪些是非法的名字（标识符）？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48" y="1411789"/>
            <a:ext cx="56673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6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名字空间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41760"/>
          </a:xfrm>
        </p:spPr>
        <p:txBody>
          <a:bodyPr/>
          <a:lstStyle/>
          <a:p>
            <a:r>
              <a:rPr lang="zh-CN" altLang="en-US" b="1" dirty="0"/>
              <a:t>名字冲突</a:t>
            </a:r>
            <a:r>
              <a:rPr lang="zh-CN" altLang="en-US" dirty="0"/>
              <a:t>：不同的库可能出现同名，如同生活中出现同名。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91682" y="3069771"/>
            <a:ext cx="2603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信控 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张伟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李平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王强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79168" y="3069770"/>
            <a:ext cx="2603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李伟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张伟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王兵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40351" y="2864498"/>
            <a:ext cx="3937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信控的张伟</a:t>
            </a:r>
            <a:endParaRPr lang="en-US" altLang="zh-CN" sz="2800" dirty="0"/>
          </a:p>
          <a:p>
            <a:r>
              <a:rPr lang="zh-CN" altLang="en-US" sz="2800" dirty="0"/>
              <a:t>计算机的张伟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1681" y="5604606"/>
            <a:ext cx="1004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名字限定：在具体对象名字前加上其所属的单位</a:t>
            </a:r>
            <a:r>
              <a:rPr lang="en-US" altLang="zh-CN" sz="3000" dirty="0"/>
              <a:t>(</a:t>
            </a:r>
            <a:r>
              <a:rPr lang="zh-CN" altLang="en-US" sz="3000" dirty="0"/>
              <a:t>名字空间</a:t>
            </a:r>
            <a:r>
              <a:rPr lang="en-US" altLang="zh-CN" sz="3000" dirty="0"/>
              <a:t>)</a:t>
            </a:r>
          </a:p>
          <a:p>
            <a:r>
              <a:rPr lang="zh-CN" altLang="en-US" sz="3000" b="1" dirty="0">
                <a:solidFill>
                  <a:srgbClr val="C00000"/>
                </a:solidFill>
              </a:rPr>
              <a:t>信控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的</a:t>
            </a:r>
            <a:r>
              <a:rPr lang="en-US" altLang="zh-CN" sz="3000" b="1" dirty="0">
                <a:solidFill>
                  <a:srgbClr val="C00000"/>
                </a:solidFill>
              </a:rPr>
              <a:t>  </a:t>
            </a:r>
            <a:r>
              <a:rPr lang="zh-CN" altLang="en-US" sz="3000" dirty="0"/>
              <a:t>张伟</a:t>
            </a:r>
          </a:p>
        </p:txBody>
      </p:sp>
    </p:spTree>
    <p:extLst>
      <p:ext uri="{BB962C8B-B14F-4D97-AF65-F5344CB8AC3E}">
        <p14:creationId xmlns:p14="http://schemas.microsoft.com/office/powerpoint/2010/main" val="617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04875"/>
          </a:xfrm>
        </p:spPr>
        <p:txBody>
          <a:bodyPr/>
          <a:lstStyle/>
          <a:p>
            <a:r>
              <a:rPr lang="zh-CN" altLang="en-US" dirty="0"/>
              <a:t>名字空间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0" y="1176339"/>
            <a:ext cx="10515600" cy="1341760"/>
          </a:xfrm>
        </p:spPr>
        <p:txBody>
          <a:bodyPr/>
          <a:lstStyle/>
          <a:p>
            <a:r>
              <a:rPr lang="zh-CN" altLang="en-US" dirty="0"/>
              <a:t>解决不同的库开发者的“名字冲突”问题。</a:t>
            </a:r>
            <a:endParaRPr lang="en-US" altLang="zh-CN" dirty="0"/>
          </a:p>
          <a:p>
            <a:r>
              <a:rPr lang="zh-CN" altLang="en-US" dirty="0"/>
              <a:t>信控的张伟 、计算机的张伟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6101" y="1227012"/>
            <a:ext cx="261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名字限定</a:t>
            </a:r>
            <a:r>
              <a:rPr lang="en-US" altLang="zh-CN" sz="3000" dirty="0"/>
              <a:t>::</a:t>
            </a:r>
          </a:p>
          <a:p>
            <a:r>
              <a:rPr lang="en-US" altLang="zh-CN" sz="3000" b="1" dirty="0">
                <a:solidFill>
                  <a:srgbClr val="C00000"/>
                </a:solidFill>
              </a:rPr>
              <a:t>A ::  </a:t>
            </a:r>
            <a:r>
              <a:rPr lang="en-US" altLang="zh-CN" sz="3000" dirty="0"/>
              <a:t>name</a:t>
            </a:r>
            <a:endParaRPr lang="zh-CN" alt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2443463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4561147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443463"/>
            <a:ext cx="4448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1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2950" y="231776"/>
            <a:ext cx="10515600" cy="7016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使用</a:t>
            </a:r>
            <a:r>
              <a:rPr lang="en-US" altLang="zh-CN" sz="3600" dirty="0"/>
              <a:t>namespace</a:t>
            </a:r>
            <a:r>
              <a:rPr lang="zh-CN" altLang="en-US" sz="3600" dirty="0"/>
              <a:t>中的名字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7" y="2340255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4457939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57250" y="933170"/>
            <a:ext cx="10515600" cy="109565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名字限定</a:t>
            </a:r>
            <a:r>
              <a:rPr lang="en-US" altLang="zh-CN" dirty="0"/>
              <a:t>:             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zh-CN" altLang="en-US" b="1" dirty="0"/>
              <a:t>引入整个名字空间 </a:t>
            </a:r>
            <a:r>
              <a:rPr lang="zh-CN" altLang="en-US" dirty="0"/>
              <a:t>：     </a:t>
            </a:r>
            <a:r>
              <a:rPr lang="en-US" altLang="zh-CN" dirty="0"/>
              <a:t>using namespace A;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225" y="905530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  </a:t>
            </a:r>
            <a:r>
              <a:rPr lang="en-US" altLang="zh-CN" sz="2800" dirty="0"/>
              <a:t>A::f   B::b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2340255"/>
            <a:ext cx="4448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2950" y="231776"/>
            <a:ext cx="10515600" cy="7016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使用</a:t>
            </a:r>
            <a:r>
              <a:rPr lang="en-US" altLang="zh-CN" sz="3600" dirty="0"/>
              <a:t>namespace</a:t>
            </a:r>
            <a:r>
              <a:rPr lang="zh-CN" altLang="en-US" sz="3600" dirty="0"/>
              <a:t>中的名字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2454555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4457939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57250" y="933169"/>
            <a:ext cx="10515600" cy="15623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名字限定</a:t>
            </a:r>
            <a:r>
              <a:rPr lang="en-US" altLang="zh-CN" dirty="0"/>
              <a:t>:             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zh-CN" altLang="en-US" b="1" dirty="0"/>
              <a:t>引入整个名字空间 </a:t>
            </a:r>
            <a:r>
              <a:rPr lang="zh-CN" altLang="en-US" dirty="0"/>
              <a:t>：     </a:t>
            </a:r>
            <a:r>
              <a:rPr lang="en-US" altLang="zh-CN" dirty="0"/>
              <a:t>using namespace A;</a:t>
            </a:r>
          </a:p>
          <a:p>
            <a:r>
              <a:rPr lang="en-US" altLang="zh-CN" b="1" dirty="0"/>
              <a:t>using</a:t>
            </a:r>
            <a:r>
              <a:rPr lang="zh-CN" altLang="en-US" b="1" dirty="0"/>
              <a:t>声明</a:t>
            </a:r>
            <a:r>
              <a:rPr lang="zh-CN" altLang="en-US" dirty="0"/>
              <a:t>：   </a:t>
            </a:r>
            <a:r>
              <a:rPr lang="en-US" altLang="zh-CN" b="1" dirty="0">
                <a:solidFill>
                  <a:srgbClr val="0070C0"/>
                </a:solidFill>
              </a:rPr>
              <a:t>using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515225" y="905530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  </a:t>
            </a:r>
            <a:r>
              <a:rPr lang="en-US" altLang="zh-CN" sz="2800" dirty="0"/>
              <a:t>A::f   B::b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69094"/>
            <a:ext cx="4419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366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满足条件时就执行其程序块。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条件语句：</a:t>
            </a:r>
            <a:r>
              <a:rPr lang="en-US" altLang="zh-CN" dirty="0"/>
              <a:t>if …else…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630310-6A5E-49B0-9787-9580D490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016251"/>
            <a:ext cx="10125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70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满足条件时就执行其程序块。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条件语句：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if</a:t>
            </a:r>
            <a:r>
              <a:rPr lang="zh-CN" altLang="en-US" dirty="0"/>
              <a:t>（条件表达式）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程序块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程序块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590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程序的最小的完整执行指令都是以分号结尾的</a:t>
            </a:r>
            <a:r>
              <a:rPr lang="zh-CN" altLang="zh-CN" b="1" dirty="0"/>
              <a:t>语句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849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35D31F-F517-43E2-A0DE-74EE10B7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412546"/>
            <a:ext cx="10125075" cy="3609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1B21F-6EFD-4D51-B920-6842D274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40" y="1474335"/>
            <a:ext cx="2809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满足条件时就一直执行其程序块。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/>
              <a:t>（条件表达式）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程序块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F1C63-F666-41A4-B17B-133E098C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2329057"/>
            <a:ext cx="6276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r>
              <a:rPr lang="en-US" altLang="zh-CN" b="1" dirty="0"/>
              <a:t>C++ </a:t>
            </a:r>
            <a:r>
              <a:rPr lang="zh-CN" altLang="en-US" b="1" dirty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606"/>
            <a:ext cx="10515600" cy="495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900" dirty="0"/>
              <a:t>一个程序文件通常包含下列一些：</a:t>
            </a:r>
          </a:p>
          <a:p>
            <a:r>
              <a:rPr lang="zh-CN" altLang="en-US" sz="2900" dirty="0"/>
              <a:t>注释（多行或单行）</a:t>
            </a:r>
            <a:endParaRPr lang="en-US" altLang="zh-CN" sz="2900" dirty="0"/>
          </a:p>
          <a:p>
            <a:r>
              <a:rPr lang="zh-CN" altLang="en-US" sz="2900" dirty="0"/>
              <a:t>预处理语句</a:t>
            </a:r>
            <a:r>
              <a:rPr lang="en-US" altLang="zh-CN" sz="2900" dirty="0"/>
              <a:t>(</a:t>
            </a:r>
            <a:r>
              <a:rPr lang="zh-CN" altLang="en-US" sz="2900" dirty="0"/>
              <a:t>包含、宏定义</a:t>
            </a:r>
            <a:r>
              <a:rPr lang="en-US" altLang="zh-CN" sz="2900" dirty="0"/>
              <a:t>)</a:t>
            </a:r>
            <a:endParaRPr lang="zh-CN" altLang="en-US" sz="2900" dirty="0"/>
          </a:p>
          <a:p>
            <a:r>
              <a:rPr lang="zh-CN" altLang="en-US" sz="2900" dirty="0"/>
              <a:t>函数（程序入口主函数</a:t>
            </a:r>
            <a:r>
              <a:rPr lang="en-US" altLang="zh-CN" sz="2900" dirty="0"/>
              <a:t>main</a:t>
            </a:r>
            <a:r>
              <a:rPr lang="zh-CN" altLang="en-US" sz="2900" dirty="0"/>
              <a:t>）</a:t>
            </a:r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en-US" altLang="zh-CN" sz="2900" dirty="0"/>
              <a:t>- </a:t>
            </a:r>
            <a:r>
              <a:rPr lang="zh-CN" altLang="en-US" sz="2900" dirty="0"/>
              <a:t>变量和常量（数据）</a:t>
            </a:r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en-US" altLang="zh-CN" sz="2900" dirty="0"/>
              <a:t>- </a:t>
            </a:r>
            <a:r>
              <a:rPr lang="zh-CN" altLang="en-US" sz="2900" dirty="0"/>
              <a:t>表达式语句（数据处理）   </a:t>
            </a:r>
          </a:p>
          <a:p>
            <a:pPr marL="0" indent="0">
              <a:buNone/>
            </a:pPr>
            <a:r>
              <a:rPr lang="en-US" altLang="zh-CN" sz="2900" dirty="0"/>
              <a:t>     - </a:t>
            </a:r>
            <a:r>
              <a:rPr lang="zh-CN" altLang="en-US" sz="2900" dirty="0"/>
              <a:t>控制语句、返回语句等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70124" y="2743200"/>
            <a:ext cx="1509174" cy="422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70124" y="3166190"/>
            <a:ext cx="1630472" cy="101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96" y="1407177"/>
            <a:ext cx="5091403" cy="516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5281127" y="2388637"/>
            <a:ext cx="2211355" cy="1315616"/>
            <a:chOff x="5281127" y="2388637"/>
            <a:chExt cx="2211355" cy="1315616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5281127" y="2388637"/>
              <a:ext cx="1604865" cy="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281127" y="2407300"/>
              <a:ext cx="2211355" cy="129695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 flipV="1">
            <a:off x="5980922" y="3545633"/>
            <a:ext cx="1119674" cy="135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629468" y="4077478"/>
            <a:ext cx="2376197" cy="1278293"/>
            <a:chOff x="5629468" y="4077478"/>
            <a:chExt cx="2376197" cy="1278293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5629468" y="4077478"/>
              <a:ext cx="1592425" cy="2785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667983" y="4369157"/>
              <a:ext cx="2337682" cy="9866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730548" y="4356035"/>
            <a:ext cx="1696619" cy="1307647"/>
            <a:chOff x="5730548" y="4356035"/>
            <a:chExt cx="1696619" cy="1307647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5730548" y="4356035"/>
              <a:ext cx="1592425" cy="6457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5736406" y="4862464"/>
              <a:ext cx="1586567" cy="1524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5736406" y="5014865"/>
              <a:ext cx="1690761" cy="3409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785573" y="5014866"/>
              <a:ext cx="1641594" cy="6488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557934" y="2954695"/>
            <a:ext cx="2102499" cy="3216825"/>
            <a:chOff x="5557934" y="2954695"/>
            <a:chExt cx="2102499" cy="3216825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5557934" y="4590661"/>
              <a:ext cx="2102499" cy="10744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5596449" y="5678213"/>
              <a:ext cx="1998669" cy="4933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582451" y="2954695"/>
              <a:ext cx="1518145" cy="2722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4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11" y="193675"/>
            <a:ext cx="10515600" cy="1325563"/>
          </a:xfrm>
        </p:spPr>
        <p:txBody>
          <a:bodyPr/>
          <a:lstStyle/>
          <a:p>
            <a:r>
              <a:rPr lang="zh-CN" altLang="en-US" b="1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11" y="1331849"/>
            <a:ext cx="10515600" cy="688618"/>
          </a:xfrm>
        </p:spPr>
        <p:txBody>
          <a:bodyPr/>
          <a:lstStyle/>
          <a:p>
            <a:r>
              <a:rPr lang="zh-CN" altLang="en-US" dirty="0"/>
              <a:t>找出程序中的错误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640" y="1949515"/>
            <a:ext cx="9797143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#include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using</a:t>
            </a:r>
            <a:r>
              <a:rPr lang="en-US" altLang="zh-CN" sz="2400" dirty="0"/>
              <a:t> namespace </a:t>
            </a:r>
            <a:r>
              <a:rPr lang="en-US" altLang="zh-CN" sz="2400" dirty="0" err="1"/>
              <a:t>std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void</a:t>
            </a:r>
            <a:r>
              <a:rPr lang="en-US" altLang="zh-CN" sz="2400" dirty="0"/>
              <a:t> main () {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= 0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= 0;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&gt;&gt; "Enter a </a:t>
            </a:r>
            <a:r>
              <a:rPr lang="en-US" altLang="zh-CN" sz="2400" dirty="0" err="1"/>
              <a:t>Farenheit</a:t>
            </a:r>
            <a:r>
              <a:rPr lang="en-US" altLang="zh-CN" sz="2400" dirty="0"/>
              <a:t> temperature: ";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;  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- 32 / (9/5);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&gt;&gt; "\n &lt;&lt;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&gt;&gt; " in </a:t>
            </a:r>
            <a:r>
              <a:rPr lang="en-US" altLang="zh-CN" sz="2400" dirty="0" err="1"/>
              <a:t>Farenheit</a:t>
            </a:r>
            <a:r>
              <a:rPr lang="en-US" altLang="zh-CN" sz="2400" dirty="0"/>
              <a:t> = "  &gt;&gt;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&gt;&gt; in Celsius\n";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return</a:t>
            </a:r>
            <a:r>
              <a:rPr lang="en-US" altLang="zh-CN" sz="2400" dirty="0"/>
              <a:t> 0;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620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367" y="367002"/>
            <a:ext cx="9899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/* </a:t>
            </a:r>
            <a:r>
              <a:rPr lang="zh-CN" altLang="en-US" sz="2400" dirty="0"/>
              <a:t>目标：写一个程序计算体积：</a:t>
            </a:r>
            <a:r>
              <a:rPr lang="en-US" altLang="zh-CN" sz="2400" dirty="0"/>
              <a:t> cube(</a:t>
            </a:r>
            <a:r>
              <a:rPr lang="zh-CN" altLang="en-US" sz="2400" dirty="0"/>
              <a:t>立方体</a:t>
            </a:r>
            <a:r>
              <a:rPr lang="en-US" altLang="zh-CN" sz="2400" dirty="0"/>
              <a:t>), sphere(</a:t>
            </a:r>
            <a:r>
              <a:rPr lang="zh-CN" altLang="en-US" sz="2400" dirty="0"/>
              <a:t>球</a:t>
            </a:r>
            <a:r>
              <a:rPr lang="en-US" altLang="zh-CN" sz="2400" dirty="0"/>
              <a:t>), cone(</a:t>
            </a:r>
            <a:r>
              <a:rPr lang="zh-CN" altLang="en-US" sz="2400" dirty="0"/>
              <a:t>圆锥</a:t>
            </a:r>
            <a:r>
              <a:rPr lang="en-US" altLang="zh-CN" sz="2400" dirty="0"/>
              <a:t>).</a:t>
            </a:r>
          </a:p>
          <a:p>
            <a:r>
              <a:rPr lang="en-US" altLang="zh-CN" sz="2400" dirty="0"/>
              <a:t>**Cube Volume = side^3</a:t>
            </a:r>
          </a:p>
          <a:p>
            <a:r>
              <a:rPr lang="en-US" altLang="zh-CN" sz="2400" dirty="0"/>
              <a:t>**Sphere Volume = (4/3) * pi * radius^3</a:t>
            </a:r>
          </a:p>
          <a:p>
            <a:r>
              <a:rPr lang="en-US" altLang="zh-CN" sz="2400" dirty="0"/>
              <a:t>**Cone Volume = pi * radius^2 * (height/3)</a:t>
            </a:r>
          </a:p>
          <a:p>
            <a:r>
              <a:rPr lang="en-US" altLang="zh-CN" sz="2400" dirty="0"/>
              <a:t>**Write the values to the console.</a:t>
            </a:r>
          </a:p>
          <a:p>
            <a:r>
              <a:rPr lang="en-US" altLang="zh-CN" sz="2400" dirty="0"/>
              <a:t>*/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#include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/>
              <a:t> main(){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cubeSide</a:t>
            </a:r>
            <a:r>
              <a:rPr lang="en-US" altLang="zh-CN" sz="2400" dirty="0"/>
              <a:t> = 5.4;    //Dimension of the cube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sphereRadius</a:t>
            </a:r>
            <a:r>
              <a:rPr lang="en-US" altLang="zh-CN" sz="2400" dirty="0"/>
              <a:t> = 2.33;   //Dimension of sphere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coneRadius</a:t>
            </a:r>
            <a:r>
              <a:rPr lang="en-US" altLang="zh-CN" sz="2400" dirty="0"/>
              <a:t> = 7.65;   //Dimensions of cone   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 float </a:t>
            </a:r>
            <a:r>
              <a:rPr lang="en-US" altLang="zh-CN" sz="2400" dirty="0" err="1"/>
              <a:t>coneHeight</a:t>
            </a:r>
            <a:r>
              <a:rPr lang="en-US" altLang="zh-CN" sz="2400" dirty="0"/>
              <a:t> = 14; 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volCube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volSphere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volCone</a:t>
            </a:r>
            <a:r>
              <a:rPr lang="en-US" altLang="zh-CN" sz="2400" dirty="0"/>
              <a:t> = 0; 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return</a:t>
            </a:r>
            <a:r>
              <a:rPr lang="en-US" altLang="zh-CN" sz="2400" dirty="0"/>
              <a:t>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4386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854" y="317240"/>
            <a:ext cx="10515600" cy="126148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从键盘输入</a:t>
            </a:r>
            <a:r>
              <a:rPr lang="en-US" altLang="zh-CN" sz="2400" dirty="0">
                <a:latin typeface="+mn-lt"/>
              </a:rPr>
              <a:t>3</a:t>
            </a:r>
            <a:r>
              <a:rPr lang="zh-CN" altLang="en-US" sz="2400" dirty="0">
                <a:latin typeface="+mn-lt"/>
              </a:rPr>
              <a:t>个实数，然后按从小到大的程序输出</a:t>
            </a:r>
            <a:endParaRPr lang="en-US" altLang="zh-CN" sz="2400" dirty="0">
              <a:latin typeface="+mn-lt"/>
            </a:endParaRPr>
          </a:p>
          <a:p>
            <a:r>
              <a:rPr lang="zh-CN" altLang="en-US" sz="2400" dirty="0">
                <a:latin typeface="+mn-lt"/>
              </a:rPr>
              <a:t>从键盘输入一系列整数，求它们的最大值并输出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99" y="1552575"/>
            <a:ext cx="8240357" cy="501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7" y="0"/>
            <a:ext cx="10515600" cy="578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假设行数从键盘输入，打印输出如下的金字塔。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8" y="746984"/>
            <a:ext cx="2943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494704"/>
            <a:ext cx="7388625" cy="636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8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10" y="346546"/>
            <a:ext cx="10515600" cy="135138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假设行数从键盘输入，打印输出如下的金字塔。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3" y="956292"/>
            <a:ext cx="3523561" cy="20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841310" y="3312270"/>
            <a:ext cx="10515600" cy="6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lt"/>
                <a:ea typeface="Noto Sans S Chinese Medium" panose="020B0600000000000000" pitchFamily="34" charset="-122"/>
              </a:rPr>
              <a:t>写一个程序，从键盘输入一个正整数，判断它是否是质数。</a:t>
            </a:r>
          </a:p>
        </p:txBody>
      </p:sp>
    </p:spTree>
    <p:extLst>
      <p:ext uri="{BB962C8B-B14F-4D97-AF65-F5344CB8AC3E}">
        <p14:creationId xmlns:p14="http://schemas.microsoft.com/office/powerpoint/2010/main" val="35492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47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程序的最小的完整执行指令都是以分号结尾的</a:t>
            </a:r>
            <a:r>
              <a:rPr lang="zh-CN" altLang="zh-CN" b="1" dirty="0"/>
              <a:t>语句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语句结束函数执行，并可返回结果给调用者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6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用以对程序代码进行说明，方便他人或今后阅读理解程序。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BEE6B-33C9-4418-8CA4-2436DE8B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2424015"/>
            <a:ext cx="9067800" cy="4305300"/>
          </a:xfrm>
          <a:prstGeom prst="rect">
            <a:avLst/>
          </a:prstGeom>
        </p:spPr>
      </p:pic>
      <p:sp>
        <p:nvSpPr>
          <p:cNvPr id="10" name="圆角矩形标注 7">
            <a:extLst>
              <a:ext uri="{FF2B5EF4-FFF2-40B4-BE49-F238E27FC236}">
                <a16:creationId xmlns:a16="http://schemas.microsoft.com/office/drawing/2014/main" id="{07B418BD-0534-45BA-BF02-11AFF1F775E8}"/>
              </a:ext>
            </a:extLst>
          </p:cNvPr>
          <p:cNvSpPr/>
          <p:nvPr/>
        </p:nvSpPr>
        <p:spPr>
          <a:xfrm>
            <a:off x="8926480" y="3090582"/>
            <a:ext cx="2939143" cy="905798"/>
          </a:xfrm>
          <a:prstGeom prst="wedgeRoundRectCallout">
            <a:avLst>
              <a:gd name="adj1" fmla="val -67175"/>
              <a:gd name="adj2" fmla="val -16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/*</a:t>
            </a:r>
            <a:r>
              <a:rPr lang="zh-CN" altLang="en-US" sz="2400" dirty="0"/>
              <a:t>和</a:t>
            </a:r>
            <a:r>
              <a:rPr lang="en-US" altLang="zh-CN" sz="2400" dirty="0"/>
              <a:t> */</a:t>
            </a:r>
            <a:r>
              <a:rPr lang="zh-CN" altLang="en-US" sz="2400" dirty="0"/>
              <a:t>包围起来的多行注释</a:t>
            </a:r>
          </a:p>
        </p:txBody>
      </p:sp>
      <p:sp>
        <p:nvSpPr>
          <p:cNvPr id="11" name="圆角矩形标注 8">
            <a:extLst>
              <a:ext uri="{FF2B5EF4-FFF2-40B4-BE49-F238E27FC236}">
                <a16:creationId xmlns:a16="http://schemas.microsoft.com/office/drawing/2014/main" id="{3F29D51E-4412-4B35-A8B2-C64DBFA8574C}"/>
              </a:ext>
            </a:extLst>
          </p:cNvPr>
          <p:cNvSpPr/>
          <p:nvPr/>
        </p:nvSpPr>
        <p:spPr>
          <a:xfrm>
            <a:off x="8889157" y="4610281"/>
            <a:ext cx="2939144" cy="452899"/>
          </a:xfrm>
          <a:prstGeom prst="wedgeRoundRectCallout">
            <a:avLst>
              <a:gd name="adj1" fmla="val -41765"/>
              <a:gd name="adj2" fmla="val 126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开头的单行注释</a:t>
            </a:r>
          </a:p>
        </p:txBody>
      </p:sp>
    </p:spTree>
    <p:extLst>
      <p:ext uri="{BB962C8B-B14F-4D97-AF65-F5344CB8AC3E}">
        <p14:creationId xmlns:p14="http://schemas.microsoft.com/office/powerpoint/2010/main" val="27398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9126"/>
            <a:ext cx="10515600" cy="5557838"/>
          </a:xfrm>
        </p:spPr>
        <p:txBody>
          <a:bodyPr/>
          <a:lstStyle/>
          <a:p>
            <a:r>
              <a:rPr lang="zh-CN" altLang="en-US" dirty="0"/>
              <a:t>多行注释不能嵌套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99ED09-4022-4A4E-A50C-FAB6831A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7" y="1435164"/>
            <a:ext cx="9086850" cy="4286250"/>
          </a:xfrm>
          <a:prstGeom prst="rect">
            <a:avLst/>
          </a:prstGeom>
        </p:spPr>
      </p:pic>
      <p:sp>
        <p:nvSpPr>
          <p:cNvPr id="7" name="圆角矩形标注 9">
            <a:extLst>
              <a:ext uri="{FF2B5EF4-FFF2-40B4-BE49-F238E27FC236}">
                <a16:creationId xmlns:a16="http://schemas.microsoft.com/office/drawing/2014/main" id="{F26A0781-6EEC-4DFA-BD6B-C2B537407D68}"/>
              </a:ext>
            </a:extLst>
          </p:cNvPr>
          <p:cNvSpPr/>
          <p:nvPr/>
        </p:nvSpPr>
        <p:spPr>
          <a:xfrm>
            <a:off x="8831230" y="2179180"/>
            <a:ext cx="2939143" cy="905798"/>
          </a:xfrm>
          <a:prstGeom prst="wedgeRoundRectCallout">
            <a:avLst>
              <a:gd name="adj1" fmla="val -75277"/>
              <a:gd name="adj2" fmla="val 34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块注释中不能包含</a:t>
            </a:r>
            <a:r>
              <a:rPr lang="en-US" altLang="zh-CN" sz="2400" dirty="0"/>
              <a:t>/*</a:t>
            </a:r>
            <a:r>
              <a:rPr lang="zh-CN" altLang="en-US" sz="2400" dirty="0"/>
              <a:t>或</a:t>
            </a:r>
            <a:r>
              <a:rPr lang="en-US" altLang="zh-CN" sz="2400" dirty="0"/>
              <a:t>*/</a:t>
            </a:r>
            <a:endParaRPr lang="zh-CN" altLang="en-US" sz="2400" dirty="0"/>
          </a:p>
        </p:txBody>
      </p:sp>
      <p:sp>
        <p:nvSpPr>
          <p:cNvPr id="8" name="圆角矩形标注 10">
            <a:extLst>
              <a:ext uri="{FF2B5EF4-FFF2-40B4-BE49-F238E27FC236}">
                <a16:creationId xmlns:a16="http://schemas.microsoft.com/office/drawing/2014/main" id="{615E6C50-D24D-4F16-9E0A-052E824E2837}"/>
              </a:ext>
            </a:extLst>
          </p:cNvPr>
          <p:cNvSpPr/>
          <p:nvPr/>
        </p:nvSpPr>
        <p:spPr>
          <a:xfrm>
            <a:off x="8831229" y="3223751"/>
            <a:ext cx="2939144" cy="452899"/>
          </a:xfrm>
          <a:prstGeom prst="wedgeRoundRectCallout">
            <a:avLst>
              <a:gd name="adj1" fmla="val -65945"/>
              <a:gd name="adj2" fmla="val -18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但可以包含</a:t>
            </a:r>
            <a:r>
              <a:rPr lang="en-US" altLang="zh-CN" sz="2400" dirty="0"/>
              <a:t>//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8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714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预处理器对这些</a:t>
            </a:r>
            <a:r>
              <a:rPr lang="en-US" altLang="zh-CN" b="1" dirty="0">
                <a:solidFill>
                  <a:srgbClr val="0070C0"/>
                </a:solidFill>
              </a:rPr>
              <a:t>#</a:t>
            </a:r>
            <a:r>
              <a:rPr lang="zh-CN" altLang="en-US" dirty="0"/>
              <a:t>开头的预处理指令进行处理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zh-CN" altLang="en-US" dirty="0"/>
              <a:t>预处理语句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AE5F311A-0B29-4A7B-B21E-A804284645D2}"/>
              </a:ext>
            </a:extLst>
          </p:cNvPr>
          <p:cNvSpPr/>
          <p:nvPr/>
        </p:nvSpPr>
        <p:spPr>
          <a:xfrm>
            <a:off x="7875880" y="3736614"/>
            <a:ext cx="3328502" cy="539374"/>
          </a:xfrm>
          <a:prstGeom prst="wedgeRoundRectCallout">
            <a:avLst>
              <a:gd name="adj1" fmla="val -35697"/>
              <a:gd name="adj2" fmla="val -99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endl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std</a:t>
            </a:r>
            <a:r>
              <a:rPr lang="zh-CN" altLang="en-US" sz="2400" dirty="0"/>
              <a:t>中的换行符</a:t>
            </a:r>
          </a:p>
        </p:txBody>
      </p:sp>
    </p:spTree>
    <p:extLst>
      <p:ext uri="{BB962C8B-B14F-4D97-AF65-F5344CB8AC3E}">
        <p14:creationId xmlns:p14="http://schemas.microsoft.com/office/powerpoint/2010/main" val="17175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预处理器用文件内容替换掉该语句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包含指令： </a:t>
            </a:r>
            <a:r>
              <a:rPr lang="en-US" altLang="zh-CN" sz="3600" dirty="0">
                <a:solidFill>
                  <a:srgbClr val="0070C0"/>
                </a:solidFill>
              </a:rPr>
              <a:t>#include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05251" y="4643439"/>
            <a:ext cx="470535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#include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&lt;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iostream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&gt;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63670" y="5310285"/>
            <a:ext cx="1866122" cy="475861"/>
          </a:xfrm>
          <a:prstGeom prst="wedgeRoundRectCallout">
            <a:avLst>
              <a:gd name="adj1" fmla="val -1072"/>
              <a:gd name="adj2" fmla="val -102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预处理指令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039391" y="5282294"/>
            <a:ext cx="3981061" cy="475861"/>
          </a:xfrm>
          <a:prstGeom prst="wedgeRoundRectCallout">
            <a:avLst>
              <a:gd name="adj1" fmla="val -31572"/>
              <a:gd name="adj2" fmla="val -9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在系统路径下寻找库文件</a:t>
            </a:r>
          </a:p>
        </p:txBody>
      </p:sp>
    </p:spTree>
    <p:extLst>
      <p:ext uri="{BB962C8B-B14F-4D97-AF65-F5344CB8AC3E}">
        <p14:creationId xmlns:p14="http://schemas.microsoft.com/office/powerpoint/2010/main" val="410542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1389</Words>
  <Application>Microsoft Office PowerPoint</Application>
  <PresentationFormat>宽屏</PresentationFormat>
  <Paragraphs>232</Paragraphs>
  <Slides>48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Noto Sans S Chinese Medium</vt:lpstr>
      <vt:lpstr>Arial</vt:lpstr>
      <vt:lpstr>Calibri</vt:lpstr>
      <vt:lpstr>Office 主题</vt:lpstr>
      <vt:lpstr>C++程序结构</vt:lpstr>
      <vt:lpstr>C++程序结构</vt:lpstr>
      <vt:lpstr>函数</vt:lpstr>
      <vt:lpstr>语句</vt:lpstr>
      <vt:lpstr>语句</vt:lpstr>
      <vt:lpstr>注释</vt:lpstr>
      <vt:lpstr>PowerPoint 演示文稿</vt:lpstr>
      <vt:lpstr>预处理语句</vt:lpstr>
      <vt:lpstr>包含指令： #include</vt:lpstr>
      <vt:lpstr>包含指令： #include</vt:lpstr>
      <vt:lpstr>条件编译指令</vt:lpstr>
      <vt:lpstr>条件编译指令</vt:lpstr>
      <vt:lpstr>宏定义指令： #define</vt:lpstr>
      <vt:lpstr>宏定义指令： #define</vt:lpstr>
      <vt:lpstr>宏定义指令： #define</vt:lpstr>
      <vt:lpstr>宏定义指令： #define</vt:lpstr>
      <vt:lpstr>变量、类型</vt:lpstr>
      <vt:lpstr>运算符、表达式</vt:lpstr>
      <vt:lpstr>运算符、表达式</vt:lpstr>
      <vt:lpstr> 算术运算</vt:lpstr>
      <vt:lpstr> 比较运算</vt:lpstr>
      <vt:lpstr>修改一个变量的组合运算</vt:lpstr>
      <vt:lpstr>输入输出（io）</vt:lpstr>
      <vt:lpstr>PowerPoint 演示文稿</vt:lpstr>
      <vt:lpstr>格式化输出</vt:lpstr>
      <vt:lpstr>PowerPoint 演示文稿</vt:lpstr>
      <vt:lpstr>定义函数</vt:lpstr>
      <vt:lpstr>调用函数</vt:lpstr>
      <vt:lpstr>函数的参数</vt:lpstr>
      <vt:lpstr>PowerPoint 演示文稿</vt:lpstr>
      <vt:lpstr>标识符</vt:lpstr>
      <vt:lpstr>保留的关键字</vt:lpstr>
      <vt:lpstr>PowerPoint 演示文稿</vt:lpstr>
      <vt:lpstr>名字空间namespace</vt:lpstr>
      <vt:lpstr>名字空间namespace</vt:lpstr>
      <vt:lpstr>使用namespace中的名字</vt:lpstr>
      <vt:lpstr>使用namespace中的名字</vt:lpstr>
      <vt:lpstr>控制语句：条件语句</vt:lpstr>
      <vt:lpstr>控制语句：条件语句</vt:lpstr>
      <vt:lpstr>控制语句：条件语句</vt:lpstr>
      <vt:lpstr>控制语句：循环语句</vt:lpstr>
      <vt:lpstr>C++ 程序结构</vt:lpstr>
      <vt:lpstr>练习</vt:lpstr>
      <vt:lpstr>PowerPoint 演示文稿</vt:lpstr>
      <vt:lpstr>PowerPoint 演示文稿</vt:lpstr>
      <vt:lpstr>PowerPoint 演示文稿</vt:lpstr>
      <vt:lpstr>PowerPoint 演示文稿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382</cp:revision>
  <cp:lastPrinted>2017-12-23T02:34:16Z</cp:lastPrinted>
  <dcterms:created xsi:type="dcterms:W3CDTF">2017-09-21T13:09:00Z</dcterms:created>
  <dcterms:modified xsi:type="dcterms:W3CDTF">2020-02-26T23:45:16Z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