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493" r:id="rId3"/>
    <p:sldId id="492" r:id="rId4"/>
    <p:sldId id="494" r:id="rId5"/>
    <p:sldId id="495" r:id="rId6"/>
    <p:sldId id="496" r:id="rId7"/>
    <p:sldId id="497" r:id="rId8"/>
    <p:sldId id="499" r:id="rId9"/>
    <p:sldId id="498" r:id="rId10"/>
    <p:sldId id="501" r:id="rId11"/>
    <p:sldId id="500" r:id="rId12"/>
    <p:sldId id="502" r:id="rId13"/>
    <p:sldId id="504" r:id="rId14"/>
    <p:sldId id="503" r:id="rId15"/>
    <p:sldId id="505" r:id="rId16"/>
    <p:sldId id="506" r:id="rId17"/>
    <p:sldId id="507" r:id="rId18"/>
    <p:sldId id="508" r:id="rId19"/>
    <p:sldId id="509" r:id="rId20"/>
    <p:sldId id="511" r:id="rId21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99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26537E0-B6F7-4F30-B86B-4CA7244EDE51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6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1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9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7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Light" panose="020B0300000000000000" pitchFamily="34" charset="-122"/>
                <a:ea typeface="Noto Sans S Chinese Light" panose="020B03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Light" panose="020B0300000000000000" pitchFamily="34" charset="-122"/>
                <a:ea typeface="Noto Sans S Chinese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twitter.com/hwdo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数和字符的表示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75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YouTube</a:t>
            </a:r>
            <a:r>
              <a:rPr lang="zh-CN" altLang="en-US" dirty="0"/>
              <a:t>： </a:t>
            </a:r>
            <a:r>
              <a:rPr lang="en-US" altLang="zh-CN" dirty="0" err="1"/>
              <a:t>hwdong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2C30D-5E2A-4CE7-934F-ABFA8F53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十六进制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A858E-2ACD-4689-8EAF-C4B95A9D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中以</a:t>
            </a:r>
            <a:r>
              <a:rPr lang="en-US" altLang="zh-CN" dirty="0"/>
              <a:t>0x</a:t>
            </a:r>
            <a:r>
              <a:rPr lang="zh-CN" altLang="en-US" dirty="0"/>
              <a:t>或</a:t>
            </a:r>
            <a:r>
              <a:rPr lang="en-US" altLang="zh-CN" dirty="0"/>
              <a:t>0X</a:t>
            </a:r>
            <a:r>
              <a:rPr lang="zh-CN" altLang="en-US" dirty="0"/>
              <a:t>开头表示一个十六进制数：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0xb5d9e5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28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3CCB3-8218-49DA-8A86-74DE3E2D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八进制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F74F9-F8AD-4E81-89AE-2D8ECBCA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即用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表示一个数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中以</a:t>
            </a:r>
            <a:r>
              <a:rPr lang="en-US" altLang="zh-CN" dirty="0"/>
              <a:t>0</a:t>
            </a:r>
            <a:r>
              <a:rPr lang="zh-CN" altLang="en-US" dirty="0"/>
              <a:t>开头表示一个十六进制数：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     0354745  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00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C3B9-4329-46A3-AA09-FDA70582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以不同进制格式输出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F1D08-4305-4F13-92D8-F317C332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507808"/>
            <a:ext cx="10515600" cy="4486275"/>
          </a:xfrm>
        </p:spPr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dec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std::hex</a:t>
            </a:r>
            <a:r>
              <a:rPr lang="zh-CN" altLang="en-US" dirty="0"/>
              <a:t>、</a:t>
            </a:r>
            <a:r>
              <a:rPr lang="en-US" altLang="zh-CN" dirty="0"/>
              <a:t>std::oct</a:t>
            </a:r>
            <a:r>
              <a:rPr lang="zh-CN" altLang="en-US" dirty="0"/>
              <a:t>操作符以十进制、十六进制、八进制形式输出。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51394D-1C7F-4FD7-9B54-91A79823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39" y="2058612"/>
            <a:ext cx="8697785" cy="46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9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字符的表示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92456E8-F2EF-48EE-9BA0-94D336A62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4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7DD15-8A80-4342-B3EB-7BF8BC11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92280-1FB5-4B50-97DD-078EAB0B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在计算机中，各种字符如大小写的英文字母、数字</a:t>
            </a:r>
            <a:r>
              <a:rPr lang="en-US" altLang="zh-CN" dirty="0"/>
              <a:t>(0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...</a:t>
            </a:r>
            <a:r>
              <a:rPr lang="zh-CN" altLang="zh-CN" dirty="0"/>
              <a:t>、</a:t>
            </a:r>
            <a:r>
              <a:rPr lang="en-US" altLang="zh-CN" dirty="0"/>
              <a:t>9)</a:t>
            </a:r>
            <a:r>
              <a:rPr lang="zh-CN" altLang="zh-CN" dirty="0"/>
              <a:t>、一些特殊字符（如</a:t>
            </a:r>
            <a:r>
              <a:rPr lang="en-US" altLang="zh-CN" dirty="0"/>
              <a:t>#</a:t>
            </a:r>
            <a:r>
              <a:rPr lang="zh-CN" altLang="zh-CN" dirty="0"/>
              <a:t>、</a:t>
            </a:r>
            <a:r>
              <a:rPr lang="en-US" altLang="zh-CN" dirty="0"/>
              <a:t>/</a:t>
            </a:r>
            <a:r>
              <a:rPr lang="zh-CN" altLang="zh-CN" dirty="0"/>
              <a:t>、换行符、制表符等键盘上可见字符）也都是以二进制串表示的。</a:t>
            </a:r>
            <a:endParaRPr lang="en-US" altLang="zh-CN" dirty="0"/>
          </a:p>
          <a:p>
            <a:r>
              <a:rPr lang="zh-CN" altLang="zh-CN" dirty="0"/>
              <a:t>整数值为</a:t>
            </a:r>
            <a:r>
              <a:rPr lang="en-US" altLang="zh-CN" dirty="0"/>
              <a:t>35</a:t>
            </a:r>
            <a:r>
              <a:rPr lang="zh-CN" altLang="zh-CN" dirty="0"/>
              <a:t>的二进制串表示字符</a:t>
            </a:r>
            <a:r>
              <a:rPr lang="en-US" altLang="zh-CN" dirty="0"/>
              <a:t>#</a:t>
            </a:r>
            <a:r>
              <a:rPr lang="zh-CN" altLang="zh-CN" dirty="0"/>
              <a:t>。不同的二进制串（对应一个整数）表示不同的字符完全取决于你怎么解释它们。</a:t>
            </a:r>
          </a:p>
          <a:p>
            <a:r>
              <a:rPr lang="zh-CN" altLang="zh-CN" dirty="0"/>
              <a:t> </a:t>
            </a:r>
            <a:r>
              <a:rPr lang="en-US" altLang="zh-CN" dirty="0"/>
              <a:t>ASCII</a:t>
            </a:r>
            <a:r>
              <a:rPr lang="zh-CN" altLang="zh-CN" dirty="0"/>
              <a:t>码</a:t>
            </a:r>
            <a:r>
              <a:rPr lang="zh-CN" altLang="en-US" dirty="0"/>
              <a:t>：开始用</a:t>
            </a:r>
            <a:r>
              <a:rPr lang="en-US" altLang="zh-CN" dirty="0"/>
              <a:t>7</a:t>
            </a:r>
            <a:r>
              <a:rPr lang="zh-CN" altLang="en-US" dirty="0"/>
              <a:t>位后来用</a:t>
            </a:r>
            <a:r>
              <a:rPr lang="en-US" altLang="zh-CN" dirty="0"/>
              <a:t>8</a:t>
            </a:r>
            <a:r>
              <a:rPr lang="zh-CN" altLang="en-US" dirty="0"/>
              <a:t>位二进制表示一个字符。如英文、德文、法文字符。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E7E2B3-BBD1-4E69-B276-A3D15CF7994B}"/>
              </a:ext>
            </a:extLst>
          </p:cNvPr>
          <p:cNvSpPr/>
          <p:nvPr/>
        </p:nvSpPr>
        <p:spPr>
          <a:xfrm>
            <a:off x="3887379" y="6123543"/>
            <a:ext cx="3271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http://ascii.911cha.com/</a:t>
            </a:r>
          </a:p>
        </p:txBody>
      </p:sp>
    </p:spTree>
    <p:extLst>
      <p:ext uri="{BB962C8B-B14F-4D97-AF65-F5344CB8AC3E}">
        <p14:creationId xmlns:p14="http://schemas.microsoft.com/office/powerpoint/2010/main" val="11170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A422-15D8-454A-B902-F77A2A73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统一字符编码</a:t>
            </a:r>
            <a:r>
              <a:rPr lang="zh-CN" altLang="zh-CN" dirty="0"/>
              <a:t> </a:t>
            </a:r>
            <a:r>
              <a:rPr lang="en-US" altLang="zh-CN" dirty="0"/>
              <a:t>UCS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C0DAD-722D-43D4-8C52-06BD64AB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Universal Character Set</a:t>
            </a:r>
            <a:r>
              <a:rPr lang="zh-CN" altLang="en-US" dirty="0"/>
              <a:t>（</a:t>
            </a:r>
            <a:r>
              <a:rPr lang="en-US" altLang="zh-CN" dirty="0"/>
              <a:t>UCS</a:t>
            </a:r>
            <a:r>
              <a:rPr lang="zh-CN" altLang="en-US" dirty="0"/>
              <a:t>）：用</a:t>
            </a:r>
            <a:r>
              <a:rPr lang="en-US" altLang="zh-CN" dirty="0"/>
              <a:t>32</a:t>
            </a:r>
            <a:r>
              <a:rPr lang="zh-CN" altLang="en-US" dirty="0"/>
              <a:t>位二进制整数表示一个字符，包括汉字、表情符号、图形符号等。</a:t>
            </a:r>
            <a:r>
              <a:rPr lang="zh-CN" altLang="zh-CN" dirty="0"/>
              <a:t>每个字符都对应一个确定整数值表示的编码点。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06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B25ED-C9A9-4FFB-A085-42353431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Unicode</a:t>
            </a:r>
            <a:r>
              <a:rPr lang="zh-CN" altLang="zh-CN" dirty="0"/>
              <a:t>标准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8A896-7F22-40C9-B3F4-0DEAADF2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不仅定义了一个字符集及其编码点（其中字符的编码点等同于</a:t>
            </a:r>
            <a:r>
              <a:rPr lang="en-US" altLang="zh-CN" dirty="0"/>
              <a:t>UCS</a:t>
            </a:r>
            <a:r>
              <a:rPr lang="zh-CN" altLang="zh-CN" dirty="0"/>
              <a:t>的对应字符的编码点），还定义了多种表示编码点的</a:t>
            </a:r>
            <a:r>
              <a:rPr lang="zh-CN" altLang="zh-CN" b="1" dirty="0"/>
              <a:t>编码方式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最广泛使用的</a:t>
            </a:r>
            <a:r>
              <a:rPr lang="en-US" altLang="zh-CN" dirty="0"/>
              <a:t>Unicode</a:t>
            </a:r>
            <a:r>
              <a:rPr lang="zh-CN" altLang="zh-CN" dirty="0"/>
              <a:t>编码方式包括</a:t>
            </a:r>
            <a:r>
              <a:rPr lang="en-US" altLang="zh-CN" b="1" dirty="0"/>
              <a:t>UTF-8</a:t>
            </a:r>
            <a:r>
              <a:rPr lang="zh-CN" altLang="zh-CN" dirty="0"/>
              <a:t>、</a:t>
            </a:r>
            <a:r>
              <a:rPr lang="en-US" altLang="zh-CN" b="1" dirty="0"/>
              <a:t>UTF-16</a:t>
            </a:r>
            <a:r>
              <a:rPr lang="zh-CN" altLang="zh-CN" dirty="0"/>
              <a:t>、</a:t>
            </a:r>
            <a:r>
              <a:rPr lang="en-US" altLang="zh-CN" b="1" dirty="0"/>
              <a:t>UTF-32</a:t>
            </a:r>
            <a:r>
              <a:rPr lang="zh-CN" altLang="zh-CN" dirty="0"/>
              <a:t>。其中每个编码方式都可以表示</a:t>
            </a:r>
            <a:r>
              <a:rPr lang="en-US" altLang="zh-CN" dirty="0"/>
              <a:t>Unicode</a:t>
            </a:r>
            <a:r>
              <a:rPr lang="zh-CN" altLang="zh-CN" dirty="0"/>
              <a:t>字符集中的所有字符。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39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4C4C-EA18-43C1-8698-4DB93F37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Unicode</a:t>
            </a:r>
            <a:r>
              <a:rPr lang="zh-CN" altLang="zh-CN" dirty="0"/>
              <a:t>标</a:t>
            </a:r>
            <a:r>
              <a:rPr lang="zh-CN" altLang="en-US" dirty="0"/>
              <a:t>中的编码方式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E2BED-7AB2-4C5E-9B77-C9B23838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UTF-8</a:t>
            </a:r>
            <a:r>
              <a:rPr lang="zh-CN" altLang="zh-CN" dirty="0"/>
              <a:t>表示一个字符采用的是变长的字节序列</a:t>
            </a:r>
            <a:r>
              <a:rPr lang="en-US" altLang="zh-CN" dirty="0"/>
              <a:t>(</a:t>
            </a:r>
            <a:r>
              <a:rPr lang="zh-CN" altLang="zh-CN" dirty="0"/>
              <a:t>即用</a:t>
            </a:r>
            <a:r>
              <a:rPr lang="en-US" altLang="zh-CN" dirty="0"/>
              <a:t>1</a:t>
            </a:r>
            <a:r>
              <a:rPr lang="zh-CN" altLang="zh-CN" dirty="0"/>
              <a:t>∽</a:t>
            </a:r>
            <a:r>
              <a:rPr lang="en-US" altLang="zh-CN" dirty="0"/>
              <a:t>4</a:t>
            </a:r>
            <a:r>
              <a:rPr lang="zh-CN" altLang="zh-CN" dirty="0"/>
              <a:t>字节表示一个字符</a:t>
            </a:r>
            <a:r>
              <a:rPr lang="en-US" altLang="zh-CN" dirty="0"/>
              <a:t>)</a:t>
            </a:r>
            <a:r>
              <a:rPr lang="zh-CN" altLang="zh-CN" dirty="0"/>
              <a:t>，其中</a:t>
            </a:r>
            <a:r>
              <a:rPr lang="en-US" altLang="zh-CN" dirty="0"/>
              <a:t>ASCII</a:t>
            </a:r>
            <a:r>
              <a:rPr lang="zh-CN" altLang="zh-CN" dirty="0"/>
              <a:t>字符的编码使用</a:t>
            </a:r>
            <a:r>
              <a:rPr lang="en-US" altLang="zh-CN" dirty="0"/>
              <a:t>1</a:t>
            </a:r>
            <a:r>
              <a:rPr lang="zh-CN" altLang="zh-CN" dirty="0"/>
              <a:t>字节表示，和对应的</a:t>
            </a:r>
            <a:r>
              <a:rPr lang="en-US" altLang="zh-CN" dirty="0"/>
              <a:t>ASCII</a:t>
            </a:r>
            <a:r>
              <a:rPr lang="zh-CN" altLang="zh-CN" dirty="0"/>
              <a:t>编码是一样的。 大多数网页的文本都采用</a:t>
            </a:r>
            <a:r>
              <a:rPr lang="en-US" altLang="zh-CN" dirty="0"/>
              <a:t>UTF-8</a:t>
            </a:r>
            <a:r>
              <a:rPr lang="zh-CN" altLang="zh-CN" dirty="0"/>
              <a:t>编码方式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/>
              <a:t>UTF-16</a:t>
            </a:r>
            <a:r>
              <a:rPr lang="zh-CN" altLang="zh-CN" dirty="0"/>
              <a:t>用</a:t>
            </a:r>
            <a:r>
              <a:rPr lang="en-US" altLang="zh-CN" dirty="0"/>
              <a:t>1</a:t>
            </a:r>
            <a:r>
              <a:rPr lang="zh-CN" altLang="zh-CN" dirty="0"/>
              <a:t>个或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16</a:t>
            </a:r>
            <a:r>
              <a:rPr lang="zh-CN" altLang="zh-CN" dirty="0"/>
              <a:t>位编码表示一个字符。</a:t>
            </a:r>
            <a:r>
              <a:rPr lang="en-US" altLang="zh-CN" dirty="0"/>
              <a:t>UTF-16</a:t>
            </a:r>
            <a:r>
              <a:rPr lang="zh-CN" altLang="zh-CN" dirty="0"/>
              <a:t>包含了</a:t>
            </a:r>
            <a:r>
              <a:rPr lang="en-US" altLang="zh-CN" dirty="0"/>
              <a:t>UTF-8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UTF-32</a:t>
            </a:r>
            <a:r>
              <a:rPr lang="zh-CN" altLang="zh-CN" dirty="0"/>
              <a:t>最简单，用一个</a:t>
            </a:r>
            <a:r>
              <a:rPr lang="en-US" altLang="zh-CN" dirty="0"/>
              <a:t>32</a:t>
            </a:r>
            <a:r>
              <a:rPr lang="zh-CN" altLang="zh-CN" dirty="0"/>
              <a:t>位编码表示所有的字符。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7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6E642-AF6D-403E-9192-FEEFDEE2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UniCode</a:t>
            </a:r>
            <a:r>
              <a:rPr lang="zh-CN" altLang="zh-CN" dirty="0"/>
              <a:t>编码点和</a:t>
            </a:r>
            <a:r>
              <a:rPr lang="en-US" altLang="zh-CN" dirty="0"/>
              <a:t>UTF-8</a:t>
            </a:r>
            <a:r>
              <a:rPr lang="zh-CN" altLang="zh-CN" dirty="0"/>
              <a:t>编码的关系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457EE-55D2-419F-ACCB-39F6DF83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540510"/>
            <a:ext cx="9757761" cy="27774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2D7C1C-91FC-49C7-9955-D150E2065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1830"/>
            <a:ext cx="10638376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28029-DF87-4D3B-BE0F-8BC39466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BB1E6-F330-4ADD-870A-C7B202B4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编写程序在十进制和十六进制或二进制之间进行转换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6288AB-95F3-4826-B12F-3891FCCA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714625"/>
            <a:ext cx="1142261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0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数的表示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92456E8-F2EF-48EE-9BA0-94D336A62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8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84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26A32-89DE-44F6-84E0-325FEAB5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1043D3-6E41-403B-9877-855DFE5B8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个不同的数字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…...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9</a:t>
                </a:r>
                <a:r>
                  <a:rPr lang="zh-CN" altLang="zh-CN" dirty="0"/>
                  <a:t>表示一个数</a:t>
                </a:r>
                <a:r>
                  <a:rPr lang="zh-CN" altLang="en-US" dirty="0"/>
                  <a:t>。如</a:t>
                </a:r>
                <a:r>
                  <a:rPr lang="en-US" altLang="zh-CN" dirty="0"/>
                  <a:t>329</a:t>
                </a:r>
              </a:p>
              <a:p>
                <a:r>
                  <a:rPr lang="en-US" altLang="zh-CN" dirty="0"/>
                  <a:t>“</a:t>
                </a:r>
                <a:r>
                  <a:rPr lang="zh-CN" altLang="en-US" dirty="0"/>
                  <a:t>逢十进一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，如</a:t>
                </a:r>
                <a:r>
                  <a:rPr lang="en-US" altLang="zh-CN" dirty="0"/>
                  <a:t>11</a:t>
                </a:r>
                <a:r>
                  <a:rPr lang="zh-CN" altLang="zh-CN" dirty="0"/>
                  <a:t>表示的是</a:t>
                </a:r>
                <a:r>
                  <a:rPr lang="en-US" altLang="zh-CN" dirty="0"/>
                  <a:t>10+1</a:t>
                </a:r>
                <a:r>
                  <a:rPr lang="zh-CN" altLang="zh-CN" dirty="0"/>
                  <a:t>，整数</a:t>
                </a:r>
                <a:r>
                  <a:rPr lang="en-US" altLang="zh-CN" dirty="0"/>
                  <a:t>329</a:t>
                </a:r>
                <a:r>
                  <a:rPr lang="zh-CN" altLang="zh-CN" dirty="0"/>
                  <a:t>意思是</a:t>
                </a:r>
                <a:r>
                  <a:rPr lang="en-US" altLang="zh-CN" dirty="0"/>
                  <a:t>“3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100”</a:t>
                </a:r>
                <a:r>
                  <a:rPr lang="zh-CN" altLang="zh-CN" dirty="0"/>
                  <a:t>加上</a:t>
                </a:r>
                <a:r>
                  <a:rPr lang="en-US" altLang="zh-CN" dirty="0"/>
                  <a:t>“2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10”</a:t>
                </a:r>
                <a:r>
                  <a:rPr lang="zh-CN" altLang="zh-CN" dirty="0"/>
                  <a:t>加上</a:t>
                </a:r>
                <a:r>
                  <a:rPr lang="en-US" altLang="zh-CN" dirty="0"/>
                  <a:t>“1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9”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十进制整数可以表示成</a:t>
                </a:r>
                <a:r>
                  <a:rPr lang="en-US" altLang="zh-CN" dirty="0"/>
                  <a:t>10</a:t>
                </a:r>
                <a:r>
                  <a:rPr lang="en-US" altLang="zh-CN" baseline="30000" dirty="0"/>
                  <a:t>i</a:t>
                </a:r>
                <a:r>
                  <a:rPr lang="zh-CN" altLang="en-US" dirty="0"/>
                  <a:t>的多项式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329=3×100+2×10+9=3×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+2×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+9×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1043D3-6E41-403B-9877-855DFE5B8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08" r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76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4C3CB-1386-41F8-A329-7084E3B7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BC922-9A2F-41AB-AA93-36761F9B2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由于计算机硬件即晶体管只有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开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关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两种，也就是说一个晶体管开关只能区分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种不同情况，相当于只能表示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这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个数字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采用</a:t>
                </a:r>
                <a:r>
                  <a:rPr lang="en-US" altLang="zh-CN" dirty="0"/>
                  <a:t>“</a:t>
                </a:r>
                <a:r>
                  <a:rPr lang="zh-CN" altLang="zh-CN" b="1" dirty="0"/>
                  <a:t>逢</a:t>
                </a:r>
                <a:r>
                  <a:rPr lang="en-US" altLang="zh-CN" b="1" dirty="0"/>
                  <a:t>2</a:t>
                </a:r>
                <a:r>
                  <a:rPr lang="zh-CN" altLang="zh-CN" b="1" dirty="0"/>
                  <a:t>进</a:t>
                </a:r>
                <a:r>
                  <a:rPr lang="en-US" altLang="zh-CN" b="1" dirty="0"/>
                  <a:t>1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的方法，采用多个晶体管，即用多个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的排列来表示一个很大的数。</a:t>
                </a:r>
                <a:endParaRPr lang="en-US" altLang="zh-CN" dirty="0"/>
              </a:p>
              <a:p>
                <a:r>
                  <a:rPr lang="zh-CN" altLang="zh-CN" dirty="0"/>
                  <a:t>二进制数</a:t>
                </a:r>
                <a:r>
                  <a:rPr lang="en-US" altLang="zh-CN" dirty="0"/>
                  <a:t>1011</a:t>
                </a:r>
                <a:r>
                  <a:rPr lang="zh-CN" altLang="zh-CN" dirty="0"/>
                  <a:t>可以表示成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i</a:t>
                </a:r>
                <a:r>
                  <a:rPr lang="zh-CN" altLang="zh-CN" dirty="0"/>
                  <a:t>的多项式：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1011=1×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=1×8+0×4+1×2+1×1=11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BC922-9A2F-41AB-AA93-36761F9B2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08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47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181F2-0140-40F6-8750-76D88FA3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17484-6F4C-4D97-A179-67EEE120C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17381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个二进制位经常也称为</a:t>
            </a:r>
            <a:r>
              <a:rPr lang="en-US" altLang="zh-CN" dirty="0"/>
              <a:t>1</a:t>
            </a:r>
            <a:r>
              <a:rPr lang="zh-CN" altLang="zh-CN" dirty="0"/>
              <a:t>比特</a:t>
            </a:r>
            <a:r>
              <a:rPr lang="en-US" altLang="zh-CN" dirty="0"/>
              <a:t>(b)</a:t>
            </a:r>
            <a:r>
              <a:rPr lang="zh-CN" altLang="zh-CN" dirty="0"/>
              <a:t>，而</a:t>
            </a:r>
            <a:r>
              <a:rPr lang="en-US" altLang="zh-CN" dirty="0"/>
              <a:t>8</a:t>
            </a:r>
            <a:r>
              <a:rPr lang="zh-CN" altLang="zh-CN" dirty="0"/>
              <a:t>个二进制位经常也称为</a:t>
            </a:r>
            <a:r>
              <a:rPr lang="en-US" altLang="zh-CN" dirty="0"/>
              <a:t>1</a:t>
            </a:r>
            <a:r>
              <a:rPr lang="zh-CN" altLang="zh-CN" dirty="0"/>
              <a:t>字节</a:t>
            </a:r>
            <a:r>
              <a:rPr lang="en-US" altLang="zh-CN" dirty="0"/>
              <a:t>(B)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3B0D7-0FEE-408A-BD05-5F876CF7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579914"/>
            <a:ext cx="4286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2BE7-3797-48C1-A7AB-27D7ECF0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5A825-9C28-4E15-AC15-0593BDB5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C++</a:t>
            </a:r>
            <a:r>
              <a:rPr lang="zh-CN" altLang="zh-CN" dirty="0"/>
              <a:t>语言中，用</a:t>
            </a:r>
            <a:r>
              <a:rPr lang="en-US" altLang="zh-CN" dirty="0"/>
              <a:t>0b</a:t>
            </a:r>
            <a:r>
              <a:rPr lang="zh-CN" altLang="zh-CN" dirty="0"/>
              <a:t>开头的一串二进制表示一个二进制数。如二进制数</a:t>
            </a:r>
            <a:r>
              <a:rPr lang="en-US" altLang="zh-CN" dirty="0"/>
              <a:t>1011</a:t>
            </a:r>
            <a:r>
              <a:rPr lang="zh-CN" altLang="zh-CN" dirty="0"/>
              <a:t>用</a:t>
            </a:r>
            <a:r>
              <a:rPr lang="en-US" altLang="zh-CN" dirty="0"/>
              <a:t>C++</a:t>
            </a:r>
            <a:r>
              <a:rPr lang="zh-CN" altLang="zh-CN" dirty="0"/>
              <a:t>表示为：</a:t>
            </a:r>
            <a:r>
              <a:rPr lang="en-US" altLang="zh-CN" dirty="0"/>
              <a:t>0b1011</a:t>
            </a:r>
            <a:endParaRPr lang="zh-CN" altLang="zh-CN" dirty="0"/>
          </a:p>
          <a:p>
            <a:r>
              <a:rPr lang="zh-CN" altLang="en-US" dirty="0"/>
              <a:t>如何将一个十进制整数转换为二进制整数？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（</a:t>
            </a:r>
            <a:r>
              <a:rPr lang="en-US" altLang="zh-CN" dirty="0"/>
              <a:t>n/2</a:t>
            </a:r>
            <a:r>
              <a:rPr lang="zh-CN" altLang="en-US" dirty="0"/>
              <a:t>）*</a:t>
            </a:r>
            <a:r>
              <a:rPr lang="en-US" altLang="zh-CN" dirty="0"/>
              <a:t>2+ n%2 = </a:t>
            </a:r>
            <a:r>
              <a:rPr lang="zh-CN" altLang="en-US" dirty="0"/>
              <a:t>商*</a:t>
            </a:r>
            <a:r>
              <a:rPr lang="en-US" altLang="zh-CN" dirty="0"/>
              <a:t>2+</a:t>
            </a:r>
            <a:r>
              <a:rPr lang="zh-CN" altLang="en-US" dirty="0"/>
              <a:t>余数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11 = </a:t>
            </a:r>
            <a:r>
              <a:rPr lang="zh-CN" altLang="en-US" dirty="0"/>
              <a:t>（</a:t>
            </a:r>
            <a:r>
              <a:rPr lang="en-US" altLang="zh-CN" dirty="0"/>
              <a:t>11/2</a:t>
            </a:r>
            <a:r>
              <a:rPr lang="zh-CN" altLang="en-US" dirty="0"/>
              <a:t>）*</a:t>
            </a:r>
            <a:r>
              <a:rPr lang="en-US" altLang="zh-CN" dirty="0"/>
              <a:t>2 +11%2 = 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/>
              <a:t>*</a:t>
            </a:r>
            <a:r>
              <a:rPr lang="en-US" altLang="zh-CN" dirty="0"/>
              <a:t>2+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/>
              <a:t>    5 = (5/2)*2+5%2 = 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en-US" altLang="zh-CN" dirty="0"/>
              <a:t>*2+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/>
              <a:t>    2 = (2/2)*2+2%2 =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/>
              <a:t>*2+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dirty="0"/>
              <a:t>    1 = (1/2)*2+1%2 =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*2 +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0B4490-1550-43BD-B14F-06E23AC4DE66}"/>
              </a:ext>
            </a:extLst>
          </p:cNvPr>
          <p:cNvGrpSpPr/>
          <p:nvPr/>
        </p:nvGrpSpPr>
        <p:grpSpPr>
          <a:xfrm>
            <a:off x="6960637" y="3825552"/>
            <a:ext cx="3256383" cy="419878"/>
            <a:chOff x="6960637" y="3825552"/>
            <a:chExt cx="3256383" cy="4198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CC0FB7F-65F2-490D-B9D8-2F8E2E534AEB}"/>
                </a:ext>
              </a:extLst>
            </p:cNvPr>
            <p:cNvSpPr/>
            <p:nvPr/>
          </p:nvSpPr>
          <p:spPr>
            <a:xfrm>
              <a:off x="7744408" y="3825552"/>
              <a:ext cx="2472612" cy="419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二进制的末位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B98177F-579D-49E1-A483-703C0CE4E5E2}"/>
                </a:ext>
              </a:extLst>
            </p:cNvPr>
            <p:cNvCxnSpPr/>
            <p:nvPr/>
          </p:nvCxnSpPr>
          <p:spPr>
            <a:xfrm flipH="1">
              <a:off x="6960637" y="4030824"/>
              <a:ext cx="7651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C878AA-C39A-460F-8953-85C53F23DD9C}"/>
              </a:ext>
            </a:extLst>
          </p:cNvPr>
          <p:cNvGrpSpPr/>
          <p:nvPr/>
        </p:nvGrpSpPr>
        <p:grpSpPr>
          <a:xfrm>
            <a:off x="6960637" y="4357331"/>
            <a:ext cx="4060801" cy="419878"/>
            <a:chOff x="6960637" y="3825552"/>
            <a:chExt cx="4060801" cy="41987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DD988D6-E1B0-42DE-84FA-FA00FD04A150}"/>
                </a:ext>
              </a:extLst>
            </p:cNvPr>
            <p:cNvSpPr/>
            <p:nvPr/>
          </p:nvSpPr>
          <p:spPr>
            <a:xfrm>
              <a:off x="7744408" y="3825552"/>
              <a:ext cx="3277030" cy="419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二进制的倒数第</a:t>
              </a:r>
              <a:r>
                <a:rPr lang="en-US" altLang="zh-CN" sz="2800" dirty="0"/>
                <a:t>2</a:t>
              </a:r>
              <a:r>
                <a:rPr lang="zh-CN" altLang="en-US" sz="2800" dirty="0"/>
                <a:t>位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4A25CB4-689F-4D25-B42E-1D92A4BBC2EB}"/>
                </a:ext>
              </a:extLst>
            </p:cNvPr>
            <p:cNvCxnSpPr/>
            <p:nvPr/>
          </p:nvCxnSpPr>
          <p:spPr>
            <a:xfrm flipH="1">
              <a:off x="6960637" y="4030824"/>
              <a:ext cx="7651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AD94063-EEDD-4E89-A096-C3D7E2E2FFF4}"/>
              </a:ext>
            </a:extLst>
          </p:cNvPr>
          <p:cNvGrpSpPr/>
          <p:nvPr/>
        </p:nvGrpSpPr>
        <p:grpSpPr>
          <a:xfrm>
            <a:off x="6960637" y="4936510"/>
            <a:ext cx="4060801" cy="419878"/>
            <a:chOff x="6960637" y="3825552"/>
            <a:chExt cx="4060801" cy="41987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5E20361-995C-4712-BFC8-8D4C9BD6C9E1}"/>
                </a:ext>
              </a:extLst>
            </p:cNvPr>
            <p:cNvSpPr/>
            <p:nvPr/>
          </p:nvSpPr>
          <p:spPr>
            <a:xfrm>
              <a:off x="7744408" y="3825552"/>
              <a:ext cx="3277030" cy="419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二进制的倒数第</a:t>
              </a:r>
              <a:r>
                <a:rPr lang="en-US" altLang="zh-CN" sz="2800" dirty="0"/>
                <a:t>3</a:t>
              </a:r>
              <a:r>
                <a:rPr lang="zh-CN" altLang="en-US" sz="2800" dirty="0"/>
                <a:t>位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93265AD-6877-4C88-81EE-89898E26117F}"/>
                </a:ext>
              </a:extLst>
            </p:cNvPr>
            <p:cNvCxnSpPr/>
            <p:nvPr/>
          </p:nvCxnSpPr>
          <p:spPr>
            <a:xfrm flipH="1">
              <a:off x="6960637" y="4030824"/>
              <a:ext cx="7651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46579D6-C6A6-49E2-A9C5-0E3395A7F42E}"/>
              </a:ext>
            </a:extLst>
          </p:cNvPr>
          <p:cNvGrpSpPr/>
          <p:nvPr/>
        </p:nvGrpSpPr>
        <p:grpSpPr>
          <a:xfrm>
            <a:off x="6950313" y="5468289"/>
            <a:ext cx="4060801" cy="419878"/>
            <a:chOff x="6960637" y="3825552"/>
            <a:chExt cx="4060801" cy="41987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4E62F5-9E07-4396-B607-D1AFBA122590}"/>
                </a:ext>
              </a:extLst>
            </p:cNvPr>
            <p:cNvSpPr/>
            <p:nvPr/>
          </p:nvSpPr>
          <p:spPr>
            <a:xfrm>
              <a:off x="7744408" y="3825552"/>
              <a:ext cx="3277030" cy="419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二进制的倒数第</a:t>
              </a:r>
              <a:r>
                <a:rPr lang="en-US" altLang="zh-CN" sz="2800" dirty="0"/>
                <a:t>4</a:t>
              </a:r>
              <a:r>
                <a:rPr lang="zh-CN" altLang="en-US" sz="2800" dirty="0"/>
                <a:t>位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6B280DD-9B1B-4272-B89D-33795ACE12CE}"/>
                </a:ext>
              </a:extLst>
            </p:cNvPr>
            <p:cNvCxnSpPr/>
            <p:nvPr/>
          </p:nvCxnSpPr>
          <p:spPr>
            <a:xfrm flipH="1">
              <a:off x="6960637" y="4030824"/>
              <a:ext cx="7651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EE5D273-65D7-4D85-824C-07DF43D454F2}"/>
              </a:ext>
            </a:extLst>
          </p:cNvPr>
          <p:cNvSpPr txBox="1"/>
          <p:nvPr/>
        </p:nvSpPr>
        <p:spPr>
          <a:xfrm>
            <a:off x="3881336" y="6176963"/>
            <a:ext cx="456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11</a:t>
            </a:r>
            <a:r>
              <a:rPr lang="zh-CN" altLang="en-US" sz="2800" dirty="0"/>
              <a:t>对应的二进制数是</a:t>
            </a:r>
            <a:r>
              <a:rPr lang="en-US" altLang="zh-CN" sz="2800" dirty="0"/>
              <a:t>1011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0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3D54-E897-42EE-BEF0-E14BBF9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十六进制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A4DEE-D576-4665-8A53-45C6D296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当处理更大的二进制数会有些问题，二进制位太多了，不方便，如：</a:t>
            </a:r>
          </a:p>
          <a:p>
            <a:pPr marL="0" indent="0">
              <a:buNone/>
            </a:pPr>
            <a:r>
              <a:rPr lang="en-US" altLang="zh-CN" dirty="0"/>
              <a:t>   1011 0101 1101 1001 1110 0101</a:t>
            </a:r>
            <a:endParaRPr lang="zh-CN" altLang="zh-CN" dirty="0"/>
          </a:p>
          <a:p>
            <a:r>
              <a:rPr lang="zh-CN" altLang="zh-CN" dirty="0"/>
              <a:t>表示成十进制数</a:t>
            </a:r>
            <a:r>
              <a:rPr lang="en-US" altLang="zh-CN" dirty="0"/>
              <a:t>11917797</a:t>
            </a:r>
            <a:r>
              <a:rPr lang="zh-CN" altLang="zh-CN" dirty="0"/>
              <a:t>，只要</a:t>
            </a:r>
            <a:r>
              <a:rPr lang="en-US" altLang="zh-CN" dirty="0"/>
              <a:t>8</a:t>
            </a:r>
            <a:r>
              <a:rPr lang="zh-CN" altLang="zh-CN" dirty="0"/>
              <a:t>位数字</a:t>
            </a:r>
            <a:r>
              <a:rPr lang="zh-CN" altLang="en-US" dirty="0"/>
              <a:t>。如要求将二进制的第</a:t>
            </a:r>
            <a:r>
              <a:rPr lang="en-US" altLang="zh-CN" dirty="0"/>
              <a:t>17</a:t>
            </a:r>
            <a:r>
              <a:rPr lang="zh-CN" altLang="en-US" dirty="0"/>
              <a:t>位设置为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一个解决方案是采用</a:t>
            </a:r>
            <a:r>
              <a:rPr lang="zh-CN" altLang="zh-CN" b="1" dirty="0"/>
              <a:t>十六进制</a:t>
            </a:r>
            <a:r>
              <a:rPr lang="zh-CN" altLang="en-US" dirty="0"/>
              <a:t>。即</a:t>
            </a:r>
            <a:r>
              <a:rPr lang="zh-CN" altLang="zh-CN" dirty="0"/>
              <a:t>用</a:t>
            </a:r>
            <a:r>
              <a:rPr lang="en-US" altLang="zh-CN" dirty="0"/>
              <a:t>16</a:t>
            </a:r>
            <a:r>
              <a:rPr lang="zh-CN" altLang="zh-CN" dirty="0"/>
              <a:t>个不同的数来表示一个</a:t>
            </a:r>
            <a:r>
              <a:rPr lang="zh-CN" altLang="en-US" dirty="0"/>
              <a:t>数字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和</a:t>
            </a:r>
            <a:r>
              <a:rPr lang="en-US" altLang="zh-CN" dirty="0"/>
              <a:t>A(a)</a:t>
            </a:r>
            <a:r>
              <a:rPr lang="zh-CN" altLang="zh-CN" dirty="0"/>
              <a:t>、</a:t>
            </a:r>
            <a:r>
              <a:rPr lang="en-US" altLang="zh-CN" dirty="0"/>
              <a:t>B(b)</a:t>
            </a:r>
            <a:r>
              <a:rPr lang="zh-CN" altLang="zh-CN" dirty="0"/>
              <a:t>、</a:t>
            </a:r>
            <a:r>
              <a:rPr lang="en-US" altLang="zh-CN" dirty="0"/>
              <a:t>C(c)</a:t>
            </a:r>
            <a:r>
              <a:rPr lang="zh-CN" altLang="zh-CN" dirty="0"/>
              <a:t>、</a:t>
            </a:r>
            <a:r>
              <a:rPr lang="en-US" altLang="zh-CN" dirty="0"/>
              <a:t>D(d)</a:t>
            </a:r>
            <a:r>
              <a:rPr lang="zh-CN" altLang="zh-CN" dirty="0"/>
              <a:t>、</a:t>
            </a:r>
            <a:r>
              <a:rPr lang="en-US" altLang="zh-CN" dirty="0"/>
              <a:t>E(e)</a:t>
            </a:r>
            <a:r>
              <a:rPr lang="zh-CN" altLang="zh-CN" dirty="0"/>
              <a:t>、</a:t>
            </a:r>
            <a:r>
              <a:rPr lang="en-US" altLang="zh-CN" dirty="0"/>
              <a:t>F(f)</a:t>
            </a:r>
            <a:r>
              <a:rPr lang="zh-CN" altLang="en-US" dirty="0"/>
              <a:t>表示一个数。</a:t>
            </a:r>
          </a:p>
        </p:txBody>
      </p:sp>
    </p:spTree>
    <p:extLst>
      <p:ext uri="{BB962C8B-B14F-4D97-AF65-F5344CB8AC3E}">
        <p14:creationId xmlns:p14="http://schemas.microsoft.com/office/powerpoint/2010/main" val="93854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63FB1-E1BC-4391-9BEA-31F71C28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十六进制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F2CC11-A9C6-4C31-BD24-90916ABC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82" y="1533207"/>
            <a:ext cx="49434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6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CE081-7748-4EA7-A05F-57C9B803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十六进制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2C1FA-A935-4BF0-B8A4-C8242B148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因为一个十六进制数对应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个二进制数，所以你可以将任何二进制数按照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个一组的方式以十六进制形式表示。如：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1011 0101 1101 1001 1110 0101 </a:t>
                </a:r>
                <a:endParaRPr lang="zh-CN" altLang="zh-CN" dirty="0"/>
              </a:p>
              <a:p>
                <a:r>
                  <a:rPr lang="zh-CN" altLang="zh-CN" dirty="0"/>
                  <a:t>对应的十六进制表示法为：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b 5 d 9 e 5   </a:t>
                </a:r>
              </a:p>
              <a:p>
                <a:r>
                  <a:rPr lang="zh-CN" altLang="zh-CN" dirty="0"/>
                  <a:t>十六进制采用如下方式计算出对应的十进制的值：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+5×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+9×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+5×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2C1FA-A935-4BF0-B8A4-C8242B148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1024</Words>
  <Application>Microsoft Office PowerPoint</Application>
  <PresentationFormat>宽屏</PresentationFormat>
  <Paragraphs>78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Noto Sans S Chinese Light</vt:lpstr>
      <vt:lpstr>Arial</vt:lpstr>
      <vt:lpstr>Calibri</vt:lpstr>
      <vt:lpstr>Cambria Math</vt:lpstr>
      <vt:lpstr>Office 主题</vt:lpstr>
      <vt:lpstr>数和字符的表示</vt:lpstr>
      <vt:lpstr>数的表示</vt:lpstr>
      <vt:lpstr>十进制</vt:lpstr>
      <vt:lpstr>二进制</vt:lpstr>
      <vt:lpstr>二进制</vt:lpstr>
      <vt:lpstr>二进制</vt:lpstr>
      <vt:lpstr>十六进制</vt:lpstr>
      <vt:lpstr>十六进制</vt:lpstr>
      <vt:lpstr>十六进制</vt:lpstr>
      <vt:lpstr>十六进制</vt:lpstr>
      <vt:lpstr>八进制</vt:lpstr>
      <vt:lpstr>以不同进制格式输出</vt:lpstr>
      <vt:lpstr>字符的表示</vt:lpstr>
      <vt:lpstr>ASCII码</vt:lpstr>
      <vt:lpstr>统一字符编码 UCS</vt:lpstr>
      <vt:lpstr>Unicode标准</vt:lpstr>
      <vt:lpstr>Unicode标中的编码方式</vt:lpstr>
      <vt:lpstr>UniCode编码点和UTF-8编码的关系</vt:lpstr>
      <vt:lpstr>练习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dong hongwei</cp:lastModifiedBy>
  <cp:revision>385</cp:revision>
  <cp:lastPrinted>2017-12-23T02:34:16Z</cp:lastPrinted>
  <dcterms:created xsi:type="dcterms:W3CDTF">2017-09-21T13:09:00Z</dcterms:created>
  <dcterms:modified xsi:type="dcterms:W3CDTF">2020-02-24T13:25:35Z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