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handoutMasterIdLst>
    <p:handoutMasterId r:id="rId61"/>
  </p:handoutMasterIdLst>
  <p:sldIdLst>
    <p:sldId id="256" r:id="rId2"/>
    <p:sldId id="471" r:id="rId3"/>
    <p:sldId id="545" r:id="rId4"/>
    <p:sldId id="546" r:id="rId5"/>
    <p:sldId id="547" r:id="rId6"/>
    <p:sldId id="544" r:id="rId7"/>
    <p:sldId id="279" r:id="rId8"/>
    <p:sldId id="295" r:id="rId9"/>
    <p:sldId id="549" r:id="rId10"/>
    <p:sldId id="550" r:id="rId11"/>
    <p:sldId id="554" r:id="rId12"/>
    <p:sldId id="552" r:id="rId13"/>
    <p:sldId id="551" r:id="rId14"/>
    <p:sldId id="555" r:id="rId15"/>
    <p:sldId id="553" r:id="rId16"/>
    <p:sldId id="556" r:id="rId17"/>
    <p:sldId id="557" r:id="rId18"/>
    <p:sldId id="558" r:id="rId19"/>
    <p:sldId id="559" r:id="rId20"/>
    <p:sldId id="560" r:id="rId21"/>
    <p:sldId id="561" r:id="rId22"/>
    <p:sldId id="562" r:id="rId23"/>
    <p:sldId id="563" r:id="rId24"/>
    <p:sldId id="564" r:id="rId25"/>
    <p:sldId id="519" r:id="rId26"/>
    <p:sldId id="496" r:id="rId27"/>
    <p:sldId id="498" r:id="rId28"/>
    <p:sldId id="497" r:id="rId29"/>
    <p:sldId id="500" r:id="rId30"/>
    <p:sldId id="499" r:id="rId31"/>
    <p:sldId id="501" r:id="rId32"/>
    <p:sldId id="503" r:id="rId33"/>
    <p:sldId id="504" r:id="rId34"/>
    <p:sldId id="517" r:id="rId35"/>
    <p:sldId id="521" r:id="rId36"/>
    <p:sldId id="522" r:id="rId37"/>
    <p:sldId id="523" r:id="rId38"/>
    <p:sldId id="527" r:id="rId39"/>
    <p:sldId id="526" r:id="rId40"/>
    <p:sldId id="530" r:id="rId41"/>
    <p:sldId id="529" r:id="rId42"/>
    <p:sldId id="528" r:id="rId43"/>
    <p:sldId id="531" r:id="rId44"/>
    <p:sldId id="532" r:id="rId45"/>
    <p:sldId id="533" r:id="rId46"/>
    <p:sldId id="535" r:id="rId47"/>
    <p:sldId id="304" r:id="rId48"/>
    <p:sldId id="536" r:id="rId49"/>
    <p:sldId id="537" r:id="rId50"/>
    <p:sldId id="512" r:id="rId51"/>
    <p:sldId id="538" r:id="rId52"/>
    <p:sldId id="514" r:id="rId53"/>
    <p:sldId id="490" r:id="rId54"/>
    <p:sldId id="515" r:id="rId55"/>
    <p:sldId id="511" r:id="rId56"/>
    <p:sldId id="516" r:id="rId57"/>
    <p:sldId id="539" r:id="rId58"/>
    <p:sldId id="492" r:id="rId59"/>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00" autoAdjust="0"/>
  </p:normalViewPr>
  <p:slideViewPr>
    <p:cSldViewPr snapToGrid="0">
      <p:cViewPr varScale="1">
        <p:scale>
          <a:sx n="66" d="100"/>
          <a:sy n="66" d="100"/>
        </p:scale>
        <p:origin x="413" y="43"/>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345C07-4AA2-4386-88F9-32F29F44C9C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F102137-3EC4-4246-9A05-35290F48F54E}"/>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732C5BA-6161-44D7-83C1-7465AB9A07BD}" type="datetimeFigureOut">
              <a:rPr lang="en-US" smtClean="0"/>
              <a:t>2/23/2020</a:t>
            </a:fld>
            <a:endParaRPr lang="en-US"/>
          </a:p>
        </p:txBody>
      </p:sp>
      <p:sp>
        <p:nvSpPr>
          <p:cNvPr id="4" name="页脚占位符 3">
            <a:extLst>
              <a:ext uri="{FF2B5EF4-FFF2-40B4-BE49-F238E27FC236}">
                <a16:creationId xmlns:a16="http://schemas.microsoft.com/office/drawing/2014/main" id="{42ACFDF7-B5B5-4B4D-B8AC-EE930470F9CE}"/>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18E4ABE-1F0E-4057-8219-0551CFE1CF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DD5135-DA39-4E17-B021-CB4AC1F9BE18}" type="slidenum">
              <a:rPr lang="en-US" smtClean="0"/>
              <a:t>‹#›</a:t>
            </a:fld>
            <a:endParaRPr lang="en-US"/>
          </a:p>
        </p:txBody>
      </p:sp>
    </p:spTree>
    <p:extLst>
      <p:ext uri="{BB962C8B-B14F-4D97-AF65-F5344CB8AC3E}">
        <p14:creationId xmlns:p14="http://schemas.microsoft.com/office/powerpoint/2010/main" val="283688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26537E0-B6F7-4F30-B86B-4CA7244EDE51}" type="datetimeFigureOut">
              <a:rPr lang="zh-CN" altLang="en-US" smtClean="0"/>
              <a:t>2020/2/23</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18526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31</a:t>
            </a:fld>
            <a:endParaRPr lang="zh-CN" altLang="en-US"/>
          </a:p>
        </p:txBody>
      </p:sp>
    </p:spTree>
    <p:extLst>
      <p:ext uri="{BB962C8B-B14F-4D97-AF65-F5344CB8AC3E}">
        <p14:creationId xmlns:p14="http://schemas.microsoft.com/office/powerpoint/2010/main" val="2978083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32</a:t>
            </a:fld>
            <a:endParaRPr lang="zh-CN" altLang="en-US"/>
          </a:p>
        </p:txBody>
      </p:sp>
    </p:spTree>
    <p:extLst>
      <p:ext uri="{BB962C8B-B14F-4D97-AF65-F5344CB8AC3E}">
        <p14:creationId xmlns:p14="http://schemas.microsoft.com/office/powerpoint/2010/main" val="216620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33</a:t>
            </a:fld>
            <a:endParaRPr lang="zh-CN" altLang="en-US"/>
          </a:p>
        </p:txBody>
      </p:sp>
    </p:spTree>
    <p:extLst>
      <p:ext uri="{BB962C8B-B14F-4D97-AF65-F5344CB8AC3E}">
        <p14:creationId xmlns:p14="http://schemas.microsoft.com/office/powerpoint/2010/main" val="48904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r>
              <a:rPr lang="zh-CN" altLang="en-US" dirty="0"/>
              <a:t>课程将采用我自己编写的“</a:t>
            </a:r>
            <a:r>
              <a:rPr lang="en-US" altLang="zh-CN" dirty="0"/>
              <a:t>C++17</a:t>
            </a:r>
            <a:r>
              <a:rPr lang="zh-CN" altLang="en-US" dirty="0"/>
              <a:t>”教材。</a:t>
            </a:r>
          </a:p>
        </p:txBody>
      </p:sp>
      <p:sp>
        <p:nvSpPr>
          <p:cNvPr id="4" name="灯片编号占位符 3"/>
          <p:cNvSpPr>
            <a:spLocks noGrp="1"/>
          </p:cNvSpPr>
          <p:nvPr>
            <p:ph type="sldNum" sz="quarter" idx="5"/>
          </p:nvPr>
        </p:nvSpPr>
        <p:spPr/>
        <p:txBody>
          <a:bodyPr/>
          <a:lstStyle/>
          <a:p>
            <a:fld id="{F390385D-F95C-4E89-B19C-4AA09430C76A}" type="slidenum">
              <a:rPr lang="zh-CN" altLang="en-US" smtClean="0"/>
              <a:t>2</a:t>
            </a:fld>
            <a:endParaRPr lang="zh-CN" altLang="en-US"/>
          </a:p>
        </p:txBody>
      </p:sp>
    </p:spTree>
    <p:extLst>
      <p:ext uri="{BB962C8B-B14F-4D97-AF65-F5344CB8AC3E}">
        <p14:creationId xmlns:p14="http://schemas.microsoft.com/office/powerpoint/2010/main" val="39247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a:t>
            </a:fld>
            <a:endParaRPr lang="zh-CN" altLang="en-US"/>
          </a:p>
        </p:txBody>
      </p:sp>
    </p:spTree>
    <p:extLst>
      <p:ext uri="{BB962C8B-B14F-4D97-AF65-F5344CB8AC3E}">
        <p14:creationId xmlns:p14="http://schemas.microsoft.com/office/powerpoint/2010/main" val="204815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4</a:t>
            </a:fld>
            <a:endParaRPr lang="zh-CN" altLang="en-US"/>
          </a:p>
        </p:txBody>
      </p:sp>
    </p:spTree>
    <p:extLst>
      <p:ext uri="{BB962C8B-B14F-4D97-AF65-F5344CB8AC3E}">
        <p14:creationId xmlns:p14="http://schemas.microsoft.com/office/powerpoint/2010/main" val="144934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5</a:t>
            </a:fld>
            <a:endParaRPr lang="zh-CN" altLang="en-US"/>
          </a:p>
        </p:txBody>
      </p:sp>
    </p:spTree>
    <p:extLst>
      <p:ext uri="{BB962C8B-B14F-4D97-AF65-F5344CB8AC3E}">
        <p14:creationId xmlns:p14="http://schemas.microsoft.com/office/powerpoint/2010/main" val="140270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6</a:t>
            </a:fld>
            <a:endParaRPr lang="zh-CN" altLang="en-US"/>
          </a:p>
        </p:txBody>
      </p:sp>
    </p:spTree>
    <p:extLst>
      <p:ext uri="{BB962C8B-B14F-4D97-AF65-F5344CB8AC3E}">
        <p14:creationId xmlns:p14="http://schemas.microsoft.com/office/powerpoint/2010/main" val="174769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7</a:t>
            </a:fld>
            <a:endParaRPr lang="zh-CN" altLang="en-US"/>
          </a:p>
        </p:txBody>
      </p:sp>
    </p:spTree>
    <p:extLst>
      <p:ext uri="{BB962C8B-B14F-4D97-AF65-F5344CB8AC3E}">
        <p14:creationId xmlns:p14="http://schemas.microsoft.com/office/powerpoint/2010/main" val="428302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11</a:t>
            </a:fld>
            <a:endParaRPr lang="zh-CN" altLang="en-US"/>
          </a:p>
        </p:txBody>
      </p:sp>
    </p:spTree>
    <p:extLst>
      <p:ext uri="{BB962C8B-B14F-4D97-AF65-F5344CB8AC3E}">
        <p14:creationId xmlns:p14="http://schemas.microsoft.com/office/powerpoint/2010/main" val="81335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25</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j-ea"/>
                <a:ea typeface="+mj-ea"/>
                <a:cs typeface="Noto Sans Cond ExtBd" panose="020B0906040504020204" pitchFamily="34"/>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cs typeface="Noto Sans Cond Blk" panose="020B0A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latin typeface="Noto Sans Cond Blk" panose="020B0A06040504020204" pitchFamily="34"/>
                <a:ea typeface="Noto Sans Cond Blk" panose="020B0A06040504020204" pitchFamily="34"/>
                <a:cs typeface="Noto Sans Cond Blk" panose="020B0A06040504020204" pitchFamily="34"/>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Noto Sans Cond ExtLt" panose="020B0306040504020204" pitchFamily="34"/>
                <a:ea typeface="Noto Sans Cond ExtLt" panose="020B0306040504020204" pitchFamily="34"/>
                <a:cs typeface="Noto Sans Cond ExtLt" panose="020B0306040504020204" pitchFamily="34"/>
              </a:defRPr>
            </a:lvl1pPr>
            <a:lvl2pPr>
              <a:defRPr>
                <a:latin typeface="Noto Sans Cond ExtLt" panose="020B0306040504020204" pitchFamily="34"/>
                <a:ea typeface="Noto Sans Cond ExtLt" panose="020B0306040504020204" pitchFamily="34"/>
                <a:cs typeface="Noto Sans Cond ExtLt" panose="020B0306040504020204" pitchFamily="34"/>
              </a:defRPr>
            </a:lvl2pPr>
            <a:lvl3pPr>
              <a:defRPr>
                <a:latin typeface="Noto Sans Cond ExtLt" panose="020B0306040504020204" pitchFamily="34"/>
                <a:ea typeface="Noto Sans Cond ExtLt" panose="020B0306040504020204" pitchFamily="34"/>
                <a:cs typeface="Noto Sans Cond ExtLt" panose="020B0306040504020204" pitchFamily="34"/>
              </a:defRPr>
            </a:lvl3pPr>
            <a:lvl4pPr>
              <a:defRPr>
                <a:latin typeface="Noto Sans Cond ExtLt" panose="020B0306040504020204" pitchFamily="34"/>
                <a:ea typeface="Noto Sans Cond ExtLt" panose="020B0306040504020204" pitchFamily="34"/>
                <a:cs typeface="Noto Sans Cond ExtLt" panose="020B0306040504020204" pitchFamily="34"/>
              </a:defRPr>
            </a:lvl4pPr>
            <a:lvl5pPr>
              <a:defRPr>
                <a:latin typeface="Noto Sans Cond ExtLt" panose="020B0306040504020204" pitchFamily="34"/>
                <a:ea typeface="Noto Sans Cond ExtLt" panose="020B0306040504020204" pitchFamily="34"/>
                <a:cs typeface="Noto Sans Cond ExtLt" panose="020B0306040504020204" pitchFamily="34"/>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2020/2/23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rgbClr val="00B050"/>
          </a:solidFill>
          <a:latin typeface="Noto Sans Cond ExtBd" panose="020B0906040504020204" pitchFamily="34"/>
          <a:ea typeface="Noto Sans Cond ExtBd" panose="020B0906040504020204" pitchFamily="34"/>
          <a:cs typeface="Noto Sans Cond ExtBd" panose="020B0906040504020204" pitchFamily="34"/>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Bold" panose="020B0800000000000000" pitchFamily="34" charset="-122"/>
          <a:ea typeface="Noto Sans S Chinese Bold" panose="020B08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1.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a.hwdong.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olarianprogrammer.com/2019/11/16/install-codeblocks-gcc-windows-build-c-cpp-fortran-programs/" TargetMode="External"/><Relationship Id="rId2" Type="http://schemas.openxmlformats.org/officeDocument/2006/relationships/hyperlink" Target="https://www.learncpp.com/cpp-tutorial/configuring-your-compiler-choosing-a-language-standard/"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witter.com/hwdong"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hwdong-net.github.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wdong-net/cplusplus1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youtube.com/c/hwdong" TargetMode="External"/><Relationship Id="rId4" Type="http://schemas.openxmlformats.org/officeDocument/2006/relationships/hyperlink" Target="https://hwdong-net.github.i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C++17</a:t>
            </a:r>
            <a:r>
              <a:rPr lang="zh-CN" altLang="en-US" sz="7200" dirty="0"/>
              <a:t>从入门到精通</a:t>
            </a:r>
          </a:p>
        </p:txBody>
      </p:sp>
      <p:sp>
        <p:nvSpPr>
          <p:cNvPr id="3" name="文本框 2">
            <a:extLst>
              <a:ext uri="{FF2B5EF4-FFF2-40B4-BE49-F238E27FC236}">
                <a16:creationId xmlns:a16="http://schemas.microsoft.com/office/drawing/2014/main" id="{3B3CF146-7D01-44C7-B38F-662A9000D2FA}"/>
              </a:ext>
            </a:extLst>
          </p:cNvPr>
          <p:cNvSpPr txBox="1"/>
          <p:nvPr/>
        </p:nvSpPr>
        <p:spPr>
          <a:xfrm>
            <a:off x="2777924" y="3415004"/>
            <a:ext cx="6319777" cy="707886"/>
          </a:xfrm>
          <a:prstGeom prst="rect">
            <a:avLst/>
          </a:prstGeom>
          <a:noFill/>
        </p:spPr>
        <p:txBody>
          <a:bodyPr wrap="square" rtlCol="0">
            <a:spAutoFit/>
          </a:bodyPr>
          <a:lstStyle/>
          <a:p>
            <a:r>
              <a:rPr lang="zh-CN" altLang="en-US" sz="4000" dirty="0"/>
              <a:t>清华大学出版社 </a:t>
            </a:r>
            <a:r>
              <a:rPr lang="en-US" altLang="zh-CN" sz="4000" dirty="0"/>
              <a:t>2019</a:t>
            </a:r>
            <a:r>
              <a:rPr lang="zh-CN" altLang="en-US" sz="4000" dirty="0"/>
              <a:t>年</a:t>
            </a:r>
            <a:r>
              <a:rPr lang="en-US" altLang="zh-CN" sz="4000" dirty="0"/>
              <a:t>8</a:t>
            </a:r>
            <a:r>
              <a:rPr lang="zh-CN" altLang="en-US" sz="4000" dirty="0"/>
              <a:t>月</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524000" y="4776053"/>
            <a:ext cx="9144000" cy="1655762"/>
          </a:xfrm>
        </p:spPr>
        <p:txBody>
          <a:bodyPr/>
          <a:lstStyle/>
          <a:p>
            <a:r>
              <a:rPr lang="en-US" altLang="zh-CN" sz="2900" dirty="0" err="1"/>
              <a:t>Youtube</a:t>
            </a:r>
            <a:r>
              <a:rPr lang="en-US" altLang="zh-CN" sz="2900" dirty="0"/>
              <a:t>:  </a:t>
            </a:r>
            <a:r>
              <a:rPr lang="en-US" altLang="zh-CN" sz="2900" dirty="0" err="1"/>
              <a:t>hwdong</a:t>
            </a:r>
            <a:endParaRPr lang="zh-CN" altLang="en-US" sz="2900"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48BFE-EEE9-4685-871B-2A90C698AEB4}"/>
              </a:ext>
            </a:extLst>
          </p:cNvPr>
          <p:cNvSpPr>
            <a:spLocks noGrp="1"/>
          </p:cNvSpPr>
          <p:nvPr>
            <p:ph type="title"/>
          </p:nvPr>
        </p:nvSpPr>
        <p:spPr/>
        <p:txBody>
          <a:bodyPr/>
          <a:lstStyle/>
          <a:p>
            <a:r>
              <a:rPr lang="zh-CN" altLang="en-US" b="1" dirty="0"/>
              <a:t>计算机的组成</a:t>
            </a:r>
            <a:endParaRPr lang="en-US" dirty="0"/>
          </a:p>
        </p:txBody>
      </p:sp>
      <p:sp>
        <p:nvSpPr>
          <p:cNvPr id="3" name="内容占位符 2">
            <a:extLst>
              <a:ext uri="{FF2B5EF4-FFF2-40B4-BE49-F238E27FC236}">
                <a16:creationId xmlns:a16="http://schemas.microsoft.com/office/drawing/2014/main" id="{0662DE21-D07D-496F-A179-1B13A1AEABB0}"/>
              </a:ext>
            </a:extLst>
          </p:cNvPr>
          <p:cNvSpPr>
            <a:spLocks noGrp="1"/>
          </p:cNvSpPr>
          <p:nvPr>
            <p:ph idx="1"/>
          </p:nvPr>
        </p:nvSpPr>
        <p:spPr>
          <a:xfrm>
            <a:off x="838200" y="1690688"/>
            <a:ext cx="10515600" cy="4652239"/>
          </a:xfrm>
        </p:spPr>
        <p:txBody>
          <a:bodyPr>
            <a:normAutofit/>
          </a:bodyPr>
          <a:lstStyle/>
          <a:p>
            <a:r>
              <a:rPr lang="zh-CN" altLang="en-US" dirty="0"/>
              <a:t>输入：允许计算机从用户接收信息的任何设备。这包括键盘，鼠标，扫描仪和麦克风。</a:t>
            </a:r>
            <a:endParaRPr lang="en-US" dirty="0"/>
          </a:p>
          <a:p>
            <a:r>
              <a:rPr lang="zh-CN" altLang="en-US" dirty="0"/>
              <a:t>处理：处理信息的计算机组件。中央处理单元（</a:t>
            </a:r>
            <a:r>
              <a:rPr lang="en-US" dirty="0"/>
              <a:t>CPU</a:t>
            </a:r>
            <a:r>
              <a:rPr lang="zh-CN" altLang="en-US" dirty="0"/>
              <a:t>）、图形处理单元</a:t>
            </a:r>
            <a:r>
              <a:rPr lang="en-US" dirty="0"/>
              <a:t>(</a:t>
            </a:r>
            <a:r>
              <a:rPr lang="zh-CN" altLang="en-US" dirty="0"/>
              <a:t>简称</a:t>
            </a:r>
            <a:r>
              <a:rPr lang="en-US" dirty="0"/>
              <a:t>GPU)</a:t>
            </a:r>
            <a:r>
              <a:rPr lang="zh-CN" altLang="en-US" dirty="0"/>
              <a:t>。</a:t>
            </a:r>
            <a:endParaRPr lang="en-US" altLang="zh-CN" dirty="0"/>
          </a:p>
          <a:p>
            <a:r>
              <a:rPr lang="zh-CN" altLang="en-US" dirty="0"/>
              <a:t>存储：存储信息的组件。内存（</a:t>
            </a:r>
            <a:r>
              <a:rPr lang="en-US" altLang="zh-CN" dirty="0"/>
              <a:t>ROM</a:t>
            </a:r>
            <a:r>
              <a:rPr lang="zh-CN" altLang="en-US" dirty="0"/>
              <a:t>、</a:t>
            </a:r>
            <a:r>
              <a:rPr lang="en-US" altLang="zh-CN" dirty="0"/>
              <a:t>RAM</a:t>
            </a:r>
            <a:r>
              <a:rPr lang="zh-CN" altLang="en-US" dirty="0"/>
              <a:t>）、外存（磁带、磁盘、优盘）</a:t>
            </a:r>
            <a:endParaRPr lang="en-US" altLang="zh-CN" dirty="0"/>
          </a:p>
          <a:p>
            <a:r>
              <a:rPr lang="zh-CN" altLang="en-US" dirty="0"/>
              <a:t>输出：用于向用户显示信息的任何设备。这包括显示器，扬声器和打印机。</a:t>
            </a:r>
            <a:endParaRPr lang="en-US" dirty="0"/>
          </a:p>
        </p:txBody>
      </p:sp>
    </p:spTree>
    <p:extLst>
      <p:ext uri="{BB962C8B-B14F-4D97-AF65-F5344CB8AC3E}">
        <p14:creationId xmlns:p14="http://schemas.microsoft.com/office/powerpoint/2010/main" val="27114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0763DD-8605-4794-9E72-E5CDC70A5145}"/>
              </a:ext>
            </a:extLst>
          </p:cNvPr>
          <p:cNvPicPr>
            <a:picLocks noChangeAspect="1"/>
          </p:cNvPicPr>
          <p:nvPr/>
        </p:nvPicPr>
        <p:blipFill>
          <a:blip r:embed="rId3"/>
          <a:stretch>
            <a:fillRect/>
          </a:stretch>
        </p:blipFill>
        <p:spPr>
          <a:xfrm>
            <a:off x="197490" y="-243069"/>
            <a:ext cx="9096979" cy="6822734"/>
          </a:xfrm>
          <a:prstGeom prst="rect">
            <a:avLst/>
          </a:prstGeom>
        </p:spPr>
      </p:pic>
      <p:sp>
        <p:nvSpPr>
          <p:cNvPr id="9" name="矩形 8">
            <a:extLst>
              <a:ext uri="{FF2B5EF4-FFF2-40B4-BE49-F238E27FC236}">
                <a16:creationId xmlns:a16="http://schemas.microsoft.com/office/drawing/2014/main" id="{4E668058-F743-4338-BA07-D5E57D7982A7}"/>
              </a:ext>
            </a:extLst>
          </p:cNvPr>
          <p:cNvSpPr/>
          <p:nvPr/>
        </p:nvSpPr>
        <p:spPr>
          <a:xfrm>
            <a:off x="5985538" y="2535201"/>
            <a:ext cx="1575322" cy="120428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5A2CE02D-60A2-48D0-8602-FEB539A24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089" y="2076933"/>
            <a:ext cx="2483493" cy="2483493"/>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57AAA5CC-2AFF-41DF-BFEB-A0BC1BF24AD8}"/>
              </a:ext>
            </a:extLst>
          </p:cNvPr>
          <p:cNvSpPr/>
          <p:nvPr/>
        </p:nvSpPr>
        <p:spPr>
          <a:xfrm>
            <a:off x="7533565" y="3113589"/>
            <a:ext cx="2212320" cy="28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14BF8B82-FCBB-485E-9C34-ED780F8AFA24}"/>
              </a:ext>
            </a:extLst>
          </p:cNvPr>
          <p:cNvSpPr/>
          <p:nvPr/>
        </p:nvSpPr>
        <p:spPr>
          <a:xfrm>
            <a:off x="4514127" y="5227093"/>
            <a:ext cx="4641448" cy="37505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右 12">
            <a:extLst>
              <a:ext uri="{FF2B5EF4-FFF2-40B4-BE49-F238E27FC236}">
                <a16:creationId xmlns:a16="http://schemas.microsoft.com/office/drawing/2014/main" id="{727B6913-09CD-4B4A-965C-F2CB044ED321}"/>
              </a:ext>
            </a:extLst>
          </p:cNvPr>
          <p:cNvSpPr/>
          <p:nvPr/>
        </p:nvSpPr>
        <p:spPr>
          <a:xfrm>
            <a:off x="9184799" y="5292078"/>
            <a:ext cx="715702" cy="299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B34549B2-5749-4D69-BAC9-F79850C8FD62}"/>
              </a:ext>
            </a:extLst>
          </p:cNvPr>
          <p:cNvPicPr>
            <a:picLocks noChangeAspect="1"/>
          </p:cNvPicPr>
          <p:nvPr/>
        </p:nvPicPr>
        <p:blipFill>
          <a:blip r:embed="rId5"/>
          <a:stretch>
            <a:fillRect/>
          </a:stretch>
        </p:blipFill>
        <p:spPr>
          <a:xfrm>
            <a:off x="9907146" y="4572979"/>
            <a:ext cx="2180682" cy="1631473"/>
          </a:xfrm>
          <a:prstGeom prst="rect">
            <a:avLst/>
          </a:prstGeom>
        </p:spPr>
      </p:pic>
      <p:sp>
        <p:nvSpPr>
          <p:cNvPr id="10" name="文本框 9">
            <a:extLst>
              <a:ext uri="{FF2B5EF4-FFF2-40B4-BE49-F238E27FC236}">
                <a16:creationId xmlns:a16="http://schemas.microsoft.com/office/drawing/2014/main" id="{F3C39E93-606D-44D7-929B-826F744C9073}"/>
              </a:ext>
            </a:extLst>
          </p:cNvPr>
          <p:cNvSpPr txBox="1"/>
          <p:nvPr/>
        </p:nvSpPr>
        <p:spPr>
          <a:xfrm>
            <a:off x="10413241" y="1746913"/>
            <a:ext cx="1665027" cy="523220"/>
          </a:xfrm>
          <a:prstGeom prst="rect">
            <a:avLst/>
          </a:prstGeom>
          <a:noFill/>
        </p:spPr>
        <p:txBody>
          <a:bodyPr wrap="square" rtlCol="0">
            <a:spAutoFit/>
          </a:bodyPr>
          <a:lstStyle/>
          <a:p>
            <a:r>
              <a:rPr lang="en-US" sz="2800" dirty="0"/>
              <a:t>CPU</a:t>
            </a:r>
          </a:p>
        </p:txBody>
      </p:sp>
      <p:sp>
        <p:nvSpPr>
          <p:cNvPr id="16" name="文本框 15">
            <a:extLst>
              <a:ext uri="{FF2B5EF4-FFF2-40B4-BE49-F238E27FC236}">
                <a16:creationId xmlns:a16="http://schemas.microsoft.com/office/drawing/2014/main" id="{A0374AF4-9D78-4373-BD44-BA20E4DE7C64}"/>
              </a:ext>
            </a:extLst>
          </p:cNvPr>
          <p:cNvSpPr txBox="1"/>
          <p:nvPr/>
        </p:nvSpPr>
        <p:spPr>
          <a:xfrm>
            <a:off x="10526973" y="5829868"/>
            <a:ext cx="1665027" cy="523220"/>
          </a:xfrm>
          <a:prstGeom prst="rect">
            <a:avLst/>
          </a:prstGeom>
          <a:noFill/>
        </p:spPr>
        <p:txBody>
          <a:bodyPr wrap="square" rtlCol="0">
            <a:spAutoFit/>
          </a:bodyPr>
          <a:lstStyle/>
          <a:p>
            <a:r>
              <a:rPr lang="zh-CN" altLang="en-US" sz="2800" dirty="0"/>
              <a:t>内存条</a:t>
            </a:r>
            <a:endParaRPr lang="en-US" sz="2800" dirty="0"/>
          </a:p>
        </p:txBody>
      </p:sp>
    </p:spTree>
    <p:extLst>
      <p:ext uri="{BB962C8B-B14F-4D97-AF65-F5344CB8AC3E}">
        <p14:creationId xmlns:p14="http://schemas.microsoft.com/office/powerpoint/2010/main" val="41247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2" grpId="0" animBg="1"/>
      <p:bldP spid="13" grpId="0" animBg="1"/>
      <p:bldP spid="10"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16ACD-CA75-49DF-A725-CFA4BEB65B8A}"/>
              </a:ext>
            </a:extLst>
          </p:cNvPr>
          <p:cNvSpPr>
            <a:spLocks noGrp="1"/>
          </p:cNvSpPr>
          <p:nvPr>
            <p:ph type="title"/>
          </p:nvPr>
        </p:nvSpPr>
        <p:spPr/>
        <p:txBody>
          <a:bodyPr/>
          <a:lstStyle/>
          <a:p>
            <a:r>
              <a:rPr lang="zh-CN" altLang="en-US" b="1" dirty="0"/>
              <a:t>中央处理单元（</a:t>
            </a:r>
            <a:r>
              <a:rPr lang="en-US" b="1" dirty="0"/>
              <a:t>CPU</a:t>
            </a:r>
            <a:r>
              <a:rPr lang="zh-CN" altLang="en-US" b="1" dirty="0"/>
              <a:t>）</a:t>
            </a:r>
            <a:endParaRPr lang="en-US" dirty="0"/>
          </a:p>
        </p:txBody>
      </p:sp>
      <p:sp>
        <p:nvSpPr>
          <p:cNvPr id="3" name="内容占位符 2">
            <a:extLst>
              <a:ext uri="{FF2B5EF4-FFF2-40B4-BE49-F238E27FC236}">
                <a16:creationId xmlns:a16="http://schemas.microsoft.com/office/drawing/2014/main" id="{D1EBCAB4-5F95-4B3B-A077-D3CB690308EB}"/>
              </a:ext>
            </a:extLst>
          </p:cNvPr>
          <p:cNvSpPr>
            <a:spLocks noGrp="1"/>
          </p:cNvSpPr>
          <p:nvPr>
            <p:ph idx="1"/>
          </p:nvPr>
        </p:nvSpPr>
        <p:spPr/>
        <p:txBody>
          <a:bodyPr/>
          <a:lstStyle/>
          <a:p>
            <a:pPr marL="0" indent="0">
              <a:lnSpc>
                <a:spcPct val="150000"/>
              </a:lnSpc>
              <a:buNone/>
            </a:pPr>
            <a:r>
              <a:rPr lang="zh-CN" altLang="en-US" dirty="0"/>
              <a:t>是计算机的大脑，负责计算、处理数据、控制其他设备等</a:t>
            </a:r>
            <a:endParaRPr lang="en-US" altLang="zh-CN" dirty="0"/>
          </a:p>
          <a:p>
            <a:pPr>
              <a:lnSpc>
                <a:spcPct val="150000"/>
              </a:lnSpc>
            </a:pPr>
            <a:r>
              <a:rPr lang="zh-CN" altLang="en-US" dirty="0"/>
              <a:t>算术</a:t>
            </a:r>
            <a:r>
              <a:rPr lang="en-US" dirty="0"/>
              <a:t>/</a:t>
            </a:r>
            <a:r>
              <a:rPr lang="zh-CN" altLang="en-US" dirty="0"/>
              <a:t>逻辑单元（</a:t>
            </a:r>
            <a:r>
              <a:rPr lang="en-US" dirty="0"/>
              <a:t>ALU</a:t>
            </a:r>
            <a:r>
              <a:rPr lang="zh-CN" altLang="en-US" dirty="0"/>
              <a:t>）执行算术和比较操作。</a:t>
            </a:r>
            <a:endParaRPr lang="en-US" dirty="0"/>
          </a:p>
          <a:p>
            <a:pPr lvl="0">
              <a:lnSpc>
                <a:spcPct val="150000"/>
              </a:lnSpc>
            </a:pPr>
            <a:r>
              <a:rPr lang="zh-CN" altLang="en-US" dirty="0"/>
              <a:t>控制单元确定下一个要执行的指令。</a:t>
            </a:r>
            <a:endParaRPr lang="en-US" dirty="0"/>
          </a:p>
          <a:p>
            <a:pPr lvl="0">
              <a:lnSpc>
                <a:spcPct val="150000"/>
              </a:lnSpc>
            </a:pPr>
            <a:r>
              <a:rPr lang="zh-CN" altLang="en-US" dirty="0"/>
              <a:t>寄存器形成一个高速存储区以保存临时结果。</a:t>
            </a:r>
            <a:endParaRPr lang="en-US" dirty="0"/>
          </a:p>
          <a:p>
            <a:endParaRPr lang="en-US" dirty="0"/>
          </a:p>
        </p:txBody>
      </p:sp>
      <p:pic>
        <p:nvPicPr>
          <p:cNvPr id="4" name="Picture 6">
            <a:extLst>
              <a:ext uri="{FF2B5EF4-FFF2-40B4-BE49-F238E27FC236}">
                <a16:creationId xmlns:a16="http://schemas.microsoft.com/office/drawing/2014/main" id="{726ECB76-77C0-46A6-B029-568F39281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332" y="2331576"/>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a:xfrm>
            <a:off x="920086" y="542546"/>
            <a:ext cx="10515600" cy="1325563"/>
          </a:xfrm>
        </p:spPr>
        <p:txBody>
          <a:bodyPr/>
          <a:lstStyle/>
          <a:p>
            <a:r>
              <a:rPr lang="zh-CN" altLang="en-US" dirty="0"/>
              <a:t>自动售票机</a:t>
            </a:r>
            <a:endParaRPr lang="en-US" dirty="0"/>
          </a:p>
        </p:txBody>
      </p:sp>
      <p:pic>
        <p:nvPicPr>
          <p:cNvPr id="7" name="Picture 2" descr="Image result for 动车 自动售票机">
            <a:extLst>
              <a:ext uri="{FF2B5EF4-FFF2-40B4-BE49-F238E27FC236}">
                <a16:creationId xmlns:a16="http://schemas.microsoft.com/office/drawing/2014/main" id="{FC758722-17BB-406E-889B-E508A20308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441" y="2233914"/>
            <a:ext cx="5783311" cy="433748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711534A-F796-4957-830D-7E8448FFD1B7}"/>
              </a:ext>
            </a:extLst>
          </p:cNvPr>
          <p:cNvSpPr txBox="1"/>
          <p:nvPr/>
        </p:nvSpPr>
        <p:spPr>
          <a:xfrm>
            <a:off x="10707963" y="2695691"/>
            <a:ext cx="949125" cy="544011"/>
          </a:xfrm>
          <a:prstGeom prst="rect">
            <a:avLst/>
          </a:prstGeom>
          <a:noFill/>
        </p:spPr>
        <p:txBody>
          <a:bodyPr wrap="square" rtlCol="0">
            <a:spAutoFit/>
          </a:bodyPr>
          <a:lstStyle/>
          <a:p>
            <a:r>
              <a:rPr lang="zh-CN" altLang="en-US" sz="2800" dirty="0"/>
              <a:t>输入</a:t>
            </a:r>
            <a:endParaRPr lang="en-US" sz="2800" dirty="0"/>
          </a:p>
        </p:txBody>
      </p:sp>
      <p:cxnSp>
        <p:nvCxnSpPr>
          <p:cNvPr id="10" name="直接箭头连接符 9">
            <a:extLst>
              <a:ext uri="{FF2B5EF4-FFF2-40B4-BE49-F238E27FC236}">
                <a16:creationId xmlns:a16="http://schemas.microsoft.com/office/drawing/2014/main" id="{6F582AF6-C130-48EC-8676-F9D268779501}"/>
              </a:ext>
            </a:extLst>
          </p:cNvPr>
          <p:cNvCxnSpPr>
            <a:cxnSpLocks/>
          </p:cNvCxnSpPr>
          <p:nvPr/>
        </p:nvCxnSpPr>
        <p:spPr>
          <a:xfrm flipH="1">
            <a:off x="8857397" y="3166281"/>
            <a:ext cx="1883393" cy="8188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1049A0-08EA-4D78-ACE3-1F00771A6638}"/>
              </a:ext>
            </a:extLst>
          </p:cNvPr>
          <p:cNvSpPr/>
          <p:nvPr/>
        </p:nvSpPr>
        <p:spPr>
          <a:xfrm>
            <a:off x="8188657" y="2906973"/>
            <a:ext cx="627797" cy="2497540"/>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直接箭头连接符 16">
            <a:extLst>
              <a:ext uri="{FF2B5EF4-FFF2-40B4-BE49-F238E27FC236}">
                <a16:creationId xmlns:a16="http://schemas.microsoft.com/office/drawing/2014/main" id="{F0B87CD7-8968-4467-81A7-E2E3FDD874B8}"/>
              </a:ext>
            </a:extLst>
          </p:cNvPr>
          <p:cNvCxnSpPr>
            <a:cxnSpLocks/>
          </p:cNvCxnSpPr>
          <p:nvPr/>
        </p:nvCxnSpPr>
        <p:spPr>
          <a:xfrm flipH="1">
            <a:off x="7724632" y="3125338"/>
            <a:ext cx="2975212" cy="61414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C0B44A0-8A0A-476E-BF0E-B4C2C9BA3E2D}"/>
              </a:ext>
            </a:extLst>
          </p:cNvPr>
          <p:cNvSpPr/>
          <p:nvPr/>
        </p:nvSpPr>
        <p:spPr>
          <a:xfrm>
            <a:off x="6032311" y="3398292"/>
            <a:ext cx="1624084" cy="1228299"/>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0D4BEB0B-FACA-4C2B-A159-1E8F8CBE2FB5}"/>
              </a:ext>
            </a:extLst>
          </p:cNvPr>
          <p:cNvSpPr txBox="1"/>
          <p:nvPr/>
        </p:nvSpPr>
        <p:spPr>
          <a:xfrm>
            <a:off x="10942250" y="4854313"/>
            <a:ext cx="949125" cy="523220"/>
          </a:xfrm>
          <a:prstGeom prst="rect">
            <a:avLst/>
          </a:prstGeom>
          <a:noFill/>
        </p:spPr>
        <p:txBody>
          <a:bodyPr wrap="square" rtlCol="0">
            <a:spAutoFit/>
          </a:bodyPr>
          <a:lstStyle/>
          <a:p>
            <a:r>
              <a:rPr lang="zh-CN" altLang="en-US" sz="2800" dirty="0"/>
              <a:t>输出</a:t>
            </a:r>
            <a:endParaRPr lang="en-US" sz="2800" dirty="0"/>
          </a:p>
        </p:txBody>
      </p:sp>
      <p:cxnSp>
        <p:nvCxnSpPr>
          <p:cNvPr id="22" name="直接箭头连接符 21">
            <a:extLst>
              <a:ext uri="{FF2B5EF4-FFF2-40B4-BE49-F238E27FC236}">
                <a16:creationId xmlns:a16="http://schemas.microsoft.com/office/drawing/2014/main" id="{3312C841-ADE2-4F2D-AADF-A019B8948228}"/>
              </a:ext>
            </a:extLst>
          </p:cNvPr>
          <p:cNvCxnSpPr>
            <a:cxnSpLocks/>
            <a:stCxn id="21" idx="1"/>
          </p:cNvCxnSpPr>
          <p:nvPr/>
        </p:nvCxnSpPr>
        <p:spPr>
          <a:xfrm flipH="1" flipV="1">
            <a:off x="7656396" y="4217159"/>
            <a:ext cx="3285854" cy="89876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BE880D9-D304-48BF-A1A9-AE7E56865434}"/>
              </a:ext>
            </a:extLst>
          </p:cNvPr>
          <p:cNvCxnSpPr>
            <a:cxnSpLocks/>
            <a:stCxn id="21" idx="1"/>
          </p:cNvCxnSpPr>
          <p:nvPr/>
        </p:nvCxnSpPr>
        <p:spPr>
          <a:xfrm flipH="1">
            <a:off x="7492621" y="5115923"/>
            <a:ext cx="3449629"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F1ABEFA3-BD06-4EFF-88ED-780F46671DAA}"/>
              </a:ext>
            </a:extLst>
          </p:cNvPr>
          <p:cNvSpPr/>
          <p:nvPr/>
        </p:nvSpPr>
        <p:spPr>
          <a:xfrm>
            <a:off x="5570561" y="4847231"/>
            <a:ext cx="1812878" cy="338918"/>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a:extLst>
              <a:ext uri="{FF2B5EF4-FFF2-40B4-BE49-F238E27FC236}">
                <a16:creationId xmlns:a16="http://schemas.microsoft.com/office/drawing/2014/main" id="{1D87F815-AE24-4F2E-A6DE-09667AC5642F}"/>
              </a:ext>
            </a:extLst>
          </p:cNvPr>
          <p:cNvSpPr txBox="1"/>
          <p:nvPr/>
        </p:nvSpPr>
        <p:spPr>
          <a:xfrm>
            <a:off x="1648126" y="4376640"/>
            <a:ext cx="949125" cy="544011"/>
          </a:xfrm>
          <a:prstGeom prst="rect">
            <a:avLst/>
          </a:prstGeom>
          <a:noFill/>
        </p:spPr>
        <p:txBody>
          <a:bodyPr wrap="square" rtlCol="0">
            <a:spAutoFit/>
          </a:bodyPr>
          <a:lstStyle/>
          <a:p>
            <a:r>
              <a:rPr lang="zh-CN" altLang="en-US" sz="2800" dirty="0"/>
              <a:t>处理</a:t>
            </a:r>
            <a:endParaRPr lang="en-US" sz="2800" dirty="0"/>
          </a:p>
        </p:txBody>
      </p:sp>
      <p:sp>
        <p:nvSpPr>
          <p:cNvPr id="29" name="文本框 28">
            <a:extLst>
              <a:ext uri="{FF2B5EF4-FFF2-40B4-BE49-F238E27FC236}">
                <a16:creationId xmlns:a16="http://schemas.microsoft.com/office/drawing/2014/main" id="{BE761F92-3EC4-4F60-AC35-67C3BCB8F3D8}"/>
              </a:ext>
            </a:extLst>
          </p:cNvPr>
          <p:cNvSpPr txBox="1"/>
          <p:nvPr/>
        </p:nvSpPr>
        <p:spPr>
          <a:xfrm>
            <a:off x="681408" y="3605228"/>
            <a:ext cx="949125" cy="523220"/>
          </a:xfrm>
          <a:prstGeom prst="rect">
            <a:avLst/>
          </a:prstGeom>
          <a:noFill/>
        </p:spPr>
        <p:txBody>
          <a:bodyPr wrap="square" rtlCol="0">
            <a:spAutoFit/>
          </a:bodyPr>
          <a:lstStyle/>
          <a:p>
            <a:r>
              <a:rPr lang="zh-CN" altLang="en-US" sz="2800" dirty="0"/>
              <a:t>存储</a:t>
            </a:r>
            <a:endParaRPr lang="en-US" sz="2800" dirty="0"/>
          </a:p>
        </p:txBody>
      </p:sp>
      <p:cxnSp>
        <p:nvCxnSpPr>
          <p:cNvPr id="30" name="直接箭头连接符 29">
            <a:extLst>
              <a:ext uri="{FF2B5EF4-FFF2-40B4-BE49-F238E27FC236}">
                <a16:creationId xmlns:a16="http://schemas.microsoft.com/office/drawing/2014/main" id="{2A382171-DAA3-4053-9E9A-CB97BFAF4A8F}"/>
              </a:ext>
            </a:extLst>
          </p:cNvPr>
          <p:cNvCxnSpPr>
            <a:cxnSpLocks/>
          </p:cNvCxnSpPr>
          <p:nvPr/>
        </p:nvCxnSpPr>
        <p:spPr>
          <a:xfrm>
            <a:off x="2447126" y="4621351"/>
            <a:ext cx="317575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A246D1-F02F-425F-9242-0A739D8FB3DF}"/>
              </a:ext>
            </a:extLst>
          </p:cNvPr>
          <p:cNvCxnSpPr>
            <a:cxnSpLocks/>
            <a:stCxn id="28" idx="0"/>
          </p:cNvCxnSpPr>
          <p:nvPr/>
        </p:nvCxnSpPr>
        <p:spPr>
          <a:xfrm flipV="1">
            <a:off x="2122689" y="2483894"/>
            <a:ext cx="6361" cy="18927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7" name="文本框 6146">
            <a:extLst>
              <a:ext uri="{FF2B5EF4-FFF2-40B4-BE49-F238E27FC236}">
                <a16:creationId xmlns:a16="http://schemas.microsoft.com/office/drawing/2014/main" id="{9DC0BBC0-6B55-4324-981C-4CF21494C3F7}"/>
              </a:ext>
            </a:extLst>
          </p:cNvPr>
          <p:cNvSpPr txBox="1"/>
          <p:nvPr/>
        </p:nvSpPr>
        <p:spPr>
          <a:xfrm>
            <a:off x="1351129" y="177421"/>
            <a:ext cx="2074460" cy="523220"/>
          </a:xfrm>
          <a:prstGeom prst="rect">
            <a:avLst/>
          </a:prstGeom>
          <a:noFill/>
        </p:spPr>
        <p:txBody>
          <a:bodyPr wrap="square" rtlCol="0">
            <a:spAutoFit/>
          </a:bodyPr>
          <a:lstStyle/>
          <a:p>
            <a:r>
              <a:rPr lang="zh-CN" altLang="en-US" sz="2800" dirty="0"/>
              <a:t>远程服务器</a:t>
            </a:r>
            <a:endParaRPr lang="en-US" sz="2800" dirty="0"/>
          </a:p>
        </p:txBody>
      </p:sp>
      <p:pic>
        <p:nvPicPr>
          <p:cNvPr id="6148" name="Picture 4" descr="Image result for 服务器">
            <a:extLst>
              <a:ext uri="{FF2B5EF4-FFF2-40B4-BE49-F238E27FC236}">
                <a16:creationId xmlns:a16="http://schemas.microsoft.com/office/drawing/2014/main" id="{9A7327A6-8CCE-4353-AC12-C7D9198D9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39" y="742310"/>
            <a:ext cx="2619375" cy="17430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箭头连接符 42">
            <a:extLst>
              <a:ext uri="{FF2B5EF4-FFF2-40B4-BE49-F238E27FC236}">
                <a16:creationId xmlns:a16="http://schemas.microsoft.com/office/drawing/2014/main" id="{91394698-83AA-4054-BEAB-F7DB57A11A58}"/>
              </a:ext>
            </a:extLst>
          </p:cNvPr>
          <p:cNvCxnSpPr>
            <a:cxnSpLocks/>
          </p:cNvCxnSpPr>
          <p:nvPr/>
        </p:nvCxnSpPr>
        <p:spPr>
          <a:xfrm flipV="1">
            <a:off x="1262045" y="2538484"/>
            <a:ext cx="0" cy="100993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0" grpId="0" animBg="1"/>
      <p:bldP spid="21" grpId="0"/>
      <p:bldP spid="26" grpId="0" animBg="1"/>
      <p:bldP spid="28" grpId="0"/>
      <p:bldP spid="29" grpId="0"/>
      <p:bldP spid="6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p:txBody>
          <a:bodyPr/>
          <a:lstStyle/>
          <a:p>
            <a:r>
              <a:rPr lang="zh-CN" altLang="en-US" dirty="0"/>
              <a:t>自动售票机</a:t>
            </a:r>
            <a:endParaRPr lang="en-US" dirty="0"/>
          </a:p>
        </p:txBody>
      </p:sp>
      <p:sp>
        <p:nvSpPr>
          <p:cNvPr id="3" name="内容占位符 2">
            <a:extLst>
              <a:ext uri="{FF2B5EF4-FFF2-40B4-BE49-F238E27FC236}">
                <a16:creationId xmlns:a16="http://schemas.microsoft.com/office/drawing/2014/main" id="{099DDB16-76CA-4F67-8C0C-791A4CFC21AF}"/>
              </a:ext>
            </a:extLst>
          </p:cNvPr>
          <p:cNvSpPr>
            <a:spLocks noGrp="1"/>
          </p:cNvSpPr>
          <p:nvPr>
            <p:ph idx="1"/>
          </p:nvPr>
        </p:nvSpPr>
        <p:spPr/>
        <p:txBody>
          <a:bodyPr>
            <a:normAutofit lnSpcReduction="10000"/>
          </a:bodyPr>
          <a:lstStyle/>
          <a:p>
            <a:pPr lvl="0"/>
            <a:r>
              <a:rPr lang="zh-CN" altLang="en-US" dirty="0"/>
              <a:t>输入：投币口和选择按钮是自动售票机的输入设备。</a:t>
            </a:r>
            <a:endParaRPr lang="en-US" dirty="0"/>
          </a:p>
          <a:p>
            <a:pPr lvl="0"/>
            <a:r>
              <a:rPr lang="zh-CN" altLang="en-US" dirty="0"/>
              <a:t>处理：当您进行选择时，自动售票机会执行以下几个步骤：验证是否有满足条件的票、验证身份信息、检查和验证是否收到足够的资金、修改数据库、计算差额。执行所有这些步骤的机器部分可以被认为是处理器。</a:t>
            </a:r>
            <a:endParaRPr lang="en-US" dirty="0"/>
          </a:p>
          <a:p>
            <a:pPr lvl="0"/>
            <a:r>
              <a:rPr lang="zh-CN" altLang="en-US" dirty="0"/>
              <a:t>输出：自动售票机显示结果、打印票。</a:t>
            </a:r>
            <a:endParaRPr lang="en-US" dirty="0"/>
          </a:p>
          <a:p>
            <a:pPr lvl="0"/>
            <a:r>
              <a:rPr lang="zh-CN" altLang="en-US" dirty="0"/>
              <a:t>记忆：自动售票机需要在某个地方保存诸如票的库存、价格等信息。</a:t>
            </a:r>
            <a:endParaRPr lang="en-US" dirty="0"/>
          </a:p>
        </p:txBody>
      </p:sp>
    </p:spTree>
    <p:extLst>
      <p:ext uri="{BB962C8B-B14F-4D97-AF65-F5344CB8AC3E}">
        <p14:creationId xmlns:p14="http://schemas.microsoft.com/office/powerpoint/2010/main" val="30890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10E17-03DE-4481-9351-2393367AB513}"/>
              </a:ext>
            </a:extLst>
          </p:cNvPr>
          <p:cNvSpPr>
            <a:spLocks noGrp="1"/>
          </p:cNvSpPr>
          <p:nvPr>
            <p:ph type="title"/>
          </p:nvPr>
        </p:nvSpPr>
        <p:spPr/>
        <p:txBody>
          <a:bodyPr/>
          <a:lstStyle/>
          <a:p>
            <a:r>
              <a:rPr lang="zh-CN" altLang="en-US" dirty="0"/>
              <a:t>算法、程序和编程</a:t>
            </a:r>
            <a:endParaRPr lang="en-US" dirty="0"/>
          </a:p>
        </p:txBody>
      </p:sp>
      <p:sp>
        <p:nvSpPr>
          <p:cNvPr id="3" name="内容占位符 2">
            <a:extLst>
              <a:ext uri="{FF2B5EF4-FFF2-40B4-BE49-F238E27FC236}">
                <a16:creationId xmlns:a16="http://schemas.microsoft.com/office/drawing/2014/main" id="{0BDEB02C-B9B4-4E82-A4C3-6C70E7CB4BB4}"/>
              </a:ext>
            </a:extLst>
          </p:cNvPr>
          <p:cNvSpPr>
            <a:spLocks noGrp="1"/>
          </p:cNvSpPr>
          <p:nvPr>
            <p:ph idx="1"/>
          </p:nvPr>
        </p:nvSpPr>
        <p:spPr/>
        <p:txBody>
          <a:bodyPr/>
          <a:lstStyle/>
          <a:p>
            <a:r>
              <a:rPr lang="zh-CN" altLang="en-US" dirty="0"/>
              <a:t>算法是完成某个任务或解决某个问题的一系列步骤（指令）。</a:t>
            </a:r>
            <a:endParaRPr lang="en-US" altLang="zh-CN" dirty="0"/>
          </a:p>
          <a:p>
            <a:pPr marL="0" indent="0">
              <a:buNone/>
            </a:pPr>
            <a:r>
              <a:rPr lang="en-US" altLang="zh-CN" dirty="0"/>
              <a:t>    </a:t>
            </a:r>
            <a:r>
              <a:rPr lang="zh-CN" altLang="en-US" dirty="0"/>
              <a:t>如一道菜</a:t>
            </a:r>
            <a:r>
              <a:rPr lang="en-US" dirty="0"/>
              <a:t>(</a:t>
            </a:r>
            <a:r>
              <a:rPr lang="zh-CN" altLang="en-US" dirty="0"/>
              <a:t>满汉全席</a:t>
            </a:r>
            <a:r>
              <a:rPr lang="en-US" dirty="0"/>
              <a:t>)</a:t>
            </a:r>
            <a:r>
              <a:rPr lang="zh-CN" altLang="en-US" dirty="0"/>
              <a:t>的制作过程说明、祖冲之计算圆周率的方法等。</a:t>
            </a:r>
            <a:endParaRPr lang="en-US" altLang="zh-CN" dirty="0"/>
          </a:p>
          <a:p>
            <a:r>
              <a:rPr lang="zh-CN" altLang="en-US" dirty="0"/>
              <a:t>程序和编程：</a:t>
            </a:r>
            <a:endParaRPr lang="en-US" altLang="zh-CN" dirty="0"/>
          </a:p>
          <a:p>
            <a:pPr marL="0" indent="0">
              <a:buNone/>
            </a:pPr>
            <a:r>
              <a:rPr lang="en-US" altLang="zh-CN" dirty="0"/>
              <a:t>    </a:t>
            </a:r>
            <a:r>
              <a:rPr lang="zh-CN" altLang="en-US" dirty="0"/>
              <a:t>程序就是算法在计算机中的表示和实现。</a:t>
            </a:r>
            <a:endParaRPr lang="en-US" altLang="zh-CN" dirty="0"/>
          </a:p>
          <a:p>
            <a:pPr marL="0" indent="0">
              <a:buNone/>
            </a:pPr>
            <a:r>
              <a:rPr lang="zh-CN" altLang="en-US" dirty="0"/>
              <a:t>    编程就是如何用计算机的指令来表示算法，即将算法转换成计算机可以执行的程序。</a:t>
            </a:r>
            <a:endParaRPr lang="en-US" altLang="zh-CN" dirty="0"/>
          </a:p>
          <a:p>
            <a:pPr marL="0" indent="0">
              <a:buNone/>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22570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BBA69-6D51-4C96-A79F-84C53B4CB5C1}"/>
              </a:ext>
            </a:extLst>
          </p:cNvPr>
          <p:cNvSpPr>
            <a:spLocks noGrp="1"/>
          </p:cNvSpPr>
          <p:nvPr>
            <p:ph type="title"/>
          </p:nvPr>
        </p:nvSpPr>
        <p:spPr/>
        <p:txBody>
          <a:bodyPr/>
          <a:lstStyle/>
          <a:p>
            <a:r>
              <a:rPr lang="zh-CN" altLang="en-US" b="1" dirty="0"/>
              <a:t>二进制</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1C2F98-BDBC-44E9-B593-62AD8E312989}"/>
                  </a:ext>
                </a:extLst>
              </p:cNvPr>
              <p:cNvSpPr>
                <a:spLocks noGrp="1"/>
              </p:cNvSpPr>
              <p:nvPr>
                <p:ph idx="1"/>
              </p:nvPr>
            </p:nvSpPr>
            <p:spPr/>
            <p:txBody>
              <a:bodyPr>
                <a:normAutofit fontScale="92500"/>
              </a:bodyPr>
              <a:lstStyle/>
              <a:p>
                <a:r>
                  <a:rPr lang="zh-CN" altLang="en-US" dirty="0"/>
                  <a:t>晶体管只有</a:t>
                </a:r>
                <a:r>
                  <a:rPr lang="en-US" dirty="0"/>
                  <a:t>“</a:t>
                </a:r>
                <a:r>
                  <a:rPr lang="zh-CN" altLang="en-US" dirty="0"/>
                  <a:t>开</a:t>
                </a:r>
                <a:r>
                  <a:rPr lang="en-US" dirty="0"/>
                  <a:t>”</a:t>
                </a:r>
                <a:r>
                  <a:rPr lang="zh-CN" altLang="en-US" dirty="0"/>
                  <a:t>和</a:t>
                </a:r>
                <a:r>
                  <a:rPr lang="en-US" dirty="0"/>
                  <a:t>“</a:t>
                </a:r>
                <a:r>
                  <a:rPr lang="zh-CN" altLang="en-US" dirty="0"/>
                  <a:t>关</a:t>
                </a:r>
                <a:r>
                  <a:rPr lang="en-US" dirty="0"/>
                  <a:t>”</a:t>
                </a:r>
                <a:r>
                  <a:rPr lang="zh-CN" altLang="en-US" dirty="0"/>
                  <a:t>两种状态，</a:t>
                </a:r>
                <a:r>
                  <a:rPr lang="en-US" dirty="0"/>
                  <a:t>1</a:t>
                </a:r>
                <a:r>
                  <a:rPr lang="zh-CN" altLang="en-US" dirty="0"/>
                  <a:t>个晶体管元器件只能表示</a:t>
                </a:r>
                <a:r>
                  <a:rPr lang="en-US" dirty="0"/>
                  <a:t>1</a:t>
                </a:r>
                <a:r>
                  <a:rPr lang="zh-CN" altLang="en-US" dirty="0"/>
                  <a:t>位二进制数（</a:t>
                </a:r>
                <a:r>
                  <a:rPr lang="en-US" dirty="0"/>
                  <a:t>0</a:t>
                </a:r>
                <a:r>
                  <a:rPr lang="zh-CN" altLang="en-US" dirty="0"/>
                  <a:t>或</a:t>
                </a:r>
                <a:r>
                  <a:rPr lang="en-US" dirty="0"/>
                  <a:t>1</a:t>
                </a:r>
                <a:r>
                  <a:rPr lang="zh-CN" altLang="en-US" dirty="0"/>
                  <a:t>），称为</a:t>
                </a:r>
                <a:r>
                  <a:rPr lang="en-US" dirty="0"/>
                  <a:t>1</a:t>
                </a:r>
                <a:r>
                  <a:rPr lang="zh-CN" altLang="en-US" b="1" dirty="0"/>
                  <a:t>比特</a:t>
                </a:r>
                <a:r>
                  <a:rPr lang="zh-CN" altLang="en-US" dirty="0"/>
                  <a:t>（</a:t>
                </a:r>
                <a:r>
                  <a:rPr lang="en-US" b="1" dirty="0"/>
                  <a:t>Bit</a:t>
                </a:r>
                <a:r>
                  <a:rPr lang="zh-CN" altLang="en-US" dirty="0"/>
                  <a:t>）或</a:t>
                </a:r>
                <a:r>
                  <a:rPr lang="en-US" dirty="0"/>
                  <a:t>1</a:t>
                </a:r>
                <a:r>
                  <a:rPr lang="zh-CN" altLang="en-US" dirty="0"/>
                  <a:t>位</a:t>
                </a:r>
                <a:endParaRPr lang="en-US" altLang="zh-CN" dirty="0"/>
              </a:p>
              <a:p>
                <a:r>
                  <a:rPr lang="en-US" dirty="0"/>
                  <a:t>8</a:t>
                </a:r>
                <a:r>
                  <a:rPr lang="zh-CN" altLang="en-US" dirty="0"/>
                  <a:t>个元器件可以表示</a:t>
                </a:r>
                <a:r>
                  <a:rPr lang="en-US" dirty="0"/>
                  <a:t>8</a:t>
                </a:r>
                <a:r>
                  <a:rPr lang="zh-CN" altLang="en-US" dirty="0"/>
                  <a:t>位二进制数字，即可表示有</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8</m:t>
                        </m:r>
                      </m:sup>
                    </m:sSup>
                  </m:oMath>
                </a14:m>
                <a:r>
                  <a:rPr lang="zh-CN" altLang="en-US" dirty="0"/>
                  <a:t>个不同的数值。</a:t>
                </a:r>
                <a:r>
                  <a:rPr lang="en-US" dirty="0"/>
                  <a:t>8</a:t>
                </a:r>
                <a:r>
                  <a:rPr lang="zh-CN" altLang="en-US" dirty="0"/>
                  <a:t>位二进制数，称为</a:t>
                </a:r>
                <a:r>
                  <a:rPr lang="en-US" dirty="0"/>
                  <a:t>1</a:t>
                </a:r>
                <a:r>
                  <a:rPr lang="zh-CN" altLang="en-US" b="1" dirty="0"/>
                  <a:t>字节</a:t>
                </a:r>
                <a:r>
                  <a:rPr lang="zh-CN" altLang="en-US" dirty="0"/>
                  <a:t>（</a:t>
                </a:r>
                <a:r>
                  <a:rPr lang="en-US" b="1" dirty="0"/>
                  <a:t>Byte</a:t>
                </a:r>
                <a:r>
                  <a:rPr lang="zh-CN" altLang="en-US" dirty="0"/>
                  <a:t>）。</a:t>
                </a:r>
                <a:endParaRPr lang="en-US" altLang="zh-CN" dirty="0"/>
              </a:p>
              <a:p>
                <a:r>
                  <a:rPr lang="en-US" dirty="0"/>
                  <a:t>16</a:t>
                </a:r>
                <a:r>
                  <a:rPr lang="zh-CN" altLang="en-US" dirty="0"/>
                  <a:t>个元器件可以表示</a:t>
                </a:r>
                <a:r>
                  <a:rPr lang="en-US" dirty="0"/>
                  <a:t>16</a:t>
                </a:r>
                <a:r>
                  <a:rPr lang="zh-CN" altLang="en-US" dirty="0"/>
                  <a:t>位二进制数，即</a:t>
                </a:r>
                <a:r>
                  <a:rPr lang="en-US" dirty="0"/>
                  <a:t>2Byte</a:t>
                </a:r>
                <a:r>
                  <a:rPr lang="zh-CN" altLang="en-US" dirty="0"/>
                  <a:t>，</a:t>
                </a:r>
                <a:r>
                  <a:rPr lang="en-US" dirty="0"/>
                  <a:t>…</a:t>
                </a:r>
                <a:r>
                  <a:rPr lang="zh-CN" altLang="en-US" dirty="0"/>
                  <a:t>。</a:t>
                </a:r>
                <a:endParaRPr lang="en-US" dirty="0"/>
              </a:p>
              <a:p>
                <a:pPr marL="0" indent="0">
                  <a:buNone/>
                </a:pPr>
                <a:r>
                  <a:rPr lang="en-US" dirty="0"/>
                  <a:t>    8×1024</a:t>
                </a:r>
                <a:r>
                  <a:rPr lang="zh-CN" altLang="en-US" dirty="0"/>
                  <a:t>个元器件就可以表示</a:t>
                </a:r>
                <a:r>
                  <a:rPr lang="en-US" dirty="0"/>
                  <a:t>1024Byte</a:t>
                </a:r>
                <a:r>
                  <a:rPr lang="zh-CN" altLang="en-US" dirty="0"/>
                  <a:t>，即</a:t>
                </a:r>
                <a:r>
                  <a:rPr lang="en-US" dirty="0"/>
                  <a:t>1KB</a:t>
                </a:r>
                <a:br>
                  <a:rPr lang="en-US" dirty="0"/>
                </a:br>
                <a:r>
                  <a:rPr lang="en-US" dirty="0"/>
                  <a:t>    8×1024×1024</a:t>
                </a:r>
                <a:r>
                  <a:rPr lang="zh-CN" altLang="en-US" dirty="0"/>
                  <a:t>个元器件就可以表示</a:t>
                </a:r>
                <a:r>
                  <a:rPr lang="en-US" dirty="0"/>
                  <a:t>1024KB</a:t>
                </a:r>
                <a:r>
                  <a:rPr lang="zh-CN" altLang="en-US" dirty="0"/>
                  <a:t>，即</a:t>
                </a:r>
                <a:r>
                  <a:rPr lang="en-US" dirty="0"/>
                  <a:t>1MB</a:t>
                </a:r>
                <a:br>
                  <a:rPr lang="en-US" dirty="0"/>
                </a:br>
                <a:r>
                  <a:rPr lang="en-US" dirty="0"/>
                  <a:t>    8×1024×1024×1024</a:t>
                </a:r>
                <a:r>
                  <a:rPr lang="zh-CN" altLang="en-US" dirty="0"/>
                  <a:t>个元器件就可以表示</a:t>
                </a:r>
                <a:r>
                  <a:rPr lang="en-US" dirty="0"/>
                  <a:t>1024MB</a:t>
                </a:r>
                <a:r>
                  <a:rPr lang="zh-CN" altLang="en-US" dirty="0"/>
                  <a:t>，即</a:t>
                </a:r>
                <a:r>
                  <a:rPr lang="en-US" dirty="0"/>
                  <a:t>1GB</a:t>
                </a:r>
              </a:p>
              <a:p>
                <a:pPr marL="0" indent="0">
                  <a:buNone/>
                </a:pPr>
                <a:endParaRPr lang="en-US" dirty="0"/>
              </a:p>
            </p:txBody>
          </p:sp>
        </mc:Choice>
        <mc:Fallback xmlns="">
          <p:sp>
            <p:nvSpPr>
              <p:cNvPr id="3" name="内容占位符 2">
                <a:extLst>
                  <a:ext uri="{FF2B5EF4-FFF2-40B4-BE49-F238E27FC236}">
                    <a16:creationId xmlns:a16="http://schemas.microsoft.com/office/drawing/2014/main" id="{F11C2F98-BDBC-44E9-B593-62AD8E312989}"/>
                  </a:ext>
                </a:extLst>
              </p:cNvPr>
              <p:cNvSpPr>
                <a:spLocks noGrp="1" noRot="1" noChangeAspect="1" noMove="1" noResize="1" noEditPoints="1" noAdjustHandles="1" noChangeArrowheads="1" noChangeShapeType="1" noTextEdit="1"/>
              </p:cNvSpPr>
              <p:nvPr>
                <p:ph idx="1"/>
              </p:nvPr>
            </p:nvSpPr>
            <p:spPr>
              <a:blipFill>
                <a:blip r:embed="rId2"/>
                <a:stretch>
                  <a:fillRect l="-928" t="-272"/>
                </a:stretch>
              </a:blipFill>
            </p:spPr>
            <p:txBody>
              <a:bodyPr/>
              <a:lstStyle/>
              <a:p>
                <a:r>
                  <a:rPr lang="en-US">
                    <a:noFill/>
                  </a:rPr>
                  <a:t> </a:t>
                </a:r>
              </a:p>
            </p:txBody>
          </p:sp>
        </mc:Fallback>
      </mc:AlternateContent>
    </p:spTree>
    <p:extLst>
      <p:ext uri="{BB962C8B-B14F-4D97-AF65-F5344CB8AC3E}">
        <p14:creationId xmlns:p14="http://schemas.microsoft.com/office/powerpoint/2010/main" val="193137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8"/>
            <a:ext cx="10855036" cy="2476198"/>
          </a:xfrm>
        </p:spPr>
        <p:txBody>
          <a:bodyPr>
            <a:normAutofit/>
          </a:bodyPr>
          <a:lstStyle/>
          <a:p>
            <a:r>
              <a:rPr lang="zh-CN" altLang="en-US" dirty="0"/>
              <a:t>表示指令和数据的规则。如同人类语言：英语、汉语都有一套语法规则。</a:t>
            </a:r>
            <a:endParaRPr lang="en-US" altLang="zh-CN" dirty="0"/>
          </a:p>
          <a:p>
            <a:endParaRPr lang="en-US" altLang="zh-CN" dirty="0"/>
          </a:p>
          <a:p>
            <a:r>
              <a:rPr lang="zh-CN" altLang="en-US" dirty="0"/>
              <a:t>机器语言、汇编语言、高级语言</a:t>
            </a:r>
            <a:endParaRPr lang="en-US" altLang="zh-CN" dirty="0"/>
          </a:p>
        </p:txBody>
      </p:sp>
    </p:spTree>
    <p:extLst>
      <p:ext uri="{BB962C8B-B14F-4D97-AF65-F5344CB8AC3E}">
        <p14:creationId xmlns:p14="http://schemas.microsoft.com/office/powerpoint/2010/main" val="16229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051BC-21B8-4FF6-BAFE-353B16359064}"/>
              </a:ext>
            </a:extLst>
          </p:cNvPr>
          <p:cNvSpPr>
            <a:spLocks noGrp="1"/>
          </p:cNvSpPr>
          <p:nvPr>
            <p:ph type="title"/>
          </p:nvPr>
        </p:nvSpPr>
        <p:spPr/>
        <p:txBody>
          <a:bodyPr/>
          <a:lstStyle/>
          <a:p>
            <a:r>
              <a:rPr lang="zh-CN" altLang="en-US" b="1" dirty="0"/>
              <a:t>机器语言</a:t>
            </a:r>
            <a:r>
              <a:rPr lang="en-US" b="1" dirty="0"/>
              <a:t>(machine language)</a:t>
            </a:r>
            <a:endParaRPr lang="en-US" dirty="0"/>
          </a:p>
        </p:txBody>
      </p:sp>
      <p:sp>
        <p:nvSpPr>
          <p:cNvPr id="3" name="内容占位符 2">
            <a:extLst>
              <a:ext uri="{FF2B5EF4-FFF2-40B4-BE49-F238E27FC236}">
                <a16:creationId xmlns:a16="http://schemas.microsoft.com/office/drawing/2014/main" id="{CF62F02D-46E9-4C14-A715-055C89D24912}"/>
              </a:ext>
            </a:extLst>
          </p:cNvPr>
          <p:cNvSpPr>
            <a:spLocks noGrp="1"/>
          </p:cNvSpPr>
          <p:nvPr>
            <p:ph idx="1"/>
          </p:nvPr>
        </p:nvSpPr>
        <p:spPr/>
        <p:txBody>
          <a:bodyPr/>
          <a:lstStyle/>
          <a:p>
            <a:r>
              <a:rPr lang="zh-CN" altLang="en-US" dirty="0"/>
              <a:t>机器语言是用</a:t>
            </a:r>
            <a:r>
              <a:rPr lang="en-US" altLang="zh-CN" dirty="0"/>
              <a:t>0</a:t>
            </a:r>
            <a:r>
              <a:rPr lang="zh-CN" altLang="en-US" dirty="0"/>
              <a:t>和</a:t>
            </a:r>
            <a:r>
              <a:rPr lang="en-US" altLang="zh-CN" dirty="0"/>
              <a:t>1</a:t>
            </a:r>
            <a:r>
              <a:rPr lang="zh-CN" altLang="en-US" dirty="0"/>
              <a:t>表示指令和数据，因为计算机只能识别</a:t>
            </a:r>
            <a:r>
              <a:rPr lang="en-US" altLang="zh-CN" dirty="0"/>
              <a:t>0</a:t>
            </a:r>
            <a:r>
              <a:rPr lang="zh-CN" altLang="en-US" dirty="0"/>
              <a:t>和</a:t>
            </a:r>
            <a:r>
              <a:rPr lang="en-US" altLang="zh-CN" dirty="0"/>
              <a:t>1</a:t>
            </a:r>
            <a:r>
              <a:rPr lang="zh-CN" altLang="en-US" dirty="0"/>
              <a:t>。这种二进制代码表示的计算机能直接识别和执行的一种机器指令集合，称为</a:t>
            </a:r>
            <a:r>
              <a:rPr lang="zh-CN" altLang="en-US" b="1" dirty="0"/>
              <a:t>机器语言</a:t>
            </a:r>
            <a:r>
              <a:rPr lang="zh-CN" altLang="en-US" dirty="0"/>
              <a:t>。</a:t>
            </a:r>
            <a:endParaRPr lang="en-US" dirty="0"/>
          </a:p>
          <a:p>
            <a:r>
              <a:rPr lang="zh-CN" altLang="en-US" dirty="0"/>
              <a:t>下面是将</a:t>
            </a:r>
            <a:r>
              <a:rPr lang="en-US" dirty="0"/>
              <a:t>17</a:t>
            </a:r>
            <a:r>
              <a:rPr lang="zh-CN" altLang="en-US" dirty="0"/>
              <a:t>和</a:t>
            </a:r>
            <a:r>
              <a:rPr lang="en-US" dirty="0"/>
              <a:t>20</a:t>
            </a:r>
            <a:r>
              <a:rPr lang="zh-CN" altLang="en-US" dirty="0"/>
              <a:t>相加的机器指令（采用</a:t>
            </a:r>
            <a:r>
              <a:rPr lang="en-US" dirty="0"/>
              <a:t>Intel 8086</a:t>
            </a:r>
            <a:r>
              <a:rPr lang="zh-CN" altLang="en-US" dirty="0"/>
              <a:t>机器语言，</a:t>
            </a:r>
            <a:r>
              <a:rPr lang="en-US" dirty="0"/>
              <a:t>Intel Pentium</a:t>
            </a:r>
            <a:r>
              <a:rPr lang="zh-CN" altLang="en-US" dirty="0"/>
              <a:t>机器语言的子集）：</a:t>
            </a:r>
            <a:endParaRPr lang="en-US" dirty="0"/>
          </a:p>
          <a:p>
            <a:endParaRPr lang="en-US" dirty="0"/>
          </a:p>
        </p:txBody>
      </p:sp>
      <p:sp>
        <p:nvSpPr>
          <p:cNvPr id="4" name="文本框 3">
            <a:extLst>
              <a:ext uri="{FF2B5EF4-FFF2-40B4-BE49-F238E27FC236}">
                <a16:creationId xmlns:a16="http://schemas.microsoft.com/office/drawing/2014/main" id="{23E0B21C-6596-435E-B631-5D51596811A5}"/>
              </a:ext>
            </a:extLst>
          </p:cNvPr>
          <p:cNvSpPr txBox="1"/>
          <p:nvPr/>
        </p:nvSpPr>
        <p:spPr>
          <a:xfrm>
            <a:off x="1388964" y="4574572"/>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42535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a:t>
            </a:r>
          </a:p>
        </p:txBody>
      </p:sp>
      <p:sp>
        <p:nvSpPr>
          <p:cNvPr id="3" name="内容占位符 2"/>
          <p:cNvSpPr>
            <a:spLocks noGrp="1"/>
          </p:cNvSpPr>
          <p:nvPr>
            <p:ph idx="1"/>
          </p:nvPr>
        </p:nvSpPr>
        <p:spPr>
          <a:xfrm>
            <a:off x="838200" y="1690687"/>
            <a:ext cx="10855036" cy="739997"/>
          </a:xfrm>
        </p:spPr>
        <p:txBody>
          <a:bodyPr>
            <a:normAutofit/>
          </a:bodyPr>
          <a:lstStyle/>
          <a:p>
            <a:r>
              <a:rPr lang="zh-CN" altLang="en-US" dirty="0"/>
              <a:t>机器语言的字符化表示，每</a:t>
            </a:r>
            <a:r>
              <a:rPr lang="zh-CN" altLang="zh-CN" dirty="0"/>
              <a:t>个汇编指令对应一个机器语言指令</a:t>
            </a:r>
            <a:endParaRPr lang="zh-CN" altLang="en-US" dirty="0"/>
          </a:p>
        </p:txBody>
      </p:sp>
      <p:sp>
        <p:nvSpPr>
          <p:cNvPr id="4" name="文本框 3"/>
          <p:cNvSpPr txBox="1"/>
          <p:nvPr/>
        </p:nvSpPr>
        <p:spPr>
          <a:xfrm>
            <a:off x="7473272" y="2595301"/>
            <a:ext cx="3175437" cy="1609030"/>
          </a:xfrm>
          <a:prstGeom prst="rect">
            <a:avLst/>
          </a:prstGeom>
          <a:noFill/>
        </p:spPr>
        <p:txBody>
          <a:bodyPr wrap="square" rtlCol="0">
            <a:spAutoFit/>
          </a:bodyPr>
          <a:lstStyle/>
          <a:p>
            <a:pPr>
              <a:lnSpc>
                <a:spcPct val="120000"/>
              </a:lnSpc>
            </a:pPr>
            <a:r>
              <a:rPr lang="en-US" altLang="zh-CN" sz="2800" dirty="0"/>
              <a:t>MOV AL, 17D</a:t>
            </a:r>
          </a:p>
          <a:p>
            <a:pPr>
              <a:lnSpc>
                <a:spcPct val="120000"/>
              </a:lnSpc>
            </a:pPr>
            <a:r>
              <a:rPr lang="en-US" altLang="zh-CN" sz="2800" dirty="0"/>
              <a:t>ADD AL, 20D</a:t>
            </a:r>
          </a:p>
          <a:p>
            <a:pPr>
              <a:lnSpc>
                <a:spcPct val="120000"/>
              </a:lnSpc>
            </a:pPr>
            <a:r>
              <a:rPr lang="en-US" altLang="zh-CN" sz="2800" dirty="0"/>
              <a:t>MOV [SUM], AL</a:t>
            </a:r>
            <a:endParaRPr lang="zh-CN" altLang="zh-CN" sz="2800" dirty="0"/>
          </a:p>
        </p:txBody>
      </p:sp>
      <p:sp>
        <p:nvSpPr>
          <p:cNvPr id="5" name="文本框 4">
            <a:extLst>
              <a:ext uri="{FF2B5EF4-FFF2-40B4-BE49-F238E27FC236}">
                <a16:creationId xmlns:a16="http://schemas.microsoft.com/office/drawing/2014/main" id="{2A3913E3-9A7D-4736-AD3E-119CC3ED9E00}"/>
              </a:ext>
            </a:extLst>
          </p:cNvPr>
          <p:cNvSpPr txBox="1"/>
          <p:nvPr/>
        </p:nvSpPr>
        <p:spPr>
          <a:xfrm>
            <a:off x="1238493" y="2664749"/>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26572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
        <p:nvSpPr>
          <p:cNvPr id="7" name="TextBox 4">
            <a:extLst>
              <a:ext uri="{FF2B5EF4-FFF2-40B4-BE49-F238E27FC236}">
                <a16:creationId xmlns:a16="http://schemas.microsoft.com/office/drawing/2014/main" id="{3C772E6E-EE7E-46E1-88D0-4238DAAC36E1}"/>
              </a:ext>
            </a:extLst>
          </p:cNvPr>
          <p:cNvSpPr txBox="1"/>
          <p:nvPr/>
        </p:nvSpPr>
        <p:spPr>
          <a:xfrm>
            <a:off x="1342454" y="2544176"/>
            <a:ext cx="9345865" cy="3632787"/>
          </a:xfrm>
          <a:prstGeom prst="rect">
            <a:avLst/>
          </a:prstGeom>
          <a:noFill/>
        </p:spPr>
        <p:txBody>
          <a:bodyPr wrap="square" rtlCol="0">
            <a:spAutoFit/>
          </a:bodyPr>
          <a:lstStyle/>
          <a:p>
            <a:pPr>
              <a:lnSpc>
                <a:spcPts val="4000"/>
              </a:lnSpc>
            </a:pPr>
            <a:r>
              <a:rPr lang="en-US" altLang="zh-CN" sz="2800" dirty="0"/>
              <a:t>C++</a:t>
            </a:r>
            <a:r>
              <a:rPr lang="zh-CN" altLang="zh-CN" sz="2800" dirty="0"/>
              <a:t>编程语言具有“可操纵底层硬件”、“程序效率高”和</a:t>
            </a:r>
            <a:r>
              <a:rPr lang="en-US" altLang="zh-CN" sz="2800" dirty="0"/>
              <a:t>“</a:t>
            </a:r>
            <a:r>
              <a:rPr lang="zh-CN" altLang="zh-CN" sz="2800" dirty="0"/>
              <a:t>面向对象</a:t>
            </a:r>
            <a:r>
              <a:rPr lang="en-US" altLang="zh-CN" sz="2800" dirty="0"/>
              <a:t>”</a:t>
            </a:r>
            <a:r>
              <a:rPr lang="zh-CN" altLang="zh-CN" sz="2800" dirty="0"/>
              <a:t>的优势</a:t>
            </a:r>
            <a:r>
              <a:rPr lang="zh-CN" altLang="en-US" sz="2800" dirty="0"/>
              <a:t>。</a:t>
            </a:r>
            <a:endParaRPr lang="en-US" altLang="zh-CN" sz="2800" dirty="0"/>
          </a:p>
          <a:p>
            <a:pPr>
              <a:lnSpc>
                <a:spcPts val="4000"/>
              </a:lnSpc>
            </a:pPr>
            <a:endParaRPr lang="en-US" altLang="zh-CN" sz="2800" dirty="0"/>
          </a:p>
          <a:p>
            <a:pPr>
              <a:lnSpc>
                <a:spcPts val="4000"/>
              </a:lnSpc>
            </a:pPr>
            <a:r>
              <a:rPr lang="zh-CN" altLang="zh-CN" sz="2800" dirty="0"/>
              <a:t>被广泛应用于系统软件和应用软件的开发，不但是企业界开发重量级软件或平台的首选语言，也是国内外高校广泛采用的计算机编程教学语言，更是衡量一个程序员功力的标尺。</a:t>
            </a:r>
          </a:p>
        </p:txBody>
      </p:sp>
    </p:spTree>
    <p:extLst>
      <p:ext uri="{BB962C8B-B14F-4D97-AF65-F5344CB8AC3E}">
        <p14:creationId xmlns:p14="http://schemas.microsoft.com/office/powerpoint/2010/main" val="37404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a:xfrm>
            <a:off x="838200" y="1690687"/>
            <a:ext cx="10855036" cy="1318731"/>
          </a:xfrm>
        </p:spPr>
        <p:txBody>
          <a:bodyPr>
            <a:normAutofit/>
          </a:bodyPr>
          <a:lstStyle/>
          <a:p>
            <a:r>
              <a:rPr lang="zh-CN" altLang="en-US" dirty="0"/>
              <a:t>用类人类语言表示指令和数据。</a:t>
            </a:r>
            <a:endParaRPr lang="en-US" altLang="zh-CN" dirty="0"/>
          </a:p>
          <a:p>
            <a:r>
              <a:rPr lang="en-US" altLang="zh-CN" dirty="0"/>
              <a:t> </a:t>
            </a:r>
            <a:r>
              <a:rPr lang="zh-CN" altLang="en-US" b="1" dirty="0"/>
              <a:t>编译器或解释器</a:t>
            </a:r>
            <a:r>
              <a:rPr lang="zh-CN" altLang="en-US" dirty="0"/>
              <a:t>：将高级语言编程的程序转化为机器指令程序</a:t>
            </a:r>
          </a:p>
        </p:txBody>
      </p:sp>
      <p:sp>
        <p:nvSpPr>
          <p:cNvPr id="4" name="文本框 3"/>
          <p:cNvSpPr txBox="1"/>
          <p:nvPr/>
        </p:nvSpPr>
        <p:spPr>
          <a:xfrm>
            <a:off x="1408488" y="3305097"/>
            <a:ext cx="8146473" cy="574901"/>
          </a:xfrm>
          <a:prstGeom prst="rect">
            <a:avLst/>
          </a:prstGeom>
          <a:noFill/>
        </p:spPr>
        <p:txBody>
          <a:bodyPr wrap="square" rtlCol="0">
            <a:spAutoFit/>
          </a:bodyPr>
          <a:lstStyle/>
          <a:p>
            <a:pPr>
              <a:lnSpc>
                <a:spcPct val="120000"/>
              </a:lnSpc>
            </a:pPr>
            <a:r>
              <a:rPr lang="en-US" altLang="zh-CN" sz="2800" dirty="0"/>
              <a:t>sum = 17 + 20</a:t>
            </a:r>
          </a:p>
        </p:txBody>
      </p:sp>
      <p:grpSp>
        <p:nvGrpSpPr>
          <p:cNvPr id="11" name="组合 10"/>
          <p:cNvGrpSpPr/>
          <p:nvPr/>
        </p:nvGrpSpPr>
        <p:grpSpPr>
          <a:xfrm>
            <a:off x="1258398" y="4234962"/>
            <a:ext cx="8973124" cy="1384995"/>
            <a:chOff x="1281547" y="4836846"/>
            <a:chExt cx="8973124" cy="1384995"/>
          </a:xfrm>
        </p:grpSpPr>
        <p:sp>
          <p:nvSpPr>
            <p:cNvPr id="6" name="文本框 5"/>
            <p:cNvSpPr txBox="1"/>
            <p:nvPr/>
          </p:nvSpPr>
          <p:spPr>
            <a:xfrm>
              <a:off x="1281547" y="4836846"/>
              <a:ext cx="2570017" cy="1384995"/>
            </a:xfrm>
            <a:prstGeom prst="rect">
              <a:avLst/>
            </a:prstGeom>
            <a:noFill/>
            <a:ln w="12700">
              <a:solidFill>
                <a:schemeClr val="accent1"/>
              </a:solidFill>
            </a:ln>
          </p:spPr>
          <p:txBody>
            <a:bodyPr wrap="square" rtlCol="0">
              <a:spAutoFit/>
            </a:bodyPr>
            <a:lstStyle/>
            <a:p>
              <a:pPr algn="ctr"/>
              <a:r>
                <a:rPr lang="zh-CN" altLang="en-US" sz="2800" dirty="0"/>
                <a:t>高级语言的程序</a:t>
              </a:r>
              <a:r>
                <a:rPr lang="en-US" altLang="zh-CN" sz="2800" dirty="0"/>
                <a:t>(</a:t>
              </a:r>
              <a:r>
                <a:rPr lang="zh-CN" altLang="en-US" sz="2800" dirty="0"/>
                <a:t>源代码</a:t>
              </a:r>
              <a:r>
                <a:rPr lang="en-US" altLang="zh-CN" sz="2800" dirty="0"/>
                <a:t>)</a:t>
              </a:r>
            </a:p>
            <a:p>
              <a:pPr algn="ctr"/>
              <a:r>
                <a:rPr lang="en-US" altLang="zh-CN" sz="2800" dirty="0"/>
                <a:t>17+20</a:t>
              </a:r>
              <a:endParaRPr lang="zh-CN" altLang="en-US" sz="2800" dirty="0"/>
            </a:p>
          </p:txBody>
        </p:sp>
        <p:sp>
          <p:nvSpPr>
            <p:cNvPr id="7" name="文本框 6"/>
            <p:cNvSpPr txBox="1"/>
            <p:nvPr/>
          </p:nvSpPr>
          <p:spPr>
            <a:xfrm>
              <a:off x="7684654" y="5099848"/>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8" name="矩形 7"/>
            <p:cNvSpPr/>
            <p:nvPr/>
          </p:nvSpPr>
          <p:spPr>
            <a:xfrm>
              <a:off x="4876800" y="4945946"/>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9" name="右箭头 8"/>
            <p:cNvSpPr/>
            <p:nvPr/>
          </p:nvSpPr>
          <p:spPr>
            <a:xfrm>
              <a:off x="3851564" y="5449455"/>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659418" y="5458333"/>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186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程序开发步骤</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是一个什么样的问题？输入数据是什么？要产生什么结果？</a:t>
            </a:r>
            <a:endParaRPr lang="en-US" dirty="0"/>
          </a:p>
          <a:p>
            <a:pPr lvl="0"/>
            <a:r>
              <a:rPr lang="zh-CN" altLang="en-US" dirty="0"/>
              <a:t>提出算法：解决这个问题的指令（步骤）序列</a:t>
            </a:r>
            <a:endParaRPr lang="en-US" dirty="0"/>
          </a:p>
          <a:p>
            <a:pPr lvl="0"/>
            <a:r>
              <a:rPr lang="zh-CN" altLang="en-US" dirty="0"/>
              <a:t>编写程序：将算法转换成某种编程语言的程序</a:t>
            </a:r>
            <a:endParaRPr lang="en-US" dirty="0"/>
          </a:p>
          <a:p>
            <a:pPr lvl="0"/>
            <a:r>
              <a:rPr lang="zh-CN" altLang="en-US" dirty="0"/>
              <a:t>测试：各种可能性的不同的输入，是否产生预期的结果</a:t>
            </a:r>
            <a:endParaRPr lang="en-US" dirty="0"/>
          </a:p>
        </p:txBody>
      </p:sp>
    </p:spTree>
    <p:extLst>
      <p:ext uri="{BB962C8B-B14F-4D97-AF65-F5344CB8AC3E}">
        <p14:creationId xmlns:p14="http://schemas.microsoft.com/office/powerpoint/2010/main" val="395695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  问题含义、数据表示、输入输出</a:t>
            </a:r>
            <a:endParaRPr lang="en-US" dirty="0"/>
          </a:p>
          <a:p>
            <a:pPr lvl="0"/>
            <a:r>
              <a:rPr lang="zh-CN" altLang="en-US" dirty="0"/>
              <a:t>提出算法：</a:t>
            </a:r>
            <a:endParaRPr lang="en-US" altLang="zh-CN" dirty="0"/>
          </a:p>
          <a:p>
            <a:pPr marL="0" lvl="0" indent="0">
              <a:buNone/>
            </a:pPr>
            <a:r>
              <a:rPr lang="en-US" altLang="zh-CN" dirty="0"/>
              <a:t>     </a:t>
            </a:r>
            <a:r>
              <a:rPr lang="zh-CN" altLang="en-US" dirty="0"/>
              <a:t>用</a:t>
            </a:r>
            <a:r>
              <a:rPr lang="en-US" dirty="0"/>
              <a:t>2</a:t>
            </a:r>
            <a:r>
              <a:rPr lang="zh-CN" altLang="en-US" dirty="0"/>
              <a:t>个数值分别表示总和和数值的个数；</a:t>
            </a:r>
            <a:endParaRPr lang="en-US" altLang="zh-CN" dirty="0"/>
          </a:p>
          <a:p>
            <a:pPr marL="0" lvl="0" indent="0">
              <a:buNone/>
            </a:pPr>
            <a:r>
              <a:rPr lang="en-US" altLang="zh-CN" dirty="0"/>
              <a:t>      </a:t>
            </a:r>
            <a:r>
              <a:rPr lang="zh-CN" altLang="en-US" dirty="0"/>
              <a:t>将输入的这些数累加到总和上；</a:t>
            </a:r>
            <a:endParaRPr lang="en-US" altLang="zh-CN" dirty="0"/>
          </a:p>
          <a:p>
            <a:pPr marL="0" lvl="0" indent="0">
              <a:buNone/>
            </a:pPr>
            <a:r>
              <a:rPr lang="en-US" altLang="zh-CN" dirty="0"/>
              <a:t>      </a:t>
            </a:r>
            <a:r>
              <a:rPr lang="zh-CN" altLang="en-US" dirty="0"/>
              <a:t>最后除以数值的个数，得到平均值。</a:t>
            </a:r>
            <a:endParaRPr lang="en-US" dirty="0"/>
          </a:p>
        </p:txBody>
      </p:sp>
    </p:spTree>
    <p:extLst>
      <p:ext uri="{BB962C8B-B14F-4D97-AF65-F5344CB8AC3E}">
        <p14:creationId xmlns:p14="http://schemas.microsoft.com/office/powerpoint/2010/main" val="14150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伪代码表示算法：</a:t>
            </a:r>
            <a:endParaRPr lang="en-US" dirty="0"/>
          </a:p>
        </p:txBody>
      </p:sp>
      <p:pic>
        <p:nvPicPr>
          <p:cNvPr id="4" name="图片 3">
            <a:extLst>
              <a:ext uri="{FF2B5EF4-FFF2-40B4-BE49-F238E27FC236}">
                <a16:creationId xmlns:a16="http://schemas.microsoft.com/office/drawing/2014/main" id="{F1F9E7DA-73A4-4A5E-B98C-88FA9AA68548}"/>
              </a:ext>
            </a:extLst>
          </p:cNvPr>
          <p:cNvPicPr>
            <a:picLocks noChangeAspect="1"/>
          </p:cNvPicPr>
          <p:nvPr/>
        </p:nvPicPr>
        <p:blipFill>
          <a:blip r:embed="rId2"/>
          <a:stretch>
            <a:fillRect/>
          </a:stretch>
        </p:blipFill>
        <p:spPr>
          <a:xfrm>
            <a:off x="4474578" y="1778762"/>
            <a:ext cx="5583821" cy="4445015"/>
          </a:xfrm>
          <a:prstGeom prst="rect">
            <a:avLst/>
          </a:prstGeom>
        </p:spPr>
      </p:pic>
    </p:spTree>
    <p:extLst>
      <p:ext uri="{BB962C8B-B14F-4D97-AF65-F5344CB8AC3E}">
        <p14:creationId xmlns:p14="http://schemas.microsoft.com/office/powerpoint/2010/main" val="2836567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编写程序</a:t>
            </a:r>
            <a:r>
              <a:rPr lang="en-US" dirty="0"/>
              <a:t>:    </a:t>
            </a:r>
            <a:r>
              <a:rPr lang="zh-CN" altLang="en-US" dirty="0"/>
              <a:t>将算法某种编程语言如</a:t>
            </a:r>
            <a:r>
              <a:rPr lang="en-US" altLang="zh-CN" dirty="0"/>
              <a:t>C/C++/</a:t>
            </a:r>
            <a:r>
              <a:rPr lang="en-US" dirty="0"/>
              <a:t>Python</a:t>
            </a:r>
            <a:r>
              <a:rPr lang="zh-CN" altLang="en-US" dirty="0"/>
              <a:t>语言表示出来</a:t>
            </a:r>
            <a:endParaRPr lang="en-US" altLang="zh-CN" dirty="0"/>
          </a:p>
          <a:p>
            <a:pPr lvl="0"/>
            <a:r>
              <a:rPr lang="zh-CN" altLang="en-US" dirty="0"/>
              <a:t>测试： 输入不同的测试数据，看看结果是否正确？输入非法数据会怎么样？</a:t>
            </a:r>
            <a:endParaRPr lang="en-US" dirty="0"/>
          </a:p>
        </p:txBody>
      </p:sp>
    </p:spTree>
    <p:extLst>
      <p:ext uri="{BB962C8B-B14F-4D97-AF65-F5344CB8AC3E}">
        <p14:creationId xmlns:p14="http://schemas.microsoft.com/office/powerpoint/2010/main" val="24754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语言介绍</a:t>
            </a:r>
          </a:p>
        </p:txBody>
      </p:sp>
    </p:spTree>
    <p:extLst>
      <p:ext uri="{BB962C8B-B14F-4D97-AF65-F5344CB8AC3E}">
        <p14:creationId xmlns:p14="http://schemas.microsoft.com/office/powerpoint/2010/main" val="24922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F4E3-6128-4BF4-AE6C-D5819A890579}"/>
              </a:ext>
            </a:extLst>
          </p:cNvPr>
          <p:cNvSpPr>
            <a:spLocks noGrp="1"/>
          </p:cNvSpPr>
          <p:nvPr>
            <p:ph type="title"/>
          </p:nvPr>
        </p:nvSpPr>
        <p:spPr/>
        <p:txBody>
          <a:bodyPr/>
          <a:lstStyle/>
          <a:p>
            <a:r>
              <a:rPr lang="en-US" altLang="zh-CN" dirty="0"/>
              <a:t>C++</a:t>
            </a:r>
            <a:r>
              <a:rPr lang="zh-CN" altLang="en-US" dirty="0"/>
              <a:t>语言</a:t>
            </a:r>
          </a:p>
        </p:txBody>
      </p:sp>
      <p:sp>
        <p:nvSpPr>
          <p:cNvPr id="3" name="内容占位符 2">
            <a:extLst>
              <a:ext uri="{FF2B5EF4-FFF2-40B4-BE49-F238E27FC236}">
                <a16:creationId xmlns:a16="http://schemas.microsoft.com/office/drawing/2014/main" id="{C6180293-1F5C-4E04-9393-50F87EAF6ABA}"/>
              </a:ext>
            </a:extLst>
          </p:cNvPr>
          <p:cNvSpPr>
            <a:spLocks noGrp="1"/>
          </p:cNvSpPr>
          <p:nvPr>
            <p:ph idx="1"/>
          </p:nvPr>
        </p:nvSpPr>
        <p:spPr/>
        <p:txBody>
          <a:bodyPr/>
          <a:lstStyle/>
          <a:p>
            <a:r>
              <a:rPr lang="en-US" altLang="zh-CN" dirty="0"/>
              <a:t>C++</a:t>
            </a:r>
            <a:r>
              <a:rPr lang="zh-CN" altLang="en-US" dirty="0"/>
              <a:t>语言是对</a:t>
            </a:r>
            <a:r>
              <a:rPr lang="en-US" altLang="zh-CN" dirty="0"/>
              <a:t>C</a:t>
            </a:r>
            <a:r>
              <a:rPr lang="zh-CN" altLang="en-US" dirty="0"/>
              <a:t>语言的扩展和增强</a:t>
            </a:r>
            <a:r>
              <a:rPr lang="en-US" altLang="zh-CN" dirty="0"/>
              <a:t>: </a:t>
            </a:r>
            <a:r>
              <a:rPr lang="zh-CN" altLang="en-US" b="1" dirty="0"/>
              <a:t>面向对象</a:t>
            </a:r>
            <a:r>
              <a:rPr lang="zh-CN" altLang="en-US" dirty="0"/>
              <a:t>、</a:t>
            </a:r>
            <a:r>
              <a:rPr lang="zh-CN" altLang="en-US" b="1" dirty="0"/>
              <a:t>通用算法</a:t>
            </a:r>
            <a:r>
              <a:rPr lang="zh-CN" altLang="en-US" dirty="0"/>
              <a:t>（泛型编程）</a:t>
            </a:r>
            <a:endParaRPr lang="en-US" altLang="zh-CN" dirty="0"/>
          </a:p>
          <a:p>
            <a:r>
              <a:rPr lang="en-US" altLang="zh-CN" dirty="0"/>
              <a:t>1979</a:t>
            </a:r>
            <a:r>
              <a:rPr lang="zh-CN" altLang="en-US" dirty="0"/>
              <a:t>年，贝尔实验室</a:t>
            </a:r>
            <a:r>
              <a:rPr lang="en-US" altLang="zh-CN" dirty="0"/>
              <a:t>Bjarne </a:t>
            </a:r>
            <a:r>
              <a:rPr lang="en-US" altLang="zh-CN" dirty="0" err="1"/>
              <a:t>Stroustrup</a:t>
            </a:r>
            <a:r>
              <a:rPr lang="en-US" altLang="zh-CN" dirty="0"/>
              <a:t>(C++</a:t>
            </a:r>
            <a:r>
              <a:rPr lang="zh-CN" altLang="en-US" dirty="0"/>
              <a:t>之父，现在</a:t>
            </a:r>
            <a:r>
              <a:rPr lang="en-US" altLang="zh-CN" dirty="0"/>
              <a:t>Texas A&amp;M)</a:t>
            </a:r>
            <a:r>
              <a:rPr lang="zh-CN" altLang="en-US" dirty="0"/>
              <a:t>发明。</a:t>
            </a:r>
            <a:endParaRPr lang="en-US" altLang="zh-CN" dirty="0"/>
          </a:p>
          <a:p>
            <a:r>
              <a:rPr lang="en-US" altLang="zh-CN" dirty="0"/>
              <a:t>1998</a:t>
            </a:r>
            <a:r>
              <a:rPr lang="zh-CN" altLang="en-US" dirty="0"/>
              <a:t>年被</a:t>
            </a:r>
            <a:r>
              <a:rPr lang="en-US" altLang="zh-CN" dirty="0"/>
              <a:t>ISO</a:t>
            </a:r>
            <a:r>
              <a:rPr lang="zh-CN" altLang="en-US" dirty="0"/>
              <a:t>委员会批准，</a:t>
            </a:r>
            <a:r>
              <a:rPr lang="en-US" altLang="zh-CN" dirty="0"/>
              <a:t>2003</a:t>
            </a:r>
            <a:r>
              <a:rPr lang="zh-CN" altLang="en-US" dirty="0"/>
              <a:t>发布了修正版。</a:t>
            </a:r>
            <a:r>
              <a:rPr lang="en-US" altLang="zh-CN" dirty="0"/>
              <a:t>2011</a:t>
            </a:r>
            <a:r>
              <a:rPr lang="zh-CN" altLang="en-US" dirty="0"/>
              <a:t>开始增加了很多新特征：</a:t>
            </a:r>
            <a:r>
              <a:rPr lang="en-US" altLang="zh-CN" dirty="0"/>
              <a:t>C++11</a:t>
            </a:r>
            <a:r>
              <a:rPr lang="zh-CN" altLang="en-US" dirty="0"/>
              <a:t>、</a:t>
            </a:r>
            <a:r>
              <a:rPr lang="en-US" altLang="zh-CN" dirty="0"/>
              <a:t>C++14</a:t>
            </a:r>
            <a:r>
              <a:rPr lang="zh-CN" altLang="en-US" dirty="0"/>
              <a:t>、</a:t>
            </a:r>
            <a:r>
              <a:rPr lang="en-US" altLang="zh-CN" dirty="0"/>
              <a:t>C++17</a:t>
            </a:r>
            <a:r>
              <a:rPr lang="zh-CN" altLang="en-US" dirty="0"/>
              <a:t>、</a:t>
            </a:r>
            <a:r>
              <a:rPr lang="en-US" altLang="zh-CN" dirty="0"/>
              <a:t>C++20</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577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933632"/>
          </a:xfrm>
        </p:spPr>
        <p:txBody>
          <a:bodyPr>
            <a:normAutofit/>
          </a:bodyPr>
          <a:lstStyle/>
          <a:p>
            <a:r>
              <a:rPr lang="zh-CN" altLang="en-US" dirty="0"/>
              <a:t>直接操纵底层硬件如内存、速度快。</a:t>
            </a:r>
            <a:endParaRPr lang="en-US" altLang="zh-CN" dirty="0"/>
          </a:p>
          <a:p>
            <a:r>
              <a:rPr lang="zh-CN" altLang="en-US" dirty="0"/>
              <a:t>全能王：从系统软件到应用软件，无所不能</a:t>
            </a:r>
            <a:r>
              <a:rPr lang="zh-CN" altLang="zh-CN" dirty="0"/>
              <a:t>。</a:t>
            </a:r>
            <a:endParaRPr lang="en-US" altLang="zh-CN" dirty="0"/>
          </a:p>
          <a:p>
            <a:pPr marL="0" indent="0">
              <a:buNone/>
            </a:pPr>
            <a:r>
              <a:rPr lang="en-US" altLang="zh-CN" dirty="0"/>
              <a:t>     </a:t>
            </a:r>
            <a:r>
              <a:rPr lang="zh-CN" altLang="en-US" dirty="0"/>
              <a:t>硬件驱动和操作系统、桌面应用、 </a:t>
            </a:r>
            <a:r>
              <a:rPr lang="en-US" altLang="zh-CN" dirty="0"/>
              <a:t>web</a:t>
            </a:r>
            <a:r>
              <a:rPr lang="zh-CN" altLang="en-US" dirty="0"/>
              <a:t>应用</a:t>
            </a:r>
            <a:endParaRPr lang="en-US" altLang="zh-CN" dirty="0"/>
          </a:p>
          <a:p>
            <a:r>
              <a:rPr lang="zh-CN" altLang="en-US" dirty="0"/>
              <a:t>速度王：性能要求高的如操作系统、大型软件、游戏、平台、框架。</a:t>
            </a:r>
            <a:endParaRPr lang="en-US" altLang="zh-CN" dirty="0"/>
          </a:p>
          <a:p>
            <a:pPr marL="0" indent="0">
              <a:buNone/>
            </a:pPr>
            <a:r>
              <a:rPr lang="en-US" altLang="zh-CN" dirty="0"/>
              <a:t>      </a:t>
            </a:r>
            <a:r>
              <a:rPr lang="zh-CN" altLang="en-US" dirty="0"/>
              <a:t>如人工智能的平台</a:t>
            </a:r>
            <a:r>
              <a:rPr lang="en-US" altLang="zh-CN" dirty="0" err="1"/>
              <a:t>Tensorflow</a:t>
            </a:r>
            <a:r>
              <a:rPr lang="en-US" altLang="zh-CN" dirty="0"/>
              <a:t>/</a:t>
            </a:r>
            <a:r>
              <a:rPr lang="en-US" altLang="zh-CN" dirty="0" err="1"/>
              <a:t>caffe</a:t>
            </a:r>
            <a:r>
              <a:rPr lang="zh-CN" altLang="en-US" dirty="0"/>
              <a:t>、图形库</a:t>
            </a:r>
            <a:r>
              <a:rPr lang="en-US" altLang="zh-CN" dirty="0"/>
              <a:t>OpenGL</a:t>
            </a:r>
            <a:r>
              <a:rPr lang="zh-CN" altLang="en-US" dirty="0"/>
              <a:t>、高性能库</a:t>
            </a:r>
            <a:r>
              <a:rPr lang="en-US" altLang="zh-CN" dirty="0"/>
              <a:t>CUDA/OpenCL </a:t>
            </a:r>
          </a:p>
          <a:p>
            <a:r>
              <a:rPr lang="zh-CN" altLang="zh-CN" dirty="0"/>
              <a:t>其他高级语言望尘莫及</a:t>
            </a:r>
            <a:endParaRPr lang="en-US" altLang="zh-CN" dirty="0"/>
          </a:p>
          <a:p>
            <a:endParaRPr lang="zh-CN" altLang="zh-CN" dirty="0"/>
          </a:p>
          <a:p>
            <a:endParaRPr lang="en-US" altLang="zh-CN" dirty="0"/>
          </a:p>
          <a:p>
            <a:endParaRPr lang="zh-CN" altLang="en-US" dirty="0"/>
          </a:p>
        </p:txBody>
      </p:sp>
    </p:spTree>
    <p:extLst>
      <p:ext uri="{BB962C8B-B14F-4D97-AF65-F5344CB8AC3E}">
        <p14:creationId xmlns:p14="http://schemas.microsoft.com/office/powerpoint/2010/main" val="425210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FA8BAABE-FFDD-4912-827B-8FAA274D8C6B}"/>
              </a:ext>
            </a:extLst>
          </p:cNvPr>
          <p:cNvPicPr>
            <a:picLocks noChangeAspect="1"/>
          </p:cNvPicPr>
          <p:nvPr/>
        </p:nvPicPr>
        <p:blipFill>
          <a:blip r:embed="rId2"/>
          <a:stretch>
            <a:fillRect/>
          </a:stretch>
        </p:blipFill>
        <p:spPr>
          <a:xfrm>
            <a:off x="1188878" y="2481147"/>
            <a:ext cx="9285923" cy="2834553"/>
          </a:xfrm>
          <a:prstGeom prst="rect">
            <a:avLst/>
          </a:prstGeom>
        </p:spPr>
      </p:pic>
    </p:spTree>
    <p:extLst>
      <p:ext uri="{BB962C8B-B14F-4D97-AF65-F5344CB8AC3E}">
        <p14:creationId xmlns:p14="http://schemas.microsoft.com/office/powerpoint/2010/main" val="31006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0FA2333F-C0DD-4EF5-BA0A-BA339FA3D058}"/>
              </a:ext>
            </a:extLst>
          </p:cNvPr>
          <p:cNvPicPr>
            <a:picLocks noChangeAspect="1"/>
          </p:cNvPicPr>
          <p:nvPr/>
        </p:nvPicPr>
        <p:blipFill>
          <a:blip r:embed="rId3"/>
          <a:stretch>
            <a:fillRect/>
          </a:stretch>
        </p:blipFill>
        <p:spPr>
          <a:xfrm>
            <a:off x="8654610" y="4114907"/>
            <a:ext cx="2394390" cy="1798424"/>
          </a:xfrm>
          <a:prstGeom prst="rect">
            <a:avLst/>
          </a:prstGeom>
        </p:spPr>
      </p:pic>
      <p:graphicFrame>
        <p:nvGraphicFramePr>
          <p:cNvPr id="6" name="对象 5">
            <a:extLst>
              <a:ext uri="{FF2B5EF4-FFF2-40B4-BE49-F238E27FC236}">
                <a16:creationId xmlns:a16="http://schemas.microsoft.com/office/drawing/2014/main" id="{05EBC568-4644-4B7B-8514-DBE0E1B9FB0D}"/>
              </a:ext>
            </a:extLst>
          </p:cNvPr>
          <p:cNvGraphicFramePr/>
          <p:nvPr>
            <p:extLst>
              <p:ext uri="{D42A27DB-BD31-4B8C-83A1-F6EECF244321}">
                <p14:modId xmlns:p14="http://schemas.microsoft.com/office/powerpoint/2010/main" val="2479582188"/>
              </p:ext>
            </p:extLst>
          </p:nvPr>
        </p:nvGraphicFramePr>
        <p:xfrm>
          <a:off x="1201433" y="2820561"/>
          <a:ext cx="2180590" cy="3333962"/>
        </p:xfrm>
        <a:graphic>
          <a:graphicData uri="http://schemas.openxmlformats.org/presentationml/2006/ole">
            <mc:AlternateContent xmlns:mc="http://schemas.openxmlformats.org/markup-compatibility/2006">
              <mc:Choice xmlns:v="urn:schemas-microsoft-com:vml" Requires="v">
                <p:oleObj spid="_x0000_s3296" r:id="rId4" imgW="2286000" imgH="3438525" progId="Paint.Picture">
                  <p:embed/>
                </p:oleObj>
              </mc:Choice>
              <mc:Fallback>
                <p:oleObj r:id="rId4" imgW="2286000" imgH="3438525" progId="Paint.Picture">
                  <p:embed/>
                  <p:pic>
                    <p:nvPicPr>
                      <p:cNvPr id="7" name="对象 6">
                        <a:extLst>
                          <a:ext uri="{FF2B5EF4-FFF2-40B4-BE49-F238E27FC236}">
                            <a16:creationId xmlns:a16="http://schemas.microsoft.com/office/drawing/2014/main" id="{B12704C3-325A-4A48-87F4-80973B15CDFF}"/>
                          </a:ext>
                        </a:extLst>
                      </p:cNvPr>
                      <p:cNvPicPr/>
                      <p:nvPr/>
                    </p:nvPicPr>
                    <p:blipFill>
                      <a:blip r:embed="rId5"/>
                      <a:stretch>
                        <a:fillRect/>
                      </a:stretch>
                    </p:blipFill>
                    <p:spPr>
                      <a:xfrm>
                        <a:off x="1201433" y="2820561"/>
                        <a:ext cx="2180590" cy="333396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CF1EF28-B3EF-4715-A4BF-F4C159E4A6C0}"/>
              </a:ext>
            </a:extLst>
          </p:cNvPr>
          <p:cNvGraphicFramePr/>
          <p:nvPr>
            <p:extLst>
              <p:ext uri="{D42A27DB-BD31-4B8C-83A1-F6EECF244321}">
                <p14:modId xmlns:p14="http://schemas.microsoft.com/office/powerpoint/2010/main" val="4003731776"/>
              </p:ext>
            </p:extLst>
          </p:nvPr>
        </p:nvGraphicFramePr>
        <p:xfrm>
          <a:off x="4358640" y="2932110"/>
          <a:ext cx="2438400" cy="3174050"/>
        </p:xfrm>
        <a:graphic>
          <a:graphicData uri="http://schemas.openxmlformats.org/presentationml/2006/ole">
            <mc:AlternateContent xmlns:mc="http://schemas.openxmlformats.org/markup-compatibility/2006">
              <mc:Choice xmlns:v="urn:schemas-microsoft-com:vml" Requires="v">
                <p:oleObj spid="_x0000_s3297" r:id="rId6" imgW="2914650" imgH="4067175" progId="Paint.Picture">
                  <p:embed/>
                </p:oleObj>
              </mc:Choice>
              <mc:Fallback>
                <p:oleObj r:id="rId6" imgW="2914650" imgH="4067175" progId="Paint.Picture">
                  <p:embed/>
                  <p:pic>
                    <p:nvPicPr>
                      <p:cNvPr id="8" name="对象 7">
                        <a:extLst>
                          <a:ext uri="{FF2B5EF4-FFF2-40B4-BE49-F238E27FC236}">
                            <a16:creationId xmlns:a16="http://schemas.microsoft.com/office/drawing/2014/main" id="{B38B306E-79E8-45E5-B177-DE344FF14F8F}"/>
                          </a:ext>
                        </a:extLst>
                      </p:cNvPr>
                      <p:cNvPicPr/>
                      <p:nvPr/>
                    </p:nvPicPr>
                    <p:blipFill>
                      <a:blip r:embed="rId7"/>
                      <a:stretch>
                        <a:fillRect/>
                      </a:stretch>
                    </p:blipFill>
                    <p:spPr>
                      <a:xfrm>
                        <a:off x="4358640" y="2932110"/>
                        <a:ext cx="2438400" cy="317405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EDEAC5F-053D-43E1-BF86-F540F127CADD}"/>
              </a:ext>
            </a:extLst>
          </p:cNvPr>
          <p:cNvGraphicFramePr/>
          <p:nvPr>
            <p:extLst>
              <p:ext uri="{D42A27DB-BD31-4B8C-83A1-F6EECF244321}">
                <p14:modId xmlns:p14="http://schemas.microsoft.com/office/powerpoint/2010/main" val="478881744"/>
              </p:ext>
            </p:extLst>
          </p:nvPr>
        </p:nvGraphicFramePr>
        <p:xfrm>
          <a:off x="8863952" y="2131375"/>
          <a:ext cx="1772920" cy="1601470"/>
        </p:xfrm>
        <a:graphic>
          <a:graphicData uri="http://schemas.openxmlformats.org/presentationml/2006/ole">
            <mc:AlternateContent xmlns:mc="http://schemas.openxmlformats.org/markup-compatibility/2006">
              <mc:Choice xmlns:v="urn:schemas-microsoft-com:vml" Requires="v">
                <p:oleObj spid="_x0000_s3298" r:id="rId8" imgW="1771650" imgH="1600200" progId="Paint.Picture">
                  <p:embed/>
                </p:oleObj>
              </mc:Choice>
              <mc:Fallback>
                <p:oleObj r:id="rId8" imgW="1771650" imgH="1600200" progId="Paint.Picture">
                  <p:embed/>
                  <p:pic>
                    <p:nvPicPr>
                      <p:cNvPr id="9" name="对象 8">
                        <a:extLst>
                          <a:ext uri="{FF2B5EF4-FFF2-40B4-BE49-F238E27FC236}">
                            <a16:creationId xmlns:a16="http://schemas.microsoft.com/office/drawing/2014/main" id="{5BF3C7C5-CFC9-458A-B5A1-F45439DE8A20}"/>
                          </a:ext>
                        </a:extLst>
                      </p:cNvPr>
                      <p:cNvPicPr/>
                      <p:nvPr/>
                    </p:nvPicPr>
                    <p:blipFill>
                      <a:blip r:embed="rId9"/>
                      <a:stretch>
                        <a:fillRect/>
                      </a:stretch>
                    </p:blipFill>
                    <p:spPr>
                      <a:xfrm>
                        <a:off x="8863952" y="2131375"/>
                        <a:ext cx="1772920" cy="1601470"/>
                      </a:xfrm>
                      <a:prstGeom prst="rect">
                        <a:avLst/>
                      </a:prstGeom>
                    </p:spPr>
                  </p:pic>
                </p:oleObj>
              </mc:Fallback>
            </mc:AlternateContent>
          </a:graphicData>
        </a:graphic>
      </p:graphicFrame>
    </p:spTree>
    <p:extLst>
      <p:ext uri="{BB962C8B-B14F-4D97-AF65-F5344CB8AC3E}">
        <p14:creationId xmlns:p14="http://schemas.microsoft.com/office/powerpoint/2010/main" val="145191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Noto Sans Cond ExtLt" panose="020B0306040504020204" pitchFamily="34"/>
              <a:cs typeface="Noto Sans Cond ExtLt" panose="020B0306040504020204" pitchFamily="34"/>
            </a:endParaRPr>
          </a:p>
        </p:txBody>
      </p:sp>
      <p:sp>
        <p:nvSpPr>
          <p:cNvPr id="7" name="TextBox 4">
            <a:extLst>
              <a:ext uri="{FF2B5EF4-FFF2-40B4-BE49-F238E27FC236}">
                <a16:creationId xmlns:a16="http://schemas.microsoft.com/office/drawing/2014/main" id="{3C772E6E-EE7E-46E1-88D0-4238DAAC36E1}"/>
              </a:ext>
            </a:extLst>
          </p:cNvPr>
          <p:cNvSpPr txBox="1"/>
          <p:nvPr/>
        </p:nvSpPr>
        <p:spPr>
          <a:xfrm>
            <a:off x="1210374" y="2442576"/>
            <a:ext cx="9498265" cy="2623667"/>
          </a:xfrm>
          <a:prstGeom prst="rect">
            <a:avLst/>
          </a:prstGeom>
          <a:noFill/>
        </p:spPr>
        <p:txBody>
          <a:bodyPr wrap="square" rtlCol="0">
            <a:spAutoFit/>
          </a:bodyPr>
          <a:lstStyle/>
          <a:p>
            <a:pPr>
              <a:lnSpc>
                <a:spcPts val="4000"/>
              </a:lnSpc>
            </a:pPr>
            <a:r>
              <a:rPr lang="zh-CN" altLang="zh-CN" sz="2800" dirty="0">
                <a:latin typeface="Noto Sans Cond ExtLt" panose="020B0306040504020204" pitchFamily="34"/>
                <a:cs typeface="Noto Sans Cond ExtLt" panose="020B0306040504020204" pitchFamily="34"/>
              </a:rPr>
              <a:t>尽管企业界早已经使用最新的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C++11/14/17</a:t>
            </a:r>
            <a:r>
              <a:rPr lang="zh-CN" altLang="zh-CN" sz="2800" dirty="0">
                <a:latin typeface="Noto Sans Cond ExtLt" panose="020B0306040504020204" pitchFamily="34"/>
                <a:cs typeface="Noto Sans Cond ExtLt" panose="020B0306040504020204" pitchFamily="34"/>
              </a:rPr>
              <a:t>标准，国内高校仍然延用的是传统的过时的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C++98</a:t>
            </a:r>
            <a:r>
              <a:rPr lang="zh-CN" altLang="zh-CN" sz="2800" dirty="0">
                <a:latin typeface="Noto Sans Cond ExtLt" panose="020B0306040504020204" pitchFamily="34"/>
                <a:cs typeface="Noto Sans Cond ExtLt" panose="020B0306040504020204" pitchFamily="34"/>
              </a:rPr>
              <a:t>标准，已经和业界普遍使用的现代</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a:t>
            </a:r>
            <a:r>
              <a:rPr lang="zh-CN" altLang="zh-CN" sz="2800" dirty="0">
                <a:latin typeface="Noto Sans Cond ExtLt" panose="020B0306040504020204" pitchFamily="34"/>
                <a:cs typeface="Noto Sans Cond ExtLt" panose="020B0306040504020204" pitchFamily="34"/>
              </a:rPr>
              <a:t>语法标准有很大的脱节。</a:t>
            </a: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r>
              <a:rPr lang="zh-CN" altLang="en-US" sz="2800" dirty="0">
                <a:latin typeface="Noto Sans Cond ExtLt" panose="020B0306040504020204" pitchFamily="34"/>
                <a:cs typeface="Noto Sans Cond ExtLt" panose="020B0306040504020204" pitchFamily="34"/>
              </a:rPr>
              <a:t>网上课程甚至还有</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VC6</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C++Builder</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VS2008</a:t>
            </a:r>
            <a:r>
              <a:rPr lang="zh-CN" altLang="en-US" sz="2800" dirty="0">
                <a:latin typeface="Noto Sans Cond ExtLt" panose="020B0306040504020204" pitchFamily="34"/>
                <a:cs typeface="Noto Sans Cond ExtLt" panose="020B0306040504020204" pitchFamily="34"/>
              </a:rPr>
              <a:t>等环境</a:t>
            </a:r>
            <a:endParaRPr lang="zh-CN" altLang="zh-CN" sz="2800" dirty="0">
              <a:latin typeface="Noto Sans Cond ExtLt" panose="020B0306040504020204" pitchFamily="34"/>
              <a:cs typeface="Noto Sans Cond ExtLt" panose="020B0306040504020204" pitchFamily="34"/>
            </a:endParaRPr>
          </a:p>
        </p:txBody>
      </p:sp>
      <p:sp>
        <p:nvSpPr>
          <p:cNvPr id="9" name="标题 1">
            <a:extLst>
              <a:ext uri="{FF2B5EF4-FFF2-40B4-BE49-F238E27FC236}">
                <a16:creationId xmlns:a16="http://schemas.microsoft.com/office/drawing/2014/main" id="{D7812810-8450-45A2-9BA9-00C2979BC81A}"/>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1704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pic>
        <p:nvPicPr>
          <p:cNvPr id="11" name="图片 10">
            <a:extLst>
              <a:ext uri="{FF2B5EF4-FFF2-40B4-BE49-F238E27FC236}">
                <a16:creationId xmlns:a16="http://schemas.microsoft.com/office/drawing/2014/main" id="{46008FBC-F0F8-4A25-B219-43C9C38BAACC}"/>
              </a:ext>
            </a:extLst>
          </p:cNvPr>
          <p:cNvPicPr>
            <a:picLocks noChangeAspect="1"/>
          </p:cNvPicPr>
          <p:nvPr/>
        </p:nvPicPr>
        <p:blipFill>
          <a:blip r:embed="rId2"/>
          <a:stretch>
            <a:fillRect/>
          </a:stretch>
        </p:blipFill>
        <p:spPr>
          <a:xfrm>
            <a:off x="1021421" y="2686727"/>
            <a:ext cx="2449391" cy="2827101"/>
          </a:xfrm>
          <a:prstGeom prst="rect">
            <a:avLst/>
          </a:prstGeom>
        </p:spPr>
      </p:pic>
      <p:pic>
        <p:nvPicPr>
          <p:cNvPr id="12" name="Picture 4" descr="Image result for micro office openoffice">
            <a:extLst>
              <a:ext uri="{FF2B5EF4-FFF2-40B4-BE49-F238E27FC236}">
                <a16:creationId xmlns:a16="http://schemas.microsoft.com/office/drawing/2014/main" id="{1A0B6073-FC49-49DF-8C34-0DB779035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142" y="2586330"/>
            <a:ext cx="3333750" cy="248602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415CF821-7579-4281-BC9E-55DE0040FA5D}"/>
              </a:ext>
            </a:extLst>
          </p:cNvPr>
          <p:cNvSpPr txBox="1"/>
          <p:nvPr/>
        </p:nvSpPr>
        <p:spPr>
          <a:xfrm>
            <a:off x="1499723" y="5787370"/>
            <a:ext cx="1267705" cy="461665"/>
          </a:xfrm>
          <a:prstGeom prst="rect">
            <a:avLst/>
          </a:prstGeom>
          <a:noFill/>
        </p:spPr>
        <p:txBody>
          <a:bodyPr wrap="square" rtlCol="0">
            <a:spAutoFit/>
          </a:bodyPr>
          <a:lstStyle/>
          <a:p>
            <a:r>
              <a:rPr lang="zh-CN" altLang="en-US" sz="2400" dirty="0"/>
              <a:t>浏览器</a:t>
            </a:r>
          </a:p>
        </p:txBody>
      </p:sp>
      <p:sp>
        <p:nvSpPr>
          <p:cNvPr id="14" name="文本框 13">
            <a:extLst>
              <a:ext uri="{FF2B5EF4-FFF2-40B4-BE49-F238E27FC236}">
                <a16:creationId xmlns:a16="http://schemas.microsoft.com/office/drawing/2014/main" id="{E636EFCB-BEA3-46F1-8E76-B27BD3F64476}"/>
              </a:ext>
            </a:extLst>
          </p:cNvPr>
          <p:cNvSpPr txBox="1"/>
          <p:nvPr/>
        </p:nvSpPr>
        <p:spPr>
          <a:xfrm>
            <a:off x="4838455" y="5686552"/>
            <a:ext cx="1572505" cy="461665"/>
          </a:xfrm>
          <a:prstGeom prst="rect">
            <a:avLst/>
          </a:prstGeom>
          <a:noFill/>
        </p:spPr>
        <p:txBody>
          <a:bodyPr wrap="square" rtlCol="0">
            <a:spAutoFit/>
          </a:bodyPr>
          <a:lstStyle/>
          <a:p>
            <a:r>
              <a:rPr lang="zh-CN" altLang="en-US" sz="2400" dirty="0"/>
              <a:t>文字处理</a:t>
            </a:r>
          </a:p>
        </p:txBody>
      </p:sp>
      <p:pic>
        <p:nvPicPr>
          <p:cNvPr id="15" name="Picture 2" descr="Image result for photoshop">
            <a:extLst>
              <a:ext uri="{FF2B5EF4-FFF2-40B4-BE49-F238E27FC236}">
                <a16:creationId xmlns:a16="http://schemas.microsoft.com/office/drawing/2014/main" id="{6803721E-694F-4A98-9A0E-D608CFE48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802" y="4670282"/>
            <a:ext cx="2809805" cy="15787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photoshop">
            <a:extLst>
              <a:ext uri="{FF2B5EF4-FFF2-40B4-BE49-F238E27FC236}">
                <a16:creationId xmlns:a16="http://schemas.microsoft.com/office/drawing/2014/main" id="{4F17D61A-A9EA-4010-B900-A25A5BDB9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143" y="230572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6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7" name="文本框 16">
            <a:extLst>
              <a:ext uri="{FF2B5EF4-FFF2-40B4-BE49-F238E27FC236}">
                <a16:creationId xmlns:a16="http://schemas.microsoft.com/office/drawing/2014/main" id="{3BA48834-B1B3-4425-B260-9F3B6AD1E78F}"/>
              </a:ext>
            </a:extLst>
          </p:cNvPr>
          <p:cNvSpPr txBox="1"/>
          <p:nvPr/>
        </p:nvSpPr>
        <p:spPr>
          <a:xfrm>
            <a:off x="1691517" y="5232774"/>
            <a:ext cx="1572505" cy="461665"/>
          </a:xfrm>
          <a:prstGeom prst="rect">
            <a:avLst/>
          </a:prstGeom>
          <a:noFill/>
        </p:spPr>
        <p:txBody>
          <a:bodyPr wrap="square" rtlCol="0">
            <a:spAutoFit/>
          </a:bodyPr>
          <a:lstStyle/>
          <a:p>
            <a:r>
              <a:rPr lang="zh-CN" altLang="en-US" sz="2400" dirty="0"/>
              <a:t>动漫制作</a:t>
            </a:r>
          </a:p>
        </p:txBody>
      </p:sp>
      <p:pic>
        <p:nvPicPr>
          <p:cNvPr id="18" name="Picture 2" descr="solidworks的圖片搜尋結果">
            <a:extLst>
              <a:ext uri="{FF2B5EF4-FFF2-40B4-BE49-F238E27FC236}">
                <a16:creationId xmlns:a16="http://schemas.microsoft.com/office/drawing/2014/main" id="{9737E1E8-1D99-47B5-8C58-38AF9F87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200" y="2686841"/>
            <a:ext cx="3365270" cy="21633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3d max">
            <a:extLst>
              <a:ext uri="{FF2B5EF4-FFF2-40B4-BE49-F238E27FC236}">
                <a16:creationId xmlns:a16="http://schemas.microsoft.com/office/drawing/2014/main" id="{55B08D2F-CFFA-4C6D-BA56-06400DB86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01" y="2686839"/>
            <a:ext cx="3961866" cy="216338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023E71C4-5BA8-4446-95F3-FD28646EAE1C}"/>
              </a:ext>
            </a:extLst>
          </p:cNvPr>
          <p:cNvSpPr txBox="1"/>
          <p:nvPr/>
        </p:nvSpPr>
        <p:spPr>
          <a:xfrm>
            <a:off x="5577840" y="5232776"/>
            <a:ext cx="1572505" cy="461665"/>
          </a:xfrm>
          <a:prstGeom prst="rect">
            <a:avLst/>
          </a:prstGeom>
          <a:noFill/>
        </p:spPr>
        <p:txBody>
          <a:bodyPr wrap="square" rtlCol="0">
            <a:spAutoFit/>
          </a:bodyPr>
          <a:lstStyle/>
          <a:p>
            <a:r>
              <a:rPr lang="en-US" altLang="zh-CN" sz="2400" dirty="0"/>
              <a:t>CAD</a:t>
            </a:r>
            <a:endParaRPr lang="zh-CN" altLang="en-US" sz="2400" dirty="0"/>
          </a:p>
        </p:txBody>
      </p:sp>
      <p:pic>
        <p:nvPicPr>
          <p:cNvPr id="21" name="Picture 6" descr="Image result for 星际争霸2">
            <a:extLst>
              <a:ext uri="{FF2B5EF4-FFF2-40B4-BE49-F238E27FC236}">
                <a16:creationId xmlns:a16="http://schemas.microsoft.com/office/drawing/2014/main" id="{A3A0AAFD-9902-48E7-869B-3F80889B7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328" y="2686839"/>
            <a:ext cx="3648385" cy="227381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92FBB4E9-44EA-47FE-A8C4-088CFF893630}"/>
              </a:ext>
            </a:extLst>
          </p:cNvPr>
          <p:cNvSpPr txBox="1"/>
          <p:nvPr/>
        </p:nvSpPr>
        <p:spPr>
          <a:xfrm>
            <a:off x="9258267" y="5232775"/>
            <a:ext cx="1572505" cy="461665"/>
          </a:xfrm>
          <a:prstGeom prst="rect">
            <a:avLst/>
          </a:prstGeom>
          <a:noFill/>
        </p:spPr>
        <p:txBody>
          <a:bodyPr wrap="square" rtlCol="0">
            <a:spAutoFit/>
          </a:bodyPr>
          <a:lstStyle/>
          <a:p>
            <a:r>
              <a:rPr lang="zh-CN" altLang="en-US" sz="2400" dirty="0"/>
              <a:t>游戏</a:t>
            </a:r>
          </a:p>
        </p:txBody>
      </p:sp>
    </p:spTree>
    <p:extLst>
      <p:ext uri="{BB962C8B-B14F-4D97-AF65-F5344CB8AC3E}">
        <p14:creationId xmlns:p14="http://schemas.microsoft.com/office/powerpoint/2010/main" val="19354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a:t>C/C</a:t>
            </a:r>
            <a:r>
              <a:rPr lang="en-US" altLang="zh-CN" dirty="0"/>
              <a:t>++</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2913284" y="5051202"/>
            <a:ext cx="1267705" cy="461665"/>
          </a:xfrm>
          <a:prstGeom prst="rect">
            <a:avLst/>
          </a:prstGeom>
          <a:noFill/>
        </p:spPr>
        <p:txBody>
          <a:bodyPr wrap="square" rtlCol="0">
            <a:spAutoFit/>
          </a:bodyPr>
          <a:lstStyle/>
          <a:p>
            <a:r>
              <a:rPr lang="en-US" altLang="zh-CN" sz="2400" dirty="0"/>
              <a:t>QQ</a:t>
            </a:r>
            <a:endParaRPr lang="zh-CN" altLang="en-US" sz="2400" dirty="0"/>
          </a:p>
        </p:txBody>
      </p:sp>
      <p:pic>
        <p:nvPicPr>
          <p:cNvPr id="11" name="图片 10">
            <a:extLst>
              <a:ext uri="{FF2B5EF4-FFF2-40B4-BE49-F238E27FC236}">
                <a16:creationId xmlns:a16="http://schemas.microsoft.com/office/drawing/2014/main" id="{3C9DD94E-90D3-4367-955D-1ECC9DA39C53}"/>
              </a:ext>
            </a:extLst>
          </p:cNvPr>
          <p:cNvPicPr>
            <a:picLocks noChangeAspect="1"/>
          </p:cNvPicPr>
          <p:nvPr/>
        </p:nvPicPr>
        <p:blipFill>
          <a:blip r:embed="rId3"/>
          <a:stretch>
            <a:fillRect/>
          </a:stretch>
        </p:blipFill>
        <p:spPr>
          <a:xfrm>
            <a:off x="2428844" y="2991725"/>
            <a:ext cx="1590675" cy="1762125"/>
          </a:xfrm>
          <a:prstGeom prst="rect">
            <a:avLst/>
          </a:prstGeom>
        </p:spPr>
      </p:pic>
      <p:pic>
        <p:nvPicPr>
          <p:cNvPr id="12" name="图片 11">
            <a:extLst>
              <a:ext uri="{FF2B5EF4-FFF2-40B4-BE49-F238E27FC236}">
                <a16:creationId xmlns:a16="http://schemas.microsoft.com/office/drawing/2014/main" id="{94C78B85-B887-4092-8872-BA457EEA22BE}"/>
              </a:ext>
            </a:extLst>
          </p:cNvPr>
          <p:cNvPicPr>
            <a:picLocks noChangeAspect="1"/>
          </p:cNvPicPr>
          <p:nvPr/>
        </p:nvPicPr>
        <p:blipFill>
          <a:blip r:embed="rId4"/>
          <a:stretch>
            <a:fillRect/>
          </a:stretch>
        </p:blipFill>
        <p:spPr>
          <a:xfrm>
            <a:off x="5610163" y="3127152"/>
            <a:ext cx="4114800" cy="1924050"/>
          </a:xfrm>
          <a:prstGeom prst="rect">
            <a:avLst/>
          </a:prstGeom>
        </p:spPr>
      </p:pic>
    </p:spTree>
    <p:extLst>
      <p:ext uri="{BB962C8B-B14F-4D97-AF65-F5344CB8AC3E}">
        <p14:creationId xmlns:p14="http://schemas.microsoft.com/office/powerpoint/2010/main" val="259905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a:t>C/C</a:t>
            </a:r>
            <a:r>
              <a:rPr lang="en-US" altLang="zh-CN" dirty="0"/>
              <a:t>++</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1696720" y="3926523"/>
            <a:ext cx="2184774" cy="584775"/>
          </a:xfrm>
          <a:prstGeom prst="rect">
            <a:avLst/>
          </a:prstGeom>
          <a:noFill/>
        </p:spPr>
        <p:txBody>
          <a:bodyPr wrap="square" rtlCol="0">
            <a:spAutoFit/>
          </a:bodyPr>
          <a:lstStyle/>
          <a:p>
            <a:r>
              <a:rPr lang="en-US" altLang="zh-CN" sz="3200" dirty="0" err="1"/>
              <a:t>Tensorlow</a:t>
            </a:r>
            <a:endParaRPr lang="zh-CN" altLang="en-US" sz="3200" dirty="0"/>
          </a:p>
        </p:txBody>
      </p:sp>
      <p:pic>
        <p:nvPicPr>
          <p:cNvPr id="4098" name="Picture 2" descr="https://lh3.googleusercontent.com/I1Dpp7I9RZIGl0rVMlPfnhfl-bkl_2uDHZwVC87BWmqtPaAs1irMWOdJxTmTEQJB-VGfLryCyHxqvyNchVIVLL-vqGrF3Q=s688">
            <a:extLst>
              <a:ext uri="{FF2B5EF4-FFF2-40B4-BE49-F238E27FC236}">
                <a16:creationId xmlns:a16="http://schemas.microsoft.com/office/drawing/2014/main" id="{5C9390CC-E5F5-482F-BCB7-9EC29CD14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1864"/>
            <a:ext cx="3276599" cy="18430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02C7529-442E-462F-B939-7267659EDEE5}"/>
              </a:ext>
            </a:extLst>
          </p:cNvPr>
          <p:cNvSpPr txBox="1"/>
          <p:nvPr/>
        </p:nvSpPr>
        <p:spPr>
          <a:xfrm>
            <a:off x="4008120" y="2789346"/>
            <a:ext cx="1463040" cy="1077218"/>
          </a:xfrm>
          <a:prstGeom prst="rect">
            <a:avLst/>
          </a:prstGeom>
          <a:noFill/>
        </p:spPr>
        <p:txBody>
          <a:bodyPr wrap="square" rtlCol="0">
            <a:spAutoFit/>
          </a:bodyPr>
          <a:lstStyle/>
          <a:p>
            <a:r>
              <a:rPr lang="en-US" altLang="zh-CN" sz="3200" dirty="0"/>
              <a:t>PytorchCaffe2</a:t>
            </a:r>
          </a:p>
        </p:txBody>
      </p:sp>
      <p:pic>
        <p:nvPicPr>
          <p:cNvPr id="4100" name="Picture 4" descr="Image result for CUDA">
            <a:extLst>
              <a:ext uri="{FF2B5EF4-FFF2-40B4-BE49-F238E27FC236}">
                <a16:creationId xmlns:a16="http://schemas.microsoft.com/office/drawing/2014/main" id="{DB991E14-7F4B-484B-9224-9394A6186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400" y="2670730"/>
            <a:ext cx="21526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OpenGL">
            <a:extLst>
              <a:ext uri="{FF2B5EF4-FFF2-40B4-BE49-F238E27FC236}">
                <a16:creationId xmlns:a16="http://schemas.microsoft.com/office/drawing/2014/main" id="{B16D5C73-EAB7-4B42-BE49-5962FD89C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259" y="5315819"/>
            <a:ext cx="2529292" cy="104965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OpenCL">
            <a:extLst>
              <a:ext uri="{FF2B5EF4-FFF2-40B4-BE49-F238E27FC236}">
                <a16:creationId xmlns:a16="http://schemas.microsoft.com/office/drawing/2014/main" id="{A42DB9C0-FA40-483D-8AE5-9EFCA67F7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0290" y="2670730"/>
            <a:ext cx="2272029" cy="227202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rectX">
            <a:extLst>
              <a:ext uri="{FF2B5EF4-FFF2-40B4-BE49-F238E27FC236}">
                <a16:creationId xmlns:a16="http://schemas.microsoft.com/office/drawing/2014/main" id="{E4A2CC71-B9EB-4F74-9877-7A1FB7647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3209" y="5315819"/>
            <a:ext cx="2220173" cy="9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4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Tree>
    <p:extLst>
      <p:ext uri="{BB962C8B-B14F-4D97-AF65-F5344CB8AC3E}">
        <p14:creationId xmlns:p14="http://schemas.microsoft.com/office/powerpoint/2010/main" val="26352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42996" y="3508310"/>
            <a:ext cx="755780" cy="419878"/>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69267" y="3429000"/>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函数名</a:t>
            </a:r>
          </a:p>
        </p:txBody>
      </p:sp>
    </p:spTree>
    <p:extLst>
      <p:ext uri="{BB962C8B-B14F-4D97-AF65-F5344CB8AC3E}">
        <p14:creationId xmlns:p14="http://schemas.microsoft.com/office/powerpoint/2010/main" val="2039701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340357" y="3957724"/>
            <a:ext cx="765111" cy="948603"/>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59936" y="4167664"/>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函数体</a:t>
            </a:r>
          </a:p>
        </p:txBody>
      </p:sp>
    </p:spTree>
    <p:extLst>
      <p:ext uri="{BB962C8B-B14F-4D97-AF65-F5344CB8AC3E}">
        <p14:creationId xmlns:p14="http://schemas.microsoft.com/office/powerpoint/2010/main" val="698310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236097" y="3526972"/>
            <a:ext cx="261258"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149721" y="3359021"/>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参数列表</a:t>
            </a:r>
          </a:p>
        </p:txBody>
      </p:sp>
    </p:spTree>
    <p:extLst>
      <p:ext uri="{BB962C8B-B14F-4D97-AF65-F5344CB8AC3E}">
        <p14:creationId xmlns:p14="http://schemas.microsoft.com/office/powerpoint/2010/main" val="809228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8"/>
            <a:ext cx="10515600" cy="1738311"/>
          </a:xfrm>
        </p:spPr>
        <p:txBody>
          <a:bodyPr>
            <a:normAutofit lnSpcReduction="10000"/>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a:p>
            <a:r>
              <a:rPr lang="zh-CN" altLang="en-US" dirty="0"/>
              <a:t>函数名和参数列表构成了函数签名。</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415003" y="3867539"/>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15003" y="3965511"/>
            <a:ext cx="1156997"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224366" y="3797560"/>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函数签名</a:t>
            </a:r>
          </a:p>
        </p:txBody>
      </p:sp>
    </p:spTree>
    <p:extLst>
      <p:ext uri="{BB962C8B-B14F-4D97-AF65-F5344CB8AC3E}">
        <p14:creationId xmlns:p14="http://schemas.microsoft.com/office/powerpoint/2010/main" val="17044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55222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23734" y="2483216"/>
            <a:ext cx="10016425" cy="3129639"/>
          </a:xfrm>
          <a:prstGeom prst="rect">
            <a:avLst/>
          </a:prstGeom>
          <a:noFill/>
        </p:spPr>
        <p:txBody>
          <a:bodyPr wrap="square" rtlCol="0">
            <a:spAutoFit/>
          </a:bodyPr>
          <a:lstStyle/>
          <a:p>
            <a:pPr>
              <a:lnSpc>
                <a:spcPts val="4000"/>
              </a:lnSpc>
            </a:pPr>
            <a:r>
              <a:rPr lang="zh-CN" altLang="zh-CN" sz="2800" dirty="0"/>
              <a:t>市场上还未见到国内作者编写的现代</a:t>
            </a:r>
            <a:r>
              <a:rPr lang="en-US" altLang="zh-CN" sz="2800" dirty="0"/>
              <a:t>C++</a:t>
            </a:r>
            <a:r>
              <a:rPr lang="zh-CN" altLang="zh-CN" sz="2800" dirty="0"/>
              <a:t>语言教材</a:t>
            </a:r>
            <a:r>
              <a:rPr lang="zh-CN" altLang="en-US" sz="2800" dirty="0"/>
              <a:t>。</a:t>
            </a:r>
            <a:endParaRPr lang="en-US" altLang="zh-CN" sz="2800" dirty="0"/>
          </a:p>
          <a:p>
            <a:pPr>
              <a:lnSpc>
                <a:spcPts val="4000"/>
              </a:lnSpc>
            </a:pPr>
            <a:r>
              <a:rPr lang="zh-CN" altLang="en-US" sz="2800" dirty="0"/>
              <a:t>国外教材如</a:t>
            </a:r>
            <a:r>
              <a:rPr lang="en-US" altLang="zh-CN" sz="2800" dirty="0"/>
              <a:t>C++</a:t>
            </a:r>
            <a:r>
              <a:rPr lang="zh-CN" altLang="en-US" sz="2800" dirty="0"/>
              <a:t>编程语言</a:t>
            </a:r>
            <a:r>
              <a:rPr lang="en-US" altLang="zh-CN" sz="2800" dirty="0"/>
              <a:t>(</a:t>
            </a:r>
            <a:r>
              <a:rPr lang="zh-CN" altLang="en-US" sz="2800" dirty="0"/>
              <a:t>第</a:t>
            </a:r>
            <a:r>
              <a:rPr lang="en-US" altLang="zh-CN" sz="2800" dirty="0"/>
              <a:t>4</a:t>
            </a:r>
            <a:r>
              <a:rPr lang="zh-CN" altLang="en-US" sz="2800" dirty="0"/>
              <a:t>版</a:t>
            </a:r>
            <a:r>
              <a:rPr lang="en-US" altLang="zh-CN" sz="2800" dirty="0"/>
              <a:t>)</a:t>
            </a:r>
            <a:r>
              <a:rPr lang="zh-CN" altLang="en-US" sz="2800" dirty="0"/>
              <a:t>、</a:t>
            </a:r>
            <a:r>
              <a:rPr lang="en-US" altLang="zh-CN" sz="2800" dirty="0"/>
              <a:t>C++Primer5</a:t>
            </a:r>
            <a:r>
              <a:rPr lang="zh-CN" altLang="en-US" sz="2800" dirty="0"/>
              <a:t>等大部头、琐碎语法、缺少实战例子、</a:t>
            </a:r>
            <a:r>
              <a:rPr lang="en-US" altLang="zh-CN" sz="2800" dirty="0"/>
              <a:t>C++14</a:t>
            </a:r>
            <a:r>
              <a:rPr lang="zh-CN" altLang="en-US" sz="2800" dirty="0"/>
              <a:t>标准。</a:t>
            </a:r>
            <a:endParaRPr lang="en-US" altLang="zh-CN" sz="2800" dirty="0"/>
          </a:p>
          <a:p>
            <a:pPr>
              <a:lnSpc>
                <a:spcPts val="4000"/>
              </a:lnSpc>
            </a:pPr>
            <a:endParaRPr lang="en-US" altLang="zh-CN" sz="2800" dirty="0"/>
          </a:p>
          <a:p>
            <a:pPr>
              <a:lnSpc>
                <a:spcPts val="4000"/>
              </a:lnSpc>
            </a:pPr>
            <a:r>
              <a:rPr lang="zh-CN" altLang="zh-CN" sz="2800" dirty="0"/>
              <a:t>国外作者的思维模式和语言文化差异使得这些书难以被国内读者特别是初学者阅读理解</a:t>
            </a:r>
          </a:p>
        </p:txBody>
      </p:sp>
      <p:sp>
        <p:nvSpPr>
          <p:cNvPr id="9" name="标题 1">
            <a:extLst>
              <a:ext uri="{FF2B5EF4-FFF2-40B4-BE49-F238E27FC236}">
                <a16:creationId xmlns:a16="http://schemas.microsoft.com/office/drawing/2014/main" id="{3B013295-D48C-40B5-8313-F5139F8D4492}"/>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8508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30EE33D2-2B46-4009-9E47-4D807C0BDB0E}"/>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668400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14229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521321" y="5174793"/>
            <a:ext cx="3163855" cy="589677"/>
          </a:xfrm>
          <a:prstGeom prst="wedgeRectCallout">
            <a:avLst>
              <a:gd name="adj1" fmla="val -68421"/>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a:t>
            </a:r>
            <a:r>
              <a:rPr lang="en-US" altLang="zh-CN" sz="3000" dirty="0"/>
              <a:t>0</a:t>
            </a:r>
            <a:r>
              <a:rPr lang="zh-CN" altLang="en-US" sz="3000" dirty="0"/>
              <a:t>给操作系统</a:t>
            </a:r>
          </a:p>
        </p:txBody>
      </p:sp>
      <p:sp>
        <p:nvSpPr>
          <p:cNvPr id="7" name="文本框 6">
            <a:extLst>
              <a:ext uri="{FF2B5EF4-FFF2-40B4-BE49-F238E27FC236}">
                <a16:creationId xmlns:a16="http://schemas.microsoft.com/office/drawing/2014/main" id="{0D708E84-9364-4DA5-B0A4-102F464C6A55}"/>
              </a:ext>
            </a:extLst>
          </p:cNvPr>
          <p:cNvSpPr txBox="1"/>
          <p:nvPr/>
        </p:nvSpPr>
        <p:spPr>
          <a:xfrm>
            <a:off x="6357257" y="3981300"/>
            <a:ext cx="4820816" cy="954107"/>
          </a:xfrm>
          <a:prstGeom prst="rect">
            <a:avLst/>
          </a:prstGeom>
          <a:noFill/>
        </p:spPr>
        <p:txBody>
          <a:bodyPr wrap="square" rtlCol="0">
            <a:spAutoFit/>
          </a:bodyPr>
          <a:lstStyle/>
          <a:p>
            <a:r>
              <a:rPr lang="zh-CN" altLang="en-US" sz="2800" dirty="0"/>
              <a:t>返回</a:t>
            </a:r>
            <a:r>
              <a:rPr lang="en-US" altLang="zh-CN" sz="2800" dirty="0"/>
              <a:t>0</a:t>
            </a:r>
            <a:r>
              <a:rPr lang="zh-CN" altLang="en-US" sz="2800" dirty="0"/>
              <a:t>表示程序没有错误，返回某个非</a:t>
            </a:r>
            <a:r>
              <a:rPr lang="en-US" altLang="zh-CN" sz="2800" dirty="0"/>
              <a:t>0 </a:t>
            </a:r>
            <a:r>
              <a:rPr lang="zh-CN" altLang="en-US" sz="2800" dirty="0"/>
              <a:t>数表示某种错误码</a:t>
            </a:r>
          </a:p>
        </p:txBody>
      </p:sp>
    </p:spTree>
    <p:extLst>
      <p:ext uri="{BB962C8B-B14F-4D97-AF65-F5344CB8AC3E}">
        <p14:creationId xmlns:p14="http://schemas.microsoft.com/office/powerpoint/2010/main" val="13389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a:p>
            <a:r>
              <a:rPr lang="zh-CN" altLang="en-US" dirty="0"/>
              <a:t>函数名前的</a:t>
            </a:r>
            <a:r>
              <a:rPr lang="en-US" altLang="zh-CN" dirty="0">
                <a:solidFill>
                  <a:srgbClr val="0070C0"/>
                </a:solidFill>
              </a:rPr>
              <a:t>int</a:t>
            </a:r>
            <a:r>
              <a:rPr lang="zh-CN" altLang="en-US" dirty="0"/>
              <a:t>表示返回结果的数据类型是</a:t>
            </a:r>
            <a:r>
              <a:rPr lang="en-US" altLang="zh-CN" dirty="0">
                <a:solidFill>
                  <a:srgbClr val="0070C0"/>
                </a:solidFill>
              </a:rPr>
              <a:t>int</a:t>
            </a:r>
            <a:r>
              <a:rPr lang="zh-CN" altLang="en-US" dirty="0"/>
              <a:t>（整数类型）</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940627" y="4478694"/>
            <a:ext cx="506186" cy="35905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7BAB0BAF-A81C-4B90-AFD1-B82DC35684B5}"/>
              </a:ext>
            </a:extLst>
          </p:cNvPr>
          <p:cNvSpPr/>
          <p:nvPr/>
        </p:nvSpPr>
        <p:spPr>
          <a:xfrm>
            <a:off x="1716833" y="4361887"/>
            <a:ext cx="1840463"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返回类型</a:t>
            </a:r>
          </a:p>
        </p:txBody>
      </p:sp>
    </p:spTree>
    <p:extLst>
      <p:ext uri="{BB962C8B-B14F-4D97-AF65-F5344CB8AC3E}">
        <p14:creationId xmlns:p14="http://schemas.microsoft.com/office/powerpoint/2010/main" val="136576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zh-CN" altLang="en-US" dirty="0"/>
              <a:t>程序：输出一个字符串</a:t>
            </a:r>
            <a:r>
              <a:rPr lang="en-US" altLang="zh-CN" dirty="0"/>
              <a:t>“hello world”</a:t>
            </a:r>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Tree>
    <p:extLst>
      <p:ext uri="{BB962C8B-B14F-4D97-AF65-F5344CB8AC3E}">
        <p14:creationId xmlns:p14="http://schemas.microsoft.com/office/powerpoint/2010/main" val="246483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b="1" dirty="0"/>
              <a:t>标准输入输出流库</a:t>
            </a:r>
            <a:r>
              <a:rPr lang="zh-CN" altLang="en-US" dirty="0"/>
              <a:t>包含了已经编写好的输入输出工具</a:t>
            </a:r>
            <a:endParaRPr lang="en-US" altLang="zh-CN" dirty="0"/>
          </a:p>
          <a:p>
            <a:pPr marL="0" indent="0">
              <a:buNone/>
            </a:pPr>
            <a:r>
              <a:rPr lang="en-US" altLang="zh-CN" dirty="0"/>
              <a:t>     </a:t>
            </a:r>
            <a:r>
              <a:rPr lang="zh-CN" altLang="en-US" dirty="0"/>
              <a:t>预处理指令</a:t>
            </a:r>
            <a:r>
              <a:rPr lang="en-US" altLang="zh-CN" dirty="0"/>
              <a:t>#include</a:t>
            </a:r>
            <a:r>
              <a:rPr lang="zh-CN" altLang="en-US" dirty="0"/>
              <a:t>用于包含头文件</a:t>
            </a:r>
            <a:r>
              <a:rPr lang="en-US" altLang="zh-CN" dirty="0"/>
              <a:t>:   iostream</a:t>
            </a:r>
          </a:p>
          <a:p>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
        <p:nvSpPr>
          <p:cNvPr id="5" name="矩形 4">
            <a:extLst>
              <a:ext uri="{FF2B5EF4-FFF2-40B4-BE49-F238E27FC236}">
                <a16:creationId xmlns:a16="http://schemas.microsoft.com/office/drawing/2014/main" id="{05385F57-7E23-4016-AEB8-FE9A2AF69D52}"/>
              </a:ext>
            </a:extLst>
          </p:cNvPr>
          <p:cNvSpPr/>
          <p:nvPr/>
        </p:nvSpPr>
        <p:spPr>
          <a:xfrm>
            <a:off x="5384540" y="3933825"/>
            <a:ext cx="1342831" cy="339595"/>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53550C73-551F-4CA0-ACC4-594956F721E8}"/>
              </a:ext>
            </a:extLst>
          </p:cNvPr>
          <p:cNvSpPr/>
          <p:nvPr/>
        </p:nvSpPr>
        <p:spPr>
          <a:xfrm>
            <a:off x="6096000" y="3016251"/>
            <a:ext cx="4988767" cy="573758"/>
          </a:xfrm>
          <a:prstGeom prst="wedgeRectCallout">
            <a:avLst>
              <a:gd name="adj1" fmla="val -38090"/>
              <a:gd name="adj2" fmla="val 103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输入输出流库各种对象的说明</a:t>
            </a:r>
          </a:p>
        </p:txBody>
      </p:sp>
    </p:spTree>
    <p:extLst>
      <p:ext uri="{BB962C8B-B14F-4D97-AF65-F5344CB8AC3E}">
        <p14:creationId xmlns:p14="http://schemas.microsoft.com/office/powerpoint/2010/main" val="26897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b="1" dirty="0" err="1"/>
              <a:t>cout</a:t>
            </a:r>
            <a:r>
              <a:rPr lang="en-US" altLang="zh-CN" sz="3000" b="1" dirty="0"/>
              <a:t> </a:t>
            </a:r>
            <a:r>
              <a:rPr lang="en-US" altLang="zh-CN" sz="3000" dirty="0"/>
              <a:t>&lt;&lt; “hello world!”;</a:t>
            </a:r>
          </a:p>
          <a:p>
            <a:r>
              <a:rPr lang="en-US" altLang="zh-CN" sz="3000" dirty="0"/>
              <a:t>}</a:t>
            </a:r>
            <a:endParaRPr lang="zh-CN" altLang="en-US" sz="3000" dirty="0"/>
          </a:p>
        </p:txBody>
      </p:sp>
      <p:sp>
        <p:nvSpPr>
          <p:cNvPr id="5" name="文本框 4">
            <a:extLst>
              <a:ext uri="{FF2B5EF4-FFF2-40B4-BE49-F238E27FC236}">
                <a16:creationId xmlns:a16="http://schemas.microsoft.com/office/drawing/2014/main" id="{10644DCA-3149-40B7-ABC0-71579357F82F}"/>
              </a:ext>
            </a:extLst>
          </p:cNvPr>
          <p:cNvSpPr txBox="1"/>
          <p:nvPr/>
        </p:nvSpPr>
        <p:spPr>
          <a:xfrm>
            <a:off x="4023360" y="5978172"/>
            <a:ext cx="7924800" cy="492443"/>
          </a:xfrm>
          <a:prstGeom prst="rect">
            <a:avLst/>
          </a:prstGeom>
          <a:noFill/>
        </p:spPr>
        <p:txBody>
          <a:bodyPr wrap="square" rtlCol="0">
            <a:spAutoFit/>
          </a:bodyPr>
          <a:lstStyle/>
          <a:p>
            <a:r>
              <a:rPr lang="zh-CN" altLang="en-US" sz="2600" dirty="0"/>
              <a:t>将双引号包围的字符串输出到</a:t>
            </a:r>
            <a:r>
              <a:rPr lang="en-US" altLang="zh-CN" sz="2600" dirty="0" err="1"/>
              <a:t>cout</a:t>
            </a:r>
            <a:r>
              <a:rPr lang="zh-CN" altLang="en-US" sz="2600" dirty="0"/>
              <a:t>代表的控制台窗口</a:t>
            </a:r>
          </a:p>
        </p:txBody>
      </p:sp>
    </p:spTree>
    <p:extLst>
      <p:ext uri="{BB962C8B-B14F-4D97-AF65-F5344CB8AC3E}">
        <p14:creationId xmlns:p14="http://schemas.microsoft.com/office/powerpoint/2010/main" val="202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a:p>
            <a:r>
              <a:rPr lang="en-US" altLang="zh-CN" dirty="0"/>
              <a:t>C++</a:t>
            </a:r>
            <a:r>
              <a:rPr lang="zh-CN" altLang="en-US" dirty="0"/>
              <a:t>每个名字都属于某个名字空间，防止名字冲突！</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a:t>
            </a:r>
            <a:r>
              <a:rPr lang="en-US" altLang="zh-CN" sz="3000" b="1" dirty="0"/>
              <a:t>std::</a:t>
            </a:r>
            <a:r>
              <a:rPr lang="en-US" altLang="zh-CN" sz="3000" dirty="0" err="1"/>
              <a:t>cout</a:t>
            </a:r>
            <a:r>
              <a:rPr lang="en-US" altLang="zh-CN" sz="3000" dirty="0"/>
              <a:t> &lt;&lt; “hello world!”;</a:t>
            </a:r>
          </a:p>
          <a:p>
            <a:r>
              <a:rPr lang="en-US" altLang="zh-CN" sz="3000" dirty="0"/>
              <a:t>}</a:t>
            </a:r>
            <a:endParaRPr lang="zh-CN" altLang="en-US" sz="3000" dirty="0"/>
          </a:p>
        </p:txBody>
      </p:sp>
      <p:sp>
        <p:nvSpPr>
          <p:cNvPr id="5" name="对话气泡: 矩形 4">
            <a:extLst>
              <a:ext uri="{FF2B5EF4-FFF2-40B4-BE49-F238E27FC236}">
                <a16:creationId xmlns:a16="http://schemas.microsoft.com/office/drawing/2014/main" id="{6C5D3710-5149-4FED-BAAF-BB60367DA516}"/>
              </a:ext>
            </a:extLst>
          </p:cNvPr>
          <p:cNvSpPr/>
          <p:nvPr/>
        </p:nvSpPr>
        <p:spPr>
          <a:xfrm>
            <a:off x="5547360" y="4456712"/>
            <a:ext cx="4988767" cy="573758"/>
          </a:xfrm>
          <a:prstGeom prst="wedgeRectCallout">
            <a:avLst>
              <a:gd name="adj1" fmla="val -67620"/>
              <a:gd name="adj2" fmla="val 11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名字限定</a:t>
            </a:r>
            <a:r>
              <a:rPr lang="en-US" altLang="zh-CN" sz="2800" dirty="0"/>
              <a:t>:</a:t>
            </a:r>
            <a:r>
              <a:rPr lang="zh-CN" altLang="en-US" sz="2800" dirty="0"/>
              <a:t>   </a:t>
            </a:r>
            <a:r>
              <a:rPr lang="zh-CN" altLang="en-US" sz="2800" b="1" dirty="0">
                <a:solidFill>
                  <a:srgbClr val="FFFF00"/>
                </a:solidFill>
              </a:rPr>
              <a:t>名字空间名</a:t>
            </a:r>
            <a:r>
              <a:rPr lang="en-US" altLang="zh-CN" sz="2800" b="1" dirty="0">
                <a:solidFill>
                  <a:srgbClr val="FFFF00"/>
                </a:solidFill>
              </a:rPr>
              <a:t>::</a:t>
            </a:r>
            <a:endParaRPr lang="zh-CN" altLang="en-US" sz="2800" b="1" dirty="0">
              <a:solidFill>
                <a:srgbClr val="FFFF00"/>
              </a:solidFill>
            </a:endParaRPr>
          </a:p>
        </p:txBody>
      </p:sp>
    </p:spTree>
    <p:extLst>
      <p:ext uri="{BB962C8B-B14F-4D97-AF65-F5344CB8AC3E}">
        <p14:creationId xmlns:p14="http://schemas.microsoft.com/office/powerpoint/2010/main" val="187379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974995"/>
            <a:ext cx="1724307" cy="954107"/>
          </a:xfrm>
          <a:prstGeom prst="rect">
            <a:avLst/>
          </a:prstGeom>
          <a:noFill/>
          <a:ln w="12700">
            <a:solidFill>
              <a:schemeClr val="accent1"/>
            </a:solidFill>
          </a:ln>
        </p:spPr>
        <p:txBody>
          <a:bodyPr wrap="square" rtlCol="0">
            <a:spAutoFit/>
          </a:bodyPr>
          <a:lstStyle/>
          <a:p>
            <a:pPr algn="ctr"/>
            <a:r>
              <a:rPr lang="zh-CN" altLang="en-US" sz="2800" dirty="0"/>
              <a:t>源代码</a:t>
            </a:r>
            <a:endParaRPr lang="en-US" altLang="zh-CN" sz="2800" dirty="0"/>
          </a:p>
          <a:p>
            <a:pPr algn="ctr"/>
            <a:r>
              <a:rPr lang="en-US" altLang="zh-CN" sz="2800" dirty="0"/>
              <a:t>17+20</a:t>
            </a:r>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868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a:p>
            <a:r>
              <a:rPr lang="zh-CN" altLang="en-US" dirty="0"/>
              <a:t>预处理器：对源代码中“预处理指令”进行处理，得到新的源代码。</a:t>
            </a:r>
            <a:endParaRPr lang="en-US" altLang="zh-CN" dirty="0"/>
          </a:p>
        </p:txBody>
      </p:sp>
      <p:sp>
        <p:nvSpPr>
          <p:cNvPr id="5" name="文本框 4"/>
          <p:cNvSpPr txBox="1"/>
          <p:nvPr/>
        </p:nvSpPr>
        <p:spPr>
          <a:xfrm>
            <a:off x="443345" y="3775968"/>
            <a:ext cx="1707576" cy="1384995"/>
          </a:xfrm>
          <a:prstGeom prst="rect">
            <a:avLst/>
          </a:prstGeom>
          <a:noFill/>
          <a:ln w="12700">
            <a:solidFill>
              <a:schemeClr val="accent1"/>
            </a:solidFill>
          </a:ln>
        </p:spPr>
        <p:txBody>
          <a:bodyPr wrap="square" rtlCol="0">
            <a:spAutoFit/>
          </a:bodyPr>
          <a:lstStyle/>
          <a:p>
            <a:pPr algn="ctr"/>
            <a:r>
              <a:rPr lang="zh-CN" altLang="en-US" sz="2800" dirty="0"/>
              <a:t>包含预处理指令的源代码</a:t>
            </a:r>
            <a:endParaRPr lang="en-US" altLang="zh-CN" sz="2800"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4840" y="4083848"/>
            <a:ext cx="1727198" cy="84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预处理器</a:t>
            </a:r>
          </a:p>
        </p:txBody>
      </p:sp>
      <p:sp>
        <p:nvSpPr>
          <p:cNvPr id="11" name="右箭头 10"/>
          <p:cNvSpPr/>
          <p:nvPr/>
        </p:nvSpPr>
        <p:spPr>
          <a:xfrm>
            <a:off x="2150921" y="4381330"/>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787931"/>
            <a:ext cx="1724307" cy="1384995"/>
          </a:xfrm>
          <a:prstGeom prst="rect">
            <a:avLst/>
          </a:prstGeom>
          <a:noFill/>
          <a:ln w="12700">
            <a:solidFill>
              <a:schemeClr val="accent1"/>
            </a:solidFill>
          </a:ln>
        </p:spPr>
        <p:txBody>
          <a:bodyPr wrap="square" rtlCol="0">
            <a:spAutoFit/>
          </a:bodyPr>
          <a:lstStyle/>
          <a:p>
            <a:pPr algn="ctr"/>
            <a:r>
              <a:rPr lang="zh-CN" altLang="en-US" sz="2800" dirty="0"/>
              <a:t>无预处理指令的源代码</a:t>
            </a:r>
            <a:endParaRPr lang="en-US" altLang="zh-CN" sz="2800" dirty="0"/>
          </a:p>
        </p:txBody>
      </p:sp>
      <p:sp>
        <p:nvSpPr>
          <p:cNvPr id="13" name="右箭头 12"/>
          <p:cNvSpPr/>
          <p:nvPr/>
        </p:nvSpPr>
        <p:spPr>
          <a:xfrm>
            <a:off x="4322038" y="441590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1673EA2-CE5A-4405-ACB3-14E8A2F766D2}"/>
              </a:ext>
            </a:extLst>
          </p:cNvPr>
          <p:cNvSpPr txBox="1"/>
          <p:nvPr/>
        </p:nvSpPr>
        <p:spPr>
          <a:xfrm>
            <a:off x="301105" y="5182356"/>
            <a:ext cx="2919615" cy="461665"/>
          </a:xfrm>
          <a:prstGeom prst="rect">
            <a:avLst/>
          </a:prstGeom>
          <a:noFill/>
        </p:spPr>
        <p:txBody>
          <a:bodyPr wrap="square" rtlCol="0">
            <a:spAutoFit/>
          </a:bodyPr>
          <a:lstStyle/>
          <a:p>
            <a:r>
              <a:rPr lang="en-US" altLang="zh-CN" sz="2400" dirty="0"/>
              <a:t>#include &lt;iostream&gt;</a:t>
            </a:r>
          </a:p>
        </p:txBody>
      </p:sp>
    </p:spTree>
    <p:extLst>
      <p:ext uri="{BB962C8B-B14F-4D97-AF65-F5344CB8AC3E}">
        <p14:creationId xmlns:p14="http://schemas.microsoft.com/office/powerpoint/2010/main" val="359830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23EB-FDD6-4C1E-B049-3D496DD0C61E}"/>
              </a:ext>
            </a:extLst>
          </p:cNvPr>
          <p:cNvSpPr>
            <a:spLocks noGrp="1"/>
          </p:cNvSpPr>
          <p:nvPr>
            <p:ph type="title"/>
          </p:nvPr>
        </p:nvSpPr>
        <p:spPr/>
        <p:txBody>
          <a:bodyPr/>
          <a:lstStyle/>
          <a:p>
            <a:r>
              <a:rPr lang="zh-CN" altLang="en-US" dirty="0"/>
              <a:t>编译器 </a:t>
            </a:r>
            <a:r>
              <a:rPr lang="en-US" altLang="zh-CN" dirty="0"/>
              <a:t>(C++compiler)</a:t>
            </a:r>
            <a:endParaRPr lang="zh-CN" altLang="en-US" dirty="0"/>
          </a:p>
        </p:txBody>
      </p:sp>
      <p:sp>
        <p:nvSpPr>
          <p:cNvPr id="3" name="内容占位符 2">
            <a:extLst>
              <a:ext uri="{FF2B5EF4-FFF2-40B4-BE49-F238E27FC236}">
                <a16:creationId xmlns:a16="http://schemas.microsoft.com/office/drawing/2014/main" id="{3B6CC04B-9B3B-4A8A-8354-C836869B5EB1}"/>
              </a:ext>
            </a:extLst>
          </p:cNvPr>
          <p:cNvSpPr>
            <a:spLocks noGrp="1"/>
          </p:cNvSpPr>
          <p:nvPr>
            <p:ph idx="1"/>
          </p:nvPr>
        </p:nvSpPr>
        <p:spPr/>
        <p:txBody>
          <a:bodyPr/>
          <a:lstStyle/>
          <a:p>
            <a:r>
              <a:rPr lang="en-US" altLang="zh-CN" dirty="0"/>
              <a:t>g++</a:t>
            </a:r>
            <a:r>
              <a:rPr lang="zh-CN" altLang="en-US" dirty="0"/>
              <a:t>：</a:t>
            </a:r>
            <a:r>
              <a:rPr lang="en-US" altLang="zh-CN" dirty="0"/>
              <a:t>Linux/Unix</a:t>
            </a:r>
            <a:r>
              <a:rPr lang="zh-CN" altLang="en-US" dirty="0"/>
              <a:t>、</a:t>
            </a:r>
            <a:r>
              <a:rPr lang="en-US" altLang="zh-CN" dirty="0"/>
              <a:t>Mac</a:t>
            </a:r>
            <a:r>
              <a:rPr lang="zh-CN" altLang="en-US" dirty="0"/>
              <a:t>、</a:t>
            </a:r>
            <a:r>
              <a:rPr lang="en-US" altLang="zh-CN" dirty="0" err="1"/>
              <a:t>minGW</a:t>
            </a:r>
            <a:r>
              <a:rPr lang="zh-CN" altLang="en-US" dirty="0"/>
              <a:t>（</a:t>
            </a:r>
            <a:r>
              <a:rPr lang="en-US" altLang="zh-CN" dirty="0"/>
              <a:t>windows</a:t>
            </a:r>
            <a:r>
              <a:rPr lang="zh-CN" altLang="en-US" dirty="0"/>
              <a:t>移植版本）</a:t>
            </a:r>
            <a:endParaRPr lang="en-US" altLang="zh-CN" dirty="0"/>
          </a:p>
          <a:p>
            <a:r>
              <a:rPr lang="en-US" altLang="zh-CN" dirty="0"/>
              <a:t>Clang </a:t>
            </a:r>
            <a:r>
              <a:rPr lang="en-US" altLang="zh-CN" dirty="0" err="1"/>
              <a:t>c++</a:t>
            </a:r>
            <a:r>
              <a:rPr lang="en-US" altLang="zh-CN" dirty="0"/>
              <a:t>: </a:t>
            </a:r>
          </a:p>
          <a:p>
            <a:r>
              <a:rPr lang="en-US" altLang="zh-CN" dirty="0"/>
              <a:t>Microsoft Visual C++</a:t>
            </a:r>
            <a:r>
              <a:rPr lang="zh-CN" altLang="en-US" dirty="0"/>
              <a:t>（</a:t>
            </a:r>
            <a:r>
              <a:rPr lang="en-US" altLang="zh-CN" dirty="0"/>
              <a:t> Visual Studio C++ Compiler </a:t>
            </a:r>
            <a:r>
              <a:rPr lang="zh-CN" altLang="en-US" dirty="0"/>
              <a:t>）</a:t>
            </a:r>
            <a:r>
              <a:rPr lang="en-US" altLang="zh-CN" dirty="0"/>
              <a:t> </a:t>
            </a:r>
            <a:r>
              <a:rPr lang="zh-CN" altLang="en-US" dirty="0"/>
              <a:t>：</a:t>
            </a:r>
            <a:r>
              <a:rPr lang="en-US" altLang="zh-CN" dirty="0"/>
              <a:t>windows </a:t>
            </a:r>
            <a:endParaRPr lang="zh-CN" altLang="en-US" dirty="0"/>
          </a:p>
        </p:txBody>
      </p:sp>
    </p:spTree>
    <p:extLst>
      <p:ext uri="{BB962C8B-B14F-4D97-AF65-F5344CB8AC3E}">
        <p14:creationId xmlns:p14="http://schemas.microsoft.com/office/powerpoint/2010/main" val="132128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261174" y="2442576"/>
            <a:ext cx="10250105" cy="3873433"/>
          </a:xfrm>
          <a:prstGeom prst="rect">
            <a:avLst/>
          </a:prstGeom>
          <a:noFill/>
        </p:spPr>
        <p:txBody>
          <a:bodyPr wrap="square" rtlCol="0">
            <a:spAutoFit/>
          </a:bodyPr>
          <a:lstStyle/>
          <a:p>
            <a:pPr>
              <a:lnSpc>
                <a:spcPts val="4000"/>
              </a:lnSpc>
              <a:spcAft>
                <a:spcPts val="600"/>
              </a:spcAft>
            </a:pPr>
            <a:r>
              <a:rPr lang="zh-CN" altLang="zh-CN" sz="2800" dirty="0"/>
              <a:t>针对没有任何编程基础的学生，直接讲解最新的</a:t>
            </a:r>
            <a:r>
              <a:rPr lang="en-US" altLang="zh-CN" sz="2800" dirty="0"/>
              <a:t>C++17</a:t>
            </a:r>
            <a:r>
              <a:rPr lang="zh-CN" altLang="zh-CN" sz="2800" dirty="0"/>
              <a:t>标准，避免传统的</a:t>
            </a:r>
            <a:r>
              <a:rPr lang="zh-CN" altLang="en-US" sz="2800" dirty="0"/>
              <a:t>“</a:t>
            </a:r>
            <a:r>
              <a:rPr lang="zh-CN" altLang="zh-CN" sz="2800" dirty="0"/>
              <a:t>从</a:t>
            </a:r>
            <a:r>
              <a:rPr lang="en-US" altLang="zh-CN" sz="2800" dirty="0"/>
              <a:t>C</a:t>
            </a:r>
            <a:r>
              <a:rPr lang="zh-CN" altLang="zh-CN" sz="2800" dirty="0"/>
              <a:t>到</a:t>
            </a:r>
            <a:r>
              <a:rPr lang="en-US" altLang="zh-CN" sz="2800" dirty="0"/>
              <a:t>C++</a:t>
            </a:r>
            <a:r>
              <a:rPr lang="zh-CN" altLang="en-US" sz="2800" dirty="0"/>
              <a:t>”</a:t>
            </a:r>
            <a:r>
              <a:rPr lang="zh-CN" altLang="zh-CN" sz="2800" dirty="0"/>
              <a:t>的教学模式和国内高校采用的过时的</a:t>
            </a:r>
            <a:r>
              <a:rPr lang="en-US" altLang="zh-CN" sz="2800" dirty="0"/>
              <a:t>C++98</a:t>
            </a:r>
            <a:r>
              <a:rPr lang="zh-CN" altLang="zh-CN" sz="2800" dirty="0"/>
              <a:t>标准语法。</a:t>
            </a:r>
            <a:endParaRPr lang="en-US" altLang="zh-CN" sz="2800" dirty="0"/>
          </a:p>
          <a:p>
            <a:pPr>
              <a:lnSpc>
                <a:spcPts val="4000"/>
              </a:lnSpc>
              <a:spcAft>
                <a:spcPts val="600"/>
              </a:spcAft>
            </a:pPr>
            <a:r>
              <a:rPr lang="zh-CN" altLang="zh-CN" sz="2800" dirty="0"/>
              <a:t>突出重点，讲解主要的常用语法而不是面面俱到，尽量用浅显易懂的例子说明语法概念，避免空洞和冗长的描述。</a:t>
            </a:r>
            <a:endParaRPr lang="en-US" altLang="zh-CN" sz="2800" dirty="0"/>
          </a:p>
          <a:p>
            <a:pPr>
              <a:lnSpc>
                <a:spcPts val="4000"/>
              </a:lnSpc>
              <a:spcAft>
                <a:spcPts val="600"/>
              </a:spcAft>
            </a:pPr>
            <a:r>
              <a:rPr lang="zh-CN" altLang="en-US" sz="2800" dirty="0"/>
              <a:t>丰富的实战案例：游戏、数据结构、信息管理、机器学习等。</a:t>
            </a:r>
            <a:r>
              <a:rPr lang="zh-CN" altLang="zh-CN" sz="2800" dirty="0"/>
              <a:t>避免“只会考试而不会编程”的普遍问题</a:t>
            </a:r>
          </a:p>
        </p:txBody>
      </p:sp>
      <p:sp>
        <p:nvSpPr>
          <p:cNvPr id="8" name="标题 1">
            <a:extLst>
              <a:ext uri="{FF2B5EF4-FFF2-40B4-BE49-F238E27FC236}">
                <a16:creationId xmlns:a16="http://schemas.microsoft.com/office/drawing/2014/main" id="{70BE3C68-8533-4753-8A53-CF61CA87E3CE}"/>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24645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EA36B-3E9C-4EFC-932C-D53853C0D98E}"/>
              </a:ext>
            </a:extLst>
          </p:cNvPr>
          <p:cNvSpPr>
            <a:spLocks noGrp="1"/>
          </p:cNvSpPr>
          <p:nvPr>
            <p:ph type="title"/>
          </p:nvPr>
        </p:nvSpPr>
        <p:spPr/>
        <p:txBody>
          <a:bodyPr/>
          <a:lstStyle/>
          <a:p>
            <a:r>
              <a:rPr lang="zh-CN" altLang="en-US" dirty="0"/>
              <a:t>编译器</a:t>
            </a:r>
            <a:r>
              <a:rPr lang="en-US" altLang="zh-CN" dirty="0"/>
              <a:t> g++</a:t>
            </a:r>
            <a:endParaRPr lang="zh-CN" altLang="en-US" dirty="0"/>
          </a:p>
        </p:txBody>
      </p:sp>
      <p:sp>
        <p:nvSpPr>
          <p:cNvPr id="4" name="内容占位符 2">
            <a:extLst>
              <a:ext uri="{FF2B5EF4-FFF2-40B4-BE49-F238E27FC236}">
                <a16:creationId xmlns:a16="http://schemas.microsoft.com/office/drawing/2014/main" id="{87C2FB0E-DD1C-40E3-851E-E71E8BF1E6B7}"/>
              </a:ext>
            </a:extLst>
          </p:cNvPr>
          <p:cNvSpPr>
            <a:spLocks noGrp="1"/>
          </p:cNvSpPr>
          <p:nvPr>
            <p:ph idx="1"/>
          </p:nvPr>
        </p:nvSpPr>
        <p:spPr>
          <a:xfrm>
            <a:off x="786104" y="1858639"/>
            <a:ext cx="10619792" cy="1184288"/>
          </a:xfrm>
        </p:spPr>
        <p:txBody>
          <a:bodyPr>
            <a:noAutofit/>
          </a:bodyPr>
          <a:lstStyle/>
          <a:p>
            <a:r>
              <a:rPr lang="zh-CN" altLang="en-US" sz="2900" dirty="0"/>
              <a:t>编译源文件</a:t>
            </a:r>
            <a:r>
              <a:rPr lang="en-US" altLang="zh-CN" sz="2900" dirty="0"/>
              <a:t>, </a:t>
            </a:r>
            <a:r>
              <a:rPr lang="zh-CN" altLang="en-US" sz="2900" dirty="0"/>
              <a:t>生成 二进制的目标文件</a:t>
            </a:r>
            <a:r>
              <a:rPr lang="en-US" altLang="zh-CN" sz="2900" dirty="0"/>
              <a:t>(.</a:t>
            </a:r>
            <a:r>
              <a:rPr lang="en-US" altLang="zh-CN" sz="2900" dirty="0" err="1"/>
              <a:t>obj</a:t>
            </a:r>
            <a:r>
              <a:rPr lang="en-US" altLang="zh-CN" sz="2900" dirty="0"/>
              <a:t>)</a:t>
            </a:r>
          </a:p>
        </p:txBody>
      </p:sp>
      <p:sp>
        <p:nvSpPr>
          <p:cNvPr id="5" name="内容占位符 2">
            <a:extLst>
              <a:ext uri="{FF2B5EF4-FFF2-40B4-BE49-F238E27FC236}">
                <a16:creationId xmlns:a16="http://schemas.microsoft.com/office/drawing/2014/main" id="{F2242F2F-3DE6-4BEB-8F49-9B82A1FC9C0D}"/>
              </a:ext>
            </a:extLst>
          </p:cNvPr>
          <p:cNvSpPr txBox="1">
            <a:spLocks/>
          </p:cNvSpPr>
          <p:nvPr/>
        </p:nvSpPr>
        <p:spPr>
          <a:xfrm>
            <a:off x="786104" y="4086245"/>
            <a:ext cx="10619792" cy="6828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900" dirty="0"/>
              <a:t>链接目标文件</a:t>
            </a:r>
            <a:r>
              <a:rPr lang="en-US" altLang="zh-CN" sz="2900" dirty="0"/>
              <a:t>, </a:t>
            </a:r>
            <a:r>
              <a:rPr lang="zh-CN" altLang="en-US" sz="2900" dirty="0"/>
              <a:t>生成可执行程序</a:t>
            </a:r>
            <a:r>
              <a:rPr lang="en-US" altLang="zh-CN" sz="2900" dirty="0"/>
              <a:t>(.exe)</a:t>
            </a:r>
          </a:p>
        </p:txBody>
      </p:sp>
      <p:sp>
        <p:nvSpPr>
          <p:cNvPr id="6" name="TextBox 1">
            <a:extLst>
              <a:ext uri="{FF2B5EF4-FFF2-40B4-BE49-F238E27FC236}">
                <a16:creationId xmlns:a16="http://schemas.microsoft.com/office/drawing/2014/main" id="{A2E3D4AC-3313-46DA-A3E7-47ABBAF1C706}"/>
              </a:ext>
            </a:extLst>
          </p:cNvPr>
          <p:cNvSpPr txBox="1"/>
          <p:nvPr/>
        </p:nvSpPr>
        <p:spPr>
          <a:xfrm>
            <a:off x="1534108" y="2599246"/>
            <a:ext cx="4245636" cy="553998"/>
          </a:xfrm>
          <a:prstGeom prst="rect">
            <a:avLst/>
          </a:prstGeom>
          <a:noFill/>
        </p:spPr>
        <p:txBody>
          <a:bodyPr wrap="square" rtlCol="0">
            <a:spAutoFit/>
          </a:bodyPr>
          <a:lstStyle/>
          <a:p>
            <a:r>
              <a:rPr lang="en-US" altLang="zh-CN" sz="3000" dirty="0"/>
              <a:t>g++   -c file.cpp</a:t>
            </a:r>
            <a:endParaRPr lang="zh-CN" altLang="en-US" sz="3000" dirty="0"/>
          </a:p>
        </p:txBody>
      </p:sp>
      <p:sp>
        <p:nvSpPr>
          <p:cNvPr id="7" name="TextBox 35">
            <a:extLst>
              <a:ext uri="{FF2B5EF4-FFF2-40B4-BE49-F238E27FC236}">
                <a16:creationId xmlns:a16="http://schemas.microsoft.com/office/drawing/2014/main" id="{2BD5CD9B-1071-4963-B067-DD282C63AC4E}"/>
              </a:ext>
            </a:extLst>
          </p:cNvPr>
          <p:cNvSpPr txBox="1"/>
          <p:nvPr/>
        </p:nvSpPr>
        <p:spPr>
          <a:xfrm>
            <a:off x="1534108" y="4989724"/>
            <a:ext cx="6761584" cy="553998"/>
          </a:xfrm>
          <a:prstGeom prst="rect">
            <a:avLst/>
          </a:prstGeom>
          <a:noFill/>
        </p:spPr>
        <p:txBody>
          <a:bodyPr wrap="square" rtlCol="0">
            <a:spAutoFit/>
          </a:bodyPr>
          <a:lstStyle/>
          <a:p>
            <a:r>
              <a:rPr lang="en-US" altLang="zh-CN" sz="3000" dirty="0"/>
              <a:t>g++ -o  </a:t>
            </a:r>
            <a:r>
              <a:rPr lang="en-US" altLang="zh-CN" sz="3000" dirty="0" err="1"/>
              <a:t>prog</a:t>
            </a:r>
            <a:r>
              <a:rPr lang="en-US" altLang="zh-CN" sz="3000" dirty="0"/>
              <a:t>  file1.obj  file2.obj …</a:t>
            </a:r>
            <a:endParaRPr lang="zh-CN" altLang="en-US" sz="3000" dirty="0"/>
          </a:p>
        </p:txBody>
      </p:sp>
      <p:sp>
        <p:nvSpPr>
          <p:cNvPr id="8" name="TextBox 1">
            <a:extLst>
              <a:ext uri="{FF2B5EF4-FFF2-40B4-BE49-F238E27FC236}">
                <a16:creationId xmlns:a16="http://schemas.microsoft.com/office/drawing/2014/main" id="{03B883A1-E9A1-4E47-ABD9-B2FB3155AC3A}"/>
              </a:ext>
            </a:extLst>
          </p:cNvPr>
          <p:cNvSpPr txBox="1"/>
          <p:nvPr/>
        </p:nvSpPr>
        <p:spPr>
          <a:xfrm>
            <a:off x="1534108" y="3299968"/>
            <a:ext cx="6761584" cy="553998"/>
          </a:xfrm>
          <a:prstGeom prst="rect">
            <a:avLst/>
          </a:prstGeom>
          <a:noFill/>
        </p:spPr>
        <p:txBody>
          <a:bodyPr wrap="square" rtlCol="0">
            <a:spAutoFit/>
          </a:bodyPr>
          <a:lstStyle/>
          <a:p>
            <a:r>
              <a:rPr lang="en-US" altLang="zh-CN" sz="3000" dirty="0"/>
              <a:t>g++   -std=</a:t>
            </a:r>
            <a:r>
              <a:rPr lang="en-US" altLang="zh-CN" sz="3000" dirty="0" err="1"/>
              <a:t>c++</a:t>
            </a:r>
            <a:r>
              <a:rPr lang="en-US" altLang="zh-CN" sz="3000" dirty="0"/>
              <a:t>17  -c file.cpp  -o prog</a:t>
            </a:r>
            <a:endParaRPr lang="zh-CN" altLang="en-US" sz="3000" dirty="0"/>
          </a:p>
        </p:txBody>
      </p:sp>
      <p:sp>
        <p:nvSpPr>
          <p:cNvPr id="9" name="文本框 8">
            <a:extLst>
              <a:ext uri="{FF2B5EF4-FFF2-40B4-BE49-F238E27FC236}">
                <a16:creationId xmlns:a16="http://schemas.microsoft.com/office/drawing/2014/main" id="{2360E28A-469E-427E-852B-A52AEF68CAD6}"/>
              </a:ext>
            </a:extLst>
          </p:cNvPr>
          <p:cNvSpPr txBox="1"/>
          <p:nvPr/>
        </p:nvSpPr>
        <p:spPr>
          <a:xfrm>
            <a:off x="8553424" y="2539988"/>
            <a:ext cx="3003680" cy="553998"/>
          </a:xfrm>
          <a:prstGeom prst="rect">
            <a:avLst/>
          </a:prstGeom>
          <a:noFill/>
        </p:spPr>
        <p:txBody>
          <a:bodyPr wrap="square" rtlCol="0">
            <a:spAutoFit/>
          </a:bodyPr>
          <a:lstStyle/>
          <a:p>
            <a:r>
              <a:rPr lang="en-US" altLang="zh-CN" sz="3000" dirty="0"/>
              <a:t>file.obj</a:t>
            </a:r>
            <a:endParaRPr lang="zh-CN" altLang="en-US" sz="3000" dirty="0"/>
          </a:p>
        </p:txBody>
      </p:sp>
      <p:sp>
        <p:nvSpPr>
          <p:cNvPr id="10" name="箭头: 右 9">
            <a:extLst>
              <a:ext uri="{FF2B5EF4-FFF2-40B4-BE49-F238E27FC236}">
                <a16:creationId xmlns:a16="http://schemas.microsoft.com/office/drawing/2014/main" id="{E2EA8C13-80FE-4743-9774-111569AFD131}"/>
              </a:ext>
            </a:extLst>
          </p:cNvPr>
          <p:cNvSpPr/>
          <p:nvPr/>
        </p:nvSpPr>
        <p:spPr>
          <a:xfrm>
            <a:off x="7405344" y="2720382"/>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7488F98-3AE5-465B-B4A9-DB0C0FAA4D79}"/>
              </a:ext>
            </a:extLst>
          </p:cNvPr>
          <p:cNvSpPr/>
          <p:nvPr/>
        </p:nvSpPr>
        <p:spPr>
          <a:xfrm>
            <a:off x="7405344" y="3460136"/>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5EADB31-9416-4936-B73D-3C0F3FD1F554}"/>
              </a:ext>
            </a:extLst>
          </p:cNvPr>
          <p:cNvSpPr txBox="1"/>
          <p:nvPr/>
        </p:nvSpPr>
        <p:spPr>
          <a:xfrm>
            <a:off x="8553424" y="3188715"/>
            <a:ext cx="2819452" cy="553998"/>
          </a:xfrm>
          <a:prstGeom prst="rect">
            <a:avLst/>
          </a:prstGeom>
          <a:noFill/>
        </p:spPr>
        <p:txBody>
          <a:bodyPr wrap="square" rtlCol="0">
            <a:spAutoFit/>
          </a:bodyPr>
          <a:lstStyle/>
          <a:p>
            <a:r>
              <a:rPr lang="en-US" altLang="zh-CN" sz="3000" dirty="0"/>
              <a:t>file.obj; </a:t>
            </a:r>
            <a:r>
              <a:rPr lang="en-US" altLang="zh-CN" sz="3000" dirty="0" err="1"/>
              <a:t>prog.out</a:t>
            </a:r>
            <a:endParaRPr lang="zh-CN" altLang="en-US" sz="3000" dirty="0"/>
          </a:p>
        </p:txBody>
      </p:sp>
    </p:spTree>
    <p:extLst>
      <p:ext uri="{BB962C8B-B14F-4D97-AF65-F5344CB8AC3E}">
        <p14:creationId xmlns:p14="http://schemas.microsoft.com/office/powerpoint/2010/main" val="977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AD14A-9E0C-432F-9409-4799CA846D68}"/>
              </a:ext>
            </a:extLst>
          </p:cNvPr>
          <p:cNvSpPr>
            <a:spLocks noGrp="1"/>
          </p:cNvSpPr>
          <p:nvPr>
            <p:ph type="title"/>
          </p:nvPr>
        </p:nvSpPr>
        <p:spPr/>
        <p:txBody>
          <a:bodyPr/>
          <a:lstStyle/>
          <a:p>
            <a:r>
              <a:rPr lang="zh-CN" altLang="en-US" dirty="0"/>
              <a:t>集成开发环境</a:t>
            </a:r>
            <a:r>
              <a:rPr lang="en-US" altLang="zh-CN" dirty="0"/>
              <a:t>IDE</a:t>
            </a:r>
            <a:endParaRPr lang="zh-CN" altLang="en-US" dirty="0"/>
          </a:p>
        </p:txBody>
      </p:sp>
      <p:sp>
        <p:nvSpPr>
          <p:cNvPr id="3" name="内容占位符 2">
            <a:extLst>
              <a:ext uri="{FF2B5EF4-FFF2-40B4-BE49-F238E27FC236}">
                <a16:creationId xmlns:a16="http://schemas.microsoft.com/office/drawing/2014/main" id="{21CF6C47-F428-4953-818C-68008D61E4E0}"/>
              </a:ext>
            </a:extLst>
          </p:cNvPr>
          <p:cNvSpPr>
            <a:spLocks noGrp="1"/>
          </p:cNvSpPr>
          <p:nvPr>
            <p:ph idx="1"/>
          </p:nvPr>
        </p:nvSpPr>
        <p:spPr/>
        <p:txBody>
          <a:bodyPr/>
          <a:lstStyle/>
          <a:p>
            <a:r>
              <a:rPr lang="en-US" altLang="zh-CN" dirty="0"/>
              <a:t>integrated development environment (</a:t>
            </a:r>
            <a:r>
              <a:rPr lang="en-US" altLang="zh-CN" b="1" dirty="0"/>
              <a:t>IDE</a:t>
            </a:r>
            <a:r>
              <a:rPr lang="en-US" altLang="zh-CN" dirty="0"/>
              <a:t>)</a:t>
            </a:r>
            <a:r>
              <a:rPr lang="zh-CN" altLang="en-US" dirty="0"/>
              <a:t>是包含了代码编辑、调试、编译运行等多种工具的软件。</a:t>
            </a:r>
            <a:endParaRPr lang="en-US" altLang="zh-CN" dirty="0"/>
          </a:p>
          <a:p>
            <a:r>
              <a:rPr lang="en-US" altLang="zh-CN" b="1" dirty="0"/>
              <a:t>Visual Studio</a:t>
            </a:r>
            <a:r>
              <a:rPr lang="en-US" altLang="zh-CN" dirty="0"/>
              <a:t>:  </a:t>
            </a:r>
            <a:r>
              <a:rPr lang="en-US" altLang="zh-CN" dirty="0" err="1"/>
              <a:t>widnows</a:t>
            </a:r>
            <a:r>
              <a:rPr lang="zh-CN" altLang="en-US" dirty="0"/>
              <a:t>平台</a:t>
            </a:r>
            <a:endParaRPr lang="en-US" altLang="zh-CN" dirty="0"/>
          </a:p>
          <a:p>
            <a:r>
              <a:rPr lang="en-US" altLang="zh-CN" b="1" dirty="0" err="1"/>
              <a:t>CodeBlocks</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r>
              <a:rPr lang="en-US" altLang="zh-CN" b="1" dirty="0" err="1"/>
              <a:t>CLion</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endParaRPr lang="zh-CN" altLang="en-US" dirty="0"/>
          </a:p>
        </p:txBody>
      </p:sp>
    </p:spTree>
    <p:extLst>
      <p:ext uri="{BB962C8B-B14F-4D97-AF65-F5344CB8AC3E}">
        <p14:creationId xmlns:p14="http://schemas.microsoft.com/office/powerpoint/2010/main" val="15880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normAutofit/>
          </a:bodyPr>
          <a:lstStyle/>
          <a:p>
            <a:r>
              <a:rPr lang="en-US" altLang="zh-CN" dirty="0"/>
              <a:t>Visual </a:t>
            </a:r>
            <a:r>
              <a:rPr lang="en-US" altLang="zh-CN" dirty="0" err="1"/>
              <a:t>Sudio</a:t>
            </a:r>
            <a:endParaRPr lang="zh-CN" altLang="en-US" dirty="0"/>
          </a:p>
        </p:txBody>
      </p:sp>
      <p:pic>
        <p:nvPicPr>
          <p:cNvPr id="4" name="Picture 2">
            <a:extLst>
              <a:ext uri="{FF2B5EF4-FFF2-40B4-BE49-F238E27FC236}">
                <a16:creationId xmlns:a16="http://schemas.microsoft.com/office/drawing/2014/main" id="{5C05EBFD-EE86-4BA6-AAED-CD7CA964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53" y="1949515"/>
            <a:ext cx="93249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115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dirty="0"/>
              <a:t>Visual Studio</a:t>
            </a:r>
          </a:p>
        </p:txBody>
      </p:sp>
      <p:sp>
        <p:nvSpPr>
          <p:cNvPr id="2" name="文本框 1">
            <a:extLst>
              <a:ext uri="{FF2B5EF4-FFF2-40B4-BE49-F238E27FC236}">
                <a16:creationId xmlns:a16="http://schemas.microsoft.com/office/drawing/2014/main" id="{55242B76-8B3E-4652-932B-8019CEC1B505}"/>
              </a:ext>
            </a:extLst>
          </p:cNvPr>
          <p:cNvSpPr txBox="1"/>
          <p:nvPr/>
        </p:nvSpPr>
        <p:spPr>
          <a:xfrm>
            <a:off x="1134084" y="1818641"/>
            <a:ext cx="9923832" cy="1938992"/>
          </a:xfrm>
          <a:prstGeom prst="rect">
            <a:avLst/>
          </a:prstGeom>
          <a:noFill/>
        </p:spPr>
        <p:txBody>
          <a:bodyPr wrap="square" rtlCol="0">
            <a:spAutoFit/>
          </a:bodyPr>
          <a:lstStyle/>
          <a:p>
            <a:r>
              <a:rPr lang="en-US" altLang="zh-CN" sz="3000" dirty="0"/>
              <a:t>1)</a:t>
            </a:r>
            <a:r>
              <a:rPr lang="zh-CN" altLang="en-US" sz="3000" dirty="0"/>
              <a:t>安装和使用</a:t>
            </a:r>
            <a:r>
              <a:rPr lang="en-US" altLang="zh-CN" sz="3000" dirty="0"/>
              <a:t>:   </a:t>
            </a:r>
          </a:p>
          <a:p>
            <a:r>
              <a:rPr lang="en-US" altLang="zh-CN" sz="3000" dirty="0"/>
              <a:t>          </a:t>
            </a:r>
            <a:r>
              <a:rPr lang="en-US" altLang="zh-CN" sz="3000" dirty="0">
                <a:hlinkClick r:id="rId2"/>
              </a:rPr>
              <a:t>https://hwdong-net.github.io</a:t>
            </a:r>
            <a:r>
              <a:rPr lang="en-US" altLang="zh-CN" sz="3000" dirty="0"/>
              <a:t>  -&gt;tag  -&gt;”</a:t>
            </a:r>
            <a:r>
              <a:rPr lang="en-US" altLang="zh-CN" sz="3000" b="1" dirty="0"/>
              <a:t> C++17</a:t>
            </a:r>
            <a:r>
              <a:rPr lang="zh-CN" altLang="en-US" sz="3000" b="1" dirty="0"/>
              <a:t>安装、配置</a:t>
            </a:r>
            <a:r>
              <a:rPr lang="en-US" altLang="zh-CN" sz="3000" dirty="0"/>
              <a:t>”</a:t>
            </a:r>
          </a:p>
          <a:p>
            <a:r>
              <a:rPr lang="en-US" altLang="zh-CN" sz="3000" dirty="0"/>
              <a:t>         </a:t>
            </a:r>
            <a:endParaRPr lang="zh-CN" altLang="en-US" sz="3000" dirty="0"/>
          </a:p>
        </p:txBody>
      </p:sp>
      <p:sp>
        <p:nvSpPr>
          <p:cNvPr id="6" name="文本框 5">
            <a:extLst>
              <a:ext uri="{FF2B5EF4-FFF2-40B4-BE49-F238E27FC236}">
                <a16:creationId xmlns:a16="http://schemas.microsoft.com/office/drawing/2014/main" id="{1C4F84FD-1341-4245-9188-6790B21F9639}"/>
              </a:ext>
            </a:extLst>
          </p:cNvPr>
          <p:cNvSpPr txBox="1"/>
          <p:nvPr/>
        </p:nvSpPr>
        <p:spPr>
          <a:xfrm>
            <a:off x="1128306" y="4099548"/>
            <a:ext cx="9923832" cy="1938992"/>
          </a:xfrm>
          <a:prstGeom prst="rect">
            <a:avLst/>
          </a:prstGeom>
          <a:noFill/>
        </p:spPr>
        <p:txBody>
          <a:bodyPr wrap="square" rtlCol="0">
            <a:spAutoFit/>
          </a:bodyPr>
          <a:lstStyle/>
          <a:p>
            <a:r>
              <a:rPr lang="en-US" altLang="zh-CN" sz="3000" dirty="0"/>
              <a:t>2)</a:t>
            </a:r>
            <a:r>
              <a:rPr lang="zh-CN" altLang="en-US" sz="3000" dirty="0"/>
              <a:t>打开</a:t>
            </a:r>
            <a:r>
              <a:rPr lang="en-US" altLang="zh-CN" sz="3000" dirty="0"/>
              <a:t>C++17</a:t>
            </a:r>
            <a:r>
              <a:rPr lang="zh-CN" altLang="en-US" sz="3000" dirty="0"/>
              <a:t>开关</a:t>
            </a:r>
            <a:r>
              <a:rPr lang="en-US" altLang="zh-CN" sz="3000" dirty="0"/>
              <a:t> </a:t>
            </a:r>
            <a:r>
              <a:rPr lang="zh-CN" altLang="en-US" sz="3000" dirty="0"/>
              <a:t>： </a:t>
            </a:r>
            <a:endParaRPr lang="en-US" altLang="zh-CN" sz="3000" dirty="0"/>
          </a:p>
          <a:p>
            <a:endParaRPr lang="en-US" altLang="zh-CN" sz="3000" dirty="0"/>
          </a:p>
          <a:p>
            <a:r>
              <a:rPr lang="en-US" altLang="zh-CN" sz="3000" dirty="0"/>
              <a:t>    </a:t>
            </a:r>
            <a:r>
              <a:rPr lang="zh-CN" altLang="en-US" sz="3000" dirty="0"/>
              <a:t>右键弹出菜单</a:t>
            </a:r>
            <a:r>
              <a:rPr lang="en-US" altLang="zh-CN" sz="3000" dirty="0"/>
              <a:t>-&gt;</a:t>
            </a:r>
            <a:r>
              <a:rPr lang="en-US" altLang="zh-CN" sz="3000" dirty="0" err="1"/>
              <a:t>properities</a:t>
            </a:r>
            <a:r>
              <a:rPr lang="en-US" altLang="zh-CN" sz="3000" dirty="0"/>
              <a:t>-&gt;configuration…-&gt;C/C++-&gt;Language-&gt;C++ language Standard-&gt;ISO C++17 standard</a:t>
            </a:r>
            <a:endParaRPr lang="zh-CN" altLang="en-US" sz="3000" dirty="0"/>
          </a:p>
        </p:txBody>
      </p:sp>
    </p:spTree>
    <p:extLst>
      <p:ext uri="{BB962C8B-B14F-4D97-AF65-F5344CB8AC3E}">
        <p14:creationId xmlns:p14="http://schemas.microsoft.com/office/powerpoint/2010/main" val="1541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lstStyle/>
          <a:p>
            <a:r>
              <a:rPr lang="en-US" altLang="zh-CN" dirty="0" err="1"/>
              <a:t>CodeBlocks</a:t>
            </a:r>
            <a:endParaRPr lang="zh-CN" altLang="en-US" dirty="0"/>
          </a:p>
        </p:txBody>
      </p:sp>
      <p:pic>
        <p:nvPicPr>
          <p:cNvPr id="5" name="Picture 2">
            <a:extLst>
              <a:ext uri="{FF2B5EF4-FFF2-40B4-BE49-F238E27FC236}">
                <a16:creationId xmlns:a16="http://schemas.microsoft.com/office/drawing/2014/main" id="{DE260FBA-1F15-4C5F-BAB6-81D1330E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703" y="1727788"/>
            <a:ext cx="9336591" cy="513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363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t>IDE</a:t>
            </a:r>
            <a:r>
              <a:rPr lang="zh-CN" altLang="en-US" b="1" dirty="0"/>
              <a:t>集成开发环境</a:t>
            </a:r>
          </a:p>
        </p:txBody>
      </p:sp>
      <p:sp>
        <p:nvSpPr>
          <p:cNvPr id="31" name="内容占位符 2"/>
          <p:cNvSpPr>
            <a:spLocks noGrp="1"/>
          </p:cNvSpPr>
          <p:nvPr>
            <p:ph idx="1"/>
          </p:nvPr>
        </p:nvSpPr>
        <p:spPr>
          <a:xfrm>
            <a:off x="838200" y="1131328"/>
            <a:ext cx="10619792" cy="773741"/>
          </a:xfrm>
        </p:spPr>
        <p:txBody>
          <a:bodyPr>
            <a:noAutofit/>
          </a:bodyPr>
          <a:lstStyle/>
          <a:p>
            <a:r>
              <a:rPr lang="en-US" altLang="zh-CN" sz="2900" dirty="0" err="1"/>
              <a:t>CodeBlocks</a:t>
            </a:r>
            <a:endParaRPr lang="en-US" altLang="zh-CN" sz="2900" dirty="0"/>
          </a:p>
        </p:txBody>
      </p:sp>
      <p:sp>
        <p:nvSpPr>
          <p:cNvPr id="5" name="文本框 4">
            <a:extLst>
              <a:ext uri="{FF2B5EF4-FFF2-40B4-BE49-F238E27FC236}">
                <a16:creationId xmlns:a16="http://schemas.microsoft.com/office/drawing/2014/main" id="{5A26B2F6-D339-4801-B154-BEE4601010E4}"/>
              </a:ext>
            </a:extLst>
          </p:cNvPr>
          <p:cNvSpPr txBox="1"/>
          <p:nvPr/>
        </p:nvSpPr>
        <p:spPr>
          <a:xfrm>
            <a:off x="1284554" y="1969112"/>
            <a:ext cx="9923832" cy="3539430"/>
          </a:xfrm>
          <a:prstGeom prst="rect">
            <a:avLst/>
          </a:prstGeom>
          <a:noFill/>
        </p:spPr>
        <p:txBody>
          <a:bodyPr wrap="square" rtlCol="0">
            <a:spAutoFit/>
          </a:bodyPr>
          <a:lstStyle/>
          <a:p>
            <a:r>
              <a:rPr lang="en-US" sz="2800" b="1" dirty="0"/>
              <a:t>Configuring your compiler: Choosing a language standard</a:t>
            </a:r>
            <a:endParaRPr lang="en-US" sz="2800" dirty="0">
              <a:hlinkClick r:id="rId2"/>
            </a:endParaRPr>
          </a:p>
          <a:p>
            <a:r>
              <a:rPr lang="en-US" sz="2800" dirty="0">
                <a:hlinkClick r:id="rId2"/>
              </a:rPr>
              <a:t>https://www.learncpp.com/cpp-tutorial/configuring-your-compiler-choosing-a-language-standard/</a:t>
            </a:r>
            <a:endParaRPr lang="en-US" sz="2800" dirty="0"/>
          </a:p>
          <a:p>
            <a:endParaRPr lang="en-US" sz="2800" b="1" dirty="0"/>
          </a:p>
          <a:p>
            <a:r>
              <a:rPr lang="en-US" sz="2800" b="1" dirty="0"/>
              <a:t>Install Code::Blocks and GCC 9 on Windows - Build C, C++ and Fortran programs</a:t>
            </a:r>
            <a:endParaRPr lang="en-US" sz="2800" dirty="0">
              <a:hlinkClick r:id="rId3"/>
            </a:endParaRPr>
          </a:p>
          <a:p>
            <a:r>
              <a:rPr lang="en-US" sz="2800" dirty="0">
                <a:hlinkClick r:id="rId3"/>
              </a:rPr>
              <a:t>https://solarianprogrammer.com/2019/11/16/install-codeblocks-gcc-windows-build-c-cpp-fortran-programs/</a:t>
            </a:r>
            <a:endParaRPr lang="zh-CN" altLang="en-US" sz="2800" dirty="0"/>
          </a:p>
        </p:txBody>
      </p:sp>
    </p:spTree>
    <p:extLst>
      <p:ext uri="{BB962C8B-B14F-4D97-AF65-F5344CB8AC3E}">
        <p14:creationId xmlns:p14="http://schemas.microsoft.com/office/powerpoint/2010/main" val="329719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75A63-426D-471B-AD42-768DA4F4E661}"/>
              </a:ext>
            </a:extLst>
          </p:cNvPr>
          <p:cNvSpPr>
            <a:spLocks noGrp="1"/>
          </p:cNvSpPr>
          <p:nvPr>
            <p:ph type="title"/>
          </p:nvPr>
        </p:nvSpPr>
        <p:spPr/>
        <p:txBody>
          <a:bodyPr/>
          <a:lstStyle/>
          <a:p>
            <a:r>
              <a:rPr lang="en-US" altLang="zh-CN" dirty="0"/>
              <a:t>Online C++ Compiler</a:t>
            </a:r>
            <a:endParaRPr lang="zh-CN" altLang="en-US" dirty="0"/>
          </a:p>
        </p:txBody>
      </p:sp>
      <p:sp>
        <p:nvSpPr>
          <p:cNvPr id="3" name="内容占位符 2">
            <a:extLst>
              <a:ext uri="{FF2B5EF4-FFF2-40B4-BE49-F238E27FC236}">
                <a16:creationId xmlns:a16="http://schemas.microsoft.com/office/drawing/2014/main" id="{37CF8B27-CED7-45B6-8494-B9D1EA642961}"/>
              </a:ext>
            </a:extLst>
          </p:cNvPr>
          <p:cNvSpPr>
            <a:spLocks noGrp="1"/>
          </p:cNvSpPr>
          <p:nvPr>
            <p:ph idx="1"/>
          </p:nvPr>
        </p:nvSpPr>
        <p:spPr/>
        <p:txBody>
          <a:bodyPr/>
          <a:lstStyle/>
          <a:p>
            <a:r>
              <a:rPr lang="zh-CN" altLang="en-US" dirty="0"/>
              <a:t>谷歌或</a:t>
            </a:r>
            <a:r>
              <a:rPr lang="en-US" altLang="zh-CN" dirty="0" err="1"/>
              <a:t>bing</a:t>
            </a:r>
            <a:r>
              <a:rPr lang="zh-CN" altLang="en-US" dirty="0"/>
              <a:t>搜索</a:t>
            </a:r>
            <a:r>
              <a:rPr lang="en-US" altLang="zh-CN" dirty="0"/>
              <a:t>:   </a:t>
            </a:r>
            <a:r>
              <a:rPr lang="zh-CN" altLang="en-US" dirty="0"/>
              <a:t>“</a:t>
            </a:r>
            <a:r>
              <a:rPr lang="en-US" altLang="zh-CN" dirty="0"/>
              <a:t>Online C++ Compiler”</a:t>
            </a:r>
            <a:endParaRPr lang="zh-CN" altLang="en-US" dirty="0"/>
          </a:p>
        </p:txBody>
      </p:sp>
    </p:spTree>
    <p:extLst>
      <p:ext uri="{BB962C8B-B14F-4D97-AF65-F5344CB8AC3E}">
        <p14:creationId xmlns:p14="http://schemas.microsoft.com/office/powerpoint/2010/main" val="1870541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A3C5-35F1-4C45-8CB4-A032ED56FF6C}"/>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10551567-8898-4235-AFE1-721AD3813E82}"/>
              </a:ext>
            </a:extLst>
          </p:cNvPr>
          <p:cNvSpPr>
            <a:spLocks noGrp="1"/>
          </p:cNvSpPr>
          <p:nvPr>
            <p:ph idx="1"/>
          </p:nvPr>
        </p:nvSpPr>
        <p:spPr/>
        <p:txBody>
          <a:bodyPr/>
          <a:lstStyle/>
          <a:p>
            <a:r>
              <a:rPr lang="zh-CN" altLang="en-US" dirty="0"/>
              <a:t>编写程序输出如下图案：</a:t>
            </a:r>
          </a:p>
        </p:txBody>
      </p:sp>
      <p:sp>
        <p:nvSpPr>
          <p:cNvPr id="5" name="文本框 4">
            <a:extLst>
              <a:ext uri="{FF2B5EF4-FFF2-40B4-BE49-F238E27FC236}">
                <a16:creationId xmlns:a16="http://schemas.microsoft.com/office/drawing/2014/main" id="{312EAF71-E87F-435F-AEC5-4689E06E809E}"/>
              </a:ext>
            </a:extLst>
          </p:cNvPr>
          <p:cNvSpPr txBox="1"/>
          <p:nvPr/>
        </p:nvSpPr>
        <p:spPr>
          <a:xfrm>
            <a:off x="1137920" y="2323753"/>
            <a:ext cx="2915920" cy="1384995"/>
          </a:xfrm>
          <a:prstGeom prst="rect">
            <a:avLst/>
          </a:prstGeom>
          <a:noFill/>
        </p:spPr>
        <p:txBody>
          <a:bodyPr wrap="square" rtlCol="0">
            <a:spAutoFit/>
          </a:bodyPr>
          <a:lstStyle/>
          <a:p>
            <a:r>
              <a:rPr lang="en-US" altLang="zh-CN" sz="2800" dirty="0"/>
              <a:t>         1</a:t>
            </a:r>
            <a:br>
              <a:rPr lang="en-US" altLang="zh-CN" sz="2800" dirty="0"/>
            </a:br>
            <a:r>
              <a:rPr lang="en-US" altLang="zh-CN" sz="2800" dirty="0"/>
              <a:t>     2      3</a:t>
            </a:r>
            <a:br>
              <a:rPr lang="en-US" altLang="zh-CN" sz="2800" dirty="0"/>
            </a:br>
            <a:r>
              <a:rPr lang="en-US" altLang="zh-CN" sz="2800" dirty="0"/>
              <a:t>4       5      6</a:t>
            </a:r>
            <a:endParaRPr lang="zh-CN" altLang="zh-CN" sz="2800" dirty="0"/>
          </a:p>
        </p:txBody>
      </p:sp>
      <p:sp>
        <p:nvSpPr>
          <p:cNvPr id="8" name="文本框 7">
            <a:extLst>
              <a:ext uri="{FF2B5EF4-FFF2-40B4-BE49-F238E27FC236}">
                <a16:creationId xmlns:a16="http://schemas.microsoft.com/office/drawing/2014/main" id="{EE3A4E53-214A-48C0-92B7-FEE059D35F55}"/>
              </a:ext>
            </a:extLst>
          </p:cNvPr>
          <p:cNvSpPr txBox="1"/>
          <p:nvPr/>
        </p:nvSpPr>
        <p:spPr>
          <a:xfrm>
            <a:off x="2082800" y="5942013"/>
            <a:ext cx="5730242" cy="461665"/>
          </a:xfrm>
          <a:prstGeom prst="rect">
            <a:avLst/>
          </a:prstGeom>
          <a:noFill/>
        </p:spPr>
        <p:txBody>
          <a:bodyPr wrap="square" rtlCol="0">
            <a:spAutoFit/>
          </a:bodyPr>
          <a:lstStyle/>
          <a:p>
            <a:r>
              <a:rPr lang="en-US" altLang="zh-CN" sz="2400" dirty="0"/>
              <a:t>https://www.asciiart.eu/animals/cats</a:t>
            </a:r>
            <a:endParaRPr lang="zh-CN" altLang="en-US" sz="2400" dirty="0"/>
          </a:p>
        </p:txBody>
      </p:sp>
      <p:pic>
        <p:nvPicPr>
          <p:cNvPr id="9" name="图片 8">
            <a:extLst>
              <a:ext uri="{FF2B5EF4-FFF2-40B4-BE49-F238E27FC236}">
                <a16:creationId xmlns:a16="http://schemas.microsoft.com/office/drawing/2014/main" id="{3ECB354A-F530-489A-922B-64A3370B3B5E}"/>
              </a:ext>
            </a:extLst>
          </p:cNvPr>
          <p:cNvPicPr>
            <a:picLocks noChangeAspect="1"/>
          </p:cNvPicPr>
          <p:nvPr/>
        </p:nvPicPr>
        <p:blipFill>
          <a:blip r:embed="rId2"/>
          <a:stretch>
            <a:fillRect/>
          </a:stretch>
        </p:blipFill>
        <p:spPr>
          <a:xfrm>
            <a:off x="7205029" y="789335"/>
            <a:ext cx="3705225" cy="5838825"/>
          </a:xfrm>
          <a:prstGeom prst="rect">
            <a:avLst/>
          </a:prstGeom>
        </p:spPr>
      </p:pic>
    </p:spTree>
    <p:extLst>
      <p:ext uri="{BB962C8B-B14F-4D97-AF65-F5344CB8AC3E}">
        <p14:creationId xmlns:p14="http://schemas.microsoft.com/office/powerpoint/2010/main" val="80679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3"/>
              </a:rPr>
              <a:t>https://twitter.com/hwdong </a:t>
            </a:r>
            <a:endParaRPr lang="en-US" altLang="zh-CN" dirty="0"/>
          </a:p>
          <a:p>
            <a:pPr marL="0" indent="0" algn="ctr">
              <a:lnSpc>
                <a:spcPct val="170000"/>
              </a:lnSpc>
              <a:buNone/>
            </a:pPr>
            <a:r>
              <a:rPr lang="en-US" altLang="zh-CN" dirty="0"/>
              <a:t>B</a:t>
            </a:r>
            <a:r>
              <a:rPr lang="zh-CN" altLang="en-US" dirty="0"/>
              <a:t>站或微博：</a:t>
            </a:r>
            <a:r>
              <a:rPr lang="en-US" altLang="zh-CN" dirty="0" err="1"/>
              <a:t>hw</a:t>
            </a:r>
            <a:r>
              <a:rPr lang="en-US" altLang="zh-CN" dirty="0"/>
              <a:t>-dong</a:t>
            </a:r>
          </a:p>
          <a:p>
            <a:pPr marL="0" indent="0" algn="ctr">
              <a:lnSpc>
                <a:spcPct val="170000"/>
              </a:lnSpc>
              <a:buNone/>
            </a:pPr>
            <a:r>
              <a:rPr lang="zh-CN" altLang="en-US" dirty="0"/>
              <a:t>博客：</a:t>
            </a:r>
            <a:r>
              <a:rPr lang="en-US" altLang="zh-CN" dirty="0">
                <a:hlinkClick r:id="rId4"/>
              </a:rPr>
              <a:t>https://hwdong-net.github.io</a:t>
            </a:r>
            <a:endParaRPr lang="en-US" altLang="zh-CN" dirty="0"/>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281247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18493" y="2919046"/>
            <a:ext cx="9015046" cy="1538883"/>
          </a:xfrm>
          <a:prstGeom prst="rect">
            <a:avLst/>
          </a:prstGeom>
          <a:noFill/>
        </p:spPr>
        <p:txBody>
          <a:bodyPr wrap="square" rtlCol="0">
            <a:spAutoFit/>
          </a:bodyPr>
          <a:lstStyle/>
          <a:p>
            <a:pPr>
              <a:spcAft>
                <a:spcPts val="600"/>
              </a:spcAft>
            </a:pPr>
            <a:r>
              <a:rPr lang="zh-CN" altLang="en-US" sz="2800" dirty="0"/>
              <a:t>本书资源：</a:t>
            </a:r>
            <a:r>
              <a:rPr lang="en-US" sz="2800" dirty="0">
                <a:hlinkClick r:id="rId3"/>
              </a:rPr>
              <a:t> https://github.com/hwdong-net/cplusplus17</a:t>
            </a:r>
            <a:endParaRPr lang="en-US" altLang="zh-CN" sz="2800" dirty="0"/>
          </a:p>
          <a:p>
            <a:pPr>
              <a:spcAft>
                <a:spcPts val="600"/>
              </a:spcAft>
            </a:pPr>
            <a:r>
              <a:rPr lang="zh-CN" altLang="en-US" sz="2800" dirty="0"/>
              <a:t>作者</a:t>
            </a:r>
            <a:r>
              <a:rPr lang="zh-CN" altLang="zh-CN" sz="2800" dirty="0"/>
              <a:t>博客：</a:t>
            </a:r>
            <a:r>
              <a:rPr lang="en-US" altLang="zh-CN" sz="2800" dirty="0"/>
              <a:t>   </a:t>
            </a:r>
            <a:r>
              <a:rPr lang="en-US" altLang="zh-CN" sz="2800" u="sng" dirty="0">
                <a:hlinkClick r:id="rId4"/>
              </a:rPr>
              <a:t>https://hwdong-net.github.io</a:t>
            </a:r>
            <a:endParaRPr lang="en-US" altLang="zh-CN" sz="2800" u="sng" dirty="0"/>
          </a:p>
          <a:p>
            <a:pPr>
              <a:spcAft>
                <a:spcPts val="600"/>
              </a:spcAft>
            </a:pPr>
            <a:r>
              <a:rPr lang="en-US" altLang="zh-CN" sz="2800" u="sng" dirty="0" err="1"/>
              <a:t>Youtube</a:t>
            </a:r>
            <a:r>
              <a:rPr lang="zh-CN" altLang="en-US" sz="2800" u="sng" dirty="0"/>
              <a:t>频道：</a:t>
            </a:r>
            <a:r>
              <a:rPr lang="en-US" altLang="zh-CN" sz="2800" dirty="0">
                <a:hlinkClick r:id="rId5"/>
              </a:rPr>
              <a:t> https://www.youtube.com/c/hwdong</a:t>
            </a:r>
            <a:endParaRPr lang="en-US" altLang="zh-CN" sz="2800" u="sng" dirty="0"/>
          </a:p>
        </p:txBody>
      </p:sp>
      <p:sp>
        <p:nvSpPr>
          <p:cNvPr id="8" name="标题 1">
            <a:extLst>
              <a:ext uri="{FF2B5EF4-FFF2-40B4-BE49-F238E27FC236}">
                <a16:creationId xmlns:a16="http://schemas.microsoft.com/office/drawing/2014/main" id="{6D271B13-E31E-4648-994C-BD3292ECFBB8}"/>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203357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程序和编程语言</a:t>
            </a:r>
          </a:p>
        </p:txBody>
      </p:sp>
      <p:sp>
        <p:nvSpPr>
          <p:cNvPr id="5" name="副标题 4">
            <a:extLst>
              <a:ext uri="{FF2B5EF4-FFF2-40B4-BE49-F238E27FC236}">
                <a16:creationId xmlns:a16="http://schemas.microsoft.com/office/drawing/2014/main" id="{748D3D0C-FEA5-470E-9974-1B6439D4DDA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0310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p>
        </p:txBody>
      </p:sp>
      <p:sp>
        <p:nvSpPr>
          <p:cNvPr id="3" name="内容占位符 2"/>
          <p:cNvSpPr>
            <a:spLocks noGrp="1"/>
          </p:cNvSpPr>
          <p:nvPr>
            <p:ph idx="1"/>
          </p:nvPr>
        </p:nvSpPr>
        <p:spPr>
          <a:xfrm>
            <a:off x="838200" y="1690689"/>
            <a:ext cx="10515600" cy="636876"/>
          </a:xfrm>
        </p:spPr>
        <p:txBody>
          <a:bodyPr/>
          <a:lstStyle/>
          <a:p>
            <a:r>
              <a:rPr lang="zh-CN" altLang="en-US" dirty="0"/>
              <a:t>程序 </a:t>
            </a:r>
            <a:r>
              <a:rPr lang="en-US" altLang="zh-CN" dirty="0"/>
              <a:t>= </a:t>
            </a:r>
            <a:r>
              <a:rPr lang="zh-CN" altLang="en-US" dirty="0"/>
              <a:t>一系列对</a:t>
            </a:r>
            <a:r>
              <a:rPr lang="zh-CN" altLang="en-US" dirty="0">
                <a:solidFill>
                  <a:srgbClr val="7030A0"/>
                </a:solidFill>
              </a:rPr>
              <a:t>数据</a:t>
            </a:r>
            <a:r>
              <a:rPr lang="zh-CN" altLang="en-US" dirty="0"/>
              <a:t>加工的</a:t>
            </a:r>
            <a:r>
              <a:rPr lang="zh-CN" altLang="en-US" dirty="0">
                <a:solidFill>
                  <a:srgbClr val="7030A0"/>
                </a:solidFill>
              </a:rPr>
              <a:t>指令</a:t>
            </a:r>
            <a:endParaRPr lang="en-US" altLang="zh-CN" dirty="0">
              <a:solidFill>
                <a:srgbClr val="7030A0"/>
              </a:solidFill>
            </a:endParaRPr>
          </a:p>
        </p:txBody>
      </p:sp>
      <p:sp>
        <p:nvSpPr>
          <p:cNvPr id="4" name="TextBox 4"/>
          <p:cNvSpPr txBox="1"/>
          <p:nvPr/>
        </p:nvSpPr>
        <p:spPr>
          <a:xfrm>
            <a:off x="1166532" y="2327565"/>
            <a:ext cx="6157905" cy="3637919"/>
          </a:xfrm>
          <a:prstGeom prst="rect">
            <a:avLst/>
          </a:prstGeom>
          <a:noFill/>
        </p:spPr>
        <p:txBody>
          <a:bodyPr wrap="square" rtlCol="0">
            <a:spAutoFit/>
          </a:bodyPr>
          <a:lstStyle/>
          <a:p>
            <a:pPr>
              <a:lnSpc>
                <a:spcPct val="120000"/>
              </a:lnSpc>
            </a:pPr>
            <a:r>
              <a:rPr lang="zh-CN" altLang="en-US" sz="2400" b="1" dirty="0"/>
              <a:t>做饭程序</a:t>
            </a:r>
            <a:r>
              <a:rPr lang="zh-CN" altLang="en-US" sz="2400" dirty="0"/>
              <a:t>：</a:t>
            </a:r>
            <a:endParaRPr lang="en-US" altLang="zh-CN" sz="2400" dirty="0"/>
          </a:p>
          <a:p>
            <a:pPr>
              <a:lnSpc>
                <a:spcPct val="120000"/>
              </a:lnSpc>
            </a:pPr>
            <a:r>
              <a:rPr lang="en-US" altLang="zh-CN" sz="2400" dirty="0"/>
              <a:t>           </a:t>
            </a:r>
            <a:r>
              <a:rPr lang="zh-CN" altLang="en-US" sz="2400" dirty="0"/>
              <a:t>从容器（米桶）取出米，放入洗米盆</a:t>
            </a:r>
            <a:endParaRPr lang="en-US" altLang="zh-CN" sz="2400" dirty="0"/>
          </a:p>
          <a:p>
            <a:pPr>
              <a:lnSpc>
                <a:spcPct val="120000"/>
              </a:lnSpc>
            </a:pPr>
            <a:r>
              <a:rPr lang="en-US" altLang="zh-CN" sz="2400" dirty="0"/>
              <a:t>           </a:t>
            </a:r>
            <a:r>
              <a:rPr lang="zh-CN" altLang="en-US" sz="2400" dirty="0"/>
              <a:t>用自来水对洗米盆的米进行冲洗</a:t>
            </a:r>
            <a:endParaRPr lang="en-US" altLang="zh-CN" sz="2400" dirty="0"/>
          </a:p>
          <a:p>
            <a:pPr>
              <a:lnSpc>
                <a:spcPct val="120000"/>
              </a:lnSpc>
            </a:pPr>
            <a:r>
              <a:rPr lang="en-US" altLang="zh-CN" sz="2400" dirty="0"/>
              <a:t>           </a:t>
            </a:r>
            <a:r>
              <a:rPr lang="zh-CN" altLang="en-US" sz="2400" dirty="0"/>
              <a:t>如果</a:t>
            </a:r>
            <a:r>
              <a:rPr lang="en-US" altLang="zh-CN" sz="2400" dirty="0"/>
              <a:t>(</a:t>
            </a:r>
            <a:r>
              <a:rPr lang="zh-CN" altLang="en-US" sz="2400" dirty="0"/>
              <a:t>电饭锅没洗净</a:t>
            </a:r>
            <a:r>
              <a:rPr lang="en-US" altLang="zh-CN" sz="2400" dirty="0"/>
              <a:t>)</a:t>
            </a:r>
          </a:p>
          <a:p>
            <a:pPr>
              <a:lnSpc>
                <a:spcPct val="120000"/>
              </a:lnSpc>
            </a:pPr>
            <a:r>
              <a:rPr lang="en-US" altLang="zh-CN" sz="2400" dirty="0"/>
              <a:t>                 </a:t>
            </a:r>
            <a:r>
              <a:rPr lang="zh-CN" altLang="en-US" sz="2400" dirty="0"/>
              <a:t>清空洗净电饭锅</a:t>
            </a:r>
            <a:endParaRPr lang="en-US" altLang="zh-CN" sz="2400" dirty="0"/>
          </a:p>
          <a:p>
            <a:pPr>
              <a:lnSpc>
                <a:spcPct val="120000"/>
              </a:lnSpc>
            </a:pPr>
            <a:r>
              <a:rPr lang="en-US" altLang="zh-CN" sz="2400" dirty="0"/>
              <a:t>           </a:t>
            </a:r>
            <a:r>
              <a:rPr lang="zh-CN" altLang="en-US" sz="2400" dirty="0"/>
              <a:t>打开电饭锅盖，将米和水放入电饭锅</a:t>
            </a:r>
            <a:endParaRPr lang="en-US" altLang="zh-CN" sz="2400" dirty="0"/>
          </a:p>
          <a:p>
            <a:pPr>
              <a:lnSpc>
                <a:spcPct val="120000"/>
              </a:lnSpc>
            </a:pPr>
            <a:r>
              <a:rPr lang="en-US" altLang="zh-CN" sz="2400" dirty="0"/>
              <a:t>           </a:t>
            </a:r>
            <a:r>
              <a:rPr lang="zh-CN" altLang="en-US" sz="2400" dirty="0"/>
              <a:t>插上电源，按下开关</a:t>
            </a:r>
            <a:endParaRPr lang="en-US" altLang="zh-CN" sz="2400" dirty="0"/>
          </a:p>
          <a:p>
            <a:pPr>
              <a:lnSpc>
                <a:spcPct val="120000"/>
              </a:lnSpc>
            </a:pPr>
            <a:r>
              <a:rPr lang="en-US" altLang="zh-CN" sz="2400" dirty="0"/>
              <a:t>            </a:t>
            </a:r>
            <a:r>
              <a:rPr lang="zh-CN" altLang="en-US" sz="2400" dirty="0"/>
              <a:t>饭好后，拔下电源，任务结束</a:t>
            </a:r>
          </a:p>
        </p:txBody>
      </p:sp>
      <p:sp>
        <p:nvSpPr>
          <p:cNvPr id="6" name="文本框 5"/>
          <p:cNvSpPr txBox="1"/>
          <p:nvPr/>
        </p:nvSpPr>
        <p:spPr>
          <a:xfrm>
            <a:off x="7903152" y="2401456"/>
            <a:ext cx="3623829" cy="3159198"/>
          </a:xfrm>
          <a:prstGeom prst="rect">
            <a:avLst/>
          </a:prstGeom>
          <a:noFill/>
        </p:spPr>
        <p:txBody>
          <a:bodyPr wrap="square" rtlCol="0">
            <a:spAutoFit/>
          </a:bodyPr>
          <a:lstStyle>
            <a:defPPr>
              <a:defRPr lang="zh-CN"/>
            </a:defPPr>
            <a:lvl1pPr>
              <a:defRPr sz="2400" b="1"/>
            </a:lvl1pPr>
          </a:lstStyle>
          <a:p>
            <a:pPr>
              <a:lnSpc>
                <a:spcPct val="120000"/>
              </a:lnSpc>
            </a:pPr>
            <a:r>
              <a:rPr lang="zh-CN" altLang="en-US" dirty="0"/>
              <a:t>计算机程序：</a:t>
            </a:r>
            <a:endParaRPr lang="en-US" altLang="zh-CN" dirty="0"/>
          </a:p>
          <a:p>
            <a:pPr>
              <a:lnSpc>
                <a:spcPct val="120000"/>
              </a:lnSpc>
            </a:pPr>
            <a:r>
              <a:rPr lang="en-US" altLang="zh-CN" b="0" dirty="0"/>
              <a:t>     </a:t>
            </a:r>
            <a:r>
              <a:rPr lang="zh-CN" altLang="en-US" b="0" dirty="0"/>
              <a:t>计算机指令</a:t>
            </a:r>
            <a:r>
              <a:rPr lang="en-US" altLang="zh-CN" b="0" dirty="0"/>
              <a:t>(</a:t>
            </a:r>
            <a:r>
              <a:rPr lang="zh-CN" altLang="en-US" b="0" dirty="0"/>
              <a:t>语句</a:t>
            </a:r>
            <a:r>
              <a:rPr lang="en-US" altLang="zh-CN" b="0" dirty="0"/>
              <a:t>)1</a:t>
            </a:r>
          </a:p>
          <a:p>
            <a:pPr>
              <a:lnSpc>
                <a:spcPct val="120000"/>
              </a:lnSpc>
            </a:pPr>
            <a:r>
              <a:rPr lang="zh-CN" altLang="en-US" b="0" dirty="0"/>
              <a:t>     计算机指令</a:t>
            </a:r>
            <a:r>
              <a:rPr lang="en-US" altLang="zh-CN" b="0" dirty="0"/>
              <a:t>(</a:t>
            </a:r>
            <a:r>
              <a:rPr lang="zh-CN" altLang="en-US" b="0" dirty="0"/>
              <a:t>语句</a:t>
            </a:r>
            <a:r>
              <a:rPr lang="en-US" altLang="zh-CN" b="0" dirty="0"/>
              <a:t>)2</a:t>
            </a:r>
            <a:endParaRPr lang="zh-CN" altLang="en-US" b="0" dirty="0"/>
          </a:p>
          <a:p>
            <a:pPr>
              <a:lnSpc>
                <a:spcPct val="120000"/>
              </a:lnSpc>
            </a:pPr>
            <a:endParaRPr lang="en-US" altLang="zh-CN" b="0" dirty="0"/>
          </a:p>
          <a:p>
            <a:pPr>
              <a:lnSpc>
                <a:spcPct val="120000"/>
              </a:lnSpc>
            </a:pPr>
            <a:r>
              <a:rPr lang="en-US" altLang="zh-CN" b="0" dirty="0"/>
              <a:t>     …</a:t>
            </a:r>
            <a:endParaRPr lang="zh-CN" altLang="en-US" b="0" dirty="0"/>
          </a:p>
          <a:p>
            <a:pPr>
              <a:lnSpc>
                <a:spcPct val="120000"/>
              </a:lnSpc>
            </a:pPr>
            <a:endParaRPr lang="en-US" altLang="zh-CN" b="0" dirty="0"/>
          </a:p>
          <a:p>
            <a:pPr>
              <a:lnSpc>
                <a:spcPct val="120000"/>
              </a:lnSpc>
            </a:pPr>
            <a:r>
              <a:rPr lang="zh-CN" altLang="en-US" b="0" dirty="0"/>
              <a:t>     计算机指令</a:t>
            </a:r>
            <a:r>
              <a:rPr lang="en-US" altLang="zh-CN" b="0" dirty="0"/>
              <a:t>(</a:t>
            </a:r>
            <a:r>
              <a:rPr lang="zh-CN" altLang="en-US" b="0" dirty="0"/>
              <a:t>语句</a:t>
            </a:r>
            <a:r>
              <a:rPr lang="en-US" altLang="zh-CN" b="0" dirty="0"/>
              <a:t>)n</a:t>
            </a:r>
            <a:endParaRPr lang="zh-CN" altLang="en-US" dirty="0"/>
          </a:p>
        </p:txBody>
      </p:sp>
    </p:spTree>
    <p:extLst>
      <p:ext uri="{BB962C8B-B14F-4D97-AF65-F5344CB8AC3E}">
        <p14:creationId xmlns:p14="http://schemas.microsoft.com/office/powerpoint/2010/main" val="30339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19B96-0736-40F8-9F79-B35E606F2B46}"/>
              </a:ext>
            </a:extLst>
          </p:cNvPr>
          <p:cNvSpPr>
            <a:spLocks noGrp="1"/>
          </p:cNvSpPr>
          <p:nvPr>
            <p:ph type="title"/>
          </p:nvPr>
        </p:nvSpPr>
        <p:spPr/>
        <p:txBody>
          <a:bodyPr/>
          <a:lstStyle/>
          <a:p>
            <a:r>
              <a:rPr lang="zh-CN" altLang="en-US" dirty="0"/>
              <a:t>指令</a:t>
            </a:r>
            <a:endParaRPr lang="en-US" dirty="0"/>
          </a:p>
        </p:txBody>
      </p:sp>
      <p:sp>
        <p:nvSpPr>
          <p:cNvPr id="3" name="内容占位符 2">
            <a:extLst>
              <a:ext uri="{FF2B5EF4-FFF2-40B4-BE49-F238E27FC236}">
                <a16:creationId xmlns:a16="http://schemas.microsoft.com/office/drawing/2014/main" id="{CAC94035-5CFE-4DF6-9923-D0092857032F}"/>
              </a:ext>
            </a:extLst>
          </p:cNvPr>
          <p:cNvSpPr>
            <a:spLocks noGrp="1"/>
          </p:cNvSpPr>
          <p:nvPr>
            <p:ph idx="1"/>
          </p:nvPr>
        </p:nvSpPr>
        <p:spPr/>
        <p:txBody>
          <a:bodyPr/>
          <a:lstStyle/>
          <a:p>
            <a:r>
              <a:rPr lang="zh-CN" altLang="en-US" dirty="0"/>
              <a:t>算术：加，减，乘或除数。这些通常被称为</a:t>
            </a:r>
            <a:r>
              <a:rPr lang="zh-CN" altLang="en-US" b="1" dirty="0"/>
              <a:t>算术操作</a:t>
            </a:r>
            <a:r>
              <a:rPr lang="zh-CN" altLang="en-US" dirty="0"/>
              <a:t>。</a:t>
            </a:r>
            <a:endParaRPr lang="en-US" altLang="zh-CN" dirty="0"/>
          </a:p>
          <a:p>
            <a:endParaRPr lang="en-US" dirty="0"/>
          </a:p>
          <a:p>
            <a:r>
              <a:rPr lang="zh-CN" altLang="en-US" dirty="0"/>
              <a:t>比较：比较两个数字，看哪个更大，或者它们是否相等。这些通常被称为</a:t>
            </a:r>
            <a:r>
              <a:rPr lang="zh-CN" altLang="en-US" b="1" dirty="0"/>
              <a:t>逻辑操作。</a:t>
            </a:r>
            <a:endParaRPr lang="en-US" altLang="zh-CN" b="1" dirty="0"/>
          </a:p>
          <a:p>
            <a:endParaRPr lang="en-US" altLang="zh-CN" b="1" dirty="0"/>
          </a:p>
          <a:p>
            <a:r>
              <a:rPr lang="zh-CN" altLang="en-US" dirty="0"/>
              <a:t>分支：跳转到程序中的另一条指令，并从那里继续。这些通常被称为</a:t>
            </a:r>
            <a:r>
              <a:rPr lang="zh-CN" altLang="en-US" b="1" dirty="0"/>
              <a:t>控制语句</a:t>
            </a:r>
            <a:r>
              <a:rPr lang="zh-CN" altLang="en-US" dirty="0"/>
              <a:t>。</a:t>
            </a:r>
            <a:endParaRPr lang="en-US" dirty="0"/>
          </a:p>
          <a:p>
            <a:endParaRPr lang="en-US" dirty="0"/>
          </a:p>
        </p:txBody>
      </p:sp>
      <p:pic>
        <p:nvPicPr>
          <p:cNvPr id="4" name="Picture 6">
            <a:extLst>
              <a:ext uri="{FF2B5EF4-FFF2-40B4-BE49-F238E27FC236}">
                <a16:creationId xmlns:a16="http://schemas.microsoft.com/office/drawing/2014/main" id="{8D1E0502-5325-4B94-BE68-3738571C8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162" y="352305"/>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wdond">
      <a:majorFont>
        <a:latin typeface="Britannic Bold"/>
        <a:ea typeface="Noto Sans Blk"/>
        <a:cs typeface=""/>
      </a:majorFont>
      <a:minorFont>
        <a:latin typeface="Calibri"/>
        <a:ea typeface="Noto Sans Cond M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2856</Words>
  <Application>Microsoft Office PowerPoint</Application>
  <PresentationFormat>宽屏</PresentationFormat>
  <Paragraphs>356</Paragraphs>
  <Slides>58</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0" baseType="lpstr">
      <vt:lpstr>Noto Sans S Chinese Bold</vt:lpstr>
      <vt:lpstr>微软雅黑</vt:lpstr>
      <vt:lpstr>Arial</vt:lpstr>
      <vt:lpstr>Calibri</vt:lpstr>
      <vt:lpstr>Cambria Math</vt:lpstr>
      <vt:lpstr>Noto Sans Blk</vt:lpstr>
      <vt:lpstr>Noto Sans Cond Blk</vt:lpstr>
      <vt:lpstr>Noto Sans Cond ExtBd</vt:lpstr>
      <vt:lpstr>Noto Sans Cond ExtLt</vt:lpstr>
      <vt:lpstr>Noto Sans Cond Med</vt:lpstr>
      <vt:lpstr>Office 主题</vt:lpstr>
      <vt:lpstr>Bitmap Image</vt:lpstr>
      <vt:lpstr>C++17从入门到精通</vt:lpstr>
      <vt:lpstr>PowerPoint 演示文稿</vt:lpstr>
      <vt:lpstr>PowerPoint 演示文稿</vt:lpstr>
      <vt:lpstr>PowerPoint 演示文稿</vt:lpstr>
      <vt:lpstr>PowerPoint 演示文稿</vt:lpstr>
      <vt:lpstr>PowerPoint 演示文稿</vt:lpstr>
      <vt:lpstr>程序和编程语言</vt:lpstr>
      <vt:lpstr>程序</vt:lpstr>
      <vt:lpstr>指令</vt:lpstr>
      <vt:lpstr>计算机的组成</vt:lpstr>
      <vt:lpstr>PowerPoint 演示文稿</vt:lpstr>
      <vt:lpstr>中央处理单元（CPU）</vt:lpstr>
      <vt:lpstr>自动售票机</vt:lpstr>
      <vt:lpstr>自动售票机</vt:lpstr>
      <vt:lpstr>算法、程序和编程</vt:lpstr>
      <vt:lpstr>二进制</vt:lpstr>
      <vt:lpstr>编程语言</vt:lpstr>
      <vt:lpstr>机器语言(machine language)</vt:lpstr>
      <vt:lpstr>汇编语言</vt:lpstr>
      <vt:lpstr>高级语言</vt:lpstr>
      <vt:lpstr>程序开发步骤</vt:lpstr>
      <vt:lpstr> “计算一组数值的平均值”</vt:lpstr>
      <vt:lpstr> “计算一组数值的平均值”</vt:lpstr>
      <vt:lpstr> “计算一组数值的平均值”</vt:lpstr>
      <vt:lpstr>C++语言介绍</vt:lpstr>
      <vt:lpstr>C++语言</vt:lpstr>
      <vt:lpstr>C/C++优点</vt:lpstr>
      <vt:lpstr>C/C++优点</vt:lpstr>
      <vt:lpstr>C/C++优点</vt:lpstr>
      <vt:lpstr>C/C++优点</vt:lpstr>
      <vt:lpstr>C/C++优点</vt:lpstr>
      <vt:lpstr>C/C++优点</vt:lpstr>
      <vt:lpstr>C/C++优点</vt:lpstr>
      <vt:lpstr>最简单的C++程序</vt:lpstr>
      <vt:lpstr>最简单的C++程序</vt:lpstr>
      <vt:lpstr>最简单的C++程序</vt:lpstr>
      <vt:lpstr>最简单的C++程序</vt:lpstr>
      <vt:lpstr>最简单的C++程序</vt:lpstr>
      <vt:lpstr>return关键字</vt:lpstr>
      <vt:lpstr>return关键字</vt:lpstr>
      <vt:lpstr>return关键字</vt:lpstr>
      <vt:lpstr>return关键字</vt:lpstr>
      <vt:lpstr>输出</vt:lpstr>
      <vt:lpstr>输出</vt:lpstr>
      <vt:lpstr>输出</vt:lpstr>
      <vt:lpstr>输出</vt:lpstr>
      <vt:lpstr>编译程序</vt:lpstr>
      <vt:lpstr>编译程序</vt:lpstr>
      <vt:lpstr>编译器 (C++compiler)</vt:lpstr>
      <vt:lpstr>编译器 g++</vt:lpstr>
      <vt:lpstr>集成开发环境IDE</vt:lpstr>
      <vt:lpstr>Visual Sudio</vt:lpstr>
      <vt:lpstr>PowerPoint 演示文稿</vt:lpstr>
      <vt:lpstr>CodeBlocks</vt:lpstr>
      <vt:lpstr>PowerPoint 演示文稿</vt:lpstr>
      <vt:lpstr>Online C++ Compiler</vt:lpstr>
      <vt:lpstr>练习</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dong hongwei</cp:lastModifiedBy>
  <cp:revision>335</cp:revision>
  <cp:lastPrinted>2017-12-23T02:34:16Z</cp:lastPrinted>
  <dcterms:created xsi:type="dcterms:W3CDTF">2017-09-21T13:09:00Z</dcterms:created>
  <dcterms:modified xsi:type="dcterms:W3CDTF">2020-02-23T03:59:07Z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