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505" r:id="rId87"/>
    <p:sldId id="342" r:id="rId88"/>
    <p:sldId id="506" r:id="rId89"/>
    <p:sldId id="343" r:id="rId90"/>
    <p:sldId id="344" r:id="rId91"/>
    <p:sldId id="345" r:id="rId92"/>
    <p:sldId id="507" r:id="rId93"/>
    <p:sldId id="346" r:id="rId94"/>
    <p:sldId id="508" r:id="rId95"/>
    <p:sldId id="510" r:id="rId96"/>
    <p:sldId id="511" r:id="rId97"/>
    <p:sldId id="512" r:id="rId98"/>
    <p:sldId id="347" r:id="rId99"/>
    <p:sldId id="348" r:id="rId100"/>
    <p:sldId id="349" r:id="rId101"/>
    <p:sldId id="350" r:id="rId102"/>
    <p:sldId id="502" r:id="rId103"/>
    <p:sldId id="504" r:id="rId104"/>
    <p:sldId id="503" r:id="rId105"/>
    <p:sldId id="493" r:id="rId106"/>
    <p:sldId id="494" r:id="rId107"/>
    <p:sldId id="495" r:id="rId108"/>
    <p:sldId id="496" r:id="rId109"/>
    <p:sldId id="497" r:id="rId110"/>
    <p:sldId id="498" r:id="rId111"/>
    <p:sldId id="499" r:id="rId112"/>
    <p:sldId id="500" r:id="rId113"/>
    <p:sldId id="501" r:id="rId114"/>
    <p:sldId id="353" r:id="rId115"/>
    <p:sldId id="354" r:id="rId116"/>
    <p:sldId id="355" r:id="rId117"/>
    <p:sldId id="356" r:id="rId118"/>
    <p:sldId id="357" r:id="rId119"/>
    <p:sldId id="492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r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C8DCF-05EF-4F26-9C13-AD7B5C98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408807"/>
            <a:ext cx="10515600" cy="51177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简单选择排序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在整个序列中选出一个最值（比如最小值）放在序列的开头（或结束）位置。这个过程称为“</a:t>
            </a:r>
            <a:r>
              <a:rPr lang="zh-CN" altLang="en-US" b="1" dirty="0"/>
              <a:t>一趟选择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对于剩余元素构成的序列重复这个过程，又选出一个最值放在剩余元素序列的开头（或结束）位置，即“第</a:t>
            </a:r>
            <a:r>
              <a:rPr lang="en-US" dirty="0"/>
              <a:t>2</a:t>
            </a:r>
            <a:r>
              <a:rPr lang="zh-CN" altLang="en-US" dirty="0"/>
              <a:t>趟选择”。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这个过程一直进行下去，直到剩余序列只有</a:t>
            </a:r>
            <a:r>
              <a:rPr lang="en-US" dirty="0"/>
              <a:t>1</a:t>
            </a:r>
            <a:r>
              <a:rPr lang="zh-CN" altLang="en-US" dirty="0"/>
              <a:t>个元素。请读者根据这个思想写出简单选择排序的程序。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22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001B-A5EE-4330-8A4C-429C4640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5.6.3 Floyd</a:t>
            </a:r>
            <a:r>
              <a:rPr lang="zh-CN" altLang="en-US" b="1" dirty="0"/>
              <a:t>最短路径算法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9CEF-3EEE-4EFF-8B1C-21891CA9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705"/>
          </a:xfrm>
        </p:spPr>
        <p:txBody>
          <a:bodyPr/>
          <a:lstStyle/>
          <a:p>
            <a:r>
              <a:rPr lang="zh-CN" altLang="en-US" dirty="0"/>
              <a:t>最短路径问题：图中任意</a:t>
            </a:r>
            <a:r>
              <a:rPr lang="en-US" altLang="zh-CN" dirty="0"/>
              <a:t>2</a:t>
            </a:r>
            <a:r>
              <a:rPr lang="zh-CN" altLang="en-US" dirty="0"/>
              <a:t>点之间的最短路径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873252"/>
            <a:ext cx="76581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88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DCA38-5FA6-4065-8334-F9DC4CA16E72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F25EA00F-9116-42BF-B609-D7A60B12B5DF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01746-BA23-4F91-A5E8-25BDD72CCF8F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0540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P[u][v] =  P[u][w]+ P[w][v] 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DCA38-5FA6-4065-8334-F9DC4CA16E72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F25EA00F-9116-42BF-B609-D7A60B12B5DF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01746-BA23-4F91-A5E8-25BDD72CCF8F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5B1EE41-D22F-48BF-88CA-31A05EEDC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28712"/>
              </p:ext>
            </p:extLst>
          </p:nvPr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80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39E1FD2-E127-40FE-8B5C-8A509644280A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pic>
        <p:nvPicPr>
          <p:cNvPr id="12" name="图片 3">
            <a:extLst>
              <a:ext uri="{FF2B5EF4-FFF2-40B4-BE49-F238E27FC236}">
                <a16:creationId xmlns:a16="http://schemas.microsoft.com/office/drawing/2014/main" id="{7AB12C81-1B09-4881-B070-A65E7D40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768BA6D-7901-4DA6-9441-B841D1C8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7" y="3418792"/>
            <a:ext cx="10515600" cy="31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顶点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v</a:t>
            </a:r>
            <a:r>
              <a:rPr lang="zh-CN" altLang="en-US" dirty="0"/>
              <a:t>之间的距离</a:t>
            </a:r>
            <a:r>
              <a:rPr lang="en-US" dirty="0"/>
              <a:t>D[u][v]</a:t>
            </a:r>
            <a:r>
              <a:rPr lang="zh-CN" altLang="en-US" dirty="0"/>
              <a:t>会不会因为</a:t>
            </a:r>
            <a:r>
              <a:rPr lang="zh-CN" altLang="en-US" dirty="0">
                <a:solidFill>
                  <a:srgbClr val="FF0000"/>
                </a:solidFill>
              </a:rPr>
              <a:t>绕道顶点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zh-CN" altLang="en-US" dirty="0"/>
              <a:t>变得更短</a:t>
            </a:r>
            <a:r>
              <a:rPr lang="en-US" altLang="zh-CN" dirty="0"/>
              <a:t>?</a:t>
            </a:r>
            <a:r>
              <a:rPr lang="en-US" dirty="0">
                <a:latin typeface="+mn-lt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if (D[u][w]+ D[w][v] &lt; D[u][v]){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     D[u][v] =  D[u][w]+ D[w][v] ; </a:t>
            </a:r>
          </a:p>
          <a:p>
            <a:pPr marL="0" indent="0">
              <a:buNone/>
            </a:pPr>
            <a:r>
              <a:rPr lang="en-US" dirty="0"/>
              <a:t>                    P[u][v] =  P[w][v] ;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       }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5CA809-C6EB-4B9E-AB2E-BB8F39578F95}"/>
              </a:ext>
            </a:extLst>
          </p:cNvPr>
          <p:cNvGrpSpPr/>
          <p:nvPr/>
        </p:nvGrpSpPr>
        <p:grpSpPr>
          <a:xfrm>
            <a:off x="7177905" y="2366452"/>
            <a:ext cx="2531058" cy="563271"/>
            <a:chOff x="7541972" y="2270334"/>
            <a:chExt cx="2531058" cy="563271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D11B65BE-E78A-415D-9597-64788CE72DE8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D91618-630D-4DFC-A7BE-CDF403EC1BCC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w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5608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72173"/>
              </p:ext>
            </p:extLst>
          </p:nvPr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46249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424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021A73-A680-418E-A402-ABC6C9A0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52429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47265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728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/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255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 &lt;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45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557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1688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 &lt; 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8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16754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58751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 &lt; D[</a:t>
            </a:r>
            <a:r>
              <a:rPr lang="en-US" altLang="zh-CN" sz="2800" dirty="0"/>
              <a:t>2</a:t>
            </a:r>
            <a:r>
              <a:rPr lang="en-US" sz="2800" dirty="0"/>
              <a:t>][</a:t>
            </a:r>
            <a:r>
              <a:rPr lang="en-US" altLang="zh-CN" sz="2800" dirty="0"/>
              <a:t>3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fontScale="925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052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4876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 &lt; 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22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0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60702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6296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30451-680E-4648-9E1F-26E3A4E7C185}"/>
              </a:ext>
            </a:extLst>
          </p:cNvPr>
          <p:cNvGrpSpPr/>
          <p:nvPr/>
        </p:nvGrpSpPr>
        <p:grpSpPr>
          <a:xfrm>
            <a:off x="5424830" y="431765"/>
            <a:ext cx="1984251" cy="1689643"/>
            <a:chOff x="5424830" y="431765"/>
            <a:chExt cx="1984251" cy="168964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3CA7F4-07B1-4A54-AB12-6519A04F8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10758" y="431765"/>
              <a:ext cx="0" cy="16896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E2C7D4-C5F4-4A82-9186-7D26EABA7DD3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30" y="626411"/>
              <a:ext cx="19842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C2EAD6-C95D-4F06-9D60-5E471162D61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67" y="512064"/>
              <a:ext cx="1736749" cy="1481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0</a:t>
            </a:r>
            <a:r>
              <a:rPr lang="en-US" sz="2800" dirty="0"/>
              <a:t>]+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3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5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1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5128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66130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CA7F4-07B1-4A54-AB12-6519A04F80CA}"/>
              </a:ext>
            </a:extLst>
          </p:cNvPr>
          <p:cNvCxnSpPr>
            <a:cxnSpLocks/>
          </p:cNvCxnSpPr>
          <p:nvPr/>
        </p:nvCxnSpPr>
        <p:spPr>
          <a:xfrm>
            <a:off x="6084891" y="431765"/>
            <a:ext cx="0" cy="1689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2C7D4-C5F4-4A82-9186-7D26EABA7DD3}"/>
              </a:ext>
            </a:extLst>
          </p:cNvPr>
          <p:cNvCxnSpPr>
            <a:cxnSpLocks/>
          </p:cNvCxnSpPr>
          <p:nvPr/>
        </p:nvCxnSpPr>
        <p:spPr>
          <a:xfrm>
            <a:off x="5397208" y="1007411"/>
            <a:ext cx="1984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2EAD6-C95D-4F06-9D60-5E471162D612}"/>
              </a:ext>
            </a:extLst>
          </p:cNvPr>
          <p:cNvCxnSpPr>
            <a:cxnSpLocks/>
          </p:cNvCxnSpPr>
          <p:nvPr/>
        </p:nvCxnSpPr>
        <p:spPr>
          <a:xfrm>
            <a:off x="5477867" y="512064"/>
            <a:ext cx="1736749" cy="14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]+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28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47178-F18F-47EF-A93D-AB31ADDA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7" y="122736"/>
            <a:ext cx="6562255" cy="288118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942E4B-C733-474A-B0C3-5EE7E5C496E5}"/>
              </a:ext>
            </a:extLst>
          </p:cNvPr>
          <p:cNvGraphicFramePr>
            <a:graphicFrameLocks noGrp="1"/>
          </p:cNvGraphicFramePr>
          <p:nvPr/>
        </p:nvGraphicFramePr>
        <p:xfrm>
          <a:off x="8045095" y="441688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6E9AB8F-6ACE-418B-AF1B-6BD210B60C5F}"/>
              </a:ext>
            </a:extLst>
          </p:cNvPr>
          <p:cNvGrpSpPr/>
          <p:nvPr/>
        </p:nvGrpSpPr>
        <p:grpSpPr>
          <a:xfrm>
            <a:off x="7541972" y="2270334"/>
            <a:ext cx="2531058" cy="563271"/>
            <a:chOff x="7541972" y="2270334"/>
            <a:chExt cx="2531058" cy="563271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3DA25CA-96E3-4F5B-9237-A48295D99125}"/>
                </a:ext>
              </a:extLst>
            </p:cNvPr>
            <p:cNvSpPr/>
            <p:nvPr/>
          </p:nvSpPr>
          <p:spPr>
            <a:xfrm>
              <a:off x="7541972" y="2270334"/>
              <a:ext cx="212140" cy="5632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1CCCB-BD28-4051-A16C-12E92B6FE4B5}"/>
                </a:ext>
              </a:extLst>
            </p:cNvPr>
            <p:cNvSpPr txBox="1"/>
            <p:nvPr/>
          </p:nvSpPr>
          <p:spPr>
            <a:xfrm>
              <a:off x="8045095" y="2333549"/>
              <a:ext cx="2027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600" dirty="0"/>
                <a:t>绕道顶点</a:t>
              </a:r>
              <a:r>
                <a:rPr lang="en-US" altLang="zh-CN" sz="2600" dirty="0"/>
                <a:t>1</a:t>
              </a:r>
              <a:endParaRPr lang="en-US" sz="2600" dirty="0"/>
            </a:p>
          </p:txBody>
        </p:sp>
      </p:grp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F937DB50-CFEB-4B66-AEEF-874585B3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5336"/>
              </p:ext>
            </p:extLst>
          </p:nvPr>
        </p:nvGraphicFramePr>
        <p:xfrm>
          <a:off x="5293361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FD7BF6B-94EC-4AE0-82D3-5A8A89DA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7931"/>
              </p:ext>
            </p:extLst>
          </p:nvPr>
        </p:nvGraphicFramePr>
        <p:xfrm>
          <a:off x="8045095" y="3176353"/>
          <a:ext cx="2115720" cy="167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930">
                  <a:extLst>
                    <a:ext uri="{9D8B030D-6E8A-4147-A177-3AD203B41FA5}">
                      <a16:colId xmlns:a16="http://schemas.microsoft.com/office/drawing/2014/main" val="2995746996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52640546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2467377283"/>
                    </a:ext>
                  </a:extLst>
                </a:gridCol>
                <a:gridCol w="528930">
                  <a:extLst>
                    <a:ext uri="{9D8B030D-6E8A-4147-A177-3AD203B41FA5}">
                      <a16:colId xmlns:a16="http://schemas.microsoft.com/office/drawing/2014/main" val="385327674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2253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99028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87446"/>
                  </a:ext>
                </a:extLst>
              </a:tr>
              <a:tr h="4199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97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CA7F4-07B1-4A54-AB12-6519A04F80CA}"/>
              </a:ext>
            </a:extLst>
          </p:cNvPr>
          <p:cNvCxnSpPr>
            <a:cxnSpLocks/>
          </p:cNvCxnSpPr>
          <p:nvPr/>
        </p:nvCxnSpPr>
        <p:spPr>
          <a:xfrm>
            <a:off x="6084891" y="431765"/>
            <a:ext cx="0" cy="1689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2C7D4-C5F4-4A82-9186-7D26EABA7DD3}"/>
              </a:ext>
            </a:extLst>
          </p:cNvPr>
          <p:cNvCxnSpPr>
            <a:cxnSpLocks/>
          </p:cNvCxnSpPr>
          <p:nvPr/>
        </p:nvCxnSpPr>
        <p:spPr>
          <a:xfrm>
            <a:off x="5397208" y="1007411"/>
            <a:ext cx="1984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2EAD6-C95D-4F06-9D60-5E471162D612}"/>
              </a:ext>
            </a:extLst>
          </p:cNvPr>
          <p:cNvCxnSpPr>
            <a:cxnSpLocks/>
          </p:cNvCxnSpPr>
          <p:nvPr/>
        </p:nvCxnSpPr>
        <p:spPr>
          <a:xfrm>
            <a:off x="5477867" y="512064"/>
            <a:ext cx="1736749" cy="14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5E0C6-C3F2-4FD6-A4D2-E6F53CA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6" y="4981203"/>
            <a:ext cx="8029321" cy="1920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5E06C3-CA99-4E14-988A-C27CBA287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734" y="3690610"/>
            <a:ext cx="442911" cy="19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716C8-FAE1-4C19-99CB-9037BEA61CC0}"/>
              </a:ext>
            </a:extLst>
          </p:cNvPr>
          <p:cNvSpPr txBox="1"/>
          <p:nvPr/>
        </p:nvSpPr>
        <p:spPr>
          <a:xfrm>
            <a:off x="673769" y="3429000"/>
            <a:ext cx="429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1</a:t>
            </a:r>
            <a:r>
              <a:rPr lang="en-US" sz="2800" dirty="0"/>
              <a:t>]+ D[</a:t>
            </a:r>
            <a:r>
              <a:rPr lang="en-US" altLang="zh-CN" sz="2800" dirty="0"/>
              <a:t>1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 &lt; D[</a:t>
            </a:r>
            <a:r>
              <a:rPr lang="en-US" altLang="zh-CN" sz="2800" dirty="0"/>
              <a:t>0</a:t>
            </a:r>
            <a:r>
              <a:rPr lang="en-US" sz="2800" dirty="0"/>
              <a:t>][</a:t>
            </a:r>
            <a:r>
              <a:rPr lang="en-US" altLang="zh-CN" sz="2800" dirty="0"/>
              <a:t>2</a:t>
            </a:r>
            <a:r>
              <a:rPr lang="en-US" sz="2800" dirty="0"/>
              <a:t>]</a:t>
            </a:r>
            <a:r>
              <a:rPr lang="zh-CN" altLang="en-US" sz="2800" dirty="0"/>
              <a:t>？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E1987-6BB6-4EF6-8DF4-07F2381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48" y="3709338"/>
            <a:ext cx="442911" cy="1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51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C01815-23B3-484C-AEF8-7249EA86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12" y="441865"/>
            <a:ext cx="10665145" cy="48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026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2C6BA2-85A4-4134-9E53-D0FDA861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545961"/>
            <a:ext cx="9754004" cy="51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43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82E8B0-B837-4D35-BACD-8D89FDC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2" y="550094"/>
            <a:ext cx="10131888" cy="34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0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459311-5EC9-49AB-8D19-6EE935B3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652828"/>
            <a:ext cx="4373328" cy="48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4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5B8C-AC6F-47FC-8937-3E516C06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08323"/>
            <a:ext cx="10515600" cy="4351338"/>
          </a:xfrm>
        </p:spPr>
        <p:txBody>
          <a:bodyPr/>
          <a:lstStyle/>
          <a:p>
            <a:r>
              <a:rPr lang="zh-CN" altLang="en-US" dirty="0"/>
              <a:t>根据路径矩阵</a:t>
            </a:r>
            <a:r>
              <a:rPr lang="en-US" dirty="0"/>
              <a:t>P</a:t>
            </a:r>
            <a:r>
              <a:rPr lang="zh-CN" altLang="en-US" dirty="0"/>
              <a:t>，对于任何一对顶点</a:t>
            </a:r>
            <a:r>
              <a:rPr lang="en-US" dirty="0"/>
              <a:t>u</a:t>
            </a:r>
            <a:r>
              <a:rPr lang="zh-CN" altLang="en-US" dirty="0"/>
              <a:t>、</a:t>
            </a:r>
            <a:r>
              <a:rPr lang="en-US" dirty="0"/>
              <a:t>v</a:t>
            </a:r>
            <a:r>
              <a:rPr lang="zh-CN" altLang="en-US" dirty="0"/>
              <a:t>，其路径可以从终点倒过来追踪到起点。即终点是</a:t>
            </a:r>
            <a:r>
              <a:rPr lang="en-US" dirty="0"/>
              <a:t>v</a:t>
            </a:r>
            <a:r>
              <a:rPr lang="zh-CN" altLang="en-US" dirty="0"/>
              <a:t>，其前一个顶点是</a:t>
            </a:r>
            <a:r>
              <a:rPr lang="en-US" dirty="0"/>
              <a:t> P[u][v]</a:t>
            </a:r>
            <a:r>
              <a:rPr lang="zh-CN" altLang="en-US" dirty="0"/>
              <a:t>，再前一个顶点是</a:t>
            </a:r>
            <a:r>
              <a:rPr lang="en-US" dirty="0"/>
              <a:t>P[u][ P[u][v] ]</a:t>
            </a:r>
            <a:r>
              <a:rPr lang="zh-CN" altLang="en-US" dirty="0"/>
              <a:t>，</a:t>
            </a:r>
            <a:r>
              <a:rPr lang="en-US" dirty="0"/>
              <a:t>…...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FA65B-1162-4E3E-ADA1-267AFBA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37" y="1912064"/>
            <a:ext cx="6545456" cy="47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5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A86D-B401-40F5-9822-DB1231A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zh-CN" altLang="en-US" dirty="0"/>
              <a:t>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604D-9C6B-4E1F-9C1D-E342A943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91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数组：多个同类型元素可以放在一个数组中。如：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 float v[3];   </a:t>
            </a:r>
            <a:r>
              <a:rPr lang="en-US" i="1" dirty="0"/>
              <a:t>//v</a:t>
            </a:r>
            <a:r>
              <a:rPr lang="zh-CN" altLang="en-US" i="1" dirty="0"/>
              <a:t>是</a:t>
            </a:r>
            <a:r>
              <a:rPr lang="en-US" i="1" dirty="0"/>
              <a:t>3</a:t>
            </a:r>
            <a:r>
              <a:rPr lang="zh-CN" altLang="en-US" i="1" dirty="0"/>
              <a:t>个</a:t>
            </a:r>
            <a:r>
              <a:rPr lang="en-US" i="1" dirty="0"/>
              <a:t>float</a:t>
            </a:r>
            <a:r>
              <a:rPr lang="zh-CN" altLang="en-US" i="1" dirty="0"/>
              <a:t>元素的一个数组</a:t>
            </a:r>
            <a:br>
              <a:rPr lang="en-US" dirty="0"/>
            </a:br>
            <a:r>
              <a:rPr lang="en-US" dirty="0"/>
              <a:t>    char *a[32]; </a:t>
            </a:r>
            <a:r>
              <a:rPr lang="en-US" i="1" dirty="0"/>
              <a:t>//a</a:t>
            </a:r>
            <a:r>
              <a:rPr lang="zh-CN" altLang="en-US" i="1" dirty="0"/>
              <a:t>是</a:t>
            </a:r>
            <a:r>
              <a:rPr lang="en-US" i="1" dirty="0"/>
              <a:t>32</a:t>
            </a:r>
            <a:r>
              <a:rPr lang="zh-CN" altLang="en-US" i="1" dirty="0"/>
              <a:t>个</a:t>
            </a:r>
            <a:r>
              <a:rPr lang="en-US" i="1" dirty="0"/>
              <a:t>char *</a:t>
            </a:r>
            <a:r>
              <a:rPr lang="zh-CN" altLang="en-US" i="1" dirty="0"/>
              <a:t>元素的一个数组，每个元素的类型是</a:t>
            </a:r>
            <a:r>
              <a:rPr lang="en-US" i="1" dirty="0"/>
              <a:t>char*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>
                <a:solidFill>
                  <a:srgbClr val="FF0000"/>
                </a:solidFill>
              </a:rPr>
              <a:t>T[size] </a:t>
            </a:r>
            <a:r>
              <a:rPr lang="zh-CN" altLang="en-US" dirty="0"/>
              <a:t>是</a:t>
            </a:r>
            <a:r>
              <a:rPr lang="en-US" dirty="0"/>
              <a:t>“</a:t>
            </a:r>
            <a:r>
              <a:rPr lang="en-US" b="1" dirty="0"/>
              <a:t>size</a:t>
            </a:r>
            <a:r>
              <a:rPr lang="zh-CN" altLang="en-US" b="1" dirty="0"/>
              <a:t>个</a:t>
            </a:r>
            <a:r>
              <a:rPr lang="en-US" b="1" dirty="0"/>
              <a:t>T</a:t>
            </a:r>
            <a:r>
              <a:rPr lang="zh-CN" altLang="en-US" b="1" dirty="0"/>
              <a:t>类型元素的数组</a:t>
            </a:r>
            <a:r>
              <a:rPr lang="en-US" dirty="0"/>
              <a:t>”</a:t>
            </a:r>
            <a:r>
              <a:rPr lang="zh-CN" altLang="en-US" dirty="0"/>
              <a:t>类型。</a:t>
            </a:r>
            <a:r>
              <a:rPr lang="en-US" dirty="0"/>
              <a:t>T[size]</a:t>
            </a:r>
            <a:r>
              <a:rPr lang="zh-CN" altLang="en-US" dirty="0"/>
              <a:t>类型的变量</a:t>
            </a:r>
            <a:r>
              <a:rPr lang="en-US" dirty="0"/>
              <a:t>var</a:t>
            </a:r>
            <a:r>
              <a:rPr lang="zh-CN" altLang="en-US" dirty="0"/>
              <a:t>定义为</a:t>
            </a:r>
            <a:r>
              <a:rPr lang="en-US" dirty="0"/>
              <a:t>T var[size] </a:t>
            </a:r>
            <a:r>
              <a:rPr lang="zh-CN" altLang="en-US" dirty="0"/>
              <a:t>而不是</a:t>
            </a:r>
            <a:r>
              <a:rPr lang="en-US" dirty="0">
                <a:solidFill>
                  <a:srgbClr val="C00000"/>
                </a:solidFill>
              </a:rPr>
              <a:t>T[size] </a:t>
            </a:r>
            <a:r>
              <a:rPr lang="en-US" dirty="0"/>
              <a:t>var</a:t>
            </a:r>
            <a:r>
              <a:rPr lang="zh-CN" altLang="en-US" dirty="0"/>
              <a:t>。即：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T var[size];    </a:t>
            </a:r>
            <a:r>
              <a:rPr lang="en-US" i="1" dirty="0"/>
              <a:t>//var </a:t>
            </a:r>
            <a:r>
              <a:rPr lang="zh-CN" altLang="en-US" i="1" dirty="0"/>
              <a:t>是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T[size]</a:t>
            </a:r>
            <a:r>
              <a:rPr lang="zh-CN" altLang="en-US" i="1" dirty="0"/>
              <a:t>类型的变量即</a:t>
            </a:r>
            <a:r>
              <a:rPr lang="en-US" i="1" dirty="0"/>
              <a:t> “size</a:t>
            </a:r>
            <a:r>
              <a:rPr lang="zh-CN" altLang="en-US" i="1" dirty="0"/>
              <a:t>个</a:t>
            </a:r>
            <a:r>
              <a:rPr lang="en-US" i="1" dirty="0"/>
              <a:t>T</a:t>
            </a:r>
            <a:r>
              <a:rPr lang="zh-CN" altLang="en-US" i="1" dirty="0"/>
              <a:t>类型元素的数组</a:t>
            </a:r>
            <a:r>
              <a:rPr lang="en-US" i="1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4981-579C-41BC-BEF2-74D7FA3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下标运算符</a:t>
            </a:r>
            <a:r>
              <a:rPr lang="en-US" b="1" dirty="0"/>
              <a:t>operator[]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1CF6-2F22-4583-89B6-29C640F6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zh-CN" altLang="en-US" dirty="0"/>
              <a:t>可以通过下标运算符</a:t>
            </a:r>
            <a:r>
              <a:rPr lang="en-US" altLang="zh-CN" dirty="0"/>
              <a:t>[]</a:t>
            </a:r>
            <a:r>
              <a:rPr lang="zh-CN" altLang="en-US" dirty="0"/>
              <a:t>根据下标访问数组的元素，下标从</a:t>
            </a:r>
            <a:r>
              <a:rPr lang="en-US" altLang="zh-CN" dirty="0"/>
              <a:t>0</a:t>
            </a:r>
            <a:r>
              <a:rPr lang="zh-CN" altLang="en-US" dirty="0"/>
              <a:t>开始：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int a[5];</a:t>
            </a:r>
          </a:p>
          <a:p>
            <a:pPr marL="0" indent="0">
              <a:buNone/>
            </a:pPr>
            <a:r>
              <a:rPr lang="en-US" dirty="0"/>
              <a:t>    a[0] = 5; a[1] = 2; a[2] = 9; a[3] = 3; a[4] = 1;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DBB009-DFD4-4D9C-8830-16F8DBB0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89970"/>
              </p:ext>
            </p:extLst>
          </p:nvPr>
        </p:nvGraphicFramePr>
        <p:xfrm>
          <a:off x="3002846" y="4140198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622FA36-C40B-41A8-92F0-F26510A8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6459"/>
              </p:ext>
            </p:extLst>
          </p:nvPr>
        </p:nvGraphicFramePr>
        <p:xfrm>
          <a:off x="2997202" y="4631265"/>
          <a:ext cx="4041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84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808284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D00EC-B6DC-4863-8063-F4A39DDB2789}"/>
              </a:ext>
            </a:extLst>
          </p:cNvPr>
          <p:cNvSpPr txBox="1">
            <a:spLocks/>
          </p:cNvSpPr>
          <p:nvPr/>
        </p:nvSpPr>
        <p:spPr>
          <a:xfrm>
            <a:off x="922867" y="5274380"/>
            <a:ext cx="10515600" cy="189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下标超出范围或非正整数是非法的：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a[-1] = 7;</a:t>
            </a:r>
          </a:p>
          <a:p>
            <a:pPr marL="0" indent="0">
              <a:buNone/>
            </a:pPr>
            <a:r>
              <a:rPr lang="en-US" dirty="0"/>
              <a:t>  a[5] = 8;       a[3.14] = 30;</a:t>
            </a:r>
          </a:p>
        </p:txBody>
      </p:sp>
    </p:spTree>
    <p:extLst>
      <p:ext uri="{BB962C8B-B14F-4D97-AF65-F5344CB8AC3E}">
        <p14:creationId xmlns:p14="http://schemas.microsoft.com/office/powerpoint/2010/main" val="22662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2E46-033B-4727-AC3A-0277185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06425"/>
            <a:ext cx="11105444" cy="51170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float v[3];    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v[0],v[1],v[2]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*a[32];    //</a:t>
            </a:r>
            <a:r>
              <a:rPr lang="zh-CN" altLang="en-US" dirty="0">
                <a:latin typeface="+mn-lt"/>
              </a:rPr>
              <a:t>数组</a:t>
            </a:r>
            <a:r>
              <a:rPr lang="en-US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32</a:t>
            </a:r>
            <a:r>
              <a:rPr lang="zh-CN" altLang="en-US" dirty="0">
                <a:latin typeface="+mn-lt"/>
              </a:rPr>
              <a:t>个元素分别是：</a:t>
            </a:r>
            <a:r>
              <a:rPr lang="en-US" dirty="0">
                <a:latin typeface="+mn-lt"/>
              </a:rPr>
              <a:t>a[0],a[1],...a[31]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v[1] = 10;        //v</a:t>
            </a:r>
            <a:r>
              <a:rPr lang="zh-CN" altLang="en-US" dirty="0">
                <a:latin typeface="+mn-lt"/>
              </a:rPr>
              <a:t>的第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个元素的值修改为</a:t>
            </a:r>
            <a:r>
              <a:rPr lang="en-US" dirty="0">
                <a:latin typeface="+mn-lt"/>
              </a:rPr>
              <a:t>10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&lt;&lt;v[0]&lt;'\t'&lt;&lt;v[1]&lt;&lt;'\t'&lt;&lt;v[2]&lt;&lt;std::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   //</a:t>
            </a:r>
            <a:r>
              <a:rPr lang="zh-CN" altLang="en-US" dirty="0">
                <a:latin typeface="+mn-lt"/>
              </a:rPr>
              <a:t>输出</a:t>
            </a:r>
            <a:r>
              <a:rPr lang="en-US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&lt;&lt;v[3];  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std::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&lt;&lt;v[-1];     //</a:t>
            </a:r>
            <a:r>
              <a:rPr lang="zh-CN" altLang="en-US" dirty="0">
                <a:latin typeface="+mn-lt"/>
              </a:rPr>
              <a:t>错：下标超出范围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a[1] = 0 ;          //a</a:t>
            </a:r>
            <a:r>
              <a:rPr lang="zh-CN" altLang="en-US" dirty="0">
                <a:latin typeface="+mn-lt"/>
              </a:rPr>
              <a:t>的第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个元素成为空指针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a[2] = 'a'          //</a:t>
            </a:r>
            <a:r>
              <a:rPr lang="zh-CN" altLang="en-US" dirty="0">
                <a:latin typeface="+mn-lt"/>
              </a:rPr>
              <a:t>错：不能将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类型的值赋值给</a:t>
            </a:r>
            <a:r>
              <a:rPr lang="en-US" dirty="0">
                <a:latin typeface="+mn-lt"/>
              </a:rPr>
              <a:t>char *</a:t>
            </a:r>
            <a:r>
              <a:rPr lang="zh-CN" altLang="en-US" dirty="0">
                <a:latin typeface="+mn-lt"/>
              </a:rPr>
              <a:t>类型的元素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auto b = v[2];      //</a:t>
            </a: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v[2]</a:t>
            </a:r>
            <a:r>
              <a:rPr lang="zh-CN" altLang="en-US" dirty="0">
                <a:latin typeface="+mn-lt"/>
              </a:rPr>
              <a:t>对变量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进行初始化，因此</a:t>
            </a:r>
            <a:r>
              <a:rPr lang="en-US" dirty="0">
                <a:latin typeface="+mn-lt"/>
              </a:rPr>
              <a:t>b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float</a:t>
            </a:r>
            <a:r>
              <a:rPr lang="zh-CN" altLang="en-US" dirty="0">
                <a:latin typeface="+mn-lt"/>
              </a:rPr>
              <a:t>类型的变量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81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0E50-ACBB-4510-BA7C-814C9398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651581"/>
            <a:ext cx="10515600" cy="4351338"/>
          </a:xfrm>
        </p:spPr>
        <p:txBody>
          <a:bodyPr/>
          <a:lstStyle/>
          <a:p>
            <a:r>
              <a:rPr lang="zh-CN" altLang="en-US" dirty="0"/>
              <a:t>数组的大小必须是</a:t>
            </a:r>
            <a:r>
              <a:rPr lang="en-US" dirty="0"/>
              <a:t>“</a:t>
            </a:r>
            <a:r>
              <a:rPr lang="zh-CN" altLang="en-US" b="1" dirty="0"/>
              <a:t>常量表达式</a:t>
            </a:r>
            <a:r>
              <a:rPr lang="en-US" dirty="0"/>
              <a:t>”</a:t>
            </a:r>
            <a:r>
              <a:rPr lang="zh-CN" altLang="en-US" dirty="0"/>
              <a:t>，即编译时值确定的表达式。即数组定义时就必须指明其大小，今后不能被改变。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s = 20;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[s];  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s</a:t>
            </a:r>
            <a:r>
              <a:rPr lang="zh-CN" altLang="en-US" i="1" dirty="0"/>
              <a:t>不是常量表达式（编译时常量）。</a:t>
            </a:r>
            <a:br>
              <a:rPr lang="en-US" dirty="0"/>
            </a:br>
            <a:r>
              <a:rPr lang="en-US" dirty="0"/>
              <a:t>int arr2[20];   </a:t>
            </a:r>
            <a:r>
              <a:rPr lang="en-US" i="1" dirty="0"/>
              <a:t>//Ok: </a:t>
            </a:r>
            <a:r>
              <a:rPr lang="zh-CN" altLang="en-US" i="1" dirty="0"/>
              <a:t>文字量</a:t>
            </a:r>
            <a:r>
              <a:rPr lang="en-US" i="1" dirty="0"/>
              <a:t>20</a:t>
            </a:r>
            <a:r>
              <a:rPr lang="zh-CN" altLang="en-US" i="1" dirty="0"/>
              <a:t>是编译时常量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F83A4-AD4F-4362-9EDF-669885A5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809624"/>
            <a:ext cx="11590867" cy="52186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数组定义时可通过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rgbClr val="C00000"/>
                </a:solidFill>
              </a:rPr>
              <a:t>包围的初始化块</a:t>
            </a:r>
            <a:r>
              <a:rPr lang="zh-CN" altLang="en-US" dirty="0"/>
              <a:t>对其元素初始化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int v1[ ]{1,2,3};       </a:t>
            </a:r>
            <a:r>
              <a:rPr lang="en-US" i="1" dirty="0">
                <a:latin typeface="+mn-lt"/>
              </a:rPr>
              <a:t>//v1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类型元素的数组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v2[]{'</a:t>
            </a:r>
            <a:r>
              <a:rPr lang="en-US" dirty="0" err="1">
                <a:latin typeface="+mn-lt"/>
              </a:rPr>
              <a:t>a','b','c</a:t>
            </a:r>
            <a:r>
              <a:rPr lang="en-US" dirty="0">
                <a:latin typeface="+mn-lt"/>
              </a:rPr>
              <a:t>','\0'};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是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char</a:t>
            </a:r>
            <a:r>
              <a:rPr lang="zh-CN" altLang="en-US" i="1" dirty="0">
                <a:latin typeface="+mn-lt"/>
              </a:rPr>
              <a:t>元素的数组，最后一个转义字符</a:t>
            </a:r>
            <a:r>
              <a:rPr lang="en-US" i="1" dirty="0">
                <a:latin typeface="+mn-lt"/>
              </a:rPr>
              <a:t>'\0'</a:t>
            </a:r>
            <a:r>
              <a:rPr lang="zh-CN" altLang="en-US" i="1" dirty="0">
                <a:latin typeface="+mn-lt"/>
              </a:rPr>
              <a:t>称为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       //</a:t>
            </a:r>
            <a:r>
              <a:rPr lang="zh-CN" altLang="en-US" i="1" dirty="0">
                <a:latin typeface="+mn-lt"/>
              </a:rPr>
              <a:t>结束字符，其</a:t>
            </a:r>
            <a:r>
              <a:rPr lang="en-US" i="1" dirty="0">
                <a:latin typeface="+mn-lt"/>
              </a:rPr>
              <a:t>8</a:t>
            </a:r>
            <a:r>
              <a:rPr lang="zh-CN" altLang="en-US" i="1" dirty="0">
                <a:latin typeface="+mn-lt"/>
              </a:rPr>
              <a:t>位二进制都是</a:t>
            </a:r>
            <a:r>
              <a:rPr lang="en-US" i="1" dirty="0">
                <a:latin typeface="+mn-lt"/>
              </a:rPr>
              <a:t>0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v3[2]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 列表中的元素个数不能超出其大小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char v4[4] {'</a:t>
            </a:r>
            <a:r>
              <a:rPr lang="en-US" dirty="0" err="1">
                <a:latin typeface="+mn-lt"/>
              </a:rPr>
              <a:t>a','b</a:t>
            </a:r>
            <a:r>
              <a:rPr lang="en-US" dirty="0">
                <a:latin typeface="+mn-lt"/>
              </a:rPr>
              <a:t>','\0'};   </a:t>
            </a:r>
            <a:r>
              <a:rPr lang="en-US" i="1" dirty="0">
                <a:latin typeface="+mn-lt"/>
              </a:rPr>
              <a:t>//OK</a:t>
            </a:r>
            <a:r>
              <a:rPr lang="zh-CN" altLang="en-US" i="1" dirty="0">
                <a:latin typeface="+mn-lt"/>
              </a:rPr>
              <a:t>，</a:t>
            </a:r>
            <a:r>
              <a:rPr lang="en-US" i="1" dirty="0">
                <a:latin typeface="+mn-lt"/>
              </a:rPr>
              <a:t>4</a:t>
            </a:r>
            <a:r>
              <a:rPr lang="zh-CN" altLang="en-US" i="1" dirty="0">
                <a:latin typeface="+mn-lt"/>
              </a:rPr>
              <a:t>个元素的数组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v5[4]  {1,2,3};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列表中的个数少于数组大小，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en-US" altLang="zh-CN" i="1" dirty="0">
                <a:latin typeface="+mn-lt"/>
              </a:rPr>
              <a:t>                                  //</a:t>
            </a:r>
            <a:r>
              <a:rPr lang="zh-CN" altLang="en-US" i="1" dirty="0">
                <a:latin typeface="+mn-lt"/>
              </a:rPr>
              <a:t>剩余的数组元素的值取默认值，</a:t>
            </a:r>
            <a:endParaRPr lang="en-US" altLang="zh-CN" i="1" dirty="0">
              <a:latin typeface="+mn-lt"/>
            </a:endParaRPr>
          </a:p>
          <a:p>
            <a:pPr marL="0" indent="0" latinLnBrk="1">
              <a:buNone/>
            </a:pPr>
            <a:r>
              <a:rPr lang="zh-CN" altLang="en-US" i="1" dirty="0">
                <a:latin typeface="+mn-lt"/>
              </a:rPr>
              <a:t>                              </a:t>
            </a:r>
            <a:r>
              <a:rPr lang="en-US" altLang="zh-CN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对于内在类型，默认值通常是</a:t>
            </a:r>
            <a:r>
              <a:rPr lang="en-US" i="1" dirty="0">
                <a:latin typeface="+mn-lt"/>
              </a:rPr>
              <a:t>0</a:t>
            </a:r>
            <a:r>
              <a:rPr lang="zh-CN" altLang="en-US" i="1" dirty="0">
                <a:latin typeface="+mn-lt"/>
              </a:rPr>
              <a:t>，即等价于</a:t>
            </a:r>
            <a:r>
              <a:rPr lang="en-US" i="1" dirty="0">
                <a:latin typeface="+mn-lt"/>
              </a:rPr>
              <a:t>int v5[4] = {1,2,3,0}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&lt;&lt;v5[0]&lt;&lt;'\t'&lt;&lt;v5[1]&lt;&lt;'\t'&lt;&lt;v5[2]&lt;&lt;'\t'&lt;&lt;v5[3]&lt;&lt;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20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8DAE3-408A-4472-9C19-F87147C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8" y="1430514"/>
            <a:ext cx="10515600" cy="4351338"/>
          </a:xfrm>
        </p:spPr>
        <p:txBody>
          <a:bodyPr/>
          <a:lstStyle/>
          <a:p>
            <a:r>
              <a:rPr lang="zh-CN" altLang="en-US" dirty="0"/>
              <a:t>不能用一个数组去初始化或赋值给另一个数组。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a[]= {1,2,3};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a2[] = a;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错：不能用一个数组去初始化另一个数组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a2 = a;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错：不能用一个数组去赋值给另一个数组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9958F-FA73-445F-9241-9FD6F0E7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044"/>
            <a:ext cx="10834511" cy="538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字符数组可以用一个字符串文字量进行初始化。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a1[]{'C','+','+'};     //a1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a2[]{'C','+','+','\0'};  //a2</a:t>
            </a:r>
            <a:r>
              <a:rPr lang="zh-CN" altLang="en-US" dirty="0">
                <a:latin typeface="+mn-lt"/>
              </a:rPr>
              <a:t>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字符的数组，最后一个字符是结束字符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a3[]{"C++"};      //</a:t>
            </a:r>
            <a:r>
              <a:rPr lang="zh-CN" altLang="en-US" dirty="0">
                <a:latin typeface="+mn-lt"/>
              </a:rPr>
              <a:t>用字符串文字量对字符数组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初始化，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因为文字量字符串有一个隐含的结束字符</a:t>
            </a:r>
            <a:r>
              <a:rPr lang="en-US" dirty="0">
                <a:latin typeface="+mn-lt"/>
              </a:rPr>
              <a:t> '\0'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		   //</a:t>
            </a:r>
            <a:r>
              <a:rPr lang="zh-CN" altLang="en-US" dirty="0">
                <a:latin typeface="+mn-lt"/>
              </a:rPr>
              <a:t>因此</a:t>
            </a:r>
            <a:r>
              <a:rPr lang="en-US" dirty="0">
                <a:latin typeface="+mn-lt"/>
              </a:rPr>
              <a:t>a3</a:t>
            </a:r>
            <a:r>
              <a:rPr lang="zh-CN" altLang="en-US" dirty="0">
                <a:latin typeface="+mn-lt"/>
              </a:rPr>
              <a:t>实际是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个字符，即相当于</a:t>
            </a:r>
            <a:r>
              <a:rPr lang="en-US" dirty="0">
                <a:latin typeface="+mn-lt"/>
              </a:rPr>
              <a:t>char a3[] = {'C','+','+','\0'}; </a:t>
            </a: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a4[5] {"Hello"};  //</a:t>
            </a:r>
            <a:r>
              <a:rPr lang="zh-CN" altLang="en-US" dirty="0">
                <a:latin typeface="+mn-lt"/>
              </a:rPr>
              <a:t>错：空间不够！因为文字量字符串</a:t>
            </a:r>
            <a:r>
              <a:rPr lang="en-US" dirty="0">
                <a:latin typeface="+mn-lt"/>
              </a:rPr>
              <a:t>"Hello"</a:t>
            </a:r>
            <a:r>
              <a:rPr lang="zh-CN" altLang="en-US" dirty="0">
                <a:latin typeface="+mn-lt"/>
              </a:rPr>
              <a:t>实际有</a:t>
            </a:r>
            <a:r>
              <a:rPr lang="en-US" dirty="0">
                <a:latin typeface="+mn-lt"/>
              </a:rPr>
              <a:t>6</a:t>
            </a:r>
            <a:r>
              <a:rPr lang="zh-CN" altLang="en-US" dirty="0">
                <a:latin typeface="+mn-lt"/>
              </a:rPr>
              <a:t>个字符。</a:t>
            </a:r>
            <a:endParaRPr lang="en-US" dirty="0">
              <a:latin typeface="+mn-lt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</a:rPr>
              <a:t>char a5[6]{"Hello"};  //OK</a:t>
            </a:r>
            <a:r>
              <a:rPr lang="zh-CN" altLang="en-US" dirty="0">
                <a:latin typeface="+mn-lt"/>
              </a:rPr>
              <a:t>：空间正好</a:t>
            </a:r>
            <a:endParaRPr lang="en-US" altLang="zh-CN" dirty="0">
              <a:latin typeface="+mn-lt"/>
            </a:endParaRPr>
          </a:p>
          <a:p>
            <a:pPr marL="0" indent="0" latinLnBrk="1">
              <a:buNone/>
            </a:pPr>
            <a:r>
              <a:rPr lang="en-US" sz="2900" dirty="0">
                <a:latin typeface="+mn-lt"/>
              </a:rPr>
              <a:t>char a6[9]{"Hello"};  //OK</a:t>
            </a:r>
            <a:r>
              <a:rPr lang="zh-CN" altLang="en-US" sz="2900" dirty="0">
                <a:latin typeface="+mn-lt"/>
              </a:rPr>
              <a:t>：空间足够。问：</a:t>
            </a:r>
            <a:r>
              <a:rPr lang="en-US" sz="2900" dirty="0">
                <a:latin typeface="+mn-lt"/>
              </a:rPr>
              <a:t>a6</a:t>
            </a:r>
            <a:r>
              <a:rPr lang="zh-CN" altLang="en-US" sz="2900" dirty="0">
                <a:latin typeface="+mn-lt"/>
              </a:rPr>
              <a:t>的第</a:t>
            </a:r>
            <a:r>
              <a:rPr lang="en-US" sz="2900" dirty="0">
                <a:latin typeface="+mn-lt"/>
              </a:rPr>
              <a:t>7</a:t>
            </a:r>
            <a:r>
              <a:rPr lang="zh-CN" altLang="en-US" sz="2900" dirty="0">
                <a:latin typeface="+mn-lt"/>
              </a:rPr>
              <a:t>，</a:t>
            </a:r>
            <a:r>
              <a:rPr lang="en-US" sz="2900" dirty="0">
                <a:latin typeface="+mn-lt"/>
              </a:rPr>
              <a:t>8</a:t>
            </a:r>
            <a:r>
              <a:rPr lang="zh-CN" altLang="en-US" sz="2900" dirty="0">
                <a:latin typeface="+mn-lt"/>
              </a:rPr>
              <a:t>字符是什么呢</a:t>
            </a:r>
            <a:r>
              <a:rPr lang="en-US" sz="2900" dirty="0">
                <a:latin typeface="+mn-lt"/>
              </a:rPr>
              <a:t>?</a:t>
            </a:r>
          </a:p>
          <a:p>
            <a:pPr marL="0" indent="0" latinLnBrk="1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37E6-72B2-4456-B5FB-85DA452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5.3.2 </a:t>
            </a:r>
            <a:r>
              <a:rPr lang="zh-CN" altLang="en-US" b="1" dirty="0"/>
              <a:t>复杂的数组声明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17F0-17CA-4BD5-9DA2-B37D4126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5091288"/>
          </a:xfrm>
        </p:spPr>
        <p:txBody>
          <a:bodyPr>
            <a:normAutofit/>
          </a:bodyPr>
          <a:lstStyle/>
          <a:p>
            <a:r>
              <a:rPr lang="zh-CN" altLang="en-US" dirty="0"/>
              <a:t>因为数组本身是占据独立内存块的对象，所以可以定义指向它的指针或引用。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[3] ;     </a:t>
            </a:r>
            <a:r>
              <a:rPr lang="en-US" i="1" dirty="0">
                <a:latin typeface="+mn-lt"/>
              </a:rPr>
              <a:t>//3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*</a:t>
            </a:r>
            <a:r>
              <a:rPr lang="en-US" dirty="0" err="1">
                <a:latin typeface="+mn-lt"/>
              </a:rPr>
              <a:t>ptrs</a:t>
            </a:r>
            <a:r>
              <a:rPr lang="en-US" dirty="0">
                <a:latin typeface="+mn-lt"/>
              </a:rPr>
              <a:t>[10];    </a:t>
            </a:r>
            <a:r>
              <a:rPr lang="en-US" i="1" dirty="0">
                <a:latin typeface="+mn-lt"/>
              </a:rPr>
              <a:t>//10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int*</a:t>
            </a:r>
            <a:r>
              <a:rPr lang="zh-CN" altLang="en-US" i="1" dirty="0">
                <a:latin typeface="+mn-lt"/>
              </a:rPr>
              <a:t>元素的数组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 (*</a:t>
            </a: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)[10];  </a:t>
            </a:r>
            <a:r>
              <a:rPr lang="en-US" i="1" dirty="0">
                <a:latin typeface="+mn-lt"/>
              </a:rPr>
              <a:t>//</a:t>
            </a:r>
            <a:r>
              <a:rPr lang="en-US" i="1" dirty="0" err="1">
                <a:latin typeface="+mn-lt"/>
              </a:rPr>
              <a:t>parr</a:t>
            </a:r>
            <a:r>
              <a:rPr lang="zh-CN" altLang="en-US" i="1" dirty="0">
                <a:latin typeface="+mn-lt"/>
              </a:rPr>
              <a:t>是一个指针，指向的是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的数组，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即指向的是</a:t>
            </a:r>
            <a:r>
              <a:rPr lang="en-US" i="1" dirty="0">
                <a:latin typeface="+mn-lt"/>
              </a:rPr>
              <a:t>10</a:t>
            </a:r>
            <a:r>
              <a:rPr lang="zh-CN" altLang="en-US" i="1" dirty="0">
                <a:latin typeface="+mn-lt"/>
              </a:rPr>
              <a:t>个</a:t>
            </a:r>
            <a:r>
              <a:rPr lang="en-US" i="1" dirty="0">
                <a:latin typeface="+mn-lt"/>
              </a:rPr>
              <a:t>int</a:t>
            </a:r>
            <a:r>
              <a:rPr lang="zh-CN" altLang="en-US" i="1" dirty="0">
                <a:latin typeface="+mn-lt"/>
              </a:rPr>
              <a:t>元素的数组，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               //</a:t>
            </a:r>
            <a:r>
              <a:rPr lang="zh-CN" altLang="en-US" i="1" dirty="0">
                <a:latin typeface="+mn-lt"/>
              </a:rPr>
              <a:t>或者说它存储的是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数组的地址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将</a:t>
            </a:r>
            <a:r>
              <a:rPr lang="en-US" i="1" dirty="0">
                <a:latin typeface="+mn-lt"/>
              </a:rPr>
              <a:t> int[10]</a:t>
            </a:r>
            <a:r>
              <a:rPr lang="zh-CN" altLang="en-US" i="1" dirty="0">
                <a:latin typeface="+mn-lt"/>
              </a:rPr>
              <a:t>类型数组</a:t>
            </a:r>
            <a:r>
              <a:rPr lang="en-US" i="1" dirty="0" err="1">
                <a:latin typeface="+mn-lt"/>
              </a:rPr>
              <a:t>arr</a:t>
            </a:r>
            <a:r>
              <a:rPr lang="zh-CN" altLang="en-US" i="1" dirty="0">
                <a:latin typeface="+mn-lt"/>
              </a:rPr>
              <a:t>的地址赋值给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parr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parr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ar</a:t>
            </a:r>
            <a:r>
              <a:rPr lang="en-US" dirty="0">
                <a:latin typeface="+mn-lt"/>
              </a:rPr>
              <a:t>;   </a:t>
            </a:r>
            <a:r>
              <a:rPr lang="en-US" i="1" dirty="0">
                <a:latin typeface="+mn-lt"/>
              </a:rPr>
              <a:t>//</a:t>
            </a:r>
            <a:r>
              <a:rPr lang="zh-CN" altLang="en-US" i="1" dirty="0">
                <a:latin typeface="+mn-lt"/>
              </a:rPr>
              <a:t>错：类型不一致！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ar</a:t>
            </a:r>
            <a:r>
              <a:rPr lang="zh-CN" altLang="en-US" i="1" dirty="0">
                <a:latin typeface="+mn-lt"/>
              </a:rPr>
              <a:t>的类型是</a:t>
            </a:r>
            <a:r>
              <a:rPr lang="en-US" i="1" dirty="0">
                <a:latin typeface="+mn-lt"/>
              </a:rPr>
              <a:t> int[3]</a:t>
            </a:r>
            <a:r>
              <a:rPr lang="zh-CN" altLang="en-US" i="1" dirty="0">
                <a:latin typeface="+mn-lt"/>
              </a:rPr>
              <a:t>而不是</a:t>
            </a:r>
            <a:r>
              <a:rPr lang="en-US" i="1" dirty="0">
                <a:latin typeface="+mn-lt"/>
              </a:rPr>
              <a:t>int[10]</a:t>
            </a:r>
            <a:r>
              <a:rPr lang="zh-CN" altLang="en-US" i="1" dirty="0">
                <a:latin typeface="+mn-lt"/>
              </a:rPr>
              <a:t>。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1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4120-0A42-4211-B58F-55816100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889"/>
            <a:ext cx="10515600" cy="5556074"/>
          </a:xfrm>
        </p:spPr>
        <p:txBody>
          <a:bodyPr/>
          <a:lstStyle/>
          <a:p>
            <a:r>
              <a:rPr lang="zh-CN" altLang="en-US" dirty="0"/>
              <a:t>正如定义指针变量</a:t>
            </a:r>
            <a:r>
              <a:rPr lang="en-US" dirty="0" err="1"/>
              <a:t>parr</a:t>
            </a:r>
            <a:r>
              <a:rPr lang="zh-CN" altLang="en-US" dirty="0"/>
              <a:t>指向一个数组</a:t>
            </a:r>
            <a:r>
              <a:rPr lang="en-US" dirty="0" err="1"/>
              <a:t>arr</a:t>
            </a:r>
            <a:r>
              <a:rPr lang="zh-CN" altLang="en-US" dirty="0"/>
              <a:t>一样，也可以定义</a:t>
            </a:r>
            <a:r>
              <a:rPr lang="en-US" dirty="0"/>
              <a:t>1</a:t>
            </a:r>
            <a:r>
              <a:rPr lang="zh-CN" altLang="en-US" dirty="0"/>
              <a:t>个引用变量引用一个数组，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不能定义一个“数据元素是引用的数组”，因为引用本身没有独立内存，怎么能定义这样的数组呢？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int &amp;ref[10]</a:t>
            </a:r>
            <a:r>
              <a:rPr lang="zh-CN" altLang="en-US" dirty="0">
                <a:latin typeface="+mn-lt"/>
              </a:rPr>
              <a:t>；</a:t>
            </a:r>
            <a:r>
              <a:rPr lang="en-US" dirty="0">
                <a:latin typeface="+mn-lt"/>
              </a:rPr>
              <a:t>//</a:t>
            </a:r>
            <a:r>
              <a:rPr lang="zh-CN" altLang="en-US" dirty="0">
                <a:latin typeface="+mn-lt"/>
              </a:rPr>
              <a:t>错：不能定义</a:t>
            </a:r>
            <a:r>
              <a:rPr lang="en-US" dirty="0">
                <a:latin typeface="+mn-lt"/>
              </a:rPr>
              <a:t>“</a:t>
            </a:r>
            <a:r>
              <a:rPr lang="zh-CN" altLang="en-US" dirty="0">
                <a:latin typeface="+mn-lt"/>
              </a:rPr>
              <a:t>数据元素是引用的数组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4981C-3741-4DF1-842E-8830385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1728786"/>
            <a:ext cx="11073292" cy="21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67B1-6FFC-4749-B067-EDBB945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5.3.3 C</a:t>
            </a:r>
            <a:r>
              <a:rPr lang="zh-CN" altLang="en-US" b="1" dirty="0"/>
              <a:t>风格字符串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F68-FECC-400A-ADE6-CCFB7A4F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带结束字符</a:t>
            </a:r>
            <a:r>
              <a:rPr lang="en-US" dirty="0"/>
              <a:t>'\0'</a:t>
            </a:r>
            <a:r>
              <a:rPr lang="zh-CN" altLang="en-US" dirty="0"/>
              <a:t>的字符数组是</a:t>
            </a:r>
            <a:r>
              <a:rPr lang="en-US" dirty="0"/>
              <a:t>C</a:t>
            </a:r>
            <a:r>
              <a:rPr lang="zh-CN" altLang="en-US" dirty="0"/>
              <a:t>语言的字符串，称为</a:t>
            </a:r>
            <a:r>
              <a:rPr lang="en-US" b="1" dirty="0"/>
              <a:t>C</a:t>
            </a:r>
            <a:r>
              <a:rPr lang="zh-CN" altLang="en-US" b="1" dirty="0"/>
              <a:t>风格字符串</a:t>
            </a:r>
            <a:r>
              <a:rPr lang="zh-CN" altLang="en-US" dirty="0"/>
              <a:t>。但字符数组不一定是</a:t>
            </a:r>
            <a:r>
              <a:rPr lang="en-US" dirty="0"/>
              <a:t>C</a:t>
            </a:r>
            <a:r>
              <a:rPr lang="zh-CN" altLang="en-US" dirty="0"/>
              <a:t>风格字符串。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{'C','+','+'}; </a:t>
            </a:r>
            <a:r>
              <a:rPr lang="en-US" i="1" dirty="0"/>
              <a:t>//</a:t>
            </a:r>
            <a:r>
              <a:rPr lang="zh-CN" altLang="en-US" i="1" dirty="0"/>
              <a:t>字符数组，但不是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endParaRPr lang="en-US" altLang="zh-CN" i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char s2[] = {'C','+','+','\0'}; </a:t>
            </a:r>
            <a:r>
              <a:rPr lang="en-US" i="1" dirty="0"/>
              <a:t>//</a:t>
            </a:r>
            <a:r>
              <a:rPr lang="zh-CN" altLang="en-US" i="1" dirty="0"/>
              <a:t>带结束字符</a:t>
            </a:r>
            <a:r>
              <a:rPr lang="en-US" i="1" dirty="0"/>
              <a:t>'\0'</a:t>
            </a:r>
            <a:r>
              <a:rPr lang="zh-CN" altLang="en-US" i="1" dirty="0"/>
              <a:t>的字符数组是</a:t>
            </a:r>
            <a:r>
              <a:rPr lang="en-US" i="1" dirty="0"/>
              <a:t>C</a:t>
            </a:r>
            <a:r>
              <a:rPr lang="zh-CN" altLang="en-US" i="1" dirty="0"/>
              <a:t>风格字符串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76D7-041B-4CF0-B90E-FE71712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685447"/>
            <a:ext cx="10515600" cy="4351338"/>
          </a:xfrm>
        </p:spPr>
        <p:txBody>
          <a:bodyPr/>
          <a:lstStyle/>
          <a:p>
            <a:r>
              <a:rPr lang="zh-CN" altLang="en-US" dirty="0"/>
              <a:t>可以用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文件中的</a:t>
            </a:r>
            <a:r>
              <a:rPr lang="en-US" dirty="0"/>
              <a:t>C</a:t>
            </a:r>
            <a:r>
              <a:rPr lang="zh-CN" altLang="en-US" dirty="0"/>
              <a:t>字符串函数库处理</a:t>
            </a:r>
            <a:r>
              <a:rPr lang="en-US" dirty="0"/>
              <a:t>C</a:t>
            </a:r>
            <a:r>
              <a:rPr lang="zh-CN" altLang="en-US" dirty="0"/>
              <a:t>风格字符串，如</a:t>
            </a:r>
            <a:r>
              <a:rPr lang="en-US" dirty="0" err="1"/>
              <a:t>strlen</a:t>
            </a:r>
            <a:r>
              <a:rPr lang="en-US" dirty="0"/>
              <a:t>(const char *s)</a:t>
            </a:r>
            <a:r>
              <a:rPr lang="zh-CN" altLang="en-US" dirty="0"/>
              <a:t>可以求出一个</a:t>
            </a:r>
            <a:r>
              <a:rPr lang="en-US" dirty="0"/>
              <a:t>C</a:t>
            </a:r>
            <a:r>
              <a:rPr lang="zh-CN" altLang="en-US" dirty="0"/>
              <a:t>风格字符串中不包含结束字符的字符个数。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C3294-A75A-41A8-803A-F23F2687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8" y="2461682"/>
            <a:ext cx="11149864" cy="3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C133-D57D-46A7-9096-C4EBE65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380647"/>
            <a:ext cx="10515600" cy="4351338"/>
          </a:xfrm>
        </p:spPr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(const char *s, const char *t)</a:t>
            </a:r>
            <a:r>
              <a:rPr lang="zh-CN" altLang="en-US" dirty="0"/>
              <a:t>：比较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en-US" dirty="0"/>
              <a:t>C</a:t>
            </a:r>
            <a:r>
              <a:rPr lang="zh-CN" altLang="en-US" dirty="0"/>
              <a:t>风格字符串的大小，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返回整数值：</a:t>
            </a:r>
            <a:r>
              <a:rPr lang="en-US" dirty="0"/>
              <a:t>0</a:t>
            </a:r>
            <a:r>
              <a:rPr lang="zh-CN" altLang="en-US" dirty="0"/>
              <a:t>，表示相等；</a:t>
            </a:r>
            <a:r>
              <a:rPr lang="en-US" dirty="0"/>
              <a:t>&lt;0</a:t>
            </a:r>
            <a:r>
              <a:rPr lang="zh-CN" altLang="en-US" dirty="0"/>
              <a:t>，表示第一个不匹配的字符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中的小；</a:t>
            </a:r>
            <a:r>
              <a:rPr lang="en-US" dirty="0"/>
              <a:t>&gt;0</a:t>
            </a:r>
            <a:r>
              <a:rPr lang="zh-CN" altLang="en-US" dirty="0"/>
              <a:t>表示第一个不匹配的字符</a:t>
            </a:r>
            <a:r>
              <a:rPr lang="en-US" dirty="0"/>
              <a:t>s</a:t>
            </a:r>
            <a:r>
              <a:rPr lang="zh-CN" altLang="en-US" dirty="0"/>
              <a:t>中的比</a:t>
            </a:r>
            <a:r>
              <a:rPr lang="en-US" dirty="0"/>
              <a:t>t</a:t>
            </a:r>
            <a:r>
              <a:rPr lang="zh-CN" altLang="en-US" dirty="0"/>
              <a:t>中的大。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2FD775-08C0-4895-90F4-FF64CE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1" y="2700866"/>
            <a:ext cx="10883930" cy="35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88D668-F3CD-4663-BDC1-FCED8C5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688445"/>
            <a:ext cx="11738967" cy="4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6011D-BCFA-4A39-8532-FDFB8BF5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6" y="425802"/>
            <a:ext cx="10515600" cy="1775531"/>
          </a:xfrm>
        </p:spPr>
        <p:txBody>
          <a:bodyPr/>
          <a:lstStyle/>
          <a:p>
            <a:r>
              <a:rPr lang="en-US" dirty="0" err="1"/>
              <a:t>strchr</a:t>
            </a:r>
            <a:r>
              <a:rPr lang="en-US" dirty="0"/>
              <a:t>()</a:t>
            </a:r>
            <a:r>
              <a:rPr lang="zh-CN" altLang="en-US" dirty="0"/>
              <a:t>用于查询一个字符串中是否出现某个字符并返回该字符的位置指针：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char * </a:t>
            </a:r>
            <a:r>
              <a:rPr lang="en-US" dirty="0" err="1"/>
              <a:t>strchr</a:t>
            </a:r>
            <a:r>
              <a:rPr lang="en-US" dirty="0"/>
              <a:t> ( char * str, int character );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9B5F1-73C1-47C5-AB70-FB1A817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7" y="2410001"/>
            <a:ext cx="7374819" cy="3576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052704-92A5-47C2-9BFC-DBDAC6F86914}"/>
              </a:ext>
            </a:extLst>
          </p:cNvPr>
          <p:cNvSpPr txBox="1"/>
          <p:nvPr/>
        </p:nvSpPr>
        <p:spPr>
          <a:xfrm>
            <a:off x="3420532" y="5779911"/>
            <a:ext cx="81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hlinkClick r:id="rId3"/>
              </a:rPr>
              <a:t>http://www.cplusplus.com/reference/cstring/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9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8DCB8-B79B-406B-A849-06ED7A30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5.3.4 </a:t>
            </a:r>
            <a:r>
              <a:rPr lang="zh-CN" altLang="en-US" b="1" dirty="0"/>
              <a:t>指针访问数组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71D9-7565-4A89-987F-1AB48B45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数组名是指向数组第一个元素的指针（地址）。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F182E-1FB4-4C30-A83A-9F6F9A25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2490081"/>
            <a:ext cx="10337585" cy="40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B2E28-080D-44C2-9890-3A0397F0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35492"/>
            <a:ext cx="10515600" cy="4351338"/>
          </a:xfrm>
        </p:spPr>
        <p:txBody>
          <a:bodyPr/>
          <a:lstStyle/>
          <a:p>
            <a:r>
              <a:rPr lang="zh-CN" altLang="en-US" dirty="0"/>
              <a:t>用下标访问数组元素实际上在编译过程中，会转化成这种指针偏移。对整型变量</a:t>
            </a:r>
            <a:r>
              <a:rPr lang="en-US" dirty="0"/>
              <a:t>j</a:t>
            </a:r>
            <a:r>
              <a:rPr lang="zh-CN" altLang="en-US" dirty="0"/>
              <a:t>，下列访问数组元素的式子都是等价的：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  v[j] == *(&amp;(v[0])+j)== *(</a:t>
            </a:r>
            <a:r>
              <a:rPr lang="en-US" dirty="0" err="1">
                <a:latin typeface="+mn-lt"/>
              </a:rPr>
              <a:t>v+j</a:t>
            </a:r>
            <a:r>
              <a:rPr lang="en-US" dirty="0">
                <a:latin typeface="+mn-lt"/>
              </a:rPr>
              <a:t>) == *(</a:t>
            </a:r>
            <a:r>
              <a:rPr lang="en-US" dirty="0" err="1">
                <a:latin typeface="+mn-lt"/>
              </a:rPr>
              <a:t>j+v</a:t>
            </a:r>
            <a:r>
              <a:rPr lang="en-US" dirty="0">
                <a:latin typeface="+mn-lt"/>
              </a:rPr>
              <a:t>) ==j[v]</a:t>
            </a:r>
          </a:p>
          <a:p>
            <a:r>
              <a:rPr lang="zh-CN" altLang="en-US" dirty="0"/>
              <a:t>例如：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   3["hello"]=="hello"[3]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2[v] = v[2]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7DF2-03E3-4CEE-BB72-26CE96A8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482247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对于一个指针变量</a:t>
            </a:r>
            <a:r>
              <a:rPr lang="en-US" dirty="0"/>
              <a:t>p</a:t>
            </a:r>
            <a:r>
              <a:rPr lang="zh-CN" altLang="en-US" dirty="0"/>
              <a:t>和一个整数</a:t>
            </a:r>
            <a:r>
              <a:rPr lang="en-US" dirty="0"/>
              <a:t>n</a:t>
            </a:r>
            <a:r>
              <a:rPr lang="zh-CN" altLang="en-US" dirty="0"/>
              <a:t>，除了可以用</a:t>
            </a:r>
            <a:r>
              <a:rPr lang="en-US" dirty="0"/>
              <a:t> </a:t>
            </a:r>
            <a:r>
              <a:rPr lang="en-US" dirty="0" err="1"/>
              <a:t>p+n</a:t>
            </a:r>
            <a:r>
              <a:rPr lang="zh-CN" altLang="en-US" dirty="0"/>
              <a:t>、</a:t>
            </a:r>
            <a:r>
              <a:rPr lang="en-US" dirty="0"/>
              <a:t>p-n </a:t>
            </a:r>
            <a:r>
              <a:rPr lang="zh-CN" altLang="en-US" dirty="0"/>
              <a:t>、</a:t>
            </a:r>
            <a:r>
              <a:rPr lang="en-US" dirty="0"/>
              <a:t>p+=n </a:t>
            </a:r>
            <a:r>
              <a:rPr lang="zh-CN" altLang="en-US" dirty="0"/>
              <a:t>、</a:t>
            </a:r>
            <a:r>
              <a:rPr lang="en-US" dirty="0"/>
              <a:t>p-=n</a:t>
            </a:r>
            <a:r>
              <a:rPr lang="zh-CN" altLang="en-US" dirty="0"/>
              <a:t>等算术运算对指针进行偏移外，也可以用自增（</a:t>
            </a:r>
            <a:r>
              <a:rPr lang="en-US" dirty="0"/>
              <a:t>p++</a:t>
            </a:r>
            <a:r>
              <a:rPr lang="zh-CN" altLang="en-US" dirty="0"/>
              <a:t>或</a:t>
            </a:r>
            <a:r>
              <a:rPr lang="en-US" dirty="0"/>
              <a:t> ++p</a:t>
            </a:r>
            <a:r>
              <a:rPr lang="zh-CN" altLang="en-US" dirty="0"/>
              <a:t>）、自减（</a:t>
            </a:r>
            <a:r>
              <a:rPr lang="en-US" dirty="0"/>
              <a:t>p--</a:t>
            </a:r>
            <a:r>
              <a:rPr lang="zh-CN" altLang="en-US" dirty="0"/>
              <a:t>或</a:t>
            </a:r>
            <a:r>
              <a:rPr lang="en-US" dirty="0"/>
              <a:t>--p</a:t>
            </a:r>
            <a:r>
              <a:rPr lang="zh-CN" altLang="en-US" dirty="0"/>
              <a:t>）进行偏移。例如：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0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96CDF-A815-4D84-BB4C-898AC9D1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6" y="151518"/>
            <a:ext cx="9668229" cy="67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83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6F222866-9039-425F-8E81-FD9F957E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8581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 flipH="1">
            <a:off x="5429956" y="3493912"/>
            <a:ext cx="254000" cy="457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434622" cy="46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275A277-33B4-4E46-9E78-5ABBF31B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F31B-EC9F-4F20-83E8-041BD25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89" y="527402"/>
            <a:ext cx="10515600" cy="4351338"/>
          </a:xfrm>
        </p:spPr>
        <p:txBody>
          <a:bodyPr/>
          <a:lstStyle/>
          <a:p>
            <a:r>
              <a:rPr lang="zh-CN" altLang="en-US" dirty="0"/>
              <a:t>编写自己的函数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就是模拟</a:t>
            </a:r>
            <a:r>
              <a:rPr lang="en-US" dirty="0"/>
              <a:t>&lt;</a:t>
            </a:r>
            <a:r>
              <a:rPr lang="en-US" dirty="0" err="1"/>
              <a:t>cstring</a:t>
            </a:r>
            <a:r>
              <a:rPr lang="en-US" dirty="0"/>
              <a:t>&gt;</a:t>
            </a:r>
            <a:r>
              <a:rPr lang="zh-CN" altLang="en-US" dirty="0"/>
              <a:t>的</a:t>
            </a:r>
            <a:r>
              <a:rPr lang="en-US" dirty="0" err="1"/>
              <a:t>strlen</a:t>
            </a:r>
            <a:r>
              <a:rPr lang="en-US" dirty="0"/>
              <a:t>()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EA060D-3286-4DC3-AEBD-3BBEC77C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439509"/>
            <a:ext cx="11770601" cy="2037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DE4E8-1FBB-4B9A-B890-89B5E731A71A}"/>
              </a:ext>
            </a:extLst>
          </p:cNvPr>
          <p:cNvSpPr txBox="1"/>
          <p:nvPr/>
        </p:nvSpPr>
        <p:spPr>
          <a:xfrm>
            <a:off x="530577" y="4978401"/>
            <a:ext cx="11187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其中，</a:t>
            </a:r>
            <a:r>
              <a:rPr lang="en-US" sz="2600" dirty="0"/>
              <a:t>p</a:t>
            </a:r>
            <a:r>
              <a:rPr lang="zh-CN" altLang="en-US" sz="2600" dirty="0"/>
              <a:t>开始指向字符串</a:t>
            </a:r>
            <a:r>
              <a:rPr lang="en-US" sz="2600" dirty="0"/>
              <a:t>s</a:t>
            </a:r>
            <a:r>
              <a:rPr lang="zh-CN" altLang="en-US" sz="2600" dirty="0"/>
              <a:t>的第一个字符，循环中，每次</a:t>
            </a:r>
            <a:r>
              <a:rPr lang="en-US" sz="2600" dirty="0"/>
              <a:t>p++</a:t>
            </a:r>
            <a:r>
              <a:rPr lang="zh-CN" altLang="en-US" sz="2600" dirty="0"/>
              <a:t>就将</a:t>
            </a:r>
            <a:r>
              <a:rPr lang="en-US" sz="2600" dirty="0"/>
              <a:t>p</a:t>
            </a:r>
            <a:r>
              <a:rPr lang="zh-CN" altLang="en-US" sz="2600" dirty="0"/>
              <a:t>值修改为指向下一个字符的地址，直到</a:t>
            </a:r>
            <a:r>
              <a:rPr lang="en-US" sz="2600" dirty="0"/>
              <a:t>p</a:t>
            </a:r>
            <a:r>
              <a:rPr lang="zh-CN" altLang="en-US" sz="2600" dirty="0"/>
              <a:t>指向结束字符</a:t>
            </a:r>
            <a:r>
              <a:rPr lang="en-US" sz="2600" dirty="0"/>
              <a:t>'\0'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D27006-1381-46B9-A29C-A3F8ED446E85}"/>
              </a:ext>
            </a:extLst>
          </p:cNvPr>
          <p:cNvSpPr txBox="1"/>
          <p:nvPr/>
        </p:nvSpPr>
        <p:spPr>
          <a:xfrm>
            <a:off x="4154312" y="2764649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600" dirty="0"/>
              <a:t>s</a:t>
            </a:r>
            <a:endParaRPr lang="en-US" sz="2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4BECBA-DFD0-4944-AD24-8F2CF197E54C}"/>
              </a:ext>
            </a:extLst>
          </p:cNvPr>
          <p:cNvSpPr txBox="1"/>
          <p:nvPr/>
        </p:nvSpPr>
        <p:spPr>
          <a:xfrm>
            <a:off x="3894666" y="3228621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E2B5F-4A88-47D6-B346-A12DC4C76D1F}"/>
              </a:ext>
            </a:extLst>
          </p:cNvPr>
          <p:cNvCxnSpPr>
            <a:cxnSpLocks/>
          </p:cNvCxnSpPr>
          <p:nvPr/>
        </p:nvCxnSpPr>
        <p:spPr>
          <a:xfrm>
            <a:off x="4504267" y="3499556"/>
            <a:ext cx="575733" cy="45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3CECA-15E9-495A-96AD-7C661A6210E0}"/>
              </a:ext>
            </a:extLst>
          </p:cNvPr>
          <p:cNvSpPr txBox="1"/>
          <p:nvPr/>
        </p:nvSpPr>
        <p:spPr>
          <a:xfrm>
            <a:off x="5334001" y="2759005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33D38-DDF8-4DB0-8E03-2AC707429DBC}"/>
              </a:ext>
            </a:extLst>
          </p:cNvPr>
          <p:cNvSpPr txBox="1"/>
          <p:nvPr/>
        </p:nvSpPr>
        <p:spPr>
          <a:xfrm>
            <a:off x="5074355" y="3222977"/>
            <a:ext cx="861209" cy="417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62137C-6AB5-4794-A551-ACAC97BD23CD}"/>
              </a:ext>
            </a:extLst>
          </p:cNvPr>
          <p:cNvCxnSpPr>
            <a:cxnSpLocks/>
          </p:cNvCxnSpPr>
          <p:nvPr/>
        </p:nvCxnSpPr>
        <p:spPr>
          <a:xfrm>
            <a:off x="5683956" y="3493912"/>
            <a:ext cx="2805288" cy="502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0A1BC299-693D-4E97-AC7D-A8CB31C2E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0278"/>
              </p:ext>
            </p:extLst>
          </p:nvPr>
        </p:nvGraphicFramePr>
        <p:xfrm>
          <a:off x="5000980" y="4061176"/>
          <a:ext cx="404142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570">
                  <a:extLst>
                    <a:ext uri="{9D8B030D-6E8A-4147-A177-3AD203B41FA5}">
                      <a16:colId xmlns:a16="http://schemas.microsoft.com/office/drawing/2014/main" val="85013235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77329712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1427630036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360912248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3467441352"/>
                    </a:ext>
                  </a:extLst>
                </a:gridCol>
                <a:gridCol w="673570">
                  <a:extLst>
                    <a:ext uri="{9D8B030D-6E8A-4147-A177-3AD203B41FA5}">
                      <a16:colId xmlns:a16="http://schemas.microsoft.com/office/drawing/2014/main" val="586801133"/>
                    </a:ext>
                  </a:extLst>
                </a:gridCol>
              </a:tblGrid>
              <a:tr h="443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F659C-E6FA-49F3-A63E-0B8462B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22603"/>
            <a:ext cx="10515600" cy="4351338"/>
          </a:xfrm>
        </p:spPr>
        <p:txBody>
          <a:bodyPr/>
          <a:lstStyle/>
          <a:p>
            <a:r>
              <a:rPr lang="zh-CN" altLang="en-US" dirty="0"/>
              <a:t>体会下列程序用下标和指针访问数组元素的用法。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BC1F7-AEA0-4D6B-AAE2-3E06C038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6" y="1046339"/>
            <a:ext cx="5217761" cy="4706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48FA6-7260-465E-B9DD-2729DA9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84" y="1057628"/>
            <a:ext cx="5347690" cy="4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611B7-F537-49A2-ACB8-E0D758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425803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个指针不能相加，但指向同一个数组的指针可以相减：表示两者之间的元素个数。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18793-C842-4FFC-868C-15D9E9DB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4" y="1737606"/>
            <a:ext cx="10368103" cy="40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5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784-B452-4225-A0E3-37A663F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不指向同一个数组的同类型指针可以比较或相减，但没意义。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77F24-D0A0-492B-AB2D-9ECE121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8" y="1430690"/>
            <a:ext cx="9810558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B6A5-7348-4065-BFEE-B9B198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45" y="674158"/>
            <a:ext cx="10515600" cy="1098198"/>
          </a:xfrm>
        </p:spPr>
        <p:txBody>
          <a:bodyPr/>
          <a:lstStyle/>
          <a:p>
            <a:r>
              <a:rPr lang="zh-CN" altLang="en-US" dirty="0"/>
              <a:t>下列代码通过比较指向同一个数组元素的</a:t>
            </a:r>
            <a:r>
              <a:rPr lang="en-US" dirty="0"/>
              <a:t>2</a:t>
            </a:r>
            <a:r>
              <a:rPr lang="zh-CN" altLang="en-US" dirty="0"/>
              <a:t>个指针，控制循环过程：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B5564-1250-4286-940F-70B54C0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98" y="1682750"/>
            <a:ext cx="5876831" cy="3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A3256-1031-4056-82BB-9D1D89C1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391936"/>
            <a:ext cx="10515600" cy="4351338"/>
          </a:xfrm>
        </p:spPr>
        <p:txBody>
          <a:bodyPr/>
          <a:lstStyle/>
          <a:p>
            <a:r>
              <a:rPr lang="zh-CN" altLang="en-US" dirty="0"/>
              <a:t>对于一个数组，可以用</a:t>
            </a:r>
            <a:r>
              <a:rPr lang="en-US" dirty="0"/>
              <a:t>C++</a:t>
            </a:r>
            <a:r>
              <a:rPr lang="zh-CN" altLang="en-US" dirty="0"/>
              <a:t>标准库提供的</a:t>
            </a:r>
            <a:r>
              <a:rPr lang="en-US" dirty="0"/>
              <a:t>begin()</a:t>
            </a:r>
            <a:r>
              <a:rPr lang="zh-CN" altLang="en-US" dirty="0"/>
              <a:t>和</a:t>
            </a:r>
            <a:r>
              <a:rPr lang="en-US" dirty="0"/>
              <a:t>end()</a:t>
            </a:r>
            <a:r>
              <a:rPr lang="zh-CN" altLang="en-US" dirty="0"/>
              <a:t>函数得到这个数组的起始地址和结束地址</a:t>
            </a:r>
            <a:r>
              <a:rPr lang="en-US" dirty="0"/>
              <a:t>(</a:t>
            </a:r>
            <a:r>
              <a:rPr lang="zh-CN" altLang="en-US" dirty="0"/>
              <a:t>最后</a:t>
            </a:r>
            <a:r>
              <a:rPr lang="en-US" dirty="0"/>
              <a:t>1</a:t>
            </a:r>
            <a:r>
              <a:rPr lang="zh-CN" altLang="en-US" dirty="0"/>
              <a:t>个元素的后一个地址</a:t>
            </a:r>
            <a:r>
              <a:rPr lang="en-US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C4BC5-C3B7-477F-957E-13EC2AE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" y="1899002"/>
            <a:ext cx="12186700" cy="3440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9C1CD7-D444-487E-B960-8D36901DB908}"/>
              </a:ext>
            </a:extLst>
          </p:cNvPr>
          <p:cNvSpPr txBox="1"/>
          <p:nvPr/>
        </p:nvSpPr>
        <p:spPr>
          <a:xfrm>
            <a:off x="2810933" y="5599289"/>
            <a:ext cx="436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其中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r>
              <a:rPr lang="zh-CN" altLang="en-US" sz="2600" dirty="0"/>
              <a:t>的类型都是</a:t>
            </a:r>
            <a:r>
              <a:rPr lang="en-US" sz="2600" dirty="0"/>
              <a:t>int*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9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62FD-D205-4D8F-85DE-A5FA5493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5.3.5 Range for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45E9F-602E-4AF7-93B9-E3070DD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 for</a:t>
            </a:r>
            <a:r>
              <a:rPr lang="zh-CN" altLang="en-US" dirty="0"/>
              <a:t>遍历一个数组（集合）里的每个元素。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D11B5-6751-4060-8308-291BF3C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3" y="2817812"/>
            <a:ext cx="8457199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C0363-99EA-4BB3-A15E-D99ABA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2" y="805743"/>
            <a:ext cx="11290992" cy="50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E2DC-C991-48AA-B6CB-22837654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459670"/>
            <a:ext cx="10515600" cy="669219"/>
          </a:xfrm>
        </p:spPr>
        <p:txBody>
          <a:bodyPr/>
          <a:lstStyle/>
          <a:p>
            <a:r>
              <a:rPr lang="zh-CN" altLang="en-US" dirty="0"/>
              <a:t>可以将</a:t>
            </a:r>
            <a:r>
              <a:rPr lang="en-US" dirty="0"/>
              <a:t>range for</a:t>
            </a:r>
            <a:r>
              <a:rPr lang="zh-CN" altLang="en-US" dirty="0"/>
              <a:t>的变量类型用</a:t>
            </a:r>
            <a:r>
              <a:rPr lang="en-US" dirty="0"/>
              <a:t>auto</a:t>
            </a:r>
            <a:r>
              <a:rPr lang="zh-CN" altLang="en-US" dirty="0"/>
              <a:t>来自动推断，即：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C3929-7A00-49DC-B687-615A9AF9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4" y="1117423"/>
            <a:ext cx="9900924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4FA1-4CE0-4006-A7F1-E8B570F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403225"/>
            <a:ext cx="10515600" cy="748242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dirty="0"/>
              <a:t>Range for</a:t>
            </a:r>
            <a:r>
              <a:rPr lang="zh-CN" altLang="en-US" dirty="0"/>
              <a:t>不能用于指针。例如：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A54C0-57B0-482E-9301-E19FA891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6" y="1190095"/>
            <a:ext cx="8112559" cy="4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4AE-6329-44B4-8AC5-142F6EFA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BA51-CBB9-4DC6-9A69-3298F4C4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3</a:t>
            </a:r>
            <a:r>
              <a:rPr lang="zh-CN" altLang="en-US" sz="2600" dirty="0"/>
              <a:t>个游戏玩家和</a:t>
            </a:r>
            <a:r>
              <a:rPr lang="en-US" altLang="zh-CN" sz="2600" dirty="0"/>
              <a:t>5</a:t>
            </a:r>
            <a:r>
              <a:rPr lang="zh-CN" altLang="en-US" sz="2600" dirty="0"/>
              <a:t>个游戏的得分</a:t>
            </a:r>
            <a:endParaRPr lang="en-US" altLang="zh-CN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zh-CN" altLang="en-US" sz="2600" dirty="0"/>
              <a:t>表示一个立方体，需要</a:t>
            </a:r>
            <a:r>
              <a:rPr lang="en-US" altLang="zh-CN" sz="2600" dirty="0"/>
              <a:t>8</a:t>
            </a:r>
            <a:r>
              <a:rPr lang="zh-CN" altLang="en-US" sz="2600" dirty="0"/>
              <a:t>个三维坐标点</a:t>
            </a:r>
            <a:endParaRPr 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97CD54-4DF6-430C-AF4C-CD8AC484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36584"/>
              </p:ext>
            </p:extLst>
          </p:nvPr>
        </p:nvGraphicFramePr>
        <p:xfrm>
          <a:off x="1354667" y="2627488"/>
          <a:ext cx="8128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6421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205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7590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4384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0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5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A90BEC8-6E1F-483C-8020-6AD999C0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4812381"/>
            <a:ext cx="1903412" cy="1876285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D5EB14C-4D0F-42FA-BD8D-0C0D8F5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122"/>
              </p:ext>
            </p:extLst>
          </p:nvPr>
        </p:nvGraphicFramePr>
        <p:xfrm>
          <a:off x="5881511" y="4794955"/>
          <a:ext cx="26077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244">
                  <a:extLst>
                    <a:ext uri="{9D8B030D-6E8A-4147-A177-3AD203B41FA5}">
                      <a16:colId xmlns:a16="http://schemas.microsoft.com/office/drawing/2014/main" val="1382534468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36169092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89713064"/>
                    </a:ext>
                  </a:extLst>
                </a:gridCol>
              </a:tblGrid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6888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7211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58440"/>
                  </a:ext>
                </a:extLst>
              </a:tr>
              <a:tr h="4042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1515"/>
                  </a:ext>
                </a:extLst>
              </a:tr>
            </a:tbl>
          </a:graphicData>
        </a:graphic>
      </p:graphicFrame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30E8F5F-9F32-4047-AEC8-1D35FFED04AB}"/>
              </a:ext>
            </a:extLst>
          </p:cNvPr>
          <p:cNvSpPr/>
          <p:nvPr/>
        </p:nvSpPr>
        <p:spPr>
          <a:xfrm>
            <a:off x="9855200" y="4323644"/>
            <a:ext cx="2099733" cy="880533"/>
          </a:xfrm>
          <a:prstGeom prst="wedgeRectCallout">
            <a:avLst>
              <a:gd name="adj1" fmla="val -82123"/>
              <a:gd name="adj2" fmla="val -5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二维数组，也称为矩阵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8F28-F3FA-4723-B235-5337DC3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5.3.6 </a:t>
            </a:r>
            <a:r>
              <a:rPr lang="zh-CN" altLang="en-US" b="1" dirty="0"/>
              <a:t>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B817A-6785-4D7F-8372-048A4567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严格地说，</a:t>
            </a:r>
            <a:r>
              <a:rPr lang="en-US" dirty="0"/>
              <a:t>C++</a:t>
            </a:r>
            <a:r>
              <a:rPr lang="zh-CN" altLang="en-US" dirty="0"/>
              <a:t>没有提供多维数组，只有一维数组。所谓的多维数组是通过一维数组来表示的。也就是说多维数组实质上就是一维数组，只不过这个一维数组的元素仍然是一个数组，并且可以一直这样表示下去。例如：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835D1-4453-4ECB-9FA6-A9409B31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4050947"/>
            <a:ext cx="10670082" cy="1062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83E0-AA58-4608-8C7D-97A2643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5661555"/>
            <a:ext cx="10769600" cy="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CA06-2681-4DFA-83BB-5273268F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0"/>
            <a:ext cx="10515600" cy="4351338"/>
          </a:xfrm>
        </p:spPr>
        <p:txBody>
          <a:bodyPr/>
          <a:lstStyle/>
          <a:p>
            <a:r>
              <a:rPr lang="zh-CN" altLang="en-US" b="1" dirty="0"/>
              <a:t>由内向外、自右向左</a:t>
            </a:r>
            <a:r>
              <a:rPr lang="en-US" dirty="0"/>
              <a:t>”</a:t>
            </a:r>
            <a:r>
              <a:rPr lang="zh-CN" altLang="en-US" dirty="0"/>
              <a:t>的阅读方法，</a:t>
            </a:r>
            <a:r>
              <a:rPr lang="en-US" dirty="0" err="1"/>
              <a:t>ia</a:t>
            </a:r>
            <a:r>
              <a:rPr lang="zh-CN" altLang="en-US" dirty="0"/>
              <a:t>是一个</a:t>
            </a:r>
            <a:r>
              <a:rPr lang="en-US" dirty="0"/>
              <a:t>3</a:t>
            </a:r>
            <a:r>
              <a:rPr lang="zh-CN" altLang="en-US" dirty="0"/>
              <a:t>个元素的数组，而每个元素又是一个</a:t>
            </a:r>
            <a:r>
              <a:rPr lang="en-US" dirty="0"/>
              <a:t>int[4]</a:t>
            </a:r>
            <a:r>
              <a:rPr lang="zh-CN" altLang="en-US" dirty="0"/>
              <a:t>的数组，即每个元素是一个包含</a:t>
            </a:r>
            <a:r>
              <a:rPr lang="en-US" dirty="0"/>
              <a:t>4</a:t>
            </a:r>
            <a:r>
              <a:rPr lang="zh-CN" altLang="en-US" dirty="0"/>
              <a:t>个</a:t>
            </a:r>
            <a:r>
              <a:rPr lang="en-US" dirty="0"/>
              <a:t>int</a:t>
            </a:r>
            <a:r>
              <a:rPr lang="zh-CN" altLang="en-US" dirty="0"/>
              <a:t>元素的数组。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28AE-5684-4992-A622-2CA56794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02" y="482776"/>
            <a:ext cx="2934054" cy="929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BDCBA4-1858-4867-9BE6-475C2FFE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" y="3600410"/>
            <a:ext cx="11861727" cy="22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4144DE-A8F9-433C-BF40-79D71C21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417865"/>
            <a:ext cx="10879667" cy="57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60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C80DC1-00D7-44B0-A0EE-52E6D3D2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4" y="143051"/>
            <a:ext cx="9678769" cy="65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9634-63E7-4C33-9D72-E1004A8D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4" y="233892"/>
            <a:ext cx="10515600" cy="57890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auto</a:t>
            </a:r>
            <a:r>
              <a:rPr lang="zh-CN" altLang="en-US" dirty="0"/>
              <a:t>来改写上述代码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41EB1-BF3C-4E07-90EE-3E197F8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8" y="906109"/>
            <a:ext cx="9200653" cy="57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22BEA-C59D-4A26-8F53-2AB0518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5" y="290336"/>
            <a:ext cx="10515600" cy="56761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写出更简单的代码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C5294-3981-4279-90F2-A269438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3" y="1128360"/>
            <a:ext cx="1004762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59FC4-909C-4D51-BD49-3FDAC34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335492"/>
            <a:ext cx="10515600" cy="4351338"/>
          </a:xfrm>
        </p:spPr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：将</a:t>
            </a:r>
            <a:r>
              <a:rPr lang="en-US" dirty="0"/>
              <a:t>row</a:t>
            </a:r>
            <a:r>
              <a:rPr lang="zh-CN" altLang="en-US" dirty="0"/>
              <a:t>和</a:t>
            </a:r>
            <a:r>
              <a:rPr lang="en-US" dirty="0"/>
              <a:t>col</a:t>
            </a:r>
            <a:r>
              <a:rPr lang="zh-CN" altLang="en-US" dirty="0"/>
              <a:t>定义成引用变量，即直接引用原来数组元素而不是复制它们的值。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除了最内层外，其他层的</a:t>
            </a:r>
            <a:r>
              <a:rPr lang="en-US" dirty="0"/>
              <a:t>Rang for</a:t>
            </a:r>
            <a:r>
              <a:rPr lang="zh-CN" altLang="en-US" dirty="0"/>
              <a:t>元素的变量必须声明为引用类型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2AD92-C781-46C4-A430-5C531F6B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43755"/>
            <a:ext cx="9108083" cy="15606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D04E4-0755-4AA3-A1BA-A052F72C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4264554"/>
            <a:ext cx="11463603" cy="13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FC87-F35E-4139-8EC7-8F60925A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0399"/>
          </a:xfrm>
        </p:spPr>
        <p:txBody>
          <a:bodyPr>
            <a:normAutofit/>
          </a:bodyPr>
          <a:lstStyle/>
          <a:p>
            <a:r>
              <a:rPr lang="en-US" dirty="0"/>
              <a:t>5.4 </a:t>
            </a:r>
            <a:r>
              <a:rPr lang="zh-CN" altLang="en-US" dirty="0"/>
              <a:t>动态内存</a:t>
            </a:r>
            <a:br>
              <a:rPr lang="en-US" altLang="zh-CN" dirty="0"/>
            </a:br>
            <a:r>
              <a:rPr lang="en-US" b="1" dirty="0"/>
              <a:t>5.4.1 </a:t>
            </a:r>
            <a:r>
              <a:rPr lang="zh-CN" altLang="en-US" b="1" dirty="0"/>
              <a:t>程序堆栈区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177AE-6219-47DD-9C54-92D6092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2096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每个程序除了代码占据的内存外，都有一个称为</a:t>
            </a:r>
            <a:r>
              <a:rPr lang="zh-CN" altLang="en-US" b="1" dirty="0"/>
              <a:t>堆栈（</a:t>
            </a:r>
            <a:r>
              <a:rPr lang="en-US" b="1" dirty="0"/>
              <a:t>Stack</a:t>
            </a:r>
            <a:r>
              <a:rPr lang="zh-CN" altLang="en-US" b="1" dirty="0"/>
              <a:t>）</a:t>
            </a:r>
            <a:r>
              <a:rPr lang="zh-CN" altLang="en-US" dirty="0"/>
              <a:t>的内存块，用于存储程序块的非静态局部变量。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73AB4-6362-4937-AF91-2B6B7AD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0" y="3538537"/>
            <a:ext cx="3179125" cy="2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61C13-8D3D-44F0-915F-FB943F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1" y="482247"/>
            <a:ext cx="10515600" cy="4351338"/>
          </a:xfrm>
        </p:spPr>
        <p:txBody>
          <a:bodyPr/>
          <a:lstStyle/>
          <a:p>
            <a:r>
              <a:rPr lang="zh-CN" altLang="en-US" b="1" dirty="0"/>
              <a:t>局部变量的入栈和出栈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10F2C-51DB-4A9D-878F-D6A001E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9" y="-1"/>
            <a:ext cx="6016272" cy="67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1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3073-4B2C-4546-B3DA-9250A94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5.4.2 </a:t>
            </a:r>
            <a:r>
              <a:rPr lang="zh-CN" altLang="en-US" b="1" dirty="0"/>
              <a:t>堆存储区：</a:t>
            </a:r>
            <a:r>
              <a:rPr lang="en-US" b="1" dirty="0"/>
              <a:t>new</a:t>
            </a:r>
            <a:r>
              <a:rPr lang="zh-CN" altLang="en-US" b="1" dirty="0"/>
              <a:t>和</a:t>
            </a:r>
            <a:r>
              <a:rPr lang="en-US" b="1" dirty="0"/>
              <a:t>delete</a:t>
            </a:r>
            <a:r>
              <a:rPr lang="zh-CN" altLang="en-US" b="1" dirty="0"/>
              <a:t>运算符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CD91-8FA6-4569-AABF-4EAC90B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48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堆存储区：所有程序共享的内存</a:t>
            </a:r>
            <a:endParaRPr lang="en-US" dirty="0"/>
          </a:p>
          <a:p>
            <a:r>
              <a:rPr lang="en-US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分配和释放动态内存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b="1" dirty="0"/>
              <a:t>new</a:t>
            </a:r>
            <a:r>
              <a:rPr lang="en-US" dirty="0"/>
              <a:t> T</a:t>
            </a:r>
            <a:r>
              <a:rPr lang="zh-CN" altLang="en-US" dirty="0"/>
              <a:t>”用于申请一个</a:t>
            </a:r>
            <a:r>
              <a:rPr lang="en-US" dirty="0"/>
              <a:t>T</a:t>
            </a:r>
            <a:r>
              <a:rPr lang="zh-CN" altLang="en-US" dirty="0"/>
              <a:t>类型大小元素的内存，而“</a:t>
            </a:r>
            <a:r>
              <a:rPr lang="en-US" b="1" dirty="0"/>
              <a:t>new</a:t>
            </a:r>
            <a:r>
              <a:rPr lang="en-US" dirty="0"/>
              <a:t> T[size]</a:t>
            </a:r>
            <a:r>
              <a:rPr lang="zh-CN" altLang="en-US" dirty="0"/>
              <a:t>”用于申请可存储</a:t>
            </a:r>
            <a:r>
              <a:rPr lang="en-US" dirty="0"/>
              <a:t>size</a:t>
            </a:r>
            <a:r>
              <a:rPr lang="zh-CN" altLang="en-US" dirty="0"/>
              <a:t>个</a:t>
            </a:r>
            <a:r>
              <a:rPr lang="en-US" dirty="0"/>
              <a:t>T</a:t>
            </a:r>
            <a:r>
              <a:rPr lang="zh-CN" altLang="en-US" dirty="0"/>
              <a:t>类型元素的一块内存。“</a:t>
            </a:r>
            <a:r>
              <a:rPr lang="en-US" dirty="0"/>
              <a:t>new T</a:t>
            </a:r>
            <a:r>
              <a:rPr lang="zh-CN" altLang="en-US" dirty="0"/>
              <a:t>”和“</a:t>
            </a:r>
            <a:r>
              <a:rPr lang="en-US" dirty="0"/>
              <a:t>new T[size]</a:t>
            </a:r>
            <a:r>
              <a:rPr lang="zh-CN" altLang="en-US" dirty="0"/>
              <a:t>”都返回分配内存块的起始地址，返回值的类型是</a:t>
            </a:r>
            <a:r>
              <a:rPr lang="en-US" dirty="0"/>
              <a:t>T *</a:t>
            </a:r>
            <a:r>
              <a:rPr lang="zh-CN" altLang="en-US" dirty="0"/>
              <a:t>，即指向</a:t>
            </a:r>
            <a:r>
              <a:rPr lang="en-US" dirty="0"/>
              <a:t>T</a:t>
            </a:r>
            <a:r>
              <a:rPr lang="zh-CN" altLang="en-US" dirty="0"/>
              <a:t>类型元素的指针类型，如果</a:t>
            </a:r>
            <a:r>
              <a:rPr lang="en-US" dirty="0"/>
              <a:t>new</a:t>
            </a:r>
            <a:r>
              <a:rPr lang="zh-CN" altLang="en-US" dirty="0"/>
              <a:t>申请内存失败，返回的值是</a:t>
            </a:r>
            <a:r>
              <a:rPr lang="en-US" dirty="0"/>
              <a:t>0</a:t>
            </a:r>
            <a:r>
              <a:rPr lang="zh-CN" altLang="en-US" dirty="0"/>
              <a:t>。例如：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double *p = new double;</a:t>
            </a:r>
          </a:p>
          <a:p>
            <a:pPr marL="0" indent="0">
              <a:buNone/>
            </a:pPr>
            <a:r>
              <a:rPr lang="en-US" dirty="0"/>
              <a:t>   double *q= new double[3]; </a:t>
            </a:r>
          </a:p>
        </p:txBody>
      </p:sp>
    </p:spTree>
    <p:extLst>
      <p:ext uri="{BB962C8B-B14F-4D97-AF65-F5344CB8AC3E}">
        <p14:creationId xmlns:p14="http://schemas.microsoft.com/office/powerpoint/2010/main" val="28255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354BE-14AE-4289-807E-32F238CD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1137003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dirty="0"/>
              <a:t>new T</a:t>
            </a:r>
            <a:r>
              <a:rPr lang="zh-CN" altLang="en-US" dirty="0"/>
              <a:t>分配的一个</a:t>
            </a:r>
            <a:r>
              <a:rPr lang="en-US" dirty="0"/>
              <a:t>T</a:t>
            </a:r>
            <a:r>
              <a:rPr lang="zh-CN" altLang="en-US" dirty="0"/>
              <a:t>元素的内存，用</a:t>
            </a:r>
            <a:r>
              <a:rPr lang="en-US" dirty="0"/>
              <a:t>delete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指向的这块</a:t>
            </a:r>
            <a:r>
              <a:rPr lang="en-US" dirty="0"/>
              <a:t>T</a:t>
            </a:r>
            <a:r>
              <a:rPr lang="zh-CN" altLang="en-US" dirty="0"/>
              <a:t>元素占据的内存。对于</a:t>
            </a:r>
            <a:r>
              <a:rPr lang="en-US" dirty="0"/>
              <a:t>new T[size]</a:t>
            </a:r>
            <a:r>
              <a:rPr lang="zh-CN" altLang="en-US" dirty="0"/>
              <a:t>分配的多个</a:t>
            </a:r>
            <a:r>
              <a:rPr lang="en-US" dirty="0"/>
              <a:t>T</a:t>
            </a:r>
            <a:r>
              <a:rPr lang="zh-CN" altLang="en-US" dirty="0"/>
              <a:t>元素空间的内存，用</a:t>
            </a:r>
            <a:r>
              <a:rPr lang="en-US" dirty="0"/>
              <a:t>delete[] p</a:t>
            </a:r>
            <a:r>
              <a:rPr lang="zh-CN" altLang="en-US" dirty="0"/>
              <a:t>释放</a:t>
            </a:r>
            <a:r>
              <a:rPr lang="en-US" dirty="0"/>
              <a:t>p</a:t>
            </a:r>
            <a:r>
              <a:rPr lang="zh-CN" altLang="en-US" dirty="0"/>
              <a:t>指向的多个</a:t>
            </a:r>
            <a:r>
              <a:rPr lang="en-US" dirty="0"/>
              <a:t>T</a:t>
            </a:r>
            <a:r>
              <a:rPr lang="zh-CN" altLang="en-US" dirty="0"/>
              <a:t>元素占用的内存，如果写成了</a:t>
            </a:r>
            <a:r>
              <a:rPr lang="en-US" dirty="0"/>
              <a:t>delete p</a:t>
            </a:r>
            <a:r>
              <a:rPr lang="zh-CN" altLang="en-US" dirty="0"/>
              <a:t>释放的将是第一个</a:t>
            </a:r>
            <a:r>
              <a:rPr lang="en-US" dirty="0"/>
              <a:t>T</a:t>
            </a:r>
            <a:r>
              <a:rPr lang="zh-CN" altLang="en-US" dirty="0"/>
              <a:t>元素占用的内存，其他元素的内存并没有得到释放，这会造成</a:t>
            </a:r>
            <a:r>
              <a:rPr lang="zh-CN" altLang="en-US" b="1" dirty="0"/>
              <a:t>内存泄漏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p;  //Ok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/>
              <a:t>delete q;  //</a:t>
            </a:r>
            <a:r>
              <a:rPr lang="zh-CN" altLang="en-US" dirty="0"/>
              <a:t>错！运行不会出错，但只释放了</a:t>
            </a:r>
            <a:r>
              <a:rPr lang="en-US" altLang="zh-CN" dirty="0"/>
              <a:t>q[0]</a:t>
            </a:r>
            <a:r>
              <a:rPr lang="zh-CN" altLang="en-US" dirty="0"/>
              <a:t>占用的内存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4E7E9-144F-4FAE-9501-BF3ED388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6" y="759707"/>
            <a:ext cx="6883368" cy="31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49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170EA4-CC0A-4C48-958E-455D13B2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3" y="767645"/>
            <a:ext cx="10611894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7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7681-2938-4ADD-98E6-0FABB4FA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27403"/>
            <a:ext cx="10515600" cy="1357841"/>
          </a:xfrm>
        </p:spPr>
        <p:txBody>
          <a:bodyPr/>
          <a:lstStyle/>
          <a:p>
            <a:r>
              <a:rPr lang="zh-CN" altLang="en-US" dirty="0"/>
              <a:t>对一个指针</a:t>
            </a:r>
            <a:r>
              <a:rPr lang="en-US" dirty="0"/>
              <a:t>p</a:t>
            </a:r>
            <a:r>
              <a:rPr lang="zh-CN" altLang="en-US" dirty="0"/>
              <a:t>，因为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zh-CN" altLang="en-US" dirty="0"/>
              <a:t>就是</a:t>
            </a:r>
            <a:r>
              <a:rPr lang="en-US" dirty="0"/>
              <a:t>*(</a:t>
            </a:r>
            <a:r>
              <a:rPr lang="en-US" dirty="0" err="1"/>
              <a:t>p+i</a:t>
            </a:r>
            <a:r>
              <a:rPr lang="en-US" dirty="0"/>
              <a:t>)</a:t>
            </a:r>
            <a:r>
              <a:rPr lang="zh-CN" altLang="en-US" dirty="0"/>
              <a:t>，当然可以通过下标访问指针指向的动态内存：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D913C-359B-4708-8694-4C9F23AA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70" y="1749425"/>
            <a:ext cx="5202309" cy="35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F326-0541-424A-B8B6-8F8C37A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5.4.3  </a:t>
            </a:r>
            <a:r>
              <a:rPr lang="zh-CN" altLang="en-US" b="1" dirty="0"/>
              <a:t>动态内存表示多维数组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93DC-7138-48EF-AC99-D85E10B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一个班级所有学生成绩可以用一个二维数组表示：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double scores[100][4]; //</a:t>
            </a:r>
            <a:r>
              <a:rPr lang="zh-CN" altLang="en-US" dirty="0"/>
              <a:t>最多可以存储</a:t>
            </a:r>
            <a:r>
              <a:rPr lang="en-US" dirty="0"/>
              <a:t>100</a:t>
            </a:r>
            <a:r>
              <a:rPr lang="zh-CN" altLang="en-US" dirty="0"/>
              <a:t>个学生成绩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int n = 0; //</a:t>
            </a:r>
            <a:r>
              <a:rPr lang="zh-CN" altLang="en-US" dirty="0"/>
              <a:t>学生人数</a:t>
            </a:r>
            <a:endParaRPr lang="en-US" dirty="0"/>
          </a:p>
          <a:p>
            <a:r>
              <a:rPr lang="zh-CN" altLang="en-US" dirty="0"/>
              <a:t>但大小固定，缺点：空间不足、浪费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8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BE79-47C5-44FD-96EE-23F8D272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45181"/>
            <a:ext cx="10515600" cy="4351338"/>
          </a:xfrm>
        </p:spPr>
        <p:txBody>
          <a:bodyPr/>
          <a:lstStyle/>
          <a:p>
            <a:r>
              <a:rPr lang="zh-CN" altLang="en-US" dirty="0"/>
              <a:t>分配一块动态内存：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D6AEF-FBD0-4FE7-94C8-16DFA33E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895701"/>
            <a:ext cx="6864352" cy="5874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5E5EE8-E5AD-4005-BC37-C970336381BA}"/>
              </a:ext>
            </a:extLst>
          </p:cNvPr>
          <p:cNvSpPr txBox="1"/>
          <p:nvPr/>
        </p:nvSpPr>
        <p:spPr>
          <a:xfrm>
            <a:off x="6163734" y="259644"/>
            <a:ext cx="51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[4]</a:t>
            </a:r>
            <a:r>
              <a:rPr lang="zh-CN" altLang="en-US" sz="2400" dirty="0"/>
              <a:t>就是一个编译时大小确定的数组类型。可分配类似是</a:t>
            </a:r>
            <a:r>
              <a:rPr lang="en-US" sz="2400" dirty="0"/>
              <a:t>double [4]</a:t>
            </a:r>
            <a:r>
              <a:rPr lang="zh-CN" altLang="en-US" sz="2400" dirty="0"/>
              <a:t>的一块动态内存。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93B3-DB75-4A17-8121-AA4B7FC5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const</a:t>
            </a:r>
            <a:r>
              <a:rPr lang="zh-CN" altLang="en-US" dirty="0"/>
              <a:t>修饰符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5E3F5-67F1-405A-9E74-BABE41B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修饰基本类型的变量时，表示这个变量是不可修改的。</a:t>
            </a:r>
            <a:r>
              <a:rPr lang="en-US" dirty="0"/>
              <a:t>const</a:t>
            </a:r>
            <a:r>
              <a:rPr lang="zh-CN" altLang="en-US" dirty="0"/>
              <a:t>和复合类型结合，其含义就不是那么简单的，需要根据</a:t>
            </a:r>
            <a:r>
              <a:rPr lang="en-US" dirty="0"/>
              <a:t>const</a:t>
            </a:r>
            <a:r>
              <a:rPr lang="zh-CN" altLang="en-US" dirty="0"/>
              <a:t>在变量声明中的位置来理解其含义。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5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BE8-C360-4C0A-87C9-C172E3B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5.5.1 const</a:t>
            </a:r>
            <a:r>
              <a:rPr lang="zh-CN" altLang="en-US" b="1" dirty="0"/>
              <a:t>和指针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1ED34D-7F30-4D9D-AD51-847A35A1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8" y="2000625"/>
            <a:ext cx="7126782" cy="2832632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16666EB-9100-4E81-A8C9-3709068ED164}"/>
              </a:ext>
            </a:extLst>
          </p:cNvPr>
          <p:cNvSpPr/>
          <p:nvPr/>
        </p:nvSpPr>
        <p:spPr>
          <a:xfrm>
            <a:off x="3815024" y="1964173"/>
            <a:ext cx="5901733" cy="537866"/>
          </a:xfrm>
          <a:prstGeom prst="wedgeRectCallout">
            <a:avLst>
              <a:gd name="adj1" fmla="val -57325"/>
              <a:gd name="adj2" fmla="val 5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p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指针</a:t>
            </a:r>
            <a:r>
              <a:rPr lang="zh-CN" altLang="en-US" sz="2600" dirty="0"/>
              <a:t>，即不能被修改的指针</a:t>
            </a:r>
            <a:endParaRPr lang="en-US" sz="26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7FA7FD1-7522-4C4B-8636-666CECDC83FB}"/>
              </a:ext>
            </a:extLst>
          </p:cNvPr>
          <p:cNvSpPr/>
          <p:nvPr/>
        </p:nvSpPr>
        <p:spPr>
          <a:xfrm>
            <a:off x="5027523" y="2968589"/>
            <a:ext cx="4779667" cy="1000510"/>
          </a:xfrm>
          <a:prstGeom prst="wedgeRectCallout">
            <a:avLst>
              <a:gd name="adj1" fmla="val -70492"/>
              <a:gd name="adj2" fmla="val 1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q</a:t>
            </a:r>
            <a:r>
              <a:rPr lang="zh-CN" altLang="en-US" sz="2600" dirty="0"/>
              <a:t>和</a:t>
            </a:r>
            <a:r>
              <a:rPr lang="en-US" sz="2600" dirty="0"/>
              <a:t>s</a:t>
            </a:r>
            <a:r>
              <a:rPr lang="zh-CN" altLang="en-US" sz="2600" dirty="0"/>
              <a:t>称为</a:t>
            </a:r>
            <a:r>
              <a:rPr lang="en-US" sz="2600" b="1" dirty="0"/>
              <a:t>const</a:t>
            </a:r>
            <a:r>
              <a:rPr lang="zh-CN" altLang="en-US" sz="2600" b="1" dirty="0"/>
              <a:t>对象的指针</a:t>
            </a:r>
            <a:r>
              <a:rPr lang="zh-CN" altLang="en-US" sz="2600" dirty="0"/>
              <a:t>，即其指向的</a:t>
            </a:r>
            <a:r>
              <a:rPr lang="en-US" sz="2600" dirty="0"/>
              <a:t>const</a:t>
            </a:r>
            <a:r>
              <a:rPr lang="zh-CN" altLang="en-US" sz="2600" dirty="0"/>
              <a:t>对象不能被修改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2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E702C-9B68-495A-AE45-0879F2B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8" y="3263412"/>
            <a:ext cx="8454525" cy="267516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306AB41E-1CEA-4DCB-8107-77BCD1A2C0A8}"/>
              </a:ext>
            </a:extLst>
          </p:cNvPr>
          <p:cNvSpPr/>
          <p:nvPr/>
        </p:nvSpPr>
        <p:spPr>
          <a:xfrm>
            <a:off x="7616652" y="2542232"/>
            <a:ext cx="2974312" cy="522515"/>
          </a:xfrm>
          <a:prstGeom prst="wedgeRectCallout">
            <a:avLst>
              <a:gd name="adj1" fmla="val -42419"/>
              <a:gd name="adj2" fmla="val 106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下列代码没有问题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16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A5EB3A9-7D6B-44CF-826C-F21109F8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94" y="291402"/>
            <a:ext cx="5865243" cy="23312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BC2ADC-3A62-4A63-A9FB-A485419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" y="3155390"/>
            <a:ext cx="9501322" cy="31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6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E1E0-25DF-4DBC-B4DD-7B013D7D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670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latin typeface="+mn-lt"/>
              </a:rPr>
              <a:t>const int * const </a:t>
            </a:r>
            <a:r>
              <a:rPr lang="en-US" dirty="0" err="1">
                <a:latin typeface="+mn-lt"/>
              </a:rPr>
              <a:t>ptr</a:t>
            </a:r>
            <a:r>
              <a:rPr lang="en-US" dirty="0">
                <a:latin typeface="+mn-lt"/>
              </a:rPr>
              <a:t> = &amp;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 err="1"/>
              <a:t>ptr</a:t>
            </a:r>
            <a:r>
              <a:rPr lang="zh-CN" altLang="en-US" dirty="0"/>
              <a:t>是</a:t>
            </a:r>
            <a:r>
              <a:rPr lang="en-US" dirty="0"/>
              <a:t>const</a:t>
            </a:r>
            <a:r>
              <a:rPr lang="zh-CN" altLang="en-US" dirty="0"/>
              <a:t>指针，且它指向的也是一个</a:t>
            </a:r>
            <a:r>
              <a:rPr lang="en-US" dirty="0"/>
              <a:t>const</a:t>
            </a:r>
            <a:r>
              <a:rPr lang="zh-CN" altLang="en-US" dirty="0"/>
              <a:t>对象。因此，不但</a:t>
            </a:r>
            <a:r>
              <a:rPr lang="en-US" dirty="0" err="1"/>
              <a:t>ptr</a:t>
            </a:r>
            <a:r>
              <a:rPr lang="zh-CN" altLang="en-US" dirty="0"/>
              <a:t>不能被修改（必须始终指向</a:t>
            </a:r>
            <a:r>
              <a:rPr lang="en-US" dirty="0" err="1"/>
              <a:t>i</a:t>
            </a:r>
            <a:r>
              <a:rPr lang="zh-CN" altLang="en-US" dirty="0"/>
              <a:t>），其指向的</a:t>
            </a:r>
            <a:r>
              <a:rPr lang="en-US" dirty="0"/>
              <a:t>const int</a:t>
            </a:r>
            <a:r>
              <a:rPr lang="zh-CN" altLang="en-US" dirty="0"/>
              <a:t>变量也不能被修改。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7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2760-8F3C-4076-A53E-313D66D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06" y="690162"/>
            <a:ext cx="10515600" cy="4351338"/>
          </a:xfrm>
        </p:spPr>
        <p:txBody>
          <a:bodyPr/>
          <a:lstStyle/>
          <a:p>
            <a:r>
              <a:rPr lang="zh-CN" altLang="en-US" dirty="0"/>
              <a:t>指针和</a:t>
            </a:r>
            <a:r>
              <a:rPr lang="en-US" dirty="0"/>
              <a:t>const</a:t>
            </a:r>
            <a:r>
              <a:rPr lang="zh-CN" altLang="en-US" dirty="0"/>
              <a:t>可产生如下组合：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BA886-4F07-4A29-8370-5C87013F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7" y="1417862"/>
            <a:ext cx="8760268" cy="1988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C2B1FB-182B-46E3-9F57-FAF5190E9A01}"/>
              </a:ext>
            </a:extLst>
          </p:cNvPr>
          <p:cNvSpPr txBox="1"/>
          <p:nvPr/>
        </p:nvSpPr>
        <p:spPr>
          <a:xfrm>
            <a:off x="1115367" y="3989196"/>
            <a:ext cx="95459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有的书上将</a:t>
            </a:r>
            <a:r>
              <a:rPr lang="en-US" sz="2600"/>
              <a:t>const</a:t>
            </a:r>
            <a:r>
              <a:rPr lang="zh-CN" altLang="en-US" sz="2600"/>
              <a:t>指针称为常指针（如</a:t>
            </a:r>
            <a:r>
              <a:rPr lang="en-US" sz="2600"/>
              <a:t>cp</a:t>
            </a:r>
            <a:r>
              <a:rPr lang="zh-CN" altLang="en-US" sz="2600"/>
              <a:t>、</a:t>
            </a:r>
            <a:r>
              <a:rPr lang="en-US" sz="2600"/>
              <a:t>pc3</a:t>
            </a:r>
            <a:r>
              <a:rPr lang="zh-CN" altLang="en-US" sz="2600"/>
              <a:t>），而一个指针指向的如果是</a:t>
            </a:r>
            <a:r>
              <a:rPr lang="en-US" sz="2600"/>
              <a:t>const</a:t>
            </a:r>
            <a:r>
              <a:rPr lang="zh-CN" altLang="en-US" sz="2600"/>
              <a:t>对象，则称为常量的指针（如</a:t>
            </a:r>
            <a:r>
              <a:rPr lang="en-US" sz="2600"/>
              <a:t>pc</a:t>
            </a:r>
            <a:r>
              <a:rPr lang="zh-CN" altLang="en-US" sz="2600"/>
              <a:t>、</a:t>
            </a:r>
            <a:r>
              <a:rPr lang="en-US" sz="2600"/>
              <a:t>pc2</a:t>
            </a:r>
            <a:r>
              <a:rPr lang="zh-CN" altLang="en-US" sz="2600"/>
              <a:t>）。当然</a:t>
            </a:r>
            <a:r>
              <a:rPr lang="en-US" sz="2600"/>
              <a:t>pc3</a:t>
            </a:r>
            <a:r>
              <a:rPr lang="zh-CN" altLang="en-US" sz="2600"/>
              <a:t>既是常指针也是常量 的指针，可称为常量的常指针。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020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0A891B-AB2D-4CBC-A18B-C2409214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77" y="113619"/>
            <a:ext cx="7409444" cy="6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8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E58B6-3385-47DD-BFC1-8627BF4D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2" y="453640"/>
            <a:ext cx="8025283" cy="42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E37C-AF46-470C-BDA7-312F875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5.5.2 const</a:t>
            </a:r>
            <a:r>
              <a:rPr lang="zh-CN" altLang="en-US" b="1" dirty="0"/>
              <a:t>对象的引用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9D8A1-6B6D-4C2F-8ED0-9A94FEB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dirty="0"/>
              <a:t>const</a:t>
            </a:r>
            <a:r>
              <a:rPr lang="zh-CN" altLang="en-US" dirty="0"/>
              <a:t>对象的指针一样，可以定义</a:t>
            </a:r>
            <a:r>
              <a:rPr lang="en-US" dirty="0"/>
              <a:t>const</a:t>
            </a:r>
            <a:r>
              <a:rPr lang="zh-CN" altLang="en-US" dirty="0"/>
              <a:t>对象的引用。即引用变量绑定的是一个</a:t>
            </a:r>
            <a:r>
              <a:rPr lang="en-US" dirty="0"/>
              <a:t>const</a:t>
            </a:r>
            <a:r>
              <a:rPr lang="zh-CN" altLang="en-US" dirty="0"/>
              <a:t>对象。既然是一个</a:t>
            </a:r>
            <a:r>
              <a:rPr lang="en-US" dirty="0"/>
              <a:t>const</a:t>
            </a:r>
            <a:r>
              <a:rPr lang="zh-CN" altLang="en-US" dirty="0"/>
              <a:t>对象的引用，就不能通过该引用变量去修改它引用的对象。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3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53B8-BE6C-4BA2-8366-3CDB41C8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93" y="539436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对象的引用可以用非</a:t>
            </a:r>
            <a:r>
              <a:rPr lang="en-US" dirty="0"/>
              <a:t>const </a:t>
            </a:r>
            <a:r>
              <a:rPr lang="zh-CN" altLang="en-US" dirty="0"/>
              <a:t>对象、文字量和一般表达式初始化。例如：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604D8-34B6-436B-92AA-CE7F6990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1572619"/>
            <a:ext cx="10052595" cy="2446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124D54-A7A9-489F-91EC-782BF9AE8D8E}"/>
              </a:ext>
            </a:extLst>
          </p:cNvPr>
          <p:cNvSpPr txBox="1"/>
          <p:nvPr/>
        </p:nvSpPr>
        <p:spPr>
          <a:xfrm>
            <a:off x="1235947" y="4411226"/>
            <a:ext cx="10219174" cy="88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可以用“非</a:t>
            </a:r>
            <a:r>
              <a:rPr lang="en-US" sz="2600" dirty="0"/>
              <a:t>const</a:t>
            </a:r>
            <a:r>
              <a:rPr lang="zh-CN" altLang="en-US" sz="2600" dirty="0"/>
              <a:t>对象”或“表达式”初始化一个</a:t>
            </a:r>
            <a:r>
              <a:rPr lang="en-US" sz="2600" dirty="0"/>
              <a:t>const</a:t>
            </a:r>
            <a:r>
              <a:rPr lang="zh-CN" altLang="en-US" sz="2600" dirty="0"/>
              <a:t>对象的引用，只要这个表达式类型能转化成引用的类型。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51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569D-6A50-4F72-B095-AF67CE0D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499243"/>
            <a:ext cx="10515600" cy="4351338"/>
          </a:xfrm>
        </p:spPr>
        <p:txBody>
          <a:bodyPr/>
          <a:lstStyle/>
          <a:p>
            <a:r>
              <a:rPr lang="en-US" dirty="0"/>
              <a:t>const</a:t>
            </a:r>
            <a:r>
              <a:rPr lang="zh-CN" altLang="en-US" dirty="0"/>
              <a:t>对象的引用往往绑定的是一个临时变量，如：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r8</a:t>
            </a:r>
            <a:r>
              <a:rPr lang="zh-CN" altLang="en-US" dirty="0"/>
              <a:t>实际上是绑定到一个临时变量而不是</a:t>
            </a:r>
            <a:r>
              <a:rPr lang="en-US" dirty="0" err="1"/>
              <a:t>dval</a:t>
            </a:r>
            <a:r>
              <a:rPr lang="zh-CN" altLang="en-US" dirty="0"/>
              <a:t>。即编译器实际上创建了一个临时变量，即将“</a:t>
            </a:r>
            <a:r>
              <a:rPr lang="en-US" dirty="0"/>
              <a:t>const int &amp;r8 = </a:t>
            </a:r>
            <a:r>
              <a:rPr lang="en-US" dirty="0" err="1"/>
              <a:t>dval</a:t>
            </a:r>
            <a:r>
              <a:rPr lang="en-US" dirty="0"/>
              <a:t>;</a:t>
            </a:r>
            <a:r>
              <a:rPr lang="zh-CN" altLang="en-US" dirty="0"/>
              <a:t>”替换为如下形式：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B2AA4-69E7-472B-817C-69F0F41C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1225584"/>
            <a:ext cx="10695784" cy="774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C3082-DB46-4D7B-8442-2401D91E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9" y="3451033"/>
            <a:ext cx="4241743" cy="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55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C888-AAE9-459C-A52D-9791163F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7" y="499242"/>
            <a:ext cx="10515600" cy="3972273"/>
          </a:xfrm>
        </p:spPr>
        <p:txBody>
          <a:bodyPr/>
          <a:lstStyle/>
          <a:p>
            <a:r>
              <a:rPr lang="zh-CN" altLang="en-US" dirty="0"/>
              <a:t>反过来，不能用</a:t>
            </a:r>
            <a:r>
              <a:rPr lang="en-US" b="1" dirty="0"/>
              <a:t>const</a:t>
            </a:r>
            <a:r>
              <a:rPr lang="zh-CN" altLang="en-US" b="1" dirty="0"/>
              <a:t>对象</a:t>
            </a:r>
            <a:r>
              <a:rPr lang="zh-CN" altLang="en-US" dirty="0"/>
              <a:t>、</a:t>
            </a:r>
            <a:r>
              <a:rPr lang="zh-CN" altLang="en-US" b="1" dirty="0"/>
              <a:t>文字量</a:t>
            </a:r>
            <a:r>
              <a:rPr lang="zh-CN" altLang="en-US" dirty="0"/>
              <a:t>、</a:t>
            </a:r>
            <a:r>
              <a:rPr lang="zh-CN" altLang="en-US" b="1" dirty="0"/>
              <a:t>表达式</a:t>
            </a:r>
            <a:r>
              <a:rPr lang="zh-CN" altLang="en-US" dirty="0"/>
              <a:t>初始化一个</a:t>
            </a:r>
            <a:r>
              <a:rPr lang="en-US" dirty="0"/>
              <a:t>non-const</a:t>
            </a:r>
            <a:r>
              <a:rPr lang="zh-CN" altLang="en-US" dirty="0"/>
              <a:t>（非</a:t>
            </a:r>
            <a:r>
              <a:rPr lang="en-US" dirty="0"/>
              <a:t>const</a:t>
            </a:r>
            <a:r>
              <a:rPr lang="zh-CN" altLang="en-US" dirty="0"/>
              <a:t>对象）的引用。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试图修改</a:t>
            </a:r>
            <a:r>
              <a:rPr lang="en-US" dirty="0"/>
              <a:t>const</a:t>
            </a:r>
            <a:r>
              <a:rPr lang="zh-CN" altLang="en-US" dirty="0"/>
              <a:t>对象的引用是非法的：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80FD0-58C0-4E6E-9C81-113691C2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4" y="1673940"/>
            <a:ext cx="9655942" cy="1490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849C41-5FA1-42A3-B453-157D2FA7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5" y="4129035"/>
            <a:ext cx="7409169" cy="8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2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30638-7556-419B-A5F4-8F601CE4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10" y="449001"/>
            <a:ext cx="10515600" cy="1239122"/>
          </a:xfrm>
        </p:spPr>
        <p:txBody>
          <a:bodyPr/>
          <a:lstStyle/>
          <a:p>
            <a:r>
              <a:rPr lang="zh-CN" altLang="en-US" dirty="0"/>
              <a:t>因此，不能通过</a:t>
            </a:r>
            <a:r>
              <a:rPr lang="en-US" dirty="0"/>
              <a:t>const</a:t>
            </a:r>
            <a:r>
              <a:rPr lang="zh-CN" altLang="en-US" dirty="0"/>
              <a:t>对象的引用去修改其绑定的对象，即使原来那个对象实际是可修改的。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8492B-AE8F-4F82-A1A3-021C0B1A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53" y="1833457"/>
            <a:ext cx="10798951" cy="20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3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ADD3-BD46-4AFD-854C-0D5643D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</a:t>
            </a:r>
            <a:r>
              <a:rPr lang="zh-CN" altLang="en-US" dirty="0"/>
              <a:t>实战</a:t>
            </a:r>
            <a:r>
              <a:rPr lang="en-US" dirty="0"/>
              <a:t>: </a:t>
            </a:r>
            <a:r>
              <a:rPr lang="zh-CN" altLang="en-US" dirty="0"/>
              <a:t>查找、排序、最短路径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2B34-20B0-4D06-A76C-91B56A07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5.6.1 </a:t>
            </a:r>
            <a:r>
              <a:rPr lang="zh-CN" altLang="en-US" sz="4000" b="1" dirty="0"/>
              <a:t>二分查找</a:t>
            </a: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4000" b="1" dirty="0"/>
              <a:t>5.6.2 </a:t>
            </a:r>
            <a:r>
              <a:rPr lang="zh-CN" altLang="en-US" sz="4000" b="1" dirty="0"/>
              <a:t>排序：冒泡、选择</a:t>
            </a: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4000" b="1" dirty="0"/>
              <a:t>5.6.3 Floyd</a:t>
            </a:r>
            <a:r>
              <a:rPr lang="zh-CN" altLang="en-US" sz="4000" b="1" dirty="0"/>
              <a:t>最短路径算法</a:t>
            </a:r>
            <a:endParaRPr lang="en-US" sz="4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5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C5E-85AB-4402-8236-7E7152C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3509-8B73-4201-9246-06C6A82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顺序查找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二分查找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19313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顺序查找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5929E-4EDB-42DB-914C-1A173494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C0473-13FA-4CEE-9D95-0CC7AE3CB8C4}"/>
              </a:ext>
            </a:extLst>
          </p:cNvPr>
          <p:cNvSpPr txBox="1"/>
          <p:nvPr/>
        </p:nvSpPr>
        <p:spPr>
          <a:xfrm>
            <a:off x="1338681" y="2501797"/>
            <a:ext cx="82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12,   46,   25,   43,   7,   92,  5,  29,  80,   105</a:t>
            </a:r>
            <a:r>
              <a:rPr lang="en-US" dirty="0"/>
              <a:t> 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F60DF-6D0A-45B6-806B-0E2F663BE8DF}"/>
              </a:ext>
            </a:extLst>
          </p:cNvPr>
          <p:cNvSpPr txBox="1"/>
          <p:nvPr/>
        </p:nvSpPr>
        <p:spPr>
          <a:xfrm>
            <a:off x="2245766" y="3477778"/>
            <a:ext cx="4608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for ( e: a)</a:t>
            </a:r>
          </a:p>
          <a:p>
            <a:pPr algn="l"/>
            <a:r>
              <a:rPr lang="en-US" sz="3600" dirty="0"/>
              <a:t>    if(a==x) {  ? }</a:t>
            </a:r>
          </a:p>
          <a:p>
            <a:pPr algn="l"/>
            <a:r>
              <a:rPr lang="en-US" sz="2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342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顺序查找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E398F-628F-4DD7-A6BB-CC531616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75" y="103989"/>
            <a:ext cx="7913703" cy="66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二分查找</a:t>
            </a:r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566" y="582860"/>
            <a:ext cx="7594907" cy="6117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A9D5-03B7-446F-BA45-13007A9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二分查找</a:t>
            </a:r>
            <a:endParaRPr lang="en-US" dirty="0"/>
          </a:p>
        </p:txBody>
      </p:sp>
      <p:pic>
        <p:nvPicPr>
          <p:cNvPr id="5" name="图片 4" descr="binary_search">
            <a:extLst>
              <a:ext uri="{FF2B5EF4-FFF2-40B4-BE49-F238E27FC236}">
                <a16:creationId xmlns:a16="http://schemas.microsoft.com/office/drawing/2014/main" id="{58F124D3-09CA-4487-803E-A3B44BB917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02" y="538969"/>
            <a:ext cx="7943556" cy="6110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3644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6E15A-E10C-4DD4-B049-B2971C57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08" y="190919"/>
            <a:ext cx="7883194" cy="65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20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C5E-85AB-4402-8236-7E7152C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3509-8B73-4201-9246-06C6A82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冒泡排序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zh-CN" altLang="en-US" sz="4000" dirty="0"/>
              <a:t>选择排序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4746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pic>
        <p:nvPicPr>
          <p:cNvPr id="4" name="图片 3" descr="bubble">
            <a:extLst>
              <a:ext uri="{FF2B5EF4-FFF2-40B4-BE49-F238E27FC236}">
                <a16:creationId xmlns:a16="http://schemas.microsoft.com/office/drawing/2014/main" id="{C588BFC7-A91D-47BF-9330-101E6D6A5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59" y="557806"/>
            <a:ext cx="7606530" cy="51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36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95065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1256588" y="2479853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00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70542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2088692" y="2479853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81B263-6CE4-43B2-BB68-3C59080E1672}"/>
              </a:ext>
            </a:extLst>
          </p:cNvPr>
          <p:cNvSpPr txBox="1"/>
          <p:nvPr/>
        </p:nvSpPr>
        <p:spPr>
          <a:xfrm>
            <a:off x="986266" y="5724047"/>
            <a:ext cx="107014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对于一个序列，通过这种两两相邻元素的比较与交换，可以将最（大）值放在最后一个位置，这一过程称为</a:t>
            </a:r>
            <a:r>
              <a:rPr lang="zh-CN" altLang="en-US" sz="2600" b="1" dirty="0"/>
              <a:t>“一趟冒泡”</a:t>
            </a:r>
            <a:r>
              <a:rPr lang="zh-CN" altLang="en-US" sz="2600" dirty="0"/>
              <a:t>。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02611"/>
              </p:ext>
            </p:extLst>
          </p:nvPr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5215940" y="2535540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j=i-1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7A9F-67A2-4482-AB0D-D16DAEA6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冒泡排序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78A51-B8C9-4770-A547-8B24D365A730}"/>
              </a:ext>
            </a:extLst>
          </p:cNvPr>
          <p:cNvGraphicFramePr>
            <a:graphicFrameLocks noGrp="1"/>
          </p:cNvGraphicFramePr>
          <p:nvPr/>
        </p:nvGraphicFramePr>
        <p:xfrm>
          <a:off x="1410208" y="1908239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4089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5490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3130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665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4108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77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4248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892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9846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8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F91402-45D8-4A41-A438-D791ED1C26D9}"/>
              </a:ext>
            </a:extLst>
          </p:cNvPr>
          <p:cNvSpPr txBox="1"/>
          <p:nvPr/>
        </p:nvSpPr>
        <p:spPr>
          <a:xfrm>
            <a:off x="6337014" y="1214323"/>
            <a:ext cx="54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i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97D89-827C-495D-9D8A-1D50F8145129}"/>
              </a:ext>
            </a:extLst>
          </p:cNvPr>
          <p:cNvGrpSpPr/>
          <p:nvPr/>
        </p:nvGrpSpPr>
        <p:grpSpPr>
          <a:xfrm>
            <a:off x="5215940" y="2535540"/>
            <a:ext cx="1011123" cy="949147"/>
            <a:chOff x="1256588" y="2479853"/>
            <a:chExt cx="1011123" cy="9491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6E9280-1E6D-48E5-BAA3-B5A971BE2584}"/>
                </a:ext>
              </a:extLst>
            </p:cNvPr>
            <p:cNvSpPr txBox="1"/>
            <p:nvPr/>
          </p:nvSpPr>
          <p:spPr>
            <a:xfrm>
              <a:off x="1256588" y="2844225"/>
              <a:ext cx="101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j=i-1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C5A9A-24FC-44DA-BB38-D246039FE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648" y="2479853"/>
              <a:ext cx="0" cy="4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4B2D85-11B6-4BDD-97C8-EE69083FE07F}"/>
              </a:ext>
            </a:extLst>
          </p:cNvPr>
          <p:cNvSpPr txBox="1"/>
          <p:nvPr/>
        </p:nvSpPr>
        <p:spPr>
          <a:xfrm>
            <a:off x="1103376" y="3849059"/>
            <a:ext cx="99852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(auto j = 0; j &lt; </a:t>
            </a:r>
            <a:r>
              <a:rPr lang="en-US" sz="3200" dirty="0" err="1"/>
              <a:t>i</a:t>
            </a:r>
            <a:r>
              <a:rPr lang="en-US" sz="3200" dirty="0"/>
              <a:t>; </a:t>
            </a:r>
            <a:r>
              <a:rPr lang="en-US" sz="3200" dirty="0" err="1"/>
              <a:t>j++</a:t>
            </a:r>
            <a:r>
              <a:rPr lang="en-US" sz="3200" dirty="0"/>
              <a:t>)   //</a:t>
            </a:r>
            <a:r>
              <a:rPr lang="zh-CN" altLang="en-US" sz="3200" dirty="0"/>
              <a:t>下标</a:t>
            </a:r>
            <a:r>
              <a:rPr lang="en-US" sz="3200" dirty="0"/>
              <a:t>j</a:t>
            </a:r>
            <a:r>
              <a:rPr lang="zh-CN" altLang="en-US" sz="3200" dirty="0"/>
              <a:t>遍历序列</a:t>
            </a:r>
            <a:r>
              <a:rPr lang="en-US" sz="3200" dirty="0"/>
              <a:t>[0,i-1]</a:t>
            </a:r>
          </a:p>
          <a:p>
            <a:r>
              <a:rPr lang="en-US" sz="3200" dirty="0"/>
              <a:t>	if (a[j] &gt; a[j + 1]) {   //</a:t>
            </a:r>
            <a:r>
              <a:rPr lang="zh-CN" altLang="en-US" sz="3200" dirty="0"/>
              <a:t>如果是逆序，就交换它们</a:t>
            </a:r>
            <a:endParaRPr lang="en-US" sz="3200" dirty="0"/>
          </a:p>
          <a:p>
            <a:r>
              <a:rPr lang="en-US" sz="3200" dirty="0"/>
              <a:t>		auto t = a[j]; a[j] = a[j + 1]; a[j + 1] = t;</a:t>
            </a:r>
          </a:p>
          <a:p>
            <a:r>
              <a:rPr lang="en-US" sz="3200" dirty="0"/>
              <a:t>	}</a:t>
            </a:r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006210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5734E-510E-469D-99EE-79728C55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2" y="497864"/>
            <a:ext cx="8240957" cy="61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6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D9AB5-4F44-48A5-BD38-09C122B9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07" y="289412"/>
            <a:ext cx="7583648" cy="64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6562</Words>
  <Application>Microsoft Office PowerPoint</Application>
  <PresentationFormat>Widescreen</PresentationFormat>
  <Paragraphs>664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Noto Sans Blk</vt:lpstr>
      <vt:lpstr>Noto Sans Cond Med</vt:lpstr>
      <vt:lpstr>Arial</vt:lpstr>
      <vt:lpstr>Britannic Bold</vt:lpstr>
      <vt:lpstr>Calibri</vt:lpstr>
      <vt:lpstr>Times New Roman</vt:lpstr>
      <vt:lpstr>Office 主题​​</vt:lpstr>
      <vt:lpstr>第5章 复合类型：数组、指针和引用</vt:lpstr>
      <vt:lpstr>5.1 引用</vt:lpstr>
      <vt:lpstr>PowerPoint Presentation</vt:lpstr>
      <vt:lpstr>PowerPoint Presentation</vt:lpstr>
      <vt:lpstr>PowerPoint Presentation</vt:lpstr>
      <vt:lpstr>5.2. 指针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空指针：不指向任何变量(对象)的指针(变量)。 </vt:lpstr>
      <vt:lpstr>nullptr只能初始化指针变量</vt:lpstr>
      <vt:lpstr>PowerPoint Presentation</vt:lpstr>
      <vt:lpstr>5.2.2 指针的其他运算</vt:lpstr>
      <vt:lpstr>PowerPoint Presentation</vt:lpstr>
      <vt:lpstr>5.2.3 void* 无类型指针</vt:lpstr>
      <vt:lpstr>PowerPoint Presentation</vt:lpstr>
      <vt:lpstr>5.2.4 指针的指针</vt:lpstr>
      <vt:lpstr>PowerPoint Presentation</vt:lpstr>
      <vt:lpstr>5.2.5 指针的引用</vt:lpstr>
      <vt:lpstr>PowerPoint Presentation</vt:lpstr>
      <vt:lpstr>5.2.6 引用和指针的比较</vt:lpstr>
      <vt:lpstr>PowerPoint Presentation</vt:lpstr>
      <vt:lpstr>5.3 数组</vt:lpstr>
      <vt:lpstr>下标运算符operator[]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5.3.2 复杂的数组声明</vt:lpstr>
      <vt:lpstr>PowerPoint Presentation</vt:lpstr>
      <vt:lpstr>5.3.3 C风格字符串</vt:lpstr>
      <vt:lpstr>PowerPoint Presentation</vt:lpstr>
      <vt:lpstr>PowerPoint Presentation</vt:lpstr>
      <vt:lpstr>PowerPoint Presentation</vt:lpstr>
      <vt:lpstr>PowerPoint Presentation</vt:lpstr>
      <vt:lpstr>5.3.4 指针访问数组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5.3.5 Range for</vt:lpstr>
      <vt:lpstr>PowerPoint Presentation</vt:lpstr>
      <vt:lpstr>PowerPoint Presentation</vt:lpstr>
      <vt:lpstr>PowerPoint Presentation</vt:lpstr>
      <vt:lpstr>5.3.6 多维数组</vt:lpstr>
      <vt:lpstr>5.3.6 多维数组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 动态内存 5.4.1 程序堆栈区</vt:lpstr>
      <vt:lpstr>PowerPoint Presentation</vt:lpstr>
      <vt:lpstr>5.4.2 堆存储区：new和delete运算符</vt:lpstr>
      <vt:lpstr>PowerPoint Presentation</vt:lpstr>
      <vt:lpstr>PowerPoint Presentation</vt:lpstr>
      <vt:lpstr>PowerPoint Presentation</vt:lpstr>
      <vt:lpstr>PowerPoint Presentation</vt:lpstr>
      <vt:lpstr>5.4.3  动态内存表示多维数组</vt:lpstr>
      <vt:lpstr>PowerPoint Presentation</vt:lpstr>
      <vt:lpstr>5.5 const修饰符</vt:lpstr>
      <vt:lpstr>5.5.1 const和指针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5.5.2 const对象的引用</vt:lpstr>
      <vt:lpstr>PowerPoint Presentation</vt:lpstr>
      <vt:lpstr>PowerPoint Presentation</vt:lpstr>
      <vt:lpstr>PowerPoint Presentation</vt:lpstr>
      <vt:lpstr>PowerPoint Presentation</vt:lpstr>
      <vt:lpstr>5.6 实战: 查找、排序、最短路径 </vt:lpstr>
      <vt:lpstr>二分查找</vt:lpstr>
      <vt:lpstr>顺序查找</vt:lpstr>
      <vt:lpstr>顺序查找</vt:lpstr>
      <vt:lpstr>二分查找</vt:lpstr>
      <vt:lpstr>二分查找</vt:lpstr>
      <vt:lpstr>PowerPoint Presentation</vt:lpstr>
      <vt:lpstr>排序</vt:lpstr>
      <vt:lpstr>冒泡排序</vt:lpstr>
      <vt:lpstr>冒泡排序</vt:lpstr>
      <vt:lpstr>冒泡排序</vt:lpstr>
      <vt:lpstr>冒泡排序</vt:lpstr>
      <vt:lpstr>冒泡排序</vt:lpstr>
      <vt:lpstr>PowerPoint Presentation</vt:lpstr>
      <vt:lpstr>PowerPoint Presentation</vt:lpstr>
      <vt:lpstr>PowerPoint Presentation</vt:lpstr>
      <vt:lpstr>5.6.3 Floyd最短路径算法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95</cp:revision>
  <dcterms:created xsi:type="dcterms:W3CDTF">2019-12-18T03:23:21Z</dcterms:created>
  <dcterms:modified xsi:type="dcterms:W3CDTF">2020-03-24T05:24:00Z</dcterms:modified>
</cp:coreProperties>
</file>