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80" r:id="rId2"/>
    <p:sldId id="302" r:id="rId3"/>
    <p:sldId id="303" r:id="rId4"/>
    <p:sldId id="304" r:id="rId5"/>
    <p:sldId id="295" r:id="rId6"/>
    <p:sldId id="298" r:id="rId7"/>
    <p:sldId id="297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299" r:id="rId28"/>
    <p:sldId id="300" r:id="rId29"/>
    <p:sldId id="493" r:id="rId30"/>
    <p:sldId id="494" r:id="rId31"/>
    <p:sldId id="495" r:id="rId32"/>
    <p:sldId id="496" r:id="rId33"/>
    <p:sldId id="497" r:id="rId34"/>
    <p:sldId id="498" r:id="rId35"/>
    <p:sldId id="301" r:id="rId36"/>
    <p:sldId id="499" r:id="rId37"/>
    <p:sldId id="500" r:id="rId38"/>
    <p:sldId id="501" r:id="rId39"/>
    <p:sldId id="502" r:id="rId40"/>
    <p:sldId id="503" r:id="rId41"/>
    <p:sldId id="505" r:id="rId42"/>
    <p:sldId id="504" r:id="rId43"/>
    <p:sldId id="606" r:id="rId44"/>
    <p:sldId id="608" r:id="rId45"/>
    <p:sldId id="607" r:id="rId46"/>
    <p:sldId id="609" r:id="rId47"/>
    <p:sldId id="604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 hongwei" initials="dh" lastIdx="1" clrIdx="0">
    <p:extLst>
      <p:ext uri="{19B8F6BF-5375-455C-9EA6-DF929625EA0E}">
        <p15:presenceInfo xmlns:p15="http://schemas.microsoft.com/office/powerpoint/2012/main" userId="6e610a6aff1e81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95" autoAdjust="0"/>
  </p:normalViewPr>
  <p:slideViewPr>
    <p:cSldViewPr snapToGrid="0">
      <p:cViewPr varScale="1">
        <p:scale>
          <a:sx n="75" d="100"/>
          <a:sy n="75" d="100"/>
        </p:scale>
        <p:origin x="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8T11:04:55.17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537E0-B6F7-4F30-B86B-4CA7244EDE51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0385D-F95C-4E89-B19C-4AA09430C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97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9%93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zhuanlan.zhihu.com/p/37436313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9%93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geekpark.net/news/221300" TargetMode="External"/><Relationship Id="rId4" Type="http://schemas.openxmlformats.org/officeDocument/2006/relationships/hyperlink" Target="https://zhuanlan.zhihu.com/p/37436313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7436313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Breakout_(%E9%81%8A%E6%88%B2)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w2jp.com/jp-culture/game-2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https://isocpp.org/wiki/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http://aksitha.com/Programming/C++/The%20C++%20Programming.Language.4th.Edition.Jun.2013%5BA4%5D.pdf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0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https://isocpp.org/wiki/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http://aksitha.com/Programming/C++/The%20C++%20Programming.Language.4th.Edition.Jun.2013%5BA4%5D.pdf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89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https://isocpp.org/wiki/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http://aksitha.com/Programming/C++/The%20C++%20Programming.Language.4th.Edition.Jun.2013%5BA4%5D.pdf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0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https://zh.wikipedia.org/wiki/%E4%B9%93</a:t>
            </a:r>
            <a:endParaRPr lang="en-US" dirty="0">
              <a:hlinkClick r:id="rId4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9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https://zh.wikipedia.org/wiki/%E4%B9%93</a:t>
            </a:r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https://zhuanlan.zhihu.com/p/37436313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https://www.geekpark.net/news/221300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20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https://zhuanlan.zhihu.com/p/37436313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326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https://zh.wikipedia.org/wiki/Breakout_(%E9%81%8A%E6%88%B2)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21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http://www.hw2jp.com/jp-culture/game-2/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69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5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8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4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00B0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1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7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8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4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7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4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78B1-967A-472E-BA85-F595929CDA0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8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B050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9%9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743631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Breakout_(%E9%81%8A%E6%88%B2)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w2jp.com/jp-culture/game-2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hwdong-net.github.io/" TargetMode="External"/><Relationship Id="rId2" Type="http://schemas.openxmlformats.org/officeDocument/2006/relationships/hyperlink" Target="https://www.youtube.com/c/hwdo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wdong.ke.qq.com" TargetMode="External"/><Relationship Id="rId4" Type="http://schemas.openxmlformats.org/officeDocument/2006/relationships/hyperlink" Target="https://twitter.com/hwdo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控制语句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8756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 err="1"/>
              <a:t>hwdong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83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7580B-2131-40E2-BF16-8B57E69B3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" y="369889"/>
            <a:ext cx="10515600" cy="605472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if</a:t>
            </a:r>
            <a:r>
              <a:rPr lang="zh-CN" altLang="zh-CN" dirty="0"/>
              <a:t>嵌套语句，需要注意</a:t>
            </a:r>
            <a:r>
              <a:rPr lang="en-US" altLang="zh-CN" dirty="0"/>
              <a:t>if-else</a:t>
            </a:r>
            <a:r>
              <a:rPr lang="zh-CN" altLang="zh-CN" dirty="0"/>
              <a:t>的匹配是从内到外的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975E56-ABF2-492E-A9B3-49B70C2EE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32" y="975360"/>
            <a:ext cx="5910959" cy="332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4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7580B-2131-40E2-BF16-8B57E69B3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" y="369889"/>
            <a:ext cx="10515600" cy="605472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if</a:t>
            </a:r>
            <a:r>
              <a:rPr lang="zh-CN" altLang="zh-CN" dirty="0"/>
              <a:t>嵌套语句，需要注意</a:t>
            </a:r>
            <a:r>
              <a:rPr lang="en-US" altLang="zh-CN" dirty="0"/>
              <a:t>if-else</a:t>
            </a:r>
            <a:r>
              <a:rPr lang="zh-CN" altLang="zh-CN" dirty="0"/>
              <a:t>的匹配是从内到外的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6E1165-66BD-4BF8-B64E-ED9C11DF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22" y="1114425"/>
            <a:ext cx="6114551" cy="344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5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ED8BB-3418-48F7-AFD7-432733807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609"/>
            <a:ext cx="10515600" cy="1265872"/>
          </a:xfrm>
        </p:spPr>
        <p:txBody>
          <a:bodyPr/>
          <a:lstStyle/>
          <a:p>
            <a:r>
              <a:rPr lang="zh-CN" altLang="zh-CN" dirty="0"/>
              <a:t>为了表示正确的程序设计意图，可以借助于</a:t>
            </a:r>
            <a:r>
              <a:rPr lang="en-US" altLang="zh-CN" dirty="0"/>
              <a:t>{}</a:t>
            </a:r>
            <a:r>
              <a:rPr lang="zh-CN" altLang="zh-CN" dirty="0"/>
              <a:t>来控制</a:t>
            </a:r>
            <a:r>
              <a:rPr lang="en-US" altLang="zh-CN" dirty="0"/>
              <a:t>if</a:t>
            </a:r>
            <a:r>
              <a:rPr lang="zh-CN" altLang="zh-CN" dirty="0"/>
              <a:t>和</a:t>
            </a:r>
            <a:r>
              <a:rPr lang="en-US" altLang="zh-CN" dirty="0"/>
              <a:t>else</a:t>
            </a:r>
            <a:r>
              <a:rPr lang="zh-CN" altLang="zh-CN" dirty="0"/>
              <a:t>的匹配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CE7ADA-579C-49BF-9453-879867802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463674"/>
            <a:ext cx="5467976" cy="348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3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BA9C5-25AF-4D18-AA29-C86834AE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1325564"/>
          </a:xfrm>
        </p:spPr>
        <p:txBody>
          <a:bodyPr/>
          <a:lstStyle/>
          <a:p>
            <a:r>
              <a:rPr lang="zh-CN" altLang="zh-CN" dirty="0"/>
              <a:t>当一个</a:t>
            </a:r>
            <a:r>
              <a:rPr lang="en-US" altLang="zh-CN" dirty="0"/>
              <a:t>if</a:t>
            </a:r>
            <a:r>
              <a:rPr lang="zh-CN" altLang="zh-CN" dirty="0"/>
              <a:t>或</a:t>
            </a:r>
            <a:r>
              <a:rPr lang="en-US" altLang="zh-CN" dirty="0"/>
              <a:t>else</a:t>
            </a:r>
            <a:r>
              <a:rPr lang="zh-CN" altLang="zh-CN" dirty="0"/>
              <a:t>块里有多条语句时，也要用花括号</a:t>
            </a:r>
            <a:r>
              <a:rPr lang="en-US" altLang="zh-CN" dirty="0"/>
              <a:t>{}</a:t>
            </a:r>
            <a:r>
              <a:rPr lang="zh-CN" altLang="zh-CN" dirty="0"/>
              <a:t>括起来，不然其含义就不对了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66319E-DA6E-4CAB-9CDC-E95C8316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467" y="1488756"/>
            <a:ext cx="5514431" cy="338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1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BA9C5-25AF-4D18-AA29-C86834AE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1325564"/>
          </a:xfrm>
        </p:spPr>
        <p:txBody>
          <a:bodyPr/>
          <a:lstStyle/>
          <a:p>
            <a:r>
              <a:rPr lang="zh-CN" altLang="zh-CN" dirty="0"/>
              <a:t>当一个</a:t>
            </a:r>
            <a:r>
              <a:rPr lang="en-US" altLang="zh-CN" dirty="0"/>
              <a:t>if</a:t>
            </a:r>
            <a:r>
              <a:rPr lang="zh-CN" altLang="zh-CN" dirty="0"/>
              <a:t>或</a:t>
            </a:r>
            <a:r>
              <a:rPr lang="en-US" altLang="zh-CN" dirty="0"/>
              <a:t>else</a:t>
            </a:r>
            <a:r>
              <a:rPr lang="zh-CN" altLang="zh-CN" dirty="0"/>
              <a:t>块里有多条语句时，也要用花括号</a:t>
            </a:r>
            <a:r>
              <a:rPr lang="en-US" altLang="zh-CN" dirty="0"/>
              <a:t>{}</a:t>
            </a:r>
            <a:r>
              <a:rPr lang="zh-CN" altLang="zh-CN" dirty="0"/>
              <a:t>括起来，不然其含义就不对了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61756B-E24F-4B1E-9D16-4E4A5BBB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52" y="1546860"/>
            <a:ext cx="5269108" cy="452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8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D6121-A4A2-4A5C-A0A2-2490E7F8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switch</a:t>
            </a:r>
            <a:r>
              <a:rPr lang="zh-CN" altLang="zh-CN" dirty="0"/>
              <a:t>语句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866A5-2C4C-4ED5-8A50-DA3D7914D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696912"/>
          </a:xfrm>
        </p:spPr>
        <p:txBody>
          <a:bodyPr/>
          <a:lstStyle/>
          <a:p>
            <a:r>
              <a:rPr lang="zh-CN" altLang="en-US" dirty="0"/>
              <a:t>格式：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BA9CF3-71E8-498E-ABC7-E6C3D1270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387600"/>
            <a:ext cx="6916434" cy="385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42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14F874-BBD3-4135-9E98-0B460A1A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97" y="280670"/>
            <a:ext cx="7433748" cy="650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66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464D8C-202D-4C31-BC32-C08F6437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10" y="176164"/>
            <a:ext cx="6562090" cy="66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21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8B3F68-B962-4B2D-8AC2-A6772D991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" y="347344"/>
            <a:ext cx="11560646" cy="296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86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51FCE7-9412-43E8-9492-81F6A778F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67" y="419100"/>
            <a:ext cx="9956025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1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19DEC-AD57-43BC-A8D7-5A50BF42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简单语句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C7185-B740-441D-B85E-6C1D56E48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最简单的语句是只有一个分号的</a:t>
            </a:r>
            <a:r>
              <a:rPr lang="zh-CN" altLang="zh-CN" b="1" dirty="0"/>
              <a:t>空语句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；</a:t>
            </a:r>
            <a:endParaRPr lang="en-US" altLang="zh-CN" dirty="0"/>
          </a:p>
          <a:p>
            <a:r>
              <a:rPr lang="zh-CN" altLang="zh-CN" dirty="0"/>
              <a:t>变量定义语句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int </a:t>
            </a:r>
            <a:r>
              <a:rPr lang="en-US" altLang="zh-CN" dirty="0" err="1"/>
              <a:t>ival</a:t>
            </a:r>
            <a:r>
              <a:rPr lang="en-US" altLang="zh-CN" dirty="0"/>
              <a:t> = 3, </a:t>
            </a:r>
            <a:r>
              <a:rPr lang="en-US" altLang="zh-CN" dirty="0" err="1"/>
              <a:t>jval</a:t>
            </a:r>
            <a:r>
              <a:rPr lang="en-US" altLang="zh-CN" dirty="0"/>
              <a:t>;   </a:t>
            </a:r>
            <a:br>
              <a:rPr lang="en-US" altLang="zh-CN" dirty="0"/>
            </a:br>
            <a:r>
              <a:rPr lang="en-US" altLang="zh-CN" dirty="0"/>
              <a:t>    auto radius = 2.15;  </a:t>
            </a:r>
            <a:endParaRPr lang="zh-CN" altLang="zh-CN" dirty="0"/>
          </a:p>
          <a:p>
            <a:r>
              <a:rPr lang="zh-CN" altLang="en-US" dirty="0"/>
              <a:t>表达式后面跟一个分号；构成了</a:t>
            </a:r>
            <a:r>
              <a:rPr lang="zh-CN" altLang="en-US" b="1" dirty="0">
                <a:solidFill>
                  <a:srgbClr val="00B050"/>
                </a:solidFill>
              </a:rPr>
              <a:t>表达式语句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std::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ival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8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1175DC-BE5A-4BE0-928B-241B41571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17" y="183197"/>
            <a:ext cx="8316636" cy="640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71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8BA1D64-BC34-47FA-A28A-5EC1B2939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" y="607377"/>
            <a:ext cx="11059731" cy="377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45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832B287-AC83-4C2A-A6CF-9B494EE1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02" y="677227"/>
            <a:ext cx="6208078" cy="37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55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8CAFC-CE1A-4D78-9FF4-ECC797F1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if/switch</a:t>
            </a:r>
            <a:r>
              <a:rPr lang="zh-CN" altLang="zh-CN" b="1" dirty="0"/>
              <a:t>语句中的初始化语句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20F876-4C68-46E4-BD0B-830786330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10" y="1864677"/>
            <a:ext cx="7184298" cy="156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53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6AB71A3-93DE-4DD4-8FF5-438412A26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09" y="315277"/>
            <a:ext cx="6456215" cy="5384483"/>
          </a:xfrm>
          <a:prstGeom prst="rect">
            <a:avLst/>
          </a:prstGeom>
        </p:spPr>
      </p:pic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665D20BE-4669-43C3-B0DC-2B24B94036A4}"/>
              </a:ext>
            </a:extLst>
          </p:cNvPr>
          <p:cNvSpPr/>
          <p:nvPr/>
        </p:nvSpPr>
        <p:spPr>
          <a:xfrm>
            <a:off x="6329680" y="4450080"/>
            <a:ext cx="5344160" cy="1391920"/>
          </a:xfrm>
          <a:prstGeom prst="wedgeRectCallout">
            <a:avLst>
              <a:gd name="adj1" fmla="val -64707"/>
              <a:gd name="adj2" fmla="val -46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dirty="0"/>
              <a:t>一个是代码更加简洁，另外，</a:t>
            </a:r>
            <a:r>
              <a:rPr lang="en-US" altLang="zh-CN" sz="2800" dirty="0"/>
              <a:t>var</a:t>
            </a:r>
            <a:r>
              <a:rPr lang="zh-CN" altLang="zh-CN" sz="2800" dirty="0"/>
              <a:t>只属于</a:t>
            </a:r>
            <a:r>
              <a:rPr lang="en-US" altLang="zh-CN" sz="2800" dirty="0"/>
              <a:t>if</a:t>
            </a:r>
            <a:r>
              <a:rPr lang="zh-CN" altLang="zh-CN" sz="2800" dirty="0"/>
              <a:t>语句，从而不会污染周围环境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2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FE9348E-E32D-4E70-8AB7-4ABC87805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35" y="753744"/>
            <a:ext cx="8689524" cy="500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58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F39B51-2F49-47AD-9305-B6B05FB41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57" y="2286634"/>
            <a:ext cx="8788649" cy="3402965"/>
          </a:xfrm>
          <a:prstGeom prst="rect">
            <a:avLst/>
          </a:prstGeom>
        </p:spPr>
      </p:pic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61037731-E10B-479A-9617-E851B8CF7832}"/>
              </a:ext>
            </a:extLst>
          </p:cNvPr>
          <p:cNvSpPr/>
          <p:nvPr/>
        </p:nvSpPr>
        <p:spPr>
          <a:xfrm>
            <a:off x="2468880" y="304800"/>
            <a:ext cx="7711440" cy="1493520"/>
          </a:xfrm>
          <a:prstGeom prst="wedgeRectCallout">
            <a:avLst>
              <a:gd name="adj1" fmla="val -26403"/>
              <a:gd name="adj2" fmla="val 89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dirty="0"/>
              <a:t>在</a:t>
            </a:r>
            <a:r>
              <a:rPr lang="en-US" altLang="zh-CN" sz="2800" dirty="0"/>
              <a:t>2</a:t>
            </a:r>
            <a:r>
              <a:rPr lang="zh-CN" altLang="zh-CN" sz="2800" dirty="0"/>
              <a:t>个</a:t>
            </a:r>
            <a:r>
              <a:rPr lang="en-US" altLang="zh-CN" sz="2800" dirty="0"/>
              <a:t>if</a:t>
            </a:r>
            <a:r>
              <a:rPr lang="zh-CN" altLang="zh-CN" sz="2800" dirty="0"/>
              <a:t>语句中都使用了同样的表示位置的变量</a:t>
            </a:r>
            <a:r>
              <a:rPr lang="en-US" altLang="zh-CN" sz="2800" dirty="0"/>
              <a:t>it</a:t>
            </a:r>
            <a:r>
              <a:rPr lang="zh-CN" altLang="zh-CN" sz="2800" dirty="0"/>
              <a:t>，避免了代码中过多的变量名，每个</a:t>
            </a:r>
            <a:r>
              <a:rPr lang="en-US" altLang="zh-CN" sz="2800" dirty="0"/>
              <a:t>it</a:t>
            </a:r>
            <a:r>
              <a:rPr lang="zh-CN" altLang="zh-CN" sz="2800" dirty="0"/>
              <a:t>只属于它所在的</a:t>
            </a:r>
            <a:r>
              <a:rPr lang="en-US" altLang="zh-CN" sz="2800" dirty="0"/>
              <a:t>if</a:t>
            </a:r>
            <a:r>
              <a:rPr lang="zh-CN" altLang="zh-CN" sz="2800" dirty="0"/>
              <a:t>语句。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172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循环语句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98CC2E-1F55-420F-9294-DEAE1BF58B7D}"/>
              </a:ext>
            </a:extLst>
          </p:cNvPr>
          <p:cNvSpPr txBox="1"/>
          <p:nvPr/>
        </p:nvSpPr>
        <p:spPr>
          <a:xfrm>
            <a:off x="4645297" y="3116010"/>
            <a:ext cx="2677885" cy="174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800" dirty="0"/>
              <a:t>while</a:t>
            </a:r>
            <a:r>
              <a:rPr lang="zh-CN" altLang="en-US" sz="3800" dirty="0"/>
              <a:t>语句</a:t>
            </a:r>
            <a:r>
              <a:rPr lang="en-US" altLang="zh-CN" sz="3800" dirty="0"/>
              <a:t>   </a:t>
            </a:r>
            <a:br>
              <a:rPr lang="en-US" altLang="zh-CN" sz="3800" dirty="0"/>
            </a:br>
            <a:r>
              <a:rPr lang="en-US" altLang="zh-CN" sz="3800" dirty="0"/>
              <a:t>for</a:t>
            </a:r>
            <a:r>
              <a:rPr lang="zh-CN" altLang="en-US" sz="3800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28448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2EE44-B15A-4F53-BA11-E746A823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CC473-6610-4CA1-B9F4-DC08E753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2646680" cy="14589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while(</a:t>
            </a:r>
            <a:r>
              <a:rPr lang="zh-CN" altLang="en-US" dirty="0"/>
              <a:t>表达式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程序块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4E58BAE-F150-401F-BFEB-F09FA313282D}"/>
              </a:ext>
            </a:extLst>
          </p:cNvPr>
          <p:cNvSpPr txBox="1">
            <a:spLocks/>
          </p:cNvSpPr>
          <p:nvPr/>
        </p:nvSpPr>
        <p:spPr>
          <a:xfrm>
            <a:off x="5730240" y="1652589"/>
            <a:ext cx="3378200" cy="1535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程序块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while(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表达式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); </a:t>
            </a:r>
            <a:endParaRPr lang="zh-CN" altLang="en-US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70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5EB6A-2D6F-4F42-807C-00A125B9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/>
              <a:t>n</a:t>
            </a:r>
            <a:r>
              <a:rPr lang="zh-CN" altLang="en-US" dirty="0"/>
              <a:t>的阶乘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F7480-DDEA-4D92-A7C8-E4FDFB371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864" y="700874"/>
            <a:ext cx="2715705" cy="647159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n! = 1*2*3...*n</a:t>
            </a:r>
            <a:endParaRPr 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AA8911C-B7E1-4D3A-BF91-341EE711C693}"/>
              </a:ext>
            </a:extLst>
          </p:cNvPr>
          <p:cNvSpPr txBox="1">
            <a:spLocks/>
          </p:cNvSpPr>
          <p:nvPr/>
        </p:nvSpPr>
        <p:spPr>
          <a:xfrm>
            <a:off x="1056587" y="1390603"/>
            <a:ext cx="10515600" cy="4482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#include &lt;iostream&gt;</a:t>
            </a:r>
            <a:br>
              <a:rPr lang="en-US" sz="2000" dirty="0"/>
            </a:br>
            <a:r>
              <a:rPr lang="en-US" sz="2000" b="1" dirty="0"/>
              <a:t>using</a:t>
            </a:r>
            <a:r>
              <a:rPr lang="en-US" sz="2000" dirty="0"/>
              <a:t> </a:t>
            </a:r>
            <a:r>
              <a:rPr lang="en-US" sz="2000" b="1" dirty="0"/>
              <a:t>namespace</a:t>
            </a:r>
            <a:r>
              <a:rPr lang="en-US" sz="2000" dirty="0"/>
              <a:t> std;</a:t>
            </a:r>
            <a:br>
              <a:rPr lang="en-US" sz="2000" dirty="0"/>
            </a:br>
            <a:r>
              <a:rPr lang="en-US" sz="2000" dirty="0"/>
              <a:t>int main() {</a:t>
            </a:r>
            <a:br>
              <a:rPr lang="en-US" sz="2000" dirty="0"/>
            </a:br>
            <a:r>
              <a:rPr lang="en-US" sz="2000" dirty="0"/>
              <a:t>    int n, </a:t>
            </a:r>
            <a:r>
              <a:rPr lang="en-US" sz="2000" dirty="0" err="1"/>
              <a:t>i</a:t>
            </a:r>
            <a:r>
              <a:rPr lang="en-US" sz="2000" dirty="0"/>
              <a:t>{1}, factorial{1};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 &lt;&lt; "</a:t>
            </a:r>
            <a:r>
              <a:rPr lang="zh-CN" altLang="en-US" sz="2000" dirty="0"/>
              <a:t>请输入一个正整数</a:t>
            </a:r>
            <a:r>
              <a:rPr lang="en-US" sz="2000" dirty="0"/>
              <a:t>: ";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cin</a:t>
            </a:r>
            <a:r>
              <a:rPr lang="en-US" sz="2000" dirty="0"/>
              <a:t> &gt;&gt; n;</a:t>
            </a:r>
            <a:br>
              <a:rPr lang="en-US" sz="2000" dirty="0"/>
            </a:br>
            <a:r>
              <a:rPr lang="en-US" sz="2000" dirty="0"/>
              <a:t>    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while</a:t>
            </a:r>
            <a:r>
              <a:rPr lang="en-US" sz="2000" dirty="0"/>
              <a:t> ( </a:t>
            </a:r>
            <a:r>
              <a:rPr lang="en-US" sz="2000" dirty="0" err="1"/>
              <a:t>i</a:t>
            </a:r>
            <a:r>
              <a:rPr lang="en-US" sz="2000" dirty="0"/>
              <a:t> &lt;= n) {       //</a:t>
            </a:r>
            <a:r>
              <a:rPr lang="zh-CN" altLang="en-US" sz="2000" dirty="0"/>
              <a:t>只要</a:t>
            </a:r>
            <a:r>
              <a:rPr lang="en-US" sz="2000" dirty="0" err="1"/>
              <a:t>i</a:t>
            </a:r>
            <a:r>
              <a:rPr lang="zh-CN" altLang="en-US" sz="2000" dirty="0"/>
              <a:t>小于等于</a:t>
            </a:r>
            <a:r>
              <a:rPr lang="en-US" sz="2000" dirty="0"/>
              <a:t>n</a:t>
            </a:r>
            <a:r>
              <a:rPr lang="zh-CN" altLang="en-US" sz="2000" dirty="0"/>
              <a:t>，就一直执行</a:t>
            </a:r>
            <a:r>
              <a:rPr lang="en-US" sz="2000" dirty="0"/>
              <a:t>while</a:t>
            </a:r>
            <a:r>
              <a:rPr lang="zh-CN" altLang="en-US" sz="2000" dirty="0"/>
              <a:t>循环体</a:t>
            </a:r>
            <a:br>
              <a:rPr lang="en-US" sz="2000" dirty="0"/>
            </a:br>
            <a:r>
              <a:rPr lang="en-US" sz="2000" dirty="0"/>
              <a:t>        factorial *= </a:t>
            </a:r>
            <a:r>
              <a:rPr lang="en-US" sz="2000" dirty="0" err="1"/>
              <a:t>i</a:t>
            </a:r>
            <a:r>
              <a:rPr lang="en-US" sz="2000" dirty="0"/>
              <a:t>;       </a:t>
            </a:r>
            <a:r>
              <a:rPr lang="en-US" sz="2000" i="1" dirty="0"/>
              <a:t>//factorial = factorial * </a:t>
            </a:r>
            <a:r>
              <a:rPr lang="en-US" sz="2000" i="1" dirty="0" err="1"/>
              <a:t>i</a:t>
            </a:r>
            <a:r>
              <a:rPr lang="en-US" sz="2000" i="1" dirty="0"/>
              <a:t>;</a:t>
            </a:r>
            <a:br>
              <a:rPr lang="en-US" sz="2000" i="1" dirty="0"/>
            </a:br>
            <a:r>
              <a:rPr lang="en-US" sz="2000" dirty="0"/>
              <a:t>        ++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 n &lt;&lt;"</a:t>
            </a:r>
            <a:r>
              <a:rPr lang="zh-CN" altLang="en-US" sz="2000" dirty="0"/>
              <a:t>的阶乘是：</a:t>
            </a:r>
            <a:r>
              <a:rPr lang="en-US" sz="2000" dirty="0"/>
              <a:t>= "&lt;&lt; factorial;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return</a:t>
            </a:r>
            <a:r>
              <a:rPr lang="en-US" sz="2000" dirty="0"/>
              <a:t> 0;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253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57F2D-C012-4BAC-95A3-2B3550C7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905F6-FA3C-49C6-98F5-4D1756982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704"/>
            <a:ext cx="10515600" cy="4486275"/>
          </a:xfrm>
        </p:spPr>
        <p:txBody>
          <a:bodyPr/>
          <a:lstStyle/>
          <a:p>
            <a:r>
              <a:rPr lang="zh-CN" altLang="zh-CN" dirty="0"/>
              <a:t>花括号</a:t>
            </a:r>
            <a:r>
              <a:rPr lang="en-US" altLang="zh-CN" dirty="0"/>
              <a:t>{</a:t>
            </a:r>
            <a:r>
              <a:rPr lang="zh-CN" altLang="zh-CN" dirty="0"/>
              <a:t>和</a:t>
            </a:r>
            <a:r>
              <a:rPr lang="en-US" altLang="zh-CN" dirty="0"/>
              <a:t>}</a:t>
            </a:r>
            <a:r>
              <a:rPr lang="zh-CN" altLang="zh-CN" dirty="0"/>
              <a:t>括起来的一系列语句构成一个</a:t>
            </a:r>
            <a:r>
              <a:rPr lang="zh-CN" altLang="zh-CN" b="1" dirty="0"/>
              <a:t>复合语句</a:t>
            </a:r>
            <a:r>
              <a:rPr lang="zh-CN" altLang="zh-CN" dirty="0"/>
              <a:t>（也称为</a:t>
            </a:r>
            <a:r>
              <a:rPr lang="zh-CN" altLang="zh-CN" b="1" dirty="0"/>
              <a:t>程序块</a:t>
            </a:r>
            <a:r>
              <a:rPr lang="zh-CN" altLang="zh-CN" dirty="0"/>
              <a:t>或</a:t>
            </a:r>
            <a:r>
              <a:rPr lang="zh-CN" altLang="zh-CN" b="1" dirty="0"/>
              <a:t>语句块</a:t>
            </a:r>
            <a:r>
              <a:rPr lang="zh-CN" altLang="zh-CN" dirty="0"/>
              <a:t>）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514CB0-C8FD-4404-A2B2-6548662F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737" y="1946683"/>
            <a:ext cx="4564497" cy="465959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55AAE11-44B4-4E90-B3A5-2A61E05B4468}"/>
              </a:ext>
            </a:extLst>
          </p:cNvPr>
          <p:cNvSpPr/>
          <p:nvPr/>
        </p:nvSpPr>
        <p:spPr>
          <a:xfrm>
            <a:off x="4176074" y="3863074"/>
            <a:ext cx="2488677" cy="178166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15A629-6148-4451-9931-D4932F8FBD40}"/>
              </a:ext>
            </a:extLst>
          </p:cNvPr>
          <p:cNvSpPr/>
          <p:nvPr/>
        </p:nvSpPr>
        <p:spPr>
          <a:xfrm>
            <a:off x="3570928" y="2901541"/>
            <a:ext cx="5235020" cy="37047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32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5EB6A-2D6F-4F42-807C-00A125B9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计算键盘输入成绩的平均分</a:t>
            </a:r>
            <a:endParaRPr 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AA8911C-B7E1-4D3A-BF91-341EE711C693}"/>
              </a:ext>
            </a:extLst>
          </p:cNvPr>
          <p:cNvSpPr txBox="1">
            <a:spLocks/>
          </p:cNvSpPr>
          <p:nvPr/>
        </p:nvSpPr>
        <p:spPr>
          <a:xfrm>
            <a:off x="952892" y="1494297"/>
            <a:ext cx="10515600" cy="4482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auto</a:t>
            </a:r>
            <a:r>
              <a:rPr lang="en-US" dirty="0"/>
              <a:t> score{0}, average{ 0 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auto </a:t>
            </a:r>
            <a:r>
              <a:rPr lang="en-US" dirty="0"/>
              <a:t>num{ 0 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while </a:t>
            </a:r>
            <a:r>
              <a:rPr lang="en-US" dirty="0"/>
              <a:t>(std::</a:t>
            </a:r>
            <a:r>
              <a:rPr lang="en-US" dirty="0" err="1"/>
              <a:t>cin</a:t>
            </a:r>
            <a:r>
              <a:rPr lang="en-US" dirty="0"/>
              <a:t> &gt;&gt; score) {</a:t>
            </a:r>
          </a:p>
          <a:p>
            <a:pPr marL="0" indent="0">
              <a:buNone/>
            </a:pPr>
            <a:r>
              <a:rPr lang="en-US" dirty="0"/>
              <a:t>		average += score;</a:t>
            </a:r>
          </a:p>
          <a:p>
            <a:pPr marL="0" indent="0">
              <a:buNone/>
            </a:pPr>
            <a:r>
              <a:rPr lang="en-US" dirty="0"/>
              <a:t>		num++;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6699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474CC-B57F-4972-B472-4897BDA9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break</a:t>
            </a:r>
            <a:r>
              <a:rPr lang="zh-CN" altLang="en-US" b="1" dirty="0"/>
              <a:t>：跳出循环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96DE5A-B9A9-48FC-A8A5-88220CE54D69}"/>
              </a:ext>
            </a:extLst>
          </p:cNvPr>
          <p:cNvSpPr txBox="1"/>
          <p:nvPr/>
        </p:nvSpPr>
        <p:spPr>
          <a:xfrm>
            <a:off x="838986" y="1791092"/>
            <a:ext cx="93796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double</a:t>
            </a:r>
            <a:r>
              <a:rPr lang="en-US" sz="2400" dirty="0"/>
              <a:t> score, average{ 0 };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auto</a:t>
            </a:r>
            <a:r>
              <a:rPr lang="en-US" sz="2400" dirty="0"/>
              <a:t> num{ 0 };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while</a:t>
            </a:r>
            <a:r>
              <a:rPr lang="en-US" sz="2400" dirty="0"/>
              <a:t>(std::</a:t>
            </a:r>
            <a:r>
              <a:rPr lang="en-US" sz="2400" dirty="0" err="1"/>
              <a:t>cin</a:t>
            </a:r>
            <a:r>
              <a:rPr lang="en-US" sz="2400" dirty="0"/>
              <a:t> &gt;&gt; score){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(score &lt; 0)</a:t>
            </a:r>
          </a:p>
          <a:p>
            <a:r>
              <a:rPr lang="en-US" sz="2400" dirty="0"/>
              <a:t>			</a:t>
            </a:r>
            <a:r>
              <a:rPr lang="en-US" sz="2400" dirty="0">
                <a:solidFill>
                  <a:srgbClr val="C00000"/>
                </a:solidFill>
              </a:rPr>
              <a:t>break</a:t>
            </a:r>
            <a:r>
              <a:rPr lang="en-US" sz="2400" dirty="0"/>
              <a:t>;             //</a:t>
            </a:r>
            <a:r>
              <a:rPr lang="zh-CN" altLang="en-US" sz="2400" dirty="0"/>
              <a:t>跳出</a:t>
            </a:r>
            <a:r>
              <a:rPr lang="en-US" sz="2400" dirty="0"/>
              <a:t>while</a:t>
            </a:r>
            <a:r>
              <a:rPr lang="zh-CN" altLang="en-US" sz="2400" dirty="0"/>
              <a:t>循环</a:t>
            </a:r>
            <a:endParaRPr lang="en-US" sz="2400" dirty="0"/>
          </a:p>
          <a:p>
            <a:r>
              <a:rPr lang="en-US" sz="2400" dirty="0"/>
              <a:t>		 average += score;</a:t>
            </a:r>
          </a:p>
          <a:p>
            <a:r>
              <a:rPr lang="en-US" sz="2400" dirty="0"/>
              <a:t>		num++;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std::</a:t>
            </a:r>
            <a:r>
              <a:rPr lang="en-US" sz="2400" dirty="0" err="1"/>
              <a:t>cout</a:t>
            </a:r>
            <a:r>
              <a:rPr lang="en-US" sz="2400" dirty="0"/>
              <a:t> &lt;&lt; "</a:t>
            </a:r>
            <a:r>
              <a:rPr lang="zh-CN" altLang="en-US" sz="2400" dirty="0"/>
              <a:t>平均成绩是：</a:t>
            </a:r>
            <a:r>
              <a:rPr lang="en-US" sz="2400" dirty="0"/>
              <a:t>" &lt;&lt; average / num &lt;&lt; std::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0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27A4F-8EBE-4C48-8D40-6422ACEA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do-while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BA726-3E52-44D1-A69A-CE024E8F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061180"/>
          </a:xfrm>
        </p:spPr>
        <p:txBody>
          <a:bodyPr/>
          <a:lstStyle/>
          <a:p>
            <a:r>
              <a:rPr lang="en-US" dirty="0"/>
              <a:t>while</a:t>
            </a:r>
            <a:r>
              <a:rPr lang="zh-CN" altLang="en-US" dirty="0"/>
              <a:t>语句的另外一个变种是所谓的</a:t>
            </a:r>
            <a:r>
              <a:rPr lang="en-US" b="1" dirty="0"/>
              <a:t>do-while</a:t>
            </a:r>
            <a:r>
              <a:rPr lang="zh-CN" altLang="en-US" dirty="0"/>
              <a:t>语句。</a:t>
            </a:r>
            <a:endParaRPr lang="en-US" dirty="0"/>
          </a:p>
          <a:p>
            <a:pPr marL="457200" lvl="1" indent="0" latinLnBrk="1">
              <a:buNone/>
            </a:pPr>
            <a:r>
              <a:rPr lang="en-US" b="1" dirty="0"/>
              <a:t>do</a:t>
            </a:r>
            <a:br>
              <a:rPr lang="en-US" dirty="0"/>
            </a:br>
            <a:r>
              <a:rPr lang="en-US" dirty="0"/>
              <a:t>    </a:t>
            </a:r>
            <a:r>
              <a:rPr lang="zh-CN" altLang="en-US" dirty="0"/>
              <a:t>程序块</a:t>
            </a:r>
            <a:br>
              <a:rPr lang="en-US" dirty="0"/>
            </a:br>
            <a:r>
              <a:rPr lang="en-US" b="1" dirty="0"/>
              <a:t>while</a:t>
            </a:r>
            <a:r>
              <a:rPr lang="en-US" dirty="0"/>
              <a:t>(</a:t>
            </a:r>
            <a:r>
              <a:rPr lang="zh-CN" altLang="en-US" dirty="0"/>
              <a:t>表达式</a:t>
            </a:r>
            <a:r>
              <a:rPr lang="en-US" dirty="0"/>
              <a:t>);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79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27A4F-8EBE-4C48-8D40-6422ACEA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do-while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BA726-3E52-44D1-A69A-CE024E8F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dirty="0"/>
              <a:t>             double score, average{0};</a:t>
            </a:r>
          </a:p>
          <a:p>
            <a:pPr marL="0" indent="0">
              <a:buNone/>
            </a:pPr>
            <a:r>
              <a:rPr lang="en-US" sz="3800" dirty="0"/>
              <a:t>	auto num{0};</a:t>
            </a:r>
          </a:p>
          <a:p>
            <a:pPr marL="0" indent="0">
              <a:buNone/>
            </a:pPr>
            <a:r>
              <a:rPr lang="en-US" sz="3800" dirty="0"/>
              <a:t>	std::</a:t>
            </a:r>
            <a:r>
              <a:rPr lang="en-US" sz="3800" dirty="0" err="1"/>
              <a:t>cin</a:t>
            </a:r>
            <a:r>
              <a:rPr lang="en-US" sz="3800" dirty="0"/>
              <a:t> &gt;&gt; score;          //</a:t>
            </a:r>
            <a:r>
              <a:rPr lang="zh-CN" altLang="en-US" sz="3800" dirty="0"/>
              <a:t>注意：先输入得到一个分数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>
                <a:solidFill>
                  <a:srgbClr val="C00000"/>
                </a:solidFill>
              </a:rPr>
              <a:t>do</a:t>
            </a:r>
            <a:r>
              <a:rPr lang="en-US" sz="3800" dirty="0"/>
              <a:t> {</a:t>
            </a:r>
          </a:p>
          <a:p>
            <a:pPr marL="0" indent="0">
              <a:buNone/>
            </a:pPr>
            <a:r>
              <a:rPr lang="en-US" sz="3800" dirty="0"/>
              <a:t>		if (score &lt; 0)</a:t>
            </a:r>
          </a:p>
          <a:p>
            <a:pPr marL="0" indent="0">
              <a:buNone/>
            </a:pPr>
            <a:r>
              <a:rPr lang="en-US" sz="3800" dirty="0"/>
              <a:t>			break;          //</a:t>
            </a:r>
            <a:r>
              <a:rPr lang="zh-CN" altLang="en-US" sz="3800" dirty="0"/>
              <a:t>跳出</a:t>
            </a:r>
            <a:r>
              <a:rPr lang="en-US" sz="3800" dirty="0"/>
              <a:t>while</a:t>
            </a:r>
            <a:r>
              <a:rPr lang="zh-CN" altLang="en-US" sz="3800" dirty="0"/>
              <a:t>循环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		average += score;</a:t>
            </a:r>
          </a:p>
          <a:p>
            <a:pPr marL="0" indent="0">
              <a:buNone/>
            </a:pPr>
            <a:r>
              <a:rPr lang="en-US" sz="3800" dirty="0"/>
              <a:t>		num++;</a:t>
            </a:r>
          </a:p>
          <a:p>
            <a:pPr marL="0" indent="0">
              <a:buNone/>
            </a:pPr>
            <a:r>
              <a:rPr lang="en-US" sz="3800" dirty="0"/>
              <a:t>	} </a:t>
            </a:r>
            <a:r>
              <a:rPr lang="en-US" sz="3800" dirty="0">
                <a:solidFill>
                  <a:srgbClr val="C00000"/>
                </a:solidFill>
              </a:rPr>
              <a:t>while </a:t>
            </a:r>
            <a:r>
              <a:rPr lang="en-US" sz="3800" dirty="0"/>
              <a:t>(std::</a:t>
            </a:r>
            <a:r>
              <a:rPr lang="en-US" sz="3800" dirty="0" err="1"/>
              <a:t>cin</a:t>
            </a:r>
            <a:r>
              <a:rPr lang="en-US" sz="3800" dirty="0"/>
              <a:t> &gt;&gt; score)</a:t>
            </a:r>
            <a:r>
              <a:rPr lang="en-US" sz="3800" dirty="0">
                <a:solidFill>
                  <a:srgbClr val="C00000"/>
                </a:solidFill>
              </a:rPr>
              <a:t>;</a:t>
            </a:r>
          </a:p>
          <a:p>
            <a:pPr marL="0" indent="0" latinLnBrk="1">
              <a:buNone/>
            </a:pPr>
            <a:r>
              <a:rPr lang="en-US" sz="3800" dirty="0"/>
              <a:t>	std::</a:t>
            </a:r>
            <a:r>
              <a:rPr lang="en-US" sz="3800" dirty="0" err="1"/>
              <a:t>cout</a:t>
            </a:r>
            <a:r>
              <a:rPr lang="en-US" sz="3800" dirty="0"/>
              <a:t> &lt;&lt; "</a:t>
            </a:r>
            <a:r>
              <a:rPr lang="zh-CN" altLang="en-US" sz="3800" dirty="0"/>
              <a:t>平均成绩是：</a:t>
            </a:r>
            <a:r>
              <a:rPr lang="en-US" sz="3800" dirty="0"/>
              <a:t>" &lt;&lt; average / num &lt;&lt; std::</a:t>
            </a:r>
            <a:r>
              <a:rPr lang="en-US" sz="3800" dirty="0" err="1"/>
              <a:t>endl</a:t>
            </a:r>
            <a:r>
              <a:rPr lang="en-US" sz="3800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68167E5A-646D-4AAF-833D-701AF028A133}"/>
              </a:ext>
            </a:extLst>
          </p:cNvPr>
          <p:cNvSpPr/>
          <p:nvPr/>
        </p:nvSpPr>
        <p:spPr>
          <a:xfrm>
            <a:off x="5929460" y="5448692"/>
            <a:ext cx="2516956" cy="546755"/>
          </a:xfrm>
          <a:prstGeom prst="wedgeRectCallout">
            <a:avLst>
              <a:gd name="adj1" fmla="val -69848"/>
              <a:gd name="adj2" fmla="val 28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不要忘记分号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63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853FB-84EA-49EF-A5F8-0309AAD4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7D83F-2736-4AB7-8834-8A365887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  <a:r>
              <a:rPr lang="en-US" b="1" dirty="0"/>
              <a:t>continue</a:t>
            </a:r>
            <a:r>
              <a:rPr lang="zh-CN" altLang="en-US" dirty="0"/>
              <a:t>用于直接中断循环体里的后续语句执行，回到循环开头重新执行循环。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0FDA8D-4F09-46AF-891B-62D0DAF6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10" y="2760678"/>
            <a:ext cx="7052771" cy="401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6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007F9-C487-41E8-8109-D3B88CE9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8779E8-45F1-422D-92CF-91D52164A853}"/>
              </a:ext>
            </a:extLst>
          </p:cNvPr>
          <p:cNvSpPr txBox="1"/>
          <p:nvPr/>
        </p:nvSpPr>
        <p:spPr>
          <a:xfrm>
            <a:off x="1112363" y="3365368"/>
            <a:ext cx="8182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//</a:t>
            </a:r>
            <a:r>
              <a:rPr lang="zh-CN" altLang="en-US" sz="2400" dirty="0"/>
              <a:t>计算</a:t>
            </a:r>
            <a:r>
              <a:rPr lang="en-US" sz="2400" dirty="0"/>
              <a:t>1</a:t>
            </a:r>
            <a:r>
              <a:rPr lang="zh-CN" altLang="en-US" sz="2400" dirty="0"/>
              <a:t>到</a:t>
            </a:r>
            <a:r>
              <a:rPr lang="en-US" sz="2400" dirty="0"/>
              <a:t>100</a:t>
            </a:r>
            <a:r>
              <a:rPr lang="zh-CN" altLang="en-US" sz="2400" dirty="0"/>
              <a:t>整数之和的代码：</a:t>
            </a:r>
            <a:endParaRPr lang="en-US" altLang="zh-CN" sz="2400" dirty="0"/>
          </a:p>
          <a:p>
            <a:endParaRPr lang="en-US" sz="2400" dirty="0"/>
          </a:p>
          <a:p>
            <a:pPr latinLnBrk="1"/>
            <a:r>
              <a:rPr lang="en-US" sz="2400" dirty="0"/>
              <a:t>auto s{0} ;</a:t>
            </a:r>
            <a:br>
              <a:rPr lang="en-US" sz="2400" dirty="0"/>
            </a:br>
            <a:r>
              <a:rPr lang="en-US" sz="2400" b="1" dirty="0"/>
              <a:t>for</a:t>
            </a:r>
            <a:r>
              <a:rPr lang="en-US" sz="2400" dirty="0"/>
              <a:t>(auto </a:t>
            </a:r>
            <a:r>
              <a:rPr lang="en-US" sz="2400" dirty="0" err="1"/>
              <a:t>i</a:t>
            </a:r>
            <a:r>
              <a:rPr lang="en-US" sz="2400" dirty="0"/>
              <a:t>{1} ; </a:t>
            </a:r>
            <a:r>
              <a:rPr lang="en-US" sz="2400" dirty="0" err="1"/>
              <a:t>i</a:t>
            </a:r>
            <a:r>
              <a:rPr lang="en-US" sz="2400" dirty="0"/>
              <a:t>&lt;=100;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  <a:br>
              <a:rPr lang="en-US" sz="2400" dirty="0"/>
            </a:br>
            <a:r>
              <a:rPr lang="en-US" sz="2400" dirty="0"/>
              <a:t>    s +=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std::</a:t>
            </a:r>
            <a:r>
              <a:rPr lang="en-US" sz="2400" dirty="0" err="1"/>
              <a:t>cout</a:t>
            </a:r>
            <a:r>
              <a:rPr lang="en-US" sz="2400" dirty="0"/>
              <a:t>&lt;&lt;"1</a:t>
            </a:r>
            <a:r>
              <a:rPr lang="zh-CN" altLang="en-US" sz="2400" dirty="0"/>
              <a:t>到</a:t>
            </a:r>
            <a:r>
              <a:rPr lang="en-US" sz="2400" dirty="0"/>
              <a:t>100</a:t>
            </a:r>
            <a:r>
              <a:rPr lang="zh-CN" altLang="en-US" sz="2400" dirty="0"/>
              <a:t>之间的整数之和是：</a:t>
            </a:r>
            <a:r>
              <a:rPr lang="en-US" sz="2400" dirty="0"/>
              <a:t>"&lt;&lt;s&lt;&lt;std::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endParaRPr 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537A529-FEAC-45E9-B263-E94AB121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027" y="1775530"/>
            <a:ext cx="9116505" cy="12410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for</a:t>
            </a:r>
            <a:r>
              <a:rPr lang="en-US" altLang="zh-CN" dirty="0"/>
              <a:t> (</a:t>
            </a:r>
            <a:r>
              <a:rPr lang="zh-CN" altLang="en-US" dirty="0"/>
              <a:t>初始表达式</a:t>
            </a:r>
            <a:r>
              <a:rPr lang="en-US" altLang="zh-CN" dirty="0"/>
              <a:t>;  </a:t>
            </a:r>
            <a:r>
              <a:rPr lang="zh-CN" altLang="en-US" dirty="0"/>
              <a:t>条件表达式</a:t>
            </a:r>
            <a:r>
              <a:rPr lang="en-US" altLang="zh-CN" dirty="0"/>
              <a:t>;  </a:t>
            </a:r>
            <a:r>
              <a:rPr lang="zh-CN" altLang="en-US" dirty="0"/>
              <a:t>后处理表达式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     程序块 </a:t>
            </a:r>
          </a:p>
        </p:txBody>
      </p:sp>
    </p:spTree>
    <p:extLst>
      <p:ext uri="{BB962C8B-B14F-4D97-AF65-F5344CB8AC3E}">
        <p14:creationId xmlns:p14="http://schemas.microsoft.com/office/powerpoint/2010/main" val="214362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007F9-C487-41E8-8109-D3B88CE9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491DA-13FB-41EE-9DF7-B97895A1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027" y="1775530"/>
            <a:ext cx="9116505" cy="12410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for</a:t>
            </a:r>
            <a:r>
              <a:rPr lang="en-US" altLang="zh-CN" dirty="0"/>
              <a:t> (</a:t>
            </a:r>
            <a:r>
              <a:rPr lang="zh-CN" altLang="en-US" dirty="0"/>
              <a:t>初始表达式</a:t>
            </a:r>
            <a:r>
              <a:rPr lang="en-US" altLang="zh-CN" dirty="0"/>
              <a:t>;  </a:t>
            </a:r>
            <a:r>
              <a:rPr lang="zh-CN" altLang="en-US" dirty="0"/>
              <a:t>条件表达式</a:t>
            </a:r>
            <a:r>
              <a:rPr lang="en-US" altLang="zh-CN" dirty="0"/>
              <a:t>;  </a:t>
            </a:r>
            <a:r>
              <a:rPr lang="zh-CN" altLang="en-US" dirty="0"/>
              <a:t>后处理表达式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     程序块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8779E8-45F1-422D-92CF-91D52164A853}"/>
              </a:ext>
            </a:extLst>
          </p:cNvPr>
          <p:cNvSpPr txBox="1"/>
          <p:nvPr/>
        </p:nvSpPr>
        <p:spPr>
          <a:xfrm>
            <a:off x="735291" y="3205113"/>
            <a:ext cx="818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等价于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57D818F-ACA1-428E-A2E5-04889D748CD7}"/>
              </a:ext>
            </a:extLst>
          </p:cNvPr>
          <p:cNvSpPr txBox="1">
            <a:spLocks/>
          </p:cNvSpPr>
          <p:nvPr/>
        </p:nvSpPr>
        <p:spPr>
          <a:xfrm>
            <a:off x="1725891" y="3869852"/>
            <a:ext cx="9116505" cy="1241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zh-CN" altLang="en-US" dirty="0"/>
              <a:t>初始化表达式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while</a:t>
            </a:r>
            <a:r>
              <a:rPr lang="en-US" dirty="0"/>
              <a:t>(</a:t>
            </a:r>
            <a:r>
              <a:rPr lang="zh-CN" altLang="en-US" dirty="0"/>
              <a:t>表达式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</a:t>
            </a:r>
            <a:r>
              <a:rPr lang="zh-CN" altLang="en-US" dirty="0"/>
              <a:t>程序块</a:t>
            </a:r>
            <a:br>
              <a:rPr lang="en-US" dirty="0"/>
            </a:br>
            <a:r>
              <a:rPr lang="en-US" dirty="0"/>
              <a:t>    </a:t>
            </a:r>
            <a:r>
              <a:rPr lang="zh-CN" altLang="en-US" dirty="0"/>
              <a:t>后处理表达式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113390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007F9-C487-41E8-8109-D3B88CE9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491DA-13FB-41EE-9DF7-B97895A1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30" y="1568142"/>
            <a:ext cx="9116505" cy="656584"/>
          </a:xfrm>
        </p:spPr>
        <p:txBody>
          <a:bodyPr/>
          <a:lstStyle/>
          <a:p>
            <a:r>
              <a:rPr lang="zh-CN" altLang="en-US" dirty="0"/>
              <a:t>求平均分的程序可以写成等价的</a:t>
            </a:r>
            <a:r>
              <a:rPr lang="en-US" dirty="0"/>
              <a:t>for</a:t>
            </a:r>
            <a:r>
              <a:rPr lang="zh-CN" altLang="en-US" dirty="0"/>
              <a:t>语句形式：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8779E8-45F1-422D-92CF-91D52164A853}"/>
              </a:ext>
            </a:extLst>
          </p:cNvPr>
          <p:cNvSpPr txBox="1"/>
          <p:nvPr/>
        </p:nvSpPr>
        <p:spPr>
          <a:xfrm>
            <a:off x="914400" y="2328420"/>
            <a:ext cx="103129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double score, average{ 0 };</a:t>
            </a:r>
          </a:p>
          <a:p>
            <a:r>
              <a:rPr lang="en-US" sz="2400" dirty="0"/>
              <a:t>	auto num{ 0 };</a:t>
            </a:r>
          </a:p>
          <a:p>
            <a:r>
              <a:rPr lang="en-US" sz="2400" dirty="0"/>
              <a:t>	for(; std::</a:t>
            </a:r>
            <a:r>
              <a:rPr lang="en-US" sz="2400" dirty="0" err="1"/>
              <a:t>cin</a:t>
            </a:r>
            <a:r>
              <a:rPr lang="en-US" sz="2400" dirty="0"/>
              <a:t> &gt;&gt; score; ){</a:t>
            </a:r>
          </a:p>
          <a:p>
            <a:r>
              <a:rPr lang="en-US" sz="2400" dirty="0"/>
              <a:t>		</a:t>
            </a:r>
            <a:r>
              <a:rPr lang="en-US" sz="2400" b="1" dirty="0"/>
              <a:t>if</a:t>
            </a:r>
            <a:r>
              <a:rPr lang="en-US" sz="2400" dirty="0"/>
              <a:t> (score &lt; 0)</a:t>
            </a:r>
          </a:p>
          <a:p>
            <a:r>
              <a:rPr lang="en-US" sz="2400" dirty="0"/>
              <a:t>			</a:t>
            </a:r>
            <a:r>
              <a:rPr lang="en-US" sz="2400" b="1" dirty="0"/>
              <a:t>break</a:t>
            </a:r>
            <a:r>
              <a:rPr lang="en-US" sz="2400" dirty="0"/>
              <a:t>;  //</a:t>
            </a:r>
            <a:r>
              <a:rPr lang="zh-CN" altLang="en-US" sz="2400" dirty="0"/>
              <a:t>跳出</a:t>
            </a:r>
            <a:r>
              <a:rPr lang="en-US" sz="2400" dirty="0"/>
              <a:t>while</a:t>
            </a:r>
            <a:r>
              <a:rPr lang="zh-CN" altLang="en-US" sz="2400" dirty="0"/>
              <a:t>循环</a:t>
            </a:r>
            <a:endParaRPr lang="en-US" sz="2400" dirty="0"/>
          </a:p>
          <a:p>
            <a:r>
              <a:rPr lang="en-US" sz="2400" dirty="0"/>
              <a:t>		average += score;</a:t>
            </a:r>
          </a:p>
          <a:p>
            <a:r>
              <a:rPr lang="en-US" sz="2400" dirty="0"/>
              <a:t>		num++;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std::</a:t>
            </a:r>
            <a:r>
              <a:rPr lang="en-US" sz="2400" dirty="0" err="1"/>
              <a:t>cout</a:t>
            </a:r>
            <a:r>
              <a:rPr lang="en-US" sz="2400" dirty="0"/>
              <a:t> &lt;&lt; "</a:t>
            </a:r>
            <a:r>
              <a:rPr lang="zh-CN" altLang="en-US" sz="2400" dirty="0"/>
              <a:t>平均成绩是：</a:t>
            </a:r>
            <a:r>
              <a:rPr lang="en-US" sz="2400" dirty="0"/>
              <a:t>" &lt;&lt; average / num &lt;&lt; std::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794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007F9-C487-41E8-8109-D3B88CE9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491DA-13FB-41EE-9DF7-B97895A1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30" y="1568142"/>
            <a:ext cx="9116505" cy="656584"/>
          </a:xfrm>
        </p:spPr>
        <p:txBody>
          <a:bodyPr/>
          <a:lstStyle/>
          <a:p>
            <a:r>
              <a:rPr lang="zh-CN" altLang="en-US" dirty="0"/>
              <a:t>求平均分的程序可以写成等价的</a:t>
            </a:r>
            <a:r>
              <a:rPr lang="en-US" dirty="0"/>
              <a:t>for</a:t>
            </a:r>
            <a:r>
              <a:rPr lang="zh-CN" altLang="en-US" dirty="0"/>
              <a:t>语句形式：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8779E8-45F1-422D-92CF-91D52164A853}"/>
              </a:ext>
            </a:extLst>
          </p:cNvPr>
          <p:cNvSpPr txBox="1"/>
          <p:nvPr/>
        </p:nvSpPr>
        <p:spPr>
          <a:xfrm>
            <a:off x="914400" y="2328420"/>
            <a:ext cx="103129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double score, average{ 0 };</a:t>
            </a:r>
          </a:p>
          <a:p>
            <a:r>
              <a:rPr lang="en-US" sz="2400" dirty="0"/>
              <a:t>	auto num{ 0 };</a:t>
            </a:r>
          </a:p>
          <a:p>
            <a:pPr latinLnBrk="1"/>
            <a:r>
              <a:rPr lang="en-US" sz="2400" dirty="0"/>
              <a:t>             for(;</a:t>
            </a:r>
            <a:r>
              <a:rPr lang="en-US" sz="2400" dirty="0">
                <a:solidFill>
                  <a:srgbClr val="0070C0"/>
                </a:solidFill>
              </a:rPr>
              <a:t>std::</a:t>
            </a:r>
            <a:r>
              <a:rPr lang="en-US" sz="2400" dirty="0" err="1">
                <a:solidFill>
                  <a:srgbClr val="0070C0"/>
                </a:solidFill>
              </a:rPr>
              <a:t>cin</a:t>
            </a:r>
            <a:r>
              <a:rPr lang="en-US" sz="2400" dirty="0">
                <a:solidFill>
                  <a:srgbClr val="0070C0"/>
                </a:solidFill>
              </a:rPr>
              <a:t>&gt;&gt;score&amp;&amp;score&gt;=0</a:t>
            </a:r>
            <a:r>
              <a:rPr lang="en-US" sz="2400" dirty="0"/>
              <a:t>; ){</a:t>
            </a:r>
            <a:br>
              <a:rPr lang="en-US" sz="2400" dirty="0"/>
            </a:br>
            <a:r>
              <a:rPr lang="en-US" sz="2400" dirty="0"/>
              <a:t>                  average += score;</a:t>
            </a:r>
            <a:br>
              <a:rPr lang="en-US" sz="2400" dirty="0"/>
            </a:br>
            <a:r>
              <a:rPr lang="en-US" sz="2400" dirty="0"/>
              <a:t>                  num++;</a:t>
            </a:r>
            <a:br>
              <a:rPr lang="en-US" sz="2400" dirty="0"/>
            </a:br>
            <a:r>
              <a:rPr lang="en-US" sz="2400" dirty="0"/>
              <a:t>             }</a:t>
            </a:r>
          </a:p>
          <a:p>
            <a:r>
              <a:rPr lang="en-US" sz="2400" dirty="0"/>
              <a:t>	std::</a:t>
            </a:r>
            <a:r>
              <a:rPr lang="en-US" sz="2400" dirty="0" err="1"/>
              <a:t>cout</a:t>
            </a:r>
            <a:r>
              <a:rPr lang="en-US" sz="2400" dirty="0"/>
              <a:t> &lt;&lt; "</a:t>
            </a:r>
            <a:r>
              <a:rPr lang="zh-CN" altLang="en-US" sz="2400" dirty="0"/>
              <a:t>平均成绩是：</a:t>
            </a:r>
            <a:r>
              <a:rPr lang="en-US" sz="2400" dirty="0"/>
              <a:t>" &lt;&lt; average / num &lt;&lt; std::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5886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F15B4-9C3E-41C3-98F6-35CEBCE5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  <a:r>
              <a:rPr lang="en-US" dirty="0"/>
              <a:t>1</a:t>
            </a:r>
            <a:r>
              <a:rPr lang="zh-CN" altLang="en-US" dirty="0"/>
              <a:t>到</a:t>
            </a:r>
            <a:r>
              <a:rPr lang="en-US" dirty="0"/>
              <a:t>100</a:t>
            </a:r>
            <a:r>
              <a:rPr lang="zh-CN" altLang="en-US" dirty="0"/>
              <a:t>之间所有被</a:t>
            </a:r>
            <a:r>
              <a:rPr lang="en-US" dirty="0"/>
              <a:t>3</a:t>
            </a:r>
            <a:r>
              <a:rPr lang="zh-CN" altLang="en-US" dirty="0"/>
              <a:t>整除的整数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B5DB0-BE0B-4129-AAAD-C642FB87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/>
              <a:t>for</a:t>
            </a:r>
            <a:r>
              <a:rPr lang="en-US" sz="2600" dirty="0"/>
              <a:t>(auto </a:t>
            </a:r>
            <a:r>
              <a:rPr lang="en-US" sz="2600" dirty="0" err="1"/>
              <a:t>i</a:t>
            </a:r>
            <a:r>
              <a:rPr lang="en-US" sz="2600" dirty="0"/>
              <a:t>{1}; </a:t>
            </a:r>
            <a:r>
              <a:rPr lang="en-US" sz="2600" dirty="0" err="1"/>
              <a:t>i</a:t>
            </a:r>
            <a:r>
              <a:rPr lang="en-US" sz="2600" dirty="0"/>
              <a:t>&lt;=100 ;</a:t>
            </a:r>
            <a:r>
              <a:rPr lang="en-US" sz="2600" dirty="0" err="1"/>
              <a:t>i</a:t>
            </a:r>
            <a:r>
              <a:rPr lang="en-US" sz="2600" dirty="0"/>
              <a:t>++)</a:t>
            </a:r>
            <a:br>
              <a:rPr lang="en-US" sz="2600" dirty="0"/>
            </a:br>
            <a:r>
              <a:rPr lang="en-US" sz="2600" dirty="0"/>
              <a:t>    </a:t>
            </a:r>
            <a:r>
              <a:rPr lang="en-US" sz="2600" b="1" dirty="0"/>
              <a:t>if</a:t>
            </a:r>
            <a:r>
              <a:rPr lang="en-US" sz="2600" dirty="0"/>
              <a:t>(i%3!=0)</a:t>
            </a:r>
            <a:br>
              <a:rPr lang="en-US" sz="2600" dirty="0"/>
            </a:br>
            <a:r>
              <a:rPr lang="en-US" sz="2600" dirty="0"/>
              <a:t>        </a:t>
            </a:r>
            <a:r>
              <a:rPr lang="en-US" sz="2600" b="1" dirty="0"/>
              <a:t>continue</a:t>
            </a:r>
            <a:r>
              <a:rPr lang="en-US" sz="2600" dirty="0"/>
              <a:t>; </a:t>
            </a:r>
            <a:r>
              <a:rPr lang="en-US" sz="2600" i="1" dirty="0"/>
              <a:t>//</a:t>
            </a:r>
            <a:r>
              <a:rPr lang="zh-CN" altLang="en-US" sz="2600" i="1" dirty="0"/>
              <a:t>停止后续语句执行，回到循环的条件表达式</a:t>
            </a:r>
            <a:r>
              <a:rPr lang="en-US" sz="2600" i="1" dirty="0"/>
              <a:t>"</a:t>
            </a:r>
            <a:r>
              <a:rPr lang="en-US" sz="2600" i="1" dirty="0" err="1"/>
              <a:t>i</a:t>
            </a:r>
            <a:r>
              <a:rPr lang="en-US" sz="2600" i="1" dirty="0"/>
              <a:t>&lt;=100"</a:t>
            </a:r>
            <a:br>
              <a:rPr lang="en-US" sz="2600" dirty="0"/>
            </a:br>
            <a:r>
              <a:rPr lang="en-US" sz="2600" dirty="0"/>
              <a:t>    std::</a:t>
            </a:r>
            <a:r>
              <a:rPr lang="en-US" sz="2600" dirty="0" err="1"/>
              <a:t>cout</a:t>
            </a:r>
            <a:r>
              <a:rPr lang="en-US" sz="2600" dirty="0"/>
              <a:t>&lt;&lt;</a:t>
            </a:r>
            <a:r>
              <a:rPr lang="en-US" sz="2600" dirty="0" err="1"/>
              <a:t>i</a:t>
            </a:r>
            <a:r>
              <a:rPr lang="en-US" sz="2600" dirty="0"/>
              <a:t>&lt;&lt;'std::</a:t>
            </a:r>
            <a:r>
              <a:rPr lang="en-US" sz="2600" dirty="0" err="1"/>
              <a:t>endl</a:t>
            </a:r>
            <a:r>
              <a:rPr lang="en-US" sz="2600" dirty="0"/>
              <a:t>';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9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94E17-6740-4F58-8E58-2B4A0423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控制语句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29C9F-47DD-4987-B45F-7E4183A40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循环语句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455C1A-3EC4-41AE-B4FB-FD9602D650D4}"/>
              </a:ext>
            </a:extLst>
          </p:cNvPr>
          <p:cNvSpPr txBox="1"/>
          <p:nvPr/>
        </p:nvSpPr>
        <p:spPr>
          <a:xfrm>
            <a:off x="2912882" y="1979629"/>
            <a:ext cx="522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满足某个条件，执行相应程序块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73164A-39E2-469A-B4E3-08A2232194F6}"/>
              </a:ext>
            </a:extLst>
          </p:cNvPr>
          <p:cNvSpPr txBox="1"/>
          <p:nvPr/>
        </p:nvSpPr>
        <p:spPr>
          <a:xfrm>
            <a:off x="3140695" y="4093542"/>
            <a:ext cx="626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满足某个条件，重复执行相应程序块</a:t>
            </a:r>
          </a:p>
        </p:txBody>
      </p:sp>
    </p:spTree>
    <p:extLst>
      <p:ext uri="{BB962C8B-B14F-4D97-AF65-F5344CB8AC3E}">
        <p14:creationId xmlns:p14="http://schemas.microsoft.com/office/powerpoint/2010/main" val="5664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2A353-521E-4F7A-91D2-A8EE5800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goto</a:t>
            </a:r>
            <a:r>
              <a:rPr lang="en-US" altLang="zh-CN" dirty="0"/>
              <a:t>:</a:t>
            </a:r>
            <a:r>
              <a:rPr lang="zh-CN" altLang="en-US" dirty="0"/>
              <a:t>跳转语句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A3CA2-B030-4326-856E-0A82528B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用</a:t>
            </a:r>
            <a:r>
              <a:rPr lang="en-US" dirty="0" err="1"/>
              <a:t>goto</a:t>
            </a:r>
            <a:r>
              <a:rPr lang="zh-CN" altLang="en-US" dirty="0"/>
              <a:t>关键字定义的可以跳转到标准位置的</a:t>
            </a:r>
            <a:r>
              <a:rPr lang="en-US" b="1" dirty="0" err="1"/>
              <a:t>goto</a:t>
            </a:r>
            <a:r>
              <a:rPr lang="en-US" b="1" dirty="0"/>
              <a:t> </a:t>
            </a:r>
            <a:r>
              <a:rPr lang="zh-CN" altLang="en-US" b="1" dirty="0"/>
              <a:t>语句</a:t>
            </a:r>
            <a:r>
              <a:rPr lang="zh-CN" altLang="en-US" dirty="0"/>
              <a:t>，其格式是：</a:t>
            </a:r>
            <a:endParaRPr lang="en-US" dirty="0"/>
          </a:p>
          <a:p>
            <a:pPr marL="457200" lvl="1" indent="0" latinLnBrk="1">
              <a:buNone/>
            </a:pPr>
            <a:r>
              <a:rPr lang="en-US" b="1" dirty="0" err="1">
                <a:solidFill>
                  <a:srgbClr val="0070C0"/>
                </a:solidFill>
              </a:rPr>
              <a:t>goto</a:t>
            </a:r>
            <a:r>
              <a:rPr lang="en-US" dirty="0"/>
              <a:t> </a:t>
            </a:r>
            <a:r>
              <a:rPr lang="zh-CN" altLang="en-US" dirty="0">
                <a:solidFill>
                  <a:srgbClr val="00B050"/>
                </a:solidFill>
              </a:rPr>
              <a:t>标签名</a:t>
            </a:r>
            <a:r>
              <a:rPr lang="en-US" dirty="0"/>
              <a:t>;</a:t>
            </a:r>
            <a:br>
              <a:rPr lang="en-US" dirty="0"/>
            </a:br>
            <a:r>
              <a:rPr lang="en-US" i="1" dirty="0"/>
              <a:t>//...</a:t>
            </a:r>
            <a:br>
              <a:rPr lang="en-US" dirty="0"/>
            </a:br>
            <a:r>
              <a:rPr lang="zh-CN" altLang="en-US" dirty="0">
                <a:solidFill>
                  <a:srgbClr val="00B050"/>
                </a:solidFill>
              </a:rPr>
              <a:t>标签名</a:t>
            </a:r>
            <a:r>
              <a:rPr lang="en-US" dirty="0">
                <a:solidFill>
                  <a:srgbClr val="00B050"/>
                </a:solidFill>
              </a:rPr>
              <a:t>: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74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A3CA2-B030-4326-856E-0A82528B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980" y="1003954"/>
            <a:ext cx="10515600" cy="5401559"/>
          </a:xfrm>
        </p:spPr>
        <p:txBody>
          <a:bodyPr>
            <a:normAutofit fontScale="55000" lnSpcReduction="20000"/>
          </a:bodyPr>
          <a:lstStyle/>
          <a:p>
            <a:pPr marL="0" indent="0" latinLnBrk="1">
              <a:buNone/>
            </a:pPr>
            <a:r>
              <a:rPr lang="en-US" sz="4400" dirty="0"/>
              <a:t>std::</a:t>
            </a:r>
            <a:r>
              <a:rPr lang="en-US" sz="4400" dirty="0" err="1"/>
              <a:t>cout</a:t>
            </a:r>
            <a:r>
              <a:rPr lang="en-US" sz="4400" dirty="0"/>
              <a:t>&lt;&lt;"</a:t>
            </a:r>
            <a:r>
              <a:rPr lang="zh-CN" altLang="en-US" sz="4400" dirty="0"/>
              <a:t>平均成绩是：</a:t>
            </a:r>
            <a:r>
              <a:rPr lang="en-US" sz="4400" dirty="0"/>
              <a:t>"&lt;&lt; average /num&lt;&lt;std::</a:t>
            </a:r>
            <a:r>
              <a:rPr lang="en-US" sz="4400" dirty="0" err="1"/>
              <a:t>endl</a:t>
            </a:r>
            <a:r>
              <a:rPr lang="en-US" sz="4400" dirty="0"/>
              <a:t>;</a:t>
            </a:r>
          </a:p>
          <a:p>
            <a:pPr marL="0" indent="0">
              <a:buNone/>
            </a:pPr>
            <a:r>
              <a:rPr lang="en-US" sz="4400" dirty="0"/>
              <a:t>double score, average{ 0 };</a:t>
            </a:r>
          </a:p>
          <a:p>
            <a:pPr marL="0" indent="0">
              <a:buNone/>
            </a:pPr>
            <a:r>
              <a:rPr lang="en-US" sz="4400" dirty="0"/>
              <a:t>	auto num{ 0 };</a:t>
            </a:r>
          </a:p>
          <a:p>
            <a:pPr marL="0" indent="0">
              <a:buNone/>
            </a:pPr>
            <a:r>
              <a:rPr lang="en-US" sz="4400" dirty="0"/>
              <a:t>	for(; std::</a:t>
            </a:r>
            <a:r>
              <a:rPr lang="en-US" sz="4400" dirty="0" err="1"/>
              <a:t>cin</a:t>
            </a:r>
            <a:r>
              <a:rPr lang="en-US" sz="4400" dirty="0"/>
              <a:t> &gt;&gt; score; ){</a:t>
            </a:r>
          </a:p>
          <a:p>
            <a:pPr marL="0" indent="0">
              <a:buNone/>
            </a:pPr>
            <a:r>
              <a:rPr lang="en-US" sz="4400" dirty="0"/>
              <a:t>		if (score &lt; 0)</a:t>
            </a:r>
          </a:p>
          <a:p>
            <a:pPr marL="0" indent="0">
              <a:buNone/>
            </a:pPr>
            <a:r>
              <a:rPr lang="en-US" sz="4400" dirty="0"/>
              <a:t>			</a:t>
            </a:r>
            <a:r>
              <a:rPr lang="en-US" sz="4400" b="1" dirty="0" err="1"/>
              <a:t>goto</a:t>
            </a:r>
            <a:r>
              <a:rPr lang="en-US" sz="4400" b="1" dirty="0"/>
              <a:t> label</a:t>
            </a:r>
            <a:r>
              <a:rPr lang="en-US" sz="4400" dirty="0"/>
              <a:t>;         //</a:t>
            </a:r>
            <a:r>
              <a:rPr lang="zh-CN" altLang="en-US" sz="4400" dirty="0"/>
              <a:t>跳到标签</a:t>
            </a:r>
            <a:r>
              <a:rPr lang="en-US" sz="4400" dirty="0"/>
              <a:t>label</a:t>
            </a:r>
            <a:r>
              <a:rPr lang="zh-CN" altLang="en-US" sz="4400" dirty="0"/>
              <a:t>处执行 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		average += score;</a:t>
            </a:r>
          </a:p>
          <a:p>
            <a:pPr marL="0" indent="0">
              <a:buNone/>
            </a:pPr>
            <a:r>
              <a:rPr lang="en-US" sz="4400" dirty="0"/>
              <a:t>		num++;</a:t>
            </a:r>
          </a:p>
          <a:p>
            <a:pPr marL="0" indent="0">
              <a:buNone/>
            </a:pPr>
            <a:r>
              <a:rPr lang="en-US" sz="4400" dirty="0"/>
              <a:t>	}</a:t>
            </a:r>
          </a:p>
          <a:p>
            <a:pPr marL="0" indent="0">
              <a:buNone/>
            </a:pPr>
            <a:r>
              <a:rPr lang="en-US" sz="4400" b="1" dirty="0"/>
              <a:t>	label</a:t>
            </a:r>
            <a:r>
              <a:rPr lang="en-US" sz="4400" dirty="0"/>
              <a:t>:</a:t>
            </a:r>
          </a:p>
          <a:p>
            <a:pPr marL="0" indent="0" latinLnBrk="1">
              <a:buNone/>
            </a:pPr>
            <a:r>
              <a:rPr lang="en-US" sz="4400" dirty="0"/>
              <a:t>std::</a:t>
            </a:r>
            <a:r>
              <a:rPr lang="en-US" sz="4400" dirty="0" err="1"/>
              <a:t>cout</a:t>
            </a:r>
            <a:r>
              <a:rPr lang="en-US" sz="4400" dirty="0"/>
              <a:t> &lt;&lt; "</a:t>
            </a:r>
            <a:r>
              <a:rPr lang="zh-CN" altLang="en-US" sz="4400" dirty="0"/>
              <a:t>平均成绩是：</a:t>
            </a:r>
            <a:r>
              <a:rPr lang="en-US" sz="4400" dirty="0"/>
              <a:t>" &lt;&lt; average / num &lt;&lt; std::</a:t>
            </a:r>
            <a:r>
              <a:rPr lang="en-US" sz="4400" dirty="0" err="1"/>
              <a:t>endl</a:t>
            </a:r>
            <a:r>
              <a:rPr lang="en-US" sz="4400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66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DDA44-380A-47DF-8310-B740452D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控制台游戏</a:t>
            </a:r>
            <a:r>
              <a:rPr lang="en-US" dirty="0"/>
              <a:t>-Pong</a:t>
            </a:r>
            <a:r>
              <a:rPr lang="zh-CN" altLang="en-US" dirty="0"/>
              <a:t>游戏</a:t>
            </a:r>
            <a:endParaRPr lang="en-US" dirty="0"/>
          </a:p>
        </p:txBody>
      </p:sp>
      <p:pic>
        <p:nvPicPr>
          <p:cNvPr id="6" name="图片 5">
            <a:hlinkClick r:id="rId3"/>
            <a:extLst>
              <a:ext uri="{FF2B5EF4-FFF2-40B4-BE49-F238E27FC236}">
                <a16:creationId xmlns:a16="http://schemas.microsoft.com/office/drawing/2014/main" id="{26A5D7A7-DB9F-400C-91A9-3773784B2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679" y="1668154"/>
            <a:ext cx="6635313" cy="49764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1204B67-34D2-4243-A741-A337782390B7}"/>
              </a:ext>
            </a:extLst>
          </p:cNvPr>
          <p:cNvSpPr txBox="1"/>
          <p:nvPr/>
        </p:nvSpPr>
        <p:spPr>
          <a:xfrm>
            <a:off x="9316720" y="2133600"/>
            <a:ext cx="186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Alcorn</a:t>
            </a:r>
          </a:p>
        </p:txBody>
      </p:sp>
    </p:spTree>
    <p:extLst>
      <p:ext uri="{BB962C8B-B14F-4D97-AF65-F5344CB8AC3E}">
        <p14:creationId xmlns:p14="http://schemas.microsoft.com/office/powerpoint/2010/main" val="7835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DDA44-380A-47DF-8310-B740452D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控制台游戏</a:t>
            </a:r>
            <a:r>
              <a:rPr lang="en-US" dirty="0"/>
              <a:t>-Pong</a:t>
            </a:r>
            <a:r>
              <a:rPr lang="zh-CN" altLang="en-US" dirty="0"/>
              <a:t>游戏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C3BDBD-0691-400A-8AB9-6E567A73A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930" y="1647507"/>
            <a:ext cx="7626350" cy="517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9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40ABA-8271-4B69-A252-5D878DBD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乔布斯成为</a:t>
            </a:r>
            <a:r>
              <a:rPr lang="en-US" altLang="zh-CN" dirty="0"/>
              <a:t>40</a:t>
            </a:r>
            <a:r>
              <a:rPr lang="zh-CN" altLang="en-US" dirty="0"/>
              <a:t>号员工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49E4E-FF46-4228-9E46-5F82A5EBE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19 </a:t>
            </a:r>
            <a:r>
              <a:rPr lang="zh-CN" altLang="en-US" dirty="0">
                <a:hlinkClick r:id="rId3"/>
              </a:rPr>
              <a:t>岁的乔布斯就成为了 </a:t>
            </a:r>
            <a:r>
              <a:rPr lang="en-US" altLang="zh-CN" dirty="0">
                <a:hlinkClick r:id="rId3"/>
              </a:rPr>
              <a:t>Atari </a:t>
            </a:r>
            <a:r>
              <a:rPr lang="zh-CN" altLang="en-US" dirty="0">
                <a:hlinkClick r:id="rId3"/>
              </a:rPr>
              <a:t>的第 </a:t>
            </a:r>
            <a:r>
              <a:rPr lang="en-US" altLang="zh-CN" dirty="0">
                <a:hlinkClick r:id="rId3"/>
              </a:rPr>
              <a:t>40 </a:t>
            </a:r>
            <a:r>
              <a:rPr lang="zh-CN" altLang="en-US" dirty="0">
                <a:hlinkClick r:id="rId3"/>
              </a:rPr>
              <a:t>号员</a:t>
            </a:r>
            <a:endParaRPr lang="en-US" altLang="zh-CN" dirty="0"/>
          </a:p>
          <a:p>
            <a:r>
              <a:rPr lang="zh-CN" altLang="en-US" dirty="0"/>
              <a:t>很快他就成为了同事的眼中钉，傲慢、说话尖锐、对同事指手画脚，同事到老板那告状要求开除他</a:t>
            </a:r>
            <a:endParaRPr lang="en-US" altLang="zh-CN" dirty="0"/>
          </a:p>
          <a:p>
            <a:r>
              <a:rPr lang="zh-CN" altLang="en-US" dirty="0"/>
              <a:t>忽悠惠普的发小沃兹尼亚克帮他开发，</a:t>
            </a:r>
            <a:r>
              <a:rPr lang="en-US" altLang="zh-CN" dirty="0"/>
              <a:t>4</a:t>
            </a:r>
            <a:r>
              <a:rPr lang="zh-CN" altLang="en-US" dirty="0"/>
              <a:t>天完成了一个月的</a:t>
            </a:r>
            <a:r>
              <a:rPr lang="en-US" altLang="zh-CN" dirty="0"/>
              <a:t>breakout</a:t>
            </a:r>
            <a:r>
              <a:rPr lang="zh-CN" altLang="en-US" dirty="0"/>
              <a:t>游戏项目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9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40ABA-8271-4B69-A252-5D878DBD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breakout</a:t>
            </a:r>
            <a:r>
              <a:rPr lang="zh-CN" altLang="en-US" dirty="0"/>
              <a:t>游戏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49E4E-FF46-4228-9E46-5F82A5EBE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忽悠惠普的发小沃兹尼亚克帮他开发，</a:t>
            </a:r>
            <a:r>
              <a:rPr lang="en-US" altLang="zh-CN" dirty="0"/>
              <a:t>4</a:t>
            </a:r>
            <a:r>
              <a:rPr lang="zh-CN" altLang="en-US" dirty="0"/>
              <a:t>天完成了一个月的</a:t>
            </a:r>
            <a:r>
              <a:rPr lang="en-US" altLang="zh-CN" dirty="0">
                <a:hlinkClick r:id="rId3"/>
              </a:rPr>
              <a:t>breakout</a:t>
            </a:r>
            <a:r>
              <a:rPr lang="zh-CN" altLang="en-US" dirty="0">
                <a:hlinkClick r:id="rId3"/>
              </a:rPr>
              <a:t>游戏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A33038A0-78B8-4523-A6D3-D580AC047B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图片 4">
            <a:hlinkClick r:id="rId3"/>
            <a:extLst>
              <a:ext uri="{FF2B5EF4-FFF2-40B4-BE49-F238E27FC236}">
                <a16:creationId xmlns:a16="http://schemas.microsoft.com/office/drawing/2014/main" id="{D4F458BA-2888-440E-AC68-67B00C078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984" y="2864802"/>
            <a:ext cx="5843084" cy="382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11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850FB-F62B-42A1-A827-10DAF136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《PONGTRON》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en-US" dirty="0"/>
              <a:t>ELEPONG》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5B7F9-AAC8-43F7-93E0-79F442BA8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187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日本的世嘉公司（</a:t>
            </a:r>
            <a:r>
              <a:rPr lang="en-US" altLang="zh-CN" dirty="0"/>
              <a:t>SEGA</a:t>
            </a:r>
            <a:r>
              <a:rPr lang="zh-CN" altLang="en-US" dirty="0"/>
              <a:t>）和太东公司（</a:t>
            </a:r>
            <a:r>
              <a:rPr lang="en-US" altLang="zh-CN" dirty="0"/>
              <a:t>TAITO</a:t>
            </a:r>
            <a:r>
              <a:rPr lang="zh-CN" altLang="en-US" dirty="0"/>
              <a:t>）于次年的几乎同时，分别推出了模仿</a:t>
            </a:r>
            <a:r>
              <a:rPr lang="en-US" altLang="zh-CN" dirty="0"/>
              <a:t>《PONG》</a:t>
            </a:r>
            <a:r>
              <a:rPr lang="zh-CN" altLang="en-US" dirty="0"/>
              <a:t>的游戏</a:t>
            </a:r>
            <a:r>
              <a:rPr lang="en-US" altLang="zh-CN" dirty="0"/>
              <a:t>——《</a:t>
            </a:r>
            <a:r>
              <a:rPr lang="en-US" altLang="zh-CN" dirty="0">
                <a:hlinkClick r:id="rId3"/>
              </a:rPr>
              <a:t>PONGTRON》</a:t>
            </a:r>
            <a:r>
              <a:rPr lang="zh-CN" altLang="en-US" dirty="0">
                <a:hlinkClick r:id="rId3"/>
              </a:rPr>
              <a:t>和</a:t>
            </a:r>
            <a:r>
              <a:rPr lang="en-US" altLang="zh-CN" dirty="0">
                <a:hlinkClick r:id="rId3"/>
              </a:rPr>
              <a:t>《ELEPONG》</a:t>
            </a:r>
            <a:r>
              <a:rPr lang="zh-CN" altLang="en-US" dirty="0"/>
              <a:t>，成为日本最早的电子游戏。</a:t>
            </a:r>
            <a:endParaRPr lang="en-US" altLang="zh-CN" dirty="0"/>
          </a:p>
          <a:p>
            <a:r>
              <a:rPr lang="en-US" dirty="0"/>
              <a:t>TAITO</a:t>
            </a:r>
            <a:r>
              <a:rPr lang="zh-CN" altLang="en-US" dirty="0"/>
              <a:t>的</a:t>
            </a:r>
            <a:r>
              <a:rPr lang="en-US" altLang="zh-CN" dirty="0"/>
              <a:t>《</a:t>
            </a:r>
            <a:r>
              <a:rPr lang="zh-CN" altLang="en-US" dirty="0"/>
              <a:t>太空侵略者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任天堂在</a:t>
            </a:r>
            <a:r>
              <a:rPr lang="en-US" altLang="zh-CN" dirty="0"/>
              <a:t>1980</a:t>
            </a:r>
            <a:r>
              <a:rPr lang="zh-CN" altLang="en-US" dirty="0"/>
              <a:t>年世界首创的掌上游戏机</a:t>
            </a:r>
            <a:r>
              <a:rPr lang="en-US" dirty="0"/>
              <a:t>Game Watch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1982</a:t>
            </a:r>
            <a:r>
              <a:rPr lang="zh-CN" altLang="en-US" dirty="0"/>
              <a:t>年美国美国主机游戏市场突然陷入了大量游戏滞销的状况，大量家用机游戏厂商破产倒闭，主机市场迅速缩小，这场危机被称作“雅达利冲击”。</a:t>
            </a:r>
            <a:endParaRPr lang="en-US" altLang="zh-CN" dirty="0"/>
          </a:p>
          <a:p>
            <a:r>
              <a:rPr lang="en-US" altLang="zh-CN" dirty="0"/>
              <a:t>1983 </a:t>
            </a:r>
            <a:r>
              <a:rPr lang="zh-CN" altLang="en-US" dirty="0"/>
              <a:t>年任天堂在日本国内发售了第一款主机 </a:t>
            </a:r>
            <a:r>
              <a:rPr lang="en-US" altLang="zh-CN" dirty="0" err="1"/>
              <a:t>Famicom</a:t>
            </a:r>
            <a:r>
              <a:rPr lang="zh-CN" altLang="en-US" dirty="0"/>
              <a:t>（红白机）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9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F983-2072-4362-84CE-F8C72873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D0E60-DF8A-4D2F-B965-71946CE8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22075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 err="1"/>
              <a:t>Youtube</a:t>
            </a:r>
            <a:r>
              <a:rPr lang="zh-CN" altLang="en-US" dirty="0"/>
              <a:t>频道：</a:t>
            </a:r>
            <a:r>
              <a:rPr lang="en-US" altLang="zh-CN" dirty="0">
                <a:hlinkClick r:id="rId2"/>
              </a:rPr>
              <a:t>https://www.youtube.com/c/hwdong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博客：</a:t>
            </a:r>
            <a:r>
              <a:rPr lang="en-US" altLang="zh-CN" dirty="0">
                <a:hlinkClick r:id="rId3"/>
              </a:rPr>
              <a:t>https://hwdong-net.github.io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Twitter</a:t>
            </a:r>
            <a:r>
              <a:rPr lang="zh-CN" altLang="en-US" dirty="0"/>
              <a:t>推特</a:t>
            </a:r>
            <a:r>
              <a:rPr lang="en-US" altLang="zh-CN" dirty="0"/>
              <a:t>: </a:t>
            </a:r>
            <a:r>
              <a:rPr lang="en-US" altLang="zh-CN" dirty="0">
                <a:hlinkClick r:id="rId4"/>
              </a:rPr>
              <a:t>https://twitter.com/hwdong 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站：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腾讯课堂：</a:t>
            </a:r>
            <a:r>
              <a:rPr lang="en-US" altLang="zh-CN" dirty="0">
                <a:hlinkClick r:id="rId5" action="ppaction://hlinkfile"/>
              </a:rPr>
              <a:t>hwdong.ke.qq.com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901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条件语句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98CC2E-1F55-420F-9294-DEAE1BF58B7D}"/>
              </a:ext>
            </a:extLst>
          </p:cNvPr>
          <p:cNvSpPr txBox="1"/>
          <p:nvPr/>
        </p:nvSpPr>
        <p:spPr>
          <a:xfrm>
            <a:off x="4497355" y="2892490"/>
            <a:ext cx="2677885" cy="174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800" dirty="0"/>
              <a:t>if </a:t>
            </a:r>
            <a:r>
              <a:rPr lang="zh-CN" altLang="en-US" sz="3800" dirty="0"/>
              <a:t>语句</a:t>
            </a:r>
            <a:r>
              <a:rPr lang="en-US" altLang="zh-CN" sz="3800" dirty="0"/>
              <a:t>   </a:t>
            </a:r>
            <a:br>
              <a:rPr lang="en-US" altLang="zh-CN" sz="3800" dirty="0"/>
            </a:br>
            <a:r>
              <a:rPr lang="en-US" altLang="zh-CN" sz="3800" dirty="0"/>
              <a:t>switch</a:t>
            </a:r>
            <a:r>
              <a:rPr lang="zh-CN" altLang="en-US" sz="3800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59226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16249-D927-4995-B175-6C6FC650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C1768-C937-453D-937A-3D7BAB1C6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614127" cy="1325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如果 </a:t>
            </a:r>
            <a:r>
              <a:rPr lang="en-US" altLang="zh-CN" dirty="0"/>
              <a:t>(</a:t>
            </a:r>
            <a:r>
              <a:rPr lang="zh-CN" altLang="en-US" dirty="0"/>
              <a:t>休息日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在家睡懒觉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56D34AB-499B-46AD-9887-D04E7EBCCDFA}"/>
              </a:ext>
            </a:extLst>
          </p:cNvPr>
          <p:cNvSpPr txBox="1">
            <a:spLocks/>
          </p:cNvSpPr>
          <p:nvPr/>
        </p:nvSpPr>
        <p:spPr>
          <a:xfrm>
            <a:off x="4023049" y="1690687"/>
            <a:ext cx="3366796" cy="2200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如果 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休息日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在家睡懒觉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否则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去上班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20FFF0A-D7C3-43F6-8924-E51AD96EA54A}"/>
              </a:ext>
            </a:extLst>
          </p:cNvPr>
          <p:cNvSpPr txBox="1">
            <a:spLocks/>
          </p:cNvSpPr>
          <p:nvPr/>
        </p:nvSpPr>
        <p:spPr>
          <a:xfrm>
            <a:off x="8178280" y="1693797"/>
            <a:ext cx="3746241" cy="3466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如果 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休息日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在家睡懒觉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否则，如果（雨雪天）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坐车去上班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否则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骑车去上班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86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24EE2-54FF-415F-98DD-C8961128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C89D4-FB6B-4934-AD30-E641698DF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127" y="1774665"/>
            <a:ext cx="2502159" cy="13255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if(</a:t>
            </a:r>
            <a:r>
              <a:rPr lang="zh-CN" altLang="en-US" dirty="0"/>
              <a:t>条件表达式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程序块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77661A3-88E2-4016-AD59-C1AF9B8B63FE}"/>
              </a:ext>
            </a:extLst>
          </p:cNvPr>
          <p:cNvSpPr txBox="1">
            <a:spLocks/>
          </p:cNvSpPr>
          <p:nvPr/>
        </p:nvSpPr>
        <p:spPr>
          <a:xfrm>
            <a:off x="4161454" y="1690688"/>
            <a:ext cx="2502159" cy="2362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if(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条件表达式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F7A6734-A7A1-4E0C-A1A8-A6C4D4EEC611}"/>
              </a:ext>
            </a:extLst>
          </p:cNvPr>
          <p:cNvSpPr txBox="1">
            <a:spLocks/>
          </p:cNvSpPr>
          <p:nvPr/>
        </p:nvSpPr>
        <p:spPr>
          <a:xfrm>
            <a:off x="8030547" y="1757851"/>
            <a:ext cx="3492759" cy="3488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if(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条件表达式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else if(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条件表达式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</a:p>
        </p:txBody>
      </p:sp>
    </p:spTree>
    <p:extLst>
      <p:ext uri="{BB962C8B-B14F-4D97-AF65-F5344CB8AC3E}">
        <p14:creationId xmlns:p14="http://schemas.microsoft.com/office/powerpoint/2010/main" val="6068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8EFE3F-8EE7-4263-94DC-FF2A6FA30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44" y="388620"/>
            <a:ext cx="6183486" cy="22980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D874F9-73EA-41DD-8FD2-91CD1211D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829" y="3245340"/>
            <a:ext cx="6082983" cy="3085571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35CF15D-B4D5-4192-8BD5-8A681E4A9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675" y="652875"/>
            <a:ext cx="2502159" cy="13255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if(</a:t>
            </a:r>
            <a:r>
              <a:rPr lang="zh-CN" altLang="en-US" dirty="0"/>
              <a:t>条件表达式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程序块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2F31D12-3DD4-4850-A280-F3E75D11C4D6}"/>
              </a:ext>
            </a:extLst>
          </p:cNvPr>
          <p:cNvSpPr txBox="1">
            <a:spLocks/>
          </p:cNvSpPr>
          <p:nvPr/>
        </p:nvSpPr>
        <p:spPr>
          <a:xfrm>
            <a:off x="1182584" y="3283818"/>
            <a:ext cx="2502159" cy="2362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if(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条件表达式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E94E8DD-6B27-4CF8-8244-60B8EBDC6EB6}"/>
              </a:ext>
            </a:extLst>
          </p:cNvPr>
          <p:cNvSpPr/>
          <p:nvPr/>
        </p:nvSpPr>
        <p:spPr>
          <a:xfrm>
            <a:off x="4779390" y="1480008"/>
            <a:ext cx="6325385" cy="12726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95683D-E90B-4050-8330-E804475D1104}"/>
              </a:ext>
            </a:extLst>
          </p:cNvPr>
          <p:cNvSpPr/>
          <p:nvPr/>
        </p:nvSpPr>
        <p:spPr>
          <a:xfrm>
            <a:off x="4748910" y="4213048"/>
            <a:ext cx="6457570" cy="21572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9931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FF8447-BBD6-45E7-BE0B-EF226089D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10" y="685641"/>
            <a:ext cx="5779036" cy="5710238"/>
          </a:xfrm>
          <a:prstGeom prst="rect">
            <a:avLst/>
          </a:prstGeom>
        </p:spPr>
      </p:pic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80CE3258-50F1-45A4-8150-1A9242488FCC}"/>
              </a:ext>
            </a:extLst>
          </p:cNvPr>
          <p:cNvSpPr/>
          <p:nvPr/>
        </p:nvSpPr>
        <p:spPr>
          <a:xfrm>
            <a:off x="8046720" y="904240"/>
            <a:ext cx="2936240" cy="457200"/>
          </a:xfrm>
          <a:prstGeom prst="wedgeRectCallout">
            <a:avLst>
              <a:gd name="adj1" fmla="val -39238"/>
              <a:gd name="adj2" fmla="val 112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多个互斥的条件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E27276F-BDB3-4AED-8CDA-DB768D08DD84}"/>
              </a:ext>
            </a:extLst>
          </p:cNvPr>
          <p:cNvSpPr txBox="1">
            <a:spLocks/>
          </p:cNvSpPr>
          <p:nvPr/>
        </p:nvSpPr>
        <p:spPr>
          <a:xfrm>
            <a:off x="369907" y="731691"/>
            <a:ext cx="3492759" cy="3488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if(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条件表达式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else if(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条件表达式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5611CC-EEF3-4D13-83FD-D09174B5DC55}"/>
              </a:ext>
            </a:extLst>
          </p:cNvPr>
          <p:cNvSpPr/>
          <p:nvPr/>
        </p:nvSpPr>
        <p:spPr>
          <a:xfrm>
            <a:off x="4301871" y="1683208"/>
            <a:ext cx="6051170" cy="472775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5509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1772</Words>
  <Application>Microsoft Office PowerPoint</Application>
  <PresentationFormat>宽屏</PresentationFormat>
  <Paragraphs>208</Paragraphs>
  <Slides>47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1" baseType="lpstr">
      <vt:lpstr>Noto Sans S Chinese Regular</vt:lpstr>
      <vt:lpstr>Arial</vt:lpstr>
      <vt:lpstr>Calibri</vt:lpstr>
      <vt:lpstr>Office 主题</vt:lpstr>
      <vt:lpstr>控制语句</vt:lpstr>
      <vt:lpstr>简单语句</vt:lpstr>
      <vt:lpstr>复合语句</vt:lpstr>
      <vt:lpstr>控制语句</vt:lpstr>
      <vt:lpstr>条件语句 </vt:lpstr>
      <vt:lpstr>if语句</vt:lpstr>
      <vt:lpstr>if语句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switch语句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if/switch语句中的初始化语句</vt:lpstr>
      <vt:lpstr>PowerPoint 演示文稿</vt:lpstr>
      <vt:lpstr>PowerPoint 演示文稿</vt:lpstr>
      <vt:lpstr>PowerPoint 演示文稿</vt:lpstr>
      <vt:lpstr>循环语句 </vt:lpstr>
      <vt:lpstr>while循环语句</vt:lpstr>
      <vt:lpstr>计算 n的阶乘</vt:lpstr>
      <vt:lpstr>计算键盘输入成绩的平均分</vt:lpstr>
      <vt:lpstr>break：跳出循环</vt:lpstr>
      <vt:lpstr>do-while</vt:lpstr>
      <vt:lpstr>do-while</vt:lpstr>
      <vt:lpstr>continue</vt:lpstr>
      <vt:lpstr>for循环语句</vt:lpstr>
      <vt:lpstr>for循环语句</vt:lpstr>
      <vt:lpstr>for循环语句</vt:lpstr>
      <vt:lpstr>for循环语句</vt:lpstr>
      <vt:lpstr>输出1到100之间所有被3整除的整数</vt:lpstr>
      <vt:lpstr>goto:跳转语句</vt:lpstr>
      <vt:lpstr>PowerPoint 演示文稿</vt:lpstr>
      <vt:lpstr>控制台游戏-Pong游戏</vt:lpstr>
      <vt:lpstr>控制台游戏-Pong游戏</vt:lpstr>
      <vt:lpstr>乔布斯成为40号员工</vt:lpstr>
      <vt:lpstr>breakout游戏</vt:lpstr>
      <vt:lpstr>《PONGTRON》和《ELEPONG》</vt:lpstr>
      <vt:lpstr>关注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什么是编程语言</dc:title>
  <dc:creator>hongwei dong</dc:creator>
  <cp:lastModifiedBy>dong hongwei</cp:lastModifiedBy>
  <cp:revision>138</cp:revision>
  <dcterms:created xsi:type="dcterms:W3CDTF">2017-09-21T13:09:26Z</dcterms:created>
  <dcterms:modified xsi:type="dcterms:W3CDTF">2020-03-09T09:48:30Z</dcterms:modified>
</cp:coreProperties>
</file>