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FDD4-90BE-45FA-B6F1-676D0BDC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1E79A-60C4-4283-9AEB-5944B2A2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A107-6C70-4598-9C58-7A84930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84E52-9E04-445E-AA60-1C02040C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8A296-30E7-4534-926F-9915AF3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A306-480E-4AA2-83A2-834ABDF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E57E-8125-4855-BB68-C4AA5022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814F-564C-419E-A53F-97ED6CE3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6781A-78E7-4536-A9B5-7730307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CBD9-A311-4424-B046-2A0C9F9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5FCB6-6A7A-46F8-BB3E-C0223F63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AAB44-7B79-43F9-9A65-1C75B460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C0A97-AE7A-4725-BDE3-CB65B6D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9FDA0-0CFA-4273-8356-4E0A2294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088CE-2C06-4A6F-ADD2-D62A114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F3D2-3F1A-4D33-8E1E-4F1775E7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EEBF6-B38B-4147-A4A9-4269E4D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lnSpc>
                <a:spcPct val="114000"/>
              </a:lnSpc>
              <a:defRPr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E746-60CA-4B05-8991-2DF2721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61B4-B872-459A-BCB6-3FE2A8D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F4B9D-3FC3-4822-B8EC-58333FB4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54B83-8002-447B-AEE6-FE720E8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D212C-1B51-4CC4-BD28-584A73D7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07BF-3CB7-418C-92D6-A16C26E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13E40-8E76-4ADB-8630-F23705E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3C8BB-FF41-4713-988C-29C2F7F9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9A3F-CD3F-40A8-B9C3-3CDC964E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AAA5-4E71-489F-B963-5C4C763E2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4F625-DA30-4F94-9A14-43BF51277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466D-2FD0-4FBB-A8FB-FC56EE61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34AB1-8384-4510-BE36-3F9BD69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6BF72-56BE-4EB6-A1F1-96E3823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8B8E8-CF4A-46F3-9298-94D6EC4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9496F-33BB-430C-95E3-AC4D2EC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F00C8-A9FC-4B34-9DA8-1A6DDC2C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3B64F-54B4-4D14-B346-4067503C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653B49-CF2B-4931-9C7E-BA0D81A7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C493E-B77A-48D2-8B63-22F3F8D3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ADEA6-6F0C-42E3-A869-B7AB7BC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FE6D85-D498-4266-B4B2-B224DD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2BAE-E28B-4BCB-97C8-E375D421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D3FC9-4780-4C8F-B4EF-4C055380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08BFF8-0B3F-49F6-B365-451A6D9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3D4F-84C2-4E54-8773-45B4819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E378D-BE03-470D-BF58-00705DCF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85F-4EF6-4756-AA26-FFBAE46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2EEBB-727A-419C-A4ED-349CD64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048-FB06-49D0-A3CD-867D7913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95235-8E8E-4C51-965C-9637B823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250C-25EF-47D2-92A4-E6BF44EC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3F12-27E7-4661-A89E-3937CB23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F10DF-6232-427A-BCA4-E53FECE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C922C-E4B6-4797-9CE7-4A5915F0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6277-1D9F-45EF-AD3F-40E7A3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25B36-4BAE-47CA-9E17-E027987D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985F3-B1A3-41F3-A285-B7992407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A71-48D9-4E2B-94E6-BCA61A5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A0E4A-DDA8-40F8-8390-7F32E4E2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51079-2946-44DA-B8C3-CCBFD553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71390-585A-43CC-9036-DE91C79E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949F9-7E22-4025-BA06-C4BD20D3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079F9-F606-49AC-AD18-13DD86B2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4528-FCB9-491D-A4E0-CCCF121203D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1A6E0-AA83-4E02-8226-62C375B4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BE01-009C-4B7E-B54A-3F0EC8C8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49C-55EA-4346-B25C-147E95D4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E664B-B4D3-41AA-A2D9-D48A9FE4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b="1" dirty="0"/>
              <a:t>5</a:t>
            </a:r>
            <a:r>
              <a:rPr lang="zh-CN" altLang="en-US" b="1" dirty="0"/>
              <a:t>章 复合类型：数组、指针和引用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5943C-C5A8-40A0-A792-F34FE2D9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245" y="4187964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：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zh-CN" altLang="en-US" dirty="0"/>
              <a:t>微博、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en-US" altLang="zh-CN" dirty="0"/>
              <a:t>: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B53EB-B029-4EC7-B821-C46B9FF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572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给指针变量初始化和赋值时，类型须相同或能隐含转换。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d;</a:t>
            </a:r>
            <a:br>
              <a:rPr lang="en-US" dirty="0"/>
            </a:br>
            <a:r>
              <a:rPr lang="en-US" dirty="0"/>
              <a:t>double *pd;</a:t>
            </a:r>
            <a:br>
              <a:rPr lang="en-US" dirty="0"/>
            </a:br>
            <a:r>
              <a:rPr lang="en-US" dirty="0"/>
              <a:t>pd = &amp;d;   </a:t>
            </a:r>
            <a:r>
              <a:rPr lang="en-US" i="1" dirty="0"/>
              <a:t>//OK:  pd</a:t>
            </a:r>
            <a:r>
              <a:rPr lang="zh-CN" altLang="en-US" i="1" dirty="0"/>
              <a:t>的类型是</a:t>
            </a:r>
            <a:r>
              <a:rPr lang="en-US" i="1" dirty="0"/>
              <a:t>double *, &amp;d</a:t>
            </a:r>
            <a:r>
              <a:rPr lang="zh-CN" altLang="en-US" i="1" dirty="0"/>
              <a:t>的类型是</a:t>
            </a:r>
            <a:r>
              <a:rPr lang="en-US" i="1" dirty="0"/>
              <a:t>double*</a:t>
            </a:r>
            <a:r>
              <a:rPr lang="zh-CN" altLang="en-US" i="1" dirty="0"/>
              <a:t>。类型完全相同</a:t>
            </a:r>
            <a:br>
              <a:rPr lang="en-US" dirty="0"/>
            </a:br>
            <a:r>
              <a:rPr lang="en-US" dirty="0"/>
              <a:t>double *pd2 = pd;</a:t>
            </a:r>
            <a:br>
              <a:rPr lang="en-US" dirty="0"/>
            </a:br>
            <a:r>
              <a:rPr lang="en-US" dirty="0"/>
              <a:t>int *pi = pd;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pd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br>
              <a:rPr lang="en-US" dirty="0"/>
            </a:br>
            <a:r>
              <a:rPr lang="en-US" dirty="0"/>
              <a:t>pi = &amp;d;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pi</a:t>
            </a:r>
            <a:r>
              <a:rPr lang="zh-CN" altLang="en-US" i="1" dirty="0"/>
              <a:t>的类型是</a:t>
            </a:r>
            <a:r>
              <a:rPr lang="en-US" i="1" dirty="0"/>
              <a:t>int *</a:t>
            </a:r>
            <a:r>
              <a:rPr lang="zh-CN" altLang="en-US" i="1" dirty="0"/>
              <a:t>，而</a:t>
            </a:r>
            <a:r>
              <a:rPr lang="en-US" i="1" dirty="0"/>
              <a:t>&amp;d</a:t>
            </a:r>
            <a:r>
              <a:rPr lang="zh-CN" altLang="en-US" i="1" dirty="0"/>
              <a:t>的类型是</a:t>
            </a:r>
            <a:r>
              <a:rPr lang="en-US" i="1" dirty="0"/>
              <a:t>double* </a:t>
            </a:r>
            <a:r>
              <a:rPr lang="zh-CN" altLang="en-US" i="1" dirty="0"/>
              <a:t>。类型不一致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C6292-4B25-4F59-99E9-C705B895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16584"/>
            <a:ext cx="10515600" cy="5753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的多个含义</a:t>
            </a:r>
            <a:endParaRPr lang="en-US" altLang="zh-CN" dirty="0"/>
          </a:p>
          <a:p>
            <a:pPr lvl="0"/>
            <a:r>
              <a:rPr lang="zh-CN" altLang="en-US" dirty="0"/>
              <a:t>定义变量时，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分别表示定义指针变量和引用变量</a:t>
            </a:r>
            <a:endParaRPr lang="en-US" dirty="0"/>
          </a:p>
          <a:p>
            <a:pPr lvl="0"/>
            <a:r>
              <a:rPr lang="zh-CN" altLang="en-US" dirty="0"/>
              <a:t>作为运算符时，</a:t>
            </a:r>
            <a:r>
              <a:rPr lang="en-US" dirty="0"/>
              <a:t>*</a:t>
            </a:r>
            <a:r>
              <a:rPr lang="zh-CN" altLang="en-US" dirty="0"/>
              <a:t>和</a:t>
            </a:r>
            <a:r>
              <a:rPr lang="en-US" dirty="0"/>
              <a:t>&amp;</a:t>
            </a:r>
            <a:r>
              <a:rPr lang="zh-CN" altLang="en-US" dirty="0"/>
              <a:t>则分别表示解引用和取地址运算符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{56};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};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，即</a:t>
            </a:r>
            <a:r>
              <a:rPr lang="en-US" i="1" dirty="0"/>
              <a:t>r</a:t>
            </a:r>
            <a:r>
              <a:rPr lang="zh-CN" altLang="en-US" i="1" dirty="0"/>
              <a:t>是变量</a:t>
            </a:r>
            <a:r>
              <a:rPr lang="en-US" i="1" dirty="0" err="1"/>
              <a:t>i</a:t>
            </a:r>
            <a:r>
              <a:rPr lang="zh-CN" altLang="en-US" i="1" dirty="0"/>
              <a:t>的别名，</a:t>
            </a:r>
            <a:r>
              <a:rPr lang="en-US" i="1" dirty="0"/>
              <a:t>r</a:t>
            </a:r>
            <a:r>
              <a:rPr lang="zh-CN" altLang="en-US" i="1" dirty="0"/>
              <a:t>和</a:t>
            </a:r>
            <a:r>
              <a:rPr lang="en-US" i="1" dirty="0" err="1"/>
              <a:t>i</a:t>
            </a:r>
            <a:r>
              <a:rPr lang="zh-CN" altLang="en-US" i="1" dirty="0"/>
              <a:t>是同一块内存的不同名字</a:t>
            </a:r>
            <a:br>
              <a:rPr lang="en-US" dirty="0"/>
            </a:br>
            <a:r>
              <a:rPr lang="en-US" dirty="0"/>
              <a:t>int *p;    </a:t>
            </a:r>
            <a:r>
              <a:rPr lang="en-US" i="1" dirty="0"/>
              <a:t>//p</a:t>
            </a:r>
            <a:r>
              <a:rPr lang="zh-CN" altLang="en-US" i="1" dirty="0"/>
              <a:t>的类型是</a:t>
            </a:r>
            <a:r>
              <a:rPr lang="en-US" i="1" dirty="0"/>
              <a:t>int*</a:t>
            </a:r>
            <a:r>
              <a:rPr lang="zh-CN" altLang="en-US" i="1" dirty="0"/>
              <a:t>，可存储</a:t>
            </a:r>
            <a:r>
              <a:rPr lang="en-US" i="1" dirty="0"/>
              <a:t>int</a:t>
            </a:r>
            <a:r>
              <a:rPr lang="zh-CN" altLang="en-US" i="1" dirty="0"/>
              <a:t>型变量的地址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 ; </a:t>
            </a:r>
            <a:r>
              <a:rPr lang="en-US" i="1" dirty="0"/>
              <a:t>//&amp;</a:t>
            </a:r>
            <a:r>
              <a:rPr lang="en-US" i="1" dirty="0" err="1"/>
              <a:t>i</a:t>
            </a:r>
            <a:r>
              <a:rPr lang="zh-CN" altLang="en-US" i="1" dirty="0"/>
              <a:t>得到</a:t>
            </a:r>
            <a:r>
              <a:rPr lang="en-US" i="1" dirty="0"/>
              <a:t>int</a:t>
            </a:r>
            <a:r>
              <a:rPr lang="zh-CN" altLang="en-US" i="1" dirty="0"/>
              <a:t>型变量</a:t>
            </a:r>
            <a:r>
              <a:rPr lang="en-US" i="1" dirty="0" err="1"/>
              <a:t>i</a:t>
            </a:r>
            <a:r>
              <a:rPr lang="zh-CN" altLang="en-US" i="1" dirty="0"/>
              <a:t>的地址，赋值给变量</a:t>
            </a:r>
            <a:r>
              <a:rPr lang="en-US" i="1" dirty="0"/>
              <a:t>p</a:t>
            </a:r>
            <a:r>
              <a:rPr lang="zh-CN" altLang="en-US" i="1" dirty="0"/>
              <a:t>。两者类型都是</a:t>
            </a:r>
            <a:r>
              <a:rPr lang="en-US" i="1" dirty="0"/>
              <a:t>int *</a:t>
            </a:r>
            <a:br>
              <a:rPr lang="en-US" dirty="0"/>
            </a:br>
            <a:r>
              <a:rPr lang="en-US" dirty="0"/>
              <a:t>*p = 3;  </a:t>
            </a:r>
            <a:r>
              <a:rPr lang="en-US" i="1" dirty="0"/>
              <a:t>// *p</a:t>
            </a:r>
            <a:r>
              <a:rPr lang="zh-CN" altLang="en-US" i="1" dirty="0"/>
              <a:t>得到</a:t>
            </a:r>
            <a:r>
              <a:rPr lang="en-US" i="1" dirty="0"/>
              <a:t>p</a:t>
            </a:r>
            <a:r>
              <a:rPr lang="zh-CN" altLang="en-US" i="1" dirty="0"/>
              <a:t>指向的那个变量，即</a:t>
            </a:r>
            <a:r>
              <a:rPr lang="en-US" i="1" dirty="0" err="1"/>
              <a:t>i</a:t>
            </a:r>
            <a:r>
              <a:rPr lang="zh-CN" altLang="en-US" i="1" dirty="0"/>
              <a:t>。因此这句命令相当于</a:t>
            </a:r>
            <a:r>
              <a:rPr lang="en-US" i="1" dirty="0"/>
              <a:t>: </a:t>
            </a:r>
            <a:r>
              <a:rPr lang="en-US" i="1" dirty="0" err="1"/>
              <a:t>i</a:t>
            </a:r>
            <a:r>
              <a:rPr lang="en-US" i="1" dirty="0"/>
              <a:t> = 3;</a:t>
            </a:r>
            <a:br>
              <a:rPr lang="en-US" dirty="0"/>
            </a:br>
            <a:r>
              <a:rPr lang="en-US" dirty="0"/>
              <a:t>int  &amp;r2{*p} ; </a:t>
            </a:r>
            <a:r>
              <a:rPr lang="en-US" i="1" dirty="0"/>
              <a:t>// int</a:t>
            </a:r>
            <a:r>
              <a:rPr lang="zh-CN" altLang="en-US" i="1" dirty="0"/>
              <a:t>型引用变量</a:t>
            </a:r>
            <a:r>
              <a:rPr lang="en-US" i="1" dirty="0"/>
              <a:t>r2</a:t>
            </a:r>
            <a:r>
              <a:rPr lang="zh-CN" altLang="en-US" i="1" dirty="0"/>
              <a:t>引用的变量是</a:t>
            </a:r>
            <a:r>
              <a:rPr lang="en-US" i="1" dirty="0"/>
              <a:t>*p</a:t>
            </a:r>
            <a:r>
              <a:rPr lang="zh-CN" altLang="en-US" i="1" dirty="0"/>
              <a:t>，即</a:t>
            </a:r>
            <a:r>
              <a:rPr lang="en-US" i="1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A626-7071-41D0-B5FA-8E85FBF1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/>
              <a:t>空指针</a:t>
            </a:r>
            <a:r>
              <a:rPr lang="zh-CN" altLang="en-US" sz="3600" dirty="0"/>
              <a:t>：不指向任何变量</a:t>
            </a:r>
            <a:r>
              <a:rPr lang="en-US" sz="3600" dirty="0"/>
              <a:t>(</a:t>
            </a:r>
            <a:r>
              <a:rPr lang="zh-CN" altLang="en-US" sz="3600" dirty="0"/>
              <a:t>对象</a:t>
            </a:r>
            <a:r>
              <a:rPr lang="en-US" sz="3600" dirty="0"/>
              <a:t>)</a:t>
            </a:r>
            <a:r>
              <a:rPr lang="zh-CN" altLang="en-US" sz="3600" dirty="0"/>
              <a:t>的指针</a:t>
            </a:r>
            <a:r>
              <a:rPr lang="en-US" sz="3600" dirty="0"/>
              <a:t>(</a:t>
            </a:r>
            <a:r>
              <a:rPr lang="zh-CN" altLang="en-US" sz="3600" dirty="0"/>
              <a:t>变量</a:t>
            </a:r>
            <a:r>
              <a:rPr lang="en-US" sz="3600" dirty="0"/>
              <a:t>)</a:t>
            </a:r>
            <a:r>
              <a:rPr lang="zh-CN" altLang="en-US" sz="3600" dirty="0"/>
              <a:t>。 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F2860-E0EE-4CF3-BD99-48BC5672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29815"/>
          </a:xfrm>
        </p:spPr>
        <p:txBody>
          <a:bodyPr/>
          <a:lstStyle/>
          <a:p>
            <a:r>
              <a:rPr lang="zh-CN" altLang="en-US" dirty="0"/>
              <a:t>初始化一个空指针的方法有：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*p2{0}; </a:t>
            </a:r>
            <a:r>
              <a:rPr lang="en-US" i="1" dirty="0"/>
              <a:t>//</a:t>
            </a:r>
            <a:r>
              <a:rPr lang="zh-CN" altLang="en-US" i="1" dirty="0"/>
              <a:t>用</a:t>
            </a:r>
            <a:r>
              <a:rPr lang="en-US" i="1" dirty="0"/>
              <a:t>0</a:t>
            </a:r>
            <a:r>
              <a:rPr lang="zh-CN" altLang="en-US" i="1" dirty="0"/>
              <a:t>初始化一个空指针变量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int *p1{</a:t>
            </a:r>
            <a:r>
              <a:rPr lang="en-US" b="1" dirty="0" err="1">
                <a:solidFill>
                  <a:srgbClr val="00B050"/>
                </a:solidFill>
              </a:rPr>
              <a:t>nullptr</a:t>
            </a:r>
            <a:r>
              <a:rPr lang="en-US" b="1" dirty="0">
                <a:solidFill>
                  <a:srgbClr val="00B050"/>
                </a:solidFill>
              </a:rPr>
              <a:t>}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i="1" dirty="0"/>
              <a:t>// </a:t>
            </a:r>
            <a:r>
              <a:rPr lang="zh-CN" altLang="en-US" i="1" dirty="0"/>
              <a:t>从</a:t>
            </a:r>
            <a:r>
              <a:rPr lang="en-US" i="1" dirty="0"/>
              <a:t>C++11</a:t>
            </a:r>
            <a:r>
              <a:rPr lang="zh-CN" altLang="en-US" i="1" dirty="0"/>
              <a:t>开始，用</a:t>
            </a:r>
            <a:r>
              <a:rPr lang="en-US" i="1" dirty="0" err="1"/>
              <a:t>nullptr</a:t>
            </a:r>
            <a:r>
              <a:rPr lang="zh-CN" altLang="en-US" i="1" dirty="0"/>
              <a:t>表示空指针。 推荐使用！</a:t>
            </a:r>
            <a:br>
              <a:rPr lang="en-US" dirty="0"/>
            </a:br>
            <a:r>
              <a:rPr lang="en-US" dirty="0"/>
              <a:t>int *p3{NULL};  </a:t>
            </a:r>
            <a:r>
              <a:rPr lang="en-US" i="1" dirty="0"/>
              <a:t>//NULL</a:t>
            </a:r>
            <a:r>
              <a:rPr lang="zh-CN" altLang="en-US" i="1" dirty="0"/>
              <a:t>通常是一个为</a:t>
            </a:r>
            <a:r>
              <a:rPr lang="en-US" i="1" dirty="0"/>
              <a:t>0</a:t>
            </a:r>
            <a:r>
              <a:rPr lang="zh-CN" altLang="en-US" i="1" dirty="0"/>
              <a:t>的宏常量。</a:t>
            </a:r>
            <a:r>
              <a:rPr lang="en-US" i="1" dirty="0"/>
              <a:t>C++11</a:t>
            </a:r>
            <a:r>
              <a:rPr lang="zh-CN" altLang="en-US" i="1" dirty="0"/>
              <a:t>开始禁止这样使用！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B532-28D4-42E1-A545-5721902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r>
              <a:rPr lang="zh-CN" altLang="en-US" dirty="0"/>
              <a:t>只能初始化指针变量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5723D-2F39-417E-A2DD-0201A78A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不能赋值给非指针类型的变量。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*pi{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double *pd{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</a:t>
            </a:r>
            <a:r>
              <a:rPr lang="en-US" dirty="0" err="1"/>
              <a:t>ival</a:t>
            </a:r>
            <a:r>
              <a:rPr lang="en-US" dirty="0"/>
              <a:t>{</a:t>
            </a:r>
            <a:r>
              <a:rPr lang="en-US" b="1" dirty="0" err="1"/>
              <a:t>nullptr</a:t>
            </a:r>
            <a:r>
              <a:rPr lang="en-US" b="1" dirty="0"/>
              <a:t>}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 err="1"/>
              <a:t>ival</a:t>
            </a:r>
            <a:r>
              <a:rPr lang="zh-CN" altLang="en-US" i="1" dirty="0"/>
              <a:t>不是一个指针变量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E146-9577-42A4-8CBB-D0D05CF4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636905"/>
            <a:ext cx="10515600" cy="4351338"/>
          </a:xfrm>
        </p:spPr>
        <p:txBody>
          <a:bodyPr/>
          <a:lstStyle/>
          <a:p>
            <a:r>
              <a:rPr lang="zh-CN" altLang="en-US" dirty="0"/>
              <a:t>不能用整数给指针赋值，即使这个整数为</a:t>
            </a:r>
            <a:r>
              <a:rPr lang="en-US" dirty="0"/>
              <a:t>0, </a:t>
            </a:r>
            <a:r>
              <a:rPr lang="zh-CN" altLang="en-US" dirty="0"/>
              <a:t>因为类型不同。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dirty="0"/>
              <a:t>   int zero{0} ,*p1;</a:t>
            </a:r>
            <a:br>
              <a:rPr lang="en-US" dirty="0"/>
            </a:br>
            <a:r>
              <a:rPr lang="en-US" dirty="0"/>
              <a:t>  p1{zero};  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p1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zero</a:t>
            </a:r>
            <a:r>
              <a:rPr lang="zh-CN" altLang="en-US" i="1" dirty="0"/>
              <a:t>类型是</a:t>
            </a:r>
            <a:r>
              <a:rPr lang="en-US" i="1" dirty="0"/>
              <a:t>int</a:t>
            </a:r>
            <a:r>
              <a:rPr lang="zh-CN" altLang="en-US" i="1" dirty="0"/>
              <a:t>，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  int *p2{2};  </a:t>
            </a:r>
            <a:r>
              <a:rPr lang="en-US" i="1" dirty="0"/>
              <a:t>//</a:t>
            </a:r>
            <a:r>
              <a:rPr lang="zh-CN" altLang="en-US" i="1" dirty="0"/>
              <a:t>错：</a:t>
            </a:r>
            <a:r>
              <a:rPr lang="en-US" i="1" dirty="0"/>
              <a:t>p2</a:t>
            </a:r>
            <a:r>
              <a:rPr lang="zh-CN" altLang="en-US" i="1" dirty="0"/>
              <a:t>类型是</a:t>
            </a:r>
            <a:r>
              <a:rPr lang="en-US" i="1" dirty="0"/>
              <a:t>int*</a:t>
            </a:r>
            <a:r>
              <a:rPr lang="zh-CN" altLang="en-US" i="1" dirty="0"/>
              <a:t>，而</a:t>
            </a:r>
            <a:r>
              <a:rPr lang="en-US" i="1" dirty="0"/>
              <a:t>2</a:t>
            </a:r>
            <a:r>
              <a:rPr lang="zh-CN" altLang="en-US" i="1" dirty="0"/>
              <a:t>的类型是</a:t>
            </a:r>
            <a:r>
              <a:rPr lang="en-US" i="1" dirty="0"/>
              <a:t>int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CF27B-7BCC-46A4-8EA4-544C32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5.2.2 </a:t>
            </a:r>
            <a:r>
              <a:rPr lang="zh-CN" altLang="en-US" b="1" dirty="0"/>
              <a:t>指针的其他运算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BD87-856A-44F0-ABE6-CEA53634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和非</a:t>
            </a:r>
            <a:r>
              <a:rPr lang="en-US" dirty="0"/>
              <a:t>0</a:t>
            </a:r>
            <a:r>
              <a:rPr lang="zh-CN" altLang="en-US" dirty="0"/>
              <a:t>值一样，非空指针可以自动转化为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true</a:t>
            </a:r>
            <a:r>
              <a:rPr lang="zh-CN" altLang="en-US" dirty="0"/>
              <a:t>，和</a:t>
            </a:r>
            <a:r>
              <a:rPr lang="en-US" dirty="0"/>
              <a:t>0</a:t>
            </a:r>
            <a:r>
              <a:rPr lang="zh-CN" altLang="en-US" dirty="0"/>
              <a:t>一样，空指针可以自动转化为</a:t>
            </a:r>
            <a:r>
              <a:rPr lang="en-US" dirty="0"/>
              <a:t>bool</a:t>
            </a:r>
            <a:r>
              <a:rPr lang="zh-CN" altLang="en-US" dirty="0"/>
              <a:t>类型的值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*p{&amp;</a:t>
            </a:r>
            <a:r>
              <a:rPr lang="en-US" dirty="0" err="1"/>
              <a:t>i</a:t>
            </a:r>
            <a:r>
              <a:rPr lang="en-US" dirty="0"/>
              <a:t>},*q{0};</a:t>
            </a:r>
            <a:br>
              <a:rPr lang="en-US" dirty="0"/>
            </a:br>
            <a:r>
              <a:rPr lang="en-US" dirty="0"/>
              <a:t>bool b{p};  </a:t>
            </a:r>
            <a:r>
              <a:rPr lang="en-US" i="1" dirty="0"/>
              <a:t>// int*</a:t>
            </a:r>
            <a:r>
              <a:rPr lang="zh-CN" altLang="en-US" i="1" dirty="0"/>
              <a:t>非空指针</a:t>
            </a:r>
            <a:r>
              <a:rPr lang="en-US" i="1" dirty="0"/>
              <a:t>p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true,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然后对</a:t>
            </a:r>
            <a:r>
              <a:rPr lang="en-US" i="1" dirty="0"/>
              <a:t>b</a:t>
            </a:r>
            <a:r>
              <a:rPr lang="zh-CN" altLang="en-US" i="1" dirty="0"/>
              <a:t>初始化，因此，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true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en-US" dirty="0" err="1"/>
              <a:t>boolalpha</a:t>
            </a:r>
            <a:r>
              <a:rPr lang="zh-CN" altLang="en-US" dirty="0"/>
              <a:t>操作符控制</a:t>
            </a:r>
            <a:r>
              <a:rPr lang="en-US" dirty="0"/>
              <a:t>bool</a:t>
            </a:r>
            <a:r>
              <a:rPr lang="zh-CN" altLang="en-US" dirty="0"/>
              <a:t>量的显示形式</a:t>
            </a:r>
            <a:br>
              <a:rPr lang="en-US" dirty="0"/>
            </a:br>
            <a:r>
              <a:rPr lang="en-US" dirty="0"/>
              <a:t>b = q;       </a:t>
            </a:r>
            <a:r>
              <a:rPr lang="en-US" i="1" dirty="0"/>
              <a:t>// int *</a:t>
            </a:r>
            <a:r>
              <a:rPr lang="zh-CN" altLang="en-US" i="1" dirty="0"/>
              <a:t>空指针</a:t>
            </a:r>
            <a:r>
              <a:rPr lang="en-US" i="1" dirty="0"/>
              <a:t>q</a:t>
            </a:r>
            <a:r>
              <a:rPr lang="zh-CN" altLang="en-US" i="1" dirty="0"/>
              <a:t>转化为</a:t>
            </a:r>
            <a:r>
              <a:rPr lang="en-US" i="1" dirty="0"/>
              <a:t>bool</a:t>
            </a:r>
            <a:r>
              <a:rPr lang="zh-CN" altLang="en-US" i="1" dirty="0"/>
              <a:t>型值</a:t>
            </a:r>
            <a:r>
              <a:rPr lang="en-US" i="1" dirty="0"/>
              <a:t>false,</a:t>
            </a:r>
            <a:br>
              <a:rPr lang="en-US" i="1" dirty="0"/>
            </a:br>
            <a:r>
              <a:rPr lang="en-US" i="1" dirty="0"/>
              <a:t>              // </a:t>
            </a:r>
            <a:r>
              <a:rPr lang="zh-CN" altLang="en-US" i="1" dirty="0"/>
              <a:t>然后赋值给</a:t>
            </a:r>
            <a:r>
              <a:rPr lang="en-US" i="1" dirty="0"/>
              <a:t>b</a:t>
            </a:r>
            <a:r>
              <a:rPr lang="zh-CN" altLang="en-US" i="1" dirty="0"/>
              <a:t>，因此，</a:t>
            </a:r>
            <a:r>
              <a:rPr lang="en-US" i="1" dirty="0"/>
              <a:t>b</a:t>
            </a:r>
            <a:r>
              <a:rPr lang="zh-CN" altLang="en-US" i="1" dirty="0"/>
              <a:t>的值是</a:t>
            </a:r>
            <a:r>
              <a:rPr lang="en-US" i="1" dirty="0"/>
              <a:t>false;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b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7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5B44F-EE52-4BFA-A2F5-C4F44223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789305"/>
            <a:ext cx="10515600" cy="4351338"/>
          </a:xfrm>
        </p:spPr>
        <p:txBody>
          <a:bodyPr/>
          <a:lstStyle/>
          <a:p>
            <a:r>
              <a:rPr lang="zh-CN" altLang="en-US" dirty="0"/>
              <a:t>指针类型的变量可以用比较运算符</a:t>
            </a:r>
            <a:r>
              <a:rPr lang="en-US" dirty="0"/>
              <a:t>(!= </a:t>
            </a:r>
            <a:r>
              <a:rPr lang="zh-CN" altLang="en-US" dirty="0"/>
              <a:t>、</a:t>
            </a:r>
            <a:r>
              <a:rPr lang="en-US" dirty="0"/>
              <a:t>==</a:t>
            </a:r>
            <a:r>
              <a:rPr lang="zh-CN" altLang="en-US" dirty="0"/>
              <a:t>、</a:t>
            </a:r>
            <a:r>
              <a:rPr lang="en-US" dirty="0"/>
              <a:t>&gt;=</a:t>
            </a:r>
            <a:r>
              <a:rPr lang="zh-CN" altLang="en-US" dirty="0"/>
              <a:t>、</a:t>
            </a:r>
            <a:r>
              <a:rPr lang="en-US" dirty="0"/>
              <a:t>&lt;</a:t>
            </a:r>
            <a:r>
              <a:rPr lang="zh-CN" altLang="en-US" dirty="0"/>
              <a:t>等</a:t>
            </a:r>
            <a:r>
              <a:rPr lang="en-US" dirty="0"/>
              <a:t>)</a:t>
            </a:r>
            <a:r>
              <a:rPr lang="zh-CN" altLang="en-US" dirty="0"/>
              <a:t>比较大小或是否相等。结果是一个逻辑值</a:t>
            </a:r>
            <a:r>
              <a:rPr lang="en-US" dirty="0"/>
              <a:t>true</a:t>
            </a:r>
            <a:r>
              <a:rPr lang="zh-CN" altLang="en-US" dirty="0"/>
              <a:t>或</a:t>
            </a:r>
            <a:r>
              <a:rPr lang="en-US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boolalpha</a:t>
            </a:r>
            <a:r>
              <a:rPr lang="en-US" dirty="0"/>
              <a:t> &lt;&lt; (p!=q) 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指针可以和整数进行加减运算，用于对指针进偏移（在数组和动态内内存时会再进一步介绍）。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3E7-B17F-4880-B56F-730AB52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5.2.3 void* </a:t>
            </a:r>
            <a:r>
              <a:rPr lang="zh-CN" altLang="en-US" b="1" dirty="0"/>
              <a:t>无类型指针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2F01E6-62E1-400D-AC00-4AB6CCB0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" y="1791334"/>
            <a:ext cx="11532280" cy="16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5CA33-FB6C-4EB6-9C25-D69C4956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927080" cy="6217920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/>
              <a:t>int main(){</a:t>
            </a:r>
          </a:p>
          <a:p>
            <a:pPr marL="0" indent="0" latinLnBrk="1">
              <a:buNone/>
            </a:pPr>
            <a:r>
              <a:rPr lang="en-US" dirty="0"/>
              <a:t>	int * pi;</a:t>
            </a:r>
            <a:br>
              <a:rPr lang="en-US" dirty="0"/>
            </a:br>
            <a:r>
              <a:rPr lang="en-US" dirty="0"/>
              <a:t>	void * </a:t>
            </a:r>
            <a:r>
              <a:rPr lang="en-US" dirty="0" err="1"/>
              <a:t>pv</a:t>
            </a:r>
            <a:r>
              <a:rPr lang="en-US" dirty="0"/>
              <a:t> = pi; </a:t>
            </a:r>
            <a:r>
              <a:rPr lang="en-US" i="1" dirty="0"/>
              <a:t>// ok: int*</a:t>
            </a:r>
            <a:r>
              <a:rPr lang="zh-CN" altLang="en-US" i="1" dirty="0"/>
              <a:t>到</a:t>
            </a:r>
            <a:r>
              <a:rPr lang="en-US" i="1" dirty="0"/>
              <a:t> void*</a:t>
            </a:r>
            <a:r>
              <a:rPr lang="zh-CN" altLang="en-US" i="1" dirty="0"/>
              <a:t>的隐式类型转换</a:t>
            </a:r>
            <a:br>
              <a:rPr lang="en-US" dirty="0"/>
            </a:br>
            <a:r>
              <a:rPr lang="en-US" dirty="0"/>
              <a:t>	*</a:t>
            </a:r>
            <a:r>
              <a:rPr lang="en-US" dirty="0" err="1"/>
              <a:t>pv</a:t>
            </a:r>
            <a:r>
              <a:rPr lang="en-US" dirty="0"/>
              <a:t>; 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 :</a:t>
            </a:r>
            <a:r>
              <a:rPr lang="zh-CN" altLang="en-US" i="1" dirty="0"/>
              <a:t>不能解引用</a:t>
            </a:r>
            <a:r>
              <a:rPr lang="en-US" i="1" dirty="0"/>
              <a:t> void*</a:t>
            </a:r>
            <a:br>
              <a:rPr lang="en-US" dirty="0"/>
            </a:br>
            <a:r>
              <a:rPr lang="en-US" dirty="0"/>
              <a:t>	++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</a:t>
            </a:r>
            <a:r>
              <a:rPr lang="zh-CN" altLang="en-US" i="1" dirty="0"/>
              <a:t>错</a:t>
            </a:r>
            <a:r>
              <a:rPr lang="en-US" i="1" dirty="0"/>
              <a:t>: </a:t>
            </a:r>
            <a:r>
              <a:rPr lang="zh-CN" altLang="en-US" i="1" dirty="0"/>
              <a:t>不能增量或偏移</a:t>
            </a:r>
            <a:r>
              <a:rPr lang="en-US" i="1" dirty="0"/>
              <a:t> void* (</a:t>
            </a:r>
            <a:r>
              <a:rPr lang="zh-CN" altLang="en-US" i="1" dirty="0"/>
              <a:t>指向对象的内存大小未知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	int* pi2 = </a:t>
            </a:r>
            <a:r>
              <a:rPr lang="en-US" b="1" dirty="0" err="1"/>
              <a:t>static_cast</a:t>
            </a:r>
            <a:r>
              <a:rPr lang="en-US" dirty="0"/>
              <a:t>&lt;int*&gt;(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void* </a:t>
            </a:r>
            <a:r>
              <a:rPr lang="zh-CN" altLang="en-US" i="1" dirty="0"/>
              <a:t>强制类型转换到</a:t>
            </a:r>
            <a:r>
              <a:rPr lang="en-US" i="1" dirty="0"/>
              <a:t>int*</a:t>
            </a:r>
            <a:br>
              <a:rPr lang="en-US" dirty="0"/>
            </a:br>
            <a:r>
              <a:rPr lang="en-US" dirty="0"/>
              <a:t>	double* pd1 = </a:t>
            </a:r>
            <a:r>
              <a:rPr lang="en-US" dirty="0" err="1"/>
              <a:t>pv</a:t>
            </a:r>
            <a:r>
              <a:rPr lang="en-US" dirty="0"/>
              <a:t>;   </a:t>
            </a:r>
            <a:r>
              <a:rPr lang="en-US" i="1" dirty="0"/>
              <a:t>// </a:t>
            </a:r>
            <a:r>
              <a:rPr lang="zh-CN" altLang="en-US" i="1" dirty="0"/>
              <a:t>错</a:t>
            </a:r>
            <a:r>
              <a:rPr lang="en-US" i="1" dirty="0"/>
              <a:t>:</a:t>
            </a:r>
            <a:r>
              <a:rPr lang="zh-CN" altLang="en-US" i="1" dirty="0"/>
              <a:t>不能将</a:t>
            </a:r>
            <a:r>
              <a:rPr lang="en-US" i="1" dirty="0"/>
              <a:t>void*</a:t>
            </a:r>
            <a:r>
              <a:rPr lang="zh-CN" altLang="en-US" i="1" dirty="0"/>
              <a:t>初始化或赋值给非</a:t>
            </a:r>
            <a:r>
              <a:rPr lang="en-US" i="1" dirty="0"/>
              <a:t>void*</a:t>
            </a:r>
            <a:r>
              <a:rPr lang="zh-CN" altLang="en-US" i="1" dirty="0"/>
              <a:t>指针变量</a:t>
            </a:r>
            <a:br>
              <a:rPr lang="en-US" dirty="0"/>
            </a:br>
            <a:r>
              <a:rPr lang="en-US" dirty="0"/>
              <a:t>	double* pd2 = pi; </a:t>
            </a:r>
            <a:r>
              <a:rPr lang="en-US" i="1" dirty="0"/>
              <a:t>// </a:t>
            </a:r>
            <a:r>
              <a:rPr lang="zh-CN" altLang="en-US" i="1" dirty="0"/>
              <a:t>错：指针类型不一致</a:t>
            </a:r>
            <a:br>
              <a:rPr lang="en-US" dirty="0"/>
            </a:br>
            <a:r>
              <a:rPr lang="en-US" dirty="0"/>
              <a:t>	double* pd3 = </a:t>
            </a:r>
            <a:r>
              <a:rPr lang="en-US" b="1" dirty="0" err="1"/>
              <a:t>static_cast</a:t>
            </a:r>
            <a:r>
              <a:rPr lang="en-US" dirty="0"/>
              <a:t>&lt;double*&gt;(</a:t>
            </a:r>
            <a:r>
              <a:rPr lang="en-US" dirty="0" err="1"/>
              <a:t>pv</a:t>
            </a:r>
            <a:r>
              <a:rPr lang="en-US" dirty="0"/>
              <a:t>); </a:t>
            </a:r>
            <a:r>
              <a:rPr lang="en-US" i="1" dirty="0"/>
              <a:t>// </a:t>
            </a:r>
            <a:r>
              <a:rPr lang="zh-CN" altLang="en-US" i="1" dirty="0"/>
              <a:t>不安全</a:t>
            </a:r>
            <a:endParaRPr lang="en-US" dirty="0"/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void *</a:t>
            </a:r>
            <a:r>
              <a:rPr lang="zh-CN" altLang="en-US" dirty="0"/>
              <a:t>指针变量主要用于将不同类型的指针变量传递给函数，在函数内部再将它强制转换为特定的指针类型。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E8AE-6267-469F-9BC9-5E9DE98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5.2.4 </a:t>
            </a:r>
            <a:r>
              <a:rPr lang="zh-CN" altLang="en-US" b="1" dirty="0"/>
              <a:t>指针的指针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19E2B-27CE-44AF-8D7A-70C03C6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2126615"/>
          </a:xfrm>
        </p:spPr>
        <p:txBody>
          <a:bodyPr/>
          <a:lstStyle/>
          <a:p>
            <a:r>
              <a:rPr lang="zh-CN" altLang="en-US" dirty="0"/>
              <a:t>既然指针变量</a:t>
            </a:r>
            <a:r>
              <a:rPr lang="en-US" dirty="0"/>
              <a:t>pi</a:t>
            </a:r>
            <a:r>
              <a:rPr lang="zh-CN" altLang="en-US" dirty="0"/>
              <a:t>也是占据独立内存块的变量，它本身的地址</a:t>
            </a:r>
            <a:r>
              <a:rPr lang="en-US" dirty="0"/>
              <a:t>&amp;pi</a:t>
            </a:r>
            <a:r>
              <a:rPr lang="zh-CN" altLang="en-US" dirty="0"/>
              <a:t>也可以保存在一个指针变量</a:t>
            </a:r>
            <a:r>
              <a:rPr lang="en-US" dirty="0" err="1"/>
              <a:t>ppi</a:t>
            </a:r>
            <a:r>
              <a:rPr lang="zh-CN" altLang="en-US" dirty="0"/>
              <a:t>中，这个指针变量</a:t>
            </a:r>
            <a:r>
              <a:rPr lang="en-US" dirty="0" err="1"/>
              <a:t>ppi</a:t>
            </a:r>
            <a:r>
              <a:rPr lang="zh-CN" altLang="en-US" dirty="0"/>
              <a:t>通常称为</a:t>
            </a:r>
            <a:r>
              <a:rPr lang="zh-CN" altLang="en-US" b="1" dirty="0"/>
              <a:t>指针的指针</a:t>
            </a:r>
            <a:r>
              <a:rPr lang="zh-CN" altLang="en-US" dirty="0"/>
              <a:t>，也就是说</a:t>
            </a:r>
            <a:r>
              <a:rPr lang="en-US" dirty="0" err="1"/>
              <a:t>ppi</a:t>
            </a:r>
            <a:r>
              <a:rPr lang="zh-CN" altLang="en-US" dirty="0"/>
              <a:t>存储的是一个指针变量的地址。如：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5D80D-C6A7-48B9-8E92-814CE063E8D4}"/>
              </a:ext>
            </a:extLst>
          </p:cNvPr>
          <p:cNvSpPr txBox="1"/>
          <p:nvPr/>
        </p:nvSpPr>
        <p:spPr>
          <a:xfrm>
            <a:off x="4978400" y="366776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/>
              <a:t>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10F98-F269-49B5-A034-4672DCE919AF}"/>
              </a:ext>
            </a:extLst>
          </p:cNvPr>
          <p:cNvSpPr txBox="1"/>
          <p:nvPr/>
        </p:nvSpPr>
        <p:spPr>
          <a:xfrm>
            <a:off x="4579769" y="4216400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8ABA4-4607-4866-A0C9-E7FDED0324C8}"/>
              </a:ext>
            </a:extLst>
          </p:cNvPr>
          <p:cNvSpPr txBox="1"/>
          <p:nvPr/>
        </p:nvSpPr>
        <p:spPr>
          <a:xfrm>
            <a:off x="7934960" y="3698240"/>
            <a:ext cx="487680" cy="5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i</a:t>
            </a:r>
            <a:endParaRPr lang="en-US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C2A68-356B-42DB-A189-502C8F0360E7}"/>
              </a:ext>
            </a:extLst>
          </p:cNvPr>
          <p:cNvSpPr txBox="1"/>
          <p:nvPr/>
        </p:nvSpPr>
        <p:spPr>
          <a:xfrm>
            <a:off x="7536329" y="4246880"/>
            <a:ext cx="1259840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FD36D1-1098-475B-93D3-B05E9C62FF46}"/>
              </a:ext>
            </a:extLst>
          </p:cNvPr>
          <p:cNvCxnSpPr/>
          <p:nvPr/>
        </p:nvCxnSpPr>
        <p:spPr>
          <a:xfrm>
            <a:off x="5516880" y="4480560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F03BEF-E77E-4C89-AC5F-95F566194752}"/>
              </a:ext>
            </a:extLst>
          </p:cNvPr>
          <p:cNvSpPr txBox="1"/>
          <p:nvPr/>
        </p:nvSpPr>
        <p:spPr>
          <a:xfrm>
            <a:off x="2118658" y="3672243"/>
            <a:ext cx="772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 err="1"/>
              <a:t>ppi</a:t>
            </a:r>
            <a:endParaRPr 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8B768-6DA2-455D-B53E-5CEEC1C3C503}"/>
              </a:ext>
            </a:extLst>
          </p:cNvPr>
          <p:cNvSpPr txBox="1"/>
          <p:nvPr/>
        </p:nvSpPr>
        <p:spPr>
          <a:xfrm>
            <a:off x="1720027" y="4220883"/>
            <a:ext cx="1259840" cy="5588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1C33BA-3844-402E-A02F-A0AA8A6F641D}"/>
              </a:ext>
            </a:extLst>
          </p:cNvPr>
          <p:cNvCxnSpPr/>
          <p:nvPr/>
        </p:nvCxnSpPr>
        <p:spPr>
          <a:xfrm>
            <a:off x="2657138" y="4485043"/>
            <a:ext cx="1889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B70A-04D4-486C-B2D7-E53E4AA0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</a:t>
            </a:r>
            <a:r>
              <a:rPr lang="zh-CN" altLang="en-US" dirty="0"/>
              <a:t>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ECE39-ADDC-4439-AA91-61A90236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612560"/>
            <a:ext cx="10515600" cy="3021583"/>
          </a:xfrm>
        </p:spPr>
        <p:txBody>
          <a:bodyPr>
            <a:normAutofit/>
          </a:bodyPr>
          <a:lstStyle/>
          <a:p>
            <a:pPr>
              <a:lnSpc>
                <a:spcPct val="134000"/>
              </a:lnSpc>
            </a:pPr>
            <a:r>
              <a:rPr lang="zh-CN" altLang="en-US" dirty="0"/>
              <a:t>引用（</a:t>
            </a:r>
            <a:r>
              <a:rPr lang="en-US" dirty="0"/>
              <a:t>Reference</a:t>
            </a:r>
            <a:r>
              <a:rPr lang="zh-CN" altLang="en-US" dirty="0"/>
              <a:t>）就是一个变量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的别名。如：</a:t>
            </a:r>
            <a:endParaRPr lang="en-US" altLang="zh-CN" dirty="0"/>
          </a:p>
          <a:p>
            <a:pPr>
              <a:lnSpc>
                <a:spcPct val="134000"/>
              </a:lnSpc>
            </a:pPr>
            <a:endParaRPr lang="en-US" altLang="zh-CN" dirty="0"/>
          </a:p>
          <a:p>
            <a:pPr>
              <a:lnSpc>
                <a:spcPct val="134000"/>
              </a:lnSpc>
            </a:pPr>
            <a:r>
              <a:rPr lang="zh-CN" altLang="en-US" dirty="0"/>
              <a:t>定义引用变量时可以用不同的初始化方式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18723-DDD1-4BB1-BC3B-E6DC56060035}"/>
              </a:ext>
            </a:extLst>
          </p:cNvPr>
          <p:cNvSpPr txBox="1"/>
          <p:nvPr/>
        </p:nvSpPr>
        <p:spPr>
          <a:xfrm>
            <a:off x="1197155" y="3737501"/>
            <a:ext cx="81421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T&amp; ref = var;</a:t>
            </a:r>
          </a:p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{1024};  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  </a:t>
            </a:r>
            <a:r>
              <a:rPr lang="en-US" sz="2600" i="1" dirty="0"/>
              <a:t>//int </a:t>
            </a:r>
            <a:r>
              <a:rPr lang="zh-CN" altLang="en-US" sz="2600" i="1" dirty="0"/>
              <a:t>类型的引用变量</a:t>
            </a:r>
            <a:r>
              <a:rPr lang="en-US" sz="2600" i="1" dirty="0"/>
              <a:t>ref</a:t>
            </a:r>
            <a:r>
              <a:rPr lang="zh-CN" altLang="en-US" sz="2600" i="1" dirty="0"/>
              <a:t>是变量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28803-E4F4-40C9-99DC-9D3F33629E07}"/>
              </a:ext>
            </a:extLst>
          </p:cNvPr>
          <p:cNvSpPr txBox="1"/>
          <p:nvPr/>
        </p:nvSpPr>
        <p:spPr>
          <a:xfrm>
            <a:off x="1100831" y="2432482"/>
            <a:ext cx="1026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en-US" sz="2600" dirty="0"/>
              <a:t>T&amp; ref{var};             //</a:t>
            </a:r>
            <a:r>
              <a:rPr lang="zh-CN" altLang="en-US" sz="2600" dirty="0"/>
              <a:t>定义了引用变量</a:t>
            </a:r>
            <a:r>
              <a:rPr lang="en-US" sz="2600" dirty="0"/>
              <a:t>ref</a:t>
            </a:r>
            <a:r>
              <a:rPr lang="zh-CN" altLang="en-US" sz="2600" dirty="0"/>
              <a:t>，它是变量</a:t>
            </a:r>
            <a:r>
              <a:rPr lang="en-US" sz="2600" dirty="0"/>
              <a:t>var</a:t>
            </a:r>
            <a:r>
              <a:rPr lang="zh-CN" altLang="en-US" sz="2600" dirty="0"/>
              <a:t>的别名（引用）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52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D3EF2-73E3-48A5-BE8C-7006A735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311784"/>
            <a:ext cx="11059160" cy="6546216"/>
          </a:xfrm>
        </p:spPr>
        <p:txBody>
          <a:bodyPr>
            <a:normAutofit fontScale="40000" lnSpcReduction="20000"/>
          </a:bodyPr>
          <a:lstStyle/>
          <a:p>
            <a:pPr marL="0" indent="0" latinLnBrk="1">
              <a:buNone/>
            </a:pPr>
            <a:r>
              <a:rPr lang="en-US" sz="5500" dirty="0">
                <a:latin typeface="+mn-lt"/>
              </a:rPr>
              <a:t>#include &lt;iostream&gt;</a:t>
            </a:r>
            <a:br>
              <a:rPr lang="en-US" sz="5500" dirty="0">
                <a:latin typeface="+mn-lt"/>
              </a:rPr>
            </a:br>
            <a:r>
              <a:rPr lang="en-US" sz="5500" b="1" dirty="0">
                <a:latin typeface="+mn-lt"/>
              </a:rPr>
              <a:t>using</a:t>
            </a:r>
            <a:r>
              <a:rPr lang="en-US" sz="5500" dirty="0">
                <a:latin typeface="+mn-lt"/>
              </a:rPr>
              <a:t> </a:t>
            </a:r>
            <a:r>
              <a:rPr lang="en-US" sz="5500" b="1" dirty="0">
                <a:latin typeface="+mn-lt"/>
              </a:rPr>
              <a:t>namespace</a:t>
            </a:r>
            <a:r>
              <a:rPr lang="en-US" sz="5500" dirty="0">
                <a:latin typeface="+mn-lt"/>
              </a:rPr>
              <a:t> std;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int main(){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{1024};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*pi{&amp;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};              </a:t>
            </a:r>
            <a:r>
              <a:rPr lang="en-US" sz="5500" i="1" dirty="0">
                <a:latin typeface="+mn-lt"/>
              </a:rPr>
              <a:t>//pi 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int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{&amp;pi};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存储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的地址。</a:t>
            </a:r>
            <a:r>
              <a:rPr lang="en-US" sz="5500" i="1" dirty="0">
                <a:latin typeface="+mn-lt"/>
              </a:rPr>
              <a:t> pi</a:t>
            </a:r>
            <a:r>
              <a:rPr lang="zh-CN" altLang="en-US" sz="5500" i="1" dirty="0">
                <a:latin typeface="+mn-lt"/>
              </a:rPr>
              <a:t>的类型是</a:t>
            </a:r>
            <a:r>
              <a:rPr lang="en-US" sz="5500" i="1" dirty="0">
                <a:latin typeface="+mn-lt"/>
              </a:rPr>
              <a:t>int *</a:t>
            </a:r>
            <a:r>
              <a:rPr lang="zh-CN" altLang="en-US" sz="5500" i="1" dirty="0">
                <a:latin typeface="+mn-lt"/>
              </a:rPr>
              <a:t>，</a:t>
            </a:r>
            <a:br>
              <a:rPr lang="en-US" sz="5500" i="1" dirty="0">
                <a:latin typeface="+mn-lt"/>
              </a:rPr>
            </a:br>
            <a:r>
              <a:rPr lang="en-US" sz="5500" i="1" dirty="0">
                <a:latin typeface="+mn-lt"/>
              </a:rPr>
              <a:t>                                          // </a:t>
            </a:r>
            <a:r>
              <a:rPr lang="zh-CN" altLang="en-US" sz="5500" i="1" dirty="0">
                <a:latin typeface="+mn-lt"/>
              </a:rPr>
              <a:t>所以</a:t>
            </a:r>
            <a:r>
              <a:rPr lang="en-US" sz="5500" i="1" dirty="0">
                <a:latin typeface="+mn-lt"/>
              </a:rPr>
              <a:t>&amp;pi</a:t>
            </a:r>
            <a:r>
              <a:rPr lang="zh-CN" altLang="en-US" sz="5500" i="1" dirty="0">
                <a:latin typeface="+mn-lt"/>
              </a:rPr>
              <a:t>的类型</a:t>
            </a:r>
            <a:r>
              <a:rPr lang="en-US" sz="5500" i="1" dirty="0">
                <a:latin typeface="+mn-lt"/>
              </a:rPr>
              <a:t> (int *) *</a:t>
            </a:r>
            <a:r>
              <a:rPr lang="zh-CN" altLang="en-US" sz="5500" i="1" dirty="0">
                <a:latin typeface="+mn-lt"/>
              </a:rPr>
              <a:t>，即</a:t>
            </a:r>
            <a:r>
              <a:rPr lang="en-US" sz="5500" i="1" dirty="0">
                <a:latin typeface="+mn-lt"/>
              </a:rPr>
              <a:t> int **</a:t>
            </a:r>
            <a:r>
              <a:rPr lang="zh-CN" altLang="en-US" sz="5500" i="1" dirty="0">
                <a:latin typeface="+mn-lt"/>
              </a:rPr>
              <a:t>，</a:t>
            </a:r>
            <a:r>
              <a:rPr lang="en-US" sz="5500" i="1" dirty="0">
                <a:latin typeface="+mn-lt"/>
              </a:rPr>
              <a:t>int **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(int *)*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                                    </a:t>
            </a:r>
            <a:r>
              <a:rPr lang="en-US" sz="5500" i="1" dirty="0">
                <a:latin typeface="+mn-lt"/>
              </a:rPr>
              <a:t>// 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 ---&gt; pi --&gt;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 "&lt;&lt; *pi&lt;&lt;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</a:t>
            </a:r>
            <a:r>
              <a:rPr lang="en-US" sz="5500" i="1" dirty="0">
                <a:latin typeface="+mn-lt"/>
              </a:rPr>
              <a:t>// *pi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 err="1">
                <a:latin typeface="+mn-lt"/>
              </a:rPr>
              <a:t>ival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的值是：</a:t>
            </a:r>
            <a:r>
              <a:rPr lang="en-US" sz="5500" dirty="0">
                <a:latin typeface="+mn-lt"/>
              </a:rPr>
              <a:t>"&lt;&lt; **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</a:t>
            </a:r>
            <a:r>
              <a:rPr lang="en-US" sz="5500" i="1" dirty="0">
                <a:latin typeface="+mn-lt"/>
              </a:rPr>
              <a:t>// 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>
                <a:latin typeface="+mn-lt"/>
              </a:rPr>
              <a:t> *(*</a:t>
            </a:r>
            <a:r>
              <a:rPr lang="en-US" sz="5500" i="1" dirty="0" err="1">
                <a:latin typeface="+mn-lt"/>
              </a:rPr>
              <a:t>ppi</a:t>
            </a:r>
            <a:r>
              <a:rPr lang="en-US" sz="5500" i="1" dirty="0">
                <a:latin typeface="+mn-lt"/>
              </a:rPr>
              <a:t>)</a:t>
            </a:r>
            <a:r>
              <a:rPr lang="zh-CN" altLang="en-US" sz="5500" i="1" dirty="0">
                <a:latin typeface="+mn-lt"/>
              </a:rPr>
              <a:t>，而</a:t>
            </a:r>
            <a:r>
              <a:rPr lang="en-US" sz="5500" i="1" dirty="0">
                <a:latin typeface="+mn-lt"/>
              </a:rPr>
              <a:t>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r>
              <a:rPr lang="zh-CN" altLang="en-US" sz="5500" i="1" dirty="0">
                <a:latin typeface="+mn-lt"/>
              </a:rPr>
              <a:t>，</a:t>
            </a:r>
            <a:endParaRPr lang="en-US" sz="5500" dirty="0">
              <a:latin typeface="+mn-lt"/>
            </a:endParaRPr>
          </a:p>
          <a:p>
            <a:pPr marL="0" indent="0" latinLnBrk="1">
              <a:buNone/>
            </a:pPr>
            <a:r>
              <a:rPr lang="en-US" sz="5500" i="1" dirty="0">
                <a:latin typeface="+mn-lt"/>
              </a:rPr>
              <a:t>                                                                                 // </a:t>
            </a:r>
            <a:r>
              <a:rPr lang="zh-CN" altLang="en-US" sz="5500" i="1" dirty="0">
                <a:latin typeface="+mn-lt"/>
              </a:rPr>
              <a:t>因此，</a:t>
            </a:r>
            <a:r>
              <a:rPr lang="en-US" sz="5500" i="1" dirty="0">
                <a:latin typeface="+mn-lt"/>
              </a:rPr>
              <a:t>**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 *(pi)</a:t>
            </a:r>
            <a:r>
              <a:rPr lang="zh-CN" altLang="en-US" sz="5500" i="1" dirty="0">
                <a:latin typeface="+mn-lt"/>
              </a:rPr>
              <a:t>即</a:t>
            </a:r>
            <a:r>
              <a:rPr lang="en-US" sz="5500" i="1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</a:t>
            </a:r>
            <a:r>
              <a:rPr lang="en-US" sz="5500" dirty="0" err="1">
                <a:latin typeface="+mn-lt"/>
              </a:rPr>
              <a:t>ival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</a:t>
            </a:r>
            <a:r>
              <a:rPr lang="en-US" sz="5500" dirty="0" err="1">
                <a:latin typeface="+mn-lt"/>
              </a:rPr>
              <a:t>ival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*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</a:t>
            </a:r>
            <a:r>
              <a:rPr lang="en-US" sz="5500" i="1" dirty="0">
                <a:latin typeface="+mn-lt"/>
              </a:rPr>
              <a:t>//*</a:t>
            </a:r>
            <a:r>
              <a:rPr lang="en-US" sz="5500" i="1" dirty="0" err="1">
                <a:latin typeface="+mn-lt"/>
              </a:rPr>
              <a:t>ppi</a:t>
            </a:r>
            <a:r>
              <a:rPr lang="zh-CN" altLang="en-US" sz="5500" i="1" dirty="0">
                <a:latin typeface="+mn-lt"/>
              </a:rPr>
              <a:t>就是</a:t>
            </a:r>
            <a:r>
              <a:rPr lang="en-US" sz="5500" i="1" dirty="0">
                <a:latin typeface="+mn-lt"/>
              </a:rPr>
              <a:t>pi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&lt;&lt;"\</a:t>
            </a:r>
            <a:r>
              <a:rPr lang="en-US" sz="5500" dirty="0" err="1">
                <a:latin typeface="+mn-lt"/>
              </a:rPr>
              <a:t>npi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&amp;pi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   </a:t>
            </a:r>
            <a:r>
              <a:rPr lang="en-US" sz="5500" dirty="0" err="1">
                <a:latin typeface="+mn-lt"/>
              </a:rPr>
              <a:t>cout</a:t>
            </a:r>
            <a:r>
              <a:rPr lang="en-US" sz="5500" dirty="0">
                <a:latin typeface="+mn-lt"/>
              </a:rPr>
              <a:t>&lt;&lt;"pi</a:t>
            </a:r>
            <a:r>
              <a:rPr lang="zh-CN" altLang="en-US" sz="5500" dirty="0">
                <a:latin typeface="+mn-lt"/>
              </a:rPr>
              <a:t>的地址是：</a:t>
            </a:r>
            <a:r>
              <a:rPr lang="en-US" sz="5500" dirty="0">
                <a:latin typeface="+mn-lt"/>
              </a:rPr>
              <a:t>"&lt;&lt; </a:t>
            </a:r>
            <a:r>
              <a:rPr lang="en-US" sz="5500" dirty="0" err="1">
                <a:latin typeface="+mn-lt"/>
              </a:rPr>
              <a:t>ppi</a:t>
            </a:r>
            <a:r>
              <a:rPr lang="en-US" sz="5500" dirty="0">
                <a:latin typeface="+mn-lt"/>
              </a:rPr>
              <a:t> &lt;&lt;</a:t>
            </a:r>
            <a:r>
              <a:rPr lang="en-US" sz="5500" dirty="0" err="1">
                <a:latin typeface="+mn-lt"/>
              </a:rPr>
              <a:t>endl</a:t>
            </a:r>
            <a:r>
              <a:rPr lang="en-US" sz="5500" dirty="0">
                <a:latin typeface="+mn-lt"/>
              </a:rPr>
              <a:t>;                 </a:t>
            </a:r>
            <a:r>
              <a:rPr lang="en-US" sz="5500" i="1" dirty="0">
                <a:latin typeface="+mn-lt"/>
              </a:rPr>
              <a:t>//pi</a:t>
            </a:r>
            <a:r>
              <a:rPr lang="zh-CN" altLang="en-US" sz="5500" i="1" dirty="0">
                <a:latin typeface="+mn-lt"/>
              </a:rPr>
              <a:t>保存的是</a:t>
            </a:r>
            <a:r>
              <a:rPr lang="en-US" sz="5500" i="1" dirty="0" err="1">
                <a:latin typeface="+mn-lt"/>
              </a:rPr>
              <a:t>ival</a:t>
            </a:r>
            <a:r>
              <a:rPr lang="zh-CN" altLang="en-US" sz="5500" i="1" dirty="0">
                <a:latin typeface="+mn-lt"/>
              </a:rPr>
              <a:t>的地址</a:t>
            </a:r>
            <a:r>
              <a:rPr lang="en-US" sz="5500" i="1" dirty="0">
                <a:latin typeface="+mn-lt"/>
              </a:rPr>
              <a:t>  </a:t>
            </a:r>
            <a:br>
              <a:rPr lang="en-US" sz="5500" dirty="0">
                <a:latin typeface="+mn-lt"/>
              </a:rPr>
            </a:br>
            <a:r>
              <a:rPr lang="en-US" sz="5500" dirty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291D-2164-4252-B3DE-0D422AE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5.2.5 </a:t>
            </a:r>
            <a:r>
              <a:rPr lang="zh-CN" altLang="en-US" b="1" dirty="0"/>
              <a:t>指针的引用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3FF3B-39B6-4303-B3E1-8AC6399A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指针既然是一个占有独立内存的变量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，当然可以定义一个引用它的引用变量，即给它起一个引用别名。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>
                <a:latin typeface="+mn-lt"/>
              </a:rPr>
              <a:t>int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{42};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*p;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int *&amp;r{p};  </a:t>
            </a:r>
            <a:r>
              <a:rPr lang="en-US" sz="2600" i="1" dirty="0">
                <a:latin typeface="+mn-lt"/>
              </a:rPr>
              <a:t>//r</a:t>
            </a:r>
            <a:r>
              <a:rPr lang="zh-CN" altLang="en-US" sz="2600" i="1" dirty="0">
                <a:latin typeface="+mn-lt"/>
              </a:rPr>
              <a:t>引用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的别名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r = &amp;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将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的地址赋值给</a:t>
            </a:r>
            <a:r>
              <a:rPr lang="en-US" sz="2600" i="1" dirty="0">
                <a:latin typeface="+mn-lt"/>
              </a:rPr>
              <a:t>r</a:t>
            </a:r>
            <a:r>
              <a:rPr lang="zh-CN" altLang="en-US" sz="2600" i="1" dirty="0">
                <a:latin typeface="+mn-lt"/>
              </a:rPr>
              <a:t>，也就是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，因此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指针变量里保存的就是</a:t>
            </a:r>
            <a:r>
              <a:rPr lang="en-US" sz="2600" i="1" dirty="0" err="1">
                <a:latin typeface="+mn-lt"/>
              </a:rPr>
              <a:t>i</a:t>
            </a:r>
            <a:r>
              <a:rPr lang="zh-CN" altLang="en-US" sz="2600" i="1" dirty="0">
                <a:latin typeface="+mn-lt"/>
              </a:rPr>
              <a:t>的地址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*r = 0 ;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相当于</a:t>
            </a:r>
            <a:r>
              <a:rPr lang="en-US" sz="2600" i="1" dirty="0">
                <a:latin typeface="+mn-lt"/>
              </a:rPr>
              <a:t>*p = 0</a:t>
            </a:r>
            <a:r>
              <a:rPr lang="zh-CN" altLang="en-US" sz="2600" i="1" dirty="0">
                <a:latin typeface="+mn-lt"/>
              </a:rPr>
              <a:t>，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指针变量的值是</a:t>
            </a:r>
            <a:r>
              <a:rPr lang="en-US" sz="2600" i="1" dirty="0">
                <a:latin typeface="+mn-lt"/>
              </a:rPr>
              <a:t>0</a:t>
            </a:r>
            <a:r>
              <a:rPr lang="zh-CN" altLang="en-US" sz="2600" i="1" dirty="0">
                <a:latin typeface="+mn-lt"/>
              </a:rPr>
              <a:t>，即</a:t>
            </a:r>
            <a:r>
              <a:rPr lang="en-US" sz="2600" i="1" dirty="0">
                <a:latin typeface="+mn-lt"/>
              </a:rPr>
              <a:t>p</a:t>
            </a:r>
            <a:r>
              <a:rPr lang="zh-CN" altLang="en-US" sz="2600" i="1" dirty="0">
                <a:latin typeface="+mn-lt"/>
              </a:rPr>
              <a:t>成为一个空指针</a:t>
            </a:r>
            <a:r>
              <a:rPr lang="zh-CN" altLang="en-US" i="1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BA497-8B84-414D-B3B8-0554B00CF4BF}"/>
              </a:ext>
            </a:extLst>
          </p:cNvPr>
          <p:cNvSpPr txBox="1"/>
          <p:nvPr/>
        </p:nvSpPr>
        <p:spPr>
          <a:xfrm>
            <a:off x="2164080" y="6116320"/>
            <a:ext cx="68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理解变量</a:t>
            </a:r>
            <a:r>
              <a:rPr lang="en-US" sz="2800" dirty="0"/>
              <a:t>r</a:t>
            </a:r>
            <a:r>
              <a:rPr lang="zh-CN" altLang="en-US" sz="2800" dirty="0"/>
              <a:t>的类型的方式是</a:t>
            </a:r>
            <a:r>
              <a:rPr lang="en-US" sz="2800" dirty="0"/>
              <a:t>“</a:t>
            </a:r>
            <a:r>
              <a:rPr lang="zh-CN" altLang="en-US" sz="2800" b="1" dirty="0"/>
              <a:t>从右到左的看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9B4A-00F9-4FBC-B079-386D69412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54025"/>
            <a:ext cx="10439400" cy="4351338"/>
          </a:xfrm>
        </p:spPr>
        <p:txBody>
          <a:bodyPr/>
          <a:lstStyle/>
          <a:p>
            <a:r>
              <a:rPr lang="zh-CN" altLang="en-US" dirty="0"/>
              <a:t>下面用法是错误的。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int &amp;*q</a:t>
            </a:r>
            <a:r>
              <a:rPr lang="zh-CN" altLang="en-US" sz="2600" dirty="0">
                <a:latin typeface="+mn-lt"/>
              </a:rPr>
              <a:t>； </a:t>
            </a:r>
            <a:r>
              <a:rPr lang="en-US" sz="2600" i="1" dirty="0">
                <a:latin typeface="+mn-lt"/>
              </a:rPr>
              <a:t>//</a:t>
            </a:r>
            <a:r>
              <a:rPr lang="zh-CN" altLang="en-US" sz="2600" i="1" dirty="0">
                <a:latin typeface="+mn-lt"/>
              </a:rPr>
              <a:t>错！ 因为：从右向左看，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是一个指针变量，存储的是</a:t>
            </a:r>
            <a:r>
              <a:rPr lang="en-US" sz="2600" i="1" dirty="0">
                <a:latin typeface="+mn-lt"/>
              </a:rPr>
              <a:t>int &amp;</a:t>
            </a:r>
            <a:r>
              <a:rPr lang="zh-CN" altLang="en-US" sz="2600" i="1" dirty="0">
                <a:latin typeface="+mn-lt"/>
              </a:rPr>
              <a:t>变量的地址，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</a:t>
            </a:r>
            <a:r>
              <a:rPr lang="en-US" sz="2600" i="1" dirty="0">
                <a:latin typeface="+mn-lt"/>
              </a:rPr>
              <a:t>// </a:t>
            </a:r>
            <a:r>
              <a:rPr lang="zh-CN" altLang="en-US" sz="2600" i="1" dirty="0">
                <a:latin typeface="+mn-lt"/>
              </a:rPr>
              <a:t>也就是说</a:t>
            </a:r>
            <a:r>
              <a:rPr lang="en-US" sz="2600" i="1" dirty="0">
                <a:latin typeface="+mn-lt"/>
              </a:rPr>
              <a:t>q</a:t>
            </a:r>
            <a:r>
              <a:rPr lang="zh-CN" altLang="en-US" sz="2600" i="1" dirty="0">
                <a:latin typeface="+mn-lt"/>
              </a:rPr>
              <a:t>试图存储一个引用变量的地址，而引用变量是没有独立的内存块的，</a:t>
            </a:r>
            <a:br>
              <a:rPr lang="en-US" sz="2600" i="1" dirty="0">
                <a:latin typeface="+mn-lt"/>
              </a:rPr>
            </a:br>
            <a:r>
              <a:rPr lang="en-US" sz="2600" i="1" dirty="0">
                <a:latin typeface="+mn-lt"/>
              </a:rPr>
              <a:t>    // </a:t>
            </a:r>
            <a:r>
              <a:rPr lang="zh-CN" altLang="en-US" sz="2600" i="1" dirty="0">
                <a:latin typeface="+mn-lt"/>
              </a:rPr>
              <a:t>即引用变量没有地址！</a:t>
            </a:r>
            <a:endParaRPr lang="en-US" sz="26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5FCD-AF36-468D-A4B8-8BC00BDA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5.2.6 </a:t>
            </a:r>
            <a:r>
              <a:rPr lang="zh-CN" altLang="en-US" b="1" dirty="0"/>
              <a:t>引用和指针的比较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C4CEF-3B62-4B1C-868A-4D128CBD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共同点：都是间接指向或引用其他对象</a:t>
            </a:r>
            <a:endParaRPr lang="en-US" dirty="0"/>
          </a:p>
          <a:p>
            <a:pPr lvl="0"/>
            <a:r>
              <a:rPr lang="zh-CN" altLang="en-US" dirty="0"/>
              <a:t>不同点</a:t>
            </a:r>
            <a:r>
              <a:rPr lang="en-US" dirty="0"/>
              <a:t>: </a:t>
            </a:r>
            <a:r>
              <a:rPr lang="zh-CN" altLang="en-US" dirty="0"/>
              <a:t>引用</a:t>
            </a:r>
            <a:r>
              <a:rPr lang="en-US" dirty="0"/>
              <a:t>(</a:t>
            </a:r>
            <a:r>
              <a:rPr lang="zh-CN" altLang="en-US" dirty="0"/>
              <a:t>变量</a:t>
            </a:r>
            <a:r>
              <a:rPr lang="en-US" dirty="0"/>
              <a:t>) </a:t>
            </a:r>
            <a:r>
              <a:rPr lang="zh-CN" altLang="en-US" dirty="0"/>
              <a:t>仅仅是其他变量的别名，无独立内存，同一个引用变量不能修改去引用不同的变量。指针变量存储其他变量的地址，有独立内存，在不同时刻可指向不同对象。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A6247-4AE2-49C1-9C4B-5910AF25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454024"/>
            <a:ext cx="11384280" cy="5672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理解并编译下面的程序，看看有哪些编译错误？</a:t>
            </a:r>
            <a:endParaRPr lang="en-US" dirty="0"/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int main(){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{0},j{1};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*p;   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指针变量不一定要初始化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&amp;r{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},&amp;r1;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r1</a:t>
            </a:r>
            <a:r>
              <a:rPr lang="zh-CN" altLang="en-US" i="1" dirty="0">
                <a:latin typeface="+mn-lt"/>
                <a:ea typeface="+mj-ea"/>
              </a:rPr>
              <a:t>没有初始化！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</a:t>
            </a:r>
            <a:r>
              <a:rPr lang="en-US" dirty="0" err="1">
                <a:latin typeface="+mn-lt"/>
                <a:ea typeface="+mj-ea"/>
              </a:rPr>
              <a:t>i</a:t>
            </a:r>
            <a:r>
              <a:rPr lang="en-US" dirty="0">
                <a:latin typeface="+mn-lt"/>
                <a:ea typeface="+mj-ea"/>
              </a:rPr>
              <a:t>;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 err="1">
                <a:latin typeface="+mn-lt"/>
                <a:ea typeface="+mj-ea"/>
              </a:rPr>
              <a:t>i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p = &amp;j          </a:t>
            </a:r>
            <a:r>
              <a:rPr lang="en-US" i="1" dirty="0">
                <a:latin typeface="+mn-lt"/>
                <a:ea typeface="+mj-ea"/>
              </a:rPr>
              <a:t>//p</a:t>
            </a:r>
            <a:r>
              <a:rPr lang="zh-CN" altLang="en-US" i="1" dirty="0">
                <a:latin typeface="+mn-lt"/>
                <a:ea typeface="+mj-ea"/>
              </a:rPr>
              <a:t>指向</a:t>
            </a:r>
            <a:r>
              <a:rPr lang="en-US" i="1" dirty="0">
                <a:latin typeface="+mn-lt"/>
                <a:ea typeface="+mj-ea"/>
              </a:rPr>
              <a:t>j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auto *&amp;</a:t>
            </a:r>
            <a:r>
              <a:rPr lang="en-US" dirty="0" err="1">
                <a:latin typeface="+mn-lt"/>
                <a:ea typeface="+mj-ea"/>
              </a:rPr>
              <a:t>rp</a:t>
            </a:r>
            <a:r>
              <a:rPr lang="en-US" dirty="0">
                <a:latin typeface="+mn-lt"/>
                <a:ea typeface="+mj-ea"/>
              </a:rPr>
              <a:t>{p};    </a:t>
            </a:r>
            <a:r>
              <a:rPr lang="en-US" i="1" dirty="0">
                <a:latin typeface="+mn-lt"/>
                <a:ea typeface="+mj-ea"/>
              </a:rPr>
              <a:t>// </a:t>
            </a:r>
            <a:r>
              <a:rPr lang="en-US" i="1" dirty="0" err="1">
                <a:latin typeface="+mn-lt"/>
                <a:ea typeface="+mj-ea"/>
              </a:rPr>
              <a:t>rp</a:t>
            </a:r>
            <a:r>
              <a:rPr lang="zh-CN" altLang="en-US" i="1" dirty="0">
                <a:latin typeface="+mn-lt"/>
                <a:ea typeface="+mj-ea"/>
              </a:rPr>
              <a:t>引用</a:t>
            </a:r>
            <a:r>
              <a:rPr lang="en-US" i="1" dirty="0">
                <a:latin typeface="+mn-lt"/>
                <a:ea typeface="+mj-ea"/>
              </a:rPr>
              <a:t>p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*&amp;rp2;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错：引用变量</a:t>
            </a:r>
            <a:r>
              <a:rPr lang="en-US" i="1" dirty="0">
                <a:latin typeface="+mn-lt"/>
                <a:ea typeface="+mj-ea"/>
              </a:rPr>
              <a:t>rp2</a:t>
            </a:r>
            <a:r>
              <a:rPr lang="zh-CN" altLang="en-US" i="1" dirty="0">
                <a:latin typeface="+mn-lt"/>
                <a:ea typeface="+mj-ea"/>
              </a:rPr>
              <a:t>没有初始化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&amp;*q;       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 不能定义指向引用的的指针，</a:t>
            </a:r>
            <a:br>
              <a:rPr lang="en-US" i="1" dirty="0">
                <a:latin typeface="+mn-lt"/>
                <a:ea typeface="+mj-ea"/>
              </a:rPr>
            </a:br>
            <a:r>
              <a:rPr lang="en-US" i="1" dirty="0">
                <a:latin typeface="+mn-lt"/>
                <a:ea typeface="+mj-ea"/>
              </a:rPr>
              <a:t>                    // </a:t>
            </a:r>
            <a:r>
              <a:rPr lang="zh-CN" altLang="en-US" i="1" dirty="0">
                <a:latin typeface="+mn-lt"/>
                <a:ea typeface="+mj-ea"/>
              </a:rPr>
              <a:t>因为引用变量没有独立内存</a:t>
            </a:r>
            <a:r>
              <a:rPr lang="en-US" i="1" dirty="0">
                <a:latin typeface="+mn-lt"/>
                <a:ea typeface="+mj-ea"/>
              </a:rPr>
              <a:t>(</a:t>
            </a:r>
            <a:r>
              <a:rPr lang="zh-CN" altLang="en-US" i="1" dirty="0">
                <a:latin typeface="+mn-lt"/>
                <a:ea typeface="+mj-ea"/>
              </a:rPr>
              <a:t>即没有地址</a:t>
            </a:r>
            <a:r>
              <a:rPr lang="en-US" i="1" dirty="0">
                <a:latin typeface="+mn-lt"/>
                <a:ea typeface="+mj-ea"/>
              </a:rPr>
              <a:t>)</a:t>
            </a:r>
            <a:br>
              <a:rPr lang="en-US" dirty="0">
                <a:latin typeface="+mn-lt"/>
                <a:ea typeface="+mj-ea"/>
              </a:rPr>
            </a:br>
            <a:r>
              <a:rPr lang="en-US" dirty="0">
                <a:latin typeface="+mn-lt"/>
                <a:ea typeface="+mj-ea"/>
              </a:rPr>
              <a:t>    int &amp;*q2 = &amp;r;  </a:t>
            </a:r>
            <a:r>
              <a:rPr lang="en-US" i="1" dirty="0">
                <a:latin typeface="+mn-lt"/>
                <a:ea typeface="+mj-ea"/>
              </a:rPr>
              <a:t>//</a:t>
            </a:r>
            <a:r>
              <a:rPr lang="zh-CN" altLang="en-US" i="1" dirty="0">
                <a:latin typeface="+mn-lt"/>
                <a:ea typeface="+mj-ea"/>
              </a:rPr>
              <a:t>错：原因同上</a:t>
            </a:r>
            <a:r>
              <a:rPr lang="en-US" i="1" dirty="0">
                <a:latin typeface="+mn-lt"/>
                <a:ea typeface="+mj-ea"/>
              </a:rPr>
              <a:t>. </a:t>
            </a:r>
            <a:r>
              <a:rPr lang="zh-CN" altLang="en-US" i="1" dirty="0">
                <a:latin typeface="+mn-lt"/>
                <a:ea typeface="+mj-ea"/>
              </a:rPr>
              <a:t>另外，取地址运算符</a:t>
            </a:r>
            <a:r>
              <a:rPr lang="en-US" i="1" dirty="0">
                <a:latin typeface="+mn-lt"/>
                <a:ea typeface="+mj-ea"/>
              </a:rPr>
              <a:t>&amp;</a:t>
            </a:r>
            <a:r>
              <a:rPr lang="zh-CN" altLang="en-US" i="1" dirty="0">
                <a:latin typeface="+mn-lt"/>
                <a:ea typeface="+mj-ea"/>
              </a:rPr>
              <a:t>不能作用于引用变量</a:t>
            </a:r>
            <a:r>
              <a:rPr lang="en-US" i="1" dirty="0">
                <a:latin typeface="+mn-lt"/>
                <a:ea typeface="+mj-ea"/>
              </a:rPr>
              <a:t>r</a:t>
            </a:r>
            <a:r>
              <a:rPr lang="zh-CN" altLang="en-US" i="1" dirty="0">
                <a:latin typeface="+mn-lt"/>
                <a:ea typeface="+mj-ea"/>
              </a:rPr>
              <a:t>！ </a:t>
            </a:r>
            <a:endParaRPr lang="en-US" dirty="0">
              <a:latin typeface="+mn-lt"/>
              <a:ea typeface="+mj-ea"/>
            </a:endParaRPr>
          </a:p>
          <a:p>
            <a:pPr marL="0" indent="0" latinLnBrk="1">
              <a:buNone/>
            </a:pPr>
            <a:r>
              <a:rPr lang="en-US" dirty="0">
                <a:latin typeface="+mn-lt"/>
                <a:ea typeface="+mj-ea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2B353-99E5-4270-832C-0C613DE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474346"/>
            <a:ext cx="10515600" cy="3355974"/>
          </a:xfrm>
        </p:spPr>
        <p:txBody>
          <a:bodyPr>
            <a:normAutofit/>
          </a:bodyPr>
          <a:lstStyle/>
          <a:p>
            <a:r>
              <a:rPr lang="zh-CN" altLang="en-US" dirty="0"/>
              <a:t>定义引用变量时就必须指定它引用的是哪一个变量，不指定引用的变量是错误的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对引用变量的操作就是对它引用的那个对象的操作。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CAE533-866B-4F3D-9F54-B869BDB69FEF}"/>
              </a:ext>
            </a:extLst>
          </p:cNvPr>
          <p:cNvSpPr txBox="1"/>
          <p:nvPr/>
        </p:nvSpPr>
        <p:spPr>
          <a:xfrm>
            <a:off x="1224527" y="1767052"/>
            <a:ext cx="8199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n-ea"/>
              </a:rPr>
              <a:t>int &amp;ref2;     //</a:t>
            </a:r>
            <a:r>
              <a:rPr lang="zh-CN" altLang="en-US" sz="2600" dirty="0">
                <a:latin typeface="+mn-ea"/>
              </a:rPr>
              <a:t>错：</a:t>
            </a:r>
            <a:r>
              <a:rPr lang="en-US" sz="2600" dirty="0">
                <a:latin typeface="+mn-ea"/>
              </a:rPr>
              <a:t>int </a:t>
            </a:r>
            <a:r>
              <a:rPr lang="zh-CN" altLang="en-US" sz="2600" dirty="0">
                <a:latin typeface="+mn-ea"/>
              </a:rPr>
              <a:t>类型的引用变量</a:t>
            </a:r>
            <a:r>
              <a:rPr lang="en-US" sz="2600" dirty="0">
                <a:latin typeface="+mn-ea"/>
              </a:rPr>
              <a:t>ref2</a:t>
            </a:r>
            <a:r>
              <a:rPr lang="zh-CN" altLang="en-US" sz="2600" dirty="0">
                <a:latin typeface="+mn-ea"/>
              </a:rPr>
              <a:t>没有初始化</a:t>
            </a:r>
            <a:endParaRPr lang="en-US" sz="2600" dirty="0">
              <a:latin typeface="+mn-ea"/>
            </a:endParaRP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D3EE8F-0BCC-45E0-9DBF-0B293B863E2D}"/>
              </a:ext>
            </a:extLst>
          </p:cNvPr>
          <p:cNvSpPr txBox="1"/>
          <p:nvPr/>
        </p:nvSpPr>
        <p:spPr>
          <a:xfrm>
            <a:off x="1046480" y="3596641"/>
            <a:ext cx="109016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2600" dirty="0"/>
              <a:t>int </a:t>
            </a:r>
            <a:r>
              <a:rPr lang="en-US" sz="2600" dirty="0" err="1"/>
              <a:t>ival</a:t>
            </a:r>
            <a:r>
              <a:rPr lang="en-US" sz="2600" dirty="0"/>
              <a:t>{1024}</a:t>
            </a:r>
            <a:r>
              <a:rPr lang="zh-CN" altLang="en-US" sz="2600" dirty="0"/>
              <a:t>；</a:t>
            </a:r>
            <a:br>
              <a:rPr lang="en-US" sz="2600" dirty="0"/>
            </a:br>
            <a:r>
              <a:rPr lang="en-US" sz="2600" dirty="0"/>
              <a:t>int &amp;ref{</a:t>
            </a:r>
            <a:r>
              <a:rPr lang="en-US" sz="2600" dirty="0" err="1"/>
              <a:t>ival</a:t>
            </a:r>
            <a:r>
              <a:rPr lang="en-US" sz="2600" dirty="0"/>
              <a:t>}; //ref</a:t>
            </a:r>
            <a:r>
              <a:rPr lang="zh-CN" altLang="en-US" sz="2600" dirty="0"/>
              <a:t>引用</a:t>
            </a:r>
            <a:r>
              <a:rPr lang="en-US" sz="2600" dirty="0" err="1"/>
              <a:t>ival</a:t>
            </a:r>
            <a:r>
              <a:rPr lang="zh-CN" altLang="en-US" sz="2600" dirty="0"/>
              <a:t>，是</a:t>
            </a:r>
            <a:r>
              <a:rPr lang="en-US" sz="2600" dirty="0" err="1"/>
              <a:t>ival</a:t>
            </a:r>
            <a:r>
              <a:rPr lang="zh-CN" altLang="en-US" sz="2600" dirty="0"/>
              <a:t>的别名</a:t>
            </a:r>
            <a:br>
              <a:rPr lang="en-US" sz="2600" dirty="0"/>
            </a:br>
            <a:r>
              <a:rPr lang="en-US" sz="2600" dirty="0"/>
              <a:t>ref=24;      </a:t>
            </a:r>
            <a:r>
              <a:rPr lang="en-US" sz="2600" i="1" dirty="0"/>
              <a:t>//</a:t>
            </a:r>
            <a:r>
              <a:rPr lang="zh-CN" altLang="en-US" sz="2600" i="1" dirty="0"/>
              <a:t>也就是</a:t>
            </a:r>
            <a:r>
              <a:rPr lang="en-US" sz="2600" i="1" dirty="0" err="1"/>
              <a:t>ival</a:t>
            </a:r>
            <a:r>
              <a:rPr lang="en-US" sz="2600" i="1" dirty="0"/>
              <a:t> = 24</a:t>
            </a:r>
            <a:r>
              <a:rPr lang="zh-CN" altLang="en-US" sz="2600" i="1" dirty="0"/>
              <a:t>，因为</a:t>
            </a:r>
            <a:r>
              <a:rPr lang="en-US" sz="2600" i="1" dirty="0"/>
              <a:t>ref</a:t>
            </a:r>
            <a:r>
              <a:rPr lang="zh-CN" altLang="en-US" sz="2600" i="1" dirty="0"/>
              <a:t>和</a:t>
            </a:r>
            <a:r>
              <a:rPr lang="en-US" sz="2600" i="1" dirty="0" err="1"/>
              <a:t>ival</a:t>
            </a:r>
            <a:r>
              <a:rPr lang="zh-CN" altLang="en-US" sz="2600" i="1" dirty="0"/>
              <a:t>是同一块内存的不同名字而已</a:t>
            </a:r>
            <a:br>
              <a:rPr lang="en-US" sz="2600" dirty="0"/>
            </a:br>
            <a:r>
              <a:rPr lang="en-US" sz="2600" dirty="0"/>
              <a:t>int ii{ref};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 ii{</a:t>
            </a:r>
            <a:r>
              <a:rPr lang="en-US" sz="2600" i="1" dirty="0" err="1"/>
              <a:t>ival</a:t>
            </a:r>
            <a:r>
              <a:rPr lang="en-US" sz="2600" i="1" dirty="0"/>
              <a:t>}</a:t>
            </a:r>
            <a:br>
              <a:rPr lang="en-US" sz="2600" dirty="0"/>
            </a:br>
            <a:r>
              <a:rPr lang="en-US" sz="2600" dirty="0"/>
              <a:t>int &amp;ref3{ref}; </a:t>
            </a:r>
            <a:r>
              <a:rPr lang="en-US" sz="2600" i="1" dirty="0"/>
              <a:t>// </a:t>
            </a:r>
            <a:r>
              <a:rPr lang="zh-CN" altLang="en-US" sz="2600" i="1" dirty="0"/>
              <a:t>相当于</a:t>
            </a:r>
            <a:r>
              <a:rPr lang="en-US" sz="2600" i="1" dirty="0"/>
              <a:t>int&amp; ref3 = </a:t>
            </a:r>
            <a:r>
              <a:rPr lang="en-US" sz="2600" i="1" dirty="0" err="1"/>
              <a:t>ival</a:t>
            </a:r>
            <a:r>
              <a:rPr lang="zh-CN" altLang="en-US" sz="2600" i="1" dirty="0"/>
              <a:t>，即</a:t>
            </a:r>
            <a:r>
              <a:rPr lang="en-US" sz="2600" i="1" dirty="0"/>
              <a:t>ref3</a:t>
            </a:r>
            <a:r>
              <a:rPr lang="zh-CN" altLang="en-US" sz="2600" i="1" dirty="0"/>
              <a:t>和</a:t>
            </a:r>
            <a:r>
              <a:rPr lang="en-US" sz="2600" i="1" dirty="0"/>
              <a:t>ref</a:t>
            </a:r>
            <a:r>
              <a:rPr lang="zh-CN" altLang="en-US" sz="2600" i="1" dirty="0"/>
              <a:t>一样都是</a:t>
            </a:r>
            <a:r>
              <a:rPr lang="en-US" sz="2600" i="1" dirty="0" err="1"/>
              <a:t>ival</a:t>
            </a:r>
            <a:r>
              <a:rPr lang="zh-CN" altLang="en-US" sz="2600" i="1" dirty="0"/>
              <a:t>的别名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82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7F9A-8803-4975-8C7C-B797D846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494664"/>
            <a:ext cx="10515600" cy="5560695"/>
          </a:xfrm>
        </p:spPr>
        <p:txBody>
          <a:bodyPr>
            <a:normAutofit/>
          </a:bodyPr>
          <a:lstStyle/>
          <a:p>
            <a:r>
              <a:rPr lang="zh-CN" altLang="en-US" dirty="0"/>
              <a:t>一个语句里可以定义多个引用。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{1024}, i2{2048}; </a:t>
            </a:r>
            <a:br>
              <a:rPr lang="en-US" dirty="0"/>
            </a:br>
            <a:r>
              <a:rPr lang="en-US" dirty="0"/>
              <a:t>int &amp;r{</a:t>
            </a:r>
            <a:r>
              <a:rPr lang="en-US" dirty="0" err="1"/>
              <a:t>i</a:t>
            </a:r>
            <a:r>
              <a:rPr lang="en-US" dirty="0"/>
              <a:t>},r2{i2};   </a:t>
            </a:r>
            <a:r>
              <a:rPr lang="en-US" i="1" dirty="0"/>
              <a:t>//r</a:t>
            </a:r>
            <a:r>
              <a:rPr lang="zh-CN" altLang="en-US" i="1" dirty="0"/>
              <a:t>引用</a:t>
            </a:r>
            <a:r>
              <a:rPr lang="en-US" i="1" dirty="0" err="1"/>
              <a:t>i</a:t>
            </a:r>
            <a:r>
              <a:rPr lang="zh-CN" altLang="en-US" i="1" dirty="0"/>
              <a:t>，</a:t>
            </a:r>
            <a:r>
              <a:rPr lang="en-US" i="1" dirty="0"/>
              <a:t>r2</a:t>
            </a:r>
            <a:r>
              <a:rPr lang="zh-CN" altLang="en-US" i="1" dirty="0"/>
              <a:t>是普通</a:t>
            </a:r>
            <a:r>
              <a:rPr lang="en-US" i="1" dirty="0"/>
              <a:t>int</a:t>
            </a:r>
            <a:r>
              <a:rPr lang="zh-CN" altLang="en-US" i="1" dirty="0"/>
              <a:t>变量，不是引用</a:t>
            </a:r>
            <a:br>
              <a:rPr lang="en-US" dirty="0"/>
            </a:br>
            <a:r>
              <a:rPr lang="en-US" dirty="0"/>
              <a:t>int i3{24} ,&amp;</a:t>
            </a:r>
            <a:r>
              <a:rPr lang="en-US" dirty="0" err="1"/>
              <a:t>ri</a:t>
            </a:r>
            <a:r>
              <a:rPr lang="en-US" dirty="0"/>
              <a:t>{i3};  </a:t>
            </a:r>
            <a:r>
              <a:rPr lang="en-US" i="1" dirty="0"/>
              <a:t>//i3</a:t>
            </a:r>
            <a:r>
              <a:rPr lang="zh-CN" altLang="en-US" i="1" dirty="0"/>
              <a:t>不是引用，</a:t>
            </a:r>
            <a:r>
              <a:rPr lang="en-US" i="1" dirty="0" err="1"/>
              <a:t>ri</a:t>
            </a:r>
            <a:r>
              <a:rPr lang="zh-CN" altLang="en-US" i="1" dirty="0"/>
              <a:t>引用</a:t>
            </a:r>
            <a:r>
              <a:rPr lang="en-US" i="1" dirty="0"/>
              <a:t>i3</a:t>
            </a:r>
            <a:br>
              <a:rPr lang="en-US" dirty="0"/>
            </a:br>
            <a:r>
              <a:rPr lang="en-US" dirty="0"/>
              <a:t>int &amp;r3{i3},&amp;r4{i2}; </a:t>
            </a:r>
            <a:r>
              <a:rPr lang="en-US" i="1" dirty="0"/>
              <a:t>//r3</a:t>
            </a:r>
            <a:r>
              <a:rPr lang="zh-CN" altLang="en-US" i="1" dirty="0"/>
              <a:t>引用</a:t>
            </a:r>
            <a:r>
              <a:rPr lang="en-US" i="1" dirty="0"/>
              <a:t>i3,r4</a:t>
            </a:r>
            <a:r>
              <a:rPr lang="zh-CN" altLang="en-US" i="1" dirty="0"/>
              <a:t>引用</a:t>
            </a:r>
            <a:r>
              <a:rPr lang="en-US" i="1" dirty="0"/>
              <a:t>i2</a:t>
            </a:r>
            <a:endParaRPr lang="en-US" dirty="0"/>
          </a:p>
          <a:p>
            <a:r>
              <a:rPr lang="zh-CN" altLang="en-US" dirty="0"/>
              <a:t>引用变量必须引用一个变量</a:t>
            </a:r>
            <a:r>
              <a:rPr lang="en-US" dirty="0"/>
              <a:t>(</a:t>
            </a:r>
            <a:r>
              <a:rPr lang="zh-CN" altLang="en-US" dirty="0"/>
              <a:t>对象</a:t>
            </a:r>
            <a:r>
              <a:rPr lang="en-US" dirty="0"/>
              <a:t>)</a:t>
            </a:r>
            <a:r>
              <a:rPr lang="zh-CN" altLang="en-US" dirty="0"/>
              <a:t>，而不能是文字量，另外，引用变量类型和被引用变量类型应该一致。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&amp;ref4{10};  </a:t>
            </a:r>
            <a:r>
              <a:rPr lang="en-US" i="1" dirty="0"/>
              <a:t>//</a:t>
            </a:r>
            <a:r>
              <a:rPr lang="zh-CN" altLang="en-US" i="1" dirty="0"/>
              <a:t>错： 不能引用文字量</a:t>
            </a:r>
            <a:br>
              <a:rPr lang="en-US" dirty="0"/>
            </a:br>
            <a:r>
              <a:rPr lang="en-US" dirty="0"/>
              <a:t>double </a:t>
            </a:r>
            <a:r>
              <a:rPr lang="en-US" dirty="0" err="1"/>
              <a:t>dval</a:t>
            </a:r>
            <a:r>
              <a:rPr lang="en-US" dirty="0"/>
              <a:t>{3.14};</a:t>
            </a:r>
            <a:br>
              <a:rPr lang="en-US" dirty="0"/>
            </a:br>
            <a:r>
              <a:rPr lang="en-US" dirty="0"/>
              <a:t>int &amp;ref5{</a:t>
            </a:r>
            <a:r>
              <a:rPr lang="en-US" dirty="0" err="1"/>
              <a:t>dval</a:t>
            </a:r>
            <a:r>
              <a:rPr lang="en-US" dirty="0"/>
              <a:t>};  </a:t>
            </a:r>
            <a:r>
              <a:rPr lang="en-US" i="1" dirty="0"/>
              <a:t>//</a:t>
            </a:r>
            <a:r>
              <a:rPr lang="zh-CN" altLang="en-US" i="1" dirty="0"/>
              <a:t>错：引用变量类型和被引用变量类型不一致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5BF63-BA40-41D1-BE78-C1CF6D47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25145"/>
            <a:ext cx="10515600" cy="4351338"/>
          </a:xfrm>
        </p:spPr>
        <p:txBody>
          <a:bodyPr/>
          <a:lstStyle/>
          <a:p>
            <a:r>
              <a:rPr lang="zh-CN" altLang="en-US" dirty="0"/>
              <a:t>引用变量一旦定义，就不能再引用其他变量。即不能</a:t>
            </a:r>
            <a:r>
              <a:rPr lang="en-US" dirty="0"/>
              <a:t>“</a:t>
            </a:r>
            <a:r>
              <a:rPr lang="zh-CN" altLang="en-US" dirty="0"/>
              <a:t>重定义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int &amp;ra{a};</a:t>
            </a:r>
            <a:br>
              <a:rPr lang="en-US" dirty="0"/>
            </a:br>
            <a:r>
              <a:rPr lang="en-US" dirty="0"/>
              <a:t>int &amp;ra{b};  </a:t>
            </a:r>
            <a:r>
              <a:rPr lang="en-US" i="1" dirty="0"/>
              <a:t>//</a:t>
            </a:r>
            <a:r>
              <a:rPr lang="zh-CN" altLang="en-US" i="1" dirty="0"/>
              <a:t>错： 不能重定义同一个引用变量</a:t>
            </a:r>
            <a:r>
              <a:rPr lang="en-US" i="1" dirty="0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C297-84B5-4714-9637-3266EE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0CE1-7D2D-47EB-A444-418B622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612265"/>
            <a:ext cx="10515600" cy="4351338"/>
          </a:xfrm>
        </p:spPr>
        <p:txBody>
          <a:bodyPr/>
          <a:lstStyle/>
          <a:p>
            <a:r>
              <a:rPr lang="en-US" b="1" dirty="0"/>
              <a:t>5.2.1 </a:t>
            </a:r>
            <a:r>
              <a:rPr lang="zh-CN" altLang="en-US" b="1" dirty="0"/>
              <a:t>指针类型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对于一个类型</a:t>
            </a:r>
            <a:r>
              <a:rPr lang="en-US" dirty="0"/>
              <a:t>T</a:t>
            </a:r>
            <a:r>
              <a:rPr lang="zh-CN" altLang="en-US" dirty="0"/>
              <a:t>，</a:t>
            </a:r>
            <a:r>
              <a:rPr lang="en-US" dirty="0"/>
              <a:t>T* </a:t>
            </a:r>
            <a:r>
              <a:rPr lang="zh-CN" altLang="en-US" dirty="0"/>
              <a:t>是</a:t>
            </a:r>
            <a:r>
              <a:rPr lang="en-US" b="1" dirty="0"/>
              <a:t>T</a:t>
            </a:r>
            <a:r>
              <a:rPr lang="zh-CN" altLang="en-US" b="1" dirty="0"/>
              <a:t>指针</a:t>
            </a:r>
            <a:r>
              <a:rPr lang="zh-CN" altLang="en-US" dirty="0"/>
              <a:t>类型。即</a:t>
            </a:r>
            <a:r>
              <a:rPr lang="en-US" dirty="0"/>
              <a:t>T*</a:t>
            </a:r>
            <a:r>
              <a:rPr lang="zh-CN" altLang="en-US" dirty="0"/>
              <a:t>类型的变量可以保存</a:t>
            </a:r>
            <a:r>
              <a:rPr lang="en-US" dirty="0"/>
              <a:t>T</a:t>
            </a:r>
            <a:r>
              <a:rPr lang="zh-CN" altLang="en-US" dirty="0"/>
              <a:t>类型变量的地址。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4CD2D-8A6B-46C8-B725-43266C02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3287077"/>
            <a:ext cx="10241076" cy="2869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5E8BD-27EC-4072-A28D-D64E5D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7" y="6265544"/>
            <a:ext cx="9158321" cy="4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72649-2229-45D5-948F-186EC95B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1224"/>
            <a:ext cx="10515600" cy="5042535"/>
          </a:xfrm>
        </p:spPr>
        <p:txBody>
          <a:bodyPr>
            <a:normAutofit/>
          </a:bodyPr>
          <a:lstStyle/>
          <a:p>
            <a:r>
              <a:rPr lang="en-US" dirty="0"/>
              <a:t>T *</a:t>
            </a:r>
            <a:r>
              <a:rPr lang="zh-CN" altLang="en-US" dirty="0"/>
              <a:t>和</a:t>
            </a:r>
            <a:r>
              <a:rPr lang="en-US" dirty="0"/>
              <a:t>T</a:t>
            </a:r>
            <a:r>
              <a:rPr lang="zh-CN" altLang="en-US" dirty="0"/>
              <a:t>是完全不同的两个类型，相互之间不能初始化或赋值。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 latinLnBrk="1">
              <a:buNone/>
            </a:pPr>
            <a:r>
              <a:rPr lang="en-US" sz="2600" dirty="0"/>
              <a:t>char *q {c};   //</a:t>
            </a:r>
            <a:r>
              <a:rPr lang="zh-CN" altLang="en-US" sz="2600" dirty="0"/>
              <a:t>不能用</a:t>
            </a:r>
            <a:r>
              <a:rPr lang="en-US" sz="2600" dirty="0"/>
              <a:t>char</a:t>
            </a:r>
            <a:r>
              <a:rPr lang="zh-CN" altLang="en-US" sz="2600" dirty="0"/>
              <a:t>类型的值初始化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p = c;        //</a:t>
            </a:r>
            <a:r>
              <a:rPr lang="zh-CN" altLang="en-US" sz="2600" dirty="0"/>
              <a:t>也不能将</a:t>
            </a:r>
            <a:r>
              <a:rPr lang="en-US" sz="2600" dirty="0"/>
              <a:t>char</a:t>
            </a:r>
            <a:r>
              <a:rPr lang="zh-CN" altLang="en-US" sz="2600" dirty="0"/>
              <a:t>类型的值赋值给</a:t>
            </a:r>
            <a:r>
              <a:rPr lang="en-US" sz="2600" dirty="0"/>
              <a:t>char*</a:t>
            </a:r>
            <a:r>
              <a:rPr lang="zh-CN" altLang="en-US" sz="2600" dirty="0"/>
              <a:t>类型的变量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/>
              <a:t>char </a:t>
            </a:r>
            <a:r>
              <a:rPr lang="en-US" sz="2600" dirty="0" err="1"/>
              <a:t>ch</a:t>
            </a:r>
            <a:r>
              <a:rPr lang="en-US" sz="2600" dirty="0"/>
              <a:t>{p};  //char</a:t>
            </a:r>
            <a:r>
              <a:rPr lang="zh-CN" altLang="en-US" sz="2600" dirty="0"/>
              <a:t>类型变量也不能用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类型值初始化</a:t>
            </a:r>
            <a:endParaRPr lang="en-US" sz="2600" dirty="0"/>
          </a:p>
          <a:p>
            <a:pPr marL="457200" lvl="1" indent="0" latinLnBrk="1">
              <a:buNone/>
            </a:pPr>
            <a:r>
              <a:rPr lang="en-US" sz="2600" dirty="0" err="1"/>
              <a:t>ch</a:t>
            </a:r>
            <a:r>
              <a:rPr lang="en-US" sz="2600" dirty="0"/>
              <a:t> = p;      //</a:t>
            </a:r>
            <a:r>
              <a:rPr lang="zh-CN" altLang="en-US" sz="2600" dirty="0"/>
              <a:t>也不能用</a:t>
            </a:r>
            <a:r>
              <a:rPr lang="en-US" sz="2600" dirty="0"/>
              <a:t>char*</a:t>
            </a:r>
            <a:r>
              <a:rPr lang="zh-CN" altLang="en-US" sz="2600" dirty="0"/>
              <a:t>类型值赋值给</a:t>
            </a:r>
            <a:r>
              <a:rPr lang="en-US" sz="2600" dirty="0"/>
              <a:t>char</a:t>
            </a:r>
            <a:r>
              <a:rPr lang="zh-CN" altLang="en-US" sz="2600" dirty="0"/>
              <a:t>变量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4161-3AF0-4B6E-9108-5DD60D28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677545"/>
            <a:ext cx="10515600" cy="4351338"/>
          </a:xfrm>
        </p:spPr>
        <p:txBody>
          <a:bodyPr/>
          <a:lstStyle/>
          <a:p>
            <a:r>
              <a:rPr lang="zh-CN" altLang="en-US" b="1" dirty="0"/>
              <a:t>解引用运算符</a:t>
            </a:r>
            <a:r>
              <a:rPr lang="en-US" b="1" dirty="0"/>
              <a:t> *</a:t>
            </a:r>
            <a:r>
              <a:rPr lang="en-US" dirty="0"/>
              <a:t> </a:t>
            </a:r>
            <a:r>
              <a:rPr lang="zh-CN" altLang="en-US" dirty="0"/>
              <a:t>作用于指针变量</a:t>
            </a:r>
            <a:r>
              <a:rPr lang="en-US" dirty="0"/>
              <a:t>p</a:t>
            </a:r>
            <a:r>
              <a:rPr lang="zh-CN" altLang="en-US" dirty="0"/>
              <a:t>，得到它指向的那个变量。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600" dirty="0"/>
              <a:t>char c{'a'};</a:t>
            </a:r>
            <a:br>
              <a:rPr lang="en-US" sz="2600" dirty="0"/>
            </a:br>
            <a:r>
              <a:rPr lang="en-US" sz="2600" dirty="0"/>
              <a:t>char *p{&amp;c}; </a:t>
            </a:r>
            <a:r>
              <a:rPr lang="en-US" sz="2600" i="1" dirty="0"/>
              <a:t>//p</a:t>
            </a:r>
            <a:r>
              <a:rPr lang="zh-CN" altLang="en-US" sz="2600" i="1" dirty="0"/>
              <a:t>存储的是</a:t>
            </a:r>
            <a:r>
              <a:rPr lang="en-US" sz="2600" i="1" dirty="0"/>
              <a:t>c</a:t>
            </a:r>
            <a:r>
              <a:rPr lang="zh-CN" altLang="en-US" sz="2600" i="1" dirty="0"/>
              <a:t>的地址，即</a:t>
            </a:r>
            <a:r>
              <a:rPr lang="en-US" sz="2600" i="1" dirty="0"/>
              <a:t>p</a:t>
            </a:r>
            <a:r>
              <a:rPr lang="zh-CN" altLang="en-US" sz="2600" i="1" dirty="0"/>
              <a:t>指向</a:t>
            </a:r>
            <a:r>
              <a:rPr lang="en-US" sz="2600" i="1" dirty="0"/>
              <a:t>c</a:t>
            </a:r>
            <a:r>
              <a:rPr lang="zh-CN" altLang="en-US" sz="2600" i="1" dirty="0"/>
              <a:t>。</a:t>
            </a:r>
            <a:br>
              <a:rPr lang="en-US" sz="2600" dirty="0"/>
            </a:br>
            <a:r>
              <a:rPr lang="en-US" sz="2600" dirty="0"/>
              <a:t>*p = 'A’;    </a:t>
            </a:r>
            <a:r>
              <a:rPr lang="en-US" sz="2600" i="1" dirty="0"/>
              <a:t>// *p</a:t>
            </a:r>
            <a:r>
              <a:rPr lang="zh-CN" altLang="en-US" sz="2600" i="1" dirty="0"/>
              <a:t>就是</a:t>
            </a:r>
            <a:r>
              <a:rPr lang="en-US" sz="2600" i="1" dirty="0"/>
              <a:t>c,</a:t>
            </a:r>
            <a:r>
              <a:rPr lang="zh-CN" altLang="en-US" sz="2600" i="1" dirty="0"/>
              <a:t>相当于</a:t>
            </a:r>
            <a:r>
              <a:rPr lang="en-US" sz="2600" i="1" dirty="0"/>
              <a:t> c = 'A';</a:t>
            </a:r>
            <a:r>
              <a:rPr lang="zh-CN" altLang="en-US" sz="2600" i="1" dirty="0"/>
              <a:t>即变量</a:t>
            </a:r>
            <a:r>
              <a:rPr lang="en-US" sz="2600" i="1" dirty="0"/>
              <a:t>c</a:t>
            </a:r>
            <a:r>
              <a:rPr lang="zh-CN" altLang="en-US" sz="2600" i="1" dirty="0"/>
              <a:t>的内存块存储的内容是字符</a:t>
            </a:r>
            <a:r>
              <a:rPr lang="en-US" sz="2600" i="1" dirty="0"/>
              <a:t>'A'</a:t>
            </a:r>
            <a:br>
              <a:rPr lang="en-US" sz="2600" dirty="0"/>
            </a:br>
            <a:r>
              <a:rPr lang="en-US" sz="2600" dirty="0"/>
              <a:t>char c2{*p}; </a:t>
            </a:r>
            <a:r>
              <a:rPr lang="en-US" sz="2600" i="1" dirty="0"/>
              <a:t>//</a:t>
            </a:r>
            <a:r>
              <a:rPr lang="zh-CN" altLang="en-US" sz="2600" i="1" dirty="0"/>
              <a:t>相当于</a:t>
            </a:r>
            <a:r>
              <a:rPr lang="en-US" sz="2600" i="1" dirty="0"/>
              <a:t> char c2 {c}</a:t>
            </a:r>
            <a:r>
              <a:rPr lang="zh-CN" altLang="en-US" sz="2600" i="1" dirty="0"/>
              <a:t>。即</a:t>
            </a:r>
            <a:r>
              <a:rPr lang="en-US" sz="2600" i="1" dirty="0"/>
              <a:t>c2</a:t>
            </a:r>
            <a:r>
              <a:rPr lang="zh-CN" altLang="en-US" sz="2600" i="1" dirty="0"/>
              <a:t>的初始值就是</a:t>
            </a:r>
            <a:r>
              <a:rPr lang="en-US" sz="2600" i="1" dirty="0"/>
              <a:t>c</a:t>
            </a:r>
            <a:r>
              <a:rPr lang="zh-CN" altLang="en-US" sz="2600" i="1" dirty="0"/>
              <a:t>的值，即字符</a:t>
            </a:r>
            <a:r>
              <a:rPr lang="en-US" sz="2600" i="1" dirty="0"/>
              <a:t>'A'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B6B9-4EB2-4D4A-A8BC-C5057AA5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504825"/>
            <a:ext cx="10515600" cy="4351338"/>
          </a:xfrm>
        </p:spPr>
        <p:txBody>
          <a:bodyPr/>
          <a:lstStyle/>
          <a:p>
            <a:r>
              <a:rPr lang="zh-CN" altLang="en-US" dirty="0"/>
              <a:t>指针变量也占据一块独立的内存。因此，定义指针变量时，不一定要初始化。而引用变量仅仅是其他变量的别名，引用变量本身不占据单独的一块内存，引用变量定义时则必须初始化。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double *s;  //</a:t>
            </a:r>
            <a:r>
              <a:rPr lang="zh-CN" altLang="en-US" dirty="0"/>
              <a:t>指针变量定义时可以不初始化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double &amp;r;  //</a:t>
            </a:r>
            <a:r>
              <a:rPr lang="zh-CN" altLang="en-US" dirty="0"/>
              <a:t>错！引用变量定义时必须指明引用哪个变量！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2392</Words>
  <Application>Microsoft Office PowerPoint</Application>
  <PresentationFormat>宽屏</PresentationFormat>
  <Paragraphs>90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Britannic Bold</vt:lpstr>
      <vt:lpstr>Calibri</vt:lpstr>
      <vt:lpstr>Noto Sans Blk</vt:lpstr>
      <vt:lpstr>Noto Sans Cond Med</vt:lpstr>
      <vt:lpstr>Office 主题​​</vt:lpstr>
      <vt:lpstr>第5章 复合类型：数组、指针和引用</vt:lpstr>
      <vt:lpstr>5.1 引用</vt:lpstr>
      <vt:lpstr>PowerPoint 演示文稿</vt:lpstr>
      <vt:lpstr>PowerPoint 演示文稿</vt:lpstr>
      <vt:lpstr>PowerPoint 演示文稿</vt:lpstr>
      <vt:lpstr>5.2.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空指针：不指向任何变量(对象)的指针(变量)。 </vt:lpstr>
      <vt:lpstr>nullptr只能初始化指针变量</vt:lpstr>
      <vt:lpstr>PowerPoint 演示文稿</vt:lpstr>
      <vt:lpstr>5.2.2 指针的其他运算</vt:lpstr>
      <vt:lpstr>PowerPoint 演示文稿</vt:lpstr>
      <vt:lpstr>5.2.3 void* 无类型指针</vt:lpstr>
      <vt:lpstr>PowerPoint 演示文稿</vt:lpstr>
      <vt:lpstr>5.2.4 指针的指针</vt:lpstr>
      <vt:lpstr>PowerPoint 演示文稿</vt:lpstr>
      <vt:lpstr>5.2.5 指针的引用</vt:lpstr>
      <vt:lpstr>PowerPoint 演示文稿</vt:lpstr>
      <vt:lpstr>5.2.6 引用和指针的比较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复合类型：数组、指针和引用</dc:title>
  <dc:creator>dong hongwei</dc:creator>
  <cp:lastModifiedBy>dong hongwei</cp:lastModifiedBy>
  <cp:revision>32</cp:revision>
  <dcterms:created xsi:type="dcterms:W3CDTF">2019-12-18T03:23:21Z</dcterms:created>
  <dcterms:modified xsi:type="dcterms:W3CDTF">2019-12-18T04:13:24Z</dcterms:modified>
</cp:coreProperties>
</file>