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574" r:id="rId3"/>
    <p:sldId id="575" r:id="rId4"/>
    <p:sldId id="576" r:id="rId5"/>
    <p:sldId id="577" r:id="rId6"/>
    <p:sldId id="578" r:id="rId7"/>
    <p:sldId id="579" r:id="rId8"/>
    <p:sldId id="460" r:id="rId9"/>
    <p:sldId id="580" r:id="rId10"/>
    <p:sldId id="581" r:id="rId11"/>
    <p:sldId id="582" r:id="rId12"/>
    <p:sldId id="584" r:id="rId13"/>
    <p:sldId id="585" r:id="rId14"/>
    <p:sldId id="539" r:id="rId15"/>
    <p:sldId id="586" r:id="rId16"/>
    <p:sldId id="465" r:id="rId17"/>
    <p:sldId id="466" r:id="rId18"/>
    <p:sldId id="528" r:id="rId19"/>
    <p:sldId id="583" r:id="rId20"/>
    <p:sldId id="587" r:id="rId21"/>
    <p:sldId id="588" r:id="rId22"/>
    <p:sldId id="548" r:id="rId23"/>
    <p:sldId id="589" r:id="rId24"/>
    <p:sldId id="602" r:id="rId25"/>
    <p:sldId id="561" r:id="rId26"/>
    <p:sldId id="590" r:id="rId27"/>
    <p:sldId id="591" r:id="rId28"/>
    <p:sldId id="592" r:id="rId29"/>
    <p:sldId id="481" r:id="rId30"/>
    <p:sldId id="593" r:id="rId31"/>
    <p:sldId id="601" r:id="rId32"/>
    <p:sldId id="595" r:id="rId33"/>
    <p:sldId id="596" r:id="rId34"/>
    <p:sldId id="597" r:id="rId35"/>
    <p:sldId id="598" r:id="rId36"/>
    <p:sldId id="599" r:id="rId37"/>
    <p:sldId id="600" r:id="rId38"/>
    <p:sldId id="538" r:id="rId39"/>
    <p:sldId id="487" r:id="rId40"/>
    <p:sldId id="488" r:id="rId41"/>
    <p:sldId id="498" r:id="rId42"/>
    <p:sldId id="499" r:id="rId43"/>
    <p:sldId id="569" r:id="rId44"/>
    <p:sldId id="570" r:id="rId45"/>
    <p:sldId id="566" r:id="rId46"/>
    <p:sldId id="525" r:id="rId47"/>
    <p:sldId id="604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58" autoAdjust="0"/>
  </p:normalViewPr>
  <p:slideViewPr>
    <p:cSldViewPr snapToGrid="0">
      <p:cViewPr varScale="1">
        <p:scale>
          <a:sx n="73" d="100"/>
          <a:sy n="73" d="100"/>
        </p:scale>
        <p:origin x="104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19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109D1-EB02-4A0D-81D9-3BF5B8080922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18AE0-3C86-4583-8E7A-2BD82C5F7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2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537E0-B6F7-4F30-B86B-4CA7244EDE51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0385D-F95C-4E89-B19C-4AA09430C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97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982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https://zh.cppreference.com/w/cpp/language/operator_precedence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31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88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956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3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5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68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4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0633"/>
            <a:ext cx="10515600" cy="1082841"/>
          </a:xfrm>
        </p:spPr>
        <p:txBody>
          <a:bodyPr/>
          <a:lstStyle>
            <a:lvl1pPr algn="ctr">
              <a:defRPr baseline="0">
                <a:solidFill>
                  <a:srgbClr val="00B05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9884"/>
            <a:ext cx="10515600" cy="46970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1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7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8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4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57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24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278B1-967A-472E-BA85-F595929CDA0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58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00B050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hwdong-net.github.io/" TargetMode="External"/><Relationship Id="rId2" Type="http://schemas.openxmlformats.org/officeDocument/2006/relationships/hyperlink" Target="https://www.youtube.com/c/hwdo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wdong.ke.qq.com" TargetMode="External"/><Relationship Id="rId4" Type="http://schemas.openxmlformats.org/officeDocument/2006/relationships/hyperlink" Target="https://twitter.com/hwdo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operator_preceden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3314" y="818147"/>
            <a:ext cx="10142622" cy="1780673"/>
          </a:xfrm>
        </p:spPr>
        <p:txBody>
          <a:bodyPr/>
          <a:lstStyle/>
          <a:p>
            <a:r>
              <a:rPr lang="zh-CN" altLang="en-US" dirty="0"/>
              <a:t>运算符与表达式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263314" y="1792705"/>
            <a:ext cx="10142622" cy="1780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sz="4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7" name="副标题 5">
            <a:extLst>
              <a:ext uri="{FF2B5EF4-FFF2-40B4-BE49-F238E27FC236}">
                <a16:creationId xmlns:a16="http://schemas.microsoft.com/office/drawing/2014/main" id="{0F270959-666E-4C21-B205-774B71DF4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 err="1"/>
              <a:t>hwdong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站 和微博： </a:t>
            </a:r>
            <a:r>
              <a:rPr lang="en-US" altLang="zh-CN" dirty="0" err="1"/>
              <a:t>hw</a:t>
            </a:r>
            <a:r>
              <a:rPr lang="en-US" altLang="zh-CN" dirty="0"/>
              <a:t>-dong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2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F3E93-08B6-4C50-879C-C24152BB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算术运算符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DD7FED-AB54-4DC5-8955-AE52BE4DD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02" y="1428093"/>
            <a:ext cx="9303195" cy="50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0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2DF7A28-55BE-4006-A993-4DE755592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20" y="638914"/>
            <a:ext cx="11402960" cy="558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9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9BF06-E493-422F-923D-DDDFA55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自增和自减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740E2-383F-403C-800C-ED22D32DF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前置和后置的区别： </a:t>
            </a:r>
          </a:p>
          <a:p>
            <a:pPr marL="0" lvl="0" indent="0">
              <a:buNone/>
            </a:pPr>
            <a:r>
              <a:rPr lang="en-US" altLang="zh-CN" dirty="0"/>
              <a:t>++x</a:t>
            </a:r>
            <a:r>
              <a:rPr lang="zh-CN" altLang="zh-CN" dirty="0"/>
              <a:t>：</a:t>
            </a:r>
            <a:r>
              <a:rPr lang="en-US" altLang="zh-CN" dirty="0"/>
              <a:t>“</a:t>
            </a:r>
            <a:r>
              <a:rPr lang="zh-CN" altLang="zh-CN" dirty="0"/>
              <a:t>先运算后结果</a:t>
            </a:r>
            <a:r>
              <a:rPr lang="en-US" altLang="zh-CN" dirty="0"/>
              <a:t>”</a:t>
            </a:r>
            <a:r>
              <a:rPr lang="zh-CN" altLang="zh-CN" dirty="0"/>
              <a:t>，即先对</a:t>
            </a:r>
            <a:r>
              <a:rPr lang="en-US" altLang="zh-CN" dirty="0"/>
              <a:t>x</a:t>
            </a:r>
            <a:r>
              <a:rPr lang="zh-CN" altLang="zh-CN" dirty="0"/>
              <a:t>增加</a:t>
            </a:r>
            <a:r>
              <a:rPr lang="en-US" altLang="zh-CN" dirty="0"/>
              <a:t>1</a:t>
            </a:r>
            <a:r>
              <a:rPr lang="zh-CN" altLang="zh-CN" dirty="0"/>
              <a:t>，再将</a:t>
            </a:r>
            <a:r>
              <a:rPr lang="en-US" altLang="zh-CN" dirty="0"/>
              <a:t>x</a:t>
            </a:r>
            <a:r>
              <a:rPr lang="zh-CN" altLang="zh-CN" dirty="0"/>
              <a:t>的值作为表达式的值。</a:t>
            </a:r>
          </a:p>
          <a:p>
            <a:pPr marL="0" lvl="0" indent="0">
              <a:buNone/>
            </a:pPr>
            <a:r>
              <a:rPr lang="en-US" altLang="zh-CN" dirty="0"/>
              <a:t>x++</a:t>
            </a:r>
            <a:r>
              <a:rPr lang="zh-CN" altLang="zh-CN" dirty="0"/>
              <a:t>：</a:t>
            </a:r>
            <a:r>
              <a:rPr lang="en-US" altLang="zh-CN" dirty="0"/>
              <a:t>“</a:t>
            </a:r>
            <a:r>
              <a:rPr lang="zh-CN" altLang="zh-CN" dirty="0"/>
              <a:t>先结果后运算</a:t>
            </a:r>
            <a:r>
              <a:rPr lang="en-US" altLang="zh-CN" dirty="0"/>
              <a:t>”</a:t>
            </a:r>
            <a:r>
              <a:rPr lang="zh-CN" altLang="zh-CN" dirty="0"/>
              <a:t>，即表达式的值是未运算前的</a:t>
            </a:r>
            <a:r>
              <a:rPr lang="en-US" altLang="zh-CN" dirty="0"/>
              <a:t>x</a:t>
            </a:r>
            <a:r>
              <a:rPr lang="zh-CN" altLang="zh-CN" dirty="0"/>
              <a:t>值，然后</a:t>
            </a:r>
            <a:r>
              <a:rPr lang="en-US" altLang="zh-CN" dirty="0"/>
              <a:t>x</a:t>
            </a:r>
            <a:r>
              <a:rPr lang="zh-CN" altLang="zh-CN" dirty="0"/>
              <a:t>自身增加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16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2C23C-FB81-4895-A722-10139353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E085DE-9C99-4416-9F77-DDB2967CF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757" y="1582628"/>
            <a:ext cx="9061903" cy="460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2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F93A74-F4BA-4CE7-87F0-BB18AE1E8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3" y="1535002"/>
            <a:ext cx="10854440" cy="4520927"/>
          </a:xfrm>
          <a:prstGeom prst="rect">
            <a:avLst/>
          </a:prstGeom>
        </p:spPr>
      </p:pic>
      <p:sp>
        <p:nvSpPr>
          <p:cNvPr id="7" name="圆角矩形标注 8">
            <a:extLst>
              <a:ext uri="{FF2B5EF4-FFF2-40B4-BE49-F238E27FC236}">
                <a16:creationId xmlns:a16="http://schemas.microsoft.com/office/drawing/2014/main" id="{909A9144-2E57-4725-967B-7430F87CB351}"/>
              </a:ext>
            </a:extLst>
          </p:cNvPr>
          <p:cNvSpPr/>
          <p:nvPr/>
        </p:nvSpPr>
        <p:spPr>
          <a:xfrm>
            <a:off x="966814" y="5840017"/>
            <a:ext cx="4343400" cy="721894"/>
          </a:xfrm>
          <a:prstGeom prst="wedgeRoundRectCallout">
            <a:avLst>
              <a:gd name="adj1" fmla="val -2023"/>
              <a:gd name="adj2" fmla="val -220011"/>
              <a:gd name="adj3" fmla="val 16667"/>
            </a:avLst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zh-CN" sz="2600" dirty="0"/>
              <a:t>error C2105: “++”</a:t>
            </a:r>
            <a:r>
              <a:rPr lang="zh-CN" altLang="es-ES" sz="2600" dirty="0"/>
              <a:t>需要左值</a:t>
            </a:r>
            <a:endParaRPr lang="zh-CN" altLang="en-US" sz="260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952AAD2-8AD2-4858-A648-82D4CC76D2E4}"/>
              </a:ext>
            </a:extLst>
          </p:cNvPr>
          <p:cNvSpPr txBox="1">
            <a:spLocks/>
          </p:cNvSpPr>
          <p:nvPr/>
        </p:nvSpPr>
        <p:spPr>
          <a:xfrm>
            <a:off x="5390147" y="161927"/>
            <a:ext cx="4997003" cy="200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前置和后置的区别： 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前置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++x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，“先运算后结果”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后置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x++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，“先结果后运算”</a:t>
            </a:r>
          </a:p>
        </p:txBody>
      </p:sp>
    </p:spTree>
    <p:extLst>
      <p:ext uri="{BB962C8B-B14F-4D97-AF65-F5344CB8AC3E}">
        <p14:creationId xmlns:p14="http://schemas.microsoft.com/office/powerpoint/2010/main" val="247394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BBF2F-EB65-40F4-BFE9-AFCC79DF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634"/>
            <a:ext cx="10515600" cy="589684"/>
          </a:xfrm>
        </p:spPr>
        <p:txBody>
          <a:bodyPr>
            <a:normAutofit/>
          </a:bodyPr>
          <a:lstStyle/>
          <a:p>
            <a:pPr algn="l"/>
            <a:r>
              <a:rPr lang="zh-CN" altLang="zh-CN" sz="3600" b="1" dirty="0">
                <a:solidFill>
                  <a:schemeClr val="tx1"/>
                </a:solidFill>
              </a:rPr>
              <a:t>溢出问题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860BF-B0E5-4272-9932-D86759079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0318"/>
            <a:ext cx="10515600" cy="2787316"/>
          </a:xfrm>
        </p:spPr>
        <p:txBody>
          <a:bodyPr/>
          <a:lstStyle/>
          <a:p>
            <a:r>
              <a:rPr lang="zh-CN" altLang="zh-CN" dirty="0"/>
              <a:t>每种类型的变量在内存占据一定大小的空间，其表示值的范围也不同，如</a:t>
            </a:r>
            <a:r>
              <a:rPr lang="en-US" altLang="zh-CN" dirty="0"/>
              <a:t>short</a:t>
            </a:r>
            <a:r>
              <a:rPr lang="zh-CN" altLang="zh-CN" dirty="0"/>
              <a:t>类型值占</a:t>
            </a:r>
            <a:r>
              <a:rPr lang="en-US" altLang="zh-CN" dirty="0"/>
              <a:t>2</a:t>
            </a:r>
            <a:r>
              <a:rPr lang="zh-CN" altLang="zh-CN" dirty="0"/>
              <a:t>字节（</a:t>
            </a:r>
            <a:r>
              <a:rPr lang="en-US" altLang="zh-CN" dirty="0"/>
              <a:t>16</a:t>
            </a:r>
            <a:r>
              <a:rPr lang="zh-CN" altLang="zh-CN" dirty="0"/>
              <a:t>位），其最高位表示正负号，因为</a:t>
            </a:r>
            <a:r>
              <a:rPr lang="en-US" altLang="zh-CN" dirty="0"/>
              <a:t>2</a:t>
            </a:r>
            <a:r>
              <a:rPr lang="en-US" altLang="zh-CN" baseline="30000" dirty="0"/>
              <a:t>15</a:t>
            </a:r>
            <a:r>
              <a:rPr lang="en-US" altLang="zh-CN" dirty="0"/>
              <a:t>-1= 32767</a:t>
            </a:r>
            <a:r>
              <a:rPr lang="zh-CN" altLang="zh-CN" dirty="0"/>
              <a:t>，</a:t>
            </a:r>
            <a:r>
              <a:rPr lang="en-US" altLang="zh-CN" dirty="0"/>
              <a:t>short</a:t>
            </a:r>
            <a:r>
              <a:rPr lang="zh-CN" altLang="zh-CN" dirty="0"/>
              <a:t>可表示的整数范围是</a:t>
            </a:r>
            <a:r>
              <a:rPr lang="en-US" altLang="zh-CN" dirty="0"/>
              <a:t>[-32767,32767]</a:t>
            </a:r>
            <a:r>
              <a:rPr lang="zh-CN" altLang="zh-CN" dirty="0"/>
              <a:t>。如果值超出了该类型的表示范围，结果是不可预期的，即产生了溢出（</a:t>
            </a:r>
            <a:r>
              <a:rPr lang="en-US" altLang="zh-CN" dirty="0"/>
              <a:t>overflow</a:t>
            </a:r>
            <a:r>
              <a:rPr lang="zh-CN" altLang="zh-CN" dirty="0"/>
              <a:t>）。</a:t>
            </a:r>
            <a:endParaRPr lang="zh-CN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377DE22-BA63-4718-ABDB-169D80FB3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67" y="3617634"/>
            <a:ext cx="11687066" cy="247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332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2263" y="613610"/>
            <a:ext cx="10515600" cy="625643"/>
          </a:xfrm>
        </p:spPr>
        <p:txBody>
          <a:bodyPr/>
          <a:lstStyle/>
          <a:p>
            <a:r>
              <a:rPr lang="zh-CN" altLang="en-US" b="1" dirty="0"/>
              <a:t>整数相除 </a:t>
            </a:r>
            <a:r>
              <a:rPr lang="en-US" altLang="zh-CN" b="1" dirty="0"/>
              <a:t>/:  </a:t>
            </a:r>
            <a:r>
              <a:rPr lang="zh-CN" altLang="en-US" dirty="0"/>
              <a:t>结果仍然是整数，截取掉小数部分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846" y="3886200"/>
            <a:ext cx="7789910" cy="171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59" y="1263316"/>
            <a:ext cx="6454630" cy="141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80284" y="2159822"/>
            <a:ext cx="4535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//</a:t>
            </a:r>
            <a:r>
              <a:rPr lang="zh-CN" altLang="en-US" sz="2800" dirty="0"/>
              <a:t>将先转换成浮点数再相除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972621" y="3116178"/>
            <a:ext cx="8598570" cy="625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整数取模 </a:t>
            </a:r>
            <a:r>
              <a:rPr lang="en-US" altLang="zh-CN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%:  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求余数。只能是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2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个整数取模运算</a:t>
            </a:r>
          </a:p>
        </p:txBody>
      </p:sp>
    </p:spTree>
    <p:extLst>
      <p:ext uri="{BB962C8B-B14F-4D97-AF65-F5344CB8AC3E}">
        <p14:creationId xmlns:p14="http://schemas.microsoft.com/office/powerpoint/2010/main" val="379511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83912" y="366960"/>
            <a:ext cx="11393907" cy="661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整数相除</a:t>
            </a:r>
            <a:r>
              <a:rPr lang="en-US" altLang="zh-CN" sz="2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 </a:t>
            </a:r>
            <a:r>
              <a:rPr lang="zh-CN" altLang="en-US" sz="2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和 </a:t>
            </a:r>
            <a:r>
              <a:rPr lang="zh-CN" altLang="en-US" sz="2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整数取模 </a:t>
            </a:r>
            <a:r>
              <a:rPr lang="en-US" altLang="zh-CN" sz="2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% </a:t>
            </a:r>
            <a:r>
              <a:rPr lang="zh-CN" altLang="en-US" sz="2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的</a:t>
            </a:r>
            <a:r>
              <a:rPr lang="zh-CN" altLang="en-US" sz="26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符号性</a:t>
            </a:r>
            <a:endParaRPr lang="zh-CN" altLang="en-US" sz="2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917" y="1157507"/>
            <a:ext cx="6831290" cy="2052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917" y="3518485"/>
            <a:ext cx="6872332" cy="2172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398" y="1789168"/>
            <a:ext cx="4186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(-m)/n</a:t>
            </a:r>
            <a:r>
              <a:rPr lang="zh-CN" altLang="en-US" sz="2800" dirty="0"/>
              <a:t>和</a:t>
            </a:r>
            <a:r>
              <a:rPr lang="en-US" altLang="zh-CN" sz="2800" dirty="0"/>
              <a:t>m/(-n)</a:t>
            </a:r>
            <a:r>
              <a:rPr lang="zh-CN" altLang="en-US" sz="2800" dirty="0"/>
              <a:t>等于</a:t>
            </a:r>
            <a:r>
              <a:rPr lang="en-US" altLang="zh-CN" sz="2800" dirty="0"/>
              <a:t>-(m/n)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3912" y="3661561"/>
            <a:ext cx="3835840" cy="195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/>
              <a:t>% </a:t>
            </a:r>
            <a:r>
              <a:rPr lang="zh-CN" altLang="en-US" sz="2800" dirty="0"/>
              <a:t>运算，符号和</a:t>
            </a:r>
            <a:r>
              <a:rPr lang="en-US" altLang="zh-CN" sz="2800" dirty="0"/>
              <a:t>m</a:t>
            </a:r>
            <a:r>
              <a:rPr lang="zh-CN" altLang="en-US" sz="2800" dirty="0"/>
              <a:t>相同</a:t>
            </a:r>
            <a:endParaRPr lang="en-US" altLang="zh-CN" sz="2800" dirty="0"/>
          </a:p>
          <a:p>
            <a:pPr algn="ctr">
              <a:lnSpc>
                <a:spcPct val="150000"/>
              </a:lnSpc>
            </a:pPr>
            <a:r>
              <a:rPr lang="en-US" altLang="zh-CN" sz="2800" dirty="0"/>
              <a:t>(-m)%n</a:t>
            </a:r>
            <a:r>
              <a:rPr lang="zh-CN" altLang="en-US" sz="2800" dirty="0"/>
              <a:t>等</a:t>
            </a:r>
            <a:r>
              <a:rPr lang="en-US" altLang="zh-CN" sz="2800" dirty="0"/>
              <a:t>- </a:t>
            </a:r>
            <a:r>
              <a:rPr lang="en-US" altLang="zh-CN" sz="2800" dirty="0" err="1"/>
              <a:t>m%n</a:t>
            </a:r>
            <a:endParaRPr lang="zh-CN" altLang="en-US" sz="2800" dirty="0"/>
          </a:p>
          <a:p>
            <a:pPr algn="ctr">
              <a:lnSpc>
                <a:spcPct val="150000"/>
              </a:lnSpc>
            </a:pPr>
            <a:r>
              <a:rPr lang="en-US" altLang="zh-CN" sz="2800" dirty="0"/>
              <a:t>m%(-n)</a:t>
            </a:r>
            <a:r>
              <a:rPr lang="zh-CN" altLang="en-US" sz="2800" dirty="0"/>
              <a:t>等</a:t>
            </a:r>
            <a:r>
              <a:rPr lang="en-US" altLang="zh-CN" sz="2800" dirty="0" err="1"/>
              <a:t>m%n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899611" y="5931568"/>
            <a:ext cx="5895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警告</a:t>
            </a:r>
            <a:r>
              <a:rPr lang="zh-CN" altLang="en-US" sz="2800" b="1" dirty="0"/>
              <a:t>： 浮点数不能执行取模运算</a:t>
            </a:r>
            <a:r>
              <a:rPr lang="en-US" altLang="zh-CN" sz="2800" b="1" dirty="0"/>
              <a:t>%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3791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483912" y="366960"/>
            <a:ext cx="11393907" cy="884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整数和浮点数混合运算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4" y="1251284"/>
            <a:ext cx="12107136" cy="481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29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80803-0069-4FED-B982-87B63A5E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数学计算函数库</a:t>
            </a:r>
            <a:r>
              <a:rPr lang="en-US" altLang="zh-CN" dirty="0"/>
              <a:t> </a:t>
            </a:r>
            <a:r>
              <a:rPr lang="en-US" altLang="zh-CN" dirty="0" err="1"/>
              <a:t>cmath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15A24-1BB6-47F5-9882-73A7566F9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对于一些复杂的运算，如求平方根或求指数运算，</a:t>
            </a:r>
            <a:r>
              <a:rPr lang="en-US" altLang="zh-CN" dirty="0"/>
              <a:t>C++</a:t>
            </a:r>
            <a:r>
              <a:rPr lang="zh-CN" altLang="zh-CN" dirty="0"/>
              <a:t>没有相应的运算符，需要借助于</a:t>
            </a:r>
            <a:r>
              <a:rPr lang="en-US" altLang="zh-CN" dirty="0"/>
              <a:t>C++</a:t>
            </a:r>
            <a:r>
              <a:rPr lang="zh-CN" altLang="zh-CN" dirty="0"/>
              <a:t>的函数库，比如从</a:t>
            </a:r>
            <a:r>
              <a:rPr lang="en-US" altLang="zh-CN" dirty="0"/>
              <a:t>C</a:t>
            </a:r>
            <a:r>
              <a:rPr lang="zh-CN" altLang="zh-CN" dirty="0"/>
              <a:t>语言继承来的数学函数库（头文件是</a:t>
            </a:r>
            <a:r>
              <a:rPr lang="en-US" altLang="zh-CN" dirty="0" err="1"/>
              <a:t>cmath</a:t>
            </a:r>
            <a:r>
              <a:rPr lang="zh-CN" altLang="zh-CN" dirty="0"/>
              <a:t>）来运算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63DDC5-A11E-48E7-9D62-379B2C170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05" y="3191367"/>
            <a:ext cx="7524742" cy="34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5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F99EB-CD0E-4BD2-A5EF-9F66A90D3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CB58D-D16B-4D82-AE92-477AE18BA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运算符对数据进行数学或逻辑操作的特殊符号，如运算符</a:t>
            </a:r>
            <a:r>
              <a:rPr lang="en-US" altLang="zh-CN" b="1" dirty="0"/>
              <a:t>+</a:t>
            </a:r>
            <a:r>
              <a:rPr lang="zh-CN" altLang="zh-CN" dirty="0"/>
              <a:t>、</a:t>
            </a:r>
            <a:r>
              <a:rPr lang="en-US" altLang="zh-CN" b="1" dirty="0"/>
              <a:t>*</a:t>
            </a:r>
            <a:r>
              <a:rPr lang="zh-CN" altLang="zh-CN" dirty="0"/>
              <a:t>、</a:t>
            </a:r>
            <a:r>
              <a:rPr lang="en-US" altLang="zh-CN" b="1" dirty="0"/>
              <a:t>||</a:t>
            </a:r>
            <a:r>
              <a:rPr lang="zh-CN" altLang="zh-CN" dirty="0"/>
              <a:t>分别表示</a:t>
            </a:r>
            <a:r>
              <a:rPr lang="zh-CN" altLang="zh-CN" b="1" dirty="0"/>
              <a:t>加</a:t>
            </a:r>
            <a:r>
              <a:rPr lang="zh-CN" altLang="zh-CN" dirty="0"/>
              <a:t>、</a:t>
            </a:r>
            <a:r>
              <a:rPr lang="zh-CN" altLang="zh-CN" b="1" dirty="0"/>
              <a:t>乘</a:t>
            </a:r>
            <a:r>
              <a:rPr lang="zh-CN" altLang="zh-CN" dirty="0"/>
              <a:t>、</a:t>
            </a:r>
            <a:r>
              <a:rPr lang="zh-CN" altLang="zh-CN" b="1" dirty="0"/>
              <a:t>逻辑或</a:t>
            </a:r>
            <a:r>
              <a:rPr lang="zh-CN" altLang="en-US" dirty="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1259C9-47EC-4740-BF59-13FD6469A4A2}"/>
              </a:ext>
            </a:extLst>
          </p:cNvPr>
          <p:cNvSpPr txBox="1"/>
          <p:nvPr/>
        </p:nvSpPr>
        <p:spPr>
          <a:xfrm>
            <a:off x="2627586" y="3005959"/>
            <a:ext cx="32687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2+3/5</a:t>
            </a:r>
          </a:p>
          <a:p>
            <a:endParaRPr lang="en-US" sz="2800" dirty="0"/>
          </a:p>
          <a:p>
            <a:r>
              <a:rPr lang="en-US" altLang="zh-CN" sz="2800" dirty="0"/>
              <a:t>3.14</a:t>
            </a:r>
            <a:r>
              <a:rPr lang="zh-CN" altLang="en-US" sz="2800" dirty="0"/>
              <a:t>*</a:t>
            </a:r>
            <a:r>
              <a:rPr lang="en-US" altLang="zh-CN" sz="2800" dirty="0"/>
              <a:t>2.5</a:t>
            </a:r>
            <a:r>
              <a:rPr lang="zh-CN" altLang="en-US" sz="2800" dirty="0"/>
              <a:t>*</a:t>
            </a:r>
            <a:r>
              <a:rPr lang="en-US" altLang="zh-CN" sz="2800" dirty="0"/>
              <a:t>2.5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6898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9A096-741D-460B-BC69-78B0C9C65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76" y="460381"/>
            <a:ext cx="10515600" cy="4697079"/>
          </a:xfrm>
        </p:spPr>
        <p:txBody>
          <a:bodyPr/>
          <a:lstStyle/>
          <a:p>
            <a:r>
              <a:rPr lang="en-US" altLang="zh-CN" dirty="0"/>
              <a:t>pow(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zh-CN" dirty="0"/>
              <a:t>用于求</a:t>
            </a:r>
            <a:r>
              <a:rPr lang="en-US" altLang="zh-CN" dirty="0"/>
              <a:t>a</a:t>
            </a:r>
            <a:r>
              <a:rPr lang="zh-CN" altLang="zh-CN" dirty="0"/>
              <a:t>的</a:t>
            </a:r>
            <a:r>
              <a:rPr lang="en-US" altLang="zh-CN" dirty="0"/>
              <a:t>b</a:t>
            </a:r>
            <a:r>
              <a:rPr lang="zh-CN" altLang="zh-CN" dirty="0"/>
              <a:t>次方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C0C5F1-C325-490D-8049-EA4802DB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96" y="1480890"/>
            <a:ext cx="9869466" cy="389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8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BDFFDDB-3528-49D0-B343-FE96F402C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70071"/>
            <a:ext cx="12235633" cy="431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40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78042" y="196209"/>
            <a:ext cx="10515600" cy="1842868"/>
          </a:xfrm>
        </p:spPr>
        <p:txBody>
          <a:bodyPr/>
          <a:lstStyle/>
          <a:p>
            <a:r>
              <a:rPr lang="zh-CN" altLang="en-US" dirty="0"/>
              <a:t>编写程序，输入一元二次方程的系数</a:t>
            </a:r>
            <a:r>
              <a:rPr lang="en-US" altLang="zh-CN" dirty="0" err="1"/>
              <a:t>a,b,c</a:t>
            </a:r>
            <a:r>
              <a:rPr lang="zh-CN" altLang="en-US" dirty="0"/>
              <a:t>（假设满足</a:t>
            </a:r>
            <a:r>
              <a:rPr lang="en-US" altLang="zh-CN" dirty="0"/>
              <a:t>b^2-4ac&gt;=0</a:t>
            </a:r>
            <a:r>
              <a:rPr lang="zh-CN" altLang="en-US" dirty="0"/>
              <a:t>），输出该方程的</a:t>
            </a:r>
            <a:r>
              <a:rPr lang="en-US" altLang="zh-CN" dirty="0"/>
              <a:t>2</a:t>
            </a:r>
            <a:r>
              <a:rPr lang="zh-CN" altLang="en-US" dirty="0"/>
              <a:t>个根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zh-CN" altLang="en-US" dirty="0"/>
              <a:t>   注：求平方根函数是</a:t>
            </a:r>
            <a:r>
              <a:rPr lang="en-US" altLang="zh-CN" dirty="0" err="1"/>
              <a:t>sqrt</a:t>
            </a:r>
            <a:r>
              <a:rPr lang="en-US" altLang="zh-CN" dirty="0"/>
              <a:t>(x)</a:t>
            </a:r>
            <a:r>
              <a:rPr lang="zh-CN" altLang="en-US" dirty="0"/>
              <a:t>形式，其定义在头文件</a:t>
            </a:r>
            <a:r>
              <a:rPr lang="en-US" altLang="zh-CN" dirty="0" err="1"/>
              <a:t>cmath</a:t>
            </a:r>
            <a:r>
              <a:rPr lang="zh-CN" altLang="en-US" dirty="0"/>
              <a:t>中</a:t>
            </a: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32" y="2115553"/>
            <a:ext cx="9172072" cy="4586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832" y="1879886"/>
            <a:ext cx="3017517" cy="126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9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90DCE-3EF1-4F7C-8407-6C81EF9A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位运算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56F923-3D12-4BE2-A482-9901C0FBE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025" y="1470619"/>
            <a:ext cx="9168940" cy="295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11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23200D-BED5-471C-85C5-6E04B1B3A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01" y="284929"/>
            <a:ext cx="3800475" cy="885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E1CEC9-914A-46BD-8555-8E3072ACB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12" y="1339083"/>
            <a:ext cx="3752850" cy="4381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6B0C53-D49C-4E9F-A672-C2AFA2FB9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227" y="269163"/>
            <a:ext cx="3800475" cy="8858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DD37EF-EFB6-4C4C-9042-CBB4052B9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090" y="1314285"/>
            <a:ext cx="3724275" cy="4667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224FF2-09B4-4002-A888-05710C1B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012" y="2218833"/>
            <a:ext cx="3800475" cy="8858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F89548F-A136-4B61-81FF-1337EFB11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738" y="3283661"/>
            <a:ext cx="3810000" cy="5429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C5EDC51-90C1-4D6A-838D-E2125B0AB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5108" y="2259231"/>
            <a:ext cx="3781425" cy="4476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6E930AE-1DF4-40B1-BC7E-B4EEA9C307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0346" y="2800022"/>
            <a:ext cx="3790950" cy="4381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EA0894D-AC30-4321-936A-D0401B0DE7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874" y="3494196"/>
            <a:ext cx="3781425" cy="4476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EF27D01-6536-4F15-938D-4C7E2A3CA5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662" y="4035479"/>
            <a:ext cx="3724275" cy="4476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4AB6C3C-228D-42B2-9847-363F139955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2749" y="4555741"/>
            <a:ext cx="3781425" cy="4476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69A91B1-B376-4283-AB55-C0AC27F7D4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7863" y="5187841"/>
            <a:ext cx="38576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4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424892"/>
              </p:ext>
            </p:extLst>
          </p:nvPr>
        </p:nvGraphicFramePr>
        <p:xfrm>
          <a:off x="917075" y="502452"/>
          <a:ext cx="9855200" cy="4178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6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3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38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示例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~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取反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~</a:t>
                      </a:r>
                      <a:r>
                        <a:rPr lang="en-US" altLang="zh-CN" sz="2800" b="1" dirty="0" err="1"/>
                        <a:t>expr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~3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1100=12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&lt;&lt;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左移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expr1&lt;&lt;expr2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&lt;&lt; 2; 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 = 12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&gt;&gt;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右移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expr1&gt;&gt;expr2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&gt;&gt; 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0110 = 6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&amp;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expr1&amp;expr2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5&amp;6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4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^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异或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expr1^expr2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5^6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5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|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expr1|expr2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5|6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7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22260" y="4932226"/>
            <a:ext cx="22499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 1 0 1 // 5 </a:t>
            </a:r>
          </a:p>
          <a:p>
            <a:r>
              <a:rPr lang="en-US" altLang="zh-CN" sz="2800" dirty="0"/>
              <a:t>0 1 1 0 // 6</a:t>
            </a:r>
          </a:p>
          <a:p>
            <a:r>
              <a:rPr lang="en-US" altLang="zh-CN" sz="2800" dirty="0"/>
              <a:t> -------- </a:t>
            </a:r>
          </a:p>
          <a:p>
            <a:r>
              <a:rPr lang="en-US" altLang="zh-CN" sz="2800" dirty="0"/>
              <a:t>0 1 0 0 // 4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848730" y="4932226"/>
            <a:ext cx="22499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 1 0 1 // 5</a:t>
            </a:r>
          </a:p>
          <a:p>
            <a:r>
              <a:rPr lang="en-US" altLang="zh-CN" sz="2800" dirty="0"/>
              <a:t>0 1 1 0 // 6</a:t>
            </a:r>
          </a:p>
          <a:p>
            <a:r>
              <a:rPr lang="en-US" altLang="zh-CN" sz="2800" dirty="0"/>
              <a:t>-------</a:t>
            </a:r>
          </a:p>
          <a:p>
            <a:r>
              <a:rPr lang="en-US" altLang="zh-CN" sz="2800" dirty="0"/>
              <a:t>0 0 1 1 // 3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309813" y="4931304"/>
            <a:ext cx="22499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 1 0 1 // 5</a:t>
            </a:r>
          </a:p>
          <a:p>
            <a:r>
              <a:rPr lang="en-US" altLang="zh-CN" sz="2800" dirty="0"/>
              <a:t>0 1 1 0 // 6</a:t>
            </a:r>
          </a:p>
          <a:p>
            <a:r>
              <a:rPr lang="en-US" altLang="zh-CN" sz="2800" dirty="0"/>
              <a:t>-------</a:t>
            </a:r>
          </a:p>
          <a:p>
            <a:r>
              <a:rPr lang="en-US" altLang="zh-CN" sz="2800" dirty="0"/>
              <a:t>0 1 1 1 // 7</a:t>
            </a:r>
            <a:endParaRPr lang="zh-CN" altLang="en-US" sz="2800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396918" y="3257993"/>
            <a:ext cx="3344779" cy="16742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9" idx="0"/>
          </p:cNvCxnSpPr>
          <p:nvPr/>
        </p:nvCxnSpPr>
        <p:spPr>
          <a:xfrm flipH="1">
            <a:off x="5973683" y="3975877"/>
            <a:ext cx="920415" cy="9563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399424" y="4498167"/>
            <a:ext cx="1676399" cy="5284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59719" y="0"/>
            <a:ext cx="1552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3= 0011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04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635FD-B3A8-4F60-B35A-AE4151F7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E22BC9-AC01-40FD-9DBC-FE3B1E0D6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927" y="1433020"/>
            <a:ext cx="9049901" cy="5096940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31E61EE-C889-48C7-9C54-D6E162641E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612214"/>
              </p:ext>
            </p:extLst>
          </p:nvPr>
        </p:nvGraphicFramePr>
        <p:xfrm>
          <a:off x="7174711" y="240633"/>
          <a:ext cx="4179089" cy="2628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BMP 图像" r:id="rId5" imgW="3512880" imgH="2209680" progId="Paint.Picture">
                  <p:embed/>
                </p:oleObj>
              </mc:Choice>
              <mc:Fallback>
                <p:oleObj name="BMP 图像" r:id="rId5" imgW="3512880" imgH="2209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74711" y="240633"/>
                        <a:ext cx="4179089" cy="2628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1176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6E9EF-02C2-4C1C-B03E-51721D2A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赋值运算符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059A42-F960-44B3-82E9-9F14D6330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065" y="1323474"/>
            <a:ext cx="7852783" cy="510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77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6E9EF-02C2-4C1C-B03E-51721D2A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赋值运算符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2C7D43-0CF4-40B6-BCE3-1BE53A89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175" y="1422508"/>
            <a:ext cx="7887053" cy="20064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ECCD7C-0BD7-4C30-B0C8-3E21BDC97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72" y="3826749"/>
            <a:ext cx="11567255" cy="214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77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19" y="211305"/>
            <a:ext cx="11596438" cy="1850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19" y="2554203"/>
            <a:ext cx="7256772" cy="2017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12"/>
          <p:cNvSpPr>
            <a:spLocks noGrp="1"/>
          </p:cNvSpPr>
          <p:nvPr>
            <p:ph idx="1"/>
          </p:nvPr>
        </p:nvSpPr>
        <p:spPr>
          <a:xfrm>
            <a:off x="521619" y="5077327"/>
            <a:ext cx="10772275" cy="637673"/>
          </a:xfrm>
        </p:spPr>
        <p:txBody>
          <a:bodyPr>
            <a:normAutofit/>
          </a:bodyPr>
          <a:lstStyle/>
          <a:p>
            <a:r>
              <a:rPr lang="zh-CN" altLang="en-US" dirty="0"/>
              <a:t>定义变量时的初始化不是“赋值运算”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19" y="5656401"/>
            <a:ext cx="10443161" cy="95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77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D737F-B88B-4409-8C0B-31A1D255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运算符的分类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C0641-9BDD-45BD-BDF9-F9B550AA4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884"/>
            <a:ext cx="10515600" cy="1473523"/>
          </a:xfrm>
        </p:spPr>
        <p:txBody>
          <a:bodyPr/>
          <a:lstStyle/>
          <a:p>
            <a:r>
              <a:rPr lang="zh-CN" altLang="zh-CN" dirty="0"/>
              <a:t>根据功能的不同，运算符可分为：算术、比较、逻辑、位运算、赋值等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21CC49-E9DA-4B36-B287-93810830B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952" y="2697216"/>
            <a:ext cx="9772229" cy="292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11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B019D-201C-44AC-89DD-C36BAB26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关系运算符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8F8899-6BC0-458F-9498-E85A5DD2E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73" y="1179458"/>
            <a:ext cx="9799375" cy="449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89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D2A41CC-781F-4CB7-B8B2-C588EABCD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18" y="490701"/>
            <a:ext cx="9458409" cy="544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DB7CB-6931-4CFE-88B2-04F118075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954"/>
            <a:ext cx="10515600" cy="580144"/>
          </a:xfrm>
        </p:spPr>
        <p:txBody>
          <a:bodyPr/>
          <a:lstStyle/>
          <a:p>
            <a:r>
              <a:rPr lang="zh-CN" altLang="zh-CN" dirty="0"/>
              <a:t>对于</a:t>
            </a:r>
            <a:r>
              <a:rPr lang="en-US" altLang="zh-CN" dirty="0"/>
              <a:t>2</a:t>
            </a:r>
            <a:r>
              <a:rPr lang="zh-CN" altLang="zh-CN" dirty="0"/>
              <a:t>个浮点数，不能用</a:t>
            </a:r>
            <a:r>
              <a:rPr lang="en-US" altLang="zh-CN" dirty="0"/>
              <a:t>==</a:t>
            </a:r>
            <a:r>
              <a:rPr lang="zh-CN" altLang="zh-CN" dirty="0"/>
              <a:t>判断它们是否相等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983912-8C0F-4498-83AB-4E79347F0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128" y="1282098"/>
            <a:ext cx="6763196" cy="47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9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DF9EEA5-598A-4232-923D-7D72E7516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01" y="202487"/>
            <a:ext cx="7527486" cy="645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62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AFA6B-BF5A-43BE-BEA6-D1AF507A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035" y="239664"/>
            <a:ext cx="10515600" cy="4697079"/>
          </a:xfrm>
        </p:spPr>
        <p:txBody>
          <a:bodyPr/>
          <a:lstStyle/>
          <a:p>
            <a:r>
              <a:rPr lang="zh-CN" altLang="zh-CN" dirty="0"/>
              <a:t>判断</a:t>
            </a:r>
            <a:r>
              <a:rPr lang="en-US" altLang="zh-CN" dirty="0"/>
              <a:t>2</a:t>
            </a:r>
            <a:r>
              <a:rPr lang="zh-CN" altLang="zh-CN" dirty="0"/>
              <a:t>个浮点数是否相等，通常是看它们差的绝对值是否足够小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3472F7-FE6B-4C63-8E45-D522B405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299" y="797472"/>
            <a:ext cx="7633196" cy="614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20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418E9-8C10-4328-A7AB-9A8ADAED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85E109-4447-4324-9438-910B67A05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0266"/>
            <a:ext cx="11057845" cy="25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65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CAC1FDC-C060-4703-A0E1-2D2C7FDC0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60" y="272119"/>
            <a:ext cx="5312650" cy="640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65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4F48837-51F3-4130-AA3D-B6595E0FE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2" y="1455354"/>
            <a:ext cx="11531467" cy="15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18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68" y="890339"/>
            <a:ext cx="5581997" cy="2180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718886" y="204539"/>
            <a:ext cx="10515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下列逻辑运算的结果分别是？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14136" y="3319715"/>
            <a:ext cx="10109974" cy="604011"/>
          </a:xfrm>
        </p:spPr>
        <p:txBody>
          <a:bodyPr/>
          <a:lstStyle/>
          <a:p>
            <a:r>
              <a:rPr lang="zh-CN" altLang="en-US" dirty="0"/>
              <a:t>下列表达式的结果是什么？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08" y="4028575"/>
            <a:ext cx="6954003" cy="2707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01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0633"/>
            <a:ext cx="10515600" cy="914399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条件运算符</a:t>
            </a:r>
            <a:r>
              <a:rPr lang="en-US" altLang="zh-CN" sz="3600" dirty="0"/>
              <a:t>Conditional Operator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en-US" altLang="zh-CN" dirty="0" err="1"/>
              <a:t>cond</a:t>
            </a:r>
            <a:r>
              <a:rPr lang="zh-CN" altLang="en-US" dirty="0"/>
              <a:t>为真，结果是</a:t>
            </a:r>
            <a:r>
              <a:rPr lang="en-US" altLang="zh-CN" dirty="0"/>
              <a:t>expr1</a:t>
            </a:r>
            <a:r>
              <a:rPr lang="zh-CN" altLang="en-US" dirty="0"/>
              <a:t>的结果，否则结果是</a:t>
            </a:r>
            <a:r>
              <a:rPr lang="en-US" altLang="zh-CN" dirty="0"/>
              <a:t>expr2</a:t>
            </a:r>
            <a:r>
              <a:rPr lang="zh-CN" altLang="en-US" dirty="0"/>
              <a:t>的结果</a:t>
            </a:r>
            <a:endParaRPr lang="en-US" altLang="zh-CN" dirty="0"/>
          </a:p>
          <a:p>
            <a:r>
              <a:rPr lang="en-US" altLang="zh-CN" dirty="0"/>
              <a:t> expr1 </a:t>
            </a:r>
            <a:r>
              <a:rPr lang="zh-CN" altLang="en-US" dirty="0"/>
              <a:t>和</a:t>
            </a:r>
            <a:r>
              <a:rPr lang="en-US" altLang="zh-CN" dirty="0"/>
              <a:t>expr2</a:t>
            </a:r>
            <a:r>
              <a:rPr lang="zh-CN" altLang="en-US" dirty="0"/>
              <a:t>的类型必须相同或能转化为同一种类型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136" y="2657854"/>
            <a:ext cx="4853239" cy="78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03" y="4424611"/>
            <a:ext cx="432530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8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D737F-B88B-4409-8C0B-31A1D255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运算符的分类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C0641-9BDD-45BD-BDF9-F9B550AA4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885"/>
            <a:ext cx="10515600" cy="575608"/>
          </a:xfrm>
        </p:spPr>
        <p:txBody>
          <a:bodyPr/>
          <a:lstStyle/>
          <a:p>
            <a:r>
              <a:rPr lang="zh-CN" altLang="en-US" dirty="0"/>
              <a:t>按运算数的个数： 一元、 二元、 三元运算符。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E5835D9-AE5D-4FB1-81AB-A7688485BAC3}"/>
              </a:ext>
            </a:extLst>
          </p:cNvPr>
          <p:cNvSpPr txBox="1">
            <a:spLocks/>
          </p:cNvSpPr>
          <p:nvPr/>
        </p:nvSpPr>
        <p:spPr>
          <a:xfrm>
            <a:off x="838200" y="3957778"/>
            <a:ext cx="10515600" cy="2138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</a:t>
            </a:r>
            <a:r>
              <a:rPr lang="zh-CN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条件运算符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?:</a:t>
            </a:r>
          </a:p>
          <a:p>
            <a:pPr marL="0" indent="0"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   exp1?exp2:exp3</a:t>
            </a:r>
          </a:p>
          <a:p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</a:t>
            </a:r>
            <a:r>
              <a:rPr lang="zh-CN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求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a</a:t>
            </a:r>
            <a:r>
              <a:rPr lang="zh-CN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b</a:t>
            </a:r>
            <a:r>
              <a:rPr lang="zh-CN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两个数的最小值</a:t>
            </a:r>
            <a:endParaRPr lang="zh-CN" altLang="en-US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B9EBA28-152B-46BD-B112-DA5B492E6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261" y="2042661"/>
            <a:ext cx="10210539" cy="17712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1280005-879E-41CF-A9A0-20BB155C8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064" y="5932432"/>
            <a:ext cx="1755557" cy="43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580" y="661737"/>
            <a:ext cx="5293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如何求</a:t>
            </a:r>
            <a:r>
              <a:rPr lang="en-US" altLang="zh-CN" sz="2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a, b, c</a:t>
            </a:r>
            <a:r>
              <a:rPr lang="zh-CN" altLang="en-US" sz="2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中的最大值？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" y="1498434"/>
            <a:ext cx="9231075" cy="69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" y="2975561"/>
            <a:ext cx="9094885" cy="2426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01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/>
              <a:t>逗号运算符</a:t>
            </a:r>
            <a:r>
              <a:rPr lang="en-US" altLang="zh-CN" sz="3600" dirty="0"/>
              <a:t>,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042" y="1227220"/>
            <a:ext cx="10515600" cy="1780675"/>
          </a:xfrm>
        </p:spPr>
        <p:txBody>
          <a:bodyPr>
            <a:normAutofit/>
          </a:bodyPr>
          <a:lstStyle/>
          <a:p>
            <a:r>
              <a:rPr lang="zh-CN" altLang="en-US" dirty="0"/>
              <a:t>逗号运算符</a:t>
            </a:r>
            <a:r>
              <a:rPr lang="en-US" altLang="zh-CN" dirty="0"/>
              <a:t>(,)</a:t>
            </a:r>
            <a:r>
              <a:rPr lang="zh-CN" altLang="en-US" dirty="0"/>
              <a:t>也是二元运算符，按照从左到右对</a:t>
            </a:r>
            <a:r>
              <a:rPr lang="en-US" altLang="zh-CN" dirty="0"/>
              <a:t>2</a:t>
            </a:r>
            <a:r>
              <a:rPr lang="zh-CN" altLang="en-US" dirty="0"/>
              <a:t>个表达式进行运算，并返回右表达式的值作为整个“逗号表达式”的值。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expr1, expr2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092" y="3329238"/>
            <a:ext cx="6001143" cy="3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标注 7"/>
          <p:cNvSpPr/>
          <p:nvPr/>
        </p:nvSpPr>
        <p:spPr>
          <a:xfrm>
            <a:off x="7267074" y="3933071"/>
            <a:ext cx="4515853" cy="668380"/>
          </a:xfrm>
          <a:prstGeom prst="wedgeRoundRectCallout">
            <a:avLst>
              <a:gd name="adj1" fmla="val -55474"/>
              <a:gd name="adj2" fmla="val 199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变量定义，不是逗号表达式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7465235" y="4748087"/>
            <a:ext cx="3411312" cy="691064"/>
          </a:xfrm>
          <a:prstGeom prst="wedgeRoundRectCallout">
            <a:avLst>
              <a:gd name="adj1" fmla="val -73295"/>
              <a:gd name="adj2" fmla="val 203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(a, b)</a:t>
            </a:r>
            <a:r>
              <a:rPr lang="zh-CN" altLang="en-US" sz="2800" dirty="0"/>
              <a:t>是逗号表达式</a:t>
            </a:r>
          </a:p>
        </p:txBody>
      </p:sp>
    </p:spTree>
    <p:extLst>
      <p:ext uri="{BB962C8B-B14F-4D97-AF65-F5344CB8AC3E}">
        <p14:creationId xmlns:p14="http://schemas.microsoft.com/office/powerpoint/2010/main" val="165448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/>
              <a:t>逗号运算符</a:t>
            </a:r>
            <a:r>
              <a:rPr lang="en-US" altLang="zh-CN" sz="3600" dirty="0"/>
              <a:t>,</a:t>
            </a:r>
            <a:endParaRPr lang="zh-CN" altLang="en-US" sz="3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02" y="1721017"/>
            <a:ext cx="3457826" cy="1383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标注 5"/>
          <p:cNvSpPr/>
          <p:nvPr/>
        </p:nvSpPr>
        <p:spPr>
          <a:xfrm>
            <a:off x="4993105" y="1522746"/>
            <a:ext cx="6352674" cy="889836"/>
          </a:xfrm>
          <a:prstGeom prst="wedgeRoundRectCallout">
            <a:avLst>
              <a:gd name="adj1" fmla="val -57386"/>
              <a:gd name="adj2" fmla="val 151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先计算逗号表达式</a:t>
            </a:r>
            <a:r>
              <a:rPr lang="en-US" altLang="zh-CN" sz="2800" dirty="0"/>
              <a:t>(a, b),</a:t>
            </a:r>
            <a:r>
              <a:rPr lang="zh-CN" altLang="en-US" sz="2800" dirty="0"/>
              <a:t>其结果就是</a:t>
            </a:r>
            <a:r>
              <a:rPr lang="en-US" altLang="zh-CN" sz="2800" dirty="0"/>
              <a:t>b</a:t>
            </a:r>
            <a:r>
              <a:rPr lang="zh-CN" altLang="en-US" sz="2800" dirty="0"/>
              <a:t>的结果</a:t>
            </a:r>
            <a:r>
              <a:rPr lang="en-US" altLang="zh-CN" sz="2800" dirty="0"/>
              <a:t>,</a:t>
            </a:r>
            <a:r>
              <a:rPr lang="zh-CN" altLang="en-US" sz="2800" dirty="0"/>
              <a:t>然后将这个结果赋值给</a:t>
            </a:r>
            <a:r>
              <a:rPr lang="en-US" altLang="zh-CN" sz="2800" dirty="0"/>
              <a:t>z</a:t>
            </a:r>
            <a:endParaRPr lang="zh-CN" altLang="en-US" sz="2800" dirty="0"/>
          </a:p>
        </p:txBody>
      </p:sp>
      <p:sp>
        <p:nvSpPr>
          <p:cNvPr id="10" name="圆角矩形标注 9"/>
          <p:cNvSpPr/>
          <p:nvPr/>
        </p:nvSpPr>
        <p:spPr>
          <a:xfrm>
            <a:off x="4993105" y="2818145"/>
            <a:ext cx="6352674" cy="1416971"/>
          </a:xfrm>
          <a:prstGeom prst="wedgeRoundRectCallout">
            <a:avLst>
              <a:gd name="adj1" fmla="val -63636"/>
              <a:gd name="adj2" fmla="val -497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逗号表达式是 </a:t>
            </a:r>
            <a:r>
              <a:rPr lang="en-US" altLang="zh-CN" sz="2800" dirty="0"/>
              <a:t>"(z = a), b", </a:t>
            </a:r>
            <a:r>
              <a:rPr lang="zh-CN" altLang="en-US" sz="2800" dirty="0"/>
              <a:t>因此</a:t>
            </a:r>
            <a:r>
              <a:rPr lang="en-US" altLang="zh-CN" sz="2800" dirty="0"/>
              <a:t>z</a:t>
            </a:r>
            <a:r>
              <a:rPr lang="zh-CN" altLang="en-US" sz="2800" dirty="0"/>
              <a:t>的值就是</a:t>
            </a:r>
            <a:r>
              <a:rPr lang="en-US" altLang="zh-CN" sz="2800" dirty="0"/>
              <a:t>z</a:t>
            </a:r>
            <a:r>
              <a:rPr lang="zh-CN" altLang="en-US" sz="2800" dirty="0"/>
              <a:t>的值，而整个表达式的结果并没有赋值给其他变量</a:t>
            </a:r>
          </a:p>
        </p:txBody>
      </p:sp>
    </p:spTree>
    <p:extLst>
      <p:ext uri="{BB962C8B-B14F-4D97-AF65-F5344CB8AC3E}">
        <p14:creationId xmlns:p14="http://schemas.microsoft.com/office/powerpoint/2010/main" val="163244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err="1"/>
              <a:t>sizeof</a:t>
            </a:r>
            <a:r>
              <a:rPr lang="zh-CN" altLang="en-US" sz="3600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返回某类型或表达式结果的占用内存字节数，结果是</a:t>
            </a:r>
            <a:r>
              <a:rPr lang="en-US" altLang="zh-CN" dirty="0" err="1"/>
              <a:t>size_t</a:t>
            </a:r>
            <a:r>
              <a:rPr lang="zh-CN" altLang="en-US" dirty="0"/>
              <a:t>类型的值</a:t>
            </a:r>
            <a:endParaRPr lang="en-US" altLang="zh-CN" dirty="0"/>
          </a:p>
          <a:p>
            <a:r>
              <a:rPr lang="zh-CN" altLang="en-US" dirty="0"/>
              <a:t>两种形式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655" y="2129213"/>
            <a:ext cx="3913742" cy="1372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79" y="3950118"/>
            <a:ext cx="8813903" cy="160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028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49"/>
            <a:ext cx="12165178" cy="661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640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143" y="1495926"/>
            <a:ext cx="610552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240633"/>
            <a:ext cx="10515600" cy="1082841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成员和指针相关运算符</a:t>
            </a:r>
          </a:p>
        </p:txBody>
      </p:sp>
    </p:spTree>
    <p:extLst>
      <p:ext uri="{BB962C8B-B14F-4D97-AF65-F5344CB8AC3E}">
        <p14:creationId xmlns:p14="http://schemas.microsoft.com/office/powerpoint/2010/main" val="188515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/>
              <a:t>其他运算符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874" y="209858"/>
            <a:ext cx="8720772" cy="64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202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7F983-2072-4362-84CE-F8C72873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D0E60-DF8A-4D2F-B965-71946CE8A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606"/>
            <a:ext cx="10515600" cy="422075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 err="1"/>
              <a:t>Youtube</a:t>
            </a:r>
            <a:r>
              <a:rPr lang="zh-CN" altLang="en-US" dirty="0"/>
              <a:t>频道：</a:t>
            </a:r>
            <a:r>
              <a:rPr lang="en-US" altLang="zh-CN" dirty="0">
                <a:hlinkClick r:id="rId2"/>
              </a:rPr>
              <a:t>https://www.youtube.com/c/hwdong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博客：</a:t>
            </a:r>
            <a:r>
              <a:rPr lang="en-US" altLang="zh-CN" dirty="0">
                <a:hlinkClick r:id="rId3"/>
              </a:rPr>
              <a:t>https://hwdong-net.github.io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Twitter</a:t>
            </a:r>
            <a:r>
              <a:rPr lang="zh-CN" altLang="en-US" dirty="0"/>
              <a:t>推特</a:t>
            </a:r>
            <a:r>
              <a:rPr lang="en-US" altLang="zh-CN" dirty="0"/>
              <a:t>: </a:t>
            </a:r>
            <a:r>
              <a:rPr lang="en-US" altLang="zh-CN" dirty="0">
                <a:hlinkClick r:id="rId4"/>
              </a:rPr>
              <a:t>https://twitter.com/hwdong 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B</a:t>
            </a:r>
            <a:r>
              <a:rPr lang="zh-CN" altLang="en-US" dirty="0"/>
              <a:t>站：</a:t>
            </a:r>
            <a:r>
              <a:rPr lang="en-US" altLang="zh-CN" dirty="0" err="1"/>
              <a:t>hw</a:t>
            </a:r>
            <a:r>
              <a:rPr lang="en-US" altLang="zh-CN" dirty="0"/>
              <a:t>-dong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腾讯课堂：</a:t>
            </a:r>
            <a:r>
              <a:rPr lang="en-US" altLang="zh-CN" dirty="0">
                <a:hlinkClick r:id="rId5" action="ppaction://hlinkfile"/>
              </a:rPr>
              <a:t>hwdong.ke.qq.com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901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E3AB8-30CE-49FF-A13E-833F2AC5B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746"/>
            <a:ext cx="10515600" cy="1410461"/>
          </a:xfrm>
        </p:spPr>
        <p:txBody>
          <a:bodyPr/>
          <a:lstStyle/>
          <a:p>
            <a:r>
              <a:rPr lang="zh-CN" altLang="zh-CN" dirty="0"/>
              <a:t>求</a:t>
            </a:r>
            <a:r>
              <a:rPr lang="en-US" altLang="zh-CN" dirty="0"/>
              <a:t>3</a:t>
            </a:r>
            <a:r>
              <a:rPr lang="zh-CN" altLang="zh-CN" dirty="0"/>
              <a:t>个数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的最小值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a&lt;b ? (a&lt;</a:t>
            </a:r>
            <a:r>
              <a:rPr lang="en-US" altLang="zh-CN" dirty="0" err="1"/>
              <a:t>c?a:c</a:t>
            </a:r>
            <a:r>
              <a:rPr lang="en-US" altLang="zh-CN" dirty="0"/>
              <a:t>): (b&lt;</a:t>
            </a:r>
            <a:r>
              <a:rPr lang="en-US" altLang="zh-CN" dirty="0" err="1"/>
              <a:t>c?b:c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E76D79-A9CA-4FDF-8BCC-B53DE59DA987}"/>
              </a:ext>
            </a:extLst>
          </p:cNvPr>
          <p:cNvSpPr txBox="1"/>
          <p:nvPr/>
        </p:nvSpPr>
        <p:spPr>
          <a:xfrm>
            <a:off x="1045779" y="2081048"/>
            <a:ext cx="101004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#include &lt;iostream&gt;</a:t>
            </a:r>
            <a:br>
              <a:rPr lang="en-US" altLang="zh-CN" sz="2800" dirty="0"/>
            </a:br>
            <a:r>
              <a:rPr lang="en-US" altLang="zh-CN" sz="2800" dirty="0"/>
              <a:t>int main(){</a:t>
            </a:r>
            <a:br>
              <a:rPr lang="en-US" altLang="zh-CN" sz="2800" dirty="0"/>
            </a:br>
            <a:r>
              <a:rPr lang="en-US" altLang="zh-CN" sz="2800" dirty="0"/>
              <a:t>       int </a:t>
            </a:r>
            <a:r>
              <a:rPr lang="en-US" altLang="zh-CN" sz="2800" dirty="0" err="1"/>
              <a:t>a,b,c</a:t>
            </a:r>
            <a:r>
              <a:rPr lang="en-US" altLang="zh-CN" sz="2800" dirty="0"/>
              <a:t>;</a:t>
            </a:r>
            <a:br>
              <a:rPr lang="en-US" altLang="zh-CN" sz="2800" dirty="0"/>
            </a:br>
            <a:r>
              <a:rPr lang="en-US" altLang="zh-CN" sz="2800" dirty="0"/>
              <a:t>       std::</a:t>
            </a:r>
            <a:r>
              <a:rPr lang="en-US" altLang="zh-CN" sz="2800" dirty="0" err="1"/>
              <a:t>cin</a:t>
            </a:r>
            <a:r>
              <a:rPr lang="en-US" altLang="zh-CN" sz="2800" dirty="0"/>
              <a:t>&gt;&gt;a&gt;&gt;b&gt;&gt;c;</a:t>
            </a:r>
            <a:br>
              <a:rPr lang="en-US" altLang="zh-CN" sz="2800" dirty="0"/>
            </a:br>
            <a:r>
              <a:rPr lang="en-US" altLang="zh-CN" sz="2800" dirty="0"/>
              <a:t>       int min = a&lt;b ? (a&lt;</a:t>
            </a:r>
            <a:r>
              <a:rPr lang="en-US" altLang="zh-CN" sz="2800" dirty="0" err="1"/>
              <a:t>c?a:c</a:t>
            </a:r>
            <a:r>
              <a:rPr lang="en-US" altLang="zh-CN" sz="2800" dirty="0"/>
              <a:t>):  (b&lt;</a:t>
            </a:r>
            <a:r>
              <a:rPr lang="en-US" altLang="zh-CN" sz="2800" dirty="0" err="1"/>
              <a:t>c?b:c</a:t>
            </a:r>
            <a:r>
              <a:rPr lang="en-US" altLang="zh-CN" sz="2800" dirty="0"/>
              <a:t>);</a:t>
            </a:r>
            <a:br>
              <a:rPr lang="en-US" altLang="zh-CN" sz="2800" dirty="0"/>
            </a:br>
            <a:r>
              <a:rPr lang="en-US" altLang="zh-CN" sz="2800" dirty="0"/>
              <a:t>       std::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&lt;&lt;a&lt;&lt;","&lt;&lt;b&lt;&lt;","&lt;&lt;b&lt;&lt;"</a:t>
            </a:r>
            <a:r>
              <a:rPr lang="zh-CN" altLang="zh-CN" sz="2800" dirty="0"/>
              <a:t>这</a:t>
            </a:r>
            <a:r>
              <a:rPr lang="en-US" altLang="zh-CN" sz="2800" dirty="0"/>
              <a:t>3</a:t>
            </a:r>
            <a:r>
              <a:rPr lang="zh-CN" altLang="zh-CN" sz="2800" dirty="0"/>
              <a:t>个数的最小值是：</a:t>
            </a:r>
            <a:r>
              <a:rPr lang="en-US" altLang="zh-CN" sz="2800" dirty="0"/>
              <a:t>"</a:t>
            </a:r>
            <a:br>
              <a:rPr lang="en-US" altLang="zh-CN" sz="2800" dirty="0"/>
            </a:br>
            <a:r>
              <a:rPr lang="en-US" altLang="zh-CN" sz="2800" dirty="0"/>
              <a:t>           &lt;&lt;min&lt;&lt;std::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}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1320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CC8E5-702F-42A3-8A61-176BE549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优先级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48DB9-A76F-4BCF-9183-518A260C3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884"/>
            <a:ext cx="10515600" cy="4973468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不同运算符具有不同的优先计算次序。如</a:t>
            </a:r>
            <a:r>
              <a:rPr lang="en-US" altLang="zh-CN" dirty="0">
                <a:solidFill>
                  <a:srgbClr val="0070C0"/>
                </a:solidFill>
              </a:rPr>
              <a:t>*</a:t>
            </a:r>
            <a:r>
              <a:rPr lang="zh-CN" altLang="zh-CN" dirty="0">
                <a:solidFill>
                  <a:srgbClr val="0070C0"/>
                </a:solidFill>
              </a:rPr>
              <a:t>、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zh-CN" altLang="zh-CN" dirty="0"/>
              <a:t>优先于</a:t>
            </a:r>
            <a:r>
              <a:rPr lang="en-US" altLang="zh-CN" dirty="0">
                <a:solidFill>
                  <a:srgbClr val="0070C0"/>
                </a:solidFill>
              </a:rPr>
              <a:t>+</a:t>
            </a:r>
            <a:r>
              <a:rPr lang="zh-CN" altLang="zh-CN" dirty="0">
                <a:solidFill>
                  <a:srgbClr val="0070C0"/>
                </a:solidFill>
              </a:rPr>
              <a:t>、</a:t>
            </a:r>
            <a:r>
              <a:rPr lang="en-US" altLang="zh-CN" dirty="0">
                <a:solidFill>
                  <a:srgbClr val="0070C0"/>
                </a:solidFill>
              </a:rPr>
              <a:t>-</a:t>
            </a:r>
            <a:r>
              <a:rPr lang="zh-CN" altLang="zh-CN" dirty="0"/>
              <a:t>，下面的表达式：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x+y</a:t>
            </a:r>
            <a:r>
              <a:rPr lang="en-US" altLang="zh-CN" dirty="0"/>
              <a:t>*z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zh-CN" dirty="0"/>
              <a:t>先计算</a:t>
            </a:r>
            <a:r>
              <a:rPr lang="en-US" altLang="zh-CN" dirty="0"/>
              <a:t>*</a:t>
            </a:r>
            <a:r>
              <a:rPr lang="zh-CN" altLang="zh-CN" dirty="0"/>
              <a:t>（乘法），后计算</a:t>
            </a:r>
            <a:r>
              <a:rPr lang="en-US" altLang="zh-CN" dirty="0"/>
              <a:t>*</a:t>
            </a:r>
            <a:r>
              <a:rPr lang="zh-CN" altLang="zh-CN" dirty="0"/>
              <a:t>（加法）。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zh-CN" dirty="0"/>
              <a:t>中每个运算符有具有一个优先级，比如</a:t>
            </a:r>
            <a:r>
              <a:rPr lang="en-US" altLang="zh-CN" dirty="0"/>
              <a:t>*</a:t>
            </a:r>
            <a:r>
              <a:rPr lang="zh-CN" altLang="zh-CN" dirty="0"/>
              <a:t>、</a:t>
            </a:r>
            <a:r>
              <a:rPr lang="en-US" altLang="zh-CN" dirty="0"/>
              <a:t>/</a:t>
            </a:r>
            <a:r>
              <a:rPr lang="zh-CN" altLang="zh-CN" dirty="0"/>
              <a:t>的优先级都是</a:t>
            </a:r>
            <a:r>
              <a:rPr lang="en-US" altLang="zh-CN" dirty="0"/>
              <a:t>5</a:t>
            </a:r>
            <a:r>
              <a:rPr lang="zh-CN" altLang="zh-CN" dirty="0"/>
              <a:t>，而</a:t>
            </a:r>
            <a:r>
              <a:rPr lang="en-US" altLang="zh-CN" dirty="0"/>
              <a:t>+</a:t>
            </a:r>
            <a:r>
              <a:rPr lang="zh-CN" altLang="zh-CN" dirty="0"/>
              <a:t>、</a:t>
            </a:r>
            <a:r>
              <a:rPr lang="en-US" altLang="zh-CN" dirty="0"/>
              <a:t>-</a:t>
            </a:r>
            <a:r>
              <a:rPr lang="zh-CN" altLang="zh-CN" dirty="0"/>
              <a:t>的优先级都是</a:t>
            </a:r>
            <a:r>
              <a:rPr lang="en-US" altLang="zh-CN" dirty="0"/>
              <a:t>6</a:t>
            </a:r>
            <a:r>
              <a:rPr lang="zh-CN" altLang="zh-CN" dirty="0"/>
              <a:t>，判断两个量是否相等的运算符</a:t>
            </a:r>
            <a:r>
              <a:rPr lang="en-US" altLang="zh-CN" dirty="0"/>
              <a:t>==</a:t>
            </a:r>
            <a:r>
              <a:rPr lang="zh-CN" altLang="zh-CN" dirty="0"/>
              <a:t>优先级是</a:t>
            </a:r>
            <a:r>
              <a:rPr lang="en-US" altLang="zh-CN" dirty="0"/>
              <a:t>10</a:t>
            </a:r>
            <a:r>
              <a:rPr lang="zh-CN" altLang="zh-CN" dirty="0"/>
              <a:t>，即优先级数字小的运算符更优先。</a:t>
            </a:r>
          </a:p>
          <a:p>
            <a:r>
              <a:rPr lang="zh-CN" altLang="zh-CN" dirty="0"/>
              <a:t>不需要死记这些运算符的优先级，可以用圆括号</a:t>
            </a:r>
            <a:r>
              <a:rPr lang="en-US" altLang="zh-CN" dirty="0"/>
              <a:t>()</a:t>
            </a:r>
            <a:r>
              <a:rPr lang="zh-CN" altLang="zh-CN" dirty="0"/>
              <a:t>来保证正确的计算次序。如</a:t>
            </a:r>
            <a:r>
              <a:rPr lang="en-US" altLang="zh-CN" dirty="0"/>
              <a:t>(</a:t>
            </a:r>
            <a:r>
              <a:rPr lang="en-US" altLang="zh-CN" dirty="0" err="1"/>
              <a:t>x+y</a:t>
            </a:r>
            <a:r>
              <a:rPr lang="en-US" altLang="zh-CN" dirty="0"/>
              <a:t>)*z</a:t>
            </a:r>
            <a:r>
              <a:rPr lang="zh-CN" altLang="zh-CN" dirty="0"/>
              <a:t>将先计算括号里的后计算括号外面的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04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BFAC6-0C5B-49AD-9F6D-343717E1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结合性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CA404-87BB-48CC-B54D-903FD99A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加法运算符</a:t>
            </a:r>
            <a:r>
              <a:rPr lang="en-US" altLang="zh-CN" dirty="0"/>
              <a:t>+</a:t>
            </a:r>
            <a:r>
              <a:rPr lang="zh-CN" altLang="zh-CN" dirty="0"/>
              <a:t>是自左向右计算的，如</a:t>
            </a:r>
            <a:r>
              <a:rPr lang="en-US" altLang="zh-CN" dirty="0" err="1"/>
              <a:t>x+y+z</a:t>
            </a:r>
            <a:r>
              <a:rPr lang="zh-CN" altLang="zh-CN" dirty="0"/>
              <a:t>先计算左边的</a:t>
            </a:r>
            <a:r>
              <a:rPr lang="en-US" altLang="zh-CN" dirty="0"/>
              <a:t>+</a:t>
            </a:r>
            <a:r>
              <a:rPr lang="zh-CN" altLang="zh-CN" dirty="0"/>
              <a:t>，其结果再用于右边的</a:t>
            </a:r>
            <a:r>
              <a:rPr lang="en-US" altLang="zh-CN" dirty="0"/>
              <a:t>+</a:t>
            </a:r>
            <a:r>
              <a:rPr lang="zh-CN" altLang="zh-CN" dirty="0"/>
              <a:t>运算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赋值运算符</a:t>
            </a:r>
            <a:r>
              <a:rPr lang="en-US" altLang="zh-CN" dirty="0"/>
              <a:t>=</a:t>
            </a:r>
            <a:r>
              <a:rPr lang="zh-CN" altLang="zh-CN" dirty="0"/>
              <a:t>是自右向左计算的，如</a:t>
            </a:r>
            <a:r>
              <a:rPr lang="en-US" altLang="zh-CN" dirty="0"/>
              <a:t>x=y=z</a:t>
            </a:r>
            <a:r>
              <a:rPr lang="zh-CN" altLang="zh-CN" dirty="0"/>
              <a:t>的计算过程是：先</a:t>
            </a:r>
            <a:r>
              <a:rPr lang="en-US" altLang="zh-CN" dirty="0"/>
              <a:t>y=z(z</a:t>
            </a:r>
            <a:r>
              <a:rPr lang="zh-CN" altLang="zh-CN" dirty="0"/>
              <a:t>的赋值给</a:t>
            </a:r>
            <a:r>
              <a:rPr lang="en-US" altLang="zh-CN" dirty="0"/>
              <a:t>y)</a:t>
            </a:r>
            <a:r>
              <a:rPr lang="zh-CN" altLang="zh-CN" dirty="0"/>
              <a:t>，然后</a:t>
            </a:r>
            <a:r>
              <a:rPr lang="en-US" altLang="zh-CN" dirty="0"/>
              <a:t>x=y(</a:t>
            </a:r>
            <a:r>
              <a:rPr lang="zh-CN" altLang="zh-CN" dirty="0"/>
              <a:t>即表达式</a:t>
            </a:r>
            <a:r>
              <a:rPr lang="en-US" altLang="zh-CN" dirty="0"/>
              <a:t>y=z</a:t>
            </a:r>
            <a:r>
              <a:rPr lang="zh-CN" altLang="zh-CN" dirty="0"/>
              <a:t>的结果值</a:t>
            </a:r>
            <a:r>
              <a:rPr lang="en-US" altLang="zh-CN" dirty="0"/>
              <a:t>y</a:t>
            </a:r>
            <a:r>
              <a:rPr lang="zh-CN" altLang="zh-CN" dirty="0"/>
              <a:t>赋值给</a:t>
            </a:r>
            <a:r>
              <a:rPr lang="en-US" altLang="zh-CN" dirty="0"/>
              <a:t>x)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C++ </a:t>
            </a:r>
            <a:r>
              <a:rPr lang="zh-CN" altLang="zh-CN" dirty="0"/>
              <a:t>运算符的优先级和结合性可以参考如下网址： </a:t>
            </a:r>
          </a:p>
          <a:p>
            <a:pPr marL="0" indent="0">
              <a:buNone/>
            </a:pPr>
            <a:r>
              <a:rPr lang="en-US" altLang="zh-CN" u="sng" dirty="0">
                <a:hlinkClick r:id="rId3"/>
              </a:rPr>
              <a:t>https://en.cppreference.com/w/cpp/language/operator_precedence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1275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0633"/>
            <a:ext cx="10515600" cy="1371599"/>
          </a:xfrm>
        </p:spPr>
        <p:txBody>
          <a:bodyPr>
            <a:normAutofit/>
          </a:bodyPr>
          <a:lstStyle/>
          <a:p>
            <a:r>
              <a:rPr lang="zh-CN" altLang="en-US" dirty="0"/>
              <a:t>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79884"/>
            <a:ext cx="10712669" cy="3092997"/>
          </a:xfrm>
        </p:spPr>
        <p:txBody>
          <a:bodyPr>
            <a:normAutofit/>
          </a:bodyPr>
          <a:lstStyle/>
          <a:p>
            <a:r>
              <a:rPr lang="zh-CN" altLang="en-US" dirty="0"/>
              <a:t>运算符对数据</a:t>
            </a:r>
            <a:r>
              <a:rPr lang="en-US" altLang="zh-CN" dirty="0"/>
              <a:t>(</a:t>
            </a:r>
            <a:r>
              <a:rPr lang="zh-CN" altLang="en-US" dirty="0"/>
              <a:t>变量和常量</a:t>
            </a:r>
            <a:r>
              <a:rPr lang="en-US" altLang="zh-CN" dirty="0"/>
              <a:t>)</a:t>
            </a:r>
            <a:r>
              <a:rPr lang="zh-CN" altLang="en-US" dirty="0"/>
              <a:t>运算构成表达式</a:t>
            </a:r>
            <a:endParaRPr lang="en-US" altLang="zh-CN" dirty="0"/>
          </a:p>
          <a:p>
            <a:r>
              <a:rPr lang="zh-CN" altLang="en-US" dirty="0"/>
              <a:t>表达式：</a:t>
            </a:r>
            <a:r>
              <a:rPr lang="en-US" altLang="zh-CN" dirty="0"/>
              <a:t>0</a:t>
            </a:r>
            <a:r>
              <a:rPr lang="zh-CN" altLang="en-US" dirty="0"/>
              <a:t>个以上运算符和</a:t>
            </a:r>
            <a:r>
              <a:rPr lang="en-US" altLang="zh-CN" dirty="0"/>
              <a:t>1</a:t>
            </a:r>
            <a:r>
              <a:rPr lang="zh-CN" altLang="en-US" dirty="0"/>
              <a:t>个以上运算数</a:t>
            </a:r>
            <a:endParaRPr lang="en-US" altLang="zh-CN" dirty="0"/>
          </a:p>
          <a:p>
            <a:r>
              <a:rPr lang="zh-CN" altLang="en-US" dirty="0"/>
              <a:t>最简单的表达式仅由</a:t>
            </a:r>
            <a:r>
              <a:rPr lang="en-US" altLang="zh-CN" dirty="0"/>
              <a:t>1</a:t>
            </a:r>
            <a:r>
              <a:rPr lang="zh-CN" altLang="en-US" dirty="0"/>
              <a:t>个变量或常量构成，不含任何运算符</a:t>
            </a:r>
            <a:endParaRPr lang="en-US" altLang="zh-CN" dirty="0"/>
          </a:p>
          <a:p>
            <a:r>
              <a:rPr lang="zh-CN" altLang="en-US" dirty="0"/>
              <a:t>表达式都有运算结果，对它们可以继续运算，因此，表达式可以嵌套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23" y="5012034"/>
            <a:ext cx="6147491" cy="52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/>
        </p:nvSpPr>
        <p:spPr>
          <a:xfrm>
            <a:off x="3894372" y="5046875"/>
            <a:ext cx="409074" cy="493294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969194" y="5038399"/>
            <a:ext cx="409074" cy="493294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959793" y="5012034"/>
            <a:ext cx="409074" cy="493294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066698" y="5030681"/>
            <a:ext cx="409074" cy="493294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133507" y="5046117"/>
            <a:ext cx="409074" cy="493294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770923" y="5046875"/>
            <a:ext cx="409074" cy="493294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876954" y="4951800"/>
            <a:ext cx="1523998" cy="648602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7026593" y="4947713"/>
            <a:ext cx="1523998" cy="648602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804136" y="4842489"/>
            <a:ext cx="2731169" cy="854242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3691853" y="4707685"/>
            <a:ext cx="4850728" cy="1123850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546835" y="4572881"/>
            <a:ext cx="6003755" cy="1581050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4ED9E1F-DD07-4F9A-8AD3-77CE44AF2496}"/>
              </a:ext>
            </a:extLst>
          </p:cNvPr>
          <p:cNvSpPr/>
          <p:nvPr/>
        </p:nvSpPr>
        <p:spPr>
          <a:xfrm>
            <a:off x="8805661" y="4370742"/>
            <a:ext cx="3236495" cy="2337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先括号里后括号外</a:t>
            </a:r>
            <a:endParaRPr lang="en-US" altLang="zh-CN" sz="2800" dirty="0"/>
          </a:p>
          <a:p>
            <a:r>
              <a:rPr lang="zh-CN" altLang="en-US" sz="2800" dirty="0"/>
              <a:t>先乘除后加减</a:t>
            </a:r>
            <a:endParaRPr lang="en-US" altLang="zh-CN" sz="2800" dirty="0"/>
          </a:p>
          <a:p>
            <a:r>
              <a:rPr lang="zh-CN" altLang="en-US" sz="2800" dirty="0"/>
              <a:t>先左后右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先算术后赋值</a:t>
            </a:r>
          </a:p>
        </p:txBody>
      </p:sp>
    </p:spTree>
    <p:extLst>
      <p:ext uri="{BB962C8B-B14F-4D97-AF65-F5344CB8AC3E}">
        <p14:creationId xmlns:p14="http://schemas.microsoft.com/office/powerpoint/2010/main" val="228849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5" grpId="0" animBg="1"/>
      <p:bldP spid="31" grpId="0" animBg="1"/>
      <p:bldP spid="15" grpId="0" animBg="1"/>
      <p:bldP spid="33" grpId="0" animBg="1"/>
      <p:bldP spid="34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3C607-81F5-42E4-AFE3-48C5B2BC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FC1BD-30AF-488C-B0C2-BACD0759D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z = </a:t>
            </a:r>
            <a:r>
              <a:rPr lang="en-US" altLang="zh-CN" dirty="0" err="1"/>
              <a:t>x+y</a:t>
            </a:r>
            <a:r>
              <a:rPr lang="en-US" altLang="zh-CN" dirty="0"/>
              <a:t>/2+x*z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计算次序可用</a:t>
            </a:r>
            <a:r>
              <a:rPr lang="zh-CN" altLang="zh-CN" dirty="0"/>
              <a:t>圆括号表示如下：</a:t>
            </a:r>
          </a:p>
          <a:p>
            <a:pPr marL="0" indent="0">
              <a:buNone/>
            </a:pPr>
            <a:r>
              <a:rPr lang="en-US" altLang="zh-CN" dirty="0"/>
              <a:t> ( z = ( (x+(y/2) )+(x*z) )  )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当然，可以用</a:t>
            </a:r>
            <a:r>
              <a:rPr lang="en-US" altLang="zh-CN" dirty="0"/>
              <a:t>()</a:t>
            </a:r>
            <a:r>
              <a:rPr lang="zh-CN" altLang="zh-CN" dirty="0"/>
              <a:t>改变计算次序：</a:t>
            </a:r>
          </a:p>
          <a:p>
            <a:pPr marL="0" indent="0">
              <a:buNone/>
            </a:pPr>
            <a:r>
              <a:rPr lang="en-US" altLang="zh-CN" dirty="0"/>
              <a:t>      z = ( (</a:t>
            </a:r>
            <a:r>
              <a:rPr lang="en-US" altLang="zh-CN" dirty="0" err="1"/>
              <a:t>x+y</a:t>
            </a:r>
            <a:r>
              <a:rPr lang="en-US" altLang="zh-CN" dirty="0"/>
              <a:t>)/2 + x)*z)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57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4156</TotalTime>
  <Words>1454</Words>
  <Application>Microsoft Office PowerPoint</Application>
  <PresentationFormat>宽屏</PresentationFormat>
  <Paragraphs>160</Paragraphs>
  <Slides>47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2" baseType="lpstr">
      <vt:lpstr>Noto Sans S Chinese Regular</vt:lpstr>
      <vt:lpstr>Arial</vt:lpstr>
      <vt:lpstr>Calibri</vt:lpstr>
      <vt:lpstr>Office 主题</vt:lpstr>
      <vt:lpstr>BMP 图像</vt:lpstr>
      <vt:lpstr>运算符与表达式</vt:lpstr>
      <vt:lpstr>运算符</vt:lpstr>
      <vt:lpstr>运算符的分类</vt:lpstr>
      <vt:lpstr>运算符的分类</vt:lpstr>
      <vt:lpstr>PowerPoint 演示文稿</vt:lpstr>
      <vt:lpstr>优先级</vt:lpstr>
      <vt:lpstr>结合性</vt:lpstr>
      <vt:lpstr>表达式</vt:lpstr>
      <vt:lpstr>PowerPoint 演示文稿</vt:lpstr>
      <vt:lpstr>算术运算符</vt:lpstr>
      <vt:lpstr>PowerPoint 演示文稿</vt:lpstr>
      <vt:lpstr>自增和自减</vt:lpstr>
      <vt:lpstr>PowerPoint 演示文稿</vt:lpstr>
      <vt:lpstr>PowerPoint 演示文稿</vt:lpstr>
      <vt:lpstr>溢出问题</vt:lpstr>
      <vt:lpstr>PowerPoint 演示文稿</vt:lpstr>
      <vt:lpstr>PowerPoint 演示文稿</vt:lpstr>
      <vt:lpstr>PowerPoint 演示文稿</vt:lpstr>
      <vt:lpstr>数学计算函数库 cmath</vt:lpstr>
      <vt:lpstr>PowerPoint 演示文稿</vt:lpstr>
      <vt:lpstr>PowerPoint 演示文稿</vt:lpstr>
      <vt:lpstr>PowerPoint 演示文稿</vt:lpstr>
      <vt:lpstr>位运算</vt:lpstr>
      <vt:lpstr>PowerPoint 演示文稿</vt:lpstr>
      <vt:lpstr>PowerPoint 演示文稿</vt:lpstr>
      <vt:lpstr>PowerPoint 演示文稿</vt:lpstr>
      <vt:lpstr>赋值运算符</vt:lpstr>
      <vt:lpstr>赋值运算符</vt:lpstr>
      <vt:lpstr>PowerPoint 演示文稿</vt:lpstr>
      <vt:lpstr>关系运算符</vt:lpstr>
      <vt:lpstr>PowerPoint 演示文稿</vt:lpstr>
      <vt:lpstr>PowerPoint 演示文稿</vt:lpstr>
      <vt:lpstr>PowerPoint 演示文稿</vt:lpstr>
      <vt:lpstr>PowerPoint 演示文稿</vt:lpstr>
      <vt:lpstr>逻辑运算符</vt:lpstr>
      <vt:lpstr>PowerPoint 演示文稿</vt:lpstr>
      <vt:lpstr>PowerPoint 演示文稿</vt:lpstr>
      <vt:lpstr>PowerPoint 演示文稿</vt:lpstr>
      <vt:lpstr>条件运算符Conditional Operator</vt:lpstr>
      <vt:lpstr>PowerPoint 演示文稿</vt:lpstr>
      <vt:lpstr>逗号运算符,</vt:lpstr>
      <vt:lpstr>逗号运算符,</vt:lpstr>
      <vt:lpstr>sizeof运算符</vt:lpstr>
      <vt:lpstr>PowerPoint 演示文稿</vt:lpstr>
      <vt:lpstr>成员和指针相关运算符</vt:lpstr>
      <vt:lpstr>其他运算符</vt:lpstr>
      <vt:lpstr>关注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什么是编程语言</dc:title>
  <dc:creator>hongwei dong</dc:creator>
  <cp:lastModifiedBy>dong hongwei</cp:lastModifiedBy>
  <cp:revision>599</cp:revision>
  <cp:lastPrinted>2017-12-25T13:23:54Z</cp:lastPrinted>
  <dcterms:created xsi:type="dcterms:W3CDTF">2017-09-21T13:09:26Z</dcterms:created>
  <dcterms:modified xsi:type="dcterms:W3CDTF">2020-03-04T12:32:54Z</dcterms:modified>
</cp:coreProperties>
</file>