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3" r:id="rId47"/>
    <p:sldId id="302" r:id="rId48"/>
    <p:sldId id="304" r:id="rId49"/>
    <p:sldId id="305" r:id="rId50"/>
    <p:sldId id="306" r:id="rId51"/>
    <p:sldId id="49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A1CE7-37A8-4BE3-924A-E09E8872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1ED82D-D739-418B-9E47-0AAEB7140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792"/>
            <a:ext cx="9144000" cy="961007"/>
          </a:xfrm>
        </p:spPr>
        <p:txBody>
          <a:bodyPr/>
          <a:lstStyle>
            <a:lvl1pPr marL="0" indent="0" algn="ctr">
              <a:buNone/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98445-F205-4173-8A56-9AE580C9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675E-4889-44FE-B0A7-E22014FD857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3573A-AF84-4F98-920D-77A60E1F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5709B-2506-48C3-AA83-030CAF5A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1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FA14-37BF-410D-B699-6E657F91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8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16C6A-895C-48C5-850D-5C4856ECF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>
              <a:defRPr sz="26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BF9A0-910E-4A20-B319-FBD7B357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675E-4889-44FE-B0A7-E22014FD857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4D2A7-6D83-4E99-8875-4B2CFF94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C8B1B-7E12-496A-AB2C-81A34801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7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54F5A-A558-4AED-955F-6677455B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538"/>
            <a:ext cx="10515600" cy="772357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C5332F-D2EF-45C1-B983-C9E6E491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675E-4889-44FE-B0A7-E22014FD857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6DD3E3-5806-4AEE-81A3-6458642E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F6ACDC-6082-4DB2-A67E-D5B2CF95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6008C70-3CCE-4D96-90F9-D92E19ACC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623371"/>
          </a:xfrm>
        </p:spPr>
        <p:txBody>
          <a:bodyPr>
            <a:normAutofit/>
          </a:bodyPr>
          <a:lstStyle>
            <a:lvl1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>
              <a:defRPr sz="26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416094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50403-4F27-420E-9E2A-9B3EA355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F473C5-9557-4E95-9805-167C184E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675E-4889-44FE-B0A7-E22014FD857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7F150E-7F8B-496F-AFAB-EDA2BD4A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C5E467-A0C0-47CD-905B-8116F837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099FBC-3ADD-4385-BCCC-FC171F091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668" y="1953087"/>
            <a:ext cx="6684885" cy="351555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600"/>
              </a:spcBef>
              <a:defRPr sz="30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>
              <a:defRPr sz="26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en-US" altLang="zh-CN" dirty="0" err="1"/>
              <a:t>Gh</a:t>
            </a:r>
            <a:r>
              <a:rPr lang="en-US" altLang="zh-CN" dirty="0"/>
              <a:t> 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68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F59353-42D6-4770-A42D-CFBFA0FE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28594-9B42-4E10-9A3E-1F030C73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741A5-096F-430F-9B87-0FE63F257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6675E-4889-44FE-B0A7-E22014FD857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293FE-C624-4848-A107-D3439089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6965E-B2A5-408F-A0B8-43BFAB3B8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wdong" TargetMode="External"/><Relationship Id="rId2" Type="http://schemas.openxmlformats.org/officeDocument/2006/relationships/hyperlink" Target="https://www.youtube.com/c/hwdo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wdong.ke.qq.com" TargetMode="External"/><Relationship Id="rId4" Type="http://schemas.openxmlformats.org/officeDocument/2006/relationships/hyperlink" Target="https://hwdong-net.github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E1640-D81F-4AC3-80AD-3BDD5AE3E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b="1" dirty="0"/>
              <a:t>6</a:t>
            </a:r>
            <a:r>
              <a:rPr lang="zh-CN" altLang="en-US" b="1" dirty="0"/>
              <a:t>章  函 数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CB3508-55D9-4952-9929-9DCA3C561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http://hwdong-net.github.io</a:t>
            </a:r>
          </a:p>
        </p:txBody>
      </p:sp>
    </p:spTree>
    <p:extLst>
      <p:ext uri="{BB962C8B-B14F-4D97-AF65-F5344CB8AC3E}">
        <p14:creationId xmlns:p14="http://schemas.microsoft.com/office/powerpoint/2010/main" val="427010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0FFA-A64F-49AD-BAC2-9D5EC1D1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6.1.2 </a:t>
            </a:r>
            <a:r>
              <a:rPr lang="zh-CN" altLang="en-US" b="1" dirty="0"/>
              <a:t>函数的定义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BE48E-370F-46BC-B20E-92B5A8ED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形参：</a:t>
            </a:r>
            <a:r>
              <a:rPr lang="zh-CN" altLang="en-US" dirty="0"/>
              <a:t>函数可以有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或多个形参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1C9FFE-CDDC-44C0-A22F-84B6B1E1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22" y="2219960"/>
            <a:ext cx="7971433" cy="14681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ACB6D09-DF06-47C2-823F-BC9CBE5E4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3809364"/>
            <a:ext cx="7429904" cy="121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0FFA-A64F-49AD-BAC2-9D5EC1D1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6.1.2 </a:t>
            </a:r>
            <a:r>
              <a:rPr lang="zh-CN" altLang="en-US" b="1" dirty="0"/>
              <a:t>函数的定义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BE48E-370F-46BC-B20E-92B5A8ED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形参：</a:t>
            </a:r>
            <a:r>
              <a:rPr lang="zh-CN" altLang="en-US" dirty="0"/>
              <a:t>函数可以有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或多个形参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477D58-BDC1-4515-B821-21928E886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07" y="2381250"/>
            <a:ext cx="8178344" cy="25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3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0FFA-A64F-49AD-BAC2-9D5EC1D1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6.1.2 </a:t>
            </a:r>
            <a:r>
              <a:rPr lang="zh-CN" altLang="en-US" b="1" dirty="0"/>
              <a:t>函数的定义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BE48E-370F-46BC-B20E-92B5A8ED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返回类型：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zh-CN" altLang="en-US" dirty="0"/>
              <a:t>每个函数都必须说明其返回类型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大多数数据类型都可以作为返回类型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返回类型也可以是</a:t>
            </a:r>
            <a:r>
              <a:rPr lang="en-US" dirty="0"/>
              <a:t>void</a:t>
            </a:r>
            <a:r>
              <a:rPr lang="zh-CN" altLang="en-US" dirty="0"/>
              <a:t>，说明该函数不返回值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用</a:t>
            </a:r>
            <a:r>
              <a:rPr lang="en-US" dirty="0"/>
              <a:t>auto</a:t>
            </a:r>
            <a:r>
              <a:rPr lang="zh-CN" altLang="en-US" dirty="0"/>
              <a:t>关键字，让编译器从函数的返回值自动推断函数的返回类型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函数可有多个</a:t>
            </a:r>
            <a:r>
              <a:rPr lang="en-US" dirty="0"/>
              <a:t>return</a:t>
            </a:r>
            <a:r>
              <a:rPr lang="zh-CN" altLang="en-US" dirty="0"/>
              <a:t>，这些</a:t>
            </a:r>
            <a:r>
              <a:rPr lang="en-US" dirty="0"/>
              <a:t>return</a:t>
            </a:r>
            <a:r>
              <a:rPr lang="zh-CN" altLang="en-US" dirty="0"/>
              <a:t>必须返回相同类型或能隐含转换为相同类型。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7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5942E55-7C5A-4248-B107-4534F028F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62" y="537527"/>
            <a:ext cx="9823880" cy="492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4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267261-1E30-4C6E-97F8-8157C531C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" y="714374"/>
            <a:ext cx="9188706" cy="251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9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21C84-C123-4C4F-B4DB-99FEDD473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608712"/>
            <a:ext cx="10515600" cy="4623371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dirty="0"/>
              <a:t>5</a:t>
            </a:r>
            <a:r>
              <a:rPr lang="zh-CN" altLang="en-US" dirty="0"/>
              <a:t>）不能返回</a:t>
            </a:r>
            <a:r>
              <a:rPr lang="zh-CN" altLang="en-US" b="1" dirty="0"/>
              <a:t>非静态局部变量</a:t>
            </a:r>
            <a:r>
              <a:rPr lang="zh-CN" altLang="en-US" dirty="0"/>
              <a:t>的指针或引用。例如：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232CA9-15C5-4A7D-BB85-2DC2AE84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74" y="1188402"/>
            <a:ext cx="3207385" cy="538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5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38439-7A38-45E9-95CF-632F9311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6.2</a:t>
            </a:r>
            <a:r>
              <a:rPr lang="zh-CN" altLang="en-US" dirty="0"/>
              <a:t>静态（</a:t>
            </a:r>
            <a:r>
              <a:rPr lang="en-US" dirty="0"/>
              <a:t>static</a:t>
            </a:r>
            <a:r>
              <a:rPr lang="zh-CN" altLang="en-US" dirty="0"/>
              <a:t>）变量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9967AC-CC90-4934-BE21-93D3E90F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定义变量时，如果前面有</a:t>
            </a:r>
            <a:r>
              <a:rPr lang="en-US" b="1" dirty="0"/>
              <a:t>static</a:t>
            </a:r>
            <a:r>
              <a:rPr lang="zh-CN" altLang="en-US" dirty="0"/>
              <a:t>关键字，这个变量就称为</a:t>
            </a:r>
            <a:r>
              <a:rPr lang="zh-CN" altLang="en-US" b="1" dirty="0"/>
              <a:t>静态变量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一个程序块（包括函数）中的局部变量根据是否静态变量可分为</a:t>
            </a:r>
            <a:r>
              <a:rPr lang="zh-CN" altLang="en-US" b="1" dirty="0"/>
              <a:t>静态局部变量</a:t>
            </a:r>
            <a:r>
              <a:rPr lang="zh-CN" altLang="en-US" dirty="0"/>
              <a:t>和</a:t>
            </a:r>
            <a:r>
              <a:rPr lang="zh-CN" altLang="en-US" b="1" dirty="0"/>
              <a:t>非静态局部变量</a:t>
            </a:r>
            <a:r>
              <a:rPr lang="zh-CN" altLang="en-US" dirty="0"/>
              <a:t>。前面接触的局部变量都是非静态局部变量。 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E3BF57-3A14-44D5-B3C1-159BEF528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34" y="3713480"/>
            <a:ext cx="7039111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F1DCA-B945-4D05-B8E7-6D34C196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535305"/>
            <a:ext cx="10515600" cy="4351338"/>
          </a:xfrm>
        </p:spPr>
        <p:txBody>
          <a:bodyPr/>
          <a:lstStyle/>
          <a:p>
            <a:r>
              <a:rPr lang="zh-CN" altLang="en-US" dirty="0"/>
              <a:t>函数中的变量可以定义成静态局部变量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BFFACB-3B56-446A-8A96-6E52050FA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14" y="1305560"/>
            <a:ext cx="7039111" cy="2727960"/>
          </a:xfrm>
          <a:prstGeom prst="rect">
            <a:avLst/>
          </a:prstGeom>
        </p:spPr>
      </p:pic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2F05E0FD-4A52-41D5-A485-9D84F9A4CDBB}"/>
              </a:ext>
            </a:extLst>
          </p:cNvPr>
          <p:cNvSpPr/>
          <p:nvPr/>
        </p:nvSpPr>
        <p:spPr>
          <a:xfrm>
            <a:off x="4541520" y="1056640"/>
            <a:ext cx="5008880" cy="518160"/>
          </a:xfrm>
          <a:prstGeom prst="wedgeRectCallout">
            <a:avLst>
              <a:gd name="adj1" fmla="val -61011"/>
              <a:gd name="adj2" fmla="val 159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dirty="0"/>
              <a:t>“</a:t>
            </a:r>
            <a:r>
              <a:rPr lang="en-US" sz="2500" dirty="0"/>
              <a:t>auto </a:t>
            </a:r>
            <a:r>
              <a:rPr lang="en-US" sz="2500" dirty="0" err="1"/>
              <a:t>i</a:t>
            </a:r>
            <a:r>
              <a:rPr lang="en-US" sz="2500" dirty="0"/>
              <a:t>{0};</a:t>
            </a:r>
            <a:r>
              <a:rPr lang="zh-CN" altLang="en-US" sz="2500" dirty="0"/>
              <a:t>”修改为“</a:t>
            </a:r>
            <a:r>
              <a:rPr lang="en-US" sz="2500" dirty="0"/>
              <a:t>static auto </a:t>
            </a:r>
            <a:r>
              <a:rPr lang="en-US" sz="2500" dirty="0" err="1"/>
              <a:t>i</a:t>
            </a:r>
            <a:r>
              <a:rPr lang="en-US" sz="2500" dirty="0"/>
              <a:t>{0};</a:t>
            </a:r>
            <a:r>
              <a:rPr lang="zh-CN" altLang="en-US" sz="2500" dirty="0"/>
              <a:t>”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9566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F1DCA-B945-4D05-B8E7-6D34C196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535305"/>
            <a:ext cx="10515600" cy="4351338"/>
          </a:xfrm>
        </p:spPr>
        <p:txBody>
          <a:bodyPr/>
          <a:lstStyle/>
          <a:p>
            <a:r>
              <a:rPr lang="zh-CN" altLang="en-US" dirty="0"/>
              <a:t>函数中的变量可以定义成静态局部变量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7AE87F-5256-4350-865C-201DE0A1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81" y="1280477"/>
            <a:ext cx="5924251" cy="46834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4EAB424-5715-4783-AC7B-2AF3852517EA}"/>
              </a:ext>
            </a:extLst>
          </p:cNvPr>
          <p:cNvSpPr/>
          <p:nvPr/>
        </p:nvSpPr>
        <p:spPr>
          <a:xfrm>
            <a:off x="1981200" y="2062481"/>
            <a:ext cx="721360" cy="3251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E03B4-2E96-41B5-8B1F-F5BB16E7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</a:t>
            </a:r>
            <a:r>
              <a:rPr lang="zh-CN" altLang="en-US" dirty="0"/>
              <a:t>函数的形参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4F32E-DADE-426E-9A7A-F47FD829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调用一个函数时，其</a:t>
            </a:r>
            <a:r>
              <a:rPr lang="zh-CN" altLang="en-US" dirty="0">
                <a:solidFill>
                  <a:srgbClr val="00B050"/>
                </a:solidFill>
              </a:rPr>
              <a:t>形参被创建并用实参初始化</a:t>
            </a:r>
            <a:r>
              <a:rPr lang="zh-CN" altLang="en-US" dirty="0"/>
              <a:t>。形参初始化和变量初始化是一样的。函数的形参分为：</a:t>
            </a:r>
            <a:r>
              <a:rPr lang="zh-CN" altLang="en-US" dirty="0">
                <a:solidFill>
                  <a:srgbClr val="00B050"/>
                </a:solidFill>
              </a:rPr>
              <a:t>引用形参</a:t>
            </a:r>
            <a:r>
              <a:rPr lang="zh-CN" altLang="en-US" dirty="0"/>
              <a:t>和非引用形参（也称值形参）。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47CCCC-1D1F-4A5E-BFB5-1AC132230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548894"/>
            <a:ext cx="10405427" cy="11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55A5E-8DA7-415C-B6B0-3351730A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6.1</a:t>
            </a:r>
            <a:r>
              <a:rPr lang="zh-CN" altLang="en-US" dirty="0"/>
              <a:t>函数是命名的程序块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5B509-55FA-4A50-9AA9-735543060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6.1.1 </a:t>
            </a:r>
            <a:r>
              <a:rPr lang="zh-CN" altLang="en-US" b="1" dirty="0"/>
              <a:t>最大公约数</a:t>
            </a:r>
            <a:endParaRPr lang="en-US" b="1" dirty="0"/>
          </a:p>
          <a:p>
            <a:r>
              <a:rPr lang="en-US" b="1" dirty="0"/>
              <a:t>6.1.2 </a:t>
            </a:r>
            <a:r>
              <a:rPr lang="zh-CN" altLang="en-US" b="1" dirty="0"/>
              <a:t>函数的定义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89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786B9F-10F7-4FF1-B856-13580FF8F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9" y="513714"/>
            <a:ext cx="5919477" cy="49422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A2DFE4-5F2F-4CEE-9B5D-646DD2D18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580" y="1830387"/>
            <a:ext cx="3141980" cy="256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2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786B9F-10F7-4FF1-B856-13580FF8F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9" y="513714"/>
            <a:ext cx="5919477" cy="49422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B15B810-669E-4C56-A785-100994745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765" y="1385252"/>
            <a:ext cx="50101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81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8549331-1A3A-484B-9008-14E46732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6.3.2 </a:t>
            </a:r>
            <a:r>
              <a:rPr lang="zh-CN" altLang="en-US" b="1" dirty="0"/>
              <a:t>默认参数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03829C-BBD4-45CD-89F4-69068D6F4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函数的形式参数可以有默认值。例如：</a:t>
            </a:r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4A31C6-5F1F-40FF-9698-95786B68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44" y="2313940"/>
            <a:ext cx="6602349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20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8549331-1A3A-484B-9008-14E46732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6.3.2 </a:t>
            </a:r>
            <a:r>
              <a:rPr lang="zh-CN" altLang="en-US" b="1" dirty="0"/>
              <a:t>默认参数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03829C-BBD4-45CD-89F4-69068D6F4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注意</a:t>
            </a:r>
            <a:r>
              <a:rPr lang="zh-CN" altLang="en-US" dirty="0"/>
              <a:t>：定义函数时，有默认值的形参总是在非默认形参的后面，如果将</a:t>
            </a:r>
            <a:r>
              <a:rPr lang="en-US" dirty="0"/>
              <a:t>Pow()</a:t>
            </a:r>
            <a:r>
              <a:rPr lang="zh-CN" altLang="en-US" dirty="0"/>
              <a:t>函数写成如下形式：</a:t>
            </a:r>
            <a:endParaRPr lang="en-US" dirty="0"/>
          </a:p>
          <a:p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09C935-5452-4BEE-B543-B7C2A425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32" y="2551747"/>
            <a:ext cx="3711089" cy="54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04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E31C8-4FE3-4CD9-8C1D-04834BC4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6.3.3 </a:t>
            </a:r>
            <a:r>
              <a:rPr lang="zh-CN" altLang="en-US" b="1" dirty="0"/>
              <a:t>数组作为形参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4E45A-2E81-4B38-A5E2-C20676950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可以将函数的形参写成数组的样子，除了这个数组形参外，通常还必须有另外的形参说明这个数组的大小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F1F1FB-621B-4926-A1D9-244C9989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47" y="2683192"/>
            <a:ext cx="7913665" cy="34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94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E31C8-4FE3-4CD9-8C1D-04834BC4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6.3.3 </a:t>
            </a:r>
            <a:r>
              <a:rPr lang="zh-CN" altLang="en-US" b="1" dirty="0"/>
              <a:t>数组作为形参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4E45A-2E81-4B38-A5E2-C20676950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当形参写成数组的形式，这个形参实际上并不是一个真正的数组，而是一个指向数组的指针变量，编译器实际上将上述函数转换成如下形式的形参：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即这个</a:t>
            </a:r>
            <a:r>
              <a:rPr lang="en-US" dirty="0" err="1"/>
              <a:t>arr</a:t>
            </a:r>
            <a:r>
              <a:rPr lang="zh-CN" altLang="en-US" dirty="0"/>
              <a:t>形参实际就是一个</a:t>
            </a:r>
            <a:r>
              <a:rPr lang="en-US" dirty="0"/>
              <a:t>int*</a:t>
            </a:r>
            <a:r>
              <a:rPr lang="zh-CN" altLang="en-US" dirty="0"/>
              <a:t>类型的指针变量，而并不是一个真正的数组。因此，不能对</a:t>
            </a:r>
            <a:r>
              <a:rPr lang="en-US" dirty="0" err="1"/>
              <a:t>arr</a:t>
            </a:r>
            <a:r>
              <a:rPr lang="zh-CN" altLang="en-US" dirty="0"/>
              <a:t>用</a:t>
            </a:r>
            <a:r>
              <a:rPr lang="en-US" dirty="0"/>
              <a:t>Range for</a:t>
            </a:r>
            <a:r>
              <a:rPr lang="zh-CN" altLang="en-US" dirty="0"/>
              <a:t>循环去访问其中的数组元素：</a:t>
            </a:r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7B9BD7-EBDD-4A8E-8012-EE772DF1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52" y="2907347"/>
            <a:ext cx="5181475" cy="65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47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E31C8-4FE3-4CD9-8C1D-04834BC4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6.3.3 </a:t>
            </a:r>
            <a:r>
              <a:rPr lang="zh-CN" altLang="en-US" b="1" dirty="0"/>
              <a:t>数组作为形参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3C4971-6DB2-42CD-A13D-F46144E2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597" y="1392554"/>
            <a:ext cx="4616672" cy="19094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AEAC31-A38D-4217-B0CC-4714381B4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670" y="3622357"/>
            <a:ext cx="9005528" cy="143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5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9615F-6B44-4958-88BC-3AFC57B6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6.3.3 </a:t>
            </a:r>
            <a:r>
              <a:rPr lang="zh-CN" altLang="en-US" b="1" dirty="0"/>
              <a:t>数组作为形参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24667-FC7D-4C83-B7A2-A3AC8CF8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当然，可以通过指针去遍历数组中的元素。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A67A4F-A51F-4ACD-8D7F-2356C1C80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95" y="2098357"/>
            <a:ext cx="5224234" cy="18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25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9615F-6B44-4958-88BC-3AFC57B6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6.3.3 </a:t>
            </a:r>
            <a:r>
              <a:rPr lang="zh-CN" altLang="en-US" b="1" dirty="0"/>
              <a:t>数组作为形参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24667-FC7D-4C83-B7A2-A3AC8CF8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因此，在数组形参中的</a:t>
            </a:r>
            <a:r>
              <a:rPr lang="en-US" dirty="0"/>
              <a:t>[]</a:t>
            </a:r>
            <a:r>
              <a:rPr lang="zh-CN" altLang="en-US" dirty="0"/>
              <a:t>里指定数组大小是没有任何意义的。下列都是等价的，最终都转化为最下面的指针形参的形式：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39DC0A-747D-4DD2-9C09-1BC173EDA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59" y="2488564"/>
            <a:ext cx="4513765" cy="144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98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9615F-6B44-4958-88BC-3AFC57B6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6.3.3 </a:t>
            </a:r>
            <a:r>
              <a:rPr lang="zh-CN" altLang="en-US" b="1" dirty="0"/>
              <a:t>数组作为形参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24667-FC7D-4C83-B7A2-A3AC8CF8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引用形参：引用的就是一个数组，无需再用参数指定数组大小。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因为这个形参就是数组，在函数里，也可以用</a:t>
            </a:r>
            <a:r>
              <a:rPr lang="en-US" dirty="0"/>
              <a:t>Range for</a:t>
            </a:r>
            <a:r>
              <a:rPr lang="zh-CN" altLang="en-US" dirty="0"/>
              <a:t>去访问数组的元素。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1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6D7EE1D-1E06-4FD2-BA0A-66C0E293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6.1.1 </a:t>
            </a:r>
            <a:r>
              <a:rPr lang="zh-CN" altLang="en-US" b="1" dirty="0"/>
              <a:t>最大公约数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E8D1C8F-697F-432D-9A9D-DC6F856C7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两个正整数的最大公约数就是能被两者整除的最大正整数。</a:t>
            </a:r>
            <a:endParaRPr lang="en-US" dirty="0"/>
          </a:p>
        </p:txBody>
      </p:sp>
      <p:pic>
        <p:nvPicPr>
          <p:cNvPr id="8" name="图片 7" descr="GCD">
            <a:extLst>
              <a:ext uri="{FF2B5EF4-FFF2-40B4-BE49-F238E27FC236}">
                <a16:creationId xmlns:a16="http://schemas.microsoft.com/office/drawing/2014/main" id="{5DCCBEEF-4CAD-44AF-8719-FA9AE38CA5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98" y="2124041"/>
            <a:ext cx="4755862" cy="120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40B3D6-1FA0-44A2-943B-6752E3733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65" y="3983354"/>
            <a:ext cx="6188075" cy="138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8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9615F-6B44-4958-88BC-3AFC57B6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6.3.3 </a:t>
            </a:r>
            <a:r>
              <a:rPr lang="zh-CN" altLang="en-US" b="1" dirty="0"/>
              <a:t>数组作为形参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24667-FC7D-4C83-B7A2-A3AC8CF8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引用形参：引用的就是一个数组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11896F-0120-4EC8-A686-E2D3EFC1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7" y="2316162"/>
            <a:ext cx="10791475" cy="373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16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9615F-6B44-4958-88BC-3AFC57B6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6.3.3 </a:t>
            </a:r>
            <a:r>
              <a:rPr lang="zh-CN" altLang="en-US" b="1" dirty="0"/>
              <a:t>数组作为形参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24667-FC7D-4C83-B7A2-A3AC8CF8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形参可以是指向多维数组的指针，除最低维，其他维的大小必须指明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2DF262-B61B-44D4-9694-B557BF020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4" y="2569844"/>
            <a:ext cx="8642985" cy="9658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FBE985-4EBF-445D-98E3-7A79245D9FD0}"/>
              </a:ext>
            </a:extLst>
          </p:cNvPr>
          <p:cNvSpPr txBox="1"/>
          <p:nvPr/>
        </p:nvSpPr>
        <p:spPr>
          <a:xfrm>
            <a:off x="985520" y="4297680"/>
            <a:ext cx="105867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arr</a:t>
            </a:r>
            <a:r>
              <a:rPr lang="zh-CN" altLang="en-US" sz="2600" dirty="0"/>
              <a:t>的类型是</a:t>
            </a:r>
            <a:r>
              <a:rPr lang="en-US" sz="2600" dirty="0"/>
              <a:t>int (*)[4]</a:t>
            </a:r>
            <a:r>
              <a:rPr lang="zh-CN" altLang="en-US" sz="2600" dirty="0"/>
              <a:t>，也即是它是一个指向数组类型</a:t>
            </a:r>
            <a:r>
              <a:rPr lang="en-US" sz="2600" dirty="0"/>
              <a:t>int[4]</a:t>
            </a:r>
            <a:r>
              <a:rPr lang="zh-CN" altLang="en-US" sz="2600" dirty="0"/>
              <a:t>的指针变量</a:t>
            </a:r>
            <a:endParaRPr lang="en-US" altLang="zh-CN" sz="2600" dirty="0"/>
          </a:p>
          <a:p>
            <a:endParaRPr lang="en-US" altLang="zh-CN" sz="2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FC9786-3A64-489B-8C07-D75E2ADC2CDE}"/>
              </a:ext>
            </a:extLst>
          </p:cNvPr>
          <p:cNvSpPr txBox="1"/>
          <p:nvPr/>
        </p:nvSpPr>
        <p:spPr>
          <a:xfrm>
            <a:off x="1016000" y="5201920"/>
            <a:ext cx="903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arr</a:t>
            </a:r>
            <a:r>
              <a:rPr lang="en-US" sz="2600" dirty="0"/>
              <a:t>++</a:t>
            </a:r>
            <a:r>
              <a:rPr lang="zh-CN" altLang="en-US" sz="2600" dirty="0"/>
              <a:t>偏移的是</a:t>
            </a:r>
            <a:r>
              <a:rPr lang="en-US" altLang="zh-CN" sz="2600" dirty="0"/>
              <a:t>int[4]</a:t>
            </a:r>
            <a:r>
              <a:rPr lang="zh-CN" altLang="en-US" sz="2600" dirty="0"/>
              <a:t>大小，即</a:t>
            </a:r>
            <a:r>
              <a:rPr lang="en-US" altLang="zh-CN" sz="2600" dirty="0"/>
              <a:t>4</a:t>
            </a:r>
            <a:r>
              <a:rPr lang="zh-CN" altLang="en-US" sz="2600" dirty="0"/>
              <a:t>个整数占用空间大小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1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2F29E95-CAC9-435C-8639-E6E721E90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4" y="485140"/>
            <a:ext cx="10498923" cy="582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10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23152-27FF-4DDF-9527-24F9CCA6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6.3.4 const</a:t>
            </a:r>
            <a:r>
              <a:rPr lang="zh-CN" altLang="en-US" b="1" dirty="0"/>
              <a:t>与形参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4D273-D76D-40A1-939E-9C1573F82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函数的形参作为函数的局部变量，当然可以用</a:t>
            </a:r>
            <a:r>
              <a:rPr lang="en-US" dirty="0"/>
              <a:t>const</a:t>
            </a:r>
            <a:r>
              <a:rPr lang="zh-CN" altLang="en-US" dirty="0"/>
              <a:t>修饰。例如：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8DD378-F4A7-4A9A-A749-A146B9630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69" y="2149157"/>
            <a:ext cx="5083519" cy="16506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ABFC8D-DC59-4313-B005-2349E5FE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14" y="4008120"/>
            <a:ext cx="5922963" cy="46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4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8FAE6-B296-43A7-823D-148625BA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6.3.5 </a:t>
            </a:r>
            <a:r>
              <a:rPr lang="zh-CN" altLang="en-US" b="1" dirty="0"/>
              <a:t>可变数目的形参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FDAB5-C957-46AD-A605-1368E9747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有时，无法提前预知给一个函数传递的参数个数，比如编写一个函数求一个学生的平均分数，但不知道实际运行中学生到底有几门课程。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C++</a:t>
            </a:r>
            <a:r>
              <a:rPr lang="zh-CN" altLang="en-US" dirty="0"/>
              <a:t>从</a:t>
            </a:r>
            <a:r>
              <a:rPr lang="en-US" dirty="0"/>
              <a:t>C</a:t>
            </a:r>
            <a:r>
              <a:rPr lang="zh-CN" altLang="en-US" dirty="0"/>
              <a:t>语言中继承了一个</a:t>
            </a:r>
            <a:r>
              <a:rPr lang="en-US" dirty="0"/>
              <a:t>3</a:t>
            </a:r>
            <a:r>
              <a:rPr lang="zh-CN" altLang="en-US" dirty="0"/>
              <a:t>个点</a:t>
            </a:r>
            <a:r>
              <a:rPr lang="en-US" dirty="0"/>
              <a:t>…</a:t>
            </a:r>
            <a:r>
              <a:rPr lang="zh-CN" altLang="en-US" dirty="0"/>
              <a:t>的可变形参。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可用定义下列形式的能接受可变数目参数的形参。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3BA0A5-39DC-48D3-889D-57A2CD66F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0" y="5226367"/>
            <a:ext cx="4691920" cy="63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1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252361-0894-44B6-BE2C-9D6DDCB02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47" y="154940"/>
            <a:ext cx="6341054" cy="48539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5450A0-2793-4AF7-80DD-2D30AA611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834" y="2050732"/>
            <a:ext cx="5660899" cy="25720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9C43AE-F65F-4C2F-8ACB-FB66524B88B6}"/>
              </a:ext>
            </a:extLst>
          </p:cNvPr>
          <p:cNvSpPr txBox="1"/>
          <p:nvPr/>
        </p:nvSpPr>
        <p:spPr>
          <a:xfrm>
            <a:off x="1056640" y="5608320"/>
            <a:ext cx="99364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要使用</a:t>
            </a:r>
            <a:r>
              <a:rPr lang="en-US" sz="2600" dirty="0"/>
              <a:t>std::</a:t>
            </a:r>
            <a:r>
              <a:rPr lang="en-US" sz="2600" dirty="0" err="1"/>
              <a:t>initializer_list</a:t>
            </a:r>
            <a:r>
              <a:rPr lang="zh-CN" altLang="en-US" sz="2600" dirty="0"/>
              <a:t>模板，需要包含头文件</a:t>
            </a:r>
            <a:r>
              <a:rPr lang="en-US" sz="2600" dirty="0"/>
              <a:t>&lt;</a:t>
            </a:r>
            <a:r>
              <a:rPr lang="en-US" sz="2600" dirty="0" err="1"/>
              <a:t>initializer_list</a:t>
            </a:r>
            <a:r>
              <a:rPr lang="en-US" sz="2600" dirty="0"/>
              <a:t>&gt;</a:t>
            </a:r>
            <a:r>
              <a:rPr lang="zh-CN" altLang="en-US" sz="2600" dirty="0"/>
              <a:t>，但</a:t>
            </a:r>
            <a:r>
              <a:rPr lang="en-US" sz="2600" dirty="0"/>
              <a:t>&lt;iostream&gt;</a:t>
            </a:r>
            <a:r>
              <a:rPr lang="zh-CN" altLang="en-US" sz="2600" dirty="0"/>
              <a:t>已经包含了该头文件。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2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E040A4-21C2-46C9-B2ED-9565A6D5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</a:t>
            </a:r>
            <a:r>
              <a:rPr lang="zh-CN" altLang="en-US" dirty="0"/>
              <a:t>递归函数：调用自身的函数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43337D-DC15-4912-94C5-1F429DB53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71" y="1921827"/>
            <a:ext cx="6539453" cy="28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4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7D45974-1CD1-40AC-829C-D802BC59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6.4.1 </a:t>
            </a:r>
            <a:r>
              <a:rPr lang="zh-CN" altLang="en-US" b="1" dirty="0"/>
              <a:t>递归和递归函数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809897-D144-4969-A5DB-3C0913D5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是一个任务分解的解决问题的方法，一个大的问题如果能够分解成和它类似的子问题，且子问题的解决方法和大问题是一样的，只不过问题的规模有所区别而已。这种情况下就可以采用递归的方法来解决这个问题。</a:t>
            </a:r>
            <a:endParaRPr lang="en-US" dirty="0"/>
          </a:p>
          <a:p>
            <a:r>
              <a:rPr lang="en-US" dirty="0"/>
              <a:t>n!=n*(n−1)!</a:t>
            </a:r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D26D48-51B8-493B-873C-365CD4BF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77" y="3924617"/>
            <a:ext cx="8333614" cy="27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CEEA9BB-D17D-4488-BB9A-25358B26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97" y="502284"/>
            <a:ext cx="7578070" cy="13265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38B1A3-CEC7-47D8-9996-504C346B4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0" y="2284094"/>
            <a:ext cx="9335992" cy="39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1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A3F53-34DF-49A6-A0D2-1ED8E041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375032"/>
            <a:ext cx="10515600" cy="4623371"/>
          </a:xfrm>
        </p:spPr>
        <p:txBody>
          <a:bodyPr/>
          <a:lstStyle/>
          <a:p>
            <a:r>
              <a:rPr lang="zh-CN" altLang="en-US" b="1" dirty="0"/>
              <a:t>斐波那契数列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DF0999-95B2-475F-AE7E-9707C5AA7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32" y="988060"/>
            <a:ext cx="7343775" cy="533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B4E94A-8CB3-4753-98E1-7DAFAF3CE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067" y="1961197"/>
            <a:ext cx="6234351" cy="425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5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6D7EE1D-1E06-4FD2-BA0A-66C0E293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6.1.1 </a:t>
            </a:r>
            <a:r>
              <a:rPr lang="zh-CN" altLang="en-US" b="1" dirty="0"/>
              <a:t>最大公约数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E8D1C8F-697F-432D-9A9D-DC6F856C7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两个正整数的最大公约数就是能被两者整除的最大正整数。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26E4F7-E578-4F1E-B328-807C1A725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143442"/>
            <a:ext cx="7548019" cy="4064318"/>
          </a:xfrm>
          <a:prstGeom prst="rect">
            <a:avLst/>
          </a:prstGeom>
        </p:spPr>
      </p:pic>
      <p:pic>
        <p:nvPicPr>
          <p:cNvPr id="9" name="图片 8" descr="GCD">
            <a:extLst>
              <a:ext uri="{FF2B5EF4-FFF2-40B4-BE49-F238E27FC236}">
                <a16:creationId xmlns:a16="http://schemas.microsoft.com/office/drawing/2014/main" id="{7DB42110-E767-4E4F-92EB-DF74E46052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378" y="2174841"/>
            <a:ext cx="3800822" cy="1015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591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A3F53-34DF-49A6-A0D2-1ED8E041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375032"/>
            <a:ext cx="10515600" cy="4623371"/>
          </a:xfrm>
        </p:spPr>
        <p:txBody>
          <a:bodyPr/>
          <a:lstStyle/>
          <a:p>
            <a:r>
              <a:rPr lang="zh-CN" altLang="en-US" b="1" dirty="0"/>
              <a:t>最大公约数</a:t>
            </a:r>
            <a:endParaRPr lang="en-US" b="1" dirty="0"/>
          </a:p>
          <a:p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50DBC6-1F6B-470A-A389-ED47B2C49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292" y="922655"/>
            <a:ext cx="4371975" cy="704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2F5E20-4EC1-4933-9BBF-06882FAC4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14" y="2089150"/>
            <a:ext cx="6946547" cy="43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1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6A7A9-F89B-4C4D-92BE-034681B6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6.4.2 </a:t>
            </a:r>
            <a:r>
              <a:rPr lang="zh-CN" altLang="en-US" b="1" dirty="0"/>
              <a:t>实战：二分查找的递归实现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0B13B-44D7-4E8A-A44A-EDF13487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二分查找问题，可以看成一个递归问题：在非空的原序列上的查找问题，被分解为</a:t>
            </a:r>
            <a:r>
              <a:rPr lang="en-US" dirty="0"/>
              <a:t>3</a:t>
            </a:r>
            <a:r>
              <a:rPr lang="zh-CN" altLang="en-US" dirty="0"/>
              <a:t>个子问题：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dirty="0"/>
              <a:t>   1</a:t>
            </a:r>
            <a:r>
              <a:rPr lang="zh-CN" altLang="en-US" dirty="0"/>
              <a:t>）和中间的元素的直接比较问题；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2)   </a:t>
            </a:r>
            <a:r>
              <a:rPr lang="zh-CN" altLang="en-US" dirty="0"/>
              <a:t>左区间上的查找问题； 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3)  </a:t>
            </a:r>
            <a:r>
              <a:rPr lang="zh-CN" altLang="en-US" dirty="0"/>
              <a:t>右区间上的查找问题。而左、右子区间的二分查找和原区间的二分查找过程是一样的。因此，可以写出基于递归的二分查找程序。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4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030D83-74A9-409C-8BBB-64BE73CE1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" y="146050"/>
            <a:ext cx="8134730" cy="48221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F35BC6-F82B-4129-B675-4F9A1403B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422" y="4784725"/>
            <a:ext cx="6748762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6F6DD-B8DB-453C-AB39-A87C943C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6.4.3</a:t>
            </a:r>
            <a:r>
              <a:rPr lang="zh-CN" altLang="en-US" b="1" dirty="0"/>
              <a:t>实战：汉诺塔问题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FA4084-DB04-4CBD-B60A-F5D7B49A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977" y="1826577"/>
            <a:ext cx="5884863" cy="17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075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BD3556-681B-43E5-8A88-A4A1E8D80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35" y="278130"/>
            <a:ext cx="7486650" cy="3314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1EEBFE-6BE3-44E2-91A6-368C7C298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045" y="3812540"/>
            <a:ext cx="62293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7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D9FC63B-655A-4E3E-A926-9628BB083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69" y="261302"/>
            <a:ext cx="8515977" cy="21059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2FF9CB-EFD7-4E73-B07E-98A380973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45" y="2547620"/>
            <a:ext cx="8032384" cy="30911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214E2F-58D1-4F30-8CF5-FAF970FF6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204" y="5483860"/>
            <a:ext cx="3387725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5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90281-003A-4BAA-860A-2137DA20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6.4.4 </a:t>
            </a:r>
            <a:r>
              <a:rPr lang="zh-CN" altLang="en-US" b="1" dirty="0"/>
              <a:t>实战：快速排序算法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11FB9C-302A-4AB2-ACC0-D5A2B9EAA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857" y="1236027"/>
            <a:ext cx="3735850" cy="1649413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A687EBF6-551A-4547-AEDC-21C7DFDF1EE1}"/>
              </a:ext>
            </a:extLst>
          </p:cNvPr>
          <p:cNvSpPr/>
          <p:nvPr/>
        </p:nvSpPr>
        <p:spPr>
          <a:xfrm>
            <a:off x="3149600" y="1808480"/>
            <a:ext cx="365760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A981C300-09BC-4D17-ADF9-45D96A748CC4}"/>
              </a:ext>
            </a:extLst>
          </p:cNvPr>
          <p:cNvSpPr/>
          <p:nvPr/>
        </p:nvSpPr>
        <p:spPr>
          <a:xfrm>
            <a:off x="5608320" y="1696720"/>
            <a:ext cx="1960880" cy="558800"/>
          </a:xfrm>
          <a:prstGeom prst="wedgeRectCallout">
            <a:avLst>
              <a:gd name="adj1" fmla="val -69639"/>
              <a:gd name="adj2" fmla="val 2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“</a:t>
            </a:r>
            <a:r>
              <a:rPr lang="zh-CN" altLang="en-US" sz="2800" b="1" dirty="0"/>
              <a:t>一次划分</a:t>
            </a:r>
            <a:r>
              <a:rPr lang="en-US" sz="2800" dirty="0"/>
              <a:t>”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A883A1-A0DC-4CD3-BB7B-CBE904425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3052127"/>
            <a:ext cx="10091849" cy="3805873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B3DF35DB-2EFE-439C-A659-6454EDCF59B3}"/>
              </a:ext>
            </a:extLst>
          </p:cNvPr>
          <p:cNvSpPr/>
          <p:nvPr/>
        </p:nvSpPr>
        <p:spPr>
          <a:xfrm>
            <a:off x="1686560" y="5201920"/>
            <a:ext cx="4043680" cy="39624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2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2EF31F2-C351-4B64-BF9D-46B136AE4E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947" y="130810"/>
            <a:ext cx="6800533" cy="7204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837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D1FEAE-3CF7-482B-89F3-633D6D25A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" y="120014"/>
            <a:ext cx="5727066" cy="4837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D54E86-3208-4BAB-9BB5-4DA610708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" y="4968240"/>
            <a:ext cx="5257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63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2CFF4B1-7CCF-4783-9224-CFC713E9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42" y="913764"/>
            <a:ext cx="8220001" cy="386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7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E8D1C8F-697F-432D-9A9D-DC6F856C7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466473"/>
            <a:ext cx="10515600" cy="1148968"/>
          </a:xfrm>
        </p:spPr>
        <p:txBody>
          <a:bodyPr/>
          <a:lstStyle/>
          <a:p>
            <a:r>
              <a:rPr lang="zh-CN" altLang="en-US" dirty="0"/>
              <a:t>又要求另外</a:t>
            </a:r>
            <a:r>
              <a:rPr lang="en-US" dirty="0"/>
              <a:t>2</a:t>
            </a:r>
            <a:r>
              <a:rPr lang="zh-CN" altLang="en-US" dirty="0"/>
              <a:t>个整数（比如</a:t>
            </a:r>
            <a:r>
              <a:rPr lang="en-US" dirty="0"/>
              <a:t>36 </a:t>
            </a:r>
            <a:r>
              <a:rPr lang="zh-CN" altLang="en-US" dirty="0"/>
              <a:t>和</a:t>
            </a:r>
            <a:r>
              <a:rPr lang="en-US" dirty="0"/>
              <a:t>24</a:t>
            </a:r>
            <a:r>
              <a:rPr lang="zh-CN" altLang="en-US" dirty="0"/>
              <a:t>）的最大公约数，怎么办？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复制、黏贴、修改代码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35E52C-779E-4CD3-BAA2-96704EBFC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457" y="1433830"/>
            <a:ext cx="7479983" cy="556015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3DF791F-9888-4FC6-94B2-4C5EE7478B3A}"/>
              </a:ext>
            </a:extLst>
          </p:cNvPr>
          <p:cNvSpPr/>
          <p:nvPr/>
        </p:nvSpPr>
        <p:spPr>
          <a:xfrm>
            <a:off x="1889760" y="2143760"/>
            <a:ext cx="6868160" cy="20726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08B835-21DE-478B-B1DE-ACC1659C5CBE}"/>
              </a:ext>
            </a:extLst>
          </p:cNvPr>
          <p:cNvSpPr/>
          <p:nvPr/>
        </p:nvSpPr>
        <p:spPr>
          <a:xfrm>
            <a:off x="1867348" y="4488031"/>
            <a:ext cx="6868160" cy="20726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6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CFFC-482A-4659-9556-D3658ECB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6.4.5 </a:t>
            </a:r>
            <a:r>
              <a:rPr lang="zh-CN" altLang="en-US" b="1" dirty="0"/>
              <a:t>实战：迷宫问题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279BF-9499-41B8-815E-6F69BDCF2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参看书（略）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69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F983-2072-4362-84CE-F8C72873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D0E60-DF8A-4D2F-B965-71946CE8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22075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 err="1"/>
              <a:t>Youtube</a:t>
            </a:r>
            <a:r>
              <a:rPr lang="zh-CN" altLang="en-US" dirty="0"/>
              <a:t>频道：</a:t>
            </a:r>
            <a:r>
              <a:rPr lang="en-US" altLang="zh-CN" dirty="0">
                <a:hlinkClick r:id="rId2"/>
              </a:rPr>
              <a:t>https://www.youtube.com/c/hwdong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Twitter</a:t>
            </a:r>
            <a:r>
              <a:rPr lang="zh-CN" altLang="en-US" dirty="0"/>
              <a:t>推特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https://twitter.com/hwdong 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站或微博：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博客：</a:t>
            </a:r>
            <a:r>
              <a:rPr lang="en-US" altLang="zh-CN" dirty="0">
                <a:hlinkClick r:id="rId4"/>
              </a:rPr>
              <a:t>https://hwdong-net.github.io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腾讯课堂：</a:t>
            </a:r>
            <a:r>
              <a:rPr lang="en-US" altLang="zh-CN" dirty="0">
                <a:hlinkClick r:id="rId5" action="ppaction://hlinkfile"/>
              </a:rPr>
              <a:t>hwdong.ke.qq.com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716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951E6-3AAA-4D90-84C0-4BE5C0BF3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425832"/>
            <a:ext cx="10515600" cy="4623371"/>
          </a:xfrm>
        </p:spPr>
        <p:txBody>
          <a:bodyPr/>
          <a:lstStyle/>
          <a:p>
            <a:r>
              <a:rPr lang="zh-CN" altLang="en-US" dirty="0"/>
              <a:t>给</a:t>
            </a:r>
            <a:r>
              <a:rPr lang="en-US" dirty="0"/>
              <a:t> “</a:t>
            </a:r>
            <a:r>
              <a:rPr lang="zh-CN" altLang="en-US" dirty="0"/>
              <a:t>求最大公约数的这段代码</a:t>
            </a:r>
            <a:r>
              <a:rPr lang="en-US" dirty="0"/>
              <a:t>”</a:t>
            </a:r>
            <a:r>
              <a:rPr lang="zh-CN" altLang="en-US" dirty="0"/>
              <a:t>起一个名字，即定义所谓的</a:t>
            </a:r>
            <a:r>
              <a:rPr lang="zh-CN" altLang="en-US" b="1" dirty="0"/>
              <a:t>函数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1B315E-F703-4076-99DC-F377A2F67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" y="1273810"/>
            <a:ext cx="9562966" cy="48323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721431-1907-4E03-93D6-FD7F5FDB56D6}"/>
              </a:ext>
            </a:extLst>
          </p:cNvPr>
          <p:cNvSpPr/>
          <p:nvPr/>
        </p:nvSpPr>
        <p:spPr>
          <a:xfrm>
            <a:off x="1137920" y="2255520"/>
            <a:ext cx="3017520" cy="4775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3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951E6-3AAA-4D90-84C0-4BE5C0BF3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425832"/>
            <a:ext cx="10515600" cy="4623371"/>
          </a:xfrm>
        </p:spPr>
        <p:txBody>
          <a:bodyPr/>
          <a:lstStyle/>
          <a:p>
            <a:r>
              <a:rPr lang="zh-CN" altLang="en-US" dirty="0"/>
              <a:t>调用</a:t>
            </a:r>
            <a:r>
              <a:rPr lang="zh-CN" altLang="en-US" b="1" dirty="0"/>
              <a:t>函数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F3511B-0C81-4FFA-B5A2-DCD125128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62" y="1082674"/>
            <a:ext cx="8087916" cy="32251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9C0CFCD-6839-40EC-B3AC-605A573198AB}"/>
              </a:ext>
            </a:extLst>
          </p:cNvPr>
          <p:cNvSpPr/>
          <p:nvPr/>
        </p:nvSpPr>
        <p:spPr>
          <a:xfrm>
            <a:off x="1463040" y="2001520"/>
            <a:ext cx="1422400" cy="4267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397844-934A-4356-8F48-6A2957236DD7}"/>
              </a:ext>
            </a:extLst>
          </p:cNvPr>
          <p:cNvSpPr/>
          <p:nvPr/>
        </p:nvSpPr>
        <p:spPr>
          <a:xfrm>
            <a:off x="1473200" y="3423920"/>
            <a:ext cx="1422400" cy="4267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10D793BF-2508-43DC-A8F7-B8948535F776}"/>
              </a:ext>
            </a:extLst>
          </p:cNvPr>
          <p:cNvSpPr/>
          <p:nvPr/>
        </p:nvSpPr>
        <p:spPr>
          <a:xfrm>
            <a:off x="4450080" y="1239520"/>
            <a:ext cx="3820160" cy="619760"/>
          </a:xfrm>
          <a:prstGeom prst="wedgeRectCallout">
            <a:avLst>
              <a:gd name="adj1" fmla="val -86376"/>
              <a:gd name="adj2" fmla="val 73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一次编写、多次调用</a:t>
            </a:r>
            <a:endParaRPr lang="en-US" sz="2800" dirty="0"/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359CD861-F707-4282-B538-91B7468D5BC1}"/>
              </a:ext>
            </a:extLst>
          </p:cNvPr>
          <p:cNvSpPr/>
          <p:nvPr/>
        </p:nvSpPr>
        <p:spPr>
          <a:xfrm>
            <a:off x="4399280" y="3322320"/>
            <a:ext cx="3820160" cy="619760"/>
          </a:xfrm>
          <a:prstGeom prst="wedgeRectCallout">
            <a:avLst>
              <a:gd name="adj1" fmla="val -78131"/>
              <a:gd name="adj2" fmla="val 25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一次编写、多次调用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680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1BD95-0930-4C7B-BAF1-14C3C1A14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547752"/>
            <a:ext cx="10515600" cy="4623371"/>
          </a:xfrm>
        </p:spPr>
        <p:txBody>
          <a:bodyPr/>
          <a:lstStyle/>
          <a:p>
            <a:r>
              <a:rPr lang="en-US" dirty="0"/>
              <a:t>GCD</a:t>
            </a:r>
            <a:r>
              <a:rPr lang="zh-CN" altLang="en-US" dirty="0"/>
              <a:t>函数名前面的</a:t>
            </a:r>
            <a:r>
              <a:rPr lang="en-US" dirty="0"/>
              <a:t>void</a:t>
            </a:r>
            <a:r>
              <a:rPr lang="zh-CN" altLang="en-US" dirty="0"/>
              <a:t>关键字，说明这个函数不返回值或者说返回类型是</a:t>
            </a:r>
            <a:r>
              <a:rPr lang="en-US" dirty="0"/>
              <a:t>void</a:t>
            </a:r>
            <a:r>
              <a:rPr lang="zh-CN" altLang="en-US" dirty="0"/>
              <a:t>（即</a:t>
            </a:r>
            <a:r>
              <a:rPr lang="zh-CN" altLang="en-US" b="1" dirty="0"/>
              <a:t>无类型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也可以让被调用函数返回一个非</a:t>
            </a:r>
            <a:r>
              <a:rPr lang="en-US" dirty="0"/>
              <a:t>void</a:t>
            </a:r>
            <a:r>
              <a:rPr lang="zh-CN" altLang="en-US" dirty="0"/>
              <a:t>类型如</a:t>
            </a:r>
            <a:r>
              <a:rPr lang="en-US" dirty="0"/>
              <a:t>int</a:t>
            </a:r>
            <a:r>
              <a:rPr lang="zh-CN" altLang="en-US" dirty="0"/>
              <a:t>类型的一个值（结果），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D7D2C1-4B32-44A3-8855-09A04307E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8" y="2476500"/>
            <a:ext cx="5516274" cy="31318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03B4CA-DA5A-4BC7-97D1-74212A5E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427" y="2419032"/>
            <a:ext cx="8443944" cy="325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0FFA-A64F-49AD-BAC2-9D5EC1D1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6.1.2 </a:t>
            </a:r>
            <a:r>
              <a:rPr lang="zh-CN" altLang="en-US" b="1" dirty="0"/>
              <a:t>函数的定义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BE48E-370F-46BC-B20E-92B5A8ED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函数定义格式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7A0AED-C1E6-406D-AB9F-1F0A69704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365" y="1358582"/>
            <a:ext cx="4714875" cy="203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0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1163</Words>
  <Application>Microsoft Office PowerPoint</Application>
  <PresentationFormat>宽屏</PresentationFormat>
  <Paragraphs>97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Noto Sans Blk</vt:lpstr>
      <vt:lpstr>Noto Sans Cond Med</vt:lpstr>
      <vt:lpstr>Office 主题​​</vt:lpstr>
      <vt:lpstr>第6章  函 数</vt:lpstr>
      <vt:lpstr>6.1函数是命名的程序块</vt:lpstr>
      <vt:lpstr>6.1.1 最大公约数</vt:lpstr>
      <vt:lpstr>6.1.1 最大公约数</vt:lpstr>
      <vt:lpstr>PowerPoint 演示文稿</vt:lpstr>
      <vt:lpstr>PowerPoint 演示文稿</vt:lpstr>
      <vt:lpstr>PowerPoint 演示文稿</vt:lpstr>
      <vt:lpstr>PowerPoint 演示文稿</vt:lpstr>
      <vt:lpstr>6.1.2 函数的定义</vt:lpstr>
      <vt:lpstr>6.1.2 函数的定义</vt:lpstr>
      <vt:lpstr>6.1.2 函数的定义</vt:lpstr>
      <vt:lpstr>6.1.2 函数的定义</vt:lpstr>
      <vt:lpstr>PowerPoint 演示文稿</vt:lpstr>
      <vt:lpstr>PowerPoint 演示文稿</vt:lpstr>
      <vt:lpstr>PowerPoint 演示文稿</vt:lpstr>
      <vt:lpstr>6.2静态（static）变量</vt:lpstr>
      <vt:lpstr>PowerPoint 演示文稿</vt:lpstr>
      <vt:lpstr>PowerPoint 演示文稿</vt:lpstr>
      <vt:lpstr>6.3 函数的形参</vt:lpstr>
      <vt:lpstr>PowerPoint 演示文稿</vt:lpstr>
      <vt:lpstr>PowerPoint 演示文稿</vt:lpstr>
      <vt:lpstr>6.3.2 默认参数</vt:lpstr>
      <vt:lpstr>6.3.2 默认参数</vt:lpstr>
      <vt:lpstr>6.3.3 数组作为形参</vt:lpstr>
      <vt:lpstr>6.3.3 数组作为形参</vt:lpstr>
      <vt:lpstr>6.3.3 数组作为形参</vt:lpstr>
      <vt:lpstr>6.3.3 数组作为形参</vt:lpstr>
      <vt:lpstr>6.3.3 数组作为形参</vt:lpstr>
      <vt:lpstr>6.3.3 数组作为形参</vt:lpstr>
      <vt:lpstr>6.3.3 数组作为形参</vt:lpstr>
      <vt:lpstr>6.3.3 数组作为形参</vt:lpstr>
      <vt:lpstr>PowerPoint 演示文稿</vt:lpstr>
      <vt:lpstr>6.3.4 const与形参</vt:lpstr>
      <vt:lpstr>6.3.5 可变数目的形参</vt:lpstr>
      <vt:lpstr>PowerPoint 演示文稿</vt:lpstr>
      <vt:lpstr>6.4 递归函数：调用自身的函数</vt:lpstr>
      <vt:lpstr>6.4.1 递归和递归函数</vt:lpstr>
      <vt:lpstr>PowerPoint 演示文稿</vt:lpstr>
      <vt:lpstr>PowerPoint 演示文稿</vt:lpstr>
      <vt:lpstr>PowerPoint 演示文稿</vt:lpstr>
      <vt:lpstr>6.4.2 实战：二分查找的递归实现</vt:lpstr>
      <vt:lpstr>PowerPoint 演示文稿</vt:lpstr>
      <vt:lpstr>6.4.3实战：汉诺塔问题</vt:lpstr>
      <vt:lpstr>PowerPoint 演示文稿</vt:lpstr>
      <vt:lpstr>PowerPoint 演示文稿</vt:lpstr>
      <vt:lpstr>6.4.4 实战：快速排序算法</vt:lpstr>
      <vt:lpstr>PowerPoint 演示文稿</vt:lpstr>
      <vt:lpstr>PowerPoint 演示文稿</vt:lpstr>
      <vt:lpstr>PowerPoint 演示文稿</vt:lpstr>
      <vt:lpstr>6.4.5 实战：迷宫问题</vt:lpstr>
      <vt:lpstr>关注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hongwei</dc:creator>
  <cp:lastModifiedBy>dong hongwei</cp:lastModifiedBy>
  <cp:revision>38</cp:revision>
  <dcterms:created xsi:type="dcterms:W3CDTF">2019-12-18T10:06:29Z</dcterms:created>
  <dcterms:modified xsi:type="dcterms:W3CDTF">2019-12-18T11:47:48Z</dcterms:modified>
</cp:coreProperties>
</file>