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574" r:id="rId3"/>
    <p:sldId id="575" r:id="rId4"/>
    <p:sldId id="576" r:id="rId5"/>
    <p:sldId id="577" r:id="rId6"/>
    <p:sldId id="578" r:id="rId7"/>
    <p:sldId id="579" r:id="rId8"/>
    <p:sldId id="460" r:id="rId9"/>
    <p:sldId id="580" r:id="rId10"/>
    <p:sldId id="581" r:id="rId11"/>
    <p:sldId id="582" r:id="rId12"/>
    <p:sldId id="584" r:id="rId13"/>
    <p:sldId id="585" r:id="rId14"/>
    <p:sldId id="539" r:id="rId15"/>
    <p:sldId id="586" r:id="rId16"/>
    <p:sldId id="465" r:id="rId17"/>
    <p:sldId id="466" r:id="rId18"/>
    <p:sldId id="528" r:id="rId19"/>
    <p:sldId id="583" r:id="rId20"/>
    <p:sldId id="587" r:id="rId21"/>
    <p:sldId id="588" r:id="rId22"/>
    <p:sldId id="548" r:id="rId23"/>
    <p:sldId id="589" r:id="rId24"/>
    <p:sldId id="561" r:id="rId25"/>
    <p:sldId id="590" r:id="rId26"/>
    <p:sldId id="591" r:id="rId27"/>
    <p:sldId id="592" r:id="rId28"/>
    <p:sldId id="481" r:id="rId29"/>
    <p:sldId id="593" r:id="rId30"/>
    <p:sldId id="601" r:id="rId31"/>
    <p:sldId id="595" r:id="rId32"/>
    <p:sldId id="596" r:id="rId33"/>
    <p:sldId id="597" r:id="rId34"/>
    <p:sldId id="598" r:id="rId35"/>
    <p:sldId id="599" r:id="rId36"/>
    <p:sldId id="600" r:id="rId37"/>
    <p:sldId id="538" r:id="rId38"/>
    <p:sldId id="487" r:id="rId39"/>
    <p:sldId id="488" r:id="rId40"/>
    <p:sldId id="498" r:id="rId41"/>
    <p:sldId id="499" r:id="rId42"/>
    <p:sldId id="569" r:id="rId43"/>
    <p:sldId id="570" r:id="rId44"/>
    <p:sldId id="566" r:id="rId45"/>
    <p:sldId id="525" r:id="rId46"/>
    <p:sldId id="49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58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19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09D1-EB02-4A0D-81D9-3BF5B808092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18AE0-3C86-4583-8E7A-2BD82C5F7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8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https://zh.cppreference.com/w/cpp/language/operator_precedence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1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8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5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082841"/>
          </a:xfrm>
        </p:spPr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6970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wdong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hwdong-net.github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operator_preced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3314" y="818147"/>
            <a:ext cx="10142622" cy="1780673"/>
          </a:xfrm>
        </p:spPr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63314" y="1792705"/>
            <a:ext cx="10142622" cy="1780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4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7" name="副标题 5">
            <a:extLst>
              <a:ext uri="{FF2B5EF4-FFF2-40B4-BE49-F238E27FC236}">
                <a16:creationId xmlns:a16="http://schemas.microsoft.com/office/drawing/2014/main" id="{0F270959-666E-4C21-B205-774B71DF4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站 和微博： 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2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3E93-08B6-4C50-879C-C24152BB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DD7FED-AB54-4DC5-8955-AE52BE4D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02" y="1428093"/>
            <a:ext cx="9303195" cy="50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0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2DF7A28-55BE-4006-A993-4DE75559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0" y="638914"/>
            <a:ext cx="11402960" cy="55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BF06-E493-422F-923D-DDDFA5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自增和自减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740E2-383F-403C-800C-ED22D32D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前置和后置的区别： </a:t>
            </a:r>
          </a:p>
          <a:p>
            <a:pPr marL="0" lvl="0" indent="0">
              <a:buNone/>
            </a:pPr>
            <a:r>
              <a:rPr lang="en-US" altLang="zh-CN" dirty="0"/>
              <a:t>++x</a:t>
            </a:r>
            <a:r>
              <a:rPr lang="zh-CN" altLang="zh-CN" dirty="0"/>
              <a:t>：</a:t>
            </a:r>
            <a:r>
              <a:rPr lang="en-US" altLang="zh-CN" dirty="0"/>
              <a:t>“</a:t>
            </a:r>
            <a:r>
              <a:rPr lang="zh-CN" altLang="zh-CN" dirty="0"/>
              <a:t>先运算后结果</a:t>
            </a:r>
            <a:r>
              <a:rPr lang="en-US" altLang="zh-CN" dirty="0"/>
              <a:t>”</a:t>
            </a:r>
            <a:r>
              <a:rPr lang="zh-CN" altLang="zh-CN" dirty="0"/>
              <a:t>，即先对</a:t>
            </a:r>
            <a:r>
              <a:rPr lang="en-US" altLang="zh-CN" dirty="0"/>
              <a:t>x</a:t>
            </a:r>
            <a:r>
              <a:rPr lang="zh-CN" altLang="zh-CN" dirty="0"/>
              <a:t>增加</a:t>
            </a:r>
            <a:r>
              <a:rPr lang="en-US" altLang="zh-CN" dirty="0"/>
              <a:t>1</a:t>
            </a:r>
            <a:r>
              <a:rPr lang="zh-CN" altLang="zh-CN" dirty="0"/>
              <a:t>，再将</a:t>
            </a:r>
            <a:r>
              <a:rPr lang="en-US" altLang="zh-CN" dirty="0"/>
              <a:t>x</a:t>
            </a:r>
            <a:r>
              <a:rPr lang="zh-CN" altLang="zh-CN" dirty="0"/>
              <a:t>的值作为表达式的值。</a:t>
            </a:r>
          </a:p>
          <a:p>
            <a:pPr marL="0" lvl="0" indent="0">
              <a:buNone/>
            </a:pPr>
            <a:r>
              <a:rPr lang="en-US" altLang="zh-CN" dirty="0"/>
              <a:t>x++</a:t>
            </a:r>
            <a:r>
              <a:rPr lang="zh-CN" altLang="zh-CN" dirty="0"/>
              <a:t>：</a:t>
            </a:r>
            <a:r>
              <a:rPr lang="en-US" altLang="zh-CN" dirty="0"/>
              <a:t>“</a:t>
            </a:r>
            <a:r>
              <a:rPr lang="zh-CN" altLang="zh-CN" dirty="0"/>
              <a:t>先结果后运算</a:t>
            </a:r>
            <a:r>
              <a:rPr lang="en-US" altLang="zh-CN" dirty="0"/>
              <a:t>”</a:t>
            </a:r>
            <a:r>
              <a:rPr lang="zh-CN" altLang="zh-CN" dirty="0"/>
              <a:t>，即表达式的值是未运算前的</a:t>
            </a:r>
            <a:r>
              <a:rPr lang="en-US" altLang="zh-CN" dirty="0"/>
              <a:t>x</a:t>
            </a:r>
            <a:r>
              <a:rPr lang="zh-CN" altLang="zh-CN" dirty="0"/>
              <a:t>值，然后</a:t>
            </a:r>
            <a:r>
              <a:rPr lang="en-US" altLang="zh-CN" dirty="0"/>
              <a:t>x</a:t>
            </a:r>
            <a:r>
              <a:rPr lang="zh-CN" altLang="zh-CN" dirty="0"/>
              <a:t>自身增加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16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C23C-FB81-4895-A722-10139353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085DE-9C99-4416-9F77-DDB2967C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57" y="1582628"/>
            <a:ext cx="9061903" cy="46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F93A74-F4BA-4CE7-87F0-BB18AE1E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3" y="1535002"/>
            <a:ext cx="10854440" cy="4520927"/>
          </a:xfrm>
          <a:prstGeom prst="rect">
            <a:avLst/>
          </a:prstGeom>
        </p:spPr>
      </p:pic>
      <p:sp>
        <p:nvSpPr>
          <p:cNvPr id="7" name="圆角矩形标注 8">
            <a:extLst>
              <a:ext uri="{FF2B5EF4-FFF2-40B4-BE49-F238E27FC236}">
                <a16:creationId xmlns:a16="http://schemas.microsoft.com/office/drawing/2014/main" id="{909A9144-2E57-4725-967B-7430F87CB351}"/>
              </a:ext>
            </a:extLst>
          </p:cNvPr>
          <p:cNvSpPr/>
          <p:nvPr/>
        </p:nvSpPr>
        <p:spPr>
          <a:xfrm>
            <a:off x="966814" y="5840017"/>
            <a:ext cx="4343400" cy="721894"/>
          </a:xfrm>
          <a:prstGeom prst="wedgeRoundRectCallout">
            <a:avLst>
              <a:gd name="adj1" fmla="val -2023"/>
              <a:gd name="adj2" fmla="val -220011"/>
              <a:gd name="adj3" fmla="val 16667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2600" dirty="0"/>
              <a:t>error C2105: “++”</a:t>
            </a:r>
            <a:r>
              <a:rPr lang="zh-CN" altLang="es-ES" sz="2600" dirty="0"/>
              <a:t>需要左值</a:t>
            </a:r>
            <a:endParaRPr lang="zh-CN" altLang="en-US" sz="26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952AAD2-8AD2-4858-A648-82D4CC76D2E4}"/>
              </a:ext>
            </a:extLst>
          </p:cNvPr>
          <p:cNvSpPr txBox="1">
            <a:spLocks/>
          </p:cNvSpPr>
          <p:nvPr/>
        </p:nvSpPr>
        <p:spPr>
          <a:xfrm>
            <a:off x="5390147" y="161927"/>
            <a:ext cx="4997003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前置和后置的区别： 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前置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++x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，“先运算后结果”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后置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x++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，“先结果后运算”</a:t>
            </a:r>
          </a:p>
        </p:txBody>
      </p:sp>
    </p:spTree>
    <p:extLst>
      <p:ext uri="{BB962C8B-B14F-4D97-AF65-F5344CB8AC3E}">
        <p14:creationId xmlns:p14="http://schemas.microsoft.com/office/powerpoint/2010/main" val="247394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BBF2F-EB65-40F4-BFE9-AFCC79DF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4"/>
            <a:ext cx="10515600" cy="589684"/>
          </a:xfrm>
        </p:spPr>
        <p:txBody>
          <a:bodyPr>
            <a:normAutofit/>
          </a:bodyPr>
          <a:lstStyle/>
          <a:p>
            <a:pPr algn="l"/>
            <a:r>
              <a:rPr lang="zh-CN" altLang="zh-CN" sz="3600" b="1" dirty="0">
                <a:solidFill>
                  <a:schemeClr val="tx1"/>
                </a:solidFill>
              </a:rPr>
              <a:t>溢出问题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860BF-B0E5-4272-9932-D8675907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318"/>
            <a:ext cx="10515600" cy="2787316"/>
          </a:xfrm>
        </p:spPr>
        <p:txBody>
          <a:bodyPr/>
          <a:lstStyle/>
          <a:p>
            <a:r>
              <a:rPr lang="zh-CN" altLang="zh-CN" dirty="0"/>
              <a:t>每种类型的变量在内存占据一定大小的空间，其表示值的范围也不同，如</a:t>
            </a:r>
            <a:r>
              <a:rPr lang="en-US" altLang="zh-CN" dirty="0"/>
              <a:t>short</a:t>
            </a:r>
            <a:r>
              <a:rPr lang="zh-CN" altLang="zh-CN" dirty="0"/>
              <a:t>类型值占</a:t>
            </a:r>
            <a:r>
              <a:rPr lang="en-US" altLang="zh-CN" dirty="0"/>
              <a:t>2</a:t>
            </a:r>
            <a:r>
              <a:rPr lang="zh-CN" altLang="zh-CN" dirty="0"/>
              <a:t>字节（</a:t>
            </a:r>
            <a:r>
              <a:rPr lang="en-US" altLang="zh-CN" dirty="0"/>
              <a:t>16</a:t>
            </a:r>
            <a:r>
              <a:rPr lang="zh-CN" altLang="zh-CN" dirty="0"/>
              <a:t>位），其最高位表示正负号，因为</a:t>
            </a:r>
            <a:r>
              <a:rPr lang="en-US" altLang="zh-CN" dirty="0"/>
              <a:t>2</a:t>
            </a:r>
            <a:r>
              <a:rPr lang="en-US" altLang="zh-CN" baseline="30000" dirty="0"/>
              <a:t>15</a:t>
            </a:r>
            <a:r>
              <a:rPr lang="en-US" altLang="zh-CN" dirty="0"/>
              <a:t>-1= 32767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可表示的整数范围是</a:t>
            </a:r>
            <a:r>
              <a:rPr lang="en-US" altLang="zh-CN" dirty="0"/>
              <a:t>[-32767,32767]</a:t>
            </a:r>
            <a:r>
              <a:rPr lang="zh-CN" altLang="zh-CN" dirty="0"/>
              <a:t>。如果值超出了该类型的表示范围，结果是不可预期的，即产生了溢出（</a:t>
            </a:r>
            <a:r>
              <a:rPr lang="en-US" altLang="zh-CN" dirty="0"/>
              <a:t>overflow</a:t>
            </a:r>
            <a:r>
              <a:rPr lang="zh-CN" altLang="zh-CN" dirty="0"/>
              <a:t>）。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77DE22-BA63-4718-ABDB-169D80FB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7" y="3617634"/>
            <a:ext cx="11687066" cy="247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3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263" y="613610"/>
            <a:ext cx="10515600" cy="625643"/>
          </a:xfrm>
        </p:spPr>
        <p:txBody>
          <a:bodyPr/>
          <a:lstStyle/>
          <a:p>
            <a:r>
              <a:rPr lang="zh-CN" altLang="en-US" b="1" dirty="0"/>
              <a:t>整数相除 </a:t>
            </a:r>
            <a:r>
              <a:rPr lang="en-US" altLang="zh-CN" b="1" dirty="0"/>
              <a:t>/:  </a:t>
            </a:r>
            <a:r>
              <a:rPr lang="zh-CN" altLang="en-US" dirty="0"/>
              <a:t>结果仍然是整数，截取掉小数部分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46" y="3886200"/>
            <a:ext cx="7789910" cy="171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59" y="1263316"/>
            <a:ext cx="6454630" cy="14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0284" y="2159822"/>
            <a:ext cx="453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//</a:t>
            </a:r>
            <a:r>
              <a:rPr lang="zh-CN" altLang="en-US" sz="2800" dirty="0"/>
              <a:t>将先转换成浮点数再相除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72621" y="3116178"/>
            <a:ext cx="8598570" cy="62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整数取模 </a:t>
            </a:r>
            <a:r>
              <a:rPr lang="en-US" altLang="zh-CN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%: 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求余数。只能是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个整数取模运算</a:t>
            </a:r>
          </a:p>
        </p:txBody>
      </p:sp>
    </p:spTree>
    <p:extLst>
      <p:ext uri="{BB962C8B-B14F-4D97-AF65-F5344CB8AC3E}">
        <p14:creationId xmlns:p14="http://schemas.microsoft.com/office/powerpoint/2010/main" val="37951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83912" y="366960"/>
            <a:ext cx="11393907" cy="661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整数相除</a:t>
            </a:r>
            <a:r>
              <a:rPr lang="en-US" altLang="zh-CN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 </a:t>
            </a:r>
            <a:r>
              <a:rPr lang="zh-CN" altLang="en-US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和 </a:t>
            </a:r>
            <a:r>
              <a:rPr lang="zh-CN" altLang="en-US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整数取模 </a:t>
            </a:r>
            <a:r>
              <a:rPr lang="en-US" altLang="zh-CN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% </a:t>
            </a:r>
            <a:r>
              <a:rPr lang="zh-CN" altLang="en-US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</a:t>
            </a:r>
            <a:r>
              <a:rPr lang="zh-CN" altLang="en-US" sz="26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符号性</a:t>
            </a:r>
            <a:endParaRPr lang="zh-CN" altLang="en-US" sz="2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17" y="1157507"/>
            <a:ext cx="6831290" cy="205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17" y="3518485"/>
            <a:ext cx="6872332" cy="217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398" y="1789168"/>
            <a:ext cx="418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(-m)/n</a:t>
            </a:r>
            <a:r>
              <a:rPr lang="zh-CN" altLang="en-US" sz="2800" dirty="0"/>
              <a:t>和</a:t>
            </a:r>
            <a:r>
              <a:rPr lang="en-US" altLang="zh-CN" sz="2800" dirty="0"/>
              <a:t>m/(-n)</a:t>
            </a:r>
            <a:r>
              <a:rPr lang="zh-CN" altLang="en-US" sz="2800" dirty="0"/>
              <a:t>等于</a:t>
            </a:r>
            <a:r>
              <a:rPr lang="en-US" altLang="zh-CN" sz="2800" dirty="0"/>
              <a:t>-(m/n)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3912" y="3661561"/>
            <a:ext cx="3625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/>
              <a:t>% </a:t>
            </a:r>
            <a:r>
              <a:rPr lang="zh-CN" altLang="en-US" sz="2800" dirty="0"/>
              <a:t>运算符号和</a:t>
            </a:r>
            <a:r>
              <a:rPr lang="en-US" altLang="zh-CN" sz="2800" dirty="0"/>
              <a:t>m</a:t>
            </a:r>
            <a:r>
              <a:rPr lang="zh-CN" altLang="en-US" sz="2800" dirty="0"/>
              <a:t>相同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(-m)%n</a:t>
            </a:r>
            <a:r>
              <a:rPr lang="zh-CN" altLang="en-US" sz="2800" dirty="0"/>
              <a:t>等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m%n</a:t>
            </a:r>
            <a:endParaRPr lang="zh-CN" altLang="en-US" sz="2800" dirty="0"/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m%(-n)</a:t>
            </a:r>
            <a:r>
              <a:rPr lang="zh-CN" altLang="en-US" sz="2800" dirty="0"/>
              <a:t>等</a:t>
            </a:r>
            <a:r>
              <a:rPr lang="en-US" altLang="zh-CN" sz="2800" dirty="0" err="1"/>
              <a:t>m%n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99611" y="5931568"/>
            <a:ext cx="5895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警告</a:t>
            </a:r>
            <a:r>
              <a:rPr lang="zh-CN" altLang="en-US" sz="2800" b="1" dirty="0"/>
              <a:t>： 浮点数不能执行取模运算</a:t>
            </a:r>
            <a:r>
              <a:rPr lang="en-US" altLang="zh-CN" sz="2800" b="1" dirty="0"/>
              <a:t>%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791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483912" y="366960"/>
            <a:ext cx="11393907" cy="884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整数和浮点数混合运算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" y="1251284"/>
            <a:ext cx="12107136" cy="481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9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80803-0069-4FED-B982-87B63A5E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数学计算函数库</a:t>
            </a:r>
            <a:r>
              <a:rPr lang="en-US" altLang="zh-CN" dirty="0"/>
              <a:t> </a:t>
            </a:r>
            <a:r>
              <a:rPr lang="en-US" altLang="zh-CN" dirty="0" err="1"/>
              <a:t>cmath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15A24-1BB6-47F5-9882-73A7566F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对于一些复杂的运算，如求平方根或求指数运算，</a:t>
            </a:r>
            <a:r>
              <a:rPr lang="en-US" altLang="zh-CN" dirty="0"/>
              <a:t>C++</a:t>
            </a:r>
            <a:r>
              <a:rPr lang="zh-CN" altLang="zh-CN" dirty="0"/>
              <a:t>没有相应的运算符，需要借助于</a:t>
            </a:r>
            <a:r>
              <a:rPr lang="en-US" altLang="zh-CN" dirty="0"/>
              <a:t>C++</a:t>
            </a:r>
            <a:r>
              <a:rPr lang="zh-CN" altLang="zh-CN" dirty="0"/>
              <a:t>的函数库，比如从</a:t>
            </a:r>
            <a:r>
              <a:rPr lang="en-US" altLang="zh-CN" dirty="0"/>
              <a:t>C</a:t>
            </a:r>
            <a:r>
              <a:rPr lang="zh-CN" altLang="zh-CN" dirty="0"/>
              <a:t>语言继承来的数学函数库（头文件是</a:t>
            </a:r>
            <a:r>
              <a:rPr lang="en-US" altLang="zh-CN" dirty="0" err="1"/>
              <a:t>cmath</a:t>
            </a:r>
            <a:r>
              <a:rPr lang="zh-CN" altLang="zh-CN" dirty="0"/>
              <a:t>）来运算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63DDC5-A11E-48E7-9D62-379B2C17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05" y="3191367"/>
            <a:ext cx="7524742" cy="34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5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99EB-CD0E-4BD2-A5EF-9F66A90D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B58D-D16B-4D82-AE92-477AE18B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运算符对数据进行数学或逻辑操作的特殊符号，如运算符</a:t>
            </a:r>
            <a:r>
              <a:rPr lang="en-US" altLang="zh-CN" b="1" dirty="0"/>
              <a:t>+</a:t>
            </a:r>
            <a:r>
              <a:rPr lang="zh-CN" altLang="zh-CN" dirty="0"/>
              <a:t>、</a:t>
            </a:r>
            <a:r>
              <a:rPr lang="en-US" altLang="zh-CN" b="1" dirty="0"/>
              <a:t>*</a:t>
            </a:r>
            <a:r>
              <a:rPr lang="zh-CN" altLang="zh-CN" dirty="0"/>
              <a:t>、</a:t>
            </a:r>
            <a:r>
              <a:rPr lang="en-US" altLang="zh-CN" b="1" dirty="0"/>
              <a:t>||</a:t>
            </a:r>
            <a:r>
              <a:rPr lang="zh-CN" altLang="zh-CN" dirty="0"/>
              <a:t>分别表示</a:t>
            </a:r>
            <a:r>
              <a:rPr lang="zh-CN" altLang="zh-CN" b="1" dirty="0"/>
              <a:t>加</a:t>
            </a:r>
            <a:r>
              <a:rPr lang="zh-CN" altLang="zh-CN" dirty="0"/>
              <a:t>、</a:t>
            </a:r>
            <a:r>
              <a:rPr lang="zh-CN" altLang="zh-CN" b="1" dirty="0"/>
              <a:t>乘</a:t>
            </a:r>
            <a:r>
              <a:rPr lang="zh-CN" altLang="zh-CN" dirty="0"/>
              <a:t>、</a:t>
            </a:r>
            <a:r>
              <a:rPr lang="zh-CN" altLang="zh-CN" b="1" dirty="0"/>
              <a:t>逻辑或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1259C9-47EC-4740-BF59-13FD6469A4A2}"/>
              </a:ext>
            </a:extLst>
          </p:cNvPr>
          <p:cNvSpPr txBox="1"/>
          <p:nvPr/>
        </p:nvSpPr>
        <p:spPr>
          <a:xfrm>
            <a:off x="2627586" y="3005959"/>
            <a:ext cx="3268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2+3/5</a:t>
            </a:r>
          </a:p>
          <a:p>
            <a:endParaRPr lang="en-US" sz="2800" dirty="0"/>
          </a:p>
          <a:p>
            <a:r>
              <a:rPr lang="en-US" altLang="zh-CN" sz="2800" dirty="0"/>
              <a:t>3.14</a:t>
            </a:r>
            <a:r>
              <a:rPr lang="zh-CN" altLang="en-US" sz="2800" dirty="0"/>
              <a:t>*</a:t>
            </a:r>
            <a:r>
              <a:rPr lang="en-US" altLang="zh-CN" sz="2800" dirty="0"/>
              <a:t>2.5</a:t>
            </a:r>
            <a:r>
              <a:rPr lang="zh-CN" altLang="en-US" sz="2800" dirty="0"/>
              <a:t>*</a:t>
            </a:r>
            <a:r>
              <a:rPr lang="en-US" altLang="zh-CN" sz="2800" dirty="0"/>
              <a:t>2.5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689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A096-741D-460B-BC69-78B0C9C65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460381"/>
            <a:ext cx="10515600" cy="4697079"/>
          </a:xfrm>
        </p:spPr>
        <p:txBody>
          <a:bodyPr/>
          <a:lstStyle/>
          <a:p>
            <a:r>
              <a:rPr lang="en-US" altLang="zh-CN" dirty="0"/>
              <a:t>pow(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zh-CN" dirty="0"/>
              <a:t>用于求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b</a:t>
            </a:r>
            <a:r>
              <a:rPr lang="zh-CN" altLang="zh-CN" dirty="0"/>
              <a:t>次方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0C5F1-C325-490D-8049-EA4802DB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6" y="1480890"/>
            <a:ext cx="9869466" cy="38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B6DFA4-F583-4F3D-8410-E5A82927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6" y="547194"/>
            <a:ext cx="11943108" cy="47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8042" y="196209"/>
            <a:ext cx="10515600" cy="1842868"/>
          </a:xfrm>
        </p:spPr>
        <p:txBody>
          <a:bodyPr/>
          <a:lstStyle/>
          <a:p>
            <a:r>
              <a:rPr lang="zh-CN" altLang="en-US" dirty="0"/>
              <a:t>编写程序，输入一元二次方程的系数</a:t>
            </a:r>
            <a:r>
              <a:rPr lang="en-US" altLang="zh-CN" dirty="0" err="1"/>
              <a:t>a,b,c</a:t>
            </a:r>
            <a:r>
              <a:rPr lang="zh-CN" altLang="en-US" dirty="0"/>
              <a:t>（假设满足</a:t>
            </a:r>
            <a:r>
              <a:rPr lang="en-US" altLang="zh-CN" dirty="0"/>
              <a:t>b^2-4ac&gt;=0</a:t>
            </a:r>
            <a:r>
              <a:rPr lang="zh-CN" altLang="en-US" dirty="0"/>
              <a:t>），输出该方程的</a:t>
            </a:r>
            <a:r>
              <a:rPr lang="en-US" altLang="zh-CN" dirty="0"/>
              <a:t>2</a:t>
            </a:r>
            <a:r>
              <a:rPr lang="zh-CN" altLang="en-US" dirty="0"/>
              <a:t>个根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   注：求平方根函数是</a:t>
            </a:r>
            <a:r>
              <a:rPr lang="en-US" altLang="zh-CN" dirty="0" err="1"/>
              <a:t>sqrt</a:t>
            </a:r>
            <a:r>
              <a:rPr lang="en-US" altLang="zh-CN" dirty="0"/>
              <a:t>(x)</a:t>
            </a:r>
            <a:r>
              <a:rPr lang="zh-CN" altLang="en-US" dirty="0"/>
              <a:t>形式，其定义在头文件</a:t>
            </a:r>
            <a:r>
              <a:rPr lang="en-US" altLang="zh-CN" dirty="0" err="1"/>
              <a:t>cmath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2" y="2115553"/>
            <a:ext cx="9172072" cy="458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32" y="1879886"/>
            <a:ext cx="3017517" cy="12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0DCE-3EF1-4F7C-8407-6C81EF9A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6F923-3D12-4BE2-A482-9901C0FB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25" y="1470619"/>
            <a:ext cx="9168940" cy="29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24892"/>
              </p:ext>
            </p:extLst>
          </p:nvPr>
        </p:nvGraphicFramePr>
        <p:xfrm>
          <a:off x="917075" y="502452"/>
          <a:ext cx="9855200" cy="417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3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取反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</a:t>
                      </a:r>
                      <a:r>
                        <a:rPr lang="en-US" altLang="zh-CN" sz="2800" b="1" dirty="0" err="1"/>
                        <a:t>expr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1100=12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&lt;&lt;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expr1&lt;&lt;expr2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&lt;&lt; 2;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 = 12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&gt;&gt;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expr1&gt;&gt;expr2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&gt;&gt; 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 = 6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&amp;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expr1&amp;expr2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5&amp;6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^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expr1^expr2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5^6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|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expr1|expr2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5|6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2260" y="4932226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 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 -------- </a:t>
            </a:r>
          </a:p>
          <a:p>
            <a:r>
              <a:rPr lang="en-US" altLang="zh-CN" sz="2800" dirty="0"/>
              <a:t>0 1 0 0 // 4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848730" y="4932226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-------</a:t>
            </a:r>
          </a:p>
          <a:p>
            <a:r>
              <a:rPr lang="en-US" altLang="zh-CN" sz="2800" dirty="0"/>
              <a:t>0 0 1 1 // 3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09813" y="4931304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-------</a:t>
            </a:r>
          </a:p>
          <a:p>
            <a:r>
              <a:rPr lang="en-US" altLang="zh-CN" sz="2800" dirty="0"/>
              <a:t>0 1 1 1 // 7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396918" y="3257993"/>
            <a:ext cx="3344779" cy="1674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 flipH="1">
            <a:off x="5973683" y="3975877"/>
            <a:ext cx="920415" cy="956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99424" y="4498167"/>
            <a:ext cx="1676399" cy="528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59719" y="0"/>
            <a:ext cx="155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3= 0011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0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635FD-B3A8-4F60-B35A-AE4151F7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E22BC9-AC01-40FD-9DBC-FE3B1E0D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27" y="1433020"/>
            <a:ext cx="9049901" cy="509694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31E61EE-C889-48C7-9C54-D6E162641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12214"/>
              </p:ext>
            </p:extLst>
          </p:nvPr>
        </p:nvGraphicFramePr>
        <p:xfrm>
          <a:off x="7174711" y="240633"/>
          <a:ext cx="4179089" cy="262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MP 图像" r:id="rId5" imgW="3512880" imgH="2209680" progId="Paint.Picture">
                  <p:embed/>
                </p:oleObj>
              </mc:Choice>
              <mc:Fallback>
                <p:oleObj name="BMP 图像" r:id="rId5" imgW="3512880" imgH="2209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4711" y="240633"/>
                        <a:ext cx="4179089" cy="262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17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E9EF-02C2-4C1C-B03E-51721D2A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赋值运算符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059A42-F960-44B3-82E9-9F14D633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65" y="1323474"/>
            <a:ext cx="7852783" cy="51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E9EF-02C2-4C1C-B03E-51721D2A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赋值运算符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2C7D43-0CF4-40B6-BCE3-1BE53A89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75" y="1422508"/>
            <a:ext cx="7887053" cy="2006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ECCD7C-0BD7-4C30-B0C8-3E21BDC9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2" y="3826749"/>
            <a:ext cx="11567255" cy="2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11305"/>
            <a:ext cx="11596438" cy="185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554203"/>
            <a:ext cx="7256772" cy="201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12"/>
          <p:cNvSpPr>
            <a:spLocks noGrp="1"/>
          </p:cNvSpPr>
          <p:nvPr>
            <p:ph idx="1"/>
          </p:nvPr>
        </p:nvSpPr>
        <p:spPr>
          <a:xfrm>
            <a:off x="521619" y="5077327"/>
            <a:ext cx="10772275" cy="637673"/>
          </a:xfrm>
        </p:spPr>
        <p:txBody>
          <a:bodyPr>
            <a:normAutofit/>
          </a:bodyPr>
          <a:lstStyle/>
          <a:p>
            <a:r>
              <a:rPr lang="zh-CN" altLang="en-US" dirty="0"/>
              <a:t>定义变量时的初始化不是“赋值运算”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5656401"/>
            <a:ext cx="10443161" cy="95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7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B019D-201C-44AC-89DD-C36BAB26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关系运算符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F8899-6BC0-458F-9498-E85A5DD2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73" y="1179458"/>
            <a:ext cx="9799375" cy="44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8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D737F-B88B-4409-8C0B-31A1D25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C0641-9BDD-45BD-BDF9-F9B550AA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1473523"/>
          </a:xfrm>
        </p:spPr>
        <p:txBody>
          <a:bodyPr/>
          <a:lstStyle/>
          <a:p>
            <a:r>
              <a:rPr lang="zh-CN" altLang="zh-CN" dirty="0"/>
              <a:t>根据功能的不同，运算符可分为：算术、比较、逻辑、位运算、赋值等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7C1B0B-2A32-4322-AD74-28F86445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3" y="2698918"/>
            <a:ext cx="10505127" cy="31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1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2A41CC-781F-4CB7-B8B2-C588EABC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8" y="490701"/>
            <a:ext cx="9458409" cy="5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DB7CB-6931-4CFE-88B2-04F11807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954"/>
            <a:ext cx="10515600" cy="580144"/>
          </a:xfrm>
        </p:spPr>
        <p:txBody>
          <a:bodyPr/>
          <a:lstStyle/>
          <a:p>
            <a:r>
              <a:rPr lang="zh-CN" altLang="zh-CN" dirty="0"/>
              <a:t>对于</a:t>
            </a:r>
            <a:r>
              <a:rPr lang="en-US" altLang="zh-CN" dirty="0"/>
              <a:t>2</a:t>
            </a:r>
            <a:r>
              <a:rPr lang="zh-CN" altLang="zh-CN" dirty="0"/>
              <a:t>个浮点数，不能用</a:t>
            </a:r>
            <a:r>
              <a:rPr lang="en-US" altLang="zh-CN" dirty="0"/>
              <a:t>==</a:t>
            </a:r>
            <a:r>
              <a:rPr lang="zh-CN" altLang="zh-CN" dirty="0"/>
              <a:t>判断它们是否相等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983912-8C0F-4498-83AB-4E79347F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28" y="1282098"/>
            <a:ext cx="6763196" cy="47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F9EEA5-598A-4232-923D-7D72E751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01" y="202487"/>
            <a:ext cx="7527486" cy="64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62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AFA6B-BF5A-43BE-BEA6-D1AF507A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5" y="239664"/>
            <a:ext cx="10515600" cy="4697079"/>
          </a:xfrm>
        </p:spPr>
        <p:txBody>
          <a:bodyPr/>
          <a:lstStyle/>
          <a:p>
            <a:r>
              <a:rPr lang="zh-CN" altLang="zh-CN" dirty="0"/>
              <a:t>判断</a:t>
            </a:r>
            <a:r>
              <a:rPr lang="en-US" altLang="zh-CN" dirty="0"/>
              <a:t>2</a:t>
            </a:r>
            <a:r>
              <a:rPr lang="zh-CN" altLang="zh-CN" dirty="0"/>
              <a:t>个浮点数是否相等，通常是看它们差的绝对值是否足够小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3472F7-FE6B-4C63-8E45-D522B405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99" y="797472"/>
            <a:ext cx="7633196" cy="61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18E9-8C10-4328-A7AB-9A8ADAED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85E109-4447-4324-9438-910B67A0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0266"/>
            <a:ext cx="11057845" cy="2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5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AC1FDC-C060-4703-A0E1-2D2C7FDC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60" y="272119"/>
            <a:ext cx="5312650" cy="64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5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F48837-51F3-4130-AA3D-B6595E0F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2" y="1455354"/>
            <a:ext cx="11531467" cy="1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8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68" y="890339"/>
            <a:ext cx="5581997" cy="218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18886" y="204539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下列逻辑运算的结果分别是？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14136" y="3319715"/>
            <a:ext cx="10109974" cy="604011"/>
          </a:xfrm>
        </p:spPr>
        <p:txBody>
          <a:bodyPr/>
          <a:lstStyle/>
          <a:p>
            <a:r>
              <a:rPr lang="zh-CN" altLang="en-US" dirty="0"/>
              <a:t>下列表达式的结果是什么？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08" y="4028575"/>
            <a:ext cx="6954003" cy="270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0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9143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条件运算符</a:t>
            </a:r>
            <a:r>
              <a:rPr lang="en-US" altLang="zh-CN" sz="3600" dirty="0"/>
              <a:t>Conditional Operator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en-US" altLang="zh-CN" dirty="0" err="1"/>
              <a:t>cond</a:t>
            </a:r>
            <a:r>
              <a:rPr lang="zh-CN" altLang="en-US" dirty="0"/>
              <a:t>为真，结果是</a:t>
            </a:r>
            <a:r>
              <a:rPr lang="en-US" altLang="zh-CN" dirty="0"/>
              <a:t>expr1</a:t>
            </a:r>
            <a:r>
              <a:rPr lang="zh-CN" altLang="en-US" dirty="0"/>
              <a:t>的结果，否则结果是</a:t>
            </a:r>
            <a:r>
              <a:rPr lang="en-US" altLang="zh-CN" dirty="0"/>
              <a:t>expr2</a:t>
            </a:r>
            <a:r>
              <a:rPr lang="zh-CN" altLang="en-US" dirty="0"/>
              <a:t>的结果</a:t>
            </a:r>
            <a:endParaRPr lang="en-US" altLang="zh-CN" dirty="0"/>
          </a:p>
          <a:p>
            <a:r>
              <a:rPr lang="en-US" altLang="zh-CN" dirty="0"/>
              <a:t> expr1 </a:t>
            </a:r>
            <a:r>
              <a:rPr lang="zh-CN" altLang="en-US" dirty="0"/>
              <a:t>和</a:t>
            </a:r>
            <a:r>
              <a:rPr lang="en-US" altLang="zh-CN" dirty="0"/>
              <a:t>expr2</a:t>
            </a:r>
            <a:r>
              <a:rPr lang="zh-CN" altLang="en-US" dirty="0"/>
              <a:t>的类型必须相同或能转化为同一种类型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36" y="2657854"/>
            <a:ext cx="4853239" cy="78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03" y="4424611"/>
            <a:ext cx="432530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580" y="661737"/>
            <a:ext cx="529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如何求</a:t>
            </a:r>
            <a:r>
              <a:rPr lang="en-US" altLang="zh-CN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a, b, c</a:t>
            </a:r>
            <a:r>
              <a:rPr lang="zh-CN" altLang="en-US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中的最大值？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" y="1498434"/>
            <a:ext cx="9231075" cy="69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" y="2975561"/>
            <a:ext cx="9094885" cy="242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D737F-B88B-4409-8C0B-31A1D25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C0641-9BDD-45BD-BDF9-F9B550AA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5"/>
            <a:ext cx="10515600" cy="575608"/>
          </a:xfrm>
        </p:spPr>
        <p:txBody>
          <a:bodyPr/>
          <a:lstStyle/>
          <a:p>
            <a:r>
              <a:rPr lang="zh-CN" altLang="en-US" dirty="0"/>
              <a:t>按运算数的个数： 一元、 二元、 三元运算符。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5835D9-AE5D-4FB1-81AB-A7688485BAC3}"/>
              </a:ext>
            </a:extLst>
          </p:cNvPr>
          <p:cNvSpPr txBox="1">
            <a:spLocks/>
          </p:cNvSpPr>
          <p:nvPr/>
        </p:nvSpPr>
        <p:spPr>
          <a:xfrm>
            <a:off x="838200" y="3957778"/>
            <a:ext cx="10515600" cy="213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条件运算符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?:</a:t>
            </a: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exp1?exp2:exp3</a:t>
            </a:r>
          </a:p>
          <a:p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两个数的最小值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9EBA28-152B-46BD-B112-DA5B492E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61" y="2042661"/>
            <a:ext cx="10210539" cy="17712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280005-879E-41CF-A9A0-20BB155C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64" y="5932432"/>
            <a:ext cx="1755557" cy="4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逗号运算符</a:t>
            </a:r>
            <a:r>
              <a:rPr lang="en-US" altLang="zh-CN" sz="3600" dirty="0"/>
              <a:t>,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042" y="1227220"/>
            <a:ext cx="10515600" cy="1780675"/>
          </a:xfrm>
        </p:spPr>
        <p:txBody>
          <a:bodyPr>
            <a:normAutofit/>
          </a:bodyPr>
          <a:lstStyle/>
          <a:p>
            <a:r>
              <a:rPr lang="zh-CN" altLang="en-US" dirty="0"/>
              <a:t>逗号运算符</a:t>
            </a:r>
            <a:r>
              <a:rPr lang="en-US" altLang="zh-CN" dirty="0"/>
              <a:t>(,)</a:t>
            </a:r>
            <a:r>
              <a:rPr lang="zh-CN" altLang="en-US" dirty="0"/>
              <a:t>也是二元运算符，按照从左到右对</a:t>
            </a:r>
            <a:r>
              <a:rPr lang="en-US" altLang="zh-CN" dirty="0"/>
              <a:t>2</a:t>
            </a:r>
            <a:r>
              <a:rPr lang="zh-CN" altLang="en-US" dirty="0"/>
              <a:t>个表达式进行运算，并返回右表达式的值作为整个“逗号表达式”的值。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expr1, expr2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92" y="3329238"/>
            <a:ext cx="6001143" cy="3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7267074" y="3933071"/>
            <a:ext cx="4515853" cy="668380"/>
          </a:xfrm>
          <a:prstGeom prst="wedgeRoundRectCallout">
            <a:avLst>
              <a:gd name="adj1" fmla="val -55474"/>
              <a:gd name="adj2" fmla="val 19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变量定义，不是逗号表达式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465235" y="4748087"/>
            <a:ext cx="3411312" cy="691064"/>
          </a:xfrm>
          <a:prstGeom prst="wedgeRoundRectCallout">
            <a:avLst>
              <a:gd name="adj1" fmla="val -73295"/>
              <a:gd name="adj2" fmla="val 203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(a, b)</a:t>
            </a:r>
            <a:r>
              <a:rPr lang="zh-CN" altLang="en-US" sz="2800" dirty="0"/>
              <a:t>是逗号表达式</a:t>
            </a:r>
          </a:p>
        </p:txBody>
      </p:sp>
    </p:spTree>
    <p:extLst>
      <p:ext uri="{BB962C8B-B14F-4D97-AF65-F5344CB8AC3E}">
        <p14:creationId xmlns:p14="http://schemas.microsoft.com/office/powerpoint/2010/main" val="16544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逗号运算符</a:t>
            </a:r>
            <a:r>
              <a:rPr lang="en-US" altLang="zh-CN" sz="3600" dirty="0"/>
              <a:t>,</a:t>
            </a:r>
            <a:endParaRPr lang="zh-CN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02" y="1721017"/>
            <a:ext cx="3457826" cy="138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4993105" y="1522746"/>
            <a:ext cx="6352674" cy="889836"/>
          </a:xfrm>
          <a:prstGeom prst="wedgeRoundRectCallout">
            <a:avLst>
              <a:gd name="adj1" fmla="val -57386"/>
              <a:gd name="adj2" fmla="val 15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先计算逗号表达式</a:t>
            </a:r>
            <a:r>
              <a:rPr lang="en-US" altLang="zh-CN" sz="2800" dirty="0"/>
              <a:t>(a, b),</a:t>
            </a:r>
            <a:r>
              <a:rPr lang="zh-CN" altLang="en-US" sz="2800" dirty="0"/>
              <a:t>其结果就是</a:t>
            </a:r>
            <a:r>
              <a:rPr lang="en-US" altLang="zh-CN" sz="2800" dirty="0"/>
              <a:t>b</a:t>
            </a:r>
            <a:r>
              <a:rPr lang="zh-CN" altLang="en-US" sz="2800" dirty="0"/>
              <a:t>的结果</a:t>
            </a:r>
            <a:r>
              <a:rPr lang="en-US" altLang="zh-CN" sz="2800" dirty="0"/>
              <a:t>,</a:t>
            </a:r>
            <a:r>
              <a:rPr lang="zh-CN" altLang="en-US" sz="2800" dirty="0"/>
              <a:t>然后将这个结果赋值给</a:t>
            </a:r>
            <a:r>
              <a:rPr lang="en-US" altLang="zh-CN" sz="2800" dirty="0"/>
              <a:t>z</a:t>
            </a:r>
            <a:endParaRPr lang="zh-CN" altLang="en-US" sz="2800" dirty="0"/>
          </a:p>
        </p:txBody>
      </p:sp>
      <p:sp>
        <p:nvSpPr>
          <p:cNvPr id="10" name="圆角矩形标注 9"/>
          <p:cNvSpPr/>
          <p:nvPr/>
        </p:nvSpPr>
        <p:spPr>
          <a:xfrm>
            <a:off x="4993105" y="2818145"/>
            <a:ext cx="6352674" cy="1416971"/>
          </a:xfrm>
          <a:prstGeom prst="wedgeRoundRectCallout">
            <a:avLst>
              <a:gd name="adj1" fmla="val -63636"/>
              <a:gd name="adj2" fmla="val -49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逗号表达式是 </a:t>
            </a:r>
            <a:r>
              <a:rPr lang="en-US" altLang="zh-CN" sz="2800" dirty="0"/>
              <a:t>"(z = a), b", </a:t>
            </a:r>
            <a:r>
              <a:rPr lang="zh-CN" altLang="en-US" sz="2800" dirty="0"/>
              <a:t>因此</a:t>
            </a:r>
            <a:r>
              <a:rPr lang="en-US" altLang="zh-CN" sz="2800" dirty="0"/>
              <a:t>z</a:t>
            </a:r>
            <a:r>
              <a:rPr lang="zh-CN" altLang="en-US" sz="2800" dirty="0"/>
              <a:t>的值就是</a:t>
            </a:r>
            <a:r>
              <a:rPr lang="en-US" altLang="zh-CN" sz="2800" dirty="0"/>
              <a:t>z</a:t>
            </a:r>
            <a:r>
              <a:rPr lang="zh-CN" altLang="en-US" sz="2800" dirty="0"/>
              <a:t>的值，而整个表达式的结果并没有赋值给其他变量</a:t>
            </a:r>
          </a:p>
        </p:txBody>
      </p:sp>
    </p:spTree>
    <p:extLst>
      <p:ext uri="{BB962C8B-B14F-4D97-AF65-F5344CB8AC3E}">
        <p14:creationId xmlns:p14="http://schemas.microsoft.com/office/powerpoint/2010/main" val="163244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/>
              <a:t>sizeof</a:t>
            </a:r>
            <a:r>
              <a:rPr lang="zh-CN" altLang="en-US" sz="3600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返回某类型或表达式结果的占用内存字节数，结果是</a:t>
            </a:r>
            <a:r>
              <a:rPr lang="en-US" altLang="zh-CN" dirty="0" err="1"/>
              <a:t>size_t</a:t>
            </a:r>
            <a:r>
              <a:rPr lang="zh-CN" altLang="en-US" dirty="0"/>
              <a:t>类型的值</a:t>
            </a:r>
            <a:endParaRPr lang="en-US" altLang="zh-CN" dirty="0"/>
          </a:p>
          <a:p>
            <a:r>
              <a:rPr lang="zh-CN" altLang="en-US" dirty="0"/>
              <a:t>两种形式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55" y="2129213"/>
            <a:ext cx="3913742" cy="137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9" y="3950118"/>
            <a:ext cx="8813903" cy="16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2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49"/>
            <a:ext cx="12165178" cy="66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40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143" y="1495926"/>
            <a:ext cx="61055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08284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成员和指针相关运算符</a:t>
            </a:r>
          </a:p>
        </p:txBody>
      </p:sp>
    </p:spTree>
    <p:extLst>
      <p:ext uri="{BB962C8B-B14F-4D97-AF65-F5344CB8AC3E}">
        <p14:creationId xmlns:p14="http://schemas.microsoft.com/office/powerpoint/2010/main" val="188515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其他运算符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74" y="209858"/>
            <a:ext cx="8720772" cy="64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202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站或微博：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4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70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E3AB8-30CE-49FF-A13E-833F2AC5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46"/>
            <a:ext cx="10515600" cy="1410461"/>
          </a:xfrm>
        </p:spPr>
        <p:txBody>
          <a:bodyPr/>
          <a:lstStyle/>
          <a:p>
            <a:r>
              <a:rPr lang="zh-CN" altLang="zh-CN" dirty="0"/>
              <a:t>求</a:t>
            </a:r>
            <a:r>
              <a:rPr lang="en-US" altLang="zh-CN" dirty="0"/>
              <a:t>3</a:t>
            </a:r>
            <a:r>
              <a:rPr lang="zh-CN" altLang="zh-CN" dirty="0"/>
              <a:t>个数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的最小值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a&lt;b ? (a&lt;</a:t>
            </a:r>
            <a:r>
              <a:rPr lang="en-US" altLang="zh-CN" dirty="0" err="1"/>
              <a:t>c?a:c</a:t>
            </a:r>
            <a:r>
              <a:rPr lang="en-US" altLang="zh-CN" dirty="0"/>
              <a:t>): (b&lt;</a:t>
            </a:r>
            <a:r>
              <a:rPr lang="en-US" altLang="zh-CN" dirty="0" err="1"/>
              <a:t>c?b:c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76D79-A9CA-4FDF-8BCC-B53DE59DA987}"/>
              </a:ext>
            </a:extLst>
          </p:cNvPr>
          <p:cNvSpPr txBox="1"/>
          <p:nvPr/>
        </p:nvSpPr>
        <p:spPr>
          <a:xfrm>
            <a:off x="1045779" y="2081048"/>
            <a:ext cx="101004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#include &lt;iostream&gt;</a:t>
            </a:r>
            <a:br>
              <a:rPr lang="en-US" altLang="zh-CN" sz="2800" dirty="0"/>
            </a:br>
            <a:r>
              <a:rPr lang="en-US" altLang="zh-CN" sz="2800" dirty="0"/>
              <a:t>int main(){</a:t>
            </a:r>
            <a:br>
              <a:rPr lang="en-US" altLang="zh-CN" sz="2800" dirty="0"/>
            </a:br>
            <a:r>
              <a:rPr lang="en-US" altLang="zh-CN" sz="2800" dirty="0"/>
              <a:t>       int 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;</a:t>
            </a:r>
            <a:br>
              <a:rPr lang="en-US" altLang="zh-CN" sz="2800" dirty="0"/>
            </a:br>
            <a:r>
              <a:rPr lang="en-US" altLang="zh-CN" sz="2800" dirty="0"/>
              <a:t>       std::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&gt;&gt;a&gt;&gt;b&gt;&gt;c;</a:t>
            </a:r>
            <a:br>
              <a:rPr lang="en-US" altLang="zh-CN" sz="2800" dirty="0"/>
            </a:br>
            <a:r>
              <a:rPr lang="en-US" altLang="zh-CN" sz="2800" dirty="0"/>
              <a:t>       int min = a&lt;b ? (a&lt;</a:t>
            </a:r>
            <a:r>
              <a:rPr lang="en-US" altLang="zh-CN" sz="2800" dirty="0" err="1"/>
              <a:t>c?a:c</a:t>
            </a:r>
            <a:r>
              <a:rPr lang="en-US" altLang="zh-CN" sz="2800" dirty="0"/>
              <a:t>):  (b&lt;</a:t>
            </a:r>
            <a:r>
              <a:rPr lang="en-US" altLang="zh-CN" sz="2800" dirty="0" err="1"/>
              <a:t>c?b:c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       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&lt;&lt;a&lt;&lt;","&lt;&lt;b&lt;&lt;","&lt;&lt;b&lt;&lt;"</a:t>
            </a:r>
            <a:r>
              <a:rPr lang="zh-CN" altLang="zh-CN" sz="2800" dirty="0"/>
              <a:t>这</a:t>
            </a:r>
            <a:r>
              <a:rPr lang="en-US" altLang="zh-CN" sz="2800" dirty="0"/>
              <a:t>3</a:t>
            </a:r>
            <a:r>
              <a:rPr lang="zh-CN" altLang="zh-CN" sz="2800" dirty="0"/>
              <a:t>个数的最小值是：</a:t>
            </a:r>
            <a:r>
              <a:rPr lang="en-US" altLang="zh-CN" sz="2800" dirty="0"/>
              <a:t>"</a:t>
            </a:r>
            <a:br>
              <a:rPr lang="en-US" altLang="zh-CN" sz="2800" dirty="0"/>
            </a:br>
            <a:r>
              <a:rPr lang="en-US" altLang="zh-CN" sz="2800" dirty="0"/>
              <a:t>           &lt;&lt;min&lt;&lt;std::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132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CC8E5-702F-42A3-8A61-176BE549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48DB9-A76F-4BCF-9183-518A260C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97346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不同运算符具有不同的优先计算次序。如</a:t>
            </a:r>
            <a:r>
              <a:rPr lang="en-US" altLang="zh-CN" dirty="0">
                <a:solidFill>
                  <a:srgbClr val="0070C0"/>
                </a:solidFill>
              </a:rPr>
              <a:t>*</a:t>
            </a:r>
            <a:r>
              <a:rPr lang="zh-CN" altLang="zh-CN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zh-CN" dirty="0"/>
              <a:t>优先于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zh-CN" altLang="zh-CN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zh-CN" altLang="zh-CN" dirty="0"/>
              <a:t>，下面的表达式：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x+y</a:t>
            </a:r>
            <a:r>
              <a:rPr lang="en-US" altLang="zh-CN" dirty="0"/>
              <a:t>*z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先计算</a:t>
            </a:r>
            <a:r>
              <a:rPr lang="en-US" altLang="zh-CN" dirty="0"/>
              <a:t>*</a:t>
            </a:r>
            <a:r>
              <a:rPr lang="zh-CN" altLang="zh-CN" dirty="0"/>
              <a:t>（乘法），后计算</a:t>
            </a:r>
            <a:r>
              <a:rPr lang="en-US" altLang="zh-CN" dirty="0"/>
              <a:t>*</a:t>
            </a:r>
            <a:r>
              <a:rPr lang="zh-CN" altLang="zh-CN" dirty="0"/>
              <a:t>（加法）。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zh-CN" dirty="0"/>
              <a:t>中每个运算符有具有一个优先级，比如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的优先级都是</a:t>
            </a:r>
            <a:r>
              <a:rPr lang="en-US" altLang="zh-CN" dirty="0"/>
              <a:t>5</a:t>
            </a:r>
            <a:r>
              <a:rPr lang="zh-CN" altLang="zh-CN" dirty="0"/>
              <a:t>，而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的优先级都是</a:t>
            </a:r>
            <a:r>
              <a:rPr lang="en-US" altLang="zh-CN" dirty="0"/>
              <a:t>6</a:t>
            </a:r>
            <a:r>
              <a:rPr lang="zh-CN" altLang="zh-CN" dirty="0"/>
              <a:t>，判断两个量是否相等的运算符</a:t>
            </a:r>
            <a:r>
              <a:rPr lang="en-US" altLang="zh-CN" dirty="0"/>
              <a:t>==</a:t>
            </a:r>
            <a:r>
              <a:rPr lang="zh-CN" altLang="zh-CN" dirty="0"/>
              <a:t>优先级是</a:t>
            </a:r>
            <a:r>
              <a:rPr lang="en-US" altLang="zh-CN" dirty="0"/>
              <a:t>10</a:t>
            </a:r>
            <a:r>
              <a:rPr lang="zh-CN" altLang="zh-CN" dirty="0"/>
              <a:t>，即优先级数字小的运算符更优先。</a:t>
            </a:r>
          </a:p>
          <a:p>
            <a:r>
              <a:rPr lang="zh-CN" altLang="zh-CN" dirty="0"/>
              <a:t>不需要死记这些运算符的优先级，可以用圆括号</a:t>
            </a:r>
            <a:r>
              <a:rPr lang="en-US" altLang="zh-CN" dirty="0"/>
              <a:t>()</a:t>
            </a:r>
            <a:r>
              <a:rPr lang="zh-CN" altLang="zh-CN" dirty="0"/>
              <a:t>来保证正确的计算次序。如</a:t>
            </a:r>
            <a:r>
              <a:rPr lang="en-US" altLang="zh-CN" dirty="0"/>
              <a:t>(</a:t>
            </a:r>
            <a:r>
              <a:rPr lang="en-US" altLang="zh-CN" dirty="0" err="1"/>
              <a:t>x+y</a:t>
            </a:r>
            <a:r>
              <a:rPr lang="en-US" altLang="zh-CN" dirty="0"/>
              <a:t>)*z</a:t>
            </a:r>
            <a:r>
              <a:rPr lang="zh-CN" altLang="zh-CN" dirty="0"/>
              <a:t>将先计算括号里的后计算括号外面的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BFAC6-0C5B-49AD-9F6D-343717E1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结合性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A404-87BB-48CC-B54D-903FD99A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加法运算符</a:t>
            </a:r>
            <a:r>
              <a:rPr lang="en-US" altLang="zh-CN" dirty="0"/>
              <a:t>+</a:t>
            </a:r>
            <a:r>
              <a:rPr lang="zh-CN" altLang="zh-CN" dirty="0"/>
              <a:t>是自左向右计算的，如</a:t>
            </a:r>
            <a:r>
              <a:rPr lang="en-US" altLang="zh-CN" dirty="0" err="1"/>
              <a:t>x+y+z</a:t>
            </a:r>
            <a:r>
              <a:rPr lang="zh-CN" altLang="zh-CN" dirty="0"/>
              <a:t>先计算左边的</a:t>
            </a:r>
            <a:r>
              <a:rPr lang="en-US" altLang="zh-CN" dirty="0"/>
              <a:t>+</a:t>
            </a:r>
            <a:r>
              <a:rPr lang="zh-CN" altLang="zh-CN" dirty="0"/>
              <a:t>，其结果再用于右边的</a:t>
            </a:r>
            <a:r>
              <a:rPr lang="en-US" altLang="zh-CN" dirty="0"/>
              <a:t>+</a:t>
            </a:r>
            <a:r>
              <a:rPr lang="zh-CN" altLang="zh-CN" dirty="0"/>
              <a:t>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赋值运算符</a:t>
            </a:r>
            <a:r>
              <a:rPr lang="en-US" altLang="zh-CN" dirty="0"/>
              <a:t>=</a:t>
            </a:r>
            <a:r>
              <a:rPr lang="zh-CN" altLang="zh-CN" dirty="0"/>
              <a:t>是自右向左计算的，如</a:t>
            </a:r>
            <a:r>
              <a:rPr lang="en-US" altLang="zh-CN" dirty="0"/>
              <a:t>x=y=z</a:t>
            </a:r>
            <a:r>
              <a:rPr lang="zh-CN" altLang="zh-CN" dirty="0"/>
              <a:t>的计算过程是：先</a:t>
            </a:r>
            <a:r>
              <a:rPr lang="en-US" altLang="zh-CN" dirty="0"/>
              <a:t>y=z(z</a:t>
            </a:r>
            <a:r>
              <a:rPr lang="zh-CN" altLang="zh-CN" dirty="0"/>
              <a:t>的赋值给</a:t>
            </a:r>
            <a:r>
              <a:rPr lang="en-US" altLang="zh-CN" dirty="0"/>
              <a:t>y)</a:t>
            </a:r>
            <a:r>
              <a:rPr lang="zh-CN" altLang="zh-CN" dirty="0"/>
              <a:t>，然后</a:t>
            </a:r>
            <a:r>
              <a:rPr lang="en-US" altLang="zh-CN" dirty="0"/>
              <a:t>x=y(</a:t>
            </a:r>
            <a:r>
              <a:rPr lang="zh-CN" altLang="zh-CN" dirty="0"/>
              <a:t>即表达式</a:t>
            </a:r>
            <a:r>
              <a:rPr lang="en-US" altLang="zh-CN" dirty="0"/>
              <a:t>y=z</a:t>
            </a:r>
            <a:r>
              <a:rPr lang="zh-CN" altLang="zh-CN" dirty="0"/>
              <a:t>的结果值</a:t>
            </a:r>
            <a:r>
              <a:rPr lang="en-US" altLang="zh-CN" dirty="0"/>
              <a:t>y</a:t>
            </a:r>
            <a:r>
              <a:rPr lang="zh-CN" altLang="zh-CN" dirty="0"/>
              <a:t>赋值给</a:t>
            </a:r>
            <a:r>
              <a:rPr lang="en-US" altLang="zh-CN" dirty="0"/>
              <a:t>x)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 </a:t>
            </a:r>
            <a:r>
              <a:rPr lang="zh-CN" altLang="zh-CN" dirty="0"/>
              <a:t>运算符的优先级和结合性可以参考如下网址： </a:t>
            </a:r>
          </a:p>
          <a:p>
            <a:pPr marL="0" indent="0">
              <a:buNone/>
            </a:pPr>
            <a:r>
              <a:rPr lang="en-US" altLang="zh-CN" u="sng" dirty="0">
                <a:hlinkClick r:id="rId3"/>
              </a:rPr>
              <a:t>https://en.cppreference.com/w/cpp/language/operator_precedence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27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371599"/>
          </a:xfrm>
        </p:spPr>
        <p:txBody>
          <a:bodyPr>
            <a:normAutofit/>
          </a:bodyPr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9884"/>
            <a:ext cx="10712669" cy="3092997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运算符对数据</a:t>
            </a:r>
            <a:r>
              <a:rPr lang="en-US" altLang="zh-CN" dirty="0"/>
              <a:t>(</a:t>
            </a:r>
            <a:r>
              <a:rPr lang="zh-CN" altLang="en-US" dirty="0"/>
              <a:t>变量和常量</a:t>
            </a:r>
            <a:r>
              <a:rPr lang="en-US" altLang="zh-CN" dirty="0"/>
              <a:t>)</a:t>
            </a:r>
            <a:r>
              <a:rPr lang="zh-CN" altLang="en-US" dirty="0"/>
              <a:t>运算构成表达式</a:t>
            </a:r>
            <a:endParaRPr lang="en-US" altLang="zh-CN" dirty="0"/>
          </a:p>
          <a:p>
            <a:r>
              <a:rPr lang="zh-CN" altLang="en-US" dirty="0"/>
              <a:t>表达式：</a:t>
            </a:r>
            <a:r>
              <a:rPr lang="en-US" altLang="zh-CN" dirty="0"/>
              <a:t>0</a:t>
            </a:r>
            <a:r>
              <a:rPr lang="zh-CN" altLang="en-US" dirty="0"/>
              <a:t>个以上运算符和</a:t>
            </a:r>
            <a:r>
              <a:rPr lang="en-US" altLang="zh-CN" dirty="0"/>
              <a:t>1</a:t>
            </a:r>
            <a:r>
              <a:rPr lang="zh-CN" altLang="en-US" dirty="0"/>
              <a:t>个以上运算数</a:t>
            </a:r>
            <a:endParaRPr lang="en-US" altLang="zh-CN" dirty="0"/>
          </a:p>
          <a:p>
            <a:r>
              <a:rPr lang="zh-CN" altLang="en-US" dirty="0"/>
              <a:t>最简单的表达式仅由</a:t>
            </a:r>
            <a:r>
              <a:rPr lang="en-US" altLang="zh-CN" dirty="0"/>
              <a:t>1</a:t>
            </a:r>
            <a:r>
              <a:rPr lang="zh-CN" altLang="en-US" dirty="0"/>
              <a:t>个变量或常量构成，不含任何运算符</a:t>
            </a:r>
            <a:endParaRPr lang="en-US" altLang="zh-CN" dirty="0"/>
          </a:p>
          <a:p>
            <a:r>
              <a:rPr lang="zh-CN" altLang="en-US" dirty="0"/>
              <a:t>表达式都有运算结果，对它们可以继续运算，因此，表达式可以嵌套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3" y="5012034"/>
            <a:ext cx="6147491" cy="52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>
          <a:xfrm>
            <a:off x="3894372" y="5046875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69194" y="5038399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959793" y="5012034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66698" y="5030681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133507" y="5046117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770923" y="5046875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876954" y="4951800"/>
            <a:ext cx="1523998" cy="648602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026593" y="4947713"/>
            <a:ext cx="1523998" cy="648602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804136" y="4842489"/>
            <a:ext cx="2731169" cy="854242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691853" y="4707685"/>
            <a:ext cx="4850728" cy="112385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46835" y="4572881"/>
            <a:ext cx="6003755" cy="158105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ED9E1F-DD07-4F9A-8AD3-77CE44AF2496}"/>
              </a:ext>
            </a:extLst>
          </p:cNvPr>
          <p:cNvSpPr/>
          <p:nvPr/>
        </p:nvSpPr>
        <p:spPr>
          <a:xfrm>
            <a:off x="8805661" y="4370742"/>
            <a:ext cx="3236495" cy="233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先括号里后括号外</a:t>
            </a:r>
            <a:endParaRPr lang="en-US" altLang="zh-CN" sz="2800" dirty="0"/>
          </a:p>
          <a:p>
            <a:r>
              <a:rPr lang="zh-CN" altLang="en-US" sz="2800" dirty="0"/>
              <a:t>先乘除后加减</a:t>
            </a:r>
            <a:endParaRPr lang="en-US" altLang="zh-CN" sz="2800" dirty="0"/>
          </a:p>
          <a:p>
            <a:r>
              <a:rPr lang="zh-CN" altLang="en-US" sz="2800" dirty="0"/>
              <a:t>先左后右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先算术后赋值</a:t>
            </a:r>
          </a:p>
        </p:txBody>
      </p:sp>
    </p:spTree>
    <p:extLst>
      <p:ext uri="{BB962C8B-B14F-4D97-AF65-F5344CB8AC3E}">
        <p14:creationId xmlns:p14="http://schemas.microsoft.com/office/powerpoint/2010/main" val="22884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1" grpId="0" animBg="1"/>
      <p:bldP spid="15" grpId="0" animBg="1"/>
      <p:bldP spid="33" grpId="0" animBg="1"/>
      <p:bldP spid="3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607-81F5-42E4-AFE3-48C5B2BC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FC1BD-30AF-488C-B0C2-BACD0759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z = </a:t>
            </a:r>
            <a:r>
              <a:rPr lang="en-US" altLang="zh-CN" dirty="0" err="1"/>
              <a:t>x+y</a:t>
            </a:r>
            <a:r>
              <a:rPr lang="en-US" altLang="zh-CN" dirty="0"/>
              <a:t>/2+x*z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计算次序可用</a:t>
            </a:r>
            <a:r>
              <a:rPr lang="zh-CN" altLang="zh-CN" dirty="0"/>
              <a:t>圆括号表示如下：</a:t>
            </a:r>
          </a:p>
          <a:p>
            <a:pPr marL="0" indent="0">
              <a:buNone/>
            </a:pPr>
            <a:r>
              <a:rPr lang="en-US" altLang="zh-CN" dirty="0"/>
              <a:t> ( z = ( (x+(y/2) )+(x*z) )  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当然，可以用</a:t>
            </a:r>
            <a:r>
              <a:rPr lang="en-US" altLang="zh-CN" dirty="0"/>
              <a:t>()</a:t>
            </a:r>
            <a:r>
              <a:rPr lang="zh-CN" altLang="zh-CN" dirty="0"/>
              <a:t>改变计算次序：</a:t>
            </a:r>
          </a:p>
          <a:p>
            <a:pPr marL="0" indent="0">
              <a:buNone/>
            </a:pPr>
            <a:r>
              <a:rPr lang="en-US" altLang="zh-CN" dirty="0"/>
              <a:t>      z = ( (</a:t>
            </a:r>
            <a:r>
              <a:rPr lang="en-US" altLang="zh-CN" dirty="0" err="1"/>
              <a:t>x+y</a:t>
            </a:r>
            <a:r>
              <a:rPr lang="en-US" altLang="zh-CN" dirty="0"/>
              <a:t>)/2 + x)*z)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5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1456</Words>
  <Application>Microsoft Office PowerPoint</Application>
  <PresentationFormat>宽屏</PresentationFormat>
  <Paragraphs>160</Paragraphs>
  <Slides>46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Noto Sans S Chinese Regular</vt:lpstr>
      <vt:lpstr>Arial</vt:lpstr>
      <vt:lpstr>Calibri</vt:lpstr>
      <vt:lpstr>Office 主题</vt:lpstr>
      <vt:lpstr>BMP 图像</vt:lpstr>
      <vt:lpstr>运算符与表达式</vt:lpstr>
      <vt:lpstr>运算符</vt:lpstr>
      <vt:lpstr>运算符的分类</vt:lpstr>
      <vt:lpstr>运算符的分类</vt:lpstr>
      <vt:lpstr>PowerPoint 演示文稿</vt:lpstr>
      <vt:lpstr>优先级</vt:lpstr>
      <vt:lpstr>结合性</vt:lpstr>
      <vt:lpstr>表达式</vt:lpstr>
      <vt:lpstr>PowerPoint 演示文稿</vt:lpstr>
      <vt:lpstr>算术运算符</vt:lpstr>
      <vt:lpstr>PowerPoint 演示文稿</vt:lpstr>
      <vt:lpstr>自增和自减</vt:lpstr>
      <vt:lpstr>PowerPoint 演示文稿</vt:lpstr>
      <vt:lpstr>PowerPoint 演示文稿</vt:lpstr>
      <vt:lpstr>溢出问题</vt:lpstr>
      <vt:lpstr>PowerPoint 演示文稿</vt:lpstr>
      <vt:lpstr>PowerPoint 演示文稿</vt:lpstr>
      <vt:lpstr>PowerPoint 演示文稿</vt:lpstr>
      <vt:lpstr>数学计算函数库 cmath</vt:lpstr>
      <vt:lpstr>PowerPoint 演示文稿</vt:lpstr>
      <vt:lpstr>PowerPoint 演示文稿</vt:lpstr>
      <vt:lpstr>PowerPoint 演示文稿</vt:lpstr>
      <vt:lpstr>位运算</vt:lpstr>
      <vt:lpstr>PowerPoint 演示文稿</vt:lpstr>
      <vt:lpstr>PowerPoint 演示文稿</vt:lpstr>
      <vt:lpstr>赋值运算符</vt:lpstr>
      <vt:lpstr>赋值运算符</vt:lpstr>
      <vt:lpstr>PowerPoint 演示文稿</vt:lpstr>
      <vt:lpstr>关系运算符</vt:lpstr>
      <vt:lpstr>PowerPoint 演示文稿</vt:lpstr>
      <vt:lpstr>PowerPoint 演示文稿</vt:lpstr>
      <vt:lpstr>PowerPoint 演示文稿</vt:lpstr>
      <vt:lpstr>PowerPoint 演示文稿</vt:lpstr>
      <vt:lpstr>逻辑运算符</vt:lpstr>
      <vt:lpstr>PowerPoint 演示文稿</vt:lpstr>
      <vt:lpstr>PowerPoint 演示文稿</vt:lpstr>
      <vt:lpstr>PowerPoint 演示文稿</vt:lpstr>
      <vt:lpstr>条件运算符Conditional Operator</vt:lpstr>
      <vt:lpstr>PowerPoint 演示文稿</vt:lpstr>
      <vt:lpstr>逗号运算符,</vt:lpstr>
      <vt:lpstr>逗号运算符,</vt:lpstr>
      <vt:lpstr>sizeof运算符</vt:lpstr>
      <vt:lpstr>PowerPoint 演示文稿</vt:lpstr>
      <vt:lpstr>成员和指针相关运算符</vt:lpstr>
      <vt:lpstr>其他运算符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dong hongwei</cp:lastModifiedBy>
  <cp:revision>594</cp:revision>
  <cp:lastPrinted>2017-12-25T13:23:54Z</cp:lastPrinted>
  <dcterms:created xsi:type="dcterms:W3CDTF">2017-09-21T13:09:26Z</dcterms:created>
  <dcterms:modified xsi:type="dcterms:W3CDTF">2019-12-18T02:52:29Z</dcterms:modified>
</cp:coreProperties>
</file>