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4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8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6685-9A4C-42F2-B3D4-21EA83A09F4D}" type="datetimeFigureOut">
              <a:rPr lang="zh-CN" altLang="en-US" smtClean="0"/>
              <a:t>2015/1/27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8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bengin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3024336"/>
          </a:xfrm>
        </p:spPr>
        <p:txBody>
          <a:bodyPr>
            <a:normAutofit/>
          </a:bodyPr>
          <a:lstStyle/>
          <a:p>
            <a:r>
              <a:rPr lang="en-AU" altLang="zh-CN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KBEngine</a:t>
            </a:r>
            <a:r>
              <a:rPr lang="en-AU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技术预览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开源游戏服务端引擎</a:t>
            </a:r>
            <a:r>
              <a:rPr lang="en-AU" altLang="zh-CN" dirty="0" smtClean="0">
                <a:ea typeface="宋体" charset="-122"/>
              </a:rPr>
              <a:t/>
            </a:r>
            <a:br>
              <a:rPr lang="en-AU" altLang="zh-CN" dirty="0" smtClean="0">
                <a:ea typeface="宋体" charset="-122"/>
              </a:rPr>
            </a:br>
            <a:endParaRPr lang="zh-CN" altLang="en-US" dirty="0"/>
          </a:p>
        </p:txBody>
      </p:sp>
      <p:pic>
        <p:nvPicPr>
          <p:cNvPr id="1026" name="Picture 2" descr="D:\kbe\kbengine_misc\logo\kb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12" y="0"/>
            <a:ext cx="9156311" cy="13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4248" y="640488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http://kbengine.org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灾难发生后快速切换到其他备份的</a:t>
            </a:r>
            <a:r>
              <a:rPr lang="en-US" altLang="zh-CN" dirty="0" err="1" smtClean="0">
                <a:ea typeface="宋体" charset="-122"/>
              </a:rPr>
              <a:t>Baseapp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与</a:t>
            </a:r>
            <a:r>
              <a:rPr lang="en-US" altLang="zh-CN" dirty="0">
                <a:ea typeface="宋体" charset="-122"/>
              </a:rPr>
              <a:t>C</a:t>
            </a:r>
            <a:r>
              <a:rPr lang="en-US" altLang="zh-CN" dirty="0" smtClean="0">
                <a:ea typeface="宋体" charset="-122"/>
              </a:rPr>
              <a:t>rash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连接的客户端会被断开连接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dirty="0" smtClean="0">
                <a:ea typeface="宋体" charset="-122"/>
              </a:rPr>
              <a:t>       </a:t>
            </a:r>
            <a:r>
              <a:rPr lang="zh-CN" altLang="en-AU" sz="2000" dirty="0" smtClean="0">
                <a:ea typeface="宋体" charset="-122"/>
              </a:rPr>
              <a:t>所有的数据都被存储了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当重</a:t>
            </a:r>
            <a:r>
              <a:rPr lang="zh-CN" altLang="en-US" sz="2000" dirty="0" smtClean="0">
                <a:ea typeface="宋体" charset="-122"/>
              </a:rPr>
              <a:t>新</a:t>
            </a:r>
            <a:r>
              <a:rPr lang="zh-CN" altLang="en-AU" sz="2000" dirty="0" smtClean="0">
                <a:ea typeface="宋体" charset="-122"/>
              </a:rPr>
              <a:t>连接后，它们将继续与其原来的</a:t>
            </a:r>
            <a:r>
              <a:rPr lang="en-AU" altLang="zh-CN" sz="2000" dirty="0" smtClean="0">
                <a:ea typeface="宋体" charset="-122"/>
              </a:rPr>
              <a:t>Entity </a:t>
            </a:r>
            <a:r>
              <a:rPr lang="zh-CN" altLang="en-AU" sz="2000" dirty="0" smtClean="0">
                <a:ea typeface="宋体" charset="-122"/>
              </a:rPr>
              <a:t>连接</a:t>
            </a:r>
            <a:r>
              <a:rPr lang="en-AU" altLang="zh-CN" sz="2000" dirty="0" smtClean="0">
                <a:ea typeface="宋体" charset="-122"/>
              </a:rPr>
              <a:t>    </a:t>
            </a:r>
            <a:r>
              <a:rPr lang="en-AU" altLang="zh-CN" sz="2000" dirty="0" smtClean="0"/>
              <a:t>(</a:t>
            </a:r>
            <a:r>
              <a:rPr lang="zh-CN" altLang="en-AU" sz="2000" dirty="0" smtClean="0">
                <a:ea typeface="宋体" charset="-122"/>
              </a:rPr>
              <a:t>如果没有</a:t>
            </a:r>
            <a:r>
              <a:rPr lang="en-AU" altLang="zh-CN" sz="2000" dirty="0" smtClean="0">
                <a:ea typeface="宋体" charset="-122"/>
              </a:rPr>
              <a:t>timeout</a:t>
            </a:r>
            <a:r>
              <a:rPr lang="zh-CN" altLang="en-AU" sz="2000" dirty="0" smtClean="0">
                <a:ea typeface="宋体" charset="-122"/>
              </a:rPr>
              <a:t>的话</a:t>
            </a:r>
            <a:r>
              <a:rPr lang="en-AU" altLang="zh-CN" sz="2000" dirty="0" smtClean="0"/>
              <a:t>)</a:t>
            </a:r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7056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负责管理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间的负载平衡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监视所有的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以实现各个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之间的容错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主要用于玩家登录</a:t>
            </a:r>
            <a:r>
              <a:rPr lang="zh-CN" altLang="en-US" dirty="0">
                <a:ea typeface="宋体" charset="-122"/>
              </a:rPr>
              <a:t>分配</a:t>
            </a:r>
            <a:r>
              <a:rPr lang="zh-CN" altLang="en-AU" dirty="0" smtClean="0">
                <a:ea typeface="宋体" charset="-122"/>
              </a:rPr>
              <a:t>和创建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个服务器群组有一个</a:t>
            </a:r>
            <a:r>
              <a:rPr lang="en-AU" altLang="zh-CN" dirty="0" err="1" smtClean="0">
                <a:ea typeface="宋体" charset="-122"/>
              </a:rPr>
              <a:t>BaseappMgr</a:t>
            </a:r>
            <a:r>
              <a:rPr lang="zh-CN" altLang="en-AU" dirty="0" smtClean="0">
                <a:ea typeface="宋体" charset="-122"/>
              </a:rPr>
              <a:t>实例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39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空间</a:t>
            </a:r>
            <a:r>
              <a:rPr lang="zh-CN" altLang="en-US" dirty="0" smtClean="0">
                <a:ea typeface="宋体" charset="-122"/>
              </a:rPr>
              <a:t>与位置</a:t>
            </a:r>
            <a:r>
              <a:rPr lang="zh-CN" altLang="en-AU" dirty="0" smtClean="0">
                <a:ea typeface="宋体" charset="-122"/>
              </a:rPr>
              <a:t>数据的处理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处理玩家交互的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空间</a:t>
            </a:r>
            <a:r>
              <a:rPr lang="zh-CN" altLang="en-US" sz="2000" dirty="0" smtClean="0">
                <a:ea typeface="宋体" charset="-122"/>
              </a:rPr>
              <a:t>、房间、场景</a:t>
            </a:r>
            <a:r>
              <a:rPr lang="en-US" altLang="zh-CN" sz="2000" dirty="0" smtClean="0">
                <a:ea typeface="宋体" charset="-122"/>
              </a:rPr>
              <a:t>…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处理在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r>
              <a:rPr lang="zh-CN" altLang="en-AU" dirty="0" smtClean="0">
                <a:ea typeface="宋体" charset="-122"/>
              </a:rPr>
              <a:t>处理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内的一个区域</a:t>
            </a:r>
            <a:r>
              <a:rPr lang="en-AU" altLang="zh-CN" dirty="0" smtClean="0">
                <a:ea typeface="宋体" charset="-122"/>
              </a:rPr>
              <a:t> </a:t>
            </a:r>
            <a:r>
              <a:rPr lang="en-AU" altLang="zh-CN" dirty="0" smtClean="0"/>
              <a:t>(Cell)</a:t>
            </a:r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   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 smtClean="0">
                <a:ea typeface="宋体" charset="-122"/>
              </a:rPr>
              <a:t>在一个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上的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 smtClean="0">
                <a:ea typeface="宋体" charset="-122"/>
              </a:rPr>
              <a:t>只会有一个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通常   进程占用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smtClean="0">
                <a:ea typeface="宋体" charset="-122"/>
              </a:rPr>
              <a:t>CPU/</a:t>
            </a:r>
            <a:r>
              <a:rPr lang="zh-CN" altLang="en-AU" sz="2000" dirty="0" smtClean="0">
                <a:ea typeface="宋体" charset="-122"/>
              </a:rPr>
              <a:t>核</a:t>
            </a:r>
            <a:r>
              <a:rPr lang="zh-CN" altLang="en-US" sz="2000" dirty="0" smtClean="0">
                <a:ea typeface="宋体" charset="-122"/>
              </a:rPr>
              <a:t>，多个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并没有意义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err="1" smtClean="0">
                <a:ea typeface="宋体" charset="-122"/>
              </a:rPr>
              <a:t>celapp</a:t>
            </a:r>
            <a:r>
              <a:rPr lang="zh-CN" altLang="en-AU" dirty="0" smtClean="0">
                <a:ea typeface="宋体" charset="-122"/>
              </a:rPr>
              <a:t>有可能处理多个</a:t>
            </a:r>
            <a:r>
              <a:rPr lang="en-AU" altLang="zh-CN" dirty="0" smtClean="0">
                <a:ea typeface="宋体" charset="-122"/>
              </a:rPr>
              <a:t>space</a:t>
            </a:r>
            <a:endParaRPr lang="en-AU" altLang="zh-CN" dirty="0" smtClean="0"/>
          </a:p>
          <a:p>
            <a:r>
              <a:rPr lang="zh-CN" altLang="en-AU" dirty="0" smtClean="0">
                <a:ea typeface="宋体" charset="-122"/>
              </a:rPr>
              <a:t>通常一个</a:t>
            </a:r>
            <a:r>
              <a:rPr lang="en-AU" altLang="zh-CN" dirty="0" smtClean="0">
                <a:ea typeface="宋体" charset="-122"/>
              </a:rPr>
              <a:t>CPU/</a:t>
            </a:r>
            <a:r>
              <a:rPr lang="zh-CN" altLang="en-AU" dirty="0" smtClean="0">
                <a:ea typeface="宋体" charset="-122"/>
              </a:rPr>
              <a:t>核上处理一个</a:t>
            </a:r>
            <a:r>
              <a:rPr lang="en-AU" altLang="zh-CN" dirty="0" err="1" smtClean="0">
                <a:ea typeface="宋体" charset="-122"/>
              </a:rPr>
              <a:t>CellApp</a:t>
            </a:r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56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Cells &amp; Spaces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目前不支持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拆分成多个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Cellapps</a:t>
            </a:r>
            <a:r>
              <a:rPr lang="zh-CN" altLang="en-US" dirty="0" smtClean="0"/>
              <a:t>共同负载，因此本章可忽略</a:t>
            </a:r>
            <a:endParaRPr lang="en-US" altLang="zh-CN" dirty="0" smtClean="0"/>
          </a:p>
          <a:p>
            <a:r>
              <a:rPr lang="en-AU" altLang="zh-CN" dirty="0" smtClean="0">
                <a:ea typeface="宋体" charset="-122"/>
              </a:rPr>
              <a:t>Spaces</a:t>
            </a:r>
            <a:r>
              <a:rPr lang="zh-CN" altLang="en-AU" dirty="0" smtClean="0">
                <a:ea typeface="宋体" charset="-122"/>
              </a:rPr>
              <a:t>通过</a:t>
            </a:r>
            <a:r>
              <a:rPr lang="en-AU" altLang="zh-CN" dirty="0" smtClean="0">
                <a:ea typeface="宋体" charset="-122"/>
              </a:rPr>
              <a:t>Cells</a:t>
            </a:r>
            <a:r>
              <a:rPr lang="zh-CN" altLang="en-AU" dirty="0" smtClean="0">
                <a:ea typeface="宋体" charset="-122"/>
              </a:rPr>
              <a:t>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AU" dirty="0" smtClean="0">
                <a:ea typeface="宋体" charset="-122"/>
              </a:rPr>
              <a:t>平衡负载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至少含有一个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处理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的一个区域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的边界根据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的负载而移动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Cells</a:t>
            </a:r>
            <a:r>
              <a:rPr lang="zh-CN" altLang="en-US" dirty="0" smtClean="0">
                <a:ea typeface="宋体" charset="-122"/>
              </a:rPr>
              <a:t>不影响客户端的游戏体验</a:t>
            </a:r>
          </a:p>
          <a:p>
            <a:endParaRPr lang="en-AU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5076056" y="4941168"/>
            <a:ext cx="3672408" cy="1795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4140" y="5229200"/>
            <a:ext cx="90605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4140" y="5949280"/>
            <a:ext cx="9060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00192" y="5229200"/>
            <a:ext cx="11521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00192" y="5949280"/>
            <a:ext cx="61206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84885" y="5949280"/>
            <a:ext cx="567435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52320" y="5229200"/>
            <a:ext cx="115212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0749" y="54045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60932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54359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Cell3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4348" y="5759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7294" y="4941168"/>
            <a:ext cx="351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一个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Space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被拆分成多个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Cell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主要负载的地方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的总数量</a:t>
            </a:r>
            <a:endParaRPr lang="en-AU" altLang="zh-CN" dirty="0"/>
          </a:p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的通信的</a:t>
            </a:r>
            <a:r>
              <a:rPr lang="zh-CN" altLang="en-AU" dirty="0" smtClean="0">
                <a:ea typeface="宋体" charset="-122"/>
              </a:rPr>
              <a:t>频率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用户所调用的方法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系统自动更新的属性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Entity</a:t>
            </a:r>
            <a:r>
              <a:rPr lang="zh-CN" altLang="en-US" sz="2000" dirty="0" smtClean="0">
                <a:ea typeface="宋体" charset="-122"/>
              </a:rPr>
              <a:t>的密集度</a:t>
            </a:r>
            <a:endParaRPr lang="en-AU" altLang="zh-CN" sz="2000" dirty="0"/>
          </a:p>
          <a:p>
            <a:r>
              <a:rPr lang="en-AU" altLang="zh-CN" dirty="0"/>
              <a:t>Entity </a:t>
            </a:r>
            <a:r>
              <a:rPr lang="zh-CN" altLang="en-AU" dirty="0">
                <a:ea typeface="宋体" charset="-122"/>
              </a:rPr>
              <a:t>脚本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的数据大小</a:t>
            </a:r>
            <a:endParaRPr lang="en-AU" altLang="zh-CN" dirty="0"/>
          </a:p>
          <a:p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16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>
                <a:ea typeface="宋体" charset="-122"/>
              </a:rPr>
              <a:t>space</a:t>
            </a:r>
            <a:r>
              <a:rPr lang="zh-CN" altLang="en-AU" dirty="0">
                <a:ea typeface="宋体" charset="-122"/>
              </a:rPr>
              <a:t>至少有一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pPr marL="0" indent="0">
              <a:buNone/>
            </a:pPr>
            <a:r>
              <a:rPr lang="en-AU" altLang="zh-CN" dirty="0">
                <a:ea typeface="宋体" charset="-122"/>
              </a:rPr>
              <a:t> </a:t>
            </a:r>
            <a:r>
              <a:rPr lang="en-AU" altLang="zh-CN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通常第一个</a:t>
            </a:r>
            <a:r>
              <a:rPr lang="en-US" altLang="zh-CN" sz="2000" dirty="0">
                <a:ea typeface="宋体" charset="-122"/>
              </a:rPr>
              <a:t>E</a:t>
            </a:r>
            <a:r>
              <a:rPr lang="en-US" altLang="zh-CN" sz="2000" dirty="0" smtClean="0">
                <a:ea typeface="宋体" charset="-122"/>
              </a:rPr>
              <a:t>ntity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err="1" smtClean="0">
                <a:ea typeface="宋体" charset="-122"/>
              </a:rPr>
              <a:t>SpaceEntity</a:t>
            </a:r>
            <a:r>
              <a:rPr lang="zh-CN" altLang="en-US" sz="2000" dirty="0" smtClean="0">
                <a:ea typeface="宋体" charset="-122"/>
              </a:rPr>
              <a:t>，用于让用户操控</a:t>
            </a:r>
            <a:r>
              <a:rPr lang="en-US" altLang="zh-CN" sz="2000" dirty="0" smtClean="0">
                <a:ea typeface="宋体" charset="-122"/>
              </a:rPr>
              <a:t>space</a:t>
            </a:r>
            <a:endParaRPr lang="en-AU" altLang="zh-CN" sz="2000" dirty="0"/>
          </a:p>
          <a:p>
            <a:r>
              <a:rPr lang="en-AU" altLang="zh-CN" dirty="0" err="1"/>
              <a:t>CellApp</a:t>
            </a:r>
            <a:r>
              <a:rPr lang="zh-CN" altLang="en-AU" dirty="0">
                <a:ea typeface="宋体" charset="-122"/>
              </a:rPr>
              <a:t>上的每个</a:t>
            </a:r>
            <a:r>
              <a:rPr lang="zh-CN" altLang="en-AU" dirty="0" smtClean="0">
                <a:ea typeface="宋体" charset="-122"/>
              </a:rPr>
              <a:t>玩家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都有一个</a:t>
            </a:r>
            <a:r>
              <a:rPr lang="en-AU" altLang="zh-CN" dirty="0">
                <a:ea typeface="宋体" charset="-122"/>
              </a:rPr>
              <a:t>witness</a:t>
            </a:r>
            <a:r>
              <a:rPr lang="zh-CN" altLang="en-AU" dirty="0" smtClean="0">
                <a:ea typeface="宋体" charset="-122"/>
              </a:rPr>
              <a:t>对象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sz="2000" dirty="0" smtClean="0">
                <a:ea typeface="宋体" charset="-122"/>
              </a:rPr>
              <a:t>witness</a:t>
            </a:r>
            <a:r>
              <a:rPr lang="zh-CN" altLang="en-US" sz="2000" dirty="0" smtClean="0">
                <a:ea typeface="宋体" charset="-122"/>
              </a:rPr>
              <a:t>监视周围的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，将发生的事件消息同步到客户端</a:t>
            </a:r>
            <a:endParaRPr lang="en-AU" altLang="zh-CN" sz="2000" dirty="0"/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的兴趣范围</a:t>
            </a:r>
            <a:r>
              <a:rPr lang="en-AU" altLang="zh-CN" dirty="0">
                <a:ea typeface="宋体" charset="-122"/>
              </a:rPr>
              <a:t>(AOI)</a:t>
            </a:r>
            <a:r>
              <a:rPr lang="zh-CN" altLang="en-AU" dirty="0">
                <a:ea typeface="宋体" charset="-122"/>
              </a:rPr>
              <a:t>缺省是</a:t>
            </a:r>
            <a:r>
              <a:rPr lang="en-AU" altLang="zh-CN" dirty="0" smtClean="0">
                <a:ea typeface="宋体" charset="-122"/>
              </a:rPr>
              <a:t>500M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是</a:t>
            </a:r>
            <a:r>
              <a:rPr lang="zh-CN" altLang="en-AU" sz="2000" dirty="0">
                <a:ea typeface="宋体" charset="-122"/>
              </a:rPr>
              <a:t>可以自定义的，依赖于很多因素</a:t>
            </a:r>
            <a:endParaRPr lang="en-AU" altLang="zh-CN" sz="2000" dirty="0"/>
          </a:p>
          <a:p>
            <a:pPr marL="0" indent="0">
              <a:buNone/>
            </a:pPr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15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 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本页跨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Cell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内容未实现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穿越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US" dirty="0">
                <a:ea typeface="宋体" charset="-122"/>
              </a:rPr>
              <a:t>是无缝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SzPct val="25000"/>
              <a:buNone/>
            </a:pPr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客户端</a:t>
            </a:r>
            <a:r>
              <a:rPr lang="zh-CN" altLang="en-AU" sz="2000" dirty="0">
                <a:ea typeface="宋体" charset="-122"/>
              </a:rPr>
              <a:t>不会感觉到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>
                <a:ea typeface="宋体" charset="-122"/>
              </a:rPr>
              <a:t>穿越边界的发生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维护着一个</a:t>
            </a:r>
            <a:r>
              <a:rPr lang="en-AU" altLang="zh-CN" dirty="0">
                <a:ea typeface="宋体" charset="-122"/>
              </a:rPr>
              <a:t>list</a:t>
            </a:r>
            <a:r>
              <a:rPr lang="zh-CN" altLang="en-AU" dirty="0">
                <a:ea typeface="宋体" charset="-122"/>
              </a:rPr>
              <a:t>，存放着在其边界外沿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pPr marL="182562" lvl="1" indent="0">
              <a:buNone/>
            </a:pPr>
            <a:r>
              <a:rPr lang="en-AU" altLang="zh-CN" dirty="0" smtClean="0"/>
              <a:t>         </a:t>
            </a:r>
            <a:r>
              <a:rPr lang="en-AU" altLang="zh-CN" sz="2000" dirty="0" smtClean="0"/>
              <a:t>Ghost </a:t>
            </a:r>
            <a:r>
              <a:rPr lang="en-AU" altLang="zh-CN" sz="2000" dirty="0" smtClean="0">
                <a:ea typeface="宋体" charset="-122"/>
              </a:rPr>
              <a:t>entities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</a:t>
            </a:r>
            <a:r>
              <a:rPr lang="zh-CN" altLang="en-US" sz="2000" dirty="0"/>
              <a:t>半径</a:t>
            </a:r>
            <a:r>
              <a:rPr lang="en-AU" altLang="zh-CN" sz="2000" dirty="0" smtClean="0"/>
              <a:t>500m</a:t>
            </a:r>
            <a:r>
              <a:rPr lang="zh-CN" altLang="en-US" sz="2000" dirty="0" smtClean="0"/>
              <a:t>，可配置</a:t>
            </a:r>
            <a:r>
              <a:rPr lang="en-AU" altLang="zh-CN" sz="2000" dirty="0" smtClean="0"/>
              <a:t> </a:t>
            </a:r>
          </a:p>
          <a:p>
            <a:pPr marL="182562" lvl="1" indent="0">
              <a:buNone/>
            </a:pPr>
            <a:r>
              <a:rPr lang="zh-CN" altLang="en-US" sz="2000" dirty="0" smtClean="0"/>
              <a:t>         大于</a:t>
            </a:r>
            <a:r>
              <a:rPr lang="zh-CN" altLang="en-US" sz="2000" dirty="0"/>
              <a:t>等于</a:t>
            </a:r>
            <a:r>
              <a:rPr lang="en-US" altLang="zh-CN" sz="2000" dirty="0"/>
              <a:t>AOI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38" name="流程图: 过程 37"/>
          <p:cNvSpPr/>
          <p:nvPr/>
        </p:nvSpPr>
        <p:spPr>
          <a:xfrm>
            <a:off x="5328592" y="3995505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048672" y="3995505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7128792" y="3995505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7128792" y="3995505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6617940" y="518690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6948264" y="540293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60640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57564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47828" y="5886659"/>
            <a:ext cx="109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</a:t>
            </a:r>
            <a:r>
              <a:rPr lang="en-US" altLang="zh-CN" sz="1100" dirty="0" smtClean="0"/>
              <a:t>radius</a:t>
            </a:r>
          </a:p>
        </p:txBody>
      </p:sp>
      <p:sp>
        <p:nvSpPr>
          <p:cNvPr id="55" name="流程图: 联系 54"/>
          <p:cNvSpPr/>
          <p:nvPr/>
        </p:nvSpPr>
        <p:spPr>
          <a:xfrm>
            <a:off x="7693410" y="6587793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7704856" y="6329477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819156" y="625417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848872" y="651578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65" name="流程图: 联系 64"/>
          <p:cNvSpPr/>
          <p:nvPr/>
        </p:nvSpPr>
        <p:spPr>
          <a:xfrm>
            <a:off x="6905972" y="494116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/>
          <p:cNvSpPr/>
          <p:nvPr/>
        </p:nvSpPr>
        <p:spPr>
          <a:xfrm>
            <a:off x="6548214" y="5007252"/>
            <a:ext cx="914400" cy="8700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44" idx="6"/>
            <a:endCxn id="44" idx="5"/>
          </p:cNvCxnSpPr>
          <p:nvPr/>
        </p:nvCxnSpPr>
        <p:spPr>
          <a:xfrm flipH="1">
            <a:off x="7045825" y="5460082"/>
            <a:ext cx="16739" cy="4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4"/>
            <a:endCxn id="68" idx="2"/>
          </p:cNvCxnSpPr>
          <p:nvPr/>
        </p:nvCxnSpPr>
        <p:spPr>
          <a:xfrm>
            <a:off x="7005414" y="55172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257900" y="461084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072154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164288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3622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Entity: Real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G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host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Real Entity</a:t>
            </a:r>
            <a:r>
              <a:rPr lang="zh-CN" altLang="en-AU" dirty="0">
                <a:ea typeface="宋体" charset="-122"/>
              </a:rPr>
              <a:t>是权威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smtClean="0">
                <a:ea typeface="宋体" charset="-122"/>
              </a:rPr>
              <a:t>Ghost Entity</a:t>
            </a:r>
            <a:r>
              <a:rPr lang="zh-CN" altLang="en-AU" dirty="0">
                <a:ea typeface="宋体" charset="-122"/>
              </a:rPr>
              <a:t>是从邻近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的对应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的部分数据的</a:t>
            </a:r>
            <a:r>
              <a:rPr lang="zh-CN" altLang="en-AU" dirty="0" smtClean="0">
                <a:ea typeface="宋体" charset="-122"/>
              </a:rPr>
              <a:t>拷贝</a:t>
            </a:r>
            <a:endParaRPr lang="en-AU" altLang="zh-CN" dirty="0"/>
          </a:p>
        </p:txBody>
      </p:sp>
      <p:sp>
        <p:nvSpPr>
          <p:cNvPr id="10" name="流程图: 过程 9"/>
          <p:cNvSpPr/>
          <p:nvPr/>
        </p:nvSpPr>
        <p:spPr>
          <a:xfrm>
            <a:off x="3888432" y="3383414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608512" y="3383414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688632" y="3383414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5688632" y="3383414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142067" y="432281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4968552" y="476705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400600" y="533092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048672" y="4767050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6480720" y="5330924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20480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17404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59" y="338341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88414" y="3383414"/>
            <a:ext cx="1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endParaRPr lang="zh-CN" altLang="en-US" sz="1100" dirty="0"/>
          </a:p>
        </p:txBody>
      </p:sp>
      <p:sp>
        <p:nvSpPr>
          <p:cNvPr id="24" name="流程图: 联系 23"/>
          <p:cNvSpPr/>
          <p:nvPr/>
        </p:nvSpPr>
        <p:spPr>
          <a:xfrm>
            <a:off x="4248472" y="485329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7230516" y="40314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6230303" y="4365104"/>
            <a:ext cx="114300" cy="10369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6253250" y="5975702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6264696" y="57173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78996" y="564208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408712" y="590369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34" name="流程图: 联系 33"/>
          <p:cNvSpPr/>
          <p:nvPr/>
        </p:nvSpPr>
        <p:spPr>
          <a:xfrm>
            <a:off x="5832648" y="410678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752528" y="410678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4" idx="2"/>
            <a:endCxn id="36" idx="6"/>
          </p:cNvCxnSpPr>
          <p:nvPr/>
        </p:nvCxnSpPr>
        <p:spPr>
          <a:xfrm flipH="1">
            <a:off x="4866828" y="4163938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6" idx="2"/>
          </p:cNvCxnSpPr>
          <p:nvPr/>
        </p:nvCxnSpPr>
        <p:spPr>
          <a:xfrm>
            <a:off x="5256367" y="4416953"/>
            <a:ext cx="9739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8" idx="2"/>
          </p:cNvCxnSpPr>
          <p:nvPr/>
        </p:nvCxnSpPr>
        <p:spPr>
          <a:xfrm>
            <a:off x="5082852" y="4824200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9" idx="2"/>
          </p:cNvCxnSpPr>
          <p:nvPr/>
        </p:nvCxnSpPr>
        <p:spPr>
          <a:xfrm>
            <a:off x="5514900" y="5388074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Ghost 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解决跨越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边界的</a:t>
            </a:r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的交互问题</a:t>
            </a:r>
            <a:endParaRPr lang="en-AU" altLang="zh-CN" dirty="0"/>
          </a:p>
          <a:p>
            <a:pPr marL="180975" lvl="1" indent="-180975">
              <a:lnSpc>
                <a:spcPct val="90000"/>
              </a:lnSpc>
              <a:buSzPct val="80000"/>
              <a:buFont typeface="Wingdings" pitchFamily="2" charset="2"/>
              <a:buChar char="§"/>
            </a:pPr>
            <a:r>
              <a:rPr lang="zh-CN" altLang="en-AU" dirty="0">
                <a:ea typeface="宋体" charset="-122"/>
              </a:rPr>
              <a:t>方法</a:t>
            </a:r>
            <a:r>
              <a:rPr lang="zh-CN" altLang="en-AU" dirty="0" smtClean="0">
                <a:ea typeface="宋体" charset="-122"/>
              </a:rPr>
              <a:t>调用</a:t>
            </a:r>
            <a:endParaRPr lang="en-US" altLang="zh-CN" dirty="0" smtClean="0">
              <a:ea typeface="宋体" charset="-122"/>
            </a:endParaRP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400" dirty="0" smtClean="0">
                <a:ea typeface="宋体" charset="-122"/>
              </a:rPr>
              <a:t>           </a:t>
            </a:r>
            <a:r>
              <a:rPr lang="zh-CN" altLang="en-AU" sz="2000" dirty="0" smtClean="0">
                <a:ea typeface="宋体" charset="-122"/>
              </a:rPr>
              <a:t>转发</a:t>
            </a:r>
            <a:r>
              <a:rPr lang="zh-CN" altLang="en-AU" sz="2000" dirty="0">
                <a:ea typeface="宋体" charset="-122"/>
              </a:rPr>
              <a:t>给其</a:t>
            </a:r>
            <a:r>
              <a:rPr lang="en-AU" altLang="zh-CN" sz="2000" dirty="0">
                <a:ea typeface="宋体" charset="-122"/>
              </a:rPr>
              <a:t>Real Entity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属性</a:t>
            </a:r>
            <a:r>
              <a:rPr lang="en-US" altLang="zh-CN" dirty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一</a:t>
            </a:r>
            <a:r>
              <a:rPr lang="zh-CN" altLang="en-AU" sz="2000" dirty="0">
                <a:ea typeface="宋体" charset="-122"/>
              </a:rPr>
              <a:t>个属性可以是</a:t>
            </a:r>
            <a:r>
              <a:rPr lang="en-AU" altLang="zh-CN" sz="2000" dirty="0">
                <a:ea typeface="宋体" charset="-122"/>
              </a:rPr>
              <a:t>real only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 </a:t>
            </a:r>
            <a:r>
              <a:rPr lang="zh-CN" altLang="en-AU" sz="2000" dirty="0">
                <a:ea typeface="宋体" charset="-122"/>
              </a:rPr>
              <a:t>将永远不会存在于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上</a:t>
            </a:r>
            <a:endParaRPr lang="en-US" altLang="zh-CN" sz="2000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如果</a:t>
            </a:r>
            <a:r>
              <a:rPr lang="zh-CN" altLang="en-AU" sz="2000" dirty="0">
                <a:ea typeface="宋体" charset="-122"/>
              </a:rPr>
              <a:t>一个属性对于客户端是可见的，那么该属性必须是可以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,</a:t>
            </a:r>
            <a:r>
              <a:rPr lang="zh-CN" altLang="en-US" sz="2000" dirty="0" smtClean="0">
                <a:ea typeface="宋体" charset="-122"/>
              </a:rPr>
              <a:t>例如：</a:t>
            </a:r>
            <a:r>
              <a:rPr lang="zh-CN" altLang="en-AU" sz="2000" dirty="0">
                <a:ea typeface="宋体" charset="-122"/>
              </a:rPr>
              <a:t>当前的</a:t>
            </a:r>
            <a:r>
              <a:rPr lang="zh-CN" altLang="en-AU" sz="2000" dirty="0" smtClean="0">
                <a:ea typeface="宋体" charset="-122"/>
              </a:rPr>
              <a:t>武器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zh-CN" altLang="en-US" sz="2000" dirty="0">
                <a:ea typeface="宋体" charset="-122"/>
              </a:rPr>
              <a:t>等级</a:t>
            </a:r>
            <a:r>
              <a:rPr lang="zh-CN" altLang="en-US" sz="2000" dirty="0" smtClean="0"/>
              <a:t>、</a:t>
            </a:r>
            <a:r>
              <a:rPr lang="zh-CN" altLang="en-US" sz="2000" dirty="0">
                <a:ea typeface="宋体" charset="-122"/>
              </a:rPr>
              <a:t>名称</a:t>
            </a:r>
            <a:endParaRPr lang="en-US" altLang="zh-CN" sz="20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Ghost</a:t>
            </a:r>
            <a:r>
              <a:rPr lang="zh-CN" altLang="en-US" dirty="0">
                <a:ea typeface="宋体" charset="-122"/>
              </a:rPr>
              <a:t>属性是只读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 要</a:t>
            </a:r>
            <a:r>
              <a:rPr lang="zh-CN" altLang="en-AU" sz="2000" dirty="0">
                <a:ea typeface="宋体" charset="-122"/>
              </a:rPr>
              <a:t>更改属性值只能通过方法调用来更新其对应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Real Entity</a:t>
            </a:r>
            <a:endParaRPr lang="en-AU" altLang="zh-CN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1368152" cy="65050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概要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15" y="1268760"/>
            <a:ext cx="6427425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KBEngine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服务器概览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实现一个</a:t>
            </a:r>
            <a:r>
              <a:rPr kumimoji="0" lang="en-AU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Entity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的通信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核心部分</a:t>
            </a: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Cell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功能集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服务器设置和维护</a:t>
            </a: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profiling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和压力测试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2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的数据更新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客户端实现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以加速渲染</a:t>
            </a:r>
            <a:endParaRPr lang="en-AU" altLang="zh-CN" dirty="0"/>
          </a:p>
          <a:p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</a:t>
            </a:r>
            <a:r>
              <a:rPr lang="zh-CN" altLang="en-AU" dirty="0" smtClean="0">
                <a:ea typeface="宋体" charset="-122"/>
              </a:rPr>
              <a:t>减少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marL="0" lvl="1" indent="0">
              <a:buSzPct val="80000"/>
              <a:buNone/>
            </a:pPr>
            <a:r>
              <a:rPr lang="zh-CN" altLang="en-AU" sz="2000" dirty="0">
                <a:ea typeface="宋体" charset="-122"/>
              </a:rPr>
              <a:t> </a:t>
            </a:r>
            <a:r>
              <a:rPr lang="zh-CN" altLang="en-AU" sz="2000" dirty="0" smtClean="0">
                <a:ea typeface="宋体" charset="-122"/>
              </a:rPr>
              <a:t>          带宽</a:t>
            </a:r>
            <a:r>
              <a:rPr lang="zh-CN" altLang="en-AU" sz="2000" dirty="0">
                <a:ea typeface="宋体" charset="-122"/>
              </a:rPr>
              <a:t>的消耗</a:t>
            </a:r>
            <a:endParaRPr lang="en-AU" altLang="zh-CN" sz="2000" dirty="0"/>
          </a:p>
          <a:p>
            <a:pPr marL="0" indent="0">
              <a:buNone/>
            </a:pPr>
            <a:r>
              <a:rPr lang="zh-CN" altLang="en-US" sz="2000" dirty="0"/>
              <a:t>           每个</a:t>
            </a:r>
            <a:r>
              <a:rPr lang="en-AU" altLang="zh-CN" sz="2000" dirty="0"/>
              <a:t>Entity</a:t>
            </a:r>
            <a:r>
              <a:rPr lang="zh-CN" altLang="en-US" sz="2000" dirty="0"/>
              <a:t>的</a:t>
            </a:r>
            <a:r>
              <a:rPr lang="en-AU" altLang="zh-CN" sz="2000" dirty="0"/>
              <a:t>CPU</a:t>
            </a:r>
            <a:r>
              <a:rPr lang="zh-CN" altLang="en-US" sz="2000" dirty="0"/>
              <a:t>消耗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LOD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 err="1">
                <a:ea typeface="宋体" charset="-122"/>
              </a:rPr>
              <a:t>CellApp</a:t>
            </a:r>
            <a:r>
              <a:rPr lang="zh-CN" altLang="en-US" dirty="0">
                <a:ea typeface="宋体" charset="-122"/>
              </a:rPr>
              <a:t>上的作用类似于在客户端的</a:t>
            </a:r>
            <a:r>
              <a:rPr lang="zh-CN" altLang="en-US" dirty="0" smtClean="0">
                <a:ea typeface="宋体" charset="-122"/>
              </a:rPr>
              <a:t>作用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           细节</a:t>
            </a:r>
            <a:r>
              <a:rPr lang="zh-CN" altLang="en-US" sz="2000" dirty="0">
                <a:ea typeface="宋体" charset="-122"/>
              </a:rPr>
              <a:t>程度是相对于玩家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与之的距离的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客户端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方法可以实现</a:t>
            </a:r>
            <a:r>
              <a:rPr lang="en-AU" altLang="zh-CN" dirty="0" smtClean="0"/>
              <a:t>LOD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属性实现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可以避免不必要的通信到客户端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 当前的</a:t>
            </a:r>
            <a:r>
              <a:rPr lang="zh-CN" altLang="en-US" sz="2000" dirty="0" smtClean="0">
                <a:ea typeface="宋体" charset="-122"/>
              </a:rPr>
              <a:t>血量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对于很远的距离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Entity</a:t>
            </a:r>
            <a:r>
              <a:rPr lang="en-AU" altLang="zh-CN" sz="2000" dirty="0">
                <a:ea typeface="宋体" charset="-122"/>
              </a:rPr>
              <a:t>)</a:t>
            </a:r>
            <a:r>
              <a:rPr lang="zh-CN" altLang="en-AU" sz="2000" dirty="0">
                <a:ea typeface="宋体" charset="-122"/>
              </a:rPr>
              <a:t>来说是不可见的</a:t>
            </a:r>
            <a:r>
              <a:rPr lang="en-AU" altLang="zh-CN" sz="2000" dirty="0"/>
              <a:t>)</a:t>
            </a:r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6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 err="1">
                <a:ea typeface="宋体" charset="-122"/>
              </a:rPr>
              <a:t>CellApp</a:t>
            </a:r>
            <a:r>
              <a:rPr lang="en-US" altLang="zh-CN" dirty="0" err="1">
                <a:ea typeface="宋体" charset="-122"/>
              </a:rPr>
              <a:t>Mgr</a:t>
            </a:r>
            <a:r>
              <a:rPr lang="zh-CN" altLang="en-AU" dirty="0">
                <a:ea typeface="宋体" charset="-122"/>
              </a:rPr>
              <a:t>知道</a:t>
            </a:r>
            <a:r>
              <a:rPr lang="en-AU" altLang="zh-CN" dirty="0" smtClean="0"/>
              <a:t>: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及它们的负载</a:t>
            </a:r>
            <a:r>
              <a:rPr lang="en-AU" altLang="zh-CN" sz="2000" dirty="0"/>
              <a:t>)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</a:t>
            </a:r>
            <a:endParaRPr lang="en-AU" altLang="zh-CN" sz="2000" dirty="0"/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en-AU" altLang="zh-CN" sz="2000" dirty="0" smtClean="0">
                <a:ea typeface="宋体" charset="-122"/>
              </a:rPr>
              <a:t>Space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管理</a:t>
            </a: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的负载</a:t>
            </a:r>
            <a:r>
              <a:rPr lang="zh-CN" altLang="en-AU" dirty="0" smtClean="0">
                <a:ea typeface="宋体" charset="-122"/>
              </a:rPr>
              <a:t>平衡</a:t>
            </a:r>
            <a:r>
              <a:rPr lang="en-AU" altLang="zh-CN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altLang="zh-CN" sz="2000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告诉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们它们的</a:t>
            </a: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边界应该在哪里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把新建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加入到正确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zh-CN" altLang="en-AU" dirty="0">
                <a:ea typeface="宋体" charset="-122"/>
              </a:rPr>
              <a:t>服务器群组一个</a:t>
            </a:r>
            <a:r>
              <a:rPr lang="en-AU" altLang="zh-CN" dirty="0" err="1" smtClean="0">
                <a:ea typeface="宋体" charset="-122"/>
              </a:rPr>
              <a:t>CellappMgr</a:t>
            </a:r>
            <a:r>
              <a:rPr lang="zh-CN" altLang="en-AU" dirty="0">
                <a:ea typeface="宋体" charset="-122"/>
              </a:rPr>
              <a:t>实例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3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数据库管理器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DBMgr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数据的数据库存储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负责数据库与其余的服务器间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信息的通信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支持的数据库类型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/>
              <a:t> </a:t>
            </a:r>
            <a:r>
              <a:rPr lang="en-AU" altLang="zh-CN" sz="2000" dirty="0" smtClean="0"/>
              <a:t>       M</a:t>
            </a:r>
            <a:r>
              <a:rPr lang="en-US" altLang="zh-CN" sz="2000" dirty="0" err="1" smtClean="0"/>
              <a:t>ySQL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MongoDB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Redis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AU" altLang="zh-CN" sz="2000" dirty="0" smtClean="0"/>
              <a:t>… </a:t>
            </a:r>
            <a:r>
              <a:rPr lang="zh-CN" altLang="en-AU" sz="2000" dirty="0">
                <a:ea typeface="宋体" charset="-122"/>
              </a:rPr>
              <a:t>你自己定制</a:t>
            </a:r>
            <a:endParaRPr lang="en-AU" altLang="zh-CN" sz="2000" dirty="0"/>
          </a:p>
          <a:p>
            <a:r>
              <a:rPr lang="zh-CN" altLang="en-US" dirty="0">
                <a:ea typeface="宋体" charset="-122"/>
              </a:rPr>
              <a:t>最好</a:t>
            </a:r>
            <a:r>
              <a:rPr lang="zh-CN" altLang="en-AU" dirty="0" smtClean="0">
                <a:ea typeface="宋体" charset="-122"/>
              </a:rPr>
              <a:t>独立的机器</a:t>
            </a:r>
            <a:r>
              <a:rPr lang="zh-CN" altLang="en-US" dirty="0" smtClean="0">
                <a:ea typeface="宋体" charset="-122"/>
              </a:rPr>
              <a:t>运行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9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备份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存档</a:t>
            </a:r>
          </a:p>
          <a:p>
            <a:pPr marL="0" indent="0"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/>
              <a:t>BaseApp</a:t>
            </a:r>
            <a:r>
              <a:rPr lang="zh-CN" altLang="en-US" sz="2000" dirty="0"/>
              <a:t>间轮流调度处理</a:t>
            </a:r>
            <a:r>
              <a:rPr lang="en-US" altLang="zh-CN" sz="2000" dirty="0" err="1" smtClean="0"/>
              <a:t>MongoDB</a:t>
            </a:r>
            <a:endParaRPr lang="en-US" altLang="zh-CN" sz="2000" dirty="0" smtClean="0"/>
          </a:p>
          <a:p>
            <a:pPr marL="182562" lvl="1" indent="0">
              <a:buNone/>
            </a:pPr>
            <a:r>
              <a:rPr lang="en-US" altLang="zh-CN" sz="2000" dirty="0" smtClean="0"/>
              <a:t>     </a:t>
            </a:r>
            <a:r>
              <a:rPr lang="en-AU" altLang="zh-CN" sz="2000" dirty="0" err="1" smtClean="0"/>
              <a:t>BaseApp</a:t>
            </a:r>
            <a:r>
              <a:rPr lang="zh-CN" altLang="en-US" sz="2000" dirty="0"/>
              <a:t>向</a:t>
            </a:r>
            <a:r>
              <a:rPr lang="en-AU" altLang="zh-CN" sz="2000" dirty="0" err="1"/>
              <a:t>Cellapp</a:t>
            </a:r>
            <a:r>
              <a:rPr lang="zh-CN" altLang="en-US" sz="2000" dirty="0"/>
              <a:t>要</a:t>
            </a:r>
            <a:r>
              <a:rPr lang="en-US" altLang="zh-CN" sz="2000" dirty="0"/>
              <a:t>Entity</a:t>
            </a:r>
            <a:r>
              <a:rPr lang="zh-CN" altLang="en-US" sz="2000" dirty="0"/>
              <a:t>的</a:t>
            </a:r>
            <a:r>
              <a:rPr lang="en-US" altLang="zh-CN" sz="2000" dirty="0"/>
              <a:t>Cell</a:t>
            </a:r>
            <a:r>
              <a:rPr lang="zh-CN" altLang="en-US" sz="2000" dirty="0"/>
              <a:t>部分的</a:t>
            </a:r>
            <a:r>
              <a:rPr lang="zh-CN" altLang="en-US" sz="2000" dirty="0" smtClean="0"/>
              <a:t>数据再定时转给</a:t>
            </a:r>
            <a:r>
              <a:rPr lang="en-US" altLang="zh-CN" sz="2000" dirty="0" err="1" smtClean="0"/>
              <a:t>DBMgr</a:t>
            </a:r>
            <a:r>
              <a:rPr lang="zh-CN" altLang="en-US" sz="2000" dirty="0" smtClean="0"/>
              <a:t>存储</a:t>
            </a:r>
            <a:endParaRPr lang="en-US" altLang="zh-CN" sz="2000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的机器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Daemon(machine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Daemon</a:t>
            </a:r>
            <a:r>
              <a:rPr lang="zh-CN" altLang="en-US" dirty="0">
                <a:ea typeface="宋体" charset="-122"/>
              </a:rPr>
              <a:t>用于监视服务器</a:t>
            </a:r>
            <a:r>
              <a:rPr lang="zh-CN" altLang="en-US" dirty="0" smtClean="0">
                <a:ea typeface="宋体" charset="-122"/>
              </a:rPr>
              <a:t>进程</a:t>
            </a:r>
            <a:endParaRPr lang="en-US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每个服务器机器上有一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machine</a:t>
            </a:r>
          </a:p>
          <a:p>
            <a:r>
              <a:rPr lang="zh-CN" altLang="en-AU" dirty="0">
                <a:ea typeface="宋体" charset="-122"/>
              </a:rPr>
              <a:t>启动</a:t>
            </a:r>
            <a:r>
              <a:rPr lang="en-AU" altLang="zh-CN" dirty="0" smtClean="0"/>
              <a:t>/</a:t>
            </a:r>
            <a:r>
              <a:rPr lang="zh-CN" altLang="en-AU" dirty="0" smtClean="0">
                <a:ea typeface="宋体" charset="-122"/>
              </a:rPr>
              <a:t>停止</a:t>
            </a:r>
            <a:r>
              <a:rPr lang="zh-CN" altLang="en-AU" dirty="0">
                <a:ea typeface="宋体" charset="-122"/>
              </a:rPr>
              <a:t>服务器进程</a:t>
            </a:r>
          </a:p>
          <a:p>
            <a:r>
              <a:rPr lang="zh-CN" altLang="en-AU" dirty="0">
                <a:ea typeface="宋体" charset="-122"/>
              </a:rPr>
              <a:t>通知服务器群组各个进程的存活状态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监视机器的使用状态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AU" altLang="zh-CN" sz="2000" dirty="0"/>
              <a:t>CPU / </a:t>
            </a:r>
            <a:r>
              <a:rPr lang="zh-CN" altLang="en-AU" sz="2000" dirty="0">
                <a:ea typeface="宋体" charset="-122"/>
              </a:rPr>
              <a:t>内存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带宽</a:t>
            </a: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6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服务端通常的操作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个及以上</a:t>
            </a:r>
            <a:r>
              <a:rPr lang="en-US" altLang="zh-CN" dirty="0" err="1" smtClean="0">
                <a:ea typeface="宋体" charset="-122"/>
              </a:rPr>
              <a:t>Cellapp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不同</a:t>
            </a:r>
            <a:r>
              <a:rPr lang="zh-CN" altLang="en-US" sz="2000" dirty="0">
                <a:ea typeface="宋体" charset="-122"/>
              </a:rPr>
              <a:t>游戏不同情况</a:t>
            </a:r>
            <a:endParaRPr lang="en-US" altLang="zh-CN" sz="200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      </a:t>
            </a:r>
            <a:r>
              <a:rPr lang="zh-CN" altLang="en-US" sz="2000" dirty="0" smtClean="0">
                <a:ea typeface="宋体" charset="-122"/>
              </a:rPr>
              <a:t>早</a:t>
            </a:r>
            <a:r>
              <a:rPr lang="en-US" altLang="zh-CN" sz="2000" dirty="0" smtClean="0">
                <a:ea typeface="宋体" charset="-122"/>
              </a:rPr>
              <a:t>Profile</a:t>
            </a:r>
            <a:r>
              <a:rPr lang="zh-CN" altLang="en-US" sz="2000" dirty="0" smtClean="0">
                <a:ea typeface="宋体" charset="-122"/>
              </a:rPr>
              <a:t>，经常</a:t>
            </a:r>
            <a:r>
              <a:rPr lang="en-US" altLang="zh-CN" sz="2000" dirty="0" smtClean="0">
                <a:ea typeface="宋体" charset="-122"/>
              </a:rPr>
              <a:t>Profile</a:t>
            </a:r>
          </a:p>
          <a:p>
            <a:r>
              <a:rPr lang="zh-CN" altLang="en-US" dirty="0" smtClean="0">
                <a:ea typeface="宋体" charset="-122"/>
              </a:rPr>
              <a:t>情况允许，</a:t>
            </a:r>
            <a:r>
              <a:rPr lang="zh-CN" altLang="en-AU" dirty="0" smtClean="0">
                <a:ea typeface="宋体" charset="-122"/>
              </a:rPr>
              <a:t>应</a:t>
            </a:r>
            <a:r>
              <a:rPr lang="zh-CN" altLang="en-AU" dirty="0">
                <a:ea typeface="宋体" charset="-122"/>
              </a:rPr>
              <a:t>放在独立的机器的进程</a:t>
            </a:r>
            <a:r>
              <a:rPr lang="en-AU" altLang="zh-CN" dirty="0"/>
              <a:t>:</a:t>
            </a:r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US" altLang="zh-CN" sz="2000" dirty="0" err="1" smtClean="0"/>
              <a:t>DBMgr</a:t>
            </a:r>
            <a:endParaRPr lang="en-US" altLang="zh-CN" sz="2000" dirty="0" smtClean="0"/>
          </a:p>
          <a:p>
            <a:pPr marL="0" lvl="1" indent="0">
              <a:buSzPct val="80000"/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一些工具类进程</a:t>
            </a:r>
            <a:endParaRPr lang="zh-CN" altLang="en-AU" sz="2000" dirty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登录过程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644" y="112474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客户端发登录请求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指定</a:t>
            </a:r>
            <a:r>
              <a:rPr lang="en-US" altLang="zh-CN" sz="2400" dirty="0" smtClean="0">
                <a:ea typeface="宋体" charset="-122"/>
              </a:rPr>
              <a:t>IP/</a:t>
            </a:r>
            <a:r>
              <a:rPr lang="zh-CN" altLang="en-US" sz="2400" dirty="0" smtClean="0">
                <a:ea typeface="宋体" charset="-122"/>
              </a:rPr>
              <a:t>端口 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收到登录请求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解密请求消息</a:t>
            </a:r>
            <a:r>
              <a:rPr lang="en-US" altLang="zh-CN" sz="2400" dirty="0" smtClean="0">
                <a:ea typeface="宋体" charset="-122"/>
              </a:rPr>
              <a:t>(</a:t>
            </a:r>
            <a:r>
              <a:rPr lang="zh-CN" altLang="en-US" sz="2400" dirty="0" smtClean="0">
                <a:ea typeface="宋体" charset="-122"/>
              </a:rPr>
              <a:t>一些客户端也会选择不加密通讯，那么服务端不进行解密</a:t>
            </a:r>
            <a:r>
              <a:rPr lang="en-US" altLang="zh-CN" sz="2400" dirty="0" smtClean="0">
                <a:ea typeface="宋体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转发登录消息到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zh-CN" altLang="en-US" sz="2400" dirty="0" smtClean="0">
                <a:ea typeface="宋体" charset="-122"/>
              </a:rPr>
              <a:t>验证用户名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密码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 查询数据库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转发请求到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zh-CN" altLang="en-US" sz="2400" dirty="0" smtClean="0">
                <a:ea typeface="宋体" charset="-122"/>
              </a:rPr>
              <a:t>发送创建</a:t>
            </a:r>
            <a:r>
              <a:rPr lang="en-US" altLang="zh-CN" sz="2400" dirty="0" smtClean="0">
                <a:ea typeface="宋体" charset="-122"/>
              </a:rPr>
              <a:t>Player Entity</a:t>
            </a:r>
            <a:r>
              <a:rPr lang="zh-CN" altLang="en-US" sz="2400" dirty="0" smtClean="0">
                <a:ea typeface="宋体" charset="-122"/>
              </a:rPr>
              <a:t>的消息到负载最小的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创建一个新的</a:t>
            </a:r>
            <a:r>
              <a:rPr lang="en-US" altLang="zh-CN" sz="2400" dirty="0" smtClean="0">
                <a:ea typeface="宋体" charset="-122"/>
              </a:rPr>
              <a:t>proxy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        </a:t>
            </a:r>
            <a:r>
              <a:rPr lang="zh-CN" altLang="en-US" sz="2400" dirty="0" smtClean="0">
                <a:ea typeface="宋体" charset="-122"/>
              </a:rPr>
              <a:t>可能会创建一个新的</a:t>
            </a:r>
            <a:r>
              <a:rPr lang="en-US" altLang="zh-CN" sz="2400" dirty="0" smtClean="0">
                <a:ea typeface="宋体" charset="-122"/>
              </a:rPr>
              <a:t>Cell Entity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Proxy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TCP</a:t>
            </a:r>
            <a:r>
              <a:rPr lang="zh-CN" altLang="en-US" sz="2400" dirty="0" smtClean="0">
                <a:ea typeface="宋体" charset="-122"/>
              </a:rPr>
              <a:t>端口被返回给客户端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        途径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en-US" altLang="zh-CN" sz="2400" dirty="0" err="1" smtClean="0">
                <a:ea typeface="宋体" charset="-122"/>
              </a:rPr>
              <a:t>Loginapp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6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第二章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实现</a:t>
            </a:r>
            <a:r>
              <a:rPr lang="zh-CN" altLang="en-US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一个</a:t>
            </a:r>
            <a:r>
              <a:rPr lang="en-US" altLang="zh-CN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58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游戏项目资产库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KBEngine</a:t>
            </a:r>
            <a:r>
              <a:rPr lang="zh-CN" altLang="en-US" dirty="0" smtClean="0">
                <a:ea typeface="宋体" charset="-122"/>
              </a:rPr>
              <a:t>引擎默认</a:t>
            </a:r>
            <a:r>
              <a:rPr lang="zh-CN" altLang="en-US" dirty="0" smtClean="0">
                <a:ea typeface="宋体" charset="-122"/>
              </a:rPr>
              <a:t>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如果用户没有设置环境变量指向，引擎默认会尝试读取引擎根目录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作为默认的资产库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资产库的概念类似于</a:t>
            </a:r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中的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，不过其中一些文件夹名称结构被固定了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不同的项目是不同的资产库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要想引擎启动时读取到对应的项目资产库，必须在环境变量中制定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4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4"/>
          <p:cNvSpPr>
            <a:spLocks noChangeArrowheads="1"/>
          </p:cNvSpPr>
          <p:nvPr/>
        </p:nvSpPr>
        <p:spPr bwMode="auto">
          <a:xfrm>
            <a:off x="133846" y="6597353"/>
            <a:ext cx="2219325" cy="2606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13"/>
          <p:cNvSpPr>
            <a:spLocks noChangeArrowheads="1"/>
          </p:cNvSpPr>
          <p:nvPr/>
        </p:nvSpPr>
        <p:spPr bwMode="auto">
          <a:xfrm>
            <a:off x="133846" y="626112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Text Box 82"/>
          <p:cNvSpPr txBox="1">
            <a:spLocks noChangeArrowheads="1"/>
          </p:cNvSpPr>
          <p:nvPr/>
        </p:nvSpPr>
        <p:spPr bwMode="auto">
          <a:xfrm>
            <a:off x="1299071" y="6357962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9" name="Line 85"/>
          <p:cNvSpPr>
            <a:spLocks noChangeShapeType="1"/>
          </p:cNvSpPr>
          <p:nvPr/>
        </p:nvSpPr>
        <p:spPr bwMode="auto">
          <a:xfrm>
            <a:off x="905371" y="6432575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72413"/>
              </p:ext>
            </p:extLst>
          </p:nvPr>
        </p:nvGraphicFramePr>
        <p:xfrm>
          <a:off x="1059359" y="6315100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r:id="rId3" imgW="304923" imgH="304923" progId="">
                  <p:embed/>
                </p:oleObj>
              </mc:Choice>
              <mc:Fallback>
                <p:oleObj r:id="rId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359" y="6315100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Rectangle 87"/>
          <p:cNvSpPr>
            <a:spLocks noChangeArrowheads="1"/>
          </p:cNvSpPr>
          <p:nvPr/>
        </p:nvSpPr>
        <p:spPr bwMode="auto">
          <a:xfrm>
            <a:off x="2510333" y="6299225"/>
            <a:ext cx="15506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自定义类型脚本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122" name="Line 88"/>
          <p:cNvSpPr>
            <a:spLocks noChangeShapeType="1"/>
          </p:cNvSpPr>
          <p:nvPr/>
        </p:nvSpPr>
        <p:spPr bwMode="auto">
          <a:xfrm>
            <a:off x="2254746" y="6432575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2875" y="5278760"/>
            <a:ext cx="2219325" cy="3413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2875" y="5620073"/>
            <a:ext cx="2219325" cy="338137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875" y="1914848"/>
            <a:ext cx="2219325" cy="3413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2875" y="25958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2875" y="22561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2875" y="327533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2875" y="29356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2875" y="4635823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42875" y="36150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42875" y="4975548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55875" y="1664023"/>
            <a:ext cx="15051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列出了所有的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entity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851920" y="5647060"/>
            <a:ext cx="2139950" cy="34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定义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的属性和方法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 (XML)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300788" y="2968948"/>
            <a:ext cx="9906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49263">
              <a:spcBef>
                <a:spcPts val="200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>
                <a:solidFill>
                  <a:srgbClr val="002060"/>
                </a:solidFill>
                <a:ea typeface="宋体" charset="-122"/>
              </a:rPr>
              <a:t>实现属性和方法</a:t>
            </a:r>
            <a:r>
              <a:rPr lang="en-US" altLang="zh-CN" sz="1400" b="0">
                <a:solidFill>
                  <a:srgbClr val="002060"/>
                </a:solidFill>
                <a:ea typeface="宋体" charset="-122"/>
              </a:rPr>
              <a:t> (Python)</a:t>
            </a:r>
            <a:endParaRPr lang="en-GB" sz="1400" b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000125" y="1670373"/>
            <a:ext cx="1211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entities.xml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base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268796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058863" y="33674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058863" y="53660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entity_defs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320675" y="1270348"/>
            <a:ext cx="1588" cy="169862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234823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5" y="2313310"/>
            <a:ext cx="99706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Baseapp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266825" y="302927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2997523"/>
            <a:ext cx="9217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66825" y="370872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555875" y="3681735"/>
            <a:ext cx="35124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Client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脚本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(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只在包含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Python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解析器的原生环境</a:t>
            </a:r>
            <a:endParaRPr lang="en-US" altLang="zh-CN" sz="1400" b="0" dirty="0" smtClean="0">
              <a:solidFill>
                <a:srgbClr val="002060"/>
              </a:solidFill>
              <a:ea typeface="宋体" charset="-122"/>
            </a:endParaRPr>
          </a:p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有效</a:t>
            </a:r>
            <a:r>
              <a:rPr lang="zh-CN" altLang="en-US" sz="1400" dirty="0" smtClean="0">
                <a:solidFill>
                  <a:srgbClr val="002060"/>
                </a:solidFill>
                <a:ea typeface="宋体" charset="-122"/>
              </a:rPr>
              <a:t>，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Unity3D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等插件环境不需要在此实现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)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266825" y="5707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.def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555875" y="5697860"/>
            <a:ext cx="845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定义文件</a:t>
            </a:r>
            <a:endParaRPr lang="en-GB" sz="1400" b="0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96900" y="1748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2086298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22053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242602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276574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96900" y="344519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596900" y="54438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873125" y="2886398"/>
            <a:ext cx="1588" cy="2428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873125" y="3107060"/>
            <a:ext cx="258763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873125" y="35642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873125" y="3786510"/>
            <a:ext cx="258763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873125" y="5562923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873125" y="5785173"/>
            <a:ext cx="3095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22502"/>
              </p:ext>
            </p:extLst>
          </p:nvPr>
        </p:nvGraphicFramePr>
        <p:xfrm>
          <a:off x="733425" y="1640210"/>
          <a:ext cx="2016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r:id="rId5" imgW="142933" imgH="152260" progId="">
                  <p:embed/>
                </p:oleObj>
              </mc:Choice>
              <mc:Fallback>
                <p:oleObj r:id="rId5" imgW="142933" imgH="1522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640210"/>
                        <a:ext cx="201613" cy="214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97749"/>
              </p:ext>
            </p:extLst>
          </p:nvPr>
        </p:nvGraphicFramePr>
        <p:xfrm>
          <a:off x="1027113" y="5651823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r:id="rId7" imgW="285866" imgH="428798" progId="">
                  <p:embed/>
                </p:oleObj>
              </mc:Choice>
              <mc:Fallback>
                <p:oleObj r:id="rId7" imgW="285866" imgH="42879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651823"/>
                        <a:ext cx="177800" cy="266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AutoShape 57"/>
          <p:cNvSpPr>
            <a:spLocks/>
          </p:cNvSpPr>
          <p:nvPr/>
        </p:nvSpPr>
        <p:spPr bwMode="auto">
          <a:xfrm>
            <a:off x="6169025" y="2326010"/>
            <a:ext cx="130175" cy="2992438"/>
          </a:xfrm>
          <a:prstGeom prst="rightBrace">
            <a:avLst>
              <a:gd name="adj1" fmla="val 191565"/>
              <a:gd name="adj2" fmla="val 50000"/>
            </a:avLst>
          </a:prstGeom>
          <a:noFill/>
          <a:ln w="9360">
            <a:solidFill>
              <a:srgbClr val="2B2B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2211388" y="1748160"/>
            <a:ext cx="304800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2426023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107060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2265363" y="3786510"/>
            <a:ext cx="252412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51675"/>
              </p:ext>
            </p:extLst>
          </p:nvPr>
        </p:nvGraphicFramePr>
        <p:xfrm>
          <a:off x="1027113" y="2306960"/>
          <a:ext cx="2381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r:id="rId9" imgW="304923" imgH="304923" progId="">
                  <p:embed/>
                </p:oleObj>
              </mc:Choice>
              <mc:Fallback>
                <p:oleObj r:id="rId9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306960"/>
                        <a:ext cx="238125" cy="236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38621"/>
              </p:ext>
            </p:extLst>
          </p:nvPr>
        </p:nvGraphicFramePr>
        <p:xfrm>
          <a:off x="1027113" y="298799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r:id="rId10" imgW="304923" imgH="304923" progId="">
                  <p:embed/>
                </p:oleObj>
              </mc:Choice>
              <mc:Fallback>
                <p:oleObj r:id="rId10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98799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617118"/>
              </p:ext>
            </p:extLst>
          </p:nvPr>
        </p:nvGraphicFramePr>
        <p:xfrm>
          <a:off x="1027113" y="366744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r:id="rId11" imgW="304923" imgH="304923" progId="">
                  <p:embed/>
                </p:oleObj>
              </mc:Choice>
              <mc:Fallback>
                <p:oleObj r:id="rId11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66744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142875" y="39547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42875" y="4294510"/>
            <a:ext cx="2219325" cy="341313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1058863" y="4050035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common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1266825" y="4389760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596900" y="4126235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873125" y="4245298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873125" y="446437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97309"/>
              </p:ext>
            </p:extLst>
          </p:nvPr>
        </p:nvGraphicFramePr>
        <p:xfrm>
          <a:off x="1027113" y="4346898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r:id="rId12" imgW="304923" imgH="304923" progId="">
                  <p:embed/>
                </p:oleObj>
              </mc:Choice>
              <mc:Fallback>
                <p:oleObj r:id="rId12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346898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519363" y="4329435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>
            <a:off x="2265363" y="4464373"/>
            <a:ext cx="252412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3762375" y="4245298"/>
            <a:ext cx="1668463" cy="52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  <a:cs typeface="Arial" charset="0"/>
              </a:rPr>
              <a:t>Cell, Base, Client 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  <a:cs typeface="Arial" charset="0"/>
              </a:rPr>
              <a:t>相互之间共用的实现函数</a:t>
            </a:r>
            <a:endParaRPr lang="en-US" altLang="zh-CN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</p:txBody>
      </p:sp>
      <p:sp>
        <p:nvSpPr>
          <p:cNvPr id="82" name="Freeform 79"/>
          <p:cNvSpPr>
            <a:spLocks/>
          </p:cNvSpPr>
          <p:nvPr/>
        </p:nvSpPr>
        <p:spPr bwMode="auto">
          <a:xfrm>
            <a:off x="3527425" y="4437385"/>
            <a:ext cx="219075" cy="1588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Freeform 80"/>
          <p:cNvSpPr>
            <a:spLocks/>
          </p:cNvSpPr>
          <p:nvPr/>
        </p:nvSpPr>
        <p:spPr bwMode="auto">
          <a:xfrm flipV="1">
            <a:off x="3455988" y="5785173"/>
            <a:ext cx="277812" cy="34925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1100138" y="4732660"/>
            <a:ext cx="1022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server_common</a:t>
            </a: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308100" y="5072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604838" y="4807273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914400" y="4927923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914400" y="5146998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9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59029"/>
              </p:ext>
            </p:extLst>
          </p:nvPr>
        </p:nvGraphicFramePr>
        <p:xfrm>
          <a:off x="1068388" y="5029523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r:id="rId13" imgW="304923" imgH="304923" progId="">
                  <p:embed/>
                </p:oleObj>
              </mc:Choice>
              <mc:Fallback>
                <p:oleObj r:id="rId1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029523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2519363" y="5013648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2263775" y="5146998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89"/>
          <p:cNvSpPr>
            <a:spLocks/>
          </p:cNvSpPr>
          <p:nvPr/>
        </p:nvSpPr>
        <p:spPr bwMode="auto">
          <a:xfrm>
            <a:off x="3527425" y="5121598"/>
            <a:ext cx="219075" cy="1587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3776663" y="4951735"/>
            <a:ext cx="1668462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Cell, Base </a:t>
            </a:r>
            <a:r>
              <a:rPr lang="zh-CN" altLang="en-US" sz="1400" b="0" dirty="0">
                <a:solidFill>
                  <a:srgbClr val="002060"/>
                </a:solidFill>
                <a:latin typeface="宋体" charset="-122"/>
                <a:ea typeface="宋体" charset="-122"/>
              </a:rPr>
              <a:t>相互之间共用的实现函数</a:t>
            </a:r>
            <a:endParaRPr lang="en-GB" sz="1400" b="0" dirty="0">
              <a:solidFill>
                <a:srgbClr val="002060"/>
              </a:solidFill>
              <a:latin typeface="宋体" charset="-122"/>
              <a:ea typeface="宋体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52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33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012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Line 88"/>
          <p:cNvSpPr>
            <a:spLocks noChangeShapeType="1"/>
          </p:cNvSpPr>
          <p:nvPr/>
        </p:nvSpPr>
        <p:spPr bwMode="auto">
          <a:xfrm>
            <a:off x="2267744" y="5805264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148210" y="5949280"/>
            <a:ext cx="2213989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26"/>
          <p:cNvSpPr>
            <a:spLocks noChangeShapeType="1"/>
          </p:cNvSpPr>
          <p:nvPr/>
        </p:nvSpPr>
        <p:spPr bwMode="auto">
          <a:xfrm>
            <a:off x="322263" y="1518340"/>
            <a:ext cx="36637" cy="52093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60103" y="60843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user_type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5" name="Line 44"/>
          <p:cNvSpPr>
            <a:spLocks noChangeShapeType="1"/>
          </p:cNvSpPr>
          <p:nvPr/>
        </p:nvSpPr>
        <p:spPr bwMode="auto">
          <a:xfrm>
            <a:off x="598140" y="6162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6" y="60195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593725" y="1525910"/>
            <a:ext cx="11325" cy="46378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71"/>
          <p:cNvSpPr>
            <a:spLocks noChangeShapeType="1"/>
          </p:cNvSpPr>
          <p:nvPr/>
        </p:nvSpPr>
        <p:spPr bwMode="auto">
          <a:xfrm>
            <a:off x="899592" y="6212036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Text Box 20"/>
          <p:cNvSpPr txBox="1">
            <a:spLocks noChangeArrowheads="1"/>
          </p:cNvSpPr>
          <p:nvPr/>
        </p:nvSpPr>
        <p:spPr bwMode="auto">
          <a:xfrm>
            <a:off x="838449" y="665924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395536" y="6737027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5" y="659735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第一章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5" name="爆炸形 2 54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619672" y="2924944"/>
            <a:ext cx="63367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 smtClean="0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服务器概览</a:t>
            </a:r>
            <a:endParaRPr lang="en-US" altLang="zh-CN" sz="4000" b="1" kern="0" dirty="0">
              <a:solidFill>
                <a:schemeClr val="tx2"/>
              </a:solidFill>
              <a:latin typeface="Verdana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2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"/>
          <p:cNvSpPr>
            <a:spLocks noChangeArrowheads="1"/>
          </p:cNvSpPr>
          <p:nvPr/>
        </p:nvSpPr>
        <p:spPr bwMode="auto">
          <a:xfrm>
            <a:off x="148212" y="3521323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Rectangle 8"/>
          <p:cNvSpPr>
            <a:spLocks noChangeArrowheads="1"/>
          </p:cNvSpPr>
          <p:nvPr/>
        </p:nvSpPr>
        <p:spPr bwMode="auto">
          <a:xfrm>
            <a:off x="148212" y="2256558"/>
            <a:ext cx="2213988" cy="337028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916832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150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1058863" y="16502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data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6" name="Line 41"/>
          <p:cNvSpPr>
            <a:spLocks noChangeShapeType="1"/>
          </p:cNvSpPr>
          <p:nvPr/>
        </p:nvSpPr>
        <p:spPr bwMode="auto">
          <a:xfrm>
            <a:off x="611560" y="17712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6288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db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9" name="Line 41"/>
          <p:cNvSpPr>
            <a:spLocks noChangeShapeType="1"/>
          </p:cNvSpPr>
          <p:nvPr/>
        </p:nvSpPr>
        <p:spPr bwMode="auto">
          <a:xfrm>
            <a:off x="611560" y="212948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 Box 22"/>
          <p:cNvSpPr txBox="1">
            <a:spLocks noChangeArrowheads="1"/>
          </p:cNvSpPr>
          <p:nvPr/>
        </p:nvSpPr>
        <p:spPr bwMode="auto">
          <a:xfrm>
            <a:off x="1058863" y="23685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bots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611560" y="24895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3471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148212" y="3212579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Rectangle 14"/>
          <p:cNvSpPr>
            <a:spLocks noChangeArrowheads="1"/>
          </p:cNvSpPr>
          <p:nvPr/>
        </p:nvSpPr>
        <p:spPr bwMode="auto">
          <a:xfrm>
            <a:off x="148212" y="2564904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Rectangle 6"/>
          <p:cNvSpPr>
            <a:spLocks noChangeArrowheads="1"/>
          </p:cNvSpPr>
          <p:nvPr/>
        </p:nvSpPr>
        <p:spPr bwMode="auto">
          <a:xfrm>
            <a:off x="148212" y="2872854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97785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server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365730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spaces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3317581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k</a:t>
            </a: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bengine.xml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4" y="3282656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服务端配置文件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3645604"/>
            <a:ext cx="590455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空间的资源数据，例如：提供实体服务端导航的碰撞信息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3055644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3174706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339536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3735094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3395369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717612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91249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0625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667"/>
              </p:ext>
            </p:extLst>
          </p:nvPr>
        </p:nvGraphicFramePr>
        <p:xfrm>
          <a:off x="1043608" y="3263606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4" imgW="285866" imgH="428798" progId="PBrush">
                  <p:embed/>
                </p:oleObj>
              </mc:Choice>
              <mc:Fallback>
                <p:oleObj r:id="rId4" imgW="285866" imgH="428798" progId="PBrush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63606"/>
                        <a:ext cx="177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41214" y="2626792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98301" y="2704579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50" y="256490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Line 26"/>
          <p:cNvSpPr>
            <a:spLocks noChangeShapeType="1"/>
          </p:cNvSpPr>
          <p:nvPr/>
        </p:nvSpPr>
        <p:spPr bwMode="auto">
          <a:xfrm>
            <a:off x="320674" y="1270348"/>
            <a:ext cx="2854" cy="146441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Line 75"/>
          <p:cNvSpPr>
            <a:spLocks noChangeShapeType="1"/>
          </p:cNvSpPr>
          <p:nvPr/>
        </p:nvSpPr>
        <p:spPr bwMode="auto">
          <a:xfrm>
            <a:off x="593726" y="1527466"/>
            <a:ext cx="17834" cy="2206039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59"/>
          <p:cNvSpPr>
            <a:spLocks noChangeShapeType="1"/>
          </p:cNvSpPr>
          <p:nvPr/>
        </p:nvSpPr>
        <p:spPr bwMode="auto">
          <a:xfrm>
            <a:off x="2267744" y="1744985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59"/>
          <p:cNvSpPr>
            <a:spLocks noChangeShapeType="1"/>
          </p:cNvSpPr>
          <p:nvPr/>
        </p:nvSpPr>
        <p:spPr bwMode="auto">
          <a:xfrm>
            <a:off x="2267744" y="2060848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>
            <a:off x="2267744" y="2419301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Rectangle 28"/>
          <p:cNvSpPr>
            <a:spLocks noChangeArrowheads="1"/>
          </p:cNvSpPr>
          <p:nvPr/>
        </p:nvSpPr>
        <p:spPr bwMode="auto">
          <a:xfrm>
            <a:off x="2555875" y="1628800"/>
            <a:ext cx="360030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服务端逻辑数据文件，例如：策划导表数据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5" name="Rectangle 28"/>
          <p:cNvSpPr>
            <a:spLocks noChangeArrowheads="1"/>
          </p:cNvSpPr>
          <p:nvPr/>
        </p:nvSpPr>
        <p:spPr bwMode="auto">
          <a:xfrm>
            <a:off x="2555776" y="1989420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数据库扩展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6" name="Rectangle 28"/>
          <p:cNvSpPr>
            <a:spLocks noChangeArrowheads="1"/>
          </p:cNvSpPr>
          <p:nvPr/>
        </p:nvSpPr>
        <p:spPr bwMode="auto">
          <a:xfrm>
            <a:off x="2555776" y="2276872"/>
            <a:ext cx="3600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机器人压力测试，虚拟客户端脚本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, 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可以简化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scripts/client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下的脚本实现</a:t>
            </a:r>
            <a:endParaRPr lang="en-GB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的实现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必须</a:t>
            </a:r>
            <a:r>
              <a:rPr lang="en-AU" altLang="zh-CN" dirty="0"/>
              <a:t>: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在</a:t>
            </a:r>
            <a:r>
              <a:rPr lang="en-AU" altLang="zh-CN" sz="2000" dirty="0">
                <a:latin typeface="Courier New" pitchFamily="49" charset="0"/>
              </a:rPr>
              <a:t>entities.xml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文件的列表里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必须</a:t>
            </a:r>
            <a:r>
              <a:rPr lang="zh-CN" altLang="en-AU" sz="2000" dirty="0">
                <a:ea typeface="宋体" charset="-122"/>
              </a:rPr>
              <a:t>有一个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>
                <a:latin typeface="Courier New" pitchFamily="49" charset="0"/>
              </a:rPr>
              <a:t>&gt;.</a:t>
            </a:r>
            <a:r>
              <a:rPr lang="en-AU" altLang="zh-CN" sz="2000" dirty="0" err="1">
                <a:latin typeface="Courier New" pitchFamily="49" charset="0"/>
              </a:rPr>
              <a:t>def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 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必须有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 smtClean="0">
                <a:latin typeface="Courier New" pitchFamily="49" charset="0"/>
              </a:rPr>
              <a:t>&gt;.</a:t>
            </a:r>
            <a:r>
              <a:rPr lang="en-AU" altLang="zh-CN" sz="2000" dirty="0" err="1" smtClean="0">
                <a:latin typeface="Courier New" pitchFamily="49" charset="0"/>
              </a:rPr>
              <a:t>py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可以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AU" sz="2000" dirty="0" smtClean="0">
                <a:ea typeface="宋体" charset="-122"/>
              </a:rPr>
              <a:t>有</a:t>
            </a:r>
            <a:r>
              <a:rPr lang="zh-CN" altLang="en-AU" sz="2000" dirty="0">
                <a:ea typeface="宋体" charset="-122"/>
              </a:rPr>
              <a:t>最多</a:t>
            </a:r>
            <a:r>
              <a:rPr lang="en-AU" altLang="zh-CN" sz="2000" dirty="0">
                <a:ea typeface="宋体" charset="-122"/>
              </a:rPr>
              <a:t>3</a:t>
            </a:r>
            <a:r>
              <a:rPr lang="zh-CN" altLang="en-AU" sz="2000" dirty="0">
                <a:ea typeface="宋体" charset="-122"/>
              </a:rPr>
              <a:t>个部分的实现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/>
              <a:t>(Client/Cell/Base)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使用</a:t>
            </a:r>
            <a:r>
              <a:rPr lang="en-AU" altLang="zh-CN" sz="2000" dirty="0">
                <a:latin typeface="Courier New" pitchFamily="49" charset="0"/>
              </a:rPr>
              <a:t>common</a:t>
            </a:r>
            <a:r>
              <a:rPr lang="zh-CN" altLang="en-AU" sz="2000" dirty="0">
                <a:ea typeface="宋体" charset="-122"/>
              </a:rPr>
              <a:t>路径下的共享的</a:t>
            </a:r>
            <a:r>
              <a:rPr lang="zh-CN" altLang="en-AU" sz="2000" dirty="0" smtClean="0">
                <a:ea typeface="宋体" charset="-122"/>
              </a:rPr>
              <a:t>脚本</a:t>
            </a:r>
            <a:endParaRPr lang="en-AU" altLang="zh-CN" dirty="0">
              <a:ea typeface="宋体" charset="-122"/>
            </a:endParaRPr>
          </a:p>
          <a:p>
            <a:r>
              <a:rPr lang="en-AU" altLang="zh-CN" dirty="0"/>
              <a:t>Client / Server</a:t>
            </a:r>
            <a:r>
              <a:rPr lang="zh-CN" altLang="en-AU" dirty="0">
                <a:ea typeface="宋体" charset="-122"/>
              </a:rPr>
              <a:t>的定义文件必须</a:t>
            </a:r>
            <a:r>
              <a:rPr lang="zh-CN" altLang="en-AU" dirty="0" smtClean="0">
                <a:ea typeface="宋体" charset="-122"/>
              </a:rPr>
              <a:t>匹配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在一下插件环境，插件会根据协议</a:t>
            </a:r>
            <a:r>
              <a:rPr lang="en-US" altLang="zh-CN" sz="2000" dirty="0" smtClean="0">
                <a:ea typeface="宋体" charset="-122"/>
              </a:rPr>
              <a:t>MD5</a:t>
            </a:r>
            <a:r>
              <a:rPr lang="zh-CN" altLang="en-US" sz="2000" dirty="0" smtClean="0">
                <a:ea typeface="宋体" charset="-122"/>
              </a:rPr>
              <a:t>保证协议是最新的，当协议不匹配时会从服务端网络导入并存储到本地</a:t>
            </a:r>
            <a:endParaRPr lang="en-AU" altLang="zh-CN" sz="2000" dirty="0"/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0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99592" y="41490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915816" y="41583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5004048" y="41397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62" idx="3"/>
            <a:endCxn id="89" idx="0"/>
          </p:cNvCxnSpPr>
          <p:nvPr/>
        </p:nvCxnSpPr>
        <p:spPr>
          <a:xfrm flipH="1">
            <a:off x="849678" y="2514962"/>
            <a:ext cx="842002" cy="1339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64" idx="1"/>
          </p:cNvCxnSpPr>
          <p:nvPr/>
        </p:nvCxnSpPr>
        <p:spPr>
          <a:xfrm flipH="1">
            <a:off x="1403648" y="2524254"/>
            <a:ext cx="936104" cy="13485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70" idx="1"/>
            <a:endCxn id="110" idx="3"/>
          </p:cNvCxnSpPr>
          <p:nvPr/>
        </p:nvCxnSpPr>
        <p:spPr>
          <a:xfrm flipH="1">
            <a:off x="3907560" y="2533546"/>
            <a:ext cx="160384" cy="14587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79" idx="3"/>
            <a:endCxn id="62" idx="3"/>
          </p:cNvCxnSpPr>
          <p:nvPr/>
        </p:nvCxnSpPr>
        <p:spPr>
          <a:xfrm>
            <a:off x="1187624" y="1246694"/>
            <a:ext cx="504056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83" idx="3"/>
            <a:endCxn id="64" idx="3"/>
          </p:cNvCxnSpPr>
          <p:nvPr/>
        </p:nvCxnSpPr>
        <p:spPr>
          <a:xfrm flipH="1">
            <a:off x="2439580" y="1255986"/>
            <a:ext cx="792088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87" idx="3"/>
            <a:endCxn id="70" idx="3"/>
          </p:cNvCxnSpPr>
          <p:nvPr/>
        </p:nvCxnSpPr>
        <p:spPr>
          <a:xfrm flipH="1">
            <a:off x="4167772" y="1309410"/>
            <a:ext cx="108012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Cell1</a:t>
            </a:r>
            <a:endParaRPr lang="zh-CN" altLang="en-US" b="1" dirty="0"/>
          </a:p>
        </p:txBody>
      </p:sp>
      <p:sp>
        <p:nvSpPr>
          <p:cNvPr id="152" name="矩形 151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Cell2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Cell3</a:t>
            </a:r>
            <a:endParaRPr lang="zh-CN" altLang="en-US" b="1" dirty="0"/>
          </a:p>
        </p:txBody>
      </p:sp>
      <p:sp>
        <p:nvSpPr>
          <p:cNvPr id="155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7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61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3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66" name="直接箭头连接符 165"/>
          <p:cNvCxnSpPr>
            <a:stCxn id="90" idx="2"/>
          </p:cNvCxnSpPr>
          <p:nvPr/>
        </p:nvCxnSpPr>
        <p:spPr>
          <a:xfrm flipH="1">
            <a:off x="1503476" y="4518412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95" idx="2"/>
          </p:cNvCxnSpPr>
          <p:nvPr/>
        </p:nvCxnSpPr>
        <p:spPr>
          <a:xfrm>
            <a:off x="3527884" y="4527704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99" idx="2"/>
          </p:cNvCxnSpPr>
          <p:nvPr/>
        </p:nvCxnSpPr>
        <p:spPr>
          <a:xfrm flipH="1">
            <a:off x="3303676" y="4509120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5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7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9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1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3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5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8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服务器架构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124744"/>
            <a:ext cx="892899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18756" y="1271260"/>
            <a:ext cx="1501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5652120" y="1271260"/>
            <a:ext cx="14401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Client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1842744" y="1268760"/>
            <a:ext cx="1505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   Client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9"/>
            <a:ext cx="287814" cy="2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67486" cy="27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76" y="1352870"/>
            <a:ext cx="250843" cy="2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467544" y="2924944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3928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3419872" y="2066536"/>
            <a:ext cx="2292604" cy="734876"/>
          </a:xfrm>
          <a:prstGeom prst="cloudCallout">
            <a:avLst>
              <a:gd name="adj1" fmla="val 17088"/>
              <a:gd name="adj2" fmla="val -11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29795" y="2188195"/>
            <a:ext cx="10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Internet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064" name="直接连接符 2063"/>
          <p:cNvCxnSpPr>
            <a:stCxn id="6" idx="2"/>
          </p:cNvCxnSpPr>
          <p:nvPr/>
        </p:nvCxnSpPr>
        <p:spPr>
          <a:xfrm>
            <a:off x="2595304" y="1725960"/>
            <a:ext cx="1123452" cy="462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直接连接符 2065"/>
          <p:cNvCxnSpPr>
            <a:endCxn id="5" idx="3"/>
          </p:cNvCxnSpPr>
          <p:nvPr/>
        </p:nvCxnSpPr>
        <p:spPr>
          <a:xfrm flipH="1">
            <a:off x="4566174" y="1725960"/>
            <a:ext cx="5826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8" name="直接连接符 2067"/>
          <p:cNvCxnSpPr>
            <a:stCxn id="10" idx="2"/>
          </p:cNvCxnSpPr>
          <p:nvPr/>
        </p:nvCxnSpPr>
        <p:spPr>
          <a:xfrm flipH="1">
            <a:off x="5508104" y="1728460"/>
            <a:ext cx="864096" cy="45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0" name="直接连接符 2069"/>
          <p:cNvCxnSpPr/>
          <p:nvPr/>
        </p:nvCxnSpPr>
        <p:spPr>
          <a:xfrm>
            <a:off x="4019406" y="2800629"/>
            <a:ext cx="0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2" name="直接连接符 2071"/>
          <p:cNvCxnSpPr>
            <a:stCxn id="5" idx="1"/>
          </p:cNvCxnSpPr>
          <p:nvPr/>
        </p:nvCxnSpPr>
        <p:spPr>
          <a:xfrm>
            <a:off x="4566174" y="2800629"/>
            <a:ext cx="5826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直接连接符 2073"/>
          <p:cNvCxnSpPr/>
          <p:nvPr/>
        </p:nvCxnSpPr>
        <p:spPr>
          <a:xfrm>
            <a:off x="5183674" y="2677881"/>
            <a:ext cx="0" cy="24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67544" y="4355812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923928" y="43558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039149" y="3294276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33975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724128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02027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8316416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6754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177260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9" name="圆角矩形 28"/>
          <p:cNvSpPr/>
          <p:nvPr/>
        </p:nvSpPr>
        <p:spPr>
          <a:xfrm>
            <a:off x="514806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645312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7739949" y="3590085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122" name="圆角矩形 121"/>
          <p:cNvSpPr/>
          <p:nvPr/>
        </p:nvSpPr>
        <p:spPr>
          <a:xfrm>
            <a:off x="476864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3" name="圆角矩形 122"/>
          <p:cNvSpPr/>
          <p:nvPr/>
        </p:nvSpPr>
        <p:spPr>
          <a:xfrm>
            <a:off x="1781925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4" name="圆角矩形 123"/>
          <p:cNvSpPr/>
          <p:nvPr/>
        </p:nvSpPr>
        <p:spPr>
          <a:xfrm>
            <a:off x="3140757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5004048" y="5114971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BaseappMgr</a:t>
            </a:r>
            <a:endParaRPr lang="zh-CN" altLang="en-US" b="1" dirty="0"/>
          </a:p>
        </p:txBody>
      </p:sp>
      <p:sp>
        <p:nvSpPr>
          <p:cNvPr id="126" name="圆角矩形 125"/>
          <p:cNvSpPr/>
          <p:nvPr/>
        </p:nvSpPr>
        <p:spPr>
          <a:xfrm>
            <a:off x="5020221" y="5572170"/>
            <a:ext cx="1495995" cy="44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CellappMgr</a:t>
            </a:r>
            <a:endParaRPr lang="zh-CN" altLang="en-US" b="1" dirty="0"/>
          </a:p>
        </p:txBody>
      </p:sp>
      <p:cxnSp>
        <p:nvCxnSpPr>
          <p:cNvPr id="127" name="直接连接符 126"/>
          <p:cNvCxnSpPr/>
          <p:nvPr/>
        </p:nvCxnSpPr>
        <p:spPr>
          <a:xfrm>
            <a:off x="1048469" y="4715852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339752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707904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7749269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DBMgr</a:t>
            </a:r>
            <a:endParaRPr lang="zh-CN" altLang="en-US" b="1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8316416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5" name="流程图: 磁盘 2094"/>
          <p:cNvSpPr/>
          <p:nvPr/>
        </p:nvSpPr>
        <p:spPr>
          <a:xfrm>
            <a:off x="7749269" y="6021287"/>
            <a:ext cx="1133891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Database</a:t>
            </a:r>
            <a:endParaRPr lang="zh-CN" altLang="en-US" b="1" dirty="0"/>
          </a:p>
        </p:txBody>
      </p:sp>
      <p:cxnSp>
        <p:nvCxnSpPr>
          <p:cNvPr id="134" name="直接连接符 133"/>
          <p:cNvCxnSpPr>
            <a:stCxn id="131" idx="2"/>
            <a:endCxn id="2095" idx="1"/>
          </p:cNvCxnSpPr>
          <p:nvPr/>
        </p:nvCxnSpPr>
        <p:spPr>
          <a:xfrm flipH="1">
            <a:off x="8316215" y="5572171"/>
            <a:ext cx="4660" cy="449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133853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44" name="圆角矩形 143"/>
          <p:cNvSpPr/>
          <p:nvPr/>
        </p:nvSpPr>
        <p:spPr>
          <a:xfrm>
            <a:off x="2492685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cxnSp>
        <p:nvCxnSpPr>
          <p:cNvPr id="2105" name="直接连接符 2104"/>
          <p:cNvCxnSpPr>
            <a:endCxn id="143" idx="0"/>
          </p:cNvCxnSpPr>
          <p:nvPr/>
        </p:nvCxnSpPr>
        <p:spPr>
          <a:xfrm>
            <a:off x="1705458" y="4686065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059831" y="4725144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724128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968" y="6406480"/>
            <a:ext cx="3609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同时每台硬件机器需要运行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守护</a:t>
            </a:r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进程</a:t>
            </a:r>
            <a:r>
              <a:rPr lang="en-US" altLang="zh-CN" sz="1200" b="1" dirty="0" smtClean="0">
                <a:latin typeface="新宋体" pitchFamily="49" charset="-122"/>
                <a:ea typeface="新宋体" pitchFamily="49" charset="-122"/>
              </a:rPr>
              <a:t>machine</a:t>
            </a:r>
            <a:endParaRPr lang="en-US" altLang="zh-CN" sz="1200" b="1" dirty="0">
              <a:latin typeface="新宋体" pitchFamily="49" charset="-122"/>
              <a:ea typeface="新宋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Loginapp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与客户端的第一个连接点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固定的端口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初始通信时加密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公用密钥对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(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任意长度的密钥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)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用户名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/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密码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使用多个</a:t>
            </a:r>
            <a:r>
              <a:rPr kumimoji="0" lang="en-AU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LoginApps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使得负载均衡</a:t>
            </a:r>
            <a:endParaRPr lang="en-AU" altLang="zh-CN" kern="0" dirty="0">
              <a:solidFill>
                <a:schemeClr val="tx2"/>
              </a:solidFill>
              <a:latin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None/>
              <a:tabLst/>
              <a:defRPr/>
            </a:pPr>
            <a:r>
              <a:rPr kumimoji="0" lang="en-AU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      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DNS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轮流调度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1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与客户端通信的固定点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客户端与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Cellapp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通信的中介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与客户端的连接均衡地分担在各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间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用于处理没有空间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位置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属性的</a:t>
            </a:r>
            <a:r>
              <a:rPr lang="en-AU" altLang="zh-CN" dirty="0" smtClean="0">
                <a:solidFill>
                  <a:schemeClr val="tx2"/>
                </a:solidFill>
                <a:ea typeface="宋体" charset="-122"/>
              </a:rPr>
              <a:t>Entity</a:t>
            </a: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拍卖行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公会管理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管理器</a:t>
            </a:r>
            <a:endParaRPr lang="en-AU" altLang="zh-CN" sz="2000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每个</a:t>
            </a:r>
            <a:r>
              <a:rPr lang="en-US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同时担任着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为其它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容错的角色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通常一个</a:t>
            </a:r>
            <a:r>
              <a:rPr lang="en-AU" altLang="zh-CN" dirty="0" smtClean="0">
                <a:solidFill>
                  <a:schemeClr val="tx2"/>
                </a:solidFill>
              </a:rPr>
              <a:t>CPU / 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核 上处理一个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endParaRPr lang="en-AU" altLang="zh-CN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Base Entity(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实体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上有</a:t>
            </a:r>
            <a:r>
              <a:rPr lang="zh-CN" altLang="en-AU" dirty="0" smtClean="0">
                <a:ea typeface="宋体" charset="-122"/>
              </a:rPr>
              <a:t>两种</a:t>
            </a:r>
            <a:r>
              <a:rPr lang="zh-CN" altLang="en-US" dirty="0">
                <a:ea typeface="宋体" charset="-122"/>
              </a:rPr>
              <a:t>实体</a:t>
            </a:r>
            <a:endParaRPr lang="en-AU" altLang="zh-CN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Base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Proxy</a:t>
            </a:r>
          </a:p>
          <a:p>
            <a:r>
              <a:rPr lang="en-AU" altLang="zh-CN" dirty="0" smtClean="0"/>
              <a:t>Base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 </a:t>
            </a:r>
            <a:r>
              <a:rPr lang="zh-CN" altLang="en-AU" sz="2000" dirty="0" smtClean="0">
                <a:ea typeface="宋体" charset="-122"/>
              </a:rPr>
              <a:t>通常的游戏</a:t>
            </a:r>
            <a:r>
              <a:rPr lang="en-AU" altLang="zh-CN" sz="2000" dirty="0" smtClean="0">
                <a:ea typeface="宋体" charset="-122"/>
              </a:rPr>
              <a:t>Entity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例如</a:t>
            </a:r>
            <a:r>
              <a:rPr lang="en-AU" altLang="zh-CN" sz="2000" dirty="0" smtClean="0"/>
              <a:t>: </a:t>
            </a:r>
            <a:r>
              <a:rPr lang="zh-CN" altLang="en-AU" sz="2000" dirty="0" smtClean="0">
                <a:ea typeface="宋体" charset="-122"/>
              </a:rPr>
              <a:t>存储在数据库里的</a:t>
            </a:r>
            <a:r>
              <a:rPr lang="en-AU" altLang="zh-CN" sz="2000" dirty="0" smtClean="0"/>
              <a:t>NPC, </a:t>
            </a:r>
            <a:r>
              <a:rPr lang="zh-CN" altLang="en-AU" sz="2000" dirty="0" smtClean="0">
                <a:ea typeface="宋体" charset="-122"/>
              </a:rPr>
              <a:t>拍卖行</a:t>
            </a:r>
            <a:r>
              <a:rPr lang="en-AU" altLang="zh-CN" sz="2000" dirty="0" smtClean="0"/>
              <a:t>…</a:t>
            </a:r>
          </a:p>
          <a:p>
            <a:r>
              <a:rPr lang="en-AU" altLang="zh-CN" dirty="0" smtClean="0"/>
              <a:t>Proxy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 </a:t>
            </a:r>
            <a:r>
              <a:rPr lang="zh-CN" altLang="en-AU" sz="2000" dirty="0" smtClean="0">
                <a:ea typeface="宋体" charset="-122"/>
              </a:rPr>
              <a:t>与客户端连接</a:t>
            </a:r>
            <a:endParaRPr lang="en-AU" altLang="zh-CN" sz="2000" dirty="0" smtClean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特殊的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6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备份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到其它的</a:t>
            </a:r>
            <a:r>
              <a:rPr lang="en-AU" altLang="zh-CN" dirty="0" err="1" smtClean="0">
                <a:ea typeface="宋体" charset="-122"/>
              </a:rPr>
              <a:t>Baseapps</a:t>
            </a:r>
            <a:endParaRPr lang="en-AU" altLang="zh-CN" dirty="0" smtClean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2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en-US" altLang="zh-CN" dirty="0" smtClean="0">
                <a:ea typeface="宋体" charset="-122"/>
              </a:rPr>
              <a:t> crash</a:t>
            </a:r>
            <a:r>
              <a:rPr lang="zh-CN" altLang="en-US" dirty="0" smtClean="0">
                <a:ea typeface="宋体" charset="-122"/>
              </a:rPr>
              <a:t>后变得不可用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3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1683</Words>
  <Application>Microsoft Office PowerPoint</Application>
  <PresentationFormat>全屏显示(4:3)</PresentationFormat>
  <Paragraphs>340</Paragraphs>
  <Slides>32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主题​​</vt:lpstr>
      <vt:lpstr>KBEngine 技术预览  开源游戏服务端引擎 </vt:lpstr>
      <vt:lpstr>概要</vt:lpstr>
      <vt:lpstr>第一章</vt:lpstr>
      <vt:lpstr>KBEngine 服务器架构</vt:lpstr>
      <vt:lpstr>Loginapp进程</vt:lpstr>
      <vt:lpstr>Baseapp进程</vt:lpstr>
      <vt:lpstr>Base Entity(实体)</vt:lpstr>
      <vt:lpstr>Baseapp 容错处理</vt:lpstr>
      <vt:lpstr>Baseapp 容错处理</vt:lpstr>
      <vt:lpstr>Baseapp 容错处理</vt:lpstr>
      <vt:lpstr>Baseapp 容错处理</vt:lpstr>
      <vt:lpstr>Baseapp 的管理器(BaseappMgr)</vt:lpstr>
      <vt:lpstr>Cellapp进程</vt:lpstr>
      <vt:lpstr>Cells &amp; Spaces</vt:lpstr>
      <vt:lpstr>Cellapp主要负载的地方</vt:lpstr>
      <vt:lpstr>Entity与Cell</vt:lpstr>
      <vt:lpstr>Entity与Cell (本页跨Cell内容未实现)</vt:lpstr>
      <vt:lpstr>Entity: Real与Ghost</vt:lpstr>
      <vt:lpstr>Ghost Entity</vt:lpstr>
      <vt:lpstr>Entity的数据更新</vt:lpstr>
      <vt:lpstr>Cellapp管理器(CellappMgr)</vt:lpstr>
      <vt:lpstr>数据库管理器(DBMgr)</vt:lpstr>
      <vt:lpstr>Entity备份</vt:lpstr>
      <vt:lpstr>KBEngine的机器Daemon(machine)</vt:lpstr>
      <vt:lpstr>KBEngine服务端通常的操作</vt:lpstr>
      <vt:lpstr>登录过程</vt:lpstr>
      <vt:lpstr>第二章</vt:lpstr>
      <vt:lpstr>游戏项目资产库</vt:lpstr>
      <vt:lpstr>资产库文件夹结构</vt:lpstr>
      <vt:lpstr>资产库文件夹结构</vt:lpstr>
      <vt:lpstr>Entity的实现</vt:lpstr>
      <vt:lpstr>分布式的Entity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KBEngine 技术培训  服务端 </dc:title>
  <dc:creator>Windows 用户</dc:creator>
  <cp:lastModifiedBy>Windows 用户</cp:lastModifiedBy>
  <cp:revision>88</cp:revision>
  <dcterms:created xsi:type="dcterms:W3CDTF">2015-01-23T05:56:17Z</dcterms:created>
  <dcterms:modified xsi:type="dcterms:W3CDTF">2015-01-27T11:28:29Z</dcterms:modified>
</cp:coreProperties>
</file>